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96" r:id="rId4"/>
    <p:sldMasterId id="2147483697" r:id="rId5"/>
    <p:sldMasterId id="2147483698" r:id="rId6"/>
    <p:sldMasterId id="2147483699" r:id="rId7"/>
    <p:sldMasterId id="2147483700" r:id="rId8"/>
    <p:sldMasterId id="2147483701" r:id="rId9"/>
    <p:sldMasterId id="2147483702" r:id="rId10"/>
    <p:sldMasterId id="2147483703" r:id="rId11"/>
    <p:sldMasterId id="2147483704" r:id="rId12"/>
    <p:sldMasterId id="2147483705" r:id="rId13"/>
    <p:sldMasterId id="2147483706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</p:sldIdLst>
  <p:sldSz cy="6858000" cx="9144000"/>
  <p:notesSz cx="7010400" cy="9236075"/>
  <p:embeddedFontLst>
    <p:embeddedFont>
      <p:font typeface="Garamond"/>
      <p:regular r:id="rId36"/>
      <p:bold r:id="rId37"/>
      <p:italic r:id="rId38"/>
      <p:boldItalic r:id="rId39"/>
    </p:embeddedFont>
    <p:embeddedFont>
      <p:font typeface="Tahoma"/>
      <p:regular r:id="rId40"/>
      <p:bold r:id="rId41"/>
    </p:embeddedFont>
    <p:embeddedFont>
      <p:font typeface="Helvetica Neue"/>
      <p:regular r:id="rId42"/>
      <p:bold r:id="rId43"/>
      <p:italic r:id="rId44"/>
      <p:boldItalic r:id="rId45"/>
    </p:embeddedFont>
    <p:embeddedFont>
      <p:font typeface="Arial Black"/>
      <p:regular r:id="rId46"/>
    </p:embeddedFont>
    <p:embeddedFont>
      <p:font typeface="Source Sans Pro"/>
      <p:regular r:id="rId47"/>
      <p:bold r:id="rId48"/>
      <p:italic r:id="rId49"/>
      <p:boldItalic r:id="rId50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F43B575D-FCD8-48DE-8760-03471E20AC1B}">
  <a:tblStyle styleId="{F43B575D-FCD8-48DE-8760-03471E20AC1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3F9FA"/>
          </a:solidFill>
        </a:fill>
      </a:tcStyle>
    </a:wholeTbl>
    <a:band1H>
      <a:tcStyle>
        <a:fill>
          <a:solidFill>
            <a:srgbClr val="E7F3F4"/>
          </a:solidFill>
        </a:fill>
      </a:tcStyle>
    </a:band1H>
    <a:band1V>
      <a:tcStyle>
        <a:fill>
          <a:solidFill>
            <a:srgbClr val="E7F3F4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ahoma-regular.fntdata"/><Relationship Id="rId42" Type="http://schemas.openxmlformats.org/officeDocument/2006/relationships/font" Target="fonts/HelveticaNeue-regular.fntdata"/><Relationship Id="rId41" Type="http://schemas.openxmlformats.org/officeDocument/2006/relationships/font" Target="fonts/Tahoma-bold.fntdata"/><Relationship Id="rId44" Type="http://schemas.openxmlformats.org/officeDocument/2006/relationships/font" Target="fonts/HelveticaNeue-italic.fntdata"/><Relationship Id="rId43" Type="http://schemas.openxmlformats.org/officeDocument/2006/relationships/font" Target="fonts/HelveticaNeue-bold.fntdata"/><Relationship Id="rId46" Type="http://schemas.openxmlformats.org/officeDocument/2006/relationships/font" Target="fonts/ArialBlack-regular.fntdata"/><Relationship Id="rId45" Type="http://schemas.openxmlformats.org/officeDocument/2006/relationships/font" Target="fonts/HelveticaNeue-boldItalic.fntdata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font" Target="fonts/SourceSansPro-bold.fntdata"/><Relationship Id="rId47" Type="http://schemas.openxmlformats.org/officeDocument/2006/relationships/font" Target="fonts/SourceSansPro-regular.fntdata"/><Relationship Id="rId49" Type="http://schemas.openxmlformats.org/officeDocument/2006/relationships/font" Target="fonts/SourceSansPro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33" Type="http://schemas.openxmlformats.org/officeDocument/2006/relationships/slide" Target="slides/slide18.xml"/><Relationship Id="rId32" Type="http://schemas.openxmlformats.org/officeDocument/2006/relationships/slide" Target="slides/slide17.xml"/><Relationship Id="rId35" Type="http://schemas.openxmlformats.org/officeDocument/2006/relationships/slide" Target="slides/slide20.xml"/><Relationship Id="rId34" Type="http://schemas.openxmlformats.org/officeDocument/2006/relationships/slide" Target="slides/slide19.xml"/><Relationship Id="rId37" Type="http://schemas.openxmlformats.org/officeDocument/2006/relationships/font" Target="fonts/Garamond-bold.fntdata"/><Relationship Id="rId36" Type="http://schemas.openxmlformats.org/officeDocument/2006/relationships/font" Target="fonts/Garamond-regular.fntdata"/><Relationship Id="rId39" Type="http://schemas.openxmlformats.org/officeDocument/2006/relationships/font" Target="fonts/Garamond-boldItalic.fntdata"/><Relationship Id="rId38" Type="http://schemas.openxmlformats.org/officeDocument/2006/relationships/font" Target="fonts/Garamond-italic.fntdata"/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29" Type="http://schemas.openxmlformats.org/officeDocument/2006/relationships/slide" Target="slides/slide14.xml"/><Relationship Id="rId50" Type="http://schemas.openxmlformats.org/officeDocument/2006/relationships/font" Target="fonts/SourceSansPro-boldItalic.fntdata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2"/>
            <a:ext cx="3037839" cy="4618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970939" y="2"/>
            <a:ext cx="3037839" cy="4618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95387" y="693737"/>
            <a:ext cx="4619625" cy="34639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701039" y="4387139"/>
            <a:ext cx="5608319" cy="41562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772670"/>
            <a:ext cx="3037839" cy="46180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970939" y="8772670"/>
            <a:ext cx="3037839" cy="461802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00" rIns="91300" tIns="4565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701039" y="4387139"/>
            <a:ext cx="5608319" cy="415623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95387" y="693737"/>
            <a:ext cx="4619625" cy="34639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idx="1" type="body"/>
          </p:nvPr>
        </p:nvSpPr>
        <p:spPr>
          <a:xfrm>
            <a:off x="701039" y="4387139"/>
            <a:ext cx="5608319" cy="415623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>
            <p:ph idx="2" type="sldImg"/>
          </p:nvPr>
        </p:nvSpPr>
        <p:spPr>
          <a:xfrm>
            <a:off x="1195387" y="693737"/>
            <a:ext cx="4619625" cy="34639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idx="1" type="body"/>
          </p:nvPr>
        </p:nvSpPr>
        <p:spPr>
          <a:xfrm>
            <a:off x="701039" y="4387139"/>
            <a:ext cx="5608319" cy="415623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>
            <p:ph idx="2" type="sldImg"/>
          </p:nvPr>
        </p:nvSpPr>
        <p:spPr>
          <a:xfrm>
            <a:off x="1195387" y="693737"/>
            <a:ext cx="4619625" cy="34639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x="1195387" y="692150"/>
            <a:ext cx="4619625" cy="34639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701039" y="4387139"/>
            <a:ext cx="5608319" cy="4156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rIns="91300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I’ve tweaked this slide  </a:t>
            </a:r>
          </a:p>
        </p:txBody>
      </p:sp>
      <p:sp>
        <p:nvSpPr>
          <p:cNvPr id="347" name="Shape 347"/>
          <p:cNvSpPr txBox="1"/>
          <p:nvPr>
            <p:ph idx="12" type="sldNum"/>
          </p:nvPr>
        </p:nvSpPr>
        <p:spPr>
          <a:xfrm>
            <a:off x="3970939" y="8772670"/>
            <a:ext cx="3037839" cy="461802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00" rIns="91300" tIns="45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idx="1" type="body"/>
          </p:nvPr>
        </p:nvSpPr>
        <p:spPr>
          <a:xfrm>
            <a:off x="701039" y="4387139"/>
            <a:ext cx="5608319" cy="415623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/>
          <p:nvPr>
            <p:ph idx="2" type="sldImg"/>
          </p:nvPr>
        </p:nvSpPr>
        <p:spPr>
          <a:xfrm>
            <a:off x="1195387" y="693737"/>
            <a:ext cx="4619625" cy="34639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x="701039" y="4387139"/>
            <a:ext cx="5608319" cy="415623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x="1195387" y="693737"/>
            <a:ext cx="4619625" cy="34639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idx="1" type="body"/>
          </p:nvPr>
        </p:nvSpPr>
        <p:spPr>
          <a:xfrm>
            <a:off x="701039" y="4387139"/>
            <a:ext cx="5608319" cy="415623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/>
          <p:nvPr>
            <p:ph idx="2" type="sldImg"/>
          </p:nvPr>
        </p:nvSpPr>
        <p:spPr>
          <a:xfrm>
            <a:off x="1195387" y="693737"/>
            <a:ext cx="4619625" cy="34639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>
            <p:ph idx="1" type="body"/>
          </p:nvPr>
        </p:nvSpPr>
        <p:spPr>
          <a:xfrm>
            <a:off x="701039" y="4387139"/>
            <a:ext cx="5608319" cy="415623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9" name="Shape 409"/>
          <p:cNvSpPr/>
          <p:nvPr>
            <p:ph idx="2" type="sldImg"/>
          </p:nvPr>
        </p:nvSpPr>
        <p:spPr>
          <a:xfrm>
            <a:off x="1195387" y="693737"/>
            <a:ext cx="4619625" cy="34639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idx="1" type="body"/>
          </p:nvPr>
        </p:nvSpPr>
        <p:spPr>
          <a:xfrm>
            <a:off x="701039" y="4387139"/>
            <a:ext cx="5608319" cy="415623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6" name="Shape 416"/>
          <p:cNvSpPr/>
          <p:nvPr>
            <p:ph idx="2" type="sldImg"/>
          </p:nvPr>
        </p:nvSpPr>
        <p:spPr>
          <a:xfrm>
            <a:off x="1195387" y="693737"/>
            <a:ext cx="4619625" cy="34639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idx="1" type="body"/>
          </p:nvPr>
        </p:nvSpPr>
        <p:spPr>
          <a:xfrm>
            <a:off x="701039" y="4387139"/>
            <a:ext cx="5608319" cy="415623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4" name="Shape 424"/>
          <p:cNvSpPr/>
          <p:nvPr>
            <p:ph idx="2" type="sldImg"/>
          </p:nvPr>
        </p:nvSpPr>
        <p:spPr>
          <a:xfrm>
            <a:off x="1195387" y="693737"/>
            <a:ext cx="4619625" cy="34639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idx="1" type="body"/>
          </p:nvPr>
        </p:nvSpPr>
        <p:spPr>
          <a:xfrm>
            <a:off x="701039" y="4387135"/>
            <a:ext cx="5608200" cy="4156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Shape 434"/>
          <p:cNvSpPr/>
          <p:nvPr>
            <p:ph idx="2" type="sldImg"/>
          </p:nvPr>
        </p:nvSpPr>
        <p:spPr>
          <a:xfrm>
            <a:off x="1195387" y="692150"/>
            <a:ext cx="4619625" cy="34639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701039" y="4387139"/>
            <a:ext cx="5608319" cy="415623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95387" y="693737"/>
            <a:ext cx="4619625" cy="34639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/>
          <p:nvPr>
            <p:ph idx="2" type="sldImg"/>
          </p:nvPr>
        </p:nvSpPr>
        <p:spPr>
          <a:xfrm>
            <a:off x="1195387" y="693737"/>
            <a:ext cx="4619699" cy="3463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54" name="Shape 454"/>
          <p:cNvSpPr txBox="1"/>
          <p:nvPr>
            <p:ph idx="1" type="body"/>
          </p:nvPr>
        </p:nvSpPr>
        <p:spPr>
          <a:xfrm>
            <a:off x="701039" y="4387139"/>
            <a:ext cx="5608200" cy="415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5" name="Shape 455"/>
          <p:cNvSpPr txBox="1"/>
          <p:nvPr>
            <p:ph idx="12" type="sldNum"/>
          </p:nvPr>
        </p:nvSpPr>
        <p:spPr>
          <a:xfrm>
            <a:off x="3970939" y="8772670"/>
            <a:ext cx="3037799" cy="461699"/>
          </a:xfrm>
          <a:prstGeom prst="rect">
            <a:avLst/>
          </a:prstGeom>
        </p:spPr>
        <p:txBody>
          <a:bodyPr anchorCtr="0" anchor="b" bIns="45650" lIns="91300" rIns="91300" tIns="4565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701039" y="4387139"/>
            <a:ext cx="5608319" cy="415623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95387" y="693737"/>
            <a:ext cx="4619625" cy="34639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701039" y="4387139"/>
            <a:ext cx="5608319" cy="415623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95387" y="693737"/>
            <a:ext cx="4619625" cy="34639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701039" y="4387139"/>
            <a:ext cx="5608319" cy="415623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195387" y="693737"/>
            <a:ext cx="4619625" cy="34639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701039" y="4387139"/>
            <a:ext cx="5608319" cy="415623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1195387" y="693737"/>
            <a:ext cx="4619625" cy="34639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701039" y="4387139"/>
            <a:ext cx="5608319" cy="415623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1195387" y="693737"/>
            <a:ext cx="4619625" cy="34639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1195387" y="693737"/>
            <a:ext cx="4619625" cy="34639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701039" y="4387139"/>
            <a:ext cx="5608319" cy="4156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rIns="91300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Observations of the earth system critical to prediction…the more the better with high-density radar and stat obs</a:t>
            </a:r>
          </a:p>
        </p:txBody>
      </p:sp>
      <p:sp>
        <p:nvSpPr>
          <p:cNvPr id="277" name="Shape 277"/>
          <p:cNvSpPr txBox="1"/>
          <p:nvPr>
            <p:ph idx="12" type="sldNum"/>
          </p:nvPr>
        </p:nvSpPr>
        <p:spPr>
          <a:xfrm>
            <a:off x="3970939" y="8772670"/>
            <a:ext cx="3037839" cy="461802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00" rIns="91300" tIns="4565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1195387" y="692150"/>
            <a:ext cx="4619625" cy="34639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701041" y="4387135"/>
            <a:ext cx="5608319" cy="4156234"/>
          </a:xfrm>
          <a:prstGeom prst="rect">
            <a:avLst/>
          </a:prstGeom>
          <a:noFill/>
          <a:ln>
            <a:noFill/>
          </a:ln>
        </p:spPr>
        <p:txBody>
          <a:bodyPr anchorCtr="0" anchor="t" bIns="92800" lIns="92800" rIns="92800" tIns="928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685800" y="2130427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653" marL="457153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05" marL="914305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57" marL="1371458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10" marL="182861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371600" y="3886201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53" marL="45715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05" marL="914305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557" marL="137145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10" marL="182861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462" marL="228576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414" marL="2742915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368" marL="320006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320" marL="365722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24522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7010400" y="661987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1792288" y="4800600"/>
            <a:ext cx="5486399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rgbClr val="000000"/>
              </a:buClr>
              <a:buFont typeface="Arial"/>
              <a:buNone/>
              <a:defRPr b="0" baseline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53" marL="457153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05" marL="914305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557" marL="1371458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10" marL="182861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462" marL="2285763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414" marL="2742915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368" marL="3200068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320" marL="365722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1792288" y="5367337"/>
            <a:ext cx="5486399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1400"/>
            </a:lvl1pPr>
            <a:lvl2pPr indent="-12653" marL="457153" rtl="0">
              <a:spcBef>
                <a:spcPts val="0"/>
              </a:spcBef>
              <a:buFont typeface="Arial"/>
              <a:buNone/>
              <a:defRPr sz="1200"/>
            </a:lvl2pPr>
            <a:lvl3pPr indent="-12605" marL="914305" rtl="0">
              <a:spcBef>
                <a:spcPts val="0"/>
              </a:spcBef>
              <a:buFont typeface="Arial"/>
              <a:buNone/>
              <a:defRPr sz="1000"/>
            </a:lvl3pPr>
            <a:lvl4pPr indent="-12557" marL="1371458" rtl="0">
              <a:spcBef>
                <a:spcPts val="0"/>
              </a:spcBef>
              <a:buFont typeface="Arial"/>
              <a:buNone/>
              <a:defRPr sz="900"/>
            </a:lvl4pPr>
            <a:lvl5pPr indent="-12510" marL="1828610" rtl="0">
              <a:spcBef>
                <a:spcPts val="0"/>
              </a:spcBef>
              <a:buFont typeface="Arial"/>
              <a:buNone/>
              <a:defRPr sz="900"/>
            </a:lvl5pPr>
            <a:lvl6pPr indent="-12462" marL="2285763" rtl="0">
              <a:spcBef>
                <a:spcPts val="0"/>
              </a:spcBef>
              <a:buFont typeface="Arial"/>
              <a:buNone/>
              <a:defRPr sz="900"/>
            </a:lvl6pPr>
            <a:lvl7pPr indent="-12414" marL="2742915" rtl="0">
              <a:spcBef>
                <a:spcPts val="0"/>
              </a:spcBef>
              <a:buFont typeface="Arial"/>
              <a:buNone/>
              <a:defRPr sz="900"/>
            </a:lvl7pPr>
            <a:lvl8pPr indent="-12368" marL="3200068" rtl="0">
              <a:spcBef>
                <a:spcPts val="0"/>
              </a:spcBef>
              <a:buFont typeface="Arial"/>
              <a:buNone/>
              <a:defRPr sz="900"/>
            </a:lvl8pPr>
            <a:lvl9pPr indent="-12320" marL="3657220" rtl="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457200" y="624522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7010400" y="661987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23862" y="2301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15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05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45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1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 rot="5400000">
            <a:off x="2309018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63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461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00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00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039" marL="251434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3992" marL="297149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944" marL="342864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3896" marL="388579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457200" y="624522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7010400" y="661987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15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05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45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1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 rot="5400000">
            <a:off x="541337" y="190501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63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461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00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00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039" marL="251434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3992" marL="297149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944" marL="342864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3896" marL="388579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457200" y="624522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7010400" y="661987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baseline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baseline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baseline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34" name="Shape 134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35" name="Shape 13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141" name="Shape 141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142" name="Shape 142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143" name="Shape 143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144" name="Shape 14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9" name="Shape 14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23862" y="2301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15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05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45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1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63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461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00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00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039" marL="251434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3992" marL="297149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944" marL="342864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3896" marL="388579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24522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7010400" y="661987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159" name="Shape 15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sz="1400"/>
            </a:lvl1pPr>
            <a:lvl2pPr indent="0" marL="457200" rtl="0">
              <a:spcBef>
                <a:spcPts val="0"/>
              </a:spcBef>
              <a:buFont typeface="Calibri"/>
              <a:buNone/>
              <a:defRPr sz="1200"/>
            </a:lvl2pPr>
            <a:lvl3pPr indent="0" marL="914400" rtl="0">
              <a:spcBef>
                <a:spcPts val="0"/>
              </a:spcBef>
              <a:buFont typeface="Calibri"/>
              <a:buNone/>
              <a:defRPr sz="1000"/>
            </a:lvl3pPr>
            <a:lvl4pPr indent="0" marL="1371600" rtl="0">
              <a:spcBef>
                <a:spcPts val="0"/>
              </a:spcBef>
              <a:buFont typeface="Calibri"/>
              <a:buNone/>
              <a:defRPr sz="900"/>
            </a:lvl4pPr>
            <a:lvl5pPr indent="0" marL="1828800" rtl="0">
              <a:spcBef>
                <a:spcPts val="0"/>
              </a:spcBef>
              <a:buFont typeface="Calibri"/>
              <a:buNone/>
              <a:defRPr sz="900"/>
            </a:lvl5pPr>
            <a:lvl6pPr indent="0" marL="2286000" rtl="0">
              <a:spcBef>
                <a:spcPts val="0"/>
              </a:spcBef>
              <a:buFont typeface="Calibri"/>
              <a:buNone/>
              <a:defRPr sz="900"/>
            </a:lvl6pPr>
            <a:lvl7pPr indent="0" marL="2743200" rtl="0">
              <a:spcBef>
                <a:spcPts val="0"/>
              </a:spcBef>
              <a:buFont typeface="Calibri"/>
              <a:buNone/>
              <a:defRPr sz="900"/>
            </a:lvl7pPr>
            <a:lvl8pPr indent="0" marL="3200400" rtl="0">
              <a:spcBef>
                <a:spcPts val="0"/>
              </a:spcBef>
              <a:buFont typeface="Calibri"/>
              <a:buNone/>
              <a:defRPr sz="900"/>
            </a:lvl8pPr>
            <a:lvl9pPr indent="0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160" name="Shape 16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5" name="Shape 165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rgbClr val="888888"/>
              </a:buClr>
              <a:buFont typeface="Calibri"/>
              <a:buNone/>
              <a:defRPr b="0" baseline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sz="1400"/>
            </a:lvl1pPr>
            <a:lvl2pPr indent="0" marL="457200" rtl="0">
              <a:spcBef>
                <a:spcPts val="0"/>
              </a:spcBef>
              <a:buFont typeface="Calibri"/>
              <a:buNone/>
              <a:defRPr sz="1200"/>
            </a:lvl2pPr>
            <a:lvl3pPr indent="0" marL="914400" rtl="0">
              <a:spcBef>
                <a:spcPts val="0"/>
              </a:spcBef>
              <a:buFont typeface="Calibri"/>
              <a:buNone/>
              <a:defRPr sz="1000"/>
            </a:lvl3pPr>
            <a:lvl4pPr indent="0" marL="1371600" rtl="0">
              <a:spcBef>
                <a:spcPts val="0"/>
              </a:spcBef>
              <a:buFont typeface="Calibri"/>
              <a:buNone/>
              <a:defRPr sz="900"/>
            </a:lvl4pPr>
            <a:lvl5pPr indent="0" marL="1828800" rtl="0">
              <a:spcBef>
                <a:spcPts val="0"/>
              </a:spcBef>
              <a:buFont typeface="Calibri"/>
              <a:buNone/>
              <a:defRPr sz="900"/>
            </a:lvl5pPr>
            <a:lvl6pPr indent="0" marL="2286000" rtl="0">
              <a:spcBef>
                <a:spcPts val="0"/>
              </a:spcBef>
              <a:buFont typeface="Calibri"/>
              <a:buNone/>
              <a:defRPr sz="900"/>
            </a:lvl6pPr>
            <a:lvl7pPr indent="0" marL="2743200" rtl="0">
              <a:spcBef>
                <a:spcPts val="0"/>
              </a:spcBef>
              <a:buFont typeface="Calibri"/>
              <a:buNone/>
              <a:defRPr sz="900"/>
            </a:lvl7pPr>
            <a:lvl8pPr indent="0" marL="3200400" rtl="0">
              <a:spcBef>
                <a:spcPts val="0"/>
              </a:spcBef>
              <a:buFont typeface="Calibri"/>
              <a:buNone/>
              <a:defRPr sz="900"/>
            </a:lvl8pPr>
            <a:lvl9pPr indent="0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167" name="Shape 16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bl">
  <p:cSld name="Title and Table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>
            <p:ph type="title"/>
          </p:nvPr>
        </p:nvSpPr>
        <p:spPr>
          <a:xfrm>
            <a:off x="1447800" y="228600"/>
            <a:ext cx="6172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 sz="3600"/>
            </a:lvl1pPr>
            <a:lvl2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2pPr>
            <a:lvl3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3pPr>
            <a:lvl4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4pPr>
            <a:lvl5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5pPr>
            <a:lvl6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6pPr>
            <a:lvl7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7pPr>
            <a:lvl8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8pPr>
            <a:lvl9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9pPr>
          </a:lstStyle>
          <a:p/>
        </p:txBody>
      </p:sp>
      <p:sp>
        <p:nvSpPr>
          <p:cNvPr id="487" name="Shape 487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88" name="Shape 488"/>
          <p:cNvSpPr txBox="1"/>
          <p:nvPr>
            <p:ph idx="11" type="ftr"/>
          </p:nvPr>
        </p:nvSpPr>
        <p:spPr>
          <a:xfrm>
            <a:off x="685800" y="6248400"/>
            <a:ext cx="6400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89" name="Shape 489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ission/Vision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>
            <p:ph type="title"/>
          </p:nvPr>
        </p:nvSpPr>
        <p:spPr>
          <a:xfrm>
            <a:off x="1524000" y="0"/>
            <a:ext cx="76199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1pPr>
            <a:lvl2pPr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2pPr>
            <a:lvl3pPr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3pPr>
            <a:lvl4pPr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4pPr>
            <a:lvl5pPr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5pPr>
            <a:lvl6pPr marL="4572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6pPr>
            <a:lvl7pPr marL="9144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7pPr>
            <a:lvl8pPr marL="13716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8pPr>
            <a:lvl9pPr marL="18288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9pPr>
          </a:lstStyle>
          <a:p/>
        </p:txBody>
      </p:sp>
      <p:sp>
        <p:nvSpPr>
          <p:cNvPr id="504" name="Shape 504"/>
          <p:cNvSpPr/>
          <p:nvPr>
            <p:ph idx="2" type="pic"/>
          </p:nvPr>
        </p:nvSpPr>
        <p:spPr>
          <a:xfrm>
            <a:off x="965200" y="2057400"/>
            <a:ext cx="33527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05" name="Shape 505"/>
          <p:cNvSpPr/>
          <p:nvPr>
            <p:ph idx="3" type="pic"/>
          </p:nvPr>
        </p:nvSpPr>
        <p:spPr>
          <a:xfrm>
            <a:off x="4648200" y="2057400"/>
            <a:ext cx="33527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06" name="Shape 506"/>
          <p:cNvSpPr txBox="1"/>
          <p:nvPr>
            <p:ph idx="11" type="ftr"/>
          </p:nvPr>
        </p:nvSpPr>
        <p:spPr>
          <a:xfrm>
            <a:off x="0" y="6553200"/>
            <a:ext cx="70104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2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07" name="Shape 507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2pPr>
            <a:lvl3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3pPr>
            <a:lvl4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4pPr>
            <a:lvl5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5pPr>
            <a:lvl6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6pPr>
            <a:lvl7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7pPr>
            <a:lvl8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8pPr>
            <a:lvl9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9pPr>
          </a:lstStyle>
          <a:p/>
        </p:txBody>
      </p:sp>
      <p:sp>
        <p:nvSpPr>
          <p:cNvPr id="510" name="Shape 510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2000">
                <a:solidFill>
                  <a:schemeClr val="lt1"/>
                </a:solidFill>
              </a:defRPr>
            </a:lvl1pPr>
            <a:lvl2pPr indent="0" marL="457200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1800">
                <a:solidFill>
                  <a:schemeClr val="lt1"/>
                </a:solidFill>
              </a:defRPr>
            </a:lvl2pPr>
            <a:lvl3pPr indent="0" marL="914400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1600">
                <a:solidFill>
                  <a:schemeClr val="lt1"/>
                </a:solidFill>
              </a:defRPr>
            </a:lvl3pPr>
            <a:lvl4pPr indent="0" marL="1371600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1400">
                <a:solidFill>
                  <a:schemeClr val="lt1"/>
                </a:solidFill>
              </a:defRPr>
            </a:lvl4pPr>
            <a:lvl5pPr indent="0" marL="1828800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1400">
                <a:solidFill>
                  <a:schemeClr val="lt1"/>
                </a:solidFill>
              </a:defRPr>
            </a:lvl5pPr>
            <a:lvl6pPr indent="0" marL="2286000" rtl="0">
              <a:spcBef>
                <a:spcPts val="0"/>
              </a:spcBef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6pPr>
            <a:lvl7pPr indent="0" marL="2743200" rtl="0">
              <a:spcBef>
                <a:spcPts val="0"/>
              </a:spcBef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7pPr>
            <a:lvl8pPr indent="0" marL="3200400" rtl="0">
              <a:spcBef>
                <a:spcPts val="0"/>
              </a:spcBef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8pPr>
            <a:lvl9pPr indent="0" marL="3657600" rtl="0">
              <a:spcBef>
                <a:spcPts val="0"/>
              </a:spcBef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1" name="Shape 511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12" name="Shape 512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13" name="Shape 513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152400" y="6492875"/>
            <a:ext cx="480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otally Blank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ission/Vision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/>
          <p:nvPr>
            <p:ph type="title"/>
          </p:nvPr>
        </p:nvSpPr>
        <p:spPr>
          <a:xfrm>
            <a:off x="1524000" y="0"/>
            <a:ext cx="76199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1pPr>
            <a:lvl2pPr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2pPr>
            <a:lvl3pPr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3pPr>
            <a:lvl4pPr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4pPr>
            <a:lvl5pPr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5pPr>
            <a:lvl6pPr marL="4572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6pPr>
            <a:lvl7pPr marL="9144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7pPr>
            <a:lvl8pPr marL="13716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8pPr>
            <a:lvl9pPr marL="18288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9pPr>
          </a:lstStyle>
          <a:p/>
        </p:txBody>
      </p:sp>
      <p:sp>
        <p:nvSpPr>
          <p:cNvPr id="529" name="Shape 529"/>
          <p:cNvSpPr/>
          <p:nvPr>
            <p:ph idx="2" type="pic"/>
          </p:nvPr>
        </p:nvSpPr>
        <p:spPr>
          <a:xfrm>
            <a:off x="965200" y="2057400"/>
            <a:ext cx="33527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0" name="Shape 530"/>
          <p:cNvSpPr/>
          <p:nvPr>
            <p:ph idx="3" type="pic"/>
          </p:nvPr>
        </p:nvSpPr>
        <p:spPr>
          <a:xfrm>
            <a:off x="4648200" y="2057400"/>
            <a:ext cx="33527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1" name="Shape 531"/>
          <p:cNvSpPr txBox="1"/>
          <p:nvPr>
            <p:ph idx="11" type="ftr"/>
          </p:nvPr>
        </p:nvSpPr>
        <p:spPr>
          <a:xfrm>
            <a:off x="0" y="6553200"/>
            <a:ext cx="70104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2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2" name="Shape 532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2pPr>
            <a:lvl3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3pPr>
            <a:lvl4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4pPr>
            <a:lvl5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5pPr>
            <a:lvl6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6pPr>
            <a:lvl7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7pPr>
            <a:lvl8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8pPr>
            <a:lvl9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9pPr>
          </a:lstStyle>
          <a:p/>
        </p:txBody>
      </p:sp>
      <p:sp>
        <p:nvSpPr>
          <p:cNvPr id="535" name="Shape 53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2000">
                <a:solidFill>
                  <a:schemeClr val="lt1"/>
                </a:solidFill>
              </a:defRPr>
            </a:lvl1pPr>
            <a:lvl2pPr indent="0" marL="457200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1800">
                <a:solidFill>
                  <a:schemeClr val="lt1"/>
                </a:solidFill>
              </a:defRPr>
            </a:lvl2pPr>
            <a:lvl3pPr indent="0" marL="914400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1600">
                <a:solidFill>
                  <a:schemeClr val="lt1"/>
                </a:solidFill>
              </a:defRPr>
            </a:lvl3pPr>
            <a:lvl4pPr indent="0" marL="1371600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1400">
                <a:solidFill>
                  <a:schemeClr val="lt1"/>
                </a:solidFill>
              </a:defRPr>
            </a:lvl4pPr>
            <a:lvl5pPr indent="0" marL="1828800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1400">
                <a:solidFill>
                  <a:schemeClr val="lt1"/>
                </a:solidFill>
              </a:defRPr>
            </a:lvl5pPr>
            <a:lvl6pPr indent="0" marL="2286000" rtl="0">
              <a:spcBef>
                <a:spcPts val="0"/>
              </a:spcBef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6pPr>
            <a:lvl7pPr indent="0" marL="2743200" rtl="0">
              <a:spcBef>
                <a:spcPts val="0"/>
              </a:spcBef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7pPr>
            <a:lvl8pPr indent="0" marL="3200400" rtl="0">
              <a:spcBef>
                <a:spcPts val="0"/>
              </a:spcBef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8pPr>
            <a:lvl9pPr indent="0" marL="3657600" rtl="0">
              <a:spcBef>
                <a:spcPts val="0"/>
              </a:spcBef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6" name="Shape 53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7" name="Shape 5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8" name="Shape 538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/>
          <p:nvPr>
            <p:ph type="title"/>
          </p:nvPr>
        </p:nvSpPr>
        <p:spPr>
          <a:xfrm>
            <a:off x="1524000" y="0"/>
            <a:ext cx="76199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1pPr>
            <a:lvl2pPr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2pPr>
            <a:lvl3pPr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3pPr>
            <a:lvl4pPr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4pPr>
            <a:lvl5pPr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5pPr>
            <a:lvl6pPr marL="4572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6pPr>
            <a:lvl7pPr marL="9144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7pPr>
            <a:lvl8pPr marL="13716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8pPr>
            <a:lvl9pPr marL="18288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9pPr>
          </a:lstStyle>
          <a:p/>
        </p:txBody>
      </p:sp>
      <p:sp>
        <p:nvSpPr>
          <p:cNvPr id="541" name="Shape 541"/>
          <p:cNvSpPr txBox="1"/>
          <p:nvPr>
            <p:ph idx="1" type="body"/>
          </p:nvPr>
        </p:nvSpPr>
        <p:spPr>
          <a:xfrm>
            <a:off x="304800" y="1676400"/>
            <a:ext cx="8534399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marL="3429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defRPr sz="2800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58750" marL="514350" rtl="0" algn="l">
              <a:spcBef>
                <a:spcPts val="10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 sz="2000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14300" marL="914400" rtl="0" algn="l">
              <a:spcBef>
                <a:spcPts val="9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27000" marL="1257300" rtl="0" algn="l">
              <a:spcBef>
                <a:spcPts val="8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 sz="1600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27000" marL="1600200" rtl="0" algn="l">
              <a:spcBef>
                <a:spcPts val="80"/>
              </a:spcBef>
              <a:spcAft>
                <a:spcPts val="0"/>
              </a:spcAft>
              <a:buClr>
                <a:schemeClr val="accent2"/>
              </a:buClr>
              <a:buFont typeface="Source Sans Pro"/>
              <a:buChar char="»"/>
              <a:defRPr sz="16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14300" marL="205740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Char char="»"/>
              <a:defRPr>
                <a:solidFill>
                  <a:schemeClr val="accent2"/>
                </a:solidFill>
              </a:defRPr>
            </a:lvl6pPr>
            <a:lvl7pPr indent="-114300" marL="251460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Char char="»"/>
              <a:defRPr>
                <a:solidFill>
                  <a:schemeClr val="accent2"/>
                </a:solidFill>
              </a:defRPr>
            </a:lvl7pPr>
            <a:lvl8pPr indent="-114300" marL="297180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Char char="»"/>
              <a:defRPr>
                <a:solidFill>
                  <a:schemeClr val="accent2"/>
                </a:solidFill>
              </a:defRPr>
            </a:lvl8pPr>
            <a:lvl9pPr indent="-114300" marL="342900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Char char="»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42" name="Shape 54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43" name="Shape 5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44" name="Shape 544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7" name="Shape 54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  <a:defRPr b="0" baseline="0" i="0" sz="2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ctr"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  <a:defRPr b="0" baseline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ctr">
              <a:spcBef>
                <a:spcPts val="9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ctr">
              <a:spcBef>
                <a:spcPts val="8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  <a:defRPr b="0" baseline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ctr">
              <a:spcBef>
                <a:spcPts val="8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  <a:defRPr b="0" baseline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ctr">
              <a:spcBef>
                <a:spcPts val="9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ctr">
              <a:spcBef>
                <a:spcPts val="9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ctr">
              <a:spcBef>
                <a:spcPts val="9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ctr">
              <a:spcBef>
                <a:spcPts val="9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8" name="Shape 54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49" name="Shape 5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50" name="Shape 550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otally Blank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23862" y="2301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15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05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45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1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457200" y="624522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7010400" y="661987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ission/Vision"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/>
          <p:nvPr>
            <p:ph type="title"/>
          </p:nvPr>
        </p:nvSpPr>
        <p:spPr>
          <a:xfrm>
            <a:off x="1524000" y="0"/>
            <a:ext cx="76199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1pPr>
            <a:lvl2pPr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2pPr>
            <a:lvl3pPr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3pPr>
            <a:lvl4pPr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4pPr>
            <a:lvl5pPr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5pPr>
            <a:lvl6pPr marL="4572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6pPr>
            <a:lvl7pPr marL="9144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7pPr>
            <a:lvl8pPr marL="13716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8pPr>
            <a:lvl9pPr marL="18288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9pPr>
          </a:lstStyle>
          <a:p/>
        </p:txBody>
      </p:sp>
      <p:sp>
        <p:nvSpPr>
          <p:cNvPr id="602" name="Shape 602"/>
          <p:cNvSpPr/>
          <p:nvPr>
            <p:ph idx="2" type="pic"/>
          </p:nvPr>
        </p:nvSpPr>
        <p:spPr>
          <a:xfrm>
            <a:off x="965200" y="2057400"/>
            <a:ext cx="33527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03" name="Shape 603"/>
          <p:cNvSpPr/>
          <p:nvPr>
            <p:ph idx="3" type="pic"/>
          </p:nvPr>
        </p:nvSpPr>
        <p:spPr>
          <a:xfrm>
            <a:off x="4648200" y="2057400"/>
            <a:ext cx="33527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04" name="Shape 604"/>
          <p:cNvSpPr txBox="1"/>
          <p:nvPr>
            <p:ph idx="11" type="ftr"/>
          </p:nvPr>
        </p:nvSpPr>
        <p:spPr>
          <a:xfrm>
            <a:off x="0" y="6553200"/>
            <a:ext cx="70104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2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05" name="Shape 605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/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2pPr>
            <a:lvl3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3pPr>
            <a:lvl4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4pPr>
            <a:lvl5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5pPr>
            <a:lvl6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6pPr>
            <a:lvl7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7pPr>
            <a:lvl8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8pPr>
            <a:lvl9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9pPr>
          </a:lstStyle>
          <a:p/>
        </p:txBody>
      </p:sp>
      <p:sp>
        <p:nvSpPr>
          <p:cNvPr id="608" name="Shape 608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2000">
                <a:solidFill>
                  <a:schemeClr val="lt1"/>
                </a:solidFill>
              </a:defRPr>
            </a:lvl1pPr>
            <a:lvl2pPr indent="0" marL="457200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1800">
                <a:solidFill>
                  <a:schemeClr val="lt1"/>
                </a:solidFill>
              </a:defRPr>
            </a:lvl2pPr>
            <a:lvl3pPr indent="0" marL="914400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1600">
                <a:solidFill>
                  <a:schemeClr val="lt1"/>
                </a:solidFill>
              </a:defRPr>
            </a:lvl3pPr>
            <a:lvl4pPr indent="0" marL="1371600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1400">
                <a:solidFill>
                  <a:schemeClr val="lt1"/>
                </a:solidFill>
              </a:defRPr>
            </a:lvl4pPr>
            <a:lvl5pPr indent="0" marL="1828800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1400">
                <a:solidFill>
                  <a:schemeClr val="lt1"/>
                </a:solidFill>
              </a:defRPr>
            </a:lvl5pPr>
            <a:lvl6pPr indent="0" marL="2286000" rtl="0">
              <a:spcBef>
                <a:spcPts val="0"/>
              </a:spcBef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6pPr>
            <a:lvl7pPr indent="0" marL="2743200" rtl="0">
              <a:spcBef>
                <a:spcPts val="0"/>
              </a:spcBef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7pPr>
            <a:lvl8pPr indent="0" marL="3200400" rtl="0">
              <a:spcBef>
                <a:spcPts val="0"/>
              </a:spcBef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8pPr>
            <a:lvl9pPr indent="0" marL="3657600" rtl="0">
              <a:spcBef>
                <a:spcPts val="0"/>
              </a:spcBef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9" name="Shape 609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10" name="Shape 610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11" name="Shape 611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otally Blank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ission/Vision"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/>
          <p:nvPr>
            <p:ph type="title"/>
          </p:nvPr>
        </p:nvSpPr>
        <p:spPr>
          <a:xfrm>
            <a:off x="1524000" y="0"/>
            <a:ext cx="76199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1pPr>
            <a:lvl2pPr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2pPr>
            <a:lvl3pPr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3pPr>
            <a:lvl4pPr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4pPr>
            <a:lvl5pPr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5pPr>
            <a:lvl6pPr marL="4572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6pPr>
            <a:lvl7pPr marL="9144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7pPr>
            <a:lvl8pPr marL="13716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8pPr>
            <a:lvl9pPr marL="18288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FFFFCC"/>
                </a:solidFill>
              </a:defRPr>
            </a:lvl9pPr>
          </a:lstStyle>
          <a:p/>
        </p:txBody>
      </p:sp>
      <p:sp>
        <p:nvSpPr>
          <p:cNvPr id="627" name="Shape 627"/>
          <p:cNvSpPr/>
          <p:nvPr>
            <p:ph idx="2" type="pic"/>
          </p:nvPr>
        </p:nvSpPr>
        <p:spPr>
          <a:xfrm>
            <a:off x="965200" y="2057400"/>
            <a:ext cx="33527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28" name="Shape 628"/>
          <p:cNvSpPr/>
          <p:nvPr>
            <p:ph idx="3" type="pic"/>
          </p:nvPr>
        </p:nvSpPr>
        <p:spPr>
          <a:xfrm>
            <a:off x="4648200" y="2057400"/>
            <a:ext cx="33527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29" name="Shape 629"/>
          <p:cNvSpPr txBox="1"/>
          <p:nvPr>
            <p:ph idx="11" type="ftr"/>
          </p:nvPr>
        </p:nvSpPr>
        <p:spPr>
          <a:xfrm>
            <a:off x="0" y="6553200"/>
            <a:ext cx="70104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2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30" name="Shape 630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2pPr>
            <a:lvl3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3pPr>
            <a:lvl4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4pPr>
            <a:lvl5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5pPr>
            <a:lvl6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6pPr>
            <a:lvl7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7pPr>
            <a:lvl8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8pPr>
            <a:lvl9pPr rtl="0">
              <a:spcBef>
                <a:spcPts val="0"/>
              </a:spcBef>
              <a:defRPr sz="4400">
                <a:solidFill>
                  <a:srgbClr val="FFFFCC"/>
                </a:solidFill>
              </a:defRPr>
            </a:lvl9pPr>
          </a:lstStyle>
          <a:p/>
        </p:txBody>
      </p:sp>
      <p:sp>
        <p:nvSpPr>
          <p:cNvPr id="633" name="Shape 633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2000">
                <a:solidFill>
                  <a:schemeClr val="lt1"/>
                </a:solidFill>
              </a:defRPr>
            </a:lvl1pPr>
            <a:lvl2pPr indent="0" marL="457200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1800">
                <a:solidFill>
                  <a:schemeClr val="lt1"/>
                </a:solidFill>
              </a:defRPr>
            </a:lvl2pPr>
            <a:lvl3pPr indent="0" marL="914400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1600">
                <a:solidFill>
                  <a:schemeClr val="lt1"/>
                </a:solidFill>
              </a:defRPr>
            </a:lvl3pPr>
            <a:lvl4pPr indent="0" marL="1371600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1400">
                <a:solidFill>
                  <a:schemeClr val="lt1"/>
                </a:solidFill>
              </a:defRPr>
            </a:lvl4pPr>
            <a:lvl5pPr indent="0" marL="1828800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sz="1400">
                <a:solidFill>
                  <a:schemeClr val="lt1"/>
                </a:solidFill>
              </a:defRPr>
            </a:lvl5pPr>
            <a:lvl6pPr indent="0" marL="2286000" rtl="0">
              <a:spcBef>
                <a:spcPts val="0"/>
              </a:spcBef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6pPr>
            <a:lvl7pPr indent="0" marL="2743200" rtl="0">
              <a:spcBef>
                <a:spcPts val="0"/>
              </a:spcBef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7pPr>
            <a:lvl8pPr indent="0" marL="3200400" rtl="0">
              <a:spcBef>
                <a:spcPts val="0"/>
              </a:spcBef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8pPr>
            <a:lvl9pPr indent="0" marL="3657600" rtl="0">
              <a:spcBef>
                <a:spcPts val="0"/>
              </a:spcBef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4" name="Shape 63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35" name="Shape 6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36" name="Shape 636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9" name="Shape 639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  <a:defRPr b="0" baseline="0" i="0" sz="2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ctr"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  <a:defRPr b="0" baseline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ctr">
              <a:spcBef>
                <a:spcPts val="9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ctr">
              <a:spcBef>
                <a:spcPts val="8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  <a:defRPr b="0" baseline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ctr">
              <a:spcBef>
                <a:spcPts val="8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  <a:defRPr b="0" baseline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ctr">
              <a:spcBef>
                <a:spcPts val="9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ctr">
              <a:spcBef>
                <a:spcPts val="9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ctr">
              <a:spcBef>
                <a:spcPts val="9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ctr">
              <a:spcBef>
                <a:spcPts val="9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0" name="Shape 64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41" name="Shape 6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42" name="Shape 642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otally Blank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idx="10" type="dt"/>
          </p:nvPr>
        </p:nvSpPr>
        <p:spPr>
          <a:xfrm>
            <a:off x="457200" y="624522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7010400" y="661987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23862" y="2301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15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05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45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1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24522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7010400" y="661987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722312" y="2906715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2000"/>
            </a:lvl1pPr>
            <a:lvl2pPr indent="-12653" marL="457153" rtl="0">
              <a:spcBef>
                <a:spcPts val="0"/>
              </a:spcBef>
              <a:buFont typeface="Arial"/>
              <a:buNone/>
              <a:defRPr sz="1800"/>
            </a:lvl2pPr>
            <a:lvl3pPr indent="-12605" marL="914305" rtl="0">
              <a:spcBef>
                <a:spcPts val="0"/>
              </a:spcBef>
              <a:buFont typeface="Arial"/>
              <a:buNone/>
              <a:defRPr sz="1600"/>
            </a:lvl3pPr>
            <a:lvl4pPr indent="-12557" marL="1371458" rtl="0">
              <a:spcBef>
                <a:spcPts val="0"/>
              </a:spcBef>
              <a:buFont typeface="Arial"/>
              <a:buNone/>
              <a:defRPr sz="1400"/>
            </a:lvl4pPr>
            <a:lvl5pPr indent="-12510" marL="1828610" rtl="0">
              <a:spcBef>
                <a:spcPts val="0"/>
              </a:spcBef>
              <a:buFont typeface="Arial"/>
              <a:buNone/>
              <a:defRPr sz="1400"/>
            </a:lvl5pPr>
            <a:lvl6pPr indent="-12462" marL="2285763" rtl="0">
              <a:spcBef>
                <a:spcPts val="0"/>
              </a:spcBef>
              <a:buFont typeface="Arial"/>
              <a:buNone/>
              <a:defRPr sz="1400"/>
            </a:lvl6pPr>
            <a:lvl7pPr indent="-12414" marL="2742915" rtl="0">
              <a:spcBef>
                <a:spcPts val="0"/>
              </a:spcBef>
              <a:buFont typeface="Arial"/>
              <a:buNone/>
              <a:defRPr sz="1400"/>
            </a:lvl7pPr>
            <a:lvl8pPr indent="-12368" marL="3200068" rtl="0">
              <a:spcBef>
                <a:spcPts val="0"/>
              </a:spcBef>
              <a:buFont typeface="Arial"/>
              <a:buNone/>
              <a:defRPr sz="1400"/>
            </a:lvl8pPr>
            <a:lvl9pPr indent="-12320" marL="3657220" rtl="0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200" y="624522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7010400" y="661987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23862" y="2301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b="1" sz="2400"/>
            </a:lvl1pPr>
            <a:lvl2pPr indent="-12653" marL="457153" rtl="0">
              <a:spcBef>
                <a:spcPts val="0"/>
              </a:spcBef>
              <a:buFont typeface="Arial"/>
              <a:buNone/>
              <a:defRPr b="1" sz="2000"/>
            </a:lvl2pPr>
            <a:lvl3pPr indent="-12605" marL="914305" rtl="0">
              <a:spcBef>
                <a:spcPts val="0"/>
              </a:spcBef>
              <a:buFont typeface="Arial"/>
              <a:buNone/>
              <a:defRPr b="1" sz="1800"/>
            </a:lvl3pPr>
            <a:lvl4pPr indent="-12557" marL="1371458" rtl="0">
              <a:spcBef>
                <a:spcPts val="0"/>
              </a:spcBef>
              <a:buFont typeface="Arial"/>
              <a:buNone/>
              <a:defRPr b="1" sz="1600"/>
            </a:lvl4pPr>
            <a:lvl5pPr indent="-12510" marL="1828610" rtl="0">
              <a:spcBef>
                <a:spcPts val="0"/>
              </a:spcBef>
              <a:buFont typeface="Arial"/>
              <a:buNone/>
              <a:defRPr b="1" sz="1600"/>
            </a:lvl5pPr>
            <a:lvl6pPr indent="-12462" marL="2285763" rtl="0">
              <a:spcBef>
                <a:spcPts val="0"/>
              </a:spcBef>
              <a:buFont typeface="Arial"/>
              <a:buNone/>
              <a:defRPr b="1" sz="1600"/>
            </a:lvl6pPr>
            <a:lvl7pPr indent="-12414" marL="2742915" rtl="0">
              <a:spcBef>
                <a:spcPts val="0"/>
              </a:spcBef>
              <a:buFont typeface="Arial"/>
              <a:buNone/>
              <a:defRPr b="1" sz="1600"/>
            </a:lvl7pPr>
            <a:lvl8pPr indent="-12368" marL="3200068" rtl="0">
              <a:spcBef>
                <a:spcPts val="0"/>
              </a:spcBef>
              <a:buFont typeface="Arial"/>
              <a:buNone/>
              <a:defRPr b="1" sz="1600"/>
            </a:lvl8pPr>
            <a:lvl9pPr indent="-12320" marL="365722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60" name="Shape 60"/>
          <p:cNvSpPr txBox="1"/>
          <p:nvPr>
            <p:ph idx="3" type="body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b="1" sz="2400"/>
            </a:lvl1pPr>
            <a:lvl2pPr indent="-12653" marL="457153" rtl="0">
              <a:spcBef>
                <a:spcPts val="0"/>
              </a:spcBef>
              <a:buFont typeface="Arial"/>
              <a:buNone/>
              <a:defRPr b="1" sz="2000"/>
            </a:lvl2pPr>
            <a:lvl3pPr indent="-12605" marL="914305" rtl="0">
              <a:spcBef>
                <a:spcPts val="0"/>
              </a:spcBef>
              <a:buFont typeface="Arial"/>
              <a:buNone/>
              <a:defRPr b="1" sz="1800"/>
            </a:lvl3pPr>
            <a:lvl4pPr indent="-12557" marL="1371458" rtl="0">
              <a:spcBef>
                <a:spcPts val="0"/>
              </a:spcBef>
              <a:buFont typeface="Arial"/>
              <a:buNone/>
              <a:defRPr b="1" sz="1600"/>
            </a:lvl4pPr>
            <a:lvl5pPr indent="-12510" marL="1828610" rtl="0">
              <a:spcBef>
                <a:spcPts val="0"/>
              </a:spcBef>
              <a:buFont typeface="Arial"/>
              <a:buNone/>
              <a:defRPr b="1" sz="1600"/>
            </a:lvl5pPr>
            <a:lvl6pPr indent="-12462" marL="2285763" rtl="0">
              <a:spcBef>
                <a:spcPts val="0"/>
              </a:spcBef>
              <a:buFont typeface="Arial"/>
              <a:buNone/>
              <a:defRPr b="1" sz="1600"/>
            </a:lvl6pPr>
            <a:lvl7pPr indent="-12414" marL="2742915" rtl="0">
              <a:spcBef>
                <a:spcPts val="0"/>
              </a:spcBef>
              <a:buFont typeface="Arial"/>
              <a:buNone/>
              <a:defRPr b="1" sz="1600"/>
            </a:lvl7pPr>
            <a:lvl8pPr indent="-12368" marL="3200068" rtl="0">
              <a:spcBef>
                <a:spcPts val="0"/>
              </a:spcBef>
              <a:buFont typeface="Arial"/>
              <a:buNone/>
              <a:defRPr b="1" sz="1600"/>
            </a:lvl8pPr>
            <a:lvl9pPr indent="-12320" marL="365722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61" name="Shape 61"/>
          <p:cNvSpPr txBox="1"/>
          <p:nvPr>
            <p:ph idx="4" type="body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24522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7010400" y="661987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2" y="273048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575051" y="273053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1400"/>
            </a:lvl1pPr>
            <a:lvl2pPr indent="-12653" marL="457153" rtl="0">
              <a:spcBef>
                <a:spcPts val="0"/>
              </a:spcBef>
              <a:buFont typeface="Arial"/>
              <a:buNone/>
              <a:defRPr sz="1200"/>
            </a:lvl2pPr>
            <a:lvl3pPr indent="-12605" marL="914305" rtl="0">
              <a:spcBef>
                <a:spcPts val="0"/>
              </a:spcBef>
              <a:buFont typeface="Arial"/>
              <a:buNone/>
              <a:defRPr sz="1000"/>
            </a:lvl3pPr>
            <a:lvl4pPr indent="-12557" marL="1371458" rtl="0">
              <a:spcBef>
                <a:spcPts val="0"/>
              </a:spcBef>
              <a:buFont typeface="Arial"/>
              <a:buNone/>
              <a:defRPr sz="900"/>
            </a:lvl4pPr>
            <a:lvl5pPr indent="-12510" marL="1828610" rtl="0">
              <a:spcBef>
                <a:spcPts val="0"/>
              </a:spcBef>
              <a:buFont typeface="Arial"/>
              <a:buNone/>
              <a:defRPr sz="900"/>
            </a:lvl5pPr>
            <a:lvl6pPr indent="-12462" marL="2285763" rtl="0">
              <a:spcBef>
                <a:spcPts val="0"/>
              </a:spcBef>
              <a:buFont typeface="Arial"/>
              <a:buNone/>
              <a:defRPr sz="900"/>
            </a:lvl6pPr>
            <a:lvl7pPr indent="-12414" marL="2742915" rtl="0">
              <a:spcBef>
                <a:spcPts val="0"/>
              </a:spcBef>
              <a:buFont typeface="Arial"/>
              <a:buNone/>
              <a:defRPr sz="900"/>
            </a:lvl7pPr>
            <a:lvl8pPr indent="-12368" marL="3200068" rtl="0">
              <a:spcBef>
                <a:spcPts val="0"/>
              </a:spcBef>
              <a:buFont typeface="Arial"/>
              <a:buNone/>
              <a:defRPr sz="900"/>
            </a:lvl8pPr>
            <a:lvl9pPr indent="-12320" marL="3657220" rtl="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24522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7010400" y="661987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00.png"/><Relationship Id="rId2" Type="http://schemas.openxmlformats.org/officeDocument/2006/relationships/image" Target="../media/image0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0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theme" Target="../theme/theme3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0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8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0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24.xml"/><Relationship Id="rId5" Type="http://schemas.openxmlformats.org/officeDocument/2006/relationships/theme" Target="../theme/theme1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0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theme" Target="../theme/theme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0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theme" Target="../theme/theme1.xml"/></Relationships>
</file>

<file path=ppt/slideMasters/_rels/slideMaster6.xml.rels><?xml version="1.0" encoding="UTF-8" standalone="yes"?><Relationships xmlns="http://schemas.openxmlformats.org/package/2006/relationships"><Relationship Id="rId10" Type="http://schemas.openxmlformats.org/officeDocument/2006/relationships/theme" Target="../theme/theme12.xml"/><Relationship Id="rId1" Type="http://schemas.openxmlformats.org/officeDocument/2006/relationships/image" Target="../media/image21.png"/><Relationship Id="rId2" Type="http://schemas.openxmlformats.org/officeDocument/2006/relationships/image" Target="../media/image20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0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37.xml"/><Relationship Id="rId5" Type="http://schemas.openxmlformats.org/officeDocument/2006/relationships/theme" Target="../theme/theme2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0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38.xml"/><Relationship Id="rId5" Type="http://schemas.openxmlformats.org/officeDocument/2006/relationships/theme" Target="../theme/theme9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0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39.xml"/><Relationship Id="rId5" Type="http://schemas.openxmlformats.org/officeDocument/2006/relationships/theme" Target="../theme/theme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423862" y="2301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653" marL="457153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05" marL="914305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57" marL="1371458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10" marL="182861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0" baseline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6362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b="0" baseline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461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0012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0013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039" marL="251434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3992" marL="297149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3944" marL="342864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3896" marL="388579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457200" y="624522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7010400" y="661987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04800" y="230187"/>
            <a:ext cx="838199" cy="83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6388" y="228601"/>
            <a:ext cx="836612" cy="823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hape 16"/>
          <p:cNvCxnSpPr/>
          <p:nvPr/>
        </p:nvCxnSpPr>
        <p:spPr>
          <a:xfrm>
            <a:off x="690562" y="1143000"/>
            <a:ext cx="7696199" cy="0"/>
          </a:xfrm>
          <a:prstGeom prst="straightConnector1">
            <a:avLst/>
          </a:prstGeom>
          <a:noFill/>
          <a:ln cap="flat" cmpd="thinThick" w="57150">
            <a:solidFill>
              <a:srgbClr val="0066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7B7B7B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/>
          <p:nvPr/>
        </p:nvSpPr>
        <p:spPr>
          <a:xfrm>
            <a:off x="0" y="1371600"/>
            <a:ext cx="9144000" cy="518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0" name="Shape 590"/>
          <p:cNvSpPr/>
          <p:nvPr/>
        </p:nvSpPr>
        <p:spPr>
          <a:xfrm>
            <a:off x="0" y="1371600"/>
            <a:ext cx="9144000" cy="152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1" name="Shape 591"/>
          <p:cNvSpPr txBox="1"/>
          <p:nvPr>
            <p:ph type="title"/>
          </p:nvPr>
        </p:nvSpPr>
        <p:spPr>
          <a:xfrm>
            <a:off x="1524000" y="0"/>
            <a:ext cx="76199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2" name="Shape 592"/>
          <p:cNvSpPr txBox="1"/>
          <p:nvPr>
            <p:ph idx="1" type="body"/>
          </p:nvPr>
        </p:nvSpPr>
        <p:spPr>
          <a:xfrm>
            <a:off x="304800" y="1676400"/>
            <a:ext cx="8534399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marL="3429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defRPr b="0" baseline="0" i="0" sz="28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58750" marL="514350" marR="0" rtl="0" algn="l">
              <a:spcBef>
                <a:spcPts val="10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 b="0" baseline="0" i="0" sz="20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14300" marL="914400" marR="0" rtl="0" algn="l">
              <a:spcBef>
                <a:spcPts val="9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 b="0" baseline="0" i="0" sz="18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27000" marL="1257300" marR="0" rtl="0" algn="l">
              <a:spcBef>
                <a:spcPts val="8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 b="0" baseline="0" i="0" sz="16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27000" marL="1600200" marR="0" rtl="0" algn="l">
              <a:spcBef>
                <a:spcPts val="80"/>
              </a:spcBef>
              <a:spcAft>
                <a:spcPts val="0"/>
              </a:spcAft>
              <a:buClr>
                <a:schemeClr val="accent2"/>
              </a:buClr>
              <a:buFont typeface="Source Sans Pro"/>
              <a:buChar char="»"/>
              <a:defRPr b="0" baseline="0" i="0" sz="1600" u="none" cap="none" strike="noStrik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14300" marL="20574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marL="25146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marL="29718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marL="34290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3" name="Shape 593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pic>
        <p:nvPicPr>
          <p:cNvPr id="594" name="Shape 59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7475" y="6588128"/>
            <a:ext cx="236538" cy="23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Shape 5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6075" y="6591300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Shape 596"/>
          <p:cNvSpPr/>
          <p:nvPr/>
        </p:nvSpPr>
        <p:spPr>
          <a:xfrm>
            <a:off x="533404" y="6589717"/>
            <a:ext cx="2031325" cy="246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10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National Weather Service	</a:t>
            </a:r>
          </a:p>
        </p:txBody>
      </p:sp>
      <p:pic>
        <p:nvPicPr>
          <p:cNvPr id="597" name="Shape 5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2587" y="-88900"/>
            <a:ext cx="2333625" cy="1752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4"/>
    <p:sldLayoutId id="2147483688" r:id="rId5"/>
    <p:sldLayoutId id="2147483689" r:id="rId6"/>
    <p:sldLayoutId id="2147483690" r:id="rId7"/>
  </p:sldLayoutIdLst>
  <p:hf dt="0" ftr="0" hdr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7B7B7B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/>
        </p:nvSpPr>
        <p:spPr>
          <a:xfrm>
            <a:off x="0" y="1371600"/>
            <a:ext cx="9144000" cy="518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5" name="Shape 615"/>
          <p:cNvSpPr/>
          <p:nvPr/>
        </p:nvSpPr>
        <p:spPr>
          <a:xfrm>
            <a:off x="0" y="1371600"/>
            <a:ext cx="9144000" cy="152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6" name="Shape 616"/>
          <p:cNvSpPr txBox="1"/>
          <p:nvPr>
            <p:ph type="title"/>
          </p:nvPr>
        </p:nvSpPr>
        <p:spPr>
          <a:xfrm>
            <a:off x="1524000" y="0"/>
            <a:ext cx="76199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7" name="Shape 617"/>
          <p:cNvSpPr txBox="1"/>
          <p:nvPr>
            <p:ph idx="1" type="body"/>
          </p:nvPr>
        </p:nvSpPr>
        <p:spPr>
          <a:xfrm>
            <a:off x="304800" y="1676400"/>
            <a:ext cx="8534399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marL="3429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defRPr b="0" baseline="0" i="0" sz="28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58750" marL="514350" marR="0" rtl="0" algn="l">
              <a:spcBef>
                <a:spcPts val="10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 b="0" baseline="0" i="0" sz="20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14300" marL="914400" marR="0" rtl="0" algn="l">
              <a:spcBef>
                <a:spcPts val="9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 b="0" baseline="0" i="0" sz="18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27000" marL="1257300" marR="0" rtl="0" algn="l">
              <a:spcBef>
                <a:spcPts val="8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 b="0" baseline="0" i="0" sz="16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27000" marL="1600200" marR="0" rtl="0" algn="l">
              <a:spcBef>
                <a:spcPts val="80"/>
              </a:spcBef>
              <a:spcAft>
                <a:spcPts val="0"/>
              </a:spcAft>
              <a:buClr>
                <a:schemeClr val="accent2"/>
              </a:buClr>
              <a:buFont typeface="Source Sans Pro"/>
              <a:buChar char="»"/>
              <a:defRPr b="0" baseline="0" i="0" sz="1600" u="none" cap="none" strike="noStrik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14300" marL="20574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marL="25146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marL="29718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marL="34290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8" name="Shape 618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pic>
        <p:nvPicPr>
          <p:cNvPr id="619" name="Shape 6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7475" y="6588125"/>
            <a:ext cx="236538" cy="23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Shape 6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6075" y="6591300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Shape 621"/>
          <p:cNvSpPr/>
          <p:nvPr/>
        </p:nvSpPr>
        <p:spPr>
          <a:xfrm>
            <a:off x="533400" y="6589713"/>
            <a:ext cx="2012949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10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National Weather Service	</a:t>
            </a:r>
          </a:p>
        </p:txBody>
      </p:sp>
      <p:pic>
        <p:nvPicPr>
          <p:cNvPr id="622" name="Shape 6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2587" y="-88900"/>
            <a:ext cx="2333625" cy="1752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1" r:id="rId4"/>
    <p:sldLayoutId id="2147483692" r:id="rId5"/>
    <p:sldLayoutId id="2147483693" r:id="rId6"/>
    <p:sldLayoutId id="2147483694" r:id="rId7"/>
    <p:sldLayoutId id="2147483695" r:id="rId8"/>
  </p:sldLayoutIdLst>
  <p:hf dt="0" ftr="0" hdr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b="0" baseline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b="0" baseline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b="0" baseline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7B7B7B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/>
          <p:nvPr/>
        </p:nvSpPr>
        <p:spPr>
          <a:xfrm>
            <a:off x="0" y="1371600"/>
            <a:ext cx="9144000" cy="518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3" name="Shape 463"/>
          <p:cNvSpPr/>
          <p:nvPr/>
        </p:nvSpPr>
        <p:spPr>
          <a:xfrm>
            <a:off x="0" y="1371600"/>
            <a:ext cx="9144000" cy="152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4" name="Shape 464"/>
          <p:cNvSpPr txBox="1"/>
          <p:nvPr>
            <p:ph type="title"/>
          </p:nvPr>
        </p:nvSpPr>
        <p:spPr>
          <a:xfrm>
            <a:off x="1524000" y="0"/>
            <a:ext cx="76199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Shape 465"/>
          <p:cNvSpPr txBox="1"/>
          <p:nvPr>
            <p:ph idx="1" type="body"/>
          </p:nvPr>
        </p:nvSpPr>
        <p:spPr>
          <a:xfrm>
            <a:off x="304800" y="1676400"/>
            <a:ext cx="8534399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marL="3429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defRPr b="0" baseline="0" i="0" sz="28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58750" marL="514350" marR="0" rtl="0" algn="l">
              <a:spcBef>
                <a:spcPts val="10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 b="0" baseline="0" i="0" sz="20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14300" marL="914400" marR="0" rtl="0" algn="l">
              <a:spcBef>
                <a:spcPts val="9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 b="0" baseline="0" i="0" sz="18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27000" marL="1257300" marR="0" rtl="0" algn="l">
              <a:spcBef>
                <a:spcPts val="8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 b="0" baseline="0" i="0" sz="16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27000" marL="1600200" marR="0" rtl="0" algn="l">
              <a:spcBef>
                <a:spcPts val="80"/>
              </a:spcBef>
              <a:spcAft>
                <a:spcPts val="0"/>
              </a:spcAft>
              <a:buClr>
                <a:schemeClr val="accent2"/>
              </a:buClr>
              <a:buFont typeface="Source Sans Pro"/>
              <a:buChar char="»"/>
              <a:defRPr b="0" baseline="0" i="0" sz="1600" u="none" cap="none" strike="noStrik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14300" marL="20574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marL="25146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marL="29718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marL="34290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6" name="Shape 466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pic>
        <p:nvPicPr>
          <p:cNvPr id="467" name="Shape 46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7475" y="6588128"/>
            <a:ext cx="236538" cy="23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Shape 4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6075" y="6591300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Shape 469"/>
          <p:cNvSpPr/>
          <p:nvPr/>
        </p:nvSpPr>
        <p:spPr>
          <a:xfrm>
            <a:off x="533404" y="6589717"/>
            <a:ext cx="2031325" cy="246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10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National Weather Service	</a:t>
            </a:r>
          </a:p>
        </p:txBody>
      </p:sp>
      <p:pic>
        <p:nvPicPr>
          <p:cNvPr id="470" name="Shape 4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2587" y="-88900"/>
            <a:ext cx="2333625" cy="1752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4"/>
  </p:sldLayoutIdLst>
  <p:hf dt="0" ftr="0" hdr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7B7B7B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/>
          <p:nvPr/>
        </p:nvSpPr>
        <p:spPr>
          <a:xfrm>
            <a:off x="0" y="1371600"/>
            <a:ext cx="9144000" cy="518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0" y="1371600"/>
            <a:ext cx="9144000" cy="152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6" name="Shape 476"/>
          <p:cNvSpPr txBox="1"/>
          <p:nvPr>
            <p:ph type="title"/>
          </p:nvPr>
        </p:nvSpPr>
        <p:spPr>
          <a:xfrm>
            <a:off x="1524000" y="0"/>
            <a:ext cx="76199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Shape 477"/>
          <p:cNvSpPr txBox="1"/>
          <p:nvPr>
            <p:ph idx="1" type="body"/>
          </p:nvPr>
        </p:nvSpPr>
        <p:spPr>
          <a:xfrm>
            <a:off x="304800" y="1676400"/>
            <a:ext cx="8534399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marL="3429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defRPr b="0" baseline="0" i="0" sz="28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58750" marL="514350" marR="0" rtl="0" algn="l">
              <a:spcBef>
                <a:spcPts val="10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 b="0" baseline="0" i="0" sz="20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14300" marL="914400" marR="0" rtl="0" algn="l">
              <a:spcBef>
                <a:spcPts val="9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 b="0" baseline="0" i="0" sz="18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27000" marL="1257300" marR="0" rtl="0" algn="l">
              <a:spcBef>
                <a:spcPts val="8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 b="0" baseline="0" i="0" sz="16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27000" marL="1600200" marR="0" rtl="0" algn="l">
              <a:spcBef>
                <a:spcPts val="80"/>
              </a:spcBef>
              <a:spcAft>
                <a:spcPts val="0"/>
              </a:spcAft>
              <a:buClr>
                <a:schemeClr val="accent2"/>
              </a:buClr>
              <a:buFont typeface="Source Sans Pro"/>
              <a:buChar char="»"/>
              <a:defRPr b="0" baseline="0" i="0" sz="1600" u="none" cap="none" strike="noStrik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14300" marL="20574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marL="25146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marL="29718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marL="34290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8" name="Shape 478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pic>
        <p:nvPicPr>
          <p:cNvPr id="479" name="Shape 47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7475" y="6588128"/>
            <a:ext cx="236538" cy="23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Shape 4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6075" y="6591300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Shape 481"/>
          <p:cNvSpPr/>
          <p:nvPr/>
        </p:nvSpPr>
        <p:spPr>
          <a:xfrm>
            <a:off x="533404" y="6589717"/>
            <a:ext cx="2031325" cy="246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10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National Weather Service	</a:t>
            </a:r>
          </a:p>
        </p:txBody>
      </p:sp>
      <p:pic>
        <p:nvPicPr>
          <p:cNvPr id="482" name="Shape 4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2587" y="-88900"/>
            <a:ext cx="2333625" cy="1752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4"/>
    <p:sldLayoutId id="2147483673" r:id="rId5"/>
  </p:sldLayoutIdLst>
  <p:hf dt="0" ftr="0" hdr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7B7B7B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/>
          <p:nvPr/>
        </p:nvSpPr>
        <p:spPr>
          <a:xfrm>
            <a:off x="0" y="1371600"/>
            <a:ext cx="9144000" cy="518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0" y="1371600"/>
            <a:ext cx="9144000" cy="152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3" name="Shape 493"/>
          <p:cNvSpPr txBox="1"/>
          <p:nvPr>
            <p:ph type="title"/>
          </p:nvPr>
        </p:nvSpPr>
        <p:spPr>
          <a:xfrm>
            <a:off x="1524000" y="0"/>
            <a:ext cx="76199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4" name="Shape 494"/>
          <p:cNvSpPr txBox="1"/>
          <p:nvPr>
            <p:ph idx="1" type="body"/>
          </p:nvPr>
        </p:nvSpPr>
        <p:spPr>
          <a:xfrm>
            <a:off x="304800" y="1676400"/>
            <a:ext cx="8534399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marL="3429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defRPr b="0" baseline="0" i="0" sz="28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58750" marL="514350" marR="0" rtl="0" algn="l">
              <a:spcBef>
                <a:spcPts val="10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 b="0" baseline="0" i="0" sz="20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14300" marL="914400" marR="0" rtl="0" algn="l">
              <a:spcBef>
                <a:spcPts val="9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 b="0" baseline="0" i="0" sz="18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27000" marL="1257300" marR="0" rtl="0" algn="l">
              <a:spcBef>
                <a:spcPts val="8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 b="0" baseline="0" i="0" sz="16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27000" marL="1600200" marR="0" rtl="0" algn="l">
              <a:spcBef>
                <a:spcPts val="80"/>
              </a:spcBef>
              <a:spcAft>
                <a:spcPts val="0"/>
              </a:spcAft>
              <a:buClr>
                <a:schemeClr val="accent2"/>
              </a:buClr>
              <a:buFont typeface="Source Sans Pro"/>
              <a:buChar char="»"/>
              <a:defRPr b="0" baseline="0" i="0" sz="1600" u="none" cap="none" strike="noStrik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14300" marL="20574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marL="25146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marL="29718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marL="34290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5" name="Shape 495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pic>
        <p:nvPicPr>
          <p:cNvPr id="496" name="Shape 49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7475" y="6588128"/>
            <a:ext cx="236538" cy="23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Shape 4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6075" y="6591300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Shape 498"/>
          <p:cNvSpPr/>
          <p:nvPr/>
        </p:nvSpPr>
        <p:spPr>
          <a:xfrm>
            <a:off x="533404" y="6589717"/>
            <a:ext cx="2031325" cy="246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10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National Weather Service	</a:t>
            </a:r>
          </a:p>
        </p:txBody>
      </p:sp>
      <p:pic>
        <p:nvPicPr>
          <p:cNvPr id="499" name="Shape 4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2587" y="-88900"/>
            <a:ext cx="2333625" cy="1752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4"/>
    <p:sldLayoutId id="2147483675" r:id="rId5"/>
    <p:sldLayoutId id="2147483676" r:id="rId6"/>
    <p:sldLayoutId id="2147483677" r:id="rId7"/>
  </p:sldLayoutIdLst>
  <p:hf dt="0" ftr="0" hdr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7B7B7B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/>
          <p:nvPr/>
        </p:nvSpPr>
        <p:spPr>
          <a:xfrm>
            <a:off x="0" y="1371600"/>
            <a:ext cx="9144000" cy="518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0" y="1371600"/>
            <a:ext cx="9144000" cy="152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8" name="Shape 518"/>
          <p:cNvSpPr txBox="1"/>
          <p:nvPr>
            <p:ph type="title"/>
          </p:nvPr>
        </p:nvSpPr>
        <p:spPr>
          <a:xfrm>
            <a:off x="1524000" y="0"/>
            <a:ext cx="76199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9" name="Shape 519"/>
          <p:cNvSpPr txBox="1"/>
          <p:nvPr>
            <p:ph idx="1" type="body"/>
          </p:nvPr>
        </p:nvSpPr>
        <p:spPr>
          <a:xfrm>
            <a:off x="304800" y="1676400"/>
            <a:ext cx="8534399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marL="3429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defRPr b="0" baseline="0" i="0" sz="28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58750" marL="514350" marR="0" rtl="0" algn="l">
              <a:spcBef>
                <a:spcPts val="10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 b="0" baseline="0" i="0" sz="20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14300" marL="914400" marR="0" rtl="0" algn="l">
              <a:spcBef>
                <a:spcPts val="9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 b="0" baseline="0" i="0" sz="18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27000" marL="1257300" marR="0" rtl="0" algn="l">
              <a:spcBef>
                <a:spcPts val="8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 b="0" baseline="0" i="0" sz="16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27000" marL="1600200" marR="0" rtl="0" algn="l">
              <a:spcBef>
                <a:spcPts val="80"/>
              </a:spcBef>
              <a:spcAft>
                <a:spcPts val="0"/>
              </a:spcAft>
              <a:buClr>
                <a:schemeClr val="accent2"/>
              </a:buClr>
              <a:buFont typeface="Source Sans Pro"/>
              <a:buChar char="»"/>
              <a:defRPr b="0" baseline="0" i="0" sz="1600" u="none" cap="none" strike="noStrik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14300" marL="20574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marL="25146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marL="29718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marL="34290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0" name="Shape 520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pic>
        <p:nvPicPr>
          <p:cNvPr id="521" name="Shape 5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7475" y="6588125"/>
            <a:ext cx="236538" cy="23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Shape 5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6075" y="6591300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Shape 523"/>
          <p:cNvSpPr/>
          <p:nvPr/>
        </p:nvSpPr>
        <p:spPr>
          <a:xfrm>
            <a:off x="533400" y="6589713"/>
            <a:ext cx="2012949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10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National Weather Service	</a:t>
            </a:r>
          </a:p>
        </p:txBody>
      </p:sp>
      <p:pic>
        <p:nvPicPr>
          <p:cNvPr id="524" name="Shape 5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2587" y="-88900"/>
            <a:ext cx="2333625" cy="1752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dt="0" ftr="0" hdr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7B7B7B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/>
          <p:nvPr/>
        </p:nvSpPr>
        <p:spPr>
          <a:xfrm>
            <a:off x="0" y="1371600"/>
            <a:ext cx="9144000" cy="518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54" name="Shape 554"/>
          <p:cNvSpPr/>
          <p:nvPr/>
        </p:nvSpPr>
        <p:spPr>
          <a:xfrm>
            <a:off x="0" y="1371600"/>
            <a:ext cx="9144000" cy="152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55" name="Shape 555"/>
          <p:cNvSpPr txBox="1"/>
          <p:nvPr>
            <p:ph type="title"/>
          </p:nvPr>
        </p:nvSpPr>
        <p:spPr>
          <a:xfrm>
            <a:off x="1524000" y="0"/>
            <a:ext cx="76199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6" name="Shape 556"/>
          <p:cNvSpPr txBox="1"/>
          <p:nvPr>
            <p:ph idx="1" type="body"/>
          </p:nvPr>
        </p:nvSpPr>
        <p:spPr>
          <a:xfrm>
            <a:off x="304800" y="1676400"/>
            <a:ext cx="8534399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marL="3429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defRPr b="0" baseline="0" i="0" sz="28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58750" marL="514350" marR="0" rtl="0" algn="l">
              <a:spcBef>
                <a:spcPts val="10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 b="0" baseline="0" i="0" sz="20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14300" marL="914400" marR="0" rtl="0" algn="l">
              <a:spcBef>
                <a:spcPts val="9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 b="0" baseline="0" i="0" sz="18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27000" marL="1257300" marR="0" rtl="0" algn="l">
              <a:spcBef>
                <a:spcPts val="8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 b="0" baseline="0" i="0" sz="16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27000" marL="1600200" marR="0" rtl="0" algn="l">
              <a:spcBef>
                <a:spcPts val="80"/>
              </a:spcBef>
              <a:spcAft>
                <a:spcPts val="0"/>
              </a:spcAft>
              <a:buClr>
                <a:schemeClr val="accent2"/>
              </a:buClr>
              <a:buFont typeface="Source Sans Pro"/>
              <a:buChar char="»"/>
              <a:defRPr b="0" baseline="0" i="0" sz="1600" u="none" cap="none" strike="noStrik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14300" marL="20574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marL="25146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marL="29718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marL="34290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7" name="Shape 557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pic>
        <p:nvPicPr>
          <p:cNvPr id="558" name="Shape 55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7475" y="6588125"/>
            <a:ext cx="236538" cy="23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Shape 5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6075" y="6591300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Shape 560"/>
          <p:cNvSpPr/>
          <p:nvPr/>
        </p:nvSpPr>
        <p:spPr>
          <a:xfrm>
            <a:off x="533400" y="6589713"/>
            <a:ext cx="2012949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10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National Weather Service	</a:t>
            </a:r>
          </a:p>
        </p:txBody>
      </p:sp>
      <p:pic>
        <p:nvPicPr>
          <p:cNvPr id="561" name="Shape 5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2587" y="-88900"/>
            <a:ext cx="2333625" cy="1752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4"/>
  </p:sldLayoutIdLst>
  <p:hf dt="0" ftr="0" hdr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7B7B7B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/>
          <p:nvPr/>
        </p:nvSpPr>
        <p:spPr>
          <a:xfrm>
            <a:off x="0" y="1371600"/>
            <a:ext cx="9144000" cy="518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0" y="1371600"/>
            <a:ext cx="9144000" cy="152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67" name="Shape 567"/>
          <p:cNvSpPr txBox="1"/>
          <p:nvPr>
            <p:ph type="title"/>
          </p:nvPr>
        </p:nvSpPr>
        <p:spPr>
          <a:xfrm>
            <a:off x="1524000" y="0"/>
            <a:ext cx="76199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8" name="Shape 568"/>
          <p:cNvSpPr txBox="1"/>
          <p:nvPr>
            <p:ph idx="1" type="body"/>
          </p:nvPr>
        </p:nvSpPr>
        <p:spPr>
          <a:xfrm>
            <a:off x="304800" y="1676400"/>
            <a:ext cx="8534399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marL="3429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defRPr b="0" baseline="0" i="0" sz="28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58750" marL="514350" marR="0" rtl="0" algn="l">
              <a:spcBef>
                <a:spcPts val="10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 b="0" baseline="0" i="0" sz="20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14300" marL="914400" marR="0" rtl="0" algn="l">
              <a:spcBef>
                <a:spcPts val="9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 b="0" baseline="0" i="0" sz="18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27000" marL="1257300" marR="0" rtl="0" algn="l">
              <a:spcBef>
                <a:spcPts val="8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 b="0" baseline="0" i="0" sz="16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27000" marL="1600200" marR="0" rtl="0" algn="l">
              <a:spcBef>
                <a:spcPts val="80"/>
              </a:spcBef>
              <a:spcAft>
                <a:spcPts val="0"/>
              </a:spcAft>
              <a:buClr>
                <a:schemeClr val="accent2"/>
              </a:buClr>
              <a:buFont typeface="Source Sans Pro"/>
              <a:buChar char="»"/>
              <a:defRPr b="0" baseline="0" i="0" sz="1600" u="none" cap="none" strike="noStrik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14300" marL="20574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marL="25146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marL="29718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marL="34290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9" name="Shape 569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pic>
        <p:nvPicPr>
          <p:cNvPr id="570" name="Shape 57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7475" y="6588125"/>
            <a:ext cx="236538" cy="23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Shape 5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6075" y="6591300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Shape 572"/>
          <p:cNvSpPr/>
          <p:nvPr/>
        </p:nvSpPr>
        <p:spPr>
          <a:xfrm>
            <a:off x="533400" y="6589713"/>
            <a:ext cx="2012949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10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National Weather Service	</a:t>
            </a:r>
          </a:p>
        </p:txBody>
      </p:sp>
      <p:pic>
        <p:nvPicPr>
          <p:cNvPr id="573" name="Shape 5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2587" y="-88900"/>
            <a:ext cx="2333625" cy="1752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4"/>
  </p:sldLayoutIdLst>
  <p:hf dt="0" ftr="0" hdr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7B7B7B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/>
          <p:nvPr/>
        </p:nvSpPr>
        <p:spPr>
          <a:xfrm>
            <a:off x="0" y="1371600"/>
            <a:ext cx="9144000" cy="518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8" name="Shape 578"/>
          <p:cNvSpPr/>
          <p:nvPr/>
        </p:nvSpPr>
        <p:spPr>
          <a:xfrm>
            <a:off x="0" y="1371600"/>
            <a:ext cx="9144000" cy="152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9" name="Shape 579"/>
          <p:cNvSpPr txBox="1"/>
          <p:nvPr>
            <p:ph type="title"/>
          </p:nvPr>
        </p:nvSpPr>
        <p:spPr>
          <a:xfrm>
            <a:off x="1524000" y="0"/>
            <a:ext cx="76199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0" name="Shape 580"/>
          <p:cNvSpPr txBox="1"/>
          <p:nvPr>
            <p:ph idx="1" type="body"/>
          </p:nvPr>
        </p:nvSpPr>
        <p:spPr>
          <a:xfrm>
            <a:off x="304800" y="1676400"/>
            <a:ext cx="8534399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marL="3429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defRPr b="0" baseline="0" i="0" sz="28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58750" marL="514350" marR="0" rtl="0" algn="l">
              <a:spcBef>
                <a:spcPts val="10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 b="0" baseline="0" i="0" sz="20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14300" marL="914400" marR="0" rtl="0" algn="l">
              <a:spcBef>
                <a:spcPts val="9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 b="0" baseline="0" i="0" sz="18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27000" marL="1257300" marR="0" rtl="0" algn="l">
              <a:spcBef>
                <a:spcPts val="80"/>
              </a:spcBef>
              <a:spcAft>
                <a:spcPts val="0"/>
              </a:spcAft>
              <a:buClr>
                <a:srgbClr val="083763"/>
              </a:buClr>
              <a:buFont typeface="Source Sans Pro"/>
              <a:buChar char="•"/>
              <a:defRPr b="0" baseline="0" i="0" sz="1600" u="none" cap="none" strike="noStrike">
                <a:solidFill>
                  <a:srgbClr val="08376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27000" marL="1600200" marR="0" rtl="0" algn="l">
              <a:spcBef>
                <a:spcPts val="80"/>
              </a:spcBef>
              <a:spcAft>
                <a:spcPts val="0"/>
              </a:spcAft>
              <a:buClr>
                <a:schemeClr val="accent2"/>
              </a:buClr>
              <a:buFont typeface="Source Sans Pro"/>
              <a:buChar char="»"/>
              <a:defRPr b="0" baseline="0" i="0" sz="1600" u="none" cap="none" strike="noStrik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14300" marL="20574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marL="25146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marL="29718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marL="3429000" marR="0" rtl="0" algn="l">
              <a:spcBef>
                <a:spcPts val="9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»"/>
              <a:defRPr b="0" baseline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1" name="Shape 581"/>
          <p:cNvSpPr txBox="1"/>
          <p:nvPr>
            <p:ph idx="12" type="sldNum"/>
          </p:nvPr>
        </p:nvSpPr>
        <p:spPr>
          <a:xfrm>
            <a:off x="7010400" y="65532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FFFF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pic>
        <p:nvPicPr>
          <p:cNvPr id="582" name="Shape 58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7475" y="6588125"/>
            <a:ext cx="236538" cy="23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Shape 5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6075" y="6591300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Shape 584"/>
          <p:cNvSpPr/>
          <p:nvPr/>
        </p:nvSpPr>
        <p:spPr>
          <a:xfrm>
            <a:off x="533400" y="6589713"/>
            <a:ext cx="2012949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10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National Weather Service	</a:t>
            </a:r>
          </a:p>
        </p:txBody>
      </p:sp>
      <p:pic>
        <p:nvPicPr>
          <p:cNvPr id="585" name="Shape 5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2587" y="-88900"/>
            <a:ext cx="2333625" cy="1752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4"/>
  </p:sldLayoutIdLst>
  <p:hf dt="0" ftr="0" hdr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nws.noaa.gov/ost/NMPP_white_paper_28May10_with%20sig%20page.pdf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emc.ncep.noaa.gov/mmb/SREF_avia/FCST/NARRE/web_site/html/prcp.htm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emc.ncep.noaa.gov/mmb/SREF_avia/FCST/HREF/web_site/html/ceiling.html" TargetMode="External"/><Relationship Id="rId4" Type="http://schemas.openxmlformats.org/officeDocument/2006/relationships/hyperlink" Target="http://www.emc.ncep.noaa.gov/mmb/jcarley/namrr/CONUSNEST/index.html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gif"/><Relationship Id="rId4" Type="http://schemas.openxmlformats.org/officeDocument/2006/relationships/image" Target="../media/image23.png"/><Relationship Id="rId5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airquality.weather.gov/" TargetMode="External"/><Relationship Id="rId4" Type="http://schemas.openxmlformats.org/officeDocument/2006/relationships/image" Target="../media/image06.png"/><Relationship Id="rId5" Type="http://schemas.openxmlformats.org/officeDocument/2006/relationships/image" Target="../media/image03.png"/><Relationship Id="rId6" Type="http://schemas.openxmlformats.org/officeDocument/2006/relationships/image" Target="../media/image04.gif"/><Relationship Id="rId7" Type="http://schemas.openxmlformats.org/officeDocument/2006/relationships/image" Target="../media/image05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gif"/><Relationship Id="rId4" Type="http://schemas.openxmlformats.org/officeDocument/2006/relationships/hyperlink" Target="http://www.emc.ncep.noaa.gov/mmb/SREF_avia/FCST/HREF/web_site/html/prcp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emc.ncep.noaa.gov/mmb/SREF/SREF.html" TargetMode="External"/><Relationship Id="rId4" Type="http://schemas.openxmlformats.org/officeDocument/2006/relationships/hyperlink" Target="http://www.emc.ncep.noaa.gov/mmb/mmbpll/eric.html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09.jpg"/><Relationship Id="rId5" Type="http://schemas.openxmlformats.org/officeDocument/2006/relationships/image" Target="../media/image08.jpg"/><Relationship Id="rId6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jp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emc.ncep.noaa.gov/mmb/jcarley/namrr/CONUSNEST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subTitle"/>
          </p:nvPr>
        </p:nvSpPr>
        <p:spPr>
          <a:xfrm>
            <a:off x="1371600" y="4419600"/>
            <a:ext cx="6400799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Geoff DiMego et al.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December 2015</a:t>
            </a:r>
          </a:p>
        </p:txBody>
      </p:sp>
      <p:grpSp>
        <p:nvGrpSpPr>
          <p:cNvPr id="96" name="Shape 96"/>
          <p:cNvGrpSpPr/>
          <p:nvPr/>
        </p:nvGrpSpPr>
        <p:grpSpPr>
          <a:xfrm>
            <a:off x="3333750" y="304799"/>
            <a:ext cx="2476498" cy="1676400"/>
            <a:chOff x="4118" y="3072"/>
            <a:chExt cx="1486" cy="946"/>
          </a:xfrm>
        </p:grpSpPr>
        <p:sp>
          <p:nvSpPr>
            <p:cNvPr id="97" name="Shape 97"/>
            <p:cNvSpPr/>
            <p:nvPr/>
          </p:nvSpPr>
          <p:spPr>
            <a:xfrm>
              <a:off x="4118" y="3072"/>
              <a:ext cx="1486" cy="946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98" name="Shape 9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63" y="3129"/>
              <a:ext cx="1405" cy="8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Shape 99"/>
          <p:cNvSpPr txBox="1"/>
          <p:nvPr>
            <p:ph type="ctrTitle"/>
          </p:nvPr>
        </p:nvSpPr>
        <p:spPr>
          <a:xfrm>
            <a:off x="685800" y="2130427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Mesoscale Modeling Branch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x="457200" y="0"/>
            <a:ext cx="8153399" cy="16001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Plan for a Regional </a:t>
            </a:r>
            <a:r>
              <a:rPr b="1" baseline="0" i="1" lang="en-US" sz="3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Ensemble</a:t>
            </a:r>
            <a:r>
              <a:rPr b="0" baseline="0" i="0" lang="en-US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Guidance Suite to Replace the Current Disparate Set of </a:t>
            </a:r>
            <a:r>
              <a:rPr b="0" baseline="0" i="0" lang="en-US" sz="3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Deterministic</a:t>
            </a:r>
            <a:r>
              <a:rPr b="0" baseline="0" i="0" lang="en-US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Guidance</a:t>
            </a:r>
          </a:p>
        </p:txBody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457200" y="1828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major performance issues are being addressed?  </a:t>
            </a:r>
          </a:p>
          <a:p>
            <a:pPr indent="-5207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uncertainty guidance</a:t>
            </a:r>
          </a:p>
          <a:p>
            <a:pPr indent="-5207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Complicated regional production suite</a:t>
            </a:r>
          </a:p>
          <a:p>
            <a:pPr indent="-5207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Upgrades to production take time</a:t>
            </a:r>
          </a:p>
          <a:p>
            <a:pPr indent="-514350" lvl="0" marL="514350" marR="0" rtl="0" algn="l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changes are being made?</a:t>
            </a:r>
          </a:p>
          <a:p>
            <a:pPr indent="-5207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convective-allowing-scale ensemble </a:t>
            </a:r>
          </a:p>
          <a:p>
            <a:pPr indent="-5207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Consolidate multiple regional components</a:t>
            </a:r>
          </a:p>
          <a:p>
            <a:pPr indent="-5207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aggressive “giant-leap” schedule for implementation in 2017</a:t>
            </a:r>
          </a:p>
          <a:p>
            <a:pPr indent="-514350" lvl="0" marL="514350" marR="0" rtl="0" algn="l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the expected resource allocation increases? </a:t>
            </a:r>
          </a:p>
          <a:p>
            <a:pPr indent="-5207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Very large increase … but I have a plan …</a:t>
            </a:r>
          </a:p>
          <a:p>
            <a:pPr indent="-5207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to Luna-Surge ~2 petaflop PEAK machines</a:t>
            </a:r>
          </a:p>
          <a:p>
            <a:pPr indent="-5207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 is 100% consistent with what was briefed to AA in March 2013</a:t>
            </a:r>
          </a:p>
          <a:p>
            <a:pPr indent="-5207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Follows the “Way Forward” laid out in the May 2010 NWS/OST </a:t>
            </a:r>
            <a:r>
              <a:rPr b="0" baseline="0" i="0" lang="en-US" sz="16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White Paper</a:t>
            </a: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Eckel, Glahn, Hamill, Joslyn, Lapenta &amp; Mass</a:t>
            </a:r>
          </a:p>
          <a:p>
            <a:pPr indent="-188913" lvl="0" marL="341313" marR="0" rtl="0" algn="l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423862" y="2301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Schedule </a:t>
            </a:r>
          </a:p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single “giant-leap” implementation in late 2017 – Q1 FY2018</a:t>
            </a:r>
          </a:p>
          <a:p>
            <a:pPr indent="-3413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Eliminate DGEX and HiResWindow</a:t>
            </a:r>
          </a:p>
          <a:p>
            <a:pPr indent="-3413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plan allows for the Control Members to continue making most existing deterministic guidance: i.e. RAP, HRRR, NAM, NAMRR, NAM-nest, FireWx, but</a:t>
            </a:r>
          </a:p>
          <a:p>
            <a:pPr indent="-3413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 firm sunset dates [2019?] for their ‘elimination’.</a:t>
            </a:r>
          </a:p>
          <a:p>
            <a: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Shape 343"/>
          <p:cNvSpPr txBox="1"/>
          <p:nvPr>
            <p:ph idx="12" type="sldNum"/>
          </p:nvPr>
        </p:nvSpPr>
        <p:spPr>
          <a:xfrm>
            <a:off x="7010400" y="661987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" name="Shape 349"/>
          <p:cNvGraphicFramePr/>
          <p:nvPr/>
        </p:nvGraphicFramePr>
        <p:xfrm>
          <a:off x="-14161" y="124119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{F43B575D-FCD8-48DE-8760-03471E20AC1B}</a:tableStyleId>
              </a:tblPr>
              <a:tblGrid>
                <a:gridCol w="2881775"/>
                <a:gridCol w="3265725"/>
                <a:gridCol w="2996500"/>
              </a:tblGrid>
              <a:tr h="684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600" u="none" cap="none" strike="noStrike">
                          <a:solidFill>
                            <a:srgbClr val="0066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Start of WCOSS Phase1 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600" u="none" cap="none" strike="noStrike">
                          <a:solidFill>
                            <a:srgbClr val="0066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~2013-2015</a:t>
                      </a:r>
                    </a:p>
                  </a:txBody>
                  <a:tcPr marT="45725" marB="45725" marR="91450" marL="91450"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solidFill>
                            <a:srgbClr val="0066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WCOSS Phase 1 + Phase 2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solidFill>
                            <a:srgbClr val="0066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~2015-2016</a:t>
                      </a:r>
                    </a:p>
                  </a:txBody>
                  <a:tcPr marT="45725" marB="45725" marR="91450" marL="91450"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solidFill>
                            <a:srgbClr val="0066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End of WCOSS-era 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solidFill>
                            <a:srgbClr val="0066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2.8 petaflop aggregate</a:t>
                      </a:r>
                    </a:p>
                  </a:txBody>
                  <a:tcPr marT="45725" marB="45725" marR="91450" marL="91450">
                    <a:solidFill>
                      <a:srgbClr val="FFC000"/>
                    </a:solidFill>
                  </a:tcPr>
                </a:tc>
              </a:tr>
              <a:tr h="384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SREF continental scale</a:t>
                      </a:r>
                    </a:p>
                  </a:txBody>
                  <a:tcPr marT="45725" marB="45725" marR="91450" marL="91450">
                    <a:solidFill>
                      <a:srgbClr val="E3F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SREF continental scale</a:t>
                      </a:r>
                    </a:p>
                  </a:txBody>
                  <a:tcPr marT="7625" marB="0" marR="7625" marL="7625">
                    <a:solidFill>
                      <a:srgbClr val="E3F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SREF continental scale</a:t>
                      </a:r>
                    </a:p>
                  </a:txBody>
                  <a:tcPr marT="7625" marB="0" marR="7625" marL="7625">
                    <a:solidFill>
                      <a:srgbClr val="E3F2F3"/>
                    </a:solidFill>
                  </a:tcPr>
                </a:tc>
              </a:tr>
              <a:tr h="317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WRF-ARW, WRF-NMM, NMMB</a:t>
                      </a:r>
                    </a:p>
                  </a:txBody>
                  <a:tcPr marT="45725" marB="45725" marR="91450" marL="91450">
                    <a:solidFill>
                      <a:srgbClr val="E3F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1" baseline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WRF-ARW  &amp;  NMMB </a:t>
                      </a:r>
                    </a:p>
                  </a:txBody>
                  <a:tcPr marT="7625" marB="0" marR="7625" marL="7625">
                    <a:solidFill>
                      <a:srgbClr val="E3F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1" baseline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WRF-ARW  &amp;  NMMB</a:t>
                      </a:r>
                    </a:p>
                  </a:txBody>
                  <a:tcPr marT="7625" marB="0" marR="7625" marL="7625">
                    <a:solidFill>
                      <a:srgbClr val="E3F2F3"/>
                    </a:solidFill>
                  </a:tcPr>
                </a:tc>
              </a:tr>
              <a:tr h="524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each = 21 members 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 km / 35 levels</a:t>
                      </a:r>
                    </a:p>
                  </a:txBody>
                  <a:tcPr marT="45725" marB="45725" marR="91450" marL="91450">
                    <a:solidFill>
                      <a:srgbClr val="E3F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 each = 26 members 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</a:t>
                      </a:r>
                      <a:r>
                        <a:rPr b="1" baseline="0" lang="en-US" sz="12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 km / 40-60 levels</a:t>
                      </a:r>
                    </a:p>
                  </a:txBody>
                  <a:tcPr marT="45725" marB="45725" marR="91450" marL="91450">
                    <a:solidFill>
                      <a:srgbClr val="E3F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each = 20 members 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</a:t>
                      </a:r>
                      <a:r>
                        <a:rPr b="1" baseline="0" lang="en-US" sz="12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 km </a:t>
                      </a: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(parent) </a:t>
                      </a:r>
                      <a:r>
                        <a:rPr b="1" baseline="0" lang="en-US" sz="12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 50-60 levels</a:t>
                      </a:r>
                    </a:p>
                  </a:txBody>
                  <a:tcPr marT="45725" marB="45725" marR="91450" marL="91450">
                    <a:solidFill>
                      <a:srgbClr val="E3F2F3"/>
                    </a:solidFill>
                  </a:tcPr>
                </a:tc>
              </a:tr>
              <a:tr h="541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hourly to 84 hr</a:t>
                      </a:r>
                    </a:p>
                  </a:txBody>
                  <a:tcPr marT="45725" marB="45725" marR="91450" marL="91450">
                    <a:solidFill>
                      <a:srgbClr val="E3F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2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NARRE-TL run hourly to 18 hr</a:t>
                      </a: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hourly to 84 hr</a:t>
                      </a:r>
                    </a:p>
                  </a:txBody>
                  <a:tcPr marT="45725" marB="45725" marR="91450" marL="91450">
                    <a:solidFill>
                      <a:srgbClr val="E3F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2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SREF </a:t>
                      </a: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[aka NARRE] run hourly to </a:t>
                      </a:r>
                      <a:r>
                        <a:rPr b="1" baseline="0" lang="en-US" sz="12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 hr 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hourly to </a:t>
                      </a:r>
                      <a:r>
                        <a:rPr b="1" baseline="0" lang="en-US" sz="12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96</a:t>
                      </a: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hr</a:t>
                      </a:r>
                    </a:p>
                  </a:txBody>
                  <a:tcPr marT="45725" marB="45725" marR="91450" marL="91450">
                    <a:solidFill>
                      <a:srgbClr val="E3F2F3"/>
                    </a:solidFill>
                  </a:tcPr>
                </a:tc>
              </a:tr>
              <a:tr h="650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1" baseline="0"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500" u="none" cap="none" strike="noStrike">
                          <a:solidFill>
                            <a:srgbClr val="FFC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Product streams for all scales will need to be added, consolidated,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500" u="none" cap="none" strike="noStrike">
                          <a:solidFill>
                            <a:srgbClr val="FFC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repurposed &amp; renamed.  Products may have later delivery times.</a:t>
                      </a: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 hMerge="1"/>
              </a:tr>
              <a:tr h="456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Convection-Allowing-Scale</a:t>
                      </a:r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Convection-Allowing-Scale</a:t>
                      </a:r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Convection-Allowing-Scale</a:t>
                      </a:r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  <a:tr h="2219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Irregular suite of guidance 3-6km</a:t>
                      </a: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[HiResWindows &amp; NAM nests]</a:t>
                      </a: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Twice daily SSEO by SPC</a:t>
                      </a: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~6 hourly to 48/60 hr for </a:t>
                      </a: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CONUS, Alaska, HI, PR </a:t>
                      </a:r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3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Single hourly </a:t>
                      </a:r>
                      <a:r>
                        <a:rPr b="1" baseline="0" lang="en-US" sz="1300" u="sng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km HRRR &amp; NAM </a:t>
                      </a:r>
                      <a:r>
                        <a:rPr b="1" baseline="0" lang="en-US" sz="13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nest</a:t>
                      </a: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3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Run to 18 hr for CONUS [&amp; Alaska]</a:t>
                      </a: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3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Twice daily HREF-TL to 12 hr</a:t>
                      </a: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Upgrade irregular suite to </a:t>
                      </a:r>
                      <a:r>
                        <a:rPr b="1" baseline="0" lang="en-US" sz="13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~3 km</a:t>
                      </a:r>
                      <a:r>
                        <a:rPr b="1" baseline="0" lang="en-US" sz="1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hourly to 48/60 hr for </a:t>
                      </a: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CONUS, Alaska, HI, PR</a:t>
                      </a:r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3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HREF </a:t>
                      </a:r>
                      <a:r>
                        <a:rPr b="1" baseline="0" lang="en-US" sz="1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[aka HRRR</a:t>
                      </a:r>
                      <a:r>
                        <a:rPr b="1" baseline="0" lang="en-US" sz="13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E]</a:t>
                      </a: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3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Multiple hours 3 km</a:t>
                      </a:r>
                      <a:r>
                        <a:rPr b="1" baseline="0" lang="en-US" sz="1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i="1" lang="en-US" sz="1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Control </a:t>
                      </a:r>
                      <a:r>
                        <a:rPr b="1" baseline="0" i="0" lang="en-US" sz="1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run</a:t>
                      </a:r>
                      <a:r>
                        <a:rPr b="1" baseline="0" lang="en-US" sz="1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hourly to </a:t>
                      </a:r>
                      <a:r>
                        <a:rPr b="1" baseline="0" lang="en-US" sz="13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 hr </a:t>
                      </a:r>
                      <a:r>
                        <a:rPr b="1" baseline="0" lang="en-US" sz="1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6/</a:t>
                      </a:r>
                      <a:r>
                        <a:rPr b="1" baseline="0" i="1" lang="en-US" sz="13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r>
                        <a:rPr b="1" baseline="0" lang="en-US" sz="1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hourly extended to </a:t>
                      </a:r>
                      <a:r>
                        <a:rPr b="1" baseline="0" lang="en-US" sz="13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r>
                        <a:rPr b="1" baseline="0" lang="en-US" sz="1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hr for</a:t>
                      </a: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i="1" lang="en-US" sz="1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Alternating </a:t>
                      </a:r>
                      <a:r>
                        <a:rPr b="1" baseline="0" lang="en-US" sz="1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CONUS, </a:t>
                      </a:r>
                      <a:r>
                        <a:rPr b="1" baseline="0" lang="en-US" sz="13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Alaska [Hi, PR]</a:t>
                      </a:r>
                    </a:p>
                  </a:txBody>
                  <a:tcPr marT="45725" marB="45725" marR="91450" marL="91450">
                    <a:solidFill>
                      <a:srgbClr val="FFFF00"/>
                    </a:solidFill>
                  </a:tcPr>
                </a:tc>
              </a:tr>
              <a:tr h="384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Storm Scale</a:t>
                      </a:r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Storm Scale</a:t>
                      </a:r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Storm Scale</a:t>
                      </a:r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</a:tr>
              <a:tr h="736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Single placeable sub-nest  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1.33-1.5 km (aka FireWx)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Run 6 hourly to 36 hr </a:t>
                      </a:r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Single placeable sub-nest 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1-1.5 km (aka FireWx)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Run 6 hourly to 36 hr</a:t>
                      </a:r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2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Multiple</a:t>
                      </a: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placeable/</a:t>
                      </a:r>
                      <a:r>
                        <a:rPr b="1" baseline="0" lang="en-US" sz="12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movable</a:t>
                      </a: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sub-nests: </a:t>
                      </a:r>
                      <a:r>
                        <a:rPr b="1" baseline="0" lang="en-US" sz="12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~1</a:t>
                      </a: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1" baseline="0" lang="en-US" sz="12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km run hourly</a:t>
                      </a: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1" baseline="0" lang="en-US" sz="12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</a:t>
                      </a: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1" baseline="0" lang="en-US" sz="12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1" baseline="0" lang="en-US" sz="12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hr and 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[Run 6 hourly to 36 hr]</a:t>
                      </a:r>
                    </a:p>
                  </a:txBody>
                  <a:tcPr marT="45725" marB="45725" marR="91450" marL="91450"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350" name="Shape 350"/>
          <p:cNvSpPr txBox="1"/>
          <p:nvPr/>
        </p:nvSpPr>
        <p:spPr>
          <a:xfrm>
            <a:off x="563564" y="0"/>
            <a:ext cx="80168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2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Mesoscale Ensembles Replace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2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Regional Deterministic Guidance</a:t>
            </a:r>
          </a:p>
        </p:txBody>
      </p:sp>
      <p:sp>
        <p:nvSpPr>
          <p:cNvPr id="351" name="Shape 351"/>
          <p:cNvSpPr/>
          <p:nvPr/>
        </p:nvSpPr>
        <p:spPr>
          <a:xfrm>
            <a:off x="228600" y="3581400"/>
            <a:ext cx="2472790" cy="868546"/>
          </a:xfrm>
          <a:prstGeom prst="rightArrow">
            <a:avLst>
              <a:gd fmla="val 50000" name="adj1"/>
              <a:gd fmla="val 51863" name="adj2"/>
            </a:avLst>
          </a:prstGeom>
          <a:solidFill>
            <a:srgbClr val="C000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WILL  BE  A  MAJOR  CHALLENGE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x="1143000" y="0"/>
            <a:ext cx="6781798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Plans for the future-1: All regional guidance moving to ensemble basis</a:t>
            </a:r>
          </a:p>
        </p:txBody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457200" y="1295400"/>
            <a:ext cx="84582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Continental scale covering North America and adjacent waters at ~12 km will be called the Standard Resolution Ensemble Forecast [SREF] system.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new SREF will replace:</a:t>
            </a:r>
          </a:p>
          <a:p>
            <a:pPr indent="-284163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current 13 km RAP, </a:t>
            </a:r>
          </a:p>
          <a:p>
            <a:pPr indent="-284163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current 12 km NAM,</a:t>
            </a:r>
          </a:p>
          <a:p>
            <a:pPr indent="-284163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current 16 km SREF [Short Range Ensemble Forecast].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Forecasts to 21-24 hr will be made hourly (ctl members)</a:t>
            </a:r>
          </a:p>
          <a:p>
            <a:pPr indent="-284163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Current NARRE-TL, made up of RAP &amp; NAM, can be seen </a:t>
            </a:r>
            <a:r>
              <a:rPr b="0" baseline="0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here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-347663" lvl="2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acronym NARRE will no longer be used.</a:t>
            </a:r>
          </a:p>
          <a:p>
            <a:pPr indent="-341313" lvl="1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Forecasts to 84 hr will be made less frequently</a:t>
            </a:r>
          </a:p>
          <a:p>
            <a:pPr indent="-347663" lvl="2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Extending HREF members to longer ranger</a:t>
            </a:r>
          </a:p>
          <a:p>
            <a:pPr indent="-347663" lvl="2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members from 0-84 hr to make up ~20-26 membership</a:t>
            </a:r>
          </a:p>
          <a:p>
            <a:pPr indent="-347663" lvl="2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Likely to alternate between CONUS and Alaska</a:t>
            </a:r>
          </a:p>
          <a:p>
            <a:pPr indent="-341313" lvl="1" marL="3413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x="1219200" y="6743"/>
            <a:ext cx="67818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Plans for the future-2: All regional guidance moving to ensemble basis</a:t>
            </a:r>
          </a:p>
        </p:txBody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381000" y="1295400"/>
            <a:ext cx="8458200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3 km convection-allowing scale ensemble suite will be called the High Resolution Ensemble Forecast [HREF] 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HREF [time-lagged] webpage can be seen </a:t>
            </a:r>
            <a:r>
              <a:rPr b="0" baseline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here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HREF domains will include CONUS and Alaska at first.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members run hourly &amp; cover all domains.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HREF will replace:</a:t>
            </a:r>
          </a:p>
          <a:p>
            <a:pPr indent="-284163" lvl="1" marL="741363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current HiResWindow (except Guam), </a:t>
            </a:r>
          </a:p>
          <a:p>
            <a:pPr indent="-284163" lvl="1" marL="741363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current NAM nests, </a:t>
            </a:r>
          </a:p>
          <a:p>
            <a:pPr indent="-284163" lvl="1" marL="741363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upcoming NAMRR nests [see more </a:t>
            </a:r>
            <a:r>
              <a:rPr b="0" baseline="0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here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],</a:t>
            </a:r>
          </a:p>
          <a:p>
            <a:pPr indent="-284163" lvl="1" marL="741363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current CONUS HRRR, </a:t>
            </a:r>
          </a:p>
          <a:p>
            <a:pPr indent="-284163" lvl="1" marL="741363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upcoming Alaskan HRRR.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 acronyms HRRRE, NSSE, NCASE will be retired.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Periodically, 36-60 hr forecasts will be made</a:t>
            </a:r>
          </a:p>
          <a:p>
            <a:pPr indent="-284163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Likely to alternate between CONUS and Alaska.</a:t>
            </a:r>
          </a:p>
          <a:p>
            <a:pPr indent="-1889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Shape 368"/>
          <p:cNvPicPr preferRelativeResize="0"/>
          <p:nvPr/>
        </p:nvPicPr>
        <p:blipFill rotWithShape="1">
          <a:blip r:embed="rId3">
            <a:alphaModFix/>
          </a:blip>
          <a:srcRect b="10001" l="22144" r="22858" t="24857"/>
          <a:stretch/>
        </p:blipFill>
        <p:spPr>
          <a:xfrm>
            <a:off x="76200" y="304800"/>
            <a:ext cx="9067799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 txBox="1"/>
          <p:nvPr/>
        </p:nvSpPr>
        <p:spPr>
          <a:xfrm>
            <a:off x="990600" y="5867400"/>
            <a:ext cx="1143261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4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CFSv3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609600" y="5486401"/>
            <a:ext cx="3031598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Convective Allowing Data Assimilation – ARW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609600" y="5105401"/>
            <a:ext cx="3424335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200" u="none" cap="none" strike="noStrike">
                <a:solidFill>
                  <a:srgbClr val="D0D0EF"/>
                </a:solidFill>
                <a:latin typeface="Arial"/>
                <a:ea typeface="Arial"/>
                <a:cs typeface="Arial"/>
                <a:sym typeface="Arial"/>
              </a:rPr>
              <a:t>Convective Allowing Data Assimilation – NMMB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3810000" y="5156835"/>
            <a:ext cx="3657600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3D URMA / RUA / AoR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609600" y="4800601"/>
            <a:ext cx="4056062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ARW HRRRE members CONUS and Alaska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609600" y="4444366"/>
            <a:ext cx="6781800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200" u="none" cap="none" strike="noStrike">
                <a:solidFill>
                  <a:srgbClr val="D0D0EF"/>
                </a:solidFill>
                <a:latin typeface="Arial"/>
                <a:ea typeface="Arial"/>
                <a:cs typeface="Arial"/>
                <a:sym typeface="Arial"/>
              </a:rPr>
              <a:t>NMMB HRRRE members CONUS, Alaska, Hawaii, Puerto Rico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609600" y="4242435"/>
            <a:ext cx="6781800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200" u="none" cap="none" strike="noStrike">
                <a:solidFill>
                  <a:srgbClr val="D0D0EF"/>
                </a:solidFill>
                <a:latin typeface="Arial"/>
                <a:ea typeface="Arial"/>
                <a:cs typeface="Arial"/>
                <a:sym typeface="Arial"/>
              </a:rPr>
              <a:t>NMMB Storm Scale Ensemble members within CONUS and/or Alaska</a:t>
            </a:r>
          </a:p>
        </p:txBody>
      </p:sp>
      <p:sp>
        <p:nvSpPr>
          <p:cNvPr id="376" name="Shape 376"/>
          <p:cNvSpPr txBox="1"/>
          <p:nvPr/>
        </p:nvSpPr>
        <p:spPr>
          <a:xfrm rot="-5400000">
            <a:off x="447332" y="3400842"/>
            <a:ext cx="694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GDAS</a:t>
            </a:r>
          </a:p>
        </p:txBody>
      </p:sp>
      <p:sp>
        <p:nvSpPr>
          <p:cNvPr id="377" name="Shape 377"/>
          <p:cNvSpPr txBox="1"/>
          <p:nvPr/>
        </p:nvSpPr>
        <p:spPr>
          <a:xfrm rot="-5400000">
            <a:off x="2020253" y="3260823"/>
            <a:ext cx="98869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GDAS</a:t>
            </a:r>
          </a:p>
        </p:txBody>
      </p:sp>
      <p:sp>
        <p:nvSpPr>
          <p:cNvPr id="378" name="Shape 378"/>
          <p:cNvSpPr txBox="1"/>
          <p:nvPr/>
        </p:nvSpPr>
        <p:spPr>
          <a:xfrm rot="-5400000">
            <a:off x="3849052" y="3260823"/>
            <a:ext cx="98869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GDAS</a:t>
            </a:r>
          </a:p>
        </p:txBody>
      </p:sp>
      <p:sp>
        <p:nvSpPr>
          <p:cNvPr id="379" name="Shape 379"/>
          <p:cNvSpPr txBox="1"/>
          <p:nvPr/>
        </p:nvSpPr>
        <p:spPr>
          <a:xfrm rot="-5400000">
            <a:off x="5781333" y="3477042"/>
            <a:ext cx="694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GDAS</a:t>
            </a:r>
          </a:p>
        </p:txBody>
      </p:sp>
      <p:sp>
        <p:nvSpPr>
          <p:cNvPr id="380" name="Shape 380"/>
          <p:cNvSpPr txBox="1"/>
          <p:nvPr/>
        </p:nvSpPr>
        <p:spPr>
          <a:xfrm rot="-5400000">
            <a:off x="1432264" y="3773268"/>
            <a:ext cx="55335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GFS</a:t>
            </a:r>
          </a:p>
        </p:txBody>
      </p:sp>
      <p:sp>
        <p:nvSpPr>
          <p:cNvPr id="381" name="Shape 381"/>
          <p:cNvSpPr txBox="1"/>
          <p:nvPr/>
        </p:nvSpPr>
        <p:spPr>
          <a:xfrm rot="-5400000">
            <a:off x="6766264" y="3773268"/>
            <a:ext cx="55335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GFS</a:t>
            </a:r>
          </a:p>
        </p:txBody>
      </p:sp>
      <p:sp>
        <p:nvSpPr>
          <p:cNvPr id="382" name="Shape 382"/>
          <p:cNvSpPr txBox="1"/>
          <p:nvPr/>
        </p:nvSpPr>
        <p:spPr>
          <a:xfrm rot="-5400000">
            <a:off x="3184865" y="3773268"/>
            <a:ext cx="55335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GFS</a:t>
            </a:r>
          </a:p>
        </p:txBody>
      </p:sp>
      <p:sp>
        <p:nvSpPr>
          <p:cNvPr id="383" name="Shape 383"/>
          <p:cNvSpPr txBox="1"/>
          <p:nvPr/>
        </p:nvSpPr>
        <p:spPr>
          <a:xfrm rot="-5400000">
            <a:off x="5013665" y="3697068"/>
            <a:ext cx="55335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GFS</a:t>
            </a:r>
          </a:p>
        </p:txBody>
      </p:sp>
      <p:sp>
        <p:nvSpPr>
          <p:cNvPr id="384" name="Shape 384"/>
          <p:cNvSpPr txBox="1"/>
          <p:nvPr/>
        </p:nvSpPr>
        <p:spPr>
          <a:xfrm rot="-5400000">
            <a:off x="1829352" y="2949356"/>
            <a:ext cx="67358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GEFS</a:t>
            </a:r>
          </a:p>
        </p:txBody>
      </p:sp>
      <p:sp>
        <p:nvSpPr>
          <p:cNvPr id="385" name="Shape 385"/>
          <p:cNvSpPr txBox="1"/>
          <p:nvPr/>
        </p:nvSpPr>
        <p:spPr>
          <a:xfrm rot="-5400000">
            <a:off x="3658152" y="2949356"/>
            <a:ext cx="67358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GEFS</a:t>
            </a:r>
          </a:p>
        </p:txBody>
      </p:sp>
      <p:sp>
        <p:nvSpPr>
          <p:cNvPr id="386" name="Shape 386"/>
          <p:cNvSpPr txBox="1"/>
          <p:nvPr/>
        </p:nvSpPr>
        <p:spPr>
          <a:xfrm rot="-5400000">
            <a:off x="5410752" y="2949356"/>
            <a:ext cx="67358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GEFS</a:t>
            </a:r>
          </a:p>
        </p:txBody>
      </p:sp>
      <p:sp>
        <p:nvSpPr>
          <p:cNvPr id="387" name="Shape 387"/>
          <p:cNvSpPr txBox="1"/>
          <p:nvPr/>
        </p:nvSpPr>
        <p:spPr>
          <a:xfrm rot="-5400000">
            <a:off x="7163352" y="2949356"/>
            <a:ext cx="67358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GEFS</a:t>
            </a:r>
          </a:p>
        </p:txBody>
      </p:sp>
      <p:sp>
        <p:nvSpPr>
          <p:cNvPr id="388" name="Shape 388"/>
          <p:cNvSpPr txBox="1"/>
          <p:nvPr/>
        </p:nvSpPr>
        <p:spPr>
          <a:xfrm rot="-5400000">
            <a:off x="985996" y="2144493"/>
            <a:ext cx="15982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Hurricane</a:t>
            </a:r>
          </a:p>
        </p:txBody>
      </p:sp>
      <p:sp>
        <p:nvSpPr>
          <p:cNvPr id="389" name="Shape 389"/>
          <p:cNvSpPr txBox="1"/>
          <p:nvPr/>
        </p:nvSpPr>
        <p:spPr>
          <a:xfrm rot="-5400000">
            <a:off x="4914336" y="2185452"/>
            <a:ext cx="9044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Hurricane</a:t>
            </a:r>
          </a:p>
        </p:txBody>
      </p:sp>
      <p:sp>
        <p:nvSpPr>
          <p:cNvPr id="390" name="Shape 390"/>
          <p:cNvSpPr txBox="1"/>
          <p:nvPr/>
        </p:nvSpPr>
        <p:spPr>
          <a:xfrm rot="-5400000">
            <a:off x="6666935" y="2185452"/>
            <a:ext cx="9044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Hurricane</a:t>
            </a:r>
          </a:p>
        </p:txBody>
      </p:sp>
      <p:sp>
        <p:nvSpPr>
          <p:cNvPr id="391" name="Shape 391"/>
          <p:cNvSpPr txBox="1"/>
          <p:nvPr/>
        </p:nvSpPr>
        <p:spPr>
          <a:xfrm rot="-5400000">
            <a:off x="2801462" y="2157828"/>
            <a:ext cx="162496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Hurricane</a:t>
            </a:r>
          </a:p>
        </p:txBody>
      </p:sp>
      <p:sp>
        <p:nvSpPr>
          <p:cNvPr id="392" name="Shape 392"/>
          <p:cNvSpPr txBox="1"/>
          <p:nvPr/>
        </p:nvSpPr>
        <p:spPr>
          <a:xfrm rot="-5400000">
            <a:off x="718527" y="3736926"/>
            <a:ext cx="9140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600" u="none" cap="none" strike="noStrike">
                <a:solidFill>
                  <a:srgbClr val="9A9ADF"/>
                </a:solidFill>
                <a:latin typeface="Arial"/>
                <a:ea typeface="Arial"/>
                <a:cs typeface="Arial"/>
                <a:sym typeface="Arial"/>
              </a:rPr>
              <a:t>NAMext</a:t>
            </a:r>
          </a:p>
        </p:txBody>
      </p:sp>
      <p:sp>
        <p:nvSpPr>
          <p:cNvPr id="393" name="Shape 393"/>
          <p:cNvSpPr txBox="1"/>
          <p:nvPr/>
        </p:nvSpPr>
        <p:spPr>
          <a:xfrm rot="-5400000">
            <a:off x="2378869" y="3665697"/>
            <a:ext cx="1219199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600" u="none" cap="none" strike="noStrike">
                <a:solidFill>
                  <a:srgbClr val="9A9ADF"/>
                </a:solidFill>
                <a:latin typeface="Arial"/>
                <a:ea typeface="Arial"/>
                <a:cs typeface="Arial"/>
                <a:sym typeface="Arial"/>
              </a:rPr>
              <a:t>NAMext</a:t>
            </a:r>
          </a:p>
        </p:txBody>
      </p:sp>
      <p:sp>
        <p:nvSpPr>
          <p:cNvPr id="394" name="Shape 394"/>
          <p:cNvSpPr txBox="1"/>
          <p:nvPr/>
        </p:nvSpPr>
        <p:spPr>
          <a:xfrm rot="-5400000">
            <a:off x="4163853" y="3736182"/>
            <a:ext cx="115443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600" u="none" cap="none" strike="noStrike">
                <a:solidFill>
                  <a:srgbClr val="9A9ADF"/>
                </a:solidFill>
                <a:latin typeface="Arial"/>
                <a:ea typeface="Arial"/>
                <a:cs typeface="Arial"/>
                <a:sym typeface="Arial"/>
              </a:rPr>
              <a:t>NAMext</a:t>
            </a:r>
          </a:p>
        </p:txBody>
      </p:sp>
      <p:sp>
        <p:nvSpPr>
          <p:cNvPr id="395" name="Shape 395"/>
          <p:cNvSpPr txBox="1"/>
          <p:nvPr/>
        </p:nvSpPr>
        <p:spPr>
          <a:xfrm rot="-5400000">
            <a:off x="6052526" y="3736926"/>
            <a:ext cx="9140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600" u="none" cap="none" strike="noStrike">
                <a:solidFill>
                  <a:srgbClr val="9A9ADF"/>
                </a:solidFill>
                <a:latin typeface="Arial"/>
                <a:ea typeface="Arial"/>
                <a:cs typeface="Arial"/>
                <a:sym typeface="Arial"/>
              </a:rPr>
              <a:t>NAMext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609600" y="1752600"/>
            <a:ext cx="83819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R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E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F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2360710" y="1752600"/>
            <a:ext cx="79682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000" u="none" cap="none" strike="noStrike">
                <a:solidFill>
                  <a:srgbClr val="CBCBE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000" u="none" cap="none" strike="noStrike">
                <a:solidFill>
                  <a:srgbClr val="CBCBEF"/>
                </a:solidFill>
                <a:latin typeface="Arial"/>
                <a:ea typeface="Arial"/>
                <a:cs typeface="Arial"/>
                <a:sym typeface="Arial"/>
              </a:rPr>
              <a:t>  R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000" u="none" cap="none" strike="noStrike">
                <a:solidFill>
                  <a:srgbClr val="CBCBEF"/>
                </a:solidFill>
                <a:latin typeface="Arial"/>
                <a:ea typeface="Arial"/>
                <a:cs typeface="Arial"/>
                <a:sym typeface="Arial"/>
              </a:rPr>
              <a:t>    E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000" u="none" cap="none" strike="noStrike">
                <a:solidFill>
                  <a:srgbClr val="CBCBEF"/>
                </a:solidFill>
                <a:latin typeface="Arial"/>
                <a:ea typeface="Arial"/>
                <a:cs typeface="Arial"/>
                <a:sym typeface="Arial"/>
              </a:rPr>
              <a:t>      F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4191000" y="1752600"/>
            <a:ext cx="7620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000" u="none" cap="none" strike="noStrike">
                <a:solidFill>
                  <a:srgbClr val="CBCBE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000" u="none" cap="none" strike="noStrike">
                <a:solidFill>
                  <a:srgbClr val="CBCBEF"/>
                </a:solidFill>
                <a:latin typeface="Arial"/>
                <a:ea typeface="Arial"/>
                <a:cs typeface="Arial"/>
                <a:sym typeface="Arial"/>
              </a:rPr>
              <a:t>  R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000" u="none" cap="none" strike="noStrike">
                <a:solidFill>
                  <a:srgbClr val="CBCBEF"/>
                </a:solidFill>
                <a:latin typeface="Arial"/>
                <a:ea typeface="Arial"/>
                <a:cs typeface="Arial"/>
                <a:sym typeface="Arial"/>
              </a:rPr>
              <a:t>    E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000" u="none" cap="none" strike="noStrike">
                <a:solidFill>
                  <a:srgbClr val="CBCBEF"/>
                </a:solidFill>
                <a:latin typeface="Arial"/>
                <a:ea typeface="Arial"/>
                <a:cs typeface="Arial"/>
                <a:sym typeface="Arial"/>
              </a:rPr>
              <a:t>      F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5974655" y="1752600"/>
            <a:ext cx="83968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000" u="none" cap="none" strike="noStrike">
                <a:solidFill>
                  <a:srgbClr val="CBCBE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000" u="none" cap="none" strike="noStrike">
                <a:solidFill>
                  <a:srgbClr val="CBCBEF"/>
                </a:solidFill>
                <a:latin typeface="Arial"/>
                <a:ea typeface="Arial"/>
                <a:cs typeface="Arial"/>
                <a:sym typeface="Arial"/>
              </a:rPr>
              <a:t>  R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000" u="none" cap="none" strike="noStrike">
                <a:solidFill>
                  <a:srgbClr val="CBCBEF"/>
                </a:solidFill>
                <a:latin typeface="Arial"/>
                <a:ea typeface="Arial"/>
                <a:cs typeface="Arial"/>
                <a:sym typeface="Arial"/>
              </a:rPr>
              <a:t>    E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000" u="none" cap="none" strike="noStrike">
                <a:solidFill>
                  <a:srgbClr val="CBCBEF"/>
                </a:solidFill>
                <a:latin typeface="Arial"/>
                <a:ea typeface="Arial"/>
                <a:cs typeface="Arial"/>
                <a:sym typeface="Arial"/>
              </a:rPr>
              <a:t>      F</a:t>
            </a:r>
          </a:p>
        </p:txBody>
      </p:sp>
      <p:sp>
        <p:nvSpPr>
          <p:cNvPr id="400" name="Shape 400"/>
          <p:cNvSpPr/>
          <p:nvPr/>
        </p:nvSpPr>
        <p:spPr>
          <a:xfrm>
            <a:off x="3657600" y="5074919"/>
            <a:ext cx="228600" cy="731519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Shape 401"/>
          <p:cNvSpPr txBox="1"/>
          <p:nvPr/>
        </p:nvSpPr>
        <p:spPr>
          <a:xfrm rot="-5400000">
            <a:off x="1084240" y="2213074"/>
            <a:ext cx="79220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rgbClr val="EFF7F8"/>
                </a:solidFill>
                <a:latin typeface="Arial"/>
                <a:ea typeface="Arial"/>
                <a:cs typeface="Arial"/>
                <a:sym typeface="Arial"/>
              </a:rPr>
              <a:t>RTOFS</a:t>
            </a:r>
          </a:p>
        </p:txBody>
      </p:sp>
      <p:sp>
        <p:nvSpPr>
          <p:cNvPr id="402" name="Shape 402"/>
          <p:cNvSpPr txBox="1"/>
          <p:nvPr/>
        </p:nvSpPr>
        <p:spPr>
          <a:xfrm rot="-5400000">
            <a:off x="2706210" y="2277843"/>
            <a:ext cx="10534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rgbClr val="EFF7F8"/>
                </a:solidFill>
                <a:latin typeface="Arial"/>
                <a:ea typeface="Arial"/>
                <a:cs typeface="Arial"/>
                <a:sym typeface="Arial"/>
              </a:rPr>
              <a:t>RTOFS</a:t>
            </a:r>
          </a:p>
        </p:txBody>
      </p:sp>
      <p:sp>
        <p:nvSpPr>
          <p:cNvPr id="403" name="Shape 403"/>
          <p:cNvSpPr txBox="1"/>
          <p:nvPr/>
        </p:nvSpPr>
        <p:spPr>
          <a:xfrm rot="-5400000">
            <a:off x="4665641" y="2213074"/>
            <a:ext cx="79220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rgbClr val="EFF7F8"/>
                </a:solidFill>
                <a:latin typeface="Arial"/>
                <a:ea typeface="Arial"/>
                <a:cs typeface="Arial"/>
                <a:sym typeface="Arial"/>
              </a:rPr>
              <a:t>RTOFS</a:t>
            </a:r>
          </a:p>
        </p:txBody>
      </p:sp>
      <p:sp>
        <p:nvSpPr>
          <p:cNvPr id="404" name="Shape 404"/>
          <p:cNvSpPr txBox="1"/>
          <p:nvPr/>
        </p:nvSpPr>
        <p:spPr>
          <a:xfrm rot="-5400000">
            <a:off x="6418240" y="2289274"/>
            <a:ext cx="79220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800" u="none" cap="none" strike="noStrike">
                <a:solidFill>
                  <a:srgbClr val="EFF7F8"/>
                </a:solidFill>
                <a:latin typeface="Arial"/>
                <a:ea typeface="Arial"/>
                <a:cs typeface="Arial"/>
                <a:sym typeface="Arial"/>
              </a:rPr>
              <a:t>RTOFS</a:t>
            </a:r>
          </a:p>
        </p:txBody>
      </p:sp>
      <p:cxnSp>
        <p:nvCxnSpPr>
          <p:cNvPr id="405" name="Shape 405"/>
          <p:cNvCxnSpPr/>
          <p:nvPr/>
        </p:nvCxnSpPr>
        <p:spPr>
          <a:xfrm>
            <a:off x="4572000" y="685800"/>
            <a:ext cx="1219199" cy="0"/>
          </a:xfrm>
          <a:prstGeom prst="straightConnector1">
            <a:avLst/>
          </a:prstGeom>
          <a:noFill/>
          <a:ln cap="flat" cmpd="sng" w="38100">
            <a:solidFill>
              <a:srgbClr val="0066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6" name="Shape 406"/>
          <p:cNvSpPr txBox="1"/>
          <p:nvPr>
            <p:ph type="title"/>
          </p:nvPr>
        </p:nvSpPr>
        <p:spPr>
          <a:xfrm>
            <a:off x="685800" y="45720"/>
            <a:ext cx="7543800" cy="7315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Original March 2013 Projection for</a:t>
            </a:r>
            <a:br>
              <a:rPr b="1" baseline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End State of 2 petaflop WCOSS ~2018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idx="12" type="sldNum"/>
          </p:nvPr>
        </p:nvSpPr>
        <p:spPr>
          <a:xfrm>
            <a:off x="7010400" y="661987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412" name="Shape 4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537" y="285750"/>
            <a:ext cx="8669337" cy="6291262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Shape 413"/>
          <p:cNvSpPr txBox="1"/>
          <p:nvPr/>
        </p:nvSpPr>
        <p:spPr>
          <a:xfrm>
            <a:off x="990600" y="762000"/>
            <a:ext cx="39741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6250 nodes x 16 = 75000 CCS cores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idx="12" type="sldNum"/>
          </p:nvPr>
        </p:nvSpPr>
        <p:spPr>
          <a:xfrm>
            <a:off x="7010400" y="661987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419" name="Shape 4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537" y="285750"/>
            <a:ext cx="8669337" cy="6291262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Shape 420"/>
          <p:cNvSpPr txBox="1"/>
          <p:nvPr/>
        </p:nvSpPr>
        <p:spPr>
          <a:xfrm>
            <a:off x="1002737" y="914400"/>
            <a:ext cx="43588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2048 nodes x 24 = 49152 WCOSS cores</a:t>
            </a:r>
          </a:p>
        </p:txBody>
      </p:sp>
      <p:sp>
        <p:nvSpPr>
          <p:cNvPr id="421" name="Shape 421"/>
          <p:cNvSpPr txBox="1"/>
          <p:nvPr/>
        </p:nvSpPr>
        <p:spPr>
          <a:xfrm>
            <a:off x="993971" y="609600"/>
            <a:ext cx="4485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WCOSS TO4 Cray is 2.04 petaflop PEAK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type="title"/>
          </p:nvPr>
        </p:nvSpPr>
        <p:spPr>
          <a:xfrm>
            <a:off x="423862" y="2301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Implementation Consolidation</a:t>
            </a:r>
          </a:p>
        </p:txBody>
      </p:sp>
      <p:sp>
        <p:nvSpPr>
          <p:cNvPr id="427" name="Shape 427"/>
          <p:cNvSpPr txBox="1"/>
          <p:nvPr>
            <p:ph idx="1" type="body"/>
          </p:nvPr>
        </p:nvSpPr>
        <p:spPr>
          <a:xfrm>
            <a:off x="457200" y="1905000"/>
            <a:ext cx="4038599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03213" lvl="0" marL="341313" marR="0" rtl="0" algn="l">
              <a:lnSpc>
                <a:spcPct val="9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 / HRRR</a:t>
            </a:r>
          </a:p>
          <a:p>
            <a:pPr indent="-296863" lvl="1" marL="741363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NARRE-TL</a:t>
            </a:r>
          </a:p>
          <a:p>
            <a:pPr indent="-303213" lvl="0" marL="341313" marR="0" rtl="0" algn="l">
              <a:lnSpc>
                <a:spcPct val="92857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HiResWindow</a:t>
            </a:r>
          </a:p>
          <a:p>
            <a:pPr indent="-296863" lvl="1" marL="741363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HREF-TL</a:t>
            </a:r>
          </a:p>
          <a:p>
            <a:pPr indent="-303213" lvl="0" marL="341313" marR="0" rtl="0" algn="l">
              <a:lnSpc>
                <a:spcPct val="92857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NAM/NAMRR</a:t>
            </a:r>
          </a:p>
          <a:p>
            <a:pPr indent="-296863" lvl="1" marL="741363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NDAS</a:t>
            </a:r>
          </a:p>
          <a:p>
            <a:pPr indent="-296863" lvl="1" marL="741363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DGEX</a:t>
            </a:r>
          </a:p>
          <a:p>
            <a:pPr indent="-303213" lvl="0" marL="341313" marR="0" rtl="0" algn="l">
              <a:lnSpc>
                <a:spcPct val="92857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SREF</a:t>
            </a:r>
          </a:p>
        </p:txBody>
      </p:sp>
      <p:sp>
        <p:nvSpPr>
          <p:cNvPr id="428" name="Shape 428"/>
          <p:cNvSpPr txBox="1"/>
          <p:nvPr>
            <p:ph idx="2" type="body"/>
          </p:nvPr>
        </p:nvSpPr>
        <p:spPr>
          <a:xfrm>
            <a:off x="4648200" y="1981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baseline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HREF-SREF</a:t>
            </a:r>
          </a:p>
        </p:txBody>
      </p:sp>
      <p:sp>
        <p:nvSpPr>
          <p:cNvPr id="429" name="Shape 429"/>
          <p:cNvSpPr txBox="1"/>
          <p:nvPr>
            <p:ph idx="12" type="sldNum"/>
          </p:nvPr>
        </p:nvSpPr>
        <p:spPr>
          <a:xfrm>
            <a:off x="7010400" y="661987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30" name="Shape 430"/>
          <p:cNvSpPr txBox="1"/>
          <p:nvPr/>
        </p:nvSpPr>
        <p:spPr>
          <a:xfrm>
            <a:off x="609600" y="1219200"/>
            <a:ext cx="731825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4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r>
              <a:rPr b="1" baseline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b="1" baseline="0" i="0" lang="en-US" sz="4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FUTURE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2071475" y="5288400"/>
            <a:ext cx="7072500" cy="1569599"/>
          </a:xfrm>
          <a:prstGeom prst="rect">
            <a:avLst/>
          </a:prstGeom>
          <a:solidFill>
            <a:srgbClr val="9DD2D6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Challenges remain to establish:</a:t>
            </a:r>
          </a:p>
          <a:p>
            <a:pPr indent="0" lvl="1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set of common output grids</a:t>
            </a:r>
          </a:p>
          <a:p>
            <a:pPr indent="0" lvl="1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set of new delivery times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>
            <p:ph type="title"/>
          </p:nvPr>
        </p:nvSpPr>
        <p:spPr>
          <a:xfrm>
            <a:off x="1412420" y="0"/>
            <a:ext cx="617219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baseline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HiResWindow, NAM, and HRRR Grids &amp; Domains</a:t>
            </a:r>
          </a:p>
        </p:txBody>
      </p:sp>
      <p:grpSp>
        <p:nvGrpSpPr>
          <p:cNvPr id="437" name="Shape 437"/>
          <p:cNvGrpSpPr/>
          <p:nvPr/>
        </p:nvGrpSpPr>
        <p:grpSpPr>
          <a:xfrm>
            <a:off x="18916" y="1272448"/>
            <a:ext cx="3943484" cy="3226743"/>
            <a:chOff x="1291025" y="1635525"/>
            <a:chExt cx="6381900" cy="4931400"/>
          </a:xfrm>
        </p:grpSpPr>
        <p:pic>
          <p:nvPicPr>
            <p:cNvPr id="438" name="Shape 4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91025" y="1635525"/>
              <a:ext cx="6381900" cy="4931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pic>
        <p:sp>
          <p:nvSpPr>
            <p:cNvPr id="439" name="Shape 439"/>
            <p:cNvSpPr txBox="1"/>
            <p:nvPr/>
          </p:nvSpPr>
          <p:spPr>
            <a:xfrm>
              <a:off x="1752659" y="2898491"/>
              <a:ext cx="1139999" cy="400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Arial"/>
                <a:buNone/>
              </a:pPr>
              <a:r>
                <a:rPr b="1" baseline="0" i="0" lang="en-US" sz="9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06Z,18Z</a:t>
              </a:r>
            </a:p>
          </p:txBody>
        </p:sp>
        <p:sp>
          <p:nvSpPr>
            <p:cNvPr id="440" name="Shape 440"/>
            <p:cNvSpPr txBox="1"/>
            <p:nvPr/>
          </p:nvSpPr>
          <p:spPr>
            <a:xfrm>
              <a:off x="6126707" y="5716453"/>
              <a:ext cx="1139999" cy="400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Arial"/>
                <a:buNone/>
              </a:pPr>
              <a:r>
                <a:rPr b="1" baseline="0" i="0" lang="en-US" sz="9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06Z,18Z</a:t>
              </a:r>
            </a:p>
          </p:txBody>
        </p:sp>
        <p:sp>
          <p:nvSpPr>
            <p:cNvPr id="441" name="Shape 441"/>
            <p:cNvSpPr txBox="1"/>
            <p:nvPr/>
          </p:nvSpPr>
          <p:spPr>
            <a:xfrm>
              <a:off x="1339573" y="4934855"/>
              <a:ext cx="1139999" cy="400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Arial"/>
                <a:buNone/>
              </a:pPr>
              <a:r>
                <a:rPr b="1" baseline="0" i="0" lang="en-US" sz="9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00Z,12Z</a:t>
              </a:r>
            </a:p>
          </p:txBody>
        </p:sp>
        <p:sp>
          <p:nvSpPr>
            <p:cNvPr id="442" name="Shape 442"/>
            <p:cNvSpPr txBox="1"/>
            <p:nvPr/>
          </p:nvSpPr>
          <p:spPr>
            <a:xfrm>
              <a:off x="1752511" y="5667717"/>
              <a:ext cx="1139999" cy="7080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Arial"/>
                <a:buNone/>
              </a:pPr>
              <a:r>
                <a:rPr b="0" baseline="0" i="0" lang="en-US" sz="9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 Guam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Arial"/>
                <a:buNone/>
              </a:pPr>
              <a:r>
                <a:rPr b="1" baseline="0" i="0" lang="en-US" sz="9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00Z,12Z</a:t>
              </a:r>
            </a:p>
          </p:txBody>
        </p:sp>
        <p:sp>
          <p:nvSpPr>
            <p:cNvPr id="443" name="Shape 443"/>
            <p:cNvSpPr txBox="1"/>
            <p:nvPr/>
          </p:nvSpPr>
          <p:spPr>
            <a:xfrm>
              <a:off x="3919278" y="4398189"/>
              <a:ext cx="2331300" cy="7080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Arial"/>
                <a:buNone/>
              </a:pPr>
              <a:r>
                <a:rPr b="1" baseline="0" i="0" lang="en-US" sz="9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3.6 km NMMB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ct val="25000"/>
                <a:buFont typeface="Arial"/>
                <a:buNone/>
              </a:pPr>
              <a:r>
                <a:rPr b="1" baseline="0" i="0" lang="en-US" sz="9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4.2 km WRF-ARW</a:t>
              </a:r>
            </a:p>
          </p:txBody>
        </p:sp>
        <p:sp>
          <p:nvSpPr>
            <p:cNvPr id="444" name="Shape 444"/>
            <p:cNvSpPr txBox="1"/>
            <p:nvPr/>
          </p:nvSpPr>
          <p:spPr>
            <a:xfrm>
              <a:off x="3722089" y="1982592"/>
              <a:ext cx="2331300" cy="7080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Arial"/>
                <a:buNone/>
              </a:pPr>
              <a:r>
                <a:rPr b="1" baseline="0" i="0" lang="en-US" sz="9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 km NMMB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ct val="25000"/>
                <a:buFont typeface="Arial"/>
                <a:buNone/>
              </a:pPr>
              <a:r>
                <a:rPr b="1" baseline="0" i="0" lang="en-US" sz="9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3.5 km WRF-ARW</a:t>
              </a:r>
            </a:p>
          </p:txBody>
        </p:sp>
        <p:sp>
          <p:nvSpPr>
            <p:cNvPr id="445" name="Shape 445"/>
            <p:cNvSpPr txBox="1"/>
            <p:nvPr/>
          </p:nvSpPr>
          <p:spPr>
            <a:xfrm>
              <a:off x="1291025" y="1635525"/>
              <a:ext cx="1752600" cy="1200298"/>
            </a:xfrm>
            <a:prstGeom prst="rect">
              <a:avLst/>
            </a:prstGeom>
            <a:solidFill>
              <a:srgbClr val="FFFF99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baseline="0" i="0" lang="en-US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HI/Guam/PR : 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Arial"/>
                <a:buNone/>
              </a:pPr>
              <a:r>
                <a:rPr b="1" baseline="0" i="0" lang="en-US" sz="8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 km NMMB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ct val="25000"/>
                <a:buFont typeface="Arial"/>
                <a:buNone/>
              </a:pPr>
              <a:r>
                <a:rPr b="1" baseline="0" i="0" lang="en-US" sz="8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3.8 km WRF-ARW</a:t>
              </a:r>
            </a:p>
          </p:txBody>
        </p:sp>
        <p:sp>
          <p:nvSpPr>
            <p:cNvPr id="446" name="Shape 446"/>
            <p:cNvSpPr txBox="1"/>
            <p:nvPr/>
          </p:nvSpPr>
          <p:spPr>
            <a:xfrm>
              <a:off x="3052916" y="5602903"/>
              <a:ext cx="1139999" cy="400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Arial"/>
                <a:buNone/>
              </a:pPr>
              <a:r>
                <a:rPr b="1" baseline="0" i="0" lang="en-US" sz="9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00Z,12Z</a:t>
              </a:r>
            </a:p>
          </p:txBody>
        </p:sp>
        <p:cxnSp>
          <p:nvCxnSpPr>
            <p:cNvPr id="447" name="Shape 447"/>
            <p:cNvCxnSpPr/>
            <p:nvPr/>
          </p:nvCxnSpPr>
          <p:spPr>
            <a:xfrm flipH="1">
              <a:off x="1409011" y="5924051"/>
              <a:ext cx="343500" cy="7905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</p:grpSp>
      <p:pic>
        <p:nvPicPr>
          <p:cNvPr id="448" name="Shape 448"/>
          <p:cNvPicPr preferRelativeResize="0"/>
          <p:nvPr/>
        </p:nvPicPr>
        <p:blipFill rotWithShape="1">
          <a:blip r:embed="rId4">
            <a:alphaModFix/>
          </a:blip>
          <a:srcRect b="7375" l="4184" r="1951" t="0"/>
          <a:stretch/>
        </p:blipFill>
        <p:spPr>
          <a:xfrm>
            <a:off x="102867" y="4663728"/>
            <a:ext cx="3864253" cy="2184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Shape 4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91000" y="1196903"/>
            <a:ext cx="4953000" cy="4139428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Shape 450"/>
          <p:cNvSpPr txBox="1"/>
          <p:nvPr/>
        </p:nvSpPr>
        <p:spPr>
          <a:xfrm>
            <a:off x="3967119" y="5336330"/>
            <a:ext cx="523468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Output Grid for HREF will be the NDFD grids which require very little downscaling and foreshadow resolution increase for HREF e.g. from 3km to 2.5km</a:t>
            </a:r>
          </a:p>
        </p:txBody>
      </p:sp>
      <p:sp>
        <p:nvSpPr>
          <p:cNvPr id="451" name="Shape 451"/>
          <p:cNvSpPr txBox="1"/>
          <p:nvPr/>
        </p:nvSpPr>
        <p:spPr>
          <a:xfrm>
            <a:off x="914399" y="4665751"/>
            <a:ext cx="1992853" cy="36933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HRRR 3km GRID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Topics – All BRIEFLY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457200" y="1447800"/>
            <a:ext cx="8686800" cy="4678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Air Quality Forecast Capability</a:t>
            </a:r>
          </a:p>
          <a:p>
            <a:pPr indent="-3413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RTMA / URMA</a:t>
            </a:r>
          </a:p>
          <a:p>
            <a:pPr indent="-3413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HiResWindow and initial High Resolution Ensemble Forecast (HREF)</a:t>
            </a:r>
          </a:p>
          <a:p>
            <a:pPr indent="-3413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Range Ensemble Forecast (SREF)</a:t>
            </a:r>
          </a:p>
          <a:p>
            <a:pPr indent="-3413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 / HRRR</a:t>
            </a:r>
          </a:p>
          <a:p>
            <a:pPr indent="-3413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NAM / NAM Rapid Refresh (NAMRR)</a:t>
            </a:r>
          </a:p>
          <a:p>
            <a:pPr indent="-3413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Future: HREF-SREF</a:t>
            </a:r>
          </a:p>
          <a:p>
            <a: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7010400" y="661987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>
            <p:ph type="title"/>
          </p:nvPr>
        </p:nvSpPr>
        <p:spPr>
          <a:xfrm>
            <a:off x="423862" y="23018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9" name="Shape 459"/>
          <p:cNvSpPr txBox="1"/>
          <p:nvPr>
            <p:ph idx="12" type="sldNum"/>
          </p:nvPr>
        </p:nvSpPr>
        <p:spPr>
          <a:xfrm>
            <a:off x="7010400" y="6619875"/>
            <a:ext cx="2133599" cy="476400"/>
          </a:xfrm>
          <a:prstGeom prst="rect">
            <a:avLst/>
          </a:prstGeom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460" name="Shape 460"/>
          <p:cNvPicPr preferRelativeResize="0"/>
          <p:nvPr/>
        </p:nvPicPr>
        <p:blipFill rotWithShape="1">
          <a:blip r:embed="rId3">
            <a:alphaModFix/>
          </a:blip>
          <a:srcRect b="0" l="0" r="50275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228600" y="152400"/>
            <a:ext cx="8610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1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2800" u="none" cap="none" strike="noStrike"/>
              <a:t>National Air Quality Forecast Capability (NAQFC)</a:t>
            </a:r>
            <a:br>
              <a:rPr b="1" baseline="0" i="0" lang="en-US" sz="3200" u="none" cap="none" strike="noStrike"/>
            </a:br>
            <a:r>
              <a:rPr b="0" baseline="0" i="1" lang="en-US" sz="1800" u="sng" cap="none" strike="noStrike">
                <a:solidFill>
                  <a:schemeClr val="hlink"/>
                </a:solidFill>
                <a:hlinkClick r:id="rId3"/>
              </a:rPr>
              <a:t>http://airquality.weather.gov/</a:t>
            </a:r>
            <a:r>
              <a:rPr b="0" baseline="0" i="1" lang="en-US" sz="1800" u="none" cap="none" strike="noStrike"/>
              <a:t> </a:t>
            </a:r>
            <a:br>
              <a:rPr b="0" baseline="0" i="1" lang="en-US" sz="2000" u="none" cap="none" strike="noStrike"/>
            </a:b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152400" y="914400"/>
            <a:ext cx="8839199" cy="2514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3596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baseline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 on January 27, 2015:</a:t>
            </a:r>
          </a:p>
          <a:p>
            <a:pPr indent="-276225" lvl="1" marL="742950" marR="0" rtl="0" algn="l">
              <a:lnSpc>
                <a:spcPct val="80000"/>
              </a:lnSpc>
              <a:spcBef>
                <a:spcPts val="31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1" baseline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upgrade of chemical model for ozone predictions since implementation in 2007  </a:t>
            </a:r>
            <a:r>
              <a:rPr b="0" baseline="0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(CB05 mechanism; monthly varying lateral boundary conditions for 36 gaseous and aerosol species; modified dry deposition velocity calculation; PBL height in the model constrained to be at least 50 m; faster removal of organic nitrate from the atmosphere)</a:t>
            </a:r>
          </a:p>
          <a:p>
            <a:pPr indent="-276225" lvl="1" marL="742950" marR="0" rtl="0" algn="l">
              <a:lnSpc>
                <a:spcPct val="80000"/>
              </a:lnSpc>
              <a:spcBef>
                <a:spcPts val="31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1" baseline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of fine particulate matter (PM2.5) predictions from the same operational system </a:t>
            </a:r>
            <a:r>
              <a:rPr b="0" baseline="0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(inclusion of wild fire emission based on observed wildfire locations; suppression of soil emissions by ice or snow cover; inclusion of windblown dust emissions)</a:t>
            </a:r>
          </a:p>
          <a:p>
            <a:pPr indent="-323596" lvl="0" marL="342900" marR="0" rtl="0" algn="l">
              <a:lnSpc>
                <a:spcPct val="80000"/>
              </a:lnSpc>
              <a:spcBef>
                <a:spcPts val="341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1" baseline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Emissions updates from May 1, 2015 </a:t>
            </a:r>
            <a:r>
              <a:rPr b="0" baseline="0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(partial inclusion of US EPA 2011 NEI; new US residential wood combustion and oil and gas sectors; Mexico 2012 NEI; annual CEM point source update)</a:t>
            </a:r>
          </a:p>
          <a:p>
            <a:pPr indent="-185420" lvl="0" marL="342900" marR="0" rtl="0" algn="l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429" y="3213313"/>
            <a:ext cx="3638970" cy="192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5">
            <a:alphaModFix/>
          </a:blip>
          <a:srcRect b="8426" l="5631" r="5782" t="9550"/>
          <a:stretch/>
        </p:blipFill>
        <p:spPr>
          <a:xfrm>
            <a:off x="1066800" y="3542105"/>
            <a:ext cx="632534" cy="48725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/>
          <p:nvPr/>
        </p:nvSpPr>
        <p:spPr>
          <a:xfrm>
            <a:off x="1368096" y="3518628"/>
            <a:ext cx="205533" cy="305619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400" u="none" cap="none" strike="noStrik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1302848" y="3555260"/>
            <a:ext cx="602151" cy="215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UM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609600" y="4648200"/>
            <a:ext cx="3200399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Bias for Upper Midwest region reduced by 52%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152400" y="5105400"/>
            <a:ext cx="8839199" cy="167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3596" lvl="0" marL="342900" marR="0" rtl="0" algn="l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•"/>
            </a:pPr>
            <a:r>
              <a:rPr b="1" baseline="0" i="0" lang="en-US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FY 16 Planned Milestones:</a:t>
            </a:r>
          </a:p>
          <a:p>
            <a:pPr indent="-276225" lvl="1" marL="742950" marR="0" rtl="0" algn="l">
              <a:lnSpc>
                <a:spcPct val="80000"/>
              </a:lnSpc>
              <a:spcBef>
                <a:spcPts val="310"/>
              </a:spcBef>
              <a:buClr>
                <a:srgbClr val="000000"/>
              </a:buClr>
              <a:buFont typeface="Arial"/>
              <a:buChar char="–"/>
            </a:pPr>
            <a:r>
              <a:rPr b="0" baseline="0" i="1" lang="en-US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Improve and publicly release PM2.5 predictions: link with global NGAC dust predictions through lateral boundary conditions; increase vertical resolution from 22 to 35 layers; include analog forecast technique for PM2.5 bias correction (Q2)</a:t>
            </a:r>
          </a:p>
          <a:p>
            <a:pPr indent="-276225" lvl="1" marL="742950" marR="0" rtl="0" algn="l">
              <a:lnSpc>
                <a:spcPct val="80000"/>
              </a:lnSpc>
              <a:spcBef>
                <a:spcPts val="310"/>
              </a:spcBef>
              <a:buClr>
                <a:srgbClr val="000000"/>
              </a:buClr>
              <a:buFont typeface="Arial"/>
              <a:buChar char="–"/>
            </a:pPr>
            <a:r>
              <a:rPr b="0" baseline="0" i="1" lang="en-US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Implement operational PM2.5 predictions (Q4)</a:t>
            </a:r>
          </a:p>
          <a:p>
            <a:pPr indent="-276225" lvl="1" marL="742950" marR="0" rtl="0" algn="l">
              <a:lnSpc>
                <a:spcPct val="80000"/>
              </a:lnSpc>
              <a:spcBef>
                <a:spcPts val="310"/>
              </a:spcBef>
              <a:buClr>
                <a:srgbClr val="000000"/>
              </a:buClr>
              <a:buFont typeface="Arial"/>
              <a:buChar char="–"/>
            </a:pPr>
            <a:r>
              <a:rPr b="0" baseline="0" i="1" lang="en-US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Update BlueSky smoke emissions and include smoke emissions for Canada used by Environment Canada (Q4)</a:t>
            </a:r>
          </a:p>
          <a:p>
            <a:pPr indent="-185420" lvl="0" marL="342900" marR="0" rtl="0" algn="l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19600" y="3237611"/>
            <a:ext cx="2209799" cy="1583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53200" y="3224022"/>
            <a:ext cx="2084405" cy="1610677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4315948" y="4804494"/>
            <a:ext cx="4599450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Testing shows that LBCs reduce prediction bias (blue circles).  Analog technique (red) almost eliminates bias against observations (black).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4876800" y="3200400"/>
            <a:ext cx="3657600" cy="2616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PM2.5 in Western US                              PM2.5 in Eastern US</a:t>
            </a:r>
          </a:p>
        </p:txBody>
      </p:sp>
      <p:cxnSp>
        <p:nvCxnSpPr>
          <p:cNvPr id="198" name="Shape 198"/>
          <p:cNvCxnSpPr/>
          <p:nvPr/>
        </p:nvCxnSpPr>
        <p:spPr>
          <a:xfrm flipH="1" rot="10800000">
            <a:off x="3810000" y="4645930"/>
            <a:ext cx="685799" cy="688069"/>
          </a:xfrm>
          <a:prstGeom prst="straightConnector1">
            <a:avLst/>
          </a:prstGeom>
          <a:noFill/>
          <a:ln cap="flat" cmpd="sng" w="2857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99" name="Shape 199"/>
          <p:cNvCxnSpPr/>
          <p:nvPr/>
        </p:nvCxnSpPr>
        <p:spPr>
          <a:xfrm flipH="1">
            <a:off x="3276600" y="2590800"/>
            <a:ext cx="152399" cy="740404"/>
          </a:xfrm>
          <a:prstGeom prst="straightConnector1">
            <a:avLst/>
          </a:prstGeom>
          <a:noFill/>
          <a:ln cap="flat" cmpd="sng" w="2857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457200" y="457200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RTMA / URMA </a:t>
            </a:r>
            <a:br>
              <a:rPr b="1" baseline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Implementations and Plans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304800" y="1219200"/>
            <a:ext cx="86868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03213" lvl="0" marL="341313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Q3FY15 (implemented 14 April 2015)</a:t>
            </a:r>
          </a:p>
          <a:p>
            <a:pPr indent="-271463" lvl="1" marL="741363" marR="0" rtl="0" algn="l">
              <a:lnSpc>
                <a:spcPct val="13125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HRRR/NAM-nest background blend</a:t>
            </a:r>
          </a:p>
          <a:p>
            <a:pPr indent="-271463" lvl="1" marL="741363" marR="0" rtl="0" algn="l">
              <a:lnSpc>
                <a:spcPct val="13125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 amount analysis</a:t>
            </a:r>
          </a:p>
          <a:p>
            <a:pPr indent="-271463" lvl="1" marL="741363" marR="0" rtl="0" algn="l">
              <a:lnSpc>
                <a:spcPct val="13125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Drastically reduced reject lists</a:t>
            </a:r>
          </a:p>
          <a:p>
            <a:pPr indent="-271463" lvl="1" marL="741363" marR="0" rtl="0" algn="l">
              <a:lnSpc>
                <a:spcPct val="13125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Buddy and terrain enhanced gross error check for temperature</a:t>
            </a:r>
          </a:p>
          <a:p>
            <a:pPr indent="-303213" lvl="0" marL="341313" marR="0" rtl="0" algn="l">
              <a:lnSpc>
                <a:spcPct val="104999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Q2FY16 (concurrent with National Blend of Models)</a:t>
            </a:r>
          </a:p>
          <a:p>
            <a:pPr indent="-271463" lvl="1" marL="741363" marR="0" rtl="0" algn="l">
              <a:lnSpc>
                <a:spcPct val="13125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MinT/maxT for CONUS and AK URMAs (support National Blend)</a:t>
            </a:r>
          </a:p>
          <a:p>
            <a:pPr indent="-271463" lvl="1" marL="741363" marR="0" rtl="0" algn="l">
              <a:lnSpc>
                <a:spcPct val="13125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Variational QC for temp/moisture/pressure obs</a:t>
            </a:r>
          </a:p>
          <a:p>
            <a:pPr indent="-303213" lvl="0" marL="341313" marR="0" rtl="0" algn="l">
              <a:lnSpc>
                <a:spcPct val="104999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Q3FY16 (concurrent with RAPv3/HRRRv2)</a:t>
            </a:r>
          </a:p>
          <a:p>
            <a:pPr indent="-271463" lvl="1" marL="741363" marR="0" rtl="0" algn="l">
              <a:lnSpc>
                <a:spcPct val="13125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URMA including minT/maxT for PR and HI (support National Blend)</a:t>
            </a:r>
          </a:p>
          <a:p>
            <a:pPr indent="-271463" lvl="1" marL="741363" marR="0" rtl="0" algn="l">
              <a:lnSpc>
                <a:spcPct val="13125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Unified land/sea mask and terrain (support National Blend)</a:t>
            </a:r>
          </a:p>
          <a:p>
            <a:pPr indent="-271463" lvl="1" marL="741363" marR="0" rtl="0" algn="l">
              <a:lnSpc>
                <a:spcPct val="13125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variable: cloud ceiling height and sea-level Pressure</a:t>
            </a:r>
          </a:p>
          <a:p>
            <a:pPr indent="-271463" lvl="1" marL="741363" marR="0" rtl="0" algn="l">
              <a:lnSpc>
                <a:spcPct val="13125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HRRRv2  and NAMRR for background </a:t>
            </a:r>
          </a:p>
          <a:p>
            <a:pPr indent="-271463" lvl="1" marL="741363" marR="0" rtl="0" algn="l">
              <a:lnSpc>
                <a:spcPct val="13125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GLERL method over Great Lakes (support wave models)</a:t>
            </a:r>
          </a:p>
          <a:p>
            <a:pPr indent="-303213" lvl="0" marL="341313" marR="0" rtl="0" algn="l">
              <a:lnSpc>
                <a:spcPct val="104999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Q1FY17? (planning stages)</a:t>
            </a:r>
          </a:p>
          <a:p>
            <a:pPr indent="-271463" lvl="1" marL="741363" marR="0" rtl="0" algn="l">
              <a:lnSpc>
                <a:spcPct val="13125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Westward expansion of CONUS domain over Pacific (support OPC/Western Region)</a:t>
            </a:r>
          </a:p>
          <a:p>
            <a:pPr indent="-271463" lvl="1" marL="741363" marR="0" rtl="0" algn="l">
              <a:lnSpc>
                <a:spcPct val="13125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15-minute updates (vs. hourly now) for ceiling and visibility (support FAA/HEMS)</a:t>
            </a:r>
          </a:p>
          <a:p>
            <a:pPr indent="-271463" lvl="1" marL="741363" marR="0" rtl="0" algn="l">
              <a:lnSpc>
                <a:spcPct val="13125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variables: significant wave height (support wave models and NDFD)</a:t>
            </a:r>
          </a:p>
          <a:p>
            <a:pPr indent="-138113" lvl="0" marL="341313" marR="0" rtl="0" algn="l">
              <a:lnSpc>
                <a:spcPct val="65625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x="65532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HiresW v6.1 / HREF v1.0 </a:t>
            </a:r>
            <a:br>
              <a:rPr b="0" baseline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Implemented 8 September 2015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0" y="914400"/>
            <a:ext cx="9144000" cy="34289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HiresW:</a:t>
            </a:r>
          </a:p>
          <a:p>
            <a:pPr indent="-284163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from 40 to 50 vertical levs, most additions in PBL.</a:t>
            </a:r>
          </a:p>
          <a:p>
            <a:pPr indent="-284163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Modified WSM6 microphysics (WRF-ARW) to improve echo top heights for aviation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HREF:</a:t>
            </a:r>
          </a:p>
          <a:p>
            <a:pPr indent="-284163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Adds new set of ensemble </a:t>
            </a:r>
            <a:r>
              <a:rPr b="1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multiple HiresW and NAM CONUS nest runs; prelude to a future true high-resolution ensemble forecast system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186584" y="5318757"/>
            <a:ext cx="1524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HiresW - ARW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58552" y="5813307"/>
            <a:ext cx="178006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HiresW - NMMB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-32745" y="6346680"/>
            <a:ext cx="20901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NAM CONUS NEST</a:t>
            </a:r>
          </a:p>
        </p:txBody>
      </p:sp>
      <p:sp>
        <p:nvSpPr>
          <p:cNvPr id="216" name="Shape 216"/>
          <p:cNvSpPr/>
          <p:nvPr/>
        </p:nvSpPr>
        <p:spPr>
          <a:xfrm>
            <a:off x="3053846" y="5066692"/>
            <a:ext cx="1622503" cy="1734175"/>
          </a:xfrm>
          <a:prstGeom prst="rect">
            <a:avLst/>
          </a:prstGeom>
          <a:solidFill>
            <a:srgbClr val="FFFF99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" name="Shape 217"/>
          <p:cNvCxnSpPr/>
          <p:nvPr/>
        </p:nvCxnSpPr>
        <p:spPr>
          <a:xfrm>
            <a:off x="1972176" y="5059435"/>
            <a:ext cx="3895224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218" name="Shape 218"/>
          <p:cNvCxnSpPr/>
          <p:nvPr/>
        </p:nvCxnSpPr>
        <p:spPr>
          <a:xfrm>
            <a:off x="2513010" y="4924075"/>
            <a:ext cx="0" cy="28523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Shape 219"/>
          <p:cNvCxnSpPr/>
          <p:nvPr/>
        </p:nvCxnSpPr>
        <p:spPr>
          <a:xfrm>
            <a:off x="1972176" y="4924323"/>
            <a:ext cx="0" cy="28523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Shape 220"/>
          <p:cNvCxnSpPr/>
          <p:nvPr/>
        </p:nvCxnSpPr>
        <p:spPr>
          <a:xfrm>
            <a:off x="4135514" y="4924075"/>
            <a:ext cx="0" cy="28523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Shape 221"/>
          <p:cNvCxnSpPr/>
          <p:nvPr/>
        </p:nvCxnSpPr>
        <p:spPr>
          <a:xfrm>
            <a:off x="3594680" y="4924075"/>
            <a:ext cx="0" cy="28523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2" name="Shape 222"/>
          <p:cNvCxnSpPr/>
          <p:nvPr/>
        </p:nvCxnSpPr>
        <p:spPr>
          <a:xfrm>
            <a:off x="4676350" y="4924075"/>
            <a:ext cx="0" cy="28523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3" name="Shape 223"/>
          <p:cNvCxnSpPr/>
          <p:nvPr/>
        </p:nvCxnSpPr>
        <p:spPr>
          <a:xfrm>
            <a:off x="5217185" y="4924325"/>
            <a:ext cx="0" cy="28523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Shape 224"/>
          <p:cNvCxnSpPr/>
          <p:nvPr/>
        </p:nvCxnSpPr>
        <p:spPr>
          <a:xfrm>
            <a:off x="3053846" y="5499796"/>
            <a:ext cx="2163339" cy="0"/>
          </a:xfrm>
          <a:prstGeom prst="straightConnector1">
            <a:avLst/>
          </a:prstGeom>
          <a:noFill/>
          <a:ln cap="flat" cmpd="sng" w="25400">
            <a:solidFill>
              <a:srgbClr val="00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" name="Shape 225"/>
          <p:cNvCxnSpPr/>
          <p:nvPr/>
        </p:nvCxnSpPr>
        <p:spPr>
          <a:xfrm>
            <a:off x="2513010" y="5566853"/>
            <a:ext cx="2163339" cy="0"/>
          </a:xfrm>
          <a:prstGeom prst="straightConnector1">
            <a:avLst/>
          </a:prstGeom>
          <a:noFill/>
          <a:ln cap="flat" cmpd="sng" w="25400">
            <a:solidFill>
              <a:srgbClr val="0099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6" name="Shape 226"/>
          <p:cNvSpPr txBox="1"/>
          <p:nvPr/>
        </p:nvSpPr>
        <p:spPr>
          <a:xfrm>
            <a:off x="2945678" y="4720657"/>
            <a:ext cx="193606" cy="194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3410801" y="4720650"/>
            <a:ext cx="541500" cy="19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+12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3952421" y="4720650"/>
            <a:ext cx="541500" cy="19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+24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4493275" y="4720650"/>
            <a:ext cx="454199" cy="19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+36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1788302" y="4720650"/>
            <a:ext cx="454199" cy="19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2329124" y="4720650"/>
            <a:ext cx="454199" cy="19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cxnSp>
        <p:nvCxnSpPr>
          <p:cNvPr id="232" name="Shape 232"/>
          <p:cNvCxnSpPr/>
          <p:nvPr/>
        </p:nvCxnSpPr>
        <p:spPr>
          <a:xfrm>
            <a:off x="3053846" y="5865432"/>
            <a:ext cx="2163339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3" name="Shape 233"/>
          <p:cNvCxnSpPr/>
          <p:nvPr/>
        </p:nvCxnSpPr>
        <p:spPr>
          <a:xfrm>
            <a:off x="2513010" y="5932489"/>
            <a:ext cx="2163339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4" name="Shape 234"/>
          <p:cNvCxnSpPr/>
          <p:nvPr/>
        </p:nvCxnSpPr>
        <p:spPr>
          <a:xfrm>
            <a:off x="3053846" y="6287694"/>
            <a:ext cx="2704173" cy="0"/>
          </a:xfrm>
          <a:prstGeom prst="straightConnector1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Shape 235"/>
          <p:cNvCxnSpPr/>
          <p:nvPr/>
        </p:nvCxnSpPr>
        <p:spPr>
          <a:xfrm>
            <a:off x="2783428" y="6361923"/>
            <a:ext cx="2704173" cy="0"/>
          </a:xfrm>
          <a:prstGeom prst="straightConnector1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6" name="Shape 236"/>
          <p:cNvCxnSpPr/>
          <p:nvPr/>
        </p:nvCxnSpPr>
        <p:spPr>
          <a:xfrm>
            <a:off x="2513010" y="6436151"/>
            <a:ext cx="2704173" cy="0"/>
          </a:xfrm>
          <a:prstGeom prst="straightConnector1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7" name="Shape 237"/>
          <p:cNvCxnSpPr/>
          <p:nvPr/>
        </p:nvCxnSpPr>
        <p:spPr>
          <a:xfrm>
            <a:off x="2242593" y="6510378"/>
            <a:ext cx="2704173" cy="0"/>
          </a:xfrm>
          <a:prstGeom prst="straightConnector1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8" name="Shape 238"/>
          <p:cNvCxnSpPr/>
          <p:nvPr/>
        </p:nvCxnSpPr>
        <p:spPr>
          <a:xfrm>
            <a:off x="1972176" y="6584606"/>
            <a:ext cx="2704173" cy="0"/>
          </a:xfrm>
          <a:prstGeom prst="straightConnector1">
            <a:avLst/>
          </a:prstGeom>
          <a:noFill/>
          <a:ln cap="flat" cmpd="sng" w="254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9" name="Shape 239"/>
          <p:cNvCxnSpPr/>
          <p:nvPr/>
        </p:nvCxnSpPr>
        <p:spPr>
          <a:xfrm>
            <a:off x="1972176" y="6006717"/>
            <a:ext cx="2163339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0" name="Shape 240"/>
          <p:cNvCxnSpPr/>
          <p:nvPr/>
        </p:nvCxnSpPr>
        <p:spPr>
          <a:xfrm>
            <a:off x="1972176" y="5641080"/>
            <a:ext cx="2163339" cy="0"/>
          </a:xfrm>
          <a:prstGeom prst="straightConnector1">
            <a:avLst/>
          </a:prstGeom>
          <a:noFill/>
          <a:ln cap="flat" cmpd="sng" w="25400">
            <a:solidFill>
              <a:srgbClr val="00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Shape 241"/>
          <p:cNvCxnSpPr/>
          <p:nvPr/>
        </p:nvCxnSpPr>
        <p:spPr>
          <a:xfrm>
            <a:off x="2783428" y="4925526"/>
            <a:ext cx="0" cy="28523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Shape 242"/>
          <p:cNvCxnSpPr/>
          <p:nvPr/>
        </p:nvCxnSpPr>
        <p:spPr>
          <a:xfrm>
            <a:off x="2242593" y="4925526"/>
            <a:ext cx="0" cy="28523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Shape 243"/>
          <p:cNvCxnSpPr/>
          <p:nvPr/>
        </p:nvCxnSpPr>
        <p:spPr>
          <a:xfrm>
            <a:off x="4135514" y="5068142"/>
            <a:ext cx="0" cy="1764074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3539" y="4419600"/>
            <a:ext cx="3155577" cy="24383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45" name="Shape 245"/>
          <p:cNvSpPr txBox="1"/>
          <p:nvPr/>
        </p:nvSpPr>
        <p:spPr>
          <a:xfrm>
            <a:off x="5983537" y="4448764"/>
            <a:ext cx="315557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 of REFC &gt; 30 dBZ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1600200" y="2743200"/>
            <a:ext cx="7543800" cy="3077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http://www.emc.ncep.noaa.gov/mmb/SREF_avia/FCST/HREF/web_site/html/prcp.html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431800" y="0"/>
            <a:ext cx="8229600" cy="6905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3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Oct. 21, 2015 SREF Major Upgrade </a:t>
            </a:r>
          </a:p>
        </p:txBody>
      </p:sp>
      <p:graphicFrame>
        <p:nvGraphicFramePr>
          <p:cNvPr id="252" name="Shape 252"/>
          <p:cNvGraphicFramePr/>
          <p:nvPr/>
        </p:nvGraphicFramePr>
        <p:xfrm>
          <a:off x="203200" y="685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{F43B575D-FCD8-48DE-8760-03471E20AC1B}</a:tableStyleId>
              </a:tblPr>
              <a:tblGrid>
                <a:gridCol w="4368800"/>
                <a:gridCol w="4368800"/>
              </a:tblGrid>
              <a:tr h="369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dk1"/>
                          </a:solidFill>
                        </a:rPr>
                        <a:t>Changes </a:t>
                      </a:r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dk1"/>
                          </a:solidFill>
                        </a:rPr>
                        <a:t>Benefits </a:t>
                      </a:r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</a:tr>
              <a:tr h="5102850">
                <a:tc>
                  <a:txBody>
                    <a:bodyPr>
                      <a:noAutofit/>
                    </a:bodyPr>
                    <a:lstStyle/>
                    <a:p>
                      <a:pPr indent="-514350" lvl="0" marL="514350" marR="0" rtl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baseline="0" lang="en-US" sz="1600" u="none" cap="none" strike="noStrike"/>
                        <a:t>3 model core system becomes  2 model core system (NMMB, WRF_ARW, </a:t>
                      </a:r>
                      <a:r>
                        <a:rPr baseline="0" lang="en-US" sz="1600" u="none" cap="none" strike="noStrike">
                          <a:solidFill>
                            <a:srgbClr val="FF0000"/>
                          </a:solidFill>
                        </a:rPr>
                        <a:t>WRF_NMM eliminated</a:t>
                      </a:r>
                      <a:r>
                        <a:rPr baseline="0" lang="en-US" sz="1600" u="none" cap="none" strike="noStrike"/>
                        <a:t>) </a:t>
                      </a:r>
                    </a:p>
                    <a:p>
                      <a:pPr indent="-412750" lvl="0" marL="514350" marR="0" rtl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aseline="0" sz="1600" u="none" cap="none" strike="noStrike"/>
                    </a:p>
                    <a:p>
                      <a:pPr indent="-514350" lvl="0" marL="514350" marR="0" rtl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baseline="0" lang="en-US" sz="1600" u="none" cap="none" strike="noStrike"/>
                        <a:t>Vertical resolution is increased from 35 to </a:t>
                      </a:r>
                      <a:r>
                        <a:rPr baseline="0" lang="en-US" sz="1600" u="none" cap="none" strike="noStrike">
                          <a:solidFill>
                            <a:srgbClr val="FF0000"/>
                          </a:solidFill>
                        </a:rPr>
                        <a:t>40</a:t>
                      </a:r>
                      <a:r>
                        <a:rPr baseline="0" lang="en-US" sz="1600" u="none" cap="none" strike="noStrike"/>
                        <a:t> layers (horizontal resolution remains the same of 16km)</a:t>
                      </a:r>
                    </a:p>
                    <a:p>
                      <a:pPr indent="-412750" lvl="0" marL="514350" marR="0" rtl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aseline="0" sz="1600" u="none" cap="none" strike="noStrike"/>
                    </a:p>
                    <a:p>
                      <a:pPr indent="-514350" lvl="0" marL="514350" marR="0" rtl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baseline="0" lang="en-US" sz="1600" u="none" cap="none" strike="noStrike"/>
                        <a:t>Ensemble membership is increased from 21 to </a:t>
                      </a:r>
                      <a:r>
                        <a:rPr baseline="0" lang="en-US" sz="1600" u="none" cap="none" strike="noStrike">
                          <a:solidFill>
                            <a:srgbClr val="FF0000"/>
                          </a:solidFill>
                        </a:rPr>
                        <a:t>26</a:t>
                      </a:r>
                      <a:r>
                        <a:rPr baseline="0" lang="en-US" sz="1600" u="none" cap="none" strike="noStrike"/>
                        <a:t> members</a:t>
                      </a:r>
                    </a:p>
                    <a:p>
                      <a:pPr indent="-412750" lvl="0" marL="514350" marR="0" rtl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aseline="0" sz="1600" u="none" cap="none" strike="noStrike"/>
                    </a:p>
                    <a:p>
                      <a:pPr indent="-514350" lvl="0" marL="514350" marR="0" rtl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baseline="0" lang="en-US" sz="1600" u="none" cap="none" strike="noStrike">
                          <a:solidFill>
                            <a:schemeClr val="dk1"/>
                          </a:solidFill>
                        </a:rPr>
                        <a:t>I</a:t>
                      </a:r>
                      <a:r>
                        <a:rPr baseline="0" lang="en-US" sz="1600" u="none" cap="none" strike="noStrike">
                          <a:solidFill>
                            <a:srgbClr val="FF0000"/>
                          </a:solidFill>
                        </a:rPr>
                        <a:t>C diversity is enhanced</a:t>
                      </a:r>
                      <a:r>
                        <a:rPr baseline="0" lang="en-US" sz="1600" u="none" cap="none" strike="noStrike"/>
                        <a:t>: (a) mix use of multi analyses (NDAS, GFS and RAP) for each model core, and (b) blending of GEFS and SREF IC perturbations for all members</a:t>
                      </a:r>
                    </a:p>
                    <a:p>
                      <a:pPr indent="-412750" lvl="0" marL="514350" marR="0" rtl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aseline="0" sz="1600" u="none" cap="none" strike="noStrike"/>
                    </a:p>
                    <a:p>
                      <a:pPr indent="-514350" lvl="0" marL="514350" marR="0" rtl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baseline="0" lang="en-US" sz="1600" u="none" cap="none" strike="noStrike">
                          <a:solidFill>
                            <a:schemeClr val="dk1"/>
                          </a:solidFill>
                        </a:rPr>
                        <a:t>P</a:t>
                      </a:r>
                      <a:r>
                        <a:rPr baseline="0" lang="en-US" sz="1600" u="none" cap="none" strike="noStrike">
                          <a:solidFill>
                            <a:srgbClr val="FF0000"/>
                          </a:solidFill>
                        </a:rPr>
                        <a:t>hysics diversity is enhanced</a:t>
                      </a:r>
                      <a:r>
                        <a:rPr baseline="0" lang="en-US" sz="1600" u="none" cap="none" strike="noStrike"/>
                        <a:t>: (a) more variety of physics schemes, and (b) stochastic flavor in physics parameters (GWD and soil moisture)</a:t>
                      </a:r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514350" lvl="0" marL="514350" marR="0" rtl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baseline="0" lang="en-US" sz="1600" u="none" cap="none" strike="noStrike"/>
                        <a:t>Reduced </a:t>
                      </a:r>
                      <a:r>
                        <a:rPr baseline="0" lang="en-US" sz="1600" u="none" cap="none" strike="noStrike">
                          <a:solidFill>
                            <a:srgbClr val="FF0000"/>
                          </a:solidFill>
                        </a:rPr>
                        <a:t>cold bias </a:t>
                      </a:r>
                      <a:r>
                        <a:rPr baseline="0" lang="en-US" sz="1600" u="none" cap="none" strike="noStrike"/>
                        <a:t>in surface temperature (2m T)</a:t>
                      </a:r>
                    </a:p>
                    <a:p>
                      <a:pPr indent="-412750" lvl="0" marL="514350" marR="0" rtl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aseline="0" sz="1600" u="none" cap="none" strike="noStrike"/>
                    </a:p>
                    <a:p>
                      <a:pPr indent="-514350" lvl="0" marL="514350" marR="0" rtl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baseline="0" lang="en-US" sz="1600" u="none" cap="none" strike="noStrike"/>
                        <a:t>Reduced </a:t>
                      </a:r>
                      <a:r>
                        <a:rPr baseline="0" lang="en-US" sz="1600" u="none" cap="none" strike="noStrike">
                          <a:solidFill>
                            <a:srgbClr val="FF0000"/>
                          </a:solidFill>
                        </a:rPr>
                        <a:t>wet bias</a:t>
                      </a:r>
                      <a:r>
                        <a:rPr baseline="0" lang="en-US" sz="1600" u="none" cap="none" strike="noStrike"/>
                        <a:t> in surface moisture field (2m RH, not precipitation)</a:t>
                      </a:r>
                    </a:p>
                    <a:p>
                      <a:pPr indent="-412750" lvl="0" marL="514350" marR="0" rtl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aseline="0" sz="1600" u="none" cap="none" strike="noStrike"/>
                    </a:p>
                    <a:p>
                      <a:pPr indent="-514350" lvl="0" marL="514350" marR="0" rtl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baseline="0" lang="en-US" sz="1600" u="none" cap="none" strike="noStrike"/>
                        <a:t>Increased ensemble </a:t>
                      </a:r>
                      <a:r>
                        <a:rPr baseline="0" lang="en-US" sz="1600" u="none" cap="none" strike="noStrike">
                          <a:solidFill>
                            <a:srgbClr val="FF0000"/>
                          </a:solidFill>
                        </a:rPr>
                        <a:t>spread </a:t>
                      </a:r>
                      <a:r>
                        <a:rPr baseline="0" lang="en-US" sz="1600" u="none" cap="none" strike="noStrike"/>
                        <a:t>(diversity) especially for ARW members</a:t>
                      </a:r>
                    </a:p>
                    <a:p>
                      <a:pPr indent="-412750" lvl="0" marL="514350" marR="0" rtl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aseline="0" sz="1600" u="none" cap="none" strike="noStrike"/>
                    </a:p>
                    <a:p>
                      <a:pPr indent="-514350" lvl="0" marL="514350" marR="0" rtl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baseline="0" lang="en-US" sz="1600" u="none" cap="none" strike="noStrike"/>
                        <a:t>Improved guidance for </a:t>
                      </a:r>
                      <a:r>
                        <a:rPr baseline="0" lang="en-US" sz="1600" u="none" cap="none" strike="noStrike">
                          <a:solidFill>
                            <a:srgbClr val="FF0000"/>
                          </a:solidFill>
                        </a:rPr>
                        <a:t>winter storms </a:t>
                      </a:r>
                      <a:r>
                        <a:rPr baseline="0" lang="en-US" sz="1600" u="none" cap="none" strike="noStrike"/>
                        <a:t>but similar for warm season precipitation</a:t>
                      </a:r>
                    </a:p>
                    <a:p>
                      <a:pPr indent="-412750" lvl="0" marL="514350" marR="0" rtl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aseline="0" sz="1600" u="none" cap="none" strike="noStrike"/>
                    </a:p>
                    <a:p>
                      <a:pPr indent="-514350" lvl="0" marL="514350" marR="0" rtl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baseline="0" lang="en-US" sz="1600" u="none" cap="none" strike="noStrike"/>
                        <a:t>Improved overall </a:t>
                      </a:r>
                      <a:r>
                        <a:rPr baseline="0" lang="en-US" sz="1600" u="none" cap="none" strike="noStrike">
                          <a:solidFill>
                            <a:srgbClr val="FF0000"/>
                          </a:solidFill>
                        </a:rPr>
                        <a:t>skill of probabilistic </a:t>
                      </a:r>
                      <a:r>
                        <a:rPr baseline="0" lang="en-US" sz="1600" u="none" cap="none" strike="noStrike"/>
                        <a:t>forecasts in general</a:t>
                      </a:r>
                    </a:p>
                    <a:p>
                      <a:pPr indent="-412750" lvl="0" marL="514350" marR="0" rtl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aseline="0" sz="1600" u="none" cap="none" strike="noStrike"/>
                    </a:p>
                    <a:p>
                      <a:pPr indent="-514350" lvl="0" marL="514350" marR="0" rtl="0" algn="l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baseline="0" lang="en-US" sz="1600" u="none" cap="none" strike="noStrike"/>
                        <a:t>Improved </a:t>
                      </a:r>
                      <a:r>
                        <a:rPr baseline="0" lang="en-US" sz="1600" u="none" cap="none" strike="noStrike">
                          <a:solidFill>
                            <a:srgbClr val="FF0000"/>
                          </a:solidFill>
                        </a:rPr>
                        <a:t>visibility and cloud ceiling etc. </a:t>
                      </a:r>
                      <a:r>
                        <a:rPr baseline="0" lang="en-US" sz="1600" u="none" cap="none" strike="noStrike"/>
                        <a:t>due to increased vertical resolution (verified by AWC)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600" u="none" cap="none" strike="noStrike"/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53" name="Shape 253"/>
          <p:cNvSpPr/>
          <p:nvPr/>
        </p:nvSpPr>
        <p:spPr>
          <a:xfrm>
            <a:off x="0" y="6334780"/>
            <a:ext cx="9004300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Details available at  http://www.emc.ncep.noaa.gov/mmb/SREF/SREF.html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or http://www.emc.ncep.noaa.gov/mmb/mmbpll/eric.html#TAB4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4826" y="3026390"/>
            <a:ext cx="4103407" cy="333573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457200" y="80963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3399"/>
              </a:buClr>
              <a:buSzPct val="25000"/>
              <a:buFont typeface="Tahoma"/>
              <a:buNone/>
            </a:pPr>
            <a:r>
              <a:rPr b="1" baseline="0" i="0" lang="en-US" sz="324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HRRR (and RAP) Future Milestones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457200" y="80963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3399"/>
              </a:buClr>
              <a:buSzPct val="25000"/>
              <a:buFont typeface="Tahoma"/>
              <a:buNone/>
            </a:pPr>
            <a:r>
              <a:rPr b="1" baseline="0" i="0" lang="en-US" sz="324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HRRR Milestones</a:t>
            </a: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4">
            <a:alphaModFix/>
          </a:blip>
          <a:srcRect b="88000" l="2000" r="26999" t="0"/>
          <a:stretch/>
        </p:blipFill>
        <p:spPr>
          <a:xfrm>
            <a:off x="0" y="0"/>
            <a:ext cx="9151938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5">
            <a:alphaModFix/>
          </a:blip>
          <a:srcRect b="1333" l="0" r="29178" t="0"/>
          <a:stretch/>
        </p:blipFill>
        <p:spPr>
          <a:xfrm>
            <a:off x="0" y="0"/>
            <a:ext cx="771524" cy="76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Shape 263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flat" cmpd="sng" w="50800">
            <a:solidFill>
              <a:srgbClr val="0033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4" name="Shape 264"/>
          <p:cNvSpPr txBox="1"/>
          <p:nvPr/>
        </p:nvSpPr>
        <p:spPr>
          <a:xfrm>
            <a:off x="5024826" y="779797"/>
            <a:ext cx="4119173" cy="400095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Expanded RAPv3 domain 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533400" y="0"/>
            <a:ext cx="8610599" cy="830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2400" u="none" cap="none" strike="noStrik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RAP/ HRRR: </a:t>
            </a:r>
            <a:r>
              <a:rPr b="1" baseline="0" i="1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Hourly-Updated </a:t>
            </a:r>
            <a:r>
              <a:rPr b="1" baseline="0" i="0" lang="en-US" sz="2400" u="none" cap="none" strike="noStrike">
                <a:solidFill>
                  <a:srgbClr val="0000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Weather Forecast </a:t>
            </a:r>
            <a:r>
              <a:rPr b="1" baseline="0" i="0" lang="en-US" sz="2400" u="none" cap="none" strike="noStrik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Models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2400" u="none" cap="none" strike="noStrik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Targeting implementation in early May 2016</a:t>
            </a:r>
          </a:p>
        </p:txBody>
      </p:sp>
      <p:sp>
        <p:nvSpPr>
          <p:cNvPr id="266" name="Shape 266"/>
          <p:cNvSpPr/>
          <p:nvPr/>
        </p:nvSpPr>
        <p:spPr>
          <a:xfrm rot="5400000">
            <a:off x="1091838" y="1459420"/>
            <a:ext cx="996955" cy="2077064"/>
          </a:xfrm>
          <a:prstGeom prst="homePlate">
            <a:avLst>
              <a:gd fmla="val 50000" name="adj"/>
            </a:avLst>
          </a:prstGeom>
          <a:solidFill>
            <a:srgbClr val="606060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 txBox="1"/>
          <p:nvPr/>
        </p:nvSpPr>
        <p:spPr>
          <a:xfrm>
            <a:off x="551770" y="1999455"/>
            <a:ext cx="2077064" cy="7477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Lateral Boundary Conditions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5061064" y="1179892"/>
            <a:ext cx="4063397" cy="708024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26267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2000" u="none" cap="none" strike="noStrike">
                <a:solidFill>
                  <a:srgbClr val="262672"/>
                </a:solidFill>
                <a:latin typeface="Arial Black"/>
                <a:ea typeface="Arial Black"/>
                <a:cs typeface="Arial Black"/>
                <a:sym typeface="Arial Black"/>
              </a:rPr>
              <a:t>13-km Rapid Refresh (RAPv3) – to 21h</a:t>
            </a:r>
          </a:p>
        </p:txBody>
      </p:sp>
      <p:cxnSp>
        <p:nvCxnSpPr>
          <p:cNvPr id="269" name="Shape 269"/>
          <p:cNvCxnSpPr/>
          <p:nvPr/>
        </p:nvCxnSpPr>
        <p:spPr>
          <a:xfrm>
            <a:off x="5348937" y="1887917"/>
            <a:ext cx="645903" cy="1566758"/>
          </a:xfrm>
          <a:prstGeom prst="straightConnector1">
            <a:avLst/>
          </a:prstGeom>
          <a:noFill/>
          <a:ln cap="flat" cmpd="sng" w="88900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270" name="Shape 270"/>
          <p:cNvSpPr txBox="1"/>
          <p:nvPr/>
        </p:nvSpPr>
        <p:spPr>
          <a:xfrm>
            <a:off x="6027635" y="2083708"/>
            <a:ext cx="3116364" cy="101564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08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2000" u="none" cap="none" strike="noStrike">
                <a:solidFill>
                  <a:srgbClr val="008000"/>
                </a:solidFill>
                <a:latin typeface="Arial Black"/>
                <a:ea typeface="Arial Black"/>
                <a:cs typeface="Arial Black"/>
                <a:sym typeface="Arial Black"/>
              </a:rPr>
              <a:t>3km High-Resolution Rapid Refresh (HRRR)– to 18h</a:t>
            </a:r>
            <a:r>
              <a:rPr b="1" baseline="0" i="0" lang="en-US" sz="20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6">
            <a:alphaModFix/>
          </a:blip>
          <a:srcRect b="0" l="0" r="85321" t="11998"/>
          <a:stretch/>
        </p:blipFill>
        <p:spPr>
          <a:xfrm>
            <a:off x="0" y="0"/>
            <a:ext cx="857953" cy="7619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2" name="Shape 272"/>
          <p:cNvGraphicFramePr/>
          <p:nvPr/>
        </p:nvGraphicFramePr>
        <p:xfrm>
          <a:off x="41651" y="8667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{F43B575D-FCD8-48DE-8760-03471E20AC1B}</a:tableStyleId>
              </a:tblPr>
              <a:tblGrid>
                <a:gridCol w="1289800"/>
                <a:gridCol w="3518225"/>
              </a:tblGrid>
              <a:tr h="645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</a:t>
                      </a:r>
                    </a:p>
                  </a:txBody>
                  <a:tcPr marT="38900" marB="38900" marR="77800" marL="77800" anchor="ctr"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RAPv3/HRRRv2 changes to remove RAPv2 warm/dry bias</a:t>
                      </a:r>
                    </a:p>
                  </a:txBody>
                  <a:tcPr marT="38900" marB="38900" marR="77800" marL="77800" anchor="ctr">
                    <a:solidFill>
                      <a:schemeClr val="dk1"/>
                    </a:solidFill>
                  </a:tcPr>
                </a:tc>
              </a:tr>
              <a:tr h="1306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GSI Data Assimilation</a:t>
                      </a:r>
                    </a:p>
                  </a:txBody>
                  <a:tcPr marT="38900" marB="38900" marR="77800" marL="77800" anchor="ctr"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Canopy water cycling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Temp pseudo-innovations thru model boundary layer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More consistent use of surface temp/dewpoint data</a:t>
                      </a:r>
                    </a:p>
                  </a:txBody>
                  <a:tcPr marT="38900" marB="38900" marR="77800" marL="77800" anchor="ctr">
                    <a:solidFill>
                      <a:schemeClr val="accent4">
                        <a:alpha val="40000"/>
                      </a:schemeClr>
                    </a:solidFill>
                  </a:tcPr>
                </a:tc>
              </a:tr>
              <a:tr h="1063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GFO Convective Parameterization</a:t>
                      </a:r>
                    </a:p>
                  </a:txBody>
                  <a:tcPr marT="38900" marB="38900" marR="77800" marL="77800" anchor="ctr">
                    <a:solidFill>
                      <a:srgbClr val="9999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Shallow cumulus radiation attenuation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Improved retention of stratification atop mixed layer</a:t>
                      </a:r>
                    </a:p>
                  </a:txBody>
                  <a:tcPr marT="38900" marB="38900" marR="77800" marL="77800" anchor="ctr">
                    <a:solidFill>
                      <a:srgbClr val="999999"/>
                    </a:solidFill>
                  </a:tcPr>
                </a:tc>
              </a:tr>
              <a:tr h="819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Thompson Microphysics</a:t>
                      </a:r>
                    </a:p>
                  </a:txBody>
                  <a:tcPr marT="38900" marB="38900" marR="77800" marL="77800" anchor="ctr">
                    <a:solidFill>
                      <a:srgbClr val="CCFF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Aerosol awareness for resolved cloud production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Attenuation of shortwave radiation</a:t>
                      </a:r>
                    </a:p>
                  </a:txBody>
                  <a:tcPr marT="38900" marB="38900" marR="77800" marL="77800" anchor="ctr">
                    <a:solidFill>
                      <a:srgbClr val="CCFFCC"/>
                    </a:solidFill>
                  </a:tcPr>
                </a:tc>
              </a:tr>
              <a:tr h="1072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MYNN Boundary Layer</a:t>
                      </a:r>
                    </a:p>
                  </a:txBody>
                  <a:tcPr marT="38900" marB="38900" marR="77800" marL="77800" anchor="ctr">
                    <a:solidFill>
                      <a:srgbClr val="6868C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Mixing length parameter changed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Thermal roughness in surface layer changed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Coupling boundary layer clouds to RRTMG radiation</a:t>
                      </a:r>
                    </a:p>
                  </a:txBody>
                  <a:tcPr marT="38900" marB="38900" marR="77800" marL="77800" anchor="ctr">
                    <a:solidFill>
                      <a:srgbClr val="6868CF"/>
                    </a:solidFill>
                  </a:tcPr>
                </a:tc>
              </a:tr>
              <a:tr h="819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RUC Land Surface Model</a:t>
                      </a:r>
                    </a:p>
                  </a:txBody>
                  <a:tcPr marT="38900" marB="38900" marR="77800" marL="77800" anchor="ctr">
                    <a:solidFill>
                      <a:srgbClr val="7373D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Reduced wilting point for more transpiration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Keep soil moisture in croplands above wilting point</a:t>
                      </a:r>
                    </a:p>
                  </a:txBody>
                  <a:tcPr marT="38900" marB="38900" marR="77800" marL="77800" anchor="ctr">
                    <a:solidFill>
                      <a:srgbClr val="7373D1"/>
                    </a:solidFill>
                  </a:tcPr>
                </a:tc>
              </a:tr>
            </a:tbl>
          </a:graphicData>
        </a:graphic>
      </p:graphicFrame>
      <p:cxnSp>
        <p:nvCxnSpPr>
          <p:cNvPr id="273" name="Shape 273"/>
          <p:cNvCxnSpPr/>
          <p:nvPr/>
        </p:nvCxnSpPr>
        <p:spPr>
          <a:xfrm>
            <a:off x="7487011" y="3099357"/>
            <a:ext cx="191602" cy="1629134"/>
          </a:xfrm>
          <a:prstGeom prst="straightConnector1">
            <a:avLst/>
          </a:prstGeom>
          <a:noFill/>
          <a:ln cap="flat" cmpd="sng" w="88900">
            <a:solidFill>
              <a:srgbClr val="00B050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 b="88000" l="2000" r="26999" t="0"/>
          <a:stretch/>
        </p:blipFill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0" name="Shape 280"/>
          <p:cNvGraphicFramePr/>
          <p:nvPr/>
        </p:nvGraphicFramePr>
        <p:xfrm>
          <a:off x="244475" y="79527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{F43B575D-FCD8-48DE-8760-03471E20AC1B}</a:tableStyleId>
              </a:tblPr>
              <a:tblGrid>
                <a:gridCol w="2949700"/>
                <a:gridCol w="3738600"/>
                <a:gridCol w="2055650"/>
              </a:tblGrid>
              <a:tr h="335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Hourly Observation Type</a:t>
                      </a:r>
                    </a:p>
                  </a:txBody>
                  <a:tcPr marT="45725" marB="457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Variables Observed</a:t>
                      </a:r>
                    </a:p>
                  </a:txBody>
                  <a:tcPr marT="45725" marB="457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Observation Count</a:t>
                      </a:r>
                    </a:p>
                  </a:txBody>
                  <a:tcPr marT="45725" marB="45725" marR="91425" marL="91425">
                    <a:solidFill>
                      <a:schemeClr val="accent1"/>
                    </a:solidFill>
                  </a:tcPr>
                </a:tc>
              </a:tr>
              <a:tr h="3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Rawinsonde</a:t>
                      </a:r>
                    </a:p>
                  </a:txBody>
                  <a:tcPr marT="45725" marB="45725" marR="91425" marL="91425" anchor="ctr" anchorCtr="1">
                    <a:solidFill>
                      <a:srgbClr val="9999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Temperature, humidity, wind, pressure</a:t>
                      </a:r>
                    </a:p>
                  </a:txBody>
                  <a:tcPr marT="45725" marB="45725" marR="91425" marL="91425" anchor="ctr" anchorCtr="1">
                    <a:solidFill>
                      <a:srgbClr val="9999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125</a:t>
                      </a:r>
                    </a:p>
                  </a:txBody>
                  <a:tcPr marT="45725" marB="45725" marR="91425" marL="91425" anchor="ctr" anchorCtr="1">
                    <a:solidFill>
                      <a:srgbClr val="999999"/>
                    </a:solidFill>
                  </a:tcPr>
                </a:tc>
              </a:tr>
              <a:tr h="3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Profiler – NOAA/ 915 MHz</a:t>
                      </a:r>
                    </a:p>
                  </a:txBody>
                  <a:tcPr marT="45725" marB="45725" marR="91425" marL="91425" anchor="ctr" anchorCtr="1">
                    <a:solidFill>
                      <a:srgbClr val="E3F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Wind, virtual temperature</a:t>
                      </a:r>
                    </a:p>
                  </a:txBody>
                  <a:tcPr marT="45725" marB="45725" marR="91425" marL="91425" anchor="ctr" anchorCtr="1">
                    <a:solidFill>
                      <a:srgbClr val="E3F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 / 20-30</a:t>
                      </a:r>
                    </a:p>
                  </a:txBody>
                  <a:tcPr marT="45725" marB="45725" marR="91425" marL="91425" anchor="ctr" anchorCtr="1">
                    <a:solidFill>
                      <a:srgbClr val="E3F2F3"/>
                    </a:solidFill>
                  </a:tcPr>
                </a:tc>
              </a:tr>
              <a:tr h="3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Radar – VAD</a:t>
                      </a:r>
                    </a:p>
                  </a:txBody>
                  <a:tcPr marT="45725" marB="45725" marR="91425" marL="91425" anchor="ctr" anchorCtr="1">
                    <a:solidFill>
                      <a:srgbClr val="73737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Wind</a:t>
                      </a:r>
                    </a:p>
                  </a:txBody>
                  <a:tcPr marT="45725" marB="45725" marR="91425" marL="91425" anchor="ctr" anchorCtr="1">
                    <a:solidFill>
                      <a:srgbClr val="73737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125</a:t>
                      </a:r>
                    </a:p>
                  </a:txBody>
                  <a:tcPr marT="45725" marB="45725" marR="91425" marL="91425" anchor="ctr" anchorCtr="1">
                    <a:solidFill>
                      <a:srgbClr val="737373"/>
                    </a:solidFill>
                  </a:tcPr>
                </a:tc>
              </a:tr>
              <a:tr h="3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baseline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Radar</a:t>
                      </a:r>
                    </a:p>
                  </a:txBody>
                  <a:tcPr marT="45725" marB="45725" marR="91425" marL="91425" anchor="ctr" anchorCtr="1">
                    <a:solidFill>
                      <a:srgbClr val="73737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baseline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Radial velocity</a:t>
                      </a:r>
                    </a:p>
                  </a:txBody>
                  <a:tcPr marT="45725" marB="45725" marR="91425" marL="91425" anchor="ctr" anchorCtr="1">
                    <a:solidFill>
                      <a:srgbClr val="73737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125 radars</a:t>
                      </a:r>
                    </a:p>
                  </a:txBody>
                  <a:tcPr marT="45725" marB="45725" marR="91425" marL="91425" anchor="ctr" anchorCtr="1">
                    <a:solidFill>
                      <a:srgbClr val="737373"/>
                    </a:solidFill>
                  </a:tcPr>
                </a:tc>
              </a:tr>
              <a:tr h="3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Radar reflectivity – CONUS</a:t>
                      </a:r>
                    </a:p>
                  </a:txBody>
                  <a:tcPr marT="45725" marB="45725" marR="91425" marL="91425" anchor="ctr" anchorCtr="1">
                    <a:solidFill>
                      <a:srgbClr val="73737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3-d refl</a:t>
                      </a:r>
                      <a:r>
                        <a:rPr baseline="0" lang="en-US" sz="1600" u="none" cap="none" strike="noStrike"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➔</a:t>
                      </a: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Latent htg, </a:t>
                      </a:r>
                      <a:r>
                        <a:rPr baseline="0"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rain,snow,graupe</a:t>
                      </a: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</a:p>
                  </a:txBody>
                  <a:tcPr marT="45725" marB="45725" marR="91425" marL="91425" anchor="ctr" anchorCtr="1">
                    <a:solidFill>
                      <a:srgbClr val="73737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~1,500,000</a:t>
                      </a:r>
                    </a:p>
                  </a:txBody>
                  <a:tcPr marT="45725" marB="45725" marR="91425" marL="91425" anchor="ctr" anchorCtr="1">
                    <a:solidFill>
                      <a:srgbClr val="737373"/>
                    </a:solidFill>
                  </a:tcPr>
                </a:tc>
              </a:tr>
              <a:tr h="3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baseline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Lightning – NLDN / </a:t>
                      </a:r>
                      <a:r>
                        <a:rPr b="1" baseline="0" lang="en-US" sz="16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GOES-R</a:t>
                      </a:r>
                    </a:p>
                  </a:txBody>
                  <a:tcPr marT="45725" marB="45725" marR="91425" marL="91425" anchor="ctr" anchorCtr="1">
                    <a:solidFill>
                      <a:srgbClr val="73737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Flash density </a:t>
                      </a:r>
                      <a:r>
                        <a:rPr baseline="0" lang="en-US" sz="1600" u="none" cap="none" strike="noStrike"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➔</a:t>
                      </a:r>
                      <a:r>
                        <a:rPr b="1" baseline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Proxy reflectivity</a:t>
                      </a:r>
                    </a:p>
                  </a:txBody>
                  <a:tcPr marT="45725" marB="45725" marR="91425" marL="91425" anchor="ctr" anchorCtr="1">
                    <a:solidFill>
                      <a:srgbClr val="73737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baseline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10K</a:t>
                      </a:r>
                    </a:p>
                  </a:txBody>
                  <a:tcPr marT="45725" marB="45725" marR="91425" marL="91425" anchor="ctr" anchorCtr="1">
                    <a:solidFill>
                      <a:srgbClr val="737373"/>
                    </a:solidFill>
                  </a:tcPr>
                </a:tc>
              </a:tr>
              <a:tr h="3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Aircraft</a:t>
                      </a:r>
                    </a:p>
                  </a:txBody>
                  <a:tcPr marT="45725" marB="45725" marR="91425" marL="91425" anchor="ctr" anchorCtr="1">
                    <a:solidFill>
                      <a:srgbClr val="CCFF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Wind, temperature</a:t>
                      </a:r>
                    </a:p>
                  </a:txBody>
                  <a:tcPr marT="45725" marB="45725" marR="91425" marL="91425" anchor="ctr" anchorCtr="1">
                    <a:solidFill>
                      <a:srgbClr val="CCFF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3,000 -25,000</a:t>
                      </a:r>
                    </a:p>
                  </a:txBody>
                  <a:tcPr marT="45725" marB="45725" marR="91425" marL="91425" anchor="ctr" anchorCtr="1">
                    <a:solidFill>
                      <a:srgbClr val="CCFFCC"/>
                    </a:solidFill>
                  </a:tcPr>
                </a:tc>
              </a:tr>
              <a:tr h="146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Aircraft - WVSS</a:t>
                      </a:r>
                    </a:p>
                  </a:txBody>
                  <a:tcPr marT="45725" marB="45725" marR="91425" marL="91425" anchor="ctr" anchorCtr="1">
                    <a:solidFill>
                      <a:srgbClr val="CCFF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Humidity</a:t>
                      </a:r>
                    </a:p>
                  </a:txBody>
                  <a:tcPr marT="45725" marB="45725" marR="91425" marL="91425" anchor="ctr" anchorCtr="1">
                    <a:solidFill>
                      <a:srgbClr val="CCFF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0 - 800</a:t>
                      </a:r>
                    </a:p>
                  </a:txBody>
                  <a:tcPr marT="45725" marB="45725" marR="91425" marL="91425" anchor="ctr" anchorCtr="1">
                    <a:solidFill>
                      <a:srgbClr val="CCFFCC"/>
                    </a:solidFill>
                  </a:tcPr>
                </a:tc>
              </a:tr>
              <a:tr h="531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Surface/METAR </a:t>
                      </a:r>
                    </a:p>
                  </a:txBody>
                  <a:tcPr marT="45725" marB="45725" marR="91425" marL="91425" anchor="ctr" anchorCtr="1">
                    <a:solidFill>
                      <a:srgbClr val="9A9AD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Temperature, moisture, wind, press, clouds/ceiling, visibility, current weather</a:t>
                      </a:r>
                    </a:p>
                  </a:txBody>
                  <a:tcPr marT="45725" marB="45725" marR="91425" marL="91425" anchor="ctr" anchorCtr="1">
                    <a:solidFill>
                      <a:srgbClr val="9A9AD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2200 - 2500</a:t>
                      </a:r>
                    </a:p>
                  </a:txBody>
                  <a:tcPr marT="45725" marB="45725" marR="91425" marL="91425" anchor="ctr" anchorCtr="1">
                    <a:solidFill>
                      <a:srgbClr val="9A9ADF"/>
                    </a:solidFill>
                  </a:tcPr>
                </a:tc>
              </a:tr>
              <a:tr h="319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baseline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Surface/Mesonet </a:t>
                      </a:r>
                    </a:p>
                  </a:txBody>
                  <a:tcPr marT="45725" marB="45725" marR="91425" marL="91425" anchor="ctr" anchorCtr="1">
                    <a:solidFill>
                      <a:srgbClr val="9A9AD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Temperature, moisture, wind</a:t>
                      </a:r>
                    </a:p>
                  </a:txBody>
                  <a:tcPr marT="45725" marB="45725" marR="91425" marL="91425" anchor="ctr" anchorCtr="1">
                    <a:solidFill>
                      <a:srgbClr val="9A9AD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baseline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~5K-12K</a:t>
                      </a:r>
                    </a:p>
                  </a:txBody>
                  <a:tcPr marT="45725" marB="45725" marR="91425" marL="91425" anchor="ctr" anchorCtr="1">
                    <a:solidFill>
                      <a:srgbClr val="9A9ADF"/>
                    </a:solidFill>
                  </a:tcPr>
                </a:tc>
              </a:tr>
              <a:tr h="3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Buoys/ships</a:t>
                      </a:r>
                    </a:p>
                  </a:txBody>
                  <a:tcPr marT="45725" marB="45725" marR="91425" marL="91425" anchor="ctr" anchorCtr="1">
                    <a:solidFill>
                      <a:srgbClr val="9A9AD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Wind, pressure</a:t>
                      </a:r>
                    </a:p>
                  </a:txBody>
                  <a:tcPr marT="45725" marB="45725" marR="91425" marL="91425" anchor="ctr" anchorCtr="1">
                    <a:solidFill>
                      <a:srgbClr val="9A9AD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200 - 400</a:t>
                      </a:r>
                    </a:p>
                  </a:txBody>
                  <a:tcPr marT="45725" marB="45725" marR="91425" marL="91425" anchor="ctr" anchorCtr="1">
                    <a:solidFill>
                      <a:srgbClr val="9A9ADF"/>
                    </a:solidFill>
                  </a:tcPr>
                </a:tc>
              </a:tr>
              <a:tr h="3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GOES AMVs</a:t>
                      </a:r>
                    </a:p>
                  </a:txBody>
                  <a:tcPr marT="45725" marB="45725" marR="91425" marL="91425" anchor="ctr" anchorCtr="1">
                    <a:solidFill>
                      <a:srgbClr val="BFBFB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Wind</a:t>
                      </a:r>
                    </a:p>
                  </a:txBody>
                  <a:tcPr marT="45725" marB="45725" marR="91425" marL="91425" anchor="ctr" anchorCtr="1">
                    <a:solidFill>
                      <a:srgbClr val="BFBFB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10K</a:t>
                      </a:r>
                    </a:p>
                  </a:txBody>
                  <a:tcPr marT="45725" marB="45725" marR="91425" marL="91425" anchor="ctr" anchorCtr="1">
                    <a:solidFill>
                      <a:srgbClr val="BFBFBF"/>
                    </a:solidFill>
                  </a:tcPr>
                </a:tc>
              </a:tr>
              <a:tr h="3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AMSU/HIRS/MHS </a:t>
                      </a:r>
                      <a:r>
                        <a:rPr b="1" baseline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(RARS)</a:t>
                      </a:r>
                    </a:p>
                  </a:txBody>
                  <a:tcPr marT="45725" marB="45725" marR="91425" marL="91425" anchor="ctr" anchorCtr="1">
                    <a:solidFill>
                      <a:srgbClr val="BFBFB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Radiances  </a:t>
                      </a:r>
                      <a:r>
                        <a:rPr b="1" baseline="0" lang="en-US" sz="16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(direct readout)</a:t>
                      </a:r>
                    </a:p>
                  </a:txBody>
                  <a:tcPr marT="45725" marB="45725" marR="91425" marL="91425" anchor="ctr" anchorCtr="1">
                    <a:solidFill>
                      <a:srgbClr val="BFBFB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0" baseline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760K/200K/200</a:t>
                      </a:r>
                      <a:r>
                        <a:rPr b="1" baseline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</a:t>
                      </a:r>
                    </a:p>
                  </a:txBody>
                  <a:tcPr marT="45725" marB="45725" marR="91425" marL="91425" anchor="ctr" anchorCtr="1">
                    <a:solidFill>
                      <a:srgbClr val="BFBFBF"/>
                    </a:solidFill>
                  </a:tcPr>
                </a:tc>
              </a:tr>
              <a:tr h="233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baseline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GOES </a:t>
                      </a:r>
                    </a:p>
                  </a:txBody>
                  <a:tcPr marT="45725" marB="45725" marR="91425" marL="91425" anchor="ctr" anchorCtr="1">
                    <a:solidFill>
                      <a:srgbClr val="BFBFB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4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Radiances </a:t>
                      </a:r>
                      <a:r>
                        <a:rPr b="0" baseline="0" lang="en-US" sz="14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(fire location/intensity-smoke)</a:t>
                      </a:r>
                    </a:p>
                  </a:txBody>
                  <a:tcPr marT="45725" marB="45725" marR="91425" marL="91425" anchor="ctr" anchorCtr="1">
                    <a:solidFill>
                      <a:srgbClr val="BFBFB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baseline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~3,000K</a:t>
                      </a:r>
                    </a:p>
                  </a:txBody>
                  <a:tcPr marT="45725" marB="45725" marR="91425" marL="91425" anchor="ctr" anchorCtr="1">
                    <a:solidFill>
                      <a:srgbClr val="BFBFBF"/>
                    </a:solidFill>
                  </a:tcPr>
                </a:tc>
              </a:tr>
              <a:tr h="3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baseline="0" lang="en-US" sz="16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GOES-R </a:t>
                      </a:r>
                    </a:p>
                  </a:txBody>
                  <a:tcPr marT="45725" marB="45725" marR="91425" marL="91425" anchor="ctr" anchorCtr="1">
                    <a:solidFill>
                      <a:srgbClr val="BFBFB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ct val="25000"/>
                        <a:buFont typeface="Arial"/>
                        <a:buNone/>
                      </a:pPr>
                      <a:r>
                        <a:rPr b="1" baseline="0" lang="en-US" sz="1600" u="none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Lightning, cloud-top cooling</a:t>
                      </a:r>
                    </a:p>
                  </a:txBody>
                  <a:tcPr marT="45725" marB="45725" marR="91425" marL="91425" anchor="ctr" anchorCtr="1">
                    <a:solidFill>
                      <a:srgbClr val="BFBFB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baseline="0" lang="en-US" sz="1600" u="sng" cap="none" strike="noStrik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&gt;3,000K</a:t>
                      </a:r>
                    </a:p>
                  </a:txBody>
                  <a:tcPr marT="45725" marB="45725" marR="91425" marL="91425" anchor="ctr" anchorCtr="1">
                    <a:solidFill>
                      <a:srgbClr val="BFBFBF"/>
                    </a:solidFill>
                  </a:tcPr>
                </a:tc>
              </a:tr>
              <a:tr h="3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GOES cloud-top press/temp</a:t>
                      </a:r>
                    </a:p>
                  </a:txBody>
                  <a:tcPr marT="45725" marB="45725" marR="91425" marL="91425" anchor="ctr" anchorCtr="1">
                    <a:solidFill>
                      <a:srgbClr val="BFBFB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Brightness temp</a:t>
                      </a:r>
                    </a:p>
                  </a:txBody>
                  <a:tcPr marT="45725" marB="45725" marR="91425" marL="91425" anchor="ctr" anchorCtr="1">
                    <a:solidFill>
                      <a:srgbClr val="BFBFB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0" baseline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~380K</a:t>
                      </a:r>
                    </a:p>
                  </a:txBody>
                  <a:tcPr marT="45725" marB="45725" marR="91425" marL="91425" anchor="ctr" anchorCtr="1">
                    <a:solidFill>
                      <a:srgbClr val="BFBFBF"/>
                    </a:solidFill>
                  </a:tcPr>
                </a:tc>
              </a:tr>
              <a:tr h="3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GPS – </a:t>
                      </a:r>
                      <a:r>
                        <a:rPr b="0" baseline="0"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Precipitable water</a:t>
                      </a:r>
                    </a:p>
                  </a:txBody>
                  <a:tcPr marT="45725" marB="45725" marR="91425" marL="91425" anchor="ctr" anchorCtr="1">
                    <a:solidFill>
                      <a:srgbClr val="BFBFB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baseline="0"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Humidity – integrated water vapor</a:t>
                      </a:r>
                    </a:p>
                  </a:txBody>
                  <a:tcPr marT="45725" marB="45725" marR="91425" marL="91425" anchor="ctr" anchorCtr="1">
                    <a:solidFill>
                      <a:srgbClr val="BFBFB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300</a:t>
                      </a:r>
                    </a:p>
                  </a:txBody>
                  <a:tcPr marT="45725" marB="45725" marR="91425" marL="91425" anchor="ctr" anchorCtr="1">
                    <a:solidFill>
                      <a:srgbClr val="BFBFBF"/>
                    </a:solidFill>
                  </a:tcPr>
                </a:tc>
              </a:tr>
              <a:tr h="31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METOP-B ASCAT</a:t>
                      </a:r>
                    </a:p>
                  </a:txBody>
                  <a:tcPr marT="45725" marB="45725" marR="91425" marL="91425" anchor="ctr" anchorCtr="1">
                    <a:solidFill>
                      <a:srgbClr val="BFBFB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Winds</a:t>
                      </a:r>
                    </a:p>
                  </a:txBody>
                  <a:tcPr marT="45725" marB="45725" marR="91425" marL="91425" anchor="ctr" anchorCtr="1">
                    <a:solidFill>
                      <a:srgbClr val="BFBFB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aseline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Monitor only </a:t>
                      </a:r>
                    </a:p>
                  </a:txBody>
                  <a:tcPr marT="45725" marB="45725" marR="91425" marL="91425" anchor="ctr" anchorCtr="1"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281" name="Shape 281"/>
          <p:cNvSpPr txBox="1"/>
          <p:nvPr/>
        </p:nvSpPr>
        <p:spPr>
          <a:xfrm>
            <a:off x="1143000" y="0"/>
            <a:ext cx="8001000" cy="1160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baseline="0" i="0" sz="3600" u="none" cap="none" strike="noStrike">
              <a:solidFill>
                <a:srgbClr val="00339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82" name="Shape 282"/>
          <p:cNvSpPr txBox="1"/>
          <p:nvPr/>
        </p:nvSpPr>
        <p:spPr>
          <a:xfrm>
            <a:off x="838200" y="-76200"/>
            <a:ext cx="7758825" cy="646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60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RAP/HRRR: </a:t>
            </a:r>
            <a:r>
              <a:rPr b="0" baseline="0" i="0" lang="en-US" sz="3600" u="none" cap="none" strike="noStrike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rPr>
              <a:t>Obs used </a:t>
            </a:r>
            <a:r>
              <a:rPr b="0" baseline="0" i="0" lang="en-US" sz="240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(new RAPv3)</a:t>
            </a:r>
          </a:p>
        </p:txBody>
      </p:sp>
      <p:cxnSp>
        <p:nvCxnSpPr>
          <p:cNvPr id="283" name="Shape 283"/>
          <p:cNvCxnSpPr/>
          <p:nvPr/>
        </p:nvCxnSpPr>
        <p:spPr>
          <a:xfrm>
            <a:off x="0" y="774700"/>
            <a:ext cx="9144000" cy="0"/>
          </a:xfrm>
          <a:prstGeom prst="straightConnector1">
            <a:avLst/>
          </a:prstGeom>
          <a:noFill/>
          <a:ln cap="flat" cmpd="sng" w="50800">
            <a:solidFill>
              <a:srgbClr val="0033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4" name="Shape 284"/>
          <p:cNvSpPr txBox="1"/>
          <p:nvPr>
            <p:ph idx="12" type="sldNum"/>
          </p:nvPr>
        </p:nvSpPr>
        <p:spPr>
          <a:xfrm>
            <a:off x="7010400" y="6619875"/>
            <a:ext cx="2133599" cy="476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85" name="Shape 285"/>
          <p:cNvSpPr txBox="1"/>
          <p:nvPr/>
        </p:nvSpPr>
        <p:spPr>
          <a:xfrm>
            <a:off x="762000" y="381000"/>
            <a:ext cx="7938360" cy="430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Hybrid ens/var 13km/</a:t>
            </a:r>
            <a:r>
              <a:rPr b="0" baseline="0" i="0" lang="en-US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3km GSI assimilation w/ radar-DFI-LH/ 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129997" y="5657798"/>
            <a:ext cx="816636" cy="36933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Future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8458200" y="381000"/>
            <a:ext cx="685799" cy="33855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4">
            <a:alphaModFix/>
          </a:blip>
          <a:srcRect b="0" l="0" r="85321" t="11998"/>
          <a:stretch/>
        </p:blipFill>
        <p:spPr>
          <a:xfrm>
            <a:off x="15832" y="0"/>
            <a:ext cx="857953" cy="76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457200" y="-228600"/>
            <a:ext cx="8229600" cy="7250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NAMv4: Hourly-Updated NAM Forecast System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76200" y="381000"/>
            <a:ext cx="5791200" cy="409170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0" lIns="0" rIns="0" tIns="15825">
            <a:noAutofit/>
          </a:bodyPr>
          <a:lstStyle/>
          <a:p>
            <a:pPr indent="-285750" lvl="0" marL="42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b="1" baseline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Resolution changes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CONUS (4 km) and Alaska (6 km) nests </a:t>
            </a:r>
            <a:r>
              <a:rPr b="1" baseline="0" i="0" lang="en-US" sz="1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3km (</a:t>
            </a:r>
            <a:r>
              <a:rPr b="1" baseline="0" i="0" lang="en-US" sz="1400" u="sng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consistent w/ HRRR →HREF</a:t>
            </a:r>
            <a:r>
              <a:rPr b="1" baseline="0" i="0" lang="en-US" sz="1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!)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Sync AK and CONUS On-Demand Fire Weather nests </a:t>
            </a:r>
            <a:r>
              <a:rPr b="1" baseline="0" i="0" lang="en-US" sz="1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b="0" baseline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baseline="0" i="0" lang="en-US" sz="1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1.5 km</a:t>
            </a:r>
          </a:p>
          <a:p>
            <a:pPr indent="-285750" lvl="0" marL="42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b="1" baseline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 physics changes</a:t>
            </a:r>
          </a:p>
          <a:p>
            <a:pPr indent="-269875" lvl="1" marL="727075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frequent calls to physics </a:t>
            </a:r>
            <a:r>
              <a:rPr b="1" baseline="0" i="0" lang="en-US" sz="1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Physics/dynamics more in sync (e.g. improved upper air, potentially improved nest QPF)</a:t>
            </a:r>
          </a:p>
          <a:p>
            <a:pPr indent="-269875" lvl="1" marL="727075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 effect of frozen soil on transpiration and soil evaporation </a:t>
            </a:r>
            <a:r>
              <a:rPr b="1" baseline="0" i="0" lang="en-US" sz="1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Improve cold season T/Td biases</a:t>
            </a:r>
          </a:p>
          <a:p>
            <a:pPr indent="-269875" lvl="1" marL="7270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b="0" baseline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Adjustment to convection in 12 km NAM </a:t>
            </a:r>
            <a:r>
              <a:rPr b="1" baseline="0" i="0" lang="en-US" sz="1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Improve QPF</a:t>
            </a:r>
          </a:p>
          <a:p>
            <a:pPr indent="-285750" lvl="0" marL="42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b="1" baseline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of Radar Reflectivity-derived temperature tendencies in model's initialization</a:t>
            </a:r>
          </a:p>
          <a:p>
            <a:pPr indent="-269875" lvl="1" marL="7270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ans Symbols"/>
              <a:buChar char="➢"/>
            </a:pPr>
            <a:r>
              <a:rPr b="1" baseline="0" i="0" lang="en-US" sz="1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short-term forecasts of storms at 3 km</a:t>
            </a:r>
          </a:p>
          <a:p>
            <a:pPr indent="-269875" lvl="1" marL="7270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ans Symbols"/>
              <a:buChar char="➢"/>
            </a:pPr>
            <a:r>
              <a:rPr b="1" baseline="0" i="0" lang="en-US" sz="1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00-12 hr QPF</a:t>
            </a:r>
          </a:p>
          <a:p>
            <a:pPr indent="-285750" lvl="0" marL="425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b="1" baseline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Assimilation:</a:t>
            </a:r>
          </a:p>
          <a:p>
            <a:pPr indent="-269875" lvl="1" marL="7270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ans Symbols"/>
              <a:buChar char="➢"/>
            </a:pPr>
            <a:r>
              <a:rPr b="1" baseline="0" i="0" lang="en-US" sz="1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Hourly updates</a:t>
            </a:r>
          </a:p>
          <a:p>
            <a:pPr indent="-269875" lvl="1" marL="7270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 cycles for 3 km CONUS and AK nests </a:t>
            </a:r>
            <a:r>
              <a:rPr b="1" baseline="0" i="0" lang="en-US" sz="1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Significantly less ‘spin-up’ time</a:t>
            </a:r>
          </a:p>
          <a:p>
            <a:pPr indent="-269875" lvl="1" marL="7270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satellite radiances, satellite winds</a:t>
            </a:r>
            <a:r>
              <a:rPr b="1" baseline="0" i="0" lang="en-US" sz="1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Improved IC’s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841412" y="6577368"/>
            <a:ext cx="7464388" cy="224014"/>
          </a:xfrm>
          <a:prstGeom prst="rect">
            <a:avLst/>
          </a:prstGeom>
          <a:solidFill>
            <a:srgbClr val="CCCCCC"/>
          </a:solidFill>
          <a:ln cap="flat" cmpd="sng" w="190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-1587" lvl="0" marL="15398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baseline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Developmental NAMRR webpage: </a:t>
            </a:r>
            <a:r>
              <a:rPr b="1" baseline="0" i="0" lang="en-US" sz="12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http://www.emc.ncep.noaa.gov/mmb/jcarley/namrr/CONUSNEST</a:t>
            </a:r>
          </a:p>
        </p:txBody>
      </p:sp>
      <p:grpSp>
        <p:nvGrpSpPr>
          <p:cNvPr id="296" name="Shape 296"/>
          <p:cNvGrpSpPr/>
          <p:nvPr/>
        </p:nvGrpSpPr>
        <p:grpSpPr>
          <a:xfrm>
            <a:off x="111718" y="4472702"/>
            <a:ext cx="8886959" cy="2080498"/>
            <a:chOff x="111718" y="4495800"/>
            <a:chExt cx="8886959" cy="2080498"/>
          </a:xfrm>
        </p:grpSpPr>
        <p:grpSp>
          <p:nvGrpSpPr>
            <p:cNvPr id="297" name="Shape 297"/>
            <p:cNvGrpSpPr/>
            <p:nvPr/>
          </p:nvGrpSpPr>
          <p:grpSpPr>
            <a:xfrm>
              <a:off x="111718" y="4495800"/>
              <a:ext cx="8886959" cy="2080498"/>
              <a:chOff x="111718" y="1870716"/>
              <a:chExt cx="8886959" cy="2080498"/>
            </a:xfrm>
          </p:grpSpPr>
          <p:pic>
            <p:nvPicPr>
              <p:cNvPr id="298" name="Shape 29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124200" y="1873692"/>
                <a:ext cx="2902676" cy="20775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9" name="Shape 29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11718" y="1870716"/>
                <a:ext cx="2902676" cy="20775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0" name="Shape 300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096001" y="1870716"/>
                <a:ext cx="2902676" cy="2077521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301" name="Shape 301"/>
              <p:cNvGrpSpPr/>
              <p:nvPr/>
            </p:nvGrpSpPr>
            <p:grpSpPr>
              <a:xfrm>
                <a:off x="111718" y="1893813"/>
                <a:ext cx="8886957" cy="1803796"/>
                <a:chOff x="130756" y="1450776"/>
                <a:chExt cx="8886957" cy="1803796"/>
              </a:xfrm>
            </p:grpSpPr>
            <p:sp>
              <p:nvSpPr>
                <p:cNvPr id="302" name="Shape 302"/>
                <p:cNvSpPr txBox="1"/>
                <p:nvPr/>
              </p:nvSpPr>
              <p:spPr>
                <a:xfrm>
                  <a:off x="130756" y="1479351"/>
                  <a:ext cx="2902676" cy="307777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SzPct val="25000"/>
                    <a:buNone/>
                  </a:pPr>
                  <a:r>
                    <a:rPr b="1" baseline="0" i="0" lang="en-US" sz="14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June 14</a:t>
                  </a:r>
                  <a:r>
                    <a:rPr b="1" baseline="30000" i="0" lang="en-US" sz="14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th</a:t>
                  </a:r>
                  <a:r>
                    <a:rPr b="1" baseline="0" i="0" lang="en-US" sz="14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, 2015: Stage IV Precip.</a:t>
                  </a:r>
                </a:p>
              </p:txBody>
            </p:sp>
            <p:sp>
              <p:nvSpPr>
                <p:cNvPr id="303" name="Shape 303"/>
                <p:cNvSpPr txBox="1"/>
                <p:nvPr/>
              </p:nvSpPr>
              <p:spPr>
                <a:xfrm>
                  <a:off x="3905237" y="2946796"/>
                  <a:ext cx="1457696" cy="307777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SzPct val="25000"/>
                    <a:buNone/>
                  </a:pPr>
                  <a:r>
                    <a:rPr b="1" baseline="0" i="0" lang="en-US" sz="14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00-12HR </a:t>
                  </a:r>
                  <a:r>
                    <a:rPr b="1" baseline="0" i="1" lang="en-US" sz="14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QPF</a:t>
                  </a:r>
                </a:p>
              </p:txBody>
            </p:sp>
            <p:sp>
              <p:nvSpPr>
                <p:cNvPr id="304" name="Shape 304"/>
                <p:cNvSpPr txBox="1"/>
                <p:nvPr/>
              </p:nvSpPr>
              <p:spPr>
                <a:xfrm>
                  <a:off x="3143239" y="1460719"/>
                  <a:ext cx="2902676" cy="307777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SzPct val="25000"/>
                    <a:buNone/>
                  </a:pPr>
                  <a:r>
                    <a:rPr b="1" baseline="0" i="0" lang="en-US" sz="14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00Z 4 km Ops NAM CONUS nest</a:t>
                  </a:r>
                </a:p>
              </p:txBody>
            </p:sp>
            <p:sp>
              <p:nvSpPr>
                <p:cNvPr id="305" name="Shape 305"/>
                <p:cNvSpPr txBox="1"/>
                <p:nvPr/>
              </p:nvSpPr>
              <p:spPr>
                <a:xfrm>
                  <a:off x="6191237" y="1450776"/>
                  <a:ext cx="2826476" cy="307777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SzPct val="25000"/>
                    <a:buNone/>
                  </a:pPr>
                  <a:r>
                    <a:rPr b="1" baseline="0" i="0" lang="en-US" sz="14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00Z 3 km NAM</a:t>
                  </a:r>
                  <a:r>
                    <a:rPr b="1" baseline="0" i="1" lang="en-US" sz="14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RR </a:t>
                  </a:r>
                  <a:r>
                    <a:rPr b="1" baseline="0" i="0" lang="en-US" sz="14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CONUS nest</a:t>
                  </a:r>
                </a:p>
              </p:txBody>
            </p:sp>
            <p:sp>
              <p:nvSpPr>
                <p:cNvPr id="306" name="Shape 306"/>
                <p:cNvSpPr txBox="1"/>
                <p:nvPr/>
              </p:nvSpPr>
              <p:spPr>
                <a:xfrm>
                  <a:off x="6877038" y="2946794"/>
                  <a:ext cx="1591508" cy="307777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SzPct val="25000"/>
                    <a:buNone/>
                  </a:pPr>
                  <a:r>
                    <a:rPr b="1" baseline="0" i="0" lang="en-US" sz="14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00-12HR </a:t>
                  </a:r>
                  <a:r>
                    <a:rPr b="1" baseline="0" i="1" lang="en-US" sz="14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QPF</a:t>
                  </a:r>
                </a:p>
              </p:txBody>
            </p:sp>
          </p:grpSp>
          <p:sp>
            <p:nvSpPr>
              <p:cNvPr id="307" name="Shape 307"/>
              <p:cNvSpPr/>
              <p:nvPr/>
            </p:nvSpPr>
            <p:spPr>
              <a:xfrm>
                <a:off x="685800" y="2816423"/>
                <a:ext cx="609599" cy="457200"/>
              </a:xfrm>
              <a:prstGeom prst="ellipse">
                <a:avLst/>
              </a:prstGeom>
              <a:noFill/>
              <a:ln cap="flat" cmpd="sng" w="57150">
                <a:solidFill>
                  <a:srgbClr val="0C0C0C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Shape 308"/>
              <p:cNvSpPr/>
              <p:nvPr/>
            </p:nvSpPr>
            <p:spPr>
              <a:xfrm>
                <a:off x="3733800" y="2816423"/>
                <a:ext cx="609599" cy="457200"/>
              </a:xfrm>
              <a:prstGeom prst="ellipse">
                <a:avLst/>
              </a:prstGeom>
              <a:noFill/>
              <a:ln cap="flat" cmpd="sng" w="57150">
                <a:solidFill>
                  <a:srgbClr val="0C0C0C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Shape 309"/>
              <p:cNvSpPr/>
              <p:nvPr/>
            </p:nvSpPr>
            <p:spPr>
              <a:xfrm>
                <a:off x="6705600" y="2816423"/>
                <a:ext cx="609599" cy="457200"/>
              </a:xfrm>
              <a:prstGeom prst="ellipse">
                <a:avLst/>
              </a:prstGeom>
              <a:noFill/>
              <a:ln cap="flat" cmpd="sng" w="57150">
                <a:solidFill>
                  <a:srgbClr val="0C0C0C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Shape 310"/>
              <p:cNvSpPr/>
              <p:nvPr/>
            </p:nvSpPr>
            <p:spPr>
              <a:xfrm>
                <a:off x="838200" y="2359223"/>
                <a:ext cx="609599" cy="457200"/>
              </a:xfrm>
              <a:prstGeom prst="ellipse">
                <a:avLst/>
              </a:prstGeom>
              <a:noFill/>
              <a:ln cap="flat" cmpd="sng" w="57150">
                <a:solidFill>
                  <a:srgbClr val="0C0C0C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Shape 311"/>
              <p:cNvSpPr/>
              <p:nvPr/>
            </p:nvSpPr>
            <p:spPr>
              <a:xfrm>
                <a:off x="3886200" y="2359223"/>
                <a:ext cx="609599" cy="457200"/>
              </a:xfrm>
              <a:prstGeom prst="ellipse">
                <a:avLst/>
              </a:prstGeom>
              <a:noFill/>
              <a:ln cap="flat" cmpd="sng" w="57150">
                <a:solidFill>
                  <a:srgbClr val="0C0C0C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Shape 312"/>
              <p:cNvSpPr/>
              <p:nvPr/>
            </p:nvSpPr>
            <p:spPr>
              <a:xfrm>
                <a:off x="6858000" y="2359223"/>
                <a:ext cx="609599" cy="457200"/>
              </a:xfrm>
              <a:prstGeom prst="ellipse">
                <a:avLst/>
              </a:prstGeom>
              <a:noFill/>
              <a:ln cap="flat" cmpd="sng" w="57150">
                <a:solidFill>
                  <a:srgbClr val="0C0C0C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3" name="Shape 313"/>
            <p:cNvSpPr txBox="1"/>
            <p:nvPr/>
          </p:nvSpPr>
          <p:spPr>
            <a:xfrm>
              <a:off x="838200" y="6019800"/>
              <a:ext cx="1457696" cy="307777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baseline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00-12HR </a:t>
              </a:r>
              <a:r>
                <a:rPr b="1" baseline="0" i="1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QPE</a:t>
              </a:r>
            </a:p>
          </p:txBody>
        </p:sp>
      </p:grpSp>
      <p:grpSp>
        <p:nvGrpSpPr>
          <p:cNvPr id="314" name="Shape 314"/>
          <p:cNvGrpSpPr/>
          <p:nvPr/>
        </p:nvGrpSpPr>
        <p:grpSpPr>
          <a:xfrm>
            <a:off x="5867399" y="838199"/>
            <a:ext cx="3276598" cy="3586027"/>
            <a:chOff x="6069686" y="1059791"/>
            <a:chExt cx="3108960" cy="3434484"/>
          </a:xfrm>
        </p:grpSpPr>
        <p:grpSp>
          <p:nvGrpSpPr>
            <p:cNvPr id="315" name="Shape 315"/>
            <p:cNvGrpSpPr/>
            <p:nvPr/>
          </p:nvGrpSpPr>
          <p:grpSpPr>
            <a:xfrm>
              <a:off x="6069686" y="1083448"/>
              <a:ext cx="3108960" cy="3112333"/>
              <a:chOff x="5303132" y="1308398"/>
              <a:chExt cx="3699269" cy="3634065"/>
            </a:xfrm>
          </p:grpSpPr>
          <p:pic>
            <p:nvPicPr>
              <p:cNvPr id="316" name="Shape 316"/>
              <p:cNvPicPr preferRelativeResize="0"/>
              <p:nvPr/>
            </p:nvPicPr>
            <p:blipFill rotWithShape="1">
              <a:blip r:embed="rId7">
                <a:alphaModFix/>
              </a:blip>
              <a:srcRect b="5306" l="-695" r="-2497" t="3192"/>
              <a:stretch/>
            </p:blipFill>
            <p:spPr>
              <a:xfrm>
                <a:off x="5303132" y="1308398"/>
                <a:ext cx="3699269" cy="363406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7" name="Shape 317"/>
              <p:cNvSpPr txBox="1"/>
              <p:nvPr/>
            </p:nvSpPr>
            <p:spPr>
              <a:xfrm>
                <a:off x="7467600" y="1992867"/>
                <a:ext cx="889251" cy="378601"/>
              </a:xfrm>
              <a:prstGeom prst="rect">
                <a:avLst/>
              </a:prstGeom>
              <a:solidFill>
                <a:srgbClr val="FFFF00"/>
              </a:solidFill>
              <a:ln cap="flat" cmpd="sng" w="28575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1" baseline="0" i="0" lang="en-US" sz="1600" u="none" cap="none" strike="noStrike">
                    <a:solidFill>
                      <a:srgbClr val="0000FF"/>
                    </a:solidFill>
                    <a:latin typeface="Arial"/>
                    <a:ea typeface="Arial"/>
                    <a:cs typeface="Arial"/>
                    <a:sym typeface="Arial"/>
                  </a:rPr>
                  <a:t>3 km</a:t>
                </a:r>
              </a:p>
            </p:txBody>
          </p:sp>
          <p:cxnSp>
            <p:nvCxnSpPr>
              <p:cNvPr id="318" name="Shape 318"/>
              <p:cNvCxnSpPr/>
              <p:nvPr/>
            </p:nvCxnSpPr>
            <p:spPr>
              <a:xfrm flipH="1">
                <a:off x="6019799" y="2362200"/>
                <a:ext cx="1447800" cy="995679"/>
              </a:xfrm>
              <a:prstGeom prst="straightConnector1">
                <a:avLst/>
              </a:prstGeom>
              <a:noFill/>
              <a:ln cap="flat" cmpd="sng" w="57150">
                <a:solidFill>
                  <a:srgbClr val="0000FF"/>
                </a:solidFill>
                <a:prstDash val="solid"/>
                <a:round/>
                <a:headEnd len="med" w="med" type="none"/>
                <a:tailEnd len="lg" w="lg" type="stealth"/>
              </a:ln>
            </p:spPr>
          </p:cxnSp>
          <p:cxnSp>
            <p:nvCxnSpPr>
              <p:cNvPr id="319" name="Shape 319"/>
              <p:cNvCxnSpPr/>
              <p:nvPr/>
            </p:nvCxnSpPr>
            <p:spPr>
              <a:xfrm flipH="1">
                <a:off x="6996825" y="2177533"/>
                <a:ext cx="470774" cy="21064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0000FF"/>
                </a:solidFill>
                <a:prstDash val="solid"/>
                <a:round/>
                <a:headEnd len="med" w="med" type="none"/>
                <a:tailEnd len="lg" w="lg" type="stealth"/>
              </a:ln>
            </p:spPr>
          </p:cxnSp>
          <p:cxnSp>
            <p:nvCxnSpPr>
              <p:cNvPr id="320" name="Shape 320"/>
              <p:cNvCxnSpPr>
                <a:stCxn id="317" idx="2"/>
              </p:cNvCxnSpPr>
              <p:nvPr/>
            </p:nvCxnSpPr>
            <p:spPr>
              <a:xfrm flipH="1">
                <a:off x="7467026" y="2371469"/>
                <a:ext cx="445200" cy="578400"/>
              </a:xfrm>
              <a:prstGeom prst="straightConnector1">
                <a:avLst/>
              </a:prstGeom>
              <a:noFill/>
              <a:ln cap="flat" cmpd="sng" w="57150">
                <a:solidFill>
                  <a:srgbClr val="0000FF"/>
                </a:solidFill>
                <a:prstDash val="solid"/>
                <a:round/>
                <a:headEnd len="med" w="med" type="none"/>
                <a:tailEnd len="lg" w="lg" type="stealth"/>
              </a:ln>
            </p:spPr>
          </p:cxnSp>
          <p:cxnSp>
            <p:nvCxnSpPr>
              <p:cNvPr id="321" name="Shape 321"/>
              <p:cNvCxnSpPr/>
              <p:nvPr/>
            </p:nvCxnSpPr>
            <p:spPr>
              <a:xfrm>
                <a:off x="8153400" y="2269866"/>
                <a:ext cx="76199" cy="136501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0000FF"/>
                </a:solidFill>
                <a:prstDash val="solid"/>
                <a:round/>
                <a:headEnd len="med" w="med" type="none"/>
                <a:tailEnd len="lg" w="lg" type="stealth"/>
              </a:ln>
            </p:spPr>
          </p:cxnSp>
          <p:sp>
            <p:nvSpPr>
              <p:cNvPr id="322" name="Shape 322"/>
              <p:cNvSpPr txBox="1"/>
              <p:nvPr/>
            </p:nvSpPr>
            <p:spPr>
              <a:xfrm>
                <a:off x="7048499" y="3117842"/>
                <a:ext cx="1017183" cy="395307"/>
              </a:xfrm>
              <a:prstGeom prst="rect">
                <a:avLst/>
              </a:prstGeom>
              <a:solidFill>
                <a:srgbClr val="FFFF00"/>
              </a:solidFill>
              <a:ln cap="flat" cmpd="sng" w="28575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1" baseline="0" i="0" lang="en-US" sz="1600" u="none" cap="none" strike="noStrike">
                    <a:solidFill>
                      <a:srgbClr val="0000FF"/>
                    </a:solidFill>
                    <a:latin typeface="Arial"/>
                    <a:ea typeface="Arial"/>
                    <a:cs typeface="Arial"/>
                    <a:sym typeface="Arial"/>
                  </a:rPr>
                  <a:t>1.5 km</a:t>
                </a:r>
              </a:p>
            </p:txBody>
          </p:sp>
          <p:cxnSp>
            <p:nvCxnSpPr>
              <p:cNvPr id="323" name="Shape 323"/>
              <p:cNvCxnSpPr>
                <a:stCxn id="322" idx="2"/>
              </p:cNvCxnSpPr>
              <p:nvPr/>
            </p:nvCxnSpPr>
            <p:spPr>
              <a:xfrm flipH="1">
                <a:off x="7048291" y="3513149"/>
                <a:ext cx="508800" cy="213900"/>
              </a:xfrm>
              <a:prstGeom prst="straightConnector1">
                <a:avLst/>
              </a:prstGeom>
              <a:noFill/>
              <a:ln cap="flat" cmpd="sng" w="57150">
                <a:solidFill>
                  <a:srgbClr val="0000FF"/>
                </a:solidFill>
                <a:prstDash val="solid"/>
                <a:round/>
                <a:headEnd len="med" w="med" type="none"/>
                <a:tailEnd len="lg" w="lg" type="stealth"/>
              </a:ln>
            </p:spPr>
          </p:cxnSp>
          <p:sp>
            <p:nvSpPr>
              <p:cNvPr id="324" name="Shape 324"/>
              <p:cNvSpPr txBox="1"/>
              <p:nvPr/>
            </p:nvSpPr>
            <p:spPr>
              <a:xfrm>
                <a:off x="5829300" y="4495800"/>
                <a:ext cx="952500" cy="395307"/>
              </a:xfrm>
              <a:prstGeom prst="rect">
                <a:avLst/>
              </a:prstGeom>
              <a:solidFill>
                <a:srgbClr val="FFFF00"/>
              </a:solidFill>
              <a:ln cap="flat" cmpd="sng" w="28575">
                <a:solidFill>
                  <a:srgbClr val="0000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1" baseline="0" i="0" lang="en-US" sz="1600" u="none" cap="none" strike="noStrike">
                    <a:solidFill>
                      <a:srgbClr val="0000FF"/>
                    </a:solidFill>
                    <a:latin typeface="Arial"/>
                    <a:ea typeface="Arial"/>
                    <a:cs typeface="Arial"/>
                    <a:sym typeface="Arial"/>
                  </a:rPr>
                  <a:t>12 km</a:t>
                </a:r>
              </a:p>
            </p:txBody>
          </p:sp>
          <p:cxnSp>
            <p:nvCxnSpPr>
              <p:cNvPr id="325" name="Shape 325"/>
              <p:cNvCxnSpPr/>
              <p:nvPr/>
            </p:nvCxnSpPr>
            <p:spPr>
              <a:xfrm flipH="1" rot="10800000">
                <a:off x="6781800" y="4343400"/>
                <a:ext cx="685799" cy="337066"/>
              </a:xfrm>
              <a:prstGeom prst="straightConnector1">
                <a:avLst/>
              </a:prstGeom>
              <a:noFill/>
              <a:ln cap="flat" cmpd="sng" w="57150">
                <a:solidFill>
                  <a:srgbClr val="0000FF"/>
                </a:solidFill>
                <a:prstDash val="solid"/>
                <a:round/>
                <a:headEnd len="med" w="med" type="none"/>
                <a:tailEnd len="lg" w="lg" type="stealth"/>
              </a:ln>
            </p:spPr>
          </p:cxnSp>
        </p:grpSp>
        <p:sp>
          <p:nvSpPr>
            <p:cNvPr id="326" name="Shape 326"/>
            <p:cNvSpPr txBox="1"/>
            <p:nvPr/>
          </p:nvSpPr>
          <p:spPr>
            <a:xfrm>
              <a:off x="8323114" y="4124944"/>
              <a:ext cx="549849" cy="369332"/>
            </a:xfrm>
            <a:prstGeom prst="rect">
              <a:avLst/>
            </a:prstGeom>
            <a:solidFill>
              <a:srgbClr val="FFFF00"/>
            </a:solidFill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baseline="0" i="0" lang="en-US" sz="18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RR</a:t>
              </a:r>
            </a:p>
          </p:txBody>
        </p:sp>
        <p:cxnSp>
          <p:nvCxnSpPr>
            <p:cNvPr id="327" name="Shape 327"/>
            <p:cNvCxnSpPr>
              <a:stCxn id="326" idx="0"/>
            </p:cNvCxnSpPr>
            <p:nvPr/>
          </p:nvCxnSpPr>
          <p:spPr>
            <a:xfrm rot="10800000">
              <a:off x="8528739" y="3682744"/>
              <a:ext cx="69300" cy="442200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328" name="Shape 328"/>
            <p:cNvCxnSpPr>
              <a:stCxn id="326" idx="0"/>
            </p:cNvCxnSpPr>
            <p:nvPr/>
          </p:nvCxnSpPr>
          <p:spPr>
            <a:xfrm rot="10800000">
              <a:off x="8075739" y="3505144"/>
              <a:ext cx="522300" cy="619800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sp>
          <p:nvSpPr>
            <p:cNvPr id="329" name="Shape 329"/>
            <p:cNvSpPr txBox="1"/>
            <p:nvPr/>
          </p:nvSpPr>
          <p:spPr>
            <a:xfrm>
              <a:off x="7037471" y="1059791"/>
              <a:ext cx="549849" cy="369332"/>
            </a:xfrm>
            <a:prstGeom prst="rect">
              <a:avLst/>
            </a:prstGeom>
            <a:solidFill>
              <a:srgbClr val="FFFF00"/>
            </a:solidFill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baseline="0" i="0" lang="en-US" sz="18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RR</a:t>
              </a:r>
            </a:p>
          </p:txBody>
        </p:sp>
        <p:cxnSp>
          <p:nvCxnSpPr>
            <p:cNvPr id="330" name="Shape 330"/>
            <p:cNvCxnSpPr>
              <a:stCxn id="329" idx="2"/>
            </p:cNvCxnSpPr>
            <p:nvPr/>
          </p:nvCxnSpPr>
          <p:spPr>
            <a:xfrm flipH="1">
              <a:off x="7037296" y="1429123"/>
              <a:ext cx="275100" cy="361800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round/>
              <a:headEnd len="med" w="med" type="none"/>
              <a:tailEnd len="lg" w="lg" type="stealth"/>
            </a:ln>
          </p:spPr>
        </p:cxnSp>
      </p:grp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4_luxton_EnergyBriefing">
  <a:themeElements>
    <a:clrScheme name="Edited Multis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9_luxton_EnergyBriefing">
  <a:themeElements>
    <a:clrScheme name="Edited Multis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2_luxton_EnergyBriefing">
  <a:themeElements>
    <a:clrScheme name="Edited Multis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7_luxton_EnergyBriefing">
  <a:themeElements>
    <a:clrScheme name="Edited Multis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6_luxton_EnergyBriefing">
  <a:themeElements>
    <a:clrScheme name="Edited Multis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0_luxton_EnergyBriefing">
  <a:themeElements>
    <a:clrScheme name="Edited Multis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luxton_EnergyBriefing">
  <a:themeElements>
    <a:clrScheme name="Edited Multis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1_luxton_EnergyBriefing">
  <a:themeElements>
    <a:clrScheme name="Edited Multis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8_luxton_EnergyBriefing">
  <a:themeElements>
    <a:clrScheme name="Edited Multis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