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handoutMasterIdLst>
    <p:handoutMasterId r:id="rId36"/>
  </p:handoutMasterIdLst>
  <p:sldIdLst>
    <p:sldId id="257" r:id="rId2"/>
    <p:sldId id="1478" r:id="rId3"/>
    <p:sldId id="1046" r:id="rId4"/>
    <p:sldId id="1458" r:id="rId5"/>
    <p:sldId id="1472" r:id="rId6"/>
    <p:sldId id="1505" r:id="rId7"/>
    <p:sldId id="1466" r:id="rId8"/>
    <p:sldId id="1485" r:id="rId9"/>
    <p:sldId id="1473" r:id="rId10"/>
    <p:sldId id="1552" r:id="rId11"/>
    <p:sldId id="1536" r:id="rId12"/>
    <p:sldId id="1537" r:id="rId13"/>
    <p:sldId id="1548" r:id="rId14"/>
    <p:sldId id="1546" r:id="rId15"/>
    <p:sldId id="1549" r:id="rId16"/>
    <p:sldId id="1489" r:id="rId17"/>
    <p:sldId id="1476" r:id="rId18"/>
    <p:sldId id="1477" r:id="rId19"/>
    <p:sldId id="1520" r:id="rId20"/>
    <p:sldId id="1513" r:id="rId21"/>
    <p:sldId id="1503" r:id="rId22"/>
    <p:sldId id="1550" r:id="rId23"/>
    <p:sldId id="1475" r:id="rId24"/>
    <p:sldId id="1514" r:id="rId25"/>
    <p:sldId id="1515" r:id="rId26"/>
    <p:sldId id="1516" r:id="rId27"/>
    <p:sldId id="1517" r:id="rId28"/>
    <p:sldId id="1551" r:id="rId29"/>
    <p:sldId id="1518" r:id="rId30"/>
    <p:sldId id="1533" r:id="rId31"/>
    <p:sldId id="1544" r:id="rId32"/>
    <p:sldId id="1545" r:id="rId33"/>
    <p:sldId id="1457" r:id="rId34"/>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99FF"/>
    <a:srgbClr val="009900"/>
    <a:srgbClr val="FF0000"/>
    <a:srgbClr val="99FFCC"/>
    <a:srgbClr val="66FF99"/>
    <a:srgbClr val="66FF33"/>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94" autoAdjust="0"/>
    <p:restoredTop sz="94622" autoAdjust="0"/>
  </p:normalViewPr>
  <p:slideViewPr>
    <p:cSldViewPr>
      <p:cViewPr varScale="1">
        <p:scale>
          <a:sx n="99" d="100"/>
          <a:sy n="99" d="100"/>
        </p:scale>
        <p:origin x="-62" y="-77"/>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35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53350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53350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53350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D10E293-4D03-4D47-9AD1-2AFEFED2876A}" type="slidenum">
              <a:rPr lang="en-US"/>
              <a:pPr>
                <a:defRPr/>
              </a:pPr>
              <a:t>‹#›</a:t>
            </a:fld>
            <a:endParaRPr lang="en-US"/>
          </a:p>
        </p:txBody>
      </p:sp>
    </p:spTree>
    <p:extLst>
      <p:ext uri="{BB962C8B-B14F-4D97-AF65-F5344CB8AC3E}">
        <p14:creationId xmlns:p14="http://schemas.microsoft.com/office/powerpoint/2010/main" val="563422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Times New Roman" pitchFamily="18" charset="0"/>
              </a:defRPr>
            </a:lvl1pPr>
          </a:lstStyle>
          <a:p>
            <a:pPr>
              <a:defRPr/>
            </a:pPr>
            <a:endParaRPr lang="en-US"/>
          </a:p>
        </p:txBody>
      </p:sp>
      <p:sp>
        <p:nvSpPr>
          <p:cNvPr id="2457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Times New Roman" pitchFamily="18"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Times New Roman" pitchFamily="18" charset="0"/>
              </a:defRPr>
            </a:lvl1pPr>
          </a:lstStyle>
          <a:p>
            <a:pPr>
              <a:defRPr/>
            </a:pPr>
            <a:endParaRPr lang="en-US"/>
          </a:p>
        </p:txBody>
      </p:sp>
      <p:sp>
        <p:nvSpPr>
          <p:cNvPr id="2458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Times New Roman" pitchFamily="18" charset="0"/>
              </a:defRPr>
            </a:lvl1pPr>
          </a:lstStyle>
          <a:p>
            <a:pPr>
              <a:defRPr/>
            </a:pPr>
            <a:fld id="{16F5EE74-8B28-40EC-8ED3-776E8CEF9D29}" type="slidenum">
              <a:rPr lang="en-US"/>
              <a:pPr>
                <a:defRPr/>
              </a:pPr>
              <a:t>‹#›</a:t>
            </a:fld>
            <a:endParaRPr lang="en-US"/>
          </a:p>
        </p:txBody>
      </p:sp>
    </p:spTree>
    <p:extLst>
      <p:ext uri="{BB962C8B-B14F-4D97-AF65-F5344CB8AC3E}">
        <p14:creationId xmlns:p14="http://schemas.microsoft.com/office/powerpoint/2010/main" val="17523919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CFDCA8A5-757A-49A7-AF4F-E7E87E83B60B}" type="slidenum">
              <a:rPr lang="en-US" smtClean="0"/>
              <a:pPr/>
              <a:t>1</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7290245-DB6C-4A29-8BE0-48DDD172EAEE}" type="slidenum">
              <a:rPr lang="en-US" smtClean="0"/>
              <a:pPr/>
              <a:t>3</a:t>
            </a:fld>
            <a:endParaRPr lang="en-US" smtClean="0"/>
          </a:p>
        </p:txBody>
      </p:sp>
      <p:sp>
        <p:nvSpPr>
          <p:cNvPr id="38915" name="Rectangle 2"/>
          <p:cNvSpPr>
            <a:spLocks noGrp="1" noRot="1" noChangeAspect="1" noChangeArrowheads="1" noTextEdit="1"/>
          </p:cNvSpPr>
          <p:nvPr>
            <p:ph type="sldImg"/>
          </p:nvPr>
        </p:nvSpPr>
        <p:spPr>
          <a:xfrm>
            <a:off x="1181100" y="696913"/>
            <a:ext cx="4649788" cy="3486150"/>
          </a:xfrm>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Shape 30"/>
          <p:cNvSpPr>
            <a:spLocks noGrp="1" noRot="1" noChangeAspect="1" noTextEdit="1"/>
          </p:cNvSpPr>
          <p:nvPr>
            <p:ph type="sldImg" idx="2"/>
          </p:nvPr>
        </p:nvSpPr>
        <p:spPr>
          <a:custGeom>
            <a:avLst/>
            <a:gdLst>
              <a:gd name="T0" fmla="*/ 0 w 120000"/>
              <a:gd name="T1" fmla="*/ 0 h 120000"/>
              <a:gd name="T2" fmla="*/ 180048058 w 120000"/>
              <a:gd name="T3" fmla="*/ 0 h 120000"/>
              <a:gd name="T4" fmla="*/ 180048058 w 120000"/>
              <a:gd name="T5" fmla="*/ 101277018 h 120000"/>
              <a:gd name="T6" fmla="*/ 0 w 120000"/>
              <a:gd name="T7" fmla="*/ 101277018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round/>
          </a:ln>
        </p:spPr>
      </p:sp>
      <p:sp>
        <p:nvSpPr>
          <p:cNvPr id="39939" name="Shape 31"/>
          <p:cNvSpPr>
            <a:spLocks noGrp="1"/>
          </p:cNvSpPr>
          <p:nvPr>
            <p:ph type="body" idx="1"/>
          </p:nvPr>
        </p:nvSpPr>
        <p:spPr>
          <a:xfrm>
            <a:off x="701675" y="4416425"/>
            <a:ext cx="5607050" cy="371475"/>
          </a:xfrm>
          <a:noFill/>
          <a:ln/>
        </p:spPr>
        <p:txBody>
          <a:bodyPr lIns="93162" tIns="93162" rIns="93162" bIns="93162">
            <a:spAutoFit/>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6"/>
          <p:cNvSpPr>
            <a:spLocks noGrp="1" noChangeArrowheads="1"/>
          </p:cNvSpPr>
          <p:nvPr>
            <p:ph type="sldNum" sz="quarter" idx="5"/>
          </p:nvPr>
        </p:nvSpPr>
        <p:spPr>
          <a:noFill/>
        </p:spPr>
        <p:txBody>
          <a:bodyPr/>
          <a:lstStyle/>
          <a:p>
            <a:fld id="{C584F960-7781-45E5-B6E5-B5A2F95CE350}" type="slidenum">
              <a:rPr lang="en-US" smtClean="0"/>
              <a:pPr/>
              <a:t>8</a:t>
            </a:fld>
            <a:endParaRPr lang="en-US" smtClean="0"/>
          </a:p>
        </p:txBody>
      </p:sp>
      <p:sp>
        <p:nvSpPr>
          <p:cNvPr id="40963" name="Rectangle 1"/>
          <p:cNvSpPr>
            <a:spLocks noGrp="1" noRot="1" noChangeAspect="1" noChangeArrowheads="1" noTextEdit="1"/>
          </p:cNvSpPr>
          <p:nvPr>
            <p:ph type="sldImg"/>
          </p:nvPr>
        </p:nvSpPr>
        <p:spPr>
          <a:xfrm>
            <a:off x="1181100" y="706438"/>
            <a:ext cx="4648200" cy="3486150"/>
          </a:xfrm>
          <a:solidFill>
            <a:srgbClr val="FFFFFF"/>
          </a:solidFill>
          <a:ln/>
        </p:spPr>
      </p:sp>
      <p:sp>
        <p:nvSpPr>
          <p:cNvPr id="40964" name="Rectangle 2"/>
          <p:cNvSpPr>
            <a:spLocks noGrp="1" noChangeArrowheads="1"/>
          </p:cNvSpPr>
          <p:nvPr>
            <p:ph type="body" idx="1"/>
          </p:nvPr>
        </p:nvSpPr>
        <p:spPr>
          <a:xfrm>
            <a:off x="701675" y="4414838"/>
            <a:ext cx="5608638" cy="4098925"/>
          </a:xfrm>
          <a:noFill/>
          <a:ln/>
        </p:spPr>
        <p:txBody>
          <a:bodyPr wrap="none" anchor="ct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idx="5"/>
          </p:nvPr>
        </p:nvSpPr>
        <p:spPr>
          <a:noFill/>
          <a:ln>
            <a:round/>
          </a:ln>
        </p:spPr>
        <p:txBody>
          <a:bodyPr/>
          <a:lstStyle/>
          <a:p>
            <a:fld id="{422CB880-0A4B-42A6-9FE5-FC68706A6160}" type="slidenum">
              <a:rPr lang="en-US" smtClean="0"/>
              <a:pPr/>
              <a:t>17</a:t>
            </a:fld>
            <a:endParaRPr lang="en-US" smtClean="0"/>
          </a:p>
        </p:txBody>
      </p:sp>
      <p:sp>
        <p:nvSpPr>
          <p:cNvPr id="41987" name="Rectangle 1"/>
          <p:cNvSpPr>
            <a:spLocks noGrp="1" noRot="1" noChangeAspect="1" noChangeArrowheads="1" noTextEdit="1"/>
          </p:cNvSpPr>
          <p:nvPr>
            <p:ph type="sldImg"/>
          </p:nvPr>
        </p:nvSpPr>
        <p:spPr>
          <a:xfrm>
            <a:off x="1179513" y="706438"/>
            <a:ext cx="4649787" cy="3486150"/>
          </a:xfrm>
          <a:solidFill>
            <a:srgbClr val="FFFFFF"/>
          </a:solidFill>
          <a:ln/>
        </p:spPr>
      </p:sp>
      <p:sp>
        <p:nvSpPr>
          <p:cNvPr id="41988" name="Rectangle 2"/>
          <p:cNvSpPr>
            <a:spLocks noGrp="1" noChangeArrowheads="1"/>
          </p:cNvSpPr>
          <p:nvPr>
            <p:ph type="body" idx="1"/>
          </p:nvPr>
        </p:nvSpPr>
        <p:spPr>
          <a:xfrm>
            <a:off x="701675" y="4414838"/>
            <a:ext cx="5607050" cy="4184650"/>
          </a:xfrm>
          <a:noFill/>
          <a:ln/>
        </p:spPr>
        <p:txBody>
          <a:bodyPr wrap="none" anchor="ct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idx="5"/>
          </p:nvPr>
        </p:nvSpPr>
        <p:spPr>
          <a:noFill/>
          <a:ln>
            <a:round/>
          </a:ln>
        </p:spPr>
        <p:txBody>
          <a:bodyPr/>
          <a:lstStyle/>
          <a:p>
            <a:fld id="{33EB4C87-DCB7-4995-A474-D5AC021D000E}" type="slidenum">
              <a:rPr lang="en-US" smtClean="0"/>
              <a:pPr/>
              <a:t>18</a:t>
            </a:fld>
            <a:endParaRPr lang="en-US" smtClean="0"/>
          </a:p>
        </p:txBody>
      </p:sp>
      <p:sp>
        <p:nvSpPr>
          <p:cNvPr id="43011" name="Rectangle 1"/>
          <p:cNvSpPr>
            <a:spLocks noGrp="1" noRot="1" noChangeAspect="1" noChangeArrowheads="1" noTextEdit="1"/>
          </p:cNvSpPr>
          <p:nvPr>
            <p:ph type="sldImg"/>
          </p:nvPr>
        </p:nvSpPr>
        <p:spPr>
          <a:xfrm>
            <a:off x="1179513" y="706438"/>
            <a:ext cx="4649787" cy="3486150"/>
          </a:xfrm>
          <a:solidFill>
            <a:srgbClr val="FFFFFF"/>
          </a:solidFill>
          <a:ln/>
        </p:spPr>
      </p:sp>
      <p:sp>
        <p:nvSpPr>
          <p:cNvPr id="43012" name="Rectangle 2"/>
          <p:cNvSpPr>
            <a:spLocks noGrp="1" noChangeArrowheads="1"/>
          </p:cNvSpPr>
          <p:nvPr>
            <p:ph type="body" idx="1"/>
          </p:nvPr>
        </p:nvSpPr>
        <p:spPr>
          <a:xfrm>
            <a:off x="701675" y="4414838"/>
            <a:ext cx="5607050" cy="4184650"/>
          </a:xfrm>
          <a:noFill/>
          <a:ln/>
        </p:spPr>
        <p:txBody>
          <a:bodyPr wrap="none"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idx="5"/>
          </p:nvPr>
        </p:nvSpPr>
        <p:spPr>
          <a:noFill/>
          <a:ln>
            <a:round/>
          </a:ln>
        </p:spPr>
        <p:txBody>
          <a:bodyPr/>
          <a:lstStyle/>
          <a:p>
            <a:fld id="{1A93F2DD-5766-44A1-908C-5A77496A2EE8}" type="slidenum">
              <a:rPr lang="en-US" smtClean="0"/>
              <a:pPr/>
              <a:t>22</a:t>
            </a:fld>
            <a:endParaRPr lang="en-US" smtClean="0"/>
          </a:p>
        </p:txBody>
      </p:sp>
      <p:sp>
        <p:nvSpPr>
          <p:cNvPr id="6145" name="Text Box 1"/>
          <p:cNvSpPr txBox="1">
            <a:spLocks noChangeArrowheads="1"/>
          </p:cNvSpPr>
          <p:nvPr/>
        </p:nvSpPr>
        <p:spPr bwMode="auto">
          <a:xfrm>
            <a:off x="0" y="0"/>
            <a:ext cx="1588" cy="1588"/>
          </a:xfrm>
          <a:prstGeom prst="rect">
            <a:avLst/>
          </a:prstGeom>
          <a:noFill/>
          <a:ln>
            <a:noFill/>
          </a:ln>
          <a:effectLst/>
          <a:extLst/>
        </p:spPr>
        <p:txBody>
          <a:bodyPr lIns="90000" tIns="55583" rIns="90000" bIns="45000" anchor="b"/>
          <a:lstStyle/>
          <a:p>
            <a:pPr>
              <a:defRPr/>
            </a:pPr>
            <a:fld id="{042BAD31-D0F6-4472-BC43-45A7F89BCBDF}" type="slidenum">
              <a:rPr lang="en-US" sz="1200">
                <a:solidFill>
                  <a:srgbClr val="000000"/>
                </a:solidFill>
                <a:latin typeface="Times New Roman" pitchFamily="16" charset="0"/>
                <a:ea typeface="+mn-ea" charset="0"/>
                <a:cs typeface="+mn-ea" charset="0"/>
              </a:rPr>
              <a:pPr>
                <a:defRPr/>
              </a:pPr>
              <a:t>22</a:t>
            </a:fld>
            <a:fld id="{C5CE3622-2648-47C3-AD4F-C3EC60881C94}" type="slidenum">
              <a:rPr lang="en-US" sz="1200">
                <a:solidFill>
                  <a:srgbClr val="000000"/>
                </a:solidFill>
                <a:latin typeface="Times New Roman" pitchFamily="16" charset="0"/>
                <a:ea typeface="+mn-ea" charset="0"/>
                <a:cs typeface="+mn-ea" charset="0"/>
              </a:rPr>
              <a:pPr>
                <a:defRPr/>
              </a:pPr>
              <a:t>22</a:t>
            </a:fld>
            <a:endParaRPr lang="en-US" sz="1200">
              <a:solidFill>
                <a:srgbClr val="000000"/>
              </a:solidFill>
              <a:latin typeface="Times New Roman" pitchFamily="16" charset="0"/>
              <a:ea typeface="+mn-ea" charset="0"/>
              <a:cs typeface="+mn-ea" charset="0"/>
            </a:endParaRPr>
          </a:p>
        </p:txBody>
      </p:sp>
      <p:sp>
        <p:nvSpPr>
          <p:cNvPr id="44036" name="Rectangle 2"/>
          <p:cNvSpPr>
            <a:spLocks noChangeArrowheads="1"/>
          </p:cNvSpPr>
          <p:nvPr/>
        </p:nvSpPr>
        <p:spPr bwMode="auto">
          <a:xfrm>
            <a:off x="1236663" y="704850"/>
            <a:ext cx="4535487" cy="3484563"/>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4037" name="Rectangle 3"/>
          <p:cNvSpPr>
            <a:spLocks noGrp="1" noChangeArrowheads="1"/>
          </p:cNvSpPr>
          <p:nvPr>
            <p:ph type="body"/>
          </p:nvPr>
        </p:nvSpPr>
        <p:spPr>
          <a:xfrm>
            <a:off x="701675" y="4414838"/>
            <a:ext cx="5603875" cy="4179887"/>
          </a:xfrm>
          <a:noFill/>
          <a:ln/>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idx="5"/>
          </p:nvPr>
        </p:nvSpPr>
        <p:spPr>
          <a:noFill/>
          <a:ln>
            <a:round/>
          </a:ln>
        </p:spPr>
        <p:txBody>
          <a:bodyPr/>
          <a:lstStyle/>
          <a:p>
            <a:fld id="{8F2ECBD2-84AD-499C-9F95-6DA11A1FD6DE}" type="slidenum">
              <a:rPr lang="en-US" smtClean="0"/>
              <a:pPr/>
              <a:t>23</a:t>
            </a:fld>
            <a:endParaRPr lang="en-US" smtClean="0"/>
          </a:p>
        </p:txBody>
      </p:sp>
      <p:sp>
        <p:nvSpPr>
          <p:cNvPr id="6145" name="Text Box 1"/>
          <p:cNvSpPr txBox="1">
            <a:spLocks noChangeArrowheads="1"/>
          </p:cNvSpPr>
          <p:nvPr/>
        </p:nvSpPr>
        <p:spPr bwMode="auto">
          <a:xfrm>
            <a:off x="0" y="0"/>
            <a:ext cx="1588" cy="1588"/>
          </a:xfrm>
          <a:prstGeom prst="rect">
            <a:avLst/>
          </a:prstGeom>
          <a:noFill/>
          <a:ln>
            <a:noFill/>
          </a:ln>
          <a:effectLst/>
          <a:extLst/>
        </p:spPr>
        <p:txBody>
          <a:bodyPr lIns="90000" tIns="55583" rIns="90000" bIns="45000" anchor="b"/>
          <a:lstStyle/>
          <a:p>
            <a:pPr>
              <a:defRPr/>
            </a:pPr>
            <a:fld id="{926285B4-20AA-49FE-AF46-BEDA9FA5F532}" type="slidenum">
              <a:rPr lang="en-US" sz="1200">
                <a:solidFill>
                  <a:srgbClr val="000000"/>
                </a:solidFill>
                <a:latin typeface="Times New Roman" pitchFamily="16" charset="0"/>
                <a:ea typeface="+mn-ea" charset="0"/>
                <a:cs typeface="+mn-ea" charset="0"/>
              </a:rPr>
              <a:pPr>
                <a:defRPr/>
              </a:pPr>
              <a:t>23</a:t>
            </a:fld>
            <a:fld id="{26289EEC-5DAB-4457-8052-ECD2E9456DBF}" type="slidenum">
              <a:rPr lang="en-US" sz="1200">
                <a:solidFill>
                  <a:srgbClr val="000000"/>
                </a:solidFill>
                <a:latin typeface="Times New Roman" pitchFamily="16" charset="0"/>
                <a:ea typeface="+mn-ea" charset="0"/>
                <a:cs typeface="+mn-ea" charset="0"/>
              </a:rPr>
              <a:pPr>
                <a:defRPr/>
              </a:pPr>
              <a:t>23</a:t>
            </a:fld>
            <a:endParaRPr lang="en-US" sz="1200">
              <a:solidFill>
                <a:srgbClr val="000000"/>
              </a:solidFill>
              <a:latin typeface="Times New Roman" pitchFamily="16" charset="0"/>
              <a:ea typeface="+mn-ea" charset="0"/>
              <a:cs typeface="+mn-ea" charset="0"/>
            </a:endParaRPr>
          </a:p>
        </p:txBody>
      </p:sp>
      <p:sp>
        <p:nvSpPr>
          <p:cNvPr id="45060" name="Rectangle 2"/>
          <p:cNvSpPr>
            <a:spLocks noChangeArrowheads="1"/>
          </p:cNvSpPr>
          <p:nvPr/>
        </p:nvSpPr>
        <p:spPr bwMode="auto">
          <a:xfrm>
            <a:off x="1236663" y="704850"/>
            <a:ext cx="4535487" cy="3484563"/>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5061" name="Rectangle 3"/>
          <p:cNvSpPr>
            <a:spLocks noGrp="1" noChangeArrowheads="1"/>
          </p:cNvSpPr>
          <p:nvPr>
            <p:ph type="body"/>
          </p:nvPr>
        </p:nvSpPr>
        <p:spPr>
          <a:xfrm>
            <a:off x="701675" y="4414838"/>
            <a:ext cx="5603875" cy="4179887"/>
          </a:xfrm>
          <a:noFill/>
          <a:ln/>
        </p:spPr>
        <p:txBody>
          <a:bodyPr wrap="none" anchor="ct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D9F059-4205-4A23-83A6-298CC9CEB9AA}"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4F5B16-4511-4DD5-A8A8-8038E363279C}"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88463C-8E42-4537-9E37-02369C8CDB50}"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DEC4A63-505B-4074-B426-6E769F37E73F}"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63C47D-27EA-4E04-B2F9-8EB88DBCFDF0}"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0B4FED-C85D-411F-8474-CC0134968409}"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00A3E-4450-4530-91E4-8BDC66EEA694}"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06002E-0DCC-419D-AC3C-ABCA9D162031}"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2D1DE5-DA80-4019-BEB2-A97B58C9405F}"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F05DDF-FF36-431D-A093-9F4EE1FE8163}"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6A817E-9D82-4259-8869-F653C8FCE4DF}"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7C5CD-4F67-45F5-80D0-26A61D5E3A84}"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052033-4E92-4783-9386-AB5097EF3AB6}"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FB66AA2F-9DD5-4EAE-99D7-B9D1E1A23F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png"/><Relationship Id="rId4" Type="http://schemas.openxmlformats.org/officeDocument/2006/relationships/oleObject" Target="../embeddings/oleObject1.bin"/><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www.emc.ncep.noaa.gov/mmb/bf/tmp/derecho/Summary.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s://docs.google.com/a/noaa.gov/presentation/d/10pEXM4B9BGHACwhobfjPZYS7dB4nq0t8J5Mj3MYZMEw/edit"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emc-ls-sand02.ncep.noaa.gov/EMC_VSDB_verif/index.cg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ctrTitle"/>
          </p:nvPr>
        </p:nvSpPr>
        <p:spPr>
          <a:xfrm>
            <a:off x="914400" y="1752600"/>
            <a:ext cx="8077200" cy="2362200"/>
          </a:xfrm>
        </p:spPr>
        <p:txBody>
          <a:bodyPr/>
          <a:lstStyle/>
          <a:p>
            <a:pPr eaLnBrk="1" hangingPunct="1"/>
            <a:r>
              <a:rPr lang="en-US" sz="4800" b="1" smtClean="0"/>
              <a:t>Mesoscale Modeling Branch</a:t>
            </a:r>
            <a:br>
              <a:rPr lang="en-US" sz="4800" b="1" smtClean="0"/>
            </a:br>
            <a:r>
              <a:rPr lang="en-US" b="1" smtClean="0"/>
              <a:t>NAM (mostly)</a:t>
            </a:r>
            <a:endParaRPr lang="en-US" sz="4800" b="1" smtClean="0"/>
          </a:p>
        </p:txBody>
      </p:sp>
      <p:sp>
        <p:nvSpPr>
          <p:cNvPr id="1030" name="Rectangle 3"/>
          <p:cNvSpPr>
            <a:spLocks noGrp="1" noChangeArrowheads="1"/>
          </p:cNvSpPr>
          <p:nvPr>
            <p:ph type="subTitle" idx="1"/>
          </p:nvPr>
        </p:nvSpPr>
        <p:spPr>
          <a:xfrm>
            <a:off x="1066800" y="4724400"/>
            <a:ext cx="7848600" cy="1524000"/>
          </a:xfrm>
        </p:spPr>
        <p:txBody>
          <a:bodyPr/>
          <a:lstStyle/>
          <a:p>
            <a:pPr eaLnBrk="1" hangingPunct="1"/>
            <a:r>
              <a:rPr lang="en-US" sz="2400" smtClean="0"/>
              <a:t>Geoff DiMego </a:t>
            </a:r>
          </a:p>
          <a:p>
            <a:pPr eaLnBrk="1" hangingPunct="1"/>
            <a:r>
              <a:rPr lang="en-US" sz="2000" smtClean="0"/>
              <a:t>geoff.dimego@noaa.gov   </a:t>
            </a:r>
          </a:p>
          <a:p>
            <a:pPr eaLnBrk="1" hangingPunct="1"/>
            <a:r>
              <a:rPr lang="en-US" sz="2000" smtClean="0"/>
              <a:t>301-683-3764  NCWCP Room 2131</a:t>
            </a:r>
          </a:p>
          <a:p>
            <a:pPr eaLnBrk="1" hangingPunct="1"/>
            <a:r>
              <a:rPr lang="en-US" sz="2000" smtClean="0"/>
              <a:t>5 December 2012</a:t>
            </a:r>
            <a:endParaRPr lang="en-US" sz="2800" smtClean="0"/>
          </a:p>
        </p:txBody>
      </p:sp>
      <p:graphicFrame>
        <p:nvGraphicFramePr>
          <p:cNvPr id="1026" name="Object 4"/>
          <p:cNvGraphicFramePr>
            <a:graphicFrameLocks noChangeAspect="1"/>
          </p:cNvGraphicFramePr>
          <p:nvPr/>
        </p:nvGraphicFramePr>
        <p:xfrm>
          <a:off x="6858000" y="228600"/>
          <a:ext cx="1524000" cy="1381125"/>
        </p:xfrm>
        <a:graphic>
          <a:graphicData uri="http://schemas.openxmlformats.org/presentationml/2006/ole">
            <mc:AlternateContent xmlns:mc="http://schemas.openxmlformats.org/markup-compatibility/2006">
              <mc:Choice xmlns:v="urn:schemas-microsoft-com:vml" Requires="v">
                <p:oleObj spid="_x0000_s1041" name="Clip" r:id="rId4" imgW="780746" imgH="771429" progId="">
                  <p:embed/>
                </p:oleObj>
              </mc:Choice>
              <mc:Fallback>
                <p:oleObj name="Clip" r:id="rId4" imgW="780746" imgH="771429"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28600"/>
                        <a:ext cx="1524000" cy="1381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5"/>
          <p:cNvGraphicFramePr>
            <a:graphicFrameLocks noChangeAspect="1"/>
          </p:cNvGraphicFramePr>
          <p:nvPr/>
        </p:nvGraphicFramePr>
        <p:xfrm>
          <a:off x="4038600" y="228600"/>
          <a:ext cx="1447800" cy="1381125"/>
        </p:xfrm>
        <a:graphic>
          <a:graphicData uri="http://schemas.openxmlformats.org/presentationml/2006/ole">
            <mc:AlternateContent xmlns:mc="http://schemas.openxmlformats.org/markup-compatibility/2006">
              <mc:Choice xmlns:v="urn:schemas-microsoft-com:vml" Requires="v">
                <p:oleObj spid="_x0000_s1042" name="Clip" r:id="rId6" imgW="780746" imgH="771429" progId="">
                  <p:embed/>
                </p:oleObj>
              </mc:Choice>
              <mc:Fallback>
                <p:oleObj name="Clip" r:id="rId6" imgW="780746" imgH="771429"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228600"/>
                        <a:ext cx="1447800" cy="1381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6"/>
          <p:cNvGraphicFramePr>
            <a:graphicFrameLocks noChangeAspect="1"/>
          </p:cNvGraphicFramePr>
          <p:nvPr/>
        </p:nvGraphicFramePr>
        <p:xfrm>
          <a:off x="838200" y="228600"/>
          <a:ext cx="1905000" cy="1295400"/>
        </p:xfrm>
        <a:graphic>
          <a:graphicData uri="http://schemas.openxmlformats.org/presentationml/2006/ole">
            <mc:AlternateContent xmlns:mc="http://schemas.openxmlformats.org/markup-compatibility/2006">
              <mc:Choice xmlns:v="urn:schemas-microsoft-com:vml" Requires="v">
                <p:oleObj spid="_x0000_s1043" name="Clip" r:id="rId8" imgW="1304762" imgH="761703" progId="">
                  <p:embed/>
                </p:oleObj>
              </mc:Choice>
              <mc:Fallback>
                <p:oleObj name="Clip" r:id="rId8" imgW="1304762" imgH="761703"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228600"/>
                        <a:ext cx="19050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1" name="Text Box 7"/>
          <p:cNvSpPr txBox="1">
            <a:spLocks noChangeArrowheads="1"/>
          </p:cNvSpPr>
          <p:nvPr/>
        </p:nvSpPr>
        <p:spPr bwMode="auto">
          <a:xfrm>
            <a:off x="0" y="1447800"/>
            <a:ext cx="838200" cy="4968875"/>
          </a:xfrm>
          <a:prstGeom prst="rect">
            <a:avLst/>
          </a:prstGeom>
          <a:noFill/>
          <a:ln w="12700">
            <a:noFill/>
            <a:miter lim="800000"/>
            <a:headEnd type="none" w="sm" len="sm"/>
            <a:tailEnd type="none" w="sm" len="sm"/>
          </a:ln>
        </p:spPr>
        <p:txBody>
          <a:bodyPr>
            <a:spAutoFit/>
          </a:bodyPr>
          <a:lstStyle/>
          <a:p>
            <a:pPr eaLnBrk="0" hangingPunct="0"/>
            <a:r>
              <a:rPr lang="en-US" sz="8000" b="1">
                <a:latin typeface="Arial" pitchFamily="34" charset="0"/>
              </a:rPr>
              <a:t>N</a:t>
            </a:r>
          </a:p>
          <a:p>
            <a:pPr eaLnBrk="0" hangingPunct="0"/>
            <a:r>
              <a:rPr lang="en-US" sz="8000" b="1">
                <a:latin typeface="Arial" pitchFamily="34" charset="0"/>
              </a:rPr>
              <a:t>C</a:t>
            </a:r>
          </a:p>
          <a:p>
            <a:pPr eaLnBrk="0" hangingPunct="0"/>
            <a:r>
              <a:rPr lang="en-US" sz="8000" b="1">
                <a:latin typeface="Arial" pitchFamily="34" charset="0"/>
              </a:rPr>
              <a:t>E</a:t>
            </a:r>
          </a:p>
          <a:p>
            <a:pPr eaLnBrk="0" hangingPunct="0"/>
            <a:r>
              <a:rPr lang="en-US" sz="8000" b="1">
                <a:latin typeface="Arial" pitchFamily="34" charset="0"/>
              </a:rPr>
              <a:t>P</a:t>
            </a:r>
            <a:endParaRPr lang="en-US" sz="8000" b="1"/>
          </a:p>
        </p:txBody>
      </p:sp>
      <p:sp>
        <p:nvSpPr>
          <p:cNvPr id="1032" name="Text Box 8"/>
          <p:cNvSpPr txBox="1">
            <a:spLocks noChangeArrowheads="1"/>
          </p:cNvSpPr>
          <p:nvPr/>
        </p:nvSpPr>
        <p:spPr bwMode="auto">
          <a:xfrm>
            <a:off x="685800" y="6400800"/>
            <a:ext cx="8458200" cy="45720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b="1">
                <a:latin typeface="Arial" pitchFamily="34" charset="0"/>
              </a:rPr>
              <a:t>Where the Nation’s climate and weather services begin</a:t>
            </a:r>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0"/>
            <a:ext cx="7772400" cy="914400"/>
          </a:xfrm>
        </p:spPr>
        <p:txBody>
          <a:bodyPr/>
          <a:lstStyle/>
          <a:p>
            <a:r>
              <a:rPr lang="en-US" b="1" u="sng" dirty="0" smtClean="0">
                <a:solidFill>
                  <a:srgbClr val="0066FF"/>
                </a:solidFill>
              </a:rPr>
              <a:t>RTMA UPGRADE PACKAGE</a:t>
            </a:r>
            <a:endParaRPr lang="en-US" u="sng" dirty="0"/>
          </a:p>
        </p:txBody>
      </p:sp>
      <p:sp>
        <p:nvSpPr>
          <p:cNvPr id="5" name="Content Placeholder 4"/>
          <p:cNvSpPr>
            <a:spLocks noGrp="1"/>
          </p:cNvSpPr>
          <p:nvPr>
            <p:ph idx="1"/>
          </p:nvPr>
        </p:nvSpPr>
        <p:spPr>
          <a:xfrm>
            <a:off x="685800" y="1143000"/>
            <a:ext cx="7772400" cy="5105400"/>
          </a:xfrm>
        </p:spPr>
        <p:txBody>
          <a:bodyPr/>
          <a:lstStyle/>
          <a:p>
            <a:pPr>
              <a:spcBef>
                <a:spcPct val="50000"/>
              </a:spcBef>
              <a:buNone/>
            </a:pPr>
            <a:r>
              <a:rPr lang="en-US" sz="2000" dirty="0" smtClean="0"/>
              <a:t>1. Upgrade Alaska RTMA to 3km (5.</a:t>
            </a:r>
            <a:r>
              <a:rPr lang="en-US" sz="1800" dirty="0" smtClean="0"/>
              <a:t>9km still available but just remapped) </a:t>
            </a:r>
          </a:p>
          <a:p>
            <a:pPr>
              <a:spcBef>
                <a:spcPct val="50000"/>
              </a:spcBef>
              <a:buNone/>
            </a:pPr>
            <a:r>
              <a:rPr lang="en-US" sz="2000" dirty="0" smtClean="0"/>
              <a:t>2.</a:t>
            </a:r>
            <a:r>
              <a:rPr lang="en-US" sz="1800" dirty="0" smtClean="0"/>
              <a:t> </a:t>
            </a:r>
            <a:r>
              <a:rPr lang="en-US" sz="2000" dirty="0" smtClean="0"/>
              <a:t>Add RTMA Juneau-1.5km  </a:t>
            </a:r>
          </a:p>
          <a:p>
            <a:pPr>
              <a:spcBef>
                <a:spcPct val="50000"/>
              </a:spcBef>
              <a:buNone/>
            </a:pPr>
            <a:r>
              <a:rPr lang="en-US" sz="2000" dirty="0" smtClean="0"/>
              <a:t>3. Extend CONUS domain northward &amp; produce NWRFC grid</a:t>
            </a:r>
          </a:p>
          <a:p>
            <a:pPr>
              <a:lnSpc>
                <a:spcPts val="2200"/>
              </a:lnSpc>
              <a:spcBef>
                <a:spcPct val="50000"/>
              </a:spcBef>
              <a:buNone/>
            </a:pPr>
            <a:r>
              <a:rPr lang="en-US" sz="2000" dirty="0" smtClean="0"/>
              <a:t>4. Add Analysis of 10-m Wind Gust and Visibility</a:t>
            </a:r>
          </a:p>
          <a:p>
            <a:pPr>
              <a:lnSpc>
                <a:spcPts val="2200"/>
              </a:lnSpc>
              <a:spcBef>
                <a:spcPct val="50000"/>
              </a:spcBef>
              <a:buNone/>
            </a:pPr>
            <a:r>
              <a:rPr lang="en-US" sz="2000" dirty="0" smtClean="0"/>
              <a:t>5. Improve first guess (RAP in Alaska &amp; blend HWRF for tropical storms)</a:t>
            </a:r>
          </a:p>
          <a:p>
            <a:pPr>
              <a:lnSpc>
                <a:spcPts val="1700"/>
              </a:lnSpc>
              <a:spcBef>
                <a:spcPct val="50000"/>
              </a:spcBef>
              <a:buNone/>
            </a:pPr>
            <a:r>
              <a:rPr lang="en-US" sz="2000" dirty="0" smtClean="0"/>
              <a:t>6.</a:t>
            </a:r>
            <a:r>
              <a:rPr lang="en-US" sz="1800" dirty="0" smtClean="0"/>
              <a:t> </a:t>
            </a:r>
            <a:r>
              <a:rPr lang="en-US" sz="2000" dirty="0" smtClean="0"/>
              <a:t>Improve the observation QC:</a:t>
            </a:r>
          </a:p>
          <a:p>
            <a:pPr>
              <a:lnSpc>
                <a:spcPts val="1700"/>
              </a:lnSpc>
              <a:spcBef>
                <a:spcPct val="50000"/>
              </a:spcBef>
              <a:buNone/>
            </a:pPr>
            <a:r>
              <a:rPr lang="en-US" sz="1800" dirty="0" smtClean="0"/>
              <a:t>    - Add diurnal reject lists for Temperature and moisture</a:t>
            </a:r>
          </a:p>
          <a:p>
            <a:pPr>
              <a:lnSpc>
                <a:spcPts val="1700"/>
              </a:lnSpc>
              <a:spcBef>
                <a:spcPct val="50000"/>
              </a:spcBef>
              <a:buNone/>
            </a:pPr>
            <a:r>
              <a:rPr lang="en-US" sz="1800" dirty="0" smtClean="0"/>
              <a:t>    - Add wind direction-stratified accept lists for </a:t>
            </a:r>
            <a:r>
              <a:rPr lang="en-US" sz="1800" dirty="0" err="1" smtClean="0"/>
              <a:t>mesonet</a:t>
            </a:r>
            <a:r>
              <a:rPr lang="en-US" sz="1800" dirty="0" smtClean="0"/>
              <a:t> winds</a:t>
            </a:r>
          </a:p>
          <a:p>
            <a:pPr eaLnBrk="1" hangingPunct="1">
              <a:spcBef>
                <a:spcPct val="50000"/>
              </a:spcBef>
              <a:buNone/>
              <a:defRPr/>
            </a:pPr>
            <a:r>
              <a:rPr lang="en-US" sz="2000" dirty="0" smtClean="0"/>
              <a:t>7. Use First Guess at the Appropriate Time (FGAT) and extend the assimilation time window from -/+12min to -/+30min.</a:t>
            </a:r>
          </a:p>
          <a:p>
            <a:pPr eaLnBrk="1" hangingPunct="1">
              <a:spcBef>
                <a:spcPct val="50000"/>
              </a:spcBef>
              <a:buNone/>
              <a:defRPr/>
            </a:pPr>
            <a:r>
              <a:rPr lang="en-US" sz="2000" dirty="0" smtClean="0"/>
              <a:t>8. Use bias correction for the First Guess Temperature</a:t>
            </a:r>
          </a:p>
          <a:p>
            <a:pPr eaLnBrk="1" hangingPunct="1">
              <a:spcBef>
                <a:spcPct val="50000"/>
              </a:spcBef>
              <a:buNone/>
              <a:defRPr/>
            </a:pPr>
            <a:r>
              <a:rPr lang="en-US" sz="2000" dirty="0" smtClean="0"/>
              <a:t>9. Background error </a:t>
            </a:r>
            <a:r>
              <a:rPr lang="en-US" sz="2000" dirty="0" err="1" smtClean="0"/>
              <a:t>covariances</a:t>
            </a:r>
            <a:r>
              <a:rPr lang="en-US" sz="2000" dirty="0" smtClean="0"/>
              <a:t> mapped to the high resolution terrain field as before</a:t>
            </a:r>
          </a:p>
          <a:p>
            <a:pPr>
              <a:spcBef>
                <a:spcPct val="50000"/>
              </a:spcBef>
              <a:buNone/>
            </a:pPr>
            <a:endParaRPr lang="en-US" sz="2000" dirty="0" smtClean="0"/>
          </a:p>
          <a:p>
            <a:pPr>
              <a:buNone/>
            </a:pPr>
            <a:endParaRPr lang="en-US" sz="20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2" cstate="print"/>
          <a:srcRect/>
          <a:stretch>
            <a:fillRect/>
          </a:stretch>
        </p:blipFill>
        <p:spPr bwMode="auto">
          <a:xfrm>
            <a:off x="381000" y="685800"/>
            <a:ext cx="3114675" cy="2914650"/>
          </a:xfrm>
          <a:prstGeom prst="rect">
            <a:avLst/>
          </a:prstGeom>
          <a:noFill/>
          <a:ln w="9525">
            <a:noFill/>
            <a:miter lim="800000"/>
            <a:headEnd/>
            <a:tailEnd/>
          </a:ln>
        </p:spPr>
      </p:pic>
      <p:sp>
        <p:nvSpPr>
          <p:cNvPr id="12291" name="TextBox 5"/>
          <p:cNvSpPr txBox="1">
            <a:spLocks noChangeArrowheads="1"/>
          </p:cNvSpPr>
          <p:nvPr/>
        </p:nvSpPr>
        <p:spPr bwMode="auto">
          <a:xfrm>
            <a:off x="914400" y="0"/>
            <a:ext cx="7315200" cy="708025"/>
          </a:xfrm>
          <a:prstGeom prst="rect">
            <a:avLst/>
          </a:prstGeom>
          <a:noFill/>
          <a:ln w="9525">
            <a:noFill/>
            <a:miter lim="800000"/>
            <a:headEnd/>
            <a:tailEnd/>
          </a:ln>
        </p:spPr>
        <p:txBody>
          <a:bodyPr>
            <a:spAutoFit/>
          </a:bodyPr>
          <a:lstStyle/>
          <a:p>
            <a:pPr algn="ctr"/>
            <a:r>
              <a:rPr lang="en-US" sz="4000" b="1" u="sng">
                <a:solidFill>
                  <a:srgbClr val="0066FF"/>
                </a:solidFill>
                <a:latin typeface="Calibri" pitchFamily="34" charset="0"/>
              </a:rPr>
              <a:t>RTMA Enhancements (WCOSS)</a:t>
            </a:r>
          </a:p>
        </p:txBody>
      </p:sp>
      <p:sp>
        <p:nvSpPr>
          <p:cNvPr id="10" name="TextBox 9"/>
          <p:cNvSpPr txBox="1"/>
          <p:nvPr/>
        </p:nvSpPr>
        <p:spPr>
          <a:xfrm>
            <a:off x="3657600" y="2209800"/>
            <a:ext cx="5486400" cy="2554545"/>
          </a:xfrm>
          <a:prstGeom prst="rect">
            <a:avLst/>
          </a:prstGeom>
          <a:solidFill>
            <a:schemeClr val="tx2">
              <a:lumMod val="20000"/>
              <a:lumOff val="80000"/>
            </a:schemeClr>
          </a:solidFill>
          <a:ln>
            <a:solidFill>
              <a:schemeClr val="tx2"/>
            </a:solidFill>
          </a:ln>
        </p:spPr>
        <p:txBody>
          <a:bodyPr wrap="square">
            <a:spAutoFit/>
          </a:bodyPr>
          <a:lstStyle/>
          <a:p>
            <a:pPr fontAlgn="auto">
              <a:spcBef>
                <a:spcPts val="0"/>
              </a:spcBef>
              <a:spcAft>
                <a:spcPts val="0"/>
              </a:spcAft>
              <a:defRPr/>
            </a:pPr>
            <a:r>
              <a:rPr lang="en-US" sz="2000" b="1" dirty="0">
                <a:latin typeface="+mn-lt"/>
              </a:rPr>
              <a:t>Hurricane Sandy: </a:t>
            </a:r>
            <a:r>
              <a:rPr lang="en-US" sz="2000" dirty="0">
                <a:latin typeface="+mn-lt"/>
              </a:rPr>
              <a:t> Evaluation done by NWS/Eastern Region for the period between 17 UTC and 23 UTC on Oct 29, 2012 showed </a:t>
            </a:r>
            <a:r>
              <a:rPr lang="en-US" sz="2000" dirty="0" smtClean="0">
                <a:latin typeface="+mn-lt"/>
              </a:rPr>
              <a:t>the </a:t>
            </a:r>
            <a:r>
              <a:rPr lang="en-US" sz="2000" dirty="0">
                <a:latin typeface="+mn-lt"/>
              </a:rPr>
              <a:t>parallel RTMA did generally a good job of depicting the 10-m wind and wind gust. Some weak spots in the analysis were found in the Great Lakes and parts of Long Island. </a:t>
            </a:r>
            <a:r>
              <a:rPr lang="en-US" sz="2000" dirty="0" smtClean="0">
                <a:latin typeface="+mn-lt"/>
              </a:rPr>
              <a:t> Figures show </a:t>
            </a:r>
            <a:r>
              <a:rPr lang="en-US" sz="2000" dirty="0">
                <a:latin typeface="+mn-lt"/>
              </a:rPr>
              <a:t>the analysis for </a:t>
            </a:r>
            <a:r>
              <a:rPr lang="en-US" sz="2000" dirty="0" smtClean="0">
                <a:latin typeface="+mn-lt"/>
              </a:rPr>
              <a:t>18z </a:t>
            </a:r>
            <a:r>
              <a:rPr lang="en-US" sz="2000" dirty="0">
                <a:latin typeface="+mn-lt"/>
              </a:rPr>
              <a:t>29 Oct 2012 from </a:t>
            </a:r>
            <a:r>
              <a:rPr lang="en-US" sz="2000" dirty="0" smtClean="0">
                <a:latin typeface="+mn-lt"/>
              </a:rPr>
              <a:t>2.5km </a:t>
            </a:r>
            <a:r>
              <a:rPr lang="en-US" sz="2000" dirty="0">
                <a:latin typeface="+mn-lt"/>
              </a:rPr>
              <a:t>RTMA parallel.</a:t>
            </a:r>
          </a:p>
        </p:txBody>
      </p:sp>
      <p:sp>
        <p:nvSpPr>
          <p:cNvPr id="12293" name="TextBox 10"/>
          <p:cNvSpPr txBox="1">
            <a:spLocks noChangeArrowheads="1"/>
          </p:cNvSpPr>
          <p:nvPr/>
        </p:nvSpPr>
        <p:spPr bwMode="auto">
          <a:xfrm>
            <a:off x="1447800" y="2895600"/>
            <a:ext cx="1905000" cy="369888"/>
          </a:xfrm>
          <a:prstGeom prst="rect">
            <a:avLst/>
          </a:prstGeom>
          <a:noFill/>
          <a:ln w="9525">
            <a:noFill/>
            <a:miter lim="800000"/>
            <a:headEnd/>
            <a:tailEnd/>
          </a:ln>
        </p:spPr>
        <p:txBody>
          <a:bodyPr>
            <a:spAutoFit/>
          </a:bodyPr>
          <a:lstStyle/>
          <a:p>
            <a:r>
              <a:rPr lang="en-US" sz="1800" b="1">
                <a:latin typeface="Calibri" pitchFamily="34" charset="0"/>
              </a:rPr>
              <a:t>Wind Gust (knots)</a:t>
            </a:r>
          </a:p>
        </p:txBody>
      </p:sp>
      <p:sp>
        <p:nvSpPr>
          <p:cNvPr id="12295" name="TextBox 12"/>
          <p:cNvSpPr txBox="1">
            <a:spLocks noChangeArrowheads="1"/>
          </p:cNvSpPr>
          <p:nvPr/>
        </p:nvSpPr>
        <p:spPr bwMode="auto">
          <a:xfrm>
            <a:off x="1600200" y="5715000"/>
            <a:ext cx="1600200" cy="400050"/>
          </a:xfrm>
          <a:prstGeom prst="rect">
            <a:avLst/>
          </a:prstGeom>
          <a:noFill/>
          <a:ln w="9525">
            <a:noFill/>
            <a:miter lim="800000"/>
            <a:headEnd/>
            <a:tailEnd/>
          </a:ln>
        </p:spPr>
        <p:txBody>
          <a:bodyPr>
            <a:spAutoFit/>
          </a:bodyPr>
          <a:lstStyle/>
          <a:p>
            <a:r>
              <a:rPr lang="en-US" sz="2000" b="1">
                <a:latin typeface="Calibri" pitchFamily="34" charset="0"/>
              </a:rPr>
              <a:t>Visibility (mi)</a:t>
            </a:r>
          </a:p>
        </p:txBody>
      </p:sp>
      <p:sp>
        <p:nvSpPr>
          <p:cNvPr id="12296" name="Rectangle 13"/>
          <p:cNvSpPr>
            <a:spLocks noChangeArrowheads="1"/>
          </p:cNvSpPr>
          <p:nvPr/>
        </p:nvSpPr>
        <p:spPr bwMode="auto">
          <a:xfrm>
            <a:off x="3657600" y="609600"/>
            <a:ext cx="5257800" cy="1600200"/>
          </a:xfrm>
          <a:prstGeom prst="rect">
            <a:avLst/>
          </a:prstGeom>
          <a:noFill/>
          <a:ln w="9525">
            <a:solidFill>
              <a:schemeClr val="tx1"/>
            </a:solidFill>
            <a:miter lim="800000"/>
            <a:headEnd/>
            <a:tailEnd/>
          </a:ln>
        </p:spPr>
        <p:txBody>
          <a:bodyPr>
            <a:spAutoFit/>
          </a:bodyPr>
          <a:lstStyle/>
          <a:p>
            <a:r>
              <a:rPr lang="en-US" sz="1800" b="1">
                <a:latin typeface="Calibri" pitchFamily="34" charset="0"/>
              </a:rPr>
              <a:t>New features in the RTMA parallels</a:t>
            </a:r>
          </a:p>
          <a:p>
            <a:pPr>
              <a:buFontTx/>
              <a:buChar char="-"/>
            </a:pPr>
            <a:r>
              <a:rPr lang="en-US" sz="2000">
                <a:latin typeface="Calibri" pitchFamily="34" charset="0"/>
              </a:rPr>
              <a:t> Analyze 10-m wind gust and surface visibility</a:t>
            </a:r>
          </a:p>
          <a:p>
            <a:r>
              <a:rPr lang="en-US" sz="2000">
                <a:latin typeface="Calibri" pitchFamily="34" charset="0"/>
              </a:rPr>
              <a:t>- For tropical cyclones, blend the  RAP forecast with the HWRF forecast to provide a robust first guess for 10-m wind and wind gust</a:t>
            </a:r>
          </a:p>
        </p:txBody>
      </p:sp>
      <p:sp>
        <p:nvSpPr>
          <p:cNvPr id="12297" name="Rectangle 16"/>
          <p:cNvSpPr>
            <a:spLocks noChangeArrowheads="1"/>
          </p:cNvSpPr>
          <p:nvPr/>
        </p:nvSpPr>
        <p:spPr bwMode="auto">
          <a:xfrm>
            <a:off x="3657600" y="4800600"/>
            <a:ext cx="5334000" cy="1569660"/>
          </a:xfrm>
          <a:prstGeom prst="rect">
            <a:avLst/>
          </a:prstGeom>
          <a:noFill/>
          <a:ln w="9525">
            <a:solidFill>
              <a:schemeClr val="tx1"/>
            </a:solidFill>
            <a:miter lim="800000"/>
            <a:headEnd/>
            <a:tailEnd/>
          </a:ln>
        </p:spPr>
        <p:txBody>
          <a:bodyPr>
            <a:spAutoFit/>
          </a:bodyPr>
          <a:lstStyle/>
          <a:p>
            <a:r>
              <a:rPr lang="en-US" sz="1600" b="1" dirty="0">
                <a:latin typeface="Calibri" pitchFamily="34" charset="0"/>
              </a:rPr>
              <a:t>Work In progress </a:t>
            </a:r>
            <a:endParaRPr lang="en-US" sz="1600" dirty="0">
              <a:latin typeface="Calibri" pitchFamily="34" charset="0"/>
            </a:endParaRPr>
          </a:p>
          <a:p>
            <a:r>
              <a:rPr lang="en-US" sz="1600" dirty="0">
                <a:latin typeface="Calibri" pitchFamily="34" charset="0"/>
              </a:rPr>
              <a:t>- Add </a:t>
            </a:r>
            <a:r>
              <a:rPr lang="en-US" sz="1600" dirty="0" smtClean="0">
                <a:latin typeface="Calibri" pitchFamily="34" charset="0"/>
              </a:rPr>
              <a:t>GLERL-type pseudo-wind </a:t>
            </a:r>
            <a:r>
              <a:rPr lang="en-US" sz="1600" dirty="0">
                <a:latin typeface="Calibri" pitchFamily="34" charset="0"/>
              </a:rPr>
              <a:t>observations over water</a:t>
            </a:r>
          </a:p>
          <a:p>
            <a:pPr>
              <a:buFontTx/>
              <a:buChar char="-"/>
            </a:pPr>
            <a:r>
              <a:rPr lang="en-US" sz="1600" dirty="0">
                <a:latin typeface="Calibri" pitchFamily="34" charset="0"/>
              </a:rPr>
              <a:t> Add the analysis of cloud ceiling, MSLP, and 10-m wind speed</a:t>
            </a:r>
          </a:p>
          <a:p>
            <a:pPr>
              <a:buFontTx/>
              <a:buChar char="-"/>
            </a:pPr>
            <a:r>
              <a:rPr lang="en-US" sz="1600" dirty="0">
                <a:latin typeface="Calibri" pitchFamily="34" charset="0"/>
              </a:rPr>
              <a:t> Develop a </a:t>
            </a:r>
            <a:r>
              <a:rPr lang="en-US" sz="1600" b="1" u="sng" dirty="0">
                <a:latin typeface="Calibri" pitchFamily="34" charset="0"/>
              </a:rPr>
              <a:t>Delayed </a:t>
            </a:r>
            <a:r>
              <a:rPr lang="en-US" sz="1600" b="1" u="sng" dirty="0" err="1">
                <a:latin typeface="Calibri" pitchFamily="34" charset="0"/>
              </a:rPr>
              <a:t>Mesoscale</a:t>
            </a:r>
            <a:r>
              <a:rPr lang="en-US" sz="1600" b="1" u="sng" dirty="0">
                <a:latin typeface="Calibri" pitchFamily="34" charset="0"/>
              </a:rPr>
              <a:t> Analysis </a:t>
            </a:r>
            <a:r>
              <a:rPr lang="en-US" sz="1600" dirty="0">
                <a:latin typeface="Calibri" pitchFamily="34" charset="0"/>
              </a:rPr>
              <a:t>(DMA)</a:t>
            </a:r>
            <a:br>
              <a:rPr lang="en-US" sz="1600" dirty="0">
                <a:latin typeface="Calibri" pitchFamily="34" charset="0"/>
              </a:rPr>
            </a:br>
            <a:r>
              <a:rPr lang="en-US" sz="1600" dirty="0">
                <a:latin typeface="Calibri" pitchFamily="34" charset="0"/>
              </a:rPr>
              <a:t>- Consider vortex relocation for the analysis of tropical storms in the DMA</a:t>
            </a:r>
          </a:p>
        </p:txBody>
      </p:sp>
      <p:sp>
        <p:nvSpPr>
          <p:cNvPr id="12298" name="Slide Number Placeholder 10"/>
          <p:cNvSpPr>
            <a:spLocks noGrp="1"/>
          </p:cNvSpPr>
          <p:nvPr>
            <p:ph type="sldNum" sz="quarter" idx="12"/>
          </p:nvPr>
        </p:nvSpPr>
        <p:spPr>
          <a:noFill/>
        </p:spPr>
        <p:txBody>
          <a:bodyPr/>
          <a:lstStyle/>
          <a:p>
            <a:fld id="{01E4E29E-C125-461E-ABE0-7E751A50676C}" type="slidenum">
              <a:rPr lang="en-US" smtClean="0"/>
              <a:pPr/>
              <a:t>11</a:t>
            </a:fld>
            <a:endParaRPr lang="en-US" smtClean="0"/>
          </a:p>
        </p:txBody>
      </p:sp>
      <p:pic>
        <p:nvPicPr>
          <p:cNvPr id="11" name="Picture 11"/>
          <p:cNvPicPr>
            <a:picLocks noChangeAspect="1"/>
          </p:cNvPicPr>
          <p:nvPr/>
        </p:nvPicPr>
        <p:blipFill>
          <a:blip r:embed="rId3" cstate="print"/>
          <a:srcRect/>
          <a:stretch>
            <a:fillRect/>
          </a:stretch>
        </p:blipFill>
        <p:spPr bwMode="auto">
          <a:xfrm>
            <a:off x="381000" y="3730745"/>
            <a:ext cx="3003550" cy="3063755"/>
          </a:xfrm>
          <a:prstGeom prst="rect">
            <a:avLst/>
          </a:prstGeom>
          <a:noFill/>
          <a:ln w="9525">
            <a:noFill/>
            <a:miter lim="800000"/>
            <a:headEnd/>
            <a:tailEnd/>
          </a:ln>
        </p:spPr>
      </p:pic>
      <p:sp>
        <p:nvSpPr>
          <p:cNvPr id="12" name="TextBox 12"/>
          <p:cNvSpPr txBox="1">
            <a:spLocks noChangeArrowheads="1"/>
          </p:cNvSpPr>
          <p:nvPr/>
        </p:nvSpPr>
        <p:spPr bwMode="auto">
          <a:xfrm>
            <a:off x="1752600" y="5867400"/>
            <a:ext cx="1600200" cy="400050"/>
          </a:xfrm>
          <a:prstGeom prst="rect">
            <a:avLst/>
          </a:prstGeom>
          <a:noFill/>
          <a:ln w="9525">
            <a:noFill/>
            <a:miter lim="800000"/>
            <a:headEnd/>
            <a:tailEnd/>
          </a:ln>
        </p:spPr>
        <p:txBody>
          <a:bodyPr>
            <a:spAutoFit/>
          </a:bodyPr>
          <a:lstStyle/>
          <a:p>
            <a:r>
              <a:rPr lang="en-US" sz="2000" b="1" dirty="0">
                <a:latin typeface="Calibri" pitchFamily="34" charset="0"/>
              </a:rPr>
              <a:t>Visibility (mi)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cstate="print"/>
          <a:srcRect t="2531" r="1299" b="5083"/>
          <a:stretch>
            <a:fillRect/>
          </a:stretch>
        </p:blipFill>
        <p:spPr bwMode="auto">
          <a:xfrm>
            <a:off x="0" y="1219200"/>
            <a:ext cx="5870575" cy="5638800"/>
          </a:xfrm>
          <a:prstGeom prst="rect">
            <a:avLst/>
          </a:prstGeom>
          <a:noFill/>
          <a:ln w="9525">
            <a:noFill/>
            <a:miter lim="800000"/>
            <a:headEnd/>
            <a:tailEnd/>
          </a:ln>
        </p:spPr>
      </p:pic>
      <p:sp>
        <p:nvSpPr>
          <p:cNvPr id="13315" name="TextBox 3"/>
          <p:cNvSpPr txBox="1">
            <a:spLocks noChangeArrowheads="1"/>
          </p:cNvSpPr>
          <p:nvPr/>
        </p:nvSpPr>
        <p:spPr bwMode="auto">
          <a:xfrm>
            <a:off x="238125" y="-66675"/>
            <a:ext cx="8905875" cy="954088"/>
          </a:xfrm>
          <a:prstGeom prst="rect">
            <a:avLst/>
          </a:prstGeom>
          <a:noFill/>
          <a:ln w="9525">
            <a:noFill/>
            <a:miter lim="800000"/>
            <a:headEnd/>
            <a:tailEnd/>
          </a:ln>
        </p:spPr>
        <p:txBody>
          <a:bodyPr>
            <a:spAutoFit/>
          </a:bodyPr>
          <a:lstStyle/>
          <a:p>
            <a:r>
              <a:rPr lang="en-US" b="1">
                <a:latin typeface="Calibri" pitchFamily="34" charset="0"/>
              </a:rPr>
              <a:t>     </a:t>
            </a:r>
            <a:r>
              <a:rPr lang="en-US" sz="3200" b="1" u="sng">
                <a:solidFill>
                  <a:srgbClr val="0066FF"/>
                </a:solidFill>
                <a:latin typeface="Calibri" pitchFamily="34" charset="0"/>
              </a:rPr>
              <a:t>How a Vortex relocation in the DMA would help</a:t>
            </a:r>
          </a:p>
          <a:p>
            <a:pPr algn="ctr"/>
            <a:r>
              <a:rPr lang="en-US" b="1">
                <a:latin typeface="Calibri" pitchFamily="34" charset="0"/>
              </a:rPr>
              <a:t> Landfall of Hurricane Irene at  1200 UTC 27 Aug 2011   </a:t>
            </a:r>
          </a:p>
        </p:txBody>
      </p:sp>
      <p:sp>
        <p:nvSpPr>
          <p:cNvPr id="13316" name="TextBox 4"/>
          <p:cNvSpPr txBox="1">
            <a:spLocks noChangeArrowheads="1"/>
          </p:cNvSpPr>
          <p:nvPr/>
        </p:nvSpPr>
        <p:spPr bwMode="auto">
          <a:xfrm>
            <a:off x="5867400" y="838200"/>
            <a:ext cx="3124200" cy="830263"/>
          </a:xfrm>
          <a:prstGeom prst="rect">
            <a:avLst/>
          </a:prstGeom>
          <a:noFill/>
          <a:ln w="9525">
            <a:solidFill>
              <a:schemeClr val="tx1"/>
            </a:solidFill>
            <a:miter lim="800000"/>
            <a:headEnd/>
            <a:tailEnd/>
          </a:ln>
        </p:spPr>
        <p:txBody>
          <a:bodyPr>
            <a:spAutoFit/>
          </a:bodyPr>
          <a:lstStyle/>
          <a:p>
            <a:r>
              <a:rPr lang="en-US" sz="1600">
                <a:latin typeface="Calibri" pitchFamily="34" charset="0"/>
              </a:rPr>
              <a:t>Barbs of  other colors represent various observations over a +/- 2h period</a:t>
            </a:r>
          </a:p>
        </p:txBody>
      </p:sp>
      <p:sp>
        <p:nvSpPr>
          <p:cNvPr id="13317" name="TextBox 5"/>
          <p:cNvSpPr txBox="1">
            <a:spLocks noChangeArrowheads="1"/>
          </p:cNvSpPr>
          <p:nvPr/>
        </p:nvSpPr>
        <p:spPr bwMode="auto">
          <a:xfrm>
            <a:off x="5867400" y="1765300"/>
            <a:ext cx="3114675" cy="1816100"/>
          </a:xfrm>
          <a:prstGeom prst="rect">
            <a:avLst/>
          </a:prstGeom>
          <a:noFill/>
          <a:ln w="9525">
            <a:solidFill>
              <a:schemeClr val="tx1"/>
            </a:solidFill>
            <a:miter lim="800000"/>
            <a:headEnd/>
            <a:tailEnd/>
          </a:ln>
        </p:spPr>
        <p:txBody>
          <a:bodyPr>
            <a:spAutoFit/>
          </a:bodyPr>
          <a:lstStyle/>
          <a:p>
            <a:r>
              <a:rPr lang="en-US" sz="1600">
                <a:latin typeface="Calibri" pitchFamily="34" charset="0"/>
              </a:rPr>
              <a:t>Black solid line shows the storm track, with the 2000 UTC storm center shown as a blue circle (see lower left corner of the plot).</a:t>
            </a:r>
          </a:p>
          <a:p>
            <a:endParaRPr lang="en-US" sz="1600">
              <a:latin typeface="Calibri" pitchFamily="34" charset="0"/>
            </a:endParaRPr>
          </a:p>
          <a:p>
            <a:r>
              <a:rPr lang="en-US" sz="1600">
                <a:solidFill>
                  <a:srgbClr val="FF0000"/>
                </a:solidFill>
                <a:latin typeface="Calibri" pitchFamily="34" charset="0"/>
              </a:rPr>
              <a:t>RTMA/HWRF had the center</a:t>
            </a:r>
          </a:p>
          <a:p>
            <a:r>
              <a:rPr lang="en-US" sz="1600">
                <a:solidFill>
                  <a:srgbClr val="FF0000"/>
                </a:solidFill>
                <a:latin typeface="Calibri" pitchFamily="34" charset="0"/>
              </a:rPr>
              <a:t> located  some 10 km to the south!</a:t>
            </a:r>
          </a:p>
        </p:txBody>
      </p:sp>
      <p:sp>
        <p:nvSpPr>
          <p:cNvPr id="13318" name="TextBox 6"/>
          <p:cNvSpPr txBox="1">
            <a:spLocks noChangeArrowheads="1"/>
          </p:cNvSpPr>
          <p:nvPr/>
        </p:nvSpPr>
        <p:spPr bwMode="auto">
          <a:xfrm>
            <a:off x="5867400" y="3635375"/>
            <a:ext cx="3200400" cy="2308225"/>
          </a:xfrm>
          <a:prstGeom prst="rect">
            <a:avLst/>
          </a:prstGeom>
          <a:noFill/>
          <a:ln w="9525">
            <a:solidFill>
              <a:schemeClr val="tx1"/>
            </a:solidFill>
            <a:miter lim="800000"/>
            <a:headEnd/>
            <a:tailEnd/>
          </a:ln>
        </p:spPr>
        <p:txBody>
          <a:bodyPr>
            <a:spAutoFit/>
          </a:bodyPr>
          <a:lstStyle/>
          <a:p>
            <a:r>
              <a:rPr lang="en-US" sz="1600">
                <a:latin typeface="Calibri" pitchFamily="34" charset="0"/>
              </a:rPr>
              <a:t>Comparison on the northeast side of the storm suggest the RTMA/HWRF winds are weaker than the obs in the higher wind locations. However, if the RTMA/HWRF wind center were relocated 10 km northward, comparisons would be much closer in this portion of the storm. </a:t>
            </a:r>
          </a:p>
        </p:txBody>
      </p:sp>
      <p:sp>
        <p:nvSpPr>
          <p:cNvPr id="8" name="TextBox 7"/>
          <p:cNvSpPr txBox="1"/>
          <p:nvPr/>
        </p:nvSpPr>
        <p:spPr>
          <a:xfrm>
            <a:off x="5943600" y="5943600"/>
            <a:ext cx="2895600" cy="738188"/>
          </a:xfrm>
          <a:prstGeom prst="rect">
            <a:avLst/>
          </a:prstGeom>
          <a:solidFill>
            <a:schemeClr val="tx2">
              <a:lumMod val="20000"/>
              <a:lumOff val="80000"/>
            </a:schemeClr>
          </a:solidFill>
          <a:ln>
            <a:solidFill>
              <a:schemeClr val="tx1"/>
            </a:solidFill>
          </a:ln>
        </p:spPr>
        <p:txBody>
          <a:bodyPr>
            <a:spAutoFit/>
          </a:bodyPr>
          <a:lstStyle/>
          <a:p>
            <a:pPr fontAlgn="auto">
              <a:spcBef>
                <a:spcPts val="0"/>
              </a:spcBef>
              <a:spcAft>
                <a:spcPts val="0"/>
              </a:spcAft>
              <a:defRPr/>
            </a:pPr>
            <a:r>
              <a:rPr lang="en-US" sz="1400" dirty="0">
                <a:latin typeface="+mn-lt"/>
              </a:rPr>
              <a:t>Thanks to  Drs. Mark Powell and </a:t>
            </a:r>
            <a:r>
              <a:rPr lang="en-US" sz="1400" dirty="0" err="1">
                <a:latin typeface="+mn-lt"/>
              </a:rPr>
              <a:t>Bachir</a:t>
            </a:r>
            <a:r>
              <a:rPr lang="en-US" sz="1400" dirty="0">
                <a:latin typeface="+mn-lt"/>
              </a:rPr>
              <a:t> </a:t>
            </a:r>
            <a:r>
              <a:rPr lang="en-US" sz="1400" dirty="0" err="1">
                <a:latin typeface="+mn-lt"/>
              </a:rPr>
              <a:t>Annane</a:t>
            </a:r>
            <a:r>
              <a:rPr lang="en-US" sz="1400" dirty="0">
                <a:latin typeface="+mn-lt"/>
              </a:rPr>
              <a:t> for providing figure and for the discussion</a:t>
            </a:r>
          </a:p>
        </p:txBody>
      </p:sp>
      <p:sp>
        <p:nvSpPr>
          <p:cNvPr id="13320" name="TextBox 8"/>
          <p:cNvSpPr txBox="1">
            <a:spLocks noChangeArrowheads="1"/>
          </p:cNvSpPr>
          <p:nvPr/>
        </p:nvSpPr>
        <p:spPr bwMode="auto">
          <a:xfrm>
            <a:off x="228600" y="838200"/>
            <a:ext cx="5486400" cy="400050"/>
          </a:xfrm>
          <a:prstGeom prst="rect">
            <a:avLst/>
          </a:prstGeom>
          <a:noFill/>
          <a:ln w="9525">
            <a:noFill/>
            <a:miter lim="800000"/>
            <a:headEnd/>
            <a:tailEnd/>
          </a:ln>
        </p:spPr>
        <p:txBody>
          <a:bodyPr>
            <a:spAutoFit/>
          </a:bodyPr>
          <a:lstStyle/>
          <a:p>
            <a:r>
              <a:rPr lang="en-US" sz="2000">
                <a:solidFill>
                  <a:srgbClr val="FF0000"/>
                </a:solidFill>
                <a:latin typeface="Calibri" pitchFamily="34" charset="0"/>
              </a:rPr>
              <a:t>Red barbs </a:t>
            </a:r>
            <a:r>
              <a:rPr lang="en-US" sz="2000">
                <a:latin typeface="Calibri" pitchFamily="34" charset="0"/>
              </a:rPr>
              <a:t>show the  RTMA wind speed (in knots)</a:t>
            </a:r>
          </a:p>
        </p:txBody>
      </p:sp>
      <p:sp>
        <p:nvSpPr>
          <p:cNvPr id="13321" name="Slide Number Placeholder 8"/>
          <p:cNvSpPr>
            <a:spLocks noGrp="1"/>
          </p:cNvSpPr>
          <p:nvPr>
            <p:ph type="sldNum" sz="quarter" idx="12"/>
          </p:nvPr>
        </p:nvSpPr>
        <p:spPr>
          <a:noFill/>
        </p:spPr>
        <p:txBody>
          <a:bodyPr/>
          <a:lstStyle/>
          <a:p>
            <a:fld id="{19173F0B-D35B-452F-AF09-262822B5E715}" type="slidenum">
              <a:rPr lang="en-US" smtClean="0"/>
              <a:pPr/>
              <a:t>12</a:t>
            </a:fld>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a:xfrm>
            <a:off x="685800" y="0"/>
            <a:ext cx="7772400" cy="1295400"/>
          </a:xfrm>
        </p:spPr>
        <p:txBody>
          <a:bodyPr/>
          <a:lstStyle/>
          <a:p>
            <a:pPr eaLnBrk="1" hangingPunct="1">
              <a:lnSpc>
                <a:spcPct val="150000"/>
              </a:lnSpc>
            </a:pPr>
            <a:r>
              <a:rPr lang="en-US" sz="4000" b="1" u="sng" smtClean="0">
                <a:solidFill>
                  <a:srgbClr val="0066FF"/>
                </a:solidFill>
              </a:rPr>
              <a:t>NMMB Reruns of Derecho Case</a:t>
            </a:r>
          </a:p>
        </p:txBody>
      </p:sp>
      <p:sp>
        <p:nvSpPr>
          <p:cNvPr id="14339" name="Content Placeholder 3"/>
          <p:cNvSpPr>
            <a:spLocks noGrp="1"/>
          </p:cNvSpPr>
          <p:nvPr>
            <p:ph idx="1"/>
          </p:nvPr>
        </p:nvSpPr>
        <p:spPr>
          <a:xfrm>
            <a:off x="457200" y="1295400"/>
            <a:ext cx="8305800" cy="5257800"/>
          </a:xfrm>
        </p:spPr>
        <p:txBody>
          <a:bodyPr/>
          <a:lstStyle/>
          <a:p>
            <a:r>
              <a:rPr lang="en-US" sz="2400" dirty="0" smtClean="0">
                <a:hlinkClick r:id="rId2"/>
              </a:rPr>
              <a:t>This link</a:t>
            </a:r>
            <a:r>
              <a:rPr lang="en-US" sz="2400" dirty="0" smtClean="0"/>
              <a:t> points to the summary of 4-km NMMB runs made (so far) by Eric </a:t>
            </a:r>
            <a:r>
              <a:rPr lang="en-US" sz="2400" dirty="0" err="1" smtClean="0"/>
              <a:t>Aligo</a:t>
            </a:r>
            <a:r>
              <a:rPr lang="en-US" sz="2400" dirty="0" smtClean="0"/>
              <a:t> with Brad Ferrier</a:t>
            </a:r>
          </a:p>
          <a:p>
            <a:r>
              <a:rPr lang="en-US" sz="2400" dirty="0" smtClean="0"/>
              <a:t>In next 3 slides, the top row is always the same: 4-km NMMB run with light parameterized convection (</a:t>
            </a:r>
            <a:r>
              <a:rPr lang="en-US" sz="2400" dirty="0" err="1" smtClean="0"/>
              <a:t>fres</a:t>
            </a:r>
            <a:r>
              <a:rPr lang="en-US" sz="2400" dirty="0" smtClean="0"/>
              <a:t>=0.25) from the 15Z ESRL RAPv2. </a:t>
            </a:r>
          </a:p>
          <a:p>
            <a:pPr lvl="1"/>
            <a:r>
              <a:rPr lang="en-US" sz="2000" dirty="0" smtClean="0"/>
              <a:t>1</a:t>
            </a:r>
            <a:r>
              <a:rPr lang="en-US" sz="2000" baseline="30000" dirty="0" smtClean="0"/>
              <a:t>st</a:t>
            </a:r>
            <a:r>
              <a:rPr lang="en-US" sz="2000" dirty="0" smtClean="0"/>
              <a:t> loop compares the 4-km NMMB runs from the 15Z ESRL RAPv2 (with convection, </a:t>
            </a:r>
            <a:r>
              <a:rPr lang="en-US" sz="2000" dirty="0" err="1" smtClean="0"/>
              <a:t>fres</a:t>
            </a:r>
            <a:r>
              <a:rPr lang="en-US" sz="2000" dirty="0" smtClean="0"/>
              <a:t>=0.25) against the observed composite radar </a:t>
            </a:r>
            <a:r>
              <a:rPr lang="en-US" sz="2000" dirty="0" err="1" smtClean="0"/>
              <a:t>reflectivities</a:t>
            </a:r>
            <a:r>
              <a:rPr lang="en-US" sz="2000" dirty="0" smtClean="0"/>
              <a:t> &amp; RTMA wind gusts.</a:t>
            </a:r>
          </a:p>
          <a:p>
            <a:pPr lvl="1"/>
            <a:r>
              <a:rPr lang="en-US" sz="2000" dirty="0" smtClean="0"/>
              <a:t>2</a:t>
            </a:r>
            <a:r>
              <a:rPr lang="en-US" sz="2000" baseline="30000" dirty="0" smtClean="0"/>
              <a:t>nd</a:t>
            </a:r>
            <a:r>
              <a:rPr lang="en-US" sz="2000" dirty="0" smtClean="0"/>
              <a:t> loop compares the 4-km NMMB runs with convection (</a:t>
            </a:r>
            <a:r>
              <a:rPr lang="en-US" sz="2000" dirty="0" err="1" smtClean="0"/>
              <a:t>fres</a:t>
            </a:r>
            <a:r>
              <a:rPr lang="en-US" sz="2000" dirty="0" smtClean="0"/>
              <a:t>=0.25, top row) versus without convection (bottom row) using the 15Z ESRL RAPv2 for initial &amp; boundary conditions. (see Backup slides)</a:t>
            </a:r>
          </a:p>
          <a:p>
            <a:pPr lvl="1"/>
            <a:r>
              <a:rPr lang="en-US" sz="2000" dirty="0" smtClean="0"/>
              <a:t>3</a:t>
            </a:r>
            <a:r>
              <a:rPr lang="en-US" sz="2000" baseline="30000" dirty="0" smtClean="0"/>
              <a:t>rd</a:t>
            </a:r>
            <a:r>
              <a:rPr lang="en-US" sz="2000" dirty="0" smtClean="0"/>
              <a:t> loop compares the 4-km NMMB runs (with convection, </a:t>
            </a:r>
            <a:r>
              <a:rPr lang="en-US" sz="2000" dirty="0" err="1" smtClean="0"/>
              <a:t>fres</a:t>
            </a:r>
            <a:r>
              <a:rPr lang="en-US" sz="2000" dirty="0" smtClean="0"/>
              <a:t>=0.25) from the 15Z ESRL RAPv2 (top row) versus the 15Z NCEP RAPv1 (bottom row), showing the improvement provided by the experimental RAP analysis.  </a:t>
            </a:r>
          </a:p>
          <a:p>
            <a:endParaRPr lang="en-US" sz="2400" dirty="0" smtClean="0"/>
          </a:p>
        </p:txBody>
      </p:sp>
      <p:sp>
        <p:nvSpPr>
          <p:cNvPr id="14340" name="Slide Number Placeholder 3"/>
          <p:cNvSpPr>
            <a:spLocks noGrp="1"/>
          </p:cNvSpPr>
          <p:nvPr>
            <p:ph type="sldNum" sz="quarter" idx="12"/>
          </p:nvPr>
        </p:nvSpPr>
        <p:spPr>
          <a:noFill/>
        </p:spPr>
        <p:txBody>
          <a:bodyPr/>
          <a:lstStyle/>
          <a:p>
            <a:fld id="{1C66FED3-028B-4D26-BDF8-2FD5A8AF6ADB}" type="slidenum">
              <a:rPr lang="en-US" smtClean="0"/>
              <a:pPr/>
              <a:t>13</a:t>
            </a:fld>
            <a:endParaRPr lang="en-US"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smtClean="0"/>
          </a:p>
        </p:txBody>
      </p:sp>
      <p:sp>
        <p:nvSpPr>
          <p:cNvPr id="15363" name="Slide Number Placeholder 2"/>
          <p:cNvSpPr>
            <a:spLocks noGrp="1"/>
          </p:cNvSpPr>
          <p:nvPr>
            <p:ph type="sldNum" sz="quarter" idx="12"/>
          </p:nvPr>
        </p:nvSpPr>
        <p:spPr>
          <a:noFill/>
        </p:spPr>
        <p:txBody>
          <a:bodyPr/>
          <a:lstStyle/>
          <a:p>
            <a:fld id="{53E09D03-C425-439C-BB5C-DC1BB350372E}" type="slidenum">
              <a:rPr lang="en-US" smtClean="0"/>
              <a:pPr/>
              <a:t>14</a:t>
            </a:fld>
            <a:endParaRPr lang="en-US" smtClean="0"/>
          </a:p>
        </p:txBody>
      </p:sp>
      <p:pic>
        <p:nvPicPr>
          <p:cNvPr id="15364" name="Picture 4" descr="NMMBfromRAPv2+FRES.25.loop1.gif"/>
          <p:cNvPicPr>
            <a:picLocks noChangeAspect="1"/>
          </p:cNvPicPr>
          <p:nvPr/>
        </p:nvPicPr>
        <p:blipFill>
          <a:blip r:embed="rId2" cstate="print"/>
          <a:srcRect/>
          <a:stretch>
            <a:fillRect/>
          </a:stretch>
        </p:blipFill>
        <p:spPr bwMode="auto">
          <a:xfrm>
            <a:off x="12700" y="0"/>
            <a:ext cx="91186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smtClean="0"/>
          </a:p>
        </p:txBody>
      </p:sp>
      <p:sp>
        <p:nvSpPr>
          <p:cNvPr id="17411" name="Slide Number Placeholder 2"/>
          <p:cNvSpPr>
            <a:spLocks noGrp="1"/>
          </p:cNvSpPr>
          <p:nvPr>
            <p:ph type="sldNum" sz="quarter" idx="12"/>
          </p:nvPr>
        </p:nvSpPr>
        <p:spPr>
          <a:noFill/>
        </p:spPr>
        <p:txBody>
          <a:bodyPr/>
          <a:lstStyle/>
          <a:p>
            <a:fld id="{EB02515C-4A1D-47EB-A2A6-DB1C12BA39AF}" type="slidenum">
              <a:rPr lang="en-US" smtClean="0"/>
              <a:pPr/>
              <a:t>15</a:t>
            </a:fld>
            <a:endParaRPr lang="en-US" smtClean="0"/>
          </a:p>
        </p:txBody>
      </p:sp>
      <p:sp>
        <p:nvSpPr>
          <p:cNvPr id="5" name="Slide Number Placeholder 2"/>
          <p:cNvSpPr txBox="1">
            <a:spLocks/>
          </p:cNvSpPr>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EB02515C-4A1D-47EB-A2A6-DB1C12BA39AF}" type="slidenum">
              <a:rPr lang="en-US" smtClean="0"/>
              <a:pPr/>
              <a:t>15</a:t>
            </a:fld>
            <a:endParaRPr lang="en-US" smtClean="0"/>
          </a:p>
        </p:txBody>
      </p:sp>
      <p:pic>
        <p:nvPicPr>
          <p:cNvPr id="6" name="Picture 3" descr="NMMBfrom RAPv2Fres.25vsNoConv.loop3.gif"/>
          <p:cNvPicPr>
            <a:picLocks noChangeAspect="1"/>
          </p:cNvPicPr>
          <p:nvPr/>
        </p:nvPicPr>
        <p:blipFill>
          <a:blip r:embed="rId2" cstate="print"/>
          <a:srcRect/>
          <a:stretch>
            <a:fillRect/>
          </a:stretch>
        </p:blipFill>
        <p:spPr bwMode="auto">
          <a:xfrm>
            <a:off x="12700" y="0"/>
            <a:ext cx="91186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4" descr="track.nam.2012102700.noamSANDY.single.png"/>
          <p:cNvPicPr>
            <a:picLocks noChangeAspect="1"/>
          </p:cNvPicPr>
          <p:nvPr/>
        </p:nvPicPr>
        <p:blipFill>
          <a:blip r:embed="rId2" cstate="print"/>
          <a:srcRect/>
          <a:stretch>
            <a:fillRect/>
          </a:stretch>
        </p:blipFill>
        <p:spPr bwMode="auto">
          <a:xfrm>
            <a:off x="381000" y="533400"/>
            <a:ext cx="4170363" cy="3276600"/>
          </a:xfrm>
          <a:prstGeom prst="rect">
            <a:avLst/>
          </a:prstGeom>
          <a:noFill/>
          <a:ln w="9525">
            <a:noFill/>
            <a:miter lim="800000"/>
            <a:headEnd/>
            <a:tailEnd/>
          </a:ln>
        </p:spPr>
      </p:pic>
      <p:pic>
        <p:nvPicPr>
          <p:cNvPr id="18435" name="Content Placeholder 4" descr="track.nam.2012102712.noamSANDY.single.png"/>
          <p:cNvPicPr>
            <a:picLocks noChangeAspect="1"/>
          </p:cNvPicPr>
          <p:nvPr/>
        </p:nvPicPr>
        <p:blipFill>
          <a:blip r:embed="rId3" cstate="print"/>
          <a:srcRect/>
          <a:stretch>
            <a:fillRect/>
          </a:stretch>
        </p:blipFill>
        <p:spPr bwMode="auto">
          <a:xfrm>
            <a:off x="4495800" y="609600"/>
            <a:ext cx="3886200" cy="3124200"/>
          </a:xfrm>
          <a:prstGeom prst="rect">
            <a:avLst/>
          </a:prstGeom>
          <a:noFill/>
          <a:ln w="9525">
            <a:noFill/>
            <a:miter lim="800000"/>
            <a:headEnd/>
            <a:tailEnd/>
          </a:ln>
        </p:spPr>
      </p:pic>
      <p:pic>
        <p:nvPicPr>
          <p:cNvPr id="18436" name="Content Placeholder 4" descr="track.nam.2012102800.noamSANDY.single.png"/>
          <p:cNvPicPr>
            <a:picLocks noChangeAspect="1"/>
          </p:cNvPicPr>
          <p:nvPr/>
        </p:nvPicPr>
        <p:blipFill>
          <a:blip r:embed="rId4" cstate="print"/>
          <a:srcRect/>
          <a:stretch>
            <a:fillRect/>
          </a:stretch>
        </p:blipFill>
        <p:spPr bwMode="auto">
          <a:xfrm>
            <a:off x="533400" y="3810000"/>
            <a:ext cx="3792538" cy="3048000"/>
          </a:xfrm>
          <a:prstGeom prst="rect">
            <a:avLst/>
          </a:prstGeom>
          <a:noFill/>
          <a:ln w="9525">
            <a:noFill/>
            <a:miter lim="800000"/>
            <a:headEnd/>
            <a:tailEnd/>
          </a:ln>
        </p:spPr>
      </p:pic>
      <p:pic>
        <p:nvPicPr>
          <p:cNvPr id="18437" name="Content Placeholder 4" descr="track.nam.2012102812.noamSANDY.single.png"/>
          <p:cNvPicPr>
            <a:picLocks noChangeAspect="1"/>
          </p:cNvPicPr>
          <p:nvPr/>
        </p:nvPicPr>
        <p:blipFill>
          <a:blip r:embed="rId5" cstate="print"/>
          <a:srcRect/>
          <a:stretch>
            <a:fillRect/>
          </a:stretch>
        </p:blipFill>
        <p:spPr bwMode="auto">
          <a:xfrm>
            <a:off x="4495800" y="3733800"/>
            <a:ext cx="3886200" cy="3124200"/>
          </a:xfrm>
          <a:prstGeom prst="rect">
            <a:avLst/>
          </a:prstGeom>
          <a:noFill/>
          <a:ln w="9525">
            <a:noFill/>
            <a:miter lim="800000"/>
            <a:headEnd/>
            <a:tailEnd/>
          </a:ln>
        </p:spPr>
      </p:pic>
      <p:sp>
        <p:nvSpPr>
          <p:cNvPr id="18438" name="Title 6"/>
          <p:cNvSpPr>
            <a:spLocks noGrp="1"/>
          </p:cNvSpPr>
          <p:nvPr>
            <p:ph type="title"/>
          </p:nvPr>
        </p:nvSpPr>
        <p:spPr>
          <a:xfrm>
            <a:off x="762000" y="0"/>
            <a:ext cx="7772400" cy="762000"/>
          </a:xfrm>
        </p:spPr>
        <p:txBody>
          <a:bodyPr/>
          <a:lstStyle/>
          <a:p>
            <a:r>
              <a:rPr lang="en-US" smtClean="0"/>
              <a:t>NAM Forecasts for Sandy Tracks</a:t>
            </a:r>
          </a:p>
        </p:txBody>
      </p:sp>
      <p:sp>
        <p:nvSpPr>
          <p:cNvPr id="18439" name="Slide Number Placeholder 5"/>
          <p:cNvSpPr>
            <a:spLocks noGrp="1"/>
          </p:cNvSpPr>
          <p:nvPr>
            <p:ph type="sldNum" sz="quarter" idx="12"/>
          </p:nvPr>
        </p:nvSpPr>
        <p:spPr>
          <a:noFill/>
        </p:spPr>
        <p:txBody>
          <a:bodyPr/>
          <a:lstStyle/>
          <a:p>
            <a:fld id="{09BB79F4-2CB3-429F-9F72-4E2693CAFD24}" type="slidenum">
              <a:rPr lang="en-US" smtClean="0"/>
              <a:pPr/>
              <a:t>16</a:t>
            </a:fld>
            <a:endParaRPr lang="en-US" smtClean="0"/>
          </a:p>
        </p:txBody>
      </p:sp>
      <p:sp>
        <p:nvSpPr>
          <p:cNvPr id="18440" name="TextBox 7"/>
          <p:cNvSpPr txBox="1">
            <a:spLocks noChangeArrowheads="1"/>
          </p:cNvSpPr>
          <p:nvPr/>
        </p:nvSpPr>
        <p:spPr bwMode="auto">
          <a:xfrm>
            <a:off x="2895600" y="4800600"/>
            <a:ext cx="1020763" cy="461963"/>
          </a:xfrm>
          <a:prstGeom prst="rect">
            <a:avLst/>
          </a:prstGeom>
          <a:noFill/>
          <a:ln w="9525">
            <a:noFill/>
            <a:miter lim="800000"/>
            <a:headEnd/>
            <a:tailEnd/>
          </a:ln>
        </p:spPr>
        <p:txBody>
          <a:bodyPr wrap="none">
            <a:spAutoFit/>
          </a:bodyPr>
          <a:lstStyle/>
          <a:p>
            <a:r>
              <a:rPr lang="en-US"/>
              <a:t>28/00z</a:t>
            </a:r>
          </a:p>
        </p:txBody>
      </p:sp>
      <p:sp>
        <p:nvSpPr>
          <p:cNvPr id="18441" name="TextBox 8"/>
          <p:cNvSpPr txBox="1">
            <a:spLocks noChangeArrowheads="1"/>
          </p:cNvSpPr>
          <p:nvPr/>
        </p:nvSpPr>
        <p:spPr bwMode="auto">
          <a:xfrm>
            <a:off x="6858000" y="4800600"/>
            <a:ext cx="1020763" cy="461963"/>
          </a:xfrm>
          <a:prstGeom prst="rect">
            <a:avLst/>
          </a:prstGeom>
          <a:noFill/>
          <a:ln w="9525">
            <a:noFill/>
            <a:miter lim="800000"/>
            <a:headEnd/>
            <a:tailEnd/>
          </a:ln>
        </p:spPr>
        <p:txBody>
          <a:bodyPr wrap="none">
            <a:spAutoFit/>
          </a:bodyPr>
          <a:lstStyle/>
          <a:p>
            <a:r>
              <a:rPr lang="en-US"/>
              <a:t>28/12z</a:t>
            </a:r>
          </a:p>
        </p:txBody>
      </p:sp>
      <p:sp>
        <p:nvSpPr>
          <p:cNvPr id="18442" name="TextBox 9"/>
          <p:cNvSpPr txBox="1">
            <a:spLocks noChangeArrowheads="1"/>
          </p:cNvSpPr>
          <p:nvPr/>
        </p:nvSpPr>
        <p:spPr bwMode="auto">
          <a:xfrm>
            <a:off x="6781800" y="1600200"/>
            <a:ext cx="1020763" cy="461963"/>
          </a:xfrm>
          <a:prstGeom prst="rect">
            <a:avLst/>
          </a:prstGeom>
          <a:noFill/>
          <a:ln w="9525">
            <a:noFill/>
            <a:miter lim="800000"/>
            <a:headEnd/>
            <a:tailEnd/>
          </a:ln>
        </p:spPr>
        <p:txBody>
          <a:bodyPr wrap="none">
            <a:spAutoFit/>
          </a:bodyPr>
          <a:lstStyle/>
          <a:p>
            <a:r>
              <a:rPr lang="en-US"/>
              <a:t>27/12z</a:t>
            </a:r>
          </a:p>
        </p:txBody>
      </p:sp>
      <p:sp>
        <p:nvSpPr>
          <p:cNvPr id="18443" name="TextBox 10"/>
          <p:cNvSpPr txBox="1">
            <a:spLocks noChangeArrowheads="1"/>
          </p:cNvSpPr>
          <p:nvPr/>
        </p:nvSpPr>
        <p:spPr bwMode="auto">
          <a:xfrm>
            <a:off x="2743200" y="1600200"/>
            <a:ext cx="1020763" cy="461963"/>
          </a:xfrm>
          <a:prstGeom prst="rect">
            <a:avLst/>
          </a:prstGeom>
          <a:noFill/>
          <a:ln w="9525">
            <a:noFill/>
            <a:miter lim="800000"/>
            <a:headEnd/>
            <a:tailEnd/>
          </a:ln>
        </p:spPr>
        <p:txBody>
          <a:bodyPr wrap="none">
            <a:spAutoFit/>
          </a:bodyPr>
          <a:lstStyle/>
          <a:p>
            <a:r>
              <a:rPr lang="en-US"/>
              <a:t>27/00z</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0" y="0"/>
            <a:ext cx="8991600" cy="1371600"/>
          </a:xfrm>
        </p:spPr>
        <p:txBody>
          <a:bodyPr tIns="54071"/>
          <a:lstStyle/>
          <a:p>
            <a:pPr eaLnBrk="1" hangingPunct="1">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400" smtClean="0">
                <a:latin typeface="Calibri" pitchFamily="34" charset="0"/>
              </a:rPr>
              <a:t>NAM 1.33 km nest from 18z 10/29/12</a:t>
            </a:r>
            <a:br>
              <a:rPr lang="en-US" sz="2400" smtClean="0">
                <a:latin typeface="Calibri" pitchFamily="34" charset="0"/>
              </a:rPr>
            </a:br>
            <a:r>
              <a:rPr lang="en-US" sz="2400" smtClean="0">
                <a:latin typeface="Calibri" pitchFamily="34" charset="0"/>
              </a:rPr>
              <a:t>SLP, 1-h Accum Precip (in), 10-m wind (kt)</a:t>
            </a:r>
          </a:p>
        </p:txBody>
      </p:sp>
      <p:pic>
        <p:nvPicPr>
          <p:cNvPr id="19459" name="Picture 2"/>
          <p:cNvPicPr>
            <a:picLocks noChangeAspect="1" noChangeArrowheads="1"/>
          </p:cNvPicPr>
          <p:nvPr/>
        </p:nvPicPr>
        <p:blipFill>
          <a:blip r:embed="rId3" cstate="print"/>
          <a:srcRect/>
          <a:stretch>
            <a:fillRect/>
          </a:stretch>
        </p:blipFill>
        <p:spPr bwMode="auto">
          <a:xfrm>
            <a:off x="1066800" y="1295400"/>
            <a:ext cx="7162800" cy="5562600"/>
          </a:xfrm>
          <a:prstGeom prst="rect">
            <a:avLst/>
          </a:prstGeom>
          <a:noFill/>
          <a:ln w="9525">
            <a:noFill/>
            <a:round/>
            <a:headEnd/>
            <a:tailEnd/>
          </a:ln>
        </p:spPr>
      </p:pic>
      <p:sp>
        <p:nvSpPr>
          <p:cNvPr id="19460" name="Slide Number Placeholder 3"/>
          <p:cNvSpPr>
            <a:spLocks noGrp="1"/>
          </p:cNvSpPr>
          <p:nvPr>
            <p:ph type="sldNum" sz="quarter" idx="12"/>
          </p:nvPr>
        </p:nvSpPr>
        <p:spPr>
          <a:noFill/>
        </p:spPr>
        <p:txBody>
          <a:bodyPr/>
          <a:lstStyle/>
          <a:p>
            <a:fld id="{F43D2BC6-71ED-45B7-B4C0-282230AB1C65}" type="slidenum">
              <a:rPr lang="en-US" smtClean="0"/>
              <a:pPr/>
              <a:t>17</a:t>
            </a:fld>
            <a:endParaRPr lang="en-US" smtClean="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457200" y="112713"/>
            <a:ext cx="8229600" cy="1219200"/>
          </a:xfrm>
        </p:spPr>
        <p:txBody>
          <a:bodyPr tIns="54071"/>
          <a:lstStyle/>
          <a:p>
            <a:pPr eaLnBrk="1" hangingPunct="1">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400" smtClean="0">
                <a:latin typeface="Calibri" pitchFamily="34" charset="0"/>
              </a:rPr>
              <a:t>NAM 1.33 km nest from 18z 10/29/12</a:t>
            </a:r>
            <a:br>
              <a:rPr lang="en-US" sz="2400" smtClean="0">
                <a:latin typeface="Calibri" pitchFamily="34" charset="0"/>
              </a:rPr>
            </a:br>
            <a:r>
              <a:rPr lang="en-US" sz="2400" smtClean="0">
                <a:latin typeface="Calibri" pitchFamily="34" charset="0"/>
              </a:rPr>
              <a:t>1-h Maximum Wind Speed Gust (kt)</a:t>
            </a:r>
          </a:p>
        </p:txBody>
      </p:sp>
      <p:pic>
        <p:nvPicPr>
          <p:cNvPr id="20483" name="Picture 2"/>
          <p:cNvPicPr>
            <a:picLocks noChangeAspect="1" noChangeArrowheads="1"/>
          </p:cNvPicPr>
          <p:nvPr/>
        </p:nvPicPr>
        <p:blipFill>
          <a:blip r:embed="rId3" cstate="print"/>
          <a:srcRect/>
          <a:stretch>
            <a:fillRect/>
          </a:stretch>
        </p:blipFill>
        <p:spPr bwMode="auto">
          <a:xfrm>
            <a:off x="838200" y="1219200"/>
            <a:ext cx="7315200" cy="5638800"/>
          </a:xfrm>
          <a:prstGeom prst="rect">
            <a:avLst/>
          </a:prstGeom>
          <a:noFill/>
          <a:ln w="9525">
            <a:noFill/>
            <a:round/>
            <a:headEnd/>
            <a:tailEnd/>
          </a:ln>
        </p:spPr>
      </p:pic>
      <p:sp>
        <p:nvSpPr>
          <p:cNvPr id="20484" name="Slide Number Placeholder 3"/>
          <p:cNvSpPr>
            <a:spLocks noGrp="1"/>
          </p:cNvSpPr>
          <p:nvPr>
            <p:ph type="sldNum" sz="quarter" idx="12"/>
          </p:nvPr>
        </p:nvSpPr>
        <p:spPr>
          <a:noFill/>
        </p:spPr>
        <p:txBody>
          <a:bodyPr/>
          <a:lstStyle/>
          <a:p>
            <a:fld id="{7A478457-1BDE-4C2F-8E16-E97D9997987F}" type="slidenum">
              <a:rPr lang="en-US" smtClean="0"/>
              <a:pPr/>
              <a:t>18</a:t>
            </a:fld>
            <a:endParaRPr lang="en-US" smtClean="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0"/>
            <a:ext cx="7772400" cy="1143000"/>
          </a:xfrm>
        </p:spPr>
        <p:txBody>
          <a:bodyPr/>
          <a:lstStyle/>
          <a:p>
            <a:r>
              <a:rPr lang="en-US" sz="3600" dirty="0" smtClean="0"/>
              <a:t>4 km NAM-Nest Transition of SANDY</a:t>
            </a:r>
            <a:br>
              <a:rPr lang="en-US" sz="3600" dirty="0" smtClean="0"/>
            </a:br>
            <a:r>
              <a:rPr lang="en-US" sz="3600" dirty="0" smtClean="0"/>
              <a:t>From WARM to COLD Core</a:t>
            </a:r>
            <a:endParaRPr lang="en-US" sz="4000" dirty="0" smtClean="0"/>
          </a:p>
        </p:txBody>
      </p:sp>
      <p:pic>
        <p:nvPicPr>
          <p:cNvPr id="21507" name="Picture 9" descr="loop.gif"/>
          <p:cNvPicPr>
            <a:picLocks noChangeAspect="1"/>
          </p:cNvPicPr>
          <p:nvPr/>
        </p:nvPicPr>
        <p:blipFill>
          <a:blip r:embed="rId2" cstate="print"/>
          <a:srcRect/>
          <a:stretch>
            <a:fillRect/>
          </a:stretch>
        </p:blipFill>
        <p:spPr bwMode="auto">
          <a:xfrm>
            <a:off x="1676400" y="1143000"/>
            <a:ext cx="5715000" cy="6073775"/>
          </a:xfrm>
          <a:prstGeom prst="rect">
            <a:avLst/>
          </a:prstGeom>
          <a:noFill/>
          <a:ln w="9525">
            <a:noFill/>
            <a:miter lim="800000"/>
            <a:headEnd/>
            <a:tailEnd/>
          </a:ln>
        </p:spPr>
      </p:pic>
      <p:sp>
        <p:nvSpPr>
          <p:cNvPr id="21508" name="Slide Number Placeholder 3"/>
          <p:cNvSpPr>
            <a:spLocks noGrp="1"/>
          </p:cNvSpPr>
          <p:nvPr>
            <p:ph type="sldNum" sz="quarter" idx="12"/>
          </p:nvPr>
        </p:nvSpPr>
        <p:spPr>
          <a:noFill/>
        </p:spPr>
        <p:txBody>
          <a:bodyPr/>
          <a:lstStyle/>
          <a:p>
            <a:fld id="{96BBB48D-F9E0-4E33-B677-F6140C7427C7}" type="slidenum">
              <a:rPr lang="en-US" smtClean="0"/>
              <a:pPr/>
              <a:t>19</a:t>
            </a:fld>
            <a:endParaRPr lang="en-US" smtClean="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3"/>
          <p:cNvSpPr>
            <a:spLocks noGrp="1"/>
          </p:cNvSpPr>
          <p:nvPr>
            <p:ph type="title"/>
          </p:nvPr>
        </p:nvSpPr>
        <p:spPr>
          <a:xfrm>
            <a:off x="609600" y="0"/>
            <a:ext cx="7772400" cy="762000"/>
          </a:xfrm>
        </p:spPr>
        <p:txBody>
          <a:bodyPr/>
          <a:lstStyle/>
          <a:p>
            <a:r>
              <a:rPr lang="en-US" b="1" u="sng" smtClean="0">
                <a:solidFill>
                  <a:srgbClr val="0066FF"/>
                </a:solidFill>
              </a:rPr>
              <a:t>Transition to WCOSS</a:t>
            </a:r>
            <a:endParaRPr lang="en-US" b="1" u="sng" smtClean="0">
              <a:solidFill>
                <a:srgbClr val="FF0000"/>
              </a:solidFill>
            </a:endParaRPr>
          </a:p>
        </p:txBody>
      </p:sp>
      <p:sp>
        <p:nvSpPr>
          <p:cNvPr id="40963" name="Content Placeholder 4"/>
          <p:cNvSpPr>
            <a:spLocks noGrp="1"/>
          </p:cNvSpPr>
          <p:nvPr>
            <p:ph idx="1"/>
          </p:nvPr>
        </p:nvSpPr>
        <p:spPr>
          <a:xfrm>
            <a:off x="0" y="762000"/>
            <a:ext cx="4953000" cy="2743200"/>
          </a:xfrm>
        </p:spPr>
        <p:txBody>
          <a:bodyPr/>
          <a:lstStyle/>
          <a:p>
            <a:pPr marL="0">
              <a:spcBef>
                <a:spcPts val="0"/>
              </a:spcBef>
              <a:buFontTx/>
              <a:buNone/>
              <a:defRPr/>
            </a:pPr>
            <a:r>
              <a:rPr lang="en-US" sz="1200" dirty="0" smtClean="0"/>
              <a:t>Differences of the NMMB model results between CCS and WCOSS  </a:t>
            </a:r>
            <a:r>
              <a:rPr lang="en-US" sz="1050" dirty="0" smtClean="0"/>
              <a:t/>
            </a:r>
            <a:br>
              <a:rPr lang="en-US" sz="1050" dirty="0" smtClean="0"/>
            </a:br>
            <a:r>
              <a:rPr lang="en-US" sz="1050" dirty="0" smtClean="0"/>
              <a:t/>
            </a:r>
            <a:br>
              <a:rPr lang="en-US" sz="1050" dirty="0" smtClean="0"/>
            </a:br>
            <a:r>
              <a:rPr lang="en-US" sz="1050" dirty="0" smtClean="0"/>
              <a:t>Global folks (Mark) come up with idea of "counting butterflies": setup 2 experiments on original machine (IBM), one as control and the other one with perturbed initial conditions on sixth significant digit. Third experiment is running model with original initial conditions, but on new machine and then look at differences in RMSE between perturbed/</a:t>
            </a:r>
            <a:r>
              <a:rPr lang="en-US" sz="1050" dirty="0" err="1" smtClean="0"/>
              <a:t>nonperturbed</a:t>
            </a:r>
            <a:r>
              <a:rPr lang="en-US" sz="1050" dirty="0" smtClean="0"/>
              <a:t> original run and new/old machine. For this I used NMMB with NAM domain, but coarse resolution. I ran it for 4 days, but I'm sending you 4 options to chose from (1, 2, 3 or all 4 days - 1 day is more clear).  Thanks to </a:t>
            </a:r>
            <a:r>
              <a:rPr lang="en-US" sz="1050" dirty="0" err="1" smtClean="0"/>
              <a:t>Ratko</a:t>
            </a:r>
            <a:r>
              <a:rPr lang="en-US" sz="1050" dirty="0" smtClean="0"/>
              <a:t> </a:t>
            </a:r>
            <a:r>
              <a:rPr lang="en-US" sz="1050" dirty="0" err="1" smtClean="0"/>
              <a:t>Vasic</a:t>
            </a:r>
            <a:r>
              <a:rPr lang="en-US" sz="1050" dirty="0" smtClean="0"/>
              <a:t>!!</a:t>
            </a:r>
          </a:p>
          <a:p>
            <a:pPr marL="0">
              <a:spcBef>
                <a:spcPts val="0"/>
              </a:spcBef>
              <a:buFontTx/>
              <a:buNone/>
              <a:defRPr/>
            </a:pPr>
            <a:r>
              <a:rPr lang="en-US" sz="1050" dirty="0" smtClean="0"/>
              <a:t/>
            </a:r>
            <a:br>
              <a:rPr lang="en-US" sz="1050" dirty="0" smtClean="0"/>
            </a:br>
            <a:r>
              <a:rPr lang="en-US" sz="1800" b="1" dirty="0" smtClean="0"/>
              <a:t>Even a very small perturbation on current CCS caused higher RMS forecast differences than switching to WCOSS’ new platform &amp; compiler. </a:t>
            </a:r>
            <a:endParaRPr lang="en-US" sz="1100" dirty="0" smtClean="0"/>
          </a:p>
        </p:txBody>
      </p:sp>
      <p:sp>
        <p:nvSpPr>
          <p:cNvPr id="2053" name="Slide Number Placeholder 3"/>
          <p:cNvSpPr>
            <a:spLocks noGrp="1"/>
          </p:cNvSpPr>
          <p:nvPr>
            <p:ph type="sldNum" sz="quarter" idx="12"/>
          </p:nvPr>
        </p:nvSpPr>
        <p:spPr>
          <a:noFill/>
        </p:spPr>
        <p:txBody>
          <a:bodyPr/>
          <a:lstStyle/>
          <a:p>
            <a:fld id="{385D84D1-D7DC-4615-9D9F-F0BB7B8A9B61}" type="slidenum">
              <a:rPr lang="en-US" smtClean="0"/>
              <a:pPr/>
              <a:t>2</a:t>
            </a:fld>
            <a:endParaRPr lang="en-US" smtClean="0"/>
          </a:p>
        </p:txBody>
      </p:sp>
      <p:graphicFrame>
        <p:nvGraphicFramePr>
          <p:cNvPr id="2050" name="Object 2"/>
          <p:cNvGraphicFramePr>
            <a:graphicFrameLocks noChangeAspect="1"/>
          </p:cNvGraphicFramePr>
          <p:nvPr/>
        </p:nvGraphicFramePr>
        <p:xfrm>
          <a:off x="4953000" y="685800"/>
          <a:ext cx="4191000" cy="2660650"/>
        </p:xfrm>
        <a:graphic>
          <a:graphicData uri="http://schemas.openxmlformats.org/presentationml/2006/ole">
            <mc:AlternateContent xmlns:mc="http://schemas.openxmlformats.org/markup-compatibility/2006">
              <mc:Choice xmlns:v="urn:schemas-microsoft-com:vml" Requires="v">
                <p:oleObj spid="_x0000_s2055" name="Chart" r:id="rId3" imgW="11792043" imgH="9220324" progId="Excel.Sheet.8">
                  <p:embed/>
                </p:oleObj>
              </mc:Choice>
              <mc:Fallback>
                <p:oleObj name="Chart" r:id="rId3" imgW="11792043" imgH="9220324"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685800"/>
                        <a:ext cx="4191000" cy="266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4" name="Picture 3" descr="prec_96hr.gif"/>
          <p:cNvPicPr>
            <a:picLocks noChangeAspect="1"/>
          </p:cNvPicPr>
          <p:nvPr/>
        </p:nvPicPr>
        <p:blipFill>
          <a:blip r:embed="rId5" cstate="print"/>
          <a:srcRect/>
          <a:stretch>
            <a:fillRect/>
          </a:stretch>
        </p:blipFill>
        <p:spPr bwMode="auto">
          <a:xfrm>
            <a:off x="0" y="3352800"/>
            <a:ext cx="4535488" cy="3505200"/>
          </a:xfrm>
          <a:prstGeom prst="rect">
            <a:avLst/>
          </a:prstGeom>
          <a:noFill/>
          <a:ln w="9525">
            <a:noFill/>
            <a:miter lim="800000"/>
            <a:headEnd/>
            <a:tailEnd/>
          </a:ln>
        </p:spPr>
      </p:pic>
      <p:pic>
        <p:nvPicPr>
          <p:cNvPr id="2055" name="Picture 2" descr="temp500_96hr.gif"/>
          <p:cNvPicPr>
            <a:picLocks noChangeAspect="1"/>
          </p:cNvPicPr>
          <p:nvPr/>
        </p:nvPicPr>
        <p:blipFill>
          <a:blip r:embed="rId6" cstate="print"/>
          <a:srcRect/>
          <a:stretch>
            <a:fillRect/>
          </a:stretch>
        </p:blipFill>
        <p:spPr bwMode="auto">
          <a:xfrm>
            <a:off x="4572000" y="3324225"/>
            <a:ext cx="4572000" cy="3533775"/>
          </a:xfrm>
          <a:prstGeom prst="rect">
            <a:avLst/>
          </a:prstGeom>
          <a:noFill/>
          <a:ln w="9525">
            <a:noFill/>
            <a:miter lim="800000"/>
            <a:headEnd/>
            <a:tailEnd/>
          </a:ln>
        </p:spPr>
      </p:pic>
      <p:sp>
        <p:nvSpPr>
          <p:cNvPr id="2056" name="TextBox 7"/>
          <p:cNvSpPr txBox="1">
            <a:spLocks noChangeArrowheads="1"/>
          </p:cNvSpPr>
          <p:nvPr/>
        </p:nvSpPr>
        <p:spPr bwMode="auto">
          <a:xfrm>
            <a:off x="0" y="0"/>
            <a:ext cx="1827213" cy="830263"/>
          </a:xfrm>
          <a:prstGeom prst="rect">
            <a:avLst/>
          </a:prstGeom>
          <a:noFill/>
          <a:ln w="9525">
            <a:noFill/>
            <a:miter lim="800000"/>
            <a:headEnd/>
            <a:tailEnd/>
          </a:ln>
        </p:spPr>
        <p:txBody>
          <a:bodyPr wrap="none">
            <a:spAutoFit/>
          </a:bodyPr>
          <a:lstStyle/>
          <a:p>
            <a:r>
              <a:rPr lang="en-US" b="1">
                <a:solidFill>
                  <a:srgbClr val="FF0000"/>
                </a:solidFill>
              </a:rPr>
              <a:t>NUMBER 1</a:t>
            </a:r>
          </a:p>
          <a:p>
            <a:r>
              <a:rPr lang="en-US" b="1">
                <a:solidFill>
                  <a:srgbClr val="FF0000"/>
                </a:solidFill>
              </a:rPr>
              <a:t>PRIORITY!</a:t>
            </a:r>
          </a:p>
        </p:txBody>
      </p:sp>
      <p:sp>
        <p:nvSpPr>
          <p:cNvPr id="2057" name="TextBox 8"/>
          <p:cNvSpPr txBox="1">
            <a:spLocks noChangeArrowheads="1"/>
          </p:cNvSpPr>
          <p:nvPr/>
        </p:nvSpPr>
        <p:spPr bwMode="auto">
          <a:xfrm>
            <a:off x="7410450" y="0"/>
            <a:ext cx="1828800" cy="830263"/>
          </a:xfrm>
          <a:prstGeom prst="rect">
            <a:avLst/>
          </a:prstGeom>
          <a:noFill/>
          <a:ln w="9525">
            <a:noFill/>
            <a:miter lim="800000"/>
            <a:headEnd/>
            <a:tailEnd/>
          </a:ln>
        </p:spPr>
        <p:txBody>
          <a:bodyPr wrap="none">
            <a:spAutoFit/>
          </a:bodyPr>
          <a:lstStyle/>
          <a:p>
            <a:r>
              <a:rPr lang="en-US" b="1">
                <a:solidFill>
                  <a:srgbClr val="FF0000"/>
                </a:solidFill>
              </a:rPr>
              <a:t>NUMBER 1</a:t>
            </a:r>
          </a:p>
          <a:p>
            <a:r>
              <a:rPr lang="en-US" b="1">
                <a:solidFill>
                  <a:srgbClr val="FF0000"/>
                </a:solidFill>
              </a:rPr>
              <a:t>PRIORITY!</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2" cstate="print"/>
          <a:srcRect l="16457" r="21523" b="50336"/>
          <a:stretch>
            <a:fillRect/>
          </a:stretch>
        </p:blipFill>
        <p:spPr bwMode="auto">
          <a:xfrm>
            <a:off x="0" y="3949700"/>
            <a:ext cx="3025775" cy="2908300"/>
          </a:xfrm>
          <a:prstGeom prst="rect">
            <a:avLst/>
          </a:prstGeom>
          <a:noFill/>
          <a:ln w="9525">
            <a:noFill/>
            <a:miter lim="800000"/>
            <a:headEnd/>
            <a:tailEnd/>
          </a:ln>
        </p:spPr>
      </p:pic>
      <p:sp>
        <p:nvSpPr>
          <p:cNvPr id="25603" name="TextBox 4"/>
          <p:cNvSpPr txBox="1">
            <a:spLocks noChangeArrowheads="1"/>
          </p:cNvSpPr>
          <p:nvPr/>
        </p:nvSpPr>
        <p:spPr bwMode="auto">
          <a:xfrm>
            <a:off x="6248400" y="1730375"/>
            <a:ext cx="184150" cy="461963"/>
          </a:xfrm>
          <a:prstGeom prst="rect">
            <a:avLst/>
          </a:prstGeom>
          <a:noFill/>
          <a:ln w="9525">
            <a:noFill/>
            <a:miter lim="800000"/>
            <a:headEnd/>
            <a:tailEnd/>
          </a:ln>
        </p:spPr>
        <p:txBody>
          <a:bodyPr wrap="none">
            <a:spAutoFit/>
          </a:bodyPr>
          <a:lstStyle/>
          <a:p>
            <a:endParaRPr lang="en-US">
              <a:latin typeface="Calibri" pitchFamily="34" charset="0"/>
              <a:ea typeface="ＭＳ Ｐゴシック"/>
              <a:cs typeface="ＭＳ Ｐゴシック"/>
            </a:endParaRPr>
          </a:p>
        </p:txBody>
      </p:sp>
      <p:sp>
        <p:nvSpPr>
          <p:cNvPr id="25604" name="TextBox 4"/>
          <p:cNvSpPr txBox="1">
            <a:spLocks noChangeArrowheads="1"/>
          </p:cNvSpPr>
          <p:nvPr/>
        </p:nvSpPr>
        <p:spPr bwMode="auto">
          <a:xfrm>
            <a:off x="533400" y="3581400"/>
            <a:ext cx="1370012" cy="461962"/>
          </a:xfrm>
          <a:prstGeom prst="rect">
            <a:avLst/>
          </a:prstGeom>
          <a:noFill/>
          <a:ln w="9525">
            <a:noFill/>
            <a:miter lim="800000"/>
            <a:headEnd/>
            <a:tailEnd/>
          </a:ln>
        </p:spPr>
        <p:txBody>
          <a:bodyPr wrap="none">
            <a:spAutoFit/>
          </a:bodyPr>
          <a:lstStyle/>
          <a:p>
            <a:r>
              <a:rPr lang="en-US" dirty="0">
                <a:latin typeface="Calibri" pitchFamily="34" charset="0"/>
                <a:ea typeface="ＭＳ Ｐゴシック"/>
                <a:cs typeface="ＭＳ Ｐゴシック"/>
              </a:rPr>
              <a:t>NAM  f36</a:t>
            </a:r>
          </a:p>
        </p:txBody>
      </p:sp>
      <p:sp>
        <p:nvSpPr>
          <p:cNvPr id="25605" name="TextBox 5"/>
          <p:cNvSpPr txBox="1">
            <a:spLocks noChangeArrowheads="1"/>
          </p:cNvSpPr>
          <p:nvPr/>
        </p:nvSpPr>
        <p:spPr bwMode="auto">
          <a:xfrm>
            <a:off x="4724400" y="3581400"/>
            <a:ext cx="2057400" cy="460375"/>
          </a:xfrm>
          <a:prstGeom prst="rect">
            <a:avLst/>
          </a:prstGeom>
          <a:noFill/>
          <a:ln w="9525">
            <a:noFill/>
            <a:miter lim="800000"/>
            <a:headEnd/>
            <a:tailEnd/>
          </a:ln>
        </p:spPr>
        <p:txBody>
          <a:bodyPr wrap="square">
            <a:spAutoFit/>
          </a:bodyPr>
          <a:lstStyle/>
          <a:p>
            <a:r>
              <a:rPr lang="en-US" dirty="0">
                <a:latin typeface="Calibri" pitchFamily="34" charset="0"/>
                <a:ea typeface="ＭＳ Ｐゴシック"/>
                <a:cs typeface="ＭＳ Ｐゴシック"/>
              </a:rPr>
              <a:t>NAM NEST  f36</a:t>
            </a:r>
          </a:p>
        </p:txBody>
      </p:sp>
      <p:pic>
        <p:nvPicPr>
          <p:cNvPr id="25606" name="Picture 3"/>
          <p:cNvPicPr>
            <a:picLocks noChangeAspect="1"/>
          </p:cNvPicPr>
          <p:nvPr/>
        </p:nvPicPr>
        <p:blipFill>
          <a:blip r:embed="rId2" cstate="print"/>
          <a:srcRect l="16457" t="51656" r="21523"/>
          <a:stretch>
            <a:fillRect/>
          </a:stretch>
        </p:blipFill>
        <p:spPr bwMode="auto">
          <a:xfrm>
            <a:off x="4114800" y="4027487"/>
            <a:ext cx="3025775" cy="2830513"/>
          </a:xfrm>
          <a:prstGeom prst="rect">
            <a:avLst/>
          </a:prstGeom>
          <a:noFill/>
          <a:ln w="9525">
            <a:noFill/>
            <a:miter lim="800000"/>
            <a:headEnd/>
            <a:tailEnd/>
          </a:ln>
        </p:spPr>
      </p:pic>
      <p:pic>
        <p:nvPicPr>
          <p:cNvPr id="25607" name="Picture 9" descr="Sep182012_Pcpn_NY.jpg"/>
          <p:cNvPicPr>
            <a:picLocks noChangeAspect="1"/>
          </p:cNvPicPr>
          <p:nvPr/>
        </p:nvPicPr>
        <p:blipFill>
          <a:blip r:embed="rId3" cstate="print"/>
          <a:srcRect/>
          <a:stretch>
            <a:fillRect/>
          </a:stretch>
        </p:blipFill>
        <p:spPr bwMode="auto">
          <a:xfrm>
            <a:off x="0" y="381000"/>
            <a:ext cx="5732463" cy="3308350"/>
          </a:xfrm>
          <a:prstGeom prst="rect">
            <a:avLst/>
          </a:prstGeom>
          <a:noFill/>
          <a:ln w="9525">
            <a:noFill/>
            <a:miter lim="800000"/>
            <a:headEnd/>
            <a:tailEnd/>
          </a:ln>
        </p:spPr>
      </p:pic>
      <p:pic>
        <p:nvPicPr>
          <p:cNvPr id="25608" name="Picture 3"/>
          <p:cNvPicPr>
            <a:picLocks noChangeAspect="1"/>
          </p:cNvPicPr>
          <p:nvPr/>
        </p:nvPicPr>
        <p:blipFill>
          <a:blip r:embed="rId4" cstate="print"/>
          <a:srcRect l="2277" t="28886" r="87263" b="31596"/>
          <a:stretch>
            <a:fillRect/>
          </a:stretch>
        </p:blipFill>
        <p:spPr bwMode="auto">
          <a:xfrm>
            <a:off x="3429000" y="4191000"/>
            <a:ext cx="534987" cy="2422525"/>
          </a:xfrm>
          <a:prstGeom prst="rect">
            <a:avLst/>
          </a:prstGeom>
          <a:noFill/>
          <a:ln w="9525">
            <a:noFill/>
            <a:miter lim="800000"/>
            <a:headEnd/>
            <a:tailEnd/>
          </a:ln>
        </p:spPr>
      </p:pic>
      <p:sp>
        <p:nvSpPr>
          <p:cNvPr id="2" name="Right Arrow 1"/>
          <p:cNvSpPr/>
          <p:nvPr/>
        </p:nvSpPr>
        <p:spPr>
          <a:xfrm rot="11712635">
            <a:off x="3655231" y="2669415"/>
            <a:ext cx="2381922" cy="299970"/>
          </a:xfrm>
          <a:prstGeom prst="rightArrow">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10" name="TextBox 3"/>
          <p:cNvSpPr txBox="1">
            <a:spLocks noChangeArrowheads="1"/>
          </p:cNvSpPr>
          <p:nvPr/>
        </p:nvSpPr>
        <p:spPr bwMode="auto">
          <a:xfrm>
            <a:off x="6096000" y="2895600"/>
            <a:ext cx="898525" cy="584200"/>
          </a:xfrm>
          <a:prstGeom prst="rect">
            <a:avLst/>
          </a:prstGeom>
          <a:noFill/>
          <a:ln w="9525">
            <a:noFill/>
            <a:miter lim="800000"/>
            <a:headEnd/>
            <a:tailEnd/>
          </a:ln>
        </p:spPr>
        <p:txBody>
          <a:bodyPr wrap="none">
            <a:spAutoFit/>
          </a:bodyPr>
          <a:lstStyle/>
          <a:p>
            <a:r>
              <a:rPr lang="en-US" sz="3200" dirty="0">
                <a:latin typeface="Calibri" pitchFamily="34" charset="0"/>
                <a:ea typeface="ＭＳ Ｐゴシック"/>
                <a:cs typeface="ＭＳ Ｐゴシック"/>
              </a:rPr>
              <a:t>6-8”</a:t>
            </a:r>
          </a:p>
        </p:txBody>
      </p:sp>
      <p:sp>
        <p:nvSpPr>
          <p:cNvPr id="15" name="Right Arrow 14"/>
          <p:cNvSpPr/>
          <p:nvPr/>
        </p:nvSpPr>
        <p:spPr>
          <a:xfrm rot="11712635">
            <a:off x="6171421" y="5580074"/>
            <a:ext cx="1317625" cy="169991"/>
          </a:xfrm>
          <a:prstGeom prst="rightArrow">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12" name="TextBox 15"/>
          <p:cNvSpPr txBox="1">
            <a:spLocks noChangeArrowheads="1"/>
          </p:cNvSpPr>
          <p:nvPr/>
        </p:nvSpPr>
        <p:spPr bwMode="auto">
          <a:xfrm>
            <a:off x="7467600" y="5562600"/>
            <a:ext cx="768350" cy="585788"/>
          </a:xfrm>
          <a:prstGeom prst="rect">
            <a:avLst/>
          </a:prstGeom>
          <a:noFill/>
          <a:ln w="9525">
            <a:noFill/>
            <a:miter lim="800000"/>
            <a:headEnd/>
            <a:tailEnd/>
          </a:ln>
        </p:spPr>
        <p:txBody>
          <a:bodyPr wrap="none">
            <a:spAutoFit/>
          </a:bodyPr>
          <a:lstStyle/>
          <a:p>
            <a:r>
              <a:rPr lang="en-US" sz="3200" dirty="0">
                <a:latin typeface="Calibri" pitchFamily="34" charset="0"/>
                <a:ea typeface="ＭＳ Ｐゴシック"/>
                <a:cs typeface="ＭＳ Ｐゴシック"/>
              </a:rPr>
              <a:t>7”+</a:t>
            </a:r>
          </a:p>
        </p:txBody>
      </p:sp>
      <p:sp>
        <p:nvSpPr>
          <p:cNvPr id="16" name="Title 15"/>
          <p:cNvSpPr>
            <a:spLocks noGrp="1"/>
          </p:cNvSpPr>
          <p:nvPr>
            <p:ph type="title"/>
          </p:nvPr>
        </p:nvSpPr>
        <p:spPr>
          <a:xfrm>
            <a:off x="0" y="0"/>
            <a:ext cx="5715000" cy="762000"/>
          </a:xfrm>
          <a:solidFill>
            <a:schemeClr val="bg1"/>
          </a:solidFill>
        </p:spPr>
        <p:txBody>
          <a:bodyPr/>
          <a:lstStyle/>
          <a:p>
            <a:r>
              <a:rPr lang="en-US" sz="3600" b="1" u="sng" dirty="0" smtClean="0">
                <a:solidFill>
                  <a:srgbClr val="0066FF"/>
                </a:solidFill>
              </a:rPr>
              <a:t>September Catskills Event</a:t>
            </a:r>
            <a:endParaRPr lang="en-US" sz="3600" b="1" u="sng" dirty="0">
              <a:solidFill>
                <a:srgbClr val="0066FF"/>
              </a:solidFill>
            </a:endParaRPr>
          </a:p>
        </p:txBody>
      </p:sp>
      <p:sp>
        <p:nvSpPr>
          <p:cNvPr id="25613" name="Slide Number Placeholder 12"/>
          <p:cNvSpPr>
            <a:spLocks noGrp="1"/>
          </p:cNvSpPr>
          <p:nvPr>
            <p:ph type="sldNum" sz="quarter" idx="12"/>
          </p:nvPr>
        </p:nvSpPr>
        <p:spPr>
          <a:noFill/>
        </p:spPr>
        <p:txBody>
          <a:bodyPr/>
          <a:lstStyle/>
          <a:p>
            <a:fld id="{2DEB77D5-756E-446E-880F-2890CBFED802}" type="slidenum">
              <a:rPr lang="en-US" smtClean="0"/>
              <a:pPr/>
              <a:t>20</a:t>
            </a:fld>
            <a:endParaRPr lang="en-US" smtClean="0"/>
          </a:p>
        </p:txBody>
      </p:sp>
      <p:sp>
        <p:nvSpPr>
          <p:cNvPr id="14" name="TextBox 4"/>
          <p:cNvSpPr txBox="1">
            <a:spLocks noChangeArrowheads="1"/>
          </p:cNvSpPr>
          <p:nvPr/>
        </p:nvSpPr>
        <p:spPr bwMode="auto">
          <a:xfrm>
            <a:off x="5715000" y="304800"/>
            <a:ext cx="3429000" cy="2308225"/>
          </a:xfrm>
          <a:prstGeom prst="rect">
            <a:avLst/>
          </a:prstGeom>
          <a:noFill/>
          <a:ln w="9525">
            <a:noFill/>
            <a:miter lim="800000"/>
            <a:headEnd/>
            <a:tailEnd/>
          </a:ln>
        </p:spPr>
        <p:txBody>
          <a:bodyPr>
            <a:spAutoFit/>
          </a:bodyPr>
          <a:lstStyle/>
          <a:p>
            <a:r>
              <a:rPr lang="en-US" dirty="0"/>
              <a:t>Speaking of NAM Nest…</a:t>
            </a:r>
          </a:p>
          <a:p>
            <a:r>
              <a:rPr lang="en-US" dirty="0">
                <a:solidFill>
                  <a:srgbClr val="0066FF"/>
                </a:solidFill>
              </a:rPr>
              <a:t>Double NDFD resolution NAM-DNG being added</a:t>
            </a:r>
          </a:p>
          <a:p>
            <a:r>
              <a:rPr lang="en-US" dirty="0">
                <a:solidFill>
                  <a:srgbClr val="0066FF"/>
                </a:solidFill>
              </a:rPr>
              <a:t>to AWIPS-SBN:</a:t>
            </a:r>
          </a:p>
          <a:p>
            <a:r>
              <a:rPr lang="en-US" b="1" u="sng" dirty="0">
                <a:solidFill>
                  <a:srgbClr val="0066FF"/>
                </a:solidFill>
              </a:rPr>
              <a:t>2.5 km CONUS </a:t>
            </a:r>
            <a:r>
              <a:rPr lang="en-US" dirty="0">
                <a:solidFill>
                  <a:srgbClr val="0066FF"/>
                </a:solidFill>
              </a:rPr>
              <a:t>and</a:t>
            </a:r>
          </a:p>
          <a:p>
            <a:r>
              <a:rPr lang="en-US" dirty="0">
                <a:solidFill>
                  <a:srgbClr val="0066FF"/>
                </a:solidFill>
              </a:rPr>
              <a:t> </a:t>
            </a:r>
            <a:r>
              <a:rPr lang="en-US" b="1" u="sng" dirty="0">
                <a:solidFill>
                  <a:srgbClr val="0066FF"/>
                </a:solidFill>
              </a:rPr>
              <a:t>3 km Alaska</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990600"/>
          </a:xfrm>
        </p:spPr>
        <p:txBody>
          <a:bodyPr/>
          <a:lstStyle/>
          <a:p>
            <a:r>
              <a:rPr lang="en-US" sz="4000" b="1" u="sng" smtClean="0">
                <a:solidFill>
                  <a:srgbClr val="0066FF"/>
                </a:solidFill>
              </a:rPr>
              <a:t>GSI Changes in NAM Parallel</a:t>
            </a:r>
          </a:p>
        </p:txBody>
      </p:sp>
      <p:sp>
        <p:nvSpPr>
          <p:cNvPr id="3" name="Content Placeholder 2"/>
          <p:cNvSpPr>
            <a:spLocks noGrp="1"/>
          </p:cNvSpPr>
          <p:nvPr>
            <p:ph idx="1"/>
          </p:nvPr>
        </p:nvSpPr>
        <p:spPr>
          <a:xfrm>
            <a:off x="533400" y="1295400"/>
            <a:ext cx="8610600" cy="5410200"/>
          </a:xfrm>
        </p:spPr>
        <p:txBody>
          <a:bodyPr>
            <a:normAutofit/>
          </a:bodyPr>
          <a:lstStyle/>
          <a:p>
            <a:pPr>
              <a:lnSpc>
                <a:spcPts val="2500"/>
              </a:lnSpc>
              <a:defRPr/>
            </a:pPr>
            <a:r>
              <a:rPr lang="en-US" sz="2800" dirty="0" smtClean="0"/>
              <a:t>Hybrid </a:t>
            </a:r>
            <a:r>
              <a:rPr lang="en-US" sz="2800" dirty="0" err="1" smtClean="0"/>
              <a:t>var</a:t>
            </a:r>
            <a:r>
              <a:rPr lang="en-US" sz="2800" dirty="0" smtClean="0"/>
              <a:t>-ensemble analysis; added options for NDAS</a:t>
            </a:r>
          </a:p>
          <a:p>
            <a:pPr marL="400050" lvl="1" indent="0">
              <a:lnSpc>
                <a:spcPts val="2500"/>
              </a:lnSpc>
              <a:defRPr/>
            </a:pPr>
            <a:r>
              <a:rPr lang="en-US" sz="2000" dirty="0" smtClean="0"/>
              <a:t>  Vertically integrated contribution to </a:t>
            </a:r>
            <a:r>
              <a:rPr lang="en-US" sz="2000" dirty="0" err="1" smtClean="0"/>
              <a:t>Psfc</a:t>
            </a:r>
            <a:endParaRPr lang="en-US" sz="2000" dirty="0" smtClean="0"/>
          </a:p>
          <a:p>
            <a:pPr marL="400050" lvl="1" indent="0">
              <a:lnSpc>
                <a:spcPts val="2500"/>
              </a:lnSpc>
              <a:defRPr/>
            </a:pPr>
            <a:r>
              <a:rPr lang="en-US" sz="2000" dirty="0" smtClean="0"/>
              <a:t>  Ability to bias correct the first guess with the ensemble mean</a:t>
            </a:r>
          </a:p>
          <a:p>
            <a:pPr marL="400050" lvl="1" indent="0">
              <a:lnSpc>
                <a:spcPts val="2500"/>
              </a:lnSpc>
              <a:defRPr/>
            </a:pPr>
            <a:r>
              <a:rPr lang="en-US" sz="2000" dirty="0" smtClean="0"/>
              <a:t>  Vertically varying  contributions from 3dvar and ensemble</a:t>
            </a:r>
          </a:p>
          <a:p>
            <a:pPr>
              <a:lnSpc>
                <a:spcPts val="2500"/>
              </a:lnSpc>
              <a:defRPr/>
            </a:pPr>
            <a:r>
              <a:rPr lang="en-US" sz="2800" dirty="0" smtClean="0"/>
              <a:t>RAOB level enhancement</a:t>
            </a:r>
            <a:r>
              <a:rPr lang="en-US" sz="2400" dirty="0" smtClean="0"/>
              <a:t>: </a:t>
            </a:r>
          </a:p>
          <a:p>
            <a:pPr lvl="1">
              <a:lnSpc>
                <a:spcPts val="2500"/>
              </a:lnSpc>
              <a:defRPr/>
            </a:pPr>
            <a:r>
              <a:rPr lang="en-US" sz="2000" dirty="0" smtClean="0"/>
              <a:t>Use significant level data to create more dense profile data in the vertical</a:t>
            </a:r>
          </a:p>
          <a:p>
            <a:pPr lvl="1">
              <a:lnSpc>
                <a:spcPts val="2500"/>
              </a:lnSpc>
              <a:defRPr/>
            </a:pPr>
            <a:r>
              <a:rPr lang="en-US" sz="2000" dirty="0" smtClean="0"/>
              <a:t>Helps reduce non-meteorological analysis profiles.</a:t>
            </a:r>
          </a:p>
          <a:p>
            <a:pPr>
              <a:lnSpc>
                <a:spcPts val="2500"/>
              </a:lnSpc>
              <a:defRPr/>
            </a:pPr>
            <a:r>
              <a:rPr lang="en-US" sz="2800" dirty="0" smtClean="0"/>
              <a:t>GPS bending angle instead of refractivity</a:t>
            </a:r>
          </a:p>
          <a:p>
            <a:pPr>
              <a:lnSpc>
                <a:spcPts val="2500"/>
              </a:lnSpc>
              <a:defRPr/>
            </a:pPr>
            <a:r>
              <a:rPr lang="en-US" sz="2800" dirty="0" smtClean="0"/>
              <a:t>Use RARS satellite radiances feed: </a:t>
            </a:r>
          </a:p>
          <a:p>
            <a:pPr lvl="1">
              <a:lnSpc>
                <a:spcPts val="2500"/>
              </a:lnSpc>
              <a:defRPr/>
            </a:pPr>
            <a:r>
              <a:rPr lang="en-US" sz="2000" dirty="0" smtClean="0"/>
              <a:t>Created by direct read-out stations </a:t>
            </a:r>
          </a:p>
          <a:p>
            <a:pPr lvl="1">
              <a:lnSpc>
                <a:spcPts val="2500"/>
              </a:lnSpc>
              <a:defRPr/>
            </a:pPr>
            <a:r>
              <a:rPr lang="en-US" sz="2000" dirty="0" smtClean="0"/>
              <a:t>Collected more quickly than the standard feed.</a:t>
            </a:r>
          </a:p>
          <a:p>
            <a:pPr>
              <a:lnSpc>
                <a:spcPts val="2500"/>
              </a:lnSpc>
              <a:defRPr/>
            </a:pPr>
            <a:r>
              <a:rPr lang="en-US" sz="2800" dirty="0" smtClean="0"/>
              <a:t>New VAD radar wind profiles</a:t>
            </a:r>
          </a:p>
          <a:p>
            <a:pPr>
              <a:lnSpc>
                <a:spcPts val="2500"/>
              </a:lnSpc>
              <a:defRPr/>
            </a:pPr>
            <a:r>
              <a:rPr lang="en-US" sz="2800" dirty="0" smtClean="0"/>
              <a:t>Use new RTMA QC: reject and use lists </a:t>
            </a:r>
          </a:p>
          <a:p>
            <a:pPr marL="0" indent="0">
              <a:lnSpc>
                <a:spcPts val="2500"/>
              </a:lnSpc>
              <a:buFontTx/>
              <a:buNone/>
              <a:defRPr/>
            </a:pPr>
            <a:endParaRPr lang="en-US" sz="2000" dirty="0" smtClean="0"/>
          </a:p>
        </p:txBody>
      </p:sp>
      <p:sp>
        <p:nvSpPr>
          <p:cNvPr id="22532" name="Slide Number Placeholder 3"/>
          <p:cNvSpPr>
            <a:spLocks noGrp="1"/>
          </p:cNvSpPr>
          <p:nvPr>
            <p:ph type="sldNum" sz="quarter" idx="12"/>
          </p:nvPr>
        </p:nvSpPr>
        <p:spPr>
          <a:noFill/>
        </p:spPr>
        <p:txBody>
          <a:bodyPr/>
          <a:lstStyle/>
          <a:p>
            <a:fld id="{DF218CEC-FBD3-4582-A6BE-7148633D67B6}" type="slidenum">
              <a:rPr lang="en-US" smtClean="0"/>
              <a:pPr/>
              <a:t>21</a:t>
            </a:fld>
            <a:endParaRPr lang="en-US"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p:cNvSpPr>
            <a:spLocks noGrp="1"/>
          </p:cNvSpPr>
          <p:nvPr>
            <p:ph sz="half" idx="1"/>
          </p:nvPr>
        </p:nvSpPr>
        <p:spPr>
          <a:xfrm>
            <a:off x="609600" y="990600"/>
            <a:ext cx="7924800" cy="5562600"/>
          </a:xfrm>
        </p:spPr>
        <p:txBody>
          <a:bodyPr/>
          <a:lstStyle/>
          <a:p>
            <a:pPr marL="285750" indent="-285750">
              <a:lnSpc>
                <a:spcPts val="3000"/>
              </a:lnSpc>
              <a:spcBef>
                <a:spcPts val="600"/>
              </a:spcBef>
              <a:buFont typeface="Arial" pitchFamily="34" charset="0"/>
              <a:buChar char="•"/>
              <a:defRPr/>
            </a:pPr>
            <a:r>
              <a:rPr lang="en-US" dirty="0" smtClean="0"/>
              <a:t>Gravity wave drag / mountain-blocking changes: more responsive to </a:t>
            </a:r>
            <a:r>
              <a:rPr lang="en-US" dirty="0" err="1" smtClean="0"/>
              <a:t>subgrid</a:t>
            </a:r>
            <a:r>
              <a:rPr lang="en-US" dirty="0" smtClean="0"/>
              <a:t>-scale terrain variability (impacts the synoptic scale)</a:t>
            </a:r>
          </a:p>
          <a:p>
            <a:pPr marL="285750" indent="-285750">
              <a:lnSpc>
                <a:spcPts val="3000"/>
              </a:lnSpc>
              <a:spcBef>
                <a:spcPts val="600"/>
              </a:spcBef>
              <a:buFont typeface="Arial" pitchFamily="34" charset="0"/>
              <a:buChar char="•"/>
              <a:defRPr/>
            </a:pPr>
            <a:r>
              <a:rPr lang="en-US" dirty="0" smtClean="0"/>
              <a:t>Moister convective profiles so convection triggers less (</a:t>
            </a:r>
            <a:r>
              <a:rPr lang="en-US" dirty="0" err="1" smtClean="0"/>
              <a:t>fres</a:t>
            </a:r>
            <a:r>
              <a:rPr lang="en-US" dirty="0" smtClean="0"/>
              <a:t>=.75 in parent </a:t>
            </a:r>
            <a:r>
              <a:rPr lang="en-US" dirty="0" err="1" smtClean="0"/>
              <a:t>vs</a:t>
            </a:r>
            <a:r>
              <a:rPr lang="en-US" dirty="0" smtClean="0"/>
              <a:t> </a:t>
            </a:r>
            <a:r>
              <a:rPr lang="en-US" dirty="0" err="1" smtClean="0"/>
              <a:t>fres</a:t>
            </a:r>
            <a:r>
              <a:rPr lang="en-US" dirty="0" smtClean="0"/>
              <a:t>=.25 in nests)</a:t>
            </a:r>
          </a:p>
          <a:p>
            <a:pPr marL="285750" indent="-285750">
              <a:lnSpc>
                <a:spcPts val="3000"/>
              </a:lnSpc>
              <a:spcBef>
                <a:spcPts val="600"/>
              </a:spcBef>
              <a:buFont typeface="Arial" pitchFamily="34" charset="0"/>
              <a:buChar char="•"/>
              <a:defRPr/>
            </a:pPr>
            <a:r>
              <a:rPr lang="en-US" dirty="0" smtClean="0"/>
              <a:t>RRTM (SW/LW) with enhancements:</a:t>
            </a:r>
          </a:p>
          <a:p>
            <a:pPr marL="500063" lvl="1">
              <a:lnSpc>
                <a:spcPts val="3000"/>
              </a:lnSpc>
              <a:spcBef>
                <a:spcPts val="600"/>
              </a:spcBef>
              <a:buFont typeface="Arial" pitchFamily="34" charset="0"/>
              <a:buChar char="•"/>
              <a:defRPr/>
            </a:pPr>
            <a:r>
              <a:rPr lang="en-US" sz="2200" dirty="0" smtClean="0">
                <a:ea typeface="msmincho" charset="0"/>
                <a:cs typeface="msmincho" charset="0"/>
              </a:rPr>
              <a:t>Bug fix for sub-hourly zenith angle calculations</a:t>
            </a:r>
          </a:p>
          <a:p>
            <a:pPr marL="500063" lvl="1">
              <a:lnSpc>
                <a:spcPts val="3000"/>
              </a:lnSpc>
              <a:spcBef>
                <a:spcPts val="600"/>
              </a:spcBef>
              <a:buFont typeface="Arial" pitchFamily="34" charset="0"/>
              <a:buChar char="•"/>
              <a:defRPr/>
            </a:pPr>
            <a:r>
              <a:rPr lang="en-US" sz="2200" dirty="0" smtClean="0">
                <a:ea typeface="msmincho" charset="0"/>
                <a:cs typeface="msmincho" charset="0"/>
              </a:rPr>
              <a:t>Updated O3, CO2 and other trace gases</a:t>
            </a:r>
          </a:p>
          <a:p>
            <a:pPr marL="500063" lvl="1">
              <a:lnSpc>
                <a:spcPts val="3000"/>
              </a:lnSpc>
              <a:spcBef>
                <a:spcPts val="600"/>
              </a:spcBef>
              <a:buFont typeface="Arial" pitchFamily="34" charset="0"/>
              <a:buChar char="•"/>
              <a:defRPr/>
            </a:pPr>
            <a:r>
              <a:rPr lang="en-US" sz="2200" dirty="0" smtClean="0">
                <a:ea typeface="msmincho" charset="0"/>
                <a:cs typeface="msmincho" charset="0"/>
              </a:rPr>
              <a:t>Changes to </a:t>
            </a:r>
            <a:r>
              <a:rPr lang="en-US" sz="2200" dirty="0" err="1" smtClean="0">
                <a:ea typeface="msmincho" charset="0"/>
                <a:cs typeface="msmincho" charset="0"/>
              </a:rPr>
              <a:t>albedo</a:t>
            </a:r>
            <a:r>
              <a:rPr lang="en-US" sz="2200" dirty="0" smtClean="0">
                <a:ea typeface="msmincho" charset="0"/>
                <a:cs typeface="msmincho" charset="0"/>
              </a:rPr>
              <a:t> (removed diurnal variation)</a:t>
            </a:r>
          </a:p>
          <a:p>
            <a:pPr marL="500063" lvl="1">
              <a:lnSpc>
                <a:spcPts val="3000"/>
              </a:lnSpc>
              <a:spcBef>
                <a:spcPts val="600"/>
              </a:spcBef>
              <a:buFont typeface="Arial" pitchFamily="34" charset="0"/>
              <a:buChar char="•"/>
              <a:defRPr/>
            </a:pPr>
            <a:r>
              <a:rPr lang="en-US" sz="2200" dirty="0" smtClean="0">
                <a:ea typeface="msmincho" charset="0"/>
                <a:cs typeface="msmincho" charset="0"/>
              </a:rPr>
              <a:t>Include effects of shallow (non-precipitating) convection</a:t>
            </a:r>
          </a:p>
          <a:p>
            <a:pPr marL="285750" indent="-285750">
              <a:lnSpc>
                <a:spcPts val="3000"/>
              </a:lnSpc>
              <a:spcBef>
                <a:spcPts val="600"/>
              </a:spcBef>
              <a:buFont typeface="Arial" pitchFamily="34" charset="0"/>
              <a:buChar char="•"/>
              <a:defRPr/>
            </a:pPr>
            <a:r>
              <a:rPr lang="en-US" dirty="0" smtClean="0"/>
              <a:t>Remove 4x diffusion of moisture variables</a:t>
            </a:r>
          </a:p>
          <a:p>
            <a:pPr marL="285750" indent="-285750">
              <a:lnSpc>
                <a:spcPts val="3000"/>
              </a:lnSpc>
              <a:spcBef>
                <a:spcPts val="600"/>
              </a:spcBef>
              <a:buFont typeface="Arial" pitchFamily="34" charset="0"/>
              <a:buChar char="•"/>
              <a:defRPr/>
            </a:pPr>
            <a:r>
              <a:rPr lang="en-US" dirty="0" smtClean="0"/>
              <a:t>Microphysics bug fix, reduced max. number concentration of ice</a:t>
            </a:r>
          </a:p>
          <a:p>
            <a:pPr>
              <a:lnSpc>
                <a:spcPts val="3000"/>
              </a:lnSpc>
              <a:spcBef>
                <a:spcPts val="600"/>
              </a:spcBef>
              <a:buFontTx/>
              <a:buNone/>
              <a:defRPr/>
            </a:pPr>
            <a:endParaRPr lang="en-US" sz="3200" dirty="0"/>
          </a:p>
        </p:txBody>
      </p:sp>
      <p:sp>
        <p:nvSpPr>
          <p:cNvPr id="23555" name="Slide Number Placeholder 21"/>
          <p:cNvSpPr>
            <a:spLocks noGrp="1"/>
          </p:cNvSpPr>
          <p:nvPr>
            <p:ph type="sldNum" sz="quarter" idx="12"/>
          </p:nvPr>
        </p:nvSpPr>
        <p:spPr>
          <a:noFill/>
        </p:spPr>
        <p:txBody>
          <a:bodyPr/>
          <a:lstStyle/>
          <a:p>
            <a:fld id="{7C4CB0DD-C492-4268-A9BD-477456532055}" type="slidenum">
              <a:rPr lang="en-US" smtClean="0"/>
              <a:pPr/>
              <a:t>22</a:t>
            </a:fld>
            <a:endParaRPr lang="en-US" smtClean="0"/>
          </a:p>
        </p:txBody>
      </p:sp>
      <p:sp>
        <p:nvSpPr>
          <p:cNvPr id="23556" name="Title 24"/>
          <p:cNvSpPr>
            <a:spLocks noGrp="1"/>
          </p:cNvSpPr>
          <p:nvPr>
            <p:ph type="title"/>
          </p:nvPr>
        </p:nvSpPr>
        <p:spPr>
          <a:xfrm>
            <a:off x="762000" y="0"/>
            <a:ext cx="7772400" cy="990600"/>
          </a:xfrm>
        </p:spPr>
        <p:txBody>
          <a:bodyPr/>
          <a:lstStyle/>
          <a:p>
            <a:pPr>
              <a:tabLst>
                <a:tab pos="723900" algn="l"/>
                <a:tab pos="1447800" algn="l"/>
                <a:tab pos="2171700" algn="l"/>
                <a:tab pos="2895600" algn="l"/>
                <a:tab pos="3619500" algn="l"/>
                <a:tab pos="4343400" algn="l"/>
                <a:tab pos="5067300" algn="l"/>
                <a:tab pos="5791200" algn="l"/>
                <a:tab pos="6515100" algn="l"/>
                <a:tab pos="7239000" algn="l"/>
              </a:tabLst>
            </a:pPr>
            <a:r>
              <a:rPr lang="en-US" sz="4000" b="1" u="sng" smtClean="0">
                <a:solidFill>
                  <a:srgbClr val="0066FF"/>
                </a:solidFill>
              </a:rPr>
              <a:t>Physics Changes in NAM Parallel</a:t>
            </a:r>
            <a:endParaRPr lang="en-US" sz="4000" smtClean="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a:xfrm>
            <a:off x="457200" y="1295400"/>
            <a:ext cx="8226425" cy="447675"/>
          </a:xfrm>
        </p:spPr>
        <p:txBody>
          <a:bodyPr tIns="62640"/>
          <a:lstStyle/>
          <a:p>
            <a:pPr eaLnBrk="1">
              <a:tabLst>
                <a:tab pos="0" algn="l"/>
                <a:tab pos="414338" algn="l"/>
                <a:tab pos="828675" algn="l"/>
                <a:tab pos="1243013" algn="l"/>
                <a:tab pos="1657350" algn="l"/>
                <a:tab pos="2071688" algn="l"/>
                <a:tab pos="2486025" algn="l"/>
                <a:tab pos="2901950" algn="l"/>
                <a:tab pos="3316288" algn="l"/>
                <a:tab pos="3730625" algn="l"/>
                <a:tab pos="4144963" algn="l"/>
                <a:tab pos="4559300" algn="l"/>
                <a:tab pos="4973638" algn="l"/>
                <a:tab pos="5389563" algn="l"/>
                <a:tab pos="5803900" algn="l"/>
                <a:tab pos="6218238" algn="l"/>
                <a:tab pos="6632575" algn="l"/>
                <a:tab pos="7050088" algn="l"/>
                <a:tab pos="7464425" algn="l"/>
                <a:tab pos="7877175" algn="l"/>
                <a:tab pos="8291513" algn="l"/>
              </a:tabLst>
            </a:pPr>
            <a:r>
              <a:rPr lang="en-US" sz="3200" b="1" smtClean="0"/>
              <a:t>Verification from 1 June – 26 November 2012</a:t>
            </a:r>
          </a:p>
        </p:txBody>
      </p:sp>
      <p:sp>
        <p:nvSpPr>
          <p:cNvPr id="24579" name="Rectangle 6"/>
          <p:cNvSpPr>
            <a:spLocks noChangeArrowheads="1"/>
          </p:cNvSpPr>
          <p:nvPr/>
        </p:nvSpPr>
        <p:spPr bwMode="auto">
          <a:xfrm>
            <a:off x="3657600" y="2895600"/>
            <a:ext cx="1173163" cy="534988"/>
          </a:xfrm>
          <a:prstGeom prst="rect">
            <a:avLst/>
          </a:prstGeom>
          <a:solidFill>
            <a:srgbClr val="0099FF"/>
          </a:solidFill>
          <a:ln w="9525">
            <a:noFill/>
            <a:round/>
            <a:headEnd/>
            <a:tailEnd/>
          </a:ln>
        </p:spPr>
        <p:txBody>
          <a:bodyPr lIns="90000" tIns="57347"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rPr>
              <a:t>Operational NAM</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000000"/>
              </a:solidFill>
            </a:endParaRPr>
          </a:p>
        </p:txBody>
      </p:sp>
      <p:sp>
        <p:nvSpPr>
          <p:cNvPr id="24580" name="Rectangle 13"/>
          <p:cNvSpPr>
            <a:spLocks noChangeArrowheads="1"/>
          </p:cNvSpPr>
          <p:nvPr/>
        </p:nvSpPr>
        <p:spPr bwMode="auto">
          <a:xfrm>
            <a:off x="685800" y="0"/>
            <a:ext cx="7772400" cy="1143000"/>
          </a:xfrm>
          <a:prstGeom prst="rect">
            <a:avLst/>
          </a:prstGeom>
          <a:noFill/>
          <a:ln w="9525">
            <a:noFill/>
            <a:round/>
            <a:headEnd/>
            <a:tailEnd/>
          </a:ln>
        </p:spPr>
        <p:txBody>
          <a:bodyPr lIns="90000" tIns="71460" rIns="90000" bIns="45000"/>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US" sz="3600" b="1" u="sng">
                <a:solidFill>
                  <a:srgbClr val="0066FF"/>
                </a:solidFill>
              </a:rPr>
              <a:t>Preliminary Testing for NAM </a:t>
            </a:r>
          </a:p>
          <a:p>
            <a:pPr algn="ctr">
              <a:tabLst>
                <a:tab pos="723900" algn="l"/>
                <a:tab pos="1447800" algn="l"/>
                <a:tab pos="2171700" algn="l"/>
                <a:tab pos="2895600" algn="l"/>
                <a:tab pos="3619500" algn="l"/>
                <a:tab pos="4343400" algn="l"/>
                <a:tab pos="5067300" algn="l"/>
                <a:tab pos="5791200" algn="l"/>
                <a:tab pos="6515100" algn="l"/>
                <a:tab pos="7239000" algn="l"/>
              </a:tabLst>
            </a:pPr>
            <a:r>
              <a:rPr lang="en-US" sz="3600" b="1" u="sng">
                <a:solidFill>
                  <a:srgbClr val="0066FF"/>
                </a:solidFill>
              </a:rPr>
              <a:t>FY13 Upgrade Package</a:t>
            </a:r>
          </a:p>
        </p:txBody>
      </p:sp>
      <p:grpSp>
        <p:nvGrpSpPr>
          <p:cNvPr id="24581" name="Group 22"/>
          <p:cNvGrpSpPr>
            <a:grpSpLocks/>
          </p:cNvGrpSpPr>
          <p:nvPr/>
        </p:nvGrpSpPr>
        <p:grpSpPr bwMode="auto">
          <a:xfrm>
            <a:off x="4722813" y="1752600"/>
            <a:ext cx="4421187" cy="5105400"/>
            <a:chOff x="5386387" y="1685074"/>
            <a:chExt cx="3757613" cy="3432173"/>
          </a:xfrm>
        </p:grpSpPr>
        <p:pic>
          <p:nvPicPr>
            <p:cNvPr id="24594" name="Picture 2"/>
            <p:cNvPicPr>
              <a:picLocks noChangeAspect="1" noChangeArrowheads="1"/>
            </p:cNvPicPr>
            <p:nvPr/>
          </p:nvPicPr>
          <p:blipFill>
            <a:blip r:embed="rId3" cstate="print"/>
            <a:srcRect/>
            <a:stretch>
              <a:fillRect/>
            </a:stretch>
          </p:blipFill>
          <p:spPr bwMode="auto">
            <a:xfrm>
              <a:off x="5486400" y="1828800"/>
              <a:ext cx="3657600" cy="3200400"/>
            </a:xfrm>
            <a:prstGeom prst="rect">
              <a:avLst/>
            </a:prstGeom>
            <a:noFill/>
            <a:ln w="9525">
              <a:noFill/>
              <a:round/>
              <a:headEnd/>
              <a:tailEnd/>
            </a:ln>
          </p:spPr>
        </p:pic>
        <p:sp>
          <p:nvSpPr>
            <p:cNvPr id="24595" name="Rectangle 3"/>
            <p:cNvSpPr>
              <a:spLocks noChangeArrowheads="1"/>
            </p:cNvSpPr>
            <p:nvPr/>
          </p:nvSpPr>
          <p:spPr bwMode="auto">
            <a:xfrm>
              <a:off x="6029325" y="1685074"/>
              <a:ext cx="2565400" cy="439001"/>
            </a:xfrm>
            <a:prstGeom prst="rect">
              <a:avLst/>
            </a:prstGeom>
            <a:noFill/>
            <a:ln w="9525">
              <a:noFill/>
              <a:round/>
              <a:headEnd/>
              <a:tailEnd/>
            </a:ln>
          </p:spPr>
          <p:txBody>
            <a:bodyPr lIns="90000" tIns="59112"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0000"/>
                  </a:solidFill>
                </a:rPr>
                <a:t>24-h QPF, All Forecasts</a:t>
              </a:r>
            </a:p>
          </p:txBody>
        </p:sp>
        <p:sp>
          <p:nvSpPr>
            <p:cNvPr id="24596" name="Rectangle 9"/>
            <p:cNvSpPr>
              <a:spLocks noChangeArrowheads="1"/>
            </p:cNvSpPr>
            <p:nvPr/>
          </p:nvSpPr>
          <p:spPr bwMode="auto">
            <a:xfrm rot="-5400000">
              <a:off x="5332889" y="2526161"/>
              <a:ext cx="935037" cy="307975"/>
            </a:xfrm>
            <a:prstGeom prst="rect">
              <a:avLst/>
            </a:prstGeom>
            <a:solidFill>
              <a:srgbClr val="00B050"/>
            </a:solidFill>
            <a:ln w="9525">
              <a:noFill/>
              <a:round/>
              <a:headEnd/>
              <a:tailEnd/>
            </a:ln>
          </p:spPr>
          <p:txBody>
            <a:bodyPr lIns="90000" tIns="57347" rIns="90000" bIns="45000"/>
            <a:lstStyle/>
            <a:p>
              <a:pPr algn="ctr">
                <a:tabLst>
                  <a:tab pos="723900" algn="l"/>
                </a:tabLst>
              </a:pPr>
              <a:r>
                <a:rPr lang="en-US" sz="1400" b="1">
                  <a:solidFill>
                    <a:srgbClr val="000000"/>
                  </a:solidFill>
                </a:rPr>
                <a:t>ETS</a:t>
              </a:r>
            </a:p>
          </p:txBody>
        </p:sp>
        <p:sp>
          <p:nvSpPr>
            <p:cNvPr id="24597" name="Rectangle 16"/>
            <p:cNvSpPr>
              <a:spLocks noChangeArrowheads="1"/>
            </p:cNvSpPr>
            <p:nvPr/>
          </p:nvSpPr>
          <p:spPr bwMode="auto">
            <a:xfrm rot="-5400000">
              <a:off x="5268119" y="4056074"/>
              <a:ext cx="935038" cy="307975"/>
            </a:xfrm>
            <a:prstGeom prst="rect">
              <a:avLst/>
            </a:prstGeom>
            <a:solidFill>
              <a:srgbClr val="00B050"/>
            </a:solidFill>
            <a:ln w="9525">
              <a:noFill/>
              <a:round/>
              <a:headEnd/>
              <a:tailEnd/>
            </a:ln>
          </p:spPr>
          <p:txBody>
            <a:bodyPr lIns="90000" tIns="57347" rIns="90000" bIns="45000"/>
            <a:lstStyle/>
            <a:p>
              <a:pPr algn="ctr">
                <a:tabLst>
                  <a:tab pos="723900" algn="l"/>
                </a:tabLst>
              </a:pPr>
              <a:r>
                <a:rPr lang="en-US" sz="1400" b="1">
                  <a:solidFill>
                    <a:srgbClr val="000000"/>
                  </a:solidFill>
                </a:rPr>
                <a:t>Bias</a:t>
              </a:r>
            </a:p>
          </p:txBody>
        </p:sp>
        <p:sp>
          <p:nvSpPr>
            <p:cNvPr id="24598" name="Rectangle 17"/>
            <p:cNvSpPr>
              <a:spLocks noChangeArrowheads="1"/>
            </p:cNvSpPr>
            <p:nvPr/>
          </p:nvSpPr>
          <p:spPr bwMode="auto">
            <a:xfrm>
              <a:off x="6578600" y="3200400"/>
              <a:ext cx="2017713" cy="228600"/>
            </a:xfrm>
            <a:prstGeom prst="rect">
              <a:avLst/>
            </a:prstGeom>
            <a:solidFill>
              <a:srgbClr val="0099FF"/>
            </a:solidFill>
            <a:ln w="9525">
              <a:noFill/>
              <a:round/>
              <a:headEnd/>
              <a:tailEnd/>
            </a:ln>
          </p:spPr>
          <p:txBody>
            <a:bodyPr lIns="90000" tIns="55583"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a:solidFill>
                    <a:srgbClr val="000000"/>
                  </a:solidFill>
                </a:rPr>
                <a:t>QPF Threshold = .01”-4”</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b="1">
                <a:solidFill>
                  <a:srgbClr val="000000"/>
                </a:solidFill>
              </a:endParaRPr>
            </a:p>
          </p:txBody>
        </p:sp>
        <p:sp>
          <p:nvSpPr>
            <p:cNvPr id="24599" name="Rectangle 18"/>
            <p:cNvSpPr>
              <a:spLocks noChangeArrowheads="1"/>
            </p:cNvSpPr>
            <p:nvPr/>
          </p:nvSpPr>
          <p:spPr bwMode="auto">
            <a:xfrm>
              <a:off x="5386387" y="4861115"/>
              <a:ext cx="3757613" cy="256132"/>
            </a:xfrm>
            <a:prstGeom prst="rect">
              <a:avLst/>
            </a:prstGeom>
            <a:solidFill>
              <a:srgbClr val="0099FF"/>
            </a:solidFill>
            <a:ln w="9525">
              <a:noFill/>
              <a:round/>
              <a:headEnd/>
              <a:tailEnd/>
            </a:ln>
          </p:spPr>
          <p:txBody>
            <a:bodyPr lIns="90000" tIns="57347" rIns="90000" bIns="450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rPr>
                <a:t>Solid Red : Ops, Dashed Blue : Parallel</a:t>
              </a:r>
            </a:p>
          </p:txBody>
        </p:sp>
      </p:grpSp>
      <p:grpSp>
        <p:nvGrpSpPr>
          <p:cNvPr id="24582" name="Group 23"/>
          <p:cNvGrpSpPr>
            <a:grpSpLocks/>
          </p:cNvGrpSpPr>
          <p:nvPr/>
        </p:nvGrpSpPr>
        <p:grpSpPr bwMode="auto">
          <a:xfrm>
            <a:off x="0" y="1752600"/>
            <a:ext cx="4572000" cy="5486400"/>
            <a:chOff x="387140" y="1717485"/>
            <a:chExt cx="4108662" cy="3043428"/>
          </a:xfrm>
        </p:grpSpPr>
        <p:pic>
          <p:nvPicPr>
            <p:cNvPr id="24585" name="Picture 1"/>
            <p:cNvPicPr>
              <a:picLocks noChangeAspect="1"/>
            </p:cNvPicPr>
            <p:nvPr/>
          </p:nvPicPr>
          <p:blipFill>
            <a:blip r:embed="rId4" cstate="print"/>
            <a:srcRect/>
            <a:stretch>
              <a:fillRect/>
            </a:stretch>
          </p:blipFill>
          <p:spPr bwMode="auto">
            <a:xfrm>
              <a:off x="533400" y="1922463"/>
              <a:ext cx="3190875" cy="2224087"/>
            </a:xfrm>
            <a:prstGeom prst="rect">
              <a:avLst/>
            </a:prstGeom>
            <a:noFill/>
            <a:ln w="9525">
              <a:noFill/>
              <a:miter lim="800000"/>
              <a:headEnd/>
              <a:tailEnd/>
            </a:ln>
          </p:spPr>
        </p:pic>
        <p:sp>
          <p:nvSpPr>
            <p:cNvPr id="24586" name="Rectangle 4"/>
            <p:cNvSpPr>
              <a:spLocks noChangeArrowheads="1"/>
            </p:cNvSpPr>
            <p:nvPr/>
          </p:nvSpPr>
          <p:spPr bwMode="auto">
            <a:xfrm>
              <a:off x="1244600" y="1922463"/>
              <a:ext cx="414338" cy="414337"/>
            </a:xfrm>
            <a:prstGeom prst="rect">
              <a:avLst/>
            </a:prstGeom>
            <a:noFill/>
            <a:ln w="9525">
              <a:noFill/>
              <a:round/>
              <a:headEnd/>
              <a:tailEnd/>
            </a:ln>
          </p:spPr>
          <p:txBody>
            <a:bodyPr wrap="none" anchor="ctr"/>
            <a:lstStyle/>
            <a:p>
              <a:endParaRPr lang="en-US"/>
            </a:p>
          </p:txBody>
        </p:sp>
        <p:sp>
          <p:nvSpPr>
            <p:cNvPr id="24587" name="Line 5"/>
            <p:cNvSpPr>
              <a:spLocks noChangeShapeType="1"/>
            </p:cNvSpPr>
            <p:nvPr/>
          </p:nvSpPr>
          <p:spPr bwMode="auto">
            <a:xfrm flipH="1">
              <a:off x="3333750" y="2624138"/>
              <a:ext cx="604838" cy="295275"/>
            </a:xfrm>
            <a:prstGeom prst="line">
              <a:avLst/>
            </a:prstGeom>
            <a:noFill/>
            <a:ln w="9360">
              <a:solidFill>
                <a:srgbClr val="000000"/>
              </a:solidFill>
              <a:round/>
              <a:headEnd/>
              <a:tailEnd type="triangle" w="med" len="med"/>
            </a:ln>
          </p:spPr>
          <p:txBody>
            <a:bodyPr/>
            <a:lstStyle/>
            <a:p>
              <a:endParaRPr lang="en-US"/>
            </a:p>
          </p:txBody>
        </p:sp>
        <p:sp>
          <p:nvSpPr>
            <p:cNvPr id="24588" name="Line 7"/>
            <p:cNvSpPr>
              <a:spLocks noChangeShapeType="1"/>
            </p:cNvSpPr>
            <p:nvPr/>
          </p:nvSpPr>
          <p:spPr bwMode="auto">
            <a:xfrm flipH="1" flipV="1">
              <a:off x="2971800" y="3124200"/>
              <a:ext cx="733425" cy="458788"/>
            </a:xfrm>
            <a:prstGeom prst="line">
              <a:avLst/>
            </a:prstGeom>
            <a:noFill/>
            <a:ln w="9360">
              <a:solidFill>
                <a:srgbClr val="000000"/>
              </a:solidFill>
              <a:round/>
              <a:headEnd/>
              <a:tailEnd type="triangle" w="med" len="med"/>
            </a:ln>
          </p:spPr>
          <p:txBody>
            <a:bodyPr/>
            <a:lstStyle/>
            <a:p>
              <a:endParaRPr lang="en-US"/>
            </a:p>
          </p:txBody>
        </p:sp>
        <p:sp>
          <p:nvSpPr>
            <p:cNvPr id="24589" name="Rectangle 8"/>
            <p:cNvSpPr>
              <a:spLocks noChangeArrowheads="1"/>
            </p:cNvSpPr>
            <p:nvPr/>
          </p:nvSpPr>
          <p:spPr bwMode="auto">
            <a:xfrm rot="-5400000">
              <a:off x="-154197" y="3061949"/>
              <a:ext cx="1390650" cy="307975"/>
            </a:xfrm>
            <a:prstGeom prst="rect">
              <a:avLst/>
            </a:prstGeom>
            <a:noFill/>
            <a:ln w="9525">
              <a:noFill/>
              <a:round/>
              <a:headEnd/>
              <a:tailEnd/>
            </a:ln>
          </p:spPr>
          <p:txBody>
            <a:bodyPr lIns="90000" tIns="57347" rIns="90000" bIns="45000"/>
            <a:lstStyle/>
            <a:p>
              <a:pPr>
                <a:tabLst>
                  <a:tab pos="723900" algn="l"/>
                </a:tabLst>
              </a:pPr>
              <a:r>
                <a:rPr lang="en-US" sz="1400" b="1">
                  <a:solidFill>
                    <a:srgbClr val="000000"/>
                  </a:solidFill>
                </a:rPr>
                <a:t>Pressure (mb)</a:t>
              </a:r>
            </a:p>
          </p:txBody>
        </p:sp>
        <p:sp>
          <p:nvSpPr>
            <p:cNvPr id="24590" name="Rectangle 10"/>
            <p:cNvSpPr>
              <a:spLocks noChangeArrowheads="1"/>
            </p:cNvSpPr>
            <p:nvPr/>
          </p:nvSpPr>
          <p:spPr bwMode="auto">
            <a:xfrm>
              <a:off x="1062038" y="4146550"/>
              <a:ext cx="2144712" cy="307975"/>
            </a:xfrm>
            <a:prstGeom prst="rect">
              <a:avLst/>
            </a:prstGeom>
            <a:noFill/>
            <a:ln w="9525">
              <a:noFill/>
              <a:round/>
              <a:headEnd/>
              <a:tailEnd/>
            </a:ln>
          </p:spPr>
          <p:txBody>
            <a:bodyPr lIns="90000" tIns="57347" rIns="90000" bIns="45000"/>
            <a:lstStyle/>
            <a:p>
              <a:pPr algn="ctr">
                <a:tabLst>
                  <a:tab pos="723900" algn="l"/>
                  <a:tab pos="1447800" algn="l"/>
                </a:tabLst>
              </a:pPr>
              <a:r>
                <a:rPr lang="en-US" sz="1400" b="1">
                  <a:solidFill>
                    <a:srgbClr val="000000"/>
                  </a:solidFill>
                </a:rPr>
                <a:t>RMS Height Error (m)</a:t>
              </a:r>
            </a:p>
          </p:txBody>
        </p:sp>
        <p:sp>
          <p:nvSpPr>
            <p:cNvPr id="24591" name="Rectangle 11"/>
            <p:cNvSpPr>
              <a:spLocks noChangeArrowheads="1"/>
            </p:cNvSpPr>
            <p:nvPr/>
          </p:nvSpPr>
          <p:spPr bwMode="auto">
            <a:xfrm>
              <a:off x="822325" y="4421188"/>
              <a:ext cx="3200400" cy="339725"/>
            </a:xfrm>
            <a:prstGeom prst="rect">
              <a:avLst/>
            </a:prstGeom>
            <a:noFill/>
            <a:ln w="9525">
              <a:noFill/>
              <a:round/>
              <a:headEnd/>
              <a:tailEnd/>
            </a:ln>
          </p:spPr>
          <p:txBody>
            <a:bodyPr lIns="90000" tIns="54701"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b="1">
                  <a:solidFill>
                    <a:srgbClr val="000000"/>
                  </a:solidFill>
                </a:rPr>
                <a:t>Day 1 = Black ; </a:t>
              </a:r>
              <a:r>
                <a:rPr lang="en-US" sz="1100" b="1">
                  <a:solidFill>
                    <a:srgbClr val="FF0000"/>
                  </a:solidFill>
                </a:rPr>
                <a:t>Day 2 = Red ; </a:t>
              </a:r>
              <a:r>
                <a:rPr lang="en-US" sz="1100" b="1">
                  <a:solidFill>
                    <a:srgbClr val="0000FF"/>
                  </a:solidFill>
                </a:rPr>
                <a:t>Day 3 = Blue</a:t>
              </a:r>
            </a:p>
          </p:txBody>
        </p:sp>
        <p:sp>
          <p:nvSpPr>
            <p:cNvPr id="24592" name="Rectangle 15"/>
            <p:cNvSpPr>
              <a:spLocks noChangeArrowheads="1"/>
            </p:cNvSpPr>
            <p:nvPr/>
          </p:nvSpPr>
          <p:spPr bwMode="auto">
            <a:xfrm>
              <a:off x="3643061" y="3406775"/>
              <a:ext cx="852741" cy="312738"/>
            </a:xfrm>
            <a:prstGeom prst="rect">
              <a:avLst/>
            </a:prstGeom>
            <a:solidFill>
              <a:srgbClr val="0099FF"/>
            </a:solidFill>
            <a:ln w="9525">
              <a:noFill/>
              <a:round/>
              <a:headEnd/>
              <a:tailEnd/>
            </a:ln>
          </p:spPr>
          <p:txBody>
            <a:bodyPr lIns="90000" tIns="57347"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rPr>
                <a:t>Parallel NAM</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000000"/>
                </a:solidFill>
              </a:endParaRPr>
            </a:p>
          </p:txBody>
        </p:sp>
        <p:sp>
          <p:nvSpPr>
            <p:cNvPr id="24593" name="Rectangle 19"/>
            <p:cNvSpPr>
              <a:spLocks noChangeArrowheads="1"/>
            </p:cNvSpPr>
            <p:nvPr/>
          </p:nvSpPr>
          <p:spPr bwMode="auto">
            <a:xfrm>
              <a:off x="963613" y="1717485"/>
              <a:ext cx="2465387" cy="187516"/>
            </a:xfrm>
            <a:prstGeom prst="rect">
              <a:avLst/>
            </a:prstGeom>
            <a:noFill/>
            <a:ln w="9525">
              <a:noFill/>
              <a:round/>
              <a:headEnd/>
              <a:tailEnd/>
            </a:ln>
          </p:spPr>
          <p:txBody>
            <a:bodyPr lIns="90000" tIns="59112" rIns="90000" bIns="450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0000"/>
                  </a:solidFill>
                </a:rPr>
                <a:t>RMS Height error</a:t>
              </a:r>
            </a:p>
          </p:txBody>
        </p:sp>
      </p:grpSp>
      <p:sp>
        <p:nvSpPr>
          <p:cNvPr id="24583" name="Slide Number Placeholder 21"/>
          <p:cNvSpPr>
            <a:spLocks noGrp="1"/>
          </p:cNvSpPr>
          <p:nvPr>
            <p:ph type="sldNum" sz="quarter" idx="12"/>
          </p:nvPr>
        </p:nvSpPr>
        <p:spPr>
          <a:noFill/>
        </p:spPr>
        <p:txBody>
          <a:bodyPr/>
          <a:lstStyle/>
          <a:p>
            <a:fld id="{A06D95C0-CF55-43E7-A7DC-F93A4AADCE04}" type="slidenum">
              <a:rPr lang="en-US" smtClean="0"/>
              <a:pPr/>
              <a:t>23</a:t>
            </a:fld>
            <a:endParaRPr lang="en-US" smtClean="0"/>
          </a:p>
        </p:txBody>
      </p:sp>
      <p:cxnSp>
        <p:nvCxnSpPr>
          <p:cNvPr id="26" name="Straight Connector 25"/>
          <p:cNvCxnSpPr/>
          <p:nvPr/>
        </p:nvCxnSpPr>
        <p:spPr>
          <a:xfrm>
            <a:off x="5562600" y="5257800"/>
            <a:ext cx="32766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2" cstate="print"/>
          <a:srcRect t="9242" b="11031"/>
          <a:stretch>
            <a:fillRect/>
          </a:stretch>
        </p:blipFill>
        <p:spPr bwMode="auto">
          <a:xfrm>
            <a:off x="1" y="1368354"/>
            <a:ext cx="4648200" cy="3279846"/>
          </a:xfrm>
          <a:prstGeom prst="rect">
            <a:avLst/>
          </a:prstGeom>
          <a:noFill/>
          <a:ln w="9525">
            <a:noFill/>
            <a:miter lim="800000"/>
            <a:headEnd/>
            <a:tailEnd/>
          </a:ln>
        </p:spPr>
      </p:pic>
      <p:pic>
        <p:nvPicPr>
          <p:cNvPr id="26627" name="Picture 4"/>
          <p:cNvPicPr>
            <a:picLocks noChangeAspect="1"/>
          </p:cNvPicPr>
          <p:nvPr/>
        </p:nvPicPr>
        <p:blipFill>
          <a:blip r:embed="rId3" cstate="print"/>
          <a:srcRect l="7050" t="9602" b="9721"/>
          <a:stretch>
            <a:fillRect/>
          </a:stretch>
        </p:blipFill>
        <p:spPr bwMode="auto">
          <a:xfrm>
            <a:off x="4873625" y="334963"/>
            <a:ext cx="3905250" cy="3000375"/>
          </a:xfrm>
          <a:prstGeom prst="rect">
            <a:avLst/>
          </a:prstGeom>
          <a:noFill/>
          <a:ln w="9525">
            <a:noFill/>
            <a:miter lim="800000"/>
            <a:headEnd/>
            <a:tailEnd/>
          </a:ln>
        </p:spPr>
      </p:pic>
      <p:pic>
        <p:nvPicPr>
          <p:cNvPr id="26628" name="Picture 5"/>
          <p:cNvPicPr>
            <a:picLocks noChangeAspect="1"/>
          </p:cNvPicPr>
          <p:nvPr/>
        </p:nvPicPr>
        <p:blipFill>
          <a:blip r:embed="rId4" cstate="print"/>
          <a:srcRect l="5446" t="9602" b="9464"/>
          <a:stretch>
            <a:fillRect/>
          </a:stretch>
        </p:blipFill>
        <p:spPr bwMode="auto">
          <a:xfrm>
            <a:off x="4873625" y="3803650"/>
            <a:ext cx="3906838" cy="2962275"/>
          </a:xfrm>
          <a:prstGeom prst="rect">
            <a:avLst/>
          </a:prstGeom>
          <a:noFill/>
          <a:ln w="9525">
            <a:noFill/>
            <a:miter lim="800000"/>
            <a:headEnd/>
            <a:tailEnd/>
          </a:ln>
        </p:spPr>
      </p:pic>
      <p:sp>
        <p:nvSpPr>
          <p:cNvPr id="26629" name="TextBox 1"/>
          <p:cNvSpPr txBox="1">
            <a:spLocks noChangeArrowheads="1"/>
          </p:cNvSpPr>
          <p:nvPr/>
        </p:nvSpPr>
        <p:spPr bwMode="auto">
          <a:xfrm>
            <a:off x="4049713" y="628650"/>
            <a:ext cx="823912" cy="461963"/>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NAM</a:t>
            </a:r>
          </a:p>
        </p:txBody>
      </p:sp>
      <p:sp>
        <p:nvSpPr>
          <p:cNvPr id="26630" name="TextBox 2"/>
          <p:cNvSpPr txBox="1">
            <a:spLocks noChangeArrowheads="1"/>
          </p:cNvSpPr>
          <p:nvPr/>
        </p:nvSpPr>
        <p:spPr bwMode="auto">
          <a:xfrm>
            <a:off x="3881438" y="5902325"/>
            <a:ext cx="992187" cy="461963"/>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NAMB</a:t>
            </a:r>
          </a:p>
        </p:txBody>
      </p:sp>
      <p:sp>
        <p:nvSpPr>
          <p:cNvPr id="26631" name="TextBox 3"/>
          <p:cNvSpPr txBox="1">
            <a:spLocks noChangeArrowheads="1"/>
          </p:cNvSpPr>
          <p:nvPr/>
        </p:nvSpPr>
        <p:spPr bwMode="auto">
          <a:xfrm>
            <a:off x="1947863" y="4826000"/>
            <a:ext cx="696912" cy="461963"/>
          </a:xfrm>
          <a:prstGeom prst="rect">
            <a:avLst/>
          </a:prstGeom>
          <a:noFill/>
          <a:ln w="9525">
            <a:noFill/>
            <a:miter lim="800000"/>
            <a:headEnd/>
            <a:tailEnd/>
          </a:ln>
        </p:spPr>
        <p:txBody>
          <a:bodyPr wrap="none">
            <a:spAutoFit/>
          </a:bodyPr>
          <a:lstStyle/>
          <a:p>
            <a:r>
              <a:rPr lang="en-US" dirty="0">
                <a:latin typeface="Calibri" pitchFamily="34" charset="0"/>
                <a:ea typeface="ＭＳ Ｐゴシック"/>
                <a:cs typeface="ＭＳ Ｐゴシック"/>
              </a:rPr>
              <a:t>OBS</a:t>
            </a:r>
          </a:p>
        </p:txBody>
      </p:sp>
      <p:sp>
        <p:nvSpPr>
          <p:cNvPr id="26632" name="TextBox 7"/>
          <p:cNvSpPr txBox="1">
            <a:spLocks noChangeArrowheads="1"/>
          </p:cNvSpPr>
          <p:nvPr/>
        </p:nvSpPr>
        <p:spPr bwMode="auto">
          <a:xfrm>
            <a:off x="822325" y="152400"/>
            <a:ext cx="2144713" cy="954088"/>
          </a:xfrm>
          <a:prstGeom prst="rect">
            <a:avLst/>
          </a:prstGeom>
          <a:noFill/>
          <a:ln w="9525">
            <a:noFill/>
            <a:miter lim="800000"/>
            <a:headEnd/>
            <a:tailEnd/>
          </a:ln>
        </p:spPr>
        <p:txBody>
          <a:bodyPr wrap="none">
            <a:spAutoFit/>
          </a:bodyPr>
          <a:lstStyle/>
          <a:p>
            <a:r>
              <a:rPr lang="en-US" sz="2800">
                <a:solidFill>
                  <a:srgbClr val="660066"/>
                </a:solidFill>
                <a:latin typeface="Calibri" pitchFamily="34" charset="0"/>
                <a:ea typeface="ＭＳ Ｐゴシック"/>
                <a:cs typeface="ＭＳ Ｐゴシック"/>
              </a:rPr>
              <a:t>72-HR  FCSTS</a:t>
            </a:r>
          </a:p>
          <a:p>
            <a:r>
              <a:rPr lang="en-US" sz="2800">
                <a:solidFill>
                  <a:srgbClr val="660066"/>
                </a:solidFill>
                <a:latin typeface="Calibri" pitchFamily="34" charset="0"/>
                <a:ea typeface="ＭＳ Ｐゴシック"/>
                <a:cs typeface="ＭＳ Ｐゴシック"/>
              </a:rPr>
              <a:t>VALID 7/8/12</a:t>
            </a:r>
          </a:p>
        </p:txBody>
      </p:sp>
      <p:sp>
        <p:nvSpPr>
          <p:cNvPr id="26633" name="Slide Number Placeholder 8"/>
          <p:cNvSpPr>
            <a:spLocks noGrp="1"/>
          </p:cNvSpPr>
          <p:nvPr>
            <p:ph type="sldNum" sz="quarter" idx="12"/>
          </p:nvPr>
        </p:nvSpPr>
        <p:spPr>
          <a:noFill/>
        </p:spPr>
        <p:txBody>
          <a:bodyPr/>
          <a:lstStyle/>
          <a:p>
            <a:fld id="{B5AA7225-C4D2-4FF0-8868-93CD117BC99F}" type="slidenum">
              <a:rPr lang="en-US" smtClean="0"/>
              <a:pPr/>
              <a:t>24</a:t>
            </a:fld>
            <a:endParaRPr lang="en-US" smtClean="0"/>
          </a:p>
        </p:txBody>
      </p:sp>
      <p:sp>
        <p:nvSpPr>
          <p:cNvPr id="10" name="TextBox 9"/>
          <p:cNvSpPr txBox="1"/>
          <p:nvPr/>
        </p:nvSpPr>
        <p:spPr>
          <a:xfrm>
            <a:off x="1524000" y="5638800"/>
            <a:ext cx="1890261" cy="646331"/>
          </a:xfrm>
          <a:prstGeom prst="rect">
            <a:avLst/>
          </a:prstGeom>
          <a:noFill/>
        </p:spPr>
        <p:txBody>
          <a:bodyPr wrap="none" rtlCol="0">
            <a:spAutoFit/>
          </a:bodyPr>
          <a:lstStyle/>
          <a:p>
            <a:r>
              <a:rPr lang="en-US" sz="1800" dirty="0" smtClean="0">
                <a:latin typeface="Arial" pitchFamily="34" charset="0"/>
                <a:cs typeface="Arial" pitchFamily="34" charset="0"/>
              </a:rPr>
              <a:t>NAMB is NAM </a:t>
            </a:r>
          </a:p>
          <a:p>
            <a:r>
              <a:rPr lang="en-US" sz="1800" dirty="0" smtClean="0">
                <a:latin typeface="Arial" pitchFamily="34" charset="0"/>
                <a:cs typeface="Arial" pitchFamily="34" charset="0"/>
              </a:rPr>
              <a:t>real-time parallel</a:t>
            </a:r>
            <a:endParaRPr lang="en-US" sz="18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2" cstate="print"/>
          <a:srcRect t="7880" r="3065" b="9026"/>
          <a:stretch>
            <a:fillRect/>
          </a:stretch>
        </p:blipFill>
        <p:spPr bwMode="auto">
          <a:xfrm>
            <a:off x="112713" y="1700213"/>
            <a:ext cx="4117975" cy="3125787"/>
          </a:xfrm>
          <a:prstGeom prst="rect">
            <a:avLst/>
          </a:prstGeom>
          <a:noFill/>
          <a:ln w="9525">
            <a:noFill/>
            <a:miter lim="800000"/>
            <a:headEnd/>
            <a:tailEnd/>
          </a:ln>
        </p:spPr>
      </p:pic>
      <p:pic>
        <p:nvPicPr>
          <p:cNvPr id="27651" name="Picture 2"/>
          <p:cNvPicPr>
            <a:picLocks noChangeAspect="1"/>
          </p:cNvPicPr>
          <p:nvPr/>
        </p:nvPicPr>
        <p:blipFill>
          <a:blip r:embed="rId3" cstate="print"/>
          <a:srcRect l="7385" t="9476" b="9668"/>
          <a:stretch>
            <a:fillRect/>
          </a:stretch>
        </p:blipFill>
        <p:spPr bwMode="auto">
          <a:xfrm>
            <a:off x="4618038" y="350838"/>
            <a:ext cx="3960812" cy="3062287"/>
          </a:xfrm>
          <a:prstGeom prst="rect">
            <a:avLst/>
          </a:prstGeom>
          <a:noFill/>
          <a:ln w="9525">
            <a:noFill/>
            <a:miter lim="800000"/>
            <a:headEnd/>
            <a:tailEnd/>
          </a:ln>
        </p:spPr>
      </p:pic>
      <p:pic>
        <p:nvPicPr>
          <p:cNvPr id="27652" name="Picture 4"/>
          <p:cNvPicPr>
            <a:picLocks noChangeAspect="1"/>
          </p:cNvPicPr>
          <p:nvPr/>
        </p:nvPicPr>
        <p:blipFill>
          <a:blip r:embed="rId4" cstate="print"/>
          <a:srcRect l="6061" t="9691" b="9882"/>
          <a:stretch>
            <a:fillRect/>
          </a:stretch>
        </p:blipFill>
        <p:spPr bwMode="auto">
          <a:xfrm>
            <a:off x="4618038" y="3717925"/>
            <a:ext cx="3960812" cy="3001963"/>
          </a:xfrm>
          <a:prstGeom prst="rect">
            <a:avLst/>
          </a:prstGeom>
          <a:noFill/>
          <a:ln w="9525">
            <a:noFill/>
            <a:miter lim="800000"/>
            <a:headEnd/>
            <a:tailEnd/>
          </a:ln>
        </p:spPr>
      </p:pic>
      <p:sp>
        <p:nvSpPr>
          <p:cNvPr id="27653" name="TextBox 4"/>
          <p:cNvSpPr txBox="1">
            <a:spLocks noChangeArrowheads="1"/>
          </p:cNvSpPr>
          <p:nvPr/>
        </p:nvSpPr>
        <p:spPr bwMode="auto">
          <a:xfrm>
            <a:off x="6400800" y="3733800"/>
            <a:ext cx="992187" cy="461963"/>
          </a:xfrm>
          <a:prstGeom prst="rect">
            <a:avLst/>
          </a:prstGeom>
          <a:noFill/>
          <a:ln w="9525">
            <a:noFill/>
            <a:miter lim="800000"/>
            <a:headEnd/>
            <a:tailEnd/>
          </a:ln>
        </p:spPr>
        <p:txBody>
          <a:bodyPr wrap="none">
            <a:spAutoFit/>
          </a:bodyPr>
          <a:lstStyle/>
          <a:p>
            <a:r>
              <a:rPr lang="en-US" dirty="0">
                <a:latin typeface="Calibri" pitchFamily="34" charset="0"/>
                <a:ea typeface="ＭＳ Ｐゴシック"/>
                <a:cs typeface="ＭＳ Ｐゴシック"/>
              </a:rPr>
              <a:t>NAMB</a:t>
            </a:r>
          </a:p>
        </p:txBody>
      </p:sp>
      <p:sp>
        <p:nvSpPr>
          <p:cNvPr id="27654" name="TextBox 5"/>
          <p:cNvSpPr txBox="1">
            <a:spLocks noChangeArrowheads="1"/>
          </p:cNvSpPr>
          <p:nvPr/>
        </p:nvSpPr>
        <p:spPr bwMode="auto">
          <a:xfrm>
            <a:off x="2514600" y="1676400"/>
            <a:ext cx="696913" cy="461963"/>
          </a:xfrm>
          <a:prstGeom prst="rect">
            <a:avLst/>
          </a:prstGeom>
          <a:noFill/>
          <a:ln w="9525">
            <a:noFill/>
            <a:miter lim="800000"/>
            <a:headEnd/>
            <a:tailEnd/>
          </a:ln>
        </p:spPr>
        <p:txBody>
          <a:bodyPr wrap="none">
            <a:spAutoFit/>
          </a:bodyPr>
          <a:lstStyle/>
          <a:p>
            <a:r>
              <a:rPr lang="en-US" dirty="0">
                <a:latin typeface="Calibri" pitchFamily="34" charset="0"/>
                <a:ea typeface="ＭＳ Ｐゴシック"/>
                <a:cs typeface="ＭＳ Ｐゴシック"/>
              </a:rPr>
              <a:t>OBS</a:t>
            </a:r>
          </a:p>
        </p:txBody>
      </p:sp>
      <p:sp>
        <p:nvSpPr>
          <p:cNvPr id="27655" name="TextBox 8"/>
          <p:cNvSpPr txBox="1">
            <a:spLocks noChangeArrowheads="1"/>
          </p:cNvSpPr>
          <p:nvPr/>
        </p:nvSpPr>
        <p:spPr bwMode="auto">
          <a:xfrm>
            <a:off x="6553200" y="381000"/>
            <a:ext cx="823912" cy="461962"/>
          </a:xfrm>
          <a:prstGeom prst="rect">
            <a:avLst/>
          </a:prstGeom>
          <a:noFill/>
          <a:ln w="9525">
            <a:noFill/>
            <a:miter lim="800000"/>
            <a:headEnd/>
            <a:tailEnd/>
          </a:ln>
        </p:spPr>
        <p:txBody>
          <a:bodyPr wrap="none">
            <a:spAutoFit/>
          </a:bodyPr>
          <a:lstStyle/>
          <a:p>
            <a:r>
              <a:rPr lang="en-US" dirty="0">
                <a:latin typeface="Calibri" pitchFamily="34" charset="0"/>
                <a:ea typeface="ＭＳ Ｐゴシック"/>
                <a:cs typeface="ＭＳ Ｐゴシック"/>
              </a:rPr>
              <a:t>NAM</a:t>
            </a:r>
          </a:p>
        </p:txBody>
      </p:sp>
      <p:sp>
        <p:nvSpPr>
          <p:cNvPr id="27656" name="TextBox 1"/>
          <p:cNvSpPr txBox="1">
            <a:spLocks noChangeArrowheads="1"/>
          </p:cNvSpPr>
          <p:nvPr/>
        </p:nvSpPr>
        <p:spPr bwMode="auto">
          <a:xfrm>
            <a:off x="822325" y="338138"/>
            <a:ext cx="2327275" cy="954087"/>
          </a:xfrm>
          <a:prstGeom prst="rect">
            <a:avLst/>
          </a:prstGeom>
          <a:noFill/>
          <a:ln w="9525">
            <a:noFill/>
            <a:miter lim="800000"/>
            <a:headEnd/>
            <a:tailEnd/>
          </a:ln>
        </p:spPr>
        <p:txBody>
          <a:bodyPr wrap="none">
            <a:spAutoFit/>
          </a:bodyPr>
          <a:lstStyle/>
          <a:p>
            <a:r>
              <a:rPr lang="en-US" sz="2800">
                <a:solidFill>
                  <a:srgbClr val="660066"/>
                </a:solidFill>
                <a:latin typeface="Calibri" pitchFamily="34" charset="0"/>
                <a:ea typeface="ＭＳ Ｐゴシック"/>
                <a:cs typeface="ＭＳ Ｐゴシック"/>
              </a:rPr>
              <a:t>60-HR  FCSTS</a:t>
            </a:r>
          </a:p>
          <a:p>
            <a:r>
              <a:rPr lang="en-US" sz="2800">
                <a:solidFill>
                  <a:srgbClr val="660066"/>
                </a:solidFill>
                <a:latin typeface="Calibri" pitchFamily="34" charset="0"/>
                <a:ea typeface="ＭＳ Ｐゴシック"/>
                <a:cs typeface="ＭＳ Ｐゴシック"/>
              </a:rPr>
              <a:t>VALID 9/30/12</a:t>
            </a:r>
          </a:p>
        </p:txBody>
      </p:sp>
      <p:sp>
        <p:nvSpPr>
          <p:cNvPr id="27657" name="Slide Number Placeholder 8"/>
          <p:cNvSpPr>
            <a:spLocks noGrp="1"/>
          </p:cNvSpPr>
          <p:nvPr>
            <p:ph type="sldNum" sz="quarter" idx="12"/>
          </p:nvPr>
        </p:nvSpPr>
        <p:spPr>
          <a:noFill/>
        </p:spPr>
        <p:txBody>
          <a:bodyPr/>
          <a:lstStyle/>
          <a:p>
            <a:fld id="{E9B5FB68-0C42-4E72-8636-49A35E1B4408}" type="slidenum">
              <a:rPr lang="en-US" smtClean="0"/>
              <a:pPr/>
              <a:t>25</a:t>
            </a:fld>
            <a:endParaRPr lang="en-US"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cstate="print"/>
          <a:srcRect t="7880" r="3065" b="9026"/>
          <a:stretch>
            <a:fillRect/>
          </a:stretch>
        </p:blipFill>
        <p:spPr bwMode="auto">
          <a:xfrm>
            <a:off x="165100" y="357188"/>
            <a:ext cx="3911600" cy="2968625"/>
          </a:xfrm>
          <a:prstGeom prst="rect">
            <a:avLst/>
          </a:prstGeom>
          <a:noFill/>
          <a:ln w="9525">
            <a:noFill/>
            <a:miter lim="800000"/>
            <a:headEnd/>
            <a:tailEnd/>
          </a:ln>
        </p:spPr>
      </p:pic>
      <p:pic>
        <p:nvPicPr>
          <p:cNvPr id="28675" name="Picture 4"/>
          <p:cNvPicPr>
            <a:picLocks noChangeAspect="1"/>
          </p:cNvPicPr>
          <p:nvPr/>
        </p:nvPicPr>
        <p:blipFill>
          <a:blip r:embed="rId3" cstate="print"/>
          <a:srcRect t="9476" b="10310"/>
          <a:stretch>
            <a:fillRect/>
          </a:stretch>
        </p:blipFill>
        <p:spPr bwMode="auto">
          <a:xfrm>
            <a:off x="4779963" y="460375"/>
            <a:ext cx="4002087" cy="2841625"/>
          </a:xfrm>
          <a:prstGeom prst="rect">
            <a:avLst/>
          </a:prstGeom>
          <a:noFill/>
          <a:ln w="9525">
            <a:noFill/>
            <a:miter lim="800000"/>
            <a:headEnd/>
            <a:tailEnd/>
          </a:ln>
        </p:spPr>
      </p:pic>
      <p:pic>
        <p:nvPicPr>
          <p:cNvPr id="28676" name="Picture 5"/>
          <p:cNvPicPr>
            <a:picLocks noChangeAspect="1"/>
          </p:cNvPicPr>
          <p:nvPr/>
        </p:nvPicPr>
        <p:blipFill>
          <a:blip r:embed="rId4" cstate="print"/>
          <a:srcRect t="9262" b="10097"/>
          <a:stretch>
            <a:fillRect/>
          </a:stretch>
        </p:blipFill>
        <p:spPr bwMode="auto">
          <a:xfrm>
            <a:off x="4779963" y="3748088"/>
            <a:ext cx="3941762" cy="2814637"/>
          </a:xfrm>
          <a:prstGeom prst="rect">
            <a:avLst/>
          </a:prstGeom>
          <a:noFill/>
          <a:ln w="9525">
            <a:noFill/>
            <a:miter lim="800000"/>
            <a:headEnd/>
            <a:tailEnd/>
          </a:ln>
        </p:spPr>
      </p:pic>
      <p:pic>
        <p:nvPicPr>
          <p:cNvPr id="28677" name="Picture 6"/>
          <p:cNvPicPr>
            <a:picLocks noChangeAspect="1"/>
          </p:cNvPicPr>
          <p:nvPr/>
        </p:nvPicPr>
        <p:blipFill>
          <a:blip r:embed="rId5" cstate="print"/>
          <a:srcRect t="9262" b="9454"/>
          <a:stretch>
            <a:fillRect/>
          </a:stretch>
        </p:blipFill>
        <p:spPr bwMode="auto">
          <a:xfrm>
            <a:off x="247650" y="3748088"/>
            <a:ext cx="3911600" cy="2814637"/>
          </a:xfrm>
          <a:prstGeom prst="rect">
            <a:avLst/>
          </a:prstGeom>
          <a:noFill/>
          <a:ln w="9525">
            <a:noFill/>
            <a:miter lim="800000"/>
            <a:headEnd/>
            <a:tailEnd/>
          </a:ln>
        </p:spPr>
      </p:pic>
      <p:sp>
        <p:nvSpPr>
          <p:cNvPr id="28678" name="TextBox 5"/>
          <p:cNvSpPr txBox="1">
            <a:spLocks noChangeArrowheads="1"/>
          </p:cNvSpPr>
          <p:nvPr/>
        </p:nvSpPr>
        <p:spPr bwMode="auto">
          <a:xfrm>
            <a:off x="1450975" y="6396038"/>
            <a:ext cx="992188" cy="461962"/>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NAMB</a:t>
            </a:r>
          </a:p>
        </p:txBody>
      </p:sp>
      <p:sp>
        <p:nvSpPr>
          <p:cNvPr id="28679" name="TextBox 7"/>
          <p:cNvSpPr txBox="1">
            <a:spLocks noChangeArrowheads="1"/>
          </p:cNvSpPr>
          <p:nvPr/>
        </p:nvSpPr>
        <p:spPr bwMode="auto">
          <a:xfrm>
            <a:off x="6302375" y="127000"/>
            <a:ext cx="823913" cy="460375"/>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NAM</a:t>
            </a:r>
          </a:p>
        </p:txBody>
      </p:sp>
      <p:sp>
        <p:nvSpPr>
          <p:cNvPr id="28680" name="TextBox 8"/>
          <p:cNvSpPr txBox="1">
            <a:spLocks noChangeArrowheads="1"/>
          </p:cNvSpPr>
          <p:nvPr/>
        </p:nvSpPr>
        <p:spPr bwMode="auto">
          <a:xfrm>
            <a:off x="1751013" y="127000"/>
            <a:ext cx="696912" cy="460375"/>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OBS</a:t>
            </a:r>
          </a:p>
        </p:txBody>
      </p:sp>
      <p:sp>
        <p:nvSpPr>
          <p:cNvPr id="28681" name="TextBox 9"/>
          <p:cNvSpPr txBox="1">
            <a:spLocks noChangeArrowheads="1"/>
          </p:cNvSpPr>
          <p:nvPr/>
        </p:nvSpPr>
        <p:spPr bwMode="auto">
          <a:xfrm>
            <a:off x="6300788" y="6396038"/>
            <a:ext cx="661987" cy="461962"/>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GFS</a:t>
            </a:r>
          </a:p>
        </p:txBody>
      </p:sp>
      <p:sp>
        <p:nvSpPr>
          <p:cNvPr id="28682" name="TextBox 10"/>
          <p:cNvSpPr txBox="1">
            <a:spLocks noChangeArrowheads="1"/>
          </p:cNvSpPr>
          <p:nvPr/>
        </p:nvSpPr>
        <p:spPr bwMode="auto">
          <a:xfrm>
            <a:off x="2443163" y="3225800"/>
            <a:ext cx="4921250" cy="522288"/>
          </a:xfrm>
          <a:prstGeom prst="rect">
            <a:avLst/>
          </a:prstGeom>
          <a:noFill/>
          <a:ln w="9525">
            <a:noFill/>
            <a:miter lim="800000"/>
            <a:headEnd/>
            <a:tailEnd/>
          </a:ln>
        </p:spPr>
        <p:txBody>
          <a:bodyPr>
            <a:spAutoFit/>
          </a:bodyPr>
          <a:lstStyle/>
          <a:p>
            <a:r>
              <a:rPr lang="en-US" sz="2800">
                <a:solidFill>
                  <a:srgbClr val="660066"/>
                </a:solidFill>
                <a:latin typeface="Calibri" pitchFamily="34" charset="0"/>
                <a:ea typeface="ＭＳ Ｐゴシック"/>
                <a:cs typeface="ＭＳ Ｐゴシック"/>
              </a:rPr>
              <a:t>72-HR FCSTS VALID 9/30/12</a:t>
            </a:r>
          </a:p>
        </p:txBody>
      </p:sp>
      <p:sp>
        <p:nvSpPr>
          <p:cNvPr id="28683" name="Slide Number Placeholder 10"/>
          <p:cNvSpPr>
            <a:spLocks noGrp="1"/>
          </p:cNvSpPr>
          <p:nvPr>
            <p:ph type="sldNum" sz="quarter" idx="12"/>
          </p:nvPr>
        </p:nvSpPr>
        <p:spPr>
          <a:noFill/>
        </p:spPr>
        <p:txBody>
          <a:bodyPr/>
          <a:lstStyle/>
          <a:p>
            <a:fld id="{9937C34A-095E-44CC-B8C8-2627E89F6D09}" type="slidenum">
              <a:rPr lang="en-US" smtClean="0"/>
              <a:pPr/>
              <a:t>26</a:t>
            </a:fld>
            <a:endParaRPr lang="en-US"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t="8406" r="3598" b="9454"/>
          <a:stretch>
            <a:fillRect/>
          </a:stretch>
        </p:blipFill>
        <p:spPr bwMode="auto">
          <a:xfrm>
            <a:off x="107950" y="127000"/>
            <a:ext cx="4270375" cy="3221038"/>
          </a:xfrm>
          <a:prstGeom prst="rect">
            <a:avLst/>
          </a:prstGeom>
          <a:noFill/>
          <a:ln w="9525">
            <a:noFill/>
            <a:miter lim="800000"/>
            <a:headEnd/>
            <a:tailEnd/>
          </a:ln>
        </p:spPr>
      </p:pic>
      <p:pic>
        <p:nvPicPr>
          <p:cNvPr id="29699" name="Picture 1"/>
          <p:cNvPicPr>
            <a:picLocks noChangeAspect="1"/>
          </p:cNvPicPr>
          <p:nvPr/>
        </p:nvPicPr>
        <p:blipFill>
          <a:blip r:embed="rId3" cstate="print"/>
          <a:srcRect t="9262" b="10310"/>
          <a:stretch>
            <a:fillRect/>
          </a:stretch>
        </p:blipFill>
        <p:spPr bwMode="auto">
          <a:xfrm>
            <a:off x="4822825" y="377825"/>
            <a:ext cx="4084638" cy="2908300"/>
          </a:xfrm>
          <a:prstGeom prst="rect">
            <a:avLst/>
          </a:prstGeom>
          <a:noFill/>
          <a:ln w="9525">
            <a:noFill/>
            <a:miter lim="800000"/>
            <a:headEnd/>
            <a:tailEnd/>
          </a:ln>
        </p:spPr>
      </p:pic>
      <p:pic>
        <p:nvPicPr>
          <p:cNvPr id="29700" name="Picture 2"/>
          <p:cNvPicPr>
            <a:picLocks noChangeAspect="1"/>
          </p:cNvPicPr>
          <p:nvPr/>
        </p:nvPicPr>
        <p:blipFill>
          <a:blip r:embed="rId4" cstate="print"/>
          <a:srcRect t="9476" b="10524"/>
          <a:stretch>
            <a:fillRect/>
          </a:stretch>
        </p:blipFill>
        <p:spPr bwMode="auto">
          <a:xfrm>
            <a:off x="4911725" y="3833813"/>
            <a:ext cx="3911600" cy="2770187"/>
          </a:xfrm>
          <a:prstGeom prst="rect">
            <a:avLst/>
          </a:prstGeom>
          <a:noFill/>
          <a:ln w="9525">
            <a:noFill/>
            <a:miter lim="800000"/>
            <a:headEnd/>
            <a:tailEnd/>
          </a:ln>
        </p:spPr>
      </p:pic>
      <p:pic>
        <p:nvPicPr>
          <p:cNvPr id="29701" name="Picture 4"/>
          <p:cNvPicPr>
            <a:picLocks noChangeAspect="1"/>
          </p:cNvPicPr>
          <p:nvPr/>
        </p:nvPicPr>
        <p:blipFill>
          <a:blip r:embed="rId5" cstate="print"/>
          <a:srcRect t="9262" b="10097"/>
          <a:stretch>
            <a:fillRect/>
          </a:stretch>
        </p:blipFill>
        <p:spPr bwMode="auto">
          <a:xfrm>
            <a:off x="312738" y="3940175"/>
            <a:ext cx="3868737" cy="2762250"/>
          </a:xfrm>
          <a:prstGeom prst="rect">
            <a:avLst/>
          </a:prstGeom>
          <a:noFill/>
          <a:ln w="9525">
            <a:noFill/>
            <a:miter lim="800000"/>
            <a:headEnd/>
            <a:tailEnd/>
          </a:ln>
        </p:spPr>
      </p:pic>
      <p:sp>
        <p:nvSpPr>
          <p:cNvPr id="29702" name="TextBox 5"/>
          <p:cNvSpPr txBox="1">
            <a:spLocks noChangeArrowheads="1"/>
          </p:cNvSpPr>
          <p:nvPr/>
        </p:nvSpPr>
        <p:spPr bwMode="auto">
          <a:xfrm>
            <a:off x="639763" y="4548188"/>
            <a:ext cx="992187" cy="461962"/>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NAMB</a:t>
            </a:r>
          </a:p>
        </p:txBody>
      </p:sp>
      <p:sp>
        <p:nvSpPr>
          <p:cNvPr id="29703" name="TextBox 6"/>
          <p:cNvSpPr txBox="1">
            <a:spLocks noChangeArrowheads="1"/>
          </p:cNvSpPr>
          <p:nvPr/>
        </p:nvSpPr>
        <p:spPr bwMode="auto">
          <a:xfrm>
            <a:off x="5237163" y="1130300"/>
            <a:ext cx="823912" cy="461963"/>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NAM</a:t>
            </a:r>
          </a:p>
        </p:txBody>
      </p:sp>
      <p:sp>
        <p:nvSpPr>
          <p:cNvPr id="29704" name="TextBox 7"/>
          <p:cNvSpPr txBox="1">
            <a:spLocks noChangeArrowheads="1"/>
          </p:cNvSpPr>
          <p:nvPr/>
        </p:nvSpPr>
        <p:spPr bwMode="auto">
          <a:xfrm>
            <a:off x="758825" y="1130300"/>
            <a:ext cx="698500" cy="461963"/>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OBS</a:t>
            </a:r>
          </a:p>
        </p:txBody>
      </p:sp>
      <p:sp>
        <p:nvSpPr>
          <p:cNvPr id="29705" name="TextBox 8"/>
          <p:cNvSpPr txBox="1">
            <a:spLocks noChangeArrowheads="1"/>
          </p:cNvSpPr>
          <p:nvPr/>
        </p:nvSpPr>
        <p:spPr bwMode="auto">
          <a:xfrm>
            <a:off x="2635250" y="3286125"/>
            <a:ext cx="4922838" cy="523875"/>
          </a:xfrm>
          <a:prstGeom prst="rect">
            <a:avLst/>
          </a:prstGeom>
          <a:noFill/>
          <a:ln w="9525">
            <a:noFill/>
            <a:miter lim="800000"/>
            <a:headEnd/>
            <a:tailEnd/>
          </a:ln>
        </p:spPr>
        <p:txBody>
          <a:bodyPr>
            <a:spAutoFit/>
          </a:bodyPr>
          <a:lstStyle/>
          <a:p>
            <a:r>
              <a:rPr lang="en-US" sz="2800">
                <a:solidFill>
                  <a:srgbClr val="660066"/>
                </a:solidFill>
                <a:latin typeface="Calibri" pitchFamily="34" charset="0"/>
                <a:ea typeface="ＭＳ Ｐゴシック"/>
                <a:cs typeface="ＭＳ Ｐゴシック"/>
              </a:rPr>
              <a:t>84-HR FCSTS VALID 10/01/12</a:t>
            </a:r>
          </a:p>
        </p:txBody>
      </p:sp>
      <p:sp>
        <p:nvSpPr>
          <p:cNvPr id="29706" name="TextBox 9"/>
          <p:cNvSpPr txBox="1">
            <a:spLocks noChangeArrowheads="1"/>
          </p:cNvSpPr>
          <p:nvPr/>
        </p:nvSpPr>
        <p:spPr bwMode="auto">
          <a:xfrm>
            <a:off x="5237163" y="4548188"/>
            <a:ext cx="661987" cy="461962"/>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GFS</a:t>
            </a:r>
          </a:p>
        </p:txBody>
      </p:sp>
      <p:sp>
        <p:nvSpPr>
          <p:cNvPr id="29707" name="Slide Number Placeholder 10"/>
          <p:cNvSpPr>
            <a:spLocks noGrp="1"/>
          </p:cNvSpPr>
          <p:nvPr>
            <p:ph type="sldNum" sz="quarter" idx="12"/>
          </p:nvPr>
        </p:nvSpPr>
        <p:spPr>
          <a:noFill/>
        </p:spPr>
        <p:txBody>
          <a:bodyPr/>
          <a:lstStyle/>
          <a:p>
            <a:fld id="{310663C2-33E4-44C8-83D8-8498217E4621}" type="slidenum">
              <a:rPr lang="en-US" smtClean="0"/>
              <a:pPr/>
              <a:t>27</a:t>
            </a:fld>
            <a:endParaRPr lang="en-US" smtClean="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2000" y="0"/>
            <a:ext cx="7772400" cy="1066800"/>
          </a:xfrm>
        </p:spPr>
        <p:txBody>
          <a:bodyPr/>
          <a:lstStyle/>
          <a:p>
            <a:r>
              <a:rPr lang="en-US" b="1" u="sng" smtClean="0">
                <a:solidFill>
                  <a:srgbClr val="0066FF"/>
                </a:solidFill>
              </a:rPr>
              <a:t>Future NAM Work</a:t>
            </a:r>
          </a:p>
        </p:txBody>
      </p:sp>
      <p:sp>
        <p:nvSpPr>
          <p:cNvPr id="31747" name="Content Placeholder 2"/>
          <p:cNvSpPr>
            <a:spLocks noGrp="1"/>
          </p:cNvSpPr>
          <p:nvPr>
            <p:ph idx="1"/>
          </p:nvPr>
        </p:nvSpPr>
        <p:spPr>
          <a:xfrm>
            <a:off x="533400" y="1371600"/>
            <a:ext cx="8229600" cy="4953000"/>
          </a:xfrm>
        </p:spPr>
        <p:txBody>
          <a:bodyPr/>
          <a:lstStyle/>
          <a:p>
            <a:r>
              <a:rPr lang="en-US" sz="2800" dirty="0" smtClean="0"/>
              <a:t>Add SREF to global ENKF in Hybrid-GSI</a:t>
            </a:r>
          </a:p>
          <a:p>
            <a:r>
              <a:rPr lang="en-US" sz="2800" dirty="0" smtClean="0"/>
              <a:t>Satellite channel bias correction (from GDAS)</a:t>
            </a:r>
          </a:p>
          <a:p>
            <a:r>
              <a:rPr lang="en-US" sz="2800" dirty="0" err="1" smtClean="0"/>
              <a:t>Diabatic</a:t>
            </a:r>
            <a:r>
              <a:rPr lang="en-US" sz="2800" dirty="0" smtClean="0"/>
              <a:t> Digital Filter Initialization</a:t>
            </a:r>
          </a:p>
          <a:p>
            <a:r>
              <a:rPr lang="en-US" sz="2800" dirty="0" smtClean="0"/>
              <a:t>Tropical cyclone relocation (NAM &amp; RTMA/DMA)</a:t>
            </a:r>
          </a:p>
          <a:p>
            <a:r>
              <a:rPr lang="en-US" sz="2800" dirty="0" smtClean="0"/>
              <a:t>Add NAM’s own ENKF (beyond 2013)</a:t>
            </a:r>
          </a:p>
          <a:p>
            <a:endParaRPr lang="en-US" sz="1100" dirty="0" smtClean="0"/>
          </a:p>
          <a:p>
            <a:r>
              <a:rPr lang="en-US" sz="2800" dirty="0" smtClean="0"/>
              <a:t>New snowfall calculation (next slide)</a:t>
            </a:r>
          </a:p>
          <a:p>
            <a:r>
              <a:rPr lang="en-US" sz="2800" dirty="0" smtClean="0"/>
              <a:t>Test ice nucleation formulation (see backup)</a:t>
            </a:r>
          </a:p>
          <a:p>
            <a:r>
              <a:rPr lang="en-US" sz="2800" dirty="0" smtClean="0"/>
              <a:t>Convection bug-fix bundle (in NAMX)</a:t>
            </a:r>
          </a:p>
          <a:p>
            <a:r>
              <a:rPr lang="en-US" sz="2800" b="1" u="sng" dirty="0" smtClean="0">
                <a:solidFill>
                  <a:srgbClr val="0066FF"/>
                </a:solidFill>
              </a:rPr>
              <a:t>ALL</a:t>
            </a:r>
            <a:r>
              <a:rPr lang="en-US" sz="2800" dirty="0" smtClean="0"/>
              <a:t> spokes of the “physics wheel of pain” …</a:t>
            </a:r>
          </a:p>
          <a:p>
            <a:endParaRPr lang="en-US" sz="2800" dirty="0" smtClean="0"/>
          </a:p>
        </p:txBody>
      </p:sp>
      <p:sp>
        <p:nvSpPr>
          <p:cNvPr id="31748" name="Slide Number Placeholder 3"/>
          <p:cNvSpPr>
            <a:spLocks noGrp="1"/>
          </p:cNvSpPr>
          <p:nvPr>
            <p:ph type="sldNum" sz="quarter" idx="12"/>
          </p:nvPr>
        </p:nvSpPr>
        <p:spPr>
          <a:noFill/>
        </p:spPr>
        <p:txBody>
          <a:bodyPr/>
          <a:lstStyle/>
          <a:p>
            <a:fld id="{F7CCF5C5-DDF8-446C-9F58-1738892D2AEF}" type="slidenum">
              <a:rPr lang="en-US" smtClean="0"/>
              <a:pPr/>
              <a:t>28</a:t>
            </a:fld>
            <a:endParaRPr lang="en-US"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cstate="print"/>
          <a:srcRect t="9048" r="5872" b="10310"/>
          <a:stretch>
            <a:fillRect/>
          </a:stretch>
        </p:blipFill>
        <p:spPr bwMode="auto">
          <a:xfrm>
            <a:off x="200025" y="136525"/>
            <a:ext cx="4154488" cy="3149600"/>
          </a:xfrm>
          <a:prstGeom prst="rect">
            <a:avLst/>
          </a:prstGeom>
          <a:noFill/>
          <a:ln w="9525">
            <a:noFill/>
            <a:miter lim="800000"/>
            <a:headEnd/>
            <a:tailEnd/>
          </a:ln>
        </p:spPr>
      </p:pic>
      <p:pic>
        <p:nvPicPr>
          <p:cNvPr id="30723" name="Picture 2"/>
          <p:cNvPicPr>
            <a:picLocks noChangeAspect="1"/>
          </p:cNvPicPr>
          <p:nvPr/>
        </p:nvPicPr>
        <p:blipFill>
          <a:blip r:embed="rId3" cstate="print"/>
          <a:srcRect l="7198" t="10118" r="4924" b="9883"/>
          <a:stretch>
            <a:fillRect/>
          </a:stretch>
        </p:blipFill>
        <p:spPr bwMode="auto">
          <a:xfrm>
            <a:off x="5003800" y="196850"/>
            <a:ext cx="3952875" cy="3186113"/>
          </a:xfrm>
          <a:prstGeom prst="rect">
            <a:avLst/>
          </a:prstGeom>
          <a:noFill/>
          <a:ln w="9525">
            <a:noFill/>
            <a:miter lim="800000"/>
            <a:headEnd/>
            <a:tailEnd/>
          </a:ln>
        </p:spPr>
      </p:pic>
      <p:pic>
        <p:nvPicPr>
          <p:cNvPr id="30724" name="Picture 3"/>
          <p:cNvPicPr>
            <a:picLocks noChangeAspect="1"/>
          </p:cNvPicPr>
          <p:nvPr/>
        </p:nvPicPr>
        <p:blipFill>
          <a:blip r:embed="rId4" cstate="print"/>
          <a:srcRect l="6818" t="9691" r="5115" b="10524"/>
          <a:stretch>
            <a:fillRect/>
          </a:stretch>
        </p:blipFill>
        <p:spPr bwMode="auto">
          <a:xfrm>
            <a:off x="5003800" y="3659188"/>
            <a:ext cx="3983038" cy="3195637"/>
          </a:xfrm>
          <a:prstGeom prst="rect">
            <a:avLst/>
          </a:prstGeom>
          <a:noFill/>
          <a:ln w="9525">
            <a:noFill/>
            <a:miter lim="800000"/>
            <a:headEnd/>
            <a:tailEnd/>
          </a:ln>
        </p:spPr>
      </p:pic>
      <p:pic>
        <p:nvPicPr>
          <p:cNvPr id="30725" name="Picture 2"/>
          <p:cNvPicPr>
            <a:picLocks noChangeAspect="1"/>
          </p:cNvPicPr>
          <p:nvPr/>
        </p:nvPicPr>
        <p:blipFill>
          <a:blip r:embed="rId5" cstate="print"/>
          <a:srcRect l="6061" t="9476" r="4356" b="10097"/>
          <a:stretch>
            <a:fillRect/>
          </a:stretch>
        </p:blipFill>
        <p:spPr bwMode="auto">
          <a:xfrm>
            <a:off x="331788" y="3659188"/>
            <a:ext cx="4022725" cy="3198812"/>
          </a:xfrm>
          <a:prstGeom prst="rect">
            <a:avLst/>
          </a:prstGeom>
          <a:noFill/>
          <a:ln w="9525">
            <a:noFill/>
            <a:miter lim="800000"/>
            <a:headEnd/>
            <a:tailEnd/>
          </a:ln>
        </p:spPr>
      </p:pic>
      <p:sp>
        <p:nvSpPr>
          <p:cNvPr id="30726" name="TextBox 5"/>
          <p:cNvSpPr txBox="1">
            <a:spLocks noChangeArrowheads="1"/>
          </p:cNvSpPr>
          <p:nvPr/>
        </p:nvSpPr>
        <p:spPr bwMode="auto">
          <a:xfrm>
            <a:off x="541338" y="4645025"/>
            <a:ext cx="984250" cy="461963"/>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NAMX</a:t>
            </a:r>
          </a:p>
        </p:txBody>
      </p:sp>
      <p:sp>
        <p:nvSpPr>
          <p:cNvPr id="30727" name="TextBox 6"/>
          <p:cNvSpPr txBox="1">
            <a:spLocks noChangeArrowheads="1"/>
          </p:cNvSpPr>
          <p:nvPr/>
        </p:nvSpPr>
        <p:spPr bwMode="auto">
          <a:xfrm>
            <a:off x="5380038" y="1031875"/>
            <a:ext cx="823912" cy="461963"/>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NAM</a:t>
            </a:r>
          </a:p>
        </p:txBody>
      </p:sp>
      <p:sp>
        <p:nvSpPr>
          <p:cNvPr id="30728" name="TextBox 7"/>
          <p:cNvSpPr txBox="1">
            <a:spLocks noChangeArrowheads="1"/>
          </p:cNvSpPr>
          <p:nvPr/>
        </p:nvSpPr>
        <p:spPr bwMode="auto">
          <a:xfrm>
            <a:off x="828675" y="1143000"/>
            <a:ext cx="696913" cy="460375"/>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OBS</a:t>
            </a:r>
          </a:p>
        </p:txBody>
      </p:sp>
      <p:sp>
        <p:nvSpPr>
          <p:cNvPr id="30729" name="TextBox 8"/>
          <p:cNvSpPr txBox="1">
            <a:spLocks noChangeArrowheads="1"/>
          </p:cNvSpPr>
          <p:nvPr/>
        </p:nvSpPr>
        <p:spPr bwMode="auto">
          <a:xfrm>
            <a:off x="9929813" y="4645025"/>
            <a:ext cx="825500" cy="461963"/>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NAM</a:t>
            </a:r>
          </a:p>
        </p:txBody>
      </p:sp>
      <p:sp>
        <p:nvSpPr>
          <p:cNvPr id="30730" name="TextBox 9"/>
          <p:cNvSpPr txBox="1">
            <a:spLocks noChangeArrowheads="1"/>
          </p:cNvSpPr>
          <p:nvPr/>
        </p:nvSpPr>
        <p:spPr bwMode="auto">
          <a:xfrm>
            <a:off x="5380038" y="4645025"/>
            <a:ext cx="661987" cy="461963"/>
          </a:xfrm>
          <a:prstGeom prst="rect">
            <a:avLst/>
          </a:prstGeom>
          <a:noFill/>
          <a:ln w="9525">
            <a:noFill/>
            <a:miter lim="800000"/>
            <a:headEnd/>
            <a:tailEnd/>
          </a:ln>
        </p:spPr>
        <p:txBody>
          <a:bodyPr wrap="none">
            <a:spAutoFit/>
          </a:bodyPr>
          <a:lstStyle/>
          <a:p>
            <a:r>
              <a:rPr lang="en-US">
                <a:latin typeface="Calibri" pitchFamily="34" charset="0"/>
                <a:ea typeface="ＭＳ Ｐゴシック"/>
                <a:cs typeface="ＭＳ Ｐゴシック"/>
              </a:rPr>
              <a:t>GFS</a:t>
            </a:r>
          </a:p>
        </p:txBody>
      </p:sp>
      <p:sp>
        <p:nvSpPr>
          <p:cNvPr id="30731" name="TextBox 10"/>
          <p:cNvSpPr txBox="1">
            <a:spLocks noChangeArrowheads="1"/>
          </p:cNvSpPr>
          <p:nvPr/>
        </p:nvSpPr>
        <p:spPr bwMode="auto">
          <a:xfrm>
            <a:off x="2443163" y="3286125"/>
            <a:ext cx="4921250" cy="523875"/>
          </a:xfrm>
          <a:prstGeom prst="rect">
            <a:avLst/>
          </a:prstGeom>
          <a:noFill/>
          <a:ln w="9525">
            <a:noFill/>
            <a:miter lim="800000"/>
            <a:headEnd/>
            <a:tailEnd/>
          </a:ln>
        </p:spPr>
        <p:txBody>
          <a:bodyPr>
            <a:spAutoFit/>
          </a:bodyPr>
          <a:lstStyle/>
          <a:p>
            <a:r>
              <a:rPr lang="en-US" sz="2800">
                <a:solidFill>
                  <a:srgbClr val="660066"/>
                </a:solidFill>
                <a:latin typeface="Calibri" pitchFamily="34" charset="0"/>
                <a:ea typeface="ＭＳ Ｐゴシック"/>
                <a:cs typeface="ＭＳ Ｐゴシック"/>
              </a:rPr>
              <a:t>24-HR FCSTS VALID 10/18/12</a:t>
            </a:r>
          </a:p>
        </p:txBody>
      </p:sp>
      <p:sp>
        <p:nvSpPr>
          <p:cNvPr id="30732" name="Slide Number Placeholder 11"/>
          <p:cNvSpPr>
            <a:spLocks noGrp="1"/>
          </p:cNvSpPr>
          <p:nvPr>
            <p:ph type="sldNum" sz="quarter" idx="12"/>
          </p:nvPr>
        </p:nvSpPr>
        <p:spPr>
          <a:noFill/>
        </p:spPr>
        <p:txBody>
          <a:bodyPr/>
          <a:lstStyle/>
          <a:p>
            <a:fld id="{78B7B05E-626E-40C6-ABBD-8E664CCA8E05}" type="slidenum">
              <a:rPr lang="en-US" smtClean="0"/>
              <a:pPr/>
              <a:t>29</a:t>
            </a:fld>
            <a:endParaRPr lang="en-US"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p>
            <a:fld id="{FFD4C507-7B19-44D5-A8EE-DE81B761C4E5}" type="slidenum">
              <a:rPr lang="en-US" smtClean="0"/>
              <a:pPr/>
              <a:t>3</a:t>
            </a:fld>
            <a:endParaRPr lang="en-US" smtClean="0"/>
          </a:p>
        </p:txBody>
      </p:sp>
      <p:sp>
        <p:nvSpPr>
          <p:cNvPr id="4099" name="Rectangle 2"/>
          <p:cNvSpPr>
            <a:spLocks noGrp="1" noChangeArrowheads="1"/>
          </p:cNvSpPr>
          <p:nvPr>
            <p:ph type="title"/>
          </p:nvPr>
        </p:nvSpPr>
        <p:spPr>
          <a:xfrm>
            <a:off x="685800" y="381000"/>
            <a:ext cx="7772400" cy="914400"/>
          </a:xfrm>
        </p:spPr>
        <p:txBody>
          <a:bodyPr/>
          <a:lstStyle/>
          <a:p>
            <a:pPr eaLnBrk="1" hangingPunct="1"/>
            <a:r>
              <a:rPr lang="en-US" b="1" u="sng" smtClean="0">
                <a:solidFill>
                  <a:srgbClr val="0066FF"/>
                </a:solidFill>
              </a:rPr>
              <a:t>T O P I C S</a:t>
            </a:r>
          </a:p>
        </p:txBody>
      </p:sp>
      <p:sp>
        <p:nvSpPr>
          <p:cNvPr id="4100" name="Rectangle 3"/>
          <p:cNvSpPr>
            <a:spLocks noGrp="1" noChangeArrowheads="1"/>
          </p:cNvSpPr>
          <p:nvPr>
            <p:ph type="body" idx="1"/>
          </p:nvPr>
        </p:nvSpPr>
        <p:spPr>
          <a:xfrm>
            <a:off x="1143000" y="1600200"/>
            <a:ext cx="7239000" cy="4038600"/>
          </a:xfrm>
        </p:spPr>
        <p:txBody>
          <a:bodyPr/>
          <a:lstStyle/>
          <a:p>
            <a:pPr eaLnBrk="1" hangingPunct="1">
              <a:lnSpc>
                <a:spcPct val="150000"/>
              </a:lnSpc>
            </a:pPr>
            <a:r>
              <a:rPr lang="en-US" sz="2000" smtClean="0"/>
              <a:t>Observation Processing, Quality Control &amp; Verification</a:t>
            </a:r>
          </a:p>
          <a:p>
            <a:pPr eaLnBrk="1" hangingPunct="1">
              <a:lnSpc>
                <a:spcPct val="150000"/>
              </a:lnSpc>
            </a:pPr>
            <a:r>
              <a:rPr lang="en-US" sz="2000" smtClean="0"/>
              <a:t>HiResWindow and SPC runs</a:t>
            </a:r>
          </a:p>
          <a:p>
            <a:pPr eaLnBrk="1" hangingPunct="1">
              <a:lnSpc>
                <a:spcPct val="150000"/>
              </a:lnSpc>
            </a:pPr>
            <a:r>
              <a:rPr lang="en-US" sz="2000" smtClean="0"/>
              <a:t>RTMA + Delayed Mesoscale Analysis</a:t>
            </a:r>
          </a:p>
          <a:p>
            <a:pPr eaLnBrk="1" hangingPunct="1">
              <a:lnSpc>
                <a:spcPct val="150000"/>
              </a:lnSpc>
            </a:pPr>
            <a:r>
              <a:rPr lang="en-US" sz="2800" smtClean="0"/>
              <a:t>NAM: NDAS + NMMB + NEMS + Nesting</a:t>
            </a:r>
          </a:p>
          <a:p>
            <a:pPr lvl="1" eaLnBrk="1" hangingPunct="1">
              <a:lnSpc>
                <a:spcPct val="150000"/>
              </a:lnSpc>
            </a:pPr>
            <a:r>
              <a:rPr lang="en-US" sz="2400" smtClean="0"/>
              <a:t>Derecho &amp; Superstorm Sandy</a:t>
            </a:r>
          </a:p>
          <a:p>
            <a:pPr lvl="1" eaLnBrk="1" hangingPunct="1">
              <a:lnSpc>
                <a:spcPct val="150000"/>
              </a:lnSpc>
            </a:pPr>
            <a:r>
              <a:rPr lang="en-US" sz="2400" smtClean="0"/>
              <a:t>Current NAM parallel</a:t>
            </a:r>
          </a:p>
          <a:p>
            <a:pPr lvl="1" eaLnBrk="1" hangingPunct="1">
              <a:lnSpc>
                <a:spcPct val="150000"/>
              </a:lnSpc>
            </a:pPr>
            <a:r>
              <a:rPr lang="en-US" sz="2400" smtClean="0"/>
              <a:t>Efforts aimed at the future</a:t>
            </a:r>
          </a:p>
          <a:p>
            <a:pPr eaLnBrk="1" hangingPunct="1">
              <a:lnSpc>
                <a:spcPct val="150000"/>
              </a:lnSpc>
            </a:pPr>
            <a:r>
              <a:rPr lang="en-US" sz="2000" smtClean="0"/>
              <a:t>Convergence of NAM+RAP -&gt; NARRE+HRRRE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6400800" y="1524000"/>
            <a:ext cx="2660650" cy="2422525"/>
            <a:chOff x="6483350" y="1566863"/>
            <a:chExt cx="2660650" cy="2422525"/>
          </a:xfrm>
        </p:grpSpPr>
        <p:pic>
          <p:nvPicPr>
            <p:cNvPr id="32783" name="Picture 9"/>
            <p:cNvPicPr>
              <a:picLocks noChangeAspect="1" noChangeArrowheads="1"/>
            </p:cNvPicPr>
            <p:nvPr/>
          </p:nvPicPr>
          <p:blipFill>
            <a:blip r:embed="rId2" cstate="print"/>
            <a:srcRect/>
            <a:stretch>
              <a:fillRect/>
            </a:stretch>
          </p:blipFill>
          <p:spPr bwMode="auto">
            <a:xfrm>
              <a:off x="6483350" y="1981200"/>
              <a:ext cx="2660650" cy="2008188"/>
            </a:xfrm>
            <a:prstGeom prst="rect">
              <a:avLst/>
            </a:prstGeom>
            <a:noFill/>
            <a:ln w="9525">
              <a:noFill/>
              <a:miter lim="800000"/>
              <a:headEnd/>
              <a:tailEnd/>
            </a:ln>
          </p:spPr>
        </p:pic>
        <p:sp>
          <p:nvSpPr>
            <p:cNvPr id="32784" name="Rectangle 1"/>
            <p:cNvSpPr>
              <a:spLocks noChangeArrowheads="1"/>
            </p:cNvSpPr>
            <p:nvPr/>
          </p:nvSpPr>
          <p:spPr bwMode="auto">
            <a:xfrm>
              <a:off x="6696075" y="1566863"/>
              <a:ext cx="2047875" cy="338554"/>
            </a:xfrm>
            <a:prstGeom prst="rect">
              <a:avLst/>
            </a:prstGeom>
            <a:noFill/>
            <a:ln w="9525">
              <a:noFill/>
              <a:miter lim="800000"/>
              <a:headEnd/>
              <a:tailEnd/>
            </a:ln>
          </p:spPr>
          <p:txBody>
            <a:bodyPr>
              <a:spAutoFit/>
            </a:bodyPr>
            <a:lstStyle/>
            <a:p>
              <a:r>
                <a:rPr lang="en-US" sz="1600" b="1">
                  <a:solidFill>
                    <a:srgbClr val="000000"/>
                  </a:solidFill>
                </a:rPr>
                <a:t>26-27 January 2011 </a:t>
              </a:r>
              <a:endParaRPr lang="en-US" sz="1600" b="1"/>
            </a:p>
          </p:txBody>
        </p:sp>
      </p:grpSp>
      <p:pic>
        <p:nvPicPr>
          <p:cNvPr id="32771" name="Picture 5"/>
          <p:cNvPicPr>
            <a:picLocks noChangeAspect="1" noChangeArrowheads="1"/>
          </p:cNvPicPr>
          <p:nvPr/>
        </p:nvPicPr>
        <p:blipFill>
          <a:blip r:embed="rId3" cstate="print"/>
          <a:srcRect/>
          <a:stretch>
            <a:fillRect/>
          </a:stretch>
        </p:blipFill>
        <p:spPr bwMode="auto">
          <a:xfrm>
            <a:off x="6384925" y="4224338"/>
            <a:ext cx="2701925" cy="2171700"/>
          </a:xfrm>
          <a:prstGeom prst="rect">
            <a:avLst/>
          </a:prstGeom>
          <a:noFill/>
          <a:ln w="9525">
            <a:noFill/>
            <a:miter lim="800000"/>
            <a:headEnd/>
            <a:tailEnd/>
          </a:ln>
        </p:spPr>
      </p:pic>
      <p:pic>
        <p:nvPicPr>
          <p:cNvPr id="32772" name="Picture 5"/>
          <p:cNvPicPr>
            <a:picLocks noChangeAspect="1" noChangeArrowheads="1"/>
          </p:cNvPicPr>
          <p:nvPr/>
        </p:nvPicPr>
        <p:blipFill>
          <a:blip r:embed="rId4" cstate="print"/>
          <a:srcRect t="3842" r="4860" b="4544"/>
          <a:stretch>
            <a:fillRect/>
          </a:stretch>
        </p:blipFill>
        <p:spPr bwMode="auto">
          <a:xfrm>
            <a:off x="76200" y="4210050"/>
            <a:ext cx="3048000" cy="2185988"/>
          </a:xfrm>
          <a:prstGeom prst="rect">
            <a:avLst/>
          </a:prstGeom>
          <a:noFill/>
          <a:ln w="9525">
            <a:noFill/>
            <a:miter lim="800000"/>
            <a:headEnd/>
            <a:tailEnd/>
          </a:ln>
        </p:spPr>
      </p:pic>
      <p:pic>
        <p:nvPicPr>
          <p:cNvPr id="32773" name="Picture 6"/>
          <p:cNvPicPr>
            <a:picLocks noChangeAspect="1" noChangeArrowheads="1"/>
          </p:cNvPicPr>
          <p:nvPr/>
        </p:nvPicPr>
        <p:blipFill>
          <a:blip r:embed="rId5" cstate="print"/>
          <a:srcRect l="8228" b="7225"/>
          <a:stretch>
            <a:fillRect/>
          </a:stretch>
        </p:blipFill>
        <p:spPr bwMode="auto">
          <a:xfrm>
            <a:off x="3124200" y="4033838"/>
            <a:ext cx="2717800" cy="2362200"/>
          </a:xfrm>
          <a:prstGeom prst="rect">
            <a:avLst/>
          </a:prstGeom>
          <a:noFill/>
          <a:ln w="9525">
            <a:noFill/>
            <a:miter lim="800000"/>
            <a:headEnd/>
            <a:tailEnd/>
          </a:ln>
        </p:spPr>
      </p:pic>
      <p:sp>
        <p:nvSpPr>
          <p:cNvPr id="32774" name="Text Box 7"/>
          <p:cNvSpPr txBox="1">
            <a:spLocks noChangeArrowheads="1"/>
          </p:cNvSpPr>
          <p:nvPr/>
        </p:nvSpPr>
        <p:spPr bwMode="auto">
          <a:xfrm>
            <a:off x="3048000" y="4019550"/>
            <a:ext cx="2743200" cy="204788"/>
          </a:xfrm>
          <a:prstGeom prst="rect">
            <a:avLst/>
          </a:prstGeom>
          <a:solidFill>
            <a:schemeClr val="bg1"/>
          </a:solidFill>
          <a:ln w="9525">
            <a:noFill/>
            <a:miter lim="800000"/>
            <a:headEnd/>
            <a:tailEnd/>
          </a:ln>
        </p:spPr>
        <p:txBody>
          <a:bodyPr lIns="0" tIns="0" rIns="0" bIns="0">
            <a:spAutoFit/>
          </a:bodyPr>
          <a:lstStyle/>
          <a:p>
            <a:pPr algn="ctr">
              <a:lnSpc>
                <a:spcPct val="95000"/>
              </a:lnSpc>
            </a:pPr>
            <a:r>
              <a:rPr lang="en-US" sz="1400">
                <a:solidFill>
                  <a:srgbClr val="000000"/>
                </a:solidFill>
                <a:latin typeface="Arial" pitchFamily="34" charset="0"/>
                <a:cs typeface="Arial" pitchFamily="34" charset="0"/>
              </a:rPr>
              <a:t>Percentage of Frozen Precip</a:t>
            </a:r>
            <a:r>
              <a:rPr lang="en-US" sz="1400">
                <a:solidFill>
                  <a:srgbClr val="FF0000"/>
                </a:solidFill>
                <a:latin typeface="Arial" pitchFamily="34" charset="0"/>
                <a:cs typeface="Arial" pitchFamily="34" charset="0"/>
              </a:rPr>
              <a:t> </a:t>
            </a:r>
          </a:p>
        </p:txBody>
      </p:sp>
      <p:sp>
        <p:nvSpPr>
          <p:cNvPr id="32775" name="Text Box 15"/>
          <p:cNvSpPr txBox="1">
            <a:spLocks noChangeArrowheads="1"/>
          </p:cNvSpPr>
          <p:nvPr/>
        </p:nvSpPr>
        <p:spPr bwMode="auto">
          <a:xfrm>
            <a:off x="736600" y="4033838"/>
            <a:ext cx="2362200" cy="190500"/>
          </a:xfrm>
          <a:prstGeom prst="rect">
            <a:avLst/>
          </a:prstGeom>
          <a:noFill/>
          <a:ln w="9525">
            <a:noFill/>
            <a:miter lim="800000"/>
            <a:headEnd/>
            <a:tailEnd/>
          </a:ln>
        </p:spPr>
        <p:txBody>
          <a:bodyPr lIns="0" tIns="0" rIns="0" bIns="0">
            <a:spAutoFit/>
          </a:bodyPr>
          <a:lstStyle/>
          <a:p>
            <a:pPr algn="ctr">
              <a:lnSpc>
                <a:spcPct val="95000"/>
              </a:lnSpc>
            </a:pPr>
            <a:r>
              <a:rPr lang="en-US" sz="1300">
                <a:solidFill>
                  <a:srgbClr val="000000"/>
                </a:solidFill>
                <a:latin typeface="Arial" pitchFamily="34" charset="0"/>
                <a:cs typeface="Arial" pitchFamily="34" charset="0"/>
              </a:rPr>
              <a:t>Rime Factor (RF)</a:t>
            </a:r>
          </a:p>
        </p:txBody>
      </p:sp>
      <p:sp>
        <p:nvSpPr>
          <p:cNvPr id="32776" name="Freeform 10"/>
          <p:cNvSpPr>
            <a:spLocks/>
          </p:cNvSpPr>
          <p:nvPr/>
        </p:nvSpPr>
        <p:spPr bwMode="auto">
          <a:xfrm rot="16200000" flipV="1">
            <a:off x="5849937" y="5018088"/>
            <a:ext cx="493713" cy="509588"/>
          </a:xfrm>
          <a:custGeom>
            <a:avLst/>
            <a:gdLst>
              <a:gd name="T0" fmla="*/ 2147483647 w 22715"/>
              <a:gd name="T1" fmla="*/ 2147483647 h 21600"/>
              <a:gd name="T2" fmla="*/ 2147483647 w 22715"/>
              <a:gd name="T3" fmla="*/ 2147483647 h 21600"/>
              <a:gd name="T4" fmla="*/ 2147483647 w 22715"/>
              <a:gd name="T5" fmla="*/ 2147483647 h 21600"/>
              <a:gd name="T6" fmla="*/ 2147483647 w 22715"/>
              <a:gd name="T7" fmla="*/ 2147483647 h 21600"/>
              <a:gd name="T8" fmla="*/ 2147483647 w 22715"/>
              <a:gd name="T9" fmla="*/ 0 h 21600"/>
              <a:gd name="T10" fmla="*/ 2147483647 w 22715"/>
              <a:gd name="T11" fmla="*/ 2147483647 h 21600"/>
              <a:gd name="T12" fmla="*/ 2147483647 w 22715"/>
              <a:gd name="T13" fmla="*/ 2147483647 h 21600"/>
              <a:gd name="T14" fmla="*/ 2147483647 w 22715"/>
              <a:gd name="T15" fmla="*/ 2147483647 h 21600"/>
              <a:gd name="T16" fmla="*/ 2147483647 w 22715"/>
              <a:gd name="T17" fmla="*/ 2147483647 h 21600"/>
              <a:gd name="T18" fmla="*/ 2147483647 w 22715"/>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715"/>
              <a:gd name="T31" fmla="*/ 0 h 21600"/>
              <a:gd name="T32" fmla="*/ 22715 w 22715"/>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715" h="21600">
                <a:moveTo>
                  <a:pt x="6165" y="21600"/>
                </a:moveTo>
                <a:lnTo>
                  <a:pt x="6165" y="11173"/>
                </a:lnTo>
                <a:cubicBezTo>
                  <a:pt x="6165" y="11173"/>
                  <a:pt x="1031" y="11188"/>
                  <a:pt x="985" y="11173"/>
                </a:cubicBezTo>
                <a:cubicBezTo>
                  <a:pt x="0" y="11173"/>
                  <a:pt x="995" y="10190"/>
                  <a:pt x="995" y="10190"/>
                </a:cubicBezTo>
                <a:lnTo>
                  <a:pt x="11345" y="0"/>
                </a:lnTo>
                <a:cubicBezTo>
                  <a:pt x="11345" y="0"/>
                  <a:pt x="21669" y="10187"/>
                  <a:pt x="21691" y="10187"/>
                </a:cubicBezTo>
                <a:cubicBezTo>
                  <a:pt x="22715" y="11337"/>
                  <a:pt x="21705" y="11173"/>
                  <a:pt x="21705" y="11173"/>
                </a:cubicBezTo>
                <a:lnTo>
                  <a:pt x="16526" y="11173"/>
                </a:lnTo>
                <a:lnTo>
                  <a:pt x="16526" y="21600"/>
                </a:lnTo>
                <a:lnTo>
                  <a:pt x="6165" y="21600"/>
                </a:lnTo>
                <a:close/>
              </a:path>
            </a:pathLst>
          </a:custGeom>
          <a:solidFill>
            <a:srgbClr val="7F6000"/>
          </a:solidFill>
          <a:ln w="9525">
            <a:solidFill>
              <a:srgbClr val="000000"/>
            </a:solidFill>
            <a:round/>
            <a:headEnd/>
            <a:tailEnd/>
          </a:ln>
        </p:spPr>
        <p:txBody>
          <a:bodyPr/>
          <a:lstStyle/>
          <a:p>
            <a:endParaRPr lang="en-US"/>
          </a:p>
        </p:txBody>
      </p:sp>
      <p:sp>
        <p:nvSpPr>
          <p:cNvPr id="32777" name="Text Box 7"/>
          <p:cNvSpPr txBox="1">
            <a:spLocks noChangeArrowheads="1"/>
          </p:cNvSpPr>
          <p:nvPr/>
        </p:nvSpPr>
        <p:spPr bwMode="auto">
          <a:xfrm>
            <a:off x="6426200" y="5900738"/>
            <a:ext cx="2260600" cy="350837"/>
          </a:xfrm>
          <a:prstGeom prst="rect">
            <a:avLst/>
          </a:prstGeom>
          <a:solidFill>
            <a:schemeClr val="bg1"/>
          </a:solidFill>
          <a:ln w="9525">
            <a:noFill/>
            <a:miter lim="800000"/>
            <a:headEnd/>
            <a:tailEnd/>
          </a:ln>
        </p:spPr>
        <p:txBody>
          <a:bodyPr lIns="0" tIns="0" rIns="0" bIns="0">
            <a:spAutoFit/>
          </a:bodyPr>
          <a:lstStyle/>
          <a:p>
            <a:pPr algn="ctr">
              <a:lnSpc>
                <a:spcPct val="95000"/>
              </a:lnSpc>
            </a:pPr>
            <a:r>
              <a:rPr lang="en-US" sz="1200">
                <a:solidFill>
                  <a:srgbClr val="000000"/>
                </a:solidFill>
                <a:latin typeface="Arial" pitchFamily="34" charset="0"/>
                <a:cs typeface="Arial" pitchFamily="34" charset="0"/>
              </a:rPr>
              <a:t>Snowfall Forecast (in) with a </a:t>
            </a:r>
            <a:r>
              <a:rPr lang="en-US" sz="1200" b="1">
                <a:solidFill>
                  <a:srgbClr val="FF0000"/>
                </a:solidFill>
                <a:latin typeface="Arial" pitchFamily="34" charset="0"/>
                <a:cs typeface="Arial" pitchFamily="34" charset="0"/>
              </a:rPr>
              <a:t>Varying SLR </a:t>
            </a:r>
          </a:p>
        </p:txBody>
      </p:sp>
      <p:sp>
        <p:nvSpPr>
          <p:cNvPr id="2060" name="Text Box 7"/>
          <p:cNvSpPr txBox="1">
            <a:spLocks noChangeArrowheads="1"/>
          </p:cNvSpPr>
          <p:nvPr/>
        </p:nvSpPr>
        <p:spPr bwMode="auto">
          <a:xfrm>
            <a:off x="6537325" y="3538538"/>
            <a:ext cx="2149475" cy="350837"/>
          </a:xfrm>
          <a:prstGeom prst="rect">
            <a:avLst/>
          </a:prstGeom>
          <a:solidFill>
            <a:schemeClr val="bg1"/>
          </a:solidFill>
          <a:ln>
            <a:noFill/>
          </a:ln>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95000"/>
              </a:lnSpc>
              <a:defRPr/>
            </a:pPr>
            <a:r>
              <a:rPr lang="en-US" sz="1200" dirty="0">
                <a:solidFill>
                  <a:srgbClr val="000000"/>
                </a:solidFill>
                <a:latin typeface="Arial" charset="0"/>
              </a:rPr>
              <a:t>Snowfall Forecast (in) using </a:t>
            </a:r>
            <a:r>
              <a:rPr lang="en-US" sz="1200" dirty="0" smtClean="0">
                <a:solidFill>
                  <a:srgbClr val="000000"/>
                </a:solidFill>
                <a:latin typeface="Arial" charset="0"/>
              </a:rPr>
              <a:t/>
            </a:r>
            <a:br>
              <a:rPr lang="en-US" sz="1200" dirty="0" smtClean="0">
                <a:solidFill>
                  <a:srgbClr val="000000"/>
                </a:solidFill>
                <a:latin typeface="Arial" charset="0"/>
              </a:rPr>
            </a:br>
            <a:r>
              <a:rPr lang="en-US" sz="1200" dirty="0" smtClean="0">
                <a:solidFill>
                  <a:srgbClr val="000000"/>
                </a:solidFill>
                <a:latin typeface="Arial" charset="0"/>
              </a:rPr>
              <a:t>a </a:t>
            </a:r>
            <a:r>
              <a:rPr lang="en-US" sz="1200" b="1" dirty="0" smtClean="0">
                <a:solidFill>
                  <a:schemeClr val="tx2">
                    <a:lumMod val="60000"/>
                    <a:lumOff val="40000"/>
                  </a:schemeClr>
                </a:solidFill>
                <a:latin typeface="Arial" charset="0"/>
              </a:rPr>
              <a:t>fixed 10:1 </a:t>
            </a:r>
            <a:r>
              <a:rPr lang="en-US" sz="1200" b="1" dirty="0">
                <a:solidFill>
                  <a:schemeClr val="tx2">
                    <a:lumMod val="60000"/>
                    <a:lumOff val="40000"/>
                  </a:schemeClr>
                </a:solidFill>
                <a:latin typeface="Arial" charset="0"/>
              </a:rPr>
              <a:t>SLR </a:t>
            </a:r>
          </a:p>
        </p:txBody>
      </p:sp>
      <p:sp>
        <p:nvSpPr>
          <p:cNvPr id="15" name="Rectangle 14"/>
          <p:cNvSpPr/>
          <p:nvPr/>
        </p:nvSpPr>
        <p:spPr>
          <a:xfrm>
            <a:off x="76200" y="3946525"/>
            <a:ext cx="9010650" cy="25638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780" name="Title 3"/>
          <p:cNvSpPr>
            <a:spLocks noGrp="1"/>
          </p:cNvSpPr>
          <p:nvPr>
            <p:ph type="title"/>
          </p:nvPr>
        </p:nvSpPr>
        <p:spPr>
          <a:xfrm>
            <a:off x="457200" y="228600"/>
            <a:ext cx="8229600" cy="1143000"/>
          </a:xfrm>
        </p:spPr>
        <p:txBody>
          <a:bodyPr/>
          <a:lstStyle/>
          <a:p>
            <a:pPr eaLnBrk="1" hangingPunct="1"/>
            <a:r>
              <a:rPr lang="en-US" sz="3600" u="sng" smtClean="0">
                <a:solidFill>
                  <a:srgbClr val="0066FF"/>
                </a:solidFill>
              </a:rPr>
              <a:t>New method for predicting NAM snowfall (currently being tested HPC)</a:t>
            </a:r>
          </a:p>
        </p:txBody>
      </p:sp>
      <p:sp>
        <p:nvSpPr>
          <p:cNvPr id="5" name="Content Placeholder 4"/>
          <p:cNvSpPr>
            <a:spLocks noGrp="1"/>
          </p:cNvSpPr>
          <p:nvPr>
            <p:ph idx="1"/>
          </p:nvPr>
        </p:nvSpPr>
        <p:spPr>
          <a:xfrm>
            <a:off x="457200" y="1533525"/>
            <a:ext cx="5969000" cy="2386013"/>
          </a:xfrm>
        </p:spPr>
        <p:txBody>
          <a:bodyPr rtlCol="0">
            <a:normAutofit fontScale="92500" lnSpcReduction="20000"/>
          </a:bodyPr>
          <a:lstStyle/>
          <a:p>
            <a:pPr eaLnBrk="1" fontAlgn="auto" hangingPunct="1">
              <a:spcAft>
                <a:spcPts val="0"/>
              </a:spcAft>
              <a:buFont typeface="Arial" pitchFamily="34" charset="0"/>
              <a:buChar char="•"/>
              <a:defRPr/>
            </a:pPr>
            <a:r>
              <a:rPr lang="en-US" sz="2600" dirty="0" smtClean="0"/>
              <a:t>Uses the rime factor, percentage of frozen </a:t>
            </a:r>
            <a:r>
              <a:rPr lang="en-US" sz="2600" dirty="0" err="1" smtClean="0"/>
              <a:t>precip</a:t>
            </a:r>
            <a:r>
              <a:rPr lang="en-US" sz="2600" dirty="0" smtClean="0"/>
              <a:t>, and QPF to provide snowfall amounts with a varying snow-liquid ratio (SLR</a:t>
            </a:r>
            <a:r>
              <a:rPr lang="en-US" sz="2400" dirty="0" smtClean="0"/>
              <a:t>; al</a:t>
            </a:r>
            <a:r>
              <a:rPr lang="en-US" sz="2200" dirty="0" smtClean="0"/>
              <a:t>gorithm is described </a:t>
            </a:r>
            <a:r>
              <a:rPr lang="en-US" sz="2200" dirty="0" smtClean="0">
                <a:hlinkClick r:id="rId6"/>
              </a:rPr>
              <a:t>here</a:t>
            </a:r>
            <a:r>
              <a:rPr lang="en-US" sz="2200" dirty="0" smtClean="0"/>
              <a:t>.</a:t>
            </a:r>
            <a:r>
              <a:rPr lang="en-US" sz="2600" dirty="0" smtClean="0"/>
              <a:t>)</a:t>
            </a:r>
            <a:r>
              <a:rPr lang="en-US" sz="2200" dirty="0" smtClean="0"/>
              <a:t>  </a:t>
            </a:r>
          </a:p>
          <a:p>
            <a:pPr lvl="1" eaLnBrk="1" fontAlgn="auto" hangingPunct="1">
              <a:spcAft>
                <a:spcPts val="0"/>
              </a:spcAft>
              <a:buFont typeface="Arial" pitchFamily="34" charset="0"/>
              <a:buChar char="–"/>
              <a:defRPr/>
            </a:pPr>
            <a:r>
              <a:rPr lang="en-US" sz="2000" dirty="0" smtClean="0"/>
              <a:t>Useful in areas of mixed precipitation</a:t>
            </a:r>
          </a:p>
          <a:p>
            <a:pPr lvl="1" eaLnBrk="1" fontAlgn="auto" hangingPunct="1">
              <a:spcAft>
                <a:spcPts val="0"/>
              </a:spcAft>
              <a:buFont typeface="Arial" pitchFamily="34" charset="0"/>
              <a:buChar char="–"/>
              <a:defRPr/>
            </a:pPr>
            <a:r>
              <a:rPr lang="en-US" sz="2000" b="1" dirty="0" smtClean="0">
                <a:solidFill>
                  <a:srgbClr val="FF0000"/>
                </a:solidFill>
              </a:rPr>
              <a:t>Varying SLR (lower right) </a:t>
            </a:r>
            <a:r>
              <a:rPr lang="en-US" sz="2000" dirty="0" smtClean="0"/>
              <a:t>reduced </a:t>
            </a:r>
            <a:r>
              <a:rPr lang="en-US" sz="2000" dirty="0"/>
              <a:t>snow/ice accumulations by </a:t>
            </a:r>
            <a:r>
              <a:rPr lang="en-US" sz="2000" dirty="0" smtClean="0"/>
              <a:t>nearly 3” in </a:t>
            </a:r>
            <a:r>
              <a:rPr lang="en-US" sz="2000" dirty="0"/>
              <a:t>some areas compared to </a:t>
            </a:r>
            <a:r>
              <a:rPr lang="en-US" sz="2000" dirty="0" smtClean="0"/>
              <a:t>the </a:t>
            </a:r>
            <a:r>
              <a:rPr lang="en-US" sz="2000" b="1" dirty="0" smtClean="0">
                <a:solidFill>
                  <a:schemeClr val="tx2">
                    <a:lumMod val="60000"/>
                    <a:lumOff val="40000"/>
                  </a:schemeClr>
                </a:solidFill>
              </a:rPr>
              <a:t>fixed 10:1 SLR (upper right)</a:t>
            </a:r>
            <a:endParaRPr lang="en-US" sz="1600" b="1" dirty="0">
              <a:solidFill>
                <a:schemeClr val="tx2">
                  <a:lumMod val="60000"/>
                  <a:lumOff val="40000"/>
                </a:schemeClr>
              </a:solidFill>
            </a:endParaRPr>
          </a:p>
        </p:txBody>
      </p:sp>
      <p:sp>
        <p:nvSpPr>
          <p:cNvPr id="32782" name="Slide Number Placeholder 15"/>
          <p:cNvSpPr>
            <a:spLocks noGrp="1"/>
          </p:cNvSpPr>
          <p:nvPr>
            <p:ph type="sldNum" sz="quarter" idx="12"/>
          </p:nvPr>
        </p:nvSpPr>
        <p:spPr>
          <a:noFill/>
        </p:spPr>
        <p:txBody>
          <a:bodyPr/>
          <a:lstStyle/>
          <a:p>
            <a:fld id="{9733B12E-1F4B-4432-ACEA-4C70274D0E83}" type="slidenum">
              <a:rPr lang="en-US" smtClean="0"/>
              <a:pPr/>
              <a:t>30</a:t>
            </a:fld>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25475" y="0"/>
            <a:ext cx="7772400" cy="773113"/>
          </a:xfrm>
        </p:spPr>
        <p:txBody>
          <a:bodyPr>
            <a:normAutofit fontScale="90000"/>
          </a:bodyPr>
          <a:lstStyle/>
          <a:p>
            <a:pPr eaLnBrk="1" hangingPunct="1">
              <a:defRPr/>
            </a:pPr>
            <a:r>
              <a:rPr lang="en-US" sz="4800" b="1" u="sng" dirty="0" smtClean="0"/>
              <a:t>2015-2016</a:t>
            </a:r>
            <a:endParaRPr lang="en-US" sz="4800" b="1" dirty="0" smtClean="0"/>
          </a:p>
        </p:txBody>
      </p:sp>
      <p:sp>
        <p:nvSpPr>
          <p:cNvPr id="33795" name="Rectangle 3"/>
          <p:cNvSpPr>
            <a:spLocks noGrp="1" noChangeArrowheads="1"/>
          </p:cNvSpPr>
          <p:nvPr>
            <p:ph type="body" sz="half" idx="1"/>
          </p:nvPr>
        </p:nvSpPr>
        <p:spPr>
          <a:xfrm>
            <a:off x="381000" y="914400"/>
            <a:ext cx="8442325" cy="5614988"/>
          </a:xfrm>
        </p:spPr>
        <p:txBody>
          <a:bodyPr/>
          <a:lstStyle/>
          <a:p>
            <a:pPr algn="ctr" eaLnBrk="1" hangingPunct="1">
              <a:lnSpc>
                <a:spcPct val="80000"/>
              </a:lnSpc>
              <a:buFontTx/>
              <a:buNone/>
            </a:pPr>
            <a:r>
              <a:rPr lang="en-US" sz="3600" b="1" u="sng" smtClean="0"/>
              <a:t>North American Rapid Refresh ENSEMBLE (NARRE)</a:t>
            </a:r>
          </a:p>
          <a:p>
            <a:pPr eaLnBrk="1" hangingPunct="1">
              <a:lnSpc>
                <a:spcPct val="80000"/>
              </a:lnSpc>
            </a:pPr>
            <a:r>
              <a:rPr lang="en-US" sz="2500" smtClean="0"/>
              <a:t>NMMB (from NCEP) &amp; ARW (from ESRL) dynamic cores</a:t>
            </a:r>
          </a:p>
          <a:p>
            <a:pPr eaLnBrk="1" hangingPunct="1">
              <a:lnSpc>
                <a:spcPct val="80000"/>
              </a:lnSpc>
            </a:pPr>
            <a:r>
              <a:rPr lang="en-US" sz="2500" smtClean="0"/>
              <a:t>Common use of </a:t>
            </a:r>
            <a:r>
              <a:rPr lang="en-US" sz="2500" u="sng" smtClean="0"/>
              <a:t>NEMS infrastructure </a:t>
            </a:r>
            <a:r>
              <a:rPr lang="en-US" sz="2500" smtClean="0"/>
              <a:t>and GSI analysis</a:t>
            </a:r>
          </a:p>
          <a:p>
            <a:pPr eaLnBrk="1" hangingPunct="1">
              <a:lnSpc>
                <a:spcPct val="80000"/>
              </a:lnSpc>
            </a:pPr>
            <a:r>
              <a:rPr lang="en-US" sz="2500" smtClean="0"/>
              <a:t>Common NAM parent domain at 10-12 km</a:t>
            </a:r>
          </a:p>
          <a:p>
            <a:pPr eaLnBrk="1" hangingPunct="1">
              <a:lnSpc>
                <a:spcPct val="80000"/>
              </a:lnSpc>
            </a:pPr>
            <a:r>
              <a:rPr lang="en-US" sz="2500" smtClean="0"/>
              <a:t>Initially ~6 member ensemble made up of equal numbers of NMMB- &amp; ARW-based configurations</a:t>
            </a:r>
          </a:p>
          <a:p>
            <a:pPr eaLnBrk="1" hangingPunct="1">
              <a:lnSpc>
                <a:spcPct val="80000"/>
              </a:lnSpc>
            </a:pPr>
            <a:r>
              <a:rPr lang="en-US" sz="2500" smtClean="0"/>
              <a:t>Hourly updated with forecasts to 24 hours</a:t>
            </a:r>
          </a:p>
          <a:p>
            <a:pPr eaLnBrk="1" hangingPunct="1">
              <a:lnSpc>
                <a:spcPct val="80000"/>
              </a:lnSpc>
            </a:pPr>
            <a:r>
              <a:rPr lang="en-US" sz="2500" smtClean="0"/>
              <a:t>NMMB &amp; ARW control data assimilation cycles with 3-6 hr pre-forecast period (catch-up) with hourly updating</a:t>
            </a:r>
          </a:p>
          <a:p>
            <a:pPr eaLnBrk="1" hangingPunct="1">
              <a:lnSpc>
                <a:spcPct val="80000"/>
              </a:lnSpc>
            </a:pPr>
            <a:r>
              <a:rPr lang="en-US" sz="2500" smtClean="0"/>
              <a:t>NAM &amp; SREF 84 hr forecasts are extensions of the 00z, 06z, 12z,  &amp; 18z runs – for continuity sake.</a:t>
            </a:r>
          </a:p>
          <a:p>
            <a:pPr lvl="1" eaLnBrk="1" hangingPunct="1">
              <a:lnSpc>
                <a:spcPct val="80000"/>
              </a:lnSpc>
            </a:pPr>
            <a:r>
              <a:rPr lang="en-US" sz="2100" smtClean="0"/>
              <a:t>SREF will be at same 10-12 km resolution as NARRE by then</a:t>
            </a:r>
          </a:p>
          <a:p>
            <a:pPr lvl="1" eaLnBrk="1" hangingPunct="1">
              <a:lnSpc>
                <a:spcPct val="80000"/>
              </a:lnSpc>
            </a:pPr>
            <a:r>
              <a:rPr lang="en-US" sz="2100" smtClean="0"/>
              <a:t>SREF will have 21 members plus 6 from NARRE for total of 27</a:t>
            </a:r>
          </a:p>
          <a:p>
            <a:pPr eaLnBrk="1" hangingPunct="1">
              <a:lnSpc>
                <a:spcPct val="80000"/>
              </a:lnSpc>
            </a:pPr>
            <a:r>
              <a:rPr lang="en-US" sz="2600" b="1" u="sng" smtClean="0"/>
              <a:t>NARRE requires an increase in current HPCC funding</a:t>
            </a:r>
          </a:p>
        </p:txBody>
      </p:sp>
      <p:sp>
        <p:nvSpPr>
          <p:cNvPr id="33796" name="Slide Number Placeholder 3"/>
          <p:cNvSpPr>
            <a:spLocks noGrp="1"/>
          </p:cNvSpPr>
          <p:nvPr>
            <p:ph type="sldNum" sz="quarter" idx="12"/>
          </p:nvPr>
        </p:nvSpPr>
        <p:spPr>
          <a:noFill/>
        </p:spPr>
        <p:txBody>
          <a:bodyPr/>
          <a:lstStyle/>
          <a:p>
            <a:fld id="{F0B1AD23-1B35-41FF-B94F-1DF06BA8F67D}" type="slidenum">
              <a:rPr lang="en-US" smtClean="0"/>
              <a:pPr/>
              <a:t>31</a:t>
            </a:fld>
            <a:endParaRPr lang="en-US"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6"/>
          <p:cNvSpPr>
            <a:spLocks noGrp="1"/>
          </p:cNvSpPr>
          <p:nvPr>
            <p:ph type="sldNum" sz="quarter" idx="12"/>
          </p:nvPr>
        </p:nvSpPr>
        <p:spPr>
          <a:noFill/>
        </p:spPr>
        <p:txBody>
          <a:bodyPr/>
          <a:lstStyle/>
          <a:p>
            <a:fld id="{62555F9B-E597-41C5-8679-E0A058BDA4BF}" type="slidenum">
              <a:rPr lang="en-US" smtClean="0">
                <a:latin typeface="Arial" pitchFamily="34" charset="0"/>
              </a:rPr>
              <a:pPr/>
              <a:t>32</a:t>
            </a:fld>
            <a:endParaRPr lang="en-US" smtClean="0">
              <a:latin typeface="Arial" pitchFamily="34" charset="0"/>
            </a:endParaRPr>
          </a:p>
        </p:txBody>
      </p:sp>
      <p:sp>
        <p:nvSpPr>
          <p:cNvPr id="34819" name="Rectangle 2"/>
          <p:cNvSpPr>
            <a:spLocks noGrp="1" noChangeArrowheads="1"/>
          </p:cNvSpPr>
          <p:nvPr>
            <p:ph type="title"/>
          </p:nvPr>
        </p:nvSpPr>
        <p:spPr>
          <a:xfrm>
            <a:off x="625475" y="0"/>
            <a:ext cx="7772400" cy="987425"/>
          </a:xfrm>
        </p:spPr>
        <p:txBody>
          <a:bodyPr/>
          <a:lstStyle/>
          <a:p>
            <a:pPr eaLnBrk="1" hangingPunct="1"/>
            <a:r>
              <a:rPr lang="en-US" sz="5400" b="1" u="sng" smtClean="0"/>
              <a:t>2017-2018</a:t>
            </a:r>
            <a:endParaRPr lang="en-US" sz="5400" b="1" smtClean="0"/>
          </a:p>
        </p:txBody>
      </p:sp>
      <p:sp>
        <p:nvSpPr>
          <p:cNvPr id="34820" name="Rectangle 3"/>
          <p:cNvSpPr>
            <a:spLocks noGrp="1" noChangeArrowheads="1"/>
          </p:cNvSpPr>
          <p:nvPr>
            <p:ph type="body" sz="half" idx="1"/>
          </p:nvPr>
        </p:nvSpPr>
        <p:spPr>
          <a:xfrm>
            <a:off x="533400" y="923925"/>
            <a:ext cx="8305800" cy="5768975"/>
          </a:xfrm>
        </p:spPr>
        <p:txBody>
          <a:bodyPr/>
          <a:lstStyle/>
          <a:p>
            <a:pPr algn="ctr" eaLnBrk="1" hangingPunct="1">
              <a:lnSpc>
                <a:spcPct val="90000"/>
              </a:lnSpc>
              <a:buFontTx/>
              <a:buNone/>
            </a:pPr>
            <a:r>
              <a:rPr lang="en-US" sz="3600" b="1" u="sng" smtClean="0"/>
              <a:t>High Resolution Rapid Refresh ENSEMBLE </a:t>
            </a:r>
            <a:r>
              <a:rPr lang="en-US" b="1" u="sng" smtClean="0"/>
              <a:t>(HRRRE)</a:t>
            </a:r>
          </a:p>
          <a:p>
            <a:pPr eaLnBrk="1" hangingPunct="1">
              <a:lnSpc>
                <a:spcPct val="90000"/>
              </a:lnSpc>
            </a:pPr>
            <a:r>
              <a:rPr lang="en-US" sz="2400" smtClean="0"/>
              <a:t>Each member of NARRE contains 3 km nests  </a:t>
            </a:r>
          </a:p>
          <a:p>
            <a:pPr lvl="1" eaLnBrk="1" hangingPunct="1">
              <a:lnSpc>
                <a:spcPct val="90000"/>
              </a:lnSpc>
            </a:pPr>
            <a:r>
              <a:rPr lang="en-US" sz="2000" smtClean="0"/>
              <a:t>CONUS, Alaska, Hawaii &amp; Puerto Rico/Hispaniola nests</a:t>
            </a:r>
          </a:p>
          <a:p>
            <a:pPr lvl="1" eaLnBrk="1" hangingPunct="1">
              <a:lnSpc>
                <a:spcPct val="90000"/>
              </a:lnSpc>
            </a:pPr>
            <a:r>
              <a:rPr lang="en-US" sz="2000" smtClean="0"/>
              <a:t>The two control runs initialized with radar data &amp; other hi-res obs</a:t>
            </a:r>
          </a:p>
          <a:p>
            <a:pPr eaLnBrk="1" hangingPunct="1">
              <a:lnSpc>
                <a:spcPct val="90000"/>
              </a:lnSpc>
            </a:pPr>
            <a:r>
              <a:rPr lang="en-US" sz="2400" smtClean="0"/>
              <a:t>This capability puts NWS/NCEP[+OAR/ESRL] in a position to </a:t>
            </a:r>
          </a:p>
          <a:p>
            <a:pPr lvl="1" eaLnBrk="1" hangingPunct="1">
              <a:lnSpc>
                <a:spcPct val="90000"/>
              </a:lnSpc>
            </a:pPr>
            <a:r>
              <a:rPr lang="en-US" sz="2000" smtClean="0"/>
              <a:t>Provide NextGen Enroute  AND  Terminal guidance (FWIS-like)</a:t>
            </a:r>
          </a:p>
          <a:p>
            <a:pPr lvl="1" eaLnBrk="1" hangingPunct="1">
              <a:lnSpc>
                <a:spcPct val="90000"/>
              </a:lnSpc>
            </a:pPr>
            <a:r>
              <a:rPr lang="en-US" sz="2000" smtClean="0"/>
              <a:t>Provide PROBABILITY guidance with full Probability Density Function specified, hence uncertainty information too</a:t>
            </a:r>
          </a:p>
          <a:p>
            <a:pPr lvl="1" eaLnBrk="1" hangingPunct="1">
              <a:lnSpc>
                <a:spcPct val="90000"/>
              </a:lnSpc>
            </a:pPr>
            <a:r>
              <a:rPr lang="en-US" sz="2000" smtClean="0"/>
              <a:t>Provide a vehicle to improve assimilation capabilities using hybrid (EnKF+4DVar) technique with current &amp; future radar &amp; satellite</a:t>
            </a:r>
          </a:p>
          <a:p>
            <a:pPr lvl="1" eaLnBrk="1" hangingPunct="1">
              <a:lnSpc>
                <a:spcPct val="90000"/>
              </a:lnSpc>
            </a:pPr>
            <a:r>
              <a:rPr lang="en-US" sz="2000" smtClean="0"/>
              <a:t>Address Warn-on-Forecast as resolutions evolve towards ~1 km</a:t>
            </a:r>
          </a:p>
          <a:p>
            <a:pPr eaLnBrk="1" hangingPunct="1">
              <a:lnSpc>
                <a:spcPct val="90000"/>
              </a:lnSpc>
            </a:pPr>
            <a:r>
              <a:rPr lang="en-US" sz="2200" smtClean="0"/>
              <a:t>NAM nests are extensions of the 00z, 06z, 12z &amp; 18Z runs.</a:t>
            </a:r>
          </a:p>
          <a:p>
            <a:pPr eaLnBrk="1" hangingPunct="1">
              <a:lnSpc>
                <a:spcPct val="90000"/>
              </a:lnSpc>
            </a:pPr>
            <a:r>
              <a:rPr lang="en-US" sz="2600" b="1" u="sng" smtClean="0"/>
              <a:t>HRRRE requires an increase in HPCC funding over and above that required for the NARRE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a:xfrm>
            <a:off x="152400" y="381000"/>
            <a:ext cx="8839200" cy="5410200"/>
          </a:xfrm>
        </p:spPr>
        <p:txBody>
          <a:bodyPr/>
          <a:lstStyle/>
          <a:p>
            <a:pPr>
              <a:lnSpc>
                <a:spcPct val="150000"/>
              </a:lnSpc>
            </a:pPr>
            <a:r>
              <a:rPr lang="en-US" sz="8000" b="1" smtClean="0"/>
              <a:t>T h a n k s !</a:t>
            </a:r>
            <a:br>
              <a:rPr lang="en-US" sz="8000" b="1" smtClean="0"/>
            </a:br>
            <a:r>
              <a:rPr lang="en-US" sz="7200" b="1" smtClean="0"/>
              <a:t>A n y</a:t>
            </a:r>
            <a:br>
              <a:rPr lang="en-US" sz="7200" b="1" smtClean="0"/>
            </a:br>
            <a:r>
              <a:rPr lang="en-US" sz="7200" b="1" smtClean="0"/>
              <a:t>Q U E S T I O N S ?</a:t>
            </a:r>
            <a:br>
              <a:rPr lang="en-US" sz="7200" b="1" smtClean="0"/>
            </a:br>
            <a:r>
              <a:rPr lang="en-US" sz="3200" b="1" smtClean="0"/>
              <a:t>For more details, check out MMBackupSlides</a:t>
            </a:r>
            <a:endParaRPr lang="en-US" sz="8000" b="1" smtClean="0"/>
          </a:p>
        </p:txBody>
      </p:sp>
      <p:sp>
        <p:nvSpPr>
          <p:cNvPr id="35843" name="Slide Number Placeholder 3"/>
          <p:cNvSpPr>
            <a:spLocks noGrp="1"/>
          </p:cNvSpPr>
          <p:nvPr>
            <p:ph type="sldNum" sz="quarter" idx="12"/>
          </p:nvPr>
        </p:nvSpPr>
        <p:spPr>
          <a:noFill/>
        </p:spPr>
        <p:txBody>
          <a:bodyPr/>
          <a:lstStyle/>
          <a:p>
            <a:fld id="{393DE578-7F66-4A41-8017-D8A85A7F54CC}" type="slidenum">
              <a:rPr lang="en-US" smtClean="0"/>
              <a:pPr/>
              <a:t>33</a:t>
            </a:fld>
            <a:endParaRPr lang="en-US"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p:nvPr>
        </p:nvSpPr>
        <p:spPr>
          <a:xfrm>
            <a:off x="685800" y="152400"/>
            <a:ext cx="7772400" cy="1295400"/>
          </a:xfrm>
        </p:spPr>
        <p:txBody>
          <a:bodyPr/>
          <a:lstStyle/>
          <a:p>
            <a:r>
              <a:rPr lang="en-US" b="1" u="sng" smtClean="0">
                <a:solidFill>
                  <a:srgbClr val="0066FF"/>
                </a:solidFill>
              </a:rPr>
              <a:t>Obs Proc &amp; QC</a:t>
            </a:r>
          </a:p>
        </p:txBody>
      </p:sp>
      <p:sp>
        <p:nvSpPr>
          <p:cNvPr id="5123" name="Content Placeholder 3"/>
          <p:cNvSpPr>
            <a:spLocks noGrp="1"/>
          </p:cNvSpPr>
          <p:nvPr>
            <p:ph idx="1"/>
          </p:nvPr>
        </p:nvSpPr>
        <p:spPr>
          <a:xfrm>
            <a:off x="762000" y="1447800"/>
            <a:ext cx="7772400" cy="4800600"/>
          </a:xfrm>
        </p:spPr>
        <p:txBody>
          <a:bodyPr/>
          <a:lstStyle/>
          <a:p>
            <a:r>
              <a:rPr lang="en-US" smtClean="0"/>
              <a:t>Past year:</a:t>
            </a:r>
          </a:p>
          <a:p>
            <a:pPr lvl="1"/>
            <a:r>
              <a:rPr lang="en-US" smtClean="0"/>
              <a:t>Aircraft QC module from NRL July </a:t>
            </a:r>
          </a:p>
          <a:p>
            <a:pPr lvl="1"/>
            <a:r>
              <a:rPr lang="en-US" smtClean="0"/>
              <a:t>Data Sharing Agreements signed with both Iberdrola &amp; NextEra (Wind Energy Producers)</a:t>
            </a:r>
          </a:p>
          <a:p>
            <a:r>
              <a:rPr lang="en-US" smtClean="0"/>
              <a:t>2013-2014:   </a:t>
            </a:r>
            <a:r>
              <a:rPr lang="en-US" sz="2400" smtClean="0"/>
              <a:t>(besides WCOSS)</a:t>
            </a:r>
            <a:endParaRPr lang="en-US" smtClean="0"/>
          </a:p>
          <a:p>
            <a:pPr lvl="1"/>
            <a:r>
              <a:rPr lang="en-US" smtClean="0"/>
              <a:t>New VAD winds from 88D in NAM</a:t>
            </a:r>
          </a:p>
          <a:p>
            <a:pPr lvl="1"/>
            <a:r>
              <a:rPr lang="en-US" smtClean="0"/>
              <a:t>Dual Pol decoder (NCO/SIB) and QC</a:t>
            </a:r>
          </a:p>
          <a:p>
            <a:pPr lvl="1"/>
            <a:r>
              <a:rPr lang="en-US" smtClean="0"/>
              <a:t>Diurnal (T &amp; q) and Directional (wind) QC lists used in GSI in RTMA and NAM</a:t>
            </a:r>
          </a:p>
          <a:p>
            <a:pPr lvl="1"/>
            <a:r>
              <a:rPr lang="en-US" smtClean="0"/>
              <a:t>MySQL database for obs and verification</a:t>
            </a:r>
          </a:p>
          <a:p>
            <a:pPr lvl="1"/>
            <a:endParaRPr lang="en-US" smtClean="0"/>
          </a:p>
          <a:p>
            <a:pPr lvl="1"/>
            <a:endParaRPr lang="en-US" smtClean="0"/>
          </a:p>
          <a:p>
            <a:pPr lvl="1"/>
            <a:endParaRPr lang="en-US" smtClean="0"/>
          </a:p>
        </p:txBody>
      </p:sp>
      <p:sp>
        <p:nvSpPr>
          <p:cNvPr id="5124" name="Slide Number Placeholder 3"/>
          <p:cNvSpPr>
            <a:spLocks noGrp="1"/>
          </p:cNvSpPr>
          <p:nvPr>
            <p:ph type="sldNum" sz="quarter" idx="12"/>
          </p:nvPr>
        </p:nvSpPr>
        <p:spPr>
          <a:noFill/>
        </p:spPr>
        <p:txBody>
          <a:bodyPr/>
          <a:lstStyle/>
          <a:p>
            <a:fld id="{AAEAACBE-2E56-42A8-AA0B-53A1BEB9D693}" type="slidenum">
              <a:rPr lang="en-US" smtClean="0"/>
              <a:pPr/>
              <a:t>4</a:t>
            </a:fld>
            <a:endParaRPr lang="en-US"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C9B31094-010A-4074-8C3D-2AD4F37DE598}" type="slidenum">
              <a:rPr lang="en-US" smtClean="0"/>
              <a:pPr/>
              <a:t>5</a:t>
            </a:fld>
            <a:endParaRPr lang="en-US" smtClean="0"/>
          </a:p>
        </p:txBody>
      </p:sp>
      <p:sp>
        <p:nvSpPr>
          <p:cNvPr id="6147" name="Rectangle 2"/>
          <p:cNvSpPr>
            <a:spLocks noGrp="1" noChangeArrowheads="1"/>
          </p:cNvSpPr>
          <p:nvPr>
            <p:ph type="title"/>
          </p:nvPr>
        </p:nvSpPr>
        <p:spPr>
          <a:xfrm>
            <a:off x="457200" y="0"/>
            <a:ext cx="8229600" cy="914400"/>
          </a:xfrm>
        </p:spPr>
        <p:txBody>
          <a:bodyPr/>
          <a:lstStyle/>
          <a:p>
            <a:r>
              <a:rPr lang="en-US" sz="3200" b="1" u="sng" smtClean="0">
                <a:solidFill>
                  <a:srgbClr val="0066FF"/>
                </a:solidFill>
              </a:rPr>
              <a:t>Difference Between New and Opnl VAD Wind</a:t>
            </a:r>
          </a:p>
        </p:txBody>
      </p:sp>
      <p:sp>
        <p:nvSpPr>
          <p:cNvPr id="6148" name="Rectangle 3"/>
          <p:cNvSpPr>
            <a:spLocks noGrp="1" noChangeArrowheads="1"/>
          </p:cNvSpPr>
          <p:nvPr>
            <p:ph type="body" idx="1"/>
          </p:nvPr>
        </p:nvSpPr>
        <p:spPr>
          <a:xfrm>
            <a:off x="0" y="914400"/>
            <a:ext cx="9144000" cy="2819400"/>
          </a:xfrm>
        </p:spPr>
        <p:txBody>
          <a:bodyPr anchor="ctr"/>
          <a:lstStyle/>
          <a:p>
            <a:pPr>
              <a:lnSpc>
                <a:spcPts val="2500"/>
              </a:lnSpc>
              <a:spcBef>
                <a:spcPts val="600"/>
              </a:spcBef>
            </a:pPr>
            <a:r>
              <a:rPr lang="en-US" smtClean="0"/>
              <a:t>New VAD wind generated after Level-II data QC</a:t>
            </a:r>
          </a:p>
          <a:p>
            <a:pPr lvl="1">
              <a:lnSpc>
                <a:spcPts val="2500"/>
              </a:lnSpc>
              <a:spcBef>
                <a:spcPts val="600"/>
              </a:spcBef>
            </a:pPr>
            <a:r>
              <a:rPr lang="en-US" sz="2400" smtClean="0"/>
              <a:t>Improved velocity dealiasing &amp; clutter removal</a:t>
            </a:r>
          </a:p>
          <a:p>
            <a:pPr lvl="1">
              <a:lnSpc>
                <a:spcPts val="2500"/>
              </a:lnSpc>
              <a:spcBef>
                <a:spcPts val="600"/>
              </a:spcBef>
            </a:pPr>
            <a:r>
              <a:rPr lang="en-US" sz="2200" smtClean="0"/>
              <a:t>Bird contaminated scans, CQC check 20/80k new VAD wind obs</a:t>
            </a:r>
            <a:endParaRPr lang="en-US" sz="2400" smtClean="0"/>
          </a:p>
          <a:p>
            <a:pPr>
              <a:lnSpc>
                <a:spcPts val="2500"/>
              </a:lnSpc>
              <a:spcBef>
                <a:spcPts val="600"/>
              </a:spcBef>
            </a:pPr>
            <a:r>
              <a:rPr lang="en-US" smtClean="0"/>
              <a:t>Higher resolution in vertical</a:t>
            </a:r>
          </a:p>
          <a:p>
            <a:pPr lvl="1">
              <a:lnSpc>
                <a:spcPts val="2500"/>
              </a:lnSpc>
              <a:spcBef>
                <a:spcPts val="600"/>
              </a:spcBef>
            </a:pPr>
            <a:r>
              <a:rPr lang="en-US" sz="2400" b="1" smtClean="0"/>
              <a:t>50 m  vs 304.8 m</a:t>
            </a:r>
            <a:endParaRPr lang="en-US" b="1" smtClean="0"/>
          </a:p>
          <a:p>
            <a:pPr>
              <a:lnSpc>
                <a:spcPts val="2500"/>
              </a:lnSpc>
              <a:spcBef>
                <a:spcPts val="600"/>
              </a:spcBef>
            </a:pPr>
            <a:r>
              <a:rPr lang="en-US" smtClean="0"/>
              <a:t>Higher frequency</a:t>
            </a:r>
          </a:p>
          <a:p>
            <a:pPr lvl="1">
              <a:lnSpc>
                <a:spcPts val="2500"/>
              </a:lnSpc>
              <a:spcBef>
                <a:spcPts val="600"/>
              </a:spcBef>
            </a:pPr>
            <a:r>
              <a:rPr lang="en-US" sz="2400" b="1" smtClean="0"/>
              <a:t>5-10 min vs 30-40 min</a:t>
            </a:r>
            <a:endParaRPr lang="en-US" b="1" smtClean="0"/>
          </a:p>
        </p:txBody>
      </p:sp>
      <p:grpSp>
        <p:nvGrpSpPr>
          <p:cNvPr id="6149" name="Group 23"/>
          <p:cNvGrpSpPr>
            <a:grpSpLocks/>
          </p:cNvGrpSpPr>
          <p:nvPr/>
        </p:nvGrpSpPr>
        <p:grpSpPr bwMode="auto">
          <a:xfrm>
            <a:off x="5021263" y="2133600"/>
            <a:ext cx="4122737" cy="4735513"/>
            <a:chOff x="414655" y="678180"/>
            <a:chExt cx="4122420" cy="4884349"/>
          </a:xfrm>
        </p:grpSpPr>
        <p:grpSp>
          <p:nvGrpSpPr>
            <p:cNvPr id="6152" name="Group 19"/>
            <p:cNvGrpSpPr>
              <a:grpSpLocks/>
            </p:cNvGrpSpPr>
            <p:nvPr/>
          </p:nvGrpSpPr>
          <p:grpSpPr bwMode="auto">
            <a:xfrm>
              <a:off x="414655" y="678180"/>
              <a:ext cx="4122420" cy="4884349"/>
              <a:chOff x="414655" y="678180"/>
              <a:chExt cx="4122420" cy="4884349"/>
            </a:xfrm>
          </p:grpSpPr>
          <p:pic>
            <p:nvPicPr>
              <p:cNvPr id="6156" name="Picture 2" descr="D:\Sliu_ncepwork\work_note\NEW_VAD\plt2\KCXX201203042376.gif"/>
              <p:cNvPicPr>
                <a:picLocks noChangeAspect="1" noChangeArrowheads="1"/>
              </p:cNvPicPr>
              <p:nvPr/>
            </p:nvPicPr>
            <p:blipFill>
              <a:blip r:embed="rId2" cstate="print"/>
              <a:srcRect/>
              <a:stretch>
                <a:fillRect/>
              </a:stretch>
            </p:blipFill>
            <p:spPr bwMode="auto">
              <a:xfrm>
                <a:off x="414655" y="678180"/>
                <a:ext cx="4122420" cy="4122420"/>
              </a:xfrm>
              <a:prstGeom prst="rect">
                <a:avLst/>
              </a:prstGeom>
              <a:noFill/>
              <a:ln w="9525">
                <a:noFill/>
                <a:miter lim="800000"/>
                <a:headEnd/>
                <a:tailEnd/>
              </a:ln>
            </p:spPr>
          </p:pic>
          <p:sp>
            <p:nvSpPr>
              <p:cNvPr id="6157" name="TextBox 3"/>
              <p:cNvSpPr txBox="1">
                <a:spLocks noChangeArrowheads="1"/>
              </p:cNvSpPr>
              <p:nvPr/>
            </p:nvSpPr>
            <p:spPr bwMode="auto">
              <a:xfrm>
                <a:off x="1346216" y="5181600"/>
                <a:ext cx="1082732" cy="380929"/>
              </a:xfrm>
              <a:prstGeom prst="rect">
                <a:avLst/>
              </a:prstGeom>
              <a:noFill/>
              <a:ln w="9525">
                <a:noFill/>
                <a:miter lim="800000"/>
                <a:headEnd/>
                <a:tailEnd/>
              </a:ln>
            </p:spPr>
            <p:txBody>
              <a:bodyPr wrap="none">
                <a:spAutoFit/>
              </a:bodyPr>
              <a:lstStyle/>
              <a:p>
                <a:r>
                  <a:rPr lang="en-US">
                    <a:latin typeface="Calibri" pitchFamily="34" charset="0"/>
                  </a:rPr>
                  <a:t>Opnl VAD</a:t>
                </a:r>
              </a:p>
            </p:txBody>
          </p:sp>
          <p:sp>
            <p:nvSpPr>
              <p:cNvPr id="6158" name="TextBox 30"/>
              <p:cNvSpPr txBox="1">
                <a:spLocks noChangeArrowheads="1"/>
              </p:cNvSpPr>
              <p:nvPr/>
            </p:nvSpPr>
            <p:spPr bwMode="auto">
              <a:xfrm>
                <a:off x="2946416" y="5181600"/>
                <a:ext cx="1062342" cy="380929"/>
              </a:xfrm>
              <a:prstGeom prst="rect">
                <a:avLst/>
              </a:prstGeom>
              <a:noFill/>
              <a:ln w="9525">
                <a:noFill/>
                <a:miter lim="800000"/>
                <a:headEnd/>
                <a:tailEnd/>
              </a:ln>
            </p:spPr>
            <p:txBody>
              <a:bodyPr wrap="none">
                <a:spAutoFit/>
              </a:bodyPr>
              <a:lstStyle/>
              <a:p>
                <a:r>
                  <a:rPr lang="en-US">
                    <a:latin typeface="Calibri" pitchFamily="34" charset="0"/>
                  </a:rPr>
                  <a:t>New VAD</a:t>
                </a:r>
              </a:p>
            </p:txBody>
          </p:sp>
        </p:grpSp>
        <p:grpSp>
          <p:nvGrpSpPr>
            <p:cNvPr id="6153" name="Group 14"/>
            <p:cNvGrpSpPr>
              <a:grpSpLocks/>
            </p:cNvGrpSpPr>
            <p:nvPr/>
          </p:nvGrpSpPr>
          <p:grpSpPr bwMode="auto">
            <a:xfrm>
              <a:off x="1905000" y="4114800"/>
              <a:ext cx="1600200" cy="1143000"/>
              <a:chOff x="1905000" y="4114800"/>
              <a:chExt cx="1600200" cy="1143000"/>
            </a:xfrm>
          </p:grpSpPr>
          <p:cxnSp>
            <p:nvCxnSpPr>
              <p:cNvPr id="27" name="Straight Arrow Connector 26"/>
              <p:cNvCxnSpPr/>
              <p:nvPr/>
            </p:nvCxnSpPr>
            <p:spPr>
              <a:xfrm flipV="1">
                <a:off x="1905202" y="4115072"/>
                <a:ext cx="0" cy="1065944"/>
              </a:xfrm>
              <a:prstGeom prst="straightConnector1">
                <a:avLst/>
              </a:prstGeom>
              <a:ln w="6032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505279" y="4192029"/>
                <a:ext cx="0" cy="1065945"/>
              </a:xfrm>
              <a:prstGeom prst="straightConnector1">
                <a:avLst/>
              </a:prstGeom>
              <a:ln w="60325">
                <a:tailEnd type="arrow"/>
              </a:ln>
            </p:spPr>
            <p:style>
              <a:lnRef idx="1">
                <a:schemeClr val="accent1"/>
              </a:lnRef>
              <a:fillRef idx="0">
                <a:schemeClr val="accent1"/>
              </a:fillRef>
              <a:effectRef idx="0">
                <a:schemeClr val="accent1"/>
              </a:effectRef>
              <a:fontRef idx="minor">
                <a:schemeClr val="tx1"/>
              </a:fontRef>
            </p:style>
          </p:cxnSp>
        </p:grpSp>
      </p:grpSp>
      <p:pic>
        <p:nvPicPr>
          <p:cNvPr id="6150" name="Picture 4" descr="D:\Sliu_ncepwork\work_note\NEW_VAD\rms_bias_ALL_allcycZ_gfs1.png"/>
          <p:cNvPicPr>
            <a:picLocks noChangeAspect="1" noChangeArrowheads="1"/>
          </p:cNvPicPr>
          <p:nvPr/>
        </p:nvPicPr>
        <p:blipFill>
          <a:blip r:embed="rId3" cstate="print"/>
          <a:srcRect l="6186" t="18037" r="10481" b="11963"/>
          <a:stretch>
            <a:fillRect/>
          </a:stretch>
        </p:blipFill>
        <p:spPr bwMode="auto">
          <a:xfrm>
            <a:off x="533400" y="3657600"/>
            <a:ext cx="3810000" cy="3200400"/>
          </a:xfrm>
          <a:prstGeom prst="rect">
            <a:avLst/>
          </a:prstGeom>
          <a:noFill/>
          <a:ln w="9525">
            <a:noFill/>
            <a:miter lim="800000"/>
            <a:headEnd/>
            <a:tailEnd/>
          </a:ln>
        </p:spPr>
      </p:pic>
      <p:sp>
        <p:nvSpPr>
          <p:cNvPr id="15" name="Oval 14"/>
          <p:cNvSpPr/>
          <p:nvPr/>
        </p:nvSpPr>
        <p:spPr>
          <a:xfrm>
            <a:off x="5867400" y="3048000"/>
            <a:ext cx="11430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57200" y="0"/>
            <a:ext cx="8229600" cy="1447800"/>
          </a:xfrm>
        </p:spPr>
        <p:txBody>
          <a:bodyPr anchor="t"/>
          <a:lstStyle/>
          <a:p>
            <a:pPr eaLnBrk="1" hangingPunct="1"/>
            <a:r>
              <a:rPr lang="en-US" b="1" u="sng" smtClean="0">
                <a:solidFill>
                  <a:srgbClr val="0066FF"/>
                </a:solidFill>
              </a:rPr>
              <a:t>Combine Obs + Metadata for Smarter, Situational QC</a:t>
            </a:r>
          </a:p>
        </p:txBody>
      </p:sp>
      <p:sp>
        <p:nvSpPr>
          <p:cNvPr id="7171" name="Content Placeholder 5"/>
          <p:cNvSpPr>
            <a:spLocks noGrp="1"/>
          </p:cNvSpPr>
          <p:nvPr>
            <p:ph sz="half" idx="1"/>
          </p:nvPr>
        </p:nvSpPr>
        <p:spPr>
          <a:xfrm>
            <a:off x="457200" y="1676400"/>
            <a:ext cx="4191000" cy="914400"/>
          </a:xfrm>
        </p:spPr>
        <p:txBody>
          <a:bodyPr anchor="b"/>
          <a:lstStyle/>
          <a:p>
            <a:pPr eaLnBrk="1" hangingPunct="1"/>
            <a:r>
              <a:rPr lang="en-US" u="sng" smtClean="0"/>
              <a:t>Diurnal</a:t>
            </a:r>
            <a:r>
              <a:rPr lang="en-US" smtClean="0"/>
              <a:t> cycle (temps and moisture)</a:t>
            </a:r>
          </a:p>
        </p:txBody>
      </p:sp>
      <p:sp>
        <p:nvSpPr>
          <p:cNvPr id="7172" name="Content Placeholder 6"/>
          <p:cNvSpPr>
            <a:spLocks noGrp="1"/>
          </p:cNvSpPr>
          <p:nvPr>
            <p:ph sz="half" idx="2"/>
          </p:nvPr>
        </p:nvSpPr>
        <p:spPr>
          <a:xfrm>
            <a:off x="5105400" y="1600200"/>
            <a:ext cx="4038600" cy="990600"/>
          </a:xfrm>
        </p:spPr>
        <p:txBody>
          <a:bodyPr anchor="b"/>
          <a:lstStyle/>
          <a:p>
            <a:pPr eaLnBrk="1" hangingPunct="1"/>
            <a:r>
              <a:rPr lang="en-US" u="sng" smtClean="0"/>
              <a:t>Directional</a:t>
            </a:r>
            <a:r>
              <a:rPr lang="en-US" smtClean="0"/>
              <a:t> wind bins (wind direction)</a:t>
            </a:r>
          </a:p>
        </p:txBody>
      </p:sp>
      <p:pic>
        <p:nvPicPr>
          <p:cNvPr id="7173" name="Picture 6"/>
          <p:cNvPicPr>
            <a:picLocks noChangeAspect="1" noChangeArrowheads="1"/>
          </p:cNvPicPr>
          <p:nvPr/>
        </p:nvPicPr>
        <p:blipFill>
          <a:blip r:embed="rId2" cstate="print"/>
          <a:srcRect/>
          <a:stretch>
            <a:fillRect/>
          </a:stretch>
        </p:blipFill>
        <p:spPr bwMode="auto">
          <a:xfrm>
            <a:off x="4648200" y="2590800"/>
            <a:ext cx="4495800" cy="3173413"/>
          </a:xfrm>
          <a:prstGeom prst="rect">
            <a:avLst/>
          </a:prstGeom>
          <a:noFill/>
          <a:ln w="9525">
            <a:noFill/>
            <a:miter lim="800000"/>
            <a:headEnd/>
            <a:tailEnd/>
          </a:ln>
        </p:spPr>
      </p:pic>
      <p:pic>
        <p:nvPicPr>
          <p:cNvPr id="7174" name="Picture 7"/>
          <p:cNvPicPr>
            <a:picLocks noChangeAspect="1" noChangeArrowheads="1"/>
          </p:cNvPicPr>
          <p:nvPr/>
        </p:nvPicPr>
        <p:blipFill>
          <a:blip r:embed="rId3" cstate="print"/>
          <a:srcRect/>
          <a:stretch>
            <a:fillRect/>
          </a:stretch>
        </p:blipFill>
        <p:spPr bwMode="auto">
          <a:xfrm>
            <a:off x="0" y="2514600"/>
            <a:ext cx="5029200" cy="3771900"/>
          </a:xfrm>
          <a:prstGeom prst="rect">
            <a:avLst/>
          </a:prstGeom>
          <a:noFill/>
          <a:ln w="9525">
            <a:noFill/>
            <a:miter lim="800000"/>
            <a:headEnd/>
            <a:tailEnd/>
          </a:ln>
        </p:spPr>
      </p:pic>
      <p:sp>
        <p:nvSpPr>
          <p:cNvPr id="9" name="Right Brace 8"/>
          <p:cNvSpPr/>
          <p:nvPr/>
        </p:nvSpPr>
        <p:spPr>
          <a:xfrm rot="5400000">
            <a:off x="3581400" y="5257800"/>
            <a:ext cx="304800" cy="3048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Right Brace 9"/>
          <p:cNvSpPr/>
          <p:nvPr/>
        </p:nvSpPr>
        <p:spPr>
          <a:xfrm rot="5400000">
            <a:off x="1295400" y="4724400"/>
            <a:ext cx="381000" cy="2286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Right Brace 10"/>
          <p:cNvSpPr/>
          <p:nvPr/>
        </p:nvSpPr>
        <p:spPr>
          <a:xfrm rot="5400000">
            <a:off x="533400" y="4648200"/>
            <a:ext cx="457200" cy="3048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Right Brace 11"/>
          <p:cNvSpPr/>
          <p:nvPr/>
        </p:nvSpPr>
        <p:spPr>
          <a:xfrm rot="5400000">
            <a:off x="4152900" y="5524500"/>
            <a:ext cx="457200" cy="381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79" name="TextBox 12"/>
          <p:cNvSpPr txBox="1">
            <a:spLocks noChangeArrowheads="1"/>
          </p:cNvSpPr>
          <p:nvPr/>
        </p:nvSpPr>
        <p:spPr bwMode="auto">
          <a:xfrm>
            <a:off x="152400" y="6324600"/>
            <a:ext cx="4648200" cy="400050"/>
          </a:xfrm>
          <a:prstGeom prst="rect">
            <a:avLst/>
          </a:prstGeom>
          <a:noFill/>
          <a:ln w="9525">
            <a:noFill/>
            <a:miter lim="800000"/>
            <a:headEnd/>
            <a:tailEnd/>
          </a:ln>
        </p:spPr>
        <p:txBody>
          <a:bodyPr>
            <a:spAutoFit/>
          </a:bodyPr>
          <a:lstStyle/>
          <a:p>
            <a:pPr algn="ctr"/>
            <a:r>
              <a:rPr lang="en-US" sz="2000"/>
              <a:t>(red and cyan stations flagged at night)</a:t>
            </a:r>
          </a:p>
        </p:txBody>
      </p:sp>
      <p:sp>
        <p:nvSpPr>
          <p:cNvPr id="7180" name="TextBox 13"/>
          <p:cNvSpPr txBox="1">
            <a:spLocks noChangeArrowheads="1"/>
          </p:cNvSpPr>
          <p:nvPr/>
        </p:nvSpPr>
        <p:spPr bwMode="auto">
          <a:xfrm>
            <a:off x="5105400" y="5943600"/>
            <a:ext cx="3886200" cy="708025"/>
          </a:xfrm>
          <a:prstGeom prst="rect">
            <a:avLst/>
          </a:prstGeom>
          <a:noFill/>
          <a:ln w="9525">
            <a:noFill/>
            <a:miter lim="800000"/>
            <a:headEnd/>
            <a:tailEnd/>
          </a:ln>
        </p:spPr>
        <p:txBody>
          <a:bodyPr>
            <a:spAutoFit/>
          </a:bodyPr>
          <a:lstStyle/>
          <a:p>
            <a:r>
              <a:rPr lang="en-US" sz="2000"/>
              <a:t>(Pass=use when wind direction is within range, wind is unobstructed)</a:t>
            </a:r>
          </a:p>
        </p:txBody>
      </p:sp>
      <p:sp>
        <p:nvSpPr>
          <p:cNvPr id="7181" name="Slide Number Placeholder 12"/>
          <p:cNvSpPr>
            <a:spLocks noGrp="1"/>
          </p:cNvSpPr>
          <p:nvPr>
            <p:ph type="sldNum" sz="quarter" idx="12"/>
          </p:nvPr>
        </p:nvSpPr>
        <p:spPr>
          <a:noFill/>
        </p:spPr>
        <p:txBody>
          <a:bodyPr/>
          <a:lstStyle/>
          <a:p>
            <a:fld id="{EF1AED73-2F9D-45AD-ABD1-3541DADE9D1E}" type="slidenum">
              <a:rPr lang="en-US" smtClean="0"/>
              <a:pPr/>
              <a:t>6</a:t>
            </a:fld>
            <a:endParaRPr lang="en-US" smtClean="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hape 23"/>
          <p:cNvSpPr>
            <a:spLocks noChangeArrowheads="1"/>
          </p:cNvSpPr>
          <p:nvPr/>
        </p:nvSpPr>
        <p:spPr bwMode="auto">
          <a:xfrm>
            <a:off x="76200" y="4191000"/>
            <a:ext cx="7010400" cy="2667000"/>
          </a:xfrm>
          <a:prstGeom prst="rect">
            <a:avLst/>
          </a:prstGeom>
          <a:blipFill dpi="0" rotWithShape="1">
            <a:blip r:embed="rId3" cstate="print"/>
            <a:srcRect/>
            <a:stretch>
              <a:fillRect/>
            </a:stretch>
          </a:blipFill>
          <a:ln w="9525">
            <a:noFill/>
            <a:miter lim="800000"/>
            <a:headEnd/>
            <a:tailEnd/>
          </a:ln>
        </p:spPr>
        <p:txBody>
          <a:bodyPr/>
          <a:lstStyle/>
          <a:p>
            <a:endParaRPr lang="en-US"/>
          </a:p>
        </p:txBody>
      </p:sp>
      <p:sp>
        <p:nvSpPr>
          <p:cNvPr id="8195" name="Shape 24"/>
          <p:cNvSpPr>
            <a:spLocks noGrp="1"/>
          </p:cNvSpPr>
          <p:nvPr>
            <p:ph type="ctrTitle"/>
          </p:nvPr>
        </p:nvSpPr>
        <p:spPr>
          <a:xfrm>
            <a:off x="0" y="-69850"/>
            <a:ext cx="8305800" cy="984250"/>
          </a:xfrm>
        </p:spPr>
        <p:txBody>
          <a:bodyPr lIns="91425" tIns="91425" rIns="91425" bIns="91425" anchor="b">
            <a:spAutoFit/>
          </a:bodyPr>
          <a:lstStyle/>
          <a:p>
            <a:r>
              <a:rPr lang="en-US" sz="3200" b="1" u="sng" smtClean="0">
                <a:solidFill>
                  <a:srgbClr val="0066FF"/>
                </a:solidFill>
              </a:rPr>
              <a:t>WFIP: Wind Forecast Improvement Project</a:t>
            </a:r>
            <a:r>
              <a:rPr lang="en-US" sz="2800" b="1" u="sng" smtClean="0">
                <a:solidFill>
                  <a:srgbClr val="0066FF"/>
                </a:solidFill>
              </a:rPr>
              <a:t/>
            </a:r>
            <a:br>
              <a:rPr lang="en-US" sz="2800" b="1" u="sng" smtClean="0">
                <a:solidFill>
                  <a:srgbClr val="0066FF"/>
                </a:solidFill>
              </a:rPr>
            </a:br>
            <a:r>
              <a:rPr lang="en-US" sz="2000" smtClean="0">
                <a:solidFill>
                  <a:srgbClr val="000000"/>
                </a:solidFill>
              </a:rPr>
              <a:t>DOE-NOAA-Private Sector Project</a:t>
            </a:r>
            <a:endParaRPr lang="en-US" sz="2800" smtClean="0">
              <a:solidFill>
                <a:schemeClr val="bg1"/>
              </a:solidFill>
            </a:endParaRPr>
          </a:p>
        </p:txBody>
      </p:sp>
      <p:sp>
        <p:nvSpPr>
          <p:cNvPr id="8196" name="Shape 26"/>
          <p:cNvSpPr txBox="1">
            <a:spLocks noChangeArrowheads="1"/>
          </p:cNvSpPr>
          <p:nvPr/>
        </p:nvSpPr>
        <p:spPr bwMode="auto">
          <a:xfrm>
            <a:off x="-381000" y="762000"/>
            <a:ext cx="5919788" cy="3200400"/>
          </a:xfrm>
          <a:prstGeom prst="rect">
            <a:avLst/>
          </a:prstGeom>
          <a:noFill/>
          <a:ln w="9525">
            <a:noFill/>
            <a:miter lim="800000"/>
            <a:headEnd/>
            <a:tailEnd/>
          </a:ln>
        </p:spPr>
        <p:txBody>
          <a:bodyPr lIns="91425" tIns="91425" rIns="91425" bIns="91425">
            <a:spAutoFit/>
          </a:bodyPr>
          <a:lstStyle/>
          <a:p>
            <a:pPr marL="457200" indent="-311150">
              <a:buClr>
                <a:srgbClr val="000000"/>
              </a:buClr>
              <a:buSzPct val="155000"/>
              <a:buFont typeface="Arial" pitchFamily="34" charset="0"/>
              <a:buChar char="•"/>
            </a:pPr>
            <a:r>
              <a:rPr lang="en-US" sz="1400"/>
              <a:t>Observation processing</a:t>
            </a:r>
          </a:p>
          <a:p>
            <a:pPr marL="914400" lvl="1" indent="-311150">
              <a:buClr>
                <a:srgbClr val="000000"/>
              </a:buClr>
              <a:buSzPct val="100000"/>
              <a:buFont typeface="Courier New" pitchFamily="49" charset="0"/>
              <a:buChar char="o"/>
            </a:pPr>
            <a:r>
              <a:rPr lang="en-US" sz="1400"/>
              <a:t>Real-time ingest of experimental WFIP obs during 2011/2012 (profiler, rass, and sodar) but kept from RAP+NAM</a:t>
            </a:r>
          </a:p>
          <a:p>
            <a:pPr marL="914400" lvl="1" indent="-311150">
              <a:buClr>
                <a:srgbClr val="000000"/>
              </a:buClr>
              <a:buSzPct val="100000"/>
              <a:buFont typeface="Courier New" pitchFamily="49" charset="0"/>
              <a:buChar char="o"/>
            </a:pPr>
            <a:r>
              <a:rPr lang="en-US" sz="1400"/>
              <a:t>Development of new data ingest and processing for instrumented tower and nacelle wind speed obs (in progress)</a:t>
            </a:r>
            <a:endParaRPr lang="en-US" sz="2800"/>
          </a:p>
          <a:p>
            <a:pPr marL="457200" indent="-311150">
              <a:buClr>
                <a:srgbClr val="000000"/>
              </a:buClr>
              <a:buSzPct val="167000"/>
              <a:buFont typeface="Arial" pitchFamily="34" charset="0"/>
              <a:buChar char="•"/>
            </a:pPr>
            <a:r>
              <a:rPr lang="en-US" sz="1400"/>
              <a:t>Data denial study (in progress)</a:t>
            </a:r>
          </a:p>
          <a:p>
            <a:pPr marL="914400" lvl="1" indent="-311150">
              <a:buClr>
                <a:srgbClr val="000000"/>
              </a:buClr>
              <a:buSzPct val="100000"/>
              <a:buFont typeface="Courier New" pitchFamily="49" charset="0"/>
              <a:buChar char="o"/>
            </a:pPr>
            <a:r>
              <a:rPr lang="en-US" sz="1400"/>
              <a:t>Impact of field study observations on wind forecasts critical to wind power generation estimation </a:t>
            </a:r>
          </a:p>
          <a:p>
            <a:pPr marL="1371600" lvl="2" indent="-311150">
              <a:buClr>
                <a:srgbClr val="000000"/>
              </a:buClr>
              <a:buSzPct val="100000"/>
              <a:buFont typeface="Wingdings" pitchFamily="2" charset="2"/>
              <a:buChar char="§"/>
            </a:pPr>
            <a:r>
              <a:rPr lang="en-US" sz="1400"/>
              <a:t>ESRL/PSD deployed profiler, rass and  sodar data</a:t>
            </a:r>
          </a:p>
          <a:p>
            <a:pPr marL="1371600" lvl="2" indent="-311150">
              <a:buClr>
                <a:srgbClr val="000000"/>
              </a:buClr>
              <a:buSzPct val="100000"/>
              <a:buFont typeface="Wingdings" pitchFamily="2" charset="2"/>
              <a:buChar char="§"/>
            </a:pPr>
            <a:r>
              <a:rPr lang="en-US" sz="1400" b="1"/>
              <a:t>Onsite instrumented tall tower  (~80 m) and nacelle data</a:t>
            </a:r>
          </a:p>
          <a:p>
            <a:pPr marL="914400" lvl="1" indent="-311150">
              <a:buClr>
                <a:srgbClr val="000000"/>
              </a:buClr>
              <a:buSzPct val="100000"/>
              <a:buFont typeface="Courier New" pitchFamily="49" charset="0"/>
              <a:buChar char="o"/>
            </a:pPr>
            <a:r>
              <a:rPr lang="en-US" sz="1400"/>
              <a:t>Development of additional NDAS/NAM cycling capabilities on NOAA R&amp;D machine Zeus</a:t>
            </a:r>
          </a:p>
          <a:p>
            <a:pPr marL="1371600" lvl="2" indent="-311150">
              <a:buClr>
                <a:srgbClr val="000000"/>
              </a:buClr>
              <a:buSzPct val="100000"/>
              <a:buFont typeface="Wingdings" pitchFamily="2" charset="2"/>
              <a:buChar char="§"/>
            </a:pPr>
            <a:r>
              <a:rPr lang="en-US" sz="1400"/>
              <a:t>Cycling steps for CONUS 4km nest for 3 hourly NDAS</a:t>
            </a:r>
          </a:p>
          <a:p>
            <a:pPr marL="1371600" lvl="2" indent="-311150">
              <a:buClr>
                <a:srgbClr val="000000"/>
              </a:buClr>
              <a:buSzPct val="100000"/>
              <a:buFont typeface="Wingdings" pitchFamily="2" charset="2"/>
              <a:buChar char="§"/>
            </a:pPr>
            <a:r>
              <a:rPr lang="en-US" sz="1400" b="1">
                <a:solidFill>
                  <a:srgbClr val="0066FF"/>
                </a:solidFill>
              </a:rPr>
              <a:t>Exercise hourly updated NAM cycle with digital filter</a:t>
            </a:r>
          </a:p>
        </p:txBody>
      </p:sp>
      <p:sp>
        <p:nvSpPr>
          <p:cNvPr id="8197" name="Shape 28"/>
          <p:cNvSpPr txBox="1">
            <a:spLocks noChangeArrowheads="1"/>
          </p:cNvSpPr>
          <p:nvPr/>
        </p:nvSpPr>
        <p:spPr bwMode="auto">
          <a:xfrm>
            <a:off x="6416675" y="3502025"/>
            <a:ext cx="2249488" cy="158750"/>
          </a:xfrm>
          <a:prstGeom prst="rect">
            <a:avLst/>
          </a:prstGeom>
          <a:noFill/>
          <a:ln w="9525">
            <a:noFill/>
            <a:miter lim="800000"/>
            <a:headEnd/>
            <a:tailEnd/>
          </a:ln>
        </p:spPr>
        <p:txBody>
          <a:bodyPr lIns="91425" tIns="91425" rIns="91425" bIns="91425">
            <a:spAutoFit/>
          </a:bodyPr>
          <a:lstStyle/>
          <a:p>
            <a:pPr algn="ctr"/>
            <a:r>
              <a:rPr lang="en-US" sz="1200"/>
              <a:t>WFIP Northern Domain</a:t>
            </a:r>
          </a:p>
        </p:txBody>
      </p:sp>
      <p:sp>
        <p:nvSpPr>
          <p:cNvPr id="8198" name="Shape 27"/>
          <p:cNvSpPr>
            <a:spLocks noChangeArrowheads="1"/>
          </p:cNvSpPr>
          <p:nvPr/>
        </p:nvSpPr>
        <p:spPr bwMode="auto">
          <a:xfrm>
            <a:off x="5486400" y="838200"/>
            <a:ext cx="3657600" cy="3581400"/>
          </a:xfrm>
          <a:prstGeom prst="rect">
            <a:avLst/>
          </a:prstGeom>
          <a:blipFill dpi="0" rotWithShape="1">
            <a:blip r:embed="rId4" cstate="print"/>
            <a:srcRect/>
            <a:stretch>
              <a:fillRect/>
            </a:stretch>
          </a:blipFill>
          <a:ln w="9525">
            <a:noFill/>
            <a:miter lim="800000"/>
            <a:headEnd/>
            <a:tailEnd/>
          </a:ln>
        </p:spPr>
        <p:txBody>
          <a:bodyPr/>
          <a:lstStyle/>
          <a:p>
            <a:endParaRPr lang="en-US"/>
          </a:p>
        </p:txBody>
      </p:sp>
      <p:sp>
        <p:nvSpPr>
          <p:cNvPr id="8199" name="TextBox 7"/>
          <p:cNvSpPr txBox="1">
            <a:spLocks noChangeArrowheads="1"/>
          </p:cNvSpPr>
          <p:nvPr/>
        </p:nvSpPr>
        <p:spPr bwMode="auto">
          <a:xfrm>
            <a:off x="6172200" y="4343400"/>
            <a:ext cx="2971800" cy="830263"/>
          </a:xfrm>
          <a:prstGeom prst="rect">
            <a:avLst/>
          </a:prstGeom>
          <a:noFill/>
          <a:ln w="9525">
            <a:noFill/>
            <a:miter lim="800000"/>
            <a:headEnd/>
            <a:tailEnd/>
          </a:ln>
        </p:spPr>
        <p:txBody>
          <a:bodyPr>
            <a:spAutoFit/>
          </a:bodyPr>
          <a:lstStyle/>
          <a:p>
            <a:r>
              <a:rPr lang="en-US"/>
              <a:t>Another instrumented  domain in SW US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cstate="print"/>
          <a:srcRect l="4440" t="2380" r="5513" b="4762"/>
          <a:stretch>
            <a:fillRect/>
          </a:stretch>
        </p:blipFill>
        <p:spPr bwMode="auto">
          <a:xfrm>
            <a:off x="2971800" y="1884363"/>
            <a:ext cx="6172200" cy="4973637"/>
          </a:xfrm>
          <a:prstGeom prst="rect">
            <a:avLst/>
          </a:prstGeom>
          <a:noFill/>
          <a:ln w="9525">
            <a:noFill/>
            <a:round/>
            <a:headEnd/>
            <a:tailEnd/>
          </a:ln>
        </p:spPr>
      </p:pic>
      <p:sp>
        <p:nvSpPr>
          <p:cNvPr id="9219" name="Text Box 1"/>
          <p:cNvSpPr txBox="1">
            <a:spLocks noChangeArrowheads="1"/>
          </p:cNvSpPr>
          <p:nvPr/>
        </p:nvSpPr>
        <p:spPr bwMode="auto">
          <a:xfrm>
            <a:off x="207963" y="830263"/>
            <a:ext cx="8293100" cy="5345112"/>
          </a:xfrm>
          <a:prstGeom prst="rect">
            <a:avLst/>
          </a:prstGeom>
          <a:noFill/>
          <a:ln w="9525">
            <a:noFill/>
            <a:round/>
            <a:headEnd/>
            <a:tailEnd/>
          </a:ln>
        </p:spPr>
        <p:txBody>
          <a:bodyPr lIns="0" tIns="0" rIns="0" bIns="0" anchor="ctr"/>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en-US" sz="2500">
              <a:solidFill>
                <a:srgbClr val="000000"/>
              </a:solidFill>
              <a:ea typeface="DejaVu LGC Sans" charset="0"/>
              <a:cs typeface="DejaVu LGC Sans" charset="0"/>
            </a:endParaRPr>
          </a:p>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en-US" sz="2500">
              <a:solidFill>
                <a:srgbClr val="000000"/>
              </a:solidFill>
              <a:ea typeface="DejaVu LGC Sans" charset="0"/>
              <a:cs typeface="DejaVu LGC Sans" charset="0"/>
            </a:endParaRPr>
          </a:p>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en-US" sz="2500">
              <a:solidFill>
                <a:srgbClr val="000000"/>
              </a:solidFill>
              <a:ea typeface="DejaVu LGC Sans" charset="0"/>
              <a:cs typeface="DejaVu LGC Sans" charset="0"/>
            </a:endParaRPr>
          </a:p>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en-US" sz="2500">
              <a:solidFill>
                <a:srgbClr val="000000"/>
              </a:solidFill>
              <a:ea typeface="DejaVu LGC Sans" charset="0"/>
              <a:cs typeface="DejaVu LGC Sans" charset="0"/>
            </a:endParaRPr>
          </a:p>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2500">
                <a:solidFill>
                  <a:srgbClr val="000000"/>
                </a:solidFill>
                <a:ea typeface="DejaVu LGC Sans" charset="0"/>
                <a:cs typeface="DejaVu LGC Sans" charset="0"/>
              </a:rPr>
              <a:t> </a:t>
            </a:r>
          </a:p>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en-US" sz="2900">
              <a:solidFill>
                <a:srgbClr val="000000"/>
              </a:solidFill>
              <a:ea typeface="DejaVu LGC Sans" charset="0"/>
              <a:cs typeface="DejaVu LGC Sans" charset="0"/>
            </a:endParaRPr>
          </a:p>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en-US" sz="2900">
              <a:solidFill>
                <a:srgbClr val="000000"/>
              </a:solidFill>
              <a:ea typeface="DejaVu LGC Sans" charset="0"/>
              <a:cs typeface="DejaVu LGC Sans" charset="0"/>
            </a:endParaRPr>
          </a:p>
        </p:txBody>
      </p:sp>
      <p:sp>
        <p:nvSpPr>
          <p:cNvPr id="9220" name="Text Box 2"/>
          <p:cNvSpPr txBox="1">
            <a:spLocks noChangeArrowheads="1"/>
          </p:cNvSpPr>
          <p:nvPr/>
        </p:nvSpPr>
        <p:spPr bwMode="auto">
          <a:xfrm>
            <a:off x="1036638" y="0"/>
            <a:ext cx="6673850" cy="846138"/>
          </a:xfrm>
          <a:prstGeom prst="rect">
            <a:avLst/>
          </a:prstGeom>
          <a:noFill/>
          <a:ln w="9525">
            <a:noFill/>
            <a:round/>
            <a:headEnd/>
            <a:tailEnd/>
          </a:ln>
        </p:spPr>
        <p:txBody>
          <a:bodyPr wrap="none" lIns="81639" tIns="79222" rIns="81639" bIns="40820"/>
          <a:lstStyle/>
          <a:p>
            <a:pPr>
              <a:tabLst>
                <a:tab pos="655638" algn="l"/>
                <a:tab pos="1312863" algn="l"/>
                <a:tab pos="1968500" algn="l"/>
                <a:tab pos="2625725" algn="l"/>
                <a:tab pos="3282950" algn="l"/>
                <a:tab pos="3938588" algn="l"/>
                <a:tab pos="4595813" algn="l"/>
                <a:tab pos="5253038" algn="l"/>
                <a:tab pos="5908675" algn="l"/>
                <a:tab pos="6565900" algn="l"/>
              </a:tabLst>
            </a:pPr>
            <a:r>
              <a:rPr lang="en-US" sz="4400" u="sng">
                <a:solidFill>
                  <a:srgbClr val="0066FF"/>
                </a:solidFill>
                <a:ea typeface="DejaVu LGC Sans" charset="0"/>
                <a:cs typeface="DejaVu LGC Sans" charset="0"/>
              </a:rPr>
              <a:t>Verification Implementations</a:t>
            </a:r>
          </a:p>
        </p:txBody>
      </p:sp>
      <p:sp>
        <p:nvSpPr>
          <p:cNvPr id="9221" name="Text Box 3"/>
          <p:cNvSpPr txBox="1">
            <a:spLocks noChangeArrowheads="1"/>
          </p:cNvSpPr>
          <p:nvPr/>
        </p:nvSpPr>
        <p:spPr bwMode="auto">
          <a:xfrm>
            <a:off x="0" y="762000"/>
            <a:ext cx="7032625" cy="5383213"/>
          </a:xfrm>
          <a:prstGeom prst="rect">
            <a:avLst/>
          </a:prstGeom>
          <a:noFill/>
          <a:ln w="9525">
            <a:noFill/>
            <a:round/>
            <a:headEnd/>
            <a:tailEnd/>
          </a:ln>
        </p:spPr>
        <p:txBody>
          <a:bodyPr wrap="none" lIns="81639" tIns="69622" rIns="81639" bIns="40820"/>
          <a:lstStyle/>
          <a:p>
            <a:pPr>
              <a:tabLst>
                <a:tab pos="655638" algn="l"/>
                <a:tab pos="1312863" algn="l"/>
                <a:tab pos="1968500" algn="l"/>
                <a:tab pos="2625725" algn="l"/>
                <a:tab pos="3282950" algn="l"/>
                <a:tab pos="3938588" algn="l"/>
                <a:tab pos="4595813" algn="l"/>
                <a:tab pos="5253038" algn="l"/>
                <a:tab pos="5908675" algn="l"/>
                <a:tab pos="6565900" algn="l"/>
              </a:tabLst>
            </a:pPr>
            <a:r>
              <a:rPr lang="en-US" sz="3200" u="sng">
                <a:solidFill>
                  <a:srgbClr val="000000"/>
                </a:solidFill>
                <a:ea typeface="DejaVu LGC Sans" charset="0"/>
                <a:cs typeface="DejaVu LGC Sans" charset="0"/>
              </a:rPr>
              <a:t>Systems</a:t>
            </a:r>
          </a:p>
          <a:p>
            <a:pPr>
              <a:tabLst>
                <a:tab pos="655638" algn="l"/>
                <a:tab pos="1312863" algn="l"/>
                <a:tab pos="1968500" algn="l"/>
                <a:tab pos="2625725" algn="l"/>
                <a:tab pos="3282950" algn="l"/>
                <a:tab pos="3938588" algn="l"/>
                <a:tab pos="4595813" algn="l"/>
                <a:tab pos="5253038" algn="l"/>
                <a:tab pos="5908675" algn="l"/>
                <a:tab pos="6565900" algn="l"/>
              </a:tabLst>
            </a:pPr>
            <a:r>
              <a:rPr lang="en-US" sz="2000">
                <a:solidFill>
                  <a:srgbClr val="000000"/>
                </a:solidFill>
                <a:ea typeface="DejaVu LGC Sans" charset="0"/>
                <a:cs typeface="DejaVu LGC Sans" charset="0"/>
              </a:rPr>
              <a:t>SREF – Updated for new Short Range Ensemble System </a:t>
            </a:r>
          </a:p>
          <a:p>
            <a:pPr>
              <a:tabLst>
                <a:tab pos="655638" algn="l"/>
                <a:tab pos="1312863" algn="l"/>
                <a:tab pos="1968500" algn="l"/>
                <a:tab pos="2625725" algn="l"/>
                <a:tab pos="3282950" algn="l"/>
                <a:tab pos="3938588" algn="l"/>
                <a:tab pos="4595813" algn="l"/>
                <a:tab pos="5253038" algn="l"/>
                <a:tab pos="5908675" algn="l"/>
                <a:tab pos="6565900" algn="l"/>
              </a:tabLst>
            </a:pPr>
            <a:r>
              <a:rPr lang="en-US" sz="2000">
                <a:solidFill>
                  <a:srgbClr val="000000"/>
                </a:solidFill>
                <a:ea typeface="DejaVu LGC Sans" charset="0"/>
                <a:cs typeface="DejaVu LGC Sans" charset="0"/>
              </a:rPr>
              <a:t>NGAC – NEMS GFS Aerosol Component</a:t>
            </a:r>
          </a:p>
          <a:p>
            <a:pPr>
              <a:tabLst>
                <a:tab pos="655638" algn="l"/>
                <a:tab pos="1312863" algn="l"/>
                <a:tab pos="1968500" algn="l"/>
                <a:tab pos="2625725" algn="l"/>
                <a:tab pos="3282950" algn="l"/>
                <a:tab pos="3938588" algn="l"/>
                <a:tab pos="4595813" algn="l"/>
                <a:tab pos="5253038" algn="l"/>
                <a:tab pos="5908675" algn="l"/>
                <a:tab pos="6565900" algn="l"/>
              </a:tabLst>
            </a:pPr>
            <a:r>
              <a:rPr lang="en-US" sz="2000">
                <a:solidFill>
                  <a:srgbClr val="000000"/>
                </a:solidFill>
                <a:ea typeface="DejaVu LGC Sans" charset="0"/>
                <a:cs typeface="DejaVu LGC Sans" charset="0"/>
              </a:rPr>
              <a:t>RAP – Rapid Refresh</a:t>
            </a:r>
          </a:p>
          <a:p>
            <a:pPr>
              <a:tabLst>
                <a:tab pos="655638" algn="l"/>
                <a:tab pos="1312863" algn="l"/>
                <a:tab pos="1968500" algn="l"/>
                <a:tab pos="2625725" algn="l"/>
                <a:tab pos="3282950" algn="l"/>
                <a:tab pos="3938588" algn="l"/>
                <a:tab pos="4595813" algn="l"/>
                <a:tab pos="5253038" algn="l"/>
                <a:tab pos="5908675" algn="l"/>
                <a:tab pos="6565900" algn="l"/>
              </a:tabLst>
            </a:pPr>
            <a:endParaRPr lang="en-US" sz="2000">
              <a:solidFill>
                <a:srgbClr val="000000"/>
              </a:solidFill>
              <a:ea typeface="DejaVu LGC Sans" charset="0"/>
              <a:cs typeface="DejaVu LGC Sans" charset="0"/>
            </a:endParaRPr>
          </a:p>
          <a:p>
            <a:pPr>
              <a:tabLst>
                <a:tab pos="655638" algn="l"/>
                <a:tab pos="1312863" algn="l"/>
                <a:tab pos="1968500" algn="l"/>
                <a:tab pos="2625725" algn="l"/>
                <a:tab pos="3282950" algn="l"/>
                <a:tab pos="3938588" algn="l"/>
                <a:tab pos="4595813" algn="l"/>
                <a:tab pos="5253038" algn="l"/>
                <a:tab pos="5908675" algn="l"/>
                <a:tab pos="6565900" algn="l"/>
              </a:tabLst>
            </a:pPr>
            <a:r>
              <a:rPr lang="en-US" sz="3200" u="sng">
                <a:solidFill>
                  <a:srgbClr val="000000"/>
                </a:solidFill>
                <a:ea typeface="DejaVu LGC Sans" charset="0"/>
                <a:cs typeface="DejaVu LGC Sans" charset="0"/>
              </a:rPr>
              <a:t>New Variables</a:t>
            </a:r>
          </a:p>
          <a:p>
            <a:pPr>
              <a:tabLst>
                <a:tab pos="655638" algn="l"/>
                <a:tab pos="1312863" algn="l"/>
                <a:tab pos="1968500" algn="l"/>
                <a:tab pos="2625725" algn="l"/>
                <a:tab pos="3282950" algn="l"/>
                <a:tab pos="3938588" algn="l"/>
                <a:tab pos="4595813" algn="l"/>
                <a:tab pos="5253038" algn="l"/>
                <a:tab pos="5908675" algn="l"/>
                <a:tab pos="6565900" algn="l"/>
              </a:tabLst>
            </a:pPr>
            <a:r>
              <a:rPr lang="en-US" sz="2000">
                <a:solidFill>
                  <a:srgbClr val="000000"/>
                </a:solidFill>
                <a:ea typeface="DejaVu LGC Sans" charset="0"/>
                <a:cs typeface="DejaVu LGC Sans" charset="0"/>
              </a:rPr>
              <a:t>Best CAPE – 4-layer CAPE</a:t>
            </a:r>
          </a:p>
          <a:p>
            <a:pPr>
              <a:tabLst>
                <a:tab pos="655638" algn="l"/>
                <a:tab pos="1312863" algn="l"/>
                <a:tab pos="1968500" algn="l"/>
                <a:tab pos="2625725" algn="l"/>
                <a:tab pos="3282950" algn="l"/>
                <a:tab pos="3938588" algn="l"/>
                <a:tab pos="4595813" algn="l"/>
                <a:tab pos="5253038" algn="l"/>
                <a:tab pos="5908675" algn="l"/>
                <a:tab pos="6565900" algn="l"/>
              </a:tabLst>
            </a:pPr>
            <a:r>
              <a:rPr lang="en-US" sz="2000">
                <a:solidFill>
                  <a:srgbClr val="000000"/>
                </a:solidFill>
                <a:ea typeface="DejaVu LGC Sans" charset="0"/>
                <a:cs typeface="DejaVu LGC Sans" charset="0"/>
              </a:rPr>
              <a:t>Virtual CAPE</a:t>
            </a:r>
          </a:p>
          <a:p>
            <a:pPr>
              <a:tabLst>
                <a:tab pos="655638" algn="l"/>
                <a:tab pos="1312863" algn="l"/>
                <a:tab pos="1968500" algn="l"/>
                <a:tab pos="2625725" algn="l"/>
                <a:tab pos="3282950" algn="l"/>
                <a:tab pos="3938588" algn="l"/>
                <a:tab pos="4595813" algn="l"/>
                <a:tab pos="5253038" algn="l"/>
                <a:tab pos="5908675" algn="l"/>
                <a:tab pos="6565900" algn="l"/>
              </a:tabLst>
            </a:pPr>
            <a:endParaRPr lang="en-US" sz="2000">
              <a:solidFill>
                <a:srgbClr val="000000"/>
              </a:solidFill>
              <a:ea typeface="DejaVu LGC Sans" charset="0"/>
              <a:cs typeface="DejaVu LGC Sans" charset="0"/>
            </a:endParaRPr>
          </a:p>
          <a:p>
            <a:pPr>
              <a:tabLst>
                <a:tab pos="655638" algn="l"/>
                <a:tab pos="1312863" algn="l"/>
                <a:tab pos="1968500" algn="l"/>
                <a:tab pos="2625725" algn="l"/>
                <a:tab pos="3282950" algn="l"/>
                <a:tab pos="3938588" algn="l"/>
                <a:tab pos="4595813" algn="l"/>
                <a:tab pos="5253038" algn="l"/>
                <a:tab pos="5908675" algn="l"/>
                <a:tab pos="6565900" algn="l"/>
              </a:tabLst>
            </a:pPr>
            <a:r>
              <a:rPr lang="en-US" sz="3200" u="sng">
                <a:solidFill>
                  <a:srgbClr val="000000"/>
                </a:solidFill>
                <a:ea typeface="DejaVu LGC Sans" charset="0"/>
                <a:cs typeface="DejaVu LGC Sans" charset="0"/>
              </a:rPr>
              <a:t>Confidence Tests</a:t>
            </a:r>
          </a:p>
          <a:p>
            <a:pPr>
              <a:tabLst>
                <a:tab pos="655638" algn="l"/>
                <a:tab pos="1312863" algn="l"/>
                <a:tab pos="1968500" algn="l"/>
                <a:tab pos="2625725" algn="l"/>
                <a:tab pos="3282950" algn="l"/>
                <a:tab pos="3938588" algn="l"/>
                <a:tab pos="4595813" algn="l"/>
                <a:tab pos="5253038" algn="l"/>
                <a:tab pos="5908675" algn="l"/>
                <a:tab pos="6565900" algn="l"/>
              </a:tabLst>
            </a:pPr>
            <a:r>
              <a:rPr lang="en-US" b="1">
                <a:solidFill>
                  <a:srgbClr val="0066FF"/>
                </a:solidFill>
                <a:ea typeface="DejaVu LGC Sans" charset="0"/>
                <a:cs typeface="DejaVu LGC Sans" charset="0"/>
              </a:rPr>
              <a:t>Box-and-whiskers</a:t>
            </a:r>
            <a:r>
              <a:rPr lang="en-US" sz="2000">
                <a:solidFill>
                  <a:srgbClr val="000000"/>
                </a:solidFill>
                <a:ea typeface="DejaVu LGC Sans" charset="0"/>
                <a:cs typeface="DejaVu LGC Sans" charset="0"/>
              </a:rPr>
              <a:t> now </a:t>
            </a:r>
          </a:p>
          <a:p>
            <a:pPr>
              <a:tabLst>
                <a:tab pos="655638" algn="l"/>
                <a:tab pos="1312863" algn="l"/>
                <a:tab pos="1968500" algn="l"/>
                <a:tab pos="2625725" algn="l"/>
                <a:tab pos="3282950" algn="l"/>
                <a:tab pos="3938588" algn="l"/>
                <a:tab pos="4595813" algn="l"/>
                <a:tab pos="5253038" algn="l"/>
                <a:tab pos="5908675" algn="l"/>
                <a:tab pos="6565900" algn="l"/>
              </a:tabLst>
            </a:pPr>
            <a:r>
              <a:rPr lang="en-US" sz="2000">
                <a:solidFill>
                  <a:srgbClr val="000000"/>
                </a:solidFill>
                <a:ea typeface="DejaVu LGC Sans" charset="0"/>
                <a:cs typeface="DejaVu LGC Sans" charset="0"/>
              </a:rPr>
              <a:t>on most FVS plots (thanks </a:t>
            </a:r>
          </a:p>
          <a:p>
            <a:pPr>
              <a:tabLst>
                <a:tab pos="655638" algn="l"/>
                <a:tab pos="1312863" algn="l"/>
                <a:tab pos="1968500" algn="l"/>
                <a:tab pos="2625725" algn="l"/>
                <a:tab pos="3282950" algn="l"/>
                <a:tab pos="3938588" algn="l"/>
                <a:tab pos="4595813" algn="l"/>
                <a:tab pos="5253038" algn="l"/>
                <a:tab pos="5908675" algn="l"/>
                <a:tab pos="6565900" algn="l"/>
              </a:tabLst>
            </a:pPr>
            <a:r>
              <a:rPr lang="en-US" sz="2000">
                <a:solidFill>
                  <a:srgbClr val="000000"/>
                </a:solidFill>
                <a:ea typeface="DejaVu LGC Sans" charset="0"/>
                <a:cs typeface="DejaVu LGC Sans" charset="0"/>
              </a:rPr>
              <a:t>to Keith Brill of HPC)</a:t>
            </a:r>
          </a:p>
          <a:p>
            <a:pPr>
              <a:tabLst>
                <a:tab pos="655638" algn="l"/>
                <a:tab pos="1312863" algn="l"/>
                <a:tab pos="1968500" algn="l"/>
                <a:tab pos="2625725" algn="l"/>
                <a:tab pos="3282950" algn="l"/>
                <a:tab pos="3938588" algn="l"/>
                <a:tab pos="4595813" algn="l"/>
                <a:tab pos="5253038" algn="l"/>
                <a:tab pos="5908675" algn="l"/>
                <a:tab pos="6565900" algn="l"/>
              </a:tabLst>
            </a:pPr>
            <a:endParaRPr lang="en-US" sz="2000">
              <a:solidFill>
                <a:srgbClr val="000000"/>
              </a:solidFill>
              <a:ea typeface="DejaVu LGC Sans" charset="0"/>
              <a:cs typeface="DejaVu LGC Sans" charset="0"/>
            </a:endParaRPr>
          </a:p>
        </p:txBody>
      </p:sp>
      <p:sp>
        <p:nvSpPr>
          <p:cNvPr id="9222" name="Slide Number Placeholder 5"/>
          <p:cNvSpPr>
            <a:spLocks noGrp="1"/>
          </p:cNvSpPr>
          <p:nvPr>
            <p:ph type="sldNum" sz="quarter" idx="12"/>
          </p:nvPr>
        </p:nvSpPr>
        <p:spPr>
          <a:noFill/>
        </p:spPr>
        <p:txBody>
          <a:bodyPr/>
          <a:lstStyle/>
          <a:p>
            <a:fld id="{F93D03B0-9ECD-4911-96B8-E7218B20B8B2}" type="slidenum">
              <a:rPr lang="en-US" smtClean="0"/>
              <a:pPr/>
              <a:t>8</a:t>
            </a:fld>
            <a:endParaRPr lang="en-US" smtClean="0"/>
          </a:p>
        </p:txBody>
      </p:sp>
      <p:sp>
        <p:nvSpPr>
          <p:cNvPr id="9223" name="TextBox 6"/>
          <p:cNvSpPr txBox="1">
            <a:spLocks noChangeArrowheads="1"/>
          </p:cNvSpPr>
          <p:nvPr/>
        </p:nvSpPr>
        <p:spPr bwMode="auto">
          <a:xfrm>
            <a:off x="541338" y="5749925"/>
            <a:ext cx="8602662" cy="1108075"/>
          </a:xfrm>
          <a:prstGeom prst="rect">
            <a:avLst/>
          </a:prstGeom>
          <a:solidFill>
            <a:schemeClr val="bg1"/>
          </a:solidFill>
          <a:ln w="9525">
            <a:noFill/>
            <a:miter lim="800000"/>
            <a:headEnd/>
            <a:tailEnd/>
          </a:ln>
        </p:spPr>
        <p:txBody>
          <a:bodyPr>
            <a:spAutoFit/>
          </a:bodyPr>
          <a:lstStyle/>
          <a:p>
            <a:pPr algn="ctr">
              <a:spcBef>
                <a:spcPts val="550"/>
              </a:spcBef>
              <a:spcAft>
                <a:spcPts val="55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US" sz="3200" b="1">
                <a:solidFill>
                  <a:srgbClr val="000000"/>
                </a:solidFill>
                <a:ea typeface="DejaVu LGC Sans" charset="0"/>
                <a:cs typeface="DejaVu LGC Sans" charset="0"/>
              </a:rPr>
              <a:t>EMC Verification Website (intranet only):</a:t>
            </a:r>
          </a:p>
          <a:p>
            <a:pPr algn="ctr">
              <a:spcBef>
                <a:spcPts val="550"/>
              </a:spcBef>
              <a:spcAft>
                <a:spcPts val="55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 pos="8535988" algn="l"/>
              </a:tabLst>
            </a:pPr>
            <a:r>
              <a:rPr lang="en-US">
                <a:solidFill>
                  <a:srgbClr val="000000"/>
                </a:solidFill>
                <a:ea typeface="DejaVu LGC Sans" charset="0"/>
                <a:cs typeface="DejaVu LGC Sans" charset="0"/>
                <a:hlinkClick r:id="rId4"/>
              </a:rPr>
              <a:t>http://emc-ls-sand02.ncep.noaa.gov/EMC_VSDB_verif/index.cgi</a:t>
            </a:r>
            <a:endParaRPr lang="en-US"/>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
          <p:cNvSpPr txBox="1">
            <a:spLocks noChangeArrowheads="1"/>
          </p:cNvSpPr>
          <p:nvPr/>
        </p:nvSpPr>
        <p:spPr bwMode="auto">
          <a:xfrm>
            <a:off x="533400" y="990600"/>
            <a:ext cx="3535363" cy="461963"/>
          </a:xfrm>
          <a:prstGeom prst="rect">
            <a:avLst/>
          </a:prstGeom>
          <a:noFill/>
          <a:ln w="9525">
            <a:noFill/>
            <a:miter lim="800000"/>
            <a:headEnd/>
            <a:tailEnd/>
          </a:ln>
        </p:spPr>
        <p:txBody>
          <a:bodyPr>
            <a:spAutoFit/>
          </a:bodyPr>
          <a:lstStyle/>
          <a:p>
            <a:pPr algn="ctr"/>
            <a:r>
              <a:rPr lang="en-US" u="sng"/>
              <a:t>Current</a:t>
            </a:r>
          </a:p>
        </p:txBody>
      </p:sp>
      <p:grpSp>
        <p:nvGrpSpPr>
          <p:cNvPr id="10243" name="Group 8"/>
          <p:cNvGrpSpPr>
            <a:grpSpLocks noChangeAspect="1"/>
          </p:cNvGrpSpPr>
          <p:nvPr/>
        </p:nvGrpSpPr>
        <p:grpSpPr bwMode="auto">
          <a:xfrm>
            <a:off x="0" y="1447800"/>
            <a:ext cx="4425950" cy="3206750"/>
            <a:chOff x="296092" y="514350"/>
            <a:chExt cx="8047808" cy="5829300"/>
          </a:xfrm>
        </p:grpSpPr>
        <p:pic>
          <p:nvPicPr>
            <p:cNvPr id="10253" name="Picture 6" descr="test_wmo_plot.gif"/>
            <p:cNvPicPr>
              <a:picLocks noChangeAspect="1"/>
            </p:cNvPicPr>
            <p:nvPr/>
          </p:nvPicPr>
          <p:blipFill>
            <a:blip r:embed="rId2" cstate="print"/>
            <a:srcRect/>
            <a:stretch>
              <a:fillRect/>
            </a:stretch>
          </p:blipFill>
          <p:spPr bwMode="auto">
            <a:xfrm>
              <a:off x="800100" y="514350"/>
              <a:ext cx="7543800" cy="5829300"/>
            </a:xfrm>
            <a:prstGeom prst="rect">
              <a:avLst/>
            </a:prstGeom>
            <a:noFill/>
            <a:ln w="9525">
              <a:noFill/>
              <a:miter lim="800000"/>
              <a:headEnd/>
              <a:tailEnd/>
            </a:ln>
          </p:spPr>
        </p:pic>
        <p:sp>
          <p:nvSpPr>
            <p:cNvPr id="10254" name="TextBox 3"/>
            <p:cNvSpPr txBox="1">
              <a:spLocks noChangeArrowheads="1"/>
            </p:cNvSpPr>
            <p:nvPr/>
          </p:nvSpPr>
          <p:spPr bwMode="auto">
            <a:xfrm>
              <a:off x="711761" y="4669891"/>
              <a:ext cx="2448807" cy="503635"/>
            </a:xfrm>
            <a:prstGeom prst="rect">
              <a:avLst/>
            </a:prstGeom>
            <a:noFill/>
            <a:ln w="9525">
              <a:solidFill>
                <a:schemeClr val="tx1"/>
              </a:solidFill>
              <a:miter lim="800000"/>
              <a:headEnd/>
              <a:tailEnd/>
            </a:ln>
          </p:spPr>
          <p:txBody>
            <a:bodyPr wrap="none">
              <a:spAutoFit/>
            </a:bodyPr>
            <a:lstStyle/>
            <a:p>
              <a:r>
                <a:rPr lang="en-US" sz="1200" b="1">
                  <a:solidFill>
                    <a:srgbClr val="FF0000"/>
                  </a:solidFill>
                </a:rPr>
                <a:t>+ Guam (00Z, 12Z)</a:t>
              </a:r>
            </a:p>
          </p:txBody>
        </p:sp>
        <p:cxnSp>
          <p:nvCxnSpPr>
            <p:cNvPr id="6" name="Straight Arrow Connector 5"/>
            <p:cNvCxnSpPr/>
            <p:nvPr/>
          </p:nvCxnSpPr>
          <p:spPr>
            <a:xfrm rot="10800000" flipV="1">
              <a:off x="296092" y="4946927"/>
              <a:ext cx="548452" cy="3463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244" name="TextBox 10"/>
          <p:cNvSpPr txBox="1">
            <a:spLocks noChangeArrowheads="1"/>
          </p:cNvSpPr>
          <p:nvPr/>
        </p:nvSpPr>
        <p:spPr bwMode="auto">
          <a:xfrm>
            <a:off x="4495800" y="990600"/>
            <a:ext cx="4457700" cy="461963"/>
          </a:xfrm>
          <a:prstGeom prst="rect">
            <a:avLst/>
          </a:prstGeom>
          <a:noFill/>
          <a:ln w="9525">
            <a:noFill/>
            <a:miter lim="800000"/>
            <a:headEnd/>
            <a:tailEnd/>
          </a:ln>
        </p:spPr>
        <p:txBody>
          <a:bodyPr>
            <a:spAutoFit/>
          </a:bodyPr>
          <a:lstStyle/>
          <a:p>
            <a:pPr algn="ctr"/>
            <a:r>
              <a:rPr lang="en-US" u="sng"/>
              <a:t>Future</a:t>
            </a:r>
          </a:p>
        </p:txBody>
      </p:sp>
      <p:pic>
        <p:nvPicPr>
          <p:cNvPr id="10245" name="Picture 12" descr="futopsposs.gif"/>
          <p:cNvPicPr>
            <a:picLocks noChangeAspect="1"/>
          </p:cNvPicPr>
          <p:nvPr/>
        </p:nvPicPr>
        <p:blipFill>
          <a:blip r:embed="rId3" cstate="print"/>
          <a:srcRect/>
          <a:stretch>
            <a:fillRect/>
          </a:stretch>
        </p:blipFill>
        <p:spPr bwMode="auto">
          <a:xfrm>
            <a:off x="4994275" y="1447800"/>
            <a:ext cx="4149725" cy="3205163"/>
          </a:xfrm>
          <a:prstGeom prst="rect">
            <a:avLst/>
          </a:prstGeom>
          <a:noFill/>
          <a:ln w="9525">
            <a:noFill/>
            <a:miter lim="800000"/>
            <a:headEnd/>
            <a:tailEnd/>
          </a:ln>
        </p:spPr>
      </p:pic>
      <p:sp>
        <p:nvSpPr>
          <p:cNvPr id="10246" name="TextBox 13"/>
          <p:cNvSpPr txBox="1">
            <a:spLocks noChangeArrowheads="1"/>
          </p:cNvSpPr>
          <p:nvPr/>
        </p:nvSpPr>
        <p:spPr bwMode="auto">
          <a:xfrm>
            <a:off x="4876800" y="3733800"/>
            <a:ext cx="1346200" cy="276225"/>
          </a:xfrm>
          <a:prstGeom prst="rect">
            <a:avLst/>
          </a:prstGeom>
          <a:noFill/>
          <a:ln w="9525">
            <a:solidFill>
              <a:schemeClr val="tx1"/>
            </a:solidFill>
            <a:miter lim="800000"/>
            <a:headEnd/>
            <a:tailEnd/>
          </a:ln>
        </p:spPr>
        <p:txBody>
          <a:bodyPr wrap="none">
            <a:spAutoFit/>
          </a:bodyPr>
          <a:lstStyle/>
          <a:p>
            <a:r>
              <a:rPr lang="en-US" sz="1200" b="1">
                <a:solidFill>
                  <a:srgbClr val="FF0000"/>
                </a:solidFill>
              </a:rPr>
              <a:t>+ Guam (00Z, 12Z)</a:t>
            </a:r>
          </a:p>
        </p:txBody>
      </p:sp>
      <p:cxnSp>
        <p:nvCxnSpPr>
          <p:cNvPr id="15" name="Straight Arrow Connector 14"/>
          <p:cNvCxnSpPr/>
          <p:nvPr/>
        </p:nvCxnSpPr>
        <p:spPr>
          <a:xfrm rot="10800000" flipV="1">
            <a:off x="4572000" y="3886200"/>
            <a:ext cx="301625" cy="190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248" name="TextBox 5"/>
          <p:cNvSpPr txBox="1">
            <a:spLocks noChangeArrowheads="1"/>
          </p:cNvSpPr>
          <p:nvPr/>
        </p:nvSpPr>
        <p:spPr bwMode="auto">
          <a:xfrm>
            <a:off x="4638675" y="2424113"/>
            <a:ext cx="1492250" cy="830262"/>
          </a:xfrm>
          <a:prstGeom prst="rect">
            <a:avLst/>
          </a:prstGeom>
          <a:noFill/>
          <a:ln w="9525">
            <a:noFill/>
            <a:miter lim="800000"/>
            <a:headEnd/>
            <a:tailEnd/>
          </a:ln>
        </p:spPr>
        <p:txBody>
          <a:bodyPr wrap="none">
            <a:spAutoFit/>
          </a:bodyPr>
          <a:lstStyle/>
          <a:p>
            <a:r>
              <a:rPr lang="en-US" sz="1600"/>
              <a:t>Alaska</a:t>
            </a:r>
          </a:p>
          <a:p>
            <a:r>
              <a:rPr lang="en-US" sz="1600"/>
              <a:t>~2.7 km NMMB</a:t>
            </a:r>
          </a:p>
          <a:p>
            <a:r>
              <a:rPr lang="en-US" sz="1600"/>
              <a:t>~3.6 km ARW</a:t>
            </a:r>
          </a:p>
        </p:txBody>
      </p:sp>
      <p:sp>
        <p:nvSpPr>
          <p:cNvPr id="10249" name="Rectangle 16"/>
          <p:cNvSpPr>
            <a:spLocks noChangeArrowheads="1"/>
          </p:cNvSpPr>
          <p:nvPr/>
        </p:nvSpPr>
        <p:spPr bwMode="auto">
          <a:xfrm>
            <a:off x="0" y="4419600"/>
            <a:ext cx="4429125" cy="1323975"/>
          </a:xfrm>
          <a:prstGeom prst="rect">
            <a:avLst/>
          </a:prstGeom>
          <a:noFill/>
          <a:ln w="9525">
            <a:noFill/>
            <a:miter lim="800000"/>
            <a:headEnd/>
            <a:tailEnd/>
          </a:ln>
        </p:spPr>
        <p:txBody>
          <a:bodyPr wrap="none">
            <a:spAutoFit/>
          </a:bodyPr>
          <a:lstStyle/>
          <a:p>
            <a:r>
              <a:rPr lang="en-US" sz="2000"/>
              <a:t>All domains 4 km </a:t>
            </a:r>
            <a:r>
              <a:rPr lang="en-US" sz="2000" u="sng"/>
              <a:t>NMM</a:t>
            </a:r>
            <a:r>
              <a:rPr lang="en-US" sz="2000"/>
              <a:t>, 5.15 km ARW</a:t>
            </a:r>
          </a:p>
          <a:p>
            <a:r>
              <a:rPr lang="en-US" sz="2000"/>
              <a:t>No Diabatic Digital Filter</a:t>
            </a:r>
          </a:p>
          <a:p>
            <a:endParaRPr lang="en-US" sz="2000"/>
          </a:p>
          <a:p>
            <a:r>
              <a:rPr lang="en-US" sz="2000"/>
              <a:t>Matt Pyle’s non-operational run of NMM</a:t>
            </a:r>
          </a:p>
        </p:txBody>
      </p:sp>
      <p:sp>
        <p:nvSpPr>
          <p:cNvPr id="10250" name="Rectangle 17"/>
          <p:cNvSpPr>
            <a:spLocks noChangeArrowheads="1"/>
          </p:cNvSpPr>
          <p:nvPr/>
        </p:nvSpPr>
        <p:spPr bwMode="auto">
          <a:xfrm>
            <a:off x="4419600" y="4419600"/>
            <a:ext cx="4916488" cy="1938338"/>
          </a:xfrm>
          <a:prstGeom prst="rect">
            <a:avLst/>
          </a:prstGeom>
          <a:noFill/>
          <a:ln w="9525">
            <a:noFill/>
            <a:miter lim="800000"/>
            <a:headEnd/>
            <a:tailEnd/>
          </a:ln>
        </p:spPr>
        <p:txBody>
          <a:bodyPr>
            <a:spAutoFit/>
          </a:bodyPr>
          <a:lstStyle/>
          <a:p>
            <a:r>
              <a:rPr lang="en-US" sz="2000"/>
              <a:t>non-AK domains ~3 km </a:t>
            </a:r>
            <a:r>
              <a:rPr lang="en-US" sz="2000" u="sng"/>
              <a:t>NMMB</a:t>
            </a:r>
            <a:r>
              <a:rPr lang="en-US" sz="2000"/>
              <a:t>, 4 km ARW</a:t>
            </a:r>
          </a:p>
          <a:p>
            <a:r>
              <a:rPr lang="en-US" sz="2000"/>
              <a:t>With Diabatic Digital Filter (key to SPC’s SSEO &amp; NCEP’s NSSE)</a:t>
            </a:r>
          </a:p>
          <a:p>
            <a:r>
              <a:rPr lang="en-US" sz="2000"/>
              <a:t>What is future of Matt’s SPC run – a topic </a:t>
            </a:r>
          </a:p>
          <a:p>
            <a:r>
              <a:rPr lang="en-US" sz="2000"/>
              <a:t>For Thursday morning’s discussions</a:t>
            </a:r>
          </a:p>
          <a:p>
            <a:endParaRPr lang="en-US" sz="2000"/>
          </a:p>
        </p:txBody>
      </p:sp>
      <p:sp>
        <p:nvSpPr>
          <p:cNvPr id="10251" name="TextBox 18"/>
          <p:cNvSpPr txBox="1">
            <a:spLocks noChangeArrowheads="1"/>
          </p:cNvSpPr>
          <p:nvPr/>
        </p:nvSpPr>
        <p:spPr bwMode="auto">
          <a:xfrm>
            <a:off x="1219200" y="228600"/>
            <a:ext cx="6400800" cy="830263"/>
          </a:xfrm>
          <a:prstGeom prst="rect">
            <a:avLst/>
          </a:prstGeom>
          <a:noFill/>
          <a:ln w="9525">
            <a:noFill/>
            <a:miter lim="800000"/>
            <a:headEnd/>
            <a:tailEnd/>
          </a:ln>
        </p:spPr>
        <p:txBody>
          <a:bodyPr>
            <a:spAutoFit/>
          </a:bodyPr>
          <a:lstStyle/>
          <a:p>
            <a:pPr algn="ctr"/>
            <a:r>
              <a:rPr lang="en-US" sz="4800" b="1" u="sng">
                <a:solidFill>
                  <a:srgbClr val="0066FF"/>
                </a:solidFill>
              </a:rPr>
              <a:t>HiResWindow System</a:t>
            </a:r>
          </a:p>
        </p:txBody>
      </p:sp>
      <p:cxnSp>
        <p:nvCxnSpPr>
          <p:cNvPr id="21" name="Straight Connector 20"/>
          <p:cNvCxnSpPr/>
          <p:nvPr/>
        </p:nvCxnSpPr>
        <p:spPr>
          <a:xfrm rot="5400000">
            <a:off x="1872456" y="4058444"/>
            <a:ext cx="5102225"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9695</TotalTime>
  <Words>1891</Words>
  <Application>Microsoft Office PowerPoint</Application>
  <PresentationFormat>On-screen Show (4:3)</PresentationFormat>
  <Paragraphs>309</Paragraphs>
  <Slides>33</Slides>
  <Notes>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Default Design</vt:lpstr>
      <vt:lpstr>Clip</vt:lpstr>
      <vt:lpstr>Chart</vt:lpstr>
      <vt:lpstr>Mesoscale Modeling Branch NAM (mostly)</vt:lpstr>
      <vt:lpstr>Transition to WCOSS</vt:lpstr>
      <vt:lpstr>T O P I C S</vt:lpstr>
      <vt:lpstr>Obs Proc &amp; QC</vt:lpstr>
      <vt:lpstr>Difference Between New and Opnl VAD Wind</vt:lpstr>
      <vt:lpstr>Combine Obs + Metadata for Smarter, Situational QC</vt:lpstr>
      <vt:lpstr>WFIP: Wind Forecast Improvement Project DOE-NOAA-Private Sector Project</vt:lpstr>
      <vt:lpstr>PowerPoint Presentation</vt:lpstr>
      <vt:lpstr>PowerPoint Presentation</vt:lpstr>
      <vt:lpstr>RTMA UPGRADE PACKAGE</vt:lpstr>
      <vt:lpstr>PowerPoint Presentation</vt:lpstr>
      <vt:lpstr>PowerPoint Presentation</vt:lpstr>
      <vt:lpstr>NMMB Reruns of Derecho Case</vt:lpstr>
      <vt:lpstr>PowerPoint Presentation</vt:lpstr>
      <vt:lpstr>PowerPoint Presentation</vt:lpstr>
      <vt:lpstr>NAM Forecasts for Sandy Tracks</vt:lpstr>
      <vt:lpstr>NAM 1.33 km nest from 18z 10/29/12 SLP, 1-h Accum Precip (in), 10-m wind (kt)</vt:lpstr>
      <vt:lpstr>NAM 1.33 km nest from 18z 10/29/12 1-h Maximum Wind Speed Gust (kt)</vt:lpstr>
      <vt:lpstr>4 km NAM-Nest Transition of SANDY From WARM to COLD Core</vt:lpstr>
      <vt:lpstr>September Catskills Event</vt:lpstr>
      <vt:lpstr>GSI Changes in NAM Parallel</vt:lpstr>
      <vt:lpstr>Physics Changes in NAM Parallel</vt:lpstr>
      <vt:lpstr>Verification from 1 June – 26 November 2012</vt:lpstr>
      <vt:lpstr>PowerPoint Presentation</vt:lpstr>
      <vt:lpstr>PowerPoint Presentation</vt:lpstr>
      <vt:lpstr>PowerPoint Presentation</vt:lpstr>
      <vt:lpstr>PowerPoint Presentation</vt:lpstr>
      <vt:lpstr>Future NAM Work</vt:lpstr>
      <vt:lpstr>PowerPoint Presentation</vt:lpstr>
      <vt:lpstr>New method for predicting NAM snowfall (currently being tested HPC)</vt:lpstr>
      <vt:lpstr>2015-2016</vt:lpstr>
      <vt:lpstr>2017-2018</vt:lpstr>
      <vt:lpstr>T h a n k s ! A n y Q U E S T I O N S ? For more details, check out MMBackupSlides</vt:lpstr>
    </vt:vector>
  </TitlesOfParts>
  <Company>DOC/NOAA/NWS/NCEP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DiMego</dc:creator>
  <cp:lastModifiedBy>Mary L. Hart</cp:lastModifiedBy>
  <cp:revision>258</cp:revision>
  <dcterms:created xsi:type="dcterms:W3CDTF">2006-06-28T15:37:13Z</dcterms:created>
  <dcterms:modified xsi:type="dcterms:W3CDTF">2012-12-03T16:58:19Z</dcterms:modified>
</cp:coreProperties>
</file>