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9.xml"/>
  <Override ContentType="application/vnd.openxmlformats-officedocument.theme+xml" PartName="/ppt/theme/theme13.xml"/>
  <Override ContentType="application/vnd.openxmlformats-officedocument.theme+xml" PartName="/ppt/theme/theme7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93" r:id="rId3"/>
    <p:sldMasterId id="2147483694" r:id="rId4"/>
    <p:sldMasterId id="2147483695" r:id="rId5"/>
    <p:sldMasterId id="2147483696" r:id="rId6"/>
    <p:sldMasterId id="2147483697" r:id="rId7"/>
    <p:sldMasterId id="2147483698" r:id="rId8"/>
    <p:sldMasterId id="2147483699" r:id="rId9"/>
    <p:sldMasterId id="2147483700" r:id="rId10"/>
    <p:sldMasterId id="2147483701" r:id="rId11"/>
    <p:sldMasterId id="2147483702" r:id="rId12"/>
    <p:sldMasterId id="2147483703" r:id="rId13"/>
    <p:sldMasterId id="2147483704" r:id="rId14"/>
  </p:sldMasterIdLst>
  <p:notesMasterIdLst>
    <p:notesMasterId r:id="rId15"/>
  </p:notesMasterIdLst>
  <p:sldIdLst>
    <p:sldId id="256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</p:sldIdLst>
  <p:sldSz cy="6858000" cx="9144000"/>
  <p:notesSz cx="7010400" cy="9372600"/>
  <p:embeddedFontLst>
    <p:embeddedFont>
      <p:font typeface="Source Sans Pro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5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1" Type="http://schemas.openxmlformats.org/officeDocument/2006/relationships/theme" Target="theme/theme7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26" Type="http://schemas.openxmlformats.org/officeDocument/2006/relationships/font" Target="fonts/SourceSansPro-bold.fntdata"/><Relationship Id="rId25" Type="http://schemas.openxmlformats.org/officeDocument/2006/relationships/font" Target="fonts/SourceSansPro-regular.fntdata"/><Relationship Id="rId28" Type="http://schemas.openxmlformats.org/officeDocument/2006/relationships/font" Target="fonts/SourceSansPro-boldItalic.fntdata"/><Relationship Id="rId27" Type="http://schemas.openxmlformats.org/officeDocument/2006/relationships/font" Target="fonts/SourceSansPro-italic.fntdata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Relationship Id="rId11" Type="http://schemas.openxmlformats.org/officeDocument/2006/relationships/slideMaster" Target="slideMasters/slideMaster9.xml"/><Relationship Id="rId10" Type="http://schemas.openxmlformats.org/officeDocument/2006/relationships/slideMaster" Target="slideMasters/slideMaster8.xml"/><Relationship Id="rId13" Type="http://schemas.openxmlformats.org/officeDocument/2006/relationships/slideMaster" Target="slideMasters/slideMaster11.xml"/><Relationship Id="rId12" Type="http://schemas.openxmlformats.org/officeDocument/2006/relationships/slideMaster" Target="slideMasters/slideMaster10.xml"/><Relationship Id="rId15" Type="http://schemas.openxmlformats.org/officeDocument/2006/relationships/notesMaster" Target="notesMasters/notesMaster1.xml"/><Relationship Id="rId14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9" Type="http://schemas.openxmlformats.org/officeDocument/2006/relationships/slide" Target="slides/slide4.xml"/><Relationship Id="rId1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2"/>
            <a:ext cx="3037839" cy="4686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970939" y="2"/>
            <a:ext cx="3037839" cy="4686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902346"/>
            <a:ext cx="3037839" cy="46862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970939" y="8902346"/>
            <a:ext cx="3037839" cy="468628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00" rIns="91300" tIns="4565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Shape 330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9" name="Shape 339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6" name="Shape 346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Shape 353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0" name="Shape 380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Shape 388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Shape 412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Shape 439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/>
          <p:nvPr>
            <p:ph idx="1" type="body"/>
          </p:nvPr>
        </p:nvSpPr>
        <p:spPr>
          <a:xfrm>
            <a:off x="701039" y="4451989"/>
            <a:ext cx="5608319" cy="421766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Shape 466"/>
          <p:cNvSpPr/>
          <p:nvPr>
            <p:ph idx="2" type="sldImg"/>
          </p:nvPr>
        </p:nvSpPr>
        <p:spPr>
          <a:xfrm>
            <a:off x="1162050" y="703262"/>
            <a:ext cx="4686300" cy="351631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ctrTitle"/>
          </p:nvPr>
        </p:nvSpPr>
        <p:spPr>
          <a:xfrm>
            <a:off x="685800" y="2130426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x="1371600" y="38862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 rot="5400000">
            <a:off x="2309017" y="-251617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5086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1437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77787" lvl="2" marL="11414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6987" lvl="3" marL="15986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6986" lvl="4" marL="20558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2960" lvl="5" marL="25143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3007" lvl="6" marL="297149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3055" lvl="7" marL="342864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3103" lvl="8" marL="388579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 rot="5400000">
            <a:off x="541336" y="190501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5086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1437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77787" lvl="2" marL="11414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6987" lvl="3" marL="15986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6986" lvl="4" marL="20558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2960" lvl="5" marL="25143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3007" lvl="6" marL="297149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3055" lvl="7" marL="342864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3103" lvl="8" marL="388579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bl">
  <p:cSld name="Title and Tabl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1447800" y="228600"/>
            <a:ext cx="6172199" cy="114300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36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3" name="Shape 113"/>
          <p:cNvSpPr txBox="1"/>
          <p:nvPr>
            <p:ph idx="10" type="dt"/>
          </p:nvPr>
        </p:nvSpPr>
        <p:spPr>
          <a:xfrm>
            <a:off x="457200" y="6356351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14" name="Shape 114"/>
          <p:cNvSpPr txBox="1"/>
          <p:nvPr>
            <p:ph idx="11" type="ftr"/>
          </p:nvPr>
        </p:nvSpPr>
        <p:spPr>
          <a:xfrm>
            <a:off x="685800" y="6248400"/>
            <a:ext cx="6400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15" name="Shape 115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ission/Vision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0" name="Shape 130"/>
          <p:cNvSpPr/>
          <p:nvPr>
            <p:ph idx="2" type="pic"/>
          </p:nvPr>
        </p:nvSpPr>
        <p:spPr>
          <a:xfrm>
            <a:off x="965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Shape 131"/>
          <p:cNvSpPr/>
          <p:nvPr>
            <p:ph idx="3" type="pic"/>
          </p:nvPr>
        </p:nvSpPr>
        <p:spPr>
          <a:xfrm>
            <a:off x="4648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Shape 132"/>
          <p:cNvSpPr txBox="1"/>
          <p:nvPr>
            <p:ph idx="11" type="ftr"/>
          </p:nvPr>
        </p:nvSpPr>
        <p:spPr>
          <a:xfrm>
            <a:off x="0" y="6553200"/>
            <a:ext cx="7010400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722312" y="4406901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1" i="0" sz="4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Shape 137"/>
          <p:cNvSpPr txBox="1"/>
          <p:nvPr>
            <p:ph idx="10" type="dt"/>
          </p:nvPr>
        </p:nvSpPr>
        <p:spPr>
          <a:xfrm>
            <a:off x="457200" y="6356351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38" name="Shape 138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otally Blank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5086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1437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77787" lvl="2" marL="11414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6987" lvl="3" marL="15986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6986" lvl="4" marL="20558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2960" lvl="5" marL="25143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3007" lvl="6" marL="297149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3055" lvl="7" marL="342864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3103" lvl="8" marL="388579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ission/Vision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5" name="Shape 155"/>
          <p:cNvSpPr/>
          <p:nvPr>
            <p:ph idx="2" type="pic"/>
          </p:nvPr>
        </p:nvSpPr>
        <p:spPr>
          <a:xfrm>
            <a:off x="965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6" name="Shape 156"/>
          <p:cNvSpPr/>
          <p:nvPr>
            <p:ph idx="3" type="pic"/>
          </p:nvPr>
        </p:nvSpPr>
        <p:spPr>
          <a:xfrm>
            <a:off x="4648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7" name="Shape 157"/>
          <p:cNvSpPr txBox="1"/>
          <p:nvPr>
            <p:ph idx="11" type="ftr"/>
          </p:nvPr>
        </p:nvSpPr>
        <p:spPr>
          <a:xfrm>
            <a:off x="0" y="6553200"/>
            <a:ext cx="7010400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58" name="Shape 158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1" i="0" sz="4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2" name="Shape 162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63" name="Shape 1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64" name="Shape 164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8" name="Shape 168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69" name="Shape 16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70" name="Shape 170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3" name="Shape 173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4" name="Shape 174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18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75" name="Shape 17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76" name="Shape 176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otally Blank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ission/Vision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8" name="Shape 228"/>
          <p:cNvSpPr/>
          <p:nvPr>
            <p:ph idx="2" type="pic"/>
          </p:nvPr>
        </p:nvSpPr>
        <p:spPr>
          <a:xfrm>
            <a:off x="965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9" name="Shape 229"/>
          <p:cNvSpPr/>
          <p:nvPr>
            <p:ph idx="3" type="pic"/>
          </p:nvPr>
        </p:nvSpPr>
        <p:spPr>
          <a:xfrm>
            <a:off x="4648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0" name="Shape 230"/>
          <p:cNvSpPr txBox="1"/>
          <p:nvPr>
            <p:ph idx="11" type="ftr"/>
          </p:nvPr>
        </p:nvSpPr>
        <p:spPr>
          <a:xfrm>
            <a:off x="0" y="6553200"/>
            <a:ext cx="7010400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31" name="Shape 231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722312" y="4406901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722312" y="2906715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722312" y="4406901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1" i="0" sz="4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5" name="Shape 235"/>
          <p:cNvSpPr txBox="1"/>
          <p:nvPr>
            <p:ph idx="10" type="dt"/>
          </p:nvPr>
        </p:nvSpPr>
        <p:spPr>
          <a:xfrm>
            <a:off x="457200" y="6356351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36" name="Shape 236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37" name="Shape 237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otally Blank"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ission/Vision"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3" name="Shape 253"/>
          <p:cNvSpPr/>
          <p:nvPr>
            <p:ph idx="2" type="pic"/>
          </p:nvPr>
        </p:nvSpPr>
        <p:spPr>
          <a:xfrm>
            <a:off x="965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4" name="Shape 254"/>
          <p:cNvSpPr/>
          <p:nvPr>
            <p:ph idx="3" type="pic"/>
          </p:nvPr>
        </p:nvSpPr>
        <p:spPr>
          <a:xfrm>
            <a:off x="4648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5" name="Shape 255"/>
          <p:cNvSpPr txBox="1"/>
          <p:nvPr>
            <p:ph idx="11" type="ftr"/>
          </p:nvPr>
        </p:nvSpPr>
        <p:spPr>
          <a:xfrm>
            <a:off x="0" y="6553200"/>
            <a:ext cx="7010400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56" name="Shape 256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1" i="0" sz="4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9" name="Shape 259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0" name="Shape 260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61" name="Shape 26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62" name="Shape 262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5" name="Shape 265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6" name="Shape 266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67" name="Shape 26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68" name="Shape 268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otally Blank"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ission/Vision"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4" name="Shape 284"/>
          <p:cNvSpPr/>
          <p:nvPr>
            <p:ph idx="2" type="pic"/>
          </p:nvPr>
        </p:nvSpPr>
        <p:spPr>
          <a:xfrm>
            <a:off x="965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5" name="Shape 285"/>
          <p:cNvSpPr/>
          <p:nvPr>
            <p:ph idx="3" type="pic"/>
          </p:nvPr>
        </p:nvSpPr>
        <p:spPr>
          <a:xfrm>
            <a:off x="4648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6" name="Shape 286"/>
          <p:cNvSpPr txBox="1"/>
          <p:nvPr>
            <p:ph idx="11" type="ftr"/>
          </p:nvPr>
        </p:nvSpPr>
        <p:spPr>
          <a:xfrm>
            <a:off x="0" y="6553200"/>
            <a:ext cx="7010400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87" name="Shape 287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1" i="0" sz="4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1" name="Shape 291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92" name="Shape 29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93" name="Shape 293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457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4286" lvl="0" marL="34131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0637" lvl="1" marL="74136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6987" lvl="2" marL="11414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587" lvl="3" marL="159861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586" lvl="4" marL="205581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39" lvl="5" marL="251434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392" lvl="6" marL="2971492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44" lvl="7" marL="3428645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296" lvl="8" marL="3885797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648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4286" lvl="0" marL="34131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0637" lvl="1" marL="74136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6987" lvl="2" marL="11414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587" lvl="3" marL="159861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586" lvl="4" marL="205581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39" lvl="5" marL="251434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392" lvl="6" marL="2971492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44" lvl="7" marL="3428645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296" lvl="8" marL="3885797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otally Blank"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Only"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/>
        </p:nvSpPr>
        <p:spPr>
          <a:xfrm>
            <a:off x="71438" y="76203"/>
            <a:ext cx="1295400" cy="1308100"/>
          </a:xfrm>
          <a:prstGeom prst="ellipse">
            <a:avLst/>
          </a:prstGeom>
          <a:solidFill>
            <a:schemeClr val="dk1"/>
          </a:solidFill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97" name="Shape 297"/>
          <p:cNvSpPr/>
          <p:nvPr/>
        </p:nvSpPr>
        <p:spPr>
          <a:xfrm>
            <a:off x="771537" y="76220"/>
            <a:ext cx="7610474" cy="347662"/>
          </a:xfrm>
          <a:prstGeom prst="rect">
            <a:avLst/>
          </a:prstGeom>
          <a:solidFill>
            <a:srgbClr val="6C9B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5A9F"/>
              </a:buClr>
              <a:buSzPct val="250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215A9F"/>
                </a:solidFill>
                <a:latin typeface="Trebuchet MS"/>
                <a:ea typeface="Trebuchet MS"/>
                <a:cs typeface="Trebuchet MS"/>
                <a:sym typeface="Trebuchet MS"/>
              </a:rPr>
              <a:t>N A T I O N A L   O C E A N I C   A N D   A T M O S P H E R I C   A D M I N I S T R A T I O N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771541" y="457200"/>
            <a:ext cx="7686675" cy="914400"/>
          </a:xfrm>
          <a:prstGeom prst="rect">
            <a:avLst/>
          </a:prstGeom>
          <a:solidFill>
            <a:srgbClr val="215A9F"/>
          </a:solidFill>
          <a:ln>
            <a:noFill/>
          </a:ln>
        </p:spPr>
        <p:txBody>
          <a:bodyPr anchorCtr="0" anchor="t" bIns="36550" lIns="36550" rIns="36550" tIns="731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Shape 29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0" name="Shape 300"/>
          <p:cNvSpPr txBox="1"/>
          <p:nvPr>
            <p:ph idx="10" type="dt"/>
          </p:nvPr>
        </p:nvSpPr>
        <p:spPr>
          <a:xfrm>
            <a:off x="-55563" y="6583364"/>
            <a:ext cx="2133601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01" name="Shape 301"/>
          <p:cNvSpPr txBox="1"/>
          <p:nvPr>
            <p:ph idx="11" type="ftr"/>
          </p:nvPr>
        </p:nvSpPr>
        <p:spPr>
          <a:xfrm>
            <a:off x="2286000" y="6583364"/>
            <a:ext cx="46481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02" name="Shape 302"/>
          <p:cNvSpPr txBox="1"/>
          <p:nvPr>
            <p:ph idx="12" type="sldNum"/>
          </p:nvPr>
        </p:nvSpPr>
        <p:spPr>
          <a:xfrm>
            <a:off x="7035800" y="6569075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ission/Vision"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7" name="Shape 317"/>
          <p:cNvSpPr/>
          <p:nvPr>
            <p:ph idx="2" type="pic"/>
          </p:nvPr>
        </p:nvSpPr>
        <p:spPr>
          <a:xfrm>
            <a:off x="965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8" name="Shape 318"/>
          <p:cNvSpPr/>
          <p:nvPr>
            <p:ph idx="3" type="pic"/>
          </p:nvPr>
        </p:nvSpPr>
        <p:spPr>
          <a:xfrm>
            <a:off x="4648200" y="2057400"/>
            <a:ext cx="3352799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9" name="Shape 319"/>
          <p:cNvSpPr txBox="1"/>
          <p:nvPr>
            <p:ph idx="11" type="ftr"/>
          </p:nvPr>
        </p:nvSpPr>
        <p:spPr>
          <a:xfrm>
            <a:off x="0" y="6553200"/>
            <a:ext cx="7010400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ource Sans Pro"/>
              <a:buNone/>
              <a:defRPr b="0" i="0" sz="2000" u="none" cap="none" strike="noStrike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20" name="Shape 320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>
            <p:ph type="title"/>
          </p:nvPr>
        </p:nvSpPr>
        <p:spPr>
          <a:xfrm>
            <a:off x="722312" y="4406901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1" i="0" sz="4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3" name="Shape 32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2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6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7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4" name="Shape 324"/>
          <p:cNvSpPr txBox="1"/>
          <p:nvPr>
            <p:ph idx="10" type="dt"/>
          </p:nvPr>
        </p:nvSpPr>
        <p:spPr>
          <a:xfrm>
            <a:off x="457200" y="6356351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25" name="Shape 325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Source Sans Pro"/>
              <a:buNone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26" name="Shape 326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otally Blank"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2" type="body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6513" lvl="0" marL="3413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162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587" lvl="2" marL="114141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3812" lvl="3" marL="159861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3813" lvl="4" marL="205581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7839" lvl="5" marL="251434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7792" lvl="6" marL="2971492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7744" lvl="7" marL="3428645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7696" lvl="8" marL="3885797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3" type="body"/>
          </p:nvPr>
        </p:nvSpPr>
        <p:spPr>
          <a:xfrm>
            <a:off x="4645026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4" type="body"/>
          </p:nvPr>
        </p:nvSpPr>
        <p:spPr>
          <a:xfrm>
            <a:off x="4645026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6513" lvl="0" marL="3413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162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587" lvl="2" marL="1141413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3812" lvl="3" marL="159861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3813" lvl="4" marL="205581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7839" lvl="5" marL="251434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7792" lvl="6" marL="2971492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7744" lvl="7" marL="3428645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7696" lvl="8" marL="3885797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57202" y="273047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3575051" y="273053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5086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1437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77787" lvl="2" marL="11414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6987" lvl="3" marL="15986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6986" lvl="4" marL="20558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2960" lvl="5" marL="25143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3007" lvl="6" marL="297149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3055" lvl="7" marL="342864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3103" lvl="8" marL="388579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x="457202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1792288" y="4800600"/>
            <a:ext cx="5486399" cy="56673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Shape 70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2653" lvl="1" marL="457153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605" lvl="2" marL="914305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557" lvl="3" marL="1371458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10" lvl="4" marL="182861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462" lvl="5" marL="2285763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414" lvl="6" marL="2742915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368" lvl="7" marL="3200068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320" lvl="8" marL="365722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00.png"/><Relationship Id="rId2" Type="http://schemas.openxmlformats.org/officeDocument/2006/relationships/image" Target="../media/image0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32.xml"/><Relationship Id="rId9" Type="http://schemas.openxmlformats.org/officeDocument/2006/relationships/theme" Target="../theme/theme8.xml"/><Relationship Id="rId5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5.xml"/><Relationship Id="rId8" Type="http://schemas.openxmlformats.org/officeDocument/2006/relationships/slideLayout" Target="../slideLayouts/slideLayout36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37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/Relationships>
</file>

<file path=ppt/slideMasters/_rels/slideMaster12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5.xml"/><Relationship Id="rId8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12.xml"/><Relationship Id="rId5" Type="http://schemas.openxmlformats.org/officeDocument/2006/relationships/theme" Target="../theme/theme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theme" Target="../theme/theme1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theme" Target="../theme/theme4.xml"/></Relationships>
</file>

<file path=ppt/slideMasters/_rels/slideMaster5.xml.rels><?xml version="1.0" encoding="UTF-8" standalone="yes"?><Relationships xmlns="http://schemas.openxmlformats.org/package/2006/relationships"><Relationship Id="rId10" Type="http://schemas.openxmlformats.org/officeDocument/2006/relationships/theme" Target="../theme/theme6.xml"/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25.xml"/><Relationship Id="rId5" Type="http://schemas.openxmlformats.org/officeDocument/2006/relationships/theme" Target="../theme/theme1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26.xml"/><Relationship Id="rId5" Type="http://schemas.openxmlformats.org/officeDocument/2006/relationships/theme" Target="../theme/theme12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27.xml"/><Relationship Id="rId5" Type="http://schemas.openxmlformats.org/officeDocument/2006/relationships/theme" Target="../theme/theme13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image" Target="../media/image02.png"/><Relationship Id="rId2" Type="http://schemas.openxmlformats.org/officeDocument/2006/relationships/image" Target="../media/image03.png"/><Relationship Id="rId3" Type="http://schemas.openxmlformats.org/officeDocument/2006/relationships/image" Target="../media/image04.png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theme" Target="../theme/theme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653" lvl="5" marL="457153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605" lvl="6" marL="914305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557" lvl="7" marL="1371458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510" lvl="8" marL="182861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5086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71437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77787" lvl="2" marL="1141413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6987" lvl="3" marL="15986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6986" lvl="4" marL="20558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2960" lvl="5" marL="25143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3007" lvl="6" marL="297149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3055" lvl="7" marL="342864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3103" lvl="8" marL="388579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24522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DOC_LOGO_1X1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04800" y="230187"/>
            <a:ext cx="838198" cy="8318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logo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6388" y="228601"/>
            <a:ext cx="836612" cy="82391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hape 17"/>
          <p:cNvCxnSpPr/>
          <p:nvPr/>
        </p:nvCxnSpPr>
        <p:spPr>
          <a:xfrm>
            <a:off x="690562" y="1143000"/>
            <a:ext cx="7696198" cy="0"/>
          </a:xfrm>
          <a:prstGeom prst="straightConnector1">
            <a:avLst/>
          </a:prstGeom>
          <a:noFill/>
          <a:ln cap="flat" cmpd="thinThick" w="57150">
            <a:solidFill>
              <a:srgbClr val="0066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41" name="Shape 241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42" name="Shape 242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3" name="Shape 243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4" name="Shape 244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245" name="Shape 24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5"/>
            <a:ext cx="236538" cy="234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246" name="Shape 2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Shape 247"/>
          <p:cNvSpPr/>
          <p:nvPr/>
        </p:nvSpPr>
        <p:spPr>
          <a:xfrm>
            <a:off x="533400" y="6589713"/>
            <a:ext cx="201294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248" name="Shape 2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9" r:id="rId4"/>
    <p:sldLayoutId id="2147483680" r:id="rId5"/>
    <p:sldLayoutId id="2147483681" r:id="rId6"/>
    <p:sldLayoutId id="2147483682" r:id="rId7"/>
    <p:sldLayoutId id="2147483683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72" name="Shape 272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73" name="Shape 273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4" name="Shape 274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5" name="Shape 275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276" name="Shape 27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5"/>
            <a:ext cx="236538" cy="234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277" name="Shape 27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Shape 278"/>
          <p:cNvSpPr/>
          <p:nvPr/>
        </p:nvSpPr>
        <p:spPr>
          <a:xfrm>
            <a:off x="533400" y="6589713"/>
            <a:ext cx="201294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279" name="Shape 2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4"/>
    <p:sldLayoutId id="2147483685" r:id="rId5"/>
    <p:sldLayoutId id="2147483686" r:id="rId6"/>
    <p:sldLayoutId id="2147483687" r:id="rId7"/>
    <p:sldLayoutId id="2147483688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05" name="Shape 305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06" name="Shape 306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8" name="Shape 308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309" name="Shape 30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8"/>
            <a:ext cx="236538" cy="234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310" name="Shape 3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Shape 311"/>
          <p:cNvSpPr/>
          <p:nvPr/>
        </p:nvSpPr>
        <p:spPr>
          <a:xfrm>
            <a:off x="533404" y="6589717"/>
            <a:ext cx="2031325" cy="246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312" name="Shape 3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89" r:id="rId4"/>
    <p:sldLayoutId id="2147483690" r:id="rId5"/>
    <p:sldLayoutId id="2147483691" r:id="rId6"/>
    <p:sldLayoutId id="2147483692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0" name="Shape 90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93" name="Shape 9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8"/>
            <a:ext cx="236538" cy="234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94" name="Shape 9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/>
          <p:nvPr/>
        </p:nvSpPr>
        <p:spPr>
          <a:xfrm>
            <a:off x="533404" y="6589717"/>
            <a:ext cx="2031325" cy="246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96" name="Shape 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2" name="Shape 102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105" name="Shape 10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8"/>
            <a:ext cx="236538" cy="234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106" name="Shape 10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/>
          <p:nvPr/>
        </p:nvSpPr>
        <p:spPr>
          <a:xfrm>
            <a:off x="533404" y="6589717"/>
            <a:ext cx="2031325" cy="246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108" name="Shape 10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4"/>
    <p:sldLayoutId id="2147483661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8" name="Shape 118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9" name="Shape 119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122" name="Shape 12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8"/>
            <a:ext cx="236538" cy="234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123" name="Shape 1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/>
          <p:nvPr/>
        </p:nvSpPr>
        <p:spPr>
          <a:xfrm>
            <a:off x="533404" y="6589717"/>
            <a:ext cx="2031325" cy="246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4"/>
    <p:sldLayoutId id="2147483663" r:id="rId5"/>
    <p:sldLayoutId id="2147483664" r:id="rId6"/>
    <p:sldLayoutId id="2147483665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4" name="Shape 144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147" name="Shape 14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5"/>
            <a:ext cx="236538" cy="234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148" name="Shape 1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/>
          <p:nvPr/>
        </p:nvSpPr>
        <p:spPr>
          <a:xfrm>
            <a:off x="533400" y="6589713"/>
            <a:ext cx="201294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150" name="Shape 1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1" name="Shape 181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3" name="Shape 183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184" name="Shape 18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5"/>
            <a:ext cx="236538" cy="234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185" name="Shape 18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Shape 186"/>
          <p:cNvSpPr/>
          <p:nvPr/>
        </p:nvSpPr>
        <p:spPr>
          <a:xfrm>
            <a:off x="533400" y="6589713"/>
            <a:ext cx="201294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187" name="Shape 1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2" name="Shape 192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3" name="Shape 193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5" name="Shape 195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196" name="Shape 19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5"/>
            <a:ext cx="236538" cy="234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197" name="Shape 19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/>
          <p:nvPr/>
        </p:nvSpPr>
        <p:spPr>
          <a:xfrm>
            <a:off x="533400" y="6589713"/>
            <a:ext cx="201294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199" name="Shape 1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3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4" name="Shape 204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5" name="Shape 205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blurRad="63500" rotWithShape="0" algn="ctr" dir="2700000" dist="38098">
              <a:schemeClr val="dk1">
                <a:alpha val="74509"/>
              </a:schemeClr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7" name="Shape 207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208" name="Shape 20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5"/>
            <a:ext cx="236538" cy="234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209" name="Shape 20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Shape 210"/>
          <p:cNvSpPr/>
          <p:nvPr/>
        </p:nvSpPr>
        <p:spPr>
          <a:xfrm>
            <a:off x="533400" y="6589713"/>
            <a:ext cx="201294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211" name="Shape 2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4" r:id="rId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7B7B7B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/>
          <p:nvPr/>
        </p:nvSpPr>
        <p:spPr>
          <a:xfrm>
            <a:off x="0" y="1371600"/>
            <a:ext cx="9144000" cy="51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6" name="Shape 216"/>
          <p:cNvSpPr/>
          <p:nvPr/>
        </p:nvSpPr>
        <p:spPr>
          <a:xfrm>
            <a:off x="0" y="1371600"/>
            <a:ext cx="9144000" cy="152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7" name="Shape 217"/>
          <p:cNvSpPr txBox="1"/>
          <p:nvPr>
            <p:ph type="title"/>
          </p:nvPr>
        </p:nvSpPr>
        <p:spPr>
          <a:xfrm>
            <a:off x="1524000" y="0"/>
            <a:ext cx="7619999" cy="1371598"/>
          </a:xfrm>
          <a:prstGeom prst="rect">
            <a:avLst/>
          </a:prstGeom>
          <a:noFill/>
          <a:ln>
            <a:noFill/>
          </a:ln>
          <a:effectLst>
            <a:outerShdw rotWithShape="0" algn="ctr" dir="2700000" dist="35921">
              <a:schemeClr val="dk1"/>
            </a:outerShdw>
          </a:effectLst>
        </p:spPr>
        <p:txBody>
          <a:bodyPr anchorCtr="0" anchor="ctr" bIns="91425" lIns="91425" rIns="91425" tIns="91425"/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Font typeface="Arial"/>
              <a:buNone/>
              <a:defRPr b="0" i="0" sz="44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304800" y="1676400"/>
            <a:ext cx="8534399" cy="4876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083763"/>
              </a:buClr>
              <a:buFont typeface="Source Sans Pro"/>
              <a:buNone/>
              <a:defRPr b="0" i="0" sz="2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" lvl="1" marL="51435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20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8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5400" lvl="3" marL="12573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rgbClr val="083763"/>
              </a:buClr>
              <a:buSzPct val="100000"/>
              <a:buFont typeface="Source Sans Pro"/>
              <a:buChar char="•"/>
              <a:defRPr b="0" i="0" sz="1600" u="none" cap="none" strike="noStrike">
                <a:solidFill>
                  <a:srgbClr val="083763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5400" lvl="4" marL="1600200" marR="0" rtl="0" algn="l">
              <a:lnSpc>
                <a:spcPct val="100000"/>
              </a:lnSpc>
              <a:spcBef>
                <a:spcPts val="8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Source Sans Pro"/>
              <a:buChar char="»"/>
              <a:defRPr b="0" i="0" sz="1600" u="none" cap="none" strike="noStrike">
                <a:solidFill>
                  <a:schemeClr val="accen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20574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146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9718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429000" marR="0" rtl="0" algn="l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9" name="Shape 219"/>
          <p:cNvSpPr txBox="1"/>
          <p:nvPr>
            <p:ph idx="12" type="sldNum"/>
          </p:nvPr>
        </p:nvSpPr>
        <p:spPr>
          <a:xfrm>
            <a:off x="7010400" y="6553200"/>
            <a:ext cx="2133598" cy="304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Source Sans Pro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FFFCC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</a:p>
        </p:txBody>
      </p:sp>
      <p:pic>
        <p:nvPicPr>
          <p:cNvPr descr="Dept of Commerce Seal" id="220" name="Shape 22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7475" y="6588128"/>
            <a:ext cx="236538" cy="2349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OAA" id="221" name="Shape 2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075" y="6591300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Shape 222"/>
          <p:cNvSpPr/>
          <p:nvPr/>
        </p:nvSpPr>
        <p:spPr>
          <a:xfrm>
            <a:off x="533404" y="6589717"/>
            <a:ext cx="2031325" cy="246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25000"/>
              <a:buFont typeface="Arial"/>
              <a:buNone/>
            </a:pPr>
            <a:r>
              <a:rPr b="1" i="0" lang="en-US" sz="1000" u="none" cap="none" strike="noStrike">
                <a:solidFill>
                  <a:srgbClr val="FFFFCC"/>
                </a:solidFill>
                <a:latin typeface="Arial"/>
                <a:ea typeface="Arial"/>
                <a:cs typeface="Arial"/>
                <a:sym typeface="Arial"/>
              </a:rPr>
              <a:t>National Weather Service	</a:t>
            </a:r>
          </a:p>
        </p:txBody>
      </p:sp>
      <p:pic>
        <p:nvPicPr>
          <p:cNvPr id="223" name="Shape 2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2587" y="-88900"/>
            <a:ext cx="2333625" cy="1752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75" r:id="rId4"/>
    <p:sldLayoutId id="2147483676" r:id="rId5"/>
    <p:sldLayoutId id="2147483677" r:id="rId6"/>
    <p:sldLayoutId id="2147483678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nws.noaa.gov/os/notification/pns16-34nam_removal.htm" TargetMode="External"/><Relationship Id="rId4" Type="http://schemas.openxmlformats.org/officeDocument/2006/relationships/hyperlink" Target="http://www.emc.ncep.noaa.gov/mmb/research/tiles.221.html" TargetMode="External"/><Relationship Id="rId5" Type="http://schemas.openxmlformats.org/officeDocument/2006/relationships/hyperlink" Target="http://www.emc.ncep.noaa.gov/mmb/research/tiles.218.html" TargetMode="External"/><Relationship Id="rId6" Type="http://schemas.openxmlformats.org/officeDocument/2006/relationships/image" Target="../media/image06.gif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/>
          <p:nvPr>
            <p:ph type="ctrTitle"/>
          </p:nvPr>
        </p:nvSpPr>
        <p:spPr>
          <a:xfrm>
            <a:off x="571500" y="2057400"/>
            <a:ext cx="8001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 Way Forward</a:t>
            </a:r>
            <a:b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FY2017 &amp; beyond ...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0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Initial version 27 Sep, subsequently presented / discussed at</a:t>
            </a:r>
            <a:b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24 Oct  MEG-STI Hi-Res Ensemble Team</a:t>
            </a:r>
            <a:b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31 Oct  NCEP/NWS SYNERGY</a:t>
            </a:r>
            <a:b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 Dec Mesoscale Modeling Branch meeting</a:t>
            </a:r>
          </a:p>
        </p:txBody>
      </p:sp>
      <p:sp>
        <p:nvSpPr>
          <p:cNvPr id="333" name="Shape 333"/>
          <p:cNvSpPr txBox="1"/>
          <p:nvPr>
            <p:ph idx="1" type="subTitle"/>
          </p:nvPr>
        </p:nvSpPr>
        <p:spPr>
          <a:xfrm>
            <a:off x="495300" y="5105400"/>
            <a:ext cx="8153399" cy="1219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Geoff DiMego, Michael Farrar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Jacob Carley, Jun Du, Brad Ferrier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Geoff Manikin, Matt Pyle, Eric Rogers, et al.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December 2016 NCEP Production Suite Review</a:t>
            </a:r>
          </a:p>
        </p:txBody>
      </p:sp>
      <p:grpSp>
        <p:nvGrpSpPr>
          <p:cNvPr id="334" name="Shape 334"/>
          <p:cNvGrpSpPr/>
          <p:nvPr/>
        </p:nvGrpSpPr>
        <p:grpSpPr>
          <a:xfrm>
            <a:off x="3333750" y="304798"/>
            <a:ext cx="2476498" cy="1676400"/>
            <a:chOff x="4118" y="3071"/>
            <a:chExt cx="1486" cy="946"/>
          </a:xfrm>
        </p:grpSpPr>
        <p:sp>
          <p:nvSpPr>
            <p:cNvPr id="335" name="Shape 335"/>
            <p:cNvSpPr/>
            <p:nvPr/>
          </p:nvSpPr>
          <p:spPr>
            <a:xfrm>
              <a:off x="4118" y="3071"/>
              <a:ext cx="1486" cy="946"/>
            </a:xfrm>
            <a:prstGeom prst="ellipse">
              <a:avLst/>
            </a:prstGeom>
            <a:solidFill>
              <a:srgbClr val="00FFFF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pic>
          <p:nvPicPr>
            <p:cNvPr id="336" name="Shape 33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63" y="3129"/>
              <a:ext cx="1405" cy="81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 MESSAGE</a:t>
            </a:r>
            <a:b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being blatantly clear - leaving no room for misinterpretation - read my lips</a:t>
            </a:r>
          </a:p>
        </p:txBody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x="152400" y="1371600"/>
            <a:ext cx="885824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1381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These short-term steps are transitional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Long term goal is unification around FV3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Majority of model development staff are NOW working on parallel FV3 transition projects:</a:t>
            </a:r>
          </a:p>
          <a:p>
            <a:pPr indent="-106362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3 km HWT Spring Program application with appropriate physics and performance</a:t>
            </a:r>
          </a:p>
          <a:p>
            <a:pPr indent="-106362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Running on WCOSS, in NEMS, with coupling</a:t>
            </a:r>
          </a:p>
          <a:p>
            <a:pPr indent="-106362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Limited area + grid enhancement capabilities</a:t>
            </a:r>
          </a:p>
          <a:p>
            <a:pPr indent="-106362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Nesting: static, telescoping, moving</a:t>
            </a:r>
          </a:p>
          <a:p>
            <a:pPr indent="-106362" lvl="1" marL="741363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Running with GSI-Ens-Hybrid Data Assimilation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Shape 343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EMC Mesoscale Systems </a:t>
            </a:r>
            <a:br>
              <a:rPr b="0" i="0" lang="en-US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 Chronological order</a:t>
            </a:r>
          </a:p>
        </p:txBody>
      </p:sp>
      <p:sp>
        <p:nvSpPr>
          <p:cNvPr id="349" name="Shape 349"/>
          <p:cNvSpPr txBox="1"/>
          <p:nvPr>
            <p:ph idx="1" type="body"/>
          </p:nvPr>
        </p:nvSpPr>
        <p:spPr>
          <a:xfrm>
            <a:off x="0" y="1143000"/>
            <a:ext cx="91440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1381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Implement NAMv4, FREEZE, move to cray: Q2FY17</a:t>
            </a:r>
          </a:p>
          <a:p>
            <a:pPr indent="0" lvl="0" marL="20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FREEZE then port SREFv7 ‘as is’ to cray: Q3FY17</a:t>
            </a:r>
          </a:p>
          <a:p>
            <a:pPr indent="0" lvl="0" marL="20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HiResWv7 &amp; HREFv2 = Operationalized SSEO @ 3km, run ~3 hr earlier: Q4FY17 …then FREEZE it too 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[HiResWindow is already on cray, whereas HREF, which is just product generation, is currently on Phase 2]</a:t>
            </a:r>
          </a:p>
          <a:p>
            <a:pPr indent="0" lvl="0" marL="20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RTMA/URMA (discussed 6 Dec) still actively being developed with biannual updates: Q2FY17,Q4FY17</a:t>
            </a:r>
          </a:p>
          <a:p>
            <a:pPr indent="0" lvl="0" marL="20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38113" lvl="0" marL="341313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HWRF/HNMMB [Q2FY17] continue their development (e.g. replace GFDL, add coupling etc.), but those efforts and lessons-learned </a:t>
            </a:r>
            <a:r>
              <a:rPr b="0" i="0" lang="en-US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will transition to FV3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time comes </a:t>
            </a:r>
          </a:p>
        </p:txBody>
      </p:sp>
      <p:sp>
        <p:nvSpPr>
          <p:cNvPr id="350" name="Shape 350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NAMv4 January 2017</a:t>
            </a:r>
          </a:p>
        </p:txBody>
      </p:sp>
      <p:sp>
        <p:nvSpPr>
          <p:cNvPr id="356" name="Shape 356"/>
          <p:cNvSpPr txBox="1"/>
          <p:nvPr>
            <p:ph idx="1" type="body"/>
          </p:nvPr>
        </p:nvSpPr>
        <p:spPr>
          <a:xfrm>
            <a:off x="2133600" y="1295400"/>
            <a:ext cx="6892792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13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NAMv4</a:t>
            </a:r>
          </a:p>
          <a:p>
            <a:pPr indent="-284163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nests now 3 km, all FireWx now 1.5km</a:t>
            </a:r>
          </a:p>
          <a:p>
            <a:pPr indent="-284163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More bulletproof + improved physics</a:t>
            </a:r>
          </a:p>
          <a:p>
            <a:pPr indent="-284163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Hourly updated DA &amp; Cycled initialization for nests</a:t>
            </a:r>
          </a:p>
          <a:p>
            <a:pPr indent="-284162" lvl="1" marL="741362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Improved performance especially QPF [high bias greatly reduced]</a:t>
            </a:r>
          </a:p>
          <a:p>
            <a:pPr indent="452437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 nests ready for use in HREFv2</a:t>
            </a:r>
          </a:p>
          <a:p>
            <a:pPr indent="452437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Retire DGEX [ext to 8 days] &amp; legacy grids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NAMv4.1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284163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Too soon to drop parent (SPC &amp; Alaska requirements)</a:t>
            </a:r>
          </a:p>
          <a:p>
            <a:pPr indent="-284163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Freeze, port as is to Cray, continue to drop legacy grids</a:t>
            </a:r>
          </a:p>
          <a:p>
            <a:pPr indent="-284163" lvl="1" marL="74136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Investigate swapping in FV3 dycore</a:t>
            </a:r>
          </a:p>
          <a:p>
            <a:pPr indent="-290513" lvl="0" marL="341313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assimilation, physics and nesting development resources applied to FV3 transition projects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Shape 357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358" name="Shape 358"/>
          <p:cNvGrpSpPr/>
          <p:nvPr/>
        </p:nvGrpSpPr>
        <p:grpSpPr>
          <a:xfrm>
            <a:off x="563200" y="3435975"/>
            <a:ext cx="7777613" cy="1003785"/>
            <a:chOff x="636920" y="1554479"/>
            <a:chExt cx="7777613" cy="1003785"/>
          </a:xfrm>
        </p:grpSpPr>
        <p:cxnSp>
          <p:nvCxnSpPr>
            <p:cNvPr id="359" name="Shape 359"/>
            <p:cNvCxnSpPr/>
            <p:nvPr/>
          </p:nvCxnSpPr>
          <p:spPr>
            <a:xfrm>
              <a:off x="863029" y="2250040"/>
              <a:ext cx="755150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</p:cxnSp>
        <p:cxnSp>
          <p:nvCxnSpPr>
            <p:cNvPr id="360" name="Shape 360"/>
            <p:cNvCxnSpPr/>
            <p:nvPr/>
          </p:nvCxnSpPr>
          <p:spPr>
            <a:xfrm>
              <a:off x="914400" y="1972638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Shape 361"/>
            <p:cNvCxnSpPr/>
            <p:nvPr/>
          </p:nvCxnSpPr>
          <p:spPr>
            <a:xfrm>
              <a:off x="27432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Shape 362"/>
            <p:cNvCxnSpPr/>
            <p:nvPr/>
          </p:nvCxnSpPr>
          <p:spPr>
            <a:xfrm>
              <a:off x="1828800" y="197263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Shape 363"/>
            <p:cNvCxnSpPr/>
            <p:nvPr/>
          </p:nvCxnSpPr>
          <p:spPr>
            <a:xfrm>
              <a:off x="54864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Shape 364"/>
            <p:cNvCxnSpPr/>
            <p:nvPr/>
          </p:nvCxnSpPr>
          <p:spPr>
            <a:xfrm>
              <a:off x="45720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Shape 365"/>
            <p:cNvCxnSpPr/>
            <p:nvPr/>
          </p:nvCxnSpPr>
          <p:spPr>
            <a:xfrm>
              <a:off x="64008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66" name="Shape 366"/>
            <p:cNvSpPr txBox="1"/>
            <p:nvPr/>
          </p:nvSpPr>
          <p:spPr>
            <a:xfrm>
              <a:off x="3355760" y="1554479"/>
              <a:ext cx="798617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Jul17</a:t>
              </a:r>
            </a:p>
          </p:txBody>
        </p:sp>
        <p:sp>
          <p:nvSpPr>
            <p:cNvPr id="367" name="Shape 367"/>
            <p:cNvSpPr txBox="1"/>
            <p:nvPr/>
          </p:nvSpPr>
          <p:spPr>
            <a:xfrm>
              <a:off x="4261103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Oct17</a:t>
              </a:r>
            </a:p>
          </p:txBody>
        </p:sp>
        <p:sp>
          <p:nvSpPr>
            <p:cNvPr id="368" name="Shape 368"/>
            <p:cNvSpPr txBox="1"/>
            <p:nvPr/>
          </p:nvSpPr>
          <p:spPr>
            <a:xfrm>
              <a:off x="5176860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Jan18</a:t>
              </a:r>
            </a:p>
          </p:txBody>
        </p:sp>
        <p:sp>
          <p:nvSpPr>
            <p:cNvPr id="369" name="Shape 369"/>
            <p:cNvSpPr txBox="1"/>
            <p:nvPr/>
          </p:nvSpPr>
          <p:spPr>
            <a:xfrm>
              <a:off x="6091260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Apr18</a:t>
              </a:r>
            </a:p>
          </p:txBody>
        </p:sp>
        <p:sp>
          <p:nvSpPr>
            <p:cNvPr id="370" name="Shape 370"/>
            <p:cNvSpPr txBox="1"/>
            <p:nvPr/>
          </p:nvSpPr>
          <p:spPr>
            <a:xfrm>
              <a:off x="636920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Oct16</a:t>
              </a:r>
            </a:p>
          </p:txBody>
        </p:sp>
        <p:sp>
          <p:nvSpPr>
            <p:cNvPr id="371" name="Shape 371"/>
            <p:cNvSpPr txBox="1"/>
            <p:nvPr/>
          </p:nvSpPr>
          <p:spPr>
            <a:xfrm>
              <a:off x="1517904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Jan17</a:t>
              </a:r>
            </a:p>
          </p:txBody>
        </p:sp>
        <p:sp>
          <p:nvSpPr>
            <p:cNvPr id="372" name="Shape 372"/>
            <p:cNvSpPr txBox="1"/>
            <p:nvPr/>
          </p:nvSpPr>
          <p:spPr>
            <a:xfrm>
              <a:off x="2432302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Apr17</a:t>
              </a:r>
            </a:p>
          </p:txBody>
        </p:sp>
        <p:cxnSp>
          <p:nvCxnSpPr>
            <p:cNvPr id="373" name="Shape 373"/>
            <p:cNvCxnSpPr/>
            <p:nvPr/>
          </p:nvCxnSpPr>
          <p:spPr>
            <a:xfrm>
              <a:off x="3638387" y="1954590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74" name="Shape 374"/>
          <p:cNvSpPr/>
          <p:nvPr/>
        </p:nvSpPr>
        <p:spPr>
          <a:xfrm>
            <a:off x="1340254" y="2521575"/>
            <a:ext cx="1038599" cy="914400"/>
          </a:xfrm>
          <a:prstGeom prst="down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NAMv4</a:t>
            </a:r>
          </a:p>
        </p:txBody>
      </p:sp>
      <p:sp>
        <p:nvSpPr>
          <p:cNvPr id="375" name="Shape 375"/>
          <p:cNvSpPr/>
          <p:nvPr/>
        </p:nvSpPr>
        <p:spPr>
          <a:xfrm>
            <a:off x="7620000" y="3886200"/>
            <a:ext cx="1371599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HREFv3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7848600" y="3429000"/>
            <a:ext cx="1035973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~Jan19</a:t>
            </a:r>
          </a:p>
        </p:txBody>
      </p:sp>
      <p:sp>
        <p:nvSpPr>
          <p:cNvPr id="377" name="Shape 377"/>
          <p:cNvSpPr/>
          <p:nvPr/>
        </p:nvSpPr>
        <p:spPr>
          <a:xfrm>
            <a:off x="4953000" y="3886200"/>
            <a:ext cx="1371599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NAMv4.1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/>
          <p:nvPr/>
        </p:nvSpPr>
        <p:spPr>
          <a:xfrm>
            <a:off x="457170" y="0"/>
            <a:ext cx="8228437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NAMv4 :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Products slated for removal</a:t>
            </a:r>
          </a:p>
        </p:txBody>
      </p:sp>
      <p:sp>
        <p:nvSpPr>
          <p:cNvPr id="383" name="Shape 383"/>
          <p:cNvSpPr/>
          <p:nvPr/>
        </p:nvSpPr>
        <p:spPr>
          <a:xfrm>
            <a:off x="152400" y="1676400"/>
            <a:ext cx="4876799" cy="43674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❑"/>
            </a:pPr>
            <a:r>
              <a:rPr b="0" i="0" lang="en-US" sz="22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Public Information Statement 16-34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❑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DGEX model run : turned off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❑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Removed from NOAAPORT:</a:t>
            </a:r>
          </a:p>
          <a:p>
            <a: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Legacy NAM FAX charts</a:t>
            </a:r>
          </a:p>
          <a:p>
            <a: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22 km Alaska grid #217</a:t>
            </a:r>
          </a:p>
          <a:p>
            <a: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5 km CONUS DNG grids</a:t>
            </a:r>
          </a:p>
          <a:p>
            <a: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6 km Alaska DNG grids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❑"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From NCEP servers (NOMADS):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NAM </a:t>
            </a:r>
            <a:r>
              <a:rPr b="0" i="0" lang="en-US" sz="2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32km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&amp; </a:t>
            </a:r>
            <a:r>
              <a:rPr b="0" i="0" lang="en-US" sz="2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12km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tiles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190.5 km LFM lookalike grids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45 km AK Grid #216 ICWF files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22.5 km AK Grid #217 ICWF files </a:t>
            </a:r>
          </a:p>
        </p:txBody>
      </p:sp>
      <p:pic>
        <p:nvPicPr>
          <p:cNvPr id="384" name="Shape 38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10751" y="1907911"/>
            <a:ext cx="4332355" cy="37325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5" name="Shape 385"/>
          <p:cNvCxnSpPr/>
          <p:nvPr/>
        </p:nvCxnSpPr>
        <p:spPr>
          <a:xfrm>
            <a:off x="3810000" y="2514600"/>
            <a:ext cx="1000752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lg" w="lg" type="triangl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/>
          <p:nvPr>
            <p:ph type="title"/>
          </p:nvPr>
        </p:nvSpPr>
        <p:spPr>
          <a:xfrm>
            <a:off x="423862" y="2301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SREFv7.1 August 2017</a:t>
            </a:r>
          </a:p>
        </p:txBody>
      </p:sp>
      <p:sp>
        <p:nvSpPr>
          <p:cNvPr id="391" name="Shape 391"/>
          <p:cNvSpPr txBox="1"/>
          <p:nvPr>
            <p:ph idx="1" type="body"/>
          </p:nvPr>
        </p:nvSpPr>
        <p:spPr>
          <a:xfrm>
            <a:off x="304800" y="2819400"/>
            <a:ext cx="8534399" cy="38576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13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Too soon to turn off SREF – it still out performs GEFS and meets SPC requirement – will keep it until GEFS is sufficiently improved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Freeze it - with no science development, there is no need for a science evaluation which saves computer &amp; personnel resources and time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 SREFv7 ‘as is’ to Cray 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Only updating core/codes to latest WRF / NMMB versions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Take advantage of expanded RAP domain for init &amp; lbc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Move SREF development resources to HREFv3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Explore stochastic methods with 3 km FV3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Move remaining SREF development resources to GEFS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FV3 transition plan because it is expected to be replaced by FV3-based GEFS 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Shape 392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93" name="Shape 393"/>
          <p:cNvSpPr/>
          <p:nvPr/>
        </p:nvSpPr>
        <p:spPr>
          <a:xfrm>
            <a:off x="3200400" y="1219200"/>
            <a:ext cx="1260998" cy="914400"/>
          </a:xfrm>
          <a:prstGeom prst="down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SREFv7.1</a:t>
            </a:r>
          </a:p>
        </p:txBody>
      </p:sp>
      <p:grpSp>
        <p:nvGrpSpPr>
          <p:cNvPr id="394" name="Shape 394"/>
          <p:cNvGrpSpPr/>
          <p:nvPr/>
        </p:nvGrpSpPr>
        <p:grpSpPr>
          <a:xfrm>
            <a:off x="683193" y="1828800"/>
            <a:ext cx="7777613" cy="1003785"/>
            <a:chOff x="636920" y="1554479"/>
            <a:chExt cx="7777613" cy="1003785"/>
          </a:xfrm>
        </p:grpSpPr>
        <p:cxnSp>
          <p:nvCxnSpPr>
            <p:cNvPr id="395" name="Shape 395"/>
            <p:cNvCxnSpPr/>
            <p:nvPr/>
          </p:nvCxnSpPr>
          <p:spPr>
            <a:xfrm>
              <a:off x="863029" y="2250040"/>
              <a:ext cx="755150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</p:cxnSp>
        <p:cxnSp>
          <p:nvCxnSpPr>
            <p:cNvPr id="396" name="Shape 396"/>
            <p:cNvCxnSpPr/>
            <p:nvPr/>
          </p:nvCxnSpPr>
          <p:spPr>
            <a:xfrm>
              <a:off x="914400" y="1972638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7" name="Shape 397"/>
            <p:cNvCxnSpPr/>
            <p:nvPr/>
          </p:nvCxnSpPr>
          <p:spPr>
            <a:xfrm>
              <a:off x="27432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8" name="Shape 398"/>
            <p:cNvCxnSpPr/>
            <p:nvPr/>
          </p:nvCxnSpPr>
          <p:spPr>
            <a:xfrm>
              <a:off x="1828800" y="197263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9" name="Shape 399"/>
            <p:cNvCxnSpPr/>
            <p:nvPr/>
          </p:nvCxnSpPr>
          <p:spPr>
            <a:xfrm>
              <a:off x="54864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0" name="Shape 400"/>
            <p:cNvCxnSpPr/>
            <p:nvPr/>
          </p:nvCxnSpPr>
          <p:spPr>
            <a:xfrm>
              <a:off x="45720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1" name="Shape 401"/>
            <p:cNvCxnSpPr/>
            <p:nvPr/>
          </p:nvCxnSpPr>
          <p:spPr>
            <a:xfrm>
              <a:off x="64008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02" name="Shape 402"/>
            <p:cNvSpPr txBox="1"/>
            <p:nvPr/>
          </p:nvSpPr>
          <p:spPr>
            <a:xfrm>
              <a:off x="3355760" y="1554479"/>
              <a:ext cx="798617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Jul17</a:t>
              </a:r>
            </a:p>
          </p:txBody>
        </p:sp>
        <p:sp>
          <p:nvSpPr>
            <p:cNvPr id="403" name="Shape 403"/>
            <p:cNvSpPr txBox="1"/>
            <p:nvPr/>
          </p:nvSpPr>
          <p:spPr>
            <a:xfrm>
              <a:off x="4261103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Oct17</a:t>
              </a:r>
            </a:p>
          </p:txBody>
        </p:sp>
        <p:sp>
          <p:nvSpPr>
            <p:cNvPr id="404" name="Shape 404"/>
            <p:cNvSpPr txBox="1"/>
            <p:nvPr/>
          </p:nvSpPr>
          <p:spPr>
            <a:xfrm>
              <a:off x="5176860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Jan18</a:t>
              </a:r>
            </a:p>
          </p:txBody>
        </p:sp>
        <p:sp>
          <p:nvSpPr>
            <p:cNvPr id="405" name="Shape 405"/>
            <p:cNvSpPr txBox="1"/>
            <p:nvPr/>
          </p:nvSpPr>
          <p:spPr>
            <a:xfrm>
              <a:off x="6091260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Apr18</a:t>
              </a:r>
            </a:p>
          </p:txBody>
        </p:sp>
        <p:sp>
          <p:nvSpPr>
            <p:cNvPr id="406" name="Shape 406"/>
            <p:cNvSpPr txBox="1"/>
            <p:nvPr/>
          </p:nvSpPr>
          <p:spPr>
            <a:xfrm>
              <a:off x="636920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Oct16</a:t>
              </a:r>
            </a:p>
          </p:txBody>
        </p:sp>
        <p:sp>
          <p:nvSpPr>
            <p:cNvPr id="407" name="Shape 407"/>
            <p:cNvSpPr txBox="1"/>
            <p:nvPr/>
          </p:nvSpPr>
          <p:spPr>
            <a:xfrm>
              <a:off x="1517904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Jan17</a:t>
              </a:r>
            </a:p>
          </p:txBody>
        </p:sp>
        <p:sp>
          <p:nvSpPr>
            <p:cNvPr id="408" name="Shape 408"/>
            <p:cNvSpPr txBox="1"/>
            <p:nvPr/>
          </p:nvSpPr>
          <p:spPr>
            <a:xfrm>
              <a:off x="2432302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Apr17</a:t>
              </a:r>
            </a:p>
          </p:txBody>
        </p:sp>
        <p:cxnSp>
          <p:nvCxnSpPr>
            <p:cNvPr id="409" name="Shape 409"/>
            <p:cNvCxnSpPr/>
            <p:nvPr/>
          </p:nvCxnSpPr>
          <p:spPr>
            <a:xfrm>
              <a:off x="3638387" y="1954590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 txBox="1"/>
          <p:nvPr>
            <p:ph type="title"/>
          </p:nvPr>
        </p:nvSpPr>
        <p:spPr>
          <a:xfrm>
            <a:off x="429879" y="202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HiResWv7 / HREFv2</a:t>
            </a:r>
            <a:b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August/September 2017</a:t>
            </a:r>
          </a:p>
        </p:txBody>
      </p:sp>
      <p:sp>
        <p:nvSpPr>
          <p:cNvPr id="415" name="Shape 415"/>
          <p:cNvSpPr txBox="1"/>
          <p:nvPr>
            <p:ph idx="1" type="body"/>
          </p:nvPr>
        </p:nvSpPr>
        <p:spPr>
          <a:xfrm>
            <a:off x="0" y="3089150"/>
            <a:ext cx="9144000" cy="3809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13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2016 HWT Spring Program &amp; CLUE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NSSL-ARW =&gt; Operationalize SSEO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Standardize grid spacing to ~3 km  …  sized to fit into available resources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 alongside NAM to deliver HREF/SSEO ~3 hr sooner without preemption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 to 48 hr for CONUS at 0z &amp;12z and for Alaska at 6z &amp;18z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Update codes to latest WRF / NMMB versions, enhance products [e.g. neighborhood prob., prob. matched means], and distribute HREF ensemble products to AWIPS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FREEZE these components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B0F0"/>
              </a:buClr>
              <a:buSzPct val="100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SPC+GSD suggest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extending HRRR runs to 36 hr </a:t>
            </a:r>
            <a:r>
              <a:rPr b="1" i="0" lang="en-US" sz="2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to produce another candidate member – not an option until HRRRv3 in 2018 but certainly doable with HREFv3 if scores &amp; resources warrant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6" name="Shape 416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417" name="Shape 417"/>
          <p:cNvGrpSpPr/>
          <p:nvPr/>
        </p:nvGrpSpPr>
        <p:grpSpPr>
          <a:xfrm>
            <a:off x="642590" y="2085360"/>
            <a:ext cx="7777613" cy="1003785"/>
            <a:chOff x="636920" y="1554479"/>
            <a:chExt cx="7777613" cy="1003785"/>
          </a:xfrm>
        </p:grpSpPr>
        <p:cxnSp>
          <p:nvCxnSpPr>
            <p:cNvPr id="418" name="Shape 418"/>
            <p:cNvCxnSpPr/>
            <p:nvPr/>
          </p:nvCxnSpPr>
          <p:spPr>
            <a:xfrm>
              <a:off x="863029" y="2250040"/>
              <a:ext cx="755150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</p:cxnSp>
        <p:cxnSp>
          <p:nvCxnSpPr>
            <p:cNvPr id="419" name="Shape 419"/>
            <p:cNvCxnSpPr/>
            <p:nvPr/>
          </p:nvCxnSpPr>
          <p:spPr>
            <a:xfrm>
              <a:off x="914400" y="1972638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0" name="Shape 420"/>
            <p:cNvCxnSpPr/>
            <p:nvPr/>
          </p:nvCxnSpPr>
          <p:spPr>
            <a:xfrm>
              <a:off x="27432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1" name="Shape 421"/>
            <p:cNvCxnSpPr/>
            <p:nvPr/>
          </p:nvCxnSpPr>
          <p:spPr>
            <a:xfrm>
              <a:off x="1828800" y="197263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2" name="Shape 422"/>
            <p:cNvCxnSpPr/>
            <p:nvPr/>
          </p:nvCxnSpPr>
          <p:spPr>
            <a:xfrm>
              <a:off x="54864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3" name="Shape 423"/>
            <p:cNvCxnSpPr/>
            <p:nvPr/>
          </p:nvCxnSpPr>
          <p:spPr>
            <a:xfrm>
              <a:off x="45720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4" name="Shape 424"/>
            <p:cNvCxnSpPr/>
            <p:nvPr/>
          </p:nvCxnSpPr>
          <p:spPr>
            <a:xfrm>
              <a:off x="64008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25" name="Shape 425"/>
            <p:cNvSpPr txBox="1"/>
            <p:nvPr/>
          </p:nvSpPr>
          <p:spPr>
            <a:xfrm>
              <a:off x="3355760" y="1554479"/>
              <a:ext cx="798617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Jul17</a:t>
              </a:r>
            </a:p>
          </p:txBody>
        </p:sp>
        <p:sp>
          <p:nvSpPr>
            <p:cNvPr id="426" name="Shape 426"/>
            <p:cNvSpPr txBox="1"/>
            <p:nvPr/>
          </p:nvSpPr>
          <p:spPr>
            <a:xfrm>
              <a:off x="4261103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Oct17</a:t>
              </a:r>
            </a:p>
          </p:txBody>
        </p:sp>
        <p:sp>
          <p:nvSpPr>
            <p:cNvPr id="427" name="Shape 427"/>
            <p:cNvSpPr txBox="1"/>
            <p:nvPr/>
          </p:nvSpPr>
          <p:spPr>
            <a:xfrm>
              <a:off x="5176860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Jan18</a:t>
              </a:r>
            </a:p>
          </p:txBody>
        </p:sp>
        <p:sp>
          <p:nvSpPr>
            <p:cNvPr id="428" name="Shape 428"/>
            <p:cNvSpPr txBox="1"/>
            <p:nvPr/>
          </p:nvSpPr>
          <p:spPr>
            <a:xfrm>
              <a:off x="6091260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Apr18</a:t>
              </a:r>
            </a:p>
          </p:txBody>
        </p:sp>
        <p:sp>
          <p:nvSpPr>
            <p:cNvPr id="429" name="Shape 429"/>
            <p:cNvSpPr txBox="1"/>
            <p:nvPr/>
          </p:nvSpPr>
          <p:spPr>
            <a:xfrm>
              <a:off x="636920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Oct16</a:t>
              </a:r>
            </a:p>
          </p:txBody>
        </p:sp>
        <p:sp>
          <p:nvSpPr>
            <p:cNvPr id="430" name="Shape 430"/>
            <p:cNvSpPr txBox="1"/>
            <p:nvPr/>
          </p:nvSpPr>
          <p:spPr>
            <a:xfrm>
              <a:off x="1517904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Jan17</a:t>
              </a:r>
            </a:p>
          </p:txBody>
        </p:sp>
        <p:sp>
          <p:nvSpPr>
            <p:cNvPr id="431" name="Shape 431"/>
            <p:cNvSpPr txBox="1"/>
            <p:nvPr/>
          </p:nvSpPr>
          <p:spPr>
            <a:xfrm>
              <a:off x="2432302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Apr17</a:t>
              </a:r>
            </a:p>
          </p:txBody>
        </p:sp>
        <p:cxnSp>
          <p:nvCxnSpPr>
            <p:cNvPr id="432" name="Shape 432"/>
            <p:cNvCxnSpPr/>
            <p:nvPr/>
          </p:nvCxnSpPr>
          <p:spPr>
            <a:xfrm>
              <a:off x="3638387" y="1954590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33" name="Shape 433"/>
          <p:cNvSpPr/>
          <p:nvPr/>
        </p:nvSpPr>
        <p:spPr>
          <a:xfrm>
            <a:off x="3704523" y="1339858"/>
            <a:ext cx="1091100" cy="914400"/>
          </a:xfrm>
          <a:prstGeom prst="down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HRWv7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HREFv2</a:t>
            </a:r>
          </a:p>
        </p:txBody>
      </p:sp>
      <p:sp>
        <p:nvSpPr>
          <p:cNvPr id="434" name="Shape 434"/>
          <p:cNvSpPr/>
          <p:nvPr/>
        </p:nvSpPr>
        <p:spPr>
          <a:xfrm>
            <a:off x="5382394" y="2802775"/>
            <a:ext cx="1143000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HRRRv3</a:t>
            </a:r>
          </a:p>
        </p:txBody>
      </p:sp>
      <p:sp>
        <p:nvSpPr>
          <p:cNvPr id="435" name="Shape 435"/>
          <p:cNvSpPr/>
          <p:nvPr/>
        </p:nvSpPr>
        <p:spPr>
          <a:xfrm>
            <a:off x="7767506" y="2902347"/>
            <a:ext cx="1143000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HREFv3</a:t>
            </a:r>
          </a:p>
        </p:txBody>
      </p:sp>
      <p:sp>
        <p:nvSpPr>
          <p:cNvPr id="436" name="Shape 436"/>
          <p:cNvSpPr txBox="1"/>
          <p:nvPr/>
        </p:nvSpPr>
        <p:spPr>
          <a:xfrm>
            <a:off x="7848600" y="2057400"/>
            <a:ext cx="1143000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~Jan19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/>
          <p:nvPr>
            <p:ph type="title"/>
          </p:nvPr>
        </p:nvSpPr>
        <p:spPr>
          <a:xfrm>
            <a:off x="429879" y="304800"/>
            <a:ext cx="8229600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HRRRv3  Spring 2018</a:t>
            </a:r>
          </a:p>
        </p:txBody>
      </p:sp>
      <p:sp>
        <p:nvSpPr>
          <p:cNvPr id="442" name="Shape 442"/>
          <p:cNvSpPr txBox="1"/>
          <p:nvPr>
            <p:ph idx="1" type="body"/>
          </p:nvPr>
        </p:nvSpPr>
        <p:spPr>
          <a:xfrm>
            <a:off x="152400" y="2819400"/>
            <a:ext cx="86105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13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GSD’s HRRRv3 plans are ~aggressive</a:t>
            </a:r>
          </a:p>
          <a:p>
            <a:pPr indent="-227012" lvl="2" marL="1141412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Expand CONUS domain to cover full NDFD grid</a:t>
            </a:r>
          </a:p>
          <a:p>
            <a:pPr indent="-227012" lvl="2" marL="1141413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HRRR for Alaska </a:t>
            </a:r>
          </a:p>
          <a:p>
            <a:pPr indent="-227012" lvl="2" marL="1141413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Extend to 36 hr every 12 hr for member in HREFv3</a:t>
            </a:r>
          </a:p>
          <a:p>
            <a:pPr indent="-227012" lvl="2" marL="1141412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Ensemble data assimilation</a:t>
            </a:r>
          </a:p>
          <a:p>
            <a:pPr indent="-227012" lvl="2" marL="1141412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HRRR ensemble free forecasts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Decisions needed by code delivery to EMC in June 2017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make evidence-based decisions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Validated requirements?  …  Are there alternatives?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vs benefit: added value must justify large increase in resources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Will HRRR consumption restrict what can be done with HREFv3 et al?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it contribute to or detract from path to unification around FV3?</a:t>
            </a:r>
          </a:p>
        </p:txBody>
      </p:sp>
      <p:sp>
        <p:nvSpPr>
          <p:cNvPr id="443" name="Shape 443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444" name="Shape 444"/>
          <p:cNvGrpSpPr/>
          <p:nvPr/>
        </p:nvGrpSpPr>
        <p:grpSpPr>
          <a:xfrm>
            <a:off x="683193" y="1828800"/>
            <a:ext cx="7777613" cy="1003785"/>
            <a:chOff x="636920" y="1554479"/>
            <a:chExt cx="7777613" cy="1003785"/>
          </a:xfrm>
        </p:grpSpPr>
        <p:cxnSp>
          <p:nvCxnSpPr>
            <p:cNvPr id="445" name="Shape 445"/>
            <p:cNvCxnSpPr/>
            <p:nvPr/>
          </p:nvCxnSpPr>
          <p:spPr>
            <a:xfrm>
              <a:off x="863029" y="2250040"/>
              <a:ext cx="755150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</p:cxnSp>
        <p:cxnSp>
          <p:nvCxnSpPr>
            <p:cNvPr id="446" name="Shape 446"/>
            <p:cNvCxnSpPr/>
            <p:nvPr/>
          </p:nvCxnSpPr>
          <p:spPr>
            <a:xfrm>
              <a:off x="914400" y="1972638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7" name="Shape 447"/>
            <p:cNvCxnSpPr/>
            <p:nvPr/>
          </p:nvCxnSpPr>
          <p:spPr>
            <a:xfrm>
              <a:off x="27432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8" name="Shape 448"/>
            <p:cNvCxnSpPr/>
            <p:nvPr/>
          </p:nvCxnSpPr>
          <p:spPr>
            <a:xfrm>
              <a:off x="1828800" y="197263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9" name="Shape 449"/>
            <p:cNvCxnSpPr/>
            <p:nvPr/>
          </p:nvCxnSpPr>
          <p:spPr>
            <a:xfrm>
              <a:off x="54864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0" name="Shape 450"/>
            <p:cNvCxnSpPr/>
            <p:nvPr/>
          </p:nvCxnSpPr>
          <p:spPr>
            <a:xfrm>
              <a:off x="45720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1" name="Shape 451"/>
            <p:cNvCxnSpPr/>
            <p:nvPr/>
          </p:nvCxnSpPr>
          <p:spPr>
            <a:xfrm>
              <a:off x="64008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52" name="Shape 452"/>
            <p:cNvSpPr txBox="1"/>
            <p:nvPr/>
          </p:nvSpPr>
          <p:spPr>
            <a:xfrm>
              <a:off x="3355760" y="1554479"/>
              <a:ext cx="798617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Jul17</a:t>
              </a:r>
            </a:p>
          </p:txBody>
        </p:sp>
        <p:sp>
          <p:nvSpPr>
            <p:cNvPr id="453" name="Shape 453"/>
            <p:cNvSpPr txBox="1"/>
            <p:nvPr/>
          </p:nvSpPr>
          <p:spPr>
            <a:xfrm>
              <a:off x="4261103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Oct17</a:t>
              </a:r>
            </a:p>
          </p:txBody>
        </p:sp>
        <p:sp>
          <p:nvSpPr>
            <p:cNvPr id="454" name="Shape 454"/>
            <p:cNvSpPr txBox="1"/>
            <p:nvPr/>
          </p:nvSpPr>
          <p:spPr>
            <a:xfrm>
              <a:off x="5176860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Jan18</a:t>
              </a:r>
            </a:p>
          </p:txBody>
        </p:sp>
        <p:sp>
          <p:nvSpPr>
            <p:cNvPr id="455" name="Shape 455"/>
            <p:cNvSpPr txBox="1"/>
            <p:nvPr/>
          </p:nvSpPr>
          <p:spPr>
            <a:xfrm>
              <a:off x="6091260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Apr18</a:t>
              </a:r>
            </a:p>
          </p:txBody>
        </p:sp>
        <p:sp>
          <p:nvSpPr>
            <p:cNvPr id="456" name="Shape 456"/>
            <p:cNvSpPr txBox="1"/>
            <p:nvPr/>
          </p:nvSpPr>
          <p:spPr>
            <a:xfrm>
              <a:off x="636920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Oct16</a:t>
              </a:r>
            </a:p>
          </p:txBody>
        </p:sp>
        <p:sp>
          <p:nvSpPr>
            <p:cNvPr id="457" name="Shape 457"/>
            <p:cNvSpPr txBox="1"/>
            <p:nvPr/>
          </p:nvSpPr>
          <p:spPr>
            <a:xfrm>
              <a:off x="1517904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Jan17</a:t>
              </a:r>
            </a:p>
          </p:txBody>
        </p:sp>
        <p:sp>
          <p:nvSpPr>
            <p:cNvPr id="458" name="Shape 458"/>
            <p:cNvSpPr txBox="1"/>
            <p:nvPr/>
          </p:nvSpPr>
          <p:spPr>
            <a:xfrm>
              <a:off x="2432302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Apr17</a:t>
              </a:r>
            </a:p>
          </p:txBody>
        </p:sp>
        <p:cxnSp>
          <p:nvCxnSpPr>
            <p:cNvPr id="459" name="Shape 459"/>
            <p:cNvCxnSpPr/>
            <p:nvPr/>
          </p:nvCxnSpPr>
          <p:spPr>
            <a:xfrm>
              <a:off x="3638387" y="1954590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60" name="Shape 460"/>
          <p:cNvSpPr/>
          <p:nvPr/>
        </p:nvSpPr>
        <p:spPr>
          <a:xfrm>
            <a:off x="-383607" y="1241870"/>
            <a:ext cx="1500572" cy="914400"/>
          </a:xfrm>
          <a:prstGeom prst="downArrowCallout">
            <a:avLst>
              <a:gd fmla="val 26770" name="adj1"/>
              <a:gd fmla="val 21460" name="adj2"/>
              <a:gd fmla="val 25000" name="adj3"/>
              <a:gd fmla="val 65862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      RAPv3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      HRRRv2</a:t>
            </a:r>
          </a:p>
        </p:txBody>
      </p:sp>
      <p:sp>
        <p:nvSpPr>
          <p:cNvPr id="461" name="Shape 461"/>
          <p:cNvSpPr/>
          <p:nvPr/>
        </p:nvSpPr>
        <p:spPr>
          <a:xfrm>
            <a:off x="5410200" y="2286000"/>
            <a:ext cx="1143000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HRRRv3</a:t>
            </a:r>
          </a:p>
        </p:txBody>
      </p:sp>
      <p:sp>
        <p:nvSpPr>
          <p:cNvPr id="462" name="Shape 462"/>
          <p:cNvSpPr/>
          <p:nvPr/>
        </p:nvSpPr>
        <p:spPr>
          <a:xfrm>
            <a:off x="7772400" y="2286000"/>
            <a:ext cx="1143000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HREFv3</a:t>
            </a:r>
          </a:p>
        </p:txBody>
      </p:sp>
      <p:sp>
        <p:nvSpPr>
          <p:cNvPr id="463" name="Shape 463"/>
          <p:cNvSpPr txBox="1"/>
          <p:nvPr/>
        </p:nvSpPr>
        <p:spPr>
          <a:xfrm>
            <a:off x="7696200" y="1752600"/>
            <a:ext cx="1143000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~Jan19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>
            <p:ph type="title"/>
          </p:nvPr>
        </p:nvSpPr>
        <p:spPr>
          <a:xfrm>
            <a:off x="429879" y="228600"/>
            <a:ext cx="8229600" cy="9164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HREFv3  ~January 2019</a:t>
            </a:r>
          </a:p>
        </p:txBody>
      </p:sp>
      <p:sp>
        <p:nvSpPr>
          <p:cNvPr id="469" name="Shape 469"/>
          <p:cNvSpPr txBox="1"/>
          <p:nvPr>
            <p:ph idx="1" type="body"/>
          </p:nvPr>
        </p:nvSpPr>
        <p:spPr>
          <a:xfrm>
            <a:off x="0" y="2133600"/>
            <a:ext cx="9144000" cy="39752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1313" lvl="0" marL="341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Design informed by HWT, Clue, MEG-STI CAM team and the                   newly formed SIP working group on meso unification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Starting with FV3 runs for 2017 HWT Spring Program, continued development &amp; refinement by EMC &amp; community produces candidate FV3 with appropriate performance characteristics at convective-allowing scales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Database of parallel/retro runs of candidate FV3 are collected along with HREFv2 components and extended HRRR runs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Evidence is examined to determine best performing HREFv3 configuration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replacement using FV3 [w/ stochastic] – this would be ideal solution and would subsume NAM nests and HiResWindow and possibly HRRR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Partial replacement of components [e.g. NMMB]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Additional component along with existing components</a:t>
            </a:r>
          </a:p>
          <a:p>
            <a:pPr indent="-347663" lvl="1" marL="74136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Additional members (if resources warrant) to eliminate time-lagged members</a:t>
            </a: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3" lvl="0" marL="34131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Shape 470"/>
          <p:cNvSpPr txBox="1"/>
          <p:nvPr>
            <p:ph idx="12" type="sldNum"/>
          </p:nvPr>
        </p:nvSpPr>
        <p:spPr>
          <a:xfrm>
            <a:off x="7010400" y="6619875"/>
            <a:ext cx="2133598" cy="4762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471" name="Shape 471"/>
          <p:cNvGrpSpPr/>
          <p:nvPr/>
        </p:nvGrpSpPr>
        <p:grpSpPr>
          <a:xfrm>
            <a:off x="381000" y="1219200"/>
            <a:ext cx="7777613" cy="1003785"/>
            <a:chOff x="636920" y="1554479"/>
            <a:chExt cx="7777613" cy="1003785"/>
          </a:xfrm>
        </p:grpSpPr>
        <p:cxnSp>
          <p:nvCxnSpPr>
            <p:cNvPr id="472" name="Shape 472"/>
            <p:cNvCxnSpPr/>
            <p:nvPr/>
          </p:nvCxnSpPr>
          <p:spPr>
            <a:xfrm>
              <a:off x="863029" y="2250040"/>
              <a:ext cx="7551504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</p:cxnSp>
        <p:cxnSp>
          <p:nvCxnSpPr>
            <p:cNvPr id="473" name="Shape 473"/>
            <p:cNvCxnSpPr/>
            <p:nvPr/>
          </p:nvCxnSpPr>
          <p:spPr>
            <a:xfrm>
              <a:off x="914400" y="1972638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4" name="Shape 474"/>
            <p:cNvCxnSpPr/>
            <p:nvPr/>
          </p:nvCxnSpPr>
          <p:spPr>
            <a:xfrm>
              <a:off x="27432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5" name="Shape 475"/>
            <p:cNvCxnSpPr/>
            <p:nvPr/>
          </p:nvCxnSpPr>
          <p:spPr>
            <a:xfrm>
              <a:off x="1828800" y="197263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6" name="Shape 476"/>
            <p:cNvCxnSpPr/>
            <p:nvPr/>
          </p:nvCxnSpPr>
          <p:spPr>
            <a:xfrm>
              <a:off x="54864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7" name="Shape 477"/>
            <p:cNvCxnSpPr/>
            <p:nvPr/>
          </p:nvCxnSpPr>
          <p:spPr>
            <a:xfrm>
              <a:off x="45720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8" name="Shape 478"/>
            <p:cNvCxnSpPr/>
            <p:nvPr/>
          </p:nvCxnSpPr>
          <p:spPr>
            <a:xfrm>
              <a:off x="6400800" y="1972124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479" name="Shape 479"/>
            <p:cNvSpPr txBox="1"/>
            <p:nvPr/>
          </p:nvSpPr>
          <p:spPr>
            <a:xfrm>
              <a:off x="3355760" y="1554479"/>
              <a:ext cx="798617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Jul17</a:t>
              </a:r>
            </a:p>
          </p:txBody>
        </p:sp>
        <p:sp>
          <p:nvSpPr>
            <p:cNvPr id="480" name="Shape 480"/>
            <p:cNvSpPr txBox="1"/>
            <p:nvPr/>
          </p:nvSpPr>
          <p:spPr>
            <a:xfrm>
              <a:off x="4261103" y="1554479"/>
              <a:ext cx="867545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Oct17</a:t>
              </a:r>
            </a:p>
          </p:txBody>
        </p:sp>
        <p:sp>
          <p:nvSpPr>
            <p:cNvPr id="481" name="Shape 481"/>
            <p:cNvSpPr txBox="1"/>
            <p:nvPr/>
          </p:nvSpPr>
          <p:spPr>
            <a:xfrm>
              <a:off x="5176860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Jan18</a:t>
              </a:r>
            </a:p>
          </p:txBody>
        </p:sp>
        <p:sp>
          <p:nvSpPr>
            <p:cNvPr id="482" name="Shape 482"/>
            <p:cNvSpPr txBox="1"/>
            <p:nvPr/>
          </p:nvSpPr>
          <p:spPr>
            <a:xfrm>
              <a:off x="6091260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Apr18</a:t>
              </a:r>
            </a:p>
          </p:txBody>
        </p:sp>
        <p:sp>
          <p:nvSpPr>
            <p:cNvPr id="483" name="Shape 483"/>
            <p:cNvSpPr txBox="1"/>
            <p:nvPr/>
          </p:nvSpPr>
          <p:spPr>
            <a:xfrm>
              <a:off x="636920" y="1554479"/>
              <a:ext cx="867600" cy="4001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Oct16</a:t>
              </a:r>
            </a:p>
          </p:txBody>
        </p:sp>
        <p:sp>
          <p:nvSpPr>
            <p:cNvPr id="484" name="Shape 484"/>
            <p:cNvSpPr txBox="1"/>
            <p:nvPr/>
          </p:nvSpPr>
          <p:spPr>
            <a:xfrm>
              <a:off x="1517904" y="1554479"/>
              <a:ext cx="883574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Jan17</a:t>
              </a:r>
            </a:p>
          </p:txBody>
        </p:sp>
        <p:sp>
          <p:nvSpPr>
            <p:cNvPr id="485" name="Shape 485"/>
            <p:cNvSpPr txBox="1"/>
            <p:nvPr/>
          </p:nvSpPr>
          <p:spPr>
            <a:xfrm>
              <a:off x="2432302" y="1554479"/>
              <a:ext cx="869148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b="0" i="0" lang="en-US" sz="20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Apr17</a:t>
              </a:r>
            </a:p>
          </p:txBody>
        </p:sp>
        <p:cxnSp>
          <p:nvCxnSpPr>
            <p:cNvPr id="486" name="Shape 486"/>
            <p:cNvCxnSpPr/>
            <p:nvPr/>
          </p:nvCxnSpPr>
          <p:spPr>
            <a:xfrm>
              <a:off x="3638387" y="1954590"/>
              <a:ext cx="0" cy="58562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87" name="Shape 487"/>
          <p:cNvSpPr/>
          <p:nvPr/>
        </p:nvSpPr>
        <p:spPr>
          <a:xfrm>
            <a:off x="7543800" y="1524000"/>
            <a:ext cx="1143000" cy="914400"/>
          </a:xfrm>
          <a:prstGeom prst="up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HREFv3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7620000" y="1219200"/>
            <a:ext cx="1143000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~Jan19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6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10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3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8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9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2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3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4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7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11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2_luxton_EnergyBriefing">
  <a:themeElements>
    <a:clrScheme name="Edited Multis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