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53835B8-5112-4765-9EA6-35F539D1A119}">
  <a:tblStyle styleId="{553835B8-5112-4765-9EA6-35F539D1A11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3" d="100"/>
          <a:sy n="113" d="100"/>
        </p:scale>
        <p:origin x="-77"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68731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58b5c272b_6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58b5c272b_6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58b5c272b_6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58b5c272b_6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58b5c272b_6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58b5c272b_6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58b5c272b_6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58b5c272b_6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58b5c272b_6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58b5c272b_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58b5c272b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758b5c272b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8b5c272b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8b5c272b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58b5c272b_4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58b5c272b_4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58b5c272b_4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58b5c272b_4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58b5c272b_4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58b5c272b_4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58637d3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58637d3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58b5c272b_4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58b5c272b_4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758b5c272b_4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758b5c272b_4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58b5c272b_4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58b5c272b_4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58b5c272b_4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58b5c272b_4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758b5c272b_4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758b5c272b_4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58b5c272b_4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758b5c272b_4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58b5c272b_4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758b5c272b_4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758b5c272b_4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758b5c272b_4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58b5c272b_4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58b5c272b_4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58b5c272b_4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58b5c272b_4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58637d37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58637d37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758b5c272b_4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758b5c272b_4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758b5c272b_8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758b5c272b_8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758b5c272b_4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758b5c272b_4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58b5c272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58b5c272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58b5c272b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58b5c272b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58b5c272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58b5c272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58b5c272b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58b5c272b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58b5c272b_6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58b5c272b_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58b5c272b_6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58b5c272b_6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rgbClr val="FFFFFF"/>
              </a:buClr>
              <a:buSzPts val="1400"/>
              <a:buFont typeface="Arial"/>
              <a:buNone/>
              <a:defRPr sz="52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52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5200"/>
            </a:lvl3pPr>
            <a:lvl4pPr marL="0" marR="0" lvl="3" indent="0" algn="ctr" rtl="0">
              <a:spcBef>
                <a:spcPts val="0"/>
              </a:spcBef>
              <a:spcAft>
                <a:spcPts val="0"/>
              </a:spcAft>
              <a:buSzPts val="1400"/>
              <a:buFont typeface="Arial"/>
              <a:buNone/>
              <a:defRPr sz="5200"/>
            </a:lvl4pPr>
            <a:lvl5pPr marL="0" marR="0" lvl="4" indent="0" algn="ctr" rtl="0">
              <a:spcBef>
                <a:spcPts val="0"/>
              </a:spcBef>
              <a:spcAft>
                <a:spcPts val="0"/>
              </a:spcAft>
              <a:buSzPts val="1400"/>
              <a:buFont typeface="Arial"/>
              <a:buNone/>
              <a:defRPr sz="5200"/>
            </a:lvl5pPr>
            <a:lvl6pPr marL="457200" marR="0" lvl="5" indent="0" algn="ctr" rtl="0">
              <a:spcBef>
                <a:spcPts val="0"/>
              </a:spcBef>
              <a:spcAft>
                <a:spcPts val="0"/>
              </a:spcAft>
              <a:buSzPts val="1400"/>
              <a:buFont typeface="Arial"/>
              <a:buNone/>
              <a:defRPr sz="5200"/>
            </a:lvl6pPr>
            <a:lvl7pPr marL="914400" marR="0" lvl="6" indent="0" algn="ctr" rtl="0">
              <a:spcBef>
                <a:spcPts val="0"/>
              </a:spcBef>
              <a:spcAft>
                <a:spcPts val="0"/>
              </a:spcAft>
              <a:buSzPts val="1400"/>
              <a:buFont typeface="Arial"/>
              <a:buNone/>
              <a:defRPr sz="5200"/>
            </a:lvl7pPr>
            <a:lvl8pPr marL="1371600" marR="0" lvl="7" indent="0" algn="ctr" rtl="0">
              <a:spcBef>
                <a:spcPts val="0"/>
              </a:spcBef>
              <a:spcAft>
                <a:spcPts val="0"/>
              </a:spcAft>
              <a:buSzPts val="1400"/>
              <a:buFont typeface="Arial"/>
              <a:buNone/>
              <a:defRPr sz="5200"/>
            </a:lvl8pPr>
            <a:lvl9pPr marL="1828800" marR="0" lvl="8" indent="0" algn="ctr" rtl="0">
              <a:spcBef>
                <a:spcPts val="0"/>
              </a:spcBef>
              <a:spcAft>
                <a:spcPts val="0"/>
              </a:spcAft>
              <a:buSzPts val="1400"/>
              <a:buFont typeface="Arial"/>
              <a:buNone/>
              <a:defRPr sz="5200"/>
            </a:lvl9pPr>
          </a:lstStyle>
          <a:p>
            <a:endParaRPr/>
          </a:p>
        </p:txBody>
      </p:sp>
      <p:sp>
        <p:nvSpPr>
          <p:cNvPr id="21" name="Google Shape;2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9pPr>
          </a:lstStyle>
          <a:p>
            <a:endParaRPr/>
          </a:p>
        </p:txBody>
      </p:sp>
      <p:sp>
        <p:nvSpPr>
          <p:cNvPr id="22" name="Google Shape;22;p2"/>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1"/>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7" name="Google Shape;57;p1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1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1"/>
        <p:cNvGrpSpPr/>
        <p:nvPr/>
      </p:nvGrpSpPr>
      <p:grpSpPr>
        <a:xfrm>
          <a:off x="0" y="0"/>
          <a:ext cx="0" cy="0"/>
          <a:chOff x="0" y="0"/>
          <a:chExt cx="0" cy="0"/>
        </a:xfrm>
      </p:grpSpPr>
      <p:sp>
        <p:nvSpPr>
          <p:cNvPr id="62" name="Google Shape;62;p13"/>
          <p:cNvSpPr txBox="1">
            <a:spLocks noGrp="1"/>
          </p:cNvSpPr>
          <p:nvPr>
            <p:ph type="dt" idx="10"/>
          </p:nvPr>
        </p:nvSpPr>
        <p:spPr>
          <a:xfrm>
            <a:off x="457200" y="4767264"/>
            <a:ext cx="2133600" cy="273900"/>
          </a:xfrm>
          <a:prstGeom prst="rect">
            <a:avLst/>
          </a:prstGeom>
          <a:noFill/>
          <a:ln>
            <a:noFill/>
          </a:ln>
        </p:spPr>
        <p:txBody>
          <a:bodyPr spcFirstLastPara="1" wrap="square" lIns="91400" tIns="45700" rIns="91400"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ftr" idx="11"/>
          </p:nvPr>
        </p:nvSpPr>
        <p:spPr>
          <a:xfrm>
            <a:off x="3124200" y="4767264"/>
            <a:ext cx="2895600" cy="273900"/>
          </a:xfrm>
          <a:prstGeom prst="rect">
            <a:avLst/>
          </a:prstGeom>
          <a:noFill/>
          <a:ln>
            <a:noFill/>
          </a:ln>
        </p:spPr>
        <p:txBody>
          <a:bodyPr spcFirstLastPara="1" wrap="square" lIns="91400" tIns="45700" rIns="91400"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3"/>
          <p:cNvSpPr txBox="1">
            <a:spLocks noGrp="1"/>
          </p:cNvSpPr>
          <p:nvPr>
            <p:ph type="sldNum" idx="12"/>
          </p:nvPr>
        </p:nvSpPr>
        <p:spPr>
          <a:xfrm>
            <a:off x="6553200" y="4767264"/>
            <a:ext cx="2133600" cy="2739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1">
  <p:cSld name="3_Title and Content_1">
    <p:spTree>
      <p:nvGrpSpPr>
        <p:cNvPr id="1" name="Shape 65"/>
        <p:cNvGrpSpPr/>
        <p:nvPr/>
      </p:nvGrpSpPr>
      <p:grpSpPr>
        <a:xfrm>
          <a:off x="0" y="0"/>
          <a:ext cx="0" cy="0"/>
          <a:chOff x="0" y="0"/>
          <a:chExt cx="0" cy="0"/>
        </a:xfrm>
      </p:grpSpPr>
      <p:sp>
        <p:nvSpPr>
          <p:cNvPr id="66" name="Google Shape;66;p14"/>
          <p:cNvSpPr txBox="1">
            <a:spLocks noGrp="1"/>
          </p:cNvSpPr>
          <p:nvPr>
            <p:ph type="dt" idx="10"/>
          </p:nvPr>
        </p:nvSpPr>
        <p:spPr>
          <a:xfrm>
            <a:off x="457200" y="4767264"/>
            <a:ext cx="2133600" cy="273900"/>
          </a:xfrm>
          <a:prstGeom prst="rect">
            <a:avLst/>
          </a:prstGeom>
          <a:noFill/>
          <a:ln>
            <a:noFill/>
          </a:ln>
        </p:spPr>
        <p:txBody>
          <a:bodyPr spcFirstLastPara="1" wrap="square" lIns="91400" tIns="45700" rIns="91400"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124200" y="4767264"/>
            <a:ext cx="2895600" cy="273900"/>
          </a:xfrm>
          <a:prstGeom prst="rect">
            <a:avLst/>
          </a:prstGeom>
          <a:noFill/>
          <a:ln>
            <a:noFill/>
          </a:ln>
        </p:spPr>
        <p:txBody>
          <a:bodyPr spcFirstLastPara="1" wrap="square" lIns="91400" tIns="45700" rIns="91400"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553200" y="4767264"/>
            <a:ext cx="2133600" cy="2739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2">
  <p:cSld name="3_Title and Content_2">
    <p:spTree>
      <p:nvGrpSpPr>
        <p:cNvPr id="1" name="Shape 69"/>
        <p:cNvGrpSpPr/>
        <p:nvPr/>
      </p:nvGrpSpPr>
      <p:grpSpPr>
        <a:xfrm>
          <a:off x="0" y="0"/>
          <a:ext cx="0" cy="0"/>
          <a:chOff x="0" y="0"/>
          <a:chExt cx="0" cy="0"/>
        </a:xfrm>
      </p:grpSpPr>
      <p:sp>
        <p:nvSpPr>
          <p:cNvPr id="70" name="Google Shape;70;p15"/>
          <p:cNvSpPr txBox="1">
            <a:spLocks noGrp="1"/>
          </p:cNvSpPr>
          <p:nvPr>
            <p:ph type="dt" idx="10"/>
          </p:nvPr>
        </p:nvSpPr>
        <p:spPr>
          <a:xfrm>
            <a:off x="457200" y="4767264"/>
            <a:ext cx="2133600" cy="273900"/>
          </a:xfrm>
          <a:prstGeom prst="rect">
            <a:avLst/>
          </a:prstGeom>
          <a:noFill/>
          <a:ln>
            <a:noFill/>
          </a:ln>
        </p:spPr>
        <p:txBody>
          <a:bodyPr spcFirstLastPara="1" wrap="square" lIns="91400" tIns="45700" rIns="91400"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5"/>
          <p:cNvSpPr txBox="1">
            <a:spLocks noGrp="1"/>
          </p:cNvSpPr>
          <p:nvPr>
            <p:ph type="ftr" idx="11"/>
          </p:nvPr>
        </p:nvSpPr>
        <p:spPr>
          <a:xfrm>
            <a:off x="3124200" y="4767264"/>
            <a:ext cx="2895600" cy="273900"/>
          </a:xfrm>
          <a:prstGeom prst="rect">
            <a:avLst/>
          </a:prstGeom>
          <a:noFill/>
          <a:ln>
            <a:noFill/>
          </a:ln>
        </p:spPr>
        <p:txBody>
          <a:bodyPr spcFirstLastPara="1" wrap="square" lIns="91400" tIns="45700" rIns="91400"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5"/>
          <p:cNvSpPr txBox="1">
            <a:spLocks noGrp="1"/>
          </p:cNvSpPr>
          <p:nvPr>
            <p:ph type="sldNum" idx="12"/>
          </p:nvPr>
        </p:nvSpPr>
        <p:spPr>
          <a:xfrm>
            <a:off x="6553200" y="4767264"/>
            <a:ext cx="2133600" cy="2739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7"/>
        <p:cNvGrpSpPr/>
        <p:nvPr/>
      </p:nvGrpSpPr>
      <p:grpSpPr>
        <a:xfrm>
          <a:off x="0" y="0"/>
          <a:ext cx="0" cy="0"/>
          <a:chOff x="0" y="0"/>
          <a:chExt cx="0" cy="0"/>
        </a:xfrm>
      </p:grpSpPr>
      <p:sp>
        <p:nvSpPr>
          <p:cNvPr id="88" name="Google Shape;88;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rgbClr val="FFFFFF"/>
              </a:buClr>
              <a:buSzPts val="1400"/>
              <a:buFont typeface="Arial"/>
              <a:buNone/>
              <a:defRPr sz="52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52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5200"/>
            </a:lvl3pPr>
            <a:lvl4pPr marL="0" marR="0" lvl="3" indent="0" algn="ctr" rtl="0">
              <a:spcBef>
                <a:spcPts val="0"/>
              </a:spcBef>
              <a:spcAft>
                <a:spcPts val="0"/>
              </a:spcAft>
              <a:buSzPts val="1400"/>
              <a:buFont typeface="Arial"/>
              <a:buNone/>
              <a:defRPr sz="5200"/>
            </a:lvl4pPr>
            <a:lvl5pPr marL="0" marR="0" lvl="4" indent="0" algn="ctr" rtl="0">
              <a:spcBef>
                <a:spcPts val="0"/>
              </a:spcBef>
              <a:spcAft>
                <a:spcPts val="0"/>
              </a:spcAft>
              <a:buSzPts val="1400"/>
              <a:buFont typeface="Arial"/>
              <a:buNone/>
              <a:defRPr sz="5200"/>
            </a:lvl5pPr>
            <a:lvl6pPr marL="457200" marR="0" lvl="5" indent="0" algn="ctr" rtl="0">
              <a:spcBef>
                <a:spcPts val="0"/>
              </a:spcBef>
              <a:spcAft>
                <a:spcPts val="0"/>
              </a:spcAft>
              <a:buSzPts val="1400"/>
              <a:buFont typeface="Arial"/>
              <a:buNone/>
              <a:defRPr sz="5200"/>
            </a:lvl6pPr>
            <a:lvl7pPr marL="914400" marR="0" lvl="6" indent="0" algn="ctr" rtl="0">
              <a:spcBef>
                <a:spcPts val="0"/>
              </a:spcBef>
              <a:spcAft>
                <a:spcPts val="0"/>
              </a:spcAft>
              <a:buSzPts val="1400"/>
              <a:buFont typeface="Arial"/>
              <a:buNone/>
              <a:defRPr sz="5200"/>
            </a:lvl7pPr>
            <a:lvl8pPr marL="1371600" marR="0" lvl="7" indent="0" algn="ctr" rtl="0">
              <a:spcBef>
                <a:spcPts val="0"/>
              </a:spcBef>
              <a:spcAft>
                <a:spcPts val="0"/>
              </a:spcAft>
              <a:buSzPts val="1400"/>
              <a:buFont typeface="Arial"/>
              <a:buNone/>
              <a:defRPr sz="5200"/>
            </a:lvl8pPr>
            <a:lvl9pPr marL="1828800" marR="0" lvl="8" indent="0" algn="ctr" rtl="0">
              <a:spcBef>
                <a:spcPts val="0"/>
              </a:spcBef>
              <a:spcAft>
                <a:spcPts val="0"/>
              </a:spcAft>
              <a:buSzPts val="1400"/>
              <a:buFont typeface="Arial"/>
              <a:buNone/>
              <a:defRPr sz="5200"/>
            </a:lvl9pPr>
          </a:lstStyle>
          <a:p>
            <a:endParaRPr/>
          </a:p>
        </p:txBody>
      </p:sp>
      <p:sp>
        <p:nvSpPr>
          <p:cNvPr id="89" name="Google Shape;89;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9pPr>
          </a:lstStyle>
          <a:p>
            <a:endParaRPr/>
          </a:p>
        </p:txBody>
      </p:sp>
      <p:sp>
        <p:nvSpPr>
          <p:cNvPr id="90" name="Google Shape;90;p17"/>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1"/>
        <p:cNvGrpSpPr/>
        <p:nvPr/>
      </p:nvGrpSpPr>
      <p:grpSpPr>
        <a:xfrm>
          <a:off x="0" y="0"/>
          <a:ext cx="0" cy="0"/>
          <a:chOff x="0" y="0"/>
          <a:chExt cx="0" cy="0"/>
        </a:xfrm>
      </p:grpSpPr>
      <p:sp>
        <p:nvSpPr>
          <p:cNvPr id="92" name="Google Shape;92;p18"/>
          <p:cNvSpPr txBox="1">
            <a:spLocks noGrp="1"/>
          </p:cNvSpPr>
          <p:nvPr>
            <p:ph type="body" idx="1"/>
          </p:nvPr>
        </p:nvSpPr>
        <p:spPr>
          <a:xfrm>
            <a:off x="311700" y="1114400"/>
            <a:ext cx="5260200" cy="3654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200" b="0" i="0" u="none" strike="noStrike" cap="none">
                <a:solidFill>
                  <a:schemeClr val="dk2"/>
                </a:solidFill>
                <a:latin typeface="Arial"/>
                <a:ea typeface="Arial"/>
                <a:cs typeface="Arial"/>
                <a:sym typeface="Arial"/>
              </a:defRPr>
            </a:lvl9pPr>
          </a:lstStyle>
          <a:p>
            <a:endParaRPr/>
          </a:p>
        </p:txBody>
      </p:sp>
      <p:sp>
        <p:nvSpPr>
          <p:cNvPr id="93" name="Google Shape;93;p18"/>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8"/>
          <p:cNvSpPr txBox="1">
            <a:spLocks noGrp="1"/>
          </p:cNvSpPr>
          <p:nvPr>
            <p:ph type="title"/>
          </p:nvPr>
        </p:nvSpPr>
        <p:spPr>
          <a:xfrm>
            <a:off x="1371600" y="381000"/>
            <a:ext cx="64182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2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3000"/>
            </a:lvl3pPr>
            <a:lvl4pPr marL="0" marR="0" lvl="3" indent="0" algn="ctr" rtl="0">
              <a:spcBef>
                <a:spcPts val="0"/>
              </a:spcBef>
              <a:spcAft>
                <a:spcPts val="0"/>
              </a:spcAft>
              <a:buSzPts val="1400"/>
              <a:buFont typeface="Arial"/>
              <a:buNone/>
              <a:defRPr sz="3000"/>
            </a:lvl4pPr>
            <a:lvl5pPr marL="0" marR="0" lvl="4" indent="0" algn="ctr" rtl="0">
              <a:spcBef>
                <a:spcPts val="0"/>
              </a:spcBef>
              <a:spcAft>
                <a:spcPts val="0"/>
              </a:spcAft>
              <a:buSzPts val="1400"/>
              <a:buFont typeface="Arial"/>
              <a:buNone/>
              <a:defRPr sz="3000"/>
            </a:lvl5pPr>
            <a:lvl6pPr marL="457200" marR="0" lvl="5" indent="0" algn="ctr" rtl="0">
              <a:spcBef>
                <a:spcPts val="0"/>
              </a:spcBef>
              <a:spcAft>
                <a:spcPts val="0"/>
              </a:spcAft>
              <a:buSzPts val="1400"/>
              <a:buFont typeface="Arial"/>
              <a:buNone/>
              <a:defRPr sz="3000"/>
            </a:lvl6pPr>
            <a:lvl7pPr marL="914400" marR="0" lvl="6" indent="0" algn="ctr" rtl="0">
              <a:spcBef>
                <a:spcPts val="0"/>
              </a:spcBef>
              <a:spcAft>
                <a:spcPts val="0"/>
              </a:spcAft>
              <a:buSzPts val="1400"/>
              <a:buFont typeface="Arial"/>
              <a:buNone/>
              <a:defRPr sz="3000"/>
            </a:lvl7pPr>
            <a:lvl8pPr marL="1371600" marR="0" lvl="7" indent="0" algn="ctr" rtl="0">
              <a:spcBef>
                <a:spcPts val="0"/>
              </a:spcBef>
              <a:spcAft>
                <a:spcPts val="0"/>
              </a:spcAft>
              <a:buSzPts val="1400"/>
              <a:buFont typeface="Arial"/>
              <a:buNone/>
              <a:defRPr sz="3000"/>
            </a:lvl8pPr>
            <a:lvl9pPr marL="1828800" marR="0" lvl="8" indent="0" algn="ctr" rtl="0">
              <a:spcBef>
                <a:spcPts val="0"/>
              </a:spcBef>
              <a:spcAft>
                <a:spcPts val="0"/>
              </a:spcAft>
              <a:buSzPts val="1400"/>
              <a:buFont typeface="Arial"/>
              <a:buNone/>
              <a:defRPr sz="3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200" b="0" i="0" u="none" strike="noStrike" cap="none">
                <a:solidFill>
                  <a:schemeClr val="dk2"/>
                </a:solidFill>
                <a:latin typeface="Arial"/>
                <a:ea typeface="Arial"/>
                <a:cs typeface="Arial"/>
                <a:sym typeface="Arial"/>
              </a:defRPr>
            </a:lvl9pPr>
          </a:lstStyle>
          <a:p>
            <a:endParaRPr/>
          </a:p>
        </p:txBody>
      </p:sp>
      <p:sp>
        <p:nvSpPr>
          <p:cNvPr id="97" name="Google Shape;97;p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200" b="0" i="0" u="none" strike="noStrike" cap="none">
                <a:solidFill>
                  <a:schemeClr val="dk2"/>
                </a:solidFill>
                <a:latin typeface="Arial"/>
                <a:ea typeface="Arial"/>
                <a:cs typeface="Arial"/>
                <a:sym typeface="Arial"/>
              </a:defRPr>
            </a:lvl9pPr>
          </a:lstStyle>
          <a:p>
            <a:endParaRPr/>
          </a:p>
        </p:txBody>
      </p:sp>
      <p:sp>
        <p:nvSpPr>
          <p:cNvPr id="98" name="Google Shape;98;p19"/>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9" name="Google Shape;99;p19"/>
          <p:cNvSpPr txBox="1">
            <a:spLocks noGrp="1"/>
          </p:cNvSpPr>
          <p:nvPr>
            <p:ph type="title"/>
          </p:nvPr>
        </p:nvSpPr>
        <p:spPr>
          <a:xfrm>
            <a:off x="1371600" y="381000"/>
            <a:ext cx="64182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2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3000"/>
            </a:lvl3pPr>
            <a:lvl4pPr marL="0" marR="0" lvl="3" indent="0" algn="ctr" rtl="0">
              <a:spcBef>
                <a:spcPts val="0"/>
              </a:spcBef>
              <a:spcAft>
                <a:spcPts val="0"/>
              </a:spcAft>
              <a:buSzPts val="1400"/>
              <a:buFont typeface="Arial"/>
              <a:buNone/>
              <a:defRPr sz="3000"/>
            </a:lvl4pPr>
            <a:lvl5pPr marL="0" marR="0" lvl="4" indent="0" algn="ctr" rtl="0">
              <a:spcBef>
                <a:spcPts val="0"/>
              </a:spcBef>
              <a:spcAft>
                <a:spcPts val="0"/>
              </a:spcAft>
              <a:buSzPts val="1400"/>
              <a:buFont typeface="Arial"/>
              <a:buNone/>
              <a:defRPr sz="3000"/>
            </a:lvl5pPr>
            <a:lvl6pPr marL="457200" marR="0" lvl="5" indent="0" algn="ctr" rtl="0">
              <a:spcBef>
                <a:spcPts val="0"/>
              </a:spcBef>
              <a:spcAft>
                <a:spcPts val="0"/>
              </a:spcAft>
              <a:buSzPts val="1400"/>
              <a:buFont typeface="Arial"/>
              <a:buNone/>
              <a:defRPr sz="3000"/>
            </a:lvl6pPr>
            <a:lvl7pPr marL="914400" marR="0" lvl="6" indent="0" algn="ctr" rtl="0">
              <a:spcBef>
                <a:spcPts val="0"/>
              </a:spcBef>
              <a:spcAft>
                <a:spcPts val="0"/>
              </a:spcAft>
              <a:buSzPts val="1400"/>
              <a:buFont typeface="Arial"/>
              <a:buNone/>
              <a:defRPr sz="3000"/>
            </a:lvl7pPr>
            <a:lvl8pPr marL="1371600" marR="0" lvl="7" indent="0" algn="ctr" rtl="0">
              <a:spcBef>
                <a:spcPts val="0"/>
              </a:spcBef>
              <a:spcAft>
                <a:spcPts val="0"/>
              </a:spcAft>
              <a:buSzPts val="1400"/>
              <a:buFont typeface="Arial"/>
              <a:buNone/>
              <a:defRPr sz="3000"/>
            </a:lvl8pPr>
            <a:lvl9pPr marL="1828800" marR="0" lvl="8" indent="0" algn="ctr" rtl="0">
              <a:spcBef>
                <a:spcPts val="0"/>
              </a:spcBef>
              <a:spcAft>
                <a:spcPts val="0"/>
              </a:spcAft>
              <a:buSzPts val="1400"/>
              <a:buFont typeface="Arial"/>
              <a:buNone/>
              <a:defRPr sz="3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0"/>
        <p:cNvGrpSpPr/>
        <p:nvPr/>
      </p:nvGrpSpPr>
      <p:grpSpPr>
        <a:xfrm>
          <a:off x="0" y="0"/>
          <a:ext cx="0" cy="0"/>
          <a:chOff x="0" y="0"/>
          <a:chExt cx="0" cy="0"/>
        </a:xfrm>
      </p:grpSpPr>
      <p:sp>
        <p:nvSpPr>
          <p:cNvPr id="101" name="Google Shape;101;p20"/>
          <p:cNvSpPr txBox="1">
            <a:spLocks noGrp="1"/>
          </p:cNvSpPr>
          <p:nvPr>
            <p:ph type="body" idx="1"/>
          </p:nvPr>
        </p:nvSpPr>
        <p:spPr>
          <a:xfrm>
            <a:off x="311700" y="847675"/>
            <a:ext cx="8520600" cy="395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02" name="Google Shape;102;p20"/>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20"/>
          <p:cNvSpPr txBox="1">
            <a:spLocks noGrp="1"/>
          </p:cNvSpPr>
          <p:nvPr>
            <p:ph type="title"/>
          </p:nvPr>
        </p:nvSpPr>
        <p:spPr>
          <a:xfrm>
            <a:off x="1371600" y="381000"/>
            <a:ext cx="64182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2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3000"/>
            </a:lvl3pPr>
            <a:lvl4pPr marL="0" marR="0" lvl="3" indent="0" algn="ctr" rtl="0">
              <a:spcBef>
                <a:spcPts val="0"/>
              </a:spcBef>
              <a:spcAft>
                <a:spcPts val="0"/>
              </a:spcAft>
              <a:buSzPts val="1400"/>
              <a:buFont typeface="Arial"/>
              <a:buNone/>
              <a:defRPr sz="3000"/>
            </a:lvl4pPr>
            <a:lvl5pPr marL="0" marR="0" lvl="4" indent="0" algn="ctr" rtl="0">
              <a:spcBef>
                <a:spcPts val="0"/>
              </a:spcBef>
              <a:spcAft>
                <a:spcPts val="0"/>
              </a:spcAft>
              <a:buSzPts val="1400"/>
              <a:buFont typeface="Arial"/>
              <a:buNone/>
              <a:defRPr sz="3000"/>
            </a:lvl5pPr>
            <a:lvl6pPr marL="457200" marR="0" lvl="5" indent="0" algn="ctr" rtl="0">
              <a:spcBef>
                <a:spcPts val="0"/>
              </a:spcBef>
              <a:spcAft>
                <a:spcPts val="0"/>
              </a:spcAft>
              <a:buSzPts val="1400"/>
              <a:buFont typeface="Arial"/>
              <a:buNone/>
              <a:defRPr sz="3000"/>
            </a:lvl6pPr>
            <a:lvl7pPr marL="914400" marR="0" lvl="6" indent="0" algn="ctr" rtl="0">
              <a:spcBef>
                <a:spcPts val="0"/>
              </a:spcBef>
              <a:spcAft>
                <a:spcPts val="0"/>
              </a:spcAft>
              <a:buSzPts val="1400"/>
              <a:buFont typeface="Arial"/>
              <a:buNone/>
              <a:defRPr sz="3000"/>
            </a:lvl7pPr>
            <a:lvl8pPr marL="1371600" marR="0" lvl="7" indent="0" algn="ctr" rtl="0">
              <a:spcBef>
                <a:spcPts val="0"/>
              </a:spcBef>
              <a:spcAft>
                <a:spcPts val="0"/>
              </a:spcAft>
              <a:buSzPts val="1400"/>
              <a:buFont typeface="Arial"/>
              <a:buNone/>
              <a:defRPr sz="3000"/>
            </a:lvl8pPr>
            <a:lvl9pPr marL="1828800" marR="0" lvl="8" indent="0" algn="ctr" rtl="0">
              <a:spcBef>
                <a:spcPts val="0"/>
              </a:spcBef>
              <a:spcAft>
                <a:spcPts val="0"/>
              </a:spcAft>
              <a:buSzPts val="1400"/>
              <a:buFont typeface="Arial"/>
              <a:buNone/>
              <a:defRPr sz="3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36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3600"/>
            </a:lvl3pPr>
            <a:lvl4pPr marL="0" marR="0" lvl="3" indent="0" algn="ctr" rtl="0">
              <a:spcBef>
                <a:spcPts val="0"/>
              </a:spcBef>
              <a:spcAft>
                <a:spcPts val="0"/>
              </a:spcAft>
              <a:buSzPts val="1400"/>
              <a:buFont typeface="Arial"/>
              <a:buNone/>
              <a:defRPr sz="3600"/>
            </a:lvl4pPr>
            <a:lvl5pPr marL="0" marR="0" lvl="4" indent="0" algn="ctr" rtl="0">
              <a:spcBef>
                <a:spcPts val="0"/>
              </a:spcBef>
              <a:spcAft>
                <a:spcPts val="0"/>
              </a:spcAft>
              <a:buSzPts val="1400"/>
              <a:buFont typeface="Arial"/>
              <a:buNone/>
              <a:defRPr sz="3600"/>
            </a:lvl5pPr>
            <a:lvl6pPr marL="457200" marR="0" lvl="5" indent="0" algn="ctr" rtl="0">
              <a:spcBef>
                <a:spcPts val="0"/>
              </a:spcBef>
              <a:spcAft>
                <a:spcPts val="0"/>
              </a:spcAft>
              <a:buSzPts val="1400"/>
              <a:buFont typeface="Arial"/>
              <a:buNone/>
              <a:defRPr sz="3600"/>
            </a:lvl6pPr>
            <a:lvl7pPr marL="914400" marR="0" lvl="6" indent="0" algn="ctr" rtl="0">
              <a:spcBef>
                <a:spcPts val="0"/>
              </a:spcBef>
              <a:spcAft>
                <a:spcPts val="0"/>
              </a:spcAft>
              <a:buSzPts val="1400"/>
              <a:buFont typeface="Arial"/>
              <a:buNone/>
              <a:defRPr sz="3600"/>
            </a:lvl7pPr>
            <a:lvl8pPr marL="1371600" marR="0" lvl="7" indent="0" algn="ctr" rtl="0">
              <a:spcBef>
                <a:spcPts val="0"/>
              </a:spcBef>
              <a:spcAft>
                <a:spcPts val="0"/>
              </a:spcAft>
              <a:buSzPts val="1400"/>
              <a:buFont typeface="Arial"/>
              <a:buNone/>
              <a:defRPr sz="3600"/>
            </a:lvl8pPr>
            <a:lvl9pPr marL="1828800" marR="0" lvl="8" indent="0" algn="ctr" rtl="0">
              <a:spcBef>
                <a:spcPts val="0"/>
              </a:spcBef>
              <a:spcAft>
                <a:spcPts val="0"/>
              </a:spcAft>
              <a:buSzPts val="1400"/>
              <a:buFont typeface="Arial"/>
              <a:buNone/>
              <a:defRPr sz="3600"/>
            </a:lvl9pPr>
          </a:lstStyle>
          <a:p>
            <a:endParaRPr/>
          </a:p>
        </p:txBody>
      </p:sp>
      <p:sp>
        <p:nvSpPr>
          <p:cNvPr id="106" name="Google Shape;106;p21"/>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21"/>
          <p:cNvSpPr txBox="1">
            <a:spLocks noGrp="1"/>
          </p:cNvSpPr>
          <p:nvPr>
            <p:ph type="title" idx="2"/>
          </p:nvPr>
        </p:nvSpPr>
        <p:spPr>
          <a:xfrm>
            <a:off x="1371600" y="381000"/>
            <a:ext cx="64182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2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3000"/>
            </a:lvl3pPr>
            <a:lvl4pPr marL="0" marR="0" lvl="3" indent="0" algn="ctr" rtl="0">
              <a:spcBef>
                <a:spcPts val="0"/>
              </a:spcBef>
              <a:spcAft>
                <a:spcPts val="0"/>
              </a:spcAft>
              <a:buSzPts val="1400"/>
              <a:buFont typeface="Arial"/>
              <a:buNone/>
              <a:defRPr sz="3000"/>
            </a:lvl4pPr>
            <a:lvl5pPr marL="0" marR="0" lvl="4" indent="0" algn="ctr" rtl="0">
              <a:spcBef>
                <a:spcPts val="0"/>
              </a:spcBef>
              <a:spcAft>
                <a:spcPts val="0"/>
              </a:spcAft>
              <a:buSzPts val="1400"/>
              <a:buFont typeface="Arial"/>
              <a:buNone/>
              <a:defRPr sz="3000"/>
            </a:lvl5pPr>
            <a:lvl6pPr marL="457200" marR="0" lvl="5" indent="0" algn="ctr" rtl="0">
              <a:spcBef>
                <a:spcPts val="0"/>
              </a:spcBef>
              <a:spcAft>
                <a:spcPts val="0"/>
              </a:spcAft>
              <a:buSzPts val="1400"/>
              <a:buFont typeface="Arial"/>
              <a:buNone/>
              <a:defRPr sz="3000"/>
            </a:lvl6pPr>
            <a:lvl7pPr marL="914400" marR="0" lvl="6" indent="0" algn="ctr" rtl="0">
              <a:spcBef>
                <a:spcPts val="0"/>
              </a:spcBef>
              <a:spcAft>
                <a:spcPts val="0"/>
              </a:spcAft>
              <a:buSzPts val="1400"/>
              <a:buFont typeface="Arial"/>
              <a:buNone/>
              <a:defRPr sz="3000"/>
            </a:lvl7pPr>
            <a:lvl8pPr marL="1371600" marR="0" lvl="7" indent="0" algn="ctr" rtl="0">
              <a:spcBef>
                <a:spcPts val="0"/>
              </a:spcBef>
              <a:spcAft>
                <a:spcPts val="0"/>
              </a:spcAft>
              <a:buSzPts val="1400"/>
              <a:buFont typeface="Arial"/>
              <a:buNone/>
              <a:defRPr sz="3000"/>
            </a:lvl8pPr>
            <a:lvl9pPr marL="1828800" marR="0" lvl="8" indent="0" algn="ctr" rtl="0">
              <a:spcBef>
                <a:spcPts val="0"/>
              </a:spcBef>
              <a:spcAft>
                <a:spcPts val="0"/>
              </a:spcAft>
              <a:buSzPts val="1400"/>
              <a:buFont typeface="Arial"/>
              <a:buNone/>
              <a:defRPr sz="3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3"/>
        <p:cNvGrpSpPr/>
        <p:nvPr/>
      </p:nvGrpSpPr>
      <p:grpSpPr>
        <a:xfrm>
          <a:off x="0" y="0"/>
          <a:ext cx="0" cy="0"/>
          <a:chOff x="0" y="0"/>
          <a:chExt cx="0" cy="0"/>
        </a:xfrm>
      </p:grpSpPr>
      <p:sp>
        <p:nvSpPr>
          <p:cNvPr id="24" name="Google Shape;24;p3"/>
          <p:cNvSpPr txBox="1">
            <a:spLocks noGrp="1"/>
          </p:cNvSpPr>
          <p:nvPr>
            <p:ph type="body" idx="1"/>
          </p:nvPr>
        </p:nvSpPr>
        <p:spPr>
          <a:xfrm>
            <a:off x="311700" y="1114400"/>
            <a:ext cx="5260200" cy="3654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200" b="0" i="0" u="none" strike="noStrike" cap="none">
                <a:solidFill>
                  <a:schemeClr val="dk2"/>
                </a:solidFill>
                <a:latin typeface="Arial"/>
                <a:ea typeface="Arial"/>
                <a:cs typeface="Arial"/>
                <a:sym typeface="Arial"/>
              </a:defRPr>
            </a:lvl9pPr>
          </a:lstStyle>
          <a:p>
            <a:endParaRPr/>
          </a:p>
        </p:txBody>
      </p:sp>
      <p:sp>
        <p:nvSpPr>
          <p:cNvPr id="25" name="Google Shape;25;p3"/>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6" name="Google Shape;26;p3"/>
          <p:cNvSpPr txBox="1">
            <a:spLocks noGrp="1"/>
          </p:cNvSpPr>
          <p:nvPr>
            <p:ph type="title"/>
          </p:nvPr>
        </p:nvSpPr>
        <p:spPr>
          <a:xfrm>
            <a:off x="1371600" y="381000"/>
            <a:ext cx="64182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2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3000"/>
            </a:lvl3pPr>
            <a:lvl4pPr marL="0" marR="0" lvl="3" indent="0" algn="ctr" rtl="0">
              <a:spcBef>
                <a:spcPts val="0"/>
              </a:spcBef>
              <a:spcAft>
                <a:spcPts val="0"/>
              </a:spcAft>
              <a:buSzPts val="1400"/>
              <a:buFont typeface="Arial"/>
              <a:buNone/>
              <a:defRPr sz="3000"/>
            </a:lvl4pPr>
            <a:lvl5pPr marL="0" marR="0" lvl="4" indent="0" algn="ctr" rtl="0">
              <a:spcBef>
                <a:spcPts val="0"/>
              </a:spcBef>
              <a:spcAft>
                <a:spcPts val="0"/>
              </a:spcAft>
              <a:buSzPts val="1400"/>
              <a:buFont typeface="Arial"/>
              <a:buNone/>
              <a:defRPr sz="3000"/>
            </a:lvl5pPr>
            <a:lvl6pPr marL="457200" marR="0" lvl="5" indent="0" algn="ctr" rtl="0">
              <a:spcBef>
                <a:spcPts val="0"/>
              </a:spcBef>
              <a:spcAft>
                <a:spcPts val="0"/>
              </a:spcAft>
              <a:buSzPts val="1400"/>
              <a:buFont typeface="Arial"/>
              <a:buNone/>
              <a:defRPr sz="3000"/>
            </a:lvl6pPr>
            <a:lvl7pPr marL="914400" marR="0" lvl="6" indent="0" algn="ctr" rtl="0">
              <a:spcBef>
                <a:spcPts val="0"/>
              </a:spcBef>
              <a:spcAft>
                <a:spcPts val="0"/>
              </a:spcAft>
              <a:buSzPts val="1400"/>
              <a:buFont typeface="Arial"/>
              <a:buNone/>
              <a:defRPr sz="3000"/>
            </a:lvl7pPr>
            <a:lvl8pPr marL="1371600" marR="0" lvl="7" indent="0" algn="ctr" rtl="0">
              <a:spcBef>
                <a:spcPts val="0"/>
              </a:spcBef>
              <a:spcAft>
                <a:spcPts val="0"/>
              </a:spcAft>
              <a:buSzPts val="1400"/>
              <a:buFont typeface="Arial"/>
              <a:buNone/>
              <a:defRPr sz="3000"/>
            </a:lvl8pPr>
            <a:lvl9pPr marL="1828800" marR="0" lvl="8" indent="0" algn="ctr" rtl="0">
              <a:spcBef>
                <a:spcPts val="0"/>
              </a:spcBef>
              <a:spcAft>
                <a:spcPts val="0"/>
              </a:spcAft>
              <a:buSzPts val="1400"/>
              <a:buFont typeface="Arial"/>
              <a:buNone/>
              <a:defRPr sz="3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22"/>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22"/>
          <p:cNvSpPr txBox="1">
            <a:spLocks noGrp="1"/>
          </p:cNvSpPr>
          <p:nvPr>
            <p:ph type="title"/>
          </p:nvPr>
        </p:nvSpPr>
        <p:spPr>
          <a:xfrm>
            <a:off x="1371600" y="381000"/>
            <a:ext cx="64182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2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3000"/>
            </a:lvl3pPr>
            <a:lvl4pPr marL="0" marR="0" lvl="3" indent="0" algn="ctr" rtl="0">
              <a:spcBef>
                <a:spcPts val="0"/>
              </a:spcBef>
              <a:spcAft>
                <a:spcPts val="0"/>
              </a:spcAft>
              <a:buSzPts val="1400"/>
              <a:buFont typeface="Arial"/>
              <a:buNone/>
              <a:defRPr sz="3000"/>
            </a:lvl4pPr>
            <a:lvl5pPr marL="0" marR="0" lvl="4" indent="0" algn="ctr" rtl="0">
              <a:spcBef>
                <a:spcPts val="0"/>
              </a:spcBef>
              <a:spcAft>
                <a:spcPts val="0"/>
              </a:spcAft>
              <a:buSzPts val="1400"/>
              <a:buFont typeface="Arial"/>
              <a:buNone/>
              <a:defRPr sz="3000"/>
            </a:lvl5pPr>
            <a:lvl6pPr marL="457200" marR="0" lvl="5" indent="0" algn="ctr" rtl="0">
              <a:spcBef>
                <a:spcPts val="0"/>
              </a:spcBef>
              <a:spcAft>
                <a:spcPts val="0"/>
              </a:spcAft>
              <a:buSzPts val="1400"/>
              <a:buFont typeface="Arial"/>
              <a:buNone/>
              <a:defRPr sz="3000"/>
            </a:lvl6pPr>
            <a:lvl7pPr marL="914400" marR="0" lvl="6" indent="0" algn="ctr" rtl="0">
              <a:spcBef>
                <a:spcPts val="0"/>
              </a:spcBef>
              <a:spcAft>
                <a:spcPts val="0"/>
              </a:spcAft>
              <a:buSzPts val="1400"/>
              <a:buFont typeface="Arial"/>
              <a:buNone/>
              <a:defRPr sz="3000"/>
            </a:lvl7pPr>
            <a:lvl8pPr marL="1371600" marR="0" lvl="7" indent="0" algn="ctr" rtl="0">
              <a:spcBef>
                <a:spcPts val="0"/>
              </a:spcBef>
              <a:spcAft>
                <a:spcPts val="0"/>
              </a:spcAft>
              <a:buSzPts val="1400"/>
              <a:buFont typeface="Arial"/>
              <a:buNone/>
              <a:defRPr sz="3000"/>
            </a:lvl8pPr>
            <a:lvl9pPr marL="1828800" marR="0" lvl="8" indent="0" algn="ctr" rtl="0">
              <a:spcBef>
                <a:spcPts val="0"/>
              </a:spcBef>
              <a:spcAft>
                <a:spcPts val="0"/>
              </a:spcAft>
              <a:buSzPts val="1400"/>
              <a:buFont typeface="Arial"/>
              <a:buNone/>
              <a:defRPr sz="3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4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48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4800"/>
            </a:lvl3pPr>
            <a:lvl4pPr marL="0" marR="0" lvl="3" indent="0" algn="ctr" rtl="0">
              <a:spcBef>
                <a:spcPts val="0"/>
              </a:spcBef>
              <a:spcAft>
                <a:spcPts val="0"/>
              </a:spcAft>
              <a:buSzPts val="1400"/>
              <a:buFont typeface="Arial"/>
              <a:buNone/>
              <a:defRPr sz="4800"/>
            </a:lvl4pPr>
            <a:lvl5pPr marL="0" marR="0" lvl="4" indent="0" algn="ctr" rtl="0">
              <a:spcBef>
                <a:spcPts val="0"/>
              </a:spcBef>
              <a:spcAft>
                <a:spcPts val="0"/>
              </a:spcAft>
              <a:buSzPts val="1400"/>
              <a:buFont typeface="Arial"/>
              <a:buNone/>
              <a:defRPr sz="4800"/>
            </a:lvl5pPr>
            <a:lvl6pPr marL="457200" marR="0" lvl="5" indent="0" algn="ctr" rtl="0">
              <a:spcBef>
                <a:spcPts val="0"/>
              </a:spcBef>
              <a:spcAft>
                <a:spcPts val="0"/>
              </a:spcAft>
              <a:buSzPts val="1400"/>
              <a:buFont typeface="Arial"/>
              <a:buNone/>
              <a:defRPr sz="4800"/>
            </a:lvl6pPr>
            <a:lvl7pPr marL="914400" marR="0" lvl="6" indent="0" algn="ctr" rtl="0">
              <a:spcBef>
                <a:spcPts val="0"/>
              </a:spcBef>
              <a:spcAft>
                <a:spcPts val="0"/>
              </a:spcAft>
              <a:buSzPts val="1400"/>
              <a:buFont typeface="Arial"/>
              <a:buNone/>
              <a:defRPr sz="4800"/>
            </a:lvl7pPr>
            <a:lvl8pPr marL="1371600" marR="0" lvl="7" indent="0" algn="ctr" rtl="0">
              <a:spcBef>
                <a:spcPts val="0"/>
              </a:spcBef>
              <a:spcAft>
                <a:spcPts val="0"/>
              </a:spcAft>
              <a:buSzPts val="1400"/>
              <a:buFont typeface="Arial"/>
              <a:buNone/>
              <a:defRPr sz="4800"/>
            </a:lvl8pPr>
            <a:lvl9pPr marL="1828800" marR="0" lvl="8" indent="0" algn="ctr" rtl="0">
              <a:spcBef>
                <a:spcPts val="0"/>
              </a:spcBef>
              <a:spcAft>
                <a:spcPts val="0"/>
              </a:spcAft>
              <a:buSzPts val="1400"/>
              <a:buFont typeface="Arial"/>
              <a:buNone/>
              <a:defRPr sz="4800"/>
            </a:lvl9pPr>
          </a:lstStyle>
          <a:p>
            <a:endParaRPr/>
          </a:p>
        </p:txBody>
      </p:sp>
      <p:sp>
        <p:nvSpPr>
          <p:cNvPr id="113" name="Google Shape;113;p23"/>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4"/>
        <p:cNvGrpSpPr/>
        <p:nvPr/>
      </p:nvGrpSpPr>
      <p:grpSpPr>
        <a:xfrm>
          <a:off x="0" y="0"/>
          <a:ext cx="0" cy="0"/>
          <a:chOff x="0" y="0"/>
          <a:chExt cx="0" cy="0"/>
        </a:xfrm>
      </p:grpSpPr>
      <p:sp>
        <p:nvSpPr>
          <p:cNvPr id="115" name="Google Shape;115;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16" name="Google Shape;116;p24"/>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rgbClr val="FFFFFF"/>
              </a:buClr>
              <a:buSzPts val="1400"/>
              <a:buFont typeface="Arial"/>
              <a:buNone/>
              <a:defRPr sz="120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20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12000"/>
            </a:lvl3pPr>
            <a:lvl4pPr marL="0" marR="0" lvl="3" indent="0" algn="ctr" rtl="0">
              <a:spcBef>
                <a:spcPts val="0"/>
              </a:spcBef>
              <a:spcAft>
                <a:spcPts val="0"/>
              </a:spcAft>
              <a:buSzPts val="1400"/>
              <a:buFont typeface="Arial"/>
              <a:buNone/>
              <a:defRPr sz="12000"/>
            </a:lvl4pPr>
            <a:lvl5pPr marL="0" marR="0" lvl="4" indent="0" algn="ctr" rtl="0">
              <a:spcBef>
                <a:spcPts val="0"/>
              </a:spcBef>
              <a:spcAft>
                <a:spcPts val="0"/>
              </a:spcAft>
              <a:buSzPts val="1400"/>
              <a:buFont typeface="Arial"/>
              <a:buNone/>
              <a:defRPr sz="12000"/>
            </a:lvl5pPr>
            <a:lvl6pPr marL="457200" marR="0" lvl="5" indent="0" algn="ctr" rtl="0">
              <a:spcBef>
                <a:spcPts val="0"/>
              </a:spcBef>
              <a:spcAft>
                <a:spcPts val="0"/>
              </a:spcAft>
              <a:buSzPts val="1400"/>
              <a:buFont typeface="Arial"/>
              <a:buNone/>
              <a:defRPr sz="12000"/>
            </a:lvl6pPr>
            <a:lvl7pPr marL="914400" marR="0" lvl="6" indent="0" algn="ctr" rtl="0">
              <a:spcBef>
                <a:spcPts val="0"/>
              </a:spcBef>
              <a:spcAft>
                <a:spcPts val="0"/>
              </a:spcAft>
              <a:buSzPts val="1400"/>
              <a:buFont typeface="Arial"/>
              <a:buNone/>
              <a:defRPr sz="12000"/>
            </a:lvl7pPr>
            <a:lvl8pPr marL="1371600" marR="0" lvl="7" indent="0" algn="ctr" rtl="0">
              <a:spcBef>
                <a:spcPts val="0"/>
              </a:spcBef>
              <a:spcAft>
                <a:spcPts val="0"/>
              </a:spcAft>
              <a:buSzPts val="1400"/>
              <a:buFont typeface="Arial"/>
              <a:buNone/>
              <a:defRPr sz="12000"/>
            </a:lvl8pPr>
            <a:lvl9pPr marL="1828800" marR="0" lvl="8" indent="0" algn="ctr" rtl="0">
              <a:spcBef>
                <a:spcPts val="0"/>
              </a:spcBef>
              <a:spcAft>
                <a:spcPts val="0"/>
              </a:spcAft>
              <a:buSzPts val="1400"/>
              <a:buFont typeface="Arial"/>
              <a:buNone/>
              <a:defRPr sz="12000"/>
            </a:lvl9pPr>
          </a:lstStyle>
          <a:p>
            <a:endParaRPr/>
          </a:p>
        </p:txBody>
      </p:sp>
      <p:sp>
        <p:nvSpPr>
          <p:cNvPr id="119" name="Google Shape;119;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5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ctr"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20" name="Google Shape;120;p25"/>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
        <p:nvSpPr>
          <p:cNvPr id="122" name="Google Shape;122;p26"/>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5" name="Google Shape;125;p2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Google Shape;126;p2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2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29"/>
        <p:cNvGrpSpPr/>
        <p:nvPr/>
      </p:nvGrpSpPr>
      <p:grpSpPr>
        <a:xfrm>
          <a:off x="0" y="0"/>
          <a:ext cx="0" cy="0"/>
          <a:chOff x="0" y="0"/>
          <a:chExt cx="0" cy="0"/>
        </a:xfrm>
      </p:grpSpPr>
      <p:sp>
        <p:nvSpPr>
          <p:cNvPr id="130" name="Google Shape;130;p28"/>
          <p:cNvSpPr txBox="1">
            <a:spLocks noGrp="1"/>
          </p:cNvSpPr>
          <p:nvPr>
            <p:ph type="dt" idx="10"/>
          </p:nvPr>
        </p:nvSpPr>
        <p:spPr>
          <a:xfrm>
            <a:off x="457200" y="4767264"/>
            <a:ext cx="2133600" cy="273900"/>
          </a:xfrm>
          <a:prstGeom prst="rect">
            <a:avLst/>
          </a:prstGeom>
          <a:noFill/>
          <a:ln>
            <a:noFill/>
          </a:ln>
        </p:spPr>
        <p:txBody>
          <a:bodyPr spcFirstLastPara="1" wrap="square" lIns="91400" tIns="45700" rIns="91400"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28"/>
          <p:cNvSpPr txBox="1">
            <a:spLocks noGrp="1"/>
          </p:cNvSpPr>
          <p:nvPr>
            <p:ph type="ftr" idx="11"/>
          </p:nvPr>
        </p:nvSpPr>
        <p:spPr>
          <a:xfrm>
            <a:off x="3124200" y="4767264"/>
            <a:ext cx="2895600" cy="273900"/>
          </a:xfrm>
          <a:prstGeom prst="rect">
            <a:avLst/>
          </a:prstGeom>
          <a:noFill/>
          <a:ln>
            <a:noFill/>
          </a:ln>
        </p:spPr>
        <p:txBody>
          <a:bodyPr spcFirstLastPara="1" wrap="square" lIns="91400" tIns="45700" rIns="91400"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28"/>
          <p:cNvSpPr txBox="1">
            <a:spLocks noGrp="1"/>
          </p:cNvSpPr>
          <p:nvPr>
            <p:ph type="sldNum" idx="12"/>
          </p:nvPr>
        </p:nvSpPr>
        <p:spPr>
          <a:xfrm>
            <a:off x="6553200" y="4767264"/>
            <a:ext cx="2133600" cy="2739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Title and Content 1">
  <p:cSld name="3_Title and Content_1">
    <p:spTree>
      <p:nvGrpSpPr>
        <p:cNvPr id="1" name="Shape 133"/>
        <p:cNvGrpSpPr/>
        <p:nvPr/>
      </p:nvGrpSpPr>
      <p:grpSpPr>
        <a:xfrm>
          <a:off x="0" y="0"/>
          <a:ext cx="0" cy="0"/>
          <a:chOff x="0" y="0"/>
          <a:chExt cx="0" cy="0"/>
        </a:xfrm>
      </p:grpSpPr>
      <p:sp>
        <p:nvSpPr>
          <p:cNvPr id="134" name="Google Shape;134;p29"/>
          <p:cNvSpPr txBox="1">
            <a:spLocks noGrp="1"/>
          </p:cNvSpPr>
          <p:nvPr>
            <p:ph type="dt" idx="10"/>
          </p:nvPr>
        </p:nvSpPr>
        <p:spPr>
          <a:xfrm>
            <a:off x="457200" y="4767264"/>
            <a:ext cx="2133600" cy="273900"/>
          </a:xfrm>
          <a:prstGeom prst="rect">
            <a:avLst/>
          </a:prstGeom>
          <a:noFill/>
          <a:ln>
            <a:noFill/>
          </a:ln>
        </p:spPr>
        <p:txBody>
          <a:bodyPr spcFirstLastPara="1" wrap="square" lIns="91400" tIns="45700" rIns="91400"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29"/>
          <p:cNvSpPr txBox="1">
            <a:spLocks noGrp="1"/>
          </p:cNvSpPr>
          <p:nvPr>
            <p:ph type="ftr" idx="11"/>
          </p:nvPr>
        </p:nvSpPr>
        <p:spPr>
          <a:xfrm>
            <a:off x="3124200" y="4767264"/>
            <a:ext cx="2895600" cy="273900"/>
          </a:xfrm>
          <a:prstGeom prst="rect">
            <a:avLst/>
          </a:prstGeom>
          <a:noFill/>
          <a:ln>
            <a:noFill/>
          </a:ln>
        </p:spPr>
        <p:txBody>
          <a:bodyPr spcFirstLastPara="1" wrap="square" lIns="91400" tIns="45700" rIns="91400"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29"/>
          <p:cNvSpPr txBox="1">
            <a:spLocks noGrp="1"/>
          </p:cNvSpPr>
          <p:nvPr>
            <p:ph type="sldNum" idx="12"/>
          </p:nvPr>
        </p:nvSpPr>
        <p:spPr>
          <a:xfrm>
            <a:off x="6553200" y="4767264"/>
            <a:ext cx="2133600" cy="2739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Title and Content 2">
  <p:cSld name="3_Title and Content_2">
    <p:spTree>
      <p:nvGrpSpPr>
        <p:cNvPr id="1" name="Shape 137"/>
        <p:cNvGrpSpPr/>
        <p:nvPr/>
      </p:nvGrpSpPr>
      <p:grpSpPr>
        <a:xfrm>
          <a:off x="0" y="0"/>
          <a:ext cx="0" cy="0"/>
          <a:chOff x="0" y="0"/>
          <a:chExt cx="0" cy="0"/>
        </a:xfrm>
      </p:grpSpPr>
      <p:sp>
        <p:nvSpPr>
          <p:cNvPr id="138" name="Google Shape;138;p30"/>
          <p:cNvSpPr txBox="1">
            <a:spLocks noGrp="1"/>
          </p:cNvSpPr>
          <p:nvPr>
            <p:ph type="dt" idx="10"/>
          </p:nvPr>
        </p:nvSpPr>
        <p:spPr>
          <a:xfrm>
            <a:off x="457200" y="4767264"/>
            <a:ext cx="2133600" cy="273900"/>
          </a:xfrm>
          <a:prstGeom prst="rect">
            <a:avLst/>
          </a:prstGeom>
          <a:noFill/>
          <a:ln>
            <a:noFill/>
          </a:ln>
        </p:spPr>
        <p:txBody>
          <a:bodyPr spcFirstLastPara="1" wrap="square" lIns="91400" tIns="45700" rIns="91400"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30"/>
          <p:cNvSpPr txBox="1">
            <a:spLocks noGrp="1"/>
          </p:cNvSpPr>
          <p:nvPr>
            <p:ph type="ftr" idx="11"/>
          </p:nvPr>
        </p:nvSpPr>
        <p:spPr>
          <a:xfrm>
            <a:off x="3124200" y="4767264"/>
            <a:ext cx="2895600" cy="273900"/>
          </a:xfrm>
          <a:prstGeom prst="rect">
            <a:avLst/>
          </a:prstGeom>
          <a:noFill/>
          <a:ln>
            <a:noFill/>
          </a:ln>
        </p:spPr>
        <p:txBody>
          <a:bodyPr spcFirstLastPara="1" wrap="square" lIns="91400" tIns="45700" rIns="91400"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30"/>
          <p:cNvSpPr txBox="1">
            <a:spLocks noGrp="1"/>
          </p:cNvSpPr>
          <p:nvPr>
            <p:ph type="sldNum" idx="12"/>
          </p:nvPr>
        </p:nvSpPr>
        <p:spPr>
          <a:xfrm>
            <a:off x="6553200" y="4767264"/>
            <a:ext cx="2133600" cy="2739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200" b="0" i="0" u="none" strike="noStrike" cap="none">
                <a:solidFill>
                  <a:schemeClr val="dk2"/>
                </a:solidFill>
                <a:latin typeface="Arial"/>
                <a:ea typeface="Arial"/>
                <a:cs typeface="Arial"/>
                <a:sym typeface="Arial"/>
              </a:defRPr>
            </a:lvl9pPr>
          </a:lstStyle>
          <a:p>
            <a:endParaRPr/>
          </a:p>
        </p:txBody>
      </p:sp>
      <p:sp>
        <p:nvSpPr>
          <p:cNvPr id="29" name="Google Shape;29;p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200" b="0" i="0" u="none" strike="noStrike" cap="none">
                <a:solidFill>
                  <a:schemeClr val="dk2"/>
                </a:solidFill>
                <a:latin typeface="Arial"/>
                <a:ea typeface="Arial"/>
                <a:cs typeface="Arial"/>
                <a:sym typeface="Arial"/>
              </a:defRPr>
            </a:lvl9pPr>
          </a:lstStyle>
          <a:p>
            <a:endParaRPr/>
          </a:p>
        </p:txBody>
      </p:sp>
      <p:sp>
        <p:nvSpPr>
          <p:cNvPr id="30" name="Google Shape;30;p4"/>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4"/>
          <p:cNvSpPr txBox="1">
            <a:spLocks noGrp="1"/>
          </p:cNvSpPr>
          <p:nvPr>
            <p:ph type="title"/>
          </p:nvPr>
        </p:nvSpPr>
        <p:spPr>
          <a:xfrm>
            <a:off x="1371600" y="381000"/>
            <a:ext cx="64182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2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3000"/>
            </a:lvl3pPr>
            <a:lvl4pPr marL="0" marR="0" lvl="3" indent="0" algn="ctr" rtl="0">
              <a:spcBef>
                <a:spcPts val="0"/>
              </a:spcBef>
              <a:spcAft>
                <a:spcPts val="0"/>
              </a:spcAft>
              <a:buSzPts val="1400"/>
              <a:buFont typeface="Arial"/>
              <a:buNone/>
              <a:defRPr sz="3000"/>
            </a:lvl4pPr>
            <a:lvl5pPr marL="0" marR="0" lvl="4" indent="0" algn="ctr" rtl="0">
              <a:spcBef>
                <a:spcPts val="0"/>
              </a:spcBef>
              <a:spcAft>
                <a:spcPts val="0"/>
              </a:spcAft>
              <a:buSzPts val="1400"/>
              <a:buFont typeface="Arial"/>
              <a:buNone/>
              <a:defRPr sz="3000"/>
            </a:lvl5pPr>
            <a:lvl6pPr marL="457200" marR="0" lvl="5" indent="0" algn="ctr" rtl="0">
              <a:spcBef>
                <a:spcPts val="0"/>
              </a:spcBef>
              <a:spcAft>
                <a:spcPts val="0"/>
              </a:spcAft>
              <a:buSzPts val="1400"/>
              <a:buFont typeface="Arial"/>
              <a:buNone/>
              <a:defRPr sz="3000"/>
            </a:lvl6pPr>
            <a:lvl7pPr marL="914400" marR="0" lvl="6" indent="0" algn="ctr" rtl="0">
              <a:spcBef>
                <a:spcPts val="0"/>
              </a:spcBef>
              <a:spcAft>
                <a:spcPts val="0"/>
              </a:spcAft>
              <a:buSzPts val="1400"/>
              <a:buFont typeface="Arial"/>
              <a:buNone/>
              <a:defRPr sz="3000"/>
            </a:lvl7pPr>
            <a:lvl8pPr marL="1371600" marR="0" lvl="7" indent="0" algn="ctr" rtl="0">
              <a:spcBef>
                <a:spcPts val="0"/>
              </a:spcBef>
              <a:spcAft>
                <a:spcPts val="0"/>
              </a:spcAft>
              <a:buSzPts val="1400"/>
              <a:buFont typeface="Arial"/>
              <a:buNone/>
              <a:defRPr sz="3000"/>
            </a:lvl8pPr>
            <a:lvl9pPr marL="1828800" marR="0" lvl="8" indent="0" algn="ctr" rtl="0">
              <a:spcBef>
                <a:spcPts val="0"/>
              </a:spcBef>
              <a:spcAft>
                <a:spcPts val="0"/>
              </a:spcAft>
              <a:buSzPts val="1400"/>
              <a:buFont typeface="Arial"/>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311700" y="847675"/>
            <a:ext cx="8520600" cy="395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34" name="Google Shape;34;p5"/>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 name="Google Shape;35;p5"/>
          <p:cNvSpPr txBox="1">
            <a:spLocks noGrp="1"/>
          </p:cNvSpPr>
          <p:nvPr>
            <p:ph type="title"/>
          </p:nvPr>
        </p:nvSpPr>
        <p:spPr>
          <a:xfrm>
            <a:off x="1371600" y="381000"/>
            <a:ext cx="64182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2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3000"/>
            </a:lvl3pPr>
            <a:lvl4pPr marL="0" marR="0" lvl="3" indent="0" algn="ctr" rtl="0">
              <a:spcBef>
                <a:spcPts val="0"/>
              </a:spcBef>
              <a:spcAft>
                <a:spcPts val="0"/>
              </a:spcAft>
              <a:buSzPts val="1400"/>
              <a:buFont typeface="Arial"/>
              <a:buNone/>
              <a:defRPr sz="3000"/>
            </a:lvl4pPr>
            <a:lvl5pPr marL="0" marR="0" lvl="4" indent="0" algn="ctr" rtl="0">
              <a:spcBef>
                <a:spcPts val="0"/>
              </a:spcBef>
              <a:spcAft>
                <a:spcPts val="0"/>
              </a:spcAft>
              <a:buSzPts val="1400"/>
              <a:buFont typeface="Arial"/>
              <a:buNone/>
              <a:defRPr sz="3000"/>
            </a:lvl5pPr>
            <a:lvl6pPr marL="457200" marR="0" lvl="5" indent="0" algn="ctr" rtl="0">
              <a:spcBef>
                <a:spcPts val="0"/>
              </a:spcBef>
              <a:spcAft>
                <a:spcPts val="0"/>
              </a:spcAft>
              <a:buSzPts val="1400"/>
              <a:buFont typeface="Arial"/>
              <a:buNone/>
              <a:defRPr sz="3000"/>
            </a:lvl6pPr>
            <a:lvl7pPr marL="914400" marR="0" lvl="6" indent="0" algn="ctr" rtl="0">
              <a:spcBef>
                <a:spcPts val="0"/>
              </a:spcBef>
              <a:spcAft>
                <a:spcPts val="0"/>
              </a:spcAft>
              <a:buSzPts val="1400"/>
              <a:buFont typeface="Arial"/>
              <a:buNone/>
              <a:defRPr sz="3000"/>
            </a:lvl7pPr>
            <a:lvl8pPr marL="1371600" marR="0" lvl="7" indent="0" algn="ctr" rtl="0">
              <a:spcBef>
                <a:spcPts val="0"/>
              </a:spcBef>
              <a:spcAft>
                <a:spcPts val="0"/>
              </a:spcAft>
              <a:buSzPts val="1400"/>
              <a:buFont typeface="Arial"/>
              <a:buNone/>
              <a:defRPr sz="3000"/>
            </a:lvl8pPr>
            <a:lvl9pPr marL="1828800" marR="0" lvl="8" indent="0" algn="ctr" rtl="0">
              <a:spcBef>
                <a:spcPts val="0"/>
              </a:spcBef>
              <a:spcAft>
                <a:spcPts val="0"/>
              </a:spcAft>
              <a:buSzPts val="1400"/>
              <a:buFont typeface="Arial"/>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36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3600"/>
            </a:lvl3pPr>
            <a:lvl4pPr marL="0" marR="0" lvl="3" indent="0" algn="ctr" rtl="0">
              <a:spcBef>
                <a:spcPts val="0"/>
              </a:spcBef>
              <a:spcAft>
                <a:spcPts val="0"/>
              </a:spcAft>
              <a:buSzPts val="1400"/>
              <a:buFont typeface="Arial"/>
              <a:buNone/>
              <a:defRPr sz="3600"/>
            </a:lvl4pPr>
            <a:lvl5pPr marL="0" marR="0" lvl="4" indent="0" algn="ctr" rtl="0">
              <a:spcBef>
                <a:spcPts val="0"/>
              </a:spcBef>
              <a:spcAft>
                <a:spcPts val="0"/>
              </a:spcAft>
              <a:buSzPts val="1400"/>
              <a:buFont typeface="Arial"/>
              <a:buNone/>
              <a:defRPr sz="3600"/>
            </a:lvl5pPr>
            <a:lvl6pPr marL="457200" marR="0" lvl="5" indent="0" algn="ctr" rtl="0">
              <a:spcBef>
                <a:spcPts val="0"/>
              </a:spcBef>
              <a:spcAft>
                <a:spcPts val="0"/>
              </a:spcAft>
              <a:buSzPts val="1400"/>
              <a:buFont typeface="Arial"/>
              <a:buNone/>
              <a:defRPr sz="3600"/>
            </a:lvl6pPr>
            <a:lvl7pPr marL="914400" marR="0" lvl="6" indent="0" algn="ctr" rtl="0">
              <a:spcBef>
                <a:spcPts val="0"/>
              </a:spcBef>
              <a:spcAft>
                <a:spcPts val="0"/>
              </a:spcAft>
              <a:buSzPts val="1400"/>
              <a:buFont typeface="Arial"/>
              <a:buNone/>
              <a:defRPr sz="3600"/>
            </a:lvl7pPr>
            <a:lvl8pPr marL="1371600" marR="0" lvl="7" indent="0" algn="ctr" rtl="0">
              <a:spcBef>
                <a:spcPts val="0"/>
              </a:spcBef>
              <a:spcAft>
                <a:spcPts val="0"/>
              </a:spcAft>
              <a:buSzPts val="1400"/>
              <a:buFont typeface="Arial"/>
              <a:buNone/>
              <a:defRPr sz="3600"/>
            </a:lvl8pPr>
            <a:lvl9pPr marL="1828800" marR="0" lvl="8" indent="0" algn="ctr" rtl="0">
              <a:spcBef>
                <a:spcPts val="0"/>
              </a:spcBef>
              <a:spcAft>
                <a:spcPts val="0"/>
              </a:spcAft>
              <a:buSzPts val="1400"/>
              <a:buFont typeface="Arial"/>
              <a:buNone/>
              <a:defRPr sz="3600"/>
            </a:lvl9pPr>
          </a:lstStyle>
          <a:p>
            <a:endParaRPr/>
          </a:p>
        </p:txBody>
      </p:sp>
      <p:sp>
        <p:nvSpPr>
          <p:cNvPr id="38" name="Google Shape;38;p6"/>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6"/>
          <p:cNvSpPr txBox="1">
            <a:spLocks noGrp="1"/>
          </p:cNvSpPr>
          <p:nvPr>
            <p:ph type="title" idx="2"/>
          </p:nvPr>
        </p:nvSpPr>
        <p:spPr>
          <a:xfrm>
            <a:off x="1371600" y="381000"/>
            <a:ext cx="64182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2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3000"/>
            </a:lvl3pPr>
            <a:lvl4pPr marL="0" marR="0" lvl="3" indent="0" algn="ctr" rtl="0">
              <a:spcBef>
                <a:spcPts val="0"/>
              </a:spcBef>
              <a:spcAft>
                <a:spcPts val="0"/>
              </a:spcAft>
              <a:buSzPts val="1400"/>
              <a:buFont typeface="Arial"/>
              <a:buNone/>
              <a:defRPr sz="3000"/>
            </a:lvl4pPr>
            <a:lvl5pPr marL="0" marR="0" lvl="4" indent="0" algn="ctr" rtl="0">
              <a:spcBef>
                <a:spcPts val="0"/>
              </a:spcBef>
              <a:spcAft>
                <a:spcPts val="0"/>
              </a:spcAft>
              <a:buSzPts val="1400"/>
              <a:buFont typeface="Arial"/>
              <a:buNone/>
              <a:defRPr sz="3000"/>
            </a:lvl5pPr>
            <a:lvl6pPr marL="457200" marR="0" lvl="5" indent="0" algn="ctr" rtl="0">
              <a:spcBef>
                <a:spcPts val="0"/>
              </a:spcBef>
              <a:spcAft>
                <a:spcPts val="0"/>
              </a:spcAft>
              <a:buSzPts val="1400"/>
              <a:buFont typeface="Arial"/>
              <a:buNone/>
              <a:defRPr sz="3000"/>
            </a:lvl6pPr>
            <a:lvl7pPr marL="914400" marR="0" lvl="6" indent="0" algn="ctr" rtl="0">
              <a:spcBef>
                <a:spcPts val="0"/>
              </a:spcBef>
              <a:spcAft>
                <a:spcPts val="0"/>
              </a:spcAft>
              <a:buSzPts val="1400"/>
              <a:buFont typeface="Arial"/>
              <a:buNone/>
              <a:defRPr sz="3000"/>
            </a:lvl7pPr>
            <a:lvl8pPr marL="1371600" marR="0" lvl="7" indent="0" algn="ctr" rtl="0">
              <a:spcBef>
                <a:spcPts val="0"/>
              </a:spcBef>
              <a:spcAft>
                <a:spcPts val="0"/>
              </a:spcAft>
              <a:buSzPts val="1400"/>
              <a:buFont typeface="Arial"/>
              <a:buNone/>
              <a:defRPr sz="3000"/>
            </a:lvl8pPr>
            <a:lvl9pPr marL="1828800" marR="0" lvl="8" indent="0" algn="ctr" rtl="0">
              <a:spcBef>
                <a:spcPts val="0"/>
              </a:spcBef>
              <a:spcAft>
                <a:spcPts val="0"/>
              </a:spcAft>
              <a:buSzPts val="1400"/>
              <a:buFont typeface="Arial"/>
              <a:buNone/>
              <a:defRPr sz="3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7"/>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7"/>
          <p:cNvSpPr txBox="1">
            <a:spLocks noGrp="1"/>
          </p:cNvSpPr>
          <p:nvPr>
            <p:ph type="title"/>
          </p:nvPr>
        </p:nvSpPr>
        <p:spPr>
          <a:xfrm>
            <a:off x="1371600" y="381000"/>
            <a:ext cx="64182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2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3000"/>
            </a:lvl3pPr>
            <a:lvl4pPr marL="0" marR="0" lvl="3" indent="0" algn="ctr" rtl="0">
              <a:spcBef>
                <a:spcPts val="0"/>
              </a:spcBef>
              <a:spcAft>
                <a:spcPts val="0"/>
              </a:spcAft>
              <a:buSzPts val="1400"/>
              <a:buFont typeface="Arial"/>
              <a:buNone/>
              <a:defRPr sz="3000"/>
            </a:lvl4pPr>
            <a:lvl5pPr marL="0" marR="0" lvl="4" indent="0" algn="ctr" rtl="0">
              <a:spcBef>
                <a:spcPts val="0"/>
              </a:spcBef>
              <a:spcAft>
                <a:spcPts val="0"/>
              </a:spcAft>
              <a:buSzPts val="1400"/>
              <a:buFont typeface="Arial"/>
              <a:buNone/>
              <a:defRPr sz="3000"/>
            </a:lvl5pPr>
            <a:lvl6pPr marL="457200" marR="0" lvl="5" indent="0" algn="ctr" rtl="0">
              <a:spcBef>
                <a:spcPts val="0"/>
              </a:spcBef>
              <a:spcAft>
                <a:spcPts val="0"/>
              </a:spcAft>
              <a:buSzPts val="1400"/>
              <a:buFont typeface="Arial"/>
              <a:buNone/>
              <a:defRPr sz="3000"/>
            </a:lvl6pPr>
            <a:lvl7pPr marL="914400" marR="0" lvl="6" indent="0" algn="ctr" rtl="0">
              <a:spcBef>
                <a:spcPts val="0"/>
              </a:spcBef>
              <a:spcAft>
                <a:spcPts val="0"/>
              </a:spcAft>
              <a:buSzPts val="1400"/>
              <a:buFont typeface="Arial"/>
              <a:buNone/>
              <a:defRPr sz="3000"/>
            </a:lvl7pPr>
            <a:lvl8pPr marL="1371600" marR="0" lvl="7" indent="0" algn="ctr" rtl="0">
              <a:spcBef>
                <a:spcPts val="0"/>
              </a:spcBef>
              <a:spcAft>
                <a:spcPts val="0"/>
              </a:spcAft>
              <a:buSzPts val="1400"/>
              <a:buFont typeface="Arial"/>
              <a:buNone/>
              <a:defRPr sz="3000"/>
            </a:lvl8pPr>
            <a:lvl9pPr marL="1828800" marR="0" lvl="8" indent="0" algn="ctr" rtl="0">
              <a:spcBef>
                <a:spcPts val="0"/>
              </a:spcBef>
              <a:spcAft>
                <a:spcPts val="0"/>
              </a:spcAft>
              <a:buSzPts val="1400"/>
              <a:buFont typeface="Arial"/>
              <a:buNone/>
              <a:defRPr sz="3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4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48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4800"/>
            </a:lvl3pPr>
            <a:lvl4pPr marL="0" marR="0" lvl="3" indent="0" algn="ctr" rtl="0">
              <a:spcBef>
                <a:spcPts val="0"/>
              </a:spcBef>
              <a:spcAft>
                <a:spcPts val="0"/>
              </a:spcAft>
              <a:buSzPts val="1400"/>
              <a:buFont typeface="Arial"/>
              <a:buNone/>
              <a:defRPr sz="4800"/>
            </a:lvl4pPr>
            <a:lvl5pPr marL="0" marR="0" lvl="4" indent="0" algn="ctr" rtl="0">
              <a:spcBef>
                <a:spcPts val="0"/>
              </a:spcBef>
              <a:spcAft>
                <a:spcPts val="0"/>
              </a:spcAft>
              <a:buSzPts val="1400"/>
              <a:buFont typeface="Arial"/>
              <a:buNone/>
              <a:defRPr sz="4800"/>
            </a:lvl5pPr>
            <a:lvl6pPr marL="457200" marR="0" lvl="5" indent="0" algn="ctr" rtl="0">
              <a:spcBef>
                <a:spcPts val="0"/>
              </a:spcBef>
              <a:spcAft>
                <a:spcPts val="0"/>
              </a:spcAft>
              <a:buSzPts val="1400"/>
              <a:buFont typeface="Arial"/>
              <a:buNone/>
              <a:defRPr sz="4800"/>
            </a:lvl6pPr>
            <a:lvl7pPr marL="914400" marR="0" lvl="6" indent="0" algn="ctr" rtl="0">
              <a:spcBef>
                <a:spcPts val="0"/>
              </a:spcBef>
              <a:spcAft>
                <a:spcPts val="0"/>
              </a:spcAft>
              <a:buSzPts val="1400"/>
              <a:buFont typeface="Arial"/>
              <a:buNone/>
              <a:defRPr sz="4800"/>
            </a:lvl7pPr>
            <a:lvl8pPr marL="1371600" marR="0" lvl="7" indent="0" algn="ctr" rtl="0">
              <a:spcBef>
                <a:spcPts val="0"/>
              </a:spcBef>
              <a:spcAft>
                <a:spcPts val="0"/>
              </a:spcAft>
              <a:buSzPts val="1400"/>
              <a:buFont typeface="Arial"/>
              <a:buNone/>
              <a:defRPr sz="4800"/>
            </a:lvl8pPr>
            <a:lvl9pPr marL="1828800" marR="0" lvl="8" indent="0" algn="ctr" rtl="0">
              <a:spcBef>
                <a:spcPts val="0"/>
              </a:spcBef>
              <a:spcAft>
                <a:spcPts val="0"/>
              </a:spcAft>
              <a:buSzPts val="1400"/>
              <a:buFont typeface="Arial"/>
              <a:buNone/>
              <a:defRPr sz="4800"/>
            </a:lvl9pPr>
          </a:lstStyle>
          <a:p>
            <a:endParaRPr/>
          </a:p>
        </p:txBody>
      </p:sp>
      <p:sp>
        <p:nvSpPr>
          <p:cNvPr id="45" name="Google Shape;45;p8"/>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6"/>
        <p:cNvGrpSpPr/>
        <p:nvPr/>
      </p:nvGrpSpPr>
      <p:grpSpPr>
        <a:xfrm>
          <a:off x="0" y="0"/>
          <a:ext cx="0" cy="0"/>
          <a:chOff x="0" y="0"/>
          <a:chExt cx="0" cy="0"/>
        </a:xfrm>
      </p:grpSpPr>
      <p:sp>
        <p:nvSpPr>
          <p:cNvPr id="47" name="Google Shape;47;p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48" name="Google Shape;48;p9"/>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rgbClr val="FFFFFF"/>
              </a:buClr>
              <a:buSzPts val="1400"/>
              <a:buFont typeface="Arial"/>
              <a:buNone/>
              <a:defRPr sz="120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20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12000"/>
            </a:lvl3pPr>
            <a:lvl4pPr marL="0" marR="0" lvl="3" indent="0" algn="ctr" rtl="0">
              <a:spcBef>
                <a:spcPts val="0"/>
              </a:spcBef>
              <a:spcAft>
                <a:spcPts val="0"/>
              </a:spcAft>
              <a:buSzPts val="1400"/>
              <a:buFont typeface="Arial"/>
              <a:buNone/>
              <a:defRPr sz="12000"/>
            </a:lvl4pPr>
            <a:lvl5pPr marL="0" marR="0" lvl="4" indent="0" algn="ctr" rtl="0">
              <a:spcBef>
                <a:spcPts val="0"/>
              </a:spcBef>
              <a:spcAft>
                <a:spcPts val="0"/>
              </a:spcAft>
              <a:buSzPts val="1400"/>
              <a:buFont typeface="Arial"/>
              <a:buNone/>
              <a:defRPr sz="12000"/>
            </a:lvl5pPr>
            <a:lvl6pPr marL="457200" marR="0" lvl="5" indent="0" algn="ctr" rtl="0">
              <a:spcBef>
                <a:spcPts val="0"/>
              </a:spcBef>
              <a:spcAft>
                <a:spcPts val="0"/>
              </a:spcAft>
              <a:buSzPts val="1400"/>
              <a:buFont typeface="Arial"/>
              <a:buNone/>
              <a:defRPr sz="12000"/>
            </a:lvl6pPr>
            <a:lvl7pPr marL="914400" marR="0" lvl="6" indent="0" algn="ctr" rtl="0">
              <a:spcBef>
                <a:spcPts val="0"/>
              </a:spcBef>
              <a:spcAft>
                <a:spcPts val="0"/>
              </a:spcAft>
              <a:buSzPts val="1400"/>
              <a:buFont typeface="Arial"/>
              <a:buNone/>
              <a:defRPr sz="12000"/>
            </a:lvl7pPr>
            <a:lvl8pPr marL="1371600" marR="0" lvl="7" indent="0" algn="ctr" rtl="0">
              <a:spcBef>
                <a:spcPts val="0"/>
              </a:spcBef>
              <a:spcAft>
                <a:spcPts val="0"/>
              </a:spcAft>
              <a:buSzPts val="1400"/>
              <a:buFont typeface="Arial"/>
              <a:buNone/>
              <a:defRPr sz="12000"/>
            </a:lvl8pPr>
            <a:lvl9pPr marL="1828800" marR="0" lvl="8" indent="0" algn="ctr" rtl="0">
              <a:spcBef>
                <a:spcPts val="0"/>
              </a:spcBef>
              <a:spcAft>
                <a:spcPts val="0"/>
              </a:spcAft>
              <a:buSzPts val="1400"/>
              <a:buFont typeface="Arial"/>
              <a:buNone/>
              <a:defRPr sz="12000"/>
            </a:lvl9pPr>
          </a:lstStyle>
          <a:p>
            <a:endParaRPr/>
          </a:p>
        </p:txBody>
      </p:sp>
      <p:sp>
        <p:nvSpPr>
          <p:cNvPr id="51" name="Google Shape;51;p1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5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ctr"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52" name="Google Shape;52;p10"/>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68125" y="57150"/>
            <a:ext cx="8615100" cy="260700"/>
          </a:xfrm>
          <a:prstGeom prst="rect">
            <a:avLst/>
          </a:prstGeom>
          <a:solidFill>
            <a:srgbClr val="6C9BC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3366"/>
              </a:buClr>
              <a:buFont typeface="Trebuchet MS"/>
              <a:buNone/>
            </a:pPr>
            <a:r>
              <a:rPr lang="en" sz="1200" b="0" i="0" u="none" strike="noStrike" cap="none">
                <a:solidFill>
                  <a:srgbClr val="003366"/>
                </a:solidFill>
                <a:latin typeface="Trebuchet MS"/>
                <a:ea typeface="Trebuchet MS"/>
                <a:cs typeface="Trebuchet MS"/>
                <a:sym typeface="Trebuchet MS"/>
              </a:rPr>
              <a:t>N A T I O N A L   O C E A N I C   A N D   A T M O S P H E R I C   A D M I N I S T R A T I O N</a:t>
            </a:r>
            <a:endParaRPr/>
          </a:p>
        </p:txBody>
      </p:sp>
      <p:sp>
        <p:nvSpPr>
          <p:cNvPr id="7" name="Google Shape;7;p1"/>
          <p:cNvSpPr txBox="1"/>
          <p:nvPr/>
        </p:nvSpPr>
        <p:spPr>
          <a:xfrm>
            <a:off x="533400" y="342900"/>
            <a:ext cx="8077200" cy="457200"/>
          </a:xfrm>
          <a:prstGeom prst="rect">
            <a:avLst/>
          </a:prstGeom>
          <a:solidFill>
            <a:srgbClr val="215A9F"/>
          </a:solidFill>
          <a:ln>
            <a:noFill/>
          </a:ln>
        </p:spPr>
        <p:txBody>
          <a:bodyPr spcFirstLastPara="1" wrap="square" lIns="36575" tIns="73150" rIns="36575" bIns="365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 name="Google Shape;8;p1"/>
          <p:cNvSpPr/>
          <p:nvPr/>
        </p:nvSpPr>
        <p:spPr>
          <a:xfrm>
            <a:off x="8133037" y="0"/>
            <a:ext cx="992700" cy="925500"/>
          </a:xfrm>
          <a:prstGeom prst="ellipse">
            <a:avLst/>
          </a:prstGeom>
          <a:solidFill>
            <a:srgbClr val="FFFFFF"/>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 name="Google Shape;9;p1"/>
          <p:cNvPicPr preferRelativeResize="0"/>
          <p:nvPr/>
        </p:nvPicPr>
        <p:blipFill rotWithShape="1">
          <a:blip r:embed="rId16">
            <a:alphaModFix/>
          </a:blip>
          <a:srcRect/>
          <a:stretch/>
        </p:blipFill>
        <p:spPr>
          <a:xfrm>
            <a:off x="8151199" y="21299"/>
            <a:ext cx="956400" cy="882900"/>
          </a:xfrm>
          <a:prstGeom prst="rect">
            <a:avLst/>
          </a:prstGeom>
          <a:noFill/>
          <a:ln>
            <a:noFill/>
          </a:ln>
        </p:spPr>
      </p:pic>
      <p:sp>
        <p:nvSpPr>
          <p:cNvPr id="10" name="Google Shape;10;p1"/>
          <p:cNvSpPr txBox="1">
            <a:spLocks noGrp="1"/>
          </p:cNvSpPr>
          <p:nvPr>
            <p:ph type="body" idx="1"/>
          </p:nvPr>
        </p:nvSpPr>
        <p:spPr>
          <a:xfrm>
            <a:off x="311700" y="847675"/>
            <a:ext cx="8520600" cy="395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grpSp>
        <p:nvGrpSpPr>
          <p:cNvPr id="11" name="Google Shape;11;p1"/>
          <p:cNvGrpSpPr/>
          <p:nvPr/>
        </p:nvGrpSpPr>
        <p:grpSpPr>
          <a:xfrm>
            <a:off x="0" y="0"/>
            <a:ext cx="992700" cy="925500"/>
            <a:chOff x="2833075" y="-371525"/>
            <a:chExt cx="992700" cy="925500"/>
          </a:xfrm>
        </p:grpSpPr>
        <p:sp>
          <p:nvSpPr>
            <p:cNvPr id="12" name="Google Shape;12;p1"/>
            <p:cNvSpPr/>
            <p:nvPr/>
          </p:nvSpPr>
          <p:spPr>
            <a:xfrm>
              <a:off x="2833075" y="-371525"/>
              <a:ext cx="992700" cy="925500"/>
            </a:xfrm>
            <a:prstGeom prst="ellipse">
              <a:avLst/>
            </a:prstGeom>
            <a:solidFill>
              <a:srgbClr val="FFFFFF"/>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3" name="Google Shape;13;p1"/>
            <p:cNvPicPr preferRelativeResize="0"/>
            <p:nvPr/>
          </p:nvPicPr>
          <p:blipFill rotWithShape="1">
            <a:blip r:embed="rId17">
              <a:alphaModFix/>
            </a:blip>
            <a:srcRect/>
            <a:stretch/>
          </p:blipFill>
          <p:spPr>
            <a:xfrm>
              <a:off x="2878375" y="-339575"/>
              <a:ext cx="902100" cy="861600"/>
            </a:xfrm>
            <a:prstGeom prst="rect">
              <a:avLst/>
            </a:prstGeom>
            <a:noFill/>
            <a:ln>
              <a:noFill/>
            </a:ln>
          </p:spPr>
        </p:pic>
      </p:grpSp>
      <p:sp>
        <p:nvSpPr>
          <p:cNvPr id="14" name="Google Shape;14;p1"/>
          <p:cNvSpPr txBox="1">
            <a:spLocks noGrp="1"/>
          </p:cNvSpPr>
          <p:nvPr>
            <p:ph type="title"/>
          </p:nvPr>
        </p:nvSpPr>
        <p:spPr>
          <a:xfrm>
            <a:off x="1371600" y="381000"/>
            <a:ext cx="64182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2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3000"/>
            </a:lvl3pPr>
            <a:lvl4pPr marL="0" marR="0" lvl="3" indent="0" algn="ctr" rtl="0">
              <a:spcBef>
                <a:spcPts val="0"/>
              </a:spcBef>
              <a:spcAft>
                <a:spcPts val="0"/>
              </a:spcAft>
              <a:buSzPts val="1400"/>
              <a:buFont typeface="Arial"/>
              <a:buNone/>
              <a:defRPr sz="3000"/>
            </a:lvl4pPr>
            <a:lvl5pPr marL="0" marR="0" lvl="4" indent="0" algn="ctr" rtl="0">
              <a:spcBef>
                <a:spcPts val="0"/>
              </a:spcBef>
              <a:spcAft>
                <a:spcPts val="0"/>
              </a:spcAft>
              <a:buSzPts val="1400"/>
              <a:buFont typeface="Arial"/>
              <a:buNone/>
              <a:defRPr sz="3000"/>
            </a:lvl5pPr>
            <a:lvl6pPr marL="457200" marR="0" lvl="5" indent="0" algn="ctr" rtl="0">
              <a:spcBef>
                <a:spcPts val="0"/>
              </a:spcBef>
              <a:spcAft>
                <a:spcPts val="0"/>
              </a:spcAft>
              <a:buSzPts val="1400"/>
              <a:buFont typeface="Arial"/>
              <a:buNone/>
              <a:defRPr sz="3000"/>
            </a:lvl6pPr>
            <a:lvl7pPr marL="914400" marR="0" lvl="6" indent="0" algn="ctr" rtl="0">
              <a:spcBef>
                <a:spcPts val="0"/>
              </a:spcBef>
              <a:spcAft>
                <a:spcPts val="0"/>
              </a:spcAft>
              <a:buSzPts val="1400"/>
              <a:buFont typeface="Arial"/>
              <a:buNone/>
              <a:defRPr sz="3000"/>
            </a:lvl7pPr>
            <a:lvl8pPr marL="1371600" marR="0" lvl="7" indent="0" algn="ctr" rtl="0">
              <a:spcBef>
                <a:spcPts val="0"/>
              </a:spcBef>
              <a:spcAft>
                <a:spcPts val="0"/>
              </a:spcAft>
              <a:buSzPts val="1400"/>
              <a:buFont typeface="Arial"/>
              <a:buNone/>
              <a:defRPr sz="3000"/>
            </a:lvl8pPr>
            <a:lvl9pPr marL="1828800" marR="0" lvl="8" indent="0" algn="ctr" rtl="0">
              <a:spcBef>
                <a:spcPts val="0"/>
              </a:spcBef>
              <a:spcAft>
                <a:spcPts val="0"/>
              </a:spcAft>
              <a:buSzPts val="1400"/>
              <a:buFont typeface="Arial"/>
              <a:buNone/>
              <a:defRPr sz="3000"/>
            </a:lvl9pPr>
          </a:lstStyle>
          <a:p>
            <a:endParaRPr/>
          </a:p>
        </p:txBody>
      </p:sp>
      <p:sp>
        <p:nvSpPr>
          <p:cNvPr id="15" name="Google Shape;15;p1"/>
          <p:cNvSpPr/>
          <p:nvPr/>
        </p:nvSpPr>
        <p:spPr>
          <a:xfrm>
            <a:off x="228600" y="4843462"/>
            <a:ext cx="8682000" cy="240600"/>
          </a:xfrm>
          <a:prstGeom prst="rect">
            <a:avLst/>
          </a:prstGeom>
          <a:solidFill>
            <a:srgbClr val="215A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76200" y="4845843"/>
            <a:ext cx="320700" cy="240600"/>
          </a:xfrm>
          <a:prstGeom prst="ellipse">
            <a:avLst/>
          </a:prstGeom>
          <a:solidFill>
            <a:srgbClr val="215A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 name="Google Shape;17;p1"/>
          <p:cNvSpPr/>
          <p:nvPr/>
        </p:nvSpPr>
        <p:spPr>
          <a:xfrm>
            <a:off x="8747125" y="4845843"/>
            <a:ext cx="320700" cy="240600"/>
          </a:xfrm>
          <a:prstGeom prst="ellipse">
            <a:avLst/>
          </a:prstGeom>
          <a:solidFill>
            <a:srgbClr val="215A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 name="Google Shape;18;p1"/>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16"/>
          <p:cNvSpPr/>
          <p:nvPr/>
        </p:nvSpPr>
        <p:spPr>
          <a:xfrm>
            <a:off x="268125" y="57150"/>
            <a:ext cx="8615100" cy="260700"/>
          </a:xfrm>
          <a:prstGeom prst="rect">
            <a:avLst/>
          </a:prstGeom>
          <a:solidFill>
            <a:srgbClr val="6C9BC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3366"/>
              </a:buClr>
              <a:buFont typeface="Trebuchet MS"/>
              <a:buNone/>
            </a:pPr>
            <a:r>
              <a:rPr lang="en" sz="1200" b="0" i="0" u="none" strike="noStrike" cap="none">
                <a:solidFill>
                  <a:srgbClr val="003366"/>
                </a:solidFill>
                <a:latin typeface="Trebuchet MS"/>
                <a:ea typeface="Trebuchet MS"/>
                <a:cs typeface="Trebuchet MS"/>
                <a:sym typeface="Trebuchet MS"/>
              </a:rPr>
              <a:t>N A T I O N A L   O C E A N I C   A N D   A T M O S P H E R I C   A D M I N I S T R A T I O N</a:t>
            </a:r>
            <a:endParaRPr/>
          </a:p>
        </p:txBody>
      </p:sp>
      <p:sp>
        <p:nvSpPr>
          <p:cNvPr id="75" name="Google Shape;75;p16"/>
          <p:cNvSpPr txBox="1"/>
          <p:nvPr/>
        </p:nvSpPr>
        <p:spPr>
          <a:xfrm>
            <a:off x="533400" y="342900"/>
            <a:ext cx="8077200" cy="457200"/>
          </a:xfrm>
          <a:prstGeom prst="rect">
            <a:avLst/>
          </a:prstGeom>
          <a:solidFill>
            <a:srgbClr val="215A9F"/>
          </a:solidFill>
          <a:ln>
            <a:noFill/>
          </a:ln>
        </p:spPr>
        <p:txBody>
          <a:bodyPr spcFirstLastPara="1" wrap="square" lIns="36575" tIns="73150" rIns="36575" bIns="365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6" name="Google Shape;76;p16"/>
          <p:cNvSpPr/>
          <p:nvPr/>
        </p:nvSpPr>
        <p:spPr>
          <a:xfrm>
            <a:off x="8133037" y="0"/>
            <a:ext cx="992700" cy="925500"/>
          </a:xfrm>
          <a:prstGeom prst="ellipse">
            <a:avLst/>
          </a:prstGeom>
          <a:solidFill>
            <a:srgbClr val="FFFFFF"/>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77" name="Google Shape;77;p16"/>
          <p:cNvPicPr preferRelativeResize="0"/>
          <p:nvPr/>
        </p:nvPicPr>
        <p:blipFill rotWithShape="1">
          <a:blip r:embed="rId16">
            <a:alphaModFix/>
          </a:blip>
          <a:srcRect/>
          <a:stretch/>
        </p:blipFill>
        <p:spPr>
          <a:xfrm>
            <a:off x="8151199" y="21299"/>
            <a:ext cx="956400" cy="882900"/>
          </a:xfrm>
          <a:prstGeom prst="rect">
            <a:avLst/>
          </a:prstGeom>
          <a:noFill/>
          <a:ln>
            <a:noFill/>
          </a:ln>
        </p:spPr>
      </p:pic>
      <p:sp>
        <p:nvSpPr>
          <p:cNvPr id="78" name="Google Shape;78;p16"/>
          <p:cNvSpPr txBox="1">
            <a:spLocks noGrp="1"/>
          </p:cNvSpPr>
          <p:nvPr>
            <p:ph type="body" idx="1"/>
          </p:nvPr>
        </p:nvSpPr>
        <p:spPr>
          <a:xfrm>
            <a:off x="311700" y="847675"/>
            <a:ext cx="8520600" cy="395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grpSp>
        <p:nvGrpSpPr>
          <p:cNvPr id="79" name="Google Shape;79;p16"/>
          <p:cNvGrpSpPr/>
          <p:nvPr/>
        </p:nvGrpSpPr>
        <p:grpSpPr>
          <a:xfrm>
            <a:off x="0" y="0"/>
            <a:ext cx="992700" cy="925500"/>
            <a:chOff x="2833075" y="-371525"/>
            <a:chExt cx="992700" cy="925500"/>
          </a:xfrm>
        </p:grpSpPr>
        <p:sp>
          <p:nvSpPr>
            <p:cNvPr id="80" name="Google Shape;80;p16"/>
            <p:cNvSpPr/>
            <p:nvPr/>
          </p:nvSpPr>
          <p:spPr>
            <a:xfrm>
              <a:off x="2833075" y="-371525"/>
              <a:ext cx="992700" cy="925500"/>
            </a:xfrm>
            <a:prstGeom prst="ellipse">
              <a:avLst/>
            </a:prstGeom>
            <a:solidFill>
              <a:srgbClr val="FFFFFF"/>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81" name="Google Shape;81;p16"/>
            <p:cNvPicPr preferRelativeResize="0"/>
            <p:nvPr/>
          </p:nvPicPr>
          <p:blipFill rotWithShape="1">
            <a:blip r:embed="rId17">
              <a:alphaModFix/>
            </a:blip>
            <a:srcRect/>
            <a:stretch/>
          </p:blipFill>
          <p:spPr>
            <a:xfrm>
              <a:off x="2878375" y="-339575"/>
              <a:ext cx="902100" cy="861600"/>
            </a:xfrm>
            <a:prstGeom prst="rect">
              <a:avLst/>
            </a:prstGeom>
            <a:noFill/>
            <a:ln>
              <a:noFill/>
            </a:ln>
          </p:spPr>
        </p:pic>
      </p:grpSp>
      <p:sp>
        <p:nvSpPr>
          <p:cNvPr id="82" name="Google Shape;82;p16"/>
          <p:cNvSpPr txBox="1">
            <a:spLocks noGrp="1"/>
          </p:cNvSpPr>
          <p:nvPr>
            <p:ph type="title"/>
          </p:nvPr>
        </p:nvSpPr>
        <p:spPr>
          <a:xfrm>
            <a:off x="1371600" y="381000"/>
            <a:ext cx="64182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2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Font typeface="Arial"/>
              <a:buNone/>
              <a:defRPr sz="3000"/>
            </a:lvl3pPr>
            <a:lvl4pPr marL="0" marR="0" lvl="3" indent="0" algn="ctr" rtl="0">
              <a:spcBef>
                <a:spcPts val="0"/>
              </a:spcBef>
              <a:spcAft>
                <a:spcPts val="0"/>
              </a:spcAft>
              <a:buSzPts val="1400"/>
              <a:buFont typeface="Arial"/>
              <a:buNone/>
              <a:defRPr sz="3000"/>
            </a:lvl4pPr>
            <a:lvl5pPr marL="0" marR="0" lvl="4" indent="0" algn="ctr" rtl="0">
              <a:spcBef>
                <a:spcPts val="0"/>
              </a:spcBef>
              <a:spcAft>
                <a:spcPts val="0"/>
              </a:spcAft>
              <a:buSzPts val="1400"/>
              <a:buFont typeface="Arial"/>
              <a:buNone/>
              <a:defRPr sz="3000"/>
            </a:lvl5pPr>
            <a:lvl6pPr marL="457200" marR="0" lvl="5" indent="0" algn="ctr" rtl="0">
              <a:spcBef>
                <a:spcPts val="0"/>
              </a:spcBef>
              <a:spcAft>
                <a:spcPts val="0"/>
              </a:spcAft>
              <a:buSzPts val="1400"/>
              <a:buFont typeface="Arial"/>
              <a:buNone/>
              <a:defRPr sz="3000"/>
            </a:lvl6pPr>
            <a:lvl7pPr marL="914400" marR="0" lvl="6" indent="0" algn="ctr" rtl="0">
              <a:spcBef>
                <a:spcPts val="0"/>
              </a:spcBef>
              <a:spcAft>
                <a:spcPts val="0"/>
              </a:spcAft>
              <a:buSzPts val="1400"/>
              <a:buFont typeface="Arial"/>
              <a:buNone/>
              <a:defRPr sz="3000"/>
            </a:lvl7pPr>
            <a:lvl8pPr marL="1371600" marR="0" lvl="7" indent="0" algn="ctr" rtl="0">
              <a:spcBef>
                <a:spcPts val="0"/>
              </a:spcBef>
              <a:spcAft>
                <a:spcPts val="0"/>
              </a:spcAft>
              <a:buSzPts val="1400"/>
              <a:buFont typeface="Arial"/>
              <a:buNone/>
              <a:defRPr sz="3000"/>
            </a:lvl8pPr>
            <a:lvl9pPr marL="1828800" marR="0" lvl="8" indent="0" algn="ctr" rtl="0">
              <a:spcBef>
                <a:spcPts val="0"/>
              </a:spcBef>
              <a:spcAft>
                <a:spcPts val="0"/>
              </a:spcAft>
              <a:buSzPts val="1400"/>
              <a:buFont typeface="Arial"/>
              <a:buNone/>
              <a:defRPr sz="3000"/>
            </a:lvl9pPr>
          </a:lstStyle>
          <a:p>
            <a:endParaRPr/>
          </a:p>
        </p:txBody>
      </p:sp>
      <p:sp>
        <p:nvSpPr>
          <p:cNvPr id="83" name="Google Shape;83;p16"/>
          <p:cNvSpPr/>
          <p:nvPr/>
        </p:nvSpPr>
        <p:spPr>
          <a:xfrm>
            <a:off x="228600" y="4843462"/>
            <a:ext cx="8682000" cy="240600"/>
          </a:xfrm>
          <a:prstGeom prst="rect">
            <a:avLst/>
          </a:prstGeom>
          <a:solidFill>
            <a:srgbClr val="215A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4" name="Google Shape;84;p16"/>
          <p:cNvSpPr/>
          <p:nvPr/>
        </p:nvSpPr>
        <p:spPr>
          <a:xfrm>
            <a:off x="76200" y="4845843"/>
            <a:ext cx="320700" cy="240600"/>
          </a:xfrm>
          <a:prstGeom prst="ellipse">
            <a:avLst/>
          </a:prstGeom>
          <a:solidFill>
            <a:srgbClr val="215A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5" name="Google Shape;85;p16"/>
          <p:cNvSpPr/>
          <p:nvPr/>
        </p:nvSpPr>
        <p:spPr>
          <a:xfrm>
            <a:off x="8747125" y="4845843"/>
            <a:ext cx="320700" cy="240600"/>
          </a:xfrm>
          <a:prstGeom prst="ellipse">
            <a:avLst/>
          </a:prstGeom>
          <a:solidFill>
            <a:srgbClr val="215A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6" name="Google Shape;86;p16"/>
          <p:cNvSpPr txBox="1">
            <a:spLocks noGrp="1"/>
          </p:cNvSpPr>
          <p:nvPr>
            <p:ph type="sldNum" idx="12"/>
          </p:nvPr>
        </p:nvSpPr>
        <p:spPr>
          <a:xfrm>
            <a:off x="8438108" y="476935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ftp.emc.ncep.noaa.gov/mmb/rtma2/for_eval/ob_file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ftp.emc.ncep.noaa.gov/mmb/rtma2/for_eval/for_eval_par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6.gif"/><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gif"/></Relationships>
</file>

<file path=ppt/slides/_rels/slide26.xml.rels><?xml version="1.0" encoding="UTF-8" standalone="yes"?>
<Relationships xmlns="http://schemas.openxmlformats.org/package/2006/relationships"><Relationship Id="rId3" Type="http://schemas.openxmlformats.org/officeDocument/2006/relationships/hyperlink" Target="https://www.weather.gov/media/srh/HourlyPrecipInformation.pdf"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9.gif"/><Relationship Id="rId4" Type="http://schemas.openxmlformats.org/officeDocument/2006/relationships/image" Target="../media/image28.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forms.gle/qGZyy544nBhiYayM6"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www.emc.ncep.noaa.gov/users/meg/rtma_urma_v2p8/" TargetMode="External"/><Relationship Id="rId4" Type="http://schemas.openxmlformats.org/officeDocument/2006/relationships/hyperlink" Target="https://para.nomads.ncep.noaa.gov/pub/data/nccf/com/urma/par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weather.gov/media/srh/HourlyPrecipInformation.pdf"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docs.google.com/presentation/d/1GUjHKmD56AR1fxzgF-LexBsJTfs0KNEG4O7xonZpJ7g/edit?usp=sharin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nomads.ncep.noaa.gov/pub/data/nccf/com/pcpanl/prod/"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para.nomads.ncep.noaa.gov/pub/data/nccf/com/pcpanl/par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open?id=10yPIF1j4vRL05KozQkNV4n_AQB8JkVElk2-bmU8hCy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emc.ncep.noaa.gov/users/meg/rtma_urma_v2p8/" TargetMode="External"/><Relationship Id="rId4" Type="http://schemas.openxmlformats.org/officeDocument/2006/relationships/hyperlink" Target="https://drive.google.com/open?id=1XaI4DVZK_KScaVtbFnpgjuZ40GmCIIR4R4PG5UZjRh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open?id=1wAxsHiSFQuaDYbvaNHRwfi1-CiYRZ3CWsQG6z09C0m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vlab.ncep.noaa.gov/group/715073/observation-qc-requests" TargetMode="External"/><Relationship Id="rId4" Type="http://schemas.openxmlformats.org/officeDocument/2006/relationships/hyperlink" Target="https://drive.google.com/open?id=1GwKDamma6ajagmGw7GXc_E6ct-ubLPlGsAFf417-7L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emc.ncep.noaa.gov/mmb/rtma/verificatio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46" name="Google Shape;146;p31"/>
          <p:cNvSpPr txBox="1">
            <a:spLocks noGrp="1"/>
          </p:cNvSpPr>
          <p:nvPr>
            <p:ph type="subTitle" idx="1"/>
          </p:nvPr>
        </p:nvSpPr>
        <p:spPr>
          <a:xfrm>
            <a:off x="311700" y="2102125"/>
            <a:ext cx="8520600" cy="117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RTMA/URMA Stakeholder meeting</a:t>
            </a:r>
            <a:endParaRPr>
              <a:solidFill>
                <a:schemeClr val="dk1"/>
              </a:solidFill>
            </a:endParaRPr>
          </a:p>
          <a:p>
            <a:pPr marL="0" lvl="0" indent="0" algn="ctr" rtl="0">
              <a:spcBef>
                <a:spcPts val="0"/>
              </a:spcBef>
              <a:spcAft>
                <a:spcPts val="0"/>
              </a:spcAft>
              <a:buNone/>
            </a:pPr>
            <a:r>
              <a:rPr lang="en">
                <a:solidFill>
                  <a:schemeClr val="dk1"/>
                </a:solidFill>
              </a:rPr>
              <a:t> November 25, 2019</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0"/>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04" name="Google Shape;204;p40"/>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Wind Speed BCRMSE</a:t>
            </a:r>
            <a:endParaRPr/>
          </a:p>
        </p:txBody>
      </p:sp>
      <p:pic>
        <p:nvPicPr>
          <p:cNvPr id="205" name="Google Shape;205;p40"/>
          <p:cNvPicPr preferRelativeResize="0"/>
          <p:nvPr/>
        </p:nvPicPr>
        <p:blipFill>
          <a:blip r:embed="rId3">
            <a:alphaModFix/>
          </a:blip>
          <a:stretch>
            <a:fillRect/>
          </a:stretch>
        </p:blipFill>
        <p:spPr>
          <a:xfrm>
            <a:off x="457200" y="914400"/>
            <a:ext cx="8229601" cy="38254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1"/>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11" name="Google Shape;211;p41"/>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Wind Speed Bias</a:t>
            </a:r>
            <a:endParaRPr/>
          </a:p>
        </p:txBody>
      </p:sp>
      <p:pic>
        <p:nvPicPr>
          <p:cNvPr id="212" name="Google Shape;212;p41"/>
          <p:cNvPicPr preferRelativeResize="0"/>
          <p:nvPr/>
        </p:nvPicPr>
        <p:blipFill>
          <a:blip r:embed="rId3">
            <a:alphaModFix/>
          </a:blip>
          <a:stretch>
            <a:fillRect/>
          </a:stretch>
        </p:blipFill>
        <p:spPr>
          <a:xfrm>
            <a:off x="457200" y="914400"/>
            <a:ext cx="8229599" cy="37801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2"/>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18" name="Google Shape;218;p42"/>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Wind Speed Violin Plot</a:t>
            </a:r>
            <a:endParaRPr/>
          </a:p>
        </p:txBody>
      </p:sp>
      <p:pic>
        <p:nvPicPr>
          <p:cNvPr id="219" name="Google Shape;219;p42"/>
          <p:cNvPicPr preferRelativeResize="0"/>
          <p:nvPr/>
        </p:nvPicPr>
        <p:blipFill>
          <a:blip r:embed="rId3">
            <a:alphaModFix/>
          </a:blip>
          <a:stretch>
            <a:fillRect/>
          </a:stretch>
        </p:blipFill>
        <p:spPr>
          <a:xfrm>
            <a:off x="914400" y="914400"/>
            <a:ext cx="7315200" cy="39195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3"/>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25" name="Google Shape;225;p43"/>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Ceiling Performance Diagram</a:t>
            </a:r>
            <a:endParaRPr/>
          </a:p>
        </p:txBody>
      </p:sp>
      <p:pic>
        <p:nvPicPr>
          <p:cNvPr id="226" name="Google Shape;226;p43"/>
          <p:cNvPicPr preferRelativeResize="0"/>
          <p:nvPr/>
        </p:nvPicPr>
        <p:blipFill>
          <a:blip r:embed="rId3">
            <a:alphaModFix/>
          </a:blip>
          <a:stretch>
            <a:fillRect/>
          </a:stretch>
        </p:blipFill>
        <p:spPr>
          <a:xfrm>
            <a:off x="914400" y="914400"/>
            <a:ext cx="7315202" cy="38689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4"/>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32" name="Google Shape;232;p44"/>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Sky Cover Performance Diagram</a:t>
            </a:r>
            <a:endParaRPr/>
          </a:p>
        </p:txBody>
      </p:sp>
      <p:pic>
        <p:nvPicPr>
          <p:cNvPr id="233" name="Google Shape;233;p44"/>
          <p:cNvPicPr preferRelativeResize="0"/>
          <p:nvPr/>
        </p:nvPicPr>
        <p:blipFill>
          <a:blip r:embed="rId3">
            <a:alphaModFix/>
          </a:blip>
          <a:stretch>
            <a:fillRect/>
          </a:stretch>
        </p:blipFill>
        <p:spPr>
          <a:xfrm>
            <a:off x="914400" y="914400"/>
            <a:ext cx="7315202" cy="37840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5"/>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rPr>
              <a:t>KML files of obs used in old/operational version available </a:t>
            </a:r>
            <a:r>
              <a:rPr lang="en" u="sng">
                <a:solidFill>
                  <a:schemeClr val="hlink"/>
                </a:solidFill>
                <a:hlinkClick r:id="rId3"/>
              </a:rPr>
              <a:t>here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Ob </a:t>
            </a:r>
            <a:r>
              <a:rPr lang="en">
                <a:solidFill>
                  <a:schemeClr val="dk1"/>
                </a:solidFill>
                <a:highlight>
                  <a:srgbClr val="00FF00"/>
                </a:highlight>
              </a:rPr>
              <a:t>used</a:t>
            </a:r>
            <a:r>
              <a:rPr lang="en">
                <a:solidFill>
                  <a:schemeClr val="dk1"/>
                </a:solidFill>
              </a:rPr>
              <a:t> or </a:t>
            </a:r>
            <a:r>
              <a:rPr lang="en">
                <a:solidFill>
                  <a:schemeClr val="dk1"/>
                </a:solidFill>
                <a:highlight>
                  <a:srgbClr val="FF0000"/>
                </a:highlight>
              </a:rPr>
              <a:t>not used</a:t>
            </a:r>
            <a:r>
              <a:rPr lang="en">
                <a:solidFill>
                  <a:schemeClr val="dk1"/>
                </a:solidFill>
              </a:rPr>
              <a:t> depending on color</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KML files of obs used in new/parallel version available </a:t>
            </a:r>
            <a:r>
              <a:rPr lang="en" u="sng">
                <a:solidFill>
                  <a:schemeClr val="hlink"/>
                </a:solidFill>
                <a:hlinkClick r:id="rId4"/>
              </a:rPr>
              <a:t>here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Wind and just obs that are ‘adjusted’ and used are </a:t>
            </a:r>
            <a:r>
              <a:rPr lang="en">
                <a:solidFill>
                  <a:schemeClr val="lt1"/>
                </a:solidFill>
                <a:highlight>
                  <a:srgbClr val="000000"/>
                </a:highlight>
              </a:rPr>
              <a:t>white</a:t>
            </a:r>
            <a:endParaRPr>
              <a:solidFill>
                <a:schemeClr val="lt1"/>
              </a:solidFill>
              <a:highlight>
                <a:srgbClr val="000000"/>
              </a:highlight>
            </a:endParaRPr>
          </a:p>
          <a:p>
            <a:pPr marL="914400" lvl="1" indent="-317500" algn="l" rtl="0">
              <a:spcBef>
                <a:spcPts val="0"/>
              </a:spcBef>
              <a:spcAft>
                <a:spcPts val="0"/>
              </a:spcAft>
              <a:buClr>
                <a:schemeClr val="dk1"/>
              </a:buClr>
              <a:buSzPts val="1400"/>
              <a:buChar char="○"/>
            </a:pPr>
            <a:r>
              <a:rPr lang="en">
                <a:solidFill>
                  <a:schemeClr val="dk1"/>
                </a:solidFill>
              </a:rPr>
              <a:t>Actual height is also available for each observation</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Flagging is available, but clearly does not meet forecaster neers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Too slow/cumbersome to update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OBS_QC file available from offices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Must be updated regularly</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Must get picked up on WCOSS so we can use it (not trivial)</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In previous versions, obs have mistakenly stayed ‘flagged’ forever</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In theory, this can be appended to the semi-fixed SDM reject list we use now</a:t>
            </a:r>
            <a:endParaRPr>
              <a:solidFill>
                <a:schemeClr val="dk1"/>
              </a:solidFill>
            </a:endParaRPr>
          </a:p>
          <a:p>
            <a:pPr marL="0" lvl="0" indent="0" algn="l" rtl="0">
              <a:spcBef>
                <a:spcPts val="1600"/>
              </a:spcBef>
              <a:spcAft>
                <a:spcPts val="0"/>
              </a:spcAft>
              <a:buNone/>
            </a:pPr>
            <a:endParaRPr sz="1400">
              <a:solidFill>
                <a:schemeClr val="lt1"/>
              </a:solidFill>
              <a:highlight>
                <a:srgbClr val="000000"/>
              </a:highlight>
            </a:endParaRPr>
          </a:p>
          <a:p>
            <a:pPr marL="0" lvl="0" indent="0" algn="l" rtl="0">
              <a:spcBef>
                <a:spcPts val="1600"/>
              </a:spcBef>
              <a:spcAft>
                <a:spcPts val="1600"/>
              </a:spcAft>
              <a:buNone/>
            </a:pPr>
            <a:endParaRPr sz="1400">
              <a:solidFill>
                <a:schemeClr val="lt1"/>
              </a:solidFill>
              <a:highlight>
                <a:srgbClr val="000000"/>
              </a:highlight>
            </a:endParaRPr>
          </a:p>
        </p:txBody>
      </p:sp>
      <p:sp>
        <p:nvSpPr>
          <p:cNvPr id="239" name="Google Shape;239;p45"/>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Observation Quality Control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6"/>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45" name="Google Shape;245;p46"/>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6" name="Google Shape;246;p46"/>
          <p:cNvPicPr preferRelativeResize="0"/>
          <p:nvPr/>
        </p:nvPicPr>
        <p:blipFill>
          <a:blip r:embed="rId3">
            <a:alphaModFix/>
          </a:blip>
          <a:stretch>
            <a:fillRect/>
          </a:stretch>
        </p:blipFill>
        <p:spPr>
          <a:xfrm>
            <a:off x="871121" y="0"/>
            <a:ext cx="7401756"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7"/>
          <p:cNvSpPr txBox="1">
            <a:spLocks noGrp="1"/>
          </p:cNvSpPr>
          <p:nvPr>
            <p:ph type="title"/>
          </p:nvPr>
        </p:nvSpPr>
        <p:spPr>
          <a:xfrm>
            <a:off x="1104800" y="381000"/>
            <a:ext cx="69018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pcpRTMA/URMA: v2.8</a:t>
            </a:r>
            <a:endParaRPr/>
          </a:p>
        </p:txBody>
      </p:sp>
      <p:sp>
        <p:nvSpPr>
          <p:cNvPr id="252" name="Google Shape;252;p47"/>
          <p:cNvSpPr txBox="1">
            <a:spLocks noGrp="1"/>
          </p:cNvSpPr>
          <p:nvPr>
            <p:ph type="body" idx="1"/>
          </p:nvPr>
        </p:nvSpPr>
        <p:spPr>
          <a:xfrm>
            <a:off x="295400" y="915875"/>
            <a:ext cx="8520600" cy="395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a:solidFill>
                  <a:schemeClr val="dk1"/>
                </a:solidFill>
              </a:rPr>
              <a:t>Precip RTMA: replace first-run Stage II/IV with radar-only MRMS as source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Precip URMA: add NOHRSC snowfall analysis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Precip URMA: blending for a smoother offshore filling with MRMS and CMORPH   </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PCPANL v4.0 (upstream job of RTMA/URMA): </a:t>
            </a:r>
            <a:endParaRPr>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Discontinue Stage II analysis</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Stage IV: change from GRIB1 to GRIB2</a:t>
            </a:r>
            <a:endParaRPr sz="1800">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Request moving current run time hh:33 to hh:15 for pcpRTMA and hh:55 for PCPANL/pcpURMA </a:t>
            </a:r>
            <a:endParaRPr sz="1800">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1600"/>
              </a:spcAft>
              <a:buNone/>
            </a:pPr>
            <a:endParaRPr sz="24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8"/>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pcpRTMA Source </a:t>
            </a:r>
            <a:endParaRPr/>
          </a:p>
        </p:txBody>
      </p:sp>
      <p:sp>
        <p:nvSpPr>
          <p:cNvPr id="258" name="Google Shape;258;p48"/>
          <p:cNvSpPr txBox="1">
            <a:spLocks noGrp="1"/>
          </p:cNvSpPr>
          <p:nvPr>
            <p:ph type="body" idx="1"/>
          </p:nvPr>
        </p:nvSpPr>
        <p:spPr>
          <a:xfrm>
            <a:off x="320400" y="961850"/>
            <a:ext cx="8520600" cy="39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Current prod uses first run Stage IV supplemented by first run Stage II.  </a:t>
            </a:r>
            <a:endParaRPr>
              <a:solidFill>
                <a:srgbClr val="000000"/>
              </a:solidFill>
            </a:endParaRPr>
          </a:p>
          <a:p>
            <a:pPr marL="0" lvl="0" indent="0" algn="l" rtl="0">
              <a:spcBef>
                <a:spcPts val="1600"/>
              </a:spcBef>
              <a:spcAft>
                <a:spcPts val="1600"/>
              </a:spcAft>
              <a:buNone/>
            </a:pPr>
            <a:r>
              <a:rPr lang="en">
                <a:solidFill>
                  <a:srgbClr val="000000"/>
                </a:solidFill>
              </a:rPr>
              <a:t>At the time of the pcpRTMA run (33 min past the top of the hour), the RFC QPEs (basis for Stage IV) generally do not yet have the benefit of human oversight/QC:</a:t>
            </a:r>
            <a:endParaRPr>
              <a:solidFill>
                <a:srgbClr val="000000"/>
              </a:solidFill>
            </a:endParaRPr>
          </a:p>
        </p:txBody>
      </p:sp>
      <p:pic>
        <p:nvPicPr>
          <p:cNvPr id="259" name="Google Shape;259;p48"/>
          <p:cNvPicPr preferRelativeResize="0"/>
          <p:nvPr/>
        </p:nvPicPr>
        <p:blipFill rotWithShape="1">
          <a:blip r:embed="rId3">
            <a:alphaModFix/>
          </a:blip>
          <a:srcRect t="35852" r="5051" b="-4444"/>
          <a:stretch/>
        </p:blipFill>
        <p:spPr>
          <a:xfrm>
            <a:off x="491075" y="2428725"/>
            <a:ext cx="3255775" cy="2404200"/>
          </a:xfrm>
          <a:prstGeom prst="rect">
            <a:avLst/>
          </a:prstGeom>
          <a:noFill/>
          <a:ln>
            <a:noFill/>
          </a:ln>
        </p:spPr>
      </p:pic>
      <p:cxnSp>
        <p:nvCxnSpPr>
          <p:cNvPr id="260" name="Google Shape;260;p48"/>
          <p:cNvCxnSpPr/>
          <p:nvPr/>
        </p:nvCxnSpPr>
        <p:spPr>
          <a:xfrm flipH="1">
            <a:off x="2231475" y="2636300"/>
            <a:ext cx="1806000" cy="1038000"/>
          </a:xfrm>
          <a:prstGeom prst="straightConnector1">
            <a:avLst/>
          </a:prstGeom>
          <a:noFill/>
          <a:ln w="28575" cap="flat" cmpd="sng">
            <a:solidFill>
              <a:srgbClr val="FF0000"/>
            </a:solidFill>
            <a:prstDash val="solid"/>
            <a:round/>
            <a:headEnd type="none" w="med" len="med"/>
            <a:tailEnd type="triangle" w="med" len="med"/>
          </a:ln>
        </p:spPr>
      </p:cxnSp>
      <p:sp>
        <p:nvSpPr>
          <p:cNvPr id="261" name="Google Shape;261;p48"/>
          <p:cNvSpPr txBox="1"/>
          <p:nvPr/>
        </p:nvSpPr>
        <p:spPr>
          <a:xfrm>
            <a:off x="4234675" y="2480600"/>
            <a:ext cx="4606200" cy="6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02Z 17 Dec 2017 (Saturday evening ET): bad gauge included in the first-run RFC QPE/pcpRTMA.  NERFC removed the bad gauge within hours and pcpURMA was updated accordingly in the following hour’s rerun.  pcpRTMA was only run once (“Real Time”) and the bull’s eye stayed in the RTMA. </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9"/>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pcpRTMA using MRMS </a:t>
            </a:r>
            <a:endParaRPr/>
          </a:p>
        </p:txBody>
      </p:sp>
      <p:pic>
        <p:nvPicPr>
          <p:cNvPr id="267" name="Google Shape;267;p49"/>
          <p:cNvPicPr preferRelativeResize="0"/>
          <p:nvPr/>
        </p:nvPicPr>
        <p:blipFill rotWithShape="1">
          <a:blip r:embed="rId3">
            <a:alphaModFix/>
          </a:blip>
          <a:srcRect t="8851" b="7801"/>
          <a:stretch/>
        </p:blipFill>
        <p:spPr>
          <a:xfrm>
            <a:off x="94475" y="2571750"/>
            <a:ext cx="2936525" cy="2167200"/>
          </a:xfrm>
          <a:prstGeom prst="rect">
            <a:avLst/>
          </a:prstGeom>
          <a:noFill/>
          <a:ln>
            <a:noFill/>
          </a:ln>
        </p:spPr>
      </p:pic>
      <p:pic>
        <p:nvPicPr>
          <p:cNvPr id="268" name="Google Shape;268;p49"/>
          <p:cNvPicPr preferRelativeResize="0"/>
          <p:nvPr/>
        </p:nvPicPr>
        <p:blipFill rotWithShape="1">
          <a:blip r:embed="rId4">
            <a:alphaModFix/>
          </a:blip>
          <a:srcRect t="8327" b="8318"/>
          <a:stretch/>
        </p:blipFill>
        <p:spPr>
          <a:xfrm>
            <a:off x="3112437" y="2571750"/>
            <a:ext cx="2936525" cy="2167200"/>
          </a:xfrm>
          <a:prstGeom prst="rect">
            <a:avLst/>
          </a:prstGeom>
          <a:noFill/>
          <a:ln>
            <a:noFill/>
          </a:ln>
        </p:spPr>
      </p:pic>
      <p:pic>
        <p:nvPicPr>
          <p:cNvPr id="269" name="Google Shape;269;p49"/>
          <p:cNvPicPr preferRelativeResize="0"/>
          <p:nvPr/>
        </p:nvPicPr>
        <p:blipFill>
          <a:blip r:embed="rId5">
            <a:alphaModFix/>
          </a:blip>
          <a:stretch>
            <a:fillRect/>
          </a:stretch>
        </p:blipFill>
        <p:spPr>
          <a:xfrm>
            <a:off x="6201362" y="2518550"/>
            <a:ext cx="2790238" cy="2155459"/>
          </a:xfrm>
          <a:prstGeom prst="rect">
            <a:avLst/>
          </a:prstGeom>
          <a:noFill/>
          <a:ln>
            <a:noFill/>
          </a:ln>
        </p:spPr>
      </p:pic>
      <p:sp>
        <p:nvSpPr>
          <p:cNvPr id="270" name="Google Shape;270;p49"/>
          <p:cNvSpPr txBox="1"/>
          <p:nvPr/>
        </p:nvSpPr>
        <p:spPr>
          <a:xfrm>
            <a:off x="320400" y="4173350"/>
            <a:ext cx="6675600" cy="7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Prod</a:t>
            </a:r>
            <a:endParaRPr b="1">
              <a:solidFill>
                <a:srgbClr val="FF0000"/>
              </a:solidFill>
            </a:endParaRPr>
          </a:p>
        </p:txBody>
      </p:sp>
      <p:sp>
        <p:nvSpPr>
          <p:cNvPr id="271" name="Google Shape;271;p49"/>
          <p:cNvSpPr txBox="1"/>
          <p:nvPr/>
        </p:nvSpPr>
        <p:spPr>
          <a:xfrm>
            <a:off x="3327875" y="417335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v2.8</a:t>
            </a:r>
            <a:endParaRPr/>
          </a:p>
        </p:txBody>
      </p:sp>
      <p:sp>
        <p:nvSpPr>
          <p:cNvPr id="272" name="Google Shape;272;p49"/>
          <p:cNvSpPr txBox="1"/>
          <p:nvPr/>
        </p:nvSpPr>
        <p:spPr>
          <a:xfrm>
            <a:off x="320400" y="998600"/>
            <a:ext cx="8498700" cy="11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In v2.8, we plan to use radar-only MRMS QPE (better timing &amp; less affected by data outage than gauge-corrected MRMS QPE).  Radar quality index (RQI) added as companion array to each hour’s pcpRTMA array - </a:t>
            </a:r>
            <a:r>
              <a:rPr lang="en" sz="1800">
                <a:solidFill>
                  <a:schemeClr val="dk1"/>
                </a:solidFill>
              </a:rPr>
              <a:t> providing users with info about quality of the QPE.  RQI arrays will be available on NOMADS, not AWIPS.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2"/>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Meeting Overview</a:t>
            </a:r>
            <a:endParaRPr/>
          </a:p>
        </p:txBody>
      </p:sp>
      <p:sp>
        <p:nvSpPr>
          <p:cNvPr id="152" name="Google Shape;152;p32"/>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rPr>
              <a:t>Version 2.8 Non-Precip</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Schedule update (evaluation period has now ended)</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Summary of science upgrade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Things we’ve changed during the eval</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Preliminary results, new verification stats website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Ongoing obs flagging issues/discussion</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Version 2.8 Precip Changes</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0"/>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pcpRTMA using MRMS: validation </a:t>
            </a:r>
            <a:endParaRPr/>
          </a:p>
        </p:txBody>
      </p:sp>
      <p:sp>
        <p:nvSpPr>
          <p:cNvPr id="278" name="Google Shape;278;p50"/>
          <p:cNvSpPr txBox="1"/>
          <p:nvPr/>
        </p:nvSpPr>
        <p:spPr>
          <a:xfrm>
            <a:off x="376075" y="1074375"/>
            <a:ext cx="8517600" cy="6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FF"/>
                </a:solidFill>
              </a:rPr>
              <a:t>Prod</a:t>
            </a:r>
            <a:r>
              <a:rPr lang="en" sz="1800"/>
              <a:t> </a:t>
            </a:r>
            <a:r>
              <a:rPr lang="en" sz="1800" i="1"/>
              <a:t>vs.</a:t>
            </a:r>
            <a:r>
              <a:rPr lang="en" sz="1800"/>
              <a:t> </a:t>
            </a:r>
            <a:r>
              <a:rPr lang="en" sz="1800" b="1">
                <a:solidFill>
                  <a:srgbClr val="FF0000"/>
                </a:solidFill>
              </a:rPr>
              <a:t>v2.8</a:t>
            </a:r>
            <a:r>
              <a:rPr lang="en" sz="1800"/>
              <a:t> pcpRTMA: validation against daily gauges (1 Aug - 17 Nov  2019)</a:t>
            </a:r>
            <a:endParaRPr sz="1800"/>
          </a:p>
        </p:txBody>
      </p:sp>
      <p:pic>
        <p:nvPicPr>
          <p:cNvPr id="279" name="Google Shape;279;p50"/>
          <p:cNvPicPr preferRelativeResize="0"/>
          <p:nvPr/>
        </p:nvPicPr>
        <p:blipFill rotWithShape="1">
          <a:blip r:embed="rId3">
            <a:alphaModFix/>
          </a:blip>
          <a:srcRect l="2453" r="2453"/>
          <a:stretch/>
        </p:blipFill>
        <p:spPr>
          <a:xfrm>
            <a:off x="173150" y="1908550"/>
            <a:ext cx="2816025" cy="2288325"/>
          </a:xfrm>
          <a:prstGeom prst="rect">
            <a:avLst/>
          </a:prstGeom>
          <a:noFill/>
          <a:ln>
            <a:noFill/>
          </a:ln>
        </p:spPr>
      </p:pic>
      <p:pic>
        <p:nvPicPr>
          <p:cNvPr id="280" name="Google Shape;280;p50"/>
          <p:cNvPicPr preferRelativeResize="0"/>
          <p:nvPr/>
        </p:nvPicPr>
        <p:blipFill rotWithShape="1">
          <a:blip r:embed="rId4">
            <a:alphaModFix/>
          </a:blip>
          <a:srcRect l="2453" r="2453"/>
          <a:stretch/>
        </p:blipFill>
        <p:spPr>
          <a:xfrm>
            <a:off x="3172688" y="1908550"/>
            <a:ext cx="2816025" cy="2288325"/>
          </a:xfrm>
          <a:prstGeom prst="rect">
            <a:avLst/>
          </a:prstGeom>
          <a:noFill/>
          <a:ln>
            <a:noFill/>
          </a:ln>
        </p:spPr>
      </p:pic>
      <p:pic>
        <p:nvPicPr>
          <p:cNvPr id="281" name="Google Shape;281;p50"/>
          <p:cNvPicPr preferRelativeResize="0"/>
          <p:nvPr/>
        </p:nvPicPr>
        <p:blipFill rotWithShape="1">
          <a:blip r:embed="rId5">
            <a:alphaModFix/>
          </a:blip>
          <a:srcRect l="2453" r="2453"/>
          <a:stretch/>
        </p:blipFill>
        <p:spPr>
          <a:xfrm>
            <a:off x="6077650" y="1908550"/>
            <a:ext cx="2816025" cy="2288325"/>
          </a:xfrm>
          <a:prstGeom prst="rect">
            <a:avLst/>
          </a:prstGeom>
          <a:noFill/>
          <a:ln>
            <a:noFill/>
          </a:ln>
        </p:spPr>
      </p:pic>
      <p:sp>
        <p:nvSpPr>
          <p:cNvPr id="282" name="Google Shape;282;p50"/>
          <p:cNvSpPr txBox="1"/>
          <p:nvPr/>
        </p:nvSpPr>
        <p:spPr>
          <a:xfrm>
            <a:off x="336100" y="4359525"/>
            <a:ext cx="8286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Time series of RMSE                               ETS </a:t>
            </a:r>
            <a:r>
              <a:rPr lang="en" i="1"/>
              <a:t>vs</a:t>
            </a:r>
            <a:r>
              <a:rPr lang="en"/>
              <a:t>. threshold                                 Bias </a:t>
            </a:r>
            <a:r>
              <a:rPr lang="en" i="1"/>
              <a:t>vs.</a:t>
            </a:r>
            <a:r>
              <a:rPr lang="en"/>
              <a:t> threshold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1"/>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NOHRSC Snowfall Analysis for URMA </a:t>
            </a:r>
            <a:endParaRPr/>
          </a:p>
        </p:txBody>
      </p:sp>
      <p:sp>
        <p:nvSpPr>
          <p:cNvPr id="288" name="Google Shape;288;p51"/>
          <p:cNvSpPr txBox="1">
            <a:spLocks noGrp="1"/>
          </p:cNvSpPr>
          <p:nvPr>
            <p:ph type="body" idx="1"/>
          </p:nvPr>
        </p:nvSpPr>
        <p:spPr>
          <a:xfrm>
            <a:off x="311700" y="940775"/>
            <a:ext cx="8520600" cy="395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400">
                <a:solidFill>
                  <a:srgbClr val="000000"/>
                </a:solidFill>
              </a:rPr>
              <a:t>Add NOHRSC 6h/24h snowfall analysis to the precipitation URMA suite (dependent on data sent to NCEP via official ftp-in).</a:t>
            </a:r>
            <a:endParaRPr sz="1400">
              <a:solidFill>
                <a:srgbClr val="000000"/>
              </a:solidFill>
            </a:endParaRPr>
          </a:p>
          <a:p>
            <a:pPr marL="457200" lvl="0" indent="0" algn="l" rtl="0">
              <a:spcBef>
                <a:spcPts val="1600"/>
              </a:spcBef>
              <a:spcAft>
                <a:spcPts val="0"/>
              </a:spcAft>
              <a:buNone/>
            </a:pPr>
            <a:r>
              <a:rPr lang="en" sz="1400">
                <a:solidFill>
                  <a:srgbClr val="000000"/>
                </a:solidFill>
              </a:rPr>
              <a:t>At the 18Z cycle (run at 18:55Z), process NOHRSC data for current day, $daym1/$daym2/$daym3/$daym5/$daym7.  Data mapped from NOHRSC’s g184 to the expanded ConUS grid (WEXP) for NBM.  g184 data sent out to AWIPS.  </a:t>
            </a:r>
            <a:endParaRPr sz="1400">
              <a:solidFill>
                <a:srgbClr val="000000"/>
              </a:solidFill>
            </a:endParaRPr>
          </a:p>
          <a:p>
            <a:pPr marL="457200" lvl="0" indent="0" algn="l" rtl="0">
              <a:spcBef>
                <a:spcPts val="1600"/>
              </a:spcBef>
              <a:spcAft>
                <a:spcPts val="1600"/>
              </a:spcAft>
              <a:buNone/>
            </a:pPr>
            <a:endParaRPr>
              <a:solidFill>
                <a:srgbClr val="000000"/>
              </a:solidFill>
            </a:endParaRPr>
          </a:p>
        </p:txBody>
      </p:sp>
      <p:pic>
        <p:nvPicPr>
          <p:cNvPr id="289" name="Google Shape;289;p51"/>
          <p:cNvPicPr preferRelativeResize="0"/>
          <p:nvPr/>
        </p:nvPicPr>
        <p:blipFill>
          <a:blip r:embed="rId3">
            <a:alphaModFix/>
          </a:blip>
          <a:stretch>
            <a:fillRect/>
          </a:stretch>
        </p:blipFill>
        <p:spPr>
          <a:xfrm>
            <a:off x="1219618" y="2484093"/>
            <a:ext cx="2839000" cy="2287850"/>
          </a:xfrm>
          <a:prstGeom prst="rect">
            <a:avLst/>
          </a:prstGeom>
          <a:noFill/>
          <a:ln>
            <a:noFill/>
          </a:ln>
        </p:spPr>
      </p:pic>
      <p:pic>
        <p:nvPicPr>
          <p:cNvPr id="290" name="Google Shape;290;p51"/>
          <p:cNvPicPr preferRelativeResize="0"/>
          <p:nvPr/>
        </p:nvPicPr>
        <p:blipFill rotWithShape="1">
          <a:blip r:embed="rId4">
            <a:alphaModFix/>
          </a:blip>
          <a:srcRect/>
          <a:stretch/>
        </p:blipFill>
        <p:spPr>
          <a:xfrm>
            <a:off x="4704168" y="2484093"/>
            <a:ext cx="2839000" cy="2287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2"/>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Improved Offshore Filling of pcpURMA</a:t>
            </a:r>
            <a:endParaRPr sz="2400"/>
          </a:p>
        </p:txBody>
      </p:sp>
      <p:sp>
        <p:nvSpPr>
          <p:cNvPr id="296" name="Google Shape;296;p52"/>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The primary source of ConUS pcpURMA is the NCEP Stage IV - mosaicked RFC QPEs, which is limited to RFC domains (largely land-only).  </a:t>
            </a:r>
            <a:endParaRPr>
              <a:solidFill>
                <a:srgbClr val="000000"/>
              </a:solidFill>
            </a:endParaRPr>
          </a:p>
          <a:p>
            <a:pPr marL="0" lvl="0" indent="0" algn="l" rtl="0">
              <a:spcBef>
                <a:spcPts val="1600"/>
              </a:spcBef>
              <a:spcAft>
                <a:spcPts val="0"/>
              </a:spcAft>
              <a:buNone/>
            </a:pPr>
            <a:r>
              <a:rPr lang="en">
                <a:solidFill>
                  <a:srgbClr val="000000"/>
                </a:solidFill>
              </a:rPr>
              <a:t>V2.7 introduced offshore filling of ConUS PCPURMA with 1) gauge-corrected MRMS (where RQI ≥ 0.1) and 2) CMORPH.  Sometimes there are sharp discontinuities between MRMS and CMORPH; occasionally discontinuities are also seen at the boundary between RFC QPEs and MRMS.  </a:t>
            </a:r>
            <a:endParaRPr>
              <a:solidFill>
                <a:srgbClr val="000000"/>
              </a:solidFill>
            </a:endParaRPr>
          </a:p>
          <a:p>
            <a:pPr marL="0" lvl="0" indent="0" algn="l" rtl="0">
              <a:spcBef>
                <a:spcPts val="1600"/>
              </a:spcBef>
              <a:spcAft>
                <a:spcPts val="1600"/>
              </a:spcAft>
              <a:buNone/>
            </a:pPr>
            <a:r>
              <a:rPr lang="en">
                <a:solidFill>
                  <a:srgbClr val="000000"/>
                </a:solidFill>
              </a:rPr>
              <a:t>Proposed solution (Yan Luo, Manuel Pondeca): apply Whittaker blending function (used in the production of RTMA background field) for a smoother pcpURMA offshore filling.  </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3"/>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From Yan Luo: </a:t>
            </a:r>
            <a:endParaRPr>
              <a:solidFill>
                <a:srgbClr val="000000"/>
              </a:solidFill>
            </a:endParaRPr>
          </a:p>
        </p:txBody>
      </p:sp>
      <p:sp>
        <p:nvSpPr>
          <p:cNvPr id="302" name="Google Shape;302;p53"/>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Examples of Blended Offshore PCPURMA</a:t>
            </a:r>
            <a:endParaRPr sz="2400"/>
          </a:p>
        </p:txBody>
      </p:sp>
      <p:pic>
        <p:nvPicPr>
          <p:cNvPr id="303" name="Google Shape;303;p53"/>
          <p:cNvPicPr preferRelativeResize="0"/>
          <p:nvPr/>
        </p:nvPicPr>
        <p:blipFill>
          <a:blip r:embed="rId3">
            <a:alphaModFix/>
          </a:blip>
          <a:stretch>
            <a:fillRect/>
          </a:stretch>
        </p:blipFill>
        <p:spPr>
          <a:xfrm>
            <a:off x="147400" y="1479057"/>
            <a:ext cx="4265300" cy="3115156"/>
          </a:xfrm>
          <a:prstGeom prst="rect">
            <a:avLst/>
          </a:prstGeom>
          <a:noFill/>
          <a:ln>
            <a:noFill/>
          </a:ln>
        </p:spPr>
      </p:pic>
      <p:pic>
        <p:nvPicPr>
          <p:cNvPr id="304" name="Google Shape;304;p53"/>
          <p:cNvPicPr preferRelativeResize="0"/>
          <p:nvPr/>
        </p:nvPicPr>
        <p:blipFill>
          <a:blip r:embed="rId4">
            <a:alphaModFix/>
          </a:blip>
          <a:stretch>
            <a:fillRect/>
          </a:stretch>
        </p:blipFill>
        <p:spPr>
          <a:xfrm>
            <a:off x="4572000" y="1445625"/>
            <a:ext cx="4265301" cy="3182025"/>
          </a:xfrm>
          <a:prstGeom prst="rect">
            <a:avLst/>
          </a:prstGeom>
          <a:noFill/>
          <a:ln>
            <a:noFill/>
          </a:ln>
        </p:spPr>
      </p:pic>
      <p:sp>
        <p:nvSpPr>
          <p:cNvPr id="305" name="Google Shape;305;p53"/>
          <p:cNvSpPr/>
          <p:nvPr/>
        </p:nvSpPr>
        <p:spPr>
          <a:xfrm>
            <a:off x="799550" y="2477575"/>
            <a:ext cx="518700" cy="544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3"/>
          <p:cNvSpPr/>
          <p:nvPr/>
        </p:nvSpPr>
        <p:spPr>
          <a:xfrm>
            <a:off x="2958025" y="2477575"/>
            <a:ext cx="518700" cy="544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3"/>
          <p:cNvSpPr/>
          <p:nvPr/>
        </p:nvSpPr>
        <p:spPr>
          <a:xfrm>
            <a:off x="5185125" y="2859525"/>
            <a:ext cx="518700" cy="544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3"/>
          <p:cNvSpPr/>
          <p:nvPr/>
        </p:nvSpPr>
        <p:spPr>
          <a:xfrm>
            <a:off x="7335400" y="2859525"/>
            <a:ext cx="518700" cy="544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9" name="Google Shape;309;p53"/>
          <p:cNvCxnSpPr/>
          <p:nvPr/>
        </p:nvCxnSpPr>
        <p:spPr>
          <a:xfrm>
            <a:off x="1480000" y="2748150"/>
            <a:ext cx="1283700" cy="8400"/>
          </a:xfrm>
          <a:prstGeom prst="straightConnector1">
            <a:avLst/>
          </a:prstGeom>
          <a:noFill/>
          <a:ln w="28575" cap="flat" cmpd="sng">
            <a:solidFill>
              <a:srgbClr val="FF0000"/>
            </a:solidFill>
            <a:prstDash val="solid"/>
            <a:round/>
            <a:headEnd type="none" w="med" len="med"/>
            <a:tailEnd type="triangle" w="med" len="med"/>
          </a:ln>
        </p:spPr>
      </p:cxnSp>
      <p:cxnSp>
        <p:nvCxnSpPr>
          <p:cNvPr id="310" name="Google Shape;310;p53"/>
          <p:cNvCxnSpPr/>
          <p:nvPr/>
        </p:nvCxnSpPr>
        <p:spPr>
          <a:xfrm>
            <a:off x="5899600" y="3129150"/>
            <a:ext cx="1283700" cy="84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4"/>
          <p:cNvSpPr txBox="1">
            <a:spLocks noGrp="1"/>
          </p:cNvSpPr>
          <p:nvPr>
            <p:ph type="body" idx="1"/>
          </p:nvPr>
        </p:nvSpPr>
        <p:spPr>
          <a:xfrm>
            <a:off x="337425" y="791250"/>
            <a:ext cx="7915500" cy="3561000"/>
          </a:xfrm>
          <a:prstGeom prst="rect">
            <a:avLst/>
          </a:prstGeom>
        </p:spPr>
        <p:txBody>
          <a:bodyPr spcFirstLastPara="1" wrap="square" lIns="91425" tIns="91425" rIns="91425" bIns="91425" anchor="t" anchorCtr="0">
            <a:noAutofit/>
          </a:bodyPr>
          <a:lstStyle/>
          <a:p>
            <a:pPr marL="457200" lvl="0" indent="-342900" algn="l" rtl="0">
              <a:lnSpc>
                <a:spcPct val="120000"/>
              </a:lnSpc>
              <a:spcBef>
                <a:spcPts val="1000"/>
              </a:spcBef>
              <a:spcAft>
                <a:spcPts val="0"/>
              </a:spcAft>
              <a:buClr>
                <a:srgbClr val="000000"/>
              </a:buClr>
              <a:buSzPts val="1800"/>
              <a:buChar char="●"/>
            </a:pPr>
            <a:r>
              <a:rPr lang="en">
                <a:solidFill>
                  <a:srgbClr val="000000"/>
                </a:solidFill>
              </a:rPr>
              <a:t>Stage IV output to change from GRIB1 to GRIB2</a:t>
            </a:r>
            <a:endParaRPr>
              <a:solidFill>
                <a:srgbClr val="000000"/>
              </a:solidFill>
            </a:endParaRPr>
          </a:p>
          <a:p>
            <a:pPr marL="457200" lvl="0" indent="-342900" algn="l" rtl="0">
              <a:lnSpc>
                <a:spcPct val="120000"/>
              </a:lnSpc>
              <a:spcBef>
                <a:spcPts val="1000"/>
              </a:spcBef>
              <a:spcAft>
                <a:spcPts val="0"/>
              </a:spcAft>
              <a:buClr>
                <a:srgbClr val="000000"/>
              </a:buClr>
              <a:buSzPts val="1800"/>
              <a:buChar char="●"/>
            </a:pPr>
            <a:r>
              <a:rPr lang="en">
                <a:solidFill>
                  <a:srgbClr val="000000"/>
                </a:solidFill>
              </a:rPr>
              <a:t>Stage IV 24h mosaic (for water.weather.gov/precip): add an additional rerun at 30h after valid time (at 18:55Z) to supplement the current 1/2/3/5/7-day rerun schedule for the 24h mosaic, to give RFCs that have a missing QPE or need to update their QPEs a better chance to get their corrected data to water.weather.gov &amp; the public quickly</a:t>
            </a:r>
            <a:endParaRPr>
              <a:solidFill>
                <a:srgbClr val="000000"/>
              </a:solidFill>
            </a:endParaRPr>
          </a:p>
          <a:p>
            <a:pPr marL="457200" lvl="0" indent="-342900" algn="l" rtl="0">
              <a:lnSpc>
                <a:spcPct val="120000"/>
              </a:lnSpc>
              <a:spcBef>
                <a:spcPts val="1000"/>
              </a:spcBef>
              <a:spcAft>
                <a:spcPts val="0"/>
              </a:spcAft>
              <a:buClr>
                <a:srgbClr val="000000"/>
              </a:buClr>
              <a:buSzPts val="1800"/>
              <a:buChar char="●"/>
            </a:pPr>
            <a:r>
              <a:rPr lang="en">
                <a:solidFill>
                  <a:srgbClr val="000000"/>
                </a:solidFill>
              </a:rPr>
              <a:t>Removal of Stage II analysis: pcpRTMA no longer dependent on Stage II; MRMS QPEs can now replace the Stage II</a:t>
            </a:r>
            <a:endParaRPr>
              <a:solidFill>
                <a:srgbClr val="000000"/>
              </a:solidFill>
            </a:endParaRPr>
          </a:p>
          <a:p>
            <a:pPr marL="457200" lvl="0" indent="-317500" algn="l" rtl="0">
              <a:lnSpc>
                <a:spcPct val="120000"/>
              </a:lnSpc>
              <a:spcBef>
                <a:spcPts val="1000"/>
              </a:spcBef>
              <a:spcAft>
                <a:spcPts val="0"/>
              </a:spcAft>
              <a:buClr>
                <a:srgbClr val="000000"/>
              </a:buClr>
              <a:buSzPts val="1400"/>
              <a:buChar char="●"/>
            </a:pPr>
            <a:r>
              <a:rPr lang="en">
                <a:solidFill>
                  <a:srgbClr val="000000"/>
                </a:solidFill>
              </a:rPr>
              <a:t>Changing current run time of hh:33 to hh:15 for pcpRTMA and hh:55 for PCPANL/pcpURMA</a:t>
            </a:r>
            <a:endParaRPr>
              <a:solidFill>
                <a:srgbClr val="000000"/>
              </a:solidFill>
            </a:endParaRPr>
          </a:p>
          <a:p>
            <a:pPr marL="0" lvl="0" indent="0" algn="l" rtl="0">
              <a:lnSpc>
                <a:spcPct val="114000"/>
              </a:lnSpc>
              <a:spcBef>
                <a:spcPts val="50"/>
              </a:spcBef>
              <a:spcAft>
                <a:spcPts val="100"/>
              </a:spcAft>
              <a:buNone/>
            </a:pPr>
            <a:endParaRPr>
              <a:solidFill>
                <a:srgbClr val="000000"/>
              </a:solidFill>
            </a:endParaRPr>
          </a:p>
        </p:txBody>
      </p:sp>
      <p:sp>
        <p:nvSpPr>
          <p:cNvPr id="316" name="Google Shape;316;p54"/>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Other Changes to Precip</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5"/>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For the 24h ending at 12Z 28 Oct, several hourly OHRFC QPEs were missing.  Data received at 14:32Z 29th.   There was also a problem with earlier QPEs from WGRFC that was corrected at 17:47Z 30th.</a:t>
            </a:r>
            <a:endParaRPr sz="1400"/>
          </a:p>
        </p:txBody>
      </p:sp>
      <p:sp>
        <p:nvSpPr>
          <p:cNvPr id="322" name="Google Shape;322;p55"/>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Benefit of the 30h ConUS re-mosaic for 24h Stage IV</a:t>
            </a:r>
            <a:endParaRPr sz="1800"/>
          </a:p>
        </p:txBody>
      </p:sp>
      <p:pic>
        <p:nvPicPr>
          <p:cNvPr id="323" name="Google Shape;323;p55"/>
          <p:cNvPicPr preferRelativeResize="0"/>
          <p:nvPr/>
        </p:nvPicPr>
        <p:blipFill rotWithShape="1">
          <a:blip r:embed="rId3">
            <a:alphaModFix/>
          </a:blip>
          <a:srcRect t="7406" b="5765"/>
          <a:stretch/>
        </p:blipFill>
        <p:spPr>
          <a:xfrm>
            <a:off x="154750" y="2482075"/>
            <a:ext cx="2845724" cy="2187925"/>
          </a:xfrm>
          <a:prstGeom prst="rect">
            <a:avLst/>
          </a:prstGeom>
          <a:noFill/>
          <a:ln>
            <a:noFill/>
          </a:ln>
        </p:spPr>
      </p:pic>
      <p:pic>
        <p:nvPicPr>
          <p:cNvPr id="324" name="Google Shape;324;p55"/>
          <p:cNvPicPr preferRelativeResize="0"/>
          <p:nvPr/>
        </p:nvPicPr>
        <p:blipFill rotWithShape="1">
          <a:blip r:embed="rId4">
            <a:alphaModFix/>
          </a:blip>
          <a:srcRect t="6582" b="6582"/>
          <a:stretch/>
        </p:blipFill>
        <p:spPr>
          <a:xfrm>
            <a:off x="3082563" y="2482070"/>
            <a:ext cx="2845724" cy="2187930"/>
          </a:xfrm>
          <a:prstGeom prst="rect">
            <a:avLst/>
          </a:prstGeom>
          <a:noFill/>
          <a:ln>
            <a:noFill/>
          </a:ln>
        </p:spPr>
      </p:pic>
      <p:sp>
        <p:nvSpPr>
          <p:cNvPr id="325" name="Google Shape;325;p55"/>
          <p:cNvSpPr txBox="1"/>
          <p:nvPr/>
        </p:nvSpPr>
        <p:spPr>
          <a:xfrm>
            <a:off x="244975" y="1398250"/>
            <a:ext cx="5765400" cy="5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after 18:33Z 29th —————————————</a:t>
            </a:r>
            <a:endParaRPr/>
          </a:p>
          <a:p>
            <a:pPr marL="0" lvl="0" indent="0" algn="l" rtl="0">
              <a:spcBef>
                <a:spcPts val="0"/>
              </a:spcBef>
              <a:spcAft>
                <a:spcPts val="0"/>
              </a:spcAft>
              <a:buNone/>
            </a:pPr>
            <a:r>
              <a:rPr lang="en"/>
              <a:t>Para has complete coverage from the 30-h rerun.  Prod still missing OHRFC area - had to wait until next day (12:33Z 30th) for complete coverage  </a:t>
            </a:r>
            <a:endParaRPr/>
          </a:p>
        </p:txBody>
      </p:sp>
      <p:pic>
        <p:nvPicPr>
          <p:cNvPr id="326" name="Google Shape;326;p55"/>
          <p:cNvPicPr preferRelativeResize="0"/>
          <p:nvPr/>
        </p:nvPicPr>
        <p:blipFill rotWithShape="1">
          <a:blip r:embed="rId5">
            <a:alphaModFix/>
          </a:blip>
          <a:srcRect t="6994" r="-1030" b="4806"/>
          <a:stretch/>
        </p:blipFill>
        <p:spPr>
          <a:xfrm>
            <a:off x="6010375" y="2499854"/>
            <a:ext cx="2784425" cy="2152371"/>
          </a:xfrm>
          <a:prstGeom prst="rect">
            <a:avLst/>
          </a:prstGeom>
          <a:noFill/>
          <a:ln>
            <a:noFill/>
          </a:ln>
        </p:spPr>
      </p:pic>
      <p:sp>
        <p:nvSpPr>
          <p:cNvPr id="327" name="Google Shape;327;p55"/>
          <p:cNvSpPr txBox="1"/>
          <p:nvPr/>
        </p:nvSpPr>
        <p:spPr>
          <a:xfrm>
            <a:off x="6010375" y="1398250"/>
            <a:ext cx="2991300" cy="7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after 12:33Z 31st ———</a:t>
            </a:r>
            <a:endParaRPr/>
          </a:p>
          <a:p>
            <a:pPr marL="0" lvl="0" indent="0" algn="l" rtl="0">
              <a:spcBef>
                <a:spcPts val="0"/>
              </a:spcBef>
              <a:spcAft>
                <a:spcPts val="0"/>
              </a:spcAft>
              <a:buNone/>
            </a:pPr>
            <a:r>
              <a:rPr lang="en"/>
              <a:t>Corrected WGRFC QPE was used in the 3-day rerun in both prod/para</a:t>
            </a:r>
            <a:endParaRPr/>
          </a:p>
        </p:txBody>
      </p:sp>
      <p:sp>
        <p:nvSpPr>
          <p:cNvPr id="328" name="Google Shape;328;p55"/>
          <p:cNvSpPr txBox="1"/>
          <p:nvPr/>
        </p:nvSpPr>
        <p:spPr>
          <a:xfrm>
            <a:off x="1313225" y="2327025"/>
            <a:ext cx="7332300" cy="61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rPr>
              <a:t>prod                                                para                                                   prod/para </a:t>
            </a:r>
            <a:r>
              <a:rPr lang="en"/>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6"/>
          <p:cNvSpPr txBox="1">
            <a:spLocks noGrp="1"/>
          </p:cNvSpPr>
          <p:nvPr>
            <p:ph type="body" idx="1"/>
          </p:nvPr>
        </p:nvSpPr>
        <p:spPr>
          <a:xfrm>
            <a:off x="320400" y="898163"/>
            <a:ext cx="8520600" cy="10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Current production PCPANL/pcpRTMA/pcpURMA run at </a:t>
            </a:r>
            <a:r>
              <a:rPr lang="en" sz="1400">
                <a:solidFill>
                  <a:srgbClr val="0000FF"/>
                </a:solidFill>
              </a:rPr>
              <a:t>h</a:t>
            </a:r>
            <a:r>
              <a:rPr lang="en" sz="1400">
                <a:solidFill>
                  <a:srgbClr val="3C78D8"/>
                </a:solidFill>
              </a:rPr>
              <a:t>h:33.  </a:t>
            </a:r>
            <a:r>
              <a:rPr lang="en" sz="1400"/>
              <a:t>Request </a:t>
            </a:r>
            <a:r>
              <a:rPr lang="en" sz="1400" i="1"/>
              <a:t>advancing</a:t>
            </a:r>
            <a:r>
              <a:rPr lang="en" sz="1400"/>
              <a:t> pcpRTMA by 18 minutes (at </a:t>
            </a:r>
            <a:r>
              <a:rPr lang="en" sz="1400">
                <a:solidFill>
                  <a:srgbClr val="FF0000"/>
                </a:solidFill>
              </a:rPr>
              <a:t>hh:15</a:t>
            </a:r>
            <a:r>
              <a:rPr lang="en" sz="1400"/>
              <a:t>) and postponing PCPANL and pcpURMA by 22 min (to </a:t>
            </a:r>
            <a:r>
              <a:rPr lang="en" sz="1400">
                <a:solidFill>
                  <a:srgbClr val="FF0000"/>
                </a:solidFill>
              </a:rPr>
              <a:t>hh:55</a:t>
            </a:r>
            <a:r>
              <a:rPr lang="en" sz="1400"/>
              <a:t>)</a:t>
            </a:r>
            <a:endParaRPr sz="1400"/>
          </a:p>
          <a:p>
            <a:pPr marL="0" lvl="0" indent="0" algn="l" rtl="0">
              <a:spcBef>
                <a:spcPts val="1600"/>
              </a:spcBef>
              <a:spcAft>
                <a:spcPts val="0"/>
              </a:spcAft>
              <a:buNone/>
            </a:pPr>
            <a:r>
              <a:rPr lang="en"/>
              <a:t>                  </a:t>
            </a:r>
            <a:endParaRPr>
              <a:solidFill>
                <a:srgbClr val="FF0000"/>
              </a:solidFill>
            </a:endParaRPr>
          </a:p>
          <a:p>
            <a:pPr marL="0" lvl="0" indent="0" algn="l" rtl="0">
              <a:spcBef>
                <a:spcPts val="1600"/>
              </a:spcBef>
              <a:spcAft>
                <a:spcPts val="0"/>
              </a:spcAft>
              <a:buNone/>
            </a:pPr>
            <a:endParaRPr sz="1200">
              <a:solidFill>
                <a:srgbClr val="FF0000"/>
              </a:solidFill>
            </a:endParaRPr>
          </a:p>
          <a:p>
            <a:pPr marL="0" lvl="0" indent="0" algn="l" rtl="0">
              <a:lnSpc>
                <a:spcPct val="100000"/>
              </a:lnSpc>
              <a:spcBef>
                <a:spcPts val="1600"/>
              </a:spcBef>
              <a:spcAft>
                <a:spcPts val="0"/>
              </a:spcAft>
              <a:buNone/>
            </a:pPr>
            <a:r>
              <a:rPr lang="en" sz="1200">
                <a:solidFill>
                  <a:srgbClr val="FF0000"/>
                </a:solidFill>
              </a:rPr>
              <a:t>                                                         </a:t>
            </a:r>
            <a:endParaRPr/>
          </a:p>
        </p:txBody>
      </p:sp>
      <p:sp>
        <p:nvSpPr>
          <p:cNvPr id="334" name="Google Shape;334;p56"/>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Request Changing Precip Run Times</a:t>
            </a:r>
            <a:r>
              <a:rPr lang="en"/>
              <a:t> </a:t>
            </a:r>
            <a:endParaRPr sz="2400"/>
          </a:p>
        </p:txBody>
      </p:sp>
      <p:cxnSp>
        <p:nvCxnSpPr>
          <p:cNvPr id="335" name="Google Shape;335;p56"/>
          <p:cNvCxnSpPr/>
          <p:nvPr/>
        </p:nvCxnSpPr>
        <p:spPr>
          <a:xfrm>
            <a:off x="1890225" y="2237425"/>
            <a:ext cx="4757700" cy="0"/>
          </a:xfrm>
          <a:prstGeom prst="straightConnector1">
            <a:avLst/>
          </a:prstGeom>
          <a:noFill/>
          <a:ln w="38100" cap="flat" cmpd="sng">
            <a:solidFill>
              <a:schemeClr val="dk2"/>
            </a:solidFill>
            <a:prstDash val="solid"/>
            <a:round/>
            <a:headEnd type="oval" w="med" len="med"/>
            <a:tailEnd type="oval" w="med" len="med"/>
          </a:ln>
        </p:spPr>
      </p:cxnSp>
      <p:cxnSp>
        <p:nvCxnSpPr>
          <p:cNvPr id="336" name="Google Shape;336;p56"/>
          <p:cNvCxnSpPr/>
          <p:nvPr/>
        </p:nvCxnSpPr>
        <p:spPr>
          <a:xfrm>
            <a:off x="4572000" y="2063350"/>
            <a:ext cx="0" cy="321600"/>
          </a:xfrm>
          <a:prstGeom prst="straightConnector1">
            <a:avLst/>
          </a:prstGeom>
          <a:noFill/>
          <a:ln w="28575" cap="flat" cmpd="sng">
            <a:solidFill>
              <a:schemeClr val="dk2"/>
            </a:solidFill>
            <a:prstDash val="solid"/>
            <a:round/>
            <a:headEnd type="none" w="med" len="med"/>
            <a:tailEnd type="none" w="med" len="med"/>
          </a:ln>
        </p:spPr>
      </p:cxnSp>
      <p:cxnSp>
        <p:nvCxnSpPr>
          <p:cNvPr id="337" name="Google Shape;337;p56"/>
          <p:cNvCxnSpPr/>
          <p:nvPr/>
        </p:nvCxnSpPr>
        <p:spPr>
          <a:xfrm>
            <a:off x="3174225" y="2063350"/>
            <a:ext cx="0" cy="321600"/>
          </a:xfrm>
          <a:prstGeom prst="straightConnector1">
            <a:avLst/>
          </a:prstGeom>
          <a:noFill/>
          <a:ln w="28575" cap="flat" cmpd="sng">
            <a:solidFill>
              <a:schemeClr val="dk2"/>
            </a:solidFill>
            <a:prstDash val="solid"/>
            <a:round/>
            <a:headEnd type="none" w="med" len="med"/>
            <a:tailEnd type="none" w="med" len="med"/>
          </a:ln>
        </p:spPr>
      </p:cxnSp>
      <p:cxnSp>
        <p:nvCxnSpPr>
          <p:cNvPr id="338" name="Google Shape;338;p56"/>
          <p:cNvCxnSpPr/>
          <p:nvPr/>
        </p:nvCxnSpPr>
        <p:spPr>
          <a:xfrm>
            <a:off x="6203625" y="2066563"/>
            <a:ext cx="3900" cy="341700"/>
          </a:xfrm>
          <a:prstGeom prst="straightConnector1">
            <a:avLst/>
          </a:prstGeom>
          <a:noFill/>
          <a:ln w="28575" cap="flat" cmpd="sng">
            <a:solidFill>
              <a:schemeClr val="dk2"/>
            </a:solidFill>
            <a:prstDash val="solid"/>
            <a:round/>
            <a:headEnd type="none" w="med" len="med"/>
            <a:tailEnd type="none" w="med" len="med"/>
          </a:ln>
        </p:spPr>
      </p:cxnSp>
      <p:sp>
        <p:nvSpPr>
          <p:cNvPr id="339" name="Google Shape;339;p56"/>
          <p:cNvSpPr txBox="1"/>
          <p:nvPr/>
        </p:nvSpPr>
        <p:spPr>
          <a:xfrm>
            <a:off x="1564475" y="1669750"/>
            <a:ext cx="7140600" cy="50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2"/>
                </a:solidFill>
              </a:rPr>
              <a:t>hh:00          </a:t>
            </a:r>
            <a:r>
              <a:rPr lang="en" sz="1800">
                <a:solidFill>
                  <a:srgbClr val="FF0000"/>
                </a:solidFill>
              </a:rPr>
              <a:t>hh:15 </a:t>
            </a:r>
            <a:r>
              <a:rPr lang="en" sz="1800">
                <a:solidFill>
                  <a:schemeClr val="dk2"/>
                </a:solidFill>
              </a:rPr>
              <a:t>            </a:t>
            </a:r>
            <a:r>
              <a:rPr lang="en" sz="1800">
                <a:solidFill>
                  <a:srgbClr val="3C78D8"/>
                </a:solidFill>
              </a:rPr>
              <a:t>hh:33 </a:t>
            </a:r>
            <a:r>
              <a:rPr lang="en" sz="1800">
                <a:solidFill>
                  <a:schemeClr val="dk2"/>
                </a:solidFill>
              </a:rPr>
              <a:t>                </a:t>
            </a:r>
            <a:r>
              <a:rPr lang="en" sz="1800">
                <a:solidFill>
                  <a:srgbClr val="FF0000"/>
                </a:solidFill>
              </a:rPr>
              <a:t>hh:55</a:t>
            </a:r>
            <a:endParaRPr/>
          </a:p>
        </p:txBody>
      </p:sp>
      <p:sp>
        <p:nvSpPr>
          <p:cNvPr id="340" name="Google Shape;340;p56"/>
          <p:cNvSpPr txBox="1"/>
          <p:nvPr/>
        </p:nvSpPr>
        <p:spPr>
          <a:xfrm>
            <a:off x="168900" y="2713200"/>
            <a:ext cx="88236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Prod precip suite currently runs at hh:33 due to Stage II/pcpRTMA dependency on METAR gauges, available at ~hh:30.  Using MRMS as source for pcpRTMA removes this dependency.  Running pcpRTMA at hh:15 (instead of even earlier) allows use of MRMS data within a ±10 min window in case of an outage near hh:00.</a:t>
            </a:r>
            <a:endParaRPr/>
          </a:p>
          <a:p>
            <a:pPr marL="0" lvl="0" indent="0" algn="l" rtl="0">
              <a:spcBef>
                <a:spcPts val="0"/>
              </a:spcBef>
              <a:spcAft>
                <a:spcPts val="0"/>
              </a:spcAft>
              <a:buNone/>
            </a:pPr>
            <a:endParaRPr/>
          </a:p>
          <a:p>
            <a:pPr marL="0" lvl="0" indent="0" algn="l" rtl="0">
              <a:spcBef>
                <a:spcPts val="0"/>
              </a:spcBef>
              <a:spcAft>
                <a:spcPts val="0"/>
              </a:spcAft>
              <a:buNone/>
            </a:pPr>
            <a:r>
              <a:rPr lang="en"/>
              <a:t>Postponing PCPANL(Stage IV), pcpURMA to hh:55 allows more current-hour’s RFC QPEs to be included in the ConUS mosaic (per request by OWP - plans to use Stage IV hourly mosaic for </a:t>
            </a:r>
            <a:r>
              <a:rPr lang="en" u="sng">
                <a:solidFill>
                  <a:schemeClr val="hlink"/>
                </a:solidFill>
                <a:hlinkClick r:id="rId3"/>
              </a:rPr>
              <a:t>RIDGE II</a:t>
            </a:r>
            <a:r>
              <a:rPr lang="en"/>
              <a:t> beginning in Q3 FY20)</a:t>
            </a:r>
            <a:endParaRPr/>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7"/>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Delaying Stage IV from hh:33 to hh:55</a:t>
            </a:r>
            <a:endParaRPr sz="2400"/>
          </a:p>
        </p:txBody>
      </p:sp>
      <p:pic>
        <p:nvPicPr>
          <p:cNvPr id="346" name="Google Shape;346;p57"/>
          <p:cNvPicPr preferRelativeResize="0"/>
          <p:nvPr/>
        </p:nvPicPr>
        <p:blipFill rotWithShape="1">
          <a:blip r:embed="rId3">
            <a:alphaModFix/>
          </a:blip>
          <a:srcRect t="6810" r="4388" b="8487"/>
          <a:stretch/>
        </p:blipFill>
        <p:spPr>
          <a:xfrm>
            <a:off x="258950" y="2490475"/>
            <a:ext cx="2840700" cy="2228425"/>
          </a:xfrm>
          <a:prstGeom prst="rect">
            <a:avLst/>
          </a:prstGeom>
          <a:noFill/>
          <a:ln>
            <a:noFill/>
          </a:ln>
        </p:spPr>
      </p:pic>
      <p:pic>
        <p:nvPicPr>
          <p:cNvPr id="347" name="Google Shape;347;p57"/>
          <p:cNvPicPr preferRelativeResize="0"/>
          <p:nvPr/>
        </p:nvPicPr>
        <p:blipFill rotWithShape="1">
          <a:blip r:embed="rId4">
            <a:alphaModFix/>
          </a:blip>
          <a:srcRect t="5696" b="5705"/>
          <a:stretch/>
        </p:blipFill>
        <p:spPr>
          <a:xfrm>
            <a:off x="3160350" y="2533000"/>
            <a:ext cx="2840700" cy="2228425"/>
          </a:xfrm>
          <a:prstGeom prst="rect">
            <a:avLst/>
          </a:prstGeom>
          <a:noFill/>
          <a:ln>
            <a:noFill/>
          </a:ln>
        </p:spPr>
      </p:pic>
      <p:pic>
        <p:nvPicPr>
          <p:cNvPr id="348" name="Google Shape;348;p57"/>
          <p:cNvPicPr preferRelativeResize="0"/>
          <p:nvPr/>
        </p:nvPicPr>
        <p:blipFill rotWithShape="1">
          <a:blip r:embed="rId5">
            <a:alphaModFix/>
          </a:blip>
          <a:srcRect t="5696" b="5705"/>
          <a:stretch/>
        </p:blipFill>
        <p:spPr>
          <a:xfrm>
            <a:off x="6143200" y="2533000"/>
            <a:ext cx="2840700" cy="2228425"/>
          </a:xfrm>
          <a:prstGeom prst="rect">
            <a:avLst/>
          </a:prstGeom>
          <a:noFill/>
          <a:ln>
            <a:noFill/>
          </a:ln>
        </p:spPr>
      </p:pic>
      <p:sp>
        <p:nvSpPr>
          <p:cNvPr id="349" name="Google Shape;349;p57"/>
          <p:cNvSpPr txBox="1"/>
          <p:nvPr/>
        </p:nvSpPr>
        <p:spPr>
          <a:xfrm>
            <a:off x="329350" y="832650"/>
            <a:ext cx="8543400" cy="6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1h mosaic for 22Z 15 Nov.  At 22:33Z, some RFCs have not sent their QPEs for that hour yet.  By 22:55Z </a:t>
            </a:r>
            <a:endParaRPr/>
          </a:p>
          <a:p>
            <a:pPr marL="0" lvl="0" indent="0" algn="l" rtl="0">
              <a:spcBef>
                <a:spcPts val="0"/>
              </a:spcBef>
              <a:spcAft>
                <a:spcPts val="0"/>
              </a:spcAft>
              <a:buNone/>
            </a:pPr>
            <a:r>
              <a:rPr lang="en"/>
              <a:t>All RFCs that produce 1h QPEs have sent them.  CNRFC/NWRFC do not have 1h QPEs; Stage IV provide coverage for that area using the RFCs’ 6h QPEs (received at 14;06/14:30 in this case) time-disaggregated using 1h MRMS data as weights.     </a:t>
            </a:r>
            <a:endParaRPr/>
          </a:p>
        </p:txBody>
      </p:sp>
      <p:sp>
        <p:nvSpPr>
          <p:cNvPr id="350" name="Google Shape;350;p57"/>
          <p:cNvSpPr txBox="1"/>
          <p:nvPr/>
        </p:nvSpPr>
        <p:spPr>
          <a:xfrm>
            <a:off x="329350" y="1920750"/>
            <a:ext cx="8775900" cy="6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rPr>
              <a:t>prod, made at 22:33Z                            para, made at 22:55Z                           prod/para at 14:33/14:55Z</a:t>
            </a:r>
            <a:endParaRPr>
              <a:solidFill>
                <a:srgbClr val="0000FF"/>
              </a:solidFill>
            </a:endParaRPr>
          </a:p>
          <a:p>
            <a:pPr marL="0" lvl="0" indent="0" algn="l" rtl="0">
              <a:spcBef>
                <a:spcPts val="0"/>
              </a:spcBef>
              <a:spcAft>
                <a:spcPts val="0"/>
              </a:spcAft>
              <a:buNone/>
            </a:pPr>
            <a:r>
              <a:rPr lang="en">
                <a:solidFill>
                  <a:srgbClr val="0000FF"/>
                </a:solidFill>
              </a:rPr>
              <a:t>                                                                                                                            next day  </a:t>
            </a:r>
            <a:endParaRPr>
              <a:solidFill>
                <a:srgbClr val="0000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8"/>
          <p:cNvSpPr txBox="1">
            <a:spLocks noGrp="1"/>
          </p:cNvSpPr>
          <p:nvPr>
            <p:ph type="body" idx="1"/>
          </p:nvPr>
        </p:nvSpPr>
        <p:spPr>
          <a:xfrm>
            <a:off x="311700" y="847675"/>
            <a:ext cx="8520600" cy="39564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a:t>Supplemental material for precipitation</a:t>
            </a:r>
            <a:endParaRPr sz="2400"/>
          </a:p>
        </p:txBody>
      </p:sp>
      <p:sp>
        <p:nvSpPr>
          <p:cNvPr id="356" name="Google Shape;356;p58"/>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Supplemental Material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9"/>
          <p:cNvSpPr txBox="1">
            <a:spLocks noGrp="1"/>
          </p:cNvSpPr>
          <p:nvPr>
            <p:ph type="body" idx="1"/>
          </p:nvPr>
        </p:nvSpPr>
        <p:spPr>
          <a:xfrm>
            <a:off x="427925" y="915900"/>
            <a:ext cx="8520600" cy="39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Recent example: 24h ending at 12Z 16 Nov</a:t>
            </a:r>
            <a:endParaRPr/>
          </a:p>
          <a:p>
            <a:pPr marL="0" lvl="0" indent="0" algn="l" rtl="0">
              <a:spcBef>
                <a:spcPts val="1600"/>
              </a:spcBef>
              <a:spcAft>
                <a:spcPts val="1600"/>
              </a:spcAft>
              <a:buNone/>
            </a:pPr>
            <a:endParaRPr/>
          </a:p>
        </p:txBody>
      </p:sp>
      <p:sp>
        <p:nvSpPr>
          <p:cNvPr id="362" name="Google Shape;362;p59"/>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Offshore pcpURMA Blending</a:t>
            </a:r>
            <a:endParaRPr/>
          </a:p>
        </p:txBody>
      </p:sp>
      <p:pic>
        <p:nvPicPr>
          <p:cNvPr id="363" name="Google Shape;363;p59"/>
          <p:cNvPicPr preferRelativeResize="0"/>
          <p:nvPr/>
        </p:nvPicPr>
        <p:blipFill rotWithShape="1">
          <a:blip r:embed="rId3">
            <a:alphaModFix/>
          </a:blip>
          <a:srcRect l="24045" t="39151" r="52013" b="21124"/>
          <a:stretch/>
        </p:blipFill>
        <p:spPr>
          <a:xfrm>
            <a:off x="342250" y="1704988"/>
            <a:ext cx="3976250" cy="2920626"/>
          </a:xfrm>
          <a:prstGeom prst="rect">
            <a:avLst/>
          </a:prstGeom>
          <a:noFill/>
          <a:ln>
            <a:noFill/>
          </a:ln>
        </p:spPr>
      </p:pic>
      <p:pic>
        <p:nvPicPr>
          <p:cNvPr id="364" name="Google Shape;364;p59"/>
          <p:cNvPicPr preferRelativeResize="0"/>
          <p:nvPr/>
        </p:nvPicPr>
        <p:blipFill rotWithShape="1">
          <a:blip r:embed="rId3">
            <a:alphaModFix/>
          </a:blip>
          <a:srcRect l="73305" t="38192" r="2966" b="26635"/>
          <a:stretch/>
        </p:blipFill>
        <p:spPr>
          <a:xfrm>
            <a:off x="4733475" y="1788587"/>
            <a:ext cx="3870994" cy="2540325"/>
          </a:xfrm>
          <a:prstGeom prst="rect">
            <a:avLst/>
          </a:prstGeom>
          <a:noFill/>
          <a:ln>
            <a:noFill/>
          </a:ln>
        </p:spPr>
      </p:pic>
      <p:sp>
        <p:nvSpPr>
          <p:cNvPr id="365" name="Google Shape;365;p59"/>
          <p:cNvSpPr/>
          <p:nvPr/>
        </p:nvSpPr>
        <p:spPr>
          <a:xfrm>
            <a:off x="1666075" y="2355425"/>
            <a:ext cx="1075200" cy="12690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9"/>
          <p:cNvSpPr/>
          <p:nvPr/>
        </p:nvSpPr>
        <p:spPr>
          <a:xfrm>
            <a:off x="6131375" y="2424238"/>
            <a:ext cx="1075200" cy="12690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9"/>
          <p:cNvSpPr txBox="1"/>
          <p:nvPr/>
        </p:nvSpPr>
        <p:spPr>
          <a:xfrm>
            <a:off x="1790150" y="1349600"/>
            <a:ext cx="7923600" cy="13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Prod                                                                            v2.8</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3"/>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V2.8 Schedule Update</a:t>
            </a:r>
            <a:endParaRPr/>
          </a:p>
        </p:txBody>
      </p:sp>
      <p:sp>
        <p:nvSpPr>
          <p:cNvPr id="158" name="Google Shape;158;p33"/>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rPr>
              <a:t>Evaluation period ended November 22</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Feedback is due December 3 (please use </a:t>
            </a:r>
            <a:r>
              <a:rPr lang="en" u="sng">
                <a:solidFill>
                  <a:schemeClr val="hlink"/>
                </a:solidFill>
                <a:hlinkClick r:id="rId3"/>
              </a:rPr>
              <a:t>this survey</a:t>
            </a:r>
            <a:r>
              <a:rPr lang="en">
                <a:solidFill>
                  <a:schemeClr val="dk1"/>
                </a:solidFill>
              </a:rPr>
              <a:t>)</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Briefing to NCEP Director: December 10</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Hand off to NCO shortly afterwards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Still on track for late March/early April implementation</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Still subject to changes based on central ops, moratorium, decisions from senior management</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We will maintain parallel in the meantime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Parallel runs on the ‘prod’ machine, should not be subject to WCOSS outages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Fields available </a:t>
            </a:r>
            <a:r>
              <a:rPr lang="en" u="sng">
                <a:solidFill>
                  <a:schemeClr val="hlink"/>
                </a:solidFill>
                <a:hlinkClick r:id="rId4"/>
              </a:rPr>
              <a:t>here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More info: MEG-driven </a:t>
            </a:r>
            <a:r>
              <a:rPr lang="en" u="sng">
                <a:solidFill>
                  <a:schemeClr val="hlink"/>
                </a:solidFill>
                <a:hlinkClick r:id="rId5"/>
              </a:rPr>
              <a:t>website </a:t>
            </a:r>
            <a:endParaRPr>
              <a:solidFill>
                <a:schemeClr val="dk1"/>
              </a:solidFill>
            </a:endParaRPr>
          </a:p>
        </p:txBody>
      </p:sp>
      <p:pic>
        <p:nvPicPr>
          <p:cNvPr id="159" name="Google Shape;159;p33"/>
          <p:cNvPicPr preferRelativeResize="0"/>
          <p:nvPr/>
        </p:nvPicPr>
        <p:blipFill>
          <a:blip r:embed="rId6">
            <a:alphaModFix/>
          </a:blip>
          <a:stretch>
            <a:fillRect/>
          </a:stretch>
        </p:blipFill>
        <p:spPr>
          <a:xfrm>
            <a:off x="0" y="3911082"/>
            <a:ext cx="9143999" cy="92923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0"/>
          <p:cNvSpPr txBox="1">
            <a:spLocks noGrp="1"/>
          </p:cNvSpPr>
          <p:nvPr>
            <p:ph type="body" idx="1"/>
          </p:nvPr>
        </p:nvSpPr>
        <p:spPr>
          <a:xfrm>
            <a:off x="515100" y="774600"/>
            <a:ext cx="8520600" cy="39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Recent example: 24h ending at 12Z 20 Oct</a:t>
            </a:r>
            <a:endParaRPr/>
          </a:p>
          <a:p>
            <a:pPr marL="0" lvl="0" indent="0" algn="l" rtl="0">
              <a:spcBef>
                <a:spcPts val="1600"/>
              </a:spcBef>
              <a:spcAft>
                <a:spcPts val="1600"/>
              </a:spcAft>
              <a:buNone/>
            </a:pPr>
            <a:endParaRPr/>
          </a:p>
        </p:txBody>
      </p:sp>
      <p:sp>
        <p:nvSpPr>
          <p:cNvPr id="373" name="Google Shape;373;p60"/>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Offshore pcpURMA Blending</a:t>
            </a:r>
            <a:endParaRPr/>
          </a:p>
        </p:txBody>
      </p:sp>
      <p:pic>
        <p:nvPicPr>
          <p:cNvPr id="374" name="Google Shape;374;p60"/>
          <p:cNvPicPr preferRelativeResize="0"/>
          <p:nvPr/>
        </p:nvPicPr>
        <p:blipFill rotWithShape="1">
          <a:blip r:embed="rId3">
            <a:alphaModFix/>
          </a:blip>
          <a:srcRect l="28922" t="38390" r="58107" b="31921"/>
          <a:stretch/>
        </p:blipFill>
        <p:spPr>
          <a:xfrm>
            <a:off x="949275" y="1510175"/>
            <a:ext cx="3089976" cy="3131250"/>
          </a:xfrm>
          <a:prstGeom prst="rect">
            <a:avLst/>
          </a:prstGeom>
          <a:noFill/>
          <a:ln>
            <a:noFill/>
          </a:ln>
        </p:spPr>
      </p:pic>
      <p:pic>
        <p:nvPicPr>
          <p:cNvPr id="375" name="Google Shape;375;p60"/>
          <p:cNvPicPr preferRelativeResize="0"/>
          <p:nvPr/>
        </p:nvPicPr>
        <p:blipFill rotWithShape="1">
          <a:blip r:embed="rId3">
            <a:alphaModFix/>
          </a:blip>
          <a:srcRect l="77609" t="38463" r="8378" b="32072"/>
          <a:stretch/>
        </p:blipFill>
        <p:spPr>
          <a:xfrm>
            <a:off x="5211300" y="1510175"/>
            <a:ext cx="3227882" cy="3005325"/>
          </a:xfrm>
          <a:prstGeom prst="rect">
            <a:avLst/>
          </a:prstGeom>
          <a:noFill/>
          <a:ln>
            <a:noFill/>
          </a:ln>
        </p:spPr>
      </p:pic>
      <p:cxnSp>
        <p:nvCxnSpPr>
          <p:cNvPr id="376" name="Google Shape;376;p60"/>
          <p:cNvCxnSpPr/>
          <p:nvPr/>
        </p:nvCxnSpPr>
        <p:spPr>
          <a:xfrm rot="10800000">
            <a:off x="7274450" y="2946275"/>
            <a:ext cx="765300" cy="668400"/>
          </a:xfrm>
          <a:prstGeom prst="straightConnector1">
            <a:avLst/>
          </a:prstGeom>
          <a:noFill/>
          <a:ln w="28575" cap="flat" cmpd="sng">
            <a:solidFill>
              <a:srgbClr val="0000FF"/>
            </a:solidFill>
            <a:prstDash val="solid"/>
            <a:round/>
            <a:headEnd type="none" w="med" len="med"/>
            <a:tailEnd type="triangle" w="med" len="med"/>
          </a:ln>
        </p:spPr>
      </p:cxnSp>
      <p:cxnSp>
        <p:nvCxnSpPr>
          <p:cNvPr id="377" name="Google Shape;377;p60"/>
          <p:cNvCxnSpPr/>
          <p:nvPr/>
        </p:nvCxnSpPr>
        <p:spPr>
          <a:xfrm rot="10800000">
            <a:off x="2864525" y="3050250"/>
            <a:ext cx="765300" cy="668400"/>
          </a:xfrm>
          <a:prstGeom prst="straightConnector1">
            <a:avLst/>
          </a:prstGeom>
          <a:noFill/>
          <a:ln w="28575" cap="flat" cmpd="sng">
            <a:solidFill>
              <a:srgbClr val="0000FF"/>
            </a:solidFill>
            <a:prstDash val="solid"/>
            <a:round/>
            <a:headEnd type="none" w="med" len="med"/>
            <a:tailEnd type="triangle" w="med" len="med"/>
          </a:ln>
        </p:spPr>
      </p:cxnSp>
      <p:sp>
        <p:nvSpPr>
          <p:cNvPr id="378" name="Google Shape;378;p60"/>
          <p:cNvSpPr txBox="1"/>
          <p:nvPr/>
        </p:nvSpPr>
        <p:spPr>
          <a:xfrm>
            <a:off x="2169775" y="1154275"/>
            <a:ext cx="5579400" cy="6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Prod                                                                            v2.8</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1"/>
          <p:cNvSpPr txBox="1">
            <a:spLocks noGrp="1"/>
          </p:cNvSpPr>
          <p:nvPr>
            <p:ph type="body" idx="1"/>
          </p:nvPr>
        </p:nvSpPr>
        <p:spPr>
          <a:xfrm>
            <a:off x="322975" y="1050975"/>
            <a:ext cx="8663100" cy="39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Summary of changes for users of PCPANL (Stage II/IV) data planned for March 2020 with RTMA/URMA v2.8 implementation (https://www.emc.ncep.noaa.gov/users/meg/rtma_urma_v2p8/):</a:t>
            </a:r>
            <a:endParaRPr sz="1400"/>
          </a:p>
          <a:p>
            <a:pPr marL="457200" lvl="0" indent="-317500" algn="l" rtl="0">
              <a:spcBef>
                <a:spcPts val="1600"/>
              </a:spcBef>
              <a:spcAft>
                <a:spcPts val="0"/>
              </a:spcAft>
              <a:buSzPts val="1400"/>
              <a:buChar char="●"/>
            </a:pPr>
            <a:r>
              <a:rPr lang="en" sz="1400"/>
              <a:t>Stage II will be discontinued with the RTMA/URMA v2.8 implementation (scheduled for Mar 2020)</a:t>
            </a:r>
            <a:endParaRPr sz="1400"/>
          </a:p>
          <a:p>
            <a:pPr marL="457200" lvl="0" indent="-317500" algn="l" rtl="0">
              <a:spcBef>
                <a:spcPts val="0"/>
              </a:spcBef>
              <a:spcAft>
                <a:spcPts val="0"/>
              </a:spcAft>
              <a:buSzPts val="1400"/>
              <a:buChar char="●"/>
            </a:pPr>
            <a:r>
              <a:rPr lang="en" sz="1400"/>
              <a:t>Stage IV will be in GRIB2 format, instead of GRIB1</a:t>
            </a:r>
            <a:endParaRPr sz="1400"/>
          </a:p>
          <a:p>
            <a:pPr marL="457200" lvl="0" indent="-317500" algn="l" rtl="0">
              <a:spcBef>
                <a:spcPts val="0"/>
              </a:spcBef>
              <a:spcAft>
                <a:spcPts val="0"/>
              </a:spcAft>
              <a:buSzPts val="1400"/>
              <a:buChar char="●"/>
            </a:pPr>
            <a:r>
              <a:rPr lang="en" sz="1400"/>
              <a:t>Stage IV mosaicking will be done at hh:55 instead of hh:33 </a:t>
            </a:r>
            <a:r>
              <a:rPr lang="en" sz="1400">
                <a:solidFill>
                  <a:schemeClr val="dk1"/>
                </a:solidFill>
              </a:rPr>
              <a:t>(per request by OWP, RFCs for </a:t>
            </a:r>
            <a:r>
              <a:rPr lang="en" sz="1400" u="sng">
                <a:solidFill>
                  <a:schemeClr val="accent5"/>
                </a:solidFill>
                <a:hlinkClick r:id="rId3"/>
              </a:rPr>
              <a:t>RIDGE II</a:t>
            </a:r>
            <a:r>
              <a:rPr lang="en" sz="1400">
                <a:solidFill>
                  <a:schemeClr val="dk1"/>
                </a:solidFill>
              </a:rPr>
              <a:t>, so that more RFC QPEs can be included for the current hour)</a:t>
            </a:r>
            <a:endParaRPr sz="1400"/>
          </a:p>
          <a:p>
            <a:pPr marL="457200" lvl="0" indent="-317500" algn="l" rtl="0">
              <a:spcBef>
                <a:spcPts val="0"/>
              </a:spcBef>
              <a:spcAft>
                <a:spcPts val="0"/>
              </a:spcAft>
              <a:buSzPts val="1400"/>
              <a:buChar char="●"/>
            </a:pPr>
            <a:r>
              <a:rPr lang="en" sz="1400"/>
              <a:t>There is an additional re-run for 24h ConUS mosaic done at 30h after valid time (at the 18:55Z cycle), to supplement the current 1/2/3/5/7-day rerun schedule, done at 12:55Z, to give RFCs a better chance to have their re-sent or updated QPEs included in AHPS’s water.weather.gov/precip w/o waiting for the 2-day rerun the next day</a:t>
            </a:r>
            <a:endParaRPr sz="1400"/>
          </a:p>
          <a:p>
            <a:pPr marL="0" lvl="0" indent="0" algn="l" rtl="0">
              <a:spcBef>
                <a:spcPts val="1600"/>
              </a:spcBef>
              <a:spcAft>
                <a:spcPts val="0"/>
              </a:spcAft>
              <a:buNone/>
            </a:pPr>
            <a:r>
              <a:rPr lang="en" sz="1400"/>
              <a:t>Add’l info about the upcoming precip change for RTMA/URMA v2.8: </a:t>
            </a:r>
            <a:r>
              <a:rPr lang="en" sz="1400" u="sng">
                <a:solidFill>
                  <a:schemeClr val="hlink"/>
                </a:solidFill>
                <a:hlinkClick r:id="rId4"/>
              </a:rPr>
              <a:t>https://docs.google.com/presentation/d/1GUjHKmD56AR1fxzgF-LexBsJTfs0KNEG4O7xonZpJ7g/edit?usp=sharing</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0" algn="l" rtl="0">
              <a:spcBef>
                <a:spcPts val="1600"/>
              </a:spcBef>
              <a:spcAft>
                <a:spcPts val="0"/>
              </a:spcAft>
              <a:buNone/>
            </a:pPr>
            <a:endParaRPr/>
          </a:p>
          <a:p>
            <a:pPr marL="0" lvl="0" indent="0" algn="l" rtl="0">
              <a:spcBef>
                <a:spcPts val="1600"/>
              </a:spcBef>
              <a:spcAft>
                <a:spcPts val="0"/>
              </a:spcAft>
              <a:buNone/>
            </a:pPr>
            <a:endParaRPr sz="1200"/>
          </a:p>
          <a:p>
            <a:pPr marL="0" lvl="0" indent="0" algn="l" rtl="0">
              <a:spcBef>
                <a:spcPts val="1600"/>
              </a:spcBef>
              <a:spcAft>
                <a:spcPts val="0"/>
              </a:spcAft>
              <a:buNone/>
            </a:pPr>
            <a:endParaRPr sz="1400"/>
          </a:p>
          <a:p>
            <a:pPr marL="0" lvl="0" indent="0" algn="l" rtl="0">
              <a:spcBef>
                <a:spcPts val="1600"/>
              </a:spcBef>
              <a:spcAft>
                <a:spcPts val="1600"/>
              </a:spcAft>
              <a:buNone/>
            </a:pPr>
            <a:endParaRPr/>
          </a:p>
        </p:txBody>
      </p:sp>
      <p:sp>
        <p:nvSpPr>
          <p:cNvPr id="384" name="Google Shape;384;p61"/>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For Users of PCPANL Output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2"/>
          <p:cNvSpPr txBox="1">
            <a:spLocks noGrp="1"/>
          </p:cNvSpPr>
          <p:nvPr>
            <p:ph type="body" idx="1"/>
          </p:nvPr>
        </p:nvSpPr>
        <p:spPr>
          <a:xfrm>
            <a:off x="311700" y="3517800"/>
            <a:ext cx="8520600" cy="12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Production data: </a:t>
            </a:r>
            <a:r>
              <a:rPr lang="en" u="sng">
                <a:solidFill>
                  <a:schemeClr val="hlink"/>
                </a:solidFill>
                <a:hlinkClick r:id="rId3"/>
              </a:rPr>
              <a:t>https://nomads.ncep.noaa.gov/pub/data/nccf/com/pcpanl/prod/</a:t>
            </a:r>
            <a:endParaRPr/>
          </a:p>
          <a:p>
            <a:pPr marL="0" lvl="0" indent="0" algn="l" rtl="0">
              <a:spcBef>
                <a:spcPts val="1600"/>
              </a:spcBef>
              <a:spcAft>
                <a:spcPts val="1600"/>
              </a:spcAft>
              <a:buNone/>
            </a:pPr>
            <a:r>
              <a:rPr lang="en"/>
              <a:t>Parallel data: </a:t>
            </a:r>
            <a:r>
              <a:rPr lang="en" u="sng">
                <a:solidFill>
                  <a:schemeClr val="accent5"/>
                </a:solidFill>
                <a:hlinkClick r:id="rId4"/>
              </a:rPr>
              <a:t>https://para.nomads.ncep.noaa.gov/pub/data/nccf/com/pcpanl/para/</a:t>
            </a:r>
            <a:r>
              <a:rPr lang="en"/>
              <a:t> </a:t>
            </a:r>
            <a:endParaRPr/>
          </a:p>
        </p:txBody>
      </p:sp>
      <p:sp>
        <p:nvSpPr>
          <p:cNvPr id="390" name="Google Shape;390;p62"/>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Stage IV file name changes</a:t>
            </a:r>
            <a:endParaRPr/>
          </a:p>
        </p:txBody>
      </p:sp>
      <p:graphicFrame>
        <p:nvGraphicFramePr>
          <p:cNvPr id="391" name="Google Shape;391;p62"/>
          <p:cNvGraphicFramePr/>
          <p:nvPr/>
        </p:nvGraphicFramePr>
        <p:xfrm>
          <a:off x="952500" y="1315750"/>
          <a:ext cx="3000000" cy="3000000"/>
        </p:xfrm>
        <a:graphic>
          <a:graphicData uri="http://schemas.openxmlformats.org/drawingml/2006/table">
            <a:tbl>
              <a:tblPr>
                <a:noFill/>
                <a:tableStyleId>{553835B8-5112-4765-9EA6-35F539D1A119}</a:tableStyleId>
              </a:tblPr>
              <a:tblGrid>
                <a:gridCol w="3619500"/>
                <a:gridCol w="3619500"/>
              </a:tblGrid>
              <a:tr h="381000">
                <a:tc>
                  <a:txBody>
                    <a:bodyPr/>
                    <a:lstStyle/>
                    <a:p>
                      <a:pPr marL="0" lvl="0" indent="0" algn="l" rtl="0">
                        <a:spcBef>
                          <a:spcPts val="0"/>
                        </a:spcBef>
                        <a:spcAft>
                          <a:spcPts val="0"/>
                        </a:spcAft>
                        <a:buNone/>
                      </a:pPr>
                      <a:r>
                        <a:rPr lang="en"/>
                        <a:t>Current production</a:t>
                      </a:r>
                      <a:endParaRPr/>
                    </a:p>
                  </a:txBody>
                  <a:tcPr marL="91425" marR="91425" marT="91425" marB="91425"/>
                </a:tc>
                <a:tc>
                  <a:txBody>
                    <a:bodyPr/>
                    <a:lstStyle/>
                    <a:p>
                      <a:pPr marL="0" lvl="0" indent="0" algn="l" rtl="0">
                        <a:spcBef>
                          <a:spcPts val="0"/>
                        </a:spcBef>
                        <a:spcAft>
                          <a:spcPts val="0"/>
                        </a:spcAft>
                        <a:buNone/>
                      </a:pPr>
                      <a:r>
                        <a:rPr lang="en"/>
                        <a:t>New</a:t>
                      </a:r>
                      <a:endParaRPr/>
                    </a:p>
                  </a:txBody>
                  <a:tcPr marL="91425" marR="91425" marT="91425" marB="91425"/>
                </a:tc>
              </a:tr>
              <a:tr h="381000">
                <a:tc>
                  <a:txBody>
                    <a:bodyPr/>
                    <a:lstStyle/>
                    <a:p>
                      <a:pPr marL="0" lvl="0" indent="0" algn="l" rtl="0">
                        <a:spcBef>
                          <a:spcPts val="0"/>
                        </a:spcBef>
                        <a:spcAft>
                          <a:spcPts val="0"/>
                        </a:spcAft>
                        <a:buNone/>
                      </a:pPr>
                      <a:r>
                        <a:rPr lang="en"/>
                        <a:t>ST4.</a:t>
                      </a:r>
                      <a:r>
                        <a:rPr lang="en" i="1"/>
                        <a:t>yyyymmddhh</a:t>
                      </a:r>
                      <a:r>
                        <a:rPr lang="en"/>
                        <a:t>.</a:t>
                      </a:r>
                      <a:r>
                        <a:rPr lang="en" i="1"/>
                        <a:t>xx</a:t>
                      </a:r>
                      <a:r>
                        <a:rPr lang="en"/>
                        <a:t>h.gz</a:t>
                      </a:r>
                      <a:endParaRPr/>
                    </a:p>
                  </a:txBody>
                  <a:tcPr marL="91425" marR="91425" marT="91425" marB="91425"/>
                </a:tc>
                <a:tc>
                  <a:txBody>
                    <a:bodyPr/>
                    <a:lstStyle/>
                    <a:p>
                      <a:pPr marL="0" lvl="0" indent="0" algn="l" rtl="0">
                        <a:spcBef>
                          <a:spcPts val="0"/>
                        </a:spcBef>
                        <a:spcAft>
                          <a:spcPts val="0"/>
                        </a:spcAft>
                        <a:buNone/>
                      </a:pPr>
                      <a:r>
                        <a:rPr lang="en"/>
                        <a:t>st4_conus.</a:t>
                      </a:r>
                      <a:r>
                        <a:rPr lang="en" i="1">
                          <a:solidFill>
                            <a:schemeClr val="dk1"/>
                          </a:solidFill>
                        </a:rPr>
                        <a:t>yyyymmddhh</a:t>
                      </a:r>
                      <a:r>
                        <a:rPr lang="en">
                          <a:solidFill>
                            <a:schemeClr val="dk1"/>
                          </a:solidFill>
                        </a:rPr>
                        <a:t>.</a:t>
                      </a:r>
                      <a:r>
                        <a:rPr lang="en" i="1">
                          <a:solidFill>
                            <a:schemeClr val="dk1"/>
                          </a:solidFill>
                        </a:rPr>
                        <a:t>xx</a:t>
                      </a:r>
                      <a:r>
                        <a:rPr lang="en">
                          <a:solidFill>
                            <a:schemeClr val="dk1"/>
                          </a:solidFill>
                        </a:rPr>
                        <a:t>h.grb2</a:t>
                      </a:r>
                      <a:endParaRPr/>
                    </a:p>
                  </a:txBody>
                  <a:tcPr marL="91425" marR="91425" marT="91425" marB="91425"/>
                </a:tc>
              </a:tr>
              <a:tr h="381000">
                <a:tc>
                  <a:txBody>
                    <a:bodyPr/>
                    <a:lstStyle/>
                    <a:p>
                      <a:pPr marL="0" lvl="0" indent="0" algn="l" rtl="0">
                        <a:spcBef>
                          <a:spcPts val="0"/>
                        </a:spcBef>
                        <a:spcAft>
                          <a:spcPts val="0"/>
                        </a:spcAft>
                        <a:buNone/>
                      </a:pPr>
                      <a:r>
                        <a:rPr lang="en"/>
                        <a:t>st4_ak.</a:t>
                      </a:r>
                      <a:r>
                        <a:rPr lang="en" i="1">
                          <a:solidFill>
                            <a:schemeClr val="dk1"/>
                          </a:solidFill>
                        </a:rPr>
                        <a:t>yyyymmddhh</a:t>
                      </a:r>
                      <a:r>
                        <a:rPr lang="en">
                          <a:solidFill>
                            <a:schemeClr val="dk1"/>
                          </a:solidFill>
                        </a:rPr>
                        <a:t>.</a:t>
                      </a:r>
                      <a:r>
                        <a:rPr lang="en" i="1">
                          <a:solidFill>
                            <a:schemeClr val="dk1"/>
                          </a:solidFill>
                        </a:rPr>
                        <a:t>xx</a:t>
                      </a:r>
                      <a:r>
                        <a:rPr lang="en">
                          <a:solidFill>
                            <a:schemeClr val="dk1"/>
                          </a:solidFill>
                        </a:rPr>
                        <a:t>h.gz</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rPr>
                        <a:t>st4_ak.</a:t>
                      </a:r>
                      <a:r>
                        <a:rPr lang="en" i="1">
                          <a:solidFill>
                            <a:schemeClr val="dk1"/>
                          </a:solidFill>
                        </a:rPr>
                        <a:t>yyyymmddhh</a:t>
                      </a:r>
                      <a:r>
                        <a:rPr lang="en">
                          <a:solidFill>
                            <a:schemeClr val="dk1"/>
                          </a:solidFill>
                        </a:rPr>
                        <a:t>.</a:t>
                      </a:r>
                      <a:r>
                        <a:rPr lang="en" i="1">
                          <a:solidFill>
                            <a:schemeClr val="dk1"/>
                          </a:solidFill>
                        </a:rPr>
                        <a:t>xx</a:t>
                      </a:r>
                      <a:r>
                        <a:rPr lang="en">
                          <a:solidFill>
                            <a:schemeClr val="dk1"/>
                          </a:solidFill>
                        </a:rPr>
                        <a:t>h.grb2</a:t>
                      </a:r>
                      <a:endParaRPr/>
                    </a:p>
                  </a:txBody>
                  <a:tcPr marL="91425" marR="91425" marT="91425" marB="91425">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t>st4_pr.</a:t>
                      </a:r>
                      <a:r>
                        <a:rPr lang="en" i="1">
                          <a:solidFill>
                            <a:schemeClr val="dk1"/>
                          </a:solidFill>
                        </a:rPr>
                        <a:t>yyyymmddhh</a:t>
                      </a:r>
                      <a:r>
                        <a:rPr lang="en">
                          <a:solidFill>
                            <a:schemeClr val="dk1"/>
                          </a:solidFill>
                        </a:rPr>
                        <a:t>.</a:t>
                      </a:r>
                      <a:r>
                        <a:rPr lang="en" i="1">
                          <a:solidFill>
                            <a:schemeClr val="dk1"/>
                          </a:solidFill>
                        </a:rPr>
                        <a:t>xx</a:t>
                      </a:r>
                      <a:r>
                        <a:rPr lang="en">
                          <a:solidFill>
                            <a:schemeClr val="dk1"/>
                          </a:solidFill>
                        </a:rPr>
                        <a:t>h.gz</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rPr>
                        <a:t>st4_pr.</a:t>
                      </a:r>
                      <a:r>
                        <a:rPr lang="en" i="1">
                          <a:solidFill>
                            <a:schemeClr val="dk1"/>
                          </a:solidFill>
                        </a:rPr>
                        <a:t>yyyymmddhh</a:t>
                      </a:r>
                      <a:r>
                        <a:rPr lang="en">
                          <a:solidFill>
                            <a:schemeClr val="dk1"/>
                          </a:solidFill>
                        </a:rPr>
                        <a:t>.</a:t>
                      </a:r>
                      <a:r>
                        <a:rPr lang="en" i="1">
                          <a:solidFill>
                            <a:schemeClr val="dk1"/>
                          </a:solidFill>
                        </a:rPr>
                        <a:t>xx</a:t>
                      </a:r>
                      <a:r>
                        <a:rPr lang="en">
                          <a:solidFill>
                            <a:schemeClr val="dk1"/>
                          </a:solidFill>
                        </a:rPr>
                        <a:t>h.grb2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solidFill>
                            <a:schemeClr val="dk1"/>
                          </a:solidFill>
                        </a:rPr>
                        <a:t>st4.</a:t>
                      </a:r>
                      <a:r>
                        <a:rPr lang="en" i="1">
                          <a:solidFill>
                            <a:schemeClr val="dk1"/>
                          </a:solidFill>
                        </a:rPr>
                        <a:t>yyyymmddhh</a:t>
                      </a:r>
                      <a:r>
                        <a:rPr lang="en">
                          <a:solidFill>
                            <a:schemeClr val="dk1"/>
                          </a:solidFill>
                        </a:rPr>
                        <a:t>.</a:t>
                      </a:r>
                      <a:r>
                        <a:rPr lang="en" i="1">
                          <a:solidFill>
                            <a:schemeClr val="dk1"/>
                          </a:solidFill>
                        </a:rPr>
                        <a:t>xx</a:t>
                      </a:r>
                      <a:r>
                        <a:rPr lang="en">
                          <a:solidFill>
                            <a:schemeClr val="dk1"/>
                          </a:solidFill>
                        </a:rPr>
                        <a:t>h.gif</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solidFill>
                            <a:schemeClr val="dk1"/>
                          </a:solidFill>
                        </a:rPr>
                        <a:t>st4_conus.</a:t>
                      </a:r>
                      <a:r>
                        <a:rPr lang="en" i="1">
                          <a:solidFill>
                            <a:schemeClr val="dk1"/>
                          </a:solidFill>
                        </a:rPr>
                        <a:t>yyyymmddhh</a:t>
                      </a:r>
                      <a:r>
                        <a:rPr lang="en">
                          <a:solidFill>
                            <a:schemeClr val="dk1"/>
                          </a:solidFill>
                        </a:rPr>
                        <a:t>.</a:t>
                      </a:r>
                      <a:r>
                        <a:rPr lang="en" i="1">
                          <a:solidFill>
                            <a:schemeClr val="dk1"/>
                          </a:solidFill>
                        </a:rPr>
                        <a:t>xx</a:t>
                      </a:r>
                      <a:r>
                        <a:rPr lang="en">
                          <a:solidFill>
                            <a:schemeClr val="dk1"/>
                          </a:solidFill>
                        </a:rPr>
                        <a:t>h.gif</a:t>
                      </a:r>
                      <a:endParaRPr/>
                    </a:p>
                  </a:txBody>
                  <a:tcPr marL="91425" marR="91425" marT="91425" marB="91425">
                    <a:lnT w="9525" cap="flat" cmpd="sng">
                      <a:solidFill>
                        <a:srgbClr val="9E9E9E"/>
                      </a:solidFill>
                      <a:prstDash val="solid"/>
                      <a:round/>
                      <a:headEnd type="none" w="sm" len="sm"/>
                      <a:tailEnd type="none" w="sm" len="sm"/>
                    </a:lnT>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rPr>
              <a:t>This parallel DOES NOT use experimental/parallel RAP/HRRR data!</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New wind adjustment: adjust for sensor height by provider</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Dew point change, remove old filter from RUC/RAP era</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New wave analysis for Great Lakes and Guam</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Ceiling and cloud cover enhancements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Finer grid over Puerto Rico (2.5 --&gt; 1.25 km)</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Downscaling/background enhancements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Precipitation enhancements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More info in </a:t>
            </a:r>
            <a:r>
              <a:rPr lang="en" u="sng">
                <a:solidFill>
                  <a:schemeClr val="hlink"/>
                </a:solidFill>
                <a:hlinkClick r:id="rId3"/>
              </a:rPr>
              <a:t>previous meeting</a:t>
            </a:r>
            <a:r>
              <a:rPr lang="en">
                <a:solidFill>
                  <a:schemeClr val="dk1"/>
                </a:solidFill>
              </a:rPr>
              <a:t> and </a:t>
            </a:r>
            <a:r>
              <a:rPr lang="en" u="sng">
                <a:solidFill>
                  <a:schemeClr val="hlink"/>
                </a:solidFill>
                <a:hlinkClick r:id="rId4"/>
              </a:rPr>
              <a:t>earlier MEG meeting</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See </a:t>
            </a:r>
            <a:r>
              <a:rPr lang="en" u="sng">
                <a:solidFill>
                  <a:schemeClr val="hlink"/>
                </a:solidFill>
                <a:hlinkClick r:id="rId5"/>
              </a:rPr>
              <a:t>website </a:t>
            </a:r>
            <a:r>
              <a:rPr lang="en">
                <a:solidFill>
                  <a:schemeClr val="dk1"/>
                </a:solidFill>
              </a:rPr>
              <a:t>for more info and public versions/recordings of these decks</a:t>
            </a:r>
            <a:endParaRPr>
              <a:solidFill>
                <a:schemeClr val="dk1"/>
              </a:solidFill>
            </a:endParaRPr>
          </a:p>
        </p:txBody>
      </p:sp>
      <p:sp>
        <p:nvSpPr>
          <p:cNvPr id="165" name="Google Shape;165;p34"/>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V2.8 Science Summary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5"/>
          <p:cNvSpPr txBox="1">
            <a:spLocks noGrp="1"/>
          </p:cNvSpPr>
          <p:nvPr>
            <p:ph type="body" idx="1"/>
          </p:nvPr>
        </p:nvSpPr>
        <p:spPr>
          <a:xfrm>
            <a:off x="311700" y="847675"/>
            <a:ext cx="5328300" cy="395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rPr>
              <a:t>Significantly warmer temps over Great Lakes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There was nothing in the parallel that would have obviously caused this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Operational temps were much closer to those of buoys than parallel temps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Issue was traced to GLERL-temperature obs passing ‘buddy check’ despite being 10 F warmer than background</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Buddy Check has now been turned off for GLERL type obs only</a:t>
            </a:r>
            <a:endParaRPr>
              <a:solidFill>
                <a:schemeClr val="dk1"/>
              </a:solidFill>
            </a:endParaRPr>
          </a:p>
        </p:txBody>
      </p:sp>
      <p:sp>
        <p:nvSpPr>
          <p:cNvPr id="171" name="Google Shape;171;p35"/>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Changes During the Eval: Great Lakes</a:t>
            </a:r>
            <a:endParaRPr/>
          </a:p>
        </p:txBody>
      </p:sp>
      <p:pic>
        <p:nvPicPr>
          <p:cNvPr id="172" name="Google Shape;172;p35"/>
          <p:cNvPicPr preferRelativeResize="0"/>
          <p:nvPr/>
        </p:nvPicPr>
        <p:blipFill rotWithShape="1">
          <a:blip r:embed="rId3">
            <a:alphaModFix/>
          </a:blip>
          <a:srcRect t="49119" r="49186"/>
          <a:stretch/>
        </p:blipFill>
        <p:spPr>
          <a:xfrm>
            <a:off x="5640000" y="847675"/>
            <a:ext cx="3326875" cy="2995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6"/>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rPr>
              <a:t>Wave Height bug in Guam</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California utility company stations added</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PG&amp;E, SDGE, SoCal Edison</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Being adjusted to 6 m sensor height per contact with Hanford and San Diego WFOs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We know there is interest, but we can’t put data into operations until the upgrade takes place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QC Flagging changes have come in and applied as they have come in.</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May want to revisit some of the </a:t>
            </a:r>
            <a:r>
              <a:rPr lang="en" u="sng">
                <a:solidFill>
                  <a:schemeClr val="hlink"/>
                </a:solidFill>
                <a:hlinkClick r:id="rId3"/>
              </a:rPr>
              <a:t>flagged CWOP wind sites</a:t>
            </a:r>
            <a:r>
              <a:rPr lang="en">
                <a:solidFill>
                  <a:schemeClr val="dk1"/>
                </a:solidFill>
              </a:rPr>
              <a:t> once the adjustment goes into operations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Form available </a:t>
            </a:r>
            <a:r>
              <a:rPr lang="en" u="sng">
                <a:solidFill>
                  <a:schemeClr val="hlink"/>
                </a:solidFill>
                <a:hlinkClick r:id="rId4"/>
              </a:rPr>
              <a:t>here</a:t>
            </a:r>
            <a:r>
              <a:rPr lang="en">
                <a:solidFill>
                  <a:schemeClr val="dk1"/>
                </a:solidFill>
              </a:rPr>
              <a:t> (still works) or via </a:t>
            </a:r>
            <a:r>
              <a:rPr lang="en" u="sng">
                <a:solidFill>
                  <a:schemeClr val="hlink"/>
                </a:solidFill>
                <a:hlinkClick r:id="rId5"/>
              </a:rPr>
              <a:t>VLab</a:t>
            </a:r>
            <a:r>
              <a:rPr lang="en">
                <a:solidFill>
                  <a:schemeClr val="dk1"/>
                </a:solidFill>
              </a:rPr>
              <a:t> (when it works)</a:t>
            </a:r>
            <a:endParaRPr>
              <a:solidFill>
                <a:schemeClr val="dk1"/>
              </a:solidFill>
            </a:endParaRPr>
          </a:p>
        </p:txBody>
      </p:sp>
      <p:sp>
        <p:nvSpPr>
          <p:cNvPr id="178" name="Google Shape;178;p36"/>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Other Small Changes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7"/>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u="sng">
                <a:solidFill>
                  <a:schemeClr val="hlink"/>
                </a:solidFill>
                <a:hlinkClick r:id="rId3"/>
              </a:rPr>
              <a:t>Verification webpage</a:t>
            </a:r>
            <a:r>
              <a:rPr lang="en"/>
              <a:t> </a:t>
            </a:r>
            <a:r>
              <a:rPr lang="en">
                <a:solidFill>
                  <a:schemeClr val="dk1"/>
                </a:solidFill>
              </a:rPr>
              <a:t>developed for the RTMA/URMA v2.8 evaluation</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Webpage updates daily to include runs up to 23Z the preceding day</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Computes statistics relative to METAR and ship observations (NOT mesonet)</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Includes metrics such as bias-corrected RMSE, bias, performance diagrams, and violin plots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In the following plots:</a:t>
            </a:r>
            <a:endParaRPr>
              <a:solidFill>
                <a:schemeClr val="dk1"/>
              </a:solidFill>
            </a:endParaRPr>
          </a:p>
          <a:p>
            <a:pPr marL="914400" lvl="1" indent="-317500" algn="l" rtl="0">
              <a:spcBef>
                <a:spcPts val="0"/>
              </a:spcBef>
              <a:spcAft>
                <a:spcPts val="0"/>
              </a:spcAft>
              <a:buClr>
                <a:schemeClr val="dk1"/>
              </a:buClr>
              <a:buSzPts val="1400"/>
              <a:buChar char="○"/>
            </a:pPr>
            <a:r>
              <a:rPr lang="en" b="1">
                <a:solidFill>
                  <a:srgbClr val="FF0000"/>
                </a:solidFill>
              </a:rPr>
              <a:t>RED </a:t>
            </a:r>
            <a:r>
              <a:rPr lang="en">
                <a:solidFill>
                  <a:schemeClr val="dk1"/>
                </a:solidFill>
              </a:rPr>
              <a:t>is new (parallel) system</a:t>
            </a:r>
            <a:endParaRPr>
              <a:solidFill>
                <a:schemeClr val="dk1"/>
              </a:solidFill>
            </a:endParaRPr>
          </a:p>
          <a:p>
            <a:pPr marL="914400" lvl="1" indent="-317500" algn="l" rtl="0">
              <a:spcBef>
                <a:spcPts val="0"/>
              </a:spcBef>
              <a:spcAft>
                <a:spcPts val="0"/>
              </a:spcAft>
              <a:buClr>
                <a:schemeClr val="dk1"/>
              </a:buClr>
              <a:buSzPts val="1400"/>
              <a:buChar char="○"/>
            </a:pPr>
            <a:r>
              <a:rPr lang="en" b="1">
                <a:solidFill>
                  <a:srgbClr val="0000FF"/>
                </a:solidFill>
              </a:rPr>
              <a:t>BLUE </a:t>
            </a:r>
            <a:r>
              <a:rPr lang="en">
                <a:solidFill>
                  <a:schemeClr val="dk1"/>
                </a:solidFill>
              </a:rPr>
              <a:t>is old (operational) system</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highlight>
                  <a:srgbClr val="EA9999"/>
                </a:highlight>
              </a:rPr>
              <a:t>Shaded regions</a:t>
            </a:r>
            <a:r>
              <a:rPr lang="en">
                <a:solidFill>
                  <a:schemeClr val="dk1"/>
                </a:solidFill>
              </a:rPr>
              <a:t> are </a:t>
            </a:r>
            <a:r>
              <a:rPr lang="en">
                <a:solidFill>
                  <a:schemeClr val="dk1"/>
                </a:solidFill>
                <a:highlight>
                  <a:srgbClr val="A4C2F4"/>
                </a:highlight>
              </a:rPr>
              <a:t>confidence intervals</a:t>
            </a:r>
            <a:endParaRPr>
              <a:solidFill>
                <a:schemeClr val="dk1"/>
              </a:solidFill>
              <a:highlight>
                <a:srgbClr val="A4C2F4"/>
              </a:highlight>
            </a:endParaRPr>
          </a:p>
          <a:p>
            <a:pPr marL="914400" lvl="1" indent="-317500" algn="l" rtl="0">
              <a:spcBef>
                <a:spcPts val="0"/>
              </a:spcBef>
              <a:spcAft>
                <a:spcPts val="0"/>
              </a:spcAft>
              <a:buClr>
                <a:schemeClr val="dk1"/>
              </a:buClr>
              <a:buSzPts val="1400"/>
              <a:buChar char="○"/>
            </a:pPr>
            <a:r>
              <a:rPr lang="en">
                <a:solidFill>
                  <a:schemeClr val="dk1"/>
                </a:solidFill>
              </a:rPr>
              <a:t>Background/First Guess on Left, Analysis on Right</a:t>
            </a:r>
            <a:endParaRPr>
              <a:solidFill>
                <a:schemeClr val="dk1"/>
              </a:solidFill>
            </a:endParaRPr>
          </a:p>
        </p:txBody>
      </p:sp>
      <p:sp>
        <p:nvSpPr>
          <p:cNvPr id="184" name="Google Shape;184;p37"/>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Verification Statistics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8"/>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90" name="Google Shape;190;p38"/>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Temperature BCRMSE</a:t>
            </a:r>
            <a:endParaRPr/>
          </a:p>
        </p:txBody>
      </p:sp>
      <p:pic>
        <p:nvPicPr>
          <p:cNvPr id="191" name="Google Shape;191;p38"/>
          <p:cNvPicPr preferRelativeResize="0"/>
          <p:nvPr/>
        </p:nvPicPr>
        <p:blipFill>
          <a:blip r:embed="rId3">
            <a:alphaModFix/>
          </a:blip>
          <a:stretch>
            <a:fillRect/>
          </a:stretch>
        </p:blipFill>
        <p:spPr>
          <a:xfrm>
            <a:off x="457200" y="916424"/>
            <a:ext cx="8229601" cy="38189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9"/>
          <p:cNvSpPr txBox="1">
            <a:spLocks noGrp="1"/>
          </p:cNvSpPr>
          <p:nvPr>
            <p:ph type="body" idx="1"/>
          </p:nvPr>
        </p:nvSpPr>
        <p:spPr>
          <a:xfrm>
            <a:off x="311700" y="847675"/>
            <a:ext cx="8520600" cy="395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97" name="Google Shape;197;p39"/>
          <p:cNvSpPr txBox="1">
            <a:spLocks noGrp="1"/>
          </p:cNvSpPr>
          <p:nvPr>
            <p:ph type="title"/>
          </p:nvPr>
        </p:nvSpPr>
        <p:spPr>
          <a:xfrm>
            <a:off x="1371600" y="381000"/>
            <a:ext cx="6418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Temperature BCRMSE</a:t>
            </a:r>
            <a:endParaRPr/>
          </a:p>
        </p:txBody>
      </p:sp>
      <p:pic>
        <p:nvPicPr>
          <p:cNvPr id="198" name="Google Shape;198;p39"/>
          <p:cNvPicPr preferRelativeResize="0"/>
          <p:nvPr/>
        </p:nvPicPr>
        <p:blipFill>
          <a:blip r:embed="rId3">
            <a:alphaModFix/>
          </a:blip>
          <a:stretch>
            <a:fillRect/>
          </a:stretch>
        </p:blipFill>
        <p:spPr>
          <a:xfrm>
            <a:off x="457200" y="914400"/>
            <a:ext cx="8229601" cy="3851453"/>
          </a:xfrm>
          <a:prstGeom prst="rect">
            <a:avLst/>
          </a:prstGeom>
          <a:noFill/>
          <a:ln>
            <a:noFill/>
          </a:ln>
        </p:spPr>
      </p:pic>
    </p:spTree>
  </p:cSld>
  <p:clrMapOvr>
    <a:masterClrMapping/>
  </p:clrMapOvr>
</p:sld>
</file>

<file path=ppt/theme/theme1.xml><?xml version="1.0" encoding="utf-8"?>
<a:theme xmlns:a="http://schemas.openxmlformats.org/drawingml/2006/main" name="NCEP-EMC">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EP-EMC">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1743</Words>
  <Application>Microsoft Office PowerPoint</Application>
  <PresentationFormat>On-screen Show (16:9)</PresentationFormat>
  <Paragraphs>166</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NCEP-EMC</vt:lpstr>
      <vt:lpstr>NCEP-EMC</vt:lpstr>
      <vt:lpstr>PowerPoint Presentation</vt:lpstr>
      <vt:lpstr>Meeting Overview</vt:lpstr>
      <vt:lpstr>V2.8 Schedule Update</vt:lpstr>
      <vt:lpstr>V2.8 Science Summary</vt:lpstr>
      <vt:lpstr>Changes During the Eval: Great Lakes</vt:lpstr>
      <vt:lpstr>Other Small Changes</vt:lpstr>
      <vt:lpstr>Verification Statistics</vt:lpstr>
      <vt:lpstr>Temperature BCRMSE</vt:lpstr>
      <vt:lpstr>Temperature BCRMSE</vt:lpstr>
      <vt:lpstr>Wind Speed BCRMSE</vt:lpstr>
      <vt:lpstr>Wind Speed Bias</vt:lpstr>
      <vt:lpstr>Wind Speed Violin Plot</vt:lpstr>
      <vt:lpstr>Ceiling Performance Diagram</vt:lpstr>
      <vt:lpstr>Sky Cover Performance Diagram</vt:lpstr>
      <vt:lpstr>Observation Quality Control</vt:lpstr>
      <vt:lpstr>PowerPoint Presentation</vt:lpstr>
      <vt:lpstr>pcpRTMA/URMA: v2.8</vt:lpstr>
      <vt:lpstr>pcpRTMA Source </vt:lpstr>
      <vt:lpstr>pcpRTMA using MRMS </vt:lpstr>
      <vt:lpstr>pcpRTMA using MRMS: validation </vt:lpstr>
      <vt:lpstr>NOHRSC Snowfall Analysis for URMA </vt:lpstr>
      <vt:lpstr>Improved Offshore Filling of pcpURMA</vt:lpstr>
      <vt:lpstr>Examples of Blended Offshore PCPURMA</vt:lpstr>
      <vt:lpstr>Other Changes to Precip</vt:lpstr>
      <vt:lpstr>Benefit of the 30h ConUS re-mosaic for 24h Stage IV</vt:lpstr>
      <vt:lpstr>Request Changing Precip Run Times </vt:lpstr>
      <vt:lpstr>Delaying Stage IV from hh:33 to hh:55</vt:lpstr>
      <vt:lpstr>Supplemental Material</vt:lpstr>
      <vt:lpstr>Offshore pcpURMA Blending</vt:lpstr>
      <vt:lpstr>Offshore pcpURMA Blending</vt:lpstr>
      <vt:lpstr>For Users of PCPANL Output</vt:lpstr>
      <vt:lpstr>Stage IV file name changes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Levine</dc:creator>
  <cp:lastModifiedBy>Steven Levine</cp:lastModifiedBy>
  <cp:revision>1</cp:revision>
  <dcterms:modified xsi:type="dcterms:W3CDTF">2019-11-25T20:15:51Z</dcterms:modified>
</cp:coreProperties>
</file>