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940E844-DDD8-40B1-B3A1-0850D188BBCB}">
  <a:tblStyle styleId="{A940E844-DDD8-40B1-B3A1-0850D188BB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5cee33d8f_1_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5cee33d8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75cee33d8f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75cee33d8f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75cee33d8f_1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5cee33d8f_1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the bottom right panel, </a:t>
            </a:r>
            <a:r>
              <a:rPr lang="en"/>
              <a:t>satellite</a:t>
            </a:r>
            <a:r>
              <a:rPr lang="en"/>
              <a:t> </a:t>
            </a:r>
            <a:r>
              <a:rPr lang="en"/>
              <a:t>observations</a:t>
            </a:r>
            <a:r>
              <a:rPr lang="en"/>
              <a:t> at two lakes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75cee33d8f_4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5cee33d8f_4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75cee33d8f_19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75cee33d8f_19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5cee33d8f_19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5cee33d8f_19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5cee33d8f_19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5cee33d8f_19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75cee33d8f_19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75cee33d8f_19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75cee33d8f_19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75cee33d8f_19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75cee33d8f_19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5cee33d8f_19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6c00893b43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c00893b43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75cee33d8f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5cee33d8f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6c00893b43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6c00893b43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6c00893b43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6c00893b43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75cee33d8f_45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75cee33d8f_45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75cee33d8f_4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75cee33d8f_4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75cee33d8f_4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75cee33d8f_4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75cee33d8f_4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75cee33d8f_4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75cee33d8f_4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75cee33d8f_4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75cee33d8f_4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75cee33d8f_4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75cee33d8f_5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75cee33d8f_5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75cee33d8f_49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75cee33d8f_49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75cee33d8f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5cee33d8f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75cee33d8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5cee33d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5cee33d8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5cee33d8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75cee33d8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75cee33d8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75cee33d8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5cee33d8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75cee33d8f_6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75cee33d8f_6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75cee33d8f_36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75cee33d8f_36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75cee33d8f_5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75cee33d8f_5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75cee33d8f_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75cee33d8f_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75cee33d8f_8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75cee33d8f_8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75cee33d8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75cee33d8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5cee33d8f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5cee33d8f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75cee33d8f_1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75cee33d8f_1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difference in obs number is due to 1. the different initialization time and 2. Some failed analysis of the 2.8 parallel</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6c00893b43_1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6c00893b43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6c00893b43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6c00893b43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6c00893b43_1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6c00893b43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6c00893b43_1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6c00893b43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Google Shape;655;g6c00893b43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6c00893b43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6c00893b43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6c00893b43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6c00893b43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6c00893b43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g6c00893b43_1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6c00893b43_1_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6c00893b43_1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6c00893b43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75cee33d8f_3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5cee33d8f_3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6c00893b43_1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6c00893b43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g6c00893b43_1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6c00893b43_1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6c00893b43_1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6c00893b43_1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6c00893b43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6c00893b43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75cee33d8f_45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75cee33d8f_45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75cee33d8f_45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75cee33d8f_45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g75cee33d8f_45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75cee33d8f_45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g75cee33d8f_45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75cee33d8f_45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75cee33d8f_45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75cee33d8f_45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75cee33d8f_45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75cee33d8f_45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5cee33d8f_3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5cee33d8f_3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75cee33d8f_45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75cee33d8f_45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75cee33d8f_45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75cee33d8f_45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g75cee33d8f_45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75cee33d8f_45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g75cee33d8f_45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75cee33d8f_45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g75cee33d8f_45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75cee33d8f_45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75cee33d8f_45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75cee33d8f_45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3" name="Shape 883"/>
        <p:cNvGrpSpPr/>
        <p:nvPr/>
      </p:nvGrpSpPr>
      <p:grpSpPr>
        <a:xfrm>
          <a:off x="0" y="0"/>
          <a:ext cx="0" cy="0"/>
          <a:chOff x="0" y="0"/>
          <a:chExt cx="0" cy="0"/>
        </a:xfrm>
      </p:grpSpPr>
      <p:sp>
        <p:nvSpPr>
          <p:cNvPr id="884" name="Google Shape;884;g75cee33d8f_45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75cee33d8f_45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g6c00893b43_1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6c00893b43_1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5cee33d8f_3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5cee33d8f_3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5c1913a0e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5c1913a0e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75cee33d8f_8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75cee33d8f_8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 name="Shape 19"/>
        <p:cNvGrpSpPr/>
        <p:nvPr/>
      </p:nvGrpSpPr>
      <p:grpSpPr>
        <a:xfrm>
          <a:off x="0" y="0"/>
          <a:ext cx="0" cy="0"/>
          <a:chOff x="0" y="0"/>
          <a:chExt cx="0" cy="0"/>
        </a:xfrm>
      </p:grpSpPr>
      <p:sp>
        <p:nvSpPr>
          <p:cNvPr id="20" name="Google Shape;2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52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52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5200"/>
            </a:lvl3pPr>
            <a:lvl4pPr indent="0" lvl="3" marL="0" marR="0" rtl="0" algn="ctr">
              <a:spcBef>
                <a:spcPts val="0"/>
              </a:spcBef>
              <a:spcAft>
                <a:spcPts val="0"/>
              </a:spcAft>
              <a:buSzPts val="1400"/>
              <a:buFont typeface="Arial"/>
              <a:buNone/>
              <a:defRPr sz="5200"/>
            </a:lvl4pPr>
            <a:lvl5pPr indent="0" lvl="4" marL="0" marR="0" rtl="0" algn="ctr">
              <a:spcBef>
                <a:spcPts val="0"/>
              </a:spcBef>
              <a:spcAft>
                <a:spcPts val="0"/>
              </a:spcAft>
              <a:buSzPts val="1400"/>
              <a:buFont typeface="Arial"/>
              <a:buNone/>
              <a:defRPr sz="5200"/>
            </a:lvl5pPr>
            <a:lvl6pPr indent="0" lvl="5" marL="457200" marR="0" rtl="0" algn="ctr">
              <a:spcBef>
                <a:spcPts val="0"/>
              </a:spcBef>
              <a:spcAft>
                <a:spcPts val="0"/>
              </a:spcAft>
              <a:buSzPts val="1400"/>
              <a:buFont typeface="Arial"/>
              <a:buNone/>
              <a:defRPr sz="5200"/>
            </a:lvl6pPr>
            <a:lvl7pPr indent="0" lvl="6" marL="914400" marR="0" rtl="0" algn="ctr">
              <a:spcBef>
                <a:spcPts val="0"/>
              </a:spcBef>
              <a:spcAft>
                <a:spcPts val="0"/>
              </a:spcAft>
              <a:buSzPts val="1400"/>
              <a:buFont typeface="Arial"/>
              <a:buNone/>
              <a:defRPr sz="5200"/>
            </a:lvl7pPr>
            <a:lvl8pPr indent="0" lvl="7" marL="1371600" marR="0" rtl="0" algn="ctr">
              <a:spcBef>
                <a:spcPts val="0"/>
              </a:spcBef>
              <a:spcAft>
                <a:spcPts val="0"/>
              </a:spcAft>
              <a:buSzPts val="1400"/>
              <a:buFont typeface="Arial"/>
              <a:buNone/>
              <a:defRPr sz="5200"/>
            </a:lvl8pPr>
            <a:lvl9pPr indent="0" lvl="8" marL="1828800" marR="0" rtl="0" algn="ctr">
              <a:spcBef>
                <a:spcPts val="0"/>
              </a:spcBef>
              <a:spcAft>
                <a:spcPts val="0"/>
              </a:spcAft>
              <a:buSzPts val="1400"/>
              <a:buFont typeface="Arial"/>
              <a:buNone/>
              <a:defRPr sz="5200"/>
            </a:lvl9pPr>
          </a:lstStyle>
          <a:p/>
        </p:txBody>
      </p:sp>
      <p:sp>
        <p:nvSpPr>
          <p:cNvPr id="21" name="Google Shape;2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22" name="Google Shape;22;p2"/>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1"/>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5" name="Shape 55"/>
        <p:cNvGrpSpPr/>
        <p:nvPr/>
      </p:nvGrpSpPr>
      <p:grpSpPr>
        <a:xfrm>
          <a:off x="0" y="0"/>
          <a:ext cx="0" cy="0"/>
          <a:chOff x="0" y="0"/>
          <a:chExt cx="0" cy="0"/>
        </a:xfrm>
      </p:grpSpPr>
      <p:sp>
        <p:nvSpPr>
          <p:cNvPr id="56" name="Google Shape;56;p1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7" name="Google Shape;57;p1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 name="Google Shape;58;p1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1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p:cSld name="3_Title and Content">
    <p:spTree>
      <p:nvGrpSpPr>
        <p:cNvPr id="61" name="Shape 61"/>
        <p:cNvGrpSpPr/>
        <p:nvPr/>
      </p:nvGrpSpPr>
      <p:grpSpPr>
        <a:xfrm>
          <a:off x="0" y="0"/>
          <a:ext cx="0" cy="0"/>
          <a:chOff x="0" y="0"/>
          <a:chExt cx="0" cy="0"/>
        </a:xfrm>
      </p:grpSpPr>
      <p:sp>
        <p:nvSpPr>
          <p:cNvPr id="62" name="Google Shape;62;p13"/>
          <p:cNvSpPr txBox="1"/>
          <p:nvPr>
            <p:ph idx="10" type="dt"/>
          </p:nvPr>
        </p:nvSpPr>
        <p:spPr>
          <a:xfrm>
            <a:off x="457200" y="4767264"/>
            <a:ext cx="2133600" cy="2739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13"/>
          <p:cNvSpPr txBox="1"/>
          <p:nvPr>
            <p:ph idx="11" type="ftr"/>
          </p:nvPr>
        </p:nvSpPr>
        <p:spPr>
          <a:xfrm>
            <a:off x="3124200" y="4767264"/>
            <a:ext cx="2895600" cy="273900"/>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3"/>
          <p:cNvSpPr txBox="1"/>
          <p:nvPr>
            <p:ph idx="12" type="sldNum"/>
          </p:nvPr>
        </p:nvSpPr>
        <p:spPr>
          <a:xfrm>
            <a:off x="6553200" y="4767264"/>
            <a:ext cx="2133600" cy="273900"/>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1">
  <p:cSld name="3_Title and Content_1">
    <p:spTree>
      <p:nvGrpSpPr>
        <p:cNvPr id="65" name="Shape 65"/>
        <p:cNvGrpSpPr/>
        <p:nvPr/>
      </p:nvGrpSpPr>
      <p:grpSpPr>
        <a:xfrm>
          <a:off x="0" y="0"/>
          <a:ext cx="0" cy="0"/>
          <a:chOff x="0" y="0"/>
          <a:chExt cx="0" cy="0"/>
        </a:xfrm>
      </p:grpSpPr>
      <p:sp>
        <p:nvSpPr>
          <p:cNvPr id="66" name="Google Shape;66;p14"/>
          <p:cNvSpPr txBox="1"/>
          <p:nvPr>
            <p:ph idx="10" type="dt"/>
          </p:nvPr>
        </p:nvSpPr>
        <p:spPr>
          <a:xfrm>
            <a:off x="457200" y="4767264"/>
            <a:ext cx="2133600" cy="2739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4"/>
          <p:cNvSpPr txBox="1"/>
          <p:nvPr>
            <p:ph idx="11" type="ftr"/>
          </p:nvPr>
        </p:nvSpPr>
        <p:spPr>
          <a:xfrm>
            <a:off x="3124200" y="4767264"/>
            <a:ext cx="2895600" cy="273900"/>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14"/>
          <p:cNvSpPr txBox="1"/>
          <p:nvPr>
            <p:ph idx="12" type="sldNum"/>
          </p:nvPr>
        </p:nvSpPr>
        <p:spPr>
          <a:xfrm>
            <a:off x="6553200" y="4767264"/>
            <a:ext cx="2133600" cy="273900"/>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2">
  <p:cSld name="3_Title and Content_2">
    <p:spTree>
      <p:nvGrpSpPr>
        <p:cNvPr id="69" name="Shape 69"/>
        <p:cNvGrpSpPr/>
        <p:nvPr/>
      </p:nvGrpSpPr>
      <p:grpSpPr>
        <a:xfrm>
          <a:off x="0" y="0"/>
          <a:ext cx="0" cy="0"/>
          <a:chOff x="0" y="0"/>
          <a:chExt cx="0" cy="0"/>
        </a:xfrm>
      </p:grpSpPr>
      <p:sp>
        <p:nvSpPr>
          <p:cNvPr id="70" name="Google Shape;70;p15"/>
          <p:cNvSpPr txBox="1"/>
          <p:nvPr>
            <p:ph idx="10" type="dt"/>
          </p:nvPr>
        </p:nvSpPr>
        <p:spPr>
          <a:xfrm>
            <a:off x="457200" y="4767264"/>
            <a:ext cx="2133600" cy="273900"/>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5"/>
          <p:cNvSpPr txBox="1"/>
          <p:nvPr>
            <p:ph idx="11" type="ftr"/>
          </p:nvPr>
        </p:nvSpPr>
        <p:spPr>
          <a:xfrm>
            <a:off x="3124200" y="4767264"/>
            <a:ext cx="2895600" cy="273900"/>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5"/>
          <p:cNvSpPr txBox="1"/>
          <p:nvPr>
            <p:ph idx="12" type="sldNum"/>
          </p:nvPr>
        </p:nvSpPr>
        <p:spPr>
          <a:xfrm>
            <a:off x="6553200" y="4767264"/>
            <a:ext cx="2133600" cy="273900"/>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3" name="Shape 23"/>
        <p:cNvGrpSpPr/>
        <p:nvPr/>
      </p:nvGrpSpPr>
      <p:grpSpPr>
        <a:xfrm>
          <a:off x="0" y="0"/>
          <a:ext cx="0" cy="0"/>
          <a:chOff x="0" y="0"/>
          <a:chExt cx="0" cy="0"/>
        </a:xfrm>
      </p:grpSpPr>
      <p:sp>
        <p:nvSpPr>
          <p:cNvPr id="24" name="Google Shape;24;p3"/>
          <p:cNvSpPr txBox="1"/>
          <p:nvPr>
            <p:ph idx="1" type="body"/>
          </p:nvPr>
        </p:nvSpPr>
        <p:spPr>
          <a:xfrm>
            <a:off x="311700" y="1114400"/>
            <a:ext cx="5260200" cy="3654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5" name="Google Shape;25;p3"/>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2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000"/>
            </a:lvl3pPr>
            <a:lvl4pPr indent="0" lvl="3" marL="0" marR="0" rtl="0" algn="ctr">
              <a:spcBef>
                <a:spcPts val="0"/>
              </a:spcBef>
              <a:spcAft>
                <a:spcPts val="0"/>
              </a:spcAft>
              <a:buSzPts val="1400"/>
              <a:buFont typeface="Arial"/>
              <a:buNone/>
              <a:defRPr sz="3000"/>
            </a:lvl4pPr>
            <a:lvl5pPr indent="0" lvl="4" marL="0" marR="0" rtl="0" algn="ctr">
              <a:spcBef>
                <a:spcPts val="0"/>
              </a:spcBef>
              <a:spcAft>
                <a:spcPts val="0"/>
              </a:spcAft>
              <a:buSzPts val="1400"/>
              <a:buFont typeface="Arial"/>
              <a:buNone/>
              <a:defRPr sz="3000"/>
            </a:lvl5pPr>
            <a:lvl6pPr indent="0" lvl="5" marL="457200" marR="0" rtl="0" algn="ctr">
              <a:spcBef>
                <a:spcPts val="0"/>
              </a:spcBef>
              <a:spcAft>
                <a:spcPts val="0"/>
              </a:spcAft>
              <a:buSzPts val="1400"/>
              <a:buFont typeface="Arial"/>
              <a:buNone/>
              <a:defRPr sz="3000"/>
            </a:lvl6pPr>
            <a:lvl7pPr indent="0" lvl="6" marL="914400" marR="0" rtl="0" algn="ctr">
              <a:spcBef>
                <a:spcPts val="0"/>
              </a:spcBef>
              <a:spcAft>
                <a:spcPts val="0"/>
              </a:spcAft>
              <a:buSzPts val="1400"/>
              <a:buFont typeface="Arial"/>
              <a:buNone/>
              <a:defRPr sz="3000"/>
            </a:lvl7pPr>
            <a:lvl8pPr indent="0" lvl="7" marL="1371600" marR="0" rtl="0" algn="ctr">
              <a:spcBef>
                <a:spcPts val="0"/>
              </a:spcBef>
              <a:spcAft>
                <a:spcPts val="0"/>
              </a:spcAft>
              <a:buSzPts val="1400"/>
              <a:buFont typeface="Arial"/>
              <a:buNone/>
              <a:defRPr sz="3000"/>
            </a:lvl8pPr>
            <a:lvl9pPr indent="0" lvl="8" marL="1828800" marR="0" rtl="0" algn="ctr">
              <a:spcBef>
                <a:spcPts val="0"/>
              </a:spcBef>
              <a:spcAft>
                <a:spcPts val="0"/>
              </a:spcAft>
              <a:buSzPts val="1400"/>
              <a:buFont typeface="Arial"/>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7" name="Shape 27"/>
        <p:cNvGrpSpPr/>
        <p:nvPr/>
      </p:nvGrpSpPr>
      <p:grpSpPr>
        <a:xfrm>
          <a:off x="0" y="0"/>
          <a:ext cx="0" cy="0"/>
          <a:chOff x="0" y="0"/>
          <a:chExt cx="0" cy="0"/>
        </a:xfrm>
      </p:grpSpPr>
      <p:sp>
        <p:nvSpPr>
          <p:cNvPr id="28" name="Google Shape;28;p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9" name="Google Shape;29;p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0" name="Google Shape;30;p4"/>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4"/>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2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000"/>
            </a:lvl3pPr>
            <a:lvl4pPr indent="0" lvl="3" marL="0" marR="0" rtl="0" algn="ctr">
              <a:spcBef>
                <a:spcPts val="0"/>
              </a:spcBef>
              <a:spcAft>
                <a:spcPts val="0"/>
              </a:spcAft>
              <a:buSzPts val="1400"/>
              <a:buFont typeface="Arial"/>
              <a:buNone/>
              <a:defRPr sz="3000"/>
            </a:lvl4pPr>
            <a:lvl5pPr indent="0" lvl="4" marL="0" marR="0" rtl="0" algn="ctr">
              <a:spcBef>
                <a:spcPts val="0"/>
              </a:spcBef>
              <a:spcAft>
                <a:spcPts val="0"/>
              </a:spcAft>
              <a:buSzPts val="1400"/>
              <a:buFont typeface="Arial"/>
              <a:buNone/>
              <a:defRPr sz="3000"/>
            </a:lvl5pPr>
            <a:lvl6pPr indent="0" lvl="5" marL="457200" marR="0" rtl="0" algn="ctr">
              <a:spcBef>
                <a:spcPts val="0"/>
              </a:spcBef>
              <a:spcAft>
                <a:spcPts val="0"/>
              </a:spcAft>
              <a:buSzPts val="1400"/>
              <a:buFont typeface="Arial"/>
              <a:buNone/>
              <a:defRPr sz="3000"/>
            </a:lvl6pPr>
            <a:lvl7pPr indent="0" lvl="6" marL="914400" marR="0" rtl="0" algn="ctr">
              <a:spcBef>
                <a:spcPts val="0"/>
              </a:spcBef>
              <a:spcAft>
                <a:spcPts val="0"/>
              </a:spcAft>
              <a:buSzPts val="1400"/>
              <a:buFont typeface="Arial"/>
              <a:buNone/>
              <a:defRPr sz="3000"/>
            </a:lvl7pPr>
            <a:lvl8pPr indent="0" lvl="7" marL="1371600" marR="0" rtl="0" algn="ctr">
              <a:spcBef>
                <a:spcPts val="0"/>
              </a:spcBef>
              <a:spcAft>
                <a:spcPts val="0"/>
              </a:spcAft>
              <a:buSzPts val="1400"/>
              <a:buFont typeface="Arial"/>
              <a:buNone/>
              <a:defRPr sz="3000"/>
            </a:lvl8pPr>
            <a:lvl9pPr indent="0" lvl="8" marL="1828800" marR="0" rtl="0" algn="ctr">
              <a:spcBef>
                <a:spcPts val="0"/>
              </a:spcBef>
              <a:spcAft>
                <a:spcPts val="0"/>
              </a:spcAft>
              <a:buSzPts val="1400"/>
              <a:buFont typeface="Arial"/>
              <a:buNone/>
              <a:defRPr sz="3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2" name="Shape 32"/>
        <p:cNvGrpSpPr/>
        <p:nvPr/>
      </p:nvGrpSpPr>
      <p:grpSpPr>
        <a:xfrm>
          <a:off x="0" y="0"/>
          <a:ext cx="0" cy="0"/>
          <a:chOff x="0" y="0"/>
          <a:chExt cx="0" cy="0"/>
        </a:xfrm>
      </p:grpSpPr>
      <p:sp>
        <p:nvSpPr>
          <p:cNvPr id="33" name="Google Shape;33;p5"/>
          <p:cNvSpPr txBox="1"/>
          <p:nvPr>
            <p:ph idx="1" type="body"/>
          </p:nvPr>
        </p:nvSpPr>
        <p:spPr>
          <a:xfrm>
            <a:off x="311700" y="847675"/>
            <a:ext cx="8520600" cy="395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4" name="Google Shape;34;p5"/>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2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000"/>
            </a:lvl3pPr>
            <a:lvl4pPr indent="0" lvl="3" marL="0" marR="0" rtl="0" algn="ctr">
              <a:spcBef>
                <a:spcPts val="0"/>
              </a:spcBef>
              <a:spcAft>
                <a:spcPts val="0"/>
              </a:spcAft>
              <a:buSzPts val="1400"/>
              <a:buFont typeface="Arial"/>
              <a:buNone/>
              <a:defRPr sz="3000"/>
            </a:lvl4pPr>
            <a:lvl5pPr indent="0" lvl="4" marL="0" marR="0" rtl="0" algn="ctr">
              <a:spcBef>
                <a:spcPts val="0"/>
              </a:spcBef>
              <a:spcAft>
                <a:spcPts val="0"/>
              </a:spcAft>
              <a:buSzPts val="1400"/>
              <a:buFont typeface="Arial"/>
              <a:buNone/>
              <a:defRPr sz="3000"/>
            </a:lvl5pPr>
            <a:lvl6pPr indent="0" lvl="5" marL="457200" marR="0" rtl="0" algn="ctr">
              <a:spcBef>
                <a:spcPts val="0"/>
              </a:spcBef>
              <a:spcAft>
                <a:spcPts val="0"/>
              </a:spcAft>
              <a:buSzPts val="1400"/>
              <a:buFont typeface="Arial"/>
              <a:buNone/>
              <a:defRPr sz="3000"/>
            </a:lvl6pPr>
            <a:lvl7pPr indent="0" lvl="6" marL="914400" marR="0" rtl="0" algn="ctr">
              <a:spcBef>
                <a:spcPts val="0"/>
              </a:spcBef>
              <a:spcAft>
                <a:spcPts val="0"/>
              </a:spcAft>
              <a:buSzPts val="1400"/>
              <a:buFont typeface="Arial"/>
              <a:buNone/>
              <a:defRPr sz="3000"/>
            </a:lvl7pPr>
            <a:lvl8pPr indent="0" lvl="7" marL="1371600" marR="0" rtl="0" algn="ctr">
              <a:spcBef>
                <a:spcPts val="0"/>
              </a:spcBef>
              <a:spcAft>
                <a:spcPts val="0"/>
              </a:spcAft>
              <a:buSzPts val="1400"/>
              <a:buFont typeface="Arial"/>
              <a:buNone/>
              <a:defRPr sz="3000"/>
            </a:lvl8pPr>
            <a:lvl9pPr indent="0" lvl="8" marL="1828800" marR="0" rtl="0" algn="ctr">
              <a:spcBef>
                <a:spcPts val="0"/>
              </a:spcBef>
              <a:spcAft>
                <a:spcPts val="0"/>
              </a:spcAft>
              <a:buSzPts val="1400"/>
              <a:buFont typeface="Arial"/>
              <a:buNone/>
              <a:defRPr sz="3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6" name="Shape 36"/>
        <p:cNvGrpSpPr/>
        <p:nvPr/>
      </p:nvGrpSpPr>
      <p:grpSpPr>
        <a:xfrm>
          <a:off x="0" y="0"/>
          <a:ext cx="0" cy="0"/>
          <a:chOff x="0" y="0"/>
          <a:chExt cx="0" cy="0"/>
        </a:xfrm>
      </p:grpSpPr>
      <p:sp>
        <p:nvSpPr>
          <p:cNvPr id="37" name="Google Shape;37;p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36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6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600"/>
            </a:lvl3pPr>
            <a:lvl4pPr indent="0" lvl="3" marL="0" marR="0" rtl="0" algn="ctr">
              <a:spcBef>
                <a:spcPts val="0"/>
              </a:spcBef>
              <a:spcAft>
                <a:spcPts val="0"/>
              </a:spcAft>
              <a:buSzPts val="1400"/>
              <a:buFont typeface="Arial"/>
              <a:buNone/>
              <a:defRPr sz="3600"/>
            </a:lvl4pPr>
            <a:lvl5pPr indent="0" lvl="4" marL="0" marR="0" rtl="0" algn="ctr">
              <a:spcBef>
                <a:spcPts val="0"/>
              </a:spcBef>
              <a:spcAft>
                <a:spcPts val="0"/>
              </a:spcAft>
              <a:buSzPts val="1400"/>
              <a:buFont typeface="Arial"/>
              <a:buNone/>
              <a:defRPr sz="3600"/>
            </a:lvl5pPr>
            <a:lvl6pPr indent="0" lvl="5" marL="457200" marR="0" rtl="0" algn="ctr">
              <a:spcBef>
                <a:spcPts val="0"/>
              </a:spcBef>
              <a:spcAft>
                <a:spcPts val="0"/>
              </a:spcAft>
              <a:buSzPts val="1400"/>
              <a:buFont typeface="Arial"/>
              <a:buNone/>
              <a:defRPr sz="3600"/>
            </a:lvl6pPr>
            <a:lvl7pPr indent="0" lvl="6" marL="914400" marR="0" rtl="0" algn="ctr">
              <a:spcBef>
                <a:spcPts val="0"/>
              </a:spcBef>
              <a:spcAft>
                <a:spcPts val="0"/>
              </a:spcAft>
              <a:buSzPts val="1400"/>
              <a:buFont typeface="Arial"/>
              <a:buNone/>
              <a:defRPr sz="3600"/>
            </a:lvl7pPr>
            <a:lvl8pPr indent="0" lvl="7" marL="1371600" marR="0" rtl="0" algn="ctr">
              <a:spcBef>
                <a:spcPts val="0"/>
              </a:spcBef>
              <a:spcAft>
                <a:spcPts val="0"/>
              </a:spcAft>
              <a:buSzPts val="1400"/>
              <a:buFont typeface="Arial"/>
              <a:buNone/>
              <a:defRPr sz="3600"/>
            </a:lvl8pPr>
            <a:lvl9pPr indent="0" lvl="8" marL="1828800" marR="0" rtl="0" algn="ctr">
              <a:spcBef>
                <a:spcPts val="0"/>
              </a:spcBef>
              <a:spcAft>
                <a:spcPts val="0"/>
              </a:spcAft>
              <a:buSzPts val="1400"/>
              <a:buFont typeface="Arial"/>
              <a:buNone/>
              <a:defRPr sz="3600"/>
            </a:lvl9pPr>
          </a:lstStyle>
          <a:p/>
        </p:txBody>
      </p:sp>
      <p:sp>
        <p:nvSpPr>
          <p:cNvPr id="38" name="Google Shape;38;p6"/>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txBox="1"/>
          <p:nvPr>
            <p:ph idx="2"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2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000"/>
            </a:lvl3pPr>
            <a:lvl4pPr indent="0" lvl="3" marL="0" marR="0" rtl="0" algn="ctr">
              <a:spcBef>
                <a:spcPts val="0"/>
              </a:spcBef>
              <a:spcAft>
                <a:spcPts val="0"/>
              </a:spcAft>
              <a:buSzPts val="1400"/>
              <a:buFont typeface="Arial"/>
              <a:buNone/>
              <a:defRPr sz="3000"/>
            </a:lvl4pPr>
            <a:lvl5pPr indent="0" lvl="4" marL="0" marR="0" rtl="0" algn="ctr">
              <a:spcBef>
                <a:spcPts val="0"/>
              </a:spcBef>
              <a:spcAft>
                <a:spcPts val="0"/>
              </a:spcAft>
              <a:buSzPts val="1400"/>
              <a:buFont typeface="Arial"/>
              <a:buNone/>
              <a:defRPr sz="3000"/>
            </a:lvl5pPr>
            <a:lvl6pPr indent="0" lvl="5" marL="457200" marR="0" rtl="0" algn="ctr">
              <a:spcBef>
                <a:spcPts val="0"/>
              </a:spcBef>
              <a:spcAft>
                <a:spcPts val="0"/>
              </a:spcAft>
              <a:buSzPts val="1400"/>
              <a:buFont typeface="Arial"/>
              <a:buNone/>
              <a:defRPr sz="3000"/>
            </a:lvl6pPr>
            <a:lvl7pPr indent="0" lvl="6" marL="914400" marR="0" rtl="0" algn="ctr">
              <a:spcBef>
                <a:spcPts val="0"/>
              </a:spcBef>
              <a:spcAft>
                <a:spcPts val="0"/>
              </a:spcAft>
              <a:buSzPts val="1400"/>
              <a:buFont typeface="Arial"/>
              <a:buNone/>
              <a:defRPr sz="3000"/>
            </a:lvl7pPr>
            <a:lvl8pPr indent="0" lvl="7" marL="1371600" marR="0" rtl="0" algn="ctr">
              <a:spcBef>
                <a:spcPts val="0"/>
              </a:spcBef>
              <a:spcAft>
                <a:spcPts val="0"/>
              </a:spcAft>
              <a:buSzPts val="1400"/>
              <a:buFont typeface="Arial"/>
              <a:buNone/>
              <a:defRPr sz="3000"/>
            </a:lvl8pPr>
            <a:lvl9pPr indent="0" lvl="8" marL="1828800" marR="0" rtl="0" algn="ctr">
              <a:spcBef>
                <a:spcPts val="0"/>
              </a:spcBef>
              <a:spcAft>
                <a:spcPts val="0"/>
              </a:spcAft>
              <a:buSzPts val="1400"/>
              <a:buFont typeface="Arial"/>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7"/>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7"/>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2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000"/>
            </a:lvl3pPr>
            <a:lvl4pPr indent="0" lvl="3" marL="0" marR="0" rtl="0" algn="ctr">
              <a:spcBef>
                <a:spcPts val="0"/>
              </a:spcBef>
              <a:spcAft>
                <a:spcPts val="0"/>
              </a:spcAft>
              <a:buSzPts val="1400"/>
              <a:buFont typeface="Arial"/>
              <a:buNone/>
              <a:defRPr sz="3000"/>
            </a:lvl4pPr>
            <a:lvl5pPr indent="0" lvl="4" marL="0" marR="0" rtl="0" algn="ctr">
              <a:spcBef>
                <a:spcPts val="0"/>
              </a:spcBef>
              <a:spcAft>
                <a:spcPts val="0"/>
              </a:spcAft>
              <a:buSzPts val="1400"/>
              <a:buFont typeface="Arial"/>
              <a:buNone/>
              <a:defRPr sz="3000"/>
            </a:lvl5pPr>
            <a:lvl6pPr indent="0" lvl="5" marL="457200" marR="0" rtl="0" algn="ctr">
              <a:spcBef>
                <a:spcPts val="0"/>
              </a:spcBef>
              <a:spcAft>
                <a:spcPts val="0"/>
              </a:spcAft>
              <a:buSzPts val="1400"/>
              <a:buFont typeface="Arial"/>
              <a:buNone/>
              <a:defRPr sz="3000"/>
            </a:lvl6pPr>
            <a:lvl7pPr indent="0" lvl="6" marL="914400" marR="0" rtl="0" algn="ctr">
              <a:spcBef>
                <a:spcPts val="0"/>
              </a:spcBef>
              <a:spcAft>
                <a:spcPts val="0"/>
              </a:spcAft>
              <a:buSzPts val="1400"/>
              <a:buFont typeface="Arial"/>
              <a:buNone/>
              <a:defRPr sz="3000"/>
            </a:lvl7pPr>
            <a:lvl8pPr indent="0" lvl="7" marL="1371600" marR="0" rtl="0" algn="ctr">
              <a:spcBef>
                <a:spcPts val="0"/>
              </a:spcBef>
              <a:spcAft>
                <a:spcPts val="0"/>
              </a:spcAft>
              <a:buSzPts val="1400"/>
              <a:buFont typeface="Arial"/>
              <a:buNone/>
              <a:defRPr sz="3000"/>
            </a:lvl8pPr>
            <a:lvl9pPr indent="0" lvl="8" marL="1828800" marR="0" rtl="0" algn="ctr">
              <a:spcBef>
                <a:spcPts val="0"/>
              </a:spcBef>
              <a:spcAft>
                <a:spcPts val="0"/>
              </a:spcAft>
              <a:buSzPts val="1400"/>
              <a:buFont typeface="Arial"/>
              <a:buNone/>
              <a:defRPr sz="3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43" name="Shape 43"/>
        <p:cNvGrpSpPr/>
        <p:nvPr/>
      </p:nvGrpSpPr>
      <p:grpSpPr>
        <a:xfrm>
          <a:off x="0" y="0"/>
          <a:ext cx="0" cy="0"/>
          <a:chOff x="0" y="0"/>
          <a:chExt cx="0" cy="0"/>
        </a:xfrm>
      </p:grpSpPr>
      <p:sp>
        <p:nvSpPr>
          <p:cNvPr id="44" name="Google Shape;44;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4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4800"/>
            </a:lvl3pPr>
            <a:lvl4pPr indent="0" lvl="3" marL="0" marR="0" rtl="0" algn="ctr">
              <a:spcBef>
                <a:spcPts val="0"/>
              </a:spcBef>
              <a:spcAft>
                <a:spcPts val="0"/>
              </a:spcAft>
              <a:buSzPts val="1400"/>
              <a:buFont typeface="Arial"/>
              <a:buNone/>
              <a:defRPr sz="4800"/>
            </a:lvl4pPr>
            <a:lvl5pPr indent="0" lvl="4" marL="0" marR="0" rtl="0" algn="ctr">
              <a:spcBef>
                <a:spcPts val="0"/>
              </a:spcBef>
              <a:spcAft>
                <a:spcPts val="0"/>
              </a:spcAft>
              <a:buSzPts val="1400"/>
              <a:buFont typeface="Arial"/>
              <a:buNone/>
              <a:defRPr sz="4800"/>
            </a:lvl5pPr>
            <a:lvl6pPr indent="0" lvl="5" marL="457200" marR="0" rtl="0" algn="ctr">
              <a:spcBef>
                <a:spcPts val="0"/>
              </a:spcBef>
              <a:spcAft>
                <a:spcPts val="0"/>
              </a:spcAft>
              <a:buSzPts val="1400"/>
              <a:buFont typeface="Arial"/>
              <a:buNone/>
              <a:defRPr sz="4800"/>
            </a:lvl6pPr>
            <a:lvl7pPr indent="0" lvl="6" marL="914400" marR="0" rtl="0" algn="ctr">
              <a:spcBef>
                <a:spcPts val="0"/>
              </a:spcBef>
              <a:spcAft>
                <a:spcPts val="0"/>
              </a:spcAft>
              <a:buSzPts val="1400"/>
              <a:buFont typeface="Arial"/>
              <a:buNone/>
              <a:defRPr sz="4800"/>
            </a:lvl7pPr>
            <a:lvl8pPr indent="0" lvl="7" marL="1371600" marR="0" rtl="0" algn="ctr">
              <a:spcBef>
                <a:spcPts val="0"/>
              </a:spcBef>
              <a:spcAft>
                <a:spcPts val="0"/>
              </a:spcAft>
              <a:buSzPts val="1400"/>
              <a:buFont typeface="Arial"/>
              <a:buNone/>
              <a:defRPr sz="4800"/>
            </a:lvl8pPr>
            <a:lvl9pPr indent="0" lvl="8" marL="1828800" marR="0" rtl="0" algn="ctr">
              <a:spcBef>
                <a:spcPts val="0"/>
              </a:spcBef>
              <a:spcAft>
                <a:spcPts val="0"/>
              </a:spcAft>
              <a:buSzPts val="1400"/>
              <a:buFont typeface="Arial"/>
              <a:buNone/>
              <a:defRPr sz="4800"/>
            </a:lvl9pPr>
          </a:lstStyle>
          <a:p/>
        </p:txBody>
      </p:sp>
      <p:sp>
        <p:nvSpPr>
          <p:cNvPr id="45" name="Google Shape;45;p8"/>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6" name="Shape 46"/>
        <p:cNvGrpSpPr/>
        <p:nvPr/>
      </p:nvGrpSpPr>
      <p:grpSpPr>
        <a:xfrm>
          <a:off x="0" y="0"/>
          <a:ext cx="0" cy="0"/>
          <a:chOff x="0" y="0"/>
          <a:chExt cx="0" cy="0"/>
        </a:xfrm>
      </p:grpSpPr>
      <p:sp>
        <p:nvSpPr>
          <p:cNvPr id="47" name="Google Shape;47;p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8" name="Google Shape;48;p9"/>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9" name="Shape 49"/>
        <p:cNvGrpSpPr/>
        <p:nvPr/>
      </p:nvGrpSpPr>
      <p:grpSpPr>
        <a:xfrm>
          <a:off x="0" y="0"/>
          <a:ext cx="0" cy="0"/>
          <a:chOff x="0" y="0"/>
          <a:chExt cx="0" cy="0"/>
        </a:xfrm>
      </p:grpSpPr>
      <p:sp>
        <p:nvSpPr>
          <p:cNvPr id="50" name="Google Shape;50;p10"/>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120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2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12000"/>
            </a:lvl3pPr>
            <a:lvl4pPr indent="0" lvl="3" marL="0" marR="0" rtl="0" algn="ctr">
              <a:spcBef>
                <a:spcPts val="0"/>
              </a:spcBef>
              <a:spcAft>
                <a:spcPts val="0"/>
              </a:spcAft>
              <a:buSzPts val="1400"/>
              <a:buFont typeface="Arial"/>
              <a:buNone/>
              <a:defRPr sz="12000"/>
            </a:lvl4pPr>
            <a:lvl5pPr indent="0" lvl="4" marL="0" marR="0" rtl="0" algn="ctr">
              <a:spcBef>
                <a:spcPts val="0"/>
              </a:spcBef>
              <a:spcAft>
                <a:spcPts val="0"/>
              </a:spcAft>
              <a:buSzPts val="1400"/>
              <a:buFont typeface="Arial"/>
              <a:buNone/>
              <a:defRPr sz="12000"/>
            </a:lvl5pPr>
            <a:lvl6pPr indent="0" lvl="5" marL="457200" marR="0" rtl="0" algn="ctr">
              <a:spcBef>
                <a:spcPts val="0"/>
              </a:spcBef>
              <a:spcAft>
                <a:spcPts val="0"/>
              </a:spcAft>
              <a:buSzPts val="1400"/>
              <a:buFont typeface="Arial"/>
              <a:buNone/>
              <a:defRPr sz="12000"/>
            </a:lvl6pPr>
            <a:lvl7pPr indent="0" lvl="6" marL="914400" marR="0" rtl="0" algn="ctr">
              <a:spcBef>
                <a:spcPts val="0"/>
              </a:spcBef>
              <a:spcAft>
                <a:spcPts val="0"/>
              </a:spcAft>
              <a:buSzPts val="1400"/>
              <a:buFont typeface="Arial"/>
              <a:buNone/>
              <a:defRPr sz="12000"/>
            </a:lvl7pPr>
            <a:lvl8pPr indent="0" lvl="7" marL="1371600" marR="0" rtl="0" algn="ctr">
              <a:spcBef>
                <a:spcPts val="0"/>
              </a:spcBef>
              <a:spcAft>
                <a:spcPts val="0"/>
              </a:spcAft>
              <a:buSzPts val="1400"/>
              <a:buFont typeface="Arial"/>
              <a:buNone/>
              <a:defRPr sz="12000"/>
            </a:lvl8pPr>
            <a:lvl9pPr indent="0" lvl="8" marL="1828800" marR="0" rtl="0" algn="ctr">
              <a:spcBef>
                <a:spcPts val="0"/>
              </a:spcBef>
              <a:spcAft>
                <a:spcPts val="0"/>
              </a:spcAft>
              <a:buSzPts val="1400"/>
              <a:buFont typeface="Arial"/>
              <a:buNone/>
              <a:defRPr sz="12000"/>
            </a:lvl9pPr>
          </a:lstStyle>
          <a:p/>
        </p:txBody>
      </p:sp>
      <p:sp>
        <p:nvSpPr>
          <p:cNvPr id="51" name="Google Shape;51;p1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52" name="Google Shape;52;p10"/>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theme" Target="../theme/theme2.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68125" y="57150"/>
            <a:ext cx="8615100" cy="260700"/>
          </a:xfrm>
          <a:prstGeom prst="rect">
            <a:avLst/>
          </a:prstGeom>
          <a:solidFill>
            <a:srgbClr val="6C9B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3366"/>
              </a:buClr>
              <a:buFont typeface="Trebuchet MS"/>
              <a:buNone/>
            </a:pPr>
            <a:r>
              <a:rPr b="0" i="0" lang="en" sz="1200" u="none" cap="none" strike="noStrike">
                <a:solidFill>
                  <a:srgbClr val="003366"/>
                </a:solidFill>
                <a:latin typeface="Trebuchet MS"/>
                <a:ea typeface="Trebuchet MS"/>
                <a:cs typeface="Trebuchet MS"/>
                <a:sym typeface="Trebuchet MS"/>
              </a:rPr>
              <a:t>N A T I O N A L   O C E A N I C   A N D   A T M O S P H E R I C   A D M I N I S T R A T I O N</a:t>
            </a:r>
            <a:endParaRPr/>
          </a:p>
        </p:txBody>
      </p:sp>
      <p:sp>
        <p:nvSpPr>
          <p:cNvPr id="7" name="Google Shape;7;p1"/>
          <p:cNvSpPr txBox="1"/>
          <p:nvPr/>
        </p:nvSpPr>
        <p:spPr>
          <a:xfrm>
            <a:off x="533400" y="342900"/>
            <a:ext cx="8077200" cy="457200"/>
          </a:xfrm>
          <a:prstGeom prst="rect">
            <a:avLst/>
          </a:prstGeom>
          <a:solidFill>
            <a:srgbClr val="215A9F"/>
          </a:solidFill>
          <a:ln>
            <a:noFill/>
          </a:ln>
        </p:spPr>
        <p:txBody>
          <a:bodyPr anchorCtr="0" anchor="t" bIns="36575" lIns="36575" spcFirstLastPara="1" rIns="36575" wrap="square" tIns="7315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1"/>
          <p:cNvSpPr/>
          <p:nvPr/>
        </p:nvSpPr>
        <p:spPr>
          <a:xfrm>
            <a:off x="8133037" y="0"/>
            <a:ext cx="992700" cy="925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9" name="Google Shape;9;p1"/>
          <p:cNvPicPr preferRelativeResize="0"/>
          <p:nvPr/>
        </p:nvPicPr>
        <p:blipFill rotWithShape="1">
          <a:blip r:embed="rId1">
            <a:alphaModFix/>
          </a:blip>
          <a:srcRect b="0" l="0" r="0" t="0"/>
          <a:stretch/>
        </p:blipFill>
        <p:spPr>
          <a:xfrm>
            <a:off x="8151199" y="21299"/>
            <a:ext cx="956400" cy="882900"/>
          </a:xfrm>
          <a:prstGeom prst="rect">
            <a:avLst/>
          </a:prstGeom>
          <a:noFill/>
          <a:ln>
            <a:noFill/>
          </a:ln>
        </p:spPr>
      </p:pic>
      <p:sp>
        <p:nvSpPr>
          <p:cNvPr id="10" name="Google Shape;10;p1"/>
          <p:cNvSpPr txBox="1"/>
          <p:nvPr>
            <p:ph idx="1" type="body"/>
          </p:nvPr>
        </p:nvSpPr>
        <p:spPr>
          <a:xfrm>
            <a:off x="311700" y="847675"/>
            <a:ext cx="8520600" cy="395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grpSp>
        <p:nvGrpSpPr>
          <p:cNvPr id="11" name="Google Shape;11;p1"/>
          <p:cNvGrpSpPr/>
          <p:nvPr/>
        </p:nvGrpSpPr>
        <p:grpSpPr>
          <a:xfrm>
            <a:off x="0" y="0"/>
            <a:ext cx="992700" cy="925500"/>
            <a:chOff x="2833075" y="-371525"/>
            <a:chExt cx="992700" cy="925500"/>
          </a:xfrm>
        </p:grpSpPr>
        <p:sp>
          <p:nvSpPr>
            <p:cNvPr id="12" name="Google Shape;12;p1"/>
            <p:cNvSpPr/>
            <p:nvPr/>
          </p:nvSpPr>
          <p:spPr>
            <a:xfrm>
              <a:off x="2833075" y="-371525"/>
              <a:ext cx="992700" cy="925500"/>
            </a:xfrm>
            <a:prstGeom prst="ellipse">
              <a:avLst/>
            </a:prstGeom>
            <a:solidFill>
              <a:srgbClr val="FFFFFF"/>
            </a:solid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3" name="Google Shape;13;p1"/>
            <p:cNvPicPr preferRelativeResize="0"/>
            <p:nvPr/>
          </p:nvPicPr>
          <p:blipFill rotWithShape="1">
            <a:blip r:embed="rId2">
              <a:alphaModFix/>
            </a:blip>
            <a:srcRect b="0" l="0" r="0" t="0"/>
            <a:stretch/>
          </p:blipFill>
          <p:spPr>
            <a:xfrm>
              <a:off x="2878375" y="-339575"/>
              <a:ext cx="902100" cy="861600"/>
            </a:xfrm>
            <a:prstGeom prst="rect">
              <a:avLst/>
            </a:prstGeom>
            <a:noFill/>
            <a:ln>
              <a:noFill/>
            </a:ln>
          </p:spPr>
        </p:pic>
      </p:grpSp>
      <p:sp>
        <p:nvSpPr>
          <p:cNvPr id="14" name="Google Shape;14;p1"/>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1400"/>
              <a:buFont typeface="Arial"/>
              <a:buNone/>
              <a:defRPr b="0" i="0" sz="28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30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Font typeface="Arial"/>
              <a:buNone/>
              <a:defRPr sz="3000"/>
            </a:lvl3pPr>
            <a:lvl4pPr indent="0" lvl="3" marL="0" marR="0" rtl="0" algn="ctr">
              <a:spcBef>
                <a:spcPts val="0"/>
              </a:spcBef>
              <a:spcAft>
                <a:spcPts val="0"/>
              </a:spcAft>
              <a:buSzPts val="1400"/>
              <a:buFont typeface="Arial"/>
              <a:buNone/>
              <a:defRPr sz="3000"/>
            </a:lvl4pPr>
            <a:lvl5pPr indent="0" lvl="4" marL="0" marR="0" rtl="0" algn="ctr">
              <a:spcBef>
                <a:spcPts val="0"/>
              </a:spcBef>
              <a:spcAft>
                <a:spcPts val="0"/>
              </a:spcAft>
              <a:buSzPts val="1400"/>
              <a:buFont typeface="Arial"/>
              <a:buNone/>
              <a:defRPr sz="3000"/>
            </a:lvl5pPr>
            <a:lvl6pPr indent="0" lvl="5" marL="457200" marR="0" rtl="0" algn="ctr">
              <a:spcBef>
                <a:spcPts val="0"/>
              </a:spcBef>
              <a:spcAft>
                <a:spcPts val="0"/>
              </a:spcAft>
              <a:buSzPts val="1400"/>
              <a:buFont typeface="Arial"/>
              <a:buNone/>
              <a:defRPr sz="3000"/>
            </a:lvl6pPr>
            <a:lvl7pPr indent="0" lvl="6" marL="914400" marR="0" rtl="0" algn="ctr">
              <a:spcBef>
                <a:spcPts val="0"/>
              </a:spcBef>
              <a:spcAft>
                <a:spcPts val="0"/>
              </a:spcAft>
              <a:buSzPts val="1400"/>
              <a:buFont typeface="Arial"/>
              <a:buNone/>
              <a:defRPr sz="3000"/>
            </a:lvl7pPr>
            <a:lvl8pPr indent="0" lvl="7" marL="1371600" marR="0" rtl="0" algn="ctr">
              <a:spcBef>
                <a:spcPts val="0"/>
              </a:spcBef>
              <a:spcAft>
                <a:spcPts val="0"/>
              </a:spcAft>
              <a:buSzPts val="1400"/>
              <a:buFont typeface="Arial"/>
              <a:buNone/>
              <a:defRPr sz="3000"/>
            </a:lvl8pPr>
            <a:lvl9pPr indent="0" lvl="8" marL="1828800" marR="0" rtl="0" algn="ctr">
              <a:spcBef>
                <a:spcPts val="0"/>
              </a:spcBef>
              <a:spcAft>
                <a:spcPts val="0"/>
              </a:spcAft>
              <a:buSzPts val="1400"/>
              <a:buFont typeface="Arial"/>
              <a:buNone/>
              <a:defRPr sz="3000"/>
            </a:lvl9pPr>
          </a:lstStyle>
          <a:p/>
        </p:txBody>
      </p:sp>
      <p:sp>
        <p:nvSpPr>
          <p:cNvPr id="15" name="Google Shape;15;p1"/>
          <p:cNvSpPr/>
          <p:nvPr/>
        </p:nvSpPr>
        <p:spPr>
          <a:xfrm>
            <a:off x="228600" y="4843462"/>
            <a:ext cx="8682000" cy="240600"/>
          </a:xfrm>
          <a:prstGeom prst="rect">
            <a:avLst/>
          </a:prstGeom>
          <a:solidFill>
            <a:srgbClr val="215A9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
          <p:cNvSpPr/>
          <p:nvPr/>
        </p:nvSpPr>
        <p:spPr>
          <a:xfrm>
            <a:off x="76200" y="4845843"/>
            <a:ext cx="320700" cy="240600"/>
          </a:xfrm>
          <a:prstGeom prst="ellipse">
            <a:avLst/>
          </a:prstGeom>
          <a:solidFill>
            <a:srgbClr val="215A9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
          <p:cNvSpPr/>
          <p:nvPr/>
        </p:nvSpPr>
        <p:spPr>
          <a:xfrm>
            <a:off x="8747125" y="4845843"/>
            <a:ext cx="320700" cy="240600"/>
          </a:xfrm>
          <a:prstGeom prst="ellipse">
            <a:avLst/>
          </a:prstGeom>
          <a:solidFill>
            <a:srgbClr val="215A9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2.gif"/><Relationship Id="rId4" Type="http://schemas.openxmlformats.org/officeDocument/2006/relationships/image" Target="../media/image31.gif"/><Relationship Id="rId5" Type="http://schemas.openxmlformats.org/officeDocument/2006/relationships/image" Target="../media/image3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05.png"/><Relationship Id="rId4" Type="http://schemas.openxmlformats.org/officeDocument/2006/relationships/image" Target="../media/image35.gif"/><Relationship Id="rId5" Type="http://schemas.openxmlformats.org/officeDocument/2006/relationships/image" Target="../media/image4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8.gif"/><Relationship Id="rId4" Type="http://schemas.openxmlformats.org/officeDocument/2006/relationships/image" Target="../media/image36.gif"/><Relationship Id="rId5"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docs.google.com/forms/d/1ENv5Efy0ayssHcLGWAtz5RaIUjWBsMktzSUaUY8oY9I/prefill" TargetMode="External"/><Relationship Id="rId4" Type="http://schemas.openxmlformats.org/officeDocument/2006/relationships/hyperlink" Target="https://www.emc.ncep.noaa.gov/users/meg/rtma_urma_v2p8/" TargetMode="External"/><Relationship Id="rId5" Type="http://schemas.openxmlformats.org/officeDocument/2006/relationships/hyperlink" Target="https://vlab.ncep.noaa.gov/group/715073/home" TargetMode="External"/><Relationship Id="rId6" Type="http://schemas.openxmlformats.org/officeDocument/2006/relationships/hyperlink" Target="https://vlab.ncep.noaa.gov/group/715073/discussions-forums-/-/message_boards/category/83954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59.png"/><Relationship Id="rId5" Type="http://schemas.openxmlformats.org/officeDocument/2006/relationships/image" Target="../media/image51.png"/><Relationship Id="rId6"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113.png"/><Relationship Id="rId5" Type="http://schemas.openxmlformats.org/officeDocument/2006/relationships/image" Target="../media/image54.png"/><Relationship Id="rId6"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0.png"/><Relationship Id="rId4" Type="http://schemas.openxmlformats.org/officeDocument/2006/relationships/image" Target="../media/image58.png"/><Relationship Id="rId5"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hyperlink" Target="https://docs.google.com/spreadsheets/d/1W_7cGm0msGRXTNU7uygrwXQYcD6ECihRNziGI5PdlCk/edit?usp=shar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www.emc.ncep.noaa.gov/users/meg/rtma_urma_v2p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4.png"/><Relationship Id="rId6"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vlab.ncep.noaa.gov/group/715073/observation-qc-requests" TargetMode="Externa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72.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6.gif"/><Relationship Id="rId4" Type="http://schemas.openxmlformats.org/officeDocument/2006/relationships/image" Target="../media/image112.gif"/><Relationship Id="rId5" Type="http://schemas.openxmlformats.org/officeDocument/2006/relationships/image" Target="../media/image67.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s://www.weather.gov/media/srh/HourlyPrecipInformation.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70.gif"/><Relationship Id="rId4" Type="http://schemas.openxmlformats.org/officeDocument/2006/relationships/image" Target="../media/image69.gif"/><Relationship Id="rId5" Type="http://schemas.openxmlformats.org/officeDocument/2006/relationships/image" Target="../media/image6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73.gif"/><Relationship Id="rId4" Type="http://schemas.openxmlformats.org/officeDocument/2006/relationships/image" Target="../media/image71.gif"/><Relationship Id="rId5"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6.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7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7.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5.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9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95.png"/><Relationship Id="rId4" Type="http://schemas.openxmlformats.org/officeDocument/2006/relationships/image" Target="../media/image132.png"/><Relationship Id="rId5"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35.png"/><Relationship Id="rId4" Type="http://schemas.openxmlformats.org/officeDocument/2006/relationships/image" Target="../media/image91.png"/><Relationship Id="rId5"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96.png"/><Relationship Id="rId4" Type="http://schemas.openxmlformats.org/officeDocument/2006/relationships/image" Target="../media/image90.png"/><Relationship Id="rId5" Type="http://schemas.openxmlformats.org/officeDocument/2006/relationships/image" Target="../media/image9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02.png"/><Relationship Id="rId4" Type="http://schemas.openxmlformats.org/officeDocument/2006/relationships/image" Target="../media/image92.png"/><Relationship Id="rId5" Type="http://schemas.openxmlformats.org/officeDocument/2006/relationships/image" Target="../media/image10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01.png"/><Relationship Id="rId4" Type="http://schemas.openxmlformats.org/officeDocument/2006/relationships/image" Target="../media/image97.png"/><Relationship Id="rId5"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00.png"/><Relationship Id="rId4" Type="http://schemas.openxmlformats.org/officeDocument/2006/relationships/image" Target="../media/image99.png"/><Relationship Id="rId5" Type="http://schemas.openxmlformats.org/officeDocument/2006/relationships/image" Target="../media/image109.png"/></Relationships>
</file>

<file path=ppt/slides/_rels/slide6.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11.png"/><Relationship Id="rId8"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122.png"/><Relationship Id="rId4" Type="http://schemas.openxmlformats.org/officeDocument/2006/relationships/image" Target="../media/image106.png"/><Relationship Id="rId5" Type="http://schemas.openxmlformats.org/officeDocument/2006/relationships/image" Target="../media/image10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110.png"/><Relationship Id="rId4" Type="http://schemas.openxmlformats.org/officeDocument/2006/relationships/image" Target="../media/image133.png"/><Relationship Id="rId5" Type="http://schemas.openxmlformats.org/officeDocument/2006/relationships/image" Target="../media/image1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118.png"/><Relationship Id="rId4" Type="http://schemas.openxmlformats.org/officeDocument/2006/relationships/image" Target="../media/image107.png"/><Relationship Id="rId5"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125.png"/><Relationship Id="rId4" Type="http://schemas.openxmlformats.org/officeDocument/2006/relationships/image" Target="../media/image117.png"/><Relationship Id="rId5" Type="http://schemas.openxmlformats.org/officeDocument/2006/relationships/image" Target="../media/image1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127.png"/><Relationship Id="rId4" Type="http://schemas.openxmlformats.org/officeDocument/2006/relationships/image" Target="../media/image119.png"/><Relationship Id="rId5" Type="http://schemas.openxmlformats.org/officeDocument/2006/relationships/image" Target="../media/image1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128.png"/><Relationship Id="rId4" Type="http://schemas.openxmlformats.org/officeDocument/2006/relationships/image" Target="../media/image126.png"/><Relationship Id="rId5" Type="http://schemas.openxmlformats.org/officeDocument/2006/relationships/image" Target="../media/image12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131.png"/><Relationship Id="rId4" Type="http://schemas.openxmlformats.org/officeDocument/2006/relationships/image" Target="../media/image129.png"/><Relationship Id="rId5"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hyperlink" Target="https://www.weather.gov/media/srh/HourlyPrecipInformation.pdf" TargetMode="External"/><Relationship Id="rId4" Type="http://schemas.openxmlformats.org/officeDocument/2006/relationships/hyperlink" Target="https://docs.google.com/presentation/d/1GUjHKmD56AR1fxzgF-LexBsJTfs0KNEG4O7xonZpJ7g/edit?usp=sharing" TargetMode="External"/></Relationships>
</file>

<file path=ppt/slides/_rels/slide7.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14.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26.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drive.google.com/open?id=13iLfg94AI_oDkXObp86KluMKa9tG-njSPAjIOEApCBs" TargetMode="External"/><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1.png"/><Relationship Id="rId12"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txBox="1"/>
          <p:nvPr>
            <p:ph type="ctrTitle"/>
          </p:nvPr>
        </p:nvSpPr>
        <p:spPr>
          <a:xfrm>
            <a:off x="805350" y="879225"/>
            <a:ext cx="7533300" cy="956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800">
                <a:solidFill>
                  <a:schemeClr val="dk1"/>
                </a:solidFill>
              </a:rPr>
              <a:t>V2.8 RTMA/URMA/RTMA-RU</a:t>
            </a:r>
            <a:endParaRPr sz="28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 sz="2800">
                <a:solidFill>
                  <a:schemeClr val="dk1"/>
                </a:solidFill>
              </a:rPr>
              <a:t>Science Brief</a:t>
            </a:r>
            <a:endParaRPr sz="2800">
              <a:solidFill>
                <a:schemeClr val="dk1"/>
              </a:solidFill>
            </a:endParaRPr>
          </a:p>
        </p:txBody>
      </p:sp>
      <p:sp>
        <p:nvSpPr>
          <p:cNvPr id="78" name="Google Shape;78;p16"/>
          <p:cNvSpPr txBox="1"/>
          <p:nvPr>
            <p:ph idx="1" type="subTitle"/>
          </p:nvPr>
        </p:nvSpPr>
        <p:spPr>
          <a:xfrm>
            <a:off x="1318600" y="1835525"/>
            <a:ext cx="6522600" cy="2933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500">
                <a:solidFill>
                  <a:srgbClr val="000000"/>
                </a:solidFill>
              </a:rPr>
              <a:t>Jacob R. Carley</a:t>
            </a:r>
            <a:r>
              <a:rPr baseline="30000" lang="en" sz="1500">
                <a:solidFill>
                  <a:srgbClr val="000000"/>
                </a:solidFill>
              </a:rPr>
              <a:t>1</a:t>
            </a:r>
            <a:r>
              <a:rPr lang="en" sz="1500">
                <a:solidFill>
                  <a:srgbClr val="000000"/>
                </a:solidFill>
              </a:rPr>
              <a:t>, Manuel Pondeca</a:t>
            </a:r>
            <a:r>
              <a:rPr baseline="30000" lang="en" sz="1500">
                <a:solidFill>
                  <a:srgbClr val="000000"/>
                </a:solidFill>
              </a:rPr>
              <a:t>12</a:t>
            </a:r>
            <a:r>
              <a:rPr lang="en" sz="1500">
                <a:solidFill>
                  <a:srgbClr val="000000"/>
                </a:solidFill>
              </a:rPr>
              <a:t>, Steve Levine</a:t>
            </a:r>
            <a:r>
              <a:rPr baseline="30000" lang="en" sz="1500">
                <a:solidFill>
                  <a:srgbClr val="000000"/>
                </a:solidFill>
              </a:rPr>
              <a:t>13</a:t>
            </a:r>
            <a:r>
              <a:rPr lang="en" sz="1500">
                <a:solidFill>
                  <a:srgbClr val="000000"/>
                </a:solidFill>
              </a:rPr>
              <a:t>, Ying Lin</a:t>
            </a:r>
            <a:r>
              <a:rPr baseline="30000" lang="en" sz="1500">
                <a:solidFill>
                  <a:srgbClr val="000000"/>
                </a:solidFill>
              </a:rPr>
              <a:t>1</a:t>
            </a:r>
            <a:r>
              <a:rPr lang="en" sz="1500">
                <a:solidFill>
                  <a:srgbClr val="000000"/>
                </a:solidFill>
              </a:rPr>
              <a:t>, </a:t>
            </a:r>
            <a:r>
              <a:rPr lang="en" sz="1500">
                <a:solidFill>
                  <a:schemeClr val="dk1"/>
                </a:solidFill>
              </a:rPr>
              <a:t>Yan Luo</a:t>
            </a:r>
            <a:r>
              <a:rPr baseline="30000" lang="en" sz="1500">
                <a:solidFill>
                  <a:schemeClr val="dk1"/>
                </a:solidFill>
              </a:rPr>
              <a:t>12</a:t>
            </a:r>
            <a:r>
              <a:rPr lang="en" sz="1500">
                <a:solidFill>
                  <a:srgbClr val="000000"/>
                </a:solidFill>
              </a:rPr>
              <a:t> Annette Gibbs</a:t>
            </a:r>
            <a:r>
              <a:rPr baseline="30000" lang="en" sz="1500">
                <a:solidFill>
                  <a:srgbClr val="000000"/>
                </a:solidFill>
              </a:rPr>
              <a:t>12</a:t>
            </a:r>
            <a:r>
              <a:rPr lang="en" sz="1500">
                <a:solidFill>
                  <a:srgbClr val="000000"/>
                </a:solidFill>
              </a:rPr>
              <a:t>, Jim Purser</a:t>
            </a:r>
            <a:r>
              <a:rPr baseline="30000" lang="en" sz="1500">
                <a:solidFill>
                  <a:srgbClr val="000000"/>
                </a:solidFill>
              </a:rPr>
              <a:t>12</a:t>
            </a:r>
            <a:r>
              <a:rPr lang="en" sz="1500">
                <a:solidFill>
                  <a:srgbClr val="000000"/>
                </a:solidFill>
              </a:rPr>
              <a:t>, Stylianos Flampouris</a:t>
            </a:r>
            <a:r>
              <a:rPr baseline="30000" lang="en" sz="1500">
                <a:solidFill>
                  <a:srgbClr val="000000"/>
                </a:solidFill>
              </a:rPr>
              <a:t>12</a:t>
            </a:r>
            <a:r>
              <a:rPr lang="en" sz="1500">
                <a:solidFill>
                  <a:srgbClr val="000000"/>
                </a:solidFill>
              </a:rPr>
              <a:t>, Xiaoyan Zhang</a:t>
            </a:r>
            <a:r>
              <a:rPr baseline="30000" lang="en" sz="1500">
                <a:solidFill>
                  <a:srgbClr val="000000"/>
                </a:solidFill>
              </a:rPr>
              <a:t>12</a:t>
            </a:r>
            <a:r>
              <a:rPr lang="en" sz="1500">
                <a:solidFill>
                  <a:srgbClr val="000000"/>
                </a:solidFill>
              </a:rPr>
              <a:t>, Matthew Morris</a:t>
            </a:r>
            <a:r>
              <a:rPr baseline="30000" lang="en" sz="1500">
                <a:solidFill>
                  <a:srgbClr val="000000"/>
                </a:solidFill>
              </a:rPr>
              <a:t>13</a:t>
            </a:r>
            <a:r>
              <a:rPr lang="en" sz="1500">
                <a:solidFill>
                  <a:srgbClr val="000000"/>
                </a:solidFill>
              </a:rPr>
              <a:t>, Edward Colon</a:t>
            </a:r>
            <a:r>
              <a:rPr baseline="30000" lang="en" sz="1500">
                <a:solidFill>
                  <a:srgbClr val="000000"/>
                </a:solidFill>
              </a:rPr>
              <a:t>12</a:t>
            </a:r>
            <a:r>
              <a:rPr lang="en" sz="1500">
                <a:solidFill>
                  <a:srgbClr val="000000"/>
                </a:solidFill>
              </a:rPr>
              <a:t>, </a:t>
            </a:r>
            <a:r>
              <a:rPr lang="en" sz="1500">
                <a:solidFill>
                  <a:schemeClr val="dk1"/>
                </a:solidFill>
              </a:rPr>
              <a:t>Runhua Yang</a:t>
            </a:r>
            <a:r>
              <a:rPr baseline="30000" lang="en" sz="1500">
                <a:solidFill>
                  <a:schemeClr val="dk1"/>
                </a:solidFill>
              </a:rPr>
              <a:t>12</a:t>
            </a:r>
            <a:r>
              <a:rPr lang="en" sz="1500">
                <a:solidFill>
                  <a:srgbClr val="000000"/>
                </a:solidFill>
              </a:rPr>
              <a:t>, Gang Zhao</a:t>
            </a:r>
            <a:r>
              <a:rPr baseline="30000" lang="en" sz="1500">
                <a:solidFill>
                  <a:schemeClr val="dk1"/>
                </a:solidFill>
              </a:rPr>
              <a:t>12</a:t>
            </a:r>
            <a:r>
              <a:rPr lang="en" sz="1500">
                <a:solidFill>
                  <a:srgbClr val="000000"/>
                </a:solidFill>
              </a:rPr>
              <a:t>, Jeff Whiting</a:t>
            </a:r>
            <a:r>
              <a:rPr baseline="30000" lang="en" sz="1500">
                <a:solidFill>
                  <a:srgbClr val="000000"/>
                </a:solidFill>
              </a:rPr>
              <a:t>12</a:t>
            </a:r>
            <a:r>
              <a:rPr lang="en" sz="1500">
                <a:solidFill>
                  <a:srgbClr val="000000"/>
                </a:solidFill>
              </a:rPr>
              <a:t>, and Daryl Kleist</a:t>
            </a:r>
            <a:r>
              <a:rPr baseline="30000" lang="en" sz="1500">
                <a:solidFill>
                  <a:srgbClr val="000000"/>
                </a:solidFill>
              </a:rPr>
              <a:t>1</a:t>
            </a:r>
            <a:endParaRPr baseline="30000" sz="1500">
              <a:solidFill>
                <a:srgbClr val="000000"/>
              </a:solidFill>
            </a:endParaRPr>
          </a:p>
          <a:p>
            <a:pPr indent="0" lvl="0" marL="0" rtl="0" algn="ctr">
              <a:lnSpc>
                <a:spcPct val="115000"/>
              </a:lnSpc>
              <a:spcBef>
                <a:spcPts val="0"/>
              </a:spcBef>
              <a:spcAft>
                <a:spcPts val="0"/>
              </a:spcAft>
              <a:buClr>
                <a:schemeClr val="dk1"/>
              </a:buClr>
              <a:buSzPts val="1100"/>
              <a:buFont typeface="Arial"/>
              <a:buNone/>
            </a:pPr>
            <a:r>
              <a:t/>
            </a:r>
            <a:endParaRPr sz="1500">
              <a:solidFill>
                <a:srgbClr val="000000"/>
              </a:solidFill>
            </a:endParaRPr>
          </a:p>
          <a:p>
            <a:pPr indent="0" lvl="0" marL="0" rtl="0" algn="ctr">
              <a:lnSpc>
                <a:spcPct val="115000"/>
              </a:lnSpc>
              <a:spcBef>
                <a:spcPts val="0"/>
              </a:spcBef>
              <a:spcAft>
                <a:spcPts val="0"/>
              </a:spcAft>
              <a:buClr>
                <a:schemeClr val="dk1"/>
              </a:buClr>
              <a:buSzPts val="1100"/>
              <a:buFont typeface="Arial"/>
              <a:buNone/>
            </a:pPr>
            <a:r>
              <a:rPr lang="en" sz="1500">
                <a:solidFill>
                  <a:srgbClr val="000000"/>
                </a:solidFill>
              </a:rPr>
              <a:t>And many other excellent folks from ESRL/GSD, NWS WFOs and Regions, MDL + the NBM team, and NCEP Centers</a:t>
            </a:r>
            <a:endParaRPr sz="1500">
              <a:solidFill>
                <a:srgbClr val="000000"/>
              </a:solidFill>
            </a:endParaRPr>
          </a:p>
          <a:p>
            <a:pPr indent="0" lvl="0" marL="0" rtl="0" algn="ctr">
              <a:lnSpc>
                <a:spcPct val="115000"/>
              </a:lnSpc>
              <a:spcBef>
                <a:spcPts val="0"/>
              </a:spcBef>
              <a:spcAft>
                <a:spcPts val="0"/>
              </a:spcAft>
              <a:buClr>
                <a:schemeClr val="dk1"/>
              </a:buClr>
              <a:buSzPts val="1100"/>
              <a:buFont typeface="Arial"/>
              <a:buNone/>
            </a:pPr>
            <a:r>
              <a:t/>
            </a:r>
            <a:endParaRPr sz="1500">
              <a:solidFill>
                <a:srgbClr val="000000"/>
              </a:solidFill>
            </a:endParaRPr>
          </a:p>
          <a:p>
            <a:pPr indent="0" lvl="0" marL="0" rtl="0" algn="ctr">
              <a:spcBef>
                <a:spcPts val="0"/>
              </a:spcBef>
              <a:spcAft>
                <a:spcPts val="0"/>
              </a:spcAft>
              <a:buClr>
                <a:schemeClr val="dk1"/>
              </a:buClr>
              <a:buSzPts val="1100"/>
              <a:buFont typeface="Arial"/>
              <a:buNone/>
            </a:pPr>
            <a:r>
              <a:rPr baseline="30000" lang="en" sz="1500">
                <a:solidFill>
                  <a:srgbClr val="000000"/>
                </a:solidFill>
              </a:rPr>
              <a:t>1</a:t>
            </a:r>
            <a:r>
              <a:rPr lang="en" sz="1500">
                <a:solidFill>
                  <a:srgbClr val="000000"/>
                </a:solidFill>
              </a:rPr>
              <a:t>NCEP/EMC/Modeling and Data Assimilation Branch</a:t>
            </a:r>
            <a:endParaRPr sz="1500">
              <a:solidFill>
                <a:srgbClr val="000000"/>
              </a:solidFill>
            </a:endParaRPr>
          </a:p>
          <a:p>
            <a:pPr indent="0" lvl="0" marL="0" rtl="0" algn="ctr">
              <a:spcBef>
                <a:spcPts val="0"/>
              </a:spcBef>
              <a:spcAft>
                <a:spcPts val="0"/>
              </a:spcAft>
              <a:buClr>
                <a:schemeClr val="dk1"/>
              </a:buClr>
              <a:buSzPts val="1100"/>
              <a:buFont typeface="Arial"/>
              <a:buNone/>
            </a:pPr>
            <a:r>
              <a:rPr baseline="30000" lang="en" sz="1500">
                <a:solidFill>
                  <a:srgbClr val="000000"/>
                </a:solidFill>
              </a:rPr>
              <a:t>2</a:t>
            </a:r>
            <a:r>
              <a:rPr lang="en" sz="1500">
                <a:solidFill>
                  <a:srgbClr val="000000"/>
                </a:solidFill>
              </a:rPr>
              <a:t>IM Systems Group</a:t>
            </a:r>
            <a:endParaRPr sz="1500">
              <a:solidFill>
                <a:srgbClr val="000000"/>
              </a:solidFill>
            </a:endParaRPr>
          </a:p>
          <a:p>
            <a:pPr indent="0" lvl="0" marL="0" rtl="0" algn="ctr">
              <a:spcBef>
                <a:spcPts val="0"/>
              </a:spcBef>
              <a:spcAft>
                <a:spcPts val="0"/>
              </a:spcAft>
              <a:buClr>
                <a:schemeClr val="dk1"/>
              </a:buClr>
              <a:buSzPts val="1100"/>
              <a:buFont typeface="Arial"/>
              <a:buNone/>
            </a:pPr>
            <a:r>
              <a:rPr baseline="30000" lang="en" sz="1500">
                <a:solidFill>
                  <a:srgbClr val="000000"/>
                </a:solidFill>
              </a:rPr>
              <a:t>3</a:t>
            </a:r>
            <a:r>
              <a:rPr lang="en" sz="1500">
                <a:solidFill>
                  <a:srgbClr val="000000"/>
                </a:solidFill>
              </a:rPr>
              <a:t>Systems Research Group</a:t>
            </a:r>
            <a:endParaRPr sz="1500">
              <a:solidFill>
                <a:srgbClr val="000000"/>
              </a:solidFill>
            </a:endParaRPr>
          </a:p>
          <a:p>
            <a:pPr indent="0" lvl="0" marL="0" rtl="0" algn="ctr">
              <a:spcBef>
                <a:spcPts val="0"/>
              </a:spcBef>
              <a:spcAft>
                <a:spcPts val="0"/>
              </a:spcAft>
              <a:buNone/>
            </a:pPr>
            <a:r>
              <a:t/>
            </a:r>
            <a:endParaRPr sz="1500">
              <a:solidFill>
                <a:srgbClr val="000000"/>
              </a:solidFill>
            </a:endParaRPr>
          </a:p>
          <a:p>
            <a:pPr indent="0" lvl="0" marL="0" rtl="0" algn="ctr">
              <a:spcBef>
                <a:spcPts val="0"/>
              </a:spcBef>
              <a:spcAft>
                <a:spcPts val="0"/>
              </a:spcAft>
              <a:buNone/>
            </a:pPr>
            <a:r>
              <a:t/>
            </a:r>
            <a:endParaRPr sz="1500">
              <a:solidFill>
                <a:srgbClr val="000000"/>
              </a:solidFill>
            </a:endParaRPr>
          </a:p>
          <a:p>
            <a:pPr indent="0" lvl="0" marL="0" rtl="0" algn="ctr">
              <a:spcBef>
                <a:spcPts val="0"/>
              </a:spcBef>
              <a:spcAft>
                <a:spcPts val="0"/>
              </a:spcAft>
              <a:buNone/>
            </a:pPr>
            <a:r>
              <a:t/>
            </a:r>
            <a:endParaRPr sz="1500">
              <a:solidFill>
                <a:srgbClr val="000000"/>
              </a:solidFill>
            </a:endParaRPr>
          </a:p>
        </p:txBody>
      </p:sp>
      <p:sp>
        <p:nvSpPr>
          <p:cNvPr id="79" name="Google Shape;79;p16"/>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25"/>
          <p:cNvSpPr txBox="1"/>
          <p:nvPr>
            <p:ph idx="1" type="body"/>
          </p:nvPr>
        </p:nvSpPr>
        <p:spPr>
          <a:xfrm>
            <a:off x="311700" y="1000075"/>
            <a:ext cx="8520600" cy="3282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Preprocessing, </a:t>
            </a:r>
            <a:r>
              <a:rPr lang="en">
                <a:solidFill>
                  <a:schemeClr val="dk1"/>
                </a:solidFill>
              </a:rPr>
              <a:t>downscaling and merging the multi-grid output, </a:t>
            </a:r>
            <a:r>
              <a:rPr lang="en">
                <a:solidFill>
                  <a:schemeClr val="dk1"/>
                </a:solidFill>
              </a:rPr>
              <a:t>of the SWH ba</a:t>
            </a:r>
            <a:r>
              <a:rPr lang="en">
                <a:solidFill>
                  <a:schemeClr val="dk1"/>
                </a:solidFill>
              </a:rPr>
              <a:t>ckground:</a:t>
            </a:r>
            <a:endParaRPr>
              <a:solidFill>
                <a:schemeClr val="dk1"/>
              </a:solidFill>
            </a:endParaRPr>
          </a:p>
          <a:p>
            <a:pPr indent="-317500" lvl="1" marL="742950" rtl="0" algn="l">
              <a:spcBef>
                <a:spcPts val="0"/>
              </a:spcBef>
              <a:spcAft>
                <a:spcPts val="0"/>
              </a:spcAft>
              <a:buClr>
                <a:schemeClr val="dk1"/>
              </a:buClr>
              <a:buSzPts val="1400"/>
              <a:buChar char="○"/>
            </a:pPr>
            <a:r>
              <a:rPr lang="en">
                <a:solidFill>
                  <a:schemeClr val="dk1"/>
                </a:solidFill>
              </a:rPr>
              <a:t>Adding</a:t>
            </a:r>
            <a:r>
              <a:rPr lang="en">
                <a:solidFill>
                  <a:schemeClr val="dk1"/>
                </a:solidFill>
              </a:rPr>
              <a:t> the sea land mask → erroneous values </a:t>
            </a:r>
            <a:r>
              <a:rPr lang="en">
                <a:solidFill>
                  <a:schemeClr val="dk1"/>
                </a:solidFill>
              </a:rPr>
              <a:t>from the background </a:t>
            </a:r>
            <a:r>
              <a:rPr lang="en">
                <a:solidFill>
                  <a:schemeClr val="dk1"/>
                </a:solidFill>
              </a:rPr>
              <a:t>have been eliminated</a:t>
            </a:r>
            <a:endParaRPr>
              <a:solidFill>
                <a:schemeClr val="dk1"/>
              </a:solidFill>
            </a:endParaRPr>
          </a:p>
          <a:p>
            <a:pPr indent="-317500" lvl="1" marL="742950" rtl="0" algn="l">
              <a:spcBef>
                <a:spcPts val="0"/>
              </a:spcBef>
              <a:spcAft>
                <a:spcPts val="0"/>
              </a:spcAft>
              <a:buClr>
                <a:schemeClr val="dk1"/>
              </a:buClr>
              <a:buSzPts val="1400"/>
              <a:buChar char="○"/>
            </a:pPr>
            <a:r>
              <a:rPr lang="en">
                <a:solidFill>
                  <a:schemeClr val="dk1"/>
                </a:solidFill>
              </a:rPr>
              <a:t>Background can now be produced by an infinite number of background grids</a:t>
            </a:r>
            <a:endParaRPr>
              <a:solidFill>
                <a:schemeClr val="dk1"/>
              </a:solidFill>
            </a:endParaRPr>
          </a:p>
          <a:p>
            <a:pPr indent="-317500" lvl="2" marL="1828800" rtl="0" algn="l">
              <a:spcBef>
                <a:spcPts val="0"/>
              </a:spcBef>
              <a:spcAft>
                <a:spcPts val="0"/>
              </a:spcAft>
              <a:buClr>
                <a:schemeClr val="dk1"/>
              </a:buClr>
              <a:buSzPts val="1400"/>
              <a:buChar char="■"/>
            </a:pPr>
            <a:r>
              <a:rPr lang="en">
                <a:solidFill>
                  <a:schemeClr val="dk1"/>
                </a:solidFill>
              </a:rPr>
              <a:t>e.g. for CONUS, waves from 6 grids are merged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Analysis for the Great Lakes is added, based on the GL forecasting system.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Sea/ice mask is applied (CONUS and AK), based on the NCEP operational ice coverage retrieval.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Significant Wave Height analysis is now provided for Guam (RTMA).</a:t>
            </a:r>
            <a:endParaRPr>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1600"/>
              </a:spcAft>
              <a:buNone/>
            </a:pPr>
            <a:r>
              <a:t/>
            </a:r>
            <a:endParaRPr/>
          </a:p>
        </p:txBody>
      </p:sp>
      <p:sp>
        <p:nvSpPr>
          <p:cNvPr id="246" name="Google Shape;246;p25"/>
          <p:cNvSpPr txBox="1"/>
          <p:nvPr>
            <p:ph type="title"/>
          </p:nvPr>
        </p:nvSpPr>
        <p:spPr>
          <a:xfrm>
            <a:off x="1163600" y="381000"/>
            <a:ext cx="69366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Significant Wave Height Upgrades</a:t>
            </a:r>
            <a:endParaRPr/>
          </a:p>
        </p:txBody>
      </p:sp>
      <p:sp>
        <p:nvSpPr>
          <p:cNvPr id="247" name="Google Shape;247;p25"/>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pic>
        <p:nvPicPr>
          <p:cNvPr id="252" name="Google Shape;252;p26"/>
          <p:cNvPicPr preferRelativeResize="0"/>
          <p:nvPr/>
        </p:nvPicPr>
        <p:blipFill>
          <a:blip r:embed="rId3">
            <a:alphaModFix/>
          </a:blip>
          <a:stretch>
            <a:fillRect/>
          </a:stretch>
        </p:blipFill>
        <p:spPr>
          <a:xfrm>
            <a:off x="152400" y="1030250"/>
            <a:ext cx="4144251" cy="3712129"/>
          </a:xfrm>
          <a:prstGeom prst="rect">
            <a:avLst/>
          </a:prstGeom>
          <a:noFill/>
          <a:ln>
            <a:noFill/>
          </a:ln>
        </p:spPr>
      </p:pic>
      <p:sp>
        <p:nvSpPr>
          <p:cNvPr id="253" name="Google Shape;253;p26"/>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Wave Height v2.8</a:t>
            </a:r>
            <a:endParaRPr/>
          </a:p>
        </p:txBody>
      </p:sp>
      <p:sp>
        <p:nvSpPr>
          <p:cNvPr id="254" name="Google Shape;254;p26"/>
          <p:cNvSpPr txBox="1"/>
          <p:nvPr/>
        </p:nvSpPr>
        <p:spPr>
          <a:xfrm>
            <a:off x="715275" y="785750"/>
            <a:ext cx="3040500" cy="2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Great Lakes</a:t>
            </a:r>
            <a:endParaRPr/>
          </a:p>
        </p:txBody>
      </p:sp>
      <p:sp>
        <p:nvSpPr>
          <p:cNvPr id="255" name="Google Shape;255;p26"/>
          <p:cNvSpPr txBox="1"/>
          <p:nvPr/>
        </p:nvSpPr>
        <p:spPr>
          <a:xfrm>
            <a:off x="5143050" y="746550"/>
            <a:ext cx="3040500" cy="2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Guam</a:t>
            </a:r>
            <a:endParaRPr/>
          </a:p>
        </p:txBody>
      </p:sp>
      <p:sp>
        <p:nvSpPr>
          <p:cNvPr id="256" name="Google Shape;256;p26"/>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257" name="Google Shape;257;p26"/>
          <p:cNvPicPr preferRelativeResize="0"/>
          <p:nvPr/>
        </p:nvPicPr>
        <p:blipFill>
          <a:blip r:embed="rId4">
            <a:alphaModFix/>
          </a:blip>
          <a:stretch>
            <a:fillRect/>
          </a:stretch>
        </p:blipFill>
        <p:spPr>
          <a:xfrm>
            <a:off x="4743925" y="2958975"/>
            <a:ext cx="3957262" cy="1831700"/>
          </a:xfrm>
          <a:prstGeom prst="rect">
            <a:avLst/>
          </a:prstGeom>
          <a:noFill/>
          <a:ln>
            <a:noFill/>
          </a:ln>
        </p:spPr>
      </p:pic>
      <p:pic>
        <p:nvPicPr>
          <p:cNvPr id="258" name="Google Shape;258;p26"/>
          <p:cNvPicPr preferRelativeResize="0"/>
          <p:nvPr/>
        </p:nvPicPr>
        <p:blipFill rotWithShape="1">
          <a:blip r:embed="rId5">
            <a:alphaModFix/>
          </a:blip>
          <a:srcRect b="51066" l="0" r="49606" t="0"/>
          <a:stretch/>
        </p:blipFill>
        <p:spPr>
          <a:xfrm>
            <a:off x="4838250" y="1161339"/>
            <a:ext cx="1582337" cy="1724625"/>
          </a:xfrm>
          <a:prstGeom prst="rect">
            <a:avLst/>
          </a:prstGeom>
          <a:noFill/>
          <a:ln>
            <a:noFill/>
          </a:ln>
        </p:spPr>
      </p:pic>
      <p:pic>
        <p:nvPicPr>
          <p:cNvPr id="259" name="Google Shape;259;p26"/>
          <p:cNvPicPr preferRelativeResize="0"/>
          <p:nvPr/>
        </p:nvPicPr>
        <p:blipFill rotWithShape="1">
          <a:blip r:embed="rId5">
            <a:alphaModFix/>
          </a:blip>
          <a:srcRect b="0" l="0" r="49606" t="48027"/>
          <a:stretch/>
        </p:blipFill>
        <p:spPr>
          <a:xfrm>
            <a:off x="6872762" y="1054250"/>
            <a:ext cx="1582337" cy="1831697"/>
          </a:xfrm>
          <a:prstGeom prst="rect">
            <a:avLst/>
          </a:prstGeom>
          <a:noFill/>
          <a:ln>
            <a:noFill/>
          </a:ln>
        </p:spPr>
      </p:pic>
      <p:sp>
        <p:nvSpPr>
          <p:cNvPr id="260" name="Google Shape;260;p26"/>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27"/>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Puerto Rico Wave Height Stats</a:t>
            </a:r>
            <a:endParaRPr/>
          </a:p>
        </p:txBody>
      </p:sp>
      <p:pic>
        <p:nvPicPr>
          <p:cNvPr id="266" name="Google Shape;266;p27"/>
          <p:cNvPicPr preferRelativeResize="0"/>
          <p:nvPr/>
        </p:nvPicPr>
        <p:blipFill>
          <a:blip r:embed="rId3">
            <a:alphaModFix/>
          </a:blip>
          <a:stretch>
            <a:fillRect/>
          </a:stretch>
        </p:blipFill>
        <p:spPr>
          <a:xfrm>
            <a:off x="302450" y="992700"/>
            <a:ext cx="4725574" cy="2188875"/>
          </a:xfrm>
          <a:prstGeom prst="rect">
            <a:avLst/>
          </a:prstGeom>
          <a:noFill/>
          <a:ln>
            <a:noFill/>
          </a:ln>
        </p:spPr>
      </p:pic>
      <p:sp>
        <p:nvSpPr>
          <p:cNvPr id="267" name="Google Shape;267;p27"/>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268" name="Google Shape;268;p27"/>
          <p:cNvSpPr txBox="1"/>
          <p:nvPr/>
        </p:nvSpPr>
        <p:spPr>
          <a:xfrm>
            <a:off x="3415250" y="1345925"/>
            <a:ext cx="483000" cy="262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PR</a:t>
            </a:r>
            <a:endParaRPr b="1"/>
          </a:p>
        </p:txBody>
      </p:sp>
      <p:cxnSp>
        <p:nvCxnSpPr>
          <p:cNvPr id="269" name="Google Shape;269;p27"/>
          <p:cNvCxnSpPr/>
          <p:nvPr/>
        </p:nvCxnSpPr>
        <p:spPr>
          <a:xfrm flipH="1" rot="10800000">
            <a:off x="2330325" y="2613750"/>
            <a:ext cx="944700" cy="965700"/>
          </a:xfrm>
          <a:prstGeom prst="straightConnector1">
            <a:avLst/>
          </a:prstGeom>
          <a:noFill/>
          <a:ln cap="flat" cmpd="sng" w="28575">
            <a:solidFill>
              <a:schemeClr val="dk2"/>
            </a:solidFill>
            <a:prstDash val="solid"/>
            <a:round/>
            <a:headEnd len="med" w="med" type="none"/>
            <a:tailEnd len="med" w="med" type="triangle"/>
          </a:ln>
        </p:spPr>
      </p:cxnSp>
      <p:sp>
        <p:nvSpPr>
          <p:cNvPr id="270" name="Google Shape;270;p27"/>
          <p:cNvSpPr txBox="1"/>
          <p:nvPr/>
        </p:nvSpPr>
        <p:spPr>
          <a:xfrm>
            <a:off x="1483900" y="3583150"/>
            <a:ext cx="2477400" cy="11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New grid and higher resolution + new background error = closer fit to obs</a:t>
            </a:r>
            <a:endParaRPr/>
          </a:p>
        </p:txBody>
      </p:sp>
      <p:pic>
        <p:nvPicPr>
          <p:cNvPr id="271" name="Google Shape;271;p27"/>
          <p:cNvPicPr preferRelativeResize="0"/>
          <p:nvPr/>
        </p:nvPicPr>
        <p:blipFill>
          <a:blip r:embed="rId4">
            <a:alphaModFix/>
          </a:blip>
          <a:stretch>
            <a:fillRect/>
          </a:stretch>
        </p:blipFill>
        <p:spPr>
          <a:xfrm>
            <a:off x="4912126" y="2519300"/>
            <a:ext cx="4121800" cy="2341275"/>
          </a:xfrm>
          <a:prstGeom prst="rect">
            <a:avLst/>
          </a:prstGeom>
          <a:noFill/>
          <a:ln>
            <a:noFill/>
          </a:ln>
        </p:spPr>
      </p:pic>
      <p:sp>
        <p:nvSpPr>
          <p:cNvPr id="272" name="Google Shape;272;p27"/>
          <p:cNvSpPr txBox="1"/>
          <p:nvPr/>
        </p:nvSpPr>
        <p:spPr>
          <a:xfrm>
            <a:off x="4970375" y="799000"/>
            <a:ext cx="4005300" cy="1638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 spatial resolution of PR was doubled (from 2.5km to 1.25km):</a:t>
            </a:r>
            <a:endParaRPr/>
          </a:p>
          <a:p>
            <a:pPr indent="-317500" lvl="1" marL="914400" rtl="0" algn="l">
              <a:spcBef>
                <a:spcPts val="0"/>
              </a:spcBef>
              <a:spcAft>
                <a:spcPts val="0"/>
              </a:spcAft>
              <a:buSzPts val="1400"/>
              <a:buChar char="○"/>
            </a:pPr>
            <a:r>
              <a:rPr lang="en"/>
              <a:t>The system’s parameters were recalibrated</a:t>
            </a:r>
            <a:endParaRPr/>
          </a:p>
          <a:p>
            <a:pPr indent="-317500" lvl="1" marL="914400" rtl="0" algn="l">
              <a:spcBef>
                <a:spcPts val="0"/>
              </a:spcBef>
              <a:spcAft>
                <a:spcPts val="0"/>
              </a:spcAft>
              <a:buSzPts val="1400"/>
              <a:buChar char="○"/>
            </a:pPr>
            <a:r>
              <a:rPr i="1" lang="en" u="sng"/>
              <a:t>PR URMA is now the wave analysis system with the highest spatial resolution globally</a:t>
            </a:r>
            <a:endParaRPr i="1" u="sng"/>
          </a:p>
        </p:txBody>
      </p:sp>
      <p:sp>
        <p:nvSpPr>
          <p:cNvPr id="273" name="Google Shape;273;p27"/>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28"/>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Dew Point Analysis Updates</a:t>
            </a:r>
            <a:endParaRPr/>
          </a:p>
        </p:txBody>
      </p:sp>
      <p:sp>
        <p:nvSpPr>
          <p:cNvPr id="279" name="Google Shape;279;p28"/>
          <p:cNvSpPr txBox="1"/>
          <p:nvPr>
            <p:ph idx="1" type="body"/>
          </p:nvPr>
        </p:nvSpPr>
        <p:spPr>
          <a:xfrm>
            <a:off x="288850" y="1000075"/>
            <a:ext cx="5112000" cy="3545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Moist bias causing issues with FireWx</a:t>
            </a:r>
            <a:endParaRPr>
              <a:solidFill>
                <a:srgbClr val="000000"/>
              </a:solidFill>
            </a:endParaRPr>
          </a:p>
          <a:p>
            <a:pPr indent="-317500" lvl="1" marL="914400" rtl="0" algn="l">
              <a:spcBef>
                <a:spcPts val="0"/>
              </a:spcBef>
              <a:spcAft>
                <a:spcPts val="0"/>
              </a:spcAft>
              <a:buClr>
                <a:srgbClr val="000000"/>
              </a:buClr>
              <a:buSzPts val="1400"/>
              <a:buChar char="○"/>
            </a:pPr>
            <a:r>
              <a:rPr lang="en">
                <a:solidFill>
                  <a:schemeClr val="dk1"/>
                </a:solidFill>
              </a:rPr>
              <a:t>First noticed by WFO Missoula, MT</a:t>
            </a:r>
            <a:r>
              <a:rPr lang="en" sz="1800">
                <a:solidFill>
                  <a:schemeClr val="dk1"/>
                </a:solidFill>
              </a:rPr>
              <a:t>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Operational Dew Point Product:</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Q</a:t>
            </a:r>
            <a:r>
              <a:rPr lang="en">
                <a:solidFill>
                  <a:srgbClr val="000000"/>
                </a:solidFill>
              </a:rPr>
              <a:t> and surface press. analysis is used to derive Td</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Analysis increments between the computed Td fields is smoothed via a “1-2-1” filter and added to the downscaled Td to generate the final analysis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The “1-2-1” smoothing filter has been switched off</a:t>
            </a:r>
            <a:r>
              <a:rPr lang="en">
                <a:solidFill>
                  <a:srgbClr val="FF0000"/>
                </a:solidFill>
              </a:rPr>
              <a:t>**</a:t>
            </a:r>
            <a:endParaRPr>
              <a:solidFill>
                <a:srgbClr val="FF0000"/>
              </a:solidFill>
            </a:endParaRPr>
          </a:p>
          <a:p>
            <a:pPr indent="-317500" lvl="0" marL="457200" rtl="0" algn="l">
              <a:spcBef>
                <a:spcPts val="0"/>
              </a:spcBef>
              <a:spcAft>
                <a:spcPts val="0"/>
              </a:spcAft>
              <a:buClr>
                <a:srgbClr val="000000"/>
              </a:buClr>
              <a:buSzPts val="1400"/>
              <a:buChar char="●"/>
            </a:pPr>
            <a:r>
              <a:rPr lang="en">
                <a:solidFill>
                  <a:srgbClr val="000000"/>
                </a:solidFill>
              </a:rPr>
              <a:t>Impacts closely tied to steep terrain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Coordinated and approved with Western Region and WFO Missoula</a:t>
            </a:r>
            <a:endParaRPr>
              <a:solidFill>
                <a:srgbClr val="000000"/>
              </a:solidFill>
            </a:endParaRPr>
          </a:p>
        </p:txBody>
      </p:sp>
      <p:sp>
        <p:nvSpPr>
          <p:cNvPr id="280" name="Google Shape;280;p28"/>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281" name="Google Shape;281;p28"/>
          <p:cNvSpPr txBox="1"/>
          <p:nvPr/>
        </p:nvSpPr>
        <p:spPr>
          <a:xfrm>
            <a:off x="5663306" y="3884475"/>
            <a:ext cx="3359400" cy="4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Operational - Retrospective</a:t>
            </a:r>
            <a:endParaRPr b="1"/>
          </a:p>
        </p:txBody>
      </p:sp>
      <p:pic>
        <p:nvPicPr>
          <p:cNvPr id="282" name="Google Shape;282;p28"/>
          <p:cNvPicPr preferRelativeResize="0"/>
          <p:nvPr/>
        </p:nvPicPr>
        <p:blipFill rotWithShape="1">
          <a:blip r:embed="rId3">
            <a:alphaModFix/>
          </a:blip>
          <a:srcRect b="36" l="0" r="0" t="8697"/>
          <a:stretch/>
        </p:blipFill>
        <p:spPr>
          <a:xfrm>
            <a:off x="5526550" y="1366625"/>
            <a:ext cx="3359501" cy="2611629"/>
          </a:xfrm>
          <a:prstGeom prst="rect">
            <a:avLst/>
          </a:prstGeom>
          <a:noFill/>
          <a:ln>
            <a:noFill/>
          </a:ln>
        </p:spPr>
      </p:pic>
      <p:sp>
        <p:nvSpPr>
          <p:cNvPr id="283" name="Google Shape;283;p28"/>
          <p:cNvSpPr txBox="1"/>
          <p:nvPr/>
        </p:nvSpPr>
        <p:spPr>
          <a:xfrm>
            <a:off x="5832800" y="971525"/>
            <a:ext cx="27432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22Z on 29 June 2019</a:t>
            </a:r>
            <a:endParaRPr b="1" sz="1800"/>
          </a:p>
        </p:txBody>
      </p:sp>
      <p:sp>
        <p:nvSpPr>
          <p:cNvPr id="284" name="Google Shape;284;p28"/>
          <p:cNvSpPr txBox="1"/>
          <p:nvPr/>
        </p:nvSpPr>
        <p:spPr>
          <a:xfrm>
            <a:off x="136450" y="4849575"/>
            <a:ext cx="8662800" cy="23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0000"/>
                </a:solidFill>
              </a:rPr>
              <a:t>**</a:t>
            </a:r>
            <a:r>
              <a:rPr lang="en" sz="1200">
                <a:solidFill>
                  <a:srgbClr val="FFFFFF"/>
                </a:solidFill>
              </a:rPr>
              <a:t>Very early RTMA (&gt;10yrs ago) had serious issues with localized areas of unrealistically low dew points</a:t>
            </a:r>
            <a:endParaRPr sz="12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29"/>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Ceiling is cleared (i.e., set to maximum ceiling value) when the analyzed sky cover is &lt; 50%</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Ensuring product consistency</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Reject GOES Imager sky cover observations when: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The observation is &lt; 30% and over water; and</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Solar zenith angle is &gt; 80° (i.e., late evening, overnight, or early morning)</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Based upon feedback and consultation with GOES product developer and stakeholders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Reduced thinning of GOES sky cover observations (by half) and tripled the decorrelation length to address feedback of a “splotchy” sky cover analysis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Add sky cover analysis to RTMA-RU</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Updates every 15 minutes</a:t>
            </a:r>
            <a:endParaRPr>
              <a:solidFill>
                <a:srgbClr val="000000"/>
              </a:solidFill>
            </a:endParaRPr>
          </a:p>
        </p:txBody>
      </p:sp>
      <p:sp>
        <p:nvSpPr>
          <p:cNvPr id="290" name="Google Shape;290;p29"/>
          <p:cNvSpPr txBox="1"/>
          <p:nvPr>
            <p:ph type="title"/>
          </p:nvPr>
        </p:nvSpPr>
        <p:spPr>
          <a:xfrm>
            <a:off x="991550" y="381000"/>
            <a:ext cx="71280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Ceiling and Sky Cover Updates for v2.8</a:t>
            </a:r>
            <a:endParaRPr/>
          </a:p>
        </p:txBody>
      </p:sp>
      <p:sp>
        <p:nvSpPr>
          <p:cNvPr id="291" name="Google Shape;291;p29"/>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0"/>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Example: Ceiling clearing</a:t>
            </a:r>
            <a:endParaRPr/>
          </a:p>
        </p:txBody>
      </p:sp>
      <p:sp>
        <p:nvSpPr>
          <p:cNvPr id="297" name="Google Shape;297;p30"/>
          <p:cNvSpPr txBox="1"/>
          <p:nvPr/>
        </p:nvSpPr>
        <p:spPr>
          <a:xfrm>
            <a:off x="91440" y="3566160"/>
            <a:ext cx="2926200" cy="3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Sky Cover</a:t>
            </a:r>
            <a:endParaRPr b="1"/>
          </a:p>
        </p:txBody>
      </p:sp>
      <p:sp>
        <p:nvSpPr>
          <p:cNvPr id="298" name="Google Shape;298;p30"/>
          <p:cNvSpPr txBox="1"/>
          <p:nvPr/>
        </p:nvSpPr>
        <p:spPr>
          <a:xfrm>
            <a:off x="3108890" y="3566160"/>
            <a:ext cx="2926200" cy="3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Original Ceiling</a:t>
            </a:r>
            <a:endParaRPr b="1"/>
          </a:p>
        </p:txBody>
      </p:sp>
      <p:sp>
        <p:nvSpPr>
          <p:cNvPr id="299" name="Google Shape;299;p30"/>
          <p:cNvSpPr txBox="1"/>
          <p:nvPr/>
        </p:nvSpPr>
        <p:spPr>
          <a:xfrm>
            <a:off x="6126480" y="3566160"/>
            <a:ext cx="2926200" cy="3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Modified Ceiling</a:t>
            </a:r>
            <a:endParaRPr b="1"/>
          </a:p>
        </p:txBody>
      </p:sp>
      <p:pic>
        <p:nvPicPr>
          <p:cNvPr id="300" name="Google Shape;300;p30"/>
          <p:cNvPicPr preferRelativeResize="0"/>
          <p:nvPr/>
        </p:nvPicPr>
        <p:blipFill rotWithShape="1">
          <a:blip r:embed="rId3">
            <a:alphaModFix/>
          </a:blip>
          <a:srcRect b="109" l="0" r="0" t="109"/>
          <a:stretch/>
        </p:blipFill>
        <p:spPr>
          <a:xfrm>
            <a:off x="182880" y="1170125"/>
            <a:ext cx="2926080" cy="2425815"/>
          </a:xfrm>
          <a:prstGeom prst="rect">
            <a:avLst/>
          </a:prstGeom>
          <a:noFill/>
          <a:ln>
            <a:noFill/>
          </a:ln>
        </p:spPr>
      </p:pic>
      <p:pic>
        <p:nvPicPr>
          <p:cNvPr id="301" name="Google Shape;301;p30"/>
          <p:cNvPicPr preferRelativeResize="0"/>
          <p:nvPr/>
        </p:nvPicPr>
        <p:blipFill rotWithShape="1">
          <a:blip r:embed="rId4">
            <a:alphaModFix/>
          </a:blip>
          <a:srcRect b="258" l="0" r="0" t="258"/>
          <a:stretch/>
        </p:blipFill>
        <p:spPr>
          <a:xfrm>
            <a:off x="3108960" y="1170125"/>
            <a:ext cx="2926080" cy="2425815"/>
          </a:xfrm>
          <a:prstGeom prst="rect">
            <a:avLst/>
          </a:prstGeom>
          <a:noFill/>
          <a:ln>
            <a:noFill/>
          </a:ln>
        </p:spPr>
      </p:pic>
      <p:pic>
        <p:nvPicPr>
          <p:cNvPr id="302" name="Google Shape;302;p30"/>
          <p:cNvPicPr preferRelativeResize="0"/>
          <p:nvPr/>
        </p:nvPicPr>
        <p:blipFill rotWithShape="1">
          <a:blip r:embed="rId5">
            <a:alphaModFix/>
          </a:blip>
          <a:srcRect b="258" l="0" r="0" t="258"/>
          <a:stretch/>
        </p:blipFill>
        <p:spPr>
          <a:xfrm>
            <a:off x="6035040" y="1168850"/>
            <a:ext cx="2926080" cy="2425815"/>
          </a:xfrm>
          <a:prstGeom prst="rect">
            <a:avLst/>
          </a:prstGeom>
          <a:noFill/>
          <a:ln>
            <a:noFill/>
          </a:ln>
        </p:spPr>
      </p:pic>
      <p:sp>
        <p:nvSpPr>
          <p:cNvPr id="303" name="Google Shape;303;p30"/>
          <p:cNvSpPr txBox="1"/>
          <p:nvPr/>
        </p:nvSpPr>
        <p:spPr>
          <a:xfrm>
            <a:off x="2743200" y="4114800"/>
            <a:ext cx="3657600" cy="5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18Z on 15 March 2019</a:t>
            </a:r>
            <a:endParaRPr b="1" sz="1800"/>
          </a:p>
        </p:txBody>
      </p:sp>
      <p:sp>
        <p:nvSpPr>
          <p:cNvPr id="304" name="Google Shape;304;p30"/>
          <p:cNvSpPr/>
          <p:nvPr/>
        </p:nvSpPr>
        <p:spPr>
          <a:xfrm>
            <a:off x="5084064" y="2654675"/>
            <a:ext cx="346200" cy="45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05" name="Google Shape;305;p30"/>
          <p:cNvSpPr/>
          <p:nvPr/>
        </p:nvSpPr>
        <p:spPr>
          <a:xfrm>
            <a:off x="8010144" y="2654675"/>
            <a:ext cx="346200" cy="45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06" name="Google Shape;306;p30"/>
          <p:cNvSpPr/>
          <p:nvPr/>
        </p:nvSpPr>
        <p:spPr>
          <a:xfrm>
            <a:off x="2080389" y="2654675"/>
            <a:ext cx="346200" cy="45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07" name="Google Shape;307;p30"/>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1"/>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Example: Sky Cover QC</a:t>
            </a:r>
            <a:endParaRPr/>
          </a:p>
        </p:txBody>
      </p:sp>
      <p:pic>
        <p:nvPicPr>
          <p:cNvPr id="313" name="Google Shape;313;p31"/>
          <p:cNvPicPr preferRelativeResize="0"/>
          <p:nvPr/>
        </p:nvPicPr>
        <p:blipFill rotWithShape="1">
          <a:blip r:embed="rId3">
            <a:alphaModFix/>
          </a:blip>
          <a:srcRect b="0" l="18073" r="0" t="6358"/>
          <a:stretch/>
        </p:blipFill>
        <p:spPr>
          <a:xfrm>
            <a:off x="5852160" y="1335024"/>
            <a:ext cx="3017519" cy="1848230"/>
          </a:xfrm>
          <a:prstGeom prst="rect">
            <a:avLst/>
          </a:prstGeom>
          <a:noFill/>
          <a:ln>
            <a:noFill/>
          </a:ln>
        </p:spPr>
      </p:pic>
      <p:pic>
        <p:nvPicPr>
          <p:cNvPr id="314" name="Google Shape;314;p31"/>
          <p:cNvPicPr preferRelativeResize="0"/>
          <p:nvPr/>
        </p:nvPicPr>
        <p:blipFill rotWithShape="1">
          <a:blip r:embed="rId4">
            <a:alphaModFix/>
          </a:blip>
          <a:srcRect b="189" l="0" r="0" t="199"/>
          <a:stretch/>
        </p:blipFill>
        <p:spPr>
          <a:xfrm>
            <a:off x="228600" y="1152438"/>
            <a:ext cx="2743201" cy="2270235"/>
          </a:xfrm>
          <a:prstGeom prst="rect">
            <a:avLst/>
          </a:prstGeom>
          <a:noFill/>
          <a:ln>
            <a:noFill/>
          </a:ln>
        </p:spPr>
      </p:pic>
      <p:pic>
        <p:nvPicPr>
          <p:cNvPr id="315" name="Google Shape;315;p31"/>
          <p:cNvPicPr preferRelativeResize="0"/>
          <p:nvPr/>
        </p:nvPicPr>
        <p:blipFill rotWithShape="1">
          <a:blip r:embed="rId5">
            <a:alphaModFix/>
          </a:blip>
          <a:srcRect b="189" l="0" r="0" t="199"/>
          <a:stretch/>
        </p:blipFill>
        <p:spPr>
          <a:xfrm>
            <a:off x="3017520" y="1152438"/>
            <a:ext cx="2743201" cy="2270235"/>
          </a:xfrm>
          <a:prstGeom prst="rect">
            <a:avLst/>
          </a:prstGeom>
          <a:noFill/>
          <a:ln>
            <a:noFill/>
          </a:ln>
        </p:spPr>
      </p:pic>
      <p:sp>
        <p:nvSpPr>
          <p:cNvPr id="316" name="Google Shape;316;p31"/>
          <p:cNvSpPr txBox="1"/>
          <p:nvPr/>
        </p:nvSpPr>
        <p:spPr>
          <a:xfrm>
            <a:off x="228600" y="3413760"/>
            <a:ext cx="25602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Original Sky Cover</a:t>
            </a:r>
            <a:endParaRPr b="1"/>
          </a:p>
        </p:txBody>
      </p:sp>
      <p:sp>
        <p:nvSpPr>
          <p:cNvPr id="317" name="Google Shape;317;p31"/>
          <p:cNvSpPr txBox="1"/>
          <p:nvPr/>
        </p:nvSpPr>
        <p:spPr>
          <a:xfrm>
            <a:off x="3200400" y="3413760"/>
            <a:ext cx="25602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Modified Sky Cover (QC)</a:t>
            </a:r>
            <a:endParaRPr b="1"/>
          </a:p>
        </p:txBody>
      </p:sp>
      <p:sp>
        <p:nvSpPr>
          <p:cNvPr id="318" name="Google Shape;318;p31"/>
          <p:cNvSpPr txBox="1"/>
          <p:nvPr/>
        </p:nvSpPr>
        <p:spPr>
          <a:xfrm>
            <a:off x="6172200" y="3413760"/>
            <a:ext cx="25602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VIS</a:t>
            </a:r>
            <a:endParaRPr b="1"/>
          </a:p>
        </p:txBody>
      </p:sp>
      <p:sp>
        <p:nvSpPr>
          <p:cNvPr id="319" name="Google Shape;319;p31"/>
          <p:cNvSpPr/>
          <p:nvPr/>
        </p:nvSpPr>
        <p:spPr>
          <a:xfrm>
            <a:off x="188500" y="2198650"/>
            <a:ext cx="694500" cy="77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20" name="Google Shape;320;p31"/>
          <p:cNvSpPr/>
          <p:nvPr/>
        </p:nvSpPr>
        <p:spPr>
          <a:xfrm>
            <a:off x="2971800" y="2198650"/>
            <a:ext cx="694500" cy="77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21" name="Google Shape;321;p31"/>
          <p:cNvSpPr/>
          <p:nvPr/>
        </p:nvSpPr>
        <p:spPr>
          <a:xfrm>
            <a:off x="5638800" y="1512850"/>
            <a:ext cx="694500" cy="77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22" name="Google Shape;322;p31"/>
          <p:cNvSpPr txBox="1"/>
          <p:nvPr/>
        </p:nvSpPr>
        <p:spPr>
          <a:xfrm>
            <a:off x="2743200" y="4114800"/>
            <a:ext cx="3657600" cy="5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14Z on 24 April 2019</a:t>
            </a:r>
            <a:endParaRPr b="1" sz="1800"/>
          </a:p>
        </p:txBody>
      </p:sp>
      <p:sp>
        <p:nvSpPr>
          <p:cNvPr id="323" name="Google Shape;323;p31"/>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3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Example: Sky Cover QC</a:t>
            </a:r>
            <a:endParaRPr/>
          </a:p>
        </p:txBody>
      </p:sp>
      <p:pic>
        <p:nvPicPr>
          <p:cNvPr id="329" name="Google Shape;329;p32"/>
          <p:cNvPicPr preferRelativeResize="0"/>
          <p:nvPr/>
        </p:nvPicPr>
        <p:blipFill rotWithShape="1">
          <a:blip r:embed="rId3">
            <a:alphaModFix/>
          </a:blip>
          <a:srcRect b="189" l="0" r="0" t="199"/>
          <a:stretch/>
        </p:blipFill>
        <p:spPr>
          <a:xfrm>
            <a:off x="228600" y="1152438"/>
            <a:ext cx="2743201" cy="2270235"/>
          </a:xfrm>
          <a:prstGeom prst="rect">
            <a:avLst/>
          </a:prstGeom>
          <a:noFill/>
          <a:ln>
            <a:noFill/>
          </a:ln>
        </p:spPr>
      </p:pic>
      <p:pic>
        <p:nvPicPr>
          <p:cNvPr id="330" name="Google Shape;330;p32"/>
          <p:cNvPicPr preferRelativeResize="0"/>
          <p:nvPr/>
        </p:nvPicPr>
        <p:blipFill rotWithShape="1">
          <a:blip r:embed="rId4">
            <a:alphaModFix/>
          </a:blip>
          <a:srcRect b="189" l="0" r="0" t="199"/>
          <a:stretch/>
        </p:blipFill>
        <p:spPr>
          <a:xfrm>
            <a:off x="3017520" y="1152438"/>
            <a:ext cx="2743201" cy="2270235"/>
          </a:xfrm>
          <a:prstGeom prst="rect">
            <a:avLst/>
          </a:prstGeom>
          <a:noFill/>
          <a:ln>
            <a:noFill/>
          </a:ln>
        </p:spPr>
      </p:pic>
      <p:sp>
        <p:nvSpPr>
          <p:cNvPr id="331" name="Google Shape;331;p32"/>
          <p:cNvSpPr txBox="1"/>
          <p:nvPr/>
        </p:nvSpPr>
        <p:spPr>
          <a:xfrm>
            <a:off x="228600" y="3413760"/>
            <a:ext cx="25602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Original Sky Cover</a:t>
            </a:r>
            <a:endParaRPr b="1"/>
          </a:p>
        </p:txBody>
      </p:sp>
      <p:sp>
        <p:nvSpPr>
          <p:cNvPr id="332" name="Google Shape;332;p32"/>
          <p:cNvSpPr txBox="1"/>
          <p:nvPr/>
        </p:nvSpPr>
        <p:spPr>
          <a:xfrm>
            <a:off x="3200400" y="3413760"/>
            <a:ext cx="25602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Modified Sky Cover (QC)</a:t>
            </a:r>
            <a:endParaRPr b="1"/>
          </a:p>
        </p:txBody>
      </p:sp>
      <p:sp>
        <p:nvSpPr>
          <p:cNvPr id="333" name="Google Shape;333;p32"/>
          <p:cNvSpPr txBox="1"/>
          <p:nvPr/>
        </p:nvSpPr>
        <p:spPr>
          <a:xfrm>
            <a:off x="6172200" y="3413760"/>
            <a:ext cx="2560200" cy="31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VIS</a:t>
            </a:r>
            <a:endParaRPr b="1"/>
          </a:p>
        </p:txBody>
      </p:sp>
      <p:pic>
        <p:nvPicPr>
          <p:cNvPr id="334" name="Google Shape;334;p32"/>
          <p:cNvPicPr preferRelativeResize="0"/>
          <p:nvPr/>
        </p:nvPicPr>
        <p:blipFill rotWithShape="1">
          <a:blip r:embed="rId5">
            <a:alphaModFix/>
          </a:blip>
          <a:srcRect b="0" l="17877" r="0" t="6032"/>
          <a:stretch/>
        </p:blipFill>
        <p:spPr>
          <a:xfrm>
            <a:off x="5852160" y="1335024"/>
            <a:ext cx="3017519" cy="1860803"/>
          </a:xfrm>
          <a:prstGeom prst="rect">
            <a:avLst/>
          </a:prstGeom>
          <a:noFill/>
          <a:ln>
            <a:noFill/>
          </a:ln>
        </p:spPr>
      </p:pic>
      <p:sp>
        <p:nvSpPr>
          <p:cNvPr id="335" name="Google Shape;335;p32"/>
          <p:cNvSpPr/>
          <p:nvPr/>
        </p:nvSpPr>
        <p:spPr>
          <a:xfrm>
            <a:off x="188500" y="2198650"/>
            <a:ext cx="694500" cy="77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36" name="Google Shape;336;p32"/>
          <p:cNvSpPr/>
          <p:nvPr/>
        </p:nvSpPr>
        <p:spPr>
          <a:xfrm>
            <a:off x="2971800" y="2198650"/>
            <a:ext cx="694500" cy="77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37" name="Google Shape;337;p32"/>
          <p:cNvSpPr/>
          <p:nvPr/>
        </p:nvSpPr>
        <p:spPr>
          <a:xfrm>
            <a:off x="5638800" y="1512850"/>
            <a:ext cx="694500" cy="77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0000"/>
              </a:highlight>
            </a:endParaRPr>
          </a:p>
        </p:txBody>
      </p:sp>
      <p:sp>
        <p:nvSpPr>
          <p:cNvPr id="338" name="Google Shape;338;p32"/>
          <p:cNvSpPr txBox="1"/>
          <p:nvPr/>
        </p:nvSpPr>
        <p:spPr>
          <a:xfrm>
            <a:off x="2743200" y="4114800"/>
            <a:ext cx="3657600" cy="5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15Z on 24 April 2019</a:t>
            </a:r>
            <a:endParaRPr b="1" sz="1800"/>
          </a:p>
        </p:txBody>
      </p:sp>
      <p:sp>
        <p:nvSpPr>
          <p:cNvPr id="339" name="Google Shape;339;p32"/>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33"/>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Ceiling and Sky Cover Stats</a:t>
            </a:r>
            <a:endParaRPr/>
          </a:p>
        </p:txBody>
      </p:sp>
      <p:sp>
        <p:nvSpPr>
          <p:cNvPr id="345" name="Google Shape;345;p33"/>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346" name="Google Shape;346;p33"/>
          <p:cNvPicPr preferRelativeResize="0"/>
          <p:nvPr/>
        </p:nvPicPr>
        <p:blipFill rotWithShape="1">
          <a:blip r:embed="rId3">
            <a:alphaModFix/>
          </a:blip>
          <a:srcRect b="0" l="49220" r="0" t="3633"/>
          <a:stretch/>
        </p:blipFill>
        <p:spPr>
          <a:xfrm>
            <a:off x="482950" y="1061600"/>
            <a:ext cx="3903427" cy="3916525"/>
          </a:xfrm>
          <a:prstGeom prst="rect">
            <a:avLst/>
          </a:prstGeom>
          <a:noFill/>
          <a:ln>
            <a:noFill/>
          </a:ln>
        </p:spPr>
      </p:pic>
      <p:pic>
        <p:nvPicPr>
          <p:cNvPr id="347" name="Google Shape;347;p33"/>
          <p:cNvPicPr preferRelativeResize="0"/>
          <p:nvPr/>
        </p:nvPicPr>
        <p:blipFill rotWithShape="1">
          <a:blip r:embed="rId3">
            <a:alphaModFix/>
          </a:blip>
          <a:srcRect b="95511" l="19119" r="30098" t="0"/>
          <a:stretch/>
        </p:blipFill>
        <p:spPr>
          <a:xfrm>
            <a:off x="-7500" y="879200"/>
            <a:ext cx="3903427" cy="182412"/>
          </a:xfrm>
          <a:prstGeom prst="rect">
            <a:avLst/>
          </a:prstGeom>
          <a:noFill/>
          <a:ln>
            <a:noFill/>
          </a:ln>
        </p:spPr>
      </p:pic>
      <p:pic>
        <p:nvPicPr>
          <p:cNvPr id="348" name="Google Shape;348;p33"/>
          <p:cNvPicPr preferRelativeResize="0"/>
          <p:nvPr/>
        </p:nvPicPr>
        <p:blipFill rotWithShape="1">
          <a:blip r:embed="rId4">
            <a:alphaModFix/>
          </a:blip>
          <a:srcRect b="0" l="49372" r="0" t="3390"/>
          <a:stretch/>
        </p:blipFill>
        <p:spPr>
          <a:xfrm>
            <a:off x="4572000" y="1009550"/>
            <a:ext cx="3904499" cy="3965674"/>
          </a:xfrm>
          <a:prstGeom prst="rect">
            <a:avLst/>
          </a:prstGeom>
          <a:noFill/>
          <a:ln>
            <a:noFill/>
          </a:ln>
        </p:spPr>
      </p:pic>
      <p:pic>
        <p:nvPicPr>
          <p:cNvPr id="349" name="Google Shape;349;p33"/>
          <p:cNvPicPr preferRelativeResize="0"/>
          <p:nvPr/>
        </p:nvPicPr>
        <p:blipFill rotWithShape="1">
          <a:blip r:embed="rId4">
            <a:alphaModFix/>
          </a:blip>
          <a:srcRect b="95199" l="25527" r="28445" t="-1094"/>
          <a:stretch/>
        </p:blipFill>
        <p:spPr>
          <a:xfrm>
            <a:off x="4645925" y="778850"/>
            <a:ext cx="3474723" cy="267825"/>
          </a:xfrm>
          <a:prstGeom prst="rect">
            <a:avLst/>
          </a:prstGeom>
          <a:noFill/>
          <a:ln>
            <a:noFill/>
          </a:ln>
        </p:spPr>
      </p:pic>
      <p:sp>
        <p:nvSpPr>
          <p:cNvPr id="350" name="Google Shape;350;p33"/>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34"/>
          <p:cNvSpPr txBox="1"/>
          <p:nvPr>
            <p:ph type="title"/>
          </p:nvPr>
        </p:nvSpPr>
        <p:spPr>
          <a:xfrm>
            <a:off x="1104800" y="381000"/>
            <a:ext cx="69018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QPE </a:t>
            </a:r>
            <a:r>
              <a:rPr lang="en"/>
              <a:t>RTMA/URMA Changes for v2.8</a:t>
            </a:r>
            <a:endParaRPr/>
          </a:p>
        </p:txBody>
      </p:sp>
      <p:sp>
        <p:nvSpPr>
          <p:cNvPr id="356" name="Google Shape;356;p34"/>
          <p:cNvSpPr txBox="1"/>
          <p:nvPr>
            <p:ph idx="1" type="body"/>
          </p:nvPr>
        </p:nvSpPr>
        <p:spPr>
          <a:xfrm>
            <a:off x="241425" y="776375"/>
            <a:ext cx="8745300" cy="40521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Precip </a:t>
            </a:r>
            <a:r>
              <a:rPr i="1" lang="en">
                <a:solidFill>
                  <a:schemeClr val="dk1"/>
                </a:solidFill>
              </a:rPr>
              <a:t>RTMA</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Real time, low-latency QPE → currently from Stage II/IV (+33 min)</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b="1" lang="en">
                <a:solidFill>
                  <a:srgbClr val="FF0000"/>
                </a:solidFill>
              </a:rPr>
              <a:t>v2.8</a:t>
            </a:r>
            <a:r>
              <a:rPr b="1" lang="en">
                <a:solidFill>
                  <a:schemeClr val="dk1"/>
                </a:solidFill>
              </a:rPr>
              <a:t>:</a:t>
            </a:r>
            <a:r>
              <a:rPr lang="en">
                <a:solidFill>
                  <a:schemeClr val="dk1"/>
                </a:solidFill>
              </a:rPr>
              <a:t> Replace with</a:t>
            </a:r>
            <a:r>
              <a:rPr lang="en">
                <a:solidFill>
                  <a:schemeClr val="dk1"/>
                </a:solidFill>
              </a:rPr>
              <a:t> radar-only MRMS; </a:t>
            </a:r>
            <a:r>
              <a:rPr lang="en" u="sng">
                <a:solidFill>
                  <a:schemeClr val="dk1"/>
                </a:solidFill>
              </a:rPr>
              <a:t>change hourly run schedule from hh:33 to hh:15</a:t>
            </a:r>
            <a:endParaRPr u="sng">
              <a:solidFill>
                <a:schemeClr val="dk1"/>
              </a:solidFill>
            </a:endParaRPr>
          </a:p>
          <a:p>
            <a:pPr indent="-317500" lvl="2" marL="1371600" rtl="0" algn="l">
              <a:lnSpc>
                <a:spcPct val="100000"/>
              </a:lnSpc>
              <a:spcBef>
                <a:spcPts val="0"/>
              </a:spcBef>
              <a:spcAft>
                <a:spcPts val="0"/>
              </a:spcAft>
              <a:buClr>
                <a:schemeClr val="dk1"/>
              </a:buClr>
              <a:buSzPts val="1400"/>
              <a:buChar char="■"/>
            </a:pPr>
            <a:r>
              <a:rPr lang="en">
                <a:solidFill>
                  <a:schemeClr val="dk1"/>
                </a:solidFill>
              </a:rPr>
              <a:t>Improve latency </a:t>
            </a:r>
            <a:endParaRPr>
              <a:solidFill>
                <a:schemeClr val="dk1"/>
              </a:solidFill>
            </a:endParaRPr>
          </a:p>
          <a:p>
            <a:pPr indent="-317500" lvl="2" marL="1371600" rtl="0" algn="l">
              <a:lnSpc>
                <a:spcPct val="100000"/>
              </a:lnSpc>
              <a:spcBef>
                <a:spcPts val="0"/>
              </a:spcBef>
              <a:spcAft>
                <a:spcPts val="0"/>
              </a:spcAft>
              <a:buClr>
                <a:schemeClr val="dk1"/>
              </a:buClr>
              <a:buSzPts val="1400"/>
              <a:buChar char="■"/>
            </a:pPr>
            <a:r>
              <a:rPr lang="en">
                <a:solidFill>
                  <a:schemeClr val="dk1"/>
                </a:solidFill>
              </a:rPr>
              <a:t>Situational awareness</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Precip </a:t>
            </a:r>
            <a:r>
              <a:rPr i="1" lang="en">
                <a:solidFill>
                  <a:schemeClr val="dk1"/>
                </a:solidFill>
              </a:rPr>
              <a:t>URMA</a:t>
            </a:r>
            <a:endParaRPr i="1">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Backbone is Stage IV and is rerun regularly ~1 week after valid time to refine/enhance as RFCs transmit revised data (what the NBM uses)</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b="1" lang="en">
                <a:solidFill>
                  <a:srgbClr val="FF0000"/>
                </a:solidFill>
              </a:rPr>
              <a:t>v2.8</a:t>
            </a:r>
            <a:r>
              <a:rPr b="1" lang="en">
                <a:solidFill>
                  <a:schemeClr val="dk1"/>
                </a:solidFill>
              </a:rPr>
              <a:t>:</a:t>
            </a:r>
            <a:r>
              <a:rPr lang="en">
                <a:solidFill>
                  <a:schemeClr val="dk1"/>
                </a:solidFill>
              </a:rPr>
              <a:t> A</a:t>
            </a:r>
            <a:r>
              <a:rPr lang="en">
                <a:solidFill>
                  <a:schemeClr val="dk1"/>
                </a:solidFill>
              </a:rPr>
              <a:t>dd NOHRSC snowfall analysis</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b="1" lang="en">
                <a:solidFill>
                  <a:srgbClr val="FF0000"/>
                </a:solidFill>
              </a:rPr>
              <a:t>v2.8</a:t>
            </a:r>
            <a:r>
              <a:rPr b="1" lang="en">
                <a:solidFill>
                  <a:schemeClr val="dk1"/>
                </a:solidFill>
              </a:rPr>
              <a:t>:</a:t>
            </a:r>
            <a:r>
              <a:rPr lang="en">
                <a:solidFill>
                  <a:schemeClr val="dk1"/>
                </a:solidFill>
              </a:rPr>
              <a:t> Add a blending for a smoother offshore filling with MRMS and CMORPH QPE</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b="1" lang="en">
                <a:solidFill>
                  <a:srgbClr val="FF0000"/>
                </a:solidFill>
              </a:rPr>
              <a:t>v2.8</a:t>
            </a:r>
            <a:r>
              <a:rPr b="1" lang="en">
                <a:solidFill>
                  <a:schemeClr val="dk1"/>
                </a:solidFill>
              </a:rPr>
              <a:t>: </a:t>
            </a:r>
            <a:r>
              <a:rPr lang="en" u="sng">
                <a:solidFill>
                  <a:schemeClr val="dk1"/>
                </a:solidFill>
              </a:rPr>
              <a:t>Change hourly run schedule for PCPANL/pcpURMA from hh:33 to hh:55</a:t>
            </a:r>
            <a:endParaRPr u="sng">
              <a:solidFill>
                <a:schemeClr val="dk1"/>
              </a:solidFill>
            </a:endParaRPr>
          </a:p>
          <a:p>
            <a:pPr indent="-317500" lvl="2" marL="1371600" rtl="0" algn="l">
              <a:lnSpc>
                <a:spcPct val="100000"/>
              </a:lnSpc>
              <a:spcBef>
                <a:spcPts val="0"/>
              </a:spcBef>
              <a:spcAft>
                <a:spcPts val="0"/>
              </a:spcAft>
              <a:buClr>
                <a:schemeClr val="dk1"/>
              </a:buClr>
              <a:buSzPts val="1400"/>
              <a:buChar char="■"/>
            </a:pPr>
            <a:r>
              <a:rPr lang="en">
                <a:solidFill>
                  <a:schemeClr val="dk1"/>
                </a:solidFill>
              </a:rPr>
              <a:t>Request by OWP, RFCs for RIDGE II, so more RFC QPEs can be included for current hour</a:t>
            </a:r>
            <a:endParaRPr>
              <a:solidFill>
                <a:schemeClr val="dk1"/>
              </a:solidFill>
            </a:endParaRPr>
          </a:p>
          <a:p>
            <a:pPr indent="-317500" lvl="2" marL="1371600" rtl="0" algn="l">
              <a:lnSpc>
                <a:spcPct val="100000"/>
              </a:lnSpc>
              <a:spcBef>
                <a:spcPts val="0"/>
              </a:spcBef>
              <a:spcAft>
                <a:spcPts val="0"/>
              </a:spcAft>
              <a:buClr>
                <a:schemeClr val="dk1"/>
              </a:buClr>
              <a:buSzPts val="1400"/>
              <a:buChar char="■"/>
            </a:pPr>
            <a:r>
              <a:rPr lang="en">
                <a:solidFill>
                  <a:schemeClr val="dk1"/>
                </a:solidFill>
              </a:rPr>
              <a:t>More complete coverage, earlier</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PCPANL v4.0 (upstream job of RTMA/URMA): </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Discontinue Stage II analysis - prod suite simplification</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Add another 30h rerun of Stage IV 24h mosaic (for water.weather.gov/precip</a:t>
            </a:r>
            <a:endParaRPr>
              <a:solidFill>
                <a:schemeClr val="dk1"/>
              </a:solidFill>
            </a:endParaRPr>
          </a:p>
          <a:p>
            <a:pPr indent="-317500" lvl="2" marL="1371600" rtl="0" algn="l">
              <a:lnSpc>
                <a:spcPct val="100000"/>
              </a:lnSpc>
              <a:spcBef>
                <a:spcPts val="0"/>
              </a:spcBef>
              <a:spcAft>
                <a:spcPts val="0"/>
              </a:spcAft>
              <a:buClr>
                <a:schemeClr val="dk1"/>
              </a:buClr>
              <a:buSzPts val="1400"/>
              <a:buChar char="■"/>
            </a:pPr>
            <a:r>
              <a:rPr lang="en">
                <a:solidFill>
                  <a:schemeClr val="dk1"/>
                </a:solidFill>
              </a:rPr>
              <a:t>S</a:t>
            </a:r>
            <a:r>
              <a:rPr lang="en">
                <a:solidFill>
                  <a:schemeClr val="dk1"/>
                </a:solidFill>
              </a:rPr>
              <a:t>upplements the current ~daily rerun schedule and gives chance for updated RFC QPE’s to get out to public (e.g. water.weather.gov/precip)</a:t>
            </a:r>
            <a:endParaRPr>
              <a:solidFill>
                <a:schemeClr val="dk1"/>
              </a:solidFill>
            </a:endParaRPr>
          </a:p>
          <a:p>
            <a:pPr indent="0" lvl="0" marL="0" rtl="0" algn="l">
              <a:lnSpc>
                <a:spcPct val="100000"/>
              </a:lnSpc>
              <a:spcBef>
                <a:spcPts val="1600"/>
              </a:spcBef>
              <a:spcAft>
                <a:spcPts val="1600"/>
              </a:spcAft>
              <a:buNone/>
            </a:pPr>
            <a:r>
              <a:t/>
            </a:r>
            <a:endParaRPr sz="2400">
              <a:solidFill>
                <a:schemeClr val="dk1"/>
              </a:solidFill>
            </a:endParaRPr>
          </a:p>
        </p:txBody>
      </p:sp>
      <p:sp>
        <p:nvSpPr>
          <p:cNvPr id="357" name="Google Shape;357;p34"/>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85" name="Google Shape;85;p17"/>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V2.8 RTMA/URMA/RTMA-RU Timeline</a:t>
            </a:r>
            <a:endParaRPr/>
          </a:p>
        </p:txBody>
      </p:sp>
      <p:sp>
        <p:nvSpPr>
          <p:cNvPr id="86" name="Google Shape;86;p17"/>
          <p:cNvSpPr/>
          <p:nvPr/>
        </p:nvSpPr>
        <p:spPr>
          <a:xfrm>
            <a:off x="97507" y="2660743"/>
            <a:ext cx="8947442" cy="149595"/>
          </a:xfrm>
          <a:prstGeom prst="roundRect">
            <a:avLst>
              <a:gd fmla="val 16667"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7" name="Google Shape;87;p17"/>
          <p:cNvSpPr/>
          <p:nvPr/>
        </p:nvSpPr>
        <p:spPr>
          <a:xfrm rot="5400000">
            <a:off x="839184" y="2670652"/>
            <a:ext cx="772770" cy="752967"/>
          </a:xfrm>
          <a:prstGeom prst="homePlate">
            <a:avLst>
              <a:gd fmla="val 28333" name="adj"/>
            </a:avLst>
          </a:prstGeom>
          <a:solidFill>
            <a:srgbClr val="ECB4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8" name="Google Shape;88;p17"/>
          <p:cNvSpPr/>
          <p:nvPr/>
        </p:nvSpPr>
        <p:spPr>
          <a:xfrm>
            <a:off x="1460604" y="2660743"/>
            <a:ext cx="416963" cy="150429"/>
          </a:xfrm>
          <a:prstGeom prst="rect">
            <a:avLst/>
          </a:prstGeom>
          <a:solidFill>
            <a:srgbClr val="ECB4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9" name="Google Shape;89;p17"/>
          <p:cNvSpPr txBox="1"/>
          <p:nvPr/>
        </p:nvSpPr>
        <p:spPr>
          <a:xfrm>
            <a:off x="858100" y="2908150"/>
            <a:ext cx="752967" cy="2779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a:solidFill>
                  <a:srgbClr val="FFFFFF"/>
                </a:solidFill>
              </a:rPr>
              <a:t>11/22</a:t>
            </a:r>
            <a:endParaRPr b="1">
              <a:solidFill>
                <a:srgbClr val="FFFFFF"/>
              </a:solidFill>
            </a:endParaRPr>
          </a:p>
        </p:txBody>
      </p:sp>
      <p:grpSp>
        <p:nvGrpSpPr>
          <p:cNvPr id="90" name="Google Shape;90;p17"/>
          <p:cNvGrpSpPr/>
          <p:nvPr/>
        </p:nvGrpSpPr>
        <p:grpSpPr>
          <a:xfrm>
            <a:off x="2275700" y="2045977"/>
            <a:ext cx="1208164" cy="777281"/>
            <a:chOff x="3340989" y="2491905"/>
            <a:chExt cx="1459488" cy="1101900"/>
          </a:xfrm>
        </p:grpSpPr>
        <p:sp>
          <p:nvSpPr>
            <p:cNvPr id="91" name="Google Shape;91;p17"/>
            <p:cNvSpPr/>
            <p:nvPr/>
          </p:nvSpPr>
          <p:spPr>
            <a:xfrm flipH="1" rot="5400000">
              <a:off x="3292975" y="2590005"/>
              <a:ext cx="1101900" cy="905700"/>
            </a:xfrm>
            <a:prstGeom prst="homePlate">
              <a:avLst>
                <a:gd fmla="val 28333" name="adj"/>
              </a:avLst>
            </a:prstGeom>
            <a:solidFill>
              <a:srgbClr val="8BB7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2" name="Google Shape;92;p17"/>
            <p:cNvSpPr/>
            <p:nvPr/>
          </p:nvSpPr>
          <p:spPr>
            <a:xfrm flipH="1" rot="10800000">
              <a:off x="4296776" y="3377205"/>
              <a:ext cx="503700" cy="216600"/>
            </a:xfrm>
            <a:prstGeom prst="rect">
              <a:avLst/>
            </a:prstGeom>
            <a:solidFill>
              <a:srgbClr val="8BB7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3" name="Google Shape;93;p17"/>
            <p:cNvSpPr txBox="1"/>
            <p:nvPr/>
          </p:nvSpPr>
          <p:spPr>
            <a:xfrm>
              <a:off x="3340989" y="2798926"/>
              <a:ext cx="994500" cy="400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rPr b="1" lang="en">
                  <a:solidFill>
                    <a:srgbClr val="FFFFFF"/>
                  </a:solidFill>
                </a:rPr>
                <a:t>12</a:t>
              </a:r>
              <a:r>
                <a:rPr b="1" lang="en">
                  <a:solidFill>
                    <a:srgbClr val="FFFFFF"/>
                  </a:solidFill>
                </a:rPr>
                <a:t>/9-10</a:t>
              </a:r>
              <a:endParaRPr/>
            </a:p>
          </p:txBody>
        </p:sp>
      </p:grpSp>
      <p:grpSp>
        <p:nvGrpSpPr>
          <p:cNvPr id="94" name="Google Shape;94;p17"/>
          <p:cNvGrpSpPr/>
          <p:nvPr/>
        </p:nvGrpSpPr>
        <p:grpSpPr>
          <a:xfrm>
            <a:off x="3919734" y="2660743"/>
            <a:ext cx="1166702" cy="772772"/>
            <a:chOff x="5327017" y="3377333"/>
            <a:chExt cx="1409401" cy="1112702"/>
          </a:xfrm>
        </p:grpSpPr>
        <p:sp>
          <p:nvSpPr>
            <p:cNvPr id="95" name="Google Shape;95;p17"/>
            <p:cNvSpPr/>
            <p:nvPr/>
          </p:nvSpPr>
          <p:spPr>
            <a:xfrm rot="5400000">
              <a:off x="5223517" y="3480835"/>
              <a:ext cx="1112700" cy="905700"/>
            </a:xfrm>
            <a:prstGeom prst="homePlate">
              <a:avLst>
                <a:gd fmla="val 28333" name="adj"/>
              </a:avLst>
            </a:prstGeom>
            <a:solidFill>
              <a:srgbClr val="5FB7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6" name="Google Shape;96;p17"/>
            <p:cNvSpPr/>
            <p:nvPr/>
          </p:nvSpPr>
          <p:spPr>
            <a:xfrm>
              <a:off x="6232718" y="3377333"/>
              <a:ext cx="503700" cy="216600"/>
            </a:xfrm>
            <a:prstGeom prst="rect">
              <a:avLst/>
            </a:prstGeom>
            <a:solidFill>
              <a:srgbClr val="5FB7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7" name="Google Shape;97;p17"/>
            <p:cNvSpPr txBox="1"/>
            <p:nvPr/>
          </p:nvSpPr>
          <p:spPr>
            <a:xfrm>
              <a:off x="5375571" y="3733570"/>
              <a:ext cx="792300" cy="400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FFFFFF"/>
                  </a:solidFill>
                </a:rPr>
                <a:t>12/17</a:t>
              </a:r>
              <a:endParaRPr/>
            </a:p>
            <a:p>
              <a:pPr indent="0" lvl="0" marL="0" marR="0" rtl="0" algn="ctr">
                <a:spcBef>
                  <a:spcPts val="0"/>
                </a:spcBef>
                <a:spcAft>
                  <a:spcPts val="0"/>
                </a:spcAft>
                <a:buNone/>
              </a:pPr>
              <a:r>
                <a:t/>
              </a:r>
              <a:endParaRPr sz="2000">
                <a:solidFill>
                  <a:srgbClr val="FFFFFF"/>
                </a:solidFill>
              </a:endParaRPr>
            </a:p>
          </p:txBody>
        </p:sp>
      </p:grpSp>
      <p:grpSp>
        <p:nvGrpSpPr>
          <p:cNvPr id="98" name="Google Shape;98;p17"/>
          <p:cNvGrpSpPr/>
          <p:nvPr/>
        </p:nvGrpSpPr>
        <p:grpSpPr>
          <a:xfrm>
            <a:off x="5503355" y="2045528"/>
            <a:ext cx="1166701" cy="765270"/>
            <a:chOff x="7240065" y="2491493"/>
            <a:chExt cx="1409400" cy="1101901"/>
          </a:xfrm>
        </p:grpSpPr>
        <p:sp>
          <p:nvSpPr>
            <p:cNvPr id="99" name="Google Shape;99;p17"/>
            <p:cNvSpPr/>
            <p:nvPr/>
          </p:nvSpPr>
          <p:spPr>
            <a:xfrm flipH="1" rot="5400000">
              <a:off x="7141965" y="2589593"/>
              <a:ext cx="1101900" cy="905700"/>
            </a:xfrm>
            <a:prstGeom prst="homePlate">
              <a:avLst>
                <a:gd fmla="val 28333" name="adj"/>
              </a:avLst>
            </a:prstGeom>
            <a:solidFill>
              <a:srgbClr val="3081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00" name="Google Shape;100;p17"/>
            <p:cNvSpPr/>
            <p:nvPr/>
          </p:nvSpPr>
          <p:spPr>
            <a:xfrm flipH="1" rot="10800000">
              <a:off x="8145765" y="3377394"/>
              <a:ext cx="503700" cy="216000"/>
            </a:xfrm>
            <a:prstGeom prst="rect">
              <a:avLst/>
            </a:prstGeom>
            <a:solidFill>
              <a:srgbClr val="3081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01" name="Google Shape;101;p17"/>
            <p:cNvSpPr txBox="1"/>
            <p:nvPr/>
          </p:nvSpPr>
          <p:spPr>
            <a:xfrm>
              <a:off x="7263162" y="2732634"/>
              <a:ext cx="909600" cy="400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rPr b="1" lang="en">
                  <a:solidFill>
                    <a:srgbClr val="FFFFFF"/>
                  </a:solidFill>
                </a:rPr>
                <a:t>March 2020</a:t>
              </a:r>
              <a:endParaRPr>
                <a:solidFill>
                  <a:schemeClr val="dk1"/>
                </a:solidFill>
              </a:endParaRPr>
            </a:p>
            <a:p>
              <a:pPr indent="0" lvl="0" marL="0" marR="0" rtl="0" algn="ctr">
                <a:spcBef>
                  <a:spcPts val="0"/>
                </a:spcBef>
                <a:spcAft>
                  <a:spcPts val="0"/>
                </a:spcAft>
                <a:buNone/>
              </a:pPr>
              <a:r>
                <a:t/>
              </a:r>
              <a:endParaRPr sz="2000">
                <a:solidFill>
                  <a:srgbClr val="FFFFFF"/>
                </a:solidFill>
              </a:endParaRPr>
            </a:p>
          </p:txBody>
        </p:sp>
      </p:grpSp>
      <p:grpSp>
        <p:nvGrpSpPr>
          <p:cNvPr id="102" name="Google Shape;102;p17"/>
          <p:cNvGrpSpPr/>
          <p:nvPr/>
        </p:nvGrpSpPr>
        <p:grpSpPr>
          <a:xfrm>
            <a:off x="7141050" y="2660743"/>
            <a:ext cx="1179449" cy="765271"/>
            <a:chOff x="9218435" y="3377333"/>
            <a:chExt cx="1424800" cy="1101902"/>
          </a:xfrm>
        </p:grpSpPr>
        <p:sp>
          <p:nvSpPr>
            <p:cNvPr id="103" name="Google Shape;103;p17"/>
            <p:cNvSpPr/>
            <p:nvPr/>
          </p:nvSpPr>
          <p:spPr>
            <a:xfrm rot="5400000">
              <a:off x="9120434" y="3475434"/>
              <a:ext cx="1101900" cy="905700"/>
            </a:xfrm>
            <a:prstGeom prst="homePlate">
              <a:avLst>
                <a:gd fmla="val 28333"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0124234" y="3377333"/>
              <a:ext cx="519000" cy="2154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05" name="Google Shape;105;p17"/>
            <p:cNvSpPr txBox="1"/>
            <p:nvPr/>
          </p:nvSpPr>
          <p:spPr>
            <a:xfrm>
              <a:off x="9218435" y="3618559"/>
              <a:ext cx="909600" cy="400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rPr b="1" lang="en">
                  <a:solidFill>
                    <a:srgbClr val="FFFFFF"/>
                  </a:solidFill>
                </a:rPr>
                <a:t>April 2020</a:t>
              </a:r>
              <a:endParaRPr>
                <a:solidFill>
                  <a:schemeClr val="dk1"/>
                </a:solidFill>
              </a:endParaRPr>
            </a:p>
            <a:p>
              <a:pPr indent="0" lvl="0" marL="0" marR="0" rtl="0" algn="ctr">
                <a:spcBef>
                  <a:spcPts val="0"/>
                </a:spcBef>
                <a:spcAft>
                  <a:spcPts val="0"/>
                </a:spcAft>
                <a:buNone/>
              </a:pPr>
              <a:r>
                <a:t/>
              </a:r>
              <a:endParaRPr sz="2000">
                <a:solidFill>
                  <a:srgbClr val="FFFFFF"/>
                </a:solidFill>
              </a:endParaRPr>
            </a:p>
          </p:txBody>
        </p:sp>
      </p:grpSp>
      <p:sp>
        <p:nvSpPr>
          <p:cNvPr id="106" name="Google Shape;106;p17"/>
          <p:cNvSpPr/>
          <p:nvPr/>
        </p:nvSpPr>
        <p:spPr>
          <a:xfrm>
            <a:off x="6509425" y="3614648"/>
            <a:ext cx="2152500" cy="600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rgbClr val="3F3F3F"/>
                </a:solidFill>
              </a:rPr>
              <a:t>Implementation</a:t>
            </a:r>
            <a:endParaRPr sz="1800">
              <a:solidFill>
                <a:srgbClr val="3F3F3F"/>
              </a:solidFill>
            </a:endParaRPr>
          </a:p>
          <a:p>
            <a:pPr indent="0" lvl="0" marL="0" marR="0" rtl="0" algn="ctr">
              <a:spcBef>
                <a:spcPts val="0"/>
              </a:spcBef>
              <a:spcAft>
                <a:spcPts val="0"/>
              </a:spcAft>
              <a:buNone/>
            </a:pPr>
            <a:r>
              <a:rPr lang="en" sz="1800">
                <a:solidFill>
                  <a:srgbClr val="3F3F3F"/>
                </a:solidFill>
              </a:rPr>
              <a:t>[latest </a:t>
            </a:r>
            <a:r>
              <a:rPr lang="en" sz="1800">
                <a:solidFill>
                  <a:srgbClr val="3F3F3F"/>
                </a:solidFill>
              </a:rPr>
              <a:t>estimate</a:t>
            </a:r>
            <a:r>
              <a:rPr lang="en" sz="1800">
                <a:solidFill>
                  <a:srgbClr val="3F3F3F"/>
                </a:solidFill>
              </a:rPr>
              <a:t> from NCO]</a:t>
            </a:r>
            <a:endParaRPr sz="1800">
              <a:solidFill>
                <a:srgbClr val="3F3F3F"/>
              </a:solidFill>
            </a:endParaRPr>
          </a:p>
          <a:p>
            <a:pPr indent="0" lvl="0" marL="0" marR="0" rtl="0" algn="ctr">
              <a:spcBef>
                <a:spcPts val="0"/>
              </a:spcBef>
              <a:spcAft>
                <a:spcPts val="0"/>
              </a:spcAft>
              <a:buNone/>
            </a:pPr>
            <a:r>
              <a:t/>
            </a:r>
            <a:endParaRPr sz="1800">
              <a:solidFill>
                <a:srgbClr val="3F3F3F"/>
              </a:solidFill>
            </a:endParaRPr>
          </a:p>
        </p:txBody>
      </p:sp>
      <p:sp>
        <p:nvSpPr>
          <p:cNvPr id="107" name="Google Shape;107;p17"/>
          <p:cNvSpPr/>
          <p:nvPr/>
        </p:nvSpPr>
        <p:spPr>
          <a:xfrm>
            <a:off x="4871543" y="1342307"/>
            <a:ext cx="2152500" cy="64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rgbClr val="3F3F3F"/>
                </a:solidFill>
              </a:rPr>
              <a:t>NCO begins 30 day IT test</a:t>
            </a:r>
            <a:endParaRPr b="0" i="0" sz="1800" u="none" cap="none" strike="noStrike">
              <a:solidFill>
                <a:srgbClr val="3F3F3F"/>
              </a:solidFill>
              <a:latin typeface="Arial"/>
              <a:ea typeface="Arial"/>
              <a:cs typeface="Arial"/>
              <a:sym typeface="Arial"/>
            </a:endParaRPr>
          </a:p>
        </p:txBody>
      </p:sp>
      <p:sp>
        <p:nvSpPr>
          <p:cNvPr id="108" name="Google Shape;108;p17"/>
          <p:cNvSpPr/>
          <p:nvPr/>
        </p:nvSpPr>
        <p:spPr>
          <a:xfrm>
            <a:off x="165275" y="3519449"/>
            <a:ext cx="2152500" cy="64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rgbClr val="3F3F3F"/>
                </a:solidFill>
              </a:rPr>
              <a:t>Science </a:t>
            </a:r>
            <a:r>
              <a:rPr lang="en" sz="1800">
                <a:solidFill>
                  <a:srgbClr val="3F3F3F"/>
                </a:solidFill>
              </a:rPr>
              <a:t>evaluation</a:t>
            </a:r>
            <a:r>
              <a:rPr lang="en" sz="1800">
                <a:solidFill>
                  <a:srgbClr val="3F3F3F"/>
                </a:solidFill>
              </a:rPr>
              <a:t> ends</a:t>
            </a:r>
            <a:endParaRPr b="0" i="0" sz="1800" u="none" cap="none" strike="noStrike">
              <a:solidFill>
                <a:srgbClr val="3F3F3F"/>
              </a:solidFill>
              <a:latin typeface="Arial"/>
              <a:ea typeface="Arial"/>
              <a:cs typeface="Arial"/>
              <a:sym typeface="Arial"/>
            </a:endParaRPr>
          </a:p>
        </p:txBody>
      </p:sp>
      <p:sp>
        <p:nvSpPr>
          <p:cNvPr id="109" name="Google Shape;109;p17"/>
          <p:cNvSpPr/>
          <p:nvPr/>
        </p:nvSpPr>
        <p:spPr>
          <a:xfrm>
            <a:off x="1611075" y="1701925"/>
            <a:ext cx="2152500" cy="43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rgbClr val="3F3F3F"/>
                </a:solidFill>
              </a:rPr>
              <a:t>Science Briefings</a:t>
            </a:r>
            <a:endParaRPr b="0" i="0" sz="1800" u="none" cap="none" strike="noStrike">
              <a:solidFill>
                <a:srgbClr val="3F3F3F"/>
              </a:solidFill>
              <a:latin typeface="Arial"/>
              <a:ea typeface="Arial"/>
              <a:cs typeface="Arial"/>
              <a:sym typeface="Arial"/>
            </a:endParaRPr>
          </a:p>
        </p:txBody>
      </p:sp>
      <p:sp>
        <p:nvSpPr>
          <p:cNvPr id="110" name="Google Shape;110;p17"/>
          <p:cNvSpPr/>
          <p:nvPr/>
        </p:nvSpPr>
        <p:spPr>
          <a:xfrm>
            <a:off x="3250500" y="3433525"/>
            <a:ext cx="2152500" cy="35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rgbClr val="3F3F3F"/>
                </a:solidFill>
              </a:rPr>
              <a:t>Hand off to NCO</a:t>
            </a:r>
            <a:endParaRPr sz="1200">
              <a:solidFill>
                <a:srgbClr val="3F3F3F"/>
              </a:solidFill>
            </a:endParaRPr>
          </a:p>
        </p:txBody>
      </p:sp>
      <p:sp>
        <p:nvSpPr>
          <p:cNvPr id="111" name="Google Shape;111;p17"/>
          <p:cNvSpPr/>
          <p:nvPr/>
        </p:nvSpPr>
        <p:spPr>
          <a:xfrm>
            <a:off x="2569464" y="2560320"/>
            <a:ext cx="246600" cy="2190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35"/>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 using MRMS: validation </a:t>
            </a:r>
            <a:endParaRPr/>
          </a:p>
        </p:txBody>
      </p:sp>
      <p:sp>
        <p:nvSpPr>
          <p:cNvPr id="363" name="Google Shape;363;p35"/>
          <p:cNvSpPr txBox="1"/>
          <p:nvPr/>
        </p:nvSpPr>
        <p:spPr>
          <a:xfrm>
            <a:off x="-25" y="845775"/>
            <a:ext cx="9144000" cy="69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00FF"/>
                </a:solidFill>
              </a:rPr>
              <a:t>Prod</a:t>
            </a:r>
            <a:r>
              <a:rPr lang="en" sz="1800"/>
              <a:t> </a:t>
            </a:r>
            <a:r>
              <a:rPr i="1" lang="en" sz="1800"/>
              <a:t>vs.</a:t>
            </a:r>
            <a:r>
              <a:rPr lang="en" sz="1800"/>
              <a:t> </a:t>
            </a:r>
            <a:r>
              <a:rPr b="1" lang="en" sz="1800">
                <a:solidFill>
                  <a:srgbClr val="FF0000"/>
                </a:solidFill>
              </a:rPr>
              <a:t>v2.8</a:t>
            </a:r>
            <a:r>
              <a:rPr lang="en" sz="1800"/>
              <a:t> pcpRTMA: 24 QPE validation vs. daily gauges (1 Aug - 30 Nov  2019)</a:t>
            </a:r>
            <a:endParaRPr sz="1800"/>
          </a:p>
        </p:txBody>
      </p:sp>
      <p:pic>
        <p:nvPicPr>
          <p:cNvPr id="364" name="Google Shape;364;p35"/>
          <p:cNvPicPr preferRelativeResize="0"/>
          <p:nvPr/>
        </p:nvPicPr>
        <p:blipFill rotWithShape="1">
          <a:blip r:embed="rId3">
            <a:alphaModFix/>
          </a:blip>
          <a:srcRect b="0" l="2453" r="2453" t="0"/>
          <a:stretch/>
        </p:blipFill>
        <p:spPr>
          <a:xfrm>
            <a:off x="686825" y="1340672"/>
            <a:ext cx="3840479" cy="3118103"/>
          </a:xfrm>
          <a:prstGeom prst="rect">
            <a:avLst/>
          </a:prstGeom>
          <a:noFill/>
          <a:ln>
            <a:noFill/>
          </a:ln>
        </p:spPr>
      </p:pic>
      <p:pic>
        <p:nvPicPr>
          <p:cNvPr id="365" name="Google Shape;365;p35"/>
          <p:cNvPicPr preferRelativeResize="0"/>
          <p:nvPr/>
        </p:nvPicPr>
        <p:blipFill rotWithShape="1">
          <a:blip r:embed="rId4">
            <a:alphaModFix/>
          </a:blip>
          <a:srcRect b="0" l="2453" r="2453" t="0"/>
          <a:stretch/>
        </p:blipFill>
        <p:spPr>
          <a:xfrm>
            <a:off x="4747825" y="1340675"/>
            <a:ext cx="3839450" cy="3119974"/>
          </a:xfrm>
          <a:prstGeom prst="rect">
            <a:avLst/>
          </a:prstGeom>
          <a:noFill/>
          <a:ln>
            <a:noFill/>
          </a:ln>
        </p:spPr>
      </p:pic>
      <p:sp>
        <p:nvSpPr>
          <p:cNvPr id="366" name="Google Shape;366;p35"/>
          <p:cNvSpPr txBox="1"/>
          <p:nvPr/>
        </p:nvSpPr>
        <p:spPr>
          <a:xfrm>
            <a:off x="412300" y="44357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ETS </a:t>
            </a:r>
            <a:r>
              <a:rPr i="1" lang="en"/>
              <a:t>vs</a:t>
            </a:r>
            <a:r>
              <a:rPr lang="en"/>
              <a:t>. threshold                                            Bias </a:t>
            </a:r>
            <a:r>
              <a:rPr i="1" lang="en"/>
              <a:t>vs.</a:t>
            </a:r>
            <a:r>
              <a:rPr lang="en"/>
              <a:t> threshold </a:t>
            </a:r>
            <a:endParaRPr/>
          </a:p>
        </p:txBody>
      </p:sp>
      <p:sp>
        <p:nvSpPr>
          <p:cNvPr id="367" name="Google Shape;367;p35"/>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36"/>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NOHRSC Snowfall Analysis for URMA </a:t>
            </a:r>
            <a:endParaRPr/>
          </a:p>
        </p:txBody>
      </p:sp>
      <p:sp>
        <p:nvSpPr>
          <p:cNvPr id="373" name="Google Shape;373;p36"/>
          <p:cNvSpPr txBox="1"/>
          <p:nvPr>
            <p:ph idx="1" type="body"/>
          </p:nvPr>
        </p:nvSpPr>
        <p:spPr>
          <a:xfrm>
            <a:off x="311700" y="940775"/>
            <a:ext cx="8520600" cy="3956400"/>
          </a:xfrm>
          <a:prstGeom prst="rect">
            <a:avLst/>
          </a:prstGeom>
        </p:spPr>
        <p:txBody>
          <a:bodyPr anchorCtr="0" anchor="t" bIns="91425" lIns="91425" spcFirstLastPara="1" rIns="91425" wrap="square" tIns="91425">
            <a:noAutofit/>
          </a:bodyPr>
          <a:lstStyle/>
          <a:p>
            <a:pPr indent="-317500" lvl="0" marL="285750" rtl="0" algn="l">
              <a:spcBef>
                <a:spcPts val="0"/>
              </a:spcBef>
              <a:spcAft>
                <a:spcPts val="0"/>
              </a:spcAft>
              <a:buClr>
                <a:srgbClr val="000000"/>
              </a:buClr>
              <a:buSzPts val="1400"/>
              <a:buChar char="●"/>
            </a:pPr>
            <a:r>
              <a:rPr lang="en" sz="1400">
                <a:solidFill>
                  <a:srgbClr val="000000"/>
                </a:solidFill>
              </a:rPr>
              <a:t>Add NOHRSC 6h/24h snowfall analysis to the precipitation URMA suite</a:t>
            </a:r>
            <a:endParaRPr sz="1400">
              <a:solidFill>
                <a:srgbClr val="000000"/>
              </a:solidFill>
            </a:endParaRPr>
          </a:p>
          <a:p>
            <a:pPr indent="-317500" lvl="0" marL="285750" rtl="0" algn="l">
              <a:spcBef>
                <a:spcPts val="0"/>
              </a:spcBef>
              <a:spcAft>
                <a:spcPts val="0"/>
              </a:spcAft>
              <a:buClr>
                <a:srgbClr val="000000"/>
              </a:buClr>
              <a:buSzPts val="1400"/>
              <a:buChar char="●"/>
            </a:pPr>
            <a:r>
              <a:rPr lang="en" sz="1400">
                <a:solidFill>
                  <a:srgbClr val="000000"/>
                </a:solidFill>
              </a:rPr>
              <a:t>At the 18Z cycle (run at 18:55Z), process NOHRSC data for current day AND the past 7 days to continually refine snow product </a:t>
            </a:r>
            <a:endParaRPr sz="1400">
              <a:solidFill>
                <a:srgbClr val="000000"/>
              </a:solidFill>
            </a:endParaRPr>
          </a:p>
          <a:p>
            <a:pPr indent="-317500" lvl="1" marL="571500" rtl="0" algn="l">
              <a:spcBef>
                <a:spcPts val="0"/>
              </a:spcBef>
              <a:spcAft>
                <a:spcPts val="0"/>
              </a:spcAft>
              <a:buClr>
                <a:srgbClr val="000000"/>
              </a:buClr>
              <a:buSzPts val="1400"/>
              <a:buChar char="○"/>
            </a:pPr>
            <a:r>
              <a:rPr lang="en" sz="1400">
                <a:solidFill>
                  <a:srgbClr val="000000"/>
                </a:solidFill>
              </a:rPr>
              <a:t>Data mapped from NOHRSC’s g184 to the expanded ConUS grid (WEXP) for NBM</a:t>
            </a:r>
            <a:endParaRPr>
              <a:solidFill>
                <a:srgbClr val="000000"/>
              </a:solidFill>
            </a:endParaRPr>
          </a:p>
          <a:p>
            <a:pPr indent="-317500" lvl="1" marL="571500" rtl="0" algn="l">
              <a:spcBef>
                <a:spcPts val="0"/>
              </a:spcBef>
              <a:spcAft>
                <a:spcPts val="0"/>
              </a:spcAft>
              <a:buClr>
                <a:srgbClr val="000000"/>
              </a:buClr>
              <a:buSzPts val="1400"/>
              <a:buChar char="○"/>
            </a:pPr>
            <a:r>
              <a:rPr lang="en" sz="1400">
                <a:solidFill>
                  <a:srgbClr val="000000"/>
                </a:solidFill>
              </a:rPr>
              <a:t>g184 data sent out to AWIPS  </a:t>
            </a:r>
            <a:endParaRPr sz="1400">
              <a:solidFill>
                <a:srgbClr val="000000"/>
              </a:solidFill>
            </a:endParaRPr>
          </a:p>
          <a:p>
            <a:pPr indent="0" lvl="0" marL="457200" rtl="0" algn="l">
              <a:spcBef>
                <a:spcPts val="1600"/>
              </a:spcBef>
              <a:spcAft>
                <a:spcPts val="1600"/>
              </a:spcAft>
              <a:buNone/>
            </a:pPr>
            <a:r>
              <a:t/>
            </a:r>
            <a:endParaRPr>
              <a:solidFill>
                <a:srgbClr val="000000"/>
              </a:solidFill>
            </a:endParaRPr>
          </a:p>
        </p:txBody>
      </p:sp>
      <p:pic>
        <p:nvPicPr>
          <p:cNvPr id="374" name="Google Shape;374;p36"/>
          <p:cNvPicPr preferRelativeResize="0"/>
          <p:nvPr/>
        </p:nvPicPr>
        <p:blipFill>
          <a:blip r:embed="rId3">
            <a:alphaModFix/>
          </a:blip>
          <a:stretch>
            <a:fillRect/>
          </a:stretch>
        </p:blipFill>
        <p:spPr>
          <a:xfrm>
            <a:off x="1600618" y="2484093"/>
            <a:ext cx="2839000" cy="2287850"/>
          </a:xfrm>
          <a:prstGeom prst="rect">
            <a:avLst/>
          </a:prstGeom>
          <a:noFill/>
          <a:ln>
            <a:noFill/>
          </a:ln>
        </p:spPr>
      </p:pic>
      <p:pic>
        <p:nvPicPr>
          <p:cNvPr id="375" name="Google Shape;375;p36"/>
          <p:cNvPicPr preferRelativeResize="0"/>
          <p:nvPr/>
        </p:nvPicPr>
        <p:blipFill rotWithShape="1">
          <a:blip r:embed="rId4">
            <a:alphaModFix/>
          </a:blip>
          <a:srcRect b="0" l="0" r="0" t="0"/>
          <a:stretch/>
        </p:blipFill>
        <p:spPr>
          <a:xfrm>
            <a:off x="5085168" y="2484093"/>
            <a:ext cx="2839000" cy="2287850"/>
          </a:xfrm>
          <a:prstGeom prst="rect">
            <a:avLst/>
          </a:prstGeom>
          <a:noFill/>
          <a:ln>
            <a:noFill/>
          </a:ln>
        </p:spPr>
      </p:pic>
      <p:sp>
        <p:nvSpPr>
          <p:cNvPr id="376" name="Google Shape;376;p36"/>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377" name="Google Shape;377;p36"/>
          <p:cNvSpPr txBox="1"/>
          <p:nvPr/>
        </p:nvSpPr>
        <p:spPr>
          <a:xfrm>
            <a:off x="1839325" y="4146300"/>
            <a:ext cx="2361600" cy="190200"/>
          </a:xfrm>
          <a:prstGeom prst="rect">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6h Snowfall Accumulation</a:t>
            </a:r>
            <a:endParaRPr sz="1200"/>
          </a:p>
        </p:txBody>
      </p:sp>
      <p:sp>
        <p:nvSpPr>
          <p:cNvPr id="378" name="Google Shape;378;p36"/>
          <p:cNvSpPr txBox="1"/>
          <p:nvPr/>
        </p:nvSpPr>
        <p:spPr>
          <a:xfrm>
            <a:off x="5420725" y="4146300"/>
            <a:ext cx="2361600" cy="190200"/>
          </a:xfrm>
          <a:prstGeom prst="rect">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24</a:t>
            </a:r>
            <a:r>
              <a:rPr lang="en" sz="1200"/>
              <a:t>h Snowfall Accumulation</a:t>
            </a:r>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37"/>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Improved Offshore Filling of pcpURMA</a:t>
            </a:r>
            <a:endParaRPr sz="2400"/>
          </a:p>
        </p:txBody>
      </p:sp>
      <p:sp>
        <p:nvSpPr>
          <p:cNvPr id="384" name="Google Shape;384;p37"/>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385" name="Google Shape;385;p37"/>
          <p:cNvPicPr preferRelativeResize="0"/>
          <p:nvPr/>
        </p:nvPicPr>
        <p:blipFill>
          <a:blip r:embed="rId3">
            <a:alphaModFix/>
          </a:blip>
          <a:stretch>
            <a:fillRect/>
          </a:stretch>
        </p:blipFill>
        <p:spPr>
          <a:xfrm>
            <a:off x="6505625" y="822425"/>
            <a:ext cx="2002500" cy="2111600"/>
          </a:xfrm>
          <a:prstGeom prst="rect">
            <a:avLst/>
          </a:prstGeom>
          <a:noFill/>
          <a:ln>
            <a:noFill/>
          </a:ln>
        </p:spPr>
      </p:pic>
      <p:sp>
        <p:nvSpPr>
          <p:cNvPr id="386" name="Google Shape;386;p37"/>
          <p:cNvSpPr txBox="1"/>
          <p:nvPr>
            <p:ph idx="1" type="body"/>
          </p:nvPr>
        </p:nvSpPr>
        <p:spPr>
          <a:xfrm>
            <a:off x="111475" y="1013975"/>
            <a:ext cx="5986500" cy="3439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The primary source of ConUS pcpURMA is the NCEP Stage IV</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mosaicked RFC QPEs → which is limited to RFC domains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V2.7 introduced offshore filling of ConUS PCPURMA with </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Gauge-corrected MRMS (where RQI ≥ 0.1)</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CMORPH</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Sharp discontinuities can exist between these products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Solution → apply Whittaker blending function for a smoother pcpURMA offshore filling</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Approach already used in RTMA/URMA to fill edges around domain</a:t>
            </a:r>
            <a:endParaRPr>
              <a:solidFill>
                <a:srgbClr val="000000"/>
              </a:solidFill>
            </a:endParaRPr>
          </a:p>
        </p:txBody>
      </p:sp>
      <p:cxnSp>
        <p:nvCxnSpPr>
          <p:cNvPr id="387" name="Google Shape;387;p37"/>
          <p:cNvCxnSpPr/>
          <p:nvPr/>
        </p:nvCxnSpPr>
        <p:spPr>
          <a:xfrm flipH="1" rot="10800000">
            <a:off x="5448450" y="1943350"/>
            <a:ext cx="2022900" cy="1270500"/>
          </a:xfrm>
          <a:prstGeom prst="straightConnector1">
            <a:avLst/>
          </a:prstGeom>
          <a:noFill/>
          <a:ln cap="flat" cmpd="sng" w="38100">
            <a:solidFill>
              <a:srgbClr val="FF00FF"/>
            </a:solidFill>
            <a:prstDash val="solid"/>
            <a:round/>
            <a:headEnd len="med" w="med" type="none"/>
            <a:tailEnd len="med" w="med" type="triangle"/>
          </a:ln>
        </p:spPr>
      </p:cxnSp>
      <p:pic>
        <p:nvPicPr>
          <p:cNvPr id="388" name="Google Shape;388;p37"/>
          <p:cNvPicPr preferRelativeResize="0"/>
          <p:nvPr/>
        </p:nvPicPr>
        <p:blipFill>
          <a:blip r:embed="rId4">
            <a:alphaModFix/>
          </a:blip>
          <a:stretch>
            <a:fillRect/>
          </a:stretch>
        </p:blipFill>
        <p:spPr>
          <a:xfrm>
            <a:off x="6632700" y="2824516"/>
            <a:ext cx="1875425" cy="2022034"/>
          </a:xfrm>
          <a:prstGeom prst="rect">
            <a:avLst/>
          </a:prstGeom>
          <a:noFill/>
          <a:ln>
            <a:noFill/>
          </a:ln>
        </p:spPr>
      </p:pic>
      <p:cxnSp>
        <p:nvCxnSpPr>
          <p:cNvPr id="389" name="Google Shape;389;p37"/>
          <p:cNvCxnSpPr/>
          <p:nvPr/>
        </p:nvCxnSpPr>
        <p:spPr>
          <a:xfrm flipH="1" rot="10800000">
            <a:off x="4482775" y="3894825"/>
            <a:ext cx="2998800" cy="20400"/>
          </a:xfrm>
          <a:prstGeom prst="straightConnector1">
            <a:avLst/>
          </a:prstGeom>
          <a:noFill/>
          <a:ln cap="flat" cmpd="sng" w="38100">
            <a:solidFill>
              <a:srgbClr val="FF00FF"/>
            </a:solidFill>
            <a:prstDash val="solid"/>
            <a:round/>
            <a:headEnd len="med" w="med" type="none"/>
            <a:tailEnd len="med" w="med" type="triangle"/>
          </a:ln>
        </p:spPr>
      </p:cxnSp>
      <p:sp>
        <p:nvSpPr>
          <p:cNvPr id="390" name="Google Shape;390;p37"/>
          <p:cNvSpPr txBox="1"/>
          <p:nvPr/>
        </p:nvSpPr>
        <p:spPr>
          <a:xfrm>
            <a:off x="6129500" y="1567100"/>
            <a:ext cx="5855100" cy="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Prod</a:t>
            </a:r>
            <a:endParaRPr>
              <a:solidFill>
                <a:srgbClr val="0000FF"/>
              </a:solidFill>
            </a:endParaRPr>
          </a:p>
        </p:txBody>
      </p:sp>
      <p:sp>
        <p:nvSpPr>
          <p:cNvPr id="391" name="Google Shape;391;p37"/>
          <p:cNvSpPr txBox="1"/>
          <p:nvPr/>
        </p:nvSpPr>
        <p:spPr>
          <a:xfrm>
            <a:off x="6144000" y="35475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v2.8</a:t>
            </a:r>
            <a:endParaRPr b="1"/>
          </a:p>
        </p:txBody>
      </p:sp>
      <p:sp>
        <p:nvSpPr>
          <p:cNvPr id="392" name="Google Shape;392;p37"/>
          <p:cNvSpPr txBox="1"/>
          <p:nvPr/>
        </p:nvSpPr>
        <p:spPr>
          <a:xfrm>
            <a:off x="5867050" y="4753300"/>
            <a:ext cx="3064200" cy="4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24h ending 12Z 27 Nov</a:t>
            </a:r>
            <a:endParaRPr>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38"/>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Evaluation completed via Google Form </a:t>
            </a:r>
            <a:r>
              <a:rPr lang="en" u="sng">
                <a:solidFill>
                  <a:schemeClr val="hlink"/>
                </a:solidFill>
                <a:hlinkClick r:id="rId3"/>
              </a:rPr>
              <a:t>survey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Responses requested from all NWS regions, WPC, AWC and MDL</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Survey was also sent to the field at large via MEG-maintained </a:t>
            </a:r>
            <a:r>
              <a:rPr lang="en" u="sng">
                <a:solidFill>
                  <a:schemeClr val="hlink"/>
                </a:solidFill>
                <a:hlinkClick r:id="rId4"/>
              </a:rPr>
              <a:t>website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Website also linked to viewers and stats for the parallel, all previous relevant presentations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Much feedback also received via </a:t>
            </a:r>
            <a:r>
              <a:rPr lang="en" u="sng">
                <a:solidFill>
                  <a:schemeClr val="hlink"/>
                </a:solidFill>
                <a:hlinkClick r:id="rId5"/>
              </a:rPr>
              <a:t>VLab community website</a:t>
            </a:r>
            <a:r>
              <a:rPr lang="en">
                <a:solidFill>
                  <a:schemeClr val="dk1"/>
                </a:solidFill>
              </a:rPr>
              <a:t> and </a:t>
            </a:r>
            <a:r>
              <a:rPr lang="en" u="sng">
                <a:solidFill>
                  <a:schemeClr val="hlink"/>
                </a:solidFill>
                <a:hlinkClick r:id="rId6"/>
              </a:rPr>
              <a:t>forum</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Responses asking for implementation: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Eastern Region, Western Region, Southern Region, AK Region, WPC, MDL and 1 WFO</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Response asking for changes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AWC detected a bug in the sky cover analysis at the end of the evaluation period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This bug has been corrected and AWC now recommends implementation</a:t>
            </a:r>
            <a:endParaRPr>
              <a:solidFill>
                <a:schemeClr val="dk1"/>
              </a:solidFill>
            </a:endParaRPr>
          </a:p>
        </p:txBody>
      </p:sp>
      <p:sp>
        <p:nvSpPr>
          <p:cNvPr id="398" name="Google Shape;398;p38"/>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399" name="Google Shape;399;p38"/>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Evaluation Survey and Feedback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39"/>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Evaluation Survey Results</a:t>
            </a:r>
            <a:endParaRPr/>
          </a:p>
        </p:txBody>
      </p:sp>
      <p:sp>
        <p:nvSpPr>
          <p:cNvPr id="405" name="Google Shape;405;p39"/>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descr="Forms response chart. Question title: In this upgrade advancements were made in the assimilation of near surface wind observations to improve a slow wind speed bias.  Have you noticed an improvement in the wind and gust analysis?. Number of responses: 8 responses." id="406" name="Google Shape;406;p39"/>
          <p:cNvPicPr preferRelativeResize="0"/>
          <p:nvPr/>
        </p:nvPicPr>
        <p:blipFill rotWithShape="1">
          <a:blip r:embed="rId3">
            <a:alphaModFix/>
          </a:blip>
          <a:srcRect b="8896" l="2991" r="18889" t="21818"/>
          <a:stretch/>
        </p:blipFill>
        <p:spPr>
          <a:xfrm>
            <a:off x="169287" y="1133050"/>
            <a:ext cx="3846526" cy="1702300"/>
          </a:xfrm>
          <a:prstGeom prst="rect">
            <a:avLst/>
          </a:prstGeom>
          <a:noFill/>
          <a:ln>
            <a:noFill/>
          </a:ln>
        </p:spPr>
      </p:pic>
      <p:sp>
        <p:nvSpPr>
          <p:cNvPr id="407" name="Google Shape;407;p39"/>
          <p:cNvSpPr txBox="1"/>
          <p:nvPr/>
        </p:nvSpPr>
        <p:spPr>
          <a:xfrm>
            <a:off x="132050" y="850300"/>
            <a:ext cx="3921000" cy="36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Are there improvements in the winds?</a:t>
            </a:r>
            <a:endParaRPr/>
          </a:p>
        </p:txBody>
      </p:sp>
      <p:pic>
        <p:nvPicPr>
          <p:cNvPr descr="Forms response chart. Question title: In this upgrade the precipitation RTMA product, derived from first-run Stage II/Stage IV, was replaced with MRMS QPE. Do you find the precipitation changes/enhancements to the precipitation RTMA useful?. Number of responses: 8 responses." id="408" name="Google Shape;408;p39"/>
          <p:cNvPicPr preferRelativeResize="0"/>
          <p:nvPr/>
        </p:nvPicPr>
        <p:blipFill rotWithShape="1">
          <a:blip r:embed="rId4">
            <a:alphaModFix/>
          </a:blip>
          <a:srcRect b="9238" l="2990" r="18927" t="21971"/>
          <a:stretch/>
        </p:blipFill>
        <p:spPr>
          <a:xfrm>
            <a:off x="4494937" y="1133050"/>
            <a:ext cx="4035931" cy="1774150"/>
          </a:xfrm>
          <a:prstGeom prst="rect">
            <a:avLst/>
          </a:prstGeom>
          <a:noFill/>
          <a:ln>
            <a:noFill/>
          </a:ln>
        </p:spPr>
      </p:pic>
      <p:sp>
        <p:nvSpPr>
          <p:cNvPr id="409" name="Google Shape;409;p39"/>
          <p:cNvSpPr txBox="1"/>
          <p:nvPr/>
        </p:nvSpPr>
        <p:spPr>
          <a:xfrm>
            <a:off x="4399550" y="857250"/>
            <a:ext cx="4226700" cy="35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Are there improvements in RTMA-precip?</a:t>
            </a:r>
            <a:endParaRPr/>
          </a:p>
        </p:txBody>
      </p:sp>
      <p:pic>
        <p:nvPicPr>
          <p:cNvPr descr="Forms response chart. Question title: In this upgrade the ConUS precipitation URMA product has been enhanced in offshore regions in transition zones between data coverage (e.g. MRMS and CMORPH) using a blending procedure to remove unphysical discontinuities. Do you find these changes/enhancements to the precipitation URMA useful?. Number of responses: 8 responses." id="410" name="Google Shape;410;p39"/>
          <p:cNvPicPr preferRelativeResize="0"/>
          <p:nvPr/>
        </p:nvPicPr>
        <p:blipFill rotWithShape="1">
          <a:blip r:embed="rId5">
            <a:alphaModFix/>
          </a:blip>
          <a:srcRect b="8912" l="3153" r="18976" t="22631"/>
          <a:stretch/>
        </p:blipFill>
        <p:spPr>
          <a:xfrm>
            <a:off x="4657625" y="3124075"/>
            <a:ext cx="3846550" cy="1687233"/>
          </a:xfrm>
          <a:prstGeom prst="rect">
            <a:avLst/>
          </a:prstGeom>
          <a:noFill/>
          <a:ln>
            <a:noFill/>
          </a:ln>
        </p:spPr>
      </p:pic>
      <p:sp>
        <p:nvSpPr>
          <p:cNvPr id="411" name="Google Shape;411;p39"/>
          <p:cNvSpPr txBox="1"/>
          <p:nvPr/>
        </p:nvSpPr>
        <p:spPr>
          <a:xfrm>
            <a:off x="4648850" y="2793050"/>
            <a:ext cx="39774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Are there improvements in the URMA-precip?</a:t>
            </a:r>
            <a:endParaRPr/>
          </a:p>
        </p:txBody>
      </p:sp>
      <p:pic>
        <p:nvPicPr>
          <p:cNvPr descr="Forms response chart. Question title: In this upgrade the snowfall analysis from NOHRSC has been added as a new product for the URMA.  Do you find this snowfall analysis product useful?. Number of responses: 8 responses." id="412" name="Google Shape;412;p39"/>
          <p:cNvPicPr preferRelativeResize="0"/>
          <p:nvPr/>
        </p:nvPicPr>
        <p:blipFill rotWithShape="1">
          <a:blip r:embed="rId6">
            <a:alphaModFix/>
          </a:blip>
          <a:srcRect b="9366" l="2881" r="2947" t="8036"/>
          <a:stretch/>
        </p:blipFill>
        <p:spPr>
          <a:xfrm>
            <a:off x="201850" y="2835350"/>
            <a:ext cx="4531975" cy="1983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40"/>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418" name="Google Shape;418;p40"/>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Evaluation Survey Results</a:t>
            </a:r>
            <a:endParaRPr/>
          </a:p>
        </p:txBody>
      </p:sp>
      <p:pic>
        <p:nvPicPr>
          <p:cNvPr descr="Forms response chart. Question title: The sky cover analysis has been re-tuned and had additional enhancements made to quality control to address issues with erroneous clearing of clouds over water during low sun angle and overnight conditions.  Have you detected an improvement in the sky cover analysis?. Number of responses: 8 responses." id="419" name="Google Shape;419;p40"/>
          <p:cNvPicPr preferRelativeResize="0"/>
          <p:nvPr/>
        </p:nvPicPr>
        <p:blipFill rotWithShape="1">
          <a:blip r:embed="rId3">
            <a:alphaModFix/>
          </a:blip>
          <a:srcRect b="8760" l="2918" r="15107" t="22478"/>
          <a:stretch/>
        </p:blipFill>
        <p:spPr>
          <a:xfrm>
            <a:off x="4750900" y="1170437"/>
            <a:ext cx="4122250" cy="1725369"/>
          </a:xfrm>
          <a:prstGeom prst="rect">
            <a:avLst/>
          </a:prstGeom>
          <a:noFill/>
          <a:ln>
            <a:noFill/>
          </a:ln>
        </p:spPr>
      </p:pic>
      <p:sp>
        <p:nvSpPr>
          <p:cNvPr id="420" name="Google Shape;420;p40"/>
          <p:cNvSpPr txBox="1"/>
          <p:nvPr/>
        </p:nvSpPr>
        <p:spPr>
          <a:xfrm>
            <a:off x="687300" y="798363"/>
            <a:ext cx="3884700" cy="3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Are there improvements in the ceiling?</a:t>
            </a:r>
            <a:endParaRPr/>
          </a:p>
        </p:txBody>
      </p:sp>
      <p:sp>
        <p:nvSpPr>
          <p:cNvPr id="421" name="Google Shape;421;p40"/>
          <p:cNvSpPr txBox="1"/>
          <p:nvPr/>
        </p:nvSpPr>
        <p:spPr>
          <a:xfrm>
            <a:off x="4920475" y="798375"/>
            <a:ext cx="4010400" cy="3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Are there improvements in the sky cover?</a:t>
            </a:r>
            <a:endParaRPr/>
          </a:p>
        </p:txBody>
      </p:sp>
      <p:pic>
        <p:nvPicPr>
          <p:cNvPr descr="Forms response chart. Question title: In this upgrade the ceiling analysis was enhanced to include a consistency check with the sky cover analysis - removing ceiling where sky cover &amp;lt; 50%.  Have you noticed any improvement in the ceiling analysis?. Number of responses: 8 responses." id="422" name="Google Shape;422;p40"/>
          <p:cNvPicPr preferRelativeResize="0"/>
          <p:nvPr/>
        </p:nvPicPr>
        <p:blipFill rotWithShape="1">
          <a:blip r:embed="rId4">
            <a:alphaModFix/>
          </a:blip>
          <a:srcRect b="9438" l="3197" r="15022" t="23048"/>
          <a:stretch/>
        </p:blipFill>
        <p:spPr>
          <a:xfrm>
            <a:off x="486025" y="1135325"/>
            <a:ext cx="4122250" cy="1697950"/>
          </a:xfrm>
          <a:prstGeom prst="rect">
            <a:avLst/>
          </a:prstGeom>
          <a:noFill/>
          <a:ln>
            <a:noFill/>
          </a:ln>
        </p:spPr>
      </p:pic>
      <p:pic>
        <p:nvPicPr>
          <p:cNvPr descr="Forms response chart. Question title: OCONUS: An updated background error for temperature and refined observation selection algorithm has been implemented for OCONUS domains with v2.8.  Have you noticed an improved fit to observations in OCONUS domains, especially temperature in complex terrain, in this evaluation?. Number of responses: 8 responses." id="423" name="Google Shape;423;p40"/>
          <p:cNvPicPr preferRelativeResize="0"/>
          <p:nvPr/>
        </p:nvPicPr>
        <p:blipFill rotWithShape="1">
          <a:blip r:embed="rId5">
            <a:alphaModFix/>
          </a:blip>
          <a:srcRect b="8757" l="3109" r="15277" t="21734"/>
          <a:stretch/>
        </p:blipFill>
        <p:spPr>
          <a:xfrm>
            <a:off x="486025" y="3071009"/>
            <a:ext cx="4122250" cy="1751941"/>
          </a:xfrm>
          <a:prstGeom prst="rect">
            <a:avLst/>
          </a:prstGeom>
          <a:noFill/>
          <a:ln>
            <a:noFill/>
          </a:ln>
        </p:spPr>
      </p:pic>
      <p:sp>
        <p:nvSpPr>
          <p:cNvPr id="424" name="Google Shape;424;p40"/>
          <p:cNvSpPr txBox="1"/>
          <p:nvPr/>
        </p:nvSpPr>
        <p:spPr>
          <a:xfrm>
            <a:off x="172950" y="2810300"/>
            <a:ext cx="4435200" cy="3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Is the OCONUS selection algorithm an improvement?</a:t>
            </a:r>
            <a:endParaRPr/>
          </a:p>
        </p:txBody>
      </p:sp>
      <p:pic>
        <p:nvPicPr>
          <p:cNvPr descr="Forms response chart. Question title: A post-processing smoother was removed from the generation of the dewpoint product to address concerns about a moist bias.  Have you noticed any improvement or degradation in the dewpoint analysis?. Number of responses: 8 responses." id="425" name="Google Shape;425;p40"/>
          <p:cNvPicPr preferRelativeResize="0"/>
          <p:nvPr/>
        </p:nvPicPr>
        <p:blipFill rotWithShape="1">
          <a:blip r:embed="rId6">
            <a:alphaModFix/>
          </a:blip>
          <a:srcRect b="8414" l="3085" r="15081" t="22500"/>
          <a:stretch/>
        </p:blipFill>
        <p:spPr>
          <a:xfrm>
            <a:off x="4750900" y="3123500"/>
            <a:ext cx="3907570" cy="1645850"/>
          </a:xfrm>
          <a:prstGeom prst="rect">
            <a:avLst/>
          </a:prstGeom>
          <a:noFill/>
          <a:ln>
            <a:noFill/>
          </a:ln>
        </p:spPr>
      </p:pic>
      <p:sp>
        <p:nvSpPr>
          <p:cNvPr id="426" name="Google Shape;426;p40"/>
          <p:cNvSpPr txBox="1"/>
          <p:nvPr/>
        </p:nvSpPr>
        <p:spPr>
          <a:xfrm>
            <a:off x="4995025" y="2833275"/>
            <a:ext cx="3861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Are there improvements in the dew point?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pic>
        <p:nvPicPr>
          <p:cNvPr descr="Forms response chart. Question title: Recommendation. Number of responses: 8 responses." id="431" name="Google Shape;431;p41"/>
          <p:cNvPicPr preferRelativeResize="0"/>
          <p:nvPr/>
        </p:nvPicPr>
        <p:blipFill rotWithShape="1">
          <a:blip r:embed="rId3">
            <a:alphaModFix/>
          </a:blip>
          <a:srcRect b="0" l="3310" r="10243" t="15526"/>
          <a:stretch/>
        </p:blipFill>
        <p:spPr>
          <a:xfrm>
            <a:off x="628462" y="1390850"/>
            <a:ext cx="7904474" cy="3378500"/>
          </a:xfrm>
          <a:prstGeom prst="rect">
            <a:avLst/>
          </a:prstGeom>
          <a:noFill/>
          <a:ln>
            <a:noFill/>
          </a:ln>
        </p:spPr>
      </p:pic>
      <p:sp>
        <p:nvSpPr>
          <p:cNvPr id="432" name="Google Shape;432;p41"/>
          <p:cNvSpPr txBox="1"/>
          <p:nvPr>
            <p:ph idx="1" type="body"/>
          </p:nvPr>
        </p:nvSpPr>
        <p:spPr>
          <a:xfrm>
            <a:off x="311700" y="923875"/>
            <a:ext cx="8520600" cy="395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rPr>
              <a:t>Should RTMA/URMA be implemented into operations?</a:t>
            </a:r>
            <a:endParaRPr>
              <a:solidFill>
                <a:schemeClr val="dk1"/>
              </a:solidFill>
            </a:endParaRPr>
          </a:p>
        </p:txBody>
      </p:sp>
      <p:sp>
        <p:nvSpPr>
          <p:cNvPr id="433" name="Google Shape;433;p41"/>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434" name="Google Shape;434;p41"/>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Evaluation Survey Results</a:t>
            </a:r>
            <a:endParaRPr/>
          </a:p>
        </p:txBody>
      </p:sp>
      <p:cxnSp>
        <p:nvCxnSpPr>
          <p:cNvPr id="435" name="Google Shape;435;p41"/>
          <p:cNvCxnSpPr/>
          <p:nvPr/>
        </p:nvCxnSpPr>
        <p:spPr>
          <a:xfrm rot="10800000">
            <a:off x="4459325" y="2855150"/>
            <a:ext cx="1788900" cy="1006200"/>
          </a:xfrm>
          <a:prstGeom prst="straightConnector1">
            <a:avLst/>
          </a:prstGeom>
          <a:noFill/>
          <a:ln cap="flat" cmpd="sng" w="9525">
            <a:solidFill>
              <a:srgbClr val="000000"/>
            </a:solidFill>
            <a:prstDash val="solid"/>
            <a:round/>
            <a:headEnd len="med" w="med" type="none"/>
            <a:tailEnd len="med" w="med" type="triangle"/>
          </a:ln>
        </p:spPr>
      </p:cxnSp>
      <p:sp>
        <p:nvSpPr>
          <p:cNvPr id="436" name="Google Shape;436;p41"/>
          <p:cNvSpPr txBox="1"/>
          <p:nvPr/>
        </p:nvSpPr>
        <p:spPr>
          <a:xfrm>
            <a:off x="6248225" y="3518450"/>
            <a:ext cx="2663700" cy="1006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AWC detected a bug in the sky cover analysis which is now being addressed (next slide)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42"/>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AWC evaluation noted cases during low sun angles where low ceilings were erroneously cleared by the ceiling consistency check owing to low analyzed values of sky cover.</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GOES Imager sky cover QC was expanded to cover land areas beginning with the 14z (20z) URMA (RTMA) cycle on 5 December </a:t>
            </a:r>
            <a:endParaRPr>
              <a:solidFill>
                <a:srgbClr val="000000"/>
              </a:solidFill>
            </a:endParaRPr>
          </a:p>
        </p:txBody>
      </p:sp>
      <p:sp>
        <p:nvSpPr>
          <p:cNvPr id="442" name="Google Shape;442;p4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Sky Cover QC Additions</a:t>
            </a:r>
            <a:endParaRPr/>
          </a:p>
        </p:txBody>
      </p:sp>
      <p:sp>
        <p:nvSpPr>
          <p:cNvPr id="443" name="Google Shape;443;p42"/>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444" name="Google Shape;444;p42"/>
          <p:cNvPicPr preferRelativeResize="0"/>
          <p:nvPr/>
        </p:nvPicPr>
        <p:blipFill>
          <a:blip r:embed="rId3">
            <a:alphaModFix/>
          </a:blip>
          <a:stretch>
            <a:fillRect/>
          </a:stretch>
        </p:blipFill>
        <p:spPr>
          <a:xfrm>
            <a:off x="6126480" y="2803738"/>
            <a:ext cx="2468878" cy="1493672"/>
          </a:xfrm>
          <a:prstGeom prst="rect">
            <a:avLst/>
          </a:prstGeom>
          <a:noFill/>
          <a:ln>
            <a:noFill/>
          </a:ln>
        </p:spPr>
      </p:pic>
      <p:grpSp>
        <p:nvGrpSpPr>
          <p:cNvPr id="445" name="Google Shape;445;p42"/>
          <p:cNvGrpSpPr/>
          <p:nvPr/>
        </p:nvGrpSpPr>
        <p:grpSpPr>
          <a:xfrm>
            <a:off x="457200" y="2502408"/>
            <a:ext cx="2560321" cy="2110057"/>
            <a:chOff x="457200" y="2502408"/>
            <a:chExt cx="2560321" cy="2110057"/>
          </a:xfrm>
        </p:grpSpPr>
        <p:pic>
          <p:nvPicPr>
            <p:cNvPr id="446" name="Google Shape;446;p42"/>
            <p:cNvPicPr preferRelativeResize="0"/>
            <p:nvPr/>
          </p:nvPicPr>
          <p:blipFill>
            <a:blip r:embed="rId4">
              <a:alphaModFix/>
            </a:blip>
            <a:stretch>
              <a:fillRect/>
            </a:stretch>
          </p:blipFill>
          <p:spPr>
            <a:xfrm>
              <a:off x="457200" y="2502408"/>
              <a:ext cx="2560321" cy="2110057"/>
            </a:xfrm>
            <a:prstGeom prst="rect">
              <a:avLst/>
            </a:prstGeom>
            <a:noFill/>
            <a:ln>
              <a:noFill/>
            </a:ln>
          </p:spPr>
        </p:pic>
        <p:sp>
          <p:nvSpPr>
            <p:cNvPr id="447" name="Google Shape;447;p42"/>
            <p:cNvSpPr/>
            <p:nvPr/>
          </p:nvSpPr>
          <p:spPr>
            <a:xfrm>
              <a:off x="1537375" y="3806500"/>
              <a:ext cx="298500" cy="393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2"/>
            <p:cNvSpPr/>
            <p:nvPr/>
          </p:nvSpPr>
          <p:spPr>
            <a:xfrm>
              <a:off x="1371600" y="3333700"/>
              <a:ext cx="535200" cy="283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9" name="Google Shape;449;p42"/>
          <p:cNvGrpSpPr/>
          <p:nvPr/>
        </p:nvGrpSpPr>
        <p:grpSpPr>
          <a:xfrm>
            <a:off x="3383280" y="2504375"/>
            <a:ext cx="2560321" cy="2092399"/>
            <a:chOff x="3383280" y="2504375"/>
            <a:chExt cx="2560321" cy="2092399"/>
          </a:xfrm>
        </p:grpSpPr>
        <p:pic>
          <p:nvPicPr>
            <p:cNvPr id="450" name="Google Shape;450;p42"/>
            <p:cNvPicPr preferRelativeResize="0"/>
            <p:nvPr/>
          </p:nvPicPr>
          <p:blipFill>
            <a:blip r:embed="rId5">
              <a:alphaModFix/>
            </a:blip>
            <a:stretch>
              <a:fillRect/>
            </a:stretch>
          </p:blipFill>
          <p:spPr>
            <a:xfrm>
              <a:off x="3383280" y="2504375"/>
              <a:ext cx="2560321" cy="2092399"/>
            </a:xfrm>
            <a:prstGeom prst="rect">
              <a:avLst/>
            </a:prstGeom>
            <a:noFill/>
            <a:ln>
              <a:noFill/>
            </a:ln>
          </p:spPr>
        </p:pic>
        <p:sp>
          <p:nvSpPr>
            <p:cNvPr id="451" name="Google Shape;451;p42"/>
            <p:cNvSpPr/>
            <p:nvPr/>
          </p:nvSpPr>
          <p:spPr>
            <a:xfrm>
              <a:off x="4462272" y="3806500"/>
              <a:ext cx="298500" cy="393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2"/>
            <p:cNvSpPr/>
            <p:nvPr/>
          </p:nvSpPr>
          <p:spPr>
            <a:xfrm>
              <a:off x="4297680" y="3333700"/>
              <a:ext cx="535200" cy="283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42"/>
          <p:cNvSpPr/>
          <p:nvPr/>
        </p:nvSpPr>
        <p:spPr>
          <a:xfrm rot="1878567">
            <a:off x="6854438" y="3513964"/>
            <a:ext cx="298464" cy="393648"/>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2"/>
          <p:cNvSpPr/>
          <p:nvPr/>
        </p:nvSpPr>
        <p:spPr>
          <a:xfrm>
            <a:off x="6736080" y="3105100"/>
            <a:ext cx="535200" cy="283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2"/>
          <p:cNvSpPr txBox="1"/>
          <p:nvPr/>
        </p:nvSpPr>
        <p:spPr>
          <a:xfrm>
            <a:off x="609600" y="4783875"/>
            <a:ext cx="78285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*Thanks to AWC’s Jeremiah Pyle for identifying this issue and working with us!</a:t>
            </a:r>
            <a:endParaRPr>
              <a:solidFill>
                <a:srgbClr val="FFFFFF"/>
              </a:solidFill>
            </a:endParaRPr>
          </a:p>
        </p:txBody>
      </p:sp>
      <p:sp>
        <p:nvSpPr>
          <p:cNvPr id="456" name="Google Shape;456;p42"/>
          <p:cNvSpPr txBox="1"/>
          <p:nvPr/>
        </p:nvSpPr>
        <p:spPr>
          <a:xfrm>
            <a:off x="481850" y="4444475"/>
            <a:ext cx="25110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Production</a:t>
            </a:r>
            <a:endParaRPr b="1"/>
          </a:p>
        </p:txBody>
      </p:sp>
      <p:sp>
        <p:nvSpPr>
          <p:cNvPr id="457" name="Google Shape;457;p42"/>
          <p:cNvSpPr txBox="1"/>
          <p:nvPr/>
        </p:nvSpPr>
        <p:spPr>
          <a:xfrm>
            <a:off x="3407925" y="4444475"/>
            <a:ext cx="25110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Parallel</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43"/>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463" name="Google Shape;463;p43"/>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Evaluation Survey Results</a:t>
            </a:r>
            <a:endParaRPr/>
          </a:p>
        </p:txBody>
      </p:sp>
      <p:pic>
        <p:nvPicPr>
          <p:cNvPr descr="Forms response chart. Question title: The sky cover analysis has been re-tuned and had additional enhancements made to quality control to address issues with erroneous clearing of clouds over water during low sun angle and overnight conditions.  Have you detected an improvement in the sky cover analysis?. Number of responses: 8 responses." id="464" name="Google Shape;464;p43"/>
          <p:cNvPicPr preferRelativeResize="0"/>
          <p:nvPr/>
        </p:nvPicPr>
        <p:blipFill rotWithShape="1">
          <a:blip r:embed="rId3">
            <a:alphaModFix/>
          </a:blip>
          <a:srcRect b="5760" l="0" r="14537" t="22146"/>
          <a:stretch/>
        </p:blipFill>
        <p:spPr>
          <a:xfrm>
            <a:off x="110425" y="1154275"/>
            <a:ext cx="3608774" cy="1522075"/>
          </a:xfrm>
          <a:prstGeom prst="rect">
            <a:avLst/>
          </a:prstGeom>
          <a:noFill/>
          <a:ln>
            <a:noFill/>
          </a:ln>
        </p:spPr>
      </p:pic>
      <p:sp>
        <p:nvSpPr>
          <p:cNvPr id="465" name="Google Shape;465;p43"/>
          <p:cNvSpPr txBox="1"/>
          <p:nvPr/>
        </p:nvSpPr>
        <p:spPr>
          <a:xfrm>
            <a:off x="47250" y="841075"/>
            <a:ext cx="4010400" cy="3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Are there improvements in the sky cover?</a:t>
            </a:r>
            <a:endParaRPr/>
          </a:p>
        </p:txBody>
      </p:sp>
      <p:pic>
        <p:nvPicPr>
          <p:cNvPr descr="Forms response chart. Question title: Recommendation. Number of responses: 8 responses." id="466" name="Google Shape;466;p43"/>
          <p:cNvPicPr preferRelativeResize="0"/>
          <p:nvPr/>
        </p:nvPicPr>
        <p:blipFill rotWithShape="1">
          <a:blip r:embed="rId4">
            <a:alphaModFix/>
          </a:blip>
          <a:srcRect b="8849" l="2928" r="9382" t="14527"/>
          <a:stretch/>
        </p:blipFill>
        <p:spPr>
          <a:xfrm>
            <a:off x="2439675" y="2170150"/>
            <a:ext cx="6546600" cy="2639676"/>
          </a:xfrm>
          <a:prstGeom prst="rect">
            <a:avLst/>
          </a:prstGeom>
          <a:noFill/>
          <a:ln>
            <a:noFill/>
          </a:ln>
        </p:spPr>
      </p:pic>
      <p:sp>
        <p:nvSpPr>
          <p:cNvPr id="467" name="Google Shape;467;p43"/>
          <p:cNvSpPr txBox="1"/>
          <p:nvPr>
            <p:ph idx="1" type="body"/>
          </p:nvPr>
        </p:nvSpPr>
        <p:spPr>
          <a:xfrm>
            <a:off x="3243600" y="2170150"/>
            <a:ext cx="5900400" cy="506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rPr>
              <a:t>Should RTMA/URMA be implemented into operations?</a:t>
            </a:r>
            <a:endParaRPr>
              <a:solidFill>
                <a:schemeClr val="dk1"/>
              </a:solidFill>
            </a:endParaRPr>
          </a:p>
        </p:txBody>
      </p:sp>
      <p:sp>
        <p:nvSpPr>
          <p:cNvPr id="468" name="Google Shape;468;p43"/>
          <p:cNvSpPr txBox="1"/>
          <p:nvPr/>
        </p:nvSpPr>
        <p:spPr>
          <a:xfrm>
            <a:off x="445275" y="3495450"/>
            <a:ext cx="19944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5"/>
              </a:rPr>
              <a:t>Link to all responses</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44"/>
          <p:cNvSpPr txBox="1"/>
          <p:nvPr>
            <p:ph idx="1" type="body"/>
          </p:nvPr>
        </p:nvSpPr>
        <p:spPr>
          <a:xfrm>
            <a:off x="311700" y="695275"/>
            <a:ext cx="8675100" cy="395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Improved wind analysis through improved assimilation algorithm</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Expanded support for waves to Great Lakes and Guam</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Improved sky cover analysis and consistent with ceiling</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A number of improvements/updates for precipitation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Offshore blending, NOHRSC snowfall, additional re-runs for better quality URMA QPE, MRMS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Much more → </a:t>
            </a:r>
            <a:r>
              <a:rPr lang="en" u="sng">
                <a:solidFill>
                  <a:schemeClr val="hlink"/>
                </a:solidFill>
                <a:hlinkClick r:id="rId3"/>
              </a:rPr>
              <a:t>full evaluation page with complete stats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Schedule:</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Code hand off to NCO: Dec. 17th</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Implementation expected: Mid April, 2020</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Final notes</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This is the final 2D RTMA/URMA/RTMA-RU upgrade</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3D-RTMA is coming in the FY23 timeframe!</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RTMA/URMA/RTMA-RU/Precip benefits tremendously from an active and engaged user community → thank you!</a:t>
            </a:r>
            <a:endParaRPr>
              <a:solidFill>
                <a:srgbClr val="000000"/>
              </a:solidFill>
            </a:endParaRPr>
          </a:p>
        </p:txBody>
      </p:sp>
      <p:sp>
        <p:nvSpPr>
          <p:cNvPr id="474" name="Google Shape;474;p44"/>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475" name="Google Shape;475;p44"/>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Summary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8"/>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117" name="Google Shape;117;p18"/>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RTMA/URMA/RTMA-RU</a:t>
            </a:r>
            <a:endParaRPr/>
          </a:p>
        </p:txBody>
      </p:sp>
      <p:grpSp>
        <p:nvGrpSpPr>
          <p:cNvPr id="118" name="Google Shape;118;p18"/>
          <p:cNvGrpSpPr/>
          <p:nvPr/>
        </p:nvGrpSpPr>
        <p:grpSpPr>
          <a:xfrm>
            <a:off x="4325318" y="1135079"/>
            <a:ext cx="4811308" cy="3205192"/>
            <a:chOff x="2780050" y="1005250"/>
            <a:chExt cx="6128274" cy="3533449"/>
          </a:xfrm>
        </p:grpSpPr>
        <p:pic>
          <p:nvPicPr>
            <p:cNvPr id="119" name="Google Shape;119;p18"/>
            <p:cNvPicPr preferRelativeResize="0"/>
            <p:nvPr/>
          </p:nvPicPr>
          <p:blipFill rotWithShape="1">
            <a:blip r:embed="rId3">
              <a:alphaModFix/>
            </a:blip>
            <a:srcRect b="16040" l="0" r="0" t="26303"/>
            <a:stretch/>
          </p:blipFill>
          <p:spPr>
            <a:xfrm>
              <a:off x="2780050" y="1005250"/>
              <a:ext cx="6128274" cy="3533449"/>
            </a:xfrm>
            <a:prstGeom prst="rect">
              <a:avLst/>
            </a:prstGeom>
            <a:noFill/>
            <a:ln>
              <a:noFill/>
            </a:ln>
          </p:spPr>
        </p:pic>
        <p:sp>
          <p:nvSpPr>
            <p:cNvPr id="120" name="Google Shape;120;p18"/>
            <p:cNvSpPr txBox="1"/>
            <p:nvPr/>
          </p:nvSpPr>
          <p:spPr>
            <a:xfrm>
              <a:off x="6226206" y="4172293"/>
              <a:ext cx="1885800" cy="295500"/>
            </a:xfrm>
            <a:prstGeom prst="rect">
              <a:avLst/>
            </a:prstGeom>
            <a:solidFill>
              <a:srgbClr val="D9D9D9"/>
            </a:solid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RTMA + URMA</a:t>
              </a:r>
              <a:endParaRPr b="1"/>
            </a:p>
          </p:txBody>
        </p:sp>
        <p:cxnSp>
          <p:nvCxnSpPr>
            <p:cNvPr id="121" name="Google Shape;121;p18"/>
            <p:cNvCxnSpPr/>
            <p:nvPr/>
          </p:nvCxnSpPr>
          <p:spPr>
            <a:xfrm flipH="1" rot="10800000">
              <a:off x="8009680" y="2727143"/>
              <a:ext cx="580500" cy="1427700"/>
            </a:xfrm>
            <a:prstGeom prst="straightConnector1">
              <a:avLst/>
            </a:prstGeom>
            <a:noFill/>
            <a:ln cap="flat" cmpd="sng" w="28575">
              <a:solidFill>
                <a:srgbClr val="FFFF00"/>
              </a:solidFill>
              <a:prstDash val="solid"/>
              <a:round/>
              <a:headEnd len="med" w="med" type="none"/>
              <a:tailEnd len="med" w="med" type="triangle"/>
            </a:ln>
          </p:spPr>
        </p:cxnSp>
        <p:cxnSp>
          <p:nvCxnSpPr>
            <p:cNvPr id="122" name="Google Shape;122;p18"/>
            <p:cNvCxnSpPr/>
            <p:nvPr/>
          </p:nvCxnSpPr>
          <p:spPr>
            <a:xfrm rot="10800000">
              <a:off x="5647132" y="2888305"/>
              <a:ext cx="773100" cy="1284000"/>
            </a:xfrm>
            <a:prstGeom prst="straightConnector1">
              <a:avLst/>
            </a:prstGeom>
            <a:noFill/>
            <a:ln cap="flat" cmpd="sng" w="28575">
              <a:solidFill>
                <a:srgbClr val="FFFF00"/>
              </a:solidFill>
              <a:prstDash val="solid"/>
              <a:round/>
              <a:headEnd len="med" w="med" type="none"/>
              <a:tailEnd len="med" w="med" type="triangle"/>
            </a:ln>
          </p:spPr>
        </p:cxnSp>
        <p:cxnSp>
          <p:nvCxnSpPr>
            <p:cNvPr id="123" name="Google Shape;123;p18"/>
            <p:cNvCxnSpPr>
              <a:stCxn id="120" idx="1"/>
            </p:cNvCxnSpPr>
            <p:nvPr/>
          </p:nvCxnSpPr>
          <p:spPr>
            <a:xfrm rot="10800000">
              <a:off x="5226606" y="4075243"/>
              <a:ext cx="999600" cy="244800"/>
            </a:xfrm>
            <a:prstGeom prst="straightConnector1">
              <a:avLst/>
            </a:prstGeom>
            <a:noFill/>
            <a:ln cap="flat" cmpd="sng" w="28575">
              <a:solidFill>
                <a:srgbClr val="FFFF00"/>
              </a:solidFill>
              <a:prstDash val="solid"/>
              <a:round/>
              <a:headEnd len="med" w="med" type="none"/>
              <a:tailEnd len="med" w="med" type="triangle"/>
            </a:ln>
          </p:spPr>
        </p:cxnSp>
        <p:cxnSp>
          <p:nvCxnSpPr>
            <p:cNvPr id="124" name="Google Shape;124;p18"/>
            <p:cNvCxnSpPr/>
            <p:nvPr/>
          </p:nvCxnSpPr>
          <p:spPr>
            <a:xfrm flipH="1" rot="10800000">
              <a:off x="7517608" y="3613447"/>
              <a:ext cx="87900" cy="574800"/>
            </a:xfrm>
            <a:prstGeom prst="straightConnector1">
              <a:avLst/>
            </a:prstGeom>
            <a:noFill/>
            <a:ln cap="flat" cmpd="sng" w="28575">
              <a:solidFill>
                <a:srgbClr val="FFFF00"/>
              </a:solidFill>
              <a:prstDash val="solid"/>
              <a:round/>
              <a:headEnd len="med" w="med" type="none"/>
              <a:tailEnd len="med" w="med" type="triangle"/>
            </a:ln>
          </p:spPr>
        </p:cxnSp>
        <p:sp>
          <p:nvSpPr>
            <p:cNvPr id="125" name="Google Shape;125;p18"/>
            <p:cNvSpPr txBox="1"/>
            <p:nvPr/>
          </p:nvSpPr>
          <p:spPr>
            <a:xfrm>
              <a:off x="3197597" y="2038556"/>
              <a:ext cx="933600" cy="295500"/>
            </a:xfrm>
            <a:prstGeom prst="rect">
              <a:avLst/>
            </a:prstGeom>
            <a:solidFill>
              <a:srgbClr val="D9D9D9"/>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RTMA</a:t>
              </a:r>
              <a:endParaRPr b="1"/>
            </a:p>
          </p:txBody>
        </p:sp>
        <p:cxnSp>
          <p:nvCxnSpPr>
            <p:cNvPr id="126" name="Google Shape;126;p18"/>
            <p:cNvCxnSpPr>
              <a:stCxn id="125" idx="2"/>
            </p:cNvCxnSpPr>
            <p:nvPr/>
          </p:nvCxnSpPr>
          <p:spPr>
            <a:xfrm flipH="1">
              <a:off x="3151097" y="2334056"/>
              <a:ext cx="513300" cy="219000"/>
            </a:xfrm>
            <a:prstGeom prst="straightConnector1">
              <a:avLst/>
            </a:prstGeom>
            <a:noFill/>
            <a:ln cap="flat" cmpd="sng" w="28575">
              <a:solidFill>
                <a:srgbClr val="FF9900"/>
              </a:solidFill>
              <a:prstDash val="solid"/>
              <a:round/>
              <a:headEnd len="med" w="med" type="none"/>
              <a:tailEnd len="med" w="med" type="triangle"/>
            </a:ln>
          </p:spPr>
        </p:cxnSp>
        <p:sp>
          <p:nvSpPr>
            <p:cNvPr id="127" name="Google Shape;127;p18"/>
            <p:cNvSpPr txBox="1"/>
            <p:nvPr/>
          </p:nvSpPr>
          <p:spPr>
            <a:xfrm>
              <a:off x="6817535" y="1499844"/>
              <a:ext cx="1620600" cy="507600"/>
            </a:xfrm>
            <a:prstGeom prst="rect">
              <a:avLst/>
            </a:prstGeom>
            <a:solidFill>
              <a:srgbClr val="D9D9D9"/>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RTMA-Rapid Update </a:t>
              </a:r>
              <a:endParaRPr b="1"/>
            </a:p>
          </p:txBody>
        </p:sp>
        <p:cxnSp>
          <p:nvCxnSpPr>
            <p:cNvPr id="128" name="Google Shape;128;p18"/>
            <p:cNvCxnSpPr/>
            <p:nvPr/>
          </p:nvCxnSpPr>
          <p:spPr>
            <a:xfrm flipH="1">
              <a:off x="7544901" y="2017014"/>
              <a:ext cx="329700" cy="490500"/>
            </a:xfrm>
            <a:prstGeom prst="straightConnector1">
              <a:avLst/>
            </a:prstGeom>
            <a:noFill/>
            <a:ln cap="flat" cmpd="sng" w="28575">
              <a:solidFill>
                <a:srgbClr val="FF00FF"/>
              </a:solidFill>
              <a:prstDash val="solid"/>
              <a:round/>
              <a:headEnd len="med" w="med" type="none"/>
              <a:tailEnd len="med" w="med" type="triangle"/>
            </a:ln>
          </p:spPr>
        </p:cxnSp>
      </p:grpSp>
      <p:sp>
        <p:nvSpPr>
          <p:cNvPr id="129" name="Google Shape;129;p18"/>
          <p:cNvSpPr txBox="1"/>
          <p:nvPr/>
        </p:nvSpPr>
        <p:spPr>
          <a:xfrm>
            <a:off x="-114525" y="970075"/>
            <a:ext cx="4726800" cy="4022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2D, </a:t>
            </a:r>
            <a:r>
              <a:rPr i="1" lang="en" sz="1600"/>
              <a:t>2.5km*</a:t>
            </a:r>
            <a:r>
              <a:rPr lang="en" sz="1600"/>
              <a:t> analysis of sensible wx elements</a:t>
            </a:r>
            <a:endParaRPr sz="1600"/>
          </a:p>
          <a:p>
            <a:pPr indent="-317500" lvl="1" marL="914400" rtl="0" algn="l">
              <a:spcBef>
                <a:spcPts val="0"/>
              </a:spcBef>
              <a:spcAft>
                <a:spcPts val="0"/>
              </a:spcAft>
              <a:buSzPts val="1400"/>
              <a:buChar char="○"/>
            </a:pPr>
            <a:r>
              <a:rPr lang="en"/>
              <a:t>2DVar system</a:t>
            </a:r>
            <a:endParaRPr/>
          </a:p>
          <a:p>
            <a:pPr indent="-317500" lvl="1" marL="914400" rtl="0" algn="l">
              <a:spcBef>
                <a:spcPts val="0"/>
              </a:spcBef>
              <a:spcAft>
                <a:spcPts val="0"/>
              </a:spcAft>
              <a:buSzPts val="1400"/>
              <a:buChar char="○"/>
            </a:pPr>
            <a:r>
              <a:rPr lang="en"/>
              <a:t>2m T and moisture, 10m wind and gust, ceiling, visibility, sky cover, wave height, etc.</a:t>
            </a:r>
            <a:endParaRPr/>
          </a:p>
          <a:p>
            <a:pPr indent="-330200" lvl="0" marL="457200" rtl="0" algn="l">
              <a:spcBef>
                <a:spcPts val="0"/>
              </a:spcBef>
              <a:spcAft>
                <a:spcPts val="0"/>
              </a:spcAft>
              <a:buSzPts val="1600"/>
              <a:buChar char="●"/>
            </a:pPr>
            <a:r>
              <a:rPr b="1" lang="en" sz="1600" u="sng"/>
              <a:t>R</a:t>
            </a:r>
            <a:r>
              <a:rPr lang="en" sz="1600"/>
              <a:t>eal </a:t>
            </a:r>
            <a:r>
              <a:rPr b="1" lang="en" sz="1600" u="sng"/>
              <a:t>T</a:t>
            </a:r>
            <a:r>
              <a:rPr lang="en" sz="1600"/>
              <a:t>ime </a:t>
            </a:r>
            <a:r>
              <a:rPr b="1" lang="en" sz="1600" u="sng"/>
              <a:t>M</a:t>
            </a:r>
            <a:r>
              <a:rPr lang="en" sz="1600"/>
              <a:t>esoscale </a:t>
            </a:r>
            <a:r>
              <a:rPr b="1" lang="en" sz="1600" u="sng"/>
              <a:t>A</a:t>
            </a:r>
            <a:r>
              <a:rPr lang="en" sz="1600"/>
              <a:t>nalysis (RTMA)</a:t>
            </a:r>
            <a:endParaRPr sz="1600"/>
          </a:p>
          <a:p>
            <a:pPr indent="-317500" lvl="1" marL="914400" rtl="0" algn="l">
              <a:spcBef>
                <a:spcPts val="0"/>
              </a:spcBef>
              <a:spcAft>
                <a:spcPts val="0"/>
              </a:spcAft>
              <a:buSzPts val="1400"/>
              <a:buChar char="○"/>
            </a:pPr>
            <a:r>
              <a:rPr lang="en"/>
              <a:t>Hourly</a:t>
            </a:r>
            <a:endParaRPr/>
          </a:p>
          <a:p>
            <a:pPr indent="-317500" lvl="1" marL="914400" rtl="0" algn="l">
              <a:spcBef>
                <a:spcPts val="0"/>
              </a:spcBef>
              <a:spcAft>
                <a:spcPts val="0"/>
              </a:spcAft>
              <a:buSzPts val="1400"/>
              <a:buChar char="○"/>
            </a:pPr>
            <a:r>
              <a:rPr lang="en"/>
              <a:t>Real time system for nowcasting and situational awareness</a:t>
            </a:r>
            <a:endParaRPr/>
          </a:p>
          <a:p>
            <a:pPr indent="-330200" lvl="0" marL="457200" marR="0" rtl="0" algn="l">
              <a:lnSpc>
                <a:spcPct val="100000"/>
              </a:lnSpc>
              <a:spcBef>
                <a:spcPts val="0"/>
              </a:spcBef>
              <a:spcAft>
                <a:spcPts val="0"/>
              </a:spcAft>
              <a:buClr>
                <a:srgbClr val="000000"/>
              </a:buClr>
              <a:buSzPts val="1600"/>
              <a:buFont typeface="Arial"/>
              <a:buChar char="●"/>
            </a:pPr>
            <a:r>
              <a:rPr b="1" lang="en" sz="1600" u="sng">
                <a:solidFill>
                  <a:schemeClr val="dk1"/>
                </a:solidFill>
              </a:rPr>
              <a:t>U</a:t>
            </a:r>
            <a:r>
              <a:rPr lang="en" sz="1600">
                <a:solidFill>
                  <a:schemeClr val="dk1"/>
                </a:solidFill>
              </a:rPr>
              <a:t>n</a:t>
            </a:r>
            <a:r>
              <a:rPr b="1" lang="en" sz="1600" u="sng">
                <a:solidFill>
                  <a:schemeClr val="dk1"/>
                </a:solidFill>
              </a:rPr>
              <a:t>R</a:t>
            </a:r>
            <a:r>
              <a:rPr lang="en" sz="1600">
                <a:solidFill>
                  <a:schemeClr val="dk1"/>
                </a:solidFill>
              </a:rPr>
              <a:t>estricted </a:t>
            </a:r>
            <a:r>
              <a:rPr b="1" lang="en" sz="1600" u="sng">
                <a:solidFill>
                  <a:schemeClr val="dk1"/>
                </a:solidFill>
              </a:rPr>
              <a:t>M</a:t>
            </a:r>
            <a:r>
              <a:rPr lang="en" sz="1600">
                <a:solidFill>
                  <a:schemeClr val="dk1"/>
                </a:solidFill>
              </a:rPr>
              <a:t>esoscale </a:t>
            </a:r>
            <a:r>
              <a:rPr b="1" lang="en" sz="1600" u="sng">
                <a:solidFill>
                  <a:schemeClr val="dk1"/>
                </a:solidFill>
              </a:rPr>
              <a:t>A</a:t>
            </a:r>
            <a:r>
              <a:rPr lang="en" sz="1600">
                <a:solidFill>
                  <a:schemeClr val="dk1"/>
                </a:solidFill>
              </a:rPr>
              <a:t>nalysis (URMA)</a:t>
            </a:r>
            <a:endParaRPr sz="1600">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Runs 6 hours after RTMA to capture late arriving obs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Verification, calibration, analysis of record</a:t>
            </a:r>
            <a:endParaRPr>
              <a:solidFill>
                <a:schemeClr val="dk1"/>
              </a:solidFill>
            </a:endParaRPr>
          </a:p>
          <a:p>
            <a:pPr indent="-317500" lvl="1" marL="914400" rtl="0" algn="l">
              <a:spcBef>
                <a:spcPts val="0"/>
              </a:spcBef>
              <a:spcAft>
                <a:spcPts val="0"/>
              </a:spcAft>
              <a:buClr>
                <a:schemeClr val="dk1"/>
              </a:buClr>
              <a:buSzPts val="1400"/>
              <a:buChar char="○"/>
            </a:pPr>
            <a:r>
              <a:rPr lang="en" u="sng">
                <a:solidFill>
                  <a:schemeClr val="dk1"/>
                </a:solidFill>
              </a:rPr>
              <a:t>Calibration in National Blend of Models</a:t>
            </a:r>
            <a:endParaRPr u="sng">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RTMA-</a:t>
            </a:r>
            <a:r>
              <a:rPr b="1" lang="en" sz="1600" u="sng">
                <a:solidFill>
                  <a:schemeClr val="dk1"/>
                </a:solidFill>
              </a:rPr>
              <a:t>R</a:t>
            </a:r>
            <a:r>
              <a:rPr lang="en" sz="1600">
                <a:solidFill>
                  <a:schemeClr val="dk1"/>
                </a:solidFill>
              </a:rPr>
              <a:t>apid </a:t>
            </a:r>
            <a:r>
              <a:rPr b="1" lang="en" sz="1600" u="sng">
                <a:solidFill>
                  <a:schemeClr val="dk1"/>
                </a:solidFill>
              </a:rPr>
              <a:t>U</a:t>
            </a:r>
            <a:r>
              <a:rPr lang="en" sz="1600">
                <a:solidFill>
                  <a:schemeClr val="dk1"/>
                </a:solidFill>
              </a:rPr>
              <a:t>pdate</a:t>
            </a:r>
            <a:endParaRPr sz="1600">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15-min updates, low-latency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Nowcasting, aviation, + situational awareness</a:t>
            </a:r>
            <a:endParaRPr>
              <a:solidFill>
                <a:schemeClr val="dk1"/>
              </a:solidFill>
            </a:endParaRPr>
          </a:p>
        </p:txBody>
      </p:sp>
      <p:sp>
        <p:nvSpPr>
          <p:cNvPr id="130" name="Google Shape;130;p18"/>
          <p:cNvSpPr txBox="1"/>
          <p:nvPr/>
        </p:nvSpPr>
        <p:spPr>
          <a:xfrm>
            <a:off x="5151075" y="4392675"/>
            <a:ext cx="3477000" cy="42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*AK domains are currently at 3 km</a:t>
            </a:r>
            <a:endParaRPr/>
          </a:p>
          <a:p>
            <a:pPr indent="0" lvl="0" marL="0" rtl="0" algn="l">
              <a:spcBef>
                <a:spcPts val="0"/>
              </a:spcBef>
              <a:spcAft>
                <a:spcPts val="0"/>
              </a:spcAft>
              <a:buNone/>
            </a:pPr>
            <a:r>
              <a:rPr lang="en"/>
              <a:t>*</a:t>
            </a:r>
            <a:r>
              <a:rPr i="1" lang="en"/>
              <a:t>PR now at 1.25 km</a:t>
            </a:r>
            <a:endParaRPr i="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45"/>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481" name="Google Shape;481;p45"/>
          <p:cNvSpPr txBox="1"/>
          <p:nvPr>
            <p:ph type="title"/>
          </p:nvPr>
        </p:nvSpPr>
        <p:spPr>
          <a:xfrm>
            <a:off x="1362900" y="246535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rPr>
              <a:t>Resources</a:t>
            </a:r>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46"/>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Up/Downstream Changes</a:t>
            </a:r>
            <a:endParaRPr/>
          </a:p>
        </p:txBody>
      </p:sp>
      <p:sp>
        <p:nvSpPr>
          <p:cNvPr id="487" name="Google Shape;487;p46"/>
          <p:cNvSpPr txBox="1"/>
          <p:nvPr>
            <p:ph idx="1" type="body"/>
          </p:nvPr>
        </p:nvSpPr>
        <p:spPr>
          <a:xfrm>
            <a:off x="311700" y="955225"/>
            <a:ext cx="8520600" cy="3772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Upstream dependency changes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PCPANL v4.0 (upstream job of RTMA/URMA): </a:t>
            </a:r>
            <a:endParaRPr sz="1600">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Discontinue Stage II analysis</a:t>
            </a:r>
            <a:endParaRPr>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Stage IV: change from GRIB1 to GRIB2</a:t>
            </a:r>
            <a:endParaRPr>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Obsproc upgrade</a:t>
            </a:r>
            <a:endParaRPr sz="1600">
              <a:solidFill>
                <a:schemeClr val="dk1"/>
              </a:solidFill>
            </a:endParaRPr>
          </a:p>
          <a:p>
            <a:pPr indent="-317500" lvl="2" marL="1371600" rtl="0" algn="l">
              <a:spcBef>
                <a:spcPts val="0"/>
              </a:spcBef>
              <a:spcAft>
                <a:spcPts val="0"/>
              </a:spcAft>
              <a:buClr>
                <a:schemeClr val="dk1"/>
              </a:buClr>
              <a:buSzPts val="1400"/>
              <a:buChar char="■"/>
            </a:pPr>
            <a:r>
              <a:rPr lang="en">
                <a:solidFill>
                  <a:schemeClr val="dk1"/>
                </a:solidFill>
              </a:rPr>
              <a:t>Adding GOES Imager for RTMA-RU </a:t>
            </a:r>
            <a:endParaRPr>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SmartInit Changes for RAP, HRRR, NAM</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HiRes wave background</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Product additions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NOHRSC snow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SBN changes for AWIPS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New PR grids (tentative approval)</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NOHRSC (tentative approval)</a:t>
            </a:r>
            <a:endParaRPr sz="1600">
              <a:solidFill>
                <a:schemeClr val="dk1"/>
              </a:solidFill>
            </a:endParaRPr>
          </a:p>
        </p:txBody>
      </p:sp>
      <p:sp>
        <p:nvSpPr>
          <p:cNvPr id="488" name="Google Shape;488;p46"/>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47"/>
          <p:cNvSpPr txBox="1"/>
          <p:nvPr>
            <p:ph type="title"/>
          </p:nvPr>
        </p:nvSpPr>
        <p:spPr>
          <a:xfrm>
            <a:off x="311700" y="23867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 Changes</a:t>
            </a:r>
            <a:endParaRPr/>
          </a:p>
        </p:txBody>
      </p:sp>
      <p:sp>
        <p:nvSpPr>
          <p:cNvPr id="494" name="Google Shape;494;p47"/>
          <p:cNvSpPr txBox="1"/>
          <p:nvPr>
            <p:ph idx="1" type="body"/>
          </p:nvPr>
        </p:nvSpPr>
        <p:spPr>
          <a:xfrm>
            <a:off x="311700" y="1175650"/>
            <a:ext cx="8520600" cy="3764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Minimal node use changes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Minor (&gt;10%, ~100 GB/day) increase in disc space</a:t>
            </a:r>
            <a:endParaRPr>
              <a:solidFill>
                <a:schemeClr val="dk1"/>
              </a:solidFill>
            </a:endParaRPr>
          </a:p>
          <a:p>
            <a:pPr indent="-317500" lvl="1" marL="1371600" rtl="0" algn="l">
              <a:spcBef>
                <a:spcPts val="0"/>
              </a:spcBef>
              <a:spcAft>
                <a:spcPts val="0"/>
              </a:spcAft>
              <a:buClr>
                <a:schemeClr val="dk1"/>
              </a:buClr>
              <a:buSzPts val="1400"/>
              <a:buChar char="○"/>
            </a:pPr>
            <a:r>
              <a:rPr lang="en">
                <a:solidFill>
                  <a:schemeClr val="dk1"/>
                </a:solidFill>
              </a:rPr>
              <a:t>New variable (sky cover) for RTMA-RU increased from ~180 GB/day to ~220 GB/day</a:t>
            </a:r>
            <a:endParaRPr>
              <a:solidFill>
                <a:schemeClr val="dk1"/>
              </a:solidFill>
            </a:endParaRPr>
          </a:p>
          <a:p>
            <a:pPr indent="-317500" lvl="1" marL="1371600" rtl="0" algn="l">
              <a:spcBef>
                <a:spcPts val="0"/>
              </a:spcBef>
              <a:spcAft>
                <a:spcPts val="0"/>
              </a:spcAft>
              <a:buClr>
                <a:schemeClr val="dk1"/>
              </a:buClr>
              <a:buSzPts val="1400"/>
              <a:buChar char="○"/>
            </a:pPr>
            <a:r>
              <a:rPr lang="en">
                <a:solidFill>
                  <a:schemeClr val="dk1"/>
                </a:solidFill>
              </a:rPr>
              <a:t>New fields needed in smartinit files for enhanced wind assimilation - small increase locally</a:t>
            </a:r>
            <a:endParaRPr>
              <a:solidFill>
                <a:schemeClr val="dk1"/>
              </a:solidFill>
            </a:endParaRPr>
          </a:p>
          <a:p>
            <a:pPr indent="-317500" lvl="2" marL="1828800" rtl="0" algn="l">
              <a:spcBef>
                <a:spcPts val="0"/>
              </a:spcBef>
              <a:spcAft>
                <a:spcPts val="0"/>
              </a:spcAft>
              <a:buClr>
                <a:schemeClr val="dk1"/>
              </a:buClr>
              <a:buSzPts val="1400"/>
              <a:buChar char="■"/>
            </a:pPr>
            <a:r>
              <a:rPr lang="en">
                <a:solidFill>
                  <a:schemeClr val="dk1"/>
                </a:solidFill>
              </a:rPr>
              <a:t>HRRR Smartinit has increased from ~13 GB/day to ~26 GB/day</a:t>
            </a:r>
            <a:endParaRPr>
              <a:solidFill>
                <a:schemeClr val="dk1"/>
              </a:solidFill>
            </a:endParaRPr>
          </a:p>
          <a:p>
            <a:pPr indent="-317500" lvl="2" marL="1828800" rtl="0" algn="l">
              <a:spcBef>
                <a:spcPts val="0"/>
              </a:spcBef>
              <a:spcAft>
                <a:spcPts val="0"/>
              </a:spcAft>
              <a:buClr>
                <a:schemeClr val="dk1"/>
              </a:buClr>
              <a:buSzPts val="1400"/>
              <a:buChar char="■"/>
            </a:pPr>
            <a:r>
              <a:rPr lang="en">
                <a:solidFill>
                  <a:schemeClr val="dk1"/>
                </a:solidFill>
              </a:rPr>
              <a:t>RAP Smartinit has increased from ~7 GB/day to ~10 GB/day</a:t>
            </a:r>
            <a:endParaRPr>
              <a:solidFill>
                <a:schemeClr val="dk1"/>
              </a:solidFill>
            </a:endParaRPr>
          </a:p>
          <a:p>
            <a:pPr indent="-317500" lvl="2" marL="1828800" rtl="0" algn="l">
              <a:spcBef>
                <a:spcPts val="0"/>
              </a:spcBef>
              <a:spcAft>
                <a:spcPts val="0"/>
              </a:spcAft>
              <a:buClr>
                <a:schemeClr val="dk1"/>
              </a:buClr>
              <a:buSzPts val="1400"/>
              <a:buChar char="■"/>
            </a:pPr>
            <a:r>
              <a:rPr lang="en">
                <a:solidFill>
                  <a:schemeClr val="dk1"/>
                </a:solidFill>
              </a:rPr>
              <a:t>HIRESW Guam Smartinit has increased from ~250 MB/day to ~280 MB/day</a:t>
            </a:r>
            <a:endParaRPr>
              <a:solidFill>
                <a:schemeClr val="dk1"/>
              </a:solidFill>
            </a:endParaRPr>
          </a:p>
          <a:p>
            <a:pPr indent="-317500" lvl="2" marL="1828800" rtl="0" algn="l">
              <a:spcBef>
                <a:spcPts val="0"/>
              </a:spcBef>
              <a:spcAft>
                <a:spcPts val="0"/>
              </a:spcAft>
              <a:buClr>
                <a:schemeClr val="dk1"/>
              </a:buClr>
              <a:buSzPts val="1400"/>
              <a:buChar char="■"/>
            </a:pPr>
            <a:r>
              <a:rPr lang="en">
                <a:solidFill>
                  <a:schemeClr val="dk1"/>
                </a:solidFill>
              </a:rPr>
              <a:t>NAM Smartinit has increased from ~8 GB/day to ~14 GB/day (00-12 hours)</a:t>
            </a:r>
            <a:endParaRPr>
              <a:solidFill>
                <a:schemeClr val="dk1"/>
              </a:solidFill>
            </a:endParaRPr>
          </a:p>
          <a:p>
            <a:pPr indent="-317500" lvl="2" marL="1828800" rtl="0" algn="l">
              <a:spcBef>
                <a:spcPts val="0"/>
              </a:spcBef>
              <a:spcAft>
                <a:spcPts val="0"/>
              </a:spcAft>
              <a:buClr>
                <a:schemeClr val="dk1"/>
              </a:buClr>
              <a:buSzPts val="1400"/>
              <a:buChar char="■"/>
            </a:pPr>
            <a:r>
              <a:rPr lang="en">
                <a:solidFill>
                  <a:schemeClr val="dk1"/>
                </a:solidFill>
              </a:rPr>
              <a:t>PR RTMA/URMA increased from ~15GB/day to ~30GB/day</a:t>
            </a:r>
            <a:endParaRPr>
              <a:solidFill>
                <a:schemeClr val="dk1"/>
              </a:solidFill>
            </a:endParaRPr>
          </a:p>
          <a:p>
            <a:pPr indent="-317500" lvl="3" marL="2286000" rtl="0" algn="l">
              <a:spcBef>
                <a:spcPts val="0"/>
              </a:spcBef>
              <a:spcAft>
                <a:spcPts val="0"/>
              </a:spcAft>
              <a:buClr>
                <a:schemeClr val="dk1"/>
              </a:buClr>
              <a:buSzPts val="1400"/>
              <a:buChar char="●"/>
            </a:pPr>
            <a:r>
              <a:rPr lang="en">
                <a:solidFill>
                  <a:schemeClr val="dk1"/>
                </a:solidFill>
              </a:rPr>
              <a:t>Also includes impact of resolution change</a:t>
            </a:r>
            <a:endParaRPr>
              <a:solidFill>
                <a:schemeClr val="dk1"/>
              </a:solidFill>
            </a:endParaRPr>
          </a:p>
          <a:p>
            <a:pPr indent="-317500" lvl="1" marL="1371600" rtl="0" algn="l">
              <a:spcBef>
                <a:spcPts val="0"/>
              </a:spcBef>
              <a:spcAft>
                <a:spcPts val="0"/>
              </a:spcAft>
              <a:buClr>
                <a:schemeClr val="dk1"/>
              </a:buClr>
              <a:buSzPts val="1400"/>
              <a:buChar char="○"/>
            </a:pPr>
            <a:r>
              <a:rPr lang="en">
                <a:solidFill>
                  <a:schemeClr val="dk1"/>
                </a:solidFill>
              </a:rPr>
              <a:t>WW3 background has increased from ~25 GB/day to ~50GB/day (temp space only)</a:t>
            </a:r>
            <a:endParaRPr>
              <a:solidFill>
                <a:schemeClr val="dk1"/>
              </a:solidFill>
            </a:endParaRPr>
          </a:p>
          <a:p>
            <a:pPr indent="0" lvl="0" marL="0" rtl="0" algn="l">
              <a:spcBef>
                <a:spcPts val="1600"/>
              </a:spcBef>
              <a:spcAft>
                <a:spcPts val="1600"/>
              </a:spcAft>
              <a:buNone/>
            </a:pPr>
            <a:r>
              <a:t/>
            </a:r>
            <a:endParaRPr>
              <a:solidFill>
                <a:schemeClr val="dk1"/>
              </a:solidFill>
            </a:endParaRPr>
          </a:p>
        </p:txBody>
      </p:sp>
      <p:sp>
        <p:nvSpPr>
          <p:cNvPr id="495" name="Google Shape;495;p47"/>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48"/>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501" name="Google Shape;501;p48"/>
          <p:cNvSpPr txBox="1"/>
          <p:nvPr>
            <p:ph type="title"/>
          </p:nvPr>
        </p:nvSpPr>
        <p:spPr>
          <a:xfrm>
            <a:off x="1371600" y="25146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rPr>
              <a:t>Supplemental Slides</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49"/>
          <p:cNvSpPr txBox="1"/>
          <p:nvPr>
            <p:ph type="title"/>
          </p:nvPr>
        </p:nvSpPr>
        <p:spPr>
          <a:xfrm>
            <a:off x="1022400" y="381000"/>
            <a:ext cx="70956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Ceiling and Sky Cover Stats - following QC extension</a:t>
            </a:r>
            <a:endParaRPr sz="2200"/>
          </a:p>
        </p:txBody>
      </p:sp>
      <p:sp>
        <p:nvSpPr>
          <p:cNvPr id="507" name="Google Shape;507;p49"/>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508" name="Google Shape;508;p49"/>
          <p:cNvPicPr preferRelativeResize="0"/>
          <p:nvPr/>
        </p:nvPicPr>
        <p:blipFill rotWithShape="1">
          <a:blip r:embed="rId3">
            <a:alphaModFix/>
          </a:blip>
          <a:srcRect b="96063" l="26879" r="30029" t="0"/>
          <a:stretch/>
        </p:blipFill>
        <p:spPr>
          <a:xfrm>
            <a:off x="533400" y="914400"/>
            <a:ext cx="3078349" cy="148676"/>
          </a:xfrm>
          <a:prstGeom prst="rect">
            <a:avLst/>
          </a:prstGeom>
          <a:noFill/>
          <a:ln>
            <a:noFill/>
          </a:ln>
        </p:spPr>
      </p:pic>
      <p:pic>
        <p:nvPicPr>
          <p:cNvPr id="509" name="Google Shape;509;p49"/>
          <p:cNvPicPr preferRelativeResize="0"/>
          <p:nvPr/>
        </p:nvPicPr>
        <p:blipFill rotWithShape="1">
          <a:blip r:embed="rId4">
            <a:alphaModFix/>
          </a:blip>
          <a:srcRect b="96037" l="25588" r="28977" t="0"/>
          <a:stretch/>
        </p:blipFill>
        <p:spPr>
          <a:xfrm>
            <a:off x="4556760" y="914400"/>
            <a:ext cx="3314701" cy="148674"/>
          </a:xfrm>
          <a:prstGeom prst="rect">
            <a:avLst/>
          </a:prstGeom>
          <a:noFill/>
          <a:ln>
            <a:noFill/>
          </a:ln>
        </p:spPr>
      </p:pic>
      <p:pic>
        <p:nvPicPr>
          <p:cNvPr id="510" name="Google Shape;510;p49"/>
          <p:cNvPicPr preferRelativeResize="0"/>
          <p:nvPr/>
        </p:nvPicPr>
        <p:blipFill rotWithShape="1">
          <a:blip r:embed="rId5">
            <a:alphaModFix/>
          </a:blip>
          <a:srcRect b="0" l="49482" r="0" t="2969"/>
          <a:stretch/>
        </p:blipFill>
        <p:spPr>
          <a:xfrm>
            <a:off x="457200" y="1097280"/>
            <a:ext cx="3607724" cy="3663400"/>
          </a:xfrm>
          <a:prstGeom prst="rect">
            <a:avLst/>
          </a:prstGeom>
          <a:noFill/>
          <a:ln>
            <a:noFill/>
          </a:ln>
        </p:spPr>
      </p:pic>
      <p:pic>
        <p:nvPicPr>
          <p:cNvPr id="511" name="Google Shape;511;p49"/>
          <p:cNvPicPr preferRelativeResize="0"/>
          <p:nvPr/>
        </p:nvPicPr>
        <p:blipFill rotWithShape="1">
          <a:blip r:embed="rId6">
            <a:alphaModFix/>
          </a:blip>
          <a:srcRect b="0" l="49497" r="0" t="2467"/>
          <a:stretch/>
        </p:blipFill>
        <p:spPr>
          <a:xfrm>
            <a:off x="4572000" y="1097280"/>
            <a:ext cx="3546126" cy="3531576"/>
          </a:xfrm>
          <a:prstGeom prst="rect">
            <a:avLst/>
          </a:prstGeom>
          <a:noFill/>
          <a:ln>
            <a:noFill/>
          </a:ln>
        </p:spPr>
      </p:pic>
      <p:sp>
        <p:nvSpPr>
          <p:cNvPr id="512" name="Google Shape;512;p49"/>
          <p:cNvSpPr/>
          <p:nvPr/>
        </p:nvSpPr>
        <p:spPr>
          <a:xfrm>
            <a:off x="276225" y="1076325"/>
            <a:ext cx="1743000" cy="7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9"/>
          <p:cNvSpPr/>
          <p:nvPr/>
        </p:nvSpPr>
        <p:spPr>
          <a:xfrm>
            <a:off x="4556750" y="1063075"/>
            <a:ext cx="1743000" cy="7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9"/>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50"/>
          <p:cNvSpPr txBox="1"/>
          <p:nvPr>
            <p:ph idx="1" type="body"/>
          </p:nvPr>
        </p:nvSpPr>
        <p:spPr>
          <a:xfrm>
            <a:off x="114300" y="824350"/>
            <a:ext cx="8872500" cy="3366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Already in place over CONUS </a:t>
            </a:r>
            <a:r>
              <a:rPr b="1" lang="en">
                <a:solidFill>
                  <a:srgbClr val="000000"/>
                </a:solidFill>
              </a:rPr>
              <a:t>and</a:t>
            </a:r>
            <a:r>
              <a:rPr lang="en">
                <a:solidFill>
                  <a:srgbClr val="000000"/>
                </a:solidFill>
              </a:rPr>
              <a:t> Alaska, being expanded to other domains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Assimilate only the observation reported closest to the analysis time at each site</a:t>
            </a:r>
            <a:r>
              <a:rPr lang="en">
                <a:solidFill>
                  <a:srgbClr val="000000"/>
                </a:solidFill>
              </a:rPr>
              <a:t>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This adjustment allows for a closer fit to observations in each analysis as well as the improved use of special (SPECI) reports (ceiling and visibility).</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The modified algorithm ensures the SPECIs always get the strongest weight in the analysis.</a:t>
            </a:r>
            <a:endParaRPr>
              <a:solidFill>
                <a:srgbClr val="000000"/>
              </a:solidFill>
            </a:endParaRPr>
          </a:p>
          <a:p>
            <a:pPr indent="0" lvl="0" marL="0" rtl="0" algn="l">
              <a:spcBef>
                <a:spcPts val="1600"/>
              </a:spcBef>
              <a:spcAft>
                <a:spcPts val="1600"/>
              </a:spcAft>
              <a:buNone/>
            </a:pPr>
            <a:r>
              <a:t/>
            </a:r>
            <a:endParaRPr>
              <a:solidFill>
                <a:srgbClr val="000000"/>
              </a:solidFill>
            </a:endParaRPr>
          </a:p>
        </p:txBody>
      </p:sp>
      <p:sp>
        <p:nvSpPr>
          <p:cNvPr id="520" name="Google Shape;520;p50"/>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521" name="Google Shape;521;p50"/>
          <p:cNvSpPr txBox="1"/>
          <p:nvPr>
            <p:ph type="title"/>
          </p:nvPr>
        </p:nvSpPr>
        <p:spPr>
          <a:xfrm>
            <a:off x="687750" y="381000"/>
            <a:ext cx="7746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OCONUS: </a:t>
            </a:r>
            <a:r>
              <a:rPr lang="en" sz="2400"/>
              <a:t>Updated Observation Selection Algorithm</a:t>
            </a:r>
            <a:endParaRPr sz="2400"/>
          </a:p>
        </p:txBody>
      </p:sp>
      <p:grpSp>
        <p:nvGrpSpPr>
          <p:cNvPr id="522" name="Google Shape;522;p50"/>
          <p:cNvGrpSpPr/>
          <p:nvPr/>
        </p:nvGrpSpPr>
        <p:grpSpPr>
          <a:xfrm>
            <a:off x="616500" y="2364600"/>
            <a:ext cx="8226325" cy="2358377"/>
            <a:chOff x="311700" y="2521225"/>
            <a:chExt cx="8226325" cy="2358377"/>
          </a:xfrm>
        </p:grpSpPr>
        <p:cxnSp>
          <p:nvCxnSpPr>
            <p:cNvPr id="523" name="Google Shape;523;p50"/>
            <p:cNvCxnSpPr/>
            <p:nvPr/>
          </p:nvCxnSpPr>
          <p:spPr>
            <a:xfrm flipH="1" rot="10800000">
              <a:off x="3501725" y="3252400"/>
              <a:ext cx="4935600" cy="51900"/>
            </a:xfrm>
            <a:prstGeom prst="straightConnector1">
              <a:avLst/>
            </a:prstGeom>
            <a:noFill/>
            <a:ln cap="flat" cmpd="sng" w="28575">
              <a:solidFill>
                <a:schemeClr val="dk2"/>
              </a:solidFill>
              <a:prstDash val="solid"/>
              <a:round/>
              <a:headEnd len="med" w="med" type="none"/>
              <a:tailEnd len="med" w="med" type="none"/>
            </a:ln>
          </p:spPr>
        </p:cxnSp>
        <p:cxnSp>
          <p:nvCxnSpPr>
            <p:cNvPr id="524" name="Google Shape;524;p50"/>
            <p:cNvCxnSpPr/>
            <p:nvPr/>
          </p:nvCxnSpPr>
          <p:spPr>
            <a:xfrm>
              <a:off x="5891650" y="3061850"/>
              <a:ext cx="0" cy="426000"/>
            </a:xfrm>
            <a:prstGeom prst="straightConnector1">
              <a:avLst/>
            </a:prstGeom>
            <a:noFill/>
            <a:ln cap="flat" cmpd="sng" w="28575">
              <a:solidFill>
                <a:schemeClr val="dk2"/>
              </a:solidFill>
              <a:prstDash val="solid"/>
              <a:round/>
              <a:headEnd len="med" w="med" type="none"/>
              <a:tailEnd len="med" w="med" type="none"/>
            </a:ln>
          </p:spPr>
        </p:cxnSp>
        <p:cxnSp>
          <p:nvCxnSpPr>
            <p:cNvPr id="525" name="Google Shape;525;p50"/>
            <p:cNvCxnSpPr/>
            <p:nvPr/>
          </p:nvCxnSpPr>
          <p:spPr>
            <a:xfrm>
              <a:off x="7034650" y="3061850"/>
              <a:ext cx="0" cy="426000"/>
            </a:xfrm>
            <a:prstGeom prst="straightConnector1">
              <a:avLst/>
            </a:prstGeom>
            <a:noFill/>
            <a:ln cap="flat" cmpd="sng" w="28575">
              <a:solidFill>
                <a:schemeClr val="dk2"/>
              </a:solidFill>
              <a:prstDash val="solid"/>
              <a:round/>
              <a:headEnd len="med" w="med" type="none"/>
              <a:tailEnd len="med" w="med" type="none"/>
            </a:ln>
          </p:spPr>
        </p:cxnSp>
        <p:cxnSp>
          <p:nvCxnSpPr>
            <p:cNvPr id="526" name="Google Shape;526;p50"/>
            <p:cNvCxnSpPr/>
            <p:nvPr/>
          </p:nvCxnSpPr>
          <p:spPr>
            <a:xfrm>
              <a:off x="4748650" y="3061850"/>
              <a:ext cx="0" cy="426000"/>
            </a:xfrm>
            <a:prstGeom prst="straightConnector1">
              <a:avLst/>
            </a:prstGeom>
            <a:noFill/>
            <a:ln cap="flat" cmpd="sng" w="28575">
              <a:solidFill>
                <a:schemeClr val="dk2"/>
              </a:solidFill>
              <a:prstDash val="solid"/>
              <a:round/>
              <a:headEnd len="med" w="med" type="none"/>
              <a:tailEnd len="med" w="med" type="none"/>
            </a:ln>
          </p:spPr>
        </p:cxnSp>
        <p:cxnSp>
          <p:nvCxnSpPr>
            <p:cNvPr id="527" name="Google Shape;527;p50"/>
            <p:cNvCxnSpPr/>
            <p:nvPr/>
          </p:nvCxnSpPr>
          <p:spPr>
            <a:xfrm>
              <a:off x="5039600" y="3287000"/>
              <a:ext cx="0" cy="162900"/>
            </a:xfrm>
            <a:prstGeom prst="straightConnector1">
              <a:avLst/>
            </a:prstGeom>
            <a:noFill/>
            <a:ln cap="flat" cmpd="sng" w="9525">
              <a:solidFill>
                <a:schemeClr val="dk2"/>
              </a:solidFill>
              <a:prstDash val="solid"/>
              <a:round/>
              <a:headEnd len="med" w="med" type="none"/>
              <a:tailEnd len="med" w="med" type="none"/>
            </a:ln>
          </p:spPr>
        </p:cxnSp>
        <p:cxnSp>
          <p:nvCxnSpPr>
            <p:cNvPr id="528" name="Google Shape;528;p50"/>
            <p:cNvCxnSpPr/>
            <p:nvPr/>
          </p:nvCxnSpPr>
          <p:spPr>
            <a:xfrm>
              <a:off x="5192000" y="3287000"/>
              <a:ext cx="0" cy="162900"/>
            </a:xfrm>
            <a:prstGeom prst="straightConnector1">
              <a:avLst/>
            </a:prstGeom>
            <a:noFill/>
            <a:ln cap="flat" cmpd="sng" w="9525">
              <a:solidFill>
                <a:schemeClr val="dk2"/>
              </a:solidFill>
              <a:prstDash val="solid"/>
              <a:round/>
              <a:headEnd len="med" w="med" type="none"/>
              <a:tailEnd len="med" w="med" type="none"/>
            </a:ln>
          </p:spPr>
        </p:cxnSp>
        <p:cxnSp>
          <p:nvCxnSpPr>
            <p:cNvPr id="529" name="Google Shape;529;p50"/>
            <p:cNvCxnSpPr/>
            <p:nvPr/>
          </p:nvCxnSpPr>
          <p:spPr>
            <a:xfrm>
              <a:off x="5649200" y="3287000"/>
              <a:ext cx="0" cy="162900"/>
            </a:xfrm>
            <a:prstGeom prst="straightConnector1">
              <a:avLst/>
            </a:prstGeom>
            <a:noFill/>
            <a:ln cap="flat" cmpd="sng" w="9525">
              <a:solidFill>
                <a:schemeClr val="dk2"/>
              </a:solidFill>
              <a:prstDash val="solid"/>
              <a:round/>
              <a:headEnd len="med" w="med" type="none"/>
              <a:tailEnd len="med" w="med" type="none"/>
            </a:ln>
          </p:spPr>
        </p:cxnSp>
        <p:cxnSp>
          <p:nvCxnSpPr>
            <p:cNvPr id="530" name="Google Shape;530;p50"/>
            <p:cNvCxnSpPr/>
            <p:nvPr/>
          </p:nvCxnSpPr>
          <p:spPr>
            <a:xfrm>
              <a:off x="5954000" y="3287000"/>
              <a:ext cx="0" cy="162900"/>
            </a:xfrm>
            <a:prstGeom prst="straightConnector1">
              <a:avLst/>
            </a:prstGeom>
            <a:noFill/>
            <a:ln cap="flat" cmpd="sng" w="9525">
              <a:solidFill>
                <a:schemeClr val="dk2"/>
              </a:solidFill>
              <a:prstDash val="solid"/>
              <a:round/>
              <a:headEnd len="med" w="med" type="none"/>
              <a:tailEnd len="med" w="med" type="none"/>
            </a:ln>
          </p:spPr>
        </p:cxnSp>
        <p:cxnSp>
          <p:nvCxnSpPr>
            <p:cNvPr id="531" name="Google Shape;531;p50"/>
            <p:cNvCxnSpPr/>
            <p:nvPr/>
          </p:nvCxnSpPr>
          <p:spPr>
            <a:xfrm>
              <a:off x="6182600" y="3287000"/>
              <a:ext cx="0" cy="162900"/>
            </a:xfrm>
            <a:prstGeom prst="straightConnector1">
              <a:avLst/>
            </a:prstGeom>
            <a:noFill/>
            <a:ln cap="flat" cmpd="sng" w="9525">
              <a:solidFill>
                <a:schemeClr val="dk2"/>
              </a:solidFill>
              <a:prstDash val="solid"/>
              <a:round/>
              <a:headEnd len="med" w="med" type="none"/>
              <a:tailEnd len="med" w="med" type="none"/>
            </a:ln>
          </p:spPr>
        </p:cxnSp>
        <p:cxnSp>
          <p:nvCxnSpPr>
            <p:cNvPr id="532" name="Google Shape;532;p50"/>
            <p:cNvCxnSpPr/>
            <p:nvPr/>
          </p:nvCxnSpPr>
          <p:spPr>
            <a:xfrm>
              <a:off x="6944600" y="3287000"/>
              <a:ext cx="0" cy="162900"/>
            </a:xfrm>
            <a:prstGeom prst="straightConnector1">
              <a:avLst/>
            </a:prstGeom>
            <a:noFill/>
            <a:ln cap="flat" cmpd="sng" w="9525">
              <a:solidFill>
                <a:schemeClr val="dk2"/>
              </a:solidFill>
              <a:prstDash val="solid"/>
              <a:round/>
              <a:headEnd len="med" w="med" type="none"/>
              <a:tailEnd len="med" w="med" type="none"/>
            </a:ln>
          </p:spPr>
        </p:cxnSp>
        <p:sp>
          <p:nvSpPr>
            <p:cNvPr id="533" name="Google Shape;533;p50"/>
            <p:cNvSpPr txBox="1"/>
            <p:nvPr/>
          </p:nvSpPr>
          <p:spPr>
            <a:xfrm>
              <a:off x="4348650" y="2725850"/>
              <a:ext cx="768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11:30Z</a:t>
              </a:r>
              <a:endParaRPr b="1"/>
            </a:p>
          </p:txBody>
        </p:sp>
        <p:sp>
          <p:nvSpPr>
            <p:cNvPr id="534" name="Google Shape;534;p50"/>
            <p:cNvSpPr txBox="1"/>
            <p:nvPr/>
          </p:nvSpPr>
          <p:spPr>
            <a:xfrm>
              <a:off x="6634650" y="2725850"/>
              <a:ext cx="768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12:30Z</a:t>
              </a:r>
              <a:endParaRPr b="1"/>
            </a:p>
          </p:txBody>
        </p:sp>
        <p:sp>
          <p:nvSpPr>
            <p:cNvPr id="535" name="Google Shape;535;p50"/>
            <p:cNvSpPr txBox="1"/>
            <p:nvPr/>
          </p:nvSpPr>
          <p:spPr>
            <a:xfrm>
              <a:off x="5491650" y="2758100"/>
              <a:ext cx="7689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12:00Z</a:t>
              </a:r>
              <a:endParaRPr b="1"/>
            </a:p>
          </p:txBody>
        </p:sp>
        <p:sp>
          <p:nvSpPr>
            <p:cNvPr id="536" name="Google Shape;536;p50"/>
            <p:cNvSpPr txBox="1"/>
            <p:nvPr/>
          </p:nvSpPr>
          <p:spPr>
            <a:xfrm>
              <a:off x="1853075" y="3449900"/>
              <a:ext cx="2940600" cy="3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T Obs from hypothetical station </a:t>
              </a:r>
              <a:endParaRPr/>
            </a:p>
          </p:txBody>
        </p:sp>
        <p:sp>
          <p:nvSpPr>
            <p:cNvPr id="537" name="Google Shape;537;p50"/>
            <p:cNvSpPr/>
            <p:nvPr/>
          </p:nvSpPr>
          <p:spPr>
            <a:xfrm rot="-5400000">
              <a:off x="5699450" y="1480375"/>
              <a:ext cx="305100" cy="2386800"/>
            </a:xfrm>
            <a:prstGeom prst="rightBrace">
              <a:avLst>
                <a:gd fmla="val 8333" name="adj1"/>
                <a:gd fmla="val 49275"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0"/>
            <p:cNvSpPr txBox="1"/>
            <p:nvPr/>
          </p:nvSpPr>
          <p:spPr>
            <a:xfrm>
              <a:off x="4748650" y="3481050"/>
              <a:ext cx="477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37.5</a:t>
              </a:r>
              <a:endParaRPr sz="1100"/>
            </a:p>
          </p:txBody>
        </p:sp>
        <p:sp>
          <p:nvSpPr>
            <p:cNvPr id="539" name="Google Shape;539;p50"/>
            <p:cNvSpPr txBox="1"/>
            <p:nvPr/>
          </p:nvSpPr>
          <p:spPr>
            <a:xfrm>
              <a:off x="4959975" y="3328650"/>
              <a:ext cx="477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37.6</a:t>
              </a:r>
              <a:endParaRPr sz="1100"/>
            </a:p>
          </p:txBody>
        </p:sp>
        <p:sp>
          <p:nvSpPr>
            <p:cNvPr id="540" name="Google Shape;540;p50"/>
            <p:cNvSpPr txBox="1"/>
            <p:nvPr/>
          </p:nvSpPr>
          <p:spPr>
            <a:xfrm>
              <a:off x="5358250" y="3328650"/>
              <a:ext cx="477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37.8</a:t>
              </a:r>
              <a:endParaRPr sz="1100"/>
            </a:p>
          </p:txBody>
        </p:sp>
        <p:sp>
          <p:nvSpPr>
            <p:cNvPr id="541" name="Google Shape;541;p50"/>
            <p:cNvSpPr txBox="1"/>
            <p:nvPr/>
          </p:nvSpPr>
          <p:spPr>
            <a:xfrm>
              <a:off x="5739250" y="3481050"/>
              <a:ext cx="477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38.1</a:t>
              </a:r>
              <a:endParaRPr sz="1100"/>
            </a:p>
          </p:txBody>
        </p:sp>
        <p:sp>
          <p:nvSpPr>
            <p:cNvPr id="542" name="Google Shape;542;p50"/>
            <p:cNvSpPr txBox="1"/>
            <p:nvPr/>
          </p:nvSpPr>
          <p:spPr>
            <a:xfrm>
              <a:off x="5967850" y="3328650"/>
              <a:ext cx="477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38.3</a:t>
              </a:r>
              <a:endParaRPr sz="1100"/>
            </a:p>
          </p:txBody>
        </p:sp>
        <p:sp>
          <p:nvSpPr>
            <p:cNvPr id="543" name="Google Shape;543;p50"/>
            <p:cNvSpPr txBox="1"/>
            <p:nvPr/>
          </p:nvSpPr>
          <p:spPr>
            <a:xfrm>
              <a:off x="6653650" y="3328650"/>
              <a:ext cx="477900" cy="4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38.6</a:t>
              </a:r>
              <a:endParaRPr sz="1100"/>
            </a:p>
          </p:txBody>
        </p:sp>
        <p:sp>
          <p:nvSpPr>
            <p:cNvPr id="544" name="Google Shape;544;p50"/>
            <p:cNvSpPr txBox="1"/>
            <p:nvPr/>
          </p:nvSpPr>
          <p:spPr>
            <a:xfrm>
              <a:off x="311700" y="2798603"/>
              <a:ext cx="3662700" cy="669000"/>
            </a:xfrm>
            <a:prstGeom prst="rect">
              <a:avLst/>
            </a:prstGeom>
            <a:solidFill>
              <a:srgbClr val="EFEFE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12Z </a:t>
              </a:r>
              <a:r>
                <a:rPr lang="en">
                  <a:solidFill>
                    <a:srgbClr val="FF0000"/>
                  </a:solidFill>
                </a:rPr>
                <a:t>Ops OCONUS RTMA/URMA</a:t>
              </a:r>
              <a:r>
                <a:rPr lang="en"/>
                <a:t> considers all obs in the window and interpolates among them</a:t>
              </a:r>
              <a:endParaRPr/>
            </a:p>
          </p:txBody>
        </p:sp>
        <p:cxnSp>
          <p:nvCxnSpPr>
            <p:cNvPr id="545" name="Google Shape;545;p50"/>
            <p:cNvCxnSpPr/>
            <p:nvPr/>
          </p:nvCxnSpPr>
          <p:spPr>
            <a:xfrm flipH="1" rot="10800000">
              <a:off x="4028200" y="2739625"/>
              <a:ext cx="592200" cy="10500"/>
            </a:xfrm>
            <a:prstGeom prst="straightConnector1">
              <a:avLst/>
            </a:prstGeom>
            <a:noFill/>
            <a:ln cap="flat" cmpd="sng" w="19050">
              <a:solidFill>
                <a:schemeClr val="dk2"/>
              </a:solidFill>
              <a:prstDash val="solid"/>
              <a:round/>
              <a:headEnd len="med" w="med" type="none"/>
              <a:tailEnd len="med" w="med" type="triangle"/>
            </a:ln>
          </p:spPr>
        </p:cxnSp>
        <p:sp>
          <p:nvSpPr>
            <p:cNvPr id="546" name="Google Shape;546;p50"/>
            <p:cNvSpPr txBox="1"/>
            <p:nvPr/>
          </p:nvSpPr>
          <p:spPr>
            <a:xfrm>
              <a:off x="6030025" y="4057902"/>
              <a:ext cx="2508000" cy="821700"/>
            </a:xfrm>
            <a:prstGeom prst="rect">
              <a:avLst/>
            </a:prstGeom>
            <a:solidFill>
              <a:srgbClr val="D9D9D9"/>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000FF"/>
                  </a:solidFill>
                </a:rPr>
                <a:t>12Z v2.8 OCONUS RTMA/URMA</a:t>
              </a:r>
              <a:endParaRPr b="1">
                <a:solidFill>
                  <a:srgbClr val="0000FF"/>
                </a:solidFill>
              </a:endParaRPr>
            </a:p>
            <a:p>
              <a:pPr indent="0" lvl="0" marL="0" rtl="0" algn="ctr">
                <a:spcBef>
                  <a:spcPts val="0"/>
                </a:spcBef>
                <a:spcAft>
                  <a:spcPts val="0"/>
                </a:spcAft>
                <a:buNone/>
              </a:pPr>
              <a:r>
                <a:rPr lang="en"/>
                <a:t>Only considers report closest to analysis time</a:t>
              </a:r>
              <a:endParaRPr/>
            </a:p>
          </p:txBody>
        </p:sp>
        <p:sp>
          <p:nvSpPr>
            <p:cNvPr id="547" name="Google Shape;547;p50"/>
            <p:cNvSpPr/>
            <p:nvPr/>
          </p:nvSpPr>
          <p:spPr>
            <a:xfrm>
              <a:off x="5787725" y="3553700"/>
              <a:ext cx="394800" cy="3051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8" name="Google Shape;548;p50"/>
            <p:cNvCxnSpPr>
              <a:endCxn id="547" idx="5"/>
            </p:cNvCxnSpPr>
            <p:nvPr/>
          </p:nvCxnSpPr>
          <p:spPr>
            <a:xfrm rot="10800000">
              <a:off x="6124708" y="3814119"/>
              <a:ext cx="265500" cy="217800"/>
            </a:xfrm>
            <a:prstGeom prst="straightConnector1">
              <a:avLst/>
            </a:prstGeom>
            <a:noFill/>
            <a:ln cap="flat" cmpd="sng" w="19050">
              <a:solidFill>
                <a:schemeClr val="dk2"/>
              </a:solidFill>
              <a:prstDash val="solid"/>
              <a:round/>
              <a:headEnd len="med" w="med" type="none"/>
              <a:tailEnd len="med" w="med" type="triangle"/>
            </a:ln>
          </p:spPr>
        </p:cxnSp>
      </p:grpSp>
      <p:sp>
        <p:nvSpPr>
          <p:cNvPr id="549" name="Google Shape;549;p50"/>
          <p:cNvSpPr txBox="1"/>
          <p:nvPr/>
        </p:nvSpPr>
        <p:spPr>
          <a:xfrm>
            <a:off x="114300" y="3671775"/>
            <a:ext cx="5912400" cy="958800"/>
          </a:xfrm>
          <a:prstGeom prst="rect">
            <a:avLst/>
          </a:prstGeom>
          <a:solidFill>
            <a:srgbClr val="F3F3F3"/>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t>Largest impacts:</a:t>
            </a:r>
            <a:endParaRPr sz="1300"/>
          </a:p>
          <a:p>
            <a:pPr indent="-311150" lvl="0" marL="457200" rtl="0" algn="l">
              <a:spcBef>
                <a:spcPts val="0"/>
              </a:spcBef>
              <a:spcAft>
                <a:spcPts val="0"/>
              </a:spcAft>
              <a:buSzPts val="1300"/>
              <a:buChar char="●"/>
            </a:pPr>
            <a:r>
              <a:rPr lang="en" sz="1300">
                <a:solidFill>
                  <a:schemeClr val="dk1"/>
                </a:solidFill>
              </a:rPr>
              <a:t>Situations where the element in question may change rapidly</a:t>
            </a:r>
            <a:endParaRPr sz="1300"/>
          </a:p>
          <a:p>
            <a:pPr indent="-311150" lvl="0" marL="457200" rtl="0" algn="l">
              <a:spcBef>
                <a:spcPts val="0"/>
              </a:spcBef>
              <a:spcAft>
                <a:spcPts val="0"/>
              </a:spcAft>
              <a:buSzPts val="1300"/>
              <a:buChar char="●"/>
            </a:pPr>
            <a:r>
              <a:rPr lang="en" sz="1300"/>
              <a:t>Frontal passages, valley drainage, etc.</a:t>
            </a:r>
            <a:endParaRPr sz="1300"/>
          </a:p>
          <a:p>
            <a:pPr indent="-311150" lvl="0" marL="457200" rtl="0" algn="l">
              <a:spcBef>
                <a:spcPts val="0"/>
              </a:spcBef>
              <a:spcAft>
                <a:spcPts val="0"/>
              </a:spcAft>
              <a:buSzPts val="1300"/>
              <a:buChar char="●"/>
            </a:pPr>
            <a:r>
              <a:rPr lang="en" sz="1300"/>
              <a:t>Closer fit to observations</a:t>
            </a:r>
            <a:endParaRPr sz="1300"/>
          </a:p>
          <a:p>
            <a:pPr indent="0" lvl="0" marL="0" rtl="0" algn="l">
              <a:lnSpc>
                <a:spcPct val="115000"/>
              </a:lnSpc>
              <a:spcBef>
                <a:spcPts val="0"/>
              </a:spcBef>
              <a:spcAft>
                <a:spcPts val="1600"/>
              </a:spcAft>
              <a:buNone/>
            </a:pPr>
            <a:r>
              <a:t/>
            </a:r>
            <a:endParaRPr sz="13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pic>
        <p:nvPicPr>
          <p:cNvPr descr="valleymap_and_bckgstderror_EXP_B.png" id="554" name="Google Shape;554;p51"/>
          <p:cNvPicPr preferRelativeResize="0"/>
          <p:nvPr/>
        </p:nvPicPr>
        <p:blipFill>
          <a:blip r:embed="rId3">
            <a:alphaModFix/>
          </a:blip>
          <a:stretch>
            <a:fillRect/>
          </a:stretch>
        </p:blipFill>
        <p:spPr>
          <a:xfrm>
            <a:off x="2348125" y="2956725"/>
            <a:ext cx="4458201" cy="2014975"/>
          </a:xfrm>
          <a:prstGeom prst="rect">
            <a:avLst/>
          </a:prstGeom>
          <a:noFill/>
          <a:ln>
            <a:noFill/>
          </a:ln>
          <a:effectLst>
            <a:outerShdw blurRad="57150" rotWithShape="0" algn="bl" dir="5400000" dist="19050">
              <a:srgbClr val="000000">
                <a:alpha val="50000"/>
              </a:srgbClr>
            </a:outerShdw>
          </a:effectLst>
        </p:spPr>
      </p:pic>
      <p:sp>
        <p:nvSpPr>
          <p:cNvPr id="555" name="Google Shape;555;p51"/>
          <p:cNvSpPr txBox="1"/>
          <p:nvPr/>
        </p:nvSpPr>
        <p:spPr>
          <a:xfrm>
            <a:off x="1679025" y="2428350"/>
            <a:ext cx="2757600" cy="450000"/>
          </a:xfrm>
          <a:prstGeom prst="rect">
            <a:avLst/>
          </a:prstGeom>
          <a:solidFill>
            <a:srgbClr val="D9D9D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Valley-map and Terrain (m)</a:t>
            </a:r>
            <a:endParaRPr sz="1600"/>
          </a:p>
        </p:txBody>
      </p:sp>
      <p:sp>
        <p:nvSpPr>
          <p:cNvPr id="556" name="Google Shape;556;p51"/>
          <p:cNvSpPr txBox="1"/>
          <p:nvPr/>
        </p:nvSpPr>
        <p:spPr>
          <a:xfrm>
            <a:off x="4590687" y="2428350"/>
            <a:ext cx="3003300" cy="450000"/>
          </a:xfrm>
          <a:prstGeom prst="rect">
            <a:avLst/>
          </a:prstGeom>
          <a:solidFill>
            <a:srgbClr val="D9D9D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Temperature Background Error Stdev (K)</a:t>
            </a:r>
            <a:endParaRPr sz="1600"/>
          </a:p>
        </p:txBody>
      </p:sp>
      <p:sp>
        <p:nvSpPr>
          <p:cNvPr id="557" name="Google Shape;557;p51"/>
          <p:cNvSpPr txBox="1"/>
          <p:nvPr/>
        </p:nvSpPr>
        <p:spPr>
          <a:xfrm>
            <a:off x="145800" y="877850"/>
            <a:ext cx="8841000" cy="1472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Analysis is a statistical combination of the observations and background, weighted by their respective errors</a:t>
            </a:r>
            <a:endParaRPr/>
          </a:p>
          <a:p>
            <a:pPr indent="-317500" lvl="0" marL="457200" rtl="0" algn="l">
              <a:spcBef>
                <a:spcPts val="0"/>
              </a:spcBef>
              <a:spcAft>
                <a:spcPts val="0"/>
              </a:spcAft>
              <a:buSzPts val="1400"/>
              <a:buChar char="●"/>
            </a:pPr>
            <a:r>
              <a:rPr lang="en"/>
              <a:t>The background 2m T field can struggle in/around complex terrain (i.e. </a:t>
            </a:r>
            <a:r>
              <a:rPr i="1" lang="en"/>
              <a:t>an error in the background</a:t>
            </a:r>
            <a:r>
              <a:rPr lang="en"/>
              <a:t>)</a:t>
            </a:r>
            <a:endParaRPr/>
          </a:p>
          <a:p>
            <a:pPr indent="-317500" lvl="0" marL="457200" rtl="0" algn="l">
              <a:spcBef>
                <a:spcPts val="0"/>
              </a:spcBef>
              <a:spcAft>
                <a:spcPts val="0"/>
              </a:spcAft>
              <a:buSzPts val="1400"/>
              <a:buChar char="●"/>
            </a:pPr>
            <a:r>
              <a:rPr lang="en"/>
              <a:t>Incorporate a valley map into the background error to inflate the errors in complex terrain</a:t>
            </a:r>
            <a:endParaRPr/>
          </a:p>
          <a:p>
            <a:pPr indent="-317500" lvl="1" marL="914400" rtl="0" algn="l">
              <a:spcBef>
                <a:spcPts val="0"/>
              </a:spcBef>
              <a:spcAft>
                <a:spcPts val="0"/>
              </a:spcAft>
              <a:buSzPts val="1400"/>
              <a:buChar char="○"/>
            </a:pPr>
            <a:r>
              <a:rPr lang="en"/>
              <a:t>Fit observations more closely where the OCONUS RTMA/URMA background struggles - valley cold pools</a:t>
            </a:r>
            <a:endParaRPr/>
          </a:p>
        </p:txBody>
      </p:sp>
      <p:sp>
        <p:nvSpPr>
          <p:cNvPr id="558" name="Google Shape;558;p51"/>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559" name="Google Shape;559;p51"/>
          <p:cNvSpPr txBox="1"/>
          <p:nvPr>
            <p:ph type="ctrTitle"/>
          </p:nvPr>
        </p:nvSpPr>
        <p:spPr>
          <a:xfrm>
            <a:off x="945575" y="381000"/>
            <a:ext cx="72633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OCONUS: </a:t>
            </a:r>
            <a:r>
              <a:rPr lang="en" sz="2000"/>
              <a:t>Revised 2m T Background Error Covariance</a:t>
            </a:r>
            <a:endParaRPr sz="2000"/>
          </a:p>
        </p:txBody>
      </p:sp>
      <p:sp>
        <p:nvSpPr>
          <p:cNvPr id="560" name="Google Shape;560;p51"/>
          <p:cNvSpPr txBox="1"/>
          <p:nvPr/>
        </p:nvSpPr>
        <p:spPr>
          <a:xfrm>
            <a:off x="7463325" y="3201575"/>
            <a:ext cx="15234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*Implemented for CONUS in v2.7*</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52"/>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Our science evaluation does NOT include any data from the RAP/HRRR evaluation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Timing of evals and lack of CONUS HRRR availability prevented full testing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RTMA/URMA will likely be implemented before RAP/HRRR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will likely run another parallel, at some point, when CONUS RAP/HRRR fields are available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Largest improvement in new RAP/HRRR: improved inland lake temperatures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Water temperature have been too cold before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New SST algorithm in HRRR</a:t>
            </a:r>
            <a:endParaRPr>
              <a:solidFill>
                <a:schemeClr val="dk1"/>
              </a:solidFill>
            </a:endParaRPr>
          </a:p>
        </p:txBody>
      </p:sp>
      <p:sp>
        <p:nvSpPr>
          <p:cNvPr id="566" name="Google Shape;566;p5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NOT Included Here: New RAP/HRRR</a:t>
            </a:r>
            <a:endParaRPr/>
          </a:p>
        </p:txBody>
      </p:sp>
      <p:pic>
        <p:nvPicPr>
          <p:cNvPr id="567" name="Google Shape;567;p52"/>
          <p:cNvPicPr preferRelativeResize="0"/>
          <p:nvPr/>
        </p:nvPicPr>
        <p:blipFill>
          <a:blip r:embed="rId3">
            <a:alphaModFix/>
          </a:blip>
          <a:stretch>
            <a:fillRect/>
          </a:stretch>
        </p:blipFill>
        <p:spPr>
          <a:xfrm>
            <a:off x="5189724" y="3099650"/>
            <a:ext cx="2124476" cy="1741699"/>
          </a:xfrm>
          <a:prstGeom prst="rect">
            <a:avLst/>
          </a:prstGeom>
          <a:noFill/>
          <a:ln>
            <a:noFill/>
          </a:ln>
        </p:spPr>
      </p:pic>
      <p:sp>
        <p:nvSpPr>
          <p:cNvPr id="568" name="Google Shape;568;p52"/>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53"/>
          <p:cNvSpPr txBox="1"/>
          <p:nvPr>
            <p:ph idx="1" type="body"/>
          </p:nvPr>
        </p:nvSpPr>
        <p:spPr>
          <a:xfrm>
            <a:off x="311700" y="1076275"/>
            <a:ext cx="8520600" cy="367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Inputs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Lowest two sigma levels of background model</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Background skin temperature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Land/sea mask value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Similarity Theory Adjustment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10 m wind factor is calculated based on local stability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Background winds are then multiplied by this factor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‘Adjusted’ background is then compared to observation to generate innovation and increment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Results in higher wind speeds in the analysis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Closer to METAR observed wind speed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Many mesonet wind obs will still not be used at all; more may need to be flagged (info </a:t>
            </a:r>
            <a:r>
              <a:rPr lang="en" u="sng">
                <a:solidFill>
                  <a:schemeClr val="hlink"/>
                </a:solidFill>
                <a:hlinkClick r:id="rId3"/>
              </a:rPr>
              <a:t>here</a:t>
            </a:r>
            <a:r>
              <a:rPr lang="en">
                <a:solidFill>
                  <a:schemeClr val="dk1"/>
                </a:solidFill>
              </a:rPr>
              <a: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If background </a:t>
            </a:r>
            <a:r>
              <a:rPr lang="en">
                <a:solidFill>
                  <a:schemeClr val="dk1"/>
                </a:solidFill>
              </a:rPr>
              <a:t>under forecasts</a:t>
            </a:r>
            <a:r>
              <a:rPr lang="en">
                <a:solidFill>
                  <a:schemeClr val="dk1"/>
                </a:solidFill>
              </a:rPr>
              <a:t> wind speed, analysis winds will still be too light.</a:t>
            </a:r>
            <a:endParaRPr>
              <a:solidFill>
                <a:schemeClr val="dk1"/>
              </a:solidFill>
            </a:endParaRPr>
          </a:p>
        </p:txBody>
      </p:sp>
      <p:sp>
        <p:nvSpPr>
          <p:cNvPr id="574" name="Google Shape;574;p53"/>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Wind Adjustment Procedure</a:t>
            </a:r>
            <a:endParaRPr/>
          </a:p>
        </p:txBody>
      </p:sp>
      <p:pic>
        <p:nvPicPr>
          <p:cNvPr id="575" name="Google Shape;575;p53"/>
          <p:cNvPicPr preferRelativeResize="0"/>
          <p:nvPr/>
        </p:nvPicPr>
        <p:blipFill>
          <a:blip r:embed="rId4">
            <a:alphaModFix/>
          </a:blip>
          <a:stretch>
            <a:fillRect/>
          </a:stretch>
        </p:blipFill>
        <p:spPr>
          <a:xfrm>
            <a:off x="6136000" y="858100"/>
            <a:ext cx="2696300" cy="2160501"/>
          </a:xfrm>
          <a:prstGeom prst="rect">
            <a:avLst/>
          </a:prstGeom>
          <a:noFill/>
          <a:ln>
            <a:noFill/>
          </a:ln>
        </p:spPr>
      </p:pic>
      <p:sp>
        <p:nvSpPr>
          <p:cNvPr id="576" name="Google Shape;576;p53"/>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54"/>
          <p:cNvSpPr txBox="1"/>
          <p:nvPr>
            <p:ph idx="1" type="body"/>
          </p:nvPr>
        </p:nvSpPr>
        <p:spPr>
          <a:xfrm>
            <a:off x="131700" y="954025"/>
            <a:ext cx="5299800" cy="36912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Char char="●"/>
            </a:pPr>
            <a:r>
              <a:rPr lang="en" sz="2000">
                <a:solidFill>
                  <a:srgbClr val="000000"/>
                </a:solidFill>
              </a:rPr>
              <a:t>3D-RTMA/URMA</a:t>
            </a:r>
            <a:endParaRPr sz="2000">
              <a:solidFill>
                <a:srgbClr val="000000"/>
              </a:solidFill>
            </a:endParaRPr>
          </a:p>
          <a:p>
            <a:pPr indent="-355600" lvl="1" marL="914400" rtl="0" algn="l">
              <a:lnSpc>
                <a:spcPct val="115000"/>
              </a:lnSpc>
              <a:spcBef>
                <a:spcPts val="0"/>
              </a:spcBef>
              <a:spcAft>
                <a:spcPts val="0"/>
              </a:spcAft>
              <a:buClr>
                <a:srgbClr val="000000"/>
              </a:buClr>
              <a:buSzPts val="2000"/>
              <a:buChar char="○"/>
            </a:pPr>
            <a:r>
              <a:rPr lang="en" sz="2000">
                <a:solidFill>
                  <a:srgbClr val="000000"/>
                </a:solidFill>
              </a:rPr>
              <a:t>With sub-hourly updates</a:t>
            </a:r>
            <a:endParaRPr sz="2000">
              <a:solidFill>
                <a:srgbClr val="000000"/>
              </a:solidFill>
            </a:endParaRPr>
          </a:p>
          <a:p>
            <a:pPr indent="-355600" lvl="1" marL="914400" rtl="0" algn="l">
              <a:lnSpc>
                <a:spcPct val="115000"/>
              </a:lnSpc>
              <a:spcBef>
                <a:spcPts val="0"/>
              </a:spcBef>
              <a:spcAft>
                <a:spcPts val="0"/>
              </a:spcAft>
              <a:buClr>
                <a:srgbClr val="000000"/>
              </a:buClr>
              <a:buSzPts val="2000"/>
              <a:buChar char="○"/>
            </a:pPr>
            <a:r>
              <a:rPr lang="en" sz="2000">
                <a:solidFill>
                  <a:srgbClr val="000000"/>
                </a:solidFill>
              </a:rPr>
              <a:t>CONUS + Alaska to start</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Joint development effort between EMC + ESRL/GSD</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 sz="2000">
                <a:solidFill>
                  <a:srgbClr val="000000"/>
                </a:solidFill>
              </a:rPr>
              <a:t>Real time, rapid updated analysis of 3D atmospheric fields</a:t>
            </a:r>
            <a:endParaRPr sz="2000">
              <a:solidFill>
                <a:srgbClr val="000000"/>
              </a:solidFill>
            </a:endParaRPr>
          </a:p>
          <a:p>
            <a:pPr indent="-342900" lvl="1" marL="914400" rtl="0" algn="l">
              <a:lnSpc>
                <a:spcPct val="115000"/>
              </a:lnSpc>
              <a:spcBef>
                <a:spcPts val="0"/>
              </a:spcBef>
              <a:spcAft>
                <a:spcPts val="0"/>
              </a:spcAft>
              <a:buClr>
                <a:srgbClr val="000000"/>
              </a:buClr>
              <a:buSzPts val="1800"/>
              <a:buChar char="○"/>
            </a:pPr>
            <a:r>
              <a:rPr lang="en" sz="1800">
                <a:solidFill>
                  <a:srgbClr val="000000"/>
                </a:solidFill>
              </a:rPr>
              <a:t>Severe and aviation weather parameters</a:t>
            </a:r>
            <a:endParaRPr sz="1800">
              <a:solidFill>
                <a:srgbClr val="000000"/>
              </a:solidFill>
            </a:endParaRPr>
          </a:p>
          <a:p>
            <a:pPr indent="-342900" lvl="1" marL="914400" rtl="0" algn="l">
              <a:lnSpc>
                <a:spcPct val="115000"/>
              </a:lnSpc>
              <a:spcBef>
                <a:spcPts val="0"/>
              </a:spcBef>
              <a:spcAft>
                <a:spcPts val="0"/>
              </a:spcAft>
              <a:buClr>
                <a:srgbClr val="000000"/>
              </a:buClr>
              <a:buSzPts val="1800"/>
              <a:buChar char="○"/>
            </a:pPr>
            <a:r>
              <a:rPr lang="en" sz="1800">
                <a:solidFill>
                  <a:srgbClr val="000000"/>
                </a:solidFill>
              </a:rPr>
              <a:t>Analysis of hydrometeor and cloud fields</a:t>
            </a:r>
            <a:endParaRPr sz="1800">
              <a:solidFill>
                <a:srgbClr val="000000"/>
              </a:solidFill>
            </a:endParaRPr>
          </a:p>
          <a:p>
            <a:pPr indent="-342900" lvl="1" marL="914400" rtl="0" algn="l">
              <a:lnSpc>
                <a:spcPct val="115000"/>
              </a:lnSpc>
              <a:spcBef>
                <a:spcPts val="0"/>
              </a:spcBef>
              <a:spcAft>
                <a:spcPts val="0"/>
              </a:spcAft>
              <a:buClr>
                <a:srgbClr val="000000"/>
              </a:buClr>
              <a:buSzPts val="1800"/>
              <a:buChar char="○"/>
            </a:pPr>
            <a:r>
              <a:rPr lang="en" sz="1800">
                <a:solidFill>
                  <a:srgbClr val="000000"/>
                </a:solidFill>
              </a:rPr>
              <a:t>Assimilation of radar observations</a:t>
            </a:r>
            <a:endParaRPr sz="1800">
              <a:solidFill>
                <a:srgbClr val="000000"/>
              </a:solidFill>
            </a:endParaRPr>
          </a:p>
          <a:p>
            <a:pPr indent="-342900" lvl="1" marL="914400" rtl="0" algn="l">
              <a:lnSpc>
                <a:spcPct val="115000"/>
              </a:lnSpc>
              <a:spcBef>
                <a:spcPts val="0"/>
              </a:spcBef>
              <a:spcAft>
                <a:spcPts val="0"/>
              </a:spcAft>
              <a:buClr>
                <a:srgbClr val="000000"/>
              </a:buClr>
              <a:buSzPts val="1800"/>
              <a:buChar char="○"/>
            </a:pPr>
            <a:r>
              <a:rPr lang="en" sz="1800">
                <a:solidFill>
                  <a:srgbClr val="000000"/>
                </a:solidFill>
              </a:rPr>
              <a:t>Heavy rainfall, etc.</a:t>
            </a:r>
            <a:endParaRPr>
              <a:solidFill>
                <a:srgbClr val="000000"/>
              </a:solidFill>
            </a:endParaRPr>
          </a:p>
        </p:txBody>
      </p:sp>
      <p:sp>
        <p:nvSpPr>
          <p:cNvPr id="582" name="Google Shape;582;p54"/>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583" name="Google Shape;583;p54"/>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Move to Three Dimensions</a:t>
            </a:r>
            <a:endParaRPr/>
          </a:p>
        </p:txBody>
      </p:sp>
      <p:pic>
        <p:nvPicPr>
          <p:cNvPr id="584" name="Google Shape;584;p54"/>
          <p:cNvPicPr preferRelativeResize="0"/>
          <p:nvPr/>
        </p:nvPicPr>
        <p:blipFill>
          <a:blip r:embed="rId3">
            <a:alphaModFix/>
          </a:blip>
          <a:stretch>
            <a:fillRect/>
          </a:stretch>
        </p:blipFill>
        <p:spPr>
          <a:xfrm>
            <a:off x="5447525" y="954025"/>
            <a:ext cx="3539275" cy="3571025"/>
          </a:xfrm>
          <a:prstGeom prst="rect">
            <a:avLst/>
          </a:prstGeom>
          <a:noFill/>
          <a:ln cap="flat" cmpd="sng" w="9525">
            <a:solidFill>
              <a:schemeClr val="dk2"/>
            </a:solidFill>
            <a:prstDash val="solid"/>
            <a:round/>
            <a:headEnd len="sm" w="sm" type="none"/>
            <a:tailEnd len="sm" w="sm" type="none"/>
          </a:ln>
        </p:spPr>
      </p:pic>
      <p:sp>
        <p:nvSpPr>
          <p:cNvPr id="585" name="Google Shape;585;p54"/>
          <p:cNvSpPr txBox="1"/>
          <p:nvPr/>
        </p:nvSpPr>
        <p:spPr>
          <a:xfrm>
            <a:off x="5946475" y="3643175"/>
            <a:ext cx="1931700" cy="340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0000"/>
                </a:solidFill>
              </a:rPr>
              <a:t>Prototype 3D-RTMA</a:t>
            </a:r>
            <a:endParaRPr b="1">
              <a:solidFill>
                <a:srgbClr val="FF0000"/>
              </a:solidFill>
            </a:endParaRPr>
          </a:p>
        </p:txBody>
      </p:sp>
      <p:sp>
        <p:nvSpPr>
          <p:cNvPr id="586" name="Google Shape;586;p54"/>
          <p:cNvSpPr txBox="1"/>
          <p:nvPr/>
        </p:nvSpPr>
        <p:spPr>
          <a:xfrm>
            <a:off x="5537400" y="4582500"/>
            <a:ext cx="3370800" cy="18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*Thanks to ESRL/GSD for this figure*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311700" y="2556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v2.8 RTMA/URMA Upgrade: Highlights</a:t>
            </a:r>
            <a:endParaRPr/>
          </a:p>
        </p:txBody>
      </p:sp>
      <p:sp>
        <p:nvSpPr>
          <p:cNvPr id="136" name="Google Shape;136;p19"/>
          <p:cNvSpPr txBox="1"/>
          <p:nvPr>
            <p:ph idx="1" type="body"/>
          </p:nvPr>
        </p:nvSpPr>
        <p:spPr>
          <a:xfrm>
            <a:off x="311700" y="1025275"/>
            <a:ext cx="8675100" cy="3218700"/>
          </a:xfrm>
          <a:prstGeom prst="rect">
            <a:avLst/>
          </a:prstGeom>
          <a:solidFill>
            <a:srgbClr val="EFEFEF"/>
          </a:solidFill>
          <a:ln cap="flat" cmpd="sng" w="2857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rPr>
              <a:t>Downscaling/background field improvements [</a:t>
            </a:r>
            <a:r>
              <a:rPr lang="en">
                <a:solidFill>
                  <a:srgbClr val="3C78D8"/>
                </a:solidFill>
              </a:rPr>
              <a:t>All stakeholders</a:t>
            </a:r>
            <a:r>
              <a:rPr lang="en">
                <a:solidFill>
                  <a:schemeClr val="dk1"/>
                </a:solidFill>
              </a:rPr>
              <a:t>]</a:t>
            </a:r>
            <a:endParaRPr>
              <a:solidFill>
                <a:schemeClr val="dk1"/>
              </a:solidFill>
            </a:endParaRPr>
          </a:p>
          <a:p>
            <a:pPr indent="-330200" lvl="1" marL="914400" rtl="0" algn="l">
              <a:lnSpc>
                <a:spcPct val="100000"/>
              </a:lnSpc>
              <a:spcBef>
                <a:spcPts val="0"/>
              </a:spcBef>
              <a:spcAft>
                <a:spcPts val="0"/>
              </a:spcAft>
              <a:buClr>
                <a:schemeClr val="dk1"/>
              </a:buClr>
              <a:buSzPts val="1600"/>
              <a:buChar char="○"/>
            </a:pPr>
            <a:r>
              <a:rPr lang="en" sz="1800">
                <a:solidFill>
                  <a:schemeClr val="dk1"/>
                </a:solidFill>
              </a:rPr>
              <a:t>2.5 km → 1.25 km for PR, consistent with NDFD [</a:t>
            </a:r>
            <a:r>
              <a:rPr lang="en" sz="1800">
                <a:solidFill>
                  <a:srgbClr val="4A86E8"/>
                </a:solidFill>
              </a:rPr>
              <a:t>NBM, Puerto Rico</a:t>
            </a:r>
            <a:r>
              <a:rPr lang="en" sz="1800">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Improved wind analysis with reduced low bias </a:t>
            </a:r>
            <a:r>
              <a:rPr lang="en">
                <a:solidFill>
                  <a:schemeClr val="dk1"/>
                </a:solidFill>
              </a:rPr>
              <a:t>[</a:t>
            </a:r>
            <a:r>
              <a:rPr lang="en">
                <a:solidFill>
                  <a:srgbClr val="4A86E8"/>
                </a:solidFill>
              </a:rPr>
              <a:t>All stakeholders</a:t>
            </a:r>
            <a:r>
              <a:rPr lang="en">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Significant wave height for Guam and Great Lakes [</a:t>
            </a:r>
            <a:r>
              <a:rPr lang="en">
                <a:solidFill>
                  <a:srgbClr val="4A86E8"/>
                </a:solidFill>
              </a:rPr>
              <a:t>NBM, Guam, Great Lakes</a:t>
            </a:r>
            <a:r>
              <a:rPr lang="en">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Moisture/dew point analysis enhancements [</a:t>
            </a:r>
            <a:r>
              <a:rPr lang="en">
                <a:solidFill>
                  <a:srgbClr val="3C78D8"/>
                </a:solidFill>
              </a:rPr>
              <a:t>NBM, W. Region, WFO Missoula</a:t>
            </a:r>
            <a:r>
              <a:rPr lang="en">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Re-tuned sky cover analysis with enhanced QC [</a:t>
            </a:r>
            <a:r>
              <a:rPr lang="en">
                <a:solidFill>
                  <a:srgbClr val="4A86E8"/>
                </a:solidFill>
              </a:rPr>
              <a:t>NBM, CONUS, AWC</a:t>
            </a:r>
            <a:r>
              <a:rPr lang="en">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Consistent ceiling and sky analysis [</a:t>
            </a:r>
            <a:r>
              <a:rPr lang="en">
                <a:solidFill>
                  <a:srgbClr val="4A86E8"/>
                </a:solidFill>
              </a:rPr>
              <a:t>All stakeholders, esp. AWC</a:t>
            </a:r>
            <a:r>
              <a:rPr lang="en">
                <a:solidFill>
                  <a:schemeClr val="dk1"/>
                </a:solidFill>
              </a:rPr>
              <a:t>]</a:t>
            </a:r>
            <a:endParaRPr>
              <a:solidFill>
                <a:srgbClr val="000000"/>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Precipitation enhancements [</a:t>
            </a:r>
            <a:r>
              <a:rPr lang="en">
                <a:solidFill>
                  <a:srgbClr val="4A86E8"/>
                </a:solidFill>
              </a:rPr>
              <a:t>CONUS and coastal CONUS, WPC</a:t>
            </a:r>
            <a:r>
              <a:rPr lang="en">
                <a:solidFill>
                  <a:schemeClr val="dk1"/>
                </a:solidFill>
              </a:rPr>
              <a:t>]</a:t>
            </a:r>
            <a:endParaRPr sz="1600">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NOHRSC snow analysis [</a:t>
            </a:r>
            <a:r>
              <a:rPr lang="en">
                <a:solidFill>
                  <a:srgbClr val="4A86E8"/>
                </a:solidFill>
              </a:rPr>
              <a:t>CONUS, WPC</a:t>
            </a:r>
            <a:r>
              <a:rPr lang="en">
                <a:solidFill>
                  <a:schemeClr val="dk1"/>
                </a:solidFill>
              </a:rPr>
              <a:t>]</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a:solidFill>
                  <a:schemeClr val="dk1"/>
                </a:solidFill>
              </a:rPr>
              <a:t>Expansion of upgrade for b</a:t>
            </a:r>
            <a:r>
              <a:rPr lang="en">
                <a:solidFill>
                  <a:schemeClr val="dk1"/>
                </a:solidFill>
              </a:rPr>
              <a:t>etter fit to observations for OCONUS (already in CONUS) [</a:t>
            </a:r>
            <a:r>
              <a:rPr lang="en">
                <a:solidFill>
                  <a:srgbClr val="4A86E8"/>
                </a:solidFill>
              </a:rPr>
              <a:t>NBM, OCONUS</a:t>
            </a:r>
            <a:r>
              <a:rPr lang="en">
                <a:solidFill>
                  <a:schemeClr val="dk1"/>
                </a:solidFill>
              </a:rPr>
              <a:t>]</a:t>
            </a:r>
            <a:endParaRPr sz="1600">
              <a:solidFill>
                <a:schemeClr val="dk1"/>
              </a:solidFill>
            </a:endParaRPr>
          </a:p>
        </p:txBody>
      </p:sp>
      <p:sp>
        <p:nvSpPr>
          <p:cNvPr id="137" name="Google Shape;137;p19"/>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138" name="Google Shape;138;p19"/>
          <p:cNvSpPr txBox="1"/>
          <p:nvPr/>
        </p:nvSpPr>
        <p:spPr>
          <a:xfrm>
            <a:off x="188550" y="4452675"/>
            <a:ext cx="8766900" cy="316800"/>
          </a:xfrm>
          <a:prstGeom prst="rect">
            <a:avLst/>
          </a:prstGeom>
          <a:solidFill>
            <a:srgbClr val="D9EAD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rPr>
              <a:t>Many i</a:t>
            </a:r>
            <a:r>
              <a:rPr lang="en">
                <a:solidFill>
                  <a:schemeClr val="dk1"/>
                </a:solidFill>
              </a:rPr>
              <a:t>mprovements continue to be motivated via collaboration with highly engaged stakeholder community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55"/>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SWH OCONUS 2.8</a:t>
            </a:r>
            <a:endParaRPr/>
          </a:p>
        </p:txBody>
      </p:sp>
      <p:pic>
        <p:nvPicPr>
          <p:cNvPr id="592" name="Google Shape;592;p55"/>
          <p:cNvPicPr preferRelativeResize="0"/>
          <p:nvPr/>
        </p:nvPicPr>
        <p:blipFill rotWithShape="1">
          <a:blip r:embed="rId3">
            <a:alphaModFix/>
          </a:blip>
          <a:srcRect b="6674" l="13969" r="28187" t="6072"/>
          <a:stretch/>
        </p:blipFill>
        <p:spPr>
          <a:xfrm>
            <a:off x="742200" y="1108400"/>
            <a:ext cx="3094639" cy="3505626"/>
          </a:xfrm>
          <a:prstGeom prst="rect">
            <a:avLst/>
          </a:prstGeom>
          <a:noFill/>
          <a:ln>
            <a:noFill/>
          </a:ln>
        </p:spPr>
      </p:pic>
      <p:pic>
        <p:nvPicPr>
          <p:cNvPr id="593" name="Google Shape;593;p55"/>
          <p:cNvPicPr preferRelativeResize="0"/>
          <p:nvPr/>
        </p:nvPicPr>
        <p:blipFill rotWithShape="1">
          <a:blip r:embed="rId4">
            <a:alphaModFix/>
          </a:blip>
          <a:srcRect b="5303" l="7865" r="23078" t="0"/>
          <a:stretch/>
        </p:blipFill>
        <p:spPr>
          <a:xfrm>
            <a:off x="4191000" y="1108400"/>
            <a:ext cx="3351234" cy="3438127"/>
          </a:xfrm>
          <a:prstGeom prst="rect">
            <a:avLst/>
          </a:prstGeom>
          <a:noFill/>
          <a:ln>
            <a:noFill/>
          </a:ln>
        </p:spPr>
      </p:pic>
      <p:sp>
        <p:nvSpPr>
          <p:cNvPr id="594" name="Google Shape;594;p55"/>
          <p:cNvSpPr txBox="1"/>
          <p:nvPr/>
        </p:nvSpPr>
        <p:spPr>
          <a:xfrm>
            <a:off x="1956750" y="891200"/>
            <a:ext cx="10293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URMA v2.7</a:t>
            </a:r>
            <a:endParaRPr sz="1000"/>
          </a:p>
        </p:txBody>
      </p:sp>
      <p:sp>
        <p:nvSpPr>
          <p:cNvPr id="595" name="Google Shape;595;p55"/>
          <p:cNvSpPr txBox="1"/>
          <p:nvPr/>
        </p:nvSpPr>
        <p:spPr>
          <a:xfrm>
            <a:off x="5484259" y="863900"/>
            <a:ext cx="19743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URMA v2.8</a:t>
            </a:r>
            <a:endParaRPr sz="1000"/>
          </a:p>
        </p:txBody>
      </p:sp>
      <p:sp>
        <p:nvSpPr>
          <p:cNvPr id="596" name="Google Shape;596;p55"/>
          <p:cNvSpPr txBox="1"/>
          <p:nvPr/>
        </p:nvSpPr>
        <p:spPr>
          <a:xfrm>
            <a:off x="7602675" y="2895325"/>
            <a:ext cx="1492500" cy="157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2.8 upgrades had positive or neutral effect on the analysis of SWH.</a:t>
            </a:r>
            <a:endParaRPr/>
          </a:p>
        </p:txBody>
      </p:sp>
      <p:sp>
        <p:nvSpPr>
          <p:cNvPr id="597" name="Google Shape;597;p55"/>
          <p:cNvSpPr txBox="1"/>
          <p:nvPr/>
        </p:nvSpPr>
        <p:spPr>
          <a:xfrm>
            <a:off x="22700" y="1135700"/>
            <a:ext cx="7257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Bias (m)</a:t>
            </a:r>
            <a:endParaRPr sz="1000"/>
          </a:p>
        </p:txBody>
      </p:sp>
      <p:sp>
        <p:nvSpPr>
          <p:cNvPr id="598" name="Google Shape;598;p55"/>
          <p:cNvSpPr txBox="1"/>
          <p:nvPr/>
        </p:nvSpPr>
        <p:spPr>
          <a:xfrm>
            <a:off x="22700" y="2169950"/>
            <a:ext cx="8403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RMSE (m)</a:t>
            </a:r>
            <a:endParaRPr sz="1000"/>
          </a:p>
        </p:txBody>
      </p:sp>
      <p:sp>
        <p:nvSpPr>
          <p:cNvPr id="599" name="Google Shape;599;p55"/>
          <p:cNvSpPr txBox="1"/>
          <p:nvPr/>
        </p:nvSpPr>
        <p:spPr>
          <a:xfrm>
            <a:off x="68975" y="3359225"/>
            <a:ext cx="8403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 Obs</a:t>
            </a:r>
            <a:endParaRPr sz="1000"/>
          </a:p>
        </p:txBody>
      </p:sp>
      <p:sp>
        <p:nvSpPr>
          <p:cNvPr id="600" name="Google Shape;600;p55"/>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56"/>
          <p:cNvSpPr txBox="1"/>
          <p:nvPr>
            <p:ph idx="1" type="body"/>
          </p:nvPr>
        </p:nvSpPr>
        <p:spPr>
          <a:xfrm>
            <a:off x="311700" y="847675"/>
            <a:ext cx="8520600" cy="395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2400"/>
              <a:t>Supplemental material for precipitation</a:t>
            </a:r>
            <a:endParaRPr sz="2400"/>
          </a:p>
        </p:txBody>
      </p:sp>
      <p:sp>
        <p:nvSpPr>
          <p:cNvPr id="606" name="Google Shape;606;p56"/>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Supplemental Material</a:t>
            </a:r>
            <a:endParaRPr/>
          </a:p>
        </p:txBody>
      </p:sp>
      <p:sp>
        <p:nvSpPr>
          <p:cNvPr id="607" name="Google Shape;607;p56"/>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57"/>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 using MRMS </a:t>
            </a:r>
            <a:endParaRPr/>
          </a:p>
        </p:txBody>
      </p:sp>
      <p:pic>
        <p:nvPicPr>
          <p:cNvPr id="613" name="Google Shape;613;p57"/>
          <p:cNvPicPr preferRelativeResize="0"/>
          <p:nvPr/>
        </p:nvPicPr>
        <p:blipFill rotWithShape="1">
          <a:blip r:embed="rId3">
            <a:alphaModFix/>
          </a:blip>
          <a:srcRect b="7801" l="0" r="0" t="8851"/>
          <a:stretch/>
        </p:blipFill>
        <p:spPr>
          <a:xfrm>
            <a:off x="94475" y="2571750"/>
            <a:ext cx="2936525" cy="2167200"/>
          </a:xfrm>
          <a:prstGeom prst="rect">
            <a:avLst/>
          </a:prstGeom>
          <a:noFill/>
          <a:ln>
            <a:noFill/>
          </a:ln>
        </p:spPr>
      </p:pic>
      <p:pic>
        <p:nvPicPr>
          <p:cNvPr id="614" name="Google Shape;614;p57"/>
          <p:cNvPicPr preferRelativeResize="0"/>
          <p:nvPr/>
        </p:nvPicPr>
        <p:blipFill rotWithShape="1">
          <a:blip r:embed="rId4">
            <a:alphaModFix/>
          </a:blip>
          <a:srcRect b="8318" l="0" r="0" t="8327"/>
          <a:stretch/>
        </p:blipFill>
        <p:spPr>
          <a:xfrm>
            <a:off x="3112437" y="2571750"/>
            <a:ext cx="2936525" cy="2167200"/>
          </a:xfrm>
          <a:prstGeom prst="rect">
            <a:avLst/>
          </a:prstGeom>
          <a:noFill/>
          <a:ln>
            <a:noFill/>
          </a:ln>
        </p:spPr>
      </p:pic>
      <p:pic>
        <p:nvPicPr>
          <p:cNvPr id="615" name="Google Shape;615;p57"/>
          <p:cNvPicPr preferRelativeResize="0"/>
          <p:nvPr/>
        </p:nvPicPr>
        <p:blipFill>
          <a:blip r:embed="rId5">
            <a:alphaModFix/>
          </a:blip>
          <a:stretch>
            <a:fillRect/>
          </a:stretch>
        </p:blipFill>
        <p:spPr>
          <a:xfrm>
            <a:off x="6201362" y="2518550"/>
            <a:ext cx="2790238" cy="2155459"/>
          </a:xfrm>
          <a:prstGeom prst="rect">
            <a:avLst/>
          </a:prstGeom>
          <a:noFill/>
          <a:ln>
            <a:noFill/>
          </a:ln>
        </p:spPr>
      </p:pic>
      <p:sp>
        <p:nvSpPr>
          <p:cNvPr id="616" name="Google Shape;616;p57"/>
          <p:cNvSpPr txBox="1"/>
          <p:nvPr/>
        </p:nvSpPr>
        <p:spPr>
          <a:xfrm>
            <a:off x="320400" y="4173350"/>
            <a:ext cx="6675600" cy="7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Prod</a:t>
            </a:r>
            <a:endParaRPr b="1">
              <a:solidFill>
                <a:srgbClr val="FF0000"/>
              </a:solidFill>
            </a:endParaRPr>
          </a:p>
        </p:txBody>
      </p:sp>
      <p:sp>
        <p:nvSpPr>
          <p:cNvPr id="617" name="Google Shape;617;p57"/>
          <p:cNvSpPr txBox="1"/>
          <p:nvPr/>
        </p:nvSpPr>
        <p:spPr>
          <a:xfrm>
            <a:off x="3327875" y="41733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v2.8</a:t>
            </a:r>
            <a:endParaRPr/>
          </a:p>
        </p:txBody>
      </p:sp>
      <p:sp>
        <p:nvSpPr>
          <p:cNvPr id="618" name="Google Shape;618;p57"/>
          <p:cNvSpPr txBox="1"/>
          <p:nvPr/>
        </p:nvSpPr>
        <p:spPr>
          <a:xfrm>
            <a:off x="320400" y="770000"/>
            <a:ext cx="8727900" cy="1801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U</a:t>
            </a:r>
            <a:r>
              <a:rPr lang="en" sz="1800"/>
              <a:t>se radar-only MRMS QPE</a:t>
            </a:r>
            <a:endParaRPr sz="1800"/>
          </a:p>
          <a:p>
            <a:pPr indent="-342900" lvl="1" marL="914400" rtl="0" algn="l">
              <a:spcBef>
                <a:spcPts val="0"/>
              </a:spcBef>
              <a:spcAft>
                <a:spcPts val="0"/>
              </a:spcAft>
              <a:buSzPts val="1800"/>
              <a:buChar char="○"/>
            </a:pPr>
            <a:r>
              <a:rPr lang="en" sz="1800"/>
              <a:t>Lower latency</a:t>
            </a:r>
            <a:endParaRPr sz="1800"/>
          </a:p>
          <a:p>
            <a:pPr indent="-342900" lvl="1" marL="914400" rtl="0" algn="l">
              <a:spcBef>
                <a:spcPts val="0"/>
              </a:spcBef>
              <a:spcAft>
                <a:spcPts val="0"/>
              </a:spcAft>
              <a:buSzPts val="1800"/>
              <a:buChar char="○"/>
            </a:pPr>
            <a:r>
              <a:rPr lang="en" sz="1800"/>
              <a:t>Less affected by data outages than gauge-corrected MRMS QPE</a:t>
            </a:r>
            <a:endParaRPr sz="1800"/>
          </a:p>
          <a:p>
            <a:pPr indent="-342900" lvl="0" marL="457200" rtl="0" algn="l">
              <a:spcBef>
                <a:spcPts val="0"/>
              </a:spcBef>
              <a:spcAft>
                <a:spcPts val="0"/>
              </a:spcAft>
              <a:buSzPts val="1800"/>
              <a:buChar char="●"/>
            </a:pPr>
            <a:r>
              <a:rPr lang="en" sz="1800"/>
              <a:t>Radar quality index (RQI) added as companion to each hour’s pcpRTMA array</a:t>
            </a:r>
            <a:endParaRPr sz="1800"/>
          </a:p>
          <a:p>
            <a:pPr indent="-342900" lvl="1" marL="914400" rtl="0" algn="l">
              <a:spcBef>
                <a:spcPts val="0"/>
              </a:spcBef>
              <a:spcAft>
                <a:spcPts val="0"/>
              </a:spcAft>
              <a:buSzPts val="1800"/>
              <a:buChar char="○"/>
            </a:pPr>
            <a:r>
              <a:rPr lang="en" sz="1800"/>
              <a:t>Provide users with info about quality of the QPE</a:t>
            </a:r>
            <a:endParaRPr sz="1800"/>
          </a:p>
          <a:p>
            <a:pPr indent="-342900" lvl="1" marL="914400" rtl="0" algn="l">
              <a:spcBef>
                <a:spcPts val="0"/>
              </a:spcBef>
              <a:spcAft>
                <a:spcPts val="0"/>
              </a:spcAft>
              <a:buSzPts val="1800"/>
              <a:buChar char="○"/>
            </a:pPr>
            <a:r>
              <a:rPr lang="en" sz="1800"/>
              <a:t>RQI arrays will be available on NOMADS (not AWIPS)</a:t>
            </a:r>
            <a:endParaRPr/>
          </a:p>
        </p:txBody>
      </p:sp>
      <p:sp>
        <p:nvSpPr>
          <p:cNvPr id="619" name="Google Shape;619;p57"/>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58"/>
          <p:cNvSpPr txBox="1"/>
          <p:nvPr>
            <p:ph idx="1" type="body"/>
          </p:nvPr>
        </p:nvSpPr>
        <p:spPr>
          <a:xfrm>
            <a:off x="320400" y="745763"/>
            <a:ext cx="8520600" cy="1041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solidFill>
                  <a:srgbClr val="000000"/>
                </a:solidFill>
              </a:rPr>
              <a:t>Current production PCPANL/pcpRTMA/pcpURMA run at </a:t>
            </a:r>
            <a:r>
              <a:rPr lang="en" sz="1400">
                <a:solidFill>
                  <a:srgbClr val="3C78D8"/>
                </a:solidFill>
              </a:rPr>
              <a:t>hh:33</a:t>
            </a:r>
            <a:endParaRPr sz="1400">
              <a:solidFill>
                <a:srgbClr val="000000"/>
              </a:solidFill>
            </a:endParaRPr>
          </a:p>
          <a:p>
            <a:pPr indent="-317500" lvl="0" marL="457200" rtl="0" algn="l">
              <a:spcBef>
                <a:spcPts val="0"/>
              </a:spcBef>
              <a:spcAft>
                <a:spcPts val="0"/>
              </a:spcAft>
              <a:buSzPts val="1400"/>
              <a:buChar char="●"/>
            </a:pPr>
            <a:r>
              <a:rPr lang="en" sz="1400">
                <a:solidFill>
                  <a:srgbClr val="000000"/>
                </a:solidFill>
              </a:rPr>
              <a:t>Request:</a:t>
            </a:r>
            <a:endParaRPr sz="1400">
              <a:solidFill>
                <a:srgbClr val="000000"/>
              </a:solidFill>
            </a:endParaRPr>
          </a:p>
          <a:p>
            <a:pPr indent="-317500" lvl="1" marL="914400" rtl="0" algn="l">
              <a:spcBef>
                <a:spcPts val="0"/>
              </a:spcBef>
              <a:spcAft>
                <a:spcPts val="0"/>
              </a:spcAft>
              <a:buSzPts val="1400"/>
              <a:buChar char="○"/>
            </a:pPr>
            <a:r>
              <a:rPr i="1" lang="en" sz="1400">
                <a:solidFill>
                  <a:srgbClr val="000000"/>
                </a:solidFill>
              </a:rPr>
              <a:t>Advance</a:t>
            </a:r>
            <a:r>
              <a:rPr lang="en" sz="1400">
                <a:solidFill>
                  <a:srgbClr val="000000"/>
                </a:solidFill>
              </a:rPr>
              <a:t> pcpRTMA by 18 minutes (</a:t>
            </a:r>
            <a:r>
              <a:rPr lang="en">
                <a:solidFill>
                  <a:srgbClr val="000000"/>
                </a:solidFill>
              </a:rPr>
              <a:t>to</a:t>
            </a:r>
            <a:r>
              <a:rPr lang="en" sz="1400">
                <a:solidFill>
                  <a:srgbClr val="000000"/>
                </a:solidFill>
              </a:rPr>
              <a:t> </a:t>
            </a:r>
            <a:r>
              <a:rPr lang="en" sz="1400">
                <a:solidFill>
                  <a:srgbClr val="FF0000"/>
                </a:solidFill>
              </a:rPr>
              <a:t>hh:15</a:t>
            </a:r>
            <a:r>
              <a:rPr lang="en" sz="1400">
                <a:solidFill>
                  <a:srgbClr val="000000"/>
                </a:solidFill>
              </a:rPr>
              <a:t>)</a:t>
            </a:r>
            <a:endParaRPr sz="1400">
              <a:solidFill>
                <a:srgbClr val="000000"/>
              </a:solidFill>
            </a:endParaRPr>
          </a:p>
          <a:p>
            <a:pPr indent="-317500" lvl="1" marL="914400" rtl="0" algn="l">
              <a:spcBef>
                <a:spcPts val="0"/>
              </a:spcBef>
              <a:spcAft>
                <a:spcPts val="0"/>
              </a:spcAft>
              <a:buSzPts val="1400"/>
              <a:buChar char="○"/>
            </a:pPr>
            <a:r>
              <a:rPr i="1" lang="en">
                <a:solidFill>
                  <a:srgbClr val="000000"/>
                </a:solidFill>
              </a:rPr>
              <a:t>Postpone</a:t>
            </a:r>
            <a:r>
              <a:rPr lang="en">
                <a:solidFill>
                  <a:srgbClr val="000000"/>
                </a:solidFill>
              </a:rPr>
              <a:t> </a:t>
            </a:r>
            <a:r>
              <a:rPr lang="en" sz="1400">
                <a:solidFill>
                  <a:srgbClr val="000000"/>
                </a:solidFill>
              </a:rPr>
              <a:t>PCPANL/</a:t>
            </a:r>
            <a:r>
              <a:rPr lang="en">
                <a:solidFill>
                  <a:srgbClr val="000000"/>
                </a:solidFill>
              </a:rPr>
              <a:t>p</a:t>
            </a:r>
            <a:r>
              <a:rPr lang="en" sz="1400">
                <a:solidFill>
                  <a:srgbClr val="000000"/>
                </a:solidFill>
              </a:rPr>
              <a:t>cpURMA by 22 min (to </a:t>
            </a:r>
            <a:r>
              <a:rPr lang="en" sz="1400">
                <a:solidFill>
                  <a:srgbClr val="FF0000"/>
                </a:solidFill>
              </a:rPr>
              <a:t>hh:55</a:t>
            </a:r>
            <a:r>
              <a:rPr lang="en" sz="1400">
                <a:solidFill>
                  <a:srgbClr val="000000"/>
                </a:solidFill>
              </a:rPr>
              <a:t>)</a:t>
            </a:r>
            <a:endParaRPr sz="1400">
              <a:solidFill>
                <a:srgbClr val="000000"/>
              </a:solidFill>
            </a:endParaRPr>
          </a:p>
          <a:p>
            <a:pPr indent="0" lvl="0" marL="0" rtl="0" algn="l">
              <a:spcBef>
                <a:spcPts val="1600"/>
              </a:spcBef>
              <a:spcAft>
                <a:spcPts val="0"/>
              </a:spcAft>
              <a:buNone/>
            </a:pPr>
            <a:r>
              <a:rPr lang="en"/>
              <a:t>                  </a:t>
            </a:r>
            <a:endParaRPr>
              <a:solidFill>
                <a:srgbClr val="FF0000"/>
              </a:solidFill>
            </a:endParaRPr>
          </a:p>
          <a:p>
            <a:pPr indent="0" lvl="0" marL="0" rtl="0" algn="l">
              <a:spcBef>
                <a:spcPts val="1600"/>
              </a:spcBef>
              <a:spcAft>
                <a:spcPts val="0"/>
              </a:spcAft>
              <a:buNone/>
            </a:pPr>
            <a:r>
              <a:t/>
            </a:r>
            <a:endParaRPr sz="1200">
              <a:solidFill>
                <a:srgbClr val="FF0000"/>
              </a:solidFill>
            </a:endParaRPr>
          </a:p>
          <a:p>
            <a:pPr indent="0" lvl="0" marL="0" rtl="0" algn="l">
              <a:lnSpc>
                <a:spcPct val="100000"/>
              </a:lnSpc>
              <a:spcBef>
                <a:spcPts val="1600"/>
              </a:spcBef>
              <a:spcAft>
                <a:spcPts val="0"/>
              </a:spcAft>
              <a:buNone/>
            </a:pPr>
            <a:r>
              <a:rPr lang="en" sz="1200">
                <a:solidFill>
                  <a:srgbClr val="FF0000"/>
                </a:solidFill>
              </a:rPr>
              <a:t>                                                         </a:t>
            </a:r>
            <a:endParaRPr/>
          </a:p>
        </p:txBody>
      </p:sp>
      <p:sp>
        <p:nvSpPr>
          <p:cNvPr id="625" name="Google Shape;625;p58"/>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Request Changing Precip Run Schedule</a:t>
            </a:r>
            <a:r>
              <a:rPr lang="en"/>
              <a:t> </a:t>
            </a:r>
            <a:endParaRPr sz="2400"/>
          </a:p>
        </p:txBody>
      </p:sp>
      <p:sp>
        <p:nvSpPr>
          <p:cNvPr id="626" name="Google Shape;626;p58"/>
          <p:cNvSpPr txBox="1"/>
          <p:nvPr/>
        </p:nvSpPr>
        <p:spPr>
          <a:xfrm>
            <a:off x="116275" y="3062350"/>
            <a:ext cx="8870400" cy="1978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Prod precip suite currently runs at hh:33 due to Stage II/pcpRTMA dependency on METAR gauges, available at ~hh:30  </a:t>
            </a:r>
            <a:endParaRPr/>
          </a:p>
          <a:p>
            <a:pPr indent="-317500" lvl="1" marL="914400" rtl="0" algn="l">
              <a:spcBef>
                <a:spcPts val="0"/>
              </a:spcBef>
              <a:spcAft>
                <a:spcPts val="0"/>
              </a:spcAft>
              <a:buSzPts val="1400"/>
              <a:buChar char="○"/>
            </a:pPr>
            <a:r>
              <a:rPr lang="en"/>
              <a:t>Using MRMS as source for pcpRTMA removes this dependency → </a:t>
            </a:r>
            <a:r>
              <a:rPr i="1" lang="en"/>
              <a:t>simpler</a:t>
            </a:r>
            <a:endParaRPr i="1"/>
          </a:p>
          <a:p>
            <a:pPr indent="-317500" lvl="1" marL="914400" rtl="0" algn="l">
              <a:spcBef>
                <a:spcPts val="0"/>
              </a:spcBef>
              <a:spcAft>
                <a:spcPts val="0"/>
              </a:spcAft>
              <a:buSzPts val="1400"/>
              <a:buChar char="○"/>
            </a:pPr>
            <a:r>
              <a:rPr lang="en"/>
              <a:t>Running pcpRTMA at hh:15 (instead of even earlier) allows use of MRMS data within a ±10 min window in case of an outage near hh:00  → </a:t>
            </a:r>
            <a:r>
              <a:rPr i="1" lang="en"/>
              <a:t>Reliability</a:t>
            </a:r>
            <a:endParaRPr i="1"/>
          </a:p>
          <a:p>
            <a:pPr indent="-317500" lvl="0" marL="457200" rtl="0" algn="l">
              <a:spcBef>
                <a:spcPts val="0"/>
              </a:spcBef>
              <a:spcAft>
                <a:spcPts val="0"/>
              </a:spcAft>
              <a:buSzPts val="1400"/>
              <a:buChar char="●"/>
            </a:pPr>
            <a:r>
              <a:rPr lang="en"/>
              <a:t>Postponing PCPANL(Stage IV), pcpURMA to hh:55 → </a:t>
            </a:r>
            <a:r>
              <a:rPr i="1" lang="en"/>
              <a:t>more current-hour’s RFC QPEs included</a:t>
            </a:r>
            <a:endParaRPr i="1"/>
          </a:p>
          <a:p>
            <a:pPr indent="-317500" lvl="1" marL="914400" rtl="0" algn="l">
              <a:spcBef>
                <a:spcPts val="0"/>
              </a:spcBef>
              <a:spcAft>
                <a:spcPts val="0"/>
              </a:spcAft>
              <a:buSzPts val="1400"/>
              <a:buChar char="○"/>
            </a:pPr>
            <a:r>
              <a:rPr lang="en"/>
              <a:t>Per request by OWP - plans to use Stage IV hourly mosaic for </a:t>
            </a:r>
            <a:r>
              <a:rPr lang="en" u="sng">
                <a:solidFill>
                  <a:schemeClr val="hlink"/>
                </a:solidFill>
                <a:hlinkClick r:id="rId3"/>
              </a:rPr>
              <a:t>RIDGE II</a:t>
            </a:r>
            <a:r>
              <a:rPr lang="en"/>
              <a:t> beginning in Q3 FY20)</a:t>
            </a:r>
            <a:endParaRPr sz="1800"/>
          </a:p>
        </p:txBody>
      </p:sp>
      <p:sp>
        <p:nvSpPr>
          <p:cNvPr id="627" name="Google Shape;627;p58"/>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grpSp>
        <p:nvGrpSpPr>
          <p:cNvPr id="628" name="Google Shape;628;p58"/>
          <p:cNvGrpSpPr/>
          <p:nvPr/>
        </p:nvGrpSpPr>
        <p:grpSpPr>
          <a:xfrm>
            <a:off x="1488275" y="1898350"/>
            <a:ext cx="7140600" cy="1322913"/>
            <a:chOff x="1564475" y="1669750"/>
            <a:chExt cx="7140600" cy="1322913"/>
          </a:xfrm>
        </p:grpSpPr>
        <p:cxnSp>
          <p:nvCxnSpPr>
            <p:cNvPr id="629" name="Google Shape;629;p58"/>
            <p:cNvCxnSpPr/>
            <p:nvPr/>
          </p:nvCxnSpPr>
          <p:spPr>
            <a:xfrm>
              <a:off x="1890225" y="2237425"/>
              <a:ext cx="4757700" cy="0"/>
            </a:xfrm>
            <a:prstGeom prst="straightConnector1">
              <a:avLst/>
            </a:prstGeom>
            <a:noFill/>
            <a:ln cap="flat" cmpd="sng" w="38100">
              <a:solidFill>
                <a:schemeClr val="dk2"/>
              </a:solidFill>
              <a:prstDash val="solid"/>
              <a:round/>
              <a:headEnd len="med" w="med" type="oval"/>
              <a:tailEnd len="med" w="med" type="oval"/>
            </a:ln>
          </p:spPr>
        </p:cxnSp>
        <p:cxnSp>
          <p:nvCxnSpPr>
            <p:cNvPr id="630" name="Google Shape;630;p58"/>
            <p:cNvCxnSpPr/>
            <p:nvPr/>
          </p:nvCxnSpPr>
          <p:spPr>
            <a:xfrm>
              <a:off x="4572000" y="2063350"/>
              <a:ext cx="0" cy="321600"/>
            </a:xfrm>
            <a:prstGeom prst="straightConnector1">
              <a:avLst/>
            </a:prstGeom>
            <a:noFill/>
            <a:ln cap="flat" cmpd="sng" w="28575">
              <a:solidFill>
                <a:schemeClr val="dk2"/>
              </a:solidFill>
              <a:prstDash val="solid"/>
              <a:round/>
              <a:headEnd len="med" w="med" type="none"/>
              <a:tailEnd len="med" w="med" type="none"/>
            </a:ln>
          </p:spPr>
        </p:cxnSp>
        <p:cxnSp>
          <p:nvCxnSpPr>
            <p:cNvPr id="631" name="Google Shape;631;p58"/>
            <p:cNvCxnSpPr/>
            <p:nvPr/>
          </p:nvCxnSpPr>
          <p:spPr>
            <a:xfrm>
              <a:off x="3174225" y="2063350"/>
              <a:ext cx="0" cy="321600"/>
            </a:xfrm>
            <a:prstGeom prst="straightConnector1">
              <a:avLst/>
            </a:prstGeom>
            <a:noFill/>
            <a:ln cap="flat" cmpd="sng" w="28575">
              <a:solidFill>
                <a:schemeClr val="dk2"/>
              </a:solidFill>
              <a:prstDash val="solid"/>
              <a:round/>
              <a:headEnd len="med" w="med" type="none"/>
              <a:tailEnd len="med" w="med" type="none"/>
            </a:ln>
          </p:spPr>
        </p:cxnSp>
        <p:cxnSp>
          <p:nvCxnSpPr>
            <p:cNvPr id="632" name="Google Shape;632;p58"/>
            <p:cNvCxnSpPr/>
            <p:nvPr/>
          </p:nvCxnSpPr>
          <p:spPr>
            <a:xfrm>
              <a:off x="6203625" y="2066563"/>
              <a:ext cx="3900" cy="341700"/>
            </a:xfrm>
            <a:prstGeom prst="straightConnector1">
              <a:avLst/>
            </a:prstGeom>
            <a:noFill/>
            <a:ln cap="flat" cmpd="sng" w="28575">
              <a:solidFill>
                <a:schemeClr val="dk2"/>
              </a:solidFill>
              <a:prstDash val="solid"/>
              <a:round/>
              <a:headEnd len="med" w="med" type="none"/>
              <a:tailEnd len="med" w="med" type="none"/>
            </a:ln>
          </p:spPr>
        </p:cxnSp>
        <p:sp>
          <p:nvSpPr>
            <p:cNvPr id="633" name="Google Shape;633;p58"/>
            <p:cNvSpPr txBox="1"/>
            <p:nvPr/>
          </p:nvSpPr>
          <p:spPr>
            <a:xfrm>
              <a:off x="1564475" y="1669750"/>
              <a:ext cx="7140600" cy="50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dk2"/>
                  </a:solidFill>
                </a:rPr>
                <a:t>hh:00          </a:t>
              </a:r>
              <a:r>
                <a:rPr lang="en" sz="1800">
                  <a:solidFill>
                    <a:srgbClr val="FF0000"/>
                  </a:solidFill>
                </a:rPr>
                <a:t>hh:15 </a:t>
              </a:r>
              <a:r>
                <a:rPr lang="en" sz="1800">
                  <a:solidFill>
                    <a:schemeClr val="dk2"/>
                  </a:solidFill>
                </a:rPr>
                <a:t>            </a:t>
              </a:r>
              <a:r>
                <a:rPr lang="en" sz="1800">
                  <a:solidFill>
                    <a:srgbClr val="3C78D8"/>
                  </a:solidFill>
                </a:rPr>
                <a:t>hh:33 </a:t>
              </a:r>
              <a:r>
                <a:rPr lang="en" sz="1800">
                  <a:solidFill>
                    <a:schemeClr val="dk2"/>
                  </a:solidFill>
                </a:rPr>
                <a:t>                </a:t>
              </a:r>
              <a:r>
                <a:rPr lang="en" sz="1800">
                  <a:solidFill>
                    <a:srgbClr val="FF0000"/>
                  </a:solidFill>
                </a:rPr>
                <a:t>hh:55</a:t>
              </a:r>
              <a:endParaRPr/>
            </a:p>
          </p:txBody>
        </p:sp>
        <p:sp>
          <p:nvSpPr>
            <p:cNvPr id="634" name="Google Shape;634;p58"/>
            <p:cNvSpPr txBox="1"/>
            <p:nvPr/>
          </p:nvSpPr>
          <p:spPr>
            <a:xfrm>
              <a:off x="3974250" y="2415163"/>
              <a:ext cx="1195500" cy="57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C78D8"/>
                  </a:solidFill>
                </a:rPr>
                <a:t>Prod precip jobs</a:t>
              </a:r>
              <a:endParaRPr>
                <a:solidFill>
                  <a:srgbClr val="3C78D8"/>
                </a:solidFill>
              </a:endParaRPr>
            </a:p>
          </p:txBody>
        </p:sp>
        <p:cxnSp>
          <p:nvCxnSpPr>
            <p:cNvPr id="635" name="Google Shape;635;p58"/>
            <p:cNvCxnSpPr>
              <a:stCxn id="634" idx="1"/>
            </p:cNvCxnSpPr>
            <p:nvPr/>
          </p:nvCxnSpPr>
          <p:spPr>
            <a:xfrm flipH="1">
              <a:off x="3453450" y="2703913"/>
              <a:ext cx="520800" cy="4200"/>
            </a:xfrm>
            <a:prstGeom prst="straightConnector1">
              <a:avLst/>
            </a:prstGeom>
            <a:noFill/>
            <a:ln cap="flat" cmpd="sng" w="19050">
              <a:solidFill>
                <a:schemeClr val="dk2"/>
              </a:solidFill>
              <a:prstDash val="solid"/>
              <a:round/>
              <a:headEnd len="med" w="med" type="none"/>
              <a:tailEnd len="med" w="med" type="triangle"/>
            </a:ln>
          </p:spPr>
        </p:cxnSp>
        <p:cxnSp>
          <p:nvCxnSpPr>
            <p:cNvPr id="636" name="Google Shape;636;p58"/>
            <p:cNvCxnSpPr/>
            <p:nvPr/>
          </p:nvCxnSpPr>
          <p:spPr>
            <a:xfrm>
              <a:off x="5169750" y="2675413"/>
              <a:ext cx="792600" cy="28500"/>
            </a:xfrm>
            <a:prstGeom prst="straightConnector1">
              <a:avLst/>
            </a:prstGeom>
            <a:noFill/>
            <a:ln cap="flat" cmpd="sng" w="19050">
              <a:solidFill>
                <a:schemeClr val="dk2"/>
              </a:solidFill>
              <a:prstDash val="solid"/>
              <a:round/>
              <a:headEnd len="med" w="med" type="none"/>
              <a:tailEnd len="med" w="med" type="triangle"/>
            </a:ln>
          </p:spPr>
        </p:cxnSp>
        <p:sp>
          <p:nvSpPr>
            <p:cNvPr id="637" name="Google Shape;637;p58"/>
            <p:cNvSpPr txBox="1"/>
            <p:nvPr/>
          </p:nvSpPr>
          <p:spPr>
            <a:xfrm>
              <a:off x="5962250" y="2464050"/>
              <a:ext cx="2361900" cy="5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V2.8 pcpURMA/PcpANL</a:t>
              </a:r>
              <a:endParaRPr>
                <a:solidFill>
                  <a:srgbClr val="FF0000"/>
                </a:solidFill>
              </a:endParaRPr>
            </a:p>
          </p:txBody>
        </p:sp>
        <p:sp>
          <p:nvSpPr>
            <p:cNvPr id="638" name="Google Shape;638;p58"/>
            <p:cNvSpPr txBox="1"/>
            <p:nvPr/>
          </p:nvSpPr>
          <p:spPr>
            <a:xfrm>
              <a:off x="2080975" y="2452225"/>
              <a:ext cx="1768500" cy="5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V2.8 pcpRTMA</a:t>
              </a:r>
              <a:endParaRPr>
                <a:solidFill>
                  <a:srgbClr val="FF0000"/>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59"/>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Delaying Stage IV from hh:33 to hh:55</a:t>
            </a:r>
            <a:endParaRPr sz="2400"/>
          </a:p>
        </p:txBody>
      </p:sp>
      <p:pic>
        <p:nvPicPr>
          <p:cNvPr id="644" name="Google Shape;644;p59"/>
          <p:cNvPicPr preferRelativeResize="0"/>
          <p:nvPr/>
        </p:nvPicPr>
        <p:blipFill rotWithShape="1">
          <a:blip r:embed="rId3">
            <a:alphaModFix/>
          </a:blip>
          <a:srcRect b="8487" l="0" r="4388" t="6810"/>
          <a:stretch/>
        </p:blipFill>
        <p:spPr>
          <a:xfrm>
            <a:off x="258950" y="2490475"/>
            <a:ext cx="2840700" cy="2228425"/>
          </a:xfrm>
          <a:prstGeom prst="rect">
            <a:avLst/>
          </a:prstGeom>
          <a:noFill/>
          <a:ln>
            <a:noFill/>
          </a:ln>
        </p:spPr>
      </p:pic>
      <p:pic>
        <p:nvPicPr>
          <p:cNvPr id="645" name="Google Shape;645;p59"/>
          <p:cNvPicPr preferRelativeResize="0"/>
          <p:nvPr/>
        </p:nvPicPr>
        <p:blipFill rotWithShape="1">
          <a:blip r:embed="rId4">
            <a:alphaModFix/>
          </a:blip>
          <a:srcRect b="5705" l="0" r="0" t="5696"/>
          <a:stretch/>
        </p:blipFill>
        <p:spPr>
          <a:xfrm>
            <a:off x="3160350" y="2533000"/>
            <a:ext cx="2840700" cy="2228425"/>
          </a:xfrm>
          <a:prstGeom prst="rect">
            <a:avLst/>
          </a:prstGeom>
          <a:noFill/>
          <a:ln>
            <a:noFill/>
          </a:ln>
        </p:spPr>
      </p:pic>
      <p:pic>
        <p:nvPicPr>
          <p:cNvPr id="646" name="Google Shape;646;p59"/>
          <p:cNvPicPr preferRelativeResize="0"/>
          <p:nvPr/>
        </p:nvPicPr>
        <p:blipFill rotWithShape="1">
          <a:blip r:embed="rId5">
            <a:alphaModFix/>
          </a:blip>
          <a:srcRect b="5705" l="0" r="0" t="5696"/>
          <a:stretch/>
        </p:blipFill>
        <p:spPr>
          <a:xfrm>
            <a:off x="6143200" y="2533000"/>
            <a:ext cx="2840700" cy="2228425"/>
          </a:xfrm>
          <a:prstGeom prst="rect">
            <a:avLst/>
          </a:prstGeom>
          <a:noFill/>
          <a:ln>
            <a:noFill/>
          </a:ln>
        </p:spPr>
      </p:pic>
      <p:sp>
        <p:nvSpPr>
          <p:cNvPr id="647" name="Google Shape;647;p59"/>
          <p:cNvSpPr txBox="1"/>
          <p:nvPr/>
        </p:nvSpPr>
        <p:spPr>
          <a:xfrm>
            <a:off x="329350" y="832650"/>
            <a:ext cx="8543400" cy="1456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22:33Z, some RFCs have not sent their QPEs for that hour yet.  </a:t>
            </a:r>
            <a:endParaRPr/>
          </a:p>
          <a:p>
            <a:pPr indent="-317500" lvl="0" marL="457200" rtl="0" algn="l">
              <a:spcBef>
                <a:spcPts val="0"/>
              </a:spcBef>
              <a:spcAft>
                <a:spcPts val="0"/>
              </a:spcAft>
              <a:buSzPts val="1400"/>
              <a:buChar char="●"/>
            </a:pPr>
            <a:r>
              <a:rPr lang="en"/>
              <a:t>22:55Z: All RFCs that produce 1h QPEs have sent them.</a:t>
            </a:r>
            <a:endParaRPr/>
          </a:p>
          <a:p>
            <a:pPr indent="-317500" lvl="1" marL="914400" rtl="0" algn="l">
              <a:spcBef>
                <a:spcPts val="0"/>
              </a:spcBef>
              <a:spcAft>
                <a:spcPts val="0"/>
              </a:spcAft>
              <a:buSzPts val="1400"/>
              <a:buChar char="○"/>
            </a:pPr>
            <a:r>
              <a:rPr lang="en"/>
              <a:t>CNRFC/NWRFC do not have 1h QPEs; </a:t>
            </a:r>
            <a:endParaRPr/>
          </a:p>
          <a:p>
            <a:pPr indent="-317500" lvl="1" marL="914400" rtl="0" algn="l">
              <a:spcBef>
                <a:spcPts val="0"/>
              </a:spcBef>
              <a:spcAft>
                <a:spcPts val="0"/>
              </a:spcAft>
              <a:buSzPts val="1400"/>
              <a:buChar char="○"/>
            </a:pPr>
            <a:r>
              <a:rPr lang="en"/>
              <a:t>Stage IV provide coverage for that area using the RFCs’ 6h QPEs (received at 14:06/14:30 in this case) time-disaggregated using 1h MRMS data as weights. </a:t>
            </a:r>
            <a:endParaRPr/>
          </a:p>
          <a:p>
            <a:pPr indent="-317500" lvl="2" marL="1371600" rtl="0" algn="l">
              <a:spcBef>
                <a:spcPts val="0"/>
              </a:spcBef>
              <a:spcAft>
                <a:spcPts val="0"/>
              </a:spcAft>
              <a:buSzPts val="1400"/>
              <a:buChar char="■"/>
            </a:pPr>
            <a:r>
              <a:rPr lang="en"/>
              <a:t>QPE appears next day (3rd panel)    </a:t>
            </a:r>
            <a:endParaRPr/>
          </a:p>
        </p:txBody>
      </p:sp>
      <p:sp>
        <p:nvSpPr>
          <p:cNvPr id="648" name="Google Shape;648;p59"/>
          <p:cNvSpPr txBox="1"/>
          <p:nvPr/>
        </p:nvSpPr>
        <p:spPr>
          <a:xfrm>
            <a:off x="109075" y="2149350"/>
            <a:ext cx="89961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prod, made at 22:33Z                            </a:t>
            </a:r>
            <a:r>
              <a:rPr lang="en">
                <a:solidFill>
                  <a:srgbClr val="FF0000"/>
                </a:solidFill>
              </a:rPr>
              <a:t>para, made at 22:55Z</a:t>
            </a:r>
            <a:r>
              <a:rPr lang="en">
                <a:solidFill>
                  <a:srgbClr val="0000FF"/>
                </a:solidFill>
              </a:rPr>
              <a:t>                           prod/</a:t>
            </a:r>
            <a:r>
              <a:rPr lang="en">
                <a:solidFill>
                  <a:srgbClr val="FF0000"/>
                </a:solidFill>
              </a:rPr>
              <a:t>para</a:t>
            </a:r>
            <a:r>
              <a:rPr lang="en">
                <a:solidFill>
                  <a:srgbClr val="0000FF"/>
                </a:solidFill>
              </a:rPr>
              <a:t> at 14:33/14:55Z</a:t>
            </a:r>
            <a:endParaRPr>
              <a:solidFill>
                <a:srgbClr val="0000FF"/>
              </a:solidFill>
            </a:endParaRPr>
          </a:p>
          <a:p>
            <a:pPr indent="0" lvl="0" marL="0" rtl="0" algn="l">
              <a:spcBef>
                <a:spcPts val="0"/>
              </a:spcBef>
              <a:spcAft>
                <a:spcPts val="0"/>
              </a:spcAft>
              <a:buNone/>
            </a:pPr>
            <a:r>
              <a:rPr lang="en">
                <a:solidFill>
                  <a:srgbClr val="0000FF"/>
                </a:solidFill>
              </a:rPr>
              <a:t>                                                                                                                            next day  </a:t>
            </a:r>
            <a:endParaRPr>
              <a:solidFill>
                <a:srgbClr val="0000FF"/>
              </a:solidFill>
            </a:endParaRPr>
          </a:p>
        </p:txBody>
      </p:sp>
      <p:sp>
        <p:nvSpPr>
          <p:cNvPr id="649" name="Google Shape;649;p59"/>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650" name="Google Shape;650;p59"/>
          <p:cNvSpPr txBox="1"/>
          <p:nvPr/>
        </p:nvSpPr>
        <p:spPr>
          <a:xfrm>
            <a:off x="2730950" y="4780700"/>
            <a:ext cx="5837100" cy="281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solidFill>
                  <a:srgbClr val="FFFFFF"/>
                </a:solidFill>
              </a:rPr>
              <a:t>1h mosaic for 22Z 15 Nov., 2019</a:t>
            </a:r>
            <a:endParaRPr>
              <a:solidFill>
                <a:srgbClr val="FFFFFF"/>
              </a:solidFill>
            </a:endParaRPr>
          </a:p>
        </p:txBody>
      </p:sp>
      <p:sp>
        <p:nvSpPr>
          <p:cNvPr id="651" name="Google Shape;651;p59"/>
          <p:cNvSpPr txBox="1"/>
          <p:nvPr/>
        </p:nvSpPr>
        <p:spPr>
          <a:xfrm>
            <a:off x="3502600" y="4198650"/>
            <a:ext cx="2429400" cy="522600"/>
          </a:xfrm>
          <a:prstGeom prst="rect">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0000"/>
                </a:solidFill>
              </a:rPr>
              <a:t>Better coverage with small delay</a:t>
            </a:r>
            <a:endParaRPr>
              <a:solidFill>
                <a:srgbClr val="FF0000"/>
              </a:solidFill>
            </a:endParaRPr>
          </a:p>
        </p:txBody>
      </p:sp>
      <p:sp>
        <p:nvSpPr>
          <p:cNvPr id="652" name="Google Shape;652;p59"/>
          <p:cNvSpPr/>
          <p:nvPr/>
        </p:nvSpPr>
        <p:spPr>
          <a:xfrm>
            <a:off x="4847425" y="3292825"/>
            <a:ext cx="991500" cy="783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9"/>
          <p:cNvSpPr/>
          <p:nvPr/>
        </p:nvSpPr>
        <p:spPr>
          <a:xfrm>
            <a:off x="2104225" y="3292825"/>
            <a:ext cx="991500" cy="783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sp>
        <p:nvSpPr>
          <p:cNvPr id="658" name="Google Shape;658;p60"/>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solidFill>
                  <a:srgbClr val="000000"/>
                </a:solidFill>
              </a:rPr>
              <a:t>For the 24h ending at 12Z 28 Oct, several hourly OHRFC QPEs were missing.  Data received at 14:32Z 29th.   There was also a problem with earlier QPEs from WGRFC that was corrected at 17:47Z 30th.</a:t>
            </a:r>
            <a:endParaRPr sz="1400">
              <a:solidFill>
                <a:srgbClr val="000000"/>
              </a:solidFill>
            </a:endParaRPr>
          </a:p>
        </p:txBody>
      </p:sp>
      <p:sp>
        <p:nvSpPr>
          <p:cNvPr id="659" name="Google Shape;659;p60"/>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t>Benefit of the 30h ConUS re-mosaic for 24h Stage IV</a:t>
            </a:r>
            <a:endParaRPr sz="1800"/>
          </a:p>
        </p:txBody>
      </p:sp>
      <p:pic>
        <p:nvPicPr>
          <p:cNvPr id="660" name="Google Shape;660;p60"/>
          <p:cNvPicPr preferRelativeResize="0"/>
          <p:nvPr/>
        </p:nvPicPr>
        <p:blipFill rotWithShape="1">
          <a:blip r:embed="rId3">
            <a:alphaModFix/>
          </a:blip>
          <a:srcRect b="5765" l="0" r="0" t="7406"/>
          <a:stretch/>
        </p:blipFill>
        <p:spPr>
          <a:xfrm>
            <a:off x="154750" y="2482075"/>
            <a:ext cx="2845724" cy="2187925"/>
          </a:xfrm>
          <a:prstGeom prst="rect">
            <a:avLst/>
          </a:prstGeom>
          <a:noFill/>
          <a:ln>
            <a:noFill/>
          </a:ln>
        </p:spPr>
      </p:pic>
      <p:pic>
        <p:nvPicPr>
          <p:cNvPr id="661" name="Google Shape;661;p60"/>
          <p:cNvPicPr preferRelativeResize="0"/>
          <p:nvPr/>
        </p:nvPicPr>
        <p:blipFill rotWithShape="1">
          <a:blip r:embed="rId4">
            <a:alphaModFix/>
          </a:blip>
          <a:srcRect b="6582" l="0" r="0" t="6582"/>
          <a:stretch/>
        </p:blipFill>
        <p:spPr>
          <a:xfrm>
            <a:off x="3082563" y="2482070"/>
            <a:ext cx="2845724" cy="2187930"/>
          </a:xfrm>
          <a:prstGeom prst="rect">
            <a:avLst/>
          </a:prstGeom>
          <a:noFill/>
          <a:ln>
            <a:noFill/>
          </a:ln>
        </p:spPr>
      </p:pic>
      <p:sp>
        <p:nvSpPr>
          <p:cNvPr id="662" name="Google Shape;662;p60"/>
          <p:cNvSpPr txBox="1"/>
          <p:nvPr/>
        </p:nvSpPr>
        <p:spPr>
          <a:xfrm>
            <a:off x="244975" y="1398250"/>
            <a:ext cx="5765400" cy="5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after 18:33Z 29th —————————————</a:t>
            </a:r>
            <a:endParaRPr/>
          </a:p>
          <a:p>
            <a:pPr indent="0" lvl="0" marL="0" rtl="0" algn="l">
              <a:spcBef>
                <a:spcPts val="0"/>
              </a:spcBef>
              <a:spcAft>
                <a:spcPts val="0"/>
              </a:spcAft>
              <a:buNone/>
            </a:pPr>
            <a:r>
              <a:rPr lang="en"/>
              <a:t>Para has complete coverage from the 30-h rerun.  Prod still missing OHRFC area - had to wait until next day (12:33Z 30th) for complete coverage  </a:t>
            </a:r>
            <a:endParaRPr/>
          </a:p>
        </p:txBody>
      </p:sp>
      <p:pic>
        <p:nvPicPr>
          <p:cNvPr id="663" name="Google Shape;663;p60"/>
          <p:cNvPicPr preferRelativeResize="0"/>
          <p:nvPr/>
        </p:nvPicPr>
        <p:blipFill rotWithShape="1">
          <a:blip r:embed="rId5">
            <a:alphaModFix/>
          </a:blip>
          <a:srcRect b="4806" l="0" r="-1030" t="6994"/>
          <a:stretch/>
        </p:blipFill>
        <p:spPr>
          <a:xfrm>
            <a:off x="6010375" y="2499854"/>
            <a:ext cx="2784425" cy="2152371"/>
          </a:xfrm>
          <a:prstGeom prst="rect">
            <a:avLst/>
          </a:prstGeom>
          <a:noFill/>
          <a:ln>
            <a:noFill/>
          </a:ln>
        </p:spPr>
      </p:pic>
      <p:sp>
        <p:nvSpPr>
          <p:cNvPr id="664" name="Google Shape;664;p60"/>
          <p:cNvSpPr txBox="1"/>
          <p:nvPr/>
        </p:nvSpPr>
        <p:spPr>
          <a:xfrm>
            <a:off x="6010375" y="1398250"/>
            <a:ext cx="29913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after 12:33Z 31st ———</a:t>
            </a:r>
            <a:endParaRPr/>
          </a:p>
          <a:p>
            <a:pPr indent="0" lvl="0" marL="0" rtl="0" algn="l">
              <a:spcBef>
                <a:spcPts val="0"/>
              </a:spcBef>
              <a:spcAft>
                <a:spcPts val="0"/>
              </a:spcAft>
              <a:buNone/>
            </a:pPr>
            <a:r>
              <a:rPr lang="en"/>
              <a:t>Corrected WGRFC QPE was used in the 3-day rerun in both prod/para</a:t>
            </a:r>
            <a:endParaRPr/>
          </a:p>
        </p:txBody>
      </p:sp>
      <p:sp>
        <p:nvSpPr>
          <p:cNvPr id="665" name="Google Shape;665;p60"/>
          <p:cNvSpPr txBox="1"/>
          <p:nvPr/>
        </p:nvSpPr>
        <p:spPr>
          <a:xfrm>
            <a:off x="1313225" y="2327025"/>
            <a:ext cx="7332300" cy="6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prod                                                </a:t>
            </a:r>
            <a:r>
              <a:rPr lang="en">
                <a:solidFill>
                  <a:srgbClr val="FF0000"/>
                </a:solidFill>
              </a:rPr>
              <a:t>para</a:t>
            </a:r>
            <a:r>
              <a:rPr lang="en">
                <a:solidFill>
                  <a:srgbClr val="0000FF"/>
                </a:solidFill>
              </a:rPr>
              <a:t>                                                   prod/</a:t>
            </a:r>
            <a:r>
              <a:rPr lang="en">
                <a:solidFill>
                  <a:srgbClr val="FF0000"/>
                </a:solidFill>
              </a:rPr>
              <a:t>para</a:t>
            </a:r>
            <a:r>
              <a:rPr lang="en">
                <a:solidFill>
                  <a:srgbClr val="0000FF"/>
                </a:solidFill>
              </a:rPr>
              <a:t> </a:t>
            </a:r>
            <a:r>
              <a:rPr lang="en"/>
              <a:t>         </a:t>
            </a:r>
            <a:endParaRPr/>
          </a:p>
        </p:txBody>
      </p:sp>
      <p:sp>
        <p:nvSpPr>
          <p:cNvPr id="666" name="Google Shape;666;p60"/>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667" name="Google Shape;667;p60"/>
          <p:cNvSpPr/>
          <p:nvPr/>
        </p:nvSpPr>
        <p:spPr>
          <a:xfrm>
            <a:off x="4542625" y="2988025"/>
            <a:ext cx="991500" cy="783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0"/>
          <p:cNvSpPr/>
          <p:nvPr/>
        </p:nvSpPr>
        <p:spPr>
          <a:xfrm>
            <a:off x="1799425" y="2988025"/>
            <a:ext cx="991500" cy="783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0"/>
          <p:cNvSpPr/>
          <p:nvPr/>
        </p:nvSpPr>
        <p:spPr>
          <a:xfrm>
            <a:off x="1510950" y="3967850"/>
            <a:ext cx="462600" cy="323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0"/>
          <p:cNvSpPr/>
          <p:nvPr/>
        </p:nvSpPr>
        <p:spPr>
          <a:xfrm>
            <a:off x="7327200" y="3967850"/>
            <a:ext cx="462600" cy="323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0"/>
          <p:cNvSpPr/>
          <p:nvPr/>
        </p:nvSpPr>
        <p:spPr>
          <a:xfrm>
            <a:off x="4408500" y="3967850"/>
            <a:ext cx="462600" cy="323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61"/>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Char char="●"/>
            </a:pPr>
            <a:r>
              <a:rPr lang="en" sz="1400">
                <a:solidFill>
                  <a:srgbClr val="000000"/>
                </a:solidFill>
              </a:rPr>
              <a:t>Radar-only QPE</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a:solidFill>
                  <a:srgbClr val="000000"/>
                </a:solidFill>
              </a:rPr>
              <a:t>More timely! </a:t>
            </a:r>
            <a:endParaRPr>
              <a:solidFill>
                <a:srgbClr val="000000"/>
              </a:solidFill>
            </a:endParaRPr>
          </a:p>
          <a:p>
            <a:pPr indent="-317500" lvl="1" marL="914400" rtl="0" algn="l">
              <a:lnSpc>
                <a:spcPct val="100000"/>
              </a:lnSpc>
              <a:spcBef>
                <a:spcPts val="0"/>
              </a:spcBef>
              <a:spcAft>
                <a:spcPts val="0"/>
              </a:spcAft>
              <a:buClr>
                <a:srgbClr val="000000"/>
              </a:buClr>
              <a:buSzPts val="1400"/>
              <a:buChar char="○"/>
            </a:pPr>
            <a:r>
              <a:rPr lang="en">
                <a:solidFill>
                  <a:srgbClr val="000000"/>
                </a:solidFill>
              </a:rPr>
              <a:t>A</a:t>
            </a:r>
            <a:r>
              <a:rPr lang="en" sz="1400">
                <a:solidFill>
                  <a:srgbClr val="000000"/>
                </a:solidFill>
              </a:rPr>
              <a:t> 2-minute lag </a:t>
            </a:r>
            <a:r>
              <a:rPr i="1" lang="en" sz="1400">
                <a:solidFill>
                  <a:srgbClr val="000000"/>
                </a:solidFill>
              </a:rPr>
              <a:t>vs. </a:t>
            </a:r>
            <a:r>
              <a:rPr lang="en" sz="1400">
                <a:solidFill>
                  <a:srgbClr val="000000"/>
                </a:solidFill>
              </a:rPr>
              <a:t>~58min for gauge-corrected QPE</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Radar-only QPE is available every 2 minutes</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sz="1400">
                <a:solidFill>
                  <a:srgbClr val="000000"/>
                </a:solidFill>
              </a:rPr>
              <a:t>In case of a data outage at the top of the hour, QPE valid closest to the top of the hour (within ±10 min of hh:00:00) </a:t>
            </a:r>
            <a:r>
              <a:rPr lang="en">
                <a:solidFill>
                  <a:srgbClr val="000000"/>
                </a:solidFill>
              </a:rPr>
              <a:t>can be</a:t>
            </a:r>
            <a:r>
              <a:rPr lang="en" sz="1400">
                <a:solidFill>
                  <a:srgbClr val="000000"/>
                </a:solidFill>
              </a:rPr>
              <a:t> used for pcpRTMA.</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i="1" lang="en" sz="1400">
                <a:solidFill>
                  <a:srgbClr val="000000"/>
                </a:solidFill>
              </a:rPr>
              <a:t>E.g.</a:t>
            </a:r>
            <a:r>
              <a:rPr lang="en" sz="1400">
                <a:solidFill>
                  <a:srgbClr val="000000"/>
                </a:solidFill>
              </a:rPr>
              <a:t> on 26 Nov, gauge-corrected MRMS QPE was missing for 01/02/04Z.  Radar-only QPE also had gaps: no data between 00:58:00 - 02:08:00Z and 03:58:00 - 04:10:00Z.  No missing v2.8 pcpRTMA: </a:t>
            </a:r>
            <a:endParaRPr sz="1400">
              <a:solidFill>
                <a:srgbClr val="000000"/>
              </a:solidFill>
            </a:endParaRPr>
          </a:p>
          <a:p>
            <a:pPr indent="0" lvl="0" marL="0" rtl="0" algn="l">
              <a:spcBef>
                <a:spcPts val="1600"/>
              </a:spcBef>
              <a:spcAft>
                <a:spcPts val="0"/>
              </a:spcAft>
              <a:buNone/>
            </a:pPr>
            <a:r>
              <a:t/>
            </a:r>
            <a:endParaRPr sz="1400">
              <a:solidFill>
                <a:srgbClr val="000000"/>
              </a:solidFill>
            </a:endParaRPr>
          </a:p>
          <a:p>
            <a:pPr indent="0" lvl="0" marL="0" rtl="0" algn="l">
              <a:spcBef>
                <a:spcPts val="1600"/>
              </a:spcBef>
              <a:spcAft>
                <a:spcPts val="0"/>
              </a:spcAft>
              <a:buNone/>
            </a:pPr>
            <a:br>
              <a:rPr lang="en">
                <a:solidFill>
                  <a:srgbClr val="000000"/>
                </a:solidFill>
              </a:rPr>
            </a:br>
            <a:endParaRPr>
              <a:solidFill>
                <a:srgbClr val="000000"/>
              </a:solidFill>
            </a:endParaRPr>
          </a:p>
          <a:p>
            <a:pPr indent="0" lvl="0" marL="0" rtl="0" algn="l">
              <a:spcBef>
                <a:spcPts val="1600"/>
              </a:spcBef>
              <a:spcAft>
                <a:spcPts val="1600"/>
              </a:spcAft>
              <a:buNone/>
            </a:pPr>
            <a:r>
              <a:t/>
            </a:r>
            <a:endParaRPr>
              <a:solidFill>
                <a:srgbClr val="000000"/>
              </a:solidFill>
            </a:endParaRPr>
          </a:p>
        </p:txBody>
      </p:sp>
      <p:sp>
        <p:nvSpPr>
          <p:cNvPr id="677" name="Google Shape;677;p61"/>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Radar-Only </a:t>
            </a:r>
            <a:r>
              <a:rPr i="1" lang="en" sz="2400"/>
              <a:t>vs. </a:t>
            </a:r>
            <a:r>
              <a:rPr lang="en" sz="2400"/>
              <a:t>Gauge-Corrected MRMS QPE</a:t>
            </a:r>
            <a:endParaRPr sz="2400"/>
          </a:p>
        </p:txBody>
      </p:sp>
      <p:graphicFrame>
        <p:nvGraphicFramePr>
          <p:cNvPr id="678" name="Google Shape;678;p61"/>
          <p:cNvGraphicFramePr/>
          <p:nvPr/>
        </p:nvGraphicFramePr>
        <p:xfrm>
          <a:off x="2072625" y="2710735"/>
          <a:ext cx="3000000" cy="3000000"/>
        </p:xfrm>
        <a:graphic>
          <a:graphicData uri="http://schemas.openxmlformats.org/drawingml/2006/table">
            <a:tbl>
              <a:tblPr>
                <a:noFill/>
                <a:tableStyleId>{A940E844-DDD8-40B1-B3A1-0850D188BBCB}</a:tableStyleId>
              </a:tblPr>
              <a:tblGrid>
                <a:gridCol w="2265150"/>
                <a:gridCol w="3034750"/>
              </a:tblGrid>
              <a:tr h="348925">
                <a:tc>
                  <a:txBody>
                    <a:bodyPr/>
                    <a:lstStyle/>
                    <a:p>
                      <a:pPr indent="0" lvl="0" marL="0" rtl="0" algn="l">
                        <a:spcBef>
                          <a:spcPts val="0"/>
                        </a:spcBef>
                        <a:spcAft>
                          <a:spcPts val="0"/>
                        </a:spcAft>
                        <a:buNone/>
                      </a:pPr>
                      <a:r>
                        <a:rPr lang="en"/>
                        <a:t>pcpRTMA valid at </a:t>
                      </a:r>
                      <a:endParaRPr/>
                    </a:p>
                  </a:txBody>
                  <a:tcPr marT="91425" marB="91425" marR="91425" marL="91425"/>
                </a:tc>
                <a:tc>
                  <a:txBody>
                    <a:bodyPr/>
                    <a:lstStyle/>
                    <a:p>
                      <a:pPr indent="0" lvl="0" marL="0" rtl="0" algn="l">
                        <a:spcBef>
                          <a:spcPts val="0"/>
                        </a:spcBef>
                        <a:spcAft>
                          <a:spcPts val="0"/>
                        </a:spcAft>
                        <a:buNone/>
                      </a:pPr>
                      <a:r>
                        <a:rPr lang="en"/>
                        <a:t>From radar-only MRMS valid at</a:t>
                      </a:r>
                      <a:endParaRPr/>
                    </a:p>
                  </a:txBody>
                  <a:tcPr marT="91425" marB="91425" marR="91425" marL="91425"/>
                </a:tc>
              </a:tr>
              <a:tr h="348925">
                <a:tc>
                  <a:txBody>
                    <a:bodyPr/>
                    <a:lstStyle/>
                    <a:p>
                      <a:pPr indent="0" lvl="0" marL="0" rtl="0" algn="l">
                        <a:spcBef>
                          <a:spcPts val="0"/>
                        </a:spcBef>
                        <a:spcAft>
                          <a:spcPts val="0"/>
                        </a:spcAft>
                        <a:buNone/>
                      </a:pPr>
                      <a:r>
                        <a:rPr lang="en"/>
                        <a:t>01Z</a:t>
                      </a:r>
                      <a:endParaRPr/>
                    </a:p>
                  </a:txBody>
                  <a:tcPr marT="91425" marB="91425" marR="91425" marL="91425"/>
                </a:tc>
                <a:tc>
                  <a:txBody>
                    <a:bodyPr/>
                    <a:lstStyle/>
                    <a:p>
                      <a:pPr indent="0" lvl="0" marL="0" rtl="0" algn="l">
                        <a:spcBef>
                          <a:spcPts val="0"/>
                        </a:spcBef>
                        <a:spcAft>
                          <a:spcPts val="0"/>
                        </a:spcAft>
                        <a:buNone/>
                      </a:pPr>
                      <a:r>
                        <a:rPr lang="en"/>
                        <a:t>00:58:00</a:t>
                      </a:r>
                      <a:endParaRPr/>
                    </a:p>
                  </a:txBody>
                  <a:tcPr marT="91425" marB="91425" marR="91425" marL="91425"/>
                </a:tc>
              </a:tr>
              <a:tr h="317625">
                <a:tc>
                  <a:txBody>
                    <a:bodyPr/>
                    <a:lstStyle/>
                    <a:p>
                      <a:pPr indent="0" lvl="0" marL="0" rtl="0" algn="l">
                        <a:spcBef>
                          <a:spcPts val="0"/>
                        </a:spcBef>
                        <a:spcAft>
                          <a:spcPts val="0"/>
                        </a:spcAft>
                        <a:buNone/>
                      </a:pPr>
                      <a:r>
                        <a:rPr lang="en"/>
                        <a:t>02Z</a:t>
                      </a:r>
                      <a:endParaRPr/>
                    </a:p>
                  </a:txBody>
                  <a:tcPr marT="91425" marB="91425" marR="91425" marL="91425"/>
                </a:tc>
                <a:tc>
                  <a:txBody>
                    <a:bodyPr/>
                    <a:lstStyle/>
                    <a:p>
                      <a:pPr indent="0" lvl="0" marL="0" rtl="0" algn="l">
                        <a:spcBef>
                          <a:spcPts val="0"/>
                        </a:spcBef>
                        <a:spcAft>
                          <a:spcPts val="0"/>
                        </a:spcAft>
                        <a:buNone/>
                      </a:pPr>
                      <a:r>
                        <a:rPr lang="en"/>
                        <a:t>02:08:00</a:t>
                      </a:r>
                      <a:endParaRPr/>
                    </a:p>
                  </a:txBody>
                  <a:tcPr marT="91425" marB="91425" marR="91425" marL="91425"/>
                </a:tc>
              </a:tr>
              <a:tr h="317625">
                <a:tc>
                  <a:txBody>
                    <a:bodyPr/>
                    <a:lstStyle/>
                    <a:p>
                      <a:pPr indent="0" lvl="0" marL="0" rtl="0" algn="l">
                        <a:spcBef>
                          <a:spcPts val="0"/>
                        </a:spcBef>
                        <a:spcAft>
                          <a:spcPts val="0"/>
                        </a:spcAft>
                        <a:buNone/>
                      </a:pPr>
                      <a:r>
                        <a:rPr lang="en"/>
                        <a:t>03Z</a:t>
                      </a:r>
                      <a:endParaRPr/>
                    </a:p>
                  </a:txBody>
                  <a:tcPr marT="91425" marB="91425" marR="91425" marL="91425"/>
                </a:tc>
                <a:tc>
                  <a:txBody>
                    <a:bodyPr/>
                    <a:lstStyle/>
                    <a:p>
                      <a:pPr indent="0" lvl="0" marL="0" rtl="0" algn="l">
                        <a:spcBef>
                          <a:spcPts val="0"/>
                        </a:spcBef>
                        <a:spcAft>
                          <a:spcPts val="0"/>
                        </a:spcAft>
                        <a:buNone/>
                      </a:pPr>
                      <a:r>
                        <a:rPr lang="en"/>
                        <a:t>03:00:00</a:t>
                      </a:r>
                      <a:endParaRPr/>
                    </a:p>
                  </a:txBody>
                  <a:tcPr marT="91425" marB="91425" marR="91425" marL="91425"/>
                </a:tc>
              </a:tr>
              <a:tr h="317625">
                <a:tc>
                  <a:txBody>
                    <a:bodyPr/>
                    <a:lstStyle/>
                    <a:p>
                      <a:pPr indent="0" lvl="0" marL="0" rtl="0" algn="l">
                        <a:spcBef>
                          <a:spcPts val="0"/>
                        </a:spcBef>
                        <a:spcAft>
                          <a:spcPts val="0"/>
                        </a:spcAft>
                        <a:buNone/>
                      </a:pPr>
                      <a:r>
                        <a:rPr lang="en"/>
                        <a:t>04Z</a:t>
                      </a:r>
                      <a:endParaRPr/>
                    </a:p>
                  </a:txBody>
                  <a:tcPr marT="91425" marB="91425" marR="91425" marL="91425"/>
                </a:tc>
                <a:tc>
                  <a:txBody>
                    <a:bodyPr/>
                    <a:lstStyle/>
                    <a:p>
                      <a:pPr indent="0" lvl="0" marL="0" rtl="0" algn="l">
                        <a:spcBef>
                          <a:spcPts val="0"/>
                        </a:spcBef>
                        <a:spcAft>
                          <a:spcPts val="0"/>
                        </a:spcAft>
                        <a:buNone/>
                      </a:pPr>
                      <a:r>
                        <a:rPr lang="en"/>
                        <a:t>03:58:00</a:t>
                      </a:r>
                      <a:endParaRPr/>
                    </a:p>
                  </a:txBody>
                  <a:tcPr marT="91425" marB="91425" marR="91425" marL="91425"/>
                </a:tc>
              </a:tr>
            </a:tbl>
          </a:graphicData>
        </a:graphic>
      </p:graphicFrame>
      <p:sp>
        <p:nvSpPr>
          <p:cNvPr id="679" name="Google Shape;679;p61"/>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6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 Source </a:t>
            </a:r>
            <a:endParaRPr/>
          </a:p>
        </p:txBody>
      </p:sp>
      <p:sp>
        <p:nvSpPr>
          <p:cNvPr id="685" name="Google Shape;685;p62"/>
          <p:cNvSpPr txBox="1"/>
          <p:nvPr>
            <p:ph idx="1" type="body"/>
          </p:nvPr>
        </p:nvSpPr>
        <p:spPr>
          <a:xfrm>
            <a:off x="320400" y="961850"/>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Current prod uses first run Stage IV supplemented by first run Stage II.  </a:t>
            </a:r>
            <a:endParaRPr>
              <a:solidFill>
                <a:srgbClr val="000000"/>
              </a:solidFill>
            </a:endParaRPr>
          </a:p>
          <a:p>
            <a:pPr indent="0" lvl="0" marL="0" rtl="0" algn="l">
              <a:spcBef>
                <a:spcPts val="1600"/>
              </a:spcBef>
              <a:spcAft>
                <a:spcPts val="1600"/>
              </a:spcAft>
              <a:buNone/>
            </a:pPr>
            <a:r>
              <a:rPr lang="en">
                <a:solidFill>
                  <a:srgbClr val="000000"/>
                </a:solidFill>
              </a:rPr>
              <a:t>At the time of the pcpRTMA run (33 min past the top of the hour), the RFC QPEs (basis for Stage IV) generally do not yet have the benefit of human oversight/QC:</a:t>
            </a:r>
            <a:endParaRPr>
              <a:solidFill>
                <a:srgbClr val="000000"/>
              </a:solidFill>
            </a:endParaRPr>
          </a:p>
        </p:txBody>
      </p:sp>
      <p:pic>
        <p:nvPicPr>
          <p:cNvPr id="686" name="Google Shape;686;p62"/>
          <p:cNvPicPr preferRelativeResize="0"/>
          <p:nvPr/>
        </p:nvPicPr>
        <p:blipFill rotWithShape="1">
          <a:blip r:embed="rId3">
            <a:alphaModFix/>
          </a:blip>
          <a:srcRect b="-4444" l="0" r="5051" t="35852"/>
          <a:stretch/>
        </p:blipFill>
        <p:spPr>
          <a:xfrm>
            <a:off x="491075" y="2428725"/>
            <a:ext cx="3255775" cy="2404200"/>
          </a:xfrm>
          <a:prstGeom prst="rect">
            <a:avLst/>
          </a:prstGeom>
          <a:noFill/>
          <a:ln>
            <a:noFill/>
          </a:ln>
        </p:spPr>
      </p:pic>
      <p:cxnSp>
        <p:nvCxnSpPr>
          <p:cNvPr id="687" name="Google Shape;687;p62"/>
          <p:cNvCxnSpPr/>
          <p:nvPr/>
        </p:nvCxnSpPr>
        <p:spPr>
          <a:xfrm flipH="1">
            <a:off x="2231475" y="2636300"/>
            <a:ext cx="1806000" cy="1038000"/>
          </a:xfrm>
          <a:prstGeom prst="straightConnector1">
            <a:avLst/>
          </a:prstGeom>
          <a:noFill/>
          <a:ln cap="flat" cmpd="sng" w="28575">
            <a:solidFill>
              <a:srgbClr val="FF0000"/>
            </a:solidFill>
            <a:prstDash val="solid"/>
            <a:round/>
            <a:headEnd len="med" w="med" type="none"/>
            <a:tailEnd len="med" w="med" type="triangle"/>
          </a:ln>
        </p:spPr>
      </p:cxnSp>
      <p:sp>
        <p:nvSpPr>
          <p:cNvPr id="688" name="Google Shape;688;p62"/>
          <p:cNvSpPr txBox="1"/>
          <p:nvPr/>
        </p:nvSpPr>
        <p:spPr>
          <a:xfrm>
            <a:off x="4234675" y="2480600"/>
            <a:ext cx="46062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02Z 17 Dec 2017 (Saturday evening ET): bad gauge included in the first-run RFC QPE/pcpRTMA.  NERFC removed the bad gauge within hours and pcpURMA was updated accordingly in the following hour’s rerun.  pcpRTMA was only run once (“Real Time”) and the bull’s eye stayed in the RTMA. </a:t>
            </a:r>
            <a:endParaRPr sz="1800"/>
          </a:p>
        </p:txBody>
      </p:sp>
      <p:sp>
        <p:nvSpPr>
          <p:cNvPr id="689" name="Google Shape;689;p62"/>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pic>
        <p:nvPicPr>
          <p:cNvPr id="694" name="Google Shape;694;p63"/>
          <p:cNvPicPr preferRelativeResize="0"/>
          <p:nvPr/>
        </p:nvPicPr>
        <p:blipFill rotWithShape="1">
          <a:blip r:embed="rId3">
            <a:alphaModFix/>
          </a:blip>
          <a:srcRect b="0" l="0" r="0" t="0"/>
          <a:stretch/>
        </p:blipFill>
        <p:spPr>
          <a:xfrm>
            <a:off x="1489750" y="946400"/>
            <a:ext cx="6286500" cy="3850776"/>
          </a:xfrm>
          <a:prstGeom prst="rect">
            <a:avLst/>
          </a:prstGeom>
          <a:noFill/>
          <a:ln>
            <a:noFill/>
          </a:ln>
        </p:spPr>
      </p:pic>
      <p:sp>
        <p:nvSpPr>
          <p:cNvPr id="695" name="Google Shape;695;p63"/>
          <p:cNvSpPr txBox="1"/>
          <p:nvPr/>
        </p:nvSpPr>
        <p:spPr>
          <a:xfrm>
            <a:off x="1977675" y="263300"/>
            <a:ext cx="5855100" cy="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pcpURMA Offshore Blending (Yan Luo)</a:t>
            </a:r>
            <a:endParaRPr sz="2400">
              <a:solidFill>
                <a:srgbClr val="FFFFFF"/>
              </a:solidFill>
            </a:endParaRPr>
          </a:p>
        </p:txBody>
      </p:sp>
      <p:sp>
        <p:nvSpPr>
          <p:cNvPr id="696" name="Google Shape;696;p63"/>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Google Shape;701;p64"/>
          <p:cNvSpPr txBox="1"/>
          <p:nvPr>
            <p:ph idx="1" type="body"/>
          </p:nvPr>
        </p:nvSpPr>
        <p:spPr>
          <a:xfrm>
            <a:off x="311700" y="847675"/>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rPr>
              <a:t>From Yan Luo: </a:t>
            </a:r>
            <a:endParaRPr>
              <a:solidFill>
                <a:srgbClr val="000000"/>
              </a:solidFill>
            </a:endParaRPr>
          </a:p>
        </p:txBody>
      </p:sp>
      <p:sp>
        <p:nvSpPr>
          <p:cNvPr id="702" name="Google Shape;702;p64"/>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Examples of Blended Offshore PCPURMA</a:t>
            </a:r>
            <a:endParaRPr sz="2400"/>
          </a:p>
        </p:txBody>
      </p:sp>
      <p:pic>
        <p:nvPicPr>
          <p:cNvPr id="703" name="Google Shape;703;p64"/>
          <p:cNvPicPr preferRelativeResize="0"/>
          <p:nvPr/>
        </p:nvPicPr>
        <p:blipFill>
          <a:blip r:embed="rId3">
            <a:alphaModFix/>
          </a:blip>
          <a:stretch>
            <a:fillRect/>
          </a:stretch>
        </p:blipFill>
        <p:spPr>
          <a:xfrm>
            <a:off x="147400" y="1479057"/>
            <a:ext cx="4265300" cy="3115156"/>
          </a:xfrm>
          <a:prstGeom prst="rect">
            <a:avLst/>
          </a:prstGeom>
          <a:noFill/>
          <a:ln>
            <a:noFill/>
          </a:ln>
        </p:spPr>
      </p:pic>
      <p:pic>
        <p:nvPicPr>
          <p:cNvPr id="704" name="Google Shape;704;p64"/>
          <p:cNvPicPr preferRelativeResize="0"/>
          <p:nvPr/>
        </p:nvPicPr>
        <p:blipFill>
          <a:blip r:embed="rId4">
            <a:alphaModFix/>
          </a:blip>
          <a:stretch>
            <a:fillRect/>
          </a:stretch>
        </p:blipFill>
        <p:spPr>
          <a:xfrm>
            <a:off x="4572000" y="1445625"/>
            <a:ext cx="4265301" cy="3182025"/>
          </a:xfrm>
          <a:prstGeom prst="rect">
            <a:avLst/>
          </a:prstGeom>
          <a:noFill/>
          <a:ln>
            <a:noFill/>
          </a:ln>
        </p:spPr>
      </p:pic>
      <p:sp>
        <p:nvSpPr>
          <p:cNvPr id="705" name="Google Shape;705;p64"/>
          <p:cNvSpPr/>
          <p:nvPr/>
        </p:nvSpPr>
        <p:spPr>
          <a:xfrm>
            <a:off x="799550" y="2477575"/>
            <a:ext cx="518700" cy="54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64"/>
          <p:cNvSpPr/>
          <p:nvPr/>
        </p:nvSpPr>
        <p:spPr>
          <a:xfrm>
            <a:off x="2958025" y="2477575"/>
            <a:ext cx="518700" cy="54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64"/>
          <p:cNvSpPr/>
          <p:nvPr/>
        </p:nvSpPr>
        <p:spPr>
          <a:xfrm>
            <a:off x="5185125" y="2859525"/>
            <a:ext cx="518700" cy="54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64"/>
          <p:cNvSpPr/>
          <p:nvPr/>
        </p:nvSpPr>
        <p:spPr>
          <a:xfrm>
            <a:off x="7335400" y="2859525"/>
            <a:ext cx="518700" cy="54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9" name="Google Shape;709;p64"/>
          <p:cNvCxnSpPr/>
          <p:nvPr/>
        </p:nvCxnSpPr>
        <p:spPr>
          <a:xfrm>
            <a:off x="1480000" y="2748150"/>
            <a:ext cx="1283700" cy="8400"/>
          </a:xfrm>
          <a:prstGeom prst="straightConnector1">
            <a:avLst/>
          </a:prstGeom>
          <a:noFill/>
          <a:ln cap="flat" cmpd="sng" w="28575">
            <a:solidFill>
              <a:srgbClr val="FF0000"/>
            </a:solidFill>
            <a:prstDash val="solid"/>
            <a:round/>
            <a:headEnd len="med" w="med" type="none"/>
            <a:tailEnd len="med" w="med" type="triangle"/>
          </a:ln>
        </p:spPr>
      </p:cxnSp>
      <p:cxnSp>
        <p:nvCxnSpPr>
          <p:cNvPr id="710" name="Google Shape;710;p64"/>
          <p:cNvCxnSpPr/>
          <p:nvPr/>
        </p:nvCxnSpPr>
        <p:spPr>
          <a:xfrm>
            <a:off x="5899600" y="3129150"/>
            <a:ext cx="1283700" cy="8400"/>
          </a:xfrm>
          <a:prstGeom prst="straightConnector1">
            <a:avLst/>
          </a:prstGeom>
          <a:noFill/>
          <a:ln cap="flat" cmpd="sng" w="28575">
            <a:solidFill>
              <a:srgbClr val="FF0000"/>
            </a:solidFill>
            <a:prstDash val="solid"/>
            <a:round/>
            <a:headEnd len="med" w="med" type="none"/>
            <a:tailEnd len="med" w="med" type="triangle"/>
          </a:ln>
        </p:spPr>
      </p:cxnSp>
      <p:sp>
        <p:nvSpPr>
          <p:cNvPr id="711" name="Google Shape;711;p64"/>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0"/>
          <p:cNvSpPr txBox="1"/>
          <p:nvPr>
            <p:ph idx="1" type="body"/>
          </p:nvPr>
        </p:nvSpPr>
        <p:spPr>
          <a:xfrm>
            <a:off x="311700" y="1511550"/>
            <a:ext cx="8520600" cy="32331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Char char="●"/>
            </a:pPr>
            <a:r>
              <a:rPr lang="en" sz="1400">
                <a:solidFill>
                  <a:srgbClr val="000000"/>
                </a:solidFill>
              </a:rPr>
              <a:t>HRRR Smartinit (sent to AWIPS)</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a:solidFill>
                  <a:srgbClr val="000000"/>
                </a:solidFill>
              </a:rPr>
              <a:t>Winds</a:t>
            </a:r>
            <a:endParaRPr sz="1100">
              <a:solidFill>
                <a:srgbClr val="000000"/>
              </a:solidFill>
            </a:endParaRPr>
          </a:p>
          <a:p>
            <a:pPr indent="-317500" lvl="2" marL="1371600" rtl="0" algn="l">
              <a:lnSpc>
                <a:spcPct val="100000"/>
              </a:lnSpc>
              <a:spcBef>
                <a:spcPts val="0"/>
              </a:spcBef>
              <a:spcAft>
                <a:spcPts val="0"/>
              </a:spcAft>
              <a:buClr>
                <a:srgbClr val="000000"/>
              </a:buClr>
              <a:buSzPts val="1400"/>
              <a:buChar char="■"/>
            </a:pPr>
            <a:r>
              <a:rPr lang="en" sz="1100">
                <a:solidFill>
                  <a:srgbClr val="000000"/>
                </a:solidFill>
              </a:rPr>
              <a:t>Where the NDFD terrain &gt; model terrain.  </a:t>
            </a:r>
            <a:endParaRPr sz="1100">
              <a:solidFill>
                <a:srgbClr val="000000"/>
              </a:solidFill>
            </a:endParaRPr>
          </a:p>
          <a:p>
            <a:pPr indent="-298450" lvl="3" marL="1828800" rtl="0" algn="l">
              <a:lnSpc>
                <a:spcPct val="100000"/>
              </a:lnSpc>
              <a:spcBef>
                <a:spcPts val="0"/>
              </a:spcBef>
              <a:spcAft>
                <a:spcPts val="0"/>
              </a:spcAft>
              <a:buClr>
                <a:srgbClr val="000000"/>
              </a:buClr>
              <a:buSzPts val="1100"/>
              <a:buChar char="●"/>
            </a:pPr>
            <a:r>
              <a:rPr lang="en" sz="1100">
                <a:solidFill>
                  <a:schemeClr val="dk1"/>
                </a:solidFill>
              </a:rPr>
              <a:t>Maximum of the 10-m winds (instead of model level 1 winds) and vertically interpolated winds multiplied by 0.7 (to account for surface friction)</a:t>
            </a:r>
            <a:endParaRPr sz="1100">
              <a:solidFill>
                <a:srgbClr val="000000"/>
              </a:solidFill>
            </a:endParaRPr>
          </a:p>
          <a:p>
            <a:pPr indent="-317500" lvl="2" marL="1371600" rtl="0" algn="l">
              <a:lnSpc>
                <a:spcPct val="100000"/>
              </a:lnSpc>
              <a:spcBef>
                <a:spcPts val="0"/>
              </a:spcBef>
              <a:spcAft>
                <a:spcPts val="0"/>
              </a:spcAft>
              <a:buClr>
                <a:srgbClr val="000000"/>
              </a:buClr>
              <a:buSzPts val="1400"/>
              <a:buChar char="■"/>
            </a:pPr>
            <a:r>
              <a:rPr lang="en" sz="1100">
                <a:solidFill>
                  <a:srgbClr val="000000"/>
                </a:solidFill>
              </a:rPr>
              <a:t>When NDFD terrain &lt;= model terrain</a:t>
            </a:r>
            <a:endParaRPr sz="1100">
              <a:solidFill>
                <a:srgbClr val="000000"/>
              </a:solidFill>
            </a:endParaRPr>
          </a:p>
          <a:p>
            <a:pPr indent="-317500" lvl="3" marL="1828800" rtl="0" algn="l">
              <a:lnSpc>
                <a:spcPct val="100000"/>
              </a:lnSpc>
              <a:spcBef>
                <a:spcPts val="0"/>
              </a:spcBef>
              <a:spcAft>
                <a:spcPts val="0"/>
              </a:spcAft>
              <a:buClr>
                <a:srgbClr val="000000"/>
              </a:buClr>
              <a:buSzPts val="1400"/>
              <a:buChar char="●"/>
            </a:pPr>
            <a:r>
              <a:rPr lang="en" sz="1100">
                <a:solidFill>
                  <a:srgbClr val="000000"/>
                </a:solidFill>
              </a:rPr>
              <a:t>The 10-m winds are used.</a:t>
            </a:r>
            <a:endParaRPr sz="11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RAP Smartinit (not sent to AWIPS)</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sz="1100">
                <a:solidFill>
                  <a:schemeClr val="dk1"/>
                </a:solidFill>
              </a:rPr>
              <a:t>Use land sea mask for coastline adjustment instead of vegetation type</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NAM Hawaii and Puerto Rico, HiresW Guam and RAP Smartinit (sent to AWIPS)</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sz="1100">
                <a:solidFill>
                  <a:srgbClr val="000000"/>
                </a:solidFill>
              </a:rPr>
              <a:t>New temperature downscaling, consistent with HRRR approach</a:t>
            </a:r>
            <a:endParaRPr sz="1100">
              <a:solidFill>
                <a:srgbClr val="000000"/>
              </a:solidFill>
            </a:endParaRPr>
          </a:p>
          <a:p>
            <a:pPr indent="-317500" lvl="2" marL="1371600" rtl="0" algn="l">
              <a:lnSpc>
                <a:spcPct val="100000"/>
              </a:lnSpc>
              <a:spcBef>
                <a:spcPts val="0"/>
              </a:spcBef>
              <a:spcAft>
                <a:spcPts val="0"/>
              </a:spcAft>
              <a:buClr>
                <a:srgbClr val="000000"/>
              </a:buClr>
              <a:buSzPts val="1400"/>
              <a:buChar char="■"/>
            </a:pPr>
            <a:r>
              <a:rPr lang="en" sz="1100">
                <a:solidFill>
                  <a:srgbClr val="000000"/>
                </a:solidFill>
              </a:rPr>
              <a:t>If NDFD terrain != model terrain</a:t>
            </a:r>
            <a:endParaRPr sz="1100">
              <a:solidFill>
                <a:srgbClr val="000000"/>
              </a:solidFill>
            </a:endParaRPr>
          </a:p>
          <a:p>
            <a:pPr indent="-298450" lvl="2" marL="1828800" rtl="0" algn="l">
              <a:lnSpc>
                <a:spcPct val="100000"/>
              </a:lnSpc>
              <a:spcBef>
                <a:spcPts val="0"/>
              </a:spcBef>
              <a:spcAft>
                <a:spcPts val="0"/>
              </a:spcAft>
              <a:buClr>
                <a:srgbClr val="000000"/>
              </a:buClr>
              <a:buSzPts val="1100"/>
              <a:buChar char="■"/>
            </a:pPr>
            <a:r>
              <a:rPr lang="en" sz="1100">
                <a:solidFill>
                  <a:srgbClr val="000000"/>
                </a:solidFill>
              </a:rPr>
              <a:t>Use the local lapse rate, constrained between dry adiabatic and isothermal, to adjust the temperature </a:t>
            </a:r>
            <a:endParaRPr sz="11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Puerto Rico grid change from 2.5 km to 1.25 km to be consistent with NDFD</a:t>
            </a:r>
            <a:endParaRPr>
              <a:solidFill>
                <a:srgbClr val="000000"/>
              </a:solidFill>
            </a:endParaRPr>
          </a:p>
        </p:txBody>
      </p:sp>
      <p:sp>
        <p:nvSpPr>
          <p:cNvPr id="144" name="Google Shape;144;p20"/>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Downscaling updates for v2.8</a:t>
            </a:r>
            <a:endParaRPr/>
          </a:p>
        </p:txBody>
      </p:sp>
      <p:sp>
        <p:nvSpPr>
          <p:cNvPr id="145" name="Google Shape;145;p20"/>
          <p:cNvSpPr txBox="1"/>
          <p:nvPr/>
        </p:nvSpPr>
        <p:spPr>
          <a:xfrm>
            <a:off x="871800" y="928800"/>
            <a:ext cx="7400400" cy="504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0000FF"/>
                </a:solidFill>
              </a:rPr>
              <a:t>***</a:t>
            </a:r>
            <a:r>
              <a:rPr lang="en" sz="1800">
                <a:solidFill>
                  <a:schemeClr val="dk1"/>
                </a:solidFill>
              </a:rPr>
              <a:t>Background/first guess in RTMA/URMA</a:t>
            </a:r>
            <a:r>
              <a:rPr lang="en" sz="1800">
                <a:solidFill>
                  <a:srgbClr val="0000FF"/>
                </a:solidFill>
              </a:rPr>
              <a:t>***</a:t>
            </a:r>
            <a:endParaRPr/>
          </a:p>
        </p:txBody>
      </p:sp>
      <p:sp>
        <p:nvSpPr>
          <p:cNvPr id="146" name="Google Shape;146;p20"/>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Google Shape;716;p65"/>
          <p:cNvSpPr txBox="1"/>
          <p:nvPr>
            <p:ph idx="1" type="body"/>
          </p:nvPr>
        </p:nvSpPr>
        <p:spPr>
          <a:xfrm>
            <a:off x="515100" y="774600"/>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example: 24h ending at 12Z 27 Nov</a:t>
            </a:r>
            <a:endParaRPr/>
          </a:p>
          <a:p>
            <a:pPr indent="0" lvl="0" marL="0" rtl="0" algn="l">
              <a:spcBef>
                <a:spcPts val="1600"/>
              </a:spcBef>
              <a:spcAft>
                <a:spcPts val="1600"/>
              </a:spcAft>
              <a:buNone/>
            </a:pPr>
            <a:r>
              <a:t/>
            </a:r>
            <a:endParaRPr/>
          </a:p>
        </p:txBody>
      </p:sp>
      <p:sp>
        <p:nvSpPr>
          <p:cNvPr id="717" name="Google Shape;717;p65"/>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Offshore pcpURMA Blending</a:t>
            </a:r>
            <a:endParaRPr/>
          </a:p>
        </p:txBody>
      </p:sp>
      <p:sp>
        <p:nvSpPr>
          <p:cNvPr id="718" name="Google Shape;718;p65"/>
          <p:cNvSpPr txBox="1"/>
          <p:nvPr/>
        </p:nvSpPr>
        <p:spPr>
          <a:xfrm>
            <a:off x="2169775" y="1154275"/>
            <a:ext cx="55794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Prod                                                                            v2.8</a:t>
            </a:r>
            <a:endParaRPr/>
          </a:p>
        </p:txBody>
      </p:sp>
      <p:pic>
        <p:nvPicPr>
          <p:cNvPr id="719" name="Google Shape;719;p65"/>
          <p:cNvPicPr preferRelativeResize="0"/>
          <p:nvPr/>
        </p:nvPicPr>
        <p:blipFill>
          <a:blip r:embed="rId3">
            <a:alphaModFix/>
          </a:blip>
          <a:stretch>
            <a:fillRect/>
          </a:stretch>
        </p:blipFill>
        <p:spPr>
          <a:xfrm>
            <a:off x="1022325" y="1533975"/>
            <a:ext cx="2971800" cy="3133725"/>
          </a:xfrm>
          <a:prstGeom prst="rect">
            <a:avLst/>
          </a:prstGeom>
          <a:noFill/>
          <a:ln>
            <a:noFill/>
          </a:ln>
        </p:spPr>
      </p:pic>
      <p:cxnSp>
        <p:nvCxnSpPr>
          <p:cNvPr id="720" name="Google Shape;720;p65"/>
          <p:cNvCxnSpPr/>
          <p:nvPr/>
        </p:nvCxnSpPr>
        <p:spPr>
          <a:xfrm flipH="1" rot="10800000">
            <a:off x="1213600" y="2952325"/>
            <a:ext cx="1062600" cy="614100"/>
          </a:xfrm>
          <a:prstGeom prst="straightConnector1">
            <a:avLst/>
          </a:prstGeom>
          <a:noFill/>
          <a:ln cap="flat" cmpd="sng" w="28575">
            <a:solidFill>
              <a:srgbClr val="0000FF"/>
            </a:solidFill>
            <a:prstDash val="solid"/>
            <a:round/>
            <a:headEnd len="med" w="med" type="none"/>
            <a:tailEnd len="med" w="med" type="triangle"/>
          </a:ln>
        </p:spPr>
      </p:cxnSp>
      <p:pic>
        <p:nvPicPr>
          <p:cNvPr id="721" name="Google Shape;721;p65"/>
          <p:cNvPicPr preferRelativeResize="0"/>
          <p:nvPr/>
        </p:nvPicPr>
        <p:blipFill>
          <a:blip r:embed="rId4">
            <a:alphaModFix/>
          </a:blip>
          <a:stretch>
            <a:fillRect/>
          </a:stretch>
        </p:blipFill>
        <p:spPr>
          <a:xfrm>
            <a:off x="5227025" y="1584125"/>
            <a:ext cx="2813478" cy="3033425"/>
          </a:xfrm>
          <a:prstGeom prst="rect">
            <a:avLst/>
          </a:prstGeom>
          <a:noFill/>
          <a:ln>
            <a:noFill/>
          </a:ln>
        </p:spPr>
      </p:pic>
      <p:cxnSp>
        <p:nvCxnSpPr>
          <p:cNvPr id="722" name="Google Shape;722;p65"/>
          <p:cNvCxnSpPr/>
          <p:nvPr/>
        </p:nvCxnSpPr>
        <p:spPr>
          <a:xfrm flipH="1" rot="10800000">
            <a:off x="5432550" y="2952325"/>
            <a:ext cx="917400" cy="614100"/>
          </a:xfrm>
          <a:prstGeom prst="straightConnector1">
            <a:avLst/>
          </a:prstGeom>
          <a:noFill/>
          <a:ln cap="flat" cmpd="sng" w="28575">
            <a:solidFill>
              <a:srgbClr val="0000FF"/>
            </a:solidFill>
            <a:prstDash val="solid"/>
            <a:round/>
            <a:headEnd len="med" w="med" type="none"/>
            <a:tailEnd len="med" w="med" type="triangle"/>
          </a:ln>
        </p:spPr>
      </p:cxnSp>
      <p:sp>
        <p:nvSpPr>
          <p:cNvPr id="723" name="Google Shape;723;p65"/>
          <p:cNvSpPr txBox="1"/>
          <p:nvPr/>
        </p:nvSpPr>
        <p:spPr>
          <a:xfrm>
            <a:off x="-54150" y="4553000"/>
            <a:ext cx="9252300" cy="28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rPr>
              <a:t>https://www.emc.ncep.noaa.gov/users/verification/precip/rtma-urma/v2p8/daily/plots/urma/pcpurma2.20191127.png</a:t>
            </a:r>
            <a:endParaRPr>
              <a:solidFill>
                <a:srgbClr val="D9D9D9"/>
              </a:solidFill>
            </a:endParaRPr>
          </a:p>
        </p:txBody>
      </p:sp>
      <p:sp>
        <p:nvSpPr>
          <p:cNvPr id="724" name="Google Shape;724;p65"/>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725" name="Google Shape;725;p65"/>
          <p:cNvPicPr preferRelativeResize="0"/>
          <p:nvPr/>
        </p:nvPicPr>
        <p:blipFill>
          <a:blip r:embed="rId3">
            <a:alphaModFix/>
          </a:blip>
          <a:stretch>
            <a:fillRect/>
          </a:stretch>
        </p:blipFill>
        <p:spPr>
          <a:xfrm>
            <a:off x="1174725" y="1686375"/>
            <a:ext cx="2971800" cy="3133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66"/>
          <p:cNvSpPr txBox="1"/>
          <p:nvPr>
            <p:ph idx="1" type="body"/>
          </p:nvPr>
        </p:nvSpPr>
        <p:spPr>
          <a:xfrm>
            <a:off x="427925" y="915900"/>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example: 24h ending at 12Z 16 Nov</a:t>
            </a:r>
            <a:endParaRPr/>
          </a:p>
          <a:p>
            <a:pPr indent="0" lvl="0" marL="0" rtl="0" algn="l">
              <a:spcBef>
                <a:spcPts val="1600"/>
              </a:spcBef>
              <a:spcAft>
                <a:spcPts val="1600"/>
              </a:spcAft>
              <a:buNone/>
            </a:pPr>
            <a:r>
              <a:t/>
            </a:r>
            <a:endParaRPr/>
          </a:p>
        </p:txBody>
      </p:sp>
      <p:sp>
        <p:nvSpPr>
          <p:cNvPr id="731" name="Google Shape;731;p66"/>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Offshore pcpURMA Blending</a:t>
            </a:r>
            <a:endParaRPr/>
          </a:p>
        </p:txBody>
      </p:sp>
      <p:pic>
        <p:nvPicPr>
          <p:cNvPr id="732" name="Google Shape;732;p66"/>
          <p:cNvPicPr preferRelativeResize="0"/>
          <p:nvPr/>
        </p:nvPicPr>
        <p:blipFill rotWithShape="1">
          <a:blip r:embed="rId3">
            <a:alphaModFix/>
          </a:blip>
          <a:srcRect b="21124" l="24045" r="52013" t="39151"/>
          <a:stretch/>
        </p:blipFill>
        <p:spPr>
          <a:xfrm>
            <a:off x="342250" y="1704988"/>
            <a:ext cx="3976250" cy="2920626"/>
          </a:xfrm>
          <a:prstGeom prst="rect">
            <a:avLst/>
          </a:prstGeom>
          <a:noFill/>
          <a:ln>
            <a:noFill/>
          </a:ln>
        </p:spPr>
      </p:pic>
      <p:pic>
        <p:nvPicPr>
          <p:cNvPr id="733" name="Google Shape;733;p66"/>
          <p:cNvPicPr preferRelativeResize="0"/>
          <p:nvPr/>
        </p:nvPicPr>
        <p:blipFill rotWithShape="1">
          <a:blip r:embed="rId4">
            <a:alphaModFix/>
          </a:blip>
          <a:srcRect b="26635" l="73305" r="2966" t="38192"/>
          <a:stretch/>
        </p:blipFill>
        <p:spPr>
          <a:xfrm>
            <a:off x="4733475" y="1788587"/>
            <a:ext cx="3870994" cy="2540325"/>
          </a:xfrm>
          <a:prstGeom prst="rect">
            <a:avLst/>
          </a:prstGeom>
          <a:noFill/>
          <a:ln>
            <a:noFill/>
          </a:ln>
        </p:spPr>
      </p:pic>
      <p:sp>
        <p:nvSpPr>
          <p:cNvPr id="734" name="Google Shape;734;p66"/>
          <p:cNvSpPr/>
          <p:nvPr/>
        </p:nvSpPr>
        <p:spPr>
          <a:xfrm>
            <a:off x="1666075" y="2355425"/>
            <a:ext cx="1075200" cy="12690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6"/>
          <p:cNvSpPr/>
          <p:nvPr/>
        </p:nvSpPr>
        <p:spPr>
          <a:xfrm>
            <a:off x="6131375" y="2424238"/>
            <a:ext cx="1075200" cy="12690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66"/>
          <p:cNvSpPr txBox="1"/>
          <p:nvPr/>
        </p:nvSpPr>
        <p:spPr>
          <a:xfrm>
            <a:off x="1790150" y="1349600"/>
            <a:ext cx="7923600" cy="13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Prod                                                                            v2.8</a:t>
            </a:r>
            <a:endParaRPr/>
          </a:p>
        </p:txBody>
      </p:sp>
      <p:sp>
        <p:nvSpPr>
          <p:cNvPr id="737" name="Google Shape;737;p66"/>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67"/>
          <p:cNvSpPr txBox="1"/>
          <p:nvPr>
            <p:ph idx="1" type="body"/>
          </p:nvPr>
        </p:nvSpPr>
        <p:spPr>
          <a:xfrm>
            <a:off x="515100" y="774600"/>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example: 24h ending at 12Z 20 Oct</a:t>
            </a:r>
            <a:endParaRPr/>
          </a:p>
          <a:p>
            <a:pPr indent="0" lvl="0" marL="0" rtl="0" algn="l">
              <a:spcBef>
                <a:spcPts val="1600"/>
              </a:spcBef>
              <a:spcAft>
                <a:spcPts val="1600"/>
              </a:spcAft>
              <a:buNone/>
            </a:pPr>
            <a:r>
              <a:t/>
            </a:r>
            <a:endParaRPr/>
          </a:p>
        </p:txBody>
      </p:sp>
      <p:sp>
        <p:nvSpPr>
          <p:cNvPr id="743" name="Google Shape;743;p67"/>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Offshore pcpURMA Blending</a:t>
            </a:r>
            <a:endParaRPr/>
          </a:p>
        </p:txBody>
      </p:sp>
      <p:pic>
        <p:nvPicPr>
          <p:cNvPr id="744" name="Google Shape;744;p67"/>
          <p:cNvPicPr preferRelativeResize="0"/>
          <p:nvPr/>
        </p:nvPicPr>
        <p:blipFill rotWithShape="1">
          <a:blip r:embed="rId3">
            <a:alphaModFix/>
          </a:blip>
          <a:srcRect b="31921" l="28922" r="58107" t="38390"/>
          <a:stretch/>
        </p:blipFill>
        <p:spPr>
          <a:xfrm>
            <a:off x="949275" y="1510175"/>
            <a:ext cx="3089976" cy="3131250"/>
          </a:xfrm>
          <a:prstGeom prst="rect">
            <a:avLst/>
          </a:prstGeom>
          <a:noFill/>
          <a:ln>
            <a:noFill/>
          </a:ln>
        </p:spPr>
      </p:pic>
      <p:pic>
        <p:nvPicPr>
          <p:cNvPr id="745" name="Google Shape;745;p67"/>
          <p:cNvPicPr preferRelativeResize="0"/>
          <p:nvPr/>
        </p:nvPicPr>
        <p:blipFill rotWithShape="1">
          <a:blip r:embed="rId4">
            <a:alphaModFix/>
          </a:blip>
          <a:srcRect b="32072" l="77609" r="8378" t="38463"/>
          <a:stretch/>
        </p:blipFill>
        <p:spPr>
          <a:xfrm>
            <a:off x="5211300" y="1510175"/>
            <a:ext cx="3227882" cy="3005325"/>
          </a:xfrm>
          <a:prstGeom prst="rect">
            <a:avLst/>
          </a:prstGeom>
          <a:noFill/>
          <a:ln>
            <a:noFill/>
          </a:ln>
        </p:spPr>
      </p:pic>
      <p:cxnSp>
        <p:nvCxnSpPr>
          <p:cNvPr id="746" name="Google Shape;746;p67"/>
          <p:cNvCxnSpPr/>
          <p:nvPr/>
        </p:nvCxnSpPr>
        <p:spPr>
          <a:xfrm rot="10800000">
            <a:off x="7274450" y="2946275"/>
            <a:ext cx="765300" cy="668400"/>
          </a:xfrm>
          <a:prstGeom prst="straightConnector1">
            <a:avLst/>
          </a:prstGeom>
          <a:noFill/>
          <a:ln cap="flat" cmpd="sng" w="28575">
            <a:solidFill>
              <a:srgbClr val="0000FF"/>
            </a:solidFill>
            <a:prstDash val="solid"/>
            <a:round/>
            <a:headEnd len="med" w="med" type="none"/>
            <a:tailEnd len="med" w="med" type="triangle"/>
          </a:ln>
        </p:spPr>
      </p:cxnSp>
      <p:cxnSp>
        <p:nvCxnSpPr>
          <p:cNvPr id="747" name="Google Shape;747;p67"/>
          <p:cNvCxnSpPr/>
          <p:nvPr/>
        </p:nvCxnSpPr>
        <p:spPr>
          <a:xfrm rot="10800000">
            <a:off x="2864525" y="3050250"/>
            <a:ext cx="765300" cy="668400"/>
          </a:xfrm>
          <a:prstGeom prst="straightConnector1">
            <a:avLst/>
          </a:prstGeom>
          <a:noFill/>
          <a:ln cap="flat" cmpd="sng" w="28575">
            <a:solidFill>
              <a:srgbClr val="0000FF"/>
            </a:solidFill>
            <a:prstDash val="solid"/>
            <a:round/>
            <a:headEnd len="med" w="med" type="none"/>
            <a:tailEnd len="med" w="med" type="triangle"/>
          </a:ln>
        </p:spPr>
      </p:cxnSp>
      <p:sp>
        <p:nvSpPr>
          <p:cNvPr id="748" name="Google Shape;748;p67"/>
          <p:cNvSpPr txBox="1"/>
          <p:nvPr/>
        </p:nvSpPr>
        <p:spPr>
          <a:xfrm>
            <a:off x="2169775" y="1154275"/>
            <a:ext cx="55794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Prod                                                                            v2.8</a:t>
            </a:r>
            <a:endParaRPr/>
          </a:p>
        </p:txBody>
      </p:sp>
      <p:sp>
        <p:nvSpPr>
          <p:cNvPr id="749" name="Google Shape;749;p67"/>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68"/>
          <p:cNvSpPr txBox="1"/>
          <p:nvPr>
            <p:ph idx="1" type="body"/>
          </p:nvPr>
        </p:nvSpPr>
        <p:spPr>
          <a:xfrm>
            <a:off x="515100" y="774600"/>
            <a:ext cx="85206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example: 24h ending at 12Z 01 Dec</a:t>
            </a:r>
            <a:endParaRPr/>
          </a:p>
          <a:p>
            <a:pPr indent="0" lvl="0" marL="0" rtl="0" algn="l">
              <a:spcBef>
                <a:spcPts val="1600"/>
              </a:spcBef>
              <a:spcAft>
                <a:spcPts val="1600"/>
              </a:spcAft>
              <a:buNone/>
            </a:pPr>
            <a:r>
              <a:t/>
            </a:r>
            <a:endParaRPr/>
          </a:p>
        </p:txBody>
      </p:sp>
      <p:sp>
        <p:nvSpPr>
          <p:cNvPr id="755" name="Google Shape;755;p68"/>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Offshore pcpURMA Blending</a:t>
            </a:r>
            <a:endParaRPr/>
          </a:p>
        </p:txBody>
      </p:sp>
      <p:pic>
        <p:nvPicPr>
          <p:cNvPr id="756" name="Google Shape;756;p68"/>
          <p:cNvPicPr preferRelativeResize="0"/>
          <p:nvPr/>
        </p:nvPicPr>
        <p:blipFill>
          <a:blip r:embed="rId3">
            <a:alphaModFix/>
          </a:blip>
          <a:stretch>
            <a:fillRect/>
          </a:stretch>
        </p:blipFill>
        <p:spPr>
          <a:xfrm>
            <a:off x="1025163" y="1510175"/>
            <a:ext cx="3076575" cy="3181350"/>
          </a:xfrm>
          <a:prstGeom prst="rect">
            <a:avLst/>
          </a:prstGeom>
          <a:noFill/>
          <a:ln>
            <a:noFill/>
          </a:ln>
        </p:spPr>
      </p:pic>
      <p:cxnSp>
        <p:nvCxnSpPr>
          <p:cNvPr id="757" name="Google Shape;757;p68"/>
          <p:cNvCxnSpPr/>
          <p:nvPr/>
        </p:nvCxnSpPr>
        <p:spPr>
          <a:xfrm>
            <a:off x="1156675" y="2276100"/>
            <a:ext cx="1013100" cy="591300"/>
          </a:xfrm>
          <a:prstGeom prst="straightConnector1">
            <a:avLst/>
          </a:prstGeom>
          <a:noFill/>
          <a:ln cap="flat" cmpd="sng" w="28575">
            <a:solidFill>
              <a:srgbClr val="0000FF"/>
            </a:solidFill>
            <a:prstDash val="solid"/>
            <a:round/>
            <a:headEnd len="med" w="med" type="none"/>
            <a:tailEnd len="med" w="med" type="triangle"/>
          </a:ln>
        </p:spPr>
      </p:cxnSp>
      <p:pic>
        <p:nvPicPr>
          <p:cNvPr id="758" name="Google Shape;758;p68"/>
          <p:cNvPicPr preferRelativeResize="0"/>
          <p:nvPr/>
        </p:nvPicPr>
        <p:blipFill>
          <a:blip r:embed="rId4">
            <a:alphaModFix/>
          </a:blip>
          <a:stretch>
            <a:fillRect/>
          </a:stretch>
        </p:blipFill>
        <p:spPr>
          <a:xfrm>
            <a:off x="5098263" y="1510175"/>
            <a:ext cx="2943225" cy="3181350"/>
          </a:xfrm>
          <a:prstGeom prst="rect">
            <a:avLst/>
          </a:prstGeom>
          <a:noFill/>
          <a:ln>
            <a:noFill/>
          </a:ln>
        </p:spPr>
      </p:pic>
      <p:cxnSp>
        <p:nvCxnSpPr>
          <p:cNvPr id="759" name="Google Shape;759;p68"/>
          <p:cNvCxnSpPr/>
          <p:nvPr/>
        </p:nvCxnSpPr>
        <p:spPr>
          <a:xfrm>
            <a:off x="5358000" y="2276100"/>
            <a:ext cx="1013100" cy="591300"/>
          </a:xfrm>
          <a:prstGeom prst="straightConnector1">
            <a:avLst/>
          </a:prstGeom>
          <a:noFill/>
          <a:ln cap="flat" cmpd="sng" w="28575">
            <a:solidFill>
              <a:srgbClr val="0000FF"/>
            </a:solidFill>
            <a:prstDash val="solid"/>
            <a:round/>
            <a:headEnd len="med" w="med" type="none"/>
            <a:tailEnd len="med" w="med" type="triangle"/>
          </a:ln>
        </p:spPr>
      </p:cxnSp>
      <p:sp>
        <p:nvSpPr>
          <p:cNvPr id="760" name="Google Shape;760;p68"/>
          <p:cNvSpPr txBox="1"/>
          <p:nvPr/>
        </p:nvSpPr>
        <p:spPr>
          <a:xfrm>
            <a:off x="2169775" y="1154275"/>
            <a:ext cx="55794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Prod                                                                            v2.8</a:t>
            </a:r>
            <a:endParaRPr/>
          </a:p>
        </p:txBody>
      </p:sp>
      <p:sp>
        <p:nvSpPr>
          <p:cNvPr id="761" name="Google Shape;761;p68"/>
          <p:cNvSpPr txBox="1"/>
          <p:nvPr/>
        </p:nvSpPr>
        <p:spPr>
          <a:xfrm>
            <a:off x="-54150" y="4553000"/>
            <a:ext cx="9252300" cy="28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rPr>
              <a:t>https://www.emc.ncep.noaa.gov/users/verification/precip/rtma-urma/v2p8/daily/plots/urma/pcpurma2.20191201.png</a:t>
            </a:r>
            <a:endParaRPr>
              <a:solidFill>
                <a:srgbClr val="D9D9D9"/>
              </a:solidFill>
            </a:endParaRPr>
          </a:p>
        </p:txBody>
      </p:sp>
      <p:sp>
        <p:nvSpPr>
          <p:cNvPr id="762" name="Google Shape;762;p68"/>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69"/>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768" name="Google Shape;768;p69"/>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ConUS</a:t>
            </a:r>
            <a:endParaRPr sz="1800"/>
          </a:p>
        </p:txBody>
      </p:sp>
      <p:pic>
        <p:nvPicPr>
          <p:cNvPr id="769" name="Google Shape;769;p69"/>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770" name="Google Shape;770;p69"/>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771" name="Google Shape;771;p69"/>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772" name="Google Shape;772;p69"/>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sp>
        <p:nvSpPr>
          <p:cNvPr id="777" name="Google Shape;777;p70"/>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778" name="Google Shape;778;p70"/>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ABRFC</a:t>
            </a:r>
            <a:endParaRPr sz="1800"/>
          </a:p>
        </p:txBody>
      </p:sp>
      <p:pic>
        <p:nvPicPr>
          <p:cNvPr id="779" name="Google Shape;779;p70"/>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780" name="Google Shape;780;p70"/>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781" name="Google Shape;781;p70"/>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782" name="Google Shape;782;p70"/>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sp>
        <p:nvSpPr>
          <p:cNvPr id="787" name="Google Shape;787;p71"/>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788" name="Google Shape;788;p71"/>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CBRFC</a:t>
            </a:r>
            <a:endParaRPr sz="1800"/>
          </a:p>
        </p:txBody>
      </p:sp>
      <p:pic>
        <p:nvPicPr>
          <p:cNvPr id="789" name="Google Shape;789;p71"/>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790" name="Google Shape;790;p71"/>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791" name="Google Shape;791;p71"/>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792" name="Google Shape;792;p71"/>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7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798" name="Google Shape;798;p72"/>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CNRFC</a:t>
            </a:r>
            <a:endParaRPr sz="1800"/>
          </a:p>
        </p:txBody>
      </p:sp>
      <p:pic>
        <p:nvPicPr>
          <p:cNvPr id="799" name="Google Shape;799;p72"/>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00" name="Google Shape;800;p72"/>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01" name="Google Shape;801;p72"/>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02" name="Google Shape;802;p72"/>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sp>
        <p:nvSpPr>
          <p:cNvPr id="807" name="Google Shape;807;p73"/>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08" name="Google Shape;808;p73"/>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LMRFC</a:t>
            </a:r>
            <a:endParaRPr sz="1800"/>
          </a:p>
        </p:txBody>
      </p:sp>
      <p:pic>
        <p:nvPicPr>
          <p:cNvPr id="809" name="Google Shape;809;p73"/>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10" name="Google Shape;810;p73"/>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11" name="Google Shape;811;p73"/>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12" name="Google Shape;812;p73"/>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74"/>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18" name="Google Shape;818;p74"/>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MARFC</a:t>
            </a:r>
            <a:endParaRPr sz="1800"/>
          </a:p>
        </p:txBody>
      </p:sp>
      <p:pic>
        <p:nvPicPr>
          <p:cNvPr id="819" name="Google Shape;819;p74"/>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20" name="Google Shape;820;p74"/>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21" name="Google Shape;821;p74"/>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22" name="Google Shape;822;p74"/>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1"/>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Temperature Time Series - Background</a:t>
            </a:r>
            <a:endParaRPr/>
          </a:p>
        </p:txBody>
      </p:sp>
      <p:sp>
        <p:nvSpPr>
          <p:cNvPr id="152" name="Google Shape;152;p21"/>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153" name="Google Shape;153;p21"/>
          <p:cNvSpPr txBox="1"/>
          <p:nvPr/>
        </p:nvSpPr>
        <p:spPr>
          <a:xfrm>
            <a:off x="1645925" y="774601"/>
            <a:ext cx="13716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BCRMSE</a:t>
            </a:r>
            <a:endParaRPr b="1"/>
          </a:p>
        </p:txBody>
      </p:sp>
      <p:sp>
        <p:nvSpPr>
          <p:cNvPr id="154" name="Google Shape;154;p21"/>
          <p:cNvSpPr txBox="1"/>
          <p:nvPr/>
        </p:nvSpPr>
        <p:spPr>
          <a:xfrm>
            <a:off x="6126470" y="807376"/>
            <a:ext cx="13716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Bias</a:t>
            </a:r>
            <a:endParaRPr b="1"/>
          </a:p>
        </p:txBody>
      </p:sp>
      <p:sp>
        <p:nvSpPr>
          <p:cNvPr id="155" name="Google Shape;155;p21"/>
          <p:cNvSpPr txBox="1"/>
          <p:nvPr/>
        </p:nvSpPr>
        <p:spPr>
          <a:xfrm>
            <a:off x="3111000" y="774600"/>
            <a:ext cx="3106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OLD SYSTEM</a:t>
            </a:r>
            <a:r>
              <a:rPr b="1" lang="en"/>
              <a:t>         </a:t>
            </a:r>
            <a:r>
              <a:rPr b="1" lang="en">
                <a:solidFill>
                  <a:srgbClr val="FF0000"/>
                </a:solidFill>
              </a:rPr>
              <a:t>NEW SYSTEM</a:t>
            </a:r>
            <a:endParaRPr b="1">
              <a:solidFill>
                <a:srgbClr val="FF0000"/>
              </a:solidFill>
            </a:endParaRPr>
          </a:p>
        </p:txBody>
      </p:sp>
      <p:cxnSp>
        <p:nvCxnSpPr>
          <p:cNvPr id="156" name="Google Shape;156;p21"/>
          <p:cNvCxnSpPr/>
          <p:nvPr/>
        </p:nvCxnSpPr>
        <p:spPr>
          <a:xfrm>
            <a:off x="4572000" y="1168200"/>
            <a:ext cx="13800" cy="3639900"/>
          </a:xfrm>
          <a:prstGeom prst="straightConnector1">
            <a:avLst/>
          </a:prstGeom>
          <a:noFill/>
          <a:ln cap="flat" cmpd="sng" w="28575">
            <a:solidFill>
              <a:schemeClr val="dk1"/>
            </a:solidFill>
            <a:prstDash val="solid"/>
            <a:round/>
            <a:headEnd len="med" w="med" type="none"/>
            <a:tailEnd len="med" w="med" type="none"/>
          </a:ln>
        </p:spPr>
      </p:cxnSp>
      <p:pic>
        <p:nvPicPr>
          <p:cNvPr id="157" name="Google Shape;157;p21"/>
          <p:cNvPicPr preferRelativeResize="0"/>
          <p:nvPr/>
        </p:nvPicPr>
        <p:blipFill rotWithShape="1">
          <a:blip r:embed="rId3">
            <a:alphaModFix/>
          </a:blip>
          <a:srcRect b="10666" l="0" r="49256" t="0"/>
          <a:stretch/>
        </p:blipFill>
        <p:spPr>
          <a:xfrm>
            <a:off x="228600" y="1322832"/>
            <a:ext cx="1978875" cy="1633675"/>
          </a:xfrm>
          <a:prstGeom prst="rect">
            <a:avLst/>
          </a:prstGeom>
          <a:noFill/>
          <a:ln>
            <a:noFill/>
          </a:ln>
        </p:spPr>
      </p:pic>
      <p:pic>
        <p:nvPicPr>
          <p:cNvPr id="158" name="Google Shape;158;p21"/>
          <p:cNvPicPr preferRelativeResize="0"/>
          <p:nvPr/>
        </p:nvPicPr>
        <p:blipFill rotWithShape="1">
          <a:blip r:embed="rId4">
            <a:alphaModFix/>
          </a:blip>
          <a:srcRect b="8875" l="0" r="49359" t="0"/>
          <a:stretch/>
        </p:blipFill>
        <p:spPr>
          <a:xfrm>
            <a:off x="2286000" y="1325880"/>
            <a:ext cx="1978875" cy="1666450"/>
          </a:xfrm>
          <a:prstGeom prst="rect">
            <a:avLst/>
          </a:prstGeom>
          <a:noFill/>
          <a:ln>
            <a:noFill/>
          </a:ln>
        </p:spPr>
      </p:pic>
      <p:pic>
        <p:nvPicPr>
          <p:cNvPr id="159" name="Google Shape;159;p21"/>
          <p:cNvPicPr preferRelativeResize="0"/>
          <p:nvPr/>
        </p:nvPicPr>
        <p:blipFill rotWithShape="1">
          <a:blip r:embed="rId5">
            <a:alphaModFix/>
          </a:blip>
          <a:srcRect b="0" l="0" r="49359" t="0"/>
          <a:stretch/>
        </p:blipFill>
        <p:spPr>
          <a:xfrm>
            <a:off x="228600" y="2987040"/>
            <a:ext cx="1978875" cy="1828800"/>
          </a:xfrm>
          <a:prstGeom prst="rect">
            <a:avLst/>
          </a:prstGeom>
          <a:noFill/>
          <a:ln>
            <a:noFill/>
          </a:ln>
        </p:spPr>
      </p:pic>
      <p:pic>
        <p:nvPicPr>
          <p:cNvPr id="160" name="Google Shape;160;p21"/>
          <p:cNvPicPr preferRelativeResize="0"/>
          <p:nvPr/>
        </p:nvPicPr>
        <p:blipFill rotWithShape="1">
          <a:blip r:embed="rId6">
            <a:alphaModFix/>
          </a:blip>
          <a:srcRect b="0" l="0" r="47373" t="0"/>
          <a:stretch/>
        </p:blipFill>
        <p:spPr>
          <a:xfrm>
            <a:off x="2286000" y="2987040"/>
            <a:ext cx="2056475" cy="1828800"/>
          </a:xfrm>
          <a:prstGeom prst="rect">
            <a:avLst/>
          </a:prstGeom>
          <a:noFill/>
          <a:ln>
            <a:noFill/>
          </a:ln>
        </p:spPr>
      </p:pic>
      <p:pic>
        <p:nvPicPr>
          <p:cNvPr id="161" name="Google Shape;161;p21"/>
          <p:cNvPicPr preferRelativeResize="0"/>
          <p:nvPr/>
        </p:nvPicPr>
        <p:blipFill rotWithShape="1">
          <a:blip r:embed="rId7">
            <a:alphaModFix/>
          </a:blip>
          <a:srcRect b="10666" l="0" r="49969" t="0"/>
          <a:stretch/>
        </p:blipFill>
        <p:spPr>
          <a:xfrm>
            <a:off x="4754880" y="1322832"/>
            <a:ext cx="1978874" cy="1633675"/>
          </a:xfrm>
          <a:prstGeom prst="rect">
            <a:avLst/>
          </a:prstGeom>
          <a:noFill/>
          <a:ln>
            <a:noFill/>
          </a:ln>
        </p:spPr>
      </p:pic>
      <p:pic>
        <p:nvPicPr>
          <p:cNvPr id="162" name="Google Shape;162;p21"/>
          <p:cNvPicPr preferRelativeResize="0"/>
          <p:nvPr/>
        </p:nvPicPr>
        <p:blipFill rotWithShape="1">
          <a:blip r:embed="rId8">
            <a:alphaModFix/>
          </a:blip>
          <a:srcRect b="10666" l="0" r="50010" t="0"/>
          <a:stretch/>
        </p:blipFill>
        <p:spPr>
          <a:xfrm>
            <a:off x="6812280" y="1322832"/>
            <a:ext cx="1978874" cy="1633675"/>
          </a:xfrm>
          <a:prstGeom prst="rect">
            <a:avLst/>
          </a:prstGeom>
          <a:noFill/>
          <a:ln>
            <a:noFill/>
          </a:ln>
        </p:spPr>
      </p:pic>
      <p:pic>
        <p:nvPicPr>
          <p:cNvPr id="163" name="Google Shape;163;p21"/>
          <p:cNvPicPr preferRelativeResize="0"/>
          <p:nvPr/>
        </p:nvPicPr>
        <p:blipFill rotWithShape="1">
          <a:blip r:embed="rId9">
            <a:alphaModFix/>
          </a:blip>
          <a:srcRect b="0" l="0" r="50007" t="0"/>
          <a:stretch/>
        </p:blipFill>
        <p:spPr>
          <a:xfrm>
            <a:off x="4754880" y="2987040"/>
            <a:ext cx="1978874" cy="1828800"/>
          </a:xfrm>
          <a:prstGeom prst="rect">
            <a:avLst/>
          </a:prstGeom>
          <a:noFill/>
          <a:ln>
            <a:noFill/>
          </a:ln>
        </p:spPr>
      </p:pic>
      <p:pic>
        <p:nvPicPr>
          <p:cNvPr id="164" name="Google Shape;164;p21"/>
          <p:cNvPicPr preferRelativeResize="0"/>
          <p:nvPr/>
        </p:nvPicPr>
        <p:blipFill rotWithShape="1">
          <a:blip r:embed="rId10">
            <a:alphaModFix/>
          </a:blip>
          <a:srcRect b="0" l="0" r="49036" t="0"/>
          <a:stretch/>
        </p:blipFill>
        <p:spPr>
          <a:xfrm>
            <a:off x="6812275" y="2987050"/>
            <a:ext cx="2017400" cy="1828800"/>
          </a:xfrm>
          <a:prstGeom prst="rect">
            <a:avLst/>
          </a:prstGeom>
          <a:noFill/>
          <a:ln>
            <a:noFill/>
          </a:ln>
        </p:spPr>
      </p:pic>
      <p:sp>
        <p:nvSpPr>
          <p:cNvPr id="165" name="Google Shape;165;p21"/>
          <p:cNvSpPr txBox="1"/>
          <p:nvPr/>
        </p:nvSpPr>
        <p:spPr>
          <a:xfrm>
            <a:off x="344424" y="2816352"/>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Hawaii</a:t>
            </a:r>
            <a:endParaRPr b="1" sz="1200"/>
          </a:p>
        </p:txBody>
      </p:sp>
      <p:sp>
        <p:nvSpPr>
          <p:cNvPr id="166" name="Google Shape;166;p21"/>
          <p:cNvSpPr txBox="1"/>
          <p:nvPr/>
        </p:nvSpPr>
        <p:spPr>
          <a:xfrm>
            <a:off x="2391762"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Alaska</a:t>
            </a:r>
            <a:endParaRPr b="1" sz="1200"/>
          </a:p>
        </p:txBody>
      </p:sp>
      <p:sp>
        <p:nvSpPr>
          <p:cNvPr id="167" name="Google Shape;167;p21"/>
          <p:cNvSpPr txBox="1"/>
          <p:nvPr/>
        </p:nvSpPr>
        <p:spPr>
          <a:xfrm>
            <a:off x="2234675" y="2816350"/>
            <a:ext cx="21486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Puerto Rico</a:t>
            </a:r>
            <a:endParaRPr b="1" sz="1200"/>
          </a:p>
        </p:txBody>
      </p:sp>
      <p:sp>
        <p:nvSpPr>
          <p:cNvPr id="168" name="Google Shape;168;p21"/>
          <p:cNvSpPr txBox="1"/>
          <p:nvPr/>
        </p:nvSpPr>
        <p:spPr>
          <a:xfrm>
            <a:off x="344424"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CONUS</a:t>
            </a:r>
            <a:endParaRPr b="1" sz="1200"/>
          </a:p>
        </p:txBody>
      </p:sp>
      <p:sp>
        <p:nvSpPr>
          <p:cNvPr id="169" name="Google Shape;169;p21"/>
          <p:cNvSpPr txBox="1"/>
          <p:nvPr/>
        </p:nvSpPr>
        <p:spPr>
          <a:xfrm>
            <a:off x="4916424" y="2816352"/>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Hawaii</a:t>
            </a:r>
            <a:endParaRPr b="1" sz="1200"/>
          </a:p>
        </p:txBody>
      </p:sp>
      <p:sp>
        <p:nvSpPr>
          <p:cNvPr id="170" name="Google Shape;170;p21"/>
          <p:cNvSpPr txBox="1"/>
          <p:nvPr/>
        </p:nvSpPr>
        <p:spPr>
          <a:xfrm>
            <a:off x="6963762"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Alaska</a:t>
            </a:r>
            <a:endParaRPr b="1" sz="1200"/>
          </a:p>
        </p:txBody>
      </p:sp>
      <p:sp>
        <p:nvSpPr>
          <p:cNvPr id="171" name="Google Shape;171;p21"/>
          <p:cNvSpPr txBox="1"/>
          <p:nvPr/>
        </p:nvSpPr>
        <p:spPr>
          <a:xfrm>
            <a:off x="6959074" y="2816352"/>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Puerto Rico</a:t>
            </a:r>
            <a:endParaRPr b="1" sz="1200"/>
          </a:p>
        </p:txBody>
      </p:sp>
      <p:sp>
        <p:nvSpPr>
          <p:cNvPr id="172" name="Google Shape;172;p21"/>
          <p:cNvSpPr txBox="1"/>
          <p:nvPr/>
        </p:nvSpPr>
        <p:spPr>
          <a:xfrm>
            <a:off x="4916424"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CONUS</a:t>
            </a:r>
            <a:endParaRPr b="1" sz="1200"/>
          </a:p>
        </p:txBody>
      </p:sp>
      <p:sp>
        <p:nvSpPr>
          <p:cNvPr id="173" name="Google Shape;173;p21"/>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75"/>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28" name="Google Shape;828;p75"/>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MBRFC</a:t>
            </a:r>
            <a:endParaRPr sz="1800"/>
          </a:p>
        </p:txBody>
      </p:sp>
      <p:pic>
        <p:nvPicPr>
          <p:cNvPr id="829" name="Google Shape;829;p75"/>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30" name="Google Shape;830;p75"/>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31" name="Google Shape;831;p75"/>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32" name="Google Shape;832;p75"/>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76"/>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38" name="Google Shape;838;p76"/>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NCRFC</a:t>
            </a:r>
            <a:endParaRPr sz="1800"/>
          </a:p>
        </p:txBody>
      </p:sp>
      <p:pic>
        <p:nvPicPr>
          <p:cNvPr id="839" name="Google Shape;839;p76"/>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40" name="Google Shape;840;p76"/>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41" name="Google Shape;841;p76"/>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42" name="Google Shape;842;p76"/>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77"/>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48" name="Google Shape;848;p77"/>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NERFC</a:t>
            </a:r>
            <a:endParaRPr sz="1800"/>
          </a:p>
        </p:txBody>
      </p:sp>
      <p:pic>
        <p:nvPicPr>
          <p:cNvPr id="849" name="Google Shape;849;p77"/>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50" name="Google Shape;850;p77"/>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51" name="Google Shape;851;p77"/>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52" name="Google Shape;852;p77"/>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sp>
        <p:nvSpPr>
          <p:cNvPr id="857" name="Google Shape;857;p78"/>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58" name="Google Shape;858;p78"/>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NWRFC</a:t>
            </a:r>
            <a:endParaRPr sz="1800"/>
          </a:p>
        </p:txBody>
      </p:sp>
      <p:pic>
        <p:nvPicPr>
          <p:cNvPr id="859" name="Google Shape;859;p78"/>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60" name="Google Shape;860;p78"/>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61" name="Google Shape;861;p78"/>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62" name="Google Shape;862;p78"/>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Google Shape;867;p79"/>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68" name="Google Shape;868;p79"/>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OHRFC</a:t>
            </a:r>
            <a:endParaRPr sz="1800"/>
          </a:p>
        </p:txBody>
      </p:sp>
      <p:pic>
        <p:nvPicPr>
          <p:cNvPr id="869" name="Google Shape;869;p79"/>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70" name="Google Shape;870;p79"/>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71" name="Google Shape;871;p79"/>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72" name="Google Shape;872;p79"/>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sp>
        <p:nvSpPr>
          <p:cNvPr id="877" name="Google Shape;877;p80"/>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78" name="Google Shape;878;p80"/>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SERFC</a:t>
            </a:r>
            <a:endParaRPr sz="1800"/>
          </a:p>
        </p:txBody>
      </p:sp>
      <p:pic>
        <p:nvPicPr>
          <p:cNvPr id="879" name="Google Shape;879;p80"/>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80" name="Google Shape;880;p80"/>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81" name="Google Shape;881;p80"/>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82" name="Google Shape;882;p80"/>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sp>
        <p:nvSpPr>
          <p:cNvPr id="887" name="Google Shape;887;p81"/>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pcpRTMA/RTMA2.8/URMA2.8</a:t>
            </a:r>
            <a:endParaRPr/>
          </a:p>
        </p:txBody>
      </p:sp>
      <p:sp>
        <p:nvSpPr>
          <p:cNvPr id="888" name="Google Shape;888;p81"/>
          <p:cNvSpPr txBox="1"/>
          <p:nvPr/>
        </p:nvSpPr>
        <p:spPr>
          <a:xfrm>
            <a:off x="376075" y="1074375"/>
            <a:ext cx="85176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RTMA</a:t>
            </a:r>
            <a:r>
              <a:rPr lang="en" sz="1800"/>
              <a:t> </a:t>
            </a:r>
            <a:r>
              <a:rPr i="1" lang="en" sz="1800"/>
              <a:t>vs.</a:t>
            </a:r>
            <a:r>
              <a:rPr lang="en" sz="1800"/>
              <a:t> </a:t>
            </a:r>
            <a:r>
              <a:rPr b="1" lang="en" sz="1800">
                <a:solidFill>
                  <a:srgbClr val="FF0000"/>
                </a:solidFill>
              </a:rPr>
              <a:t>RTMAv2.8</a:t>
            </a:r>
            <a:r>
              <a:rPr lang="en" sz="1800"/>
              <a:t> </a:t>
            </a:r>
            <a:r>
              <a:rPr i="1" lang="en" sz="1800">
                <a:solidFill>
                  <a:schemeClr val="dk1"/>
                </a:solidFill>
              </a:rPr>
              <a:t>vs. </a:t>
            </a:r>
            <a:r>
              <a:rPr b="1" lang="en" sz="1800">
                <a:solidFill>
                  <a:srgbClr val="7F6000"/>
                </a:solidFill>
              </a:rPr>
              <a:t>URMAv2.8</a:t>
            </a:r>
            <a:r>
              <a:rPr lang="en" sz="1800"/>
              <a:t>, 16 Sept - 15 Nov, WGRFC</a:t>
            </a:r>
            <a:endParaRPr sz="1800"/>
          </a:p>
        </p:txBody>
      </p:sp>
      <p:pic>
        <p:nvPicPr>
          <p:cNvPr id="889" name="Google Shape;889;p81"/>
          <p:cNvPicPr preferRelativeResize="0"/>
          <p:nvPr/>
        </p:nvPicPr>
        <p:blipFill rotWithShape="1">
          <a:blip r:embed="rId3">
            <a:alphaModFix/>
          </a:blip>
          <a:srcRect b="0" l="2453" r="2453" t="0"/>
          <a:stretch/>
        </p:blipFill>
        <p:spPr>
          <a:xfrm>
            <a:off x="173150" y="1908550"/>
            <a:ext cx="2816025" cy="2288325"/>
          </a:xfrm>
          <a:prstGeom prst="rect">
            <a:avLst/>
          </a:prstGeom>
          <a:noFill/>
          <a:ln>
            <a:noFill/>
          </a:ln>
        </p:spPr>
      </p:pic>
      <p:pic>
        <p:nvPicPr>
          <p:cNvPr id="890" name="Google Shape;890;p81"/>
          <p:cNvPicPr preferRelativeResize="0"/>
          <p:nvPr/>
        </p:nvPicPr>
        <p:blipFill rotWithShape="1">
          <a:blip r:embed="rId4">
            <a:alphaModFix/>
          </a:blip>
          <a:srcRect b="0" l="2453" r="2453" t="0"/>
          <a:stretch/>
        </p:blipFill>
        <p:spPr>
          <a:xfrm>
            <a:off x="3172688" y="1908550"/>
            <a:ext cx="2816025" cy="2288325"/>
          </a:xfrm>
          <a:prstGeom prst="rect">
            <a:avLst/>
          </a:prstGeom>
          <a:noFill/>
          <a:ln>
            <a:noFill/>
          </a:ln>
        </p:spPr>
      </p:pic>
      <p:pic>
        <p:nvPicPr>
          <p:cNvPr id="891" name="Google Shape;891;p81"/>
          <p:cNvPicPr preferRelativeResize="0"/>
          <p:nvPr/>
        </p:nvPicPr>
        <p:blipFill rotWithShape="1">
          <a:blip r:embed="rId5">
            <a:alphaModFix/>
          </a:blip>
          <a:srcRect b="0" l="2453" r="2453" t="0"/>
          <a:stretch/>
        </p:blipFill>
        <p:spPr>
          <a:xfrm>
            <a:off x="6077650" y="1908550"/>
            <a:ext cx="2816025" cy="2288325"/>
          </a:xfrm>
          <a:prstGeom prst="rect">
            <a:avLst/>
          </a:prstGeom>
          <a:noFill/>
          <a:ln>
            <a:noFill/>
          </a:ln>
        </p:spPr>
      </p:pic>
      <p:sp>
        <p:nvSpPr>
          <p:cNvPr id="892" name="Google Shape;892;p81"/>
          <p:cNvSpPr txBox="1"/>
          <p:nvPr/>
        </p:nvSpPr>
        <p:spPr>
          <a:xfrm>
            <a:off x="336100" y="4359525"/>
            <a:ext cx="828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 series of RMSE                               ETS </a:t>
            </a:r>
            <a:r>
              <a:rPr i="1" lang="en"/>
              <a:t>vs</a:t>
            </a:r>
            <a:r>
              <a:rPr lang="en"/>
              <a:t>. threshold                                 Bias </a:t>
            </a:r>
            <a:r>
              <a:rPr i="1" lang="en"/>
              <a:t>vs.</a:t>
            </a:r>
            <a:r>
              <a:rPr lang="en"/>
              <a:t> threshold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sp>
        <p:nvSpPr>
          <p:cNvPr id="897" name="Google Shape;897;p82"/>
          <p:cNvSpPr txBox="1"/>
          <p:nvPr>
            <p:ph idx="1" type="body"/>
          </p:nvPr>
        </p:nvSpPr>
        <p:spPr>
          <a:xfrm>
            <a:off x="322975" y="1050975"/>
            <a:ext cx="8663100" cy="39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Summary of changes for users of PCPANL (Stage II/IV) data planned for March 2020 with RTMA/URMA v2.8 implementation (https://www.emc.ncep.noaa.gov/users/meg/rtma_urma_v2p8/):</a:t>
            </a:r>
            <a:endParaRPr sz="1400"/>
          </a:p>
          <a:p>
            <a:pPr indent="-317500" lvl="0" marL="457200" rtl="0" algn="l">
              <a:spcBef>
                <a:spcPts val="1600"/>
              </a:spcBef>
              <a:spcAft>
                <a:spcPts val="0"/>
              </a:spcAft>
              <a:buSzPts val="1400"/>
              <a:buChar char="●"/>
            </a:pPr>
            <a:r>
              <a:rPr lang="en" sz="1400"/>
              <a:t>Stage II will be discontinued with the RTMA/URMA v2.8 implementation (scheduled for Mar 2020)</a:t>
            </a:r>
            <a:endParaRPr sz="1400"/>
          </a:p>
          <a:p>
            <a:pPr indent="-317500" lvl="0" marL="457200" rtl="0" algn="l">
              <a:spcBef>
                <a:spcPts val="0"/>
              </a:spcBef>
              <a:spcAft>
                <a:spcPts val="0"/>
              </a:spcAft>
              <a:buSzPts val="1400"/>
              <a:buChar char="●"/>
            </a:pPr>
            <a:r>
              <a:rPr lang="en" sz="1400"/>
              <a:t>Stage IV will be in GRIB2 format, instead of GRIB1</a:t>
            </a:r>
            <a:endParaRPr sz="1400"/>
          </a:p>
          <a:p>
            <a:pPr indent="-317500" lvl="0" marL="457200" rtl="0" algn="l">
              <a:spcBef>
                <a:spcPts val="0"/>
              </a:spcBef>
              <a:spcAft>
                <a:spcPts val="0"/>
              </a:spcAft>
              <a:buSzPts val="1400"/>
              <a:buChar char="●"/>
            </a:pPr>
            <a:r>
              <a:rPr lang="en" sz="1400"/>
              <a:t>Stage IV mosaicking will be done at hh:55 instead of hh:33 </a:t>
            </a:r>
            <a:r>
              <a:rPr lang="en" sz="1400">
                <a:solidFill>
                  <a:schemeClr val="dk1"/>
                </a:solidFill>
              </a:rPr>
              <a:t>(per request by OWP, RFCs for </a:t>
            </a:r>
            <a:r>
              <a:rPr lang="en" sz="1400" u="sng">
                <a:solidFill>
                  <a:schemeClr val="accent5"/>
                </a:solidFill>
                <a:hlinkClick r:id="rId3"/>
              </a:rPr>
              <a:t>RIDGE II</a:t>
            </a:r>
            <a:r>
              <a:rPr lang="en" sz="1400">
                <a:solidFill>
                  <a:schemeClr val="dk1"/>
                </a:solidFill>
              </a:rPr>
              <a:t>, so that more RFC QPEs can be included for the current hour)</a:t>
            </a:r>
            <a:endParaRPr sz="1400"/>
          </a:p>
          <a:p>
            <a:pPr indent="-317500" lvl="0" marL="457200" rtl="0" algn="l">
              <a:spcBef>
                <a:spcPts val="0"/>
              </a:spcBef>
              <a:spcAft>
                <a:spcPts val="0"/>
              </a:spcAft>
              <a:buSzPts val="1400"/>
              <a:buChar char="●"/>
            </a:pPr>
            <a:r>
              <a:rPr lang="en" sz="1400"/>
              <a:t>There is an additional re-run for 24h ConUS mosaic done at 30h after valid time (at the 18:55Z cycle), to supplement the current 1/2/3/5/7-day rerun schedule, done at 12:55Z, to give RFCs a better chance to have their re-sent or updated QPEs included in AHPS’s water.weather.gov/precip w/o waiting for the 2-day rerun the next day</a:t>
            </a:r>
            <a:endParaRPr sz="1400"/>
          </a:p>
          <a:p>
            <a:pPr indent="0" lvl="0" marL="0" rtl="0" algn="l">
              <a:spcBef>
                <a:spcPts val="1600"/>
              </a:spcBef>
              <a:spcAft>
                <a:spcPts val="0"/>
              </a:spcAft>
              <a:buNone/>
            </a:pPr>
            <a:r>
              <a:rPr lang="en" sz="1400"/>
              <a:t>Add’l info about the upcoming precip change for RTMA/URMA v2.8: </a:t>
            </a:r>
            <a:r>
              <a:rPr lang="en" sz="1400" u="sng">
                <a:solidFill>
                  <a:schemeClr val="hlink"/>
                </a:solidFill>
                <a:hlinkClick r:id="rId4"/>
              </a:rPr>
              <a:t>https://docs.google.com/presentation/d/1GUjHKmD56AR1fxzgF-LexBsJTfs0KNEG4O7xonZpJ7g/edit?usp=sharing</a:t>
            </a:r>
            <a:endParaRPr sz="1400"/>
          </a:p>
          <a:p>
            <a:pPr indent="0" lvl="0" marL="0" rtl="0" algn="l">
              <a:spcBef>
                <a:spcPts val="1600"/>
              </a:spcBef>
              <a:spcAft>
                <a:spcPts val="0"/>
              </a:spcAft>
              <a:buNone/>
            </a:pPr>
            <a:r>
              <a:t/>
            </a:r>
            <a:endParaRPr sz="1400"/>
          </a:p>
          <a:p>
            <a:pPr indent="0" lvl="0" marL="0" rtl="0" algn="l">
              <a:spcBef>
                <a:spcPts val="1600"/>
              </a:spcBef>
              <a:spcAft>
                <a:spcPts val="0"/>
              </a:spcAft>
              <a:buNone/>
            </a:pPr>
            <a:r>
              <a:t/>
            </a:r>
            <a:endParaRPr sz="14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0"/>
              </a:spcAft>
              <a:buNone/>
            </a:pPr>
            <a:r>
              <a:t/>
            </a:r>
            <a:endParaRPr/>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a:p>
        </p:txBody>
      </p:sp>
      <p:sp>
        <p:nvSpPr>
          <p:cNvPr id="898" name="Google Shape;898;p8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For Users of PCPANL Output</a:t>
            </a:r>
            <a:endParaRPr/>
          </a:p>
        </p:txBody>
      </p:sp>
      <p:sp>
        <p:nvSpPr>
          <p:cNvPr id="899" name="Google Shape;899;p82"/>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2"/>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Wind Speed Time Series - Background</a:t>
            </a:r>
            <a:endParaRPr/>
          </a:p>
        </p:txBody>
      </p:sp>
      <p:sp>
        <p:nvSpPr>
          <p:cNvPr id="179" name="Google Shape;179;p22"/>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
        <p:nvSpPr>
          <p:cNvPr id="180" name="Google Shape;180;p22"/>
          <p:cNvSpPr txBox="1"/>
          <p:nvPr/>
        </p:nvSpPr>
        <p:spPr>
          <a:xfrm>
            <a:off x="1645925" y="774601"/>
            <a:ext cx="13716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BCRMSE</a:t>
            </a:r>
            <a:endParaRPr b="1"/>
          </a:p>
        </p:txBody>
      </p:sp>
      <p:sp>
        <p:nvSpPr>
          <p:cNvPr id="181" name="Google Shape;181;p22"/>
          <p:cNvSpPr txBox="1"/>
          <p:nvPr/>
        </p:nvSpPr>
        <p:spPr>
          <a:xfrm>
            <a:off x="6126470" y="774601"/>
            <a:ext cx="13716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Bias</a:t>
            </a:r>
            <a:endParaRPr b="1"/>
          </a:p>
        </p:txBody>
      </p:sp>
      <p:sp>
        <p:nvSpPr>
          <p:cNvPr id="182" name="Google Shape;182;p22"/>
          <p:cNvSpPr txBox="1"/>
          <p:nvPr/>
        </p:nvSpPr>
        <p:spPr>
          <a:xfrm>
            <a:off x="3111000" y="774600"/>
            <a:ext cx="3071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OLD SYSTEM</a:t>
            </a:r>
            <a:r>
              <a:rPr b="1" lang="en"/>
              <a:t>         </a:t>
            </a:r>
            <a:r>
              <a:rPr b="1" lang="en">
                <a:solidFill>
                  <a:srgbClr val="FF0000"/>
                </a:solidFill>
              </a:rPr>
              <a:t>NEW SYSTEM</a:t>
            </a:r>
            <a:endParaRPr b="1">
              <a:solidFill>
                <a:srgbClr val="FF0000"/>
              </a:solidFill>
            </a:endParaRPr>
          </a:p>
        </p:txBody>
      </p:sp>
      <p:cxnSp>
        <p:nvCxnSpPr>
          <p:cNvPr id="183" name="Google Shape;183;p22"/>
          <p:cNvCxnSpPr/>
          <p:nvPr/>
        </p:nvCxnSpPr>
        <p:spPr>
          <a:xfrm>
            <a:off x="4572000" y="1168200"/>
            <a:ext cx="13800" cy="3639900"/>
          </a:xfrm>
          <a:prstGeom prst="straightConnector1">
            <a:avLst/>
          </a:prstGeom>
          <a:noFill/>
          <a:ln cap="flat" cmpd="sng" w="28575">
            <a:solidFill>
              <a:schemeClr val="dk1"/>
            </a:solidFill>
            <a:prstDash val="solid"/>
            <a:round/>
            <a:headEnd len="med" w="med" type="none"/>
            <a:tailEnd len="med" w="med" type="none"/>
          </a:ln>
        </p:spPr>
      </p:cxnSp>
      <p:pic>
        <p:nvPicPr>
          <p:cNvPr id="184" name="Google Shape;184;p22"/>
          <p:cNvPicPr preferRelativeResize="0"/>
          <p:nvPr/>
        </p:nvPicPr>
        <p:blipFill rotWithShape="1">
          <a:blip r:embed="rId3">
            <a:alphaModFix/>
          </a:blip>
          <a:srcRect b="10881" l="0" r="50149" t="0"/>
          <a:stretch/>
        </p:blipFill>
        <p:spPr>
          <a:xfrm>
            <a:off x="228600" y="1322832"/>
            <a:ext cx="1944026" cy="1629825"/>
          </a:xfrm>
          <a:prstGeom prst="rect">
            <a:avLst/>
          </a:prstGeom>
          <a:noFill/>
          <a:ln>
            <a:noFill/>
          </a:ln>
        </p:spPr>
      </p:pic>
      <p:pic>
        <p:nvPicPr>
          <p:cNvPr id="185" name="Google Shape;185;p22"/>
          <p:cNvPicPr preferRelativeResize="0"/>
          <p:nvPr/>
        </p:nvPicPr>
        <p:blipFill rotWithShape="1">
          <a:blip r:embed="rId4">
            <a:alphaModFix/>
          </a:blip>
          <a:srcRect b="10881" l="0" r="50194" t="0"/>
          <a:stretch/>
        </p:blipFill>
        <p:spPr>
          <a:xfrm>
            <a:off x="2286000" y="1322832"/>
            <a:ext cx="1944026" cy="1629825"/>
          </a:xfrm>
          <a:prstGeom prst="rect">
            <a:avLst/>
          </a:prstGeom>
          <a:noFill/>
          <a:ln>
            <a:noFill/>
          </a:ln>
        </p:spPr>
      </p:pic>
      <p:pic>
        <p:nvPicPr>
          <p:cNvPr id="186" name="Google Shape;186;p22"/>
          <p:cNvPicPr preferRelativeResize="0"/>
          <p:nvPr/>
        </p:nvPicPr>
        <p:blipFill rotWithShape="1">
          <a:blip r:embed="rId5">
            <a:alphaModFix/>
          </a:blip>
          <a:srcRect b="0" l="0" r="50194" t="0"/>
          <a:stretch/>
        </p:blipFill>
        <p:spPr>
          <a:xfrm>
            <a:off x="228600" y="2987040"/>
            <a:ext cx="1944026" cy="1828800"/>
          </a:xfrm>
          <a:prstGeom prst="rect">
            <a:avLst/>
          </a:prstGeom>
          <a:noFill/>
          <a:ln>
            <a:noFill/>
          </a:ln>
        </p:spPr>
      </p:pic>
      <p:pic>
        <p:nvPicPr>
          <p:cNvPr id="187" name="Google Shape;187;p22"/>
          <p:cNvPicPr preferRelativeResize="0"/>
          <p:nvPr/>
        </p:nvPicPr>
        <p:blipFill rotWithShape="1">
          <a:blip r:embed="rId6">
            <a:alphaModFix/>
          </a:blip>
          <a:srcRect b="0" l="0" r="47826" t="0"/>
          <a:stretch/>
        </p:blipFill>
        <p:spPr>
          <a:xfrm>
            <a:off x="2286000" y="2987040"/>
            <a:ext cx="2038799" cy="1828800"/>
          </a:xfrm>
          <a:prstGeom prst="rect">
            <a:avLst/>
          </a:prstGeom>
          <a:noFill/>
          <a:ln>
            <a:noFill/>
          </a:ln>
        </p:spPr>
      </p:pic>
      <p:pic>
        <p:nvPicPr>
          <p:cNvPr id="188" name="Google Shape;188;p22"/>
          <p:cNvPicPr preferRelativeResize="0"/>
          <p:nvPr/>
        </p:nvPicPr>
        <p:blipFill rotWithShape="1">
          <a:blip r:embed="rId7">
            <a:alphaModFix/>
          </a:blip>
          <a:srcRect b="10881" l="0" r="49670" t="0"/>
          <a:stretch/>
        </p:blipFill>
        <p:spPr>
          <a:xfrm>
            <a:off x="4754875" y="1322825"/>
            <a:ext cx="1990725" cy="1629825"/>
          </a:xfrm>
          <a:prstGeom prst="rect">
            <a:avLst/>
          </a:prstGeom>
          <a:noFill/>
          <a:ln>
            <a:noFill/>
          </a:ln>
        </p:spPr>
      </p:pic>
      <p:pic>
        <p:nvPicPr>
          <p:cNvPr id="189" name="Google Shape;189;p22"/>
          <p:cNvPicPr preferRelativeResize="0"/>
          <p:nvPr/>
        </p:nvPicPr>
        <p:blipFill rotWithShape="1">
          <a:blip r:embed="rId8">
            <a:alphaModFix/>
          </a:blip>
          <a:srcRect b="10881" l="0" r="49637" t="0"/>
          <a:stretch/>
        </p:blipFill>
        <p:spPr>
          <a:xfrm>
            <a:off x="6812275" y="1322825"/>
            <a:ext cx="1990725" cy="1629825"/>
          </a:xfrm>
          <a:prstGeom prst="rect">
            <a:avLst/>
          </a:prstGeom>
          <a:noFill/>
          <a:ln>
            <a:noFill/>
          </a:ln>
        </p:spPr>
      </p:pic>
      <p:pic>
        <p:nvPicPr>
          <p:cNvPr id="190" name="Google Shape;190;p22"/>
          <p:cNvPicPr preferRelativeResize="0"/>
          <p:nvPr/>
        </p:nvPicPr>
        <p:blipFill rotWithShape="1">
          <a:blip r:embed="rId9">
            <a:alphaModFix/>
          </a:blip>
          <a:srcRect b="0" l="0" r="49715" t="0"/>
          <a:stretch/>
        </p:blipFill>
        <p:spPr>
          <a:xfrm>
            <a:off x="4754875" y="2987050"/>
            <a:ext cx="1990725" cy="1828800"/>
          </a:xfrm>
          <a:prstGeom prst="rect">
            <a:avLst/>
          </a:prstGeom>
          <a:noFill/>
          <a:ln>
            <a:noFill/>
          </a:ln>
        </p:spPr>
      </p:pic>
      <p:pic>
        <p:nvPicPr>
          <p:cNvPr id="191" name="Google Shape;191;p22"/>
          <p:cNvPicPr preferRelativeResize="0"/>
          <p:nvPr/>
        </p:nvPicPr>
        <p:blipFill rotWithShape="1">
          <a:blip r:embed="rId10">
            <a:alphaModFix/>
          </a:blip>
          <a:srcRect b="0" l="0" r="48496" t="0"/>
          <a:stretch/>
        </p:blipFill>
        <p:spPr>
          <a:xfrm>
            <a:off x="6812277" y="2987050"/>
            <a:ext cx="2038799" cy="1828800"/>
          </a:xfrm>
          <a:prstGeom prst="rect">
            <a:avLst/>
          </a:prstGeom>
          <a:noFill/>
          <a:ln>
            <a:noFill/>
          </a:ln>
        </p:spPr>
      </p:pic>
      <p:sp>
        <p:nvSpPr>
          <p:cNvPr id="192" name="Google Shape;192;p22"/>
          <p:cNvSpPr txBox="1"/>
          <p:nvPr/>
        </p:nvSpPr>
        <p:spPr>
          <a:xfrm>
            <a:off x="268224" y="2816352"/>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Hawaii</a:t>
            </a:r>
            <a:endParaRPr b="1" sz="1200"/>
          </a:p>
        </p:txBody>
      </p:sp>
      <p:sp>
        <p:nvSpPr>
          <p:cNvPr id="193" name="Google Shape;193;p22"/>
          <p:cNvSpPr txBox="1"/>
          <p:nvPr/>
        </p:nvSpPr>
        <p:spPr>
          <a:xfrm>
            <a:off x="2315562"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Alaska</a:t>
            </a:r>
            <a:endParaRPr b="1" sz="1200"/>
          </a:p>
        </p:txBody>
      </p:sp>
      <p:sp>
        <p:nvSpPr>
          <p:cNvPr id="194" name="Google Shape;194;p22"/>
          <p:cNvSpPr txBox="1"/>
          <p:nvPr/>
        </p:nvSpPr>
        <p:spPr>
          <a:xfrm>
            <a:off x="268224"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CONUS</a:t>
            </a:r>
            <a:endParaRPr b="1" sz="1200"/>
          </a:p>
        </p:txBody>
      </p:sp>
      <p:sp>
        <p:nvSpPr>
          <p:cNvPr id="195" name="Google Shape;195;p22"/>
          <p:cNvSpPr txBox="1"/>
          <p:nvPr/>
        </p:nvSpPr>
        <p:spPr>
          <a:xfrm>
            <a:off x="4916424" y="2816352"/>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Hawaii</a:t>
            </a:r>
            <a:endParaRPr b="1" sz="1200"/>
          </a:p>
        </p:txBody>
      </p:sp>
      <p:sp>
        <p:nvSpPr>
          <p:cNvPr id="196" name="Google Shape;196;p22"/>
          <p:cNvSpPr txBox="1"/>
          <p:nvPr/>
        </p:nvSpPr>
        <p:spPr>
          <a:xfrm>
            <a:off x="6963762"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Alaska</a:t>
            </a:r>
            <a:endParaRPr b="1" sz="1200"/>
          </a:p>
        </p:txBody>
      </p:sp>
      <p:sp>
        <p:nvSpPr>
          <p:cNvPr id="197" name="Google Shape;197;p22"/>
          <p:cNvSpPr txBox="1"/>
          <p:nvPr/>
        </p:nvSpPr>
        <p:spPr>
          <a:xfrm>
            <a:off x="6959074" y="2816352"/>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Puerto Rico</a:t>
            </a:r>
            <a:endParaRPr b="1" sz="1200"/>
          </a:p>
        </p:txBody>
      </p:sp>
      <p:sp>
        <p:nvSpPr>
          <p:cNvPr id="198" name="Google Shape;198;p22"/>
          <p:cNvSpPr txBox="1"/>
          <p:nvPr/>
        </p:nvSpPr>
        <p:spPr>
          <a:xfrm>
            <a:off x="4916424"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CONUS</a:t>
            </a:r>
            <a:endParaRPr b="1" sz="1200"/>
          </a:p>
        </p:txBody>
      </p:sp>
      <p:sp>
        <p:nvSpPr>
          <p:cNvPr id="199" name="Google Shape;199;p22"/>
          <p:cNvSpPr txBox="1"/>
          <p:nvPr/>
        </p:nvSpPr>
        <p:spPr>
          <a:xfrm>
            <a:off x="2234675" y="2816350"/>
            <a:ext cx="21486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Puerto Rico</a:t>
            </a:r>
            <a:endParaRPr b="1" sz="1200"/>
          </a:p>
        </p:txBody>
      </p:sp>
      <p:sp>
        <p:nvSpPr>
          <p:cNvPr id="200" name="Google Shape;200;p22"/>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3"/>
          <p:cNvSpPr txBox="1"/>
          <p:nvPr>
            <p:ph idx="1" type="body"/>
          </p:nvPr>
        </p:nvSpPr>
        <p:spPr>
          <a:xfrm>
            <a:off x="159300" y="923875"/>
            <a:ext cx="6404100" cy="395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Has been assumed that all wind obs are taken at 10 m AGL</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We know from looking at station photos that this is not true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For mesonets: wind sensor height will now be a function of provider/network</a:t>
            </a:r>
            <a:endParaRPr>
              <a:solidFill>
                <a:schemeClr val="dk1"/>
              </a:solidFill>
            </a:endParaRPr>
          </a:p>
          <a:p>
            <a:pPr indent="-317500" lvl="1" marL="914400" rtl="0" algn="l">
              <a:spcBef>
                <a:spcPts val="0"/>
              </a:spcBef>
              <a:spcAft>
                <a:spcPts val="0"/>
              </a:spcAft>
              <a:buClr>
                <a:schemeClr val="dk1"/>
              </a:buClr>
              <a:buSzPts val="1400"/>
              <a:buChar char="○"/>
            </a:pPr>
            <a:r>
              <a:rPr lang="en" u="sng">
                <a:solidFill>
                  <a:schemeClr val="hlink"/>
                </a:solidFill>
                <a:hlinkClick r:id="rId3"/>
              </a:rPr>
              <a:t>Current list</a:t>
            </a:r>
            <a:r>
              <a:rPr lang="en">
                <a:solidFill>
                  <a:schemeClr val="dk1"/>
                </a:solidFill>
              </a:rPr>
              <a:t> of providers/heights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Background wind is adjusted via similarity theory to the same height as the observed wind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Observation is be compared </a:t>
            </a:r>
            <a:r>
              <a:rPr lang="en">
                <a:solidFill>
                  <a:schemeClr val="dk1"/>
                </a:solidFill>
              </a:rPr>
              <a:t>against this adjusted background wind value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Similar adjustments made to gust analysis</a:t>
            </a:r>
            <a:endParaRPr>
              <a:solidFill>
                <a:schemeClr val="dk1"/>
              </a:solidFill>
            </a:endParaRPr>
          </a:p>
        </p:txBody>
      </p:sp>
      <p:sp>
        <p:nvSpPr>
          <p:cNvPr id="206" name="Google Shape;206;p23"/>
          <p:cNvSpPr txBox="1"/>
          <p:nvPr>
            <p:ph type="title"/>
          </p:nvPr>
        </p:nvSpPr>
        <p:spPr>
          <a:xfrm>
            <a:off x="848550" y="381000"/>
            <a:ext cx="74469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Wind Changes: Similarity Theory Adjustment</a:t>
            </a:r>
            <a:endParaRPr/>
          </a:p>
        </p:txBody>
      </p:sp>
      <p:pic>
        <p:nvPicPr>
          <p:cNvPr id="207" name="Google Shape;207;p23"/>
          <p:cNvPicPr preferRelativeResize="0"/>
          <p:nvPr/>
        </p:nvPicPr>
        <p:blipFill rotWithShape="1">
          <a:blip r:embed="rId4">
            <a:alphaModFix/>
          </a:blip>
          <a:srcRect b="0" l="24969" r="22318" t="0"/>
          <a:stretch/>
        </p:blipFill>
        <p:spPr>
          <a:xfrm>
            <a:off x="6563350" y="1303762"/>
            <a:ext cx="2440400" cy="3044225"/>
          </a:xfrm>
          <a:prstGeom prst="rect">
            <a:avLst/>
          </a:prstGeom>
          <a:noFill/>
          <a:ln cap="flat" cmpd="sng" w="19050">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
        <p:nvSpPr>
          <p:cNvPr id="208" name="Google Shape;208;p23"/>
          <p:cNvSpPr txBox="1"/>
          <p:nvPr/>
        </p:nvSpPr>
        <p:spPr>
          <a:xfrm>
            <a:off x="986875" y="4759350"/>
            <a:ext cx="6569400" cy="21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Station p</a:t>
            </a:r>
            <a:r>
              <a:rPr lang="en">
                <a:solidFill>
                  <a:srgbClr val="FFFFFF"/>
                </a:solidFill>
              </a:rPr>
              <a:t>hoto from weather.gladstonefamily.net</a:t>
            </a:r>
            <a:endParaRPr>
              <a:solidFill>
                <a:srgbClr val="FFFFFF"/>
              </a:solidFill>
            </a:endParaRPr>
          </a:p>
        </p:txBody>
      </p:sp>
      <p:sp>
        <p:nvSpPr>
          <p:cNvPr id="209" name="Google Shape;209;p23"/>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4"/>
          <p:cNvSpPr txBox="1"/>
          <p:nvPr>
            <p:ph type="title"/>
          </p:nvPr>
        </p:nvSpPr>
        <p:spPr>
          <a:xfrm>
            <a:off x="1371600" y="381000"/>
            <a:ext cx="6418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Wind Speed Time Series - Analysis</a:t>
            </a:r>
            <a:endParaRPr/>
          </a:p>
        </p:txBody>
      </p:sp>
      <p:sp>
        <p:nvSpPr>
          <p:cNvPr id="215" name="Google Shape;215;p24"/>
          <p:cNvSpPr txBox="1"/>
          <p:nvPr/>
        </p:nvSpPr>
        <p:spPr>
          <a:xfrm>
            <a:off x="1645925" y="811051"/>
            <a:ext cx="13716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BC</a:t>
            </a:r>
            <a:r>
              <a:rPr b="1" lang="en"/>
              <a:t>RMSE</a:t>
            </a:r>
            <a:endParaRPr b="1"/>
          </a:p>
        </p:txBody>
      </p:sp>
      <p:sp>
        <p:nvSpPr>
          <p:cNvPr id="216" name="Google Shape;216;p24"/>
          <p:cNvSpPr txBox="1"/>
          <p:nvPr/>
        </p:nvSpPr>
        <p:spPr>
          <a:xfrm>
            <a:off x="6181270" y="811051"/>
            <a:ext cx="13716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Bias</a:t>
            </a:r>
            <a:endParaRPr b="1"/>
          </a:p>
        </p:txBody>
      </p:sp>
      <p:sp>
        <p:nvSpPr>
          <p:cNvPr id="217" name="Google Shape;217;p24"/>
          <p:cNvSpPr txBox="1"/>
          <p:nvPr/>
        </p:nvSpPr>
        <p:spPr>
          <a:xfrm>
            <a:off x="3237750" y="811050"/>
            <a:ext cx="3096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OLD SYSTEM</a:t>
            </a:r>
            <a:r>
              <a:rPr b="1" lang="en"/>
              <a:t>         </a:t>
            </a:r>
            <a:r>
              <a:rPr b="1" lang="en">
                <a:solidFill>
                  <a:srgbClr val="FF0000"/>
                </a:solidFill>
              </a:rPr>
              <a:t>NEW SYSTEM</a:t>
            </a:r>
            <a:endParaRPr b="1">
              <a:solidFill>
                <a:srgbClr val="FF0000"/>
              </a:solidFill>
            </a:endParaRPr>
          </a:p>
        </p:txBody>
      </p:sp>
      <p:cxnSp>
        <p:nvCxnSpPr>
          <p:cNvPr id="218" name="Google Shape;218;p24"/>
          <p:cNvCxnSpPr/>
          <p:nvPr/>
        </p:nvCxnSpPr>
        <p:spPr>
          <a:xfrm>
            <a:off x="4572000" y="1168200"/>
            <a:ext cx="13800" cy="3639900"/>
          </a:xfrm>
          <a:prstGeom prst="straightConnector1">
            <a:avLst/>
          </a:prstGeom>
          <a:noFill/>
          <a:ln cap="flat" cmpd="sng" w="28575">
            <a:solidFill>
              <a:schemeClr val="dk1"/>
            </a:solidFill>
            <a:prstDash val="solid"/>
            <a:round/>
            <a:headEnd len="med" w="med" type="none"/>
            <a:tailEnd len="med" w="med" type="none"/>
          </a:ln>
        </p:spPr>
      </p:cxnSp>
      <p:sp>
        <p:nvSpPr>
          <p:cNvPr id="219" name="Google Shape;219;p24"/>
          <p:cNvSpPr txBox="1"/>
          <p:nvPr>
            <p:ph idx="12" type="sldNum"/>
          </p:nvPr>
        </p:nvSpPr>
        <p:spPr>
          <a:xfrm>
            <a:off x="8438108" y="4769350"/>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FFFFFF"/>
              </a:buClr>
              <a:buFont typeface="Arial"/>
              <a:buNone/>
            </a:pPr>
            <a:fld id="{00000000-1234-1234-1234-123412341234}" type="slidenum">
              <a:rPr lang="en"/>
              <a:t>‹#›</a:t>
            </a:fld>
            <a:endParaRPr/>
          </a:p>
        </p:txBody>
      </p:sp>
      <p:pic>
        <p:nvPicPr>
          <p:cNvPr id="220" name="Google Shape;220;p24"/>
          <p:cNvPicPr preferRelativeResize="0"/>
          <p:nvPr/>
        </p:nvPicPr>
        <p:blipFill rotWithShape="1">
          <a:blip r:embed="rId3">
            <a:alphaModFix/>
          </a:blip>
          <a:srcRect b="0" l="49809" r="0" t="0"/>
          <a:stretch/>
        </p:blipFill>
        <p:spPr>
          <a:xfrm>
            <a:off x="228600" y="2990088"/>
            <a:ext cx="1957200" cy="1828800"/>
          </a:xfrm>
          <a:prstGeom prst="rect">
            <a:avLst/>
          </a:prstGeom>
          <a:noFill/>
          <a:ln>
            <a:noFill/>
          </a:ln>
        </p:spPr>
      </p:pic>
      <p:pic>
        <p:nvPicPr>
          <p:cNvPr id="221" name="Google Shape;221;p24"/>
          <p:cNvPicPr preferRelativeResize="0"/>
          <p:nvPr/>
        </p:nvPicPr>
        <p:blipFill rotWithShape="1">
          <a:blip r:embed="rId4">
            <a:alphaModFix/>
          </a:blip>
          <a:srcRect b="0" l="50551" r="0" t="0"/>
          <a:stretch/>
        </p:blipFill>
        <p:spPr>
          <a:xfrm>
            <a:off x="4754880" y="2990100"/>
            <a:ext cx="1957200" cy="1828800"/>
          </a:xfrm>
          <a:prstGeom prst="rect">
            <a:avLst/>
          </a:prstGeom>
          <a:noFill/>
          <a:ln>
            <a:noFill/>
          </a:ln>
        </p:spPr>
      </p:pic>
      <p:pic>
        <p:nvPicPr>
          <p:cNvPr id="222" name="Google Shape;222;p24"/>
          <p:cNvPicPr preferRelativeResize="0"/>
          <p:nvPr/>
        </p:nvPicPr>
        <p:blipFill rotWithShape="1">
          <a:blip r:embed="rId5">
            <a:alphaModFix/>
          </a:blip>
          <a:srcRect b="0" l="49338" r="0" t="0"/>
          <a:stretch/>
        </p:blipFill>
        <p:spPr>
          <a:xfrm>
            <a:off x="6812280" y="2990088"/>
            <a:ext cx="2005376" cy="1828800"/>
          </a:xfrm>
          <a:prstGeom prst="rect">
            <a:avLst/>
          </a:prstGeom>
          <a:noFill/>
          <a:ln>
            <a:noFill/>
          </a:ln>
        </p:spPr>
      </p:pic>
      <p:pic>
        <p:nvPicPr>
          <p:cNvPr id="223" name="Google Shape;223;p24"/>
          <p:cNvPicPr preferRelativeResize="0"/>
          <p:nvPr/>
        </p:nvPicPr>
        <p:blipFill rotWithShape="1">
          <a:blip r:embed="rId6">
            <a:alphaModFix/>
          </a:blip>
          <a:srcRect b="0" l="49914" r="0" t="0"/>
          <a:stretch/>
        </p:blipFill>
        <p:spPr>
          <a:xfrm>
            <a:off x="2286000" y="2990088"/>
            <a:ext cx="1957200" cy="1828800"/>
          </a:xfrm>
          <a:prstGeom prst="rect">
            <a:avLst/>
          </a:prstGeom>
          <a:noFill/>
          <a:ln>
            <a:noFill/>
          </a:ln>
        </p:spPr>
      </p:pic>
      <p:pic>
        <p:nvPicPr>
          <p:cNvPr id="224" name="Google Shape;224;p24"/>
          <p:cNvPicPr preferRelativeResize="0"/>
          <p:nvPr/>
        </p:nvPicPr>
        <p:blipFill rotWithShape="1">
          <a:blip r:embed="rId7">
            <a:alphaModFix/>
          </a:blip>
          <a:srcRect b="17184" l="49914" r="0" t="0"/>
          <a:stretch/>
        </p:blipFill>
        <p:spPr>
          <a:xfrm>
            <a:off x="2284174" y="1325880"/>
            <a:ext cx="1957200" cy="1514500"/>
          </a:xfrm>
          <a:prstGeom prst="rect">
            <a:avLst/>
          </a:prstGeom>
          <a:noFill/>
          <a:ln>
            <a:noFill/>
          </a:ln>
        </p:spPr>
      </p:pic>
      <p:pic>
        <p:nvPicPr>
          <p:cNvPr id="225" name="Google Shape;225;p24"/>
          <p:cNvPicPr preferRelativeResize="0"/>
          <p:nvPr/>
        </p:nvPicPr>
        <p:blipFill rotWithShape="1">
          <a:blip r:embed="rId8">
            <a:alphaModFix/>
          </a:blip>
          <a:srcRect b="17184" l="49338" r="0" t="0"/>
          <a:stretch/>
        </p:blipFill>
        <p:spPr>
          <a:xfrm>
            <a:off x="6812280" y="1325880"/>
            <a:ext cx="2005376" cy="1514500"/>
          </a:xfrm>
          <a:prstGeom prst="rect">
            <a:avLst/>
          </a:prstGeom>
          <a:noFill/>
          <a:ln>
            <a:noFill/>
          </a:ln>
        </p:spPr>
      </p:pic>
      <p:sp>
        <p:nvSpPr>
          <p:cNvPr id="226" name="Google Shape;226;p24"/>
          <p:cNvSpPr txBox="1"/>
          <p:nvPr/>
        </p:nvSpPr>
        <p:spPr>
          <a:xfrm>
            <a:off x="2246250" y="1149100"/>
            <a:ext cx="20055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Alaska</a:t>
            </a:r>
            <a:endParaRPr b="1" sz="1200"/>
          </a:p>
        </p:txBody>
      </p:sp>
      <p:sp>
        <p:nvSpPr>
          <p:cNvPr id="227" name="Google Shape;227;p24"/>
          <p:cNvSpPr txBox="1"/>
          <p:nvPr/>
        </p:nvSpPr>
        <p:spPr>
          <a:xfrm>
            <a:off x="198925" y="2816350"/>
            <a:ext cx="20055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Hawaii</a:t>
            </a:r>
            <a:endParaRPr b="1" sz="1200"/>
          </a:p>
        </p:txBody>
      </p:sp>
      <p:sp>
        <p:nvSpPr>
          <p:cNvPr id="228" name="Google Shape;228;p24"/>
          <p:cNvSpPr txBox="1"/>
          <p:nvPr/>
        </p:nvSpPr>
        <p:spPr>
          <a:xfrm>
            <a:off x="2269475" y="2816350"/>
            <a:ext cx="21126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Puerto Rico</a:t>
            </a:r>
            <a:endParaRPr b="1" sz="1200"/>
          </a:p>
        </p:txBody>
      </p:sp>
      <p:sp>
        <p:nvSpPr>
          <p:cNvPr id="229" name="Google Shape;229;p24"/>
          <p:cNvSpPr txBox="1"/>
          <p:nvPr/>
        </p:nvSpPr>
        <p:spPr>
          <a:xfrm>
            <a:off x="4754875" y="2816350"/>
            <a:ext cx="22173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Hawaii</a:t>
            </a:r>
            <a:endParaRPr b="1" sz="1200"/>
          </a:p>
        </p:txBody>
      </p:sp>
      <p:sp>
        <p:nvSpPr>
          <p:cNvPr id="230" name="Google Shape;230;p24"/>
          <p:cNvSpPr txBox="1"/>
          <p:nvPr/>
        </p:nvSpPr>
        <p:spPr>
          <a:xfrm>
            <a:off x="6775475" y="2816350"/>
            <a:ext cx="21786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Puerto Rico</a:t>
            </a:r>
            <a:endParaRPr b="1" sz="1200"/>
          </a:p>
        </p:txBody>
      </p:sp>
      <p:sp>
        <p:nvSpPr>
          <p:cNvPr id="231" name="Google Shape;231;p24"/>
          <p:cNvSpPr txBox="1"/>
          <p:nvPr/>
        </p:nvSpPr>
        <p:spPr>
          <a:xfrm>
            <a:off x="6808350" y="1149100"/>
            <a:ext cx="21786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Alaska</a:t>
            </a:r>
            <a:endParaRPr b="1" sz="1200"/>
          </a:p>
        </p:txBody>
      </p:sp>
      <p:grpSp>
        <p:nvGrpSpPr>
          <p:cNvPr id="232" name="Google Shape;232;p24"/>
          <p:cNvGrpSpPr/>
          <p:nvPr/>
        </p:nvGrpSpPr>
        <p:grpSpPr>
          <a:xfrm>
            <a:off x="228600" y="1325880"/>
            <a:ext cx="1961523" cy="1514500"/>
            <a:chOff x="5105400" y="430946"/>
            <a:chExt cx="4587284" cy="3546007"/>
          </a:xfrm>
        </p:grpSpPr>
        <p:pic>
          <p:nvPicPr>
            <p:cNvPr id="233" name="Google Shape;233;p24"/>
            <p:cNvPicPr preferRelativeResize="0"/>
            <p:nvPr/>
          </p:nvPicPr>
          <p:blipFill rotWithShape="1">
            <a:blip r:embed="rId9">
              <a:alphaModFix/>
            </a:blip>
            <a:srcRect b="17184" l="54832" r="0" t="0"/>
            <a:stretch/>
          </p:blipFill>
          <p:spPr>
            <a:xfrm>
              <a:off x="5562597" y="430946"/>
              <a:ext cx="4130087" cy="3546007"/>
            </a:xfrm>
            <a:prstGeom prst="rect">
              <a:avLst/>
            </a:prstGeom>
            <a:noFill/>
            <a:ln>
              <a:noFill/>
            </a:ln>
          </p:spPr>
        </p:pic>
        <p:pic>
          <p:nvPicPr>
            <p:cNvPr id="234" name="Google Shape;234;p24"/>
            <p:cNvPicPr preferRelativeResize="0"/>
            <p:nvPr/>
          </p:nvPicPr>
          <p:blipFill rotWithShape="1">
            <a:blip r:embed="rId10">
              <a:alphaModFix/>
            </a:blip>
            <a:srcRect b="32646" l="0" r="93999" t="23668"/>
            <a:stretch/>
          </p:blipFill>
          <p:spPr>
            <a:xfrm>
              <a:off x="5105400" y="1444300"/>
              <a:ext cx="548701" cy="1870399"/>
            </a:xfrm>
            <a:prstGeom prst="rect">
              <a:avLst/>
            </a:prstGeom>
            <a:noFill/>
            <a:ln>
              <a:noFill/>
            </a:ln>
          </p:spPr>
        </p:pic>
      </p:grpSp>
      <p:sp>
        <p:nvSpPr>
          <p:cNvPr id="235" name="Google Shape;235;p24"/>
          <p:cNvSpPr txBox="1"/>
          <p:nvPr/>
        </p:nvSpPr>
        <p:spPr>
          <a:xfrm>
            <a:off x="268224"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CONUS</a:t>
            </a:r>
            <a:endParaRPr b="1" sz="1200"/>
          </a:p>
        </p:txBody>
      </p:sp>
      <p:grpSp>
        <p:nvGrpSpPr>
          <p:cNvPr id="236" name="Google Shape;236;p24"/>
          <p:cNvGrpSpPr/>
          <p:nvPr/>
        </p:nvGrpSpPr>
        <p:grpSpPr>
          <a:xfrm>
            <a:off x="4754880" y="1325876"/>
            <a:ext cx="2010820" cy="1514500"/>
            <a:chOff x="4495800" y="459540"/>
            <a:chExt cx="4648219" cy="3498498"/>
          </a:xfrm>
        </p:grpSpPr>
        <p:pic>
          <p:nvPicPr>
            <p:cNvPr id="237" name="Google Shape;237;p24"/>
            <p:cNvPicPr preferRelativeResize="0"/>
            <p:nvPr/>
          </p:nvPicPr>
          <p:blipFill rotWithShape="1">
            <a:blip r:embed="rId11">
              <a:alphaModFix/>
            </a:blip>
            <a:srcRect b="17184" l="53765" r="0" t="0"/>
            <a:stretch/>
          </p:blipFill>
          <p:spPr>
            <a:xfrm>
              <a:off x="4916443" y="459540"/>
              <a:ext cx="4227577" cy="3498498"/>
            </a:xfrm>
            <a:prstGeom prst="rect">
              <a:avLst/>
            </a:prstGeom>
            <a:noFill/>
            <a:ln>
              <a:noFill/>
            </a:ln>
          </p:spPr>
        </p:pic>
        <p:pic>
          <p:nvPicPr>
            <p:cNvPr id="238" name="Google Shape;238;p24"/>
            <p:cNvPicPr preferRelativeResize="0"/>
            <p:nvPr/>
          </p:nvPicPr>
          <p:blipFill rotWithShape="1">
            <a:blip r:embed="rId12">
              <a:alphaModFix/>
            </a:blip>
            <a:srcRect b="24291" l="0" r="92916" t="12348"/>
            <a:stretch/>
          </p:blipFill>
          <p:spPr>
            <a:xfrm>
              <a:off x="4495800" y="981075"/>
              <a:ext cx="647700" cy="2676526"/>
            </a:xfrm>
            <a:prstGeom prst="rect">
              <a:avLst/>
            </a:prstGeom>
            <a:noFill/>
            <a:ln>
              <a:noFill/>
            </a:ln>
          </p:spPr>
        </p:pic>
      </p:grpSp>
      <p:sp>
        <p:nvSpPr>
          <p:cNvPr id="239" name="Google Shape;239;p24"/>
          <p:cNvSpPr txBox="1"/>
          <p:nvPr/>
        </p:nvSpPr>
        <p:spPr>
          <a:xfrm>
            <a:off x="4916424" y="1149096"/>
            <a:ext cx="1887900" cy="295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CONUS</a:t>
            </a:r>
            <a:endParaRPr b="1" sz="1200"/>
          </a:p>
        </p:txBody>
      </p:sp>
      <p:sp>
        <p:nvSpPr>
          <p:cNvPr id="240" name="Google Shape;240;p24"/>
          <p:cNvSpPr txBox="1"/>
          <p:nvPr/>
        </p:nvSpPr>
        <p:spPr>
          <a:xfrm>
            <a:off x="2110050" y="4878550"/>
            <a:ext cx="4923900" cy="1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*stats are relative to METARs, buoys, and ships*</a:t>
            </a:r>
            <a:endParaRPr>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CEP-EM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