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2"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13" d="100"/>
          <a:sy n="113" d="100"/>
        </p:scale>
        <p:origin x="-77"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93961986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418b7ac450_23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418b7ac450_23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418b7ac450_24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418b7ac450_24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60765452b4_7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60765452b4_7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6056296eb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6056296eb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6056296eb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6056296eb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60765452b4_9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60765452b4_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418b7ac450_1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418b7ac450_1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6056296eb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6056296eb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605d77f75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605d77f75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605d77f757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605d77f757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418b7ac450_1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418b7ac450_1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418b7ac450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418b7ac450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418b7ac450_1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418b7ac450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At the bottom right panel, satellite observations at two lakes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418b7ac450_13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418b7ac450_13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difference in obs number is due to 1. the different initialization time and 2. Some failed analysis of the 2.8 parallel</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418b7ac450_13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418b7ac450_13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418b7ac450_1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418b7ac450_1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418b7ac450_16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418b7ac450_16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418b7ac450_15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418b7ac450_15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418b7ac450_15_4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418b7ac450_15_4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418b7ac450_15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418b7ac450_15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418b7ac450_15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418b7ac450_15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418b7ac450_1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418b7ac450_1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418b7ac450_15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418b7ac450_15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418b7ac450_15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418b7ac450_15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418b7ac450_15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418b7ac450_15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418b7ac450_23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418b7ac450_23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418b7ac450_23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418b7ac450_23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418b7ac450_15_5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418b7ac450_15_5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418b7ac450_15_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418b7ac450_15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418b7ac450_24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418b7ac450_24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6056296ebd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6056296ebd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418b7ac450_1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418b7ac450_1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418b7ac450_1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418b7ac450_1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6056296eb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6056296eb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418b7ac450_2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418b7ac450_2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418b7ac450_2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418b7ac450_2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Clr>
                <a:srgbClr val="FFFFFF"/>
              </a:buClr>
              <a:buSzPts val="1400"/>
              <a:buFont typeface="Arial"/>
              <a:buNone/>
              <a:defRPr sz="5200" b="0" i="0" u="none" strike="noStrike" cap="none">
                <a:solidFill>
                  <a:srgbClr val="FFFFFF"/>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400"/>
              <a:buFont typeface="Arial"/>
              <a:buNone/>
              <a:defRPr sz="52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SzPts val="1400"/>
              <a:buFont typeface="Arial"/>
              <a:buNone/>
              <a:defRPr sz="5200"/>
            </a:lvl3pPr>
            <a:lvl4pPr marL="0" marR="0" lvl="3" indent="0" algn="ctr" rtl="0">
              <a:spcBef>
                <a:spcPts val="0"/>
              </a:spcBef>
              <a:spcAft>
                <a:spcPts val="0"/>
              </a:spcAft>
              <a:buSzPts val="1400"/>
              <a:buFont typeface="Arial"/>
              <a:buNone/>
              <a:defRPr sz="5200"/>
            </a:lvl4pPr>
            <a:lvl5pPr marL="0" marR="0" lvl="4" indent="0" algn="ctr" rtl="0">
              <a:spcBef>
                <a:spcPts val="0"/>
              </a:spcBef>
              <a:spcAft>
                <a:spcPts val="0"/>
              </a:spcAft>
              <a:buSzPts val="1400"/>
              <a:buFont typeface="Arial"/>
              <a:buNone/>
              <a:defRPr sz="5200"/>
            </a:lvl5pPr>
            <a:lvl6pPr marL="457200" marR="0" lvl="5" indent="0" algn="ctr" rtl="0">
              <a:spcBef>
                <a:spcPts val="0"/>
              </a:spcBef>
              <a:spcAft>
                <a:spcPts val="0"/>
              </a:spcAft>
              <a:buSzPts val="1400"/>
              <a:buFont typeface="Arial"/>
              <a:buNone/>
              <a:defRPr sz="5200"/>
            </a:lvl6pPr>
            <a:lvl7pPr marL="914400" marR="0" lvl="6" indent="0" algn="ctr" rtl="0">
              <a:spcBef>
                <a:spcPts val="0"/>
              </a:spcBef>
              <a:spcAft>
                <a:spcPts val="0"/>
              </a:spcAft>
              <a:buSzPts val="1400"/>
              <a:buFont typeface="Arial"/>
              <a:buNone/>
              <a:defRPr sz="5200"/>
            </a:lvl7pPr>
            <a:lvl8pPr marL="1371600" marR="0" lvl="7" indent="0" algn="ctr" rtl="0">
              <a:spcBef>
                <a:spcPts val="0"/>
              </a:spcBef>
              <a:spcAft>
                <a:spcPts val="0"/>
              </a:spcAft>
              <a:buSzPts val="1400"/>
              <a:buFont typeface="Arial"/>
              <a:buNone/>
              <a:defRPr sz="5200"/>
            </a:lvl8pPr>
            <a:lvl9pPr marL="1828800" marR="0" lvl="8" indent="0" algn="ctr" rtl="0">
              <a:spcBef>
                <a:spcPts val="0"/>
              </a:spcBef>
              <a:spcAft>
                <a:spcPts val="0"/>
              </a:spcAft>
              <a:buSzPts val="1400"/>
              <a:buFont typeface="Arial"/>
              <a:buNone/>
              <a:defRPr sz="5200"/>
            </a:lvl9pPr>
          </a:lstStyle>
          <a:p>
            <a:endParaRPr/>
          </a:p>
        </p:txBody>
      </p:sp>
      <p:sp>
        <p:nvSpPr>
          <p:cNvPr id="21" name="Google Shape;21;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chemeClr val="dk2"/>
              </a:buClr>
              <a:buSzPts val="1400"/>
              <a:buFont typeface="Arial"/>
              <a:buNone/>
              <a:defRPr sz="2800" b="0" i="0" u="none" strike="noStrike" cap="none">
                <a:solidFill>
                  <a:schemeClr val="dk2"/>
                </a:solidFill>
                <a:latin typeface="Arial"/>
                <a:ea typeface="Arial"/>
                <a:cs typeface="Arial"/>
                <a:sym typeface="Arial"/>
              </a:defRPr>
            </a:lvl1pPr>
            <a:lvl2pPr marL="457200" marR="0" lvl="1" indent="0" algn="ctr" rtl="0">
              <a:lnSpc>
                <a:spcPct val="100000"/>
              </a:lnSpc>
              <a:spcBef>
                <a:spcPts val="0"/>
              </a:spcBef>
              <a:spcAft>
                <a:spcPts val="0"/>
              </a:spcAft>
              <a:buClr>
                <a:schemeClr val="dk2"/>
              </a:buClr>
              <a:buSzPts val="1400"/>
              <a:buFont typeface="Arial"/>
              <a:buNone/>
              <a:defRPr sz="2800" b="0" i="0" u="none" strike="noStrike" cap="none">
                <a:solidFill>
                  <a:schemeClr val="dk2"/>
                </a:solidFill>
                <a:latin typeface="Arial"/>
                <a:ea typeface="Arial"/>
                <a:cs typeface="Arial"/>
                <a:sym typeface="Arial"/>
              </a:defRPr>
            </a:lvl2pPr>
            <a:lvl3pPr marL="914400" marR="0" lvl="2" indent="0" algn="ctr" rtl="0">
              <a:lnSpc>
                <a:spcPct val="100000"/>
              </a:lnSpc>
              <a:spcBef>
                <a:spcPts val="0"/>
              </a:spcBef>
              <a:spcAft>
                <a:spcPts val="0"/>
              </a:spcAft>
              <a:buClr>
                <a:schemeClr val="dk2"/>
              </a:buClr>
              <a:buSzPts val="1400"/>
              <a:buFont typeface="Arial"/>
              <a:buNone/>
              <a:defRPr sz="2800" b="0" i="0" u="none" strike="noStrike" cap="none">
                <a:solidFill>
                  <a:schemeClr val="dk2"/>
                </a:solidFill>
                <a:latin typeface="Arial"/>
                <a:ea typeface="Arial"/>
                <a:cs typeface="Arial"/>
                <a:sym typeface="Arial"/>
              </a:defRPr>
            </a:lvl3pPr>
            <a:lvl4pPr marL="1371600" marR="0" lvl="3" indent="0" algn="ctr" rtl="0">
              <a:lnSpc>
                <a:spcPct val="100000"/>
              </a:lnSpc>
              <a:spcBef>
                <a:spcPts val="0"/>
              </a:spcBef>
              <a:spcAft>
                <a:spcPts val="0"/>
              </a:spcAft>
              <a:buClr>
                <a:schemeClr val="dk2"/>
              </a:buClr>
              <a:buSzPts val="1400"/>
              <a:buFont typeface="Arial"/>
              <a:buNone/>
              <a:defRPr sz="2800" b="0" i="0" u="none" strike="noStrike" cap="none">
                <a:solidFill>
                  <a:schemeClr val="dk2"/>
                </a:solidFill>
                <a:latin typeface="Arial"/>
                <a:ea typeface="Arial"/>
                <a:cs typeface="Arial"/>
                <a:sym typeface="Arial"/>
              </a:defRPr>
            </a:lvl4pPr>
            <a:lvl5pPr marL="1828800" marR="0" lvl="4" indent="0" algn="ctr" rtl="0">
              <a:lnSpc>
                <a:spcPct val="100000"/>
              </a:lnSpc>
              <a:spcBef>
                <a:spcPts val="0"/>
              </a:spcBef>
              <a:spcAft>
                <a:spcPts val="0"/>
              </a:spcAft>
              <a:buClr>
                <a:schemeClr val="dk2"/>
              </a:buClr>
              <a:buSzPts val="1400"/>
              <a:buFont typeface="Arial"/>
              <a:buNone/>
              <a:defRPr sz="2800" b="0" i="0" u="none" strike="noStrike" cap="none">
                <a:solidFill>
                  <a:schemeClr val="dk2"/>
                </a:solidFill>
                <a:latin typeface="Arial"/>
                <a:ea typeface="Arial"/>
                <a:cs typeface="Arial"/>
                <a:sym typeface="Arial"/>
              </a:defRPr>
            </a:lvl5pPr>
            <a:lvl6pPr marL="2286000" marR="0" lvl="5" indent="0" algn="ctr" rtl="0">
              <a:lnSpc>
                <a:spcPct val="100000"/>
              </a:lnSpc>
              <a:spcBef>
                <a:spcPts val="0"/>
              </a:spcBef>
              <a:spcAft>
                <a:spcPts val="0"/>
              </a:spcAft>
              <a:buClr>
                <a:schemeClr val="dk2"/>
              </a:buClr>
              <a:buSzPts val="1400"/>
              <a:buFont typeface="Arial"/>
              <a:buNone/>
              <a:defRPr sz="2800" b="0" i="0" u="none" strike="noStrike" cap="none">
                <a:solidFill>
                  <a:schemeClr val="dk2"/>
                </a:solidFill>
                <a:latin typeface="Arial"/>
                <a:ea typeface="Arial"/>
                <a:cs typeface="Arial"/>
                <a:sym typeface="Arial"/>
              </a:defRPr>
            </a:lvl6pPr>
            <a:lvl7pPr marL="2743200" marR="0" lvl="6" indent="0" algn="ctr" rtl="0">
              <a:lnSpc>
                <a:spcPct val="100000"/>
              </a:lnSpc>
              <a:spcBef>
                <a:spcPts val="0"/>
              </a:spcBef>
              <a:spcAft>
                <a:spcPts val="0"/>
              </a:spcAft>
              <a:buClr>
                <a:schemeClr val="dk2"/>
              </a:buClr>
              <a:buSzPts val="1400"/>
              <a:buFont typeface="Arial"/>
              <a:buNone/>
              <a:defRPr sz="2800" b="0" i="0" u="none" strike="noStrike" cap="none">
                <a:solidFill>
                  <a:schemeClr val="dk2"/>
                </a:solidFill>
                <a:latin typeface="Arial"/>
                <a:ea typeface="Arial"/>
                <a:cs typeface="Arial"/>
                <a:sym typeface="Arial"/>
              </a:defRPr>
            </a:lvl7pPr>
            <a:lvl8pPr marL="3200400" marR="0" lvl="7" indent="0" algn="ctr" rtl="0">
              <a:lnSpc>
                <a:spcPct val="100000"/>
              </a:lnSpc>
              <a:spcBef>
                <a:spcPts val="0"/>
              </a:spcBef>
              <a:spcAft>
                <a:spcPts val="0"/>
              </a:spcAft>
              <a:buClr>
                <a:schemeClr val="dk2"/>
              </a:buClr>
              <a:buSzPts val="1400"/>
              <a:buFont typeface="Arial"/>
              <a:buNone/>
              <a:defRPr sz="2800" b="0" i="0" u="none" strike="noStrike" cap="none">
                <a:solidFill>
                  <a:schemeClr val="dk2"/>
                </a:solidFill>
                <a:latin typeface="Arial"/>
                <a:ea typeface="Arial"/>
                <a:cs typeface="Arial"/>
                <a:sym typeface="Arial"/>
              </a:defRPr>
            </a:lvl8pPr>
            <a:lvl9pPr marL="3657600" marR="0" lvl="8" indent="0" algn="ctr" rtl="0">
              <a:lnSpc>
                <a:spcPct val="100000"/>
              </a:lnSpc>
              <a:spcBef>
                <a:spcPts val="0"/>
              </a:spcBef>
              <a:spcAft>
                <a:spcPts val="0"/>
              </a:spcAft>
              <a:buClr>
                <a:schemeClr val="dk2"/>
              </a:buClr>
              <a:buSzPts val="1400"/>
              <a:buFont typeface="Arial"/>
              <a:buNone/>
              <a:defRPr sz="2800" b="0" i="0" u="none" strike="noStrike" cap="none">
                <a:solidFill>
                  <a:schemeClr val="dk2"/>
                </a:solidFill>
                <a:latin typeface="Arial"/>
                <a:ea typeface="Arial"/>
                <a:cs typeface="Arial"/>
                <a:sym typeface="Arial"/>
              </a:defRPr>
            </a:lvl9pPr>
          </a:lstStyle>
          <a:p>
            <a:endParaRPr/>
          </a:p>
        </p:txBody>
      </p:sp>
      <p:sp>
        <p:nvSpPr>
          <p:cNvPr id="22" name="Google Shape;22;p2"/>
          <p:cNvSpPr txBox="1">
            <a:spLocks noGrp="1"/>
          </p:cNvSpPr>
          <p:nvPr>
            <p:ph type="sldNum" idx="12"/>
          </p:nvPr>
        </p:nvSpPr>
        <p:spPr>
          <a:xfrm>
            <a:off x="8438108" y="4769350"/>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1"/>
          <p:cNvSpPr txBox="1">
            <a:spLocks noGrp="1"/>
          </p:cNvSpPr>
          <p:nvPr>
            <p:ph type="sldNum" idx="12"/>
          </p:nvPr>
        </p:nvSpPr>
        <p:spPr>
          <a:xfrm>
            <a:off x="8438108" y="4769350"/>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5"/>
        <p:cNvGrpSpPr/>
        <p:nvPr/>
      </p:nvGrpSpPr>
      <p:grpSpPr>
        <a:xfrm>
          <a:off x="0" y="0"/>
          <a:ext cx="0" cy="0"/>
          <a:chOff x="0" y="0"/>
          <a:chExt cx="0" cy="0"/>
        </a:xfrm>
      </p:grpSpPr>
      <p:sp>
        <p:nvSpPr>
          <p:cNvPr id="56" name="Google Shape;56;p12"/>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57" name="Google Shape;57;p12"/>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16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1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8" name="Google Shape;58;p12"/>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12"/>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1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61"/>
        <p:cNvGrpSpPr/>
        <p:nvPr/>
      </p:nvGrpSpPr>
      <p:grpSpPr>
        <a:xfrm>
          <a:off x="0" y="0"/>
          <a:ext cx="0" cy="0"/>
          <a:chOff x="0" y="0"/>
          <a:chExt cx="0" cy="0"/>
        </a:xfrm>
      </p:grpSpPr>
      <p:sp>
        <p:nvSpPr>
          <p:cNvPr id="62" name="Google Shape;62;p13"/>
          <p:cNvSpPr txBox="1">
            <a:spLocks noGrp="1"/>
          </p:cNvSpPr>
          <p:nvPr>
            <p:ph type="dt" idx="10"/>
          </p:nvPr>
        </p:nvSpPr>
        <p:spPr>
          <a:xfrm>
            <a:off x="457200" y="4767264"/>
            <a:ext cx="2133600" cy="273900"/>
          </a:xfrm>
          <a:prstGeom prst="rect">
            <a:avLst/>
          </a:prstGeom>
          <a:noFill/>
          <a:ln>
            <a:noFill/>
          </a:ln>
        </p:spPr>
        <p:txBody>
          <a:bodyPr spcFirstLastPara="1" wrap="square" lIns="91400" tIns="45700" rIns="91400"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p13"/>
          <p:cNvSpPr txBox="1">
            <a:spLocks noGrp="1"/>
          </p:cNvSpPr>
          <p:nvPr>
            <p:ph type="ftr" idx="11"/>
          </p:nvPr>
        </p:nvSpPr>
        <p:spPr>
          <a:xfrm>
            <a:off x="3124200" y="4767264"/>
            <a:ext cx="2895600" cy="273900"/>
          </a:xfrm>
          <a:prstGeom prst="rect">
            <a:avLst/>
          </a:prstGeom>
          <a:noFill/>
          <a:ln>
            <a:noFill/>
          </a:ln>
        </p:spPr>
        <p:txBody>
          <a:bodyPr spcFirstLastPara="1" wrap="square" lIns="91400" tIns="45700" rIns="91400"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13"/>
          <p:cNvSpPr txBox="1">
            <a:spLocks noGrp="1"/>
          </p:cNvSpPr>
          <p:nvPr>
            <p:ph type="sldNum" idx="12"/>
          </p:nvPr>
        </p:nvSpPr>
        <p:spPr>
          <a:xfrm>
            <a:off x="6553200" y="4767264"/>
            <a:ext cx="2133600" cy="273900"/>
          </a:xfrm>
          <a:prstGeom prst="rect">
            <a:avLst/>
          </a:prstGeom>
          <a:noFill/>
          <a:ln>
            <a:noFill/>
          </a:ln>
        </p:spPr>
        <p:txBody>
          <a:bodyPr spcFirstLastPara="1" wrap="square" lIns="91400" tIns="45700" rIns="91400"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_Title and Content 1">
  <p:cSld name="3_Title and Content_1">
    <p:spTree>
      <p:nvGrpSpPr>
        <p:cNvPr id="1" name="Shape 65"/>
        <p:cNvGrpSpPr/>
        <p:nvPr/>
      </p:nvGrpSpPr>
      <p:grpSpPr>
        <a:xfrm>
          <a:off x="0" y="0"/>
          <a:ext cx="0" cy="0"/>
          <a:chOff x="0" y="0"/>
          <a:chExt cx="0" cy="0"/>
        </a:xfrm>
      </p:grpSpPr>
      <p:sp>
        <p:nvSpPr>
          <p:cNvPr id="66" name="Google Shape;66;p14"/>
          <p:cNvSpPr txBox="1">
            <a:spLocks noGrp="1"/>
          </p:cNvSpPr>
          <p:nvPr>
            <p:ph type="dt" idx="10"/>
          </p:nvPr>
        </p:nvSpPr>
        <p:spPr>
          <a:xfrm>
            <a:off x="457200" y="4767264"/>
            <a:ext cx="2133600" cy="273900"/>
          </a:xfrm>
          <a:prstGeom prst="rect">
            <a:avLst/>
          </a:prstGeom>
          <a:noFill/>
          <a:ln>
            <a:noFill/>
          </a:ln>
        </p:spPr>
        <p:txBody>
          <a:bodyPr spcFirstLastPara="1" wrap="square" lIns="91400" tIns="45700" rIns="91400"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14"/>
          <p:cNvSpPr txBox="1">
            <a:spLocks noGrp="1"/>
          </p:cNvSpPr>
          <p:nvPr>
            <p:ph type="ftr" idx="11"/>
          </p:nvPr>
        </p:nvSpPr>
        <p:spPr>
          <a:xfrm>
            <a:off x="3124200" y="4767264"/>
            <a:ext cx="2895600" cy="273900"/>
          </a:xfrm>
          <a:prstGeom prst="rect">
            <a:avLst/>
          </a:prstGeom>
          <a:noFill/>
          <a:ln>
            <a:noFill/>
          </a:ln>
        </p:spPr>
        <p:txBody>
          <a:bodyPr spcFirstLastPara="1" wrap="square" lIns="91400" tIns="45700" rIns="91400"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8" name="Google Shape;68;p14"/>
          <p:cNvSpPr txBox="1">
            <a:spLocks noGrp="1"/>
          </p:cNvSpPr>
          <p:nvPr>
            <p:ph type="sldNum" idx="12"/>
          </p:nvPr>
        </p:nvSpPr>
        <p:spPr>
          <a:xfrm>
            <a:off x="6553200" y="4767264"/>
            <a:ext cx="2133600" cy="273900"/>
          </a:xfrm>
          <a:prstGeom prst="rect">
            <a:avLst/>
          </a:prstGeom>
          <a:noFill/>
          <a:ln>
            <a:noFill/>
          </a:ln>
        </p:spPr>
        <p:txBody>
          <a:bodyPr spcFirstLastPara="1" wrap="square" lIns="91400" tIns="45700" rIns="91400"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Title and Content 2">
  <p:cSld name="3_Title and Content_2">
    <p:spTree>
      <p:nvGrpSpPr>
        <p:cNvPr id="1" name="Shape 69"/>
        <p:cNvGrpSpPr/>
        <p:nvPr/>
      </p:nvGrpSpPr>
      <p:grpSpPr>
        <a:xfrm>
          <a:off x="0" y="0"/>
          <a:ext cx="0" cy="0"/>
          <a:chOff x="0" y="0"/>
          <a:chExt cx="0" cy="0"/>
        </a:xfrm>
      </p:grpSpPr>
      <p:sp>
        <p:nvSpPr>
          <p:cNvPr id="70" name="Google Shape;70;p15"/>
          <p:cNvSpPr txBox="1">
            <a:spLocks noGrp="1"/>
          </p:cNvSpPr>
          <p:nvPr>
            <p:ph type="dt" idx="10"/>
          </p:nvPr>
        </p:nvSpPr>
        <p:spPr>
          <a:xfrm>
            <a:off x="457200" y="4767264"/>
            <a:ext cx="2133600" cy="273900"/>
          </a:xfrm>
          <a:prstGeom prst="rect">
            <a:avLst/>
          </a:prstGeom>
          <a:noFill/>
          <a:ln>
            <a:noFill/>
          </a:ln>
        </p:spPr>
        <p:txBody>
          <a:bodyPr spcFirstLastPara="1" wrap="square" lIns="91400" tIns="45700" rIns="91400"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5"/>
          <p:cNvSpPr txBox="1">
            <a:spLocks noGrp="1"/>
          </p:cNvSpPr>
          <p:nvPr>
            <p:ph type="ftr" idx="11"/>
          </p:nvPr>
        </p:nvSpPr>
        <p:spPr>
          <a:xfrm>
            <a:off x="3124200" y="4767264"/>
            <a:ext cx="2895600" cy="273900"/>
          </a:xfrm>
          <a:prstGeom prst="rect">
            <a:avLst/>
          </a:prstGeom>
          <a:noFill/>
          <a:ln>
            <a:noFill/>
          </a:ln>
        </p:spPr>
        <p:txBody>
          <a:bodyPr spcFirstLastPara="1" wrap="square" lIns="91400" tIns="45700" rIns="91400"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 name="Google Shape;72;p15"/>
          <p:cNvSpPr txBox="1">
            <a:spLocks noGrp="1"/>
          </p:cNvSpPr>
          <p:nvPr>
            <p:ph type="sldNum" idx="12"/>
          </p:nvPr>
        </p:nvSpPr>
        <p:spPr>
          <a:xfrm>
            <a:off x="6553200" y="4767264"/>
            <a:ext cx="2133600" cy="273900"/>
          </a:xfrm>
          <a:prstGeom prst="rect">
            <a:avLst/>
          </a:prstGeom>
          <a:noFill/>
          <a:ln>
            <a:noFill/>
          </a:ln>
        </p:spPr>
        <p:txBody>
          <a:bodyPr spcFirstLastPara="1" wrap="square" lIns="91400" tIns="45700" rIns="91400"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3"/>
        <p:cNvGrpSpPr/>
        <p:nvPr/>
      </p:nvGrpSpPr>
      <p:grpSpPr>
        <a:xfrm>
          <a:off x="0" y="0"/>
          <a:ext cx="0" cy="0"/>
          <a:chOff x="0" y="0"/>
          <a:chExt cx="0" cy="0"/>
        </a:xfrm>
      </p:grpSpPr>
      <p:sp>
        <p:nvSpPr>
          <p:cNvPr id="24" name="Google Shape;24;p3"/>
          <p:cNvSpPr txBox="1">
            <a:spLocks noGrp="1"/>
          </p:cNvSpPr>
          <p:nvPr>
            <p:ph type="body" idx="1"/>
          </p:nvPr>
        </p:nvSpPr>
        <p:spPr>
          <a:xfrm>
            <a:off x="311700" y="1114400"/>
            <a:ext cx="5260200" cy="36549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9pPr>
          </a:lstStyle>
          <a:p>
            <a:endParaRPr/>
          </a:p>
        </p:txBody>
      </p:sp>
      <p:sp>
        <p:nvSpPr>
          <p:cNvPr id="25" name="Google Shape;25;p3"/>
          <p:cNvSpPr txBox="1">
            <a:spLocks noGrp="1"/>
          </p:cNvSpPr>
          <p:nvPr>
            <p:ph type="sldNum" idx="12"/>
          </p:nvPr>
        </p:nvSpPr>
        <p:spPr>
          <a:xfrm>
            <a:off x="8438108" y="4769350"/>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6" name="Google Shape;26;p3"/>
          <p:cNvSpPr txBox="1">
            <a:spLocks noGrp="1"/>
          </p:cNvSpPr>
          <p:nvPr>
            <p:ph type="title"/>
          </p:nvPr>
        </p:nvSpPr>
        <p:spPr>
          <a:xfrm>
            <a:off x="1371600" y="381000"/>
            <a:ext cx="6418200" cy="3936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FFFFFF"/>
              </a:buClr>
              <a:buSzPts val="1400"/>
              <a:buFont typeface="Arial"/>
              <a:buNone/>
              <a:defRPr sz="2800" b="0" i="0" u="none" strike="noStrike" cap="none">
                <a:solidFill>
                  <a:srgbClr val="FFFFFF"/>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SzPts val="1400"/>
              <a:buFont typeface="Arial"/>
              <a:buNone/>
              <a:defRPr sz="3000"/>
            </a:lvl3pPr>
            <a:lvl4pPr marL="0" marR="0" lvl="3" indent="0" algn="ctr" rtl="0">
              <a:spcBef>
                <a:spcPts val="0"/>
              </a:spcBef>
              <a:spcAft>
                <a:spcPts val="0"/>
              </a:spcAft>
              <a:buSzPts val="1400"/>
              <a:buFont typeface="Arial"/>
              <a:buNone/>
              <a:defRPr sz="3000"/>
            </a:lvl4pPr>
            <a:lvl5pPr marL="0" marR="0" lvl="4" indent="0" algn="ctr" rtl="0">
              <a:spcBef>
                <a:spcPts val="0"/>
              </a:spcBef>
              <a:spcAft>
                <a:spcPts val="0"/>
              </a:spcAft>
              <a:buSzPts val="1400"/>
              <a:buFont typeface="Arial"/>
              <a:buNone/>
              <a:defRPr sz="3000"/>
            </a:lvl5pPr>
            <a:lvl6pPr marL="457200" marR="0" lvl="5" indent="0" algn="ctr" rtl="0">
              <a:spcBef>
                <a:spcPts val="0"/>
              </a:spcBef>
              <a:spcAft>
                <a:spcPts val="0"/>
              </a:spcAft>
              <a:buSzPts val="1400"/>
              <a:buFont typeface="Arial"/>
              <a:buNone/>
              <a:defRPr sz="3000"/>
            </a:lvl6pPr>
            <a:lvl7pPr marL="914400" marR="0" lvl="6" indent="0" algn="ctr" rtl="0">
              <a:spcBef>
                <a:spcPts val="0"/>
              </a:spcBef>
              <a:spcAft>
                <a:spcPts val="0"/>
              </a:spcAft>
              <a:buSzPts val="1400"/>
              <a:buFont typeface="Arial"/>
              <a:buNone/>
              <a:defRPr sz="3000"/>
            </a:lvl7pPr>
            <a:lvl8pPr marL="1371600" marR="0" lvl="7" indent="0" algn="ctr" rtl="0">
              <a:spcBef>
                <a:spcPts val="0"/>
              </a:spcBef>
              <a:spcAft>
                <a:spcPts val="0"/>
              </a:spcAft>
              <a:buSzPts val="1400"/>
              <a:buFont typeface="Arial"/>
              <a:buNone/>
              <a:defRPr sz="3000"/>
            </a:lvl8pPr>
            <a:lvl9pPr marL="1828800" marR="0" lvl="8" indent="0" algn="ctr" rtl="0">
              <a:spcBef>
                <a:spcPts val="0"/>
              </a:spcBef>
              <a:spcAft>
                <a:spcPts val="0"/>
              </a:spcAft>
              <a:buSzPts val="1400"/>
              <a:buFont typeface="Arial"/>
              <a:buNone/>
              <a:defRPr sz="30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
        <p:cNvGrpSpPr/>
        <p:nvPr/>
      </p:nvGrpSpPr>
      <p:grpSpPr>
        <a:xfrm>
          <a:off x="0" y="0"/>
          <a:ext cx="0" cy="0"/>
          <a:chOff x="0" y="0"/>
          <a:chExt cx="0" cy="0"/>
        </a:xfrm>
      </p:grpSpPr>
      <p:sp>
        <p:nvSpPr>
          <p:cNvPr id="28" name="Google Shape;28;p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9pPr>
          </a:lstStyle>
          <a:p>
            <a:endParaRPr/>
          </a:p>
        </p:txBody>
      </p:sp>
      <p:sp>
        <p:nvSpPr>
          <p:cNvPr id="29" name="Google Shape;29;p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9pPr>
          </a:lstStyle>
          <a:p>
            <a:endParaRPr/>
          </a:p>
        </p:txBody>
      </p:sp>
      <p:sp>
        <p:nvSpPr>
          <p:cNvPr id="30" name="Google Shape;30;p4"/>
          <p:cNvSpPr txBox="1">
            <a:spLocks noGrp="1"/>
          </p:cNvSpPr>
          <p:nvPr>
            <p:ph type="sldNum" idx="12"/>
          </p:nvPr>
        </p:nvSpPr>
        <p:spPr>
          <a:xfrm>
            <a:off x="8438108" y="4769350"/>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1" name="Google Shape;31;p4"/>
          <p:cNvSpPr txBox="1">
            <a:spLocks noGrp="1"/>
          </p:cNvSpPr>
          <p:nvPr>
            <p:ph type="title"/>
          </p:nvPr>
        </p:nvSpPr>
        <p:spPr>
          <a:xfrm>
            <a:off x="1371600" y="381000"/>
            <a:ext cx="6418200" cy="3936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FFFFFF"/>
              </a:buClr>
              <a:buSzPts val="1400"/>
              <a:buFont typeface="Arial"/>
              <a:buNone/>
              <a:defRPr sz="2800" b="0" i="0" u="none" strike="noStrike" cap="none">
                <a:solidFill>
                  <a:srgbClr val="FFFFFF"/>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SzPts val="1400"/>
              <a:buFont typeface="Arial"/>
              <a:buNone/>
              <a:defRPr sz="3000"/>
            </a:lvl3pPr>
            <a:lvl4pPr marL="0" marR="0" lvl="3" indent="0" algn="ctr" rtl="0">
              <a:spcBef>
                <a:spcPts val="0"/>
              </a:spcBef>
              <a:spcAft>
                <a:spcPts val="0"/>
              </a:spcAft>
              <a:buSzPts val="1400"/>
              <a:buFont typeface="Arial"/>
              <a:buNone/>
              <a:defRPr sz="3000"/>
            </a:lvl4pPr>
            <a:lvl5pPr marL="0" marR="0" lvl="4" indent="0" algn="ctr" rtl="0">
              <a:spcBef>
                <a:spcPts val="0"/>
              </a:spcBef>
              <a:spcAft>
                <a:spcPts val="0"/>
              </a:spcAft>
              <a:buSzPts val="1400"/>
              <a:buFont typeface="Arial"/>
              <a:buNone/>
              <a:defRPr sz="3000"/>
            </a:lvl5pPr>
            <a:lvl6pPr marL="457200" marR="0" lvl="5" indent="0" algn="ctr" rtl="0">
              <a:spcBef>
                <a:spcPts val="0"/>
              </a:spcBef>
              <a:spcAft>
                <a:spcPts val="0"/>
              </a:spcAft>
              <a:buSzPts val="1400"/>
              <a:buFont typeface="Arial"/>
              <a:buNone/>
              <a:defRPr sz="3000"/>
            </a:lvl6pPr>
            <a:lvl7pPr marL="914400" marR="0" lvl="6" indent="0" algn="ctr" rtl="0">
              <a:spcBef>
                <a:spcPts val="0"/>
              </a:spcBef>
              <a:spcAft>
                <a:spcPts val="0"/>
              </a:spcAft>
              <a:buSzPts val="1400"/>
              <a:buFont typeface="Arial"/>
              <a:buNone/>
              <a:defRPr sz="3000"/>
            </a:lvl7pPr>
            <a:lvl8pPr marL="1371600" marR="0" lvl="7" indent="0" algn="ctr" rtl="0">
              <a:spcBef>
                <a:spcPts val="0"/>
              </a:spcBef>
              <a:spcAft>
                <a:spcPts val="0"/>
              </a:spcAft>
              <a:buSzPts val="1400"/>
              <a:buFont typeface="Arial"/>
              <a:buNone/>
              <a:defRPr sz="3000"/>
            </a:lvl8pPr>
            <a:lvl9pPr marL="1828800" marR="0" lvl="8" indent="0" algn="ctr" rtl="0">
              <a:spcBef>
                <a:spcPts val="0"/>
              </a:spcBef>
              <a:spcAft>
                <a:spcPts val="0"/>
              </a:spcAft>
              <a:buSzPts val="1400"/>
              <a:buFont typeface="Arial"/>
              <a:buNone/>
              <a:defRPr sz="30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2"/>
        <p:cNvGrpSpPr/>
        <p:nvPr/>
      </p:nvGrpSpPr>
      <p:grpSpPr>
        <a:xfrm>
          <a:off x="0" y="0"/>
          <a:ext cx="0" cy="0"/>
          <a:chOff x="0" y="0"/>
          <a:chExt cx="0" cy="0"/>
        </a:xfrm>
      </p:grpSpPr>
      <p:sp>
        <p:nvSpPr>
          <p:cNvPr id="33" name="Google Shape;33;p5"/>
          <p:cNvSpPr txBox="1">
            <a:spLocks noGrp="1"/>
          </p:cNvSpPr>
          <p:nvPr>
            <p:ph type="body" idx="1"/>
          </p:nvPr>
        </p:nvSpPr>
        <p:spPr>
          <a:xfrm>
            <a:off x="311700" y="847675"/>
            <a:ext cx="8520600" cy="3956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34" name="Google Shape;34;p5"/>
          <p:cNvSpPr txBox="1">
            <a:spLocks noGrp="1"/>
          </p:cNvSpPr>
          <p:nvPr>
            <p:ph type="sldNum" idx="12"/>
          </p:nvPr>
        </p:nvSpPr>
        <p:spPr>
          <a:xfrm>
            <a:off x="8438108" y="4769350"/>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5" name="Google Shape;35;p5"/>
          <p:cNvSpPr txBox="1">
            <a:spLocks noGrp="1"/>
          </p:cNvSpPr>
          <p:nvPr>
            <p:ph type="title"/>
          </p:nvPr>
        </p:nvSpPr>
        <p:spPr>
          <a:xfrm>
            <a:off x="1371600" y="381000"/>
            <a:ext cx="6418200" cy="3936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FFFFFF"/>
              </a:buClr>
              <a:buSzPts val="1400"/>
              <a:buFont typeface="Arial"/>
              <a:buNone/>
              <a:defRPr sz="2800" b="0" i="0" u="none" strike="noStrike" cap="none">
                <a:solidFill>
                  <a:srgbClr val="FFFFFF"/>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SzPts val="1400"/>
              <a:buFont typeface="Arial"/>
              <a:buNone/>
              <a:defRPr sz="3000"/>
            </a:lvl3pPr>
            <a:lvl4pPr marL="0" marR="0" lvl="3" indent="0" algn="ctr" rtl="0">
              <a:spcBef>
                <a:spcPts val="0"/>
              </a:spcBef>
              <a:spcAft>
                <a:spcPts val="0"/>
              </a:spcAft>
              <a:buSzPts val="1400"/>
              <a:buFont typeface="Arial"/>
              <a:buNone/>
              <a:defRPr sz="3000"/>
            </a:lvl4pPr>
            <a:lvl5pPr marL="0" marR="0" lvl="4" indent="0" algn="ctr" rtl="0">
              <a:spcBef>
                <a:spcPts val="0"/>
              </a:spcBef>
              <a:spcAft>
                <a:spcPts val="0"/>
              </a:spcAft>
              <a:buSzPts val="1400"/>
              <a:buFont typeface="Arial"/>
              <a:buNone/>
              <a:defRPr sz="3000"/>
            </a:lvl5pPr>
            <a:lvl6pPr marL="457200" marR="0" lvl="5" indent="0" algn="ctr" rtl="0">
              <a:spcBef>
                <a:spcPts val="0"/>
              </a:spcBef>
              <a:spcAft>
                <a:spcPts val="0"/>
              </a:spcAft>
              <a:buSzPts val="1400"/>
              <a:buFont typeface="Arial"/>
              <a:buNone/>
              <a:defRPr sz="3000"/>
            </a:lvl6pPr>
            <a:lvl7pPr marL="914400" marR="0" lvl="6" indent="0" algn="ctr" rtl="0">
              <a:spcBef>
                <a:spcPts val="0"/>
              </a:spcBef>
              <a:spcAft>
                <a:spcPts val="0"/>
              </a:spcAft>
              <a:buSzPts val="1400"/>
              <a:buFont typeface="Arial"/>
              <a:buNone/>
              <a:defRPr sz="3000"/>
            </a:lvl7pPr>
            <a:lvl8pPr marL="1371600" marR="0" lvl="7" indent="0" algn="ctr" rtl="0">
              <a:spcBef>
                <a:spcPts val="0"/>
              </a:spcBef>
              <a:spcAft>
                <a:spcPts val="0"/>
              </a:spcAft>
              <a:buSzPts val="1400"/>
              <a:buFont typeface="Arial"/>
              <a:buNone/>
              <a:defRPr sz="3000"/>
            </a:lvl8pPr>
            <a:lvl9pPr marL="1828800" marR="0" lvl="8" indent="0" algn="ctr" rtl="0">
              <a:spcBef>
                <a:spcPts val="0"/>
              </a:spcBef>
              <a:spcAft>
                <a:spcPts val="0"/>
              </a:spcAft>
              <a:buSzPts val="1400"/>
              <a:buFont typeface="Arial"/>
              <a:buNone/>
              <a:defRPr sz="3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FFFFFF"/>
              </a:buClr>
              <a:buSzPts val="1400"/>
              <a:buFont typeface="Arial"/>
              <a:buNone/>
              <a:defRPr sz="3600" b="0" i="0" u="none" strike="noStrike" cap="none">
                <a:solidFill>
                  <a:srgbClr val="FFFFFF"/>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400"/>
              <a:buFont typeface="Arial"/>
              <a:buNone/>
              <a:defRPr sz="36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SzPts val="1400"/>
              <a:buFont typeface="Arial"/>
              <a:buNone/>
              <a:defRPr sz="3600"/>
            </a:lvl3pPr>
            <a:lvl4pPr marL="0" marR="0" lvl="3" indent="0" algn="ctr" rtl="0">
              <a:spcBef>
                <a:spcPts val="0"/>
              </a:spcBef>
              <a:spcAft>
                <a:spcPts val="0"/>
              </a:spcAft>
              <a:buSzPts val="1400"/>
              <a:buFont typeface="Arial"/>
              <a:buNone/>
              <a:defRPr sz="3600"/>
            </a:lvl4pPr>
            <a:lvl5pPr marL="0" marR="0" lvl="4" indent="0" algn="ctr" rtl="0">
              <a:spcBef>
                <a:spcPts val="0"/>
              </a:spcBef>
              <a:spcAft>
                <a:spcPts val="0"/>
              </a:spcAft>
              <a:buSzPts val="1400"/>
              <a:buFont typeface="Arial"/>
              <a:buNone/>
              <a:defRPr sz="3600"/>
            </a:lvl5pPr>
            <a:lvl6pPr marL="457200" marR="0" lvl="5" indent="0" algn="ctr" rtl="0">
              <a:spcBef>
                <a:spcPts val="0"/>
              </a:spcBef>
              <a:spcAft>
                <a:spcPts val="0"/>
              </a:spcAft>
              <a:buSzPts val="1400"/>
              <a:buFont typeface="Arial"/>
              <a:buNone/>
              <a:defRPr sz="3600"/>
            </a:lvl6pPr>
            <a:lvl7pPr marL="914400" marR="0" lvl="6" indent="0" algn="ctr" rtl="0">
              <a:spcBef>
                <a:spcPts val="0"/>
              </a:spcBef>
              <a:spcAft>
                <a:spcPts val="0"/>
              </a:spcAft>
              <a:buSzPts val="1400"/>
              <a:buFont typeface="Arial"/>
              <a:buNone/>
              <a:defRPr sz="3600"/>
            </a:lvl7pPr>
            <a:lvl8pPr marL="1371600" marR="0" lvl="7" indent="0" algn="ctr" rtl="0">
              <a:spcBef>
                <a:spcPts val="0"/>
              </a:spcBef>
              <a:spcAft>
                <a:spcPts val="0"/>
              </a:spcAft>
              <a:buSzPts val="1400"/>
              <a:buFont typeface="Arial"/>
              <a:buNone/>
              <a:defRPr sz="3600"/>
            </a:lvl8pPr>
            <a:lvl9pPr marL="1828800" marR="0" lvl="8" indent="0" algn="ctr" rtl="0">
              <a:spcBef>
                <a:spcPts val="0"/>
              </a:spcBef>
              <a:spcAft>
                <a:spcPts val="0"/>
              </a:spcAft>
              <a:buSzPts val="1400"/>
              <a:buFont typeface="Arial"/>
              <a:buNone/>
              <a:defRPr sz="3600"/>
            </a:lvl9pPr>
          </a:lstStyle>
          <a:p>
            <a:endParaRPr/>
          </a:p>
        </p:txBody>
      </p:sp>
      <p:sp>
        <p:nvSpPr>
          <p:cNvPr id="38" name="Google Shape;38;p6"/>
          <p:cNvSpPr txBox="1">
            <a:spLocks noGrp="1"/>
          </p:cNvSpPr>
          <p:nvPr>
            <p:ph type="sldNum" idx="12"/>
          </p:nvPr>
        </p:nvSpPr>
        <p:spPr>
          <a:xfrm>
            <a:off x="8438108" y="4769350"/>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9" name="Google Shape;39;p6"/>
          <p:cNvSpPr txBox="1">
            <a:spLocks noGrp="1"/>
          </p:cNvSpPr>
          <p:nvPr>
            <p:ph type="title" idx="2"/>
          </p:nvPr>
        </p:nvSpPr>
        <p:spPr>
          <a:xfrm>
            <a:off x="1371600" y="381000"/>
            <a:ext cx="6418200" cy="3936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FFFFFF"/>
              </a:buClr>
              <a:buSzPts val="1400"/>
              <a:buFont typeface="Arial"/>
              <a:buNone/>
              <a:defRPr sz="2800" b="0" i="0" u="none" strike="noStrike" cap="none">
                <a:solidFill>
                  <a:srgbClr val="FFFFFF"/>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SzPts val="1400"/>
              <a:buFont typeface="Arial"/>
              <a:buNone/>
              <a:defRPr sz="3000"/>
            </a:lvl3pPr>
            <a:lvl4pPr marL="0" marR="0" lvl="3" indent="0" algn="ctr" rtl="0">
              <a:spcBef>
                <a:spcPts val="0"/>
              </a:spcBef>
              <a:spcAft>
                <a:spcPts val="0"/>
              </a:spcAft>
              <a:buSzPts val="1400"/>
              <a:buFont typeface="Arial"/>
              <a:buNone/>
              <a:defRPr sz="3000"/>
            </a:lvl4pPr>
            <a:lvl5pPr marL="0" marR="0" lvl="4" indent="0" algn="ctr" rtl="0">
              <a:spcBef>
                <a:spcPts val="0"/>
              </a:spcBef>
              <a:spcAft>
                <a:spcPts val="0"/>
              </a:spcAft>
              <a:buSzPts val="1400"/>
              <a:buFont typeface="Arial"/>
              <a:buNone/>
              <a:defRPr sz="3000"/>
            </a:lvl5pPr>
            <a:lvl6pPr marL="457200" marR="0" lvl="5" indent="0" algn="ctr" rtl="0">
              <a:spcBef>
                <a:spcPts val="0"/>
              </a:spcBef>
              <a:spcAft>
                <a:spcPts val="0"/>
              </a:spcAft>
              <a:buSzPts val="1400"/>
              <a:buFont typeface="Arial"/>
              <a:buNone/>
              <a:defRPr sz="3000"/>
            </a:lvl6pPr>
            <a:lvl7pPr marL="914400" marR="0" lvl="6" indent="0" algn="ctr" rtl="0">
              <a:spcBef>
                <a:spcPts val="0"/>
              </a:spcBef>
              <a:spcAft>
                <a:spcPts val="0"/>
              </a:spcAft>
              <a:buSzPts val="1400"/>
              <a:buFont typeface="Arial"/>
              <a:buNone/>
              <a:defRPr sz="3000"/>
            </a:lvl7pPr>
            <a:lvl8pPr marL="1371600" marR="0" lvl="7" indent="0" algn="ctr" rtl="0">
              <a:spcBef>
                <a:spcPts val="0"/>
              </a:spcBef>
              <a:spcAft>
                <a:spcPts val="0"/>
              </a:spcAft>
              <a:buSzPts val="1400"/>
              <a:buFont typeface="Arial"/>
              <a:buNone/>
              <a:defRPr sz="3000"/>
            </a:lvl8pPr>
            <a:lvl9pPr marL="1828800" marR="0" lvl="8" indent="0" algn="ctr" rtl="0">
              <a:spcBef>
                <a:spcPts val="0"/>
              </a:spcBef>
              <a:spcAft>
                <a:spcPts val="0"/>
              </a:spcAft>
              <a:buSzPts val="1400"/>
              <a:buFont typeface="Arial"/>
              <a:buNone/>
              <a:defRPr sz="3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7"/>
          <p:cNvSpPr txBox="1">
            <a:spLocks noGrp="1"/>
          </p:cNvSpPr>
          <p:nvPr>
            <p:ph type="sldNum" idx="12"/>
          </p:nvPr>
        </p:nvSpPr>
        <p:spPr>
          <a:xfrm>
            <a:off x="8438108" y="4769350"/>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2" name="Google Shape;42;p7"/>
          <p:cNvSpPr txBox="1">
            <a:spLocks noGrp="1"/>
          </p:cNvSpPr>
          <p:nvPr>
            <p:ph type="title"/>
          </p:nvPr>
        </p:nvSpPr>
        <p:spPr>
          <a:xfrm>
            <a:off x="1371600" y="381000"/>
            <a:ext cx="6418200" cy="3936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FFFFFF"/>
              </a:buClr>
              <a:buSzPts val="1400"/>
              <a:buFont typeface="Arial"/>
              <a:buNone/>
              <a:defRPr sz="2800" b="0" i="0" u="none" strike="noStrike" cap="none">
                <a:solidFill>
                  <a:srgbClr val="FFFFFF"/>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SzPts val="1400"/>
              <a:buFont typeface="Arial"/>
              <a:buNone/>
              <a:defRPr sz="3000"/>
            </a:lvl3pPr>
            <a:lvl4pPr marL="0" marR="0" lvl="3" indent="0" algn="ctr" rtl="0">
              <a:spcBef>
                <a:spcPts val="0"/>
              </a:spcBef>
              <a:spcAft>
                <a:spcPts val="0"/>
              </a:spcAft>
              <a:buSzPts val="1400"/>
              <a:buFont typeface="Arial"/>
              <a:buNone/>
              <a:defRPr sz="3000"/>
            </a:lvl4pPr>
            <a:lvl5pPr marL="0" marR="0" lvl="4" indent="0" algn="ctr" rtl="0">
              <a:spcBef>
                <a:spcPts val="0"/>
              </a:spcBef>
              <a:spcAft>
                <a:spcPts val="0"/>
              </a:spcAft>
              <a:buSzPts val="1400"/>
              <a:buFont typeface="Arial"/>
              <a:buNone/>
              <a:defRPr sz="3000"/>
            </a:lvl5pPr>
            <a:lvl6pPr marL="457200" marR="0" lvl="5" indent="0" algn="ctr" rtl="0">
              <a:spcBef>
                <a:spcPts val="0"/>
              </a:spcBef>
              <a:spcAft>
                <a:spcPts val="0"/>
              </a:spcAft>
              <a:buSzPts val="1400"/>
              <a:buFont typeface="Arial"/>
              <a:buNone/>
              <a:defRPr sz="3000"/>
            </a:lvl6pPr>
            <a:lvl7pPr marL="914400" marR="0" lvl="6" indent="0" algn="ctr" rtl="0">
              <a:spcBef>
                <a:spcPts val="0"/>
              </a:spcBef>
              <a:spcAft>
                <a:spcPts val="0"/>
              </a:spcAft>
              <a:buSzPts val="1400"/>
              <a:buFont typeface="Arial"/>
              <a:buNone/>
              <a:defRPr sz="3000"/>
            </a:lvl7pPr>
            <a:lvl8pPr marL="1371600" marR="0" lvl="7" indent="0" algn="ctr" rtl="0">
              <a:spcBef>
                <a:spcPts val="0"/>
              </a:spcBef>
              <a:spcAft>
                <a:spcPts val="0"/>
              </a:spcAft>
              <a:buSzPts val="1400"/>
              <a:buFont typeface="Arial"/>
              <a:buNone/>
              <a:defRPr sz="3000"/>
            </a:lvl8pPr>
            <a:lvl9pPr marL="1828800" marR="0" lvl="8" indent="0" algn="ctr" rtl="0">
              <a:spcBef>
                <a:spcPts val="0"/>
              </a:spcBef>
              <a:spcAft>
                <a:spcPts val="0"/>
              </a:spcAft>
              <a:buSzPts val="1400"/>
              <a:buFont typeface="Arial"/>
              <a:buNone/>
              <a:defRPr sz="3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3"/>
        <p:cNvGrpSpPr/>
        <p:nvPr/>
      </p:nvGrpSpPr>
      <p:grpSpPr>
        <a:xfrm>
          <a:off x="0" y="0"/>
          <a:ext cx="0" cy="0"/>
          <a:chOff x="0" y="0"/>
          <a:chExt cx="0" cy="0"/>
        </a:xfrm>
      </p:grpSpPr>
      <p:sp>
        <p:nvSpPr>
          <p:cNvPr id="44" name="Google Shape;44;p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FFFFFF"/>
              </a:buClr>
              <a:buSzPts val="1400"/>
              <a:buFont typeface="Arial"/>
              <a:buNone/>
              <a:defRPr sz="4800" b="0" i="0" u="none" strike="noStrike" cap="none">
                <a:solidFill>
                  <a:srgbClr val="FFFFFF"/>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400"/>
              <a:buFont typeface="Arial"/>
              <a:buNone/>
              <a:defRPr sz="48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SzPts val="1400"/>
              <a:buFont typeface="Arial"/>
              <a:buNone/>
              <a:defRPr sz="4800"/>
            </a:lvl3pPr>
            <a:lvl4pPr marL="0" marR="0" lvl="3" indent="0" algn="ctr" rtl="0">
              <a:spcBef>
                <a:spcPts val="0"/>
              </a:spcBef>
              <a:spcAft>
                <a:spcPts val="0"/>
              </a:spcAft>
              <a:buSzPts val="1400"/>
              <a:buFont typeface="Arial"/>
              <a:buNone/>
              <a:defRPr sz="4800"/>
            </a:lvl4pPr>
            <a:lvl5pPr marL="0" marR="0" lvl="4" indent="0" algn="ctr" rtl="0">
              <a:spcBef>
                <a:spcPts val="0"/>
              </a:spcBef>
              <a:spcAft>
                <a:spcPts val="0"/>
              </a:spcAft>
              <a:buSzPts val="1400"/>
              <a:buFont typeface="Arial"/>
              <a:buNone/>
              <a:defRPr sz="4800"/>
            </a:lvl5pPr>
            <a:lvl6pPr marL="457200" marR="0" lvl="5" indent="0" algn="ctr" rtl="0">
              <a:spcBef>
                <a:spcPts val="0"/>
              </a:spcBef>
              <a:spcAft>
                <a:spcPts val="0"/>
              </a:spcAft>
              <a:buSzPts val="1400"/>
              <a:buFont typeface="Arial"/>
              <a:buNone/>
              <a:defRPr sz="4800"/>
            </a:lvl6pPr>
            <a:lvl7pPr marL="914400" marR="0" lvl="6" indent="0" algn="ctr" rtl="0">
              <a:spcBef>
                <a:spcPts val="0"/>
              </a:spcBef>
              <a:spcAft>
                <a:spcPts val="0"/>
              </a:spcAft>
              <a:buSzPts val="1400"/>
              <a:buFont typeface="Arial"/>
              <a:buNone/>
              <a:defRPr sz="4800"/>
            </a:lvl7pPr>
            <a:lvl8pPr marL="1371600" marR="0" lvl="7" indent="0" algn="ctr" rtl="0">
              <a:spcBef>
                <a:spcPts val="0"/>
              </a:spcBef>
              <a:spcAft>
                <a:spcPts val="0"/>
              </a:spcAft>
              <a:buSzPts val="1400"/>
              <a:buFont typeface="Arial"/>
              <a:buNone/>
              <a:defRPr sz="4800"/>
            </a:lvl8pPr>
            <a:lvl9pPr marL="1828800" marR="0" lvl="8" indent="0" algn="ctr" rtl="0">
              <a:spcBef>
                <a:spcPts val="0"/>
              </a:spcBef>
              <a:spcAft>
                <a:spcPts val="0"/>
              </a:spcAft>
              <a:buSzPts val="1400"/>
              <a:buFont typeface="Arial"/>
              <a:buNone/>
              <a:defRPr sz="4800"/>
            </a:lvl9pPr>
          </a:lstStyle>
          <a:p>
            <a:endParaRPr/>
          </a:p>
        </p:txBody>
      </p:sp>
      <p:sp>
        <p:nvSpPr>
          <p:cNvPr id="45" name="Google Shape;45;p8"/>
          <p:cNvSpPr txBox="1">
            <a:spLocks noGrp="1"/>
          </p:cNvSpPr>
          <p:nvPr>
            <p:ph type="sldNum" idx="12"/>
          </p:nvPr>
        </p:nvSpPr>
        <p:spPr>
          <a:xfrm>
            <a:off x="8438108" y="4769350"/>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6"/>
        <p:cNvGrpSpPr/>
        <p:nvPr/>
      </p:nvGrpSpPr>
      <p:grpSpPr>
        <a:xfrm>
          <a:off x="0" y="0"/>
          <a:ext cx="0" cy="0"/>
          <a:chOff x="0" y="0"/>
          <a:chExt cx="0" cy="0"/>
        </a:xfrm>
      </p:grpSpPr>
      <p:sp>
        <p:nvSpPr>
          <p:cNvPr id="47" name="Google Shape;47;p9"/>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1pPr>
            <a:lvl2pPr marL="914400" marR="0" lvl="1" indent="-228600" algn="l" rtl="0">
              <a:lnSpc>
                <a:spcPct val="115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48" name="Google Shape;48;p9"/>
          <p:cNvSpPr txBox="1">
            <a:spLocks noGrp="1"/>
          </p:cNvSpPr>
          <p:nvPr>
            <p:ph type="sldNum" idx="12"/>
          </p:nvPr>
        </p:nvSpPr>
        <p:spPr>
          <a:xfrm>
            <a:off x="8438108" y="4769350"/>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
        <p:cNvGrpSpPr/>
        <p:nvPr/>
      </p:nvGrpSpPr>
      <p:grpSpPr>
        <a:xfrm>
          <a:off x="0" y="0"/>
          <a:ext cx="0" cy="0"/>
          <a:chOff x="0" y="0"/>
          <a:chExt cx="0" cy="0"/>
        </a:xfrm>
      </p:grpSpPr>
      <p:sp>
        <p:nvSpPr>
          <p:cNvPr id="50" name="Google Shape;50;p10"/>
          <p:cNvSpPr txBox="1">
            <a:spLocks noGrp="1"/>
          </p:cNvSpPr>
          <p:nvPr>
            <p:ph type="title"/>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Clr>
                <a:srgbClr val="FFFFFF"/>
              </a:buClr>
              <a:buSzPts val="1400"/>
              <a:buFont typeface="Arial"/>
              <a:buNone/>
              <a:defRPr sz="12000" b="0" i="0" u="none" strike="noStrike" cap="none">
                <a:solidFill>
                  <a:srgbClr val="FFFFFF"/>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400"/>
              <a:buFont typeface="Arial"/>
              <a:buNone/>
              <a:defRPr sz="120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SzPts val="1400"/>
              <a:buFont typeface="Arial"/>
              <a:buNone/>
              <a:defRPr sz="12000"/>
            </a:lvl3pPr>
            <a:lvl4pPr marL="0" marR="0" lvl="3" indent="0" algn="ctr" rtl="0">
              <a:spcBef>
                <a:spcPts val="0"/>
              </a:spcBef>
              <a:spcAft>
                <a:spcPts val="0"/>
              </a:spcAft>
              <a:buSzPts val="1400"/>
              <a:buFont typeface="Arial"/>
              <a:buNone/>
              <a:defRPr sz="12000"/>
            </a:lvl4pPr>
            <a:lvl5pPr marL="0" marR="0" lvl="4" indent="0" algn="ctr" rtl="0">
              <a:spcBef>
                <a:spcPts val="0"/>
              </a:spcBef>
              <a:spcAft>
                <a:spcPts val="0"/>
              </a:spcAft>
              <a:buSzPts val="1400"/>
              <a:buFont typeface="Arial"/>
              <a:buNone/>
              <a:defRPr sz="12000"/>
            </a:lvl5pPr>
            <a:lvl6pPr marL="457200" marR="0" lvl="5" indent="0" algn="ctr" rtl="0">
              <a:spcBef>
                <a:spcPts val="0"/>
              </a:spcBef>
              <a:spcAft>
                <a:spcPts val="0"/>
              </a:spcAft>
              <a:buSzPts val="1400"/>
              <a:buFont typeface="Arial"/>
              <a:buNone/>
              <a:defRPr sz="12000"/>
            </a:lvl6pPr>
            <a:lvl7pPr marL="914400" marR="0" lvl="6" indent="0" algn="ctr" rtl="0">
              <a:spcBef>
                <a:spcPts val="0"/>
              </a:spcBef>
              <a:spcAft>
                <a:spcPts val="0"/>
              </a:spcAft>
              <a:buSzPts val="1400"/>
              <a:buFont typeface="Arial"/>
              <a:buNone/>
              <a:defRPr sz="12000"/>
            </a:lvl7pPr>
            <a:lvl8pPr marL="1371600" marR="0" lvl="7" indent="0" algn="ctr" rtl="0">
              <a:spcBef>
                <a:spcPts val="0"/>
              </a:spcBef>
              <a:spcAft>
                <a:spcPts val="0"/>
              </a:spcAft>
              <a:buSzPts val="1400"/>
              <a:buFont typeface="Arial"/>
              <a:buNone/>
              <a:defRPr sz="12000"/>
            </a:lvl8pPr>
            <a:lvl9pPr marL="1828800" marR="0" lvl="8" indent="0" algn="ctr" rtl="0">
              <a:spcBef>
                <a:spcPts val="0"/>
              </a:spcBef>
              <a:spcAft>
                <a:spcPts val="0"/>
              </a:spcAft>
              <a:buSzPts val="1400"/>
              <a:buFont typeface="Arial"/>
              <a:buNone/>
              <a:defRPr sz="12000"/>
            </a:lvl9pPr>
          </a:lstStyle>
          <a:p>
            <a:endParaRPr/>
          </a:p>
        </p:txBody>
      </p:sp>
      <p:sp>
        <p:nvSpPr>
          <p:cNvPr id="51" name="Google Shape;51;p10"/>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15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1pPr>
            <a:lvl2pPr marL="914400" marR="0" lvl="1"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ctr" rtl="0">
              <a:lnSpc>
                <a:spcPct val="115000"/>
              </a:lnSpc>
              <a:spcBef>
                <a:spcPts val="160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52" name="Google Shape;52;p10"/>
          <p:cNvSpPr txBox="1">
            <a:spLocks noGrp="1"/>
          </p:cNvSpPr>
          <p:nvPr>
            <p:ph type="sldNum" idx="12"/>
          </p:nvPr>
        </p:nvSpPr>
        <p:spPr>
          <a:xfrm>
            <a:off x="8438108" y="4769350"/>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268125" y="57150"/>
            <a:ext cx="8615100" cy="260700"/>
          </a:xfrm>
          <a:prstGeom prst="rect">
            <a:avLst/>
          </a:prstGeom>
          <a:solidFill>
            <a:srgbClr val="6C9BC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3366"/>
              </a:buClr>
              <a:buFont typeface="Trebuchet MS"/>
              <a:buNone/>
            </a:pPr>
            <a:r>
              <a:rPr lang="en" sz="1200" b="0" i="0" u="none" strike="noStrike" cap="none">
                <a:solidFill>
                  <a:srgbClr val="003366"/>
                </a:solidFill>
                <a:latin typeface="Trebuchet MS"/>
                <a:ea typeface="Trebuchet MS"/>
                <a:cs typeface="Trebuchet MS"/>
                <a:sym typeface="Trebuchet MS"/>
              </a:rPr>
              <a:t>N A T I O N A L   O C E A N I C   A N D   A T M O S P H E R I C   A D M I N I S T R A T I O N</a:t>
            </a:r>
            <a:endParaRPr/>
          </a:p>
        </p:txBody>
      </p:sp>
      <p:sp>
        <p:nvSpPr>
          <p:cNvPr id="7" name="Google Shape;7;p1"/>
          <p:cNvSpPr txBox="1"/>
          <p:nvPr/>
        </p:nvSpPr>
        <p:spPr>
          <a:xfrm>
            <a:off x="533400" y="342900"/>
            <a:ext cx="8077200" cy="457200"/>
          </a:xfrm>
          <a:prstGeom prst="rect">
            <a:avLst/>
          </a:prstGeom>
          <a:solidFill>
            <a:srgbClr val="215A9F"/>
          </a:solidFill>
          <a:ln>
            <a:noFill/>
          </a:ln>
        </p:spPr>
        <p:txBody>
          <a:bodyPr spcFirstLastPara="1" wrap="square" lIns="36575" tIns="73150" rIns="36575" bIns="3657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 name="Google Shape;8;p1"/>
          <p:cNvSpPr/>
          <p:nvPr/>
        </p:nvSpPr>
        <p:spPr>
          <a:xfrm>
            <a:off x="8133037" y="0"/>
            <a:ext cx="992700" cy="925500"/>
          </a:xfrm>
          <a:prstGeom prst="ellipse">
            <a:avLst/>
          </a:prstGeom>
          <a:solidFill>
            <a:srgbClr val="FFFFFF"/>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9" name="Google Shape;9;p1"/>
          <p:cNvPicPr preferRelativeResize="0"/>
          <p:nvPr/>
        </p:nvPicPr>
        <p:blipFill rotWithShape="1">
          <a:blip r:embed="rId16">
            <a:alphaModFix/>
          </a:blip>
          <a:srcRect/>
          <a:stretch/>
        </p:blipFill>
        <p:spPr>
          <a:xfrm>
            <a:off x="8151199" y="21299"/>
            <a:ext cx="956400" cy="882900"/>
          </a:xfrm>
          <a:prstGeom prst="rect">
            <a:avLst/>
          </a:prstGeom>
          <a:noFill/>
          <a:ln>
            <a:noFill/>
          </a:ln>
        </p:spPr>
      </p:pic>
      <p:sp>
        <p:nvSpPr>
          <p:cNvPr id="10" name="Google Shape;10;p1"/>
          <p:cNvSpPr txBox="1">
            <a:spLocks noGrp="1"/>
          </p:cNvSpPr>
          <p:nvPr>
            <p:ph type="body" idx="1"/>
          </p:nvPr>
        </p:nvSpPr>
        <p:spPr>
          <a:xfrm>
            <a:off x="311700" y="847675"/>
            <a:ext cx="8520600" cy="3956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grpSp>
        <p:nvGrpSpPr>
          <p:cNvPr id="11" name="Google Shape;11;p1"/>
          <p:cNvGrpSpPr/>
          <p:nvPr/>
        </p:nvGrpSpPr>
        <p:grpSpPr>
          <a:xfrm>
            <a:off x="0" y="0"/>
            <a:ext cx="992700" cy="925500"/>
            <a:chOff x="2833075" y="-371525"/>
            <a:chExt cx="992700" cy="925500"/>
          </a:xfrm>
        </p:grpSpPr>
        <p:sp>
          <p:nvSpPr>
            <p:cNvPr id="12" name="Google Shape;12;p1"/>
            <p:cNvSpPr/>
            <p:nvPr/>
          </p:nvSpPr>
          <p:spPr>
            <a:xfrm>
              <a:off x="2833075" y="-371525"/>
              <a:ext cx="992700" cy="925500"/>
            </a:xfrm>
            <a:prstGeom prst="ellipse">
              <a:avLst/>
            </a:prstGeom>
            <a:solidFill>
              <a:srgbClr val="FFFFFF"/>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3" name="Google Shape;13;p1"/>
            <p:cNvPicPr preferRelativeResize="0"/>
            <p:nvPr/>
          </p:nvPicPr>
          <p:blipFill rotWithShape="1">
            <a:blip r:embed="rId17">
              <a:alphaModFix/>
            </a:blip>
            <a:srcRect/>
            <a:stretch/>
          </p:blipFill>
          <p:spPr>
            <a:xfrm>
              <a:off x="2878375" y="-339575"/>
              <a:ext cx="902100" cy="861600"/>
            </a:xfrm>
            <a:prstGeom prst="rect">
              <a:avLst/>
            </a:prstGeom>
            <a:noFill/>
            <a:ln>
              <a:noFill/>
            </a:ln>
          </p:spPr>
        </p:pic>
      </p:grpSp>
      <p:sp>
        <p:nvSpPr>
          <p:cNvPr id="14" name="Google Shape;14;p1"/>
          <p:cNvSpPr txBox="1">
            <a:spLocks noGrp="1"/>
          </p:cNvSpPr>
          <p:nvPr>
            <p:ph type="title"/>
          </p:nvPr>
        </p:nvSpPr>
        <p:spPr>
          <a:xfrm>
            <a:off x="1371600" y="381000"/>
            <a:ext cx="6418200" cy="3936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FFFFFF"/>
              </a:buClr>
              <a:buSzPts val="1400"/>
              <a:buFont typeface="Arial"/>
              <a:buNone/>
              <a:defRPr sz="2800" b="0" i="0" u="none" strike="noStrike" cap="none">
                <a:solidFill>
                  <a:srgbClr val="FFFFFF"/>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SzPts val="1400"/>
              <a:buFont typeface="Arial"/>
              <a:buNone/>
              <a:defRPr sz="3000"/>
            </a:lvl3pPr>
            <a:lvl4pPr marL="0" marR="0" lvl="3" indent="0" algn="ctr" rtl="0">
              <a:spcBef>
                <a:spcPts val="0"/>
              </a:spcBef>
              <a:spcAft>
                <a:spcPts val="0"/>
              </a:spcAft>
              <a:buSzPts val="1400"/>
              <a:buFont typeface="Arial"/>
              <a:buNone/>
              <a:defRPr sz="3000"/>
            </a:lvl4pPr>
            <a:lvl5pPr marL="0" marR="0" lvl="4" indent="0" algn="ctr" rtl="0">
              <a:spcBef>
                <a:spcPts val="0"/>
              </a:spcBef>
              <a:spcAft>
                <a:spcPts val="0"/>
              </a:spcAft>
              <a:buSzPts val="1400"/>
              <a:buFont typeface="Arial"/>
              <a:buNone/>
              <a:defRPr sz="3000"/>
            </a:lvl5pPr>
            <a:lvl6pPr marL="457200" marR="0" lvl="5" indent="0" algn="ctr" rtl="0">
              <a:spcBef>
                <a:spcPts val="0"/>
              </a:spcBef>
              <a:spcAft>
                <a:spcPts val="0"/>
              </a:spcAft>
              <a:buSzPts val="1400"/>
              <a:buFont typeface="Arial"/>
              <a:buNone/>
              <a:defRPr sz="3000"/>
            </a:lvl6pPr>
            <a:lvl7pPr marL="914400" marR="0" lvl="6" indent="0" algn="ctr" rtl="0">
              <a:spcBef>
                <a:spcPts val="0"/>
              </a:spcBef>
              <a:spcAft>
                <a:spcPts val="0"/>
              </a:spcAft>
              <a:buSzPts val="1400"/>
              <a:buFont typeface="Arial"/>
              <a:buNone/>
              <a:defRPr sz="3000"/>
            </a:lvl7pPr>
            <a:lvl8pPr marL="1371600" marR="0" lvl="7" indent="0" algn="ctr" rtl="0">
              <a:spcBef>
                <a:spcPts val="0"/>
              </a:spcBef>
              <a:spcAft>
                <a:spcPts val="0"/>
              </a:spcAft>
              <a:buSzPts val="1400"/>
              <a:buFont typeface="Arial"/>
              <a:buNone/>
              <a:defRPr sz="3000"/>
            </a:lvl8pPr>
            <a:lvl9pPr marL="1828800" marR="0" lvl="8" indent="0" algn="ctr" rtl="0">
              <a:spcBef>
                <a:spcPts val="0"/>
              </a:spcBef>
              <a:spcAft>
                <a:spcPts val="0"/>
              </a:spcAft>
              <a:buSzPts val="1400"/>
              <a:buFont typeface="Arial"/>
              <a:buNone/>
              <a:defRPr sz="3000"/>
            </a:lvl9pPr>
          </a:lstStyle>
          <a:p>
            <a:endParaRPr/>
          </a:p>
        </p:txBody>
      </p:sp>
      <p:sp>
        <p:nvSpPr>
          <p:cNvPr id="15" name="Google Shape;15;p1"/>
          <p:cNvSpPr/>
          <p:nvPr/>
        </p:nvSpPr>
        <p:spPr>
          <a:xfrm>
            <a:off x="228600" y="4843462"/>
            <a:ext cx="8682000" cy="240600"/>
          </a:xfrm>
          <a:prstGeom prst="rect">
            <a:avLst/>
          </a:prstGeom>
          <a:solidFill>
            <a:srgbClr val="215A9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6" name="Google Shape;16;p1"/>
          <p:cNvSpPr/>
          <p:nvPr/>
        </p:nvSpPr>
        <p:spPr>
          <a:xfrm>
            <a:off x="76200" y="4845843"/>
            <a:ext cx="320700" cy="240600"/>
          </a:xfrm>
          <a:prstGeom prst="ellipse">
            <a:avLst/>
          </a:prstGeom>
          <a:solidFill>
            <a:srgbClr val="215A9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7" name="Google Shape;17;p1"/>
          <p:cNvSpPr/>
          <p:nvPr/>
        </p:nvSpPr>
        <p:spPr>
          <a:xfrm>
            <a:off x="8747125" y="4845843"/>
            <a:ext cx="320700" cy="240600"/>
          </a:xfrm>
          <a:prstGeom prst="ellipse">
            <a:avLst/>
          </a:prstGeom>
          <a:solidFill>
            <a:srgbClr val="215A9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8" name="Google Shape;18;p1"/>
          <p:cNvSpPr txBox="1">
            <a:spLocks noGrp="1"/>
          </p:cNvSpPr>
          <p:nvPr>
            <p:ph type="sldNum" idx="12"/>
          </p:nvPr>
        </p:nvSpPr>
        <p:spPr>
          <a:xfrm>
            <a:off x="8438108" y="4769350"/>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1.gif"/><Relationship Id="rId4" Type="http://schemas.openxmlformats.org/officeDocument/2006/relationships/image" Target="../media/image10.gif"/></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27.gif"/><Relationship Id="rId4" Type="http://schemas.openxmlformats.org/officeDocument/2006/relationships/image" Target="../media/image26.gi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30.gif"/><Relationship Id="rId4" Type="http://schemas.openxmlformats.org/officeDocument/2006/relationships/image" Target="../media/image29.gi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33.gif"/><Relationship Id="rId4" Type="http://schemas.openxmlformats.org/officeDocument/2006/relationships/image" Target="../media/image32.gif"/></Relationships>
</file>

<file path=ppt/slides/_rels/slide3.xml.rels><?xml version="1.0" encoding="UTF-8" standalone="yes"?>
<Relationships xmlns="http://schemas.openxmlformats.org/package/2006/relationships"><Relationship Id="rId3" Type="http://schemas.openxmlformats.org/officeDocument/2006/relationships/hyperlink" Target="https://sites.google.com/a/ucar.edu/model-encyclo-determ/deterministic/analyses/rtma-urma"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hyperlink" Target="https://vlab.ncep.noaa.gov/group/715073/hom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36.gif"/><Relationship Id="rId4" Type="http://schemas.openxmlformats.org/officeDocument/2006/relationships/image" Target="../media/image35.gif"/></Relationships>
</file>

<file path=ppt/slides/_rels/slide31.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gif"/></Relationships>
</file>

<file path=ppt/slides/_rels/slide32.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41.gif"/></Relationships>
</file>

<file path=ppt/slides/_rels/slide33.xml.rels><?xml version="1.0" encoding="UTF-8" standalone="yes"?>
<Relationships xmlns="http://schemas.openxmlformats.org/package/2006/relationships"><Relationship Id="rId3" Type="http://schemas.openxmlformats.org/officeDocument/2006/relationships/hyperlink" Target="https://www.emc.ncep.noaa.gov/mmb/rtma/v2p8/RTMA/"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hyperlink" Target="http://ssd2.wrh.noaa.gov/WAVE/" TargetMode="External"/><Relationship Id="rId4" Type="http://schemas.openxmlformats.org/officeDocument/2006/relationships/hyperlink" Target="https://veritas.nws.noaa.gov/blend/"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vlab.ncep.noaa.gov/group/715073/observation-qc-requests"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hyperlink" Target="https://drive.google.com/open?id=1GwKDamma6ajagmGw7GXc_E6ct-ubLPlGsAFf417-7Lk" TargetMode="External"/><Relationship Id="rId4" Type="http://schemas.openxmlformats.org/officeDocument/2006/relationships/hyperlink" Target="https://ftp.emc.ncep.noaa.gov/mmb/rtma2/for_eval/ob_file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drive.google.com/open?id=13iLfg94AI_oDkXObp86KluMKa9tG-njSPAjIOEApCBs"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6"/>
          <p:cNvSpPr txBox="1">
            <a:spLocks noGrp="1"/>
          </p:cNvSpPr>
          <p:nvPr>
            <p:ph type="ctrTitle"/>
          </p:nvPr>
        </p:nvSpPr>
        <p:spPr>
          <a:xfrm>
            <a:off x="311700" y="1233400"/>
            <a:ext cx="8520600" cy="1563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chemeClr val="dk1"/>
                </a:solidFill>
              </a:rPr>
              <a:t>RTMA/URMA v2.8 Upgrade Overview</a:t>
            </a:r>
            <a:endParaRPr>
              <a:solidFill>
                <a:schemeClr val="dk1"/>
              </a:solidFill>
            </a:endParaRPr>
          </a:p>
        </p:txBody>
      </p:sp>
      <p:sp>
        <p:nvSpPr>
          <p:cNvPr id="78" name="Google Shape;78;p1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Stakeholder meeting: Sept 4, 2019</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5"/>
          <p:cNvSpPr txBox="1">
            <a:spLocks noGrp="1"/>
          </p:cNvSpPr>
          <p:nvPr>
            <p:ph type="body" idx="1"/>
          </p:nvPr>
        </p:nvSpPr>
        <p:spPr>
          <a:xfrm>
            <a:off x="311700" y="847675"/>
            <a:ext cx="8520600" cy="395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
                <a:solidFill>
                  <a:schemeClr val="dk1"/>
                </a:solidFill>
              </a:rPr>
              <a:t>Both </a:t>
            </a:r>
            <a:r>
              <a:rPr lang="en" u="sng">
                <a:solidFill>
                  <a:schemeClr val="dk1"/>
                </a:solidFill>
              </a:rPr>
              <a:t>Option 1</a:t>
            </a:r>
            <a:r>
              <a:rPr lang="en">
                <a:solidFill>
                  <a:schemeClr val="dk1"/>
                </a:solidFill>
              </a:rPr>
              <a:t> and </a:t>
            </a:r>
            <a:r>
              <a:rPr lang="en" u="sng">
                <a:solidFill>
                  <a:schemeClr val="dk1"/>
                </a:solidFill>
              </a:rPr>
              <a:t>Option 2</a:t>
            </a:r>
            <a:r>
              <a:rPr lang="en">
                <a:solidFill>
                  <a:schemeClr val="dk1"/>
                </a:solidFill>
              </a:rPr>
              <a:t> will run for the next week</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Only difference is wind assimilation option, otherwise both systems are identical</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All other elements of v2.8 are in both systems</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We will run statistics to assess which option performs best</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More on the stats at the end of this slide deck</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That system will become v2.8</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We will distribute publicly at that point</a:t>
            </a:r>
            <a:endParaRPr>
              <a:solidFill>
                <a:schemeClr val="dk1"/>
              </a:solidFill>
            </a:endParaRPr>
          </a:p>
        </p:txBody>
      </p:sp>
      <p:sp>
        <p:nvSpPr>
          <p:cNvPr id="136" name="Google Shape;136;p25"/>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Evaluation Procedure for Winds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6"/>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Wind Forward Operator Testing</a:t>
            </a:r>
            <a:endParaRPr/>
          </a:p>
        </p:txBody>
      </p:sp>
      <p:grpSp>
        <p:nvGrpSpPr>
          <p:cNvPr id="142" name="Google Shape;142;p26"/>
          <p:cNvGrpSpPr/>
          <p:nvPr/>
        </p:nvGrpSpPr>
        <p:grpSpPr>
          <a:xfrm>
            <a:off x="392797" y="1505674"/>
            <a:ext cx="8636385" cy="2969953"/>
            <a:chOff x="1240" y="1051551"/>
            <a:chExt cx="9234800" cy="3423972"/>
          </a:xfrm>
        </p:grpSpPr>
        <p:pic>
          <p:nvPicPr>
            <p:cNvPr id="143" name="Google Shape;143;p26"/>
            <p:cNvPicPr preferRelativeResize="0"/>
            <p:nvPr/>
          </p:nvPicPr>
          <p:blipFill rotWithShape="1">
            <a:blip r:embed="rId3">
              <a:alphaModFix/>
            </a:blip>
            <a:srcRect b="11268"/>
            <a:stretch/>
          </p:blipFill>
          <p:spPr>
            <a:xfrm>
              <a:off x="1240" y="1051674"/>
              <a:ext cx="4457400" cy="3423849"/>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144" name="Google Shape;144;p26"/>
            <p:cNvPicPr preferRelativeResize="0"/>
            <p:nvPr/>
          </p:nvPicPr>
          <p:blipFill rotWithShape="1">
            <a:blip r:embed="rId4">
              <a:alphaModFix/>
            </a:blip>
            <a:srcRect b="11213"/>
            <a:stretch/>
          </p:blipFill>
          <p:spPr>
            <a:xfrm>
              <a:off x="5006640" y="1051551"/>
              <a:ext cx="4229400" cy="3423849"/>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grpSp>
      <p:sp>
        <p:nvSpPr>
          <p:cNvPr id="145" name="Google Shape;145;p26"/>
          <p:cNvSpPr txBox="1"/>
          <p:nvPr/>
        </p:nvSpPr>
        <p:spPr>
          <a:xfrm>
            <a:off x="3005575" y="2095925"/>
            <a:ext cx="1203300" cy="393600"/>
          </a:xfrm>
          <a:prstGeom prst="rect">
            <a:avLst/>
          </a:prstGeom>
          <a:solidFill>
            <a:srgbClr val="D9D9D9"/>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Ops URMA</a:t>
            </a:r>
            <a:endParaRPr b="1"/>
          </a:p>
        </p:txBody>
      </p:sp>
      <p:sp>
        <p:nvSpPr>
          <p:cNvPr id="146" name="Google Shape;146;p26"/>
          <p:cNvSpPr txBox="1"/>
          <p:nvPr/>
        </p:nvSpPr>
        <p:spPr>
          <a:xfrm>
            <a:off x="7563750" y="2198550"/>
            <a:ext cx="1203300" cy="393600"/>
          </a:xfrm>
          <a:prstGeom prst="rect">
            <a:avLst/>
          </a:prstGeom>
          <a:solidFill>
            <a:srgbClr val="D9D9D9"/>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00FF"/>
                </a:solidFill>
              </a:rPr>
              <a:t>Para URMA</a:t>
            </a:r>
            <a:endParaRPr b="1">
              <a:solidFill>
                <a:srgbClr val="FF00FF"/>
              </a:solidFill>
            </a:endParaRPr>
          </a:p>
        </p:txBody>
      </p:sp>
      <p:sp>
        <p:nvSpPr>
          <p:cNvPr id="147" name="Google Shape;147;p26"/>
          <p:cNvSpPr txBox="1"/>
          <p:nvPr/>
        </p:nvSpPr>
        <p:spPr>
          <a:xfrm>
            <a:off x="1924700" y="983250"/>
            <a:ext cx="4251600" cy="313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t>Grand Rapids, Michigan: </a:t>
            </a:r>
            <a:r>
              <a:rPr lang="en" sz="1800" u="sng"/>
              <a:t>Option 1</a:t>
            </a:r>
            <a:endParaRPr sz="1800" u="sng"/>
          </a:p>
        </p:txBody>
      </p:sp>
      <p:sp>
        <p:nvSpPr>
          <p:cNvPr id="148" name="Google Shape;148;p26"/>
          <p:cNvSpPr txBox="1"/>
          <p:nvPr/>
        </p:nvSpPr>
        <p:spPr>
          <a:xfrm>
            <a:off x="2028125" y="4860375"/>
            <a:ext cx="4966500" cy="224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rPr>
              <a:t>*Not all locations feature this large of an improvement</a:t>
            </a:r>
            <a:endParaRPr>
              <a:solidFill>
                <a:srgbClr val="FFFFFF"/>
              </a:solidFill>
            </a:endParaRPr>
          </a:p>
        </p:txBody>
      </p:sp>
      <p:sp>
        <p:nvSpPr>
          <p:cNvPr id="149" name="Google Shape;149;p26"/>
          <p:cNvSpPr txBox="1"/>
          <p:nvPr/>
        </p:nvSpPr>
        <p:spPr>
          <a:xfrm>
            <a:off x="6994623" y="873300"/>
            <a:ext cx="1346400" cy="692700"/>
          </a:xfrm>
          <a:prstGeom prst="rect">
            <a:avLst/>
          </a:prstGeom>
          <a:solidFill>
            <a:srgbClr val="D9D9D9"/>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FF0000"/>
                </a:solidFill>
              </a:rPr>
              <a:t>Background</a:t>
            </a:r>
            <a:endParaRPr sz="1200" b="1">
              <a:solidFill>
                <a:srgbClr val="FF0000"/>
              </a:solidFill>
            </a:endParaRPr>
          </a:p>
          <a:p>
            <a:pPr marL="0" lvl="0" indent="0" algn="ctr" rtl="0">
              <a:spcBef>
                <a:spcPts val="0"/>
              </a:spcBef>
              <a:spcAft>
                <a:spcPts val="0"/>
              </a:spcAft>
              <a:buNone/>
            </a:pPr>
            <a:r>
              <a:rPr lang="en" sz="1200" b="1">
                <a:solidFill>
                  <a:srgbClr val="0000FF"/>
                </a:solidFill>
              </a:rPr>
              <a:t>Analysis</a:t>
            </a:r>
            <a:endParaRPr sz="1200" b="1">
              <a:solidFill>
                <a:srgbClr val="0000FF"/>
              </a:solidFill>
            </a:endParaRPr>
          </a:p>
          <a:p>
            <a:pPr marL="0" lvl="0" indent="0" algn="ctr" rtl="0">
              <a:spcBef>
                <a:spcPts val="0"/>
              </a:spcBef>
              <a:spcAft>
                <a:spcPts val="0"/>
              </a:spcAft>
              <a:buNone/>
            </a:pPr>
            <a:r>
              <a:rPr lang="en" sz="1200" b="1"/>
              <a:t>Obs</a:t>
            </a:r>
            <a:endParaRPr sz="1200" b="1"/>
          </a:p>
        </p:txBody>
      </p:sp>
      <p:sp>
        <p:nvSpPr>
          <p:cNvPr id="150" name="Google Shape;150;p26"/>
          <p:cNvSpPr txBox="1"/>
          <p:nvPr/>
        </p:nvSpPr>
        <p:spPr>
          <a:xfrm rot="-5400000">
            <a:off x="-707800" y="2793850"/>
            <a:ext cx="2005500" cy="3936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t>10m Wind Speed (kts)</a:t>
            </a:r>
            <a:endParaRPr/>
          </a:p>
        </p:txBody>
      </p:sp>
      <p:sp>
        <p:nvSpPr>
          <p:cNvPr id="151" name="Google Shape;151;p26"/>
          <p:cNvSpPr txBox="1"/>
          <p:nvPr/>
        </p:nvSpPr>
        <p:spPr>
          <a:xfrm rot="-5400000">
            <a:off x="3952650" y="2844275"/>
            <a:ext cx="2005500" cy="3936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t>10m Wind Speed (kts)</a:t>
            </a:r>
            <a:endParaRPr/>
          </a:p>
        </p:txBody>
      </p:sp>
      <p:sp>
        <p:nvSpPr>
          <p:cNvPr id="152" name="Google Shape;152;p26"/>
          <p:cNvSpPr txBox="1"/>
          <p:nvPr/>
        </p:nvSpPr>
        <p:spPr>
          <a:xfrm>
            <a:off x="5152200" y="4511100"/>
            <a:ext cx="3789000" cy="3138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0000FF"/>
                </a:solidFill>
              </a:rPr>
              <a:t>Test with simple wind profile adjustment</a:t>
            </a:r>
            <a:endParaRPr b="1">
              <a:solidFill>
                <a:srgbClr val="0000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7"/>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Wind Forward Operator Testing</a:t>
            </a:r>
            <a:endParaRPr/>
          </a:p>
        </p:txBody>
      </p:sp>
      <p:pic>
        <p:nvPicPr>
          <p:cNvPr id="158" name="Google Shape;158;p27"/>
          <p:cNvPicPr preferRelativeResize="0"/>
          <p:nvPr/>
        </p:nvPicPr>
        <p:blipFill rotWithShape="1">
          <a:blip r:embed="rId3">
            <a:alphaModFix/>
          </a:blip>
          <a:srcRect b="49809"/>
          <a:stretch/>
        </p:blipFill>
        <p:spPr>
          <a:xfrm>
            <a:off x="0" y="1133052"/>
            <a:ext cx="6044925" cy="2735747"/>
          </a:xfrm>
          <a:prstGeom prst="rect">
            <a:avLst/>
          </a:prstGeom>
          <a:noFill/>
          <a:ln>
            <a:noFill/>
          </a:ln>
        </p:spPr>
      </p:pic>
      <p:pic>
        <p:nvPicPr>
          <p:cNvPr id="159" name="Google Shape;159;p27"/>
          <p:cNvPicPr preferRelativeResize="0"/>
          <p:nvPr/>
        </p:nvPicPr>
        <p:blipFill rotWithShape="1">
          <a:blip r:embed="rId3">
            <a:alphaModFix/>
          </a:blip>
          <a:srcRect t="48712" r="49241"/>
          <a:stretch/>
        </p:blipFill>
        <p:spPr>
          <a:xfrm>
            <a:off x="6074751" y="1043512"/>
            <a:ext cx="3101001" cy="2825276"/>
          </a:xfrm>
          <a:prstGeom prst="rect">
            <a:avLst/>
          </a:prstGeom>
          <a:noFill/>
          <a:ln>
            <a:noFill/>
          </a:ln>
        </p:spPr>
      </p:pic>
      <p:sp>
        <p:nvSpPr>
          <p:cNvPr id="160" name="Google Shape;160;p27"/>
          <p:cNvSpPr txBox="1"/>
          <p:nvPr/>
        </p:nvSpPr>
        <p:spPr>
          <a:xfrm>
            <a:off x="254950" y="3839000"/>
            <a:ext cx="2430000" cy="56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t>NEW URMA</a:t>
            </a:r>
            <a:endParaRPr sz="1800" b="1"/>
          </a:p>
          <a:p>
            <a:pPr marL="0" lvl="0" indent="0" algn="ctr" rtl="0">
              <a:spcBef>
                <a:spcPts val="0"/>
              </a:spcBef>
              <a:spcAft>
                <a:spcPts val="0"/>
              </a:spcAft>
              <a:buNone/>
            </a:pPr>
            <a:r>
              <a:rPr lang="en" sz="1800" b="1"/>
              <a:t>(Option 1)</a:t>
            </a:r>
            <a:endParaRPr sz="1800" b="1"/>
          </a:p>
        </p:txBody>
      </p:sp>
      <p:sp>
        <p:nvSpPr>
          <p:cNvPr id="161" name="Google Shape;161;p27"/>
          <p:cNvSpPr txBox="1"/>
          <p:nvPr/>
        </p:nvSpPr>
        <p:spPr>
          <a:xfrm>
            <a:off x="3260100" y="3898625"/>
            <a:ext cx="2623800" cy="56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t>OLD URMA</a:t>
            </a:r>
            <a:endParaRPr sz="1800" b="1"/>
          </a:p>
        </p:txBody>
      </p:sp>
      <p:sp>
        <p:nvSpPr>
          <p:cNvPr id="162" name="Google Shape;162;p27"/>
          <p:cNvSpPr txBox="1"/>
          <p:nvPr/>
        </p:nvSpPr>
        <p:spPr>
          <a:xfrm>
            <a:off x="6278050" y="3868800"/>
            <a:ext cx="2765700" cy="96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t>DIFFERENCE</a:t>
            </a:r>
            <a:endParaRPr sz="1800" b="1"/>
          </a:p>
          <a:p>
            <a:pPr marL="0" lvl="0" indent="0" algn="ctr" rtl="0">
              <a:spcBef>
                <a:spcPts val="0"/>
              </a:spcBef>
              <a:spcAft>
                <a:spcPts val="0"/>
              </a:spcAft>
              <a:buNone/>
            </a:pPr>
            <a:r>
              <a:rPr lang="en" b="1">
                <a:solidFill>
                  <a:srgbClr val="1C4587"/>
                </a:solidFill>
              </a:rPr>
              <a:t>OLD SYSTEM WINDIER</a:t>
            </a:r>
            <a:endParaRPr b="1">
              <a:solidFill>
                <a:srgbClr val="1C4587"/>
              </a:solidFill>
            </a:endParaRPr>
          </a:p>
          <a:p>
            <a:pPr marL="0" lvl="0" indent="0" algn="ctr" rtl="0">
              <a:spcBef>
                <a:spcPts val="0"/>
              </a:spcBef>
              <a:spcAft>
                <a:spcPts val="0"/>
              </a:spcAft>
              <a:buNone/>
            </a:pPr>
            <a:r>
              <a:rPr lang="en" b="1">
                <a:solidFill>
                  <a:srgbClr val="990000"/>
                </a:solidFill>
              </a:rPr>
              <a:t>NEW SYSTEM WINDIER</a:t>
            </a:r>
            <a:endParaRPr b="1">
              <a:solidFill>
                <a:srgbClr val="99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8"/>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NOHRSC Snowfall Analysis for URMA </a:t>
            </a:r>
            <a:endParaRPr/>
          </a:p>
        </p:txBody>
      </p:sp>
      <p:sp>
        <p:nvSpPr>
          <p:cNvPr id="168" name="Google Shape;168;p28"/>
          <p:cNvSpPr txBox="1">
            <a:spLocks noGrp="1"/>
          </p:cNvSpPr>
          <p:nvPr>
            <p:ph type="body" idx="1"/>
          </p:nvPr>
        </p:nvSpPr>
        <p:spPr>
          <a:xfrm>
            <a:off x="320400" y="774600"/>
            <a:ext cx="8520600" cy="39564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a:solidFill>
                  <a:srgbClr val="000000"/>
                </a:solidFill>
              </a:rPr>
              <a:t>Plan to add NOHRSC 6h/24h snowfall analysis to the precipitation URMA suite (dependent on NOHRSC production status/data sent to NCEP via official ftp-in).</a:t>
            </a:r>
            <a:endParaRPr>
              <a:solidFill>
                <a:srgbClr val="000000"/>
              </a:solidFill>
            </a:endParaRPr>
          </a:p>
          <a:p>
            <a:pPr marL="457200" lvl="0" indent="0" algn="l" rtl="0">
              <a:spcBef>
                <a:spcPts val="1600"/>
              </a:spcBef>
              <a:spcAft>
                <a:spcPts val="0"/>
              </a:spcAft>
              <a:buNone/>
            </a:pPr>
            <a:r>
              <a:rPr lang="en">
                <a:solidFill>
                  <a:srgbClr val="000000"/>
                </a:solidFill>
              </a:rPr>
              <a:t>Current parallel run: at 18-19Z each day, unofficially fetch (wget) and process NOHRSC data for current day, $daym1/$daym2/$daym3/$daym5/$daym7.  Data mapped from NOHRSC’s g184 to the expanded ConUS grid (WEXP) for NBM.  g184 data sent out to AWIPS.  </a:t>
            </a:r>
            <a:endParaRPr>
              <a:solidFill>
                <a:srgbClr val="000000"/>
              </a:solidFill>
            </a:endParaRPr>
          </a:p>
          <a:p>
            <a:pPr marL="457200" lvl="0" indent="0" algn="l" rtl="0">
              <a:spcBef>
                <a:spcPts val="1600"/>
              </a:spcBef>
              <a:spcAft>
                <a:spcPts val="1600"/>
              </a:spcAft>
              <a:buNone/>
            </a:pPr>
            <a:r>
              <a:rPr lang="en">
                <a:solidFill>
                  <a:srgbClr val="000000"/>
                </a:solidFill>
              </a:rPr>
              <a:t>The timing of the run/rerun is subject to change based on NOHRSC and user input.  </a:t>
            </a:r>
            <a:endParaRPr>
              <a:solidFill>
                <a:srgbClr val="00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9"/>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pcpRTMA Source </a:t>
            </a:r>
            <a:endParaRPr/>
          </a:p>
        </p:txBody>
      </p:sp>
      <p:sp>
        <p:nvSpPr>
          <p:cNvPr id="174" name="Google Shape;174;p29"/>
          <p:cNvSpPr txBox="1">
            <a:spLocks noGrp="1"/>
          </p:cNvSpPr>
          <p:nvPr>
            <p:ph type="body" idx="1"/>
          </p:nvPr>
        </p:nvSpPr>
        <p:spPr>
          <a:xfrm>
            <a:off x="320400" y="961850"/>
            <a:ext cx="8520600" cy="395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Current prod uses first run Stage IV supplemented by first run Stage II.  </a:t>
            </a:r>
            <a:endParaRPr>
              <a:solidFill>
                <a:srgbClr val="000000"/>
              </a:solidFill>
            </a:endParaRPr>
          </a:p>
          <a:p>
            <a:pPr marL="0" lvl="0" indent="0" algn="l" rtl="0">
              <a:spcBef>
                <a:spcPts val="1600"/>
              </a:spcBef>
              <a:spcAft>
                <a:spcPts val="1600"/>
              </a:spcAft>
              <a:buNone/>
            </a:pPr>
            <a:r>
              <a:rPr lang="en">
                <a:solidFill>
                  <a:srgbClr val="000000"/>
                </a:solidFill>
              </a:rPr>
              <a:t>At the time of the pcpRTMA run (33 min past the top of the hour), the RFC QPEs (basis for Stage IV) generally do not yet have the benefit of human oversight/QC:</a:t>
            </a:r>
            <a:endParaRPr>
              <a:solidFill>
                <a:srgbClr val="000000"/>
              </a:solidFill>
            </a:endParaRPr>
          </a:p>
        </p:txBody>
      </p:sp>
      <p:pic>
        <p:nvPicPr>
          <p:cNvPr id="175" name="Google Shape;175;p29"/>
          <p:cNvPicPr preferRelativeResize="0"/>
          <p:nvPr/>
        </p:nvPicPr>
        <p:blipFill rotWithShape="1">
          <a:blip r:embed="rId3">
            <a:alphaModFix/>
          </a:blip>
          <a:srcRect t="35852" r="5051" b="-4444"/>
          <a:stretch/>
        </p:blipFill>
        <p:spPr>
          <a:xfrm>
            <a:off x="491075" y="2428725"/>
            <a:ext cx="3255775" cy="2404200"/>
          </a:xfrm>
          <a:prstGeom prst="rect">
            <a:avLst/>
          </a:prstGeom>
          <a:noFill/>
          <a:ln>
            <a:noFill/>
          </a:ln>
        </p:spPr>
      </p:pic>
      <p:cxnSp>
        <p:nvCxnSpPr>
          <p:cNvPr id="176" name="Google Shape;176;p29"/>
          <p:cNvCxnSpPr/>
          <p:nvPr/>
        </p:nvCxnSpPr>
        <p:spPr>
          <a:xfrm flipH="1">
            <a:off x="2231475" y="2636300"/>
            <a:ext cx="1806000" cy="1038000"/>
          </a:xfrm>
          <a:prstGeom prst="straightConnector1">
            <a:avLst/>
          </a:prstGeom>
          <a:noFill/>
          <a:ln w="28575" cap="flat" cmpd="sng">
            <a:solidFill>
              <a:srgbClr val="FF0000"/>
            </a:solidFill>
            <a:prstDash val="solid"/>
            <a:round/>
            <a:headEnd type="none" w="med" len="med"/>
            <a:tailEnd type="triangle" w="med" len="med"/>
          </a:ln>
        </p:spPr>
      </p:cxnSp>
      <p:sp>
        <p:nvSpPr>
          <p:cNvPr id="177" name="Google Shape;177;p29"/>
          <p:cNvSpPr txBox="1"/>
          <p:nvPr/>
        </p:nvSpPr>
        <p:spPr>
          <a:xfrm>
            <a:off x="4234675" y="2480600"/>
            <a:ext cx="4606200" cy="69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02Z 17 Dec 2017 (Saturday evening ET): bad gauge included in the first-run RFC QPE/pcpRTMA.  NERFC removed the bad gauge within hours and pcpURMA was updated accordingly in the following hour’s rerun.  pcpRTMA was only run once (“Real Time”) and the bull’s eye stayed in the RTMA. </a:t>
            </a:r>
            <a:endParaRPr sz="18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0"/>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pcpRTMA using MRMS </a:t>
            </a:r>
            <a:endParaRPr/>
          </a:p>
        </p:txBody>
      </p:sp>
      <p:pic>
        <p:nvPicPr>
          <p:cNvPr id="183" name="Google Shape;183;p30"/>
          <p:cNvPicPr preferRelativeResize="0"/>
          <p:nvPr/>
        </p:nvPicPr>
        <p:blipFill rotWithShape="1">
          <a:blip r:embed="rId3">
            <a:alphaModFix/>
          </a:blip>
          <a:srcRect t="8851" b="7801"/>
          <a:stretch/>
        </p:blipFill>
        <p:spPr>
          <a:xfrm>
            <a:off x="94475" y="2571750"/>
            <a:ext cx="2936525" cy="2167200"/>
          </a:xfrm>
          <a:prstGeom prst="rect">
            <a:avLst/>
          </a:prstGeom>
          <a:noFill/>
          <a:ln>
            <a:noFill/>
          </a:ln>
        </p:spPr>
      </p:pic>
      <p:pic>
        <p:nvPicPr>
          <p:cNvPr id="184" name="Google Shape;184;p30"/>
          <p:cNvPicPr preferRelativeResize="0"/>
          <p:nvPr/>
        </p:nvPicPr>
        <p:blipFill rotWithShape="1">
          <a:blip r:embed="rId4">
            <a:alphaModFix/>
          </a:blip>
          <a:srcRect t="8327" b="8318"/>
          <a:stretch/>
        </p:blipFill>
        <p:spPr>
          <a:xfrm>
            <a:off x="3112437" y="2571750"/>
            <a:ext cx="2936525" cy="2167200"/>
          </a:xfrm>
          <a:prstGeom prst="rect">
            <a:avLst/>
          </a:prstGeom>
          <a:noFill/>
          <a:ln>
            <a:noFill/>
          </a:ln>
        </p:spPr>
      </p:pic>
      <p:pic>
        <p:nvPicPr>
          <p:cNvPr id="185" name="Google Shape;185;p30"/>
          <p:cNvPicPr preferRelativeResize="0"/>
          <p:nvPr/>
        </p:nvPicPr>
        <p:blipFill>
          <a:blip r:embed="rId5">
            <a:alphaModFix/>
          </a:blip>
          <a:stretch>
            <a:fillRect/>
          </a:stretch>
        </p:blipFill>
        <p:spPr>
          <a:xfrm>
            <a:off x="6201362" y="2518550"/>
            <a:ext cx="2790238" cy="2155459"/>
          </a:xfrm>
          <a:prstGeom prst="rect">
            <a:avLst/>
          </a:prstGeom>
          <a:noFill/>
          <a:ln>
            <a:noFill/>
          </a:ln>
        </p:spPr>
      </p:pic>
      <p:sp>
        <p:nvSpPr>
          <p:cNvPr id="186" name="Google Shape;186;p30"/>
          <p:cNvSpPr txBox="1"/>
          <p:nvPr/>
        </p:nvSpPr>
        <p:spPr>
          <a:xfrm>
            <a:off x="320400" y="4173350"/>
            <a:ext cx="6675600" cy="77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Prod</a:t>
            </a:r>
            <a:endParaRPr b="1">
              <a:solidFill>
                <a:srgbClr val="FF0000"/>
              </a:solidFill>
            </a:endParaRPr>
          </a:p>
        </p:txBody>
      </p:sp>
      <p:sp>
        <p:nvSpPr>
          <p:cNvPr id="187" name="Google Shape;187;p30"/>
          <p:cNvSpPr txBox="1"/>
          <p:nvPr/>
        </p:nvSpPr>
        <p:spPr>
          <a:xfrm>
            <a:off x="3327875" y="4173350"/>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v2.8</a:t>
            </a:r>
            <a:endParaRPr/>
          </a:p>
        </p:txBody>
      </p:sp>
      <p:sp>
        <p:nvSpPr>
          <p:cNvPr id="188" name="Google Shape;188;p30"/>
          <p:cNvSpPr txBox="1"/>
          <p:nvPr/>
        </p:nvSpPr>
        <p:spPr>
          <a:xfrm>
            <a:off x="320400" y="998600"/>
            <a:ext cx="8290500" cy="111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In v2.8, we plan to use radar-only MRMS QPE (better timing &amp; less affected by data outage than gauge-corrected MRMS QPE).  Radar quality index (RQI) added as companion array to each hour’s pcpRTMA array - </a:t>
            </a:r>
            <a:r>
              <a:rPr lang="en" sz="1800">
                <a:solidFill>
                  <a:schemeClr val="dk1"/>
                </a:solidFill>
              </a:rPr>
              <a:t> providing users with info about quality of the QPE.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1"/>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pcpRTMA using MRMS: validation </a:t>
            </a:r>
            <a:endParaRPr/>
          </a:p>
        </p:txBody>
      </p:sp>
      <p:sp>
        <p:nvSpPr>
          <p:cNvPr id="194" name="Google Shape;194;p31"/>
          <p:cNvSpPr txBox="1"/>
          <p:nvPr/>
        </p:nvSpPr>
        <p:spPr>
          <a:xfrm>
            <a:off x="376075" y="1074375"/>
            <a:ext cx="7817700" cy="69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0000FF"/>
                </a:solidFill>
              </a:rPr>
              <a:t>Prod</a:t>
            </a:r>
            <a:r>
              <a:rPr lang="en" sz="1800"/>
              <a:t> </a:t>
            </a:r>
            <a:r>
              <a:rPr lang="en" sz="1800" i="1"/>
              <a:t>vs.</a:t>
            </a:r>
            <a:r>
              <a:rPr lang="en" sz="1800"/>
              <a:t> </a:t>
            </a:r>
            <a:r>
              <a:rPr lang="en" sz="1800" b="1">
                <a:solidFill>
                  <a:srgbClr val="FF0000"/>
                </a:solidFill>
              </a:rPr>
              <a:t>v2.8</a:t>
            </a:r>
            <a:r>
              <a:rPr lang="en" sz="1800"/>
              <a:t> pcpRTMA: validation against daily gauges (1-28 Aug 2019)</a:t>
            </a:r>
            <a:endParaRPr sz="1800"/>
          </a:p>
        </p:txBody>
      </p:sp>
      <p:pic>
        <p:nvPicPr>
          <p:cNvPr id="195" name="Google Shape;195;p31"/>
          <p:cNvPicPr preferRelativeResize="0"/>
          <p:nvPr/>
        </p:nvPicPr>
        <p:blipFill rotWithShape="1">
          <a:blip r:embed="rId3">
            <a:alphaModFix/>
          </a:blip>
          <a:srcRect l="2453" r="2453"/>
          <a:stretch/>
        </p:blipFill>
        <p:spPr>
          <a:xfrm>
            <a:off x="173150" y="1908550"/>
            <a:ext cx="2816025" cy="2288325"/>
          </a:xfrm>
          <a:prstGeom prst="rect">
            <a:avLst/>
          </a:prstGeom>
          <a:noFill/>
          <a:ln>
            <a:noFill/>
          </a:ln>
        </p:spPr>
      </p:pic>
      <p:pic>
        <p:nvPicPr>
          <p:cNvPr id="196" name="Google Shape;196;p31"/>
          <p:cNvPicPr preferRelativeResize="0"/>
          <p:nvPr/>
        </p:nvPicPr>
        <p:blipFill rotWithShape="1">
          <a:blip r:embed="rId4">
            <a:alphaModFix/>
          </a:blip>
          <a:srcRect l="2453" r="2453"/>
          <a:stretch/>
        </p:blipFill>
        <p:spPr>
          <a:xfrm>
            <a:off x="3172688" y="1908550"/>
            <a:ext cx="2816025" cy="2288325"/>
          </a:xfrm>
          <a:prstGeom prst="rect">
            <a:avLst/>
          </a:prstGeom>
          <a:noFill/>
          <a:ln>
            <a:noFill/>
          </a:ln>
        </p:spPr>
      </p:pic>
      <p:pic>
        <p:nvPicPr>
          <p:cNvPr id="197" name="Google Shape;197;p31"/>
          <p:cNvPicPr preferRelativeResize="0"/>
          <p:nvPr/>
        </p:nvPicPr>
        <p:blipFill rotWithShape="1">
          <a:blip r:embed="rId5">
            <a:alphaModFix/>
          </a:blip>
          <a:srcRect l="2453" r="2453"/>
          <a:stretch/>
        </p:blipFill>
        <p:spPr>
          <a:xfrm>
            <a:off x="6077650" y="1908550"/>
            <a:ext cx="2816025" cy="2288325"/>
          </a:xfrm>
          <a:prstGeom prst="rect">
            <a:avLst/>
          </a:prstGeom>
          <a:noFill/>
          <a:ln>
            <a:noFill/>
          </a:ln>
        </p:spPr>
      </p:pic>
      <p:sp>
        <p:nvSpPr>
          <p:cNvPr id="198" name="Google Shape;198;p31"/>
          <p:cNvSpPr txBox="1"/>
          <p:nvPr/>
        </p:nvSpPr>
        <p:spPr>
          <a:xfrm>
            <a:off x="336100" y="4359525"/>
            <a:ext cx="82863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Time series of RMSE                               ETS </a:t>
            </a:r>
            <a:r>
              <a:rPr lang="en" i="1"/>
              <a:t>vs</a:t>
            </a:r>
            <a:r>
              <a:rPr lang="en"/>
              <a:t>. threshold                                 Bias </a:t>
            </a:r>
            <a:r>
              <a:rPr lang="en" i="1"/>
              <a:t>vs.</a:t>
            </a:r>
            <a:r>
              <a:rPr lang="en"/>
              <a:t> threshold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2"/>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t>Improved Offshore Filling of pcpURMA</a:t>
            </a:r>
            <a:endParaRPr sz="2400"/>
          </a:p>
        </p:txBody>
      </p:sp>
      <p:sp>
        <p:nvSpPr>
          <p:cNvPr id="204" name="Google Shape;204;p32"/>
          <p:cNvSpPr txBox="1">
            <a:spLocks noGrp="1"/>
          </p:cNvSpPr>
          <p:nvPr>
            <p:ph type="body" idx="1"/>
          </p:nvPr>
        </p:nvSpPr>
        <p:spPr>
          <a:xfrm>
            <a:off x="311700" y="847675"/>
            <a:ext cx="8520600" cy="395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The primary source of ConUS pcpURMA is the NCEP Stage IV - mosaicked RFC QPEs, which is limited to RFC domains (largely land-only).  </a:t>
            </a:r>
            <a:endParaRPr>
              <a:solidFill>
                <a:srgbClr val="000000"/>
              </a:solidFill>
            </a:endParaRPr>
          </a:p>
          <a:p>
            <a:pPr marL="0" lvl="0" indent="0" algn="l" rtl="0">
              <a:spcBef>
                <a:spcPts val="1600"/>
              </a:spcBef>
              <a:spcAft>
                <a:spcPts val="0"/>
              </a:spcAft>
              <a:buNone/>
            </a:pPr>
            <a:r>
              <a:rPr lang="en">
                <a:solidFill>
                  <a:srgbClr val="000000"/>
                </a:solidFill>
              </a:rPr>
              <a:t>V2.7 introduced offshore filling of ConUS PCPURMA with 1) gauge-corrected MRMS (where RQI ≥ 0.1) and 2) CMORPH.  Sometimes there are sharp discontinuities between MRMS and CMORPH; occasionally discontinuities are also seen at the boundary between RFC QPEs and MRMS.  </a:t>
            </a:r>
            <a:endParaRPr>
              <a:solidFill>
                <a:srgbClr val="000000"/>
              </a:solidFill>
            </a:endParaRPr>
          </a:p>
          <a:p>
            <a:pPr marL="0" lvl="0" indent="0" algn="l" rtl="0">
              <a:spcBef>
                <a:spcPts val="1600"/>
              </a:spcBef>
              <a:spcAft>
                <a:spcPts val="1600"/>
              </a:spcAft>
              <a:buNone/>
            </a:pPr>
            <a:r>
              <a:rPr lang="en">
                <a:solidFill>
                  <a:srgbClr val="000000"/>
                </a:solidFill>
              </a:rPr>
              <a:t>Proposed solution (Yan Luo, Manuel Pondeca): apply Whittaker blending function (used in the production of RTMA background field) for a smoother pcpURMA offshore filling.  </a:t>
            </a:r>
            <a:endParaRPr>
              <a:solidFill>
                <a:srgbClr val="00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3"/>
          <p:cNvSpPr txBox="1">
            <a:spLocks noGrp="1"/>
          </p:cNvSpPr>
          <p:nvPr>
            <p:ph type="body" idx="1"/>
          </p:nvPr>
        </p:nvSpPr>
        <p:spPr>
          <a:xfrm>
            <a:off x="311700" y="847675"/>
            <a:ext cx="8520600" cy="395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solidFill>
                  <a:srgbClr val="000000"/>
                </a:solidFill>
              </a:rPr>
              <a:t>From Yan Luo: </a:t>
            </a:r>
            <a:endParaRPr>
              <a:solidFill>
                <a:srgbClr val="000000"/>
              </a:solidFill>
            </a:endParaRPr>
          </a:p>
        </p:txBody>
      </p:sp>
      <p:sp>
        <p:nvSpPr>
          <p:cNvPr id="210" name="Google Shape;210;p33"/>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t>Examples of Blended Offshore PCPURMA</a:t>
            </a:r>
            <a:endParaRPr sz="2400"/>
          </a:p>
        </p:txBody>
      </p:sp>
      <p:pic>
        <p:nvPicPr>
          <p:cNvPr id="211" name="Google Shape;211;p33"/>
          <p:cNvPicPr preferRelativeResize="0"/>
          <p:nvPr/>
        </p:nvPicPr>
        <p:blipFill>
          <a:blip r:embed="rId3">
            <a:alphaModFix/>
          </a:blip>
          <a:stretch>
            <a:fillRect/>
          </a:stretch>
        </p:blipFill>
        <p:spPr>
          <a:xfrm>
            <a:off x="147400" y="1479057"/>
            <a:ext cx="4265300" cy="3115156"/>
          </a:xfrm>
          <a:prstGeom prst="rect">
            <a:avLst/>
          </a:prstGeom>
          <a:noFill/>
          <a:ln>
            <a:noFill/>
          </a:ln>
        </p:spPr>
      </p:pic>
      <p:pic>
        <p:nvPicPr>
          <p:cNvPr id="212" name="Google Shape;212;p33"/>
          <p:cNvPicPr preferRelativeResize="0"/>
          <p:nvPr/>
        </p:nvPicPr>
        <p:blipFill>
          <a:blip r:embed="rId4">
            <a:alphaModFix/>
          </a:blip>
          <a:stretch>
            <a:fillRect/>
          </a:stretch>
        </p:blipFill>
        <p:spPr>
          <a:xfrm>
            <a:off x="4572000" y="1445625"/>
            <a:ext cx="4265301" cy="3182025"/>
          </a:xfrm>
          <a:prstGeom prst="rect">
            <a:avLst/>
          </a:prstGeom>
          <a:noFill/>
          <a:ln>
            <a:noFill/>
          </a:ln>
        </p:spPr>
      </p:pic>
      <p:sp>
        <p:nvSpPr>
          <p:cNvPr id="213" name="Google Shape;213;p33"/>
          <p:cNvSpPr/>
          <p:nvPr/>
        </p:nvSpPr>
        <p:spPr>
          <a:xfrm>
            <a:off x="799550" y="2477575"/>
            <a:ext cx="518700" cy="5442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3"/>
          <p:cNvSpPr/>
          <p:nvPr/>
        </p:nvSpPr>
        <p:spPr>
          <a:xfrm>
            <a:off x="2958025" y="2477575"/>
            <a:ext cx="518700" cy="5442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3"/>
          <p:cNvSpPr/>
          <p:nvPr/>
        </p:nvSpPr>
        <p:spPr>
          <a:xfrm>
            <a:off x="5185125" y="2859525"/>
            <a:ext cx="518700" cy="5442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3"/>
          <p:cNvSpPr/>
          <p:nvPr/>
        </p:nvSpPr>
        <p:spPr>
          <a:xfrm>
            <a:off x="7335400" y="2859525"/>
            <a:ext cx="518700" cy="5442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7" name="Google Shape;217;p33"/>
          <p:cNvCxnSpPr/>
          <p:nvPr/>
        </p:nvCxnSpPr>
        <p:spPr>
          <a:xfrm>
            <a:off x="1480000" y="2748150"/>
            <a:ext cx="1283700" cy="8400"/>
          </a:xfrm>
          <a:prstGeom prst="straightConnector1">
            <a:avLst/>
          </a:prstGeom>
          <a:noFill/>
          <a:ln w="28575" cap="flat" cmpd="sng">
            <a:solidFill>
              <a:srgbClr val="FF0000"/>
            </a:solidFill>
            <a:prstDash val="solid"/>
            <a:round/>
            <a:headEnd type="none" w="med" len="med"/>
            <a:tailEnd type="triangle" w="med" len="med"/>
          </a:ln>
        </p:spPr>
      </p:cxnSp>
      <p:cxnSp>
        <p:nvCxnSpPr>
          <p:cNvPr id="218" name="Google Shape;218;p33"/>
          <p:cNvCxnSpPr/>
          <p:nvPr/>
        </p:nvCxnSpPr>
        <p:spPr>
          <a:xfrm>
            <a:off x="5899600" y="3129150"/>
            <a:ext cx="1283700" cy="8400"/>
          </a:xfrm>
          <a:prstGeom prst="straightConnector1">
            <a:avLst/>
          </a:prstGeom>
          <a:noFill/>
          <a:ln w="28575" cap="flat" cmpd="sng">
            <a:solidFill>
              <a:srgbClr val="FF0000"/>
            </a:solidFill>
            <a:prstDash val="solid"/>
            <a:round/>
            <a:headEnd type="none" w="med" len="med"/>
            <a:tailEnd type="triangle"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4"/>
          <p:cNvSpPr txBox="1">
            <a:spLocks noGrp="1"/>
          </p:cNvSpPr>
          <p:nvPr>
            <p:ph type="body" idx="1"/>
          </p:nvPr>
        </p:nvSpPr>
        <p:spPr>
          <a:xfrm>
            <a:off x="311700" y="847675"/>
            <a:ext cx="8520600" cy="3956400"/>
          </a:xfrm>
          <a:prstGeom prst="rect">
            <a:avLst/>
          </a:prstGeom>
        </p:spPr>
        <p:txBody>
          <a:bodyPr spcFirstLastPara="1" wrap="square" lIns="91425" tIns="91425" rIns="91425" bIns="91425" anchor="t" anchorCtr="0">
            <a:noAutofit/>
          </a:bodyPr>
          <a:lstStyle/>
          <a:p>
            <a:pPr marL="457200" lvl="0" indent="-317500" algn="l" rtl="0">
              <a:lnSpc>
                <a:spcPct val="114000"/>
              </a:lnSpc>
              <a:spcBef>
                <a:spcPts val="0"/>
              </a:spcBef>
              <a:spcAft>
                <a:spcPts val="0"/>
              </a:spcAft>
              <a:buClr>
                <a:srgbClr val="000000"/>
              </a:buClr>
              <a:buSzPts val="1400"/>
              <a:buChar char="-"/>
            </a:pPr>
            <a:r>
              <a:rPr lang="en">
                <a:solidFill>
                  <a:srgbClr val="000000"/>
                </a:solidFill>
              </a:rPr>
              <a:t>Stage IV 24h mosaic (for water.weather.gov/precip): add an additional rerun at 30h after valid time (at 18:33Z) to supplement the current 1/2/3/5/7-day rerun schedule for the 24h mosaic, to give RFCs that have a missing QPE or need to update their QPEs a better chance to get their corrected data to water.weather.gov &amp; the public quickly</a:t>
            </a:r>
            <a:endParaRPr>
              <a:solidFill>
                <a:srgbClr val="000000"/>
              </a:solidFill>
            </a:endParaRPr>
          </a:p>
          <a:p>
            <a:pPr marL="457200" lvl="0" indent="-317500" algn="l" rtl="0">
              <a:lnSpc>
                <a:spcPct val="114000"/>
              </a:lnSpc>
              <a:spcBef>
                <a:spcPts val="100"/>
              </a:spcBef>
              <a:spcAft>
                <a:spcPts val="0"/>
              </a:spcAft>
              <a:buClr>
                <a:srgbClr val="000000"/>
              </a:buClr>
              <a:buSzPts val="1400"/>
              <a:buChar char="-"/>
            </a:pPr>
            <a:r>
              <a:rPr lang="en">
                <a:solidFill>
                  <a:srgbClr val="000000"/>
                </a:solidFill>
              </a:rPr>
              <a:t>Removal of Stage II analysis: pcpRTMA no longer dependent on Stage II; MRMS QPEs can now replace the Stage II.</a:t>
            </a:r>
            <a:endParaRPr>
              <a:solidFill>
                <a:srgbClr val="000000"/>
              </a:solidFill>
            </a:endParaRPr>
          </a:p>
          <a:p>
            <a:pPr marL="914400" lvl="1" indent="-317500" algn="l" rtl="0">
              <a:lnSpc>
                <a:spcPct val="114000"/>
              </a:lnSpc>
              <a:spcBef>
                <a:spcPts val="100"/>
              </a:spcBef>
              <a:spcAft>
                <a:spcPts val="100"/>
              </a:spcAft>
              <a:buClr>
                <a:srgbClr val="000000"/>
              </a:buClr>
              <a:buSzPts val="1400"/>
              <a:buChar char="-"/>
            </a:pPr>
            <a:r>
              <a:rPr lang="en">
                <a:solidFill>
                  <a:srgbClr val="000000"/>
                </a:solidFill>
              </a:rPr>
              <a:t> MRMS v12 planned for Jul-Sep 2020 implementation (Subject to Change), per https://blog.nssl.noaa.gov/mrms/code-updates/</a:t>
            </a:r>
            <a:endParaRPr>
              <a:solidFill>
                <a:srgbClr val="000000"/>
              </a:solidFill>
            </a:endParaRPr>
          </a:p>
        </p:txBody>
      </p:sp>
      <p:sp>
        <p:nvSpPr>
          <p:cNvPr id="224" name="Google Shape;224;p34"/>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Other Changes to Precip</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7"/>
          <p:cNvSpPr txBox="1">
            <a:spLocks noGrp="1"/>
          </p:cNvSpPr>
          <p:nvPr>
            <p:ph type="body" idx="1"/>
          </p:nvPr>
        </p:nvSpPr>
        <p:spPr>
          <a:xfrm>
            <a:off x="311700" y="847675"/>
            <a:ext cx="8520600" cy="395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
                <a:solidFill>
                  <a:schemeClr val="dk1"/>
                </a:solidFill>
              </a:rPr>
              <a:t>RTMA Overview (brief)</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Quality Control/Flagging Situation and Overview</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No additional flagging until critical weather (Dorian) is over</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Next upgrade: v2.8</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Wind changes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Precip changes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Significant Wave Height changes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Downscaling/background changes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Cloud Cover Improvements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Evaluation Procedures (websites, links, etc.)</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New stats we are running at EMC</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Timeline</a:t>
            </a:r>
            <a:endParaRPr>
              <a:solidFill>
                <a:schemeClr val="dk1"/>
              </a:solidFill>
            </a:endParaRPr>
          </a:p>
        </p:txBody>
      </p:sp>
      <p:sp>
        <p:nvSpPr>
          <p:cNvPr id="84" name="Google Shape;84;p17"/>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Outline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5"/>
          <p:cNvSpPr txBox="1">
            <a:spLocks noGrp="1"/>
          </p:cNvSpPr>
          <p:nvPr>
            <p:ph type="body" idx="1"/>
          </p:nvPr>
        </p:nvSpPr>
        <p:spPr>
          <a:xfrm>
            <a:off x="311700" y="847675"/>
            <a:ext cx="8520600" cy="395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
                <a:solidFill>
                  <a:schemeClr val="dk1"/>
                </a:solidFill>
              </a:rPr>
              <a:t>Preprocessing, downscaling and merging the multi-grid output, of the SWH background:</a:t>
            </a:r>
            <a:endParaRPr>
              <a:solidFill>
                <a:schemeClr val="dk1"/>
              </a:solidFill>
            </a:endParaRPr>
          </a:p>
          <a:p>
            <a:pPr marL="742950" lvl="1" indent="-317500" algn="l" rtl="0">
              <a:spcBef>
                <a:spcPts val="0"/>
              </a:spcBef>
              <a:spcAft>
                <a:spcPts val="0"/>
              </a:spcAft>
              <a:buClr>
                <a:schemeClr val="dk1"/>
              </a:buClr>
              <a:buSzPts val="1400"/>
              <a:buChar char="○"/>
            </a:pPr>
            <a:r>
              <a:rPr lang="en">
                <a:solidFill>
                  <a:schemeClr val="dk1"/>
                </a:solidFill>
              </a:rPr>
              <a:t>By adding the sea land mask, erroneous values from the background have been eliminated,</a:t>
            </a:r>
            <a:endParaRPr>
              <a:solidFill>
                <a:schemeClr val="dk1"/>
              </a:solidFill>
            </a:endParaRPr>
          </a:p>
          <a:p>
            <a:pPr marL="742950" lvl="1" indent="-317500" algn="l" rtl="0">
              <a:spcBef>
                <a:spcPts val="0"/>
              </a:spcBef>
              <a:spcAft>
                <a:spcPts val="0"/>
              </a:spcAft>
              <a:buClr>
                <a:schemeClr val="dk1"/>
              </a:buClr>
              <a:buSzPts val="1400"/>
              <a:buChar char="○"/>
            </a:pPr>
            <a:r>
              <a:rPr lang="en">
                <a:solidFill>
                  <a:schemeClr val="dk1"/>
                </a:solidFill>
              </a:rPr>
              <a:t>The background can be produced by an infinite number of background grids (e.g. for CONUS, waves from 6 grids are merged and using sea/land and ice mask).</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Analysis for the Great Lakes is added, based on the GL forecasting system. </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Sea/ice mask is applied (CONUS and AK), based on the NCEP operational ice coverage retrieval.</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Significant Wave Height analysis is provided for Guam (RTMA).</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The spatial resolution of PR was doubled (from 2.5km to 1.25km):</a:t>
            </a:r>
            <a:endParaRPr>
              <a:solidFill>
                <a:schemeClr val="dk1"/>
              </a:solidFill>
            </a:endParaRPr>
          </a:p>
          <a:p>
            <a:pPr marL="1371600" lvl="1" indent="-317500" algn="l" rtl="0">
              <a:spcBef>
                <a:spcPts val="0"/>
              </a:spcBef>
              <a:spcAft>
                <a:spcPts val="0"/>
              </a:spcAft>
              <a:buClr>
                <a:schemeClr val="dk1"/>
              </a:buClr>
              <a:buSzPts val="1400"/>
              <a:buChar char="○"/>
            </a:pPr>
            <a:r>
              <a:rPr lang="en">
                <a:solidFill>
                  <a:schemeClr val="dk1"/>
                </a:solidFill>
              </a:rPr>
              <a:t>The system’s parameters were recalibrated,</a:t>
            </a:r>
            <a:endParaRPr>
              <a:solidFill>
                <a:schemeClr val="dk1"/>
              </a:solidFill>
            </a:endParaRPr>
          </a:p>
          <a:p>
            <a:pPr marL="1371600" lvl="1" indent="-317500" algn="l" rtl="0">
              <a:spcBef>
                <a:spcPts val="0"/>
              </a:spcBef>
              <a:spcAft>
                <a:spcPts val="0"/>
              </a:spcAft>
              <a:buClr>
                <a:schemeClr val="dk1"/>
              </a:buClr>
              <a:buSzPts val="1400"/>
              <a:buChar char="○"/>
            </a:pPr>
            <a:r>
              <a:rPr lang="en">
                <a:solidFill>
                  <a:schemeClr val="dk1"/>
                </a:solidFill>
              </a:rPr>
              <a:t>PRURMA is the wave analysis system with the highest spatial resolution globally.</a:t>
            </a:r>
            <a:endParaRPr>
              <a:solidFill>
                <a:schemeClr val="dk1"/>
              </a:solidFill>
            </a:endParaRPr>
          </a:p>
          <a:p>
            <a:pPr marL="0" lvl="0" indent="0" algn="l" rtl="0">
              <a:spcBef>
                <a:spcPts val="0"/>
              </a:spcBef>
              <a:spcAft>
                <a:spcPts val="1600"/>
              </a:spcAft>
              <a:buNone/>
            </a:pPr>
            <a:endParaRPr/>
          </a:p>
        </p:txBody>
      </p:sp>
      <p:sp>
        <p:nvSpPr>
          <p:cNvPr id="230" name="Google Shape;230;p35"/>
          <p:cNvSpPr txBox="1">
            <a:spLocks noGrp="1"/>
          </p:cNvSpPr>
          <p:nvPr>
            <p:ph type="title"/>
          </p:nvPr>
        </p:nvSpPr>
        <p:spPr>
          <a:xfrm>
            <a:off x="1163600" y="381000"/>
            <a:ext cx="6936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Significant Wave Height Upgrades for 2.8</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6"/>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SWH CONUS 2.8</a:t>
            </a:r>
            <a:endParaRPr/>
          </a:p>
        </p:txBody>
      </p:sp>
      <p:pic>
        <p:nvPicPr>
          <p:cNvPr id="236" name="Google Shape;236;p36"/>
          <p:cNvPicPr preferRelativeResize="0"/>
          <p:nvPr/>
        </p:nvPicPr>
        <p:blipFill>
          <a:blip r:embed="rId3">
            <a:alphaModFix/>
          </a:blip>
          <a:stretch>
            <a:fillRect/>
          </a:stretch>
        </p:blipFill>
        <p:spPr>
          <a:xfrm>
            <a:off x="202750" y="1143442"/>
            <a:ext cx="4123725" cy="3693733"/>
          </a:xfrm>
          <a:prstGeom prst="rect">
            <a:avLst/>
          </a:prstGeom>
          <a:noFill/>
          <a:ln>
            <a:noFill/>
          </a:ln>
        </p:spPr>
      </p:pic>
      <p:sp>
        <p:nvSpPr>
          <p:cNvPr id="237" name="Google Shape;237;p36"/>
          <p:cNvSpPr txBox="1"/>
          <p:nvPr/>
        </p:nvSpPr>
        <p:spPr>
          <a:xfrm>
            <a:off x="715275" y="861950"/>
            <a:ext cx="3040500" cy="24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Great Lakes</a:t>
            </a:r>
            <a:endParaRPr/>
          </a:p>
        </p:txBody>
      </p:sp>
      <p:sp>
        <p:nvSpPr>
          <p:cNvPr id="238" name="Google Shape;238;p36"/>
          <p:cNvSpPr txBox="1"/>
          <p:nvPr/>
        </p:nvSpPr>
        <p:spPr>
          <a:xfrm>
            <a:off x="4649900" y="898950"/>
            <a:ext cx="3040500" cy="24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Overall CONUS Performance</a:t>
            </a:r>
            <a:endParaRPr/>
          </a:p>
        </p:txBody>
      </p:sp>
      <p:pic>
        <p:nvPicPr>
          <p:cNvPr id="239" name="Google Shape;239;p36"/>
          <p:cNvPicPr preferRelativeResize="0"/>
          <p:nvPr/>
        </p:nvPicPr>
        <p:blipFill>
          <a:blip r:embed="rId4">
            <a:alphaModFix/>
          </a:blip>
          <a:stretch>
            <a:fillRect/>
          </a:stretch>
        </p:blipFill>
        <p:spPr>
          <a:xfrm>
            <a:off x="4656175" y="1537825"/>
            <a:ext cx="1449175" cy="2860250"/>
          </a:xfrm>
          <a:prstGeom prst="rect">
            <a:avLst/>
          </a:prstGeom>
          <a:noFill/>
          <a:ln>
            <a:noFill/>
          </a:ln>
        </p:spPr>
      </p:pic>
      <p:pic>
        <p:nvPicPr>
          <p:cNvPr id="240" name="Google Shape;240;p36"/>
          <p:cNvPicPr preferRelativeResize="0"/>
          <p:nvPr/>
        </p:nvPicPr>
        <p:blipFill>
          <a:blip r:embed="rId5">
            <a:alphaModFix/>
          </a:blip>
          <a:stretch>
            <a:fillRect/>
          </a:stretch>
        </p:blipFill>
        <p:spPr>
          <a:xfrm>
            <a:off x="6158800" y="1504000"/>
            <a:ext cx="1492501" cy="2945711"/>
          </a:xfrm>
          <a:prstGeom prst="rect">
            <a:avLst/>
          </a:prstGeom>
          <a:noFill/>
          <a:ln>
            <a:noFill/>
          </a:ln>
        </p:spPr>
      </p:pic>
      <p:sp>
        <p:nvSpPr>
          <p:cNvPr id="241" name="Google Shape;241;p36"/>
          <p:cNvSpPr txBox="1"/>
          <p:nvPr/>
        </p:nvSpPr>
        <p:spPr>
          <a:xfrm>
            <a:off x="4909375" y="1267800"/>
            <a:ext cx="895200" cy="24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OLD URMA</a:t>
            </a:r>
            <a:endParaRPr sz="1000"/>
          </a:p>
        </p:txBody>
      </p:sp>
      <p:sp>
        <p:nvSpPr>
          <p:cNvPr id="242" name="Google Shape;242;p36"/>
          <p:cNvSpPr txBox="1"/>
          <p:nvPr/>
        </p:nvSpPr>
        <p:spPr>
          <a:xfrm>
            <a:off x="6451876" y="1267800"/>
            <a:ext cx="895200" cy="24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NEW URMA</a:t>
            </a:r>
            <a:endParaRPr sz="1000"/>
          </a:p>
        </p:txBody>
      </p:sp>
      <p:sp>
        <p:nvSpPr>
          <p:cNvPr id="243" name="Google Shape;243;p36"/>
          <p:cNvSpPr txBox="1"/>
          <p:nvPr/>
        </p:nvSpPr>
        <p:spPr>
          <a:xfrm rot="-5400000">
            <a:off x="4151850" y="2066100"/>
            <a:ext cx="840300" cy="24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Bias (m)</a:t>
            </a:r>
            <a:endParaRPr sz="1000"/>
          </a:p>
        </p:txBody>
      </p:sp>
      <p:sp>
        <p:nvSpPr>
          <p:cNvPr id="244" name="Google Shape;244;p36"/>
          <p:cNvSpPr txBox="1"/>
          <p:nvPr/>
        </p:nvSpPr>
        <p:spPr>
          <a:xfrm rot="-5400000">
            <a:off x="4113775" y="3650400"/>
            <a:ext cx="840300" cy="24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RMSE (m)</a:t>
            </a:r>
            <a:endParaRPr sz="1000"/>
          </a:p>
        </p:txBody>
      </p:sp>
      <p:sp>
        <p:nvSpPr>
          <p:cNvPr id="245" name="Google Shape;245;p36"/>
          <p:cNvSpPr txBox="1"/>
          <p:nvPr/>
        </p:nvSpPr>
        <p:spPr>
          <a:xfrm>
            <a:off x="4964400" y="4276950"/>
            <a:ext cx="840300" cy="24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July 2019</a:t>
            </a:r>
            <a:endParaRPr sz="1000"/>
          </a:p>
        </p:txBody>
      </p:sp>
      <p:sp>
        <p:nvSpPr>
          <p:cNvPr id="246" name="Google Shape;246;p36"/>
          <p:cNvSpPr txBox="1"/>
          <p:nvPr/>
        </p:nvSpPr>
        <p:spPr>
          <a:xfrm>
            <a:off x="6484900" y="4276950"/>
            <a:ext cx="840300" cy="24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July 2019</a:t>
            </a:r>
            <a:endParaRPr sz="1000"/>
          </a:p>
        </p:txBody>
      </p:sp>
      <p:sp>
        <p:nvSpPr>
          <p:cNvPr id="247" name="Google Shape;247;p36"/>
          <p:cNvSpPr txBox="1"/>
          <p:nvPr/>
        </p:nvSpPr>
        <p:spPr>
          <a:xfrm>
            <a:off x="7585225" y="2684100"/>
            <a:ext cx="1492500" cy="1508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Background preprocessing is the only difference. But there is significant reduction of the RMSE (~40%).</a:t>
            </a:r>
            <a:endParaRPr sz="1200">
              <a:solidFill>
                <a:schemeClr val="dk1"/>
              </a:solidFill>
            </a:endParaRPr>
          </a:p>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7"/>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SWH OCONUS 2.8</a:t>
            </a:r>
            <a:endParaRPr/>
          </a:p>
        </p:txBody>
      </p:sp>
      <p:pic>
        <p:nvPicPr>
          <p:cNvPr id="253" name="Google Shape;253;p37"/>
          <p:cNvPicPr preferRelativeResize="0"/>
          <p:nvPr/>
        </p:nvPicPr>
        <p:blipFill rotWithShape="1">
          <a:blip r:embed="rId3">
            <a:alphaModFix/>
          </a:blip>
          <a:srcRect l="13969" t="6072" r="28187" b="6674"/>
          <a:stretch/>
        </p:blipFill>
        <p:spPr>
          <a:xfrm>
            <a:off x="742200" y="1108400"/>
            <a:ext cx="3094639" cy="3505626"/>
          </a:xfrm>
          <a:prstGeom prst="rect">
            <a:avLst/>
          </a:prstGeom>
          <a:noFill/>
          <a:ln>
            <a:noFill/>
          </a:ln>
        </p:spPr>
      </p:pic>
      <p:pic>
        <p:nvPicPr>
          <p:cNvPr id="254" name="Google Shape;254;p37"/>
          <p:cNvPicPr preferRelativeResize="0"/>
          <p:nvPr/>
        </p:nvPicPr>
        <p:blipFill rotWithShape="1">
          <a:blip r:embed="rId4">
            <a:alphaModFix/>
          </a:blip>
          <a:srcRect l="7865" r="23078" b="5303"/>
          <a:stretch/>
        </p:blipFill>
        <p:spPr>
          <a:xfrm>
            <a:off x="4191000" y="1108400"/>
            <a:ext cx="3351234" cy="3438127"/>
          </a:xfrm>
          <a:prstGeom prst="rect">
            <a:avLst/>
          </a:prstGeom>
          <a:noFill/>
          <a:ln>
            <a:noFill/>
          </a:ln>
        </p:spPr>
      </p:pic>
      <p:sp>
        <p:nvSpPr>
          <p:cNvPr id="255" name="Google Shape;255;p37"/>
          <p:cNvSpPr txBox="1"/>
          <p:nvPr/>
        </p:nvSpPr>
        <p:spPr>
          <a:xfrm>
            <a:off x="1956750" y="891200"/>
            <a:ext cx="1029300" cy="24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URMA v2.7</a:t>
            </a:r>
            <a:endParaRPr sz="1000"/>
          </a:p>
        </p:txBody>
      </p:sp>
      <p:sp>
        <p:nvSpPr>
          <p:cNvPr id="256" name="Google Shape;256;p37"/>
          <p:cNvSpPr txBox="1"/>
          <p:nvPr/>
        </p:nvSpPr>
        <p:spPr>
          <a:xfrm>
            <a:off x="5484259" y="863900"/>
            <a:ext cx="1974300" cy="24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URMA v2.8</a:t>
            </a:r>
            <a:endParaRPr sz="1000"/>
          </a:p>
        </p:txBody>
      </p:sp>
      <p:sp>
        <p:nvSpPr>
          <p:cNvPr id="257" name="Google Shape;257;p37"/>
          <p:cNvSpPr txBox="1"/>
          <p:nvPr/>
        </p:nvSpPr>
        <p:spPr>
          <a:xfrm>
            <a:off x="7602675" y="2895325"/>
            <a:ext cx="1492500" cy="1574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The 2.8 upgrades had positive or neutral effect on the analysis of SWH.</a:t>
            </a:r>
            <a:endParaRPr/>
          </a:p>
        </p:txBody>
      </p:sp>
      <p:sp>
        <p:nvSpPr>
          <p:cNvPr id="258" name="Google Shape;258;p37"/>
          <p:cNvSpPr txBox="1"/>
          <p:nvPr/>
        </p:nvSpPr>
        <p:spPr>
          <a:xfrm>
            <a:off x="22700" y="1135700"/>
            <a:ext cx="725700" cy="24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Bias (m)</a:t>
            </a:r>
            <a:endParaRPr sz="1000"/>
          </a:p>
        </p:txBody>
      </p:sp>
      <p:sp>
        <p:nvSpPr>
          <p:cNvPr id="259" name="Google Shape;259;p37"/>
          <p:cNvSpPr txBox="1"/>
          <p:nvPr/>
        </p:nvSpPr>
        <p:spPr>
          <a:xfrm>
            <a:off x="22700" y="2169950"/>
            <a:ext cx="840300" cy="24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RMSE (m)</a:t>
            </a:r>
            <a:endParaRPr sz="1000"/>
          </a:p>
        </p:txBody>
      </p:sp>
      <p:sp>
        <p:nvSpPr>
          <p:cNvPr id="260" name="Google Shape;260;p37"/>
          <p:cNvSpPr txBox="1"/>
          <p:nvPr/>
        </p:nvSpPr>
        <p:spPr>
          <a:xfrm>
            <a:off x="68975" y="3359225"/>
            <a:ext cx="840300" cy="24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 Obs</a:t>
            </a:r>
            <a:endParaRPr sz="10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8"/>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SWH RTMA GUAM </a:t>
            </a:r>
            <a:endParaRPr/>
          </a:p>
        </p:txBody>
      </p:sp>
      <p:pic>
        <p:nvPicPr>
          <p:cNvPr id="266" name="Google Shape;266;p38"/>
          <p:cNvPicPr preferRelativeResize="0"/>
          <p:nvPr/>
        </p:nvPicPr>
        <p:blipFill>
          <a:blip r:embed="rId3">
            <a:alphaModFix/>
          </a:blip>
          <a:stretch>
            <a:fillRect/>
          </a:stretch>
        </p:blipFill>
        <p:spPr>
          <a:xfrm>
            <a:off x="764589" y="1353725"/>
            <a:ext cx="2515262" cy="2667624"/>
          </a:xfrm>
          <a:prstGeom prst="rect">
            <a:avLst/>
          </a:prstGeom>
          <a:noFill/>
          <a:ln>
            <a:noFill/>
          </a:ln>
        </p:spPr>
      </p:pic>
      <p:sp>
        <p:nvSpPr>
          <p:cNvPr id="267" name="Google Shape;267;p38"/>
          <p:cNvSpPr txBox="1"/>
          <p:nvPr/>
        </p:nvSpPr>
        <p:spPr>
          <a:xfrm>
            <a:off x="1265350" y="4198625"/>
            <a:ext cx="71397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Limited by the available observations: 3 in-situ and rare satellite crossings (~1/week). </a:t>
            </a:r>
            <a:endParaRPr/>
          </a:p>
        </p:txBody>
      </p:sp>
      <p:pic>
        <p:nvPicPr>
          <p:cNvPr id="268" name="Google Shape;268;p38"/>
          <p:cNvPicPr preferRelativeResize="0"/>
          <p:nvPr/>
        </p:nvPicPr>
        <p:blipFill rotWithShape="1">
          <a:blip r:embed="rId4">
            <a:alphaModFix/>
          </a:blip>
          <a:srcRect l="7967" t="4156" r="6903" b="6270"/>
          <a:stretch/>
        </p:blipFill>
        <p:spPr>
          <a:xfrm>
            <a:off x="3561600" y="1340463"/>
            <a:ext cx="3313424" cy="2614951"/>
          </a:xfrm>
          <a:prstGeom prst="rect">
            <a:avLst/>
          </a:prstGeom>
          <a:noFill/>
          <a:ln>
            <a:noFill/>
          </a:ln>
        </p:spPr>
      </p:pic>
      <p:pic>
        <p:nvPicPr>
          <p:cNvPr id="269" name="Google Shape;269;p38"/>
          <p:cNvPicPr preferRelativeResize="0"/>
          <p:nvPr/>
        </p:nvPicPr>
        <p:blipFill>
          <a:blip r:embed="rId5">
            <a:alphaModFix/>
          </a:blip>
          <a:stretch>
            <a:fillRect/>
          </a:stretch>
        </p:blipFill>
        <p:spPr>
          <a:xfrm>
            <a:off x="7191375" y="1506125"/>
            <a:ext cx="1346450" cy="2422725"/>
          </a:xfrm>
          <a:prstGeom prst="rect">
            <a:avLst/>
          </a:prstGeom>
          <a:noFill/>
          <a:ln>
            <a:noFill/>
          </a:ln>
        </p:spPr>
      </p:pic>
      <p:sp>
        <p:nvSpPr>
          <p:cNvPr id="270" name="Google Shape;270;p38"/>
          <p:cNvSpPr txBox="1"/>
          <p:nvPr/>
        </p:nvSpPr>
        <p:spPr>
          <a:xfrm>
            <a:off x="764600" y="960125"/>
            <a:ext cx="8853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rPr>
              <a:t>Example </a:t>
            </a:r>
            <a:endParaRPr sz="1200"/>
          </a:p>
        </p:txBody>
      </p:sp>
      <p:sp>
        <p:nvSpPr>
          <p:cNvPr id="271" name="Google Shape;271;p38"/>
          <p:cNvSpPr txBox="1"/>
          <p:nvPr/>
        </p:nvSpPr>
        <p:spPr>
          <a:xfrm>
            <a:off x="3581275" y="960125"/>
            <a:ext cx="26433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rPr>
              <a:t>Time series of Bias and RMSE</a:t>
            </a:r>
            <a:endParaRPr sz="1200"/>
          </a:p>
        </p:txBody>
      </p:sp>
      <p:sp>
        <p:nvSpPr>
          <p:cNvPr id="272" name="Google Shape;272;p38"/>
          <p:cNvSpPr txBox="1"/>
          <p:nvPr/>
        </p:nvSpPr>
        <p:spPr>
          <a:xfrm>
            <a:off x="7366775" y="943575"/>
            <a:ext cx="11220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rPr>
              <a:t>Synoptic Stats</a:t>
            </a:r>
            <a:endParaRPr sz="12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9"/>
          <p:cNvSpPr txBox="1">
            <a:spLocks noGrp="1"/>
          </p:cNvSpPr>
          <p:nvPr>
            <p:ph type="body" idx="1"/>
          </p:nvPr>
        </p:nvSpPr>
        <p:spPr>
          <a:xfrm>
            <a:off x="311700" y="847675"/>
            <a:ext cx="8520600" cy="3956400"/>
          </a:xfrm>
          <a:prstGeom prst="rect">
            <a:avLst/>
          </a:prstGeom>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Clr>
                <a:srgbClr val="000000"/>
              </a:buClr>
              <a:buSzPts val="1400"/>
              <a:buChar char="●"/>
            </a:pPr>
            <a:r>
              <a:rPr lang="en" sz="1400">
                <a:solidFill>
                  <a:srgbClr val="000000"/>
                </a:solidFill>
              </a:rPr>
              <a:t>HRRR Smartinit</a:t>
            </a:r>
            <a:endParaRPr sz="1400">
              <a:solidFill>
                <a:srgbClr val="000000"/>
              </a:solidFill>
            </a:endParaRPr>
          </a:p>
          <a:p>
            <a:pPr marL="914400" lvl="1" indent="-298450" algn="l" rtl="0">
              <a:lnSpc>
                <a:spcPct val="100000"/>
              </a:lnSpc>
              <a:spcBef>
                <a:spcPts val="0"/>
              </a:spcBef>
              <a:spcAft>
                <a:spcPts val="0"/>
              </a:spcAft>
              <a:buClr>
                <a:srgbClr val="000000"/>
              </a:buClr>
              <a:buSzPts val="1100"/>
              <a:buChar char="○"/>
            </a:pPr>
            <a:r>
              <a:rPr lang="en" sz="1100">
                <a:solidFill>
                  <a:srgbClr val="000000"/>
                </a:solidFill>
              </a:rPr>
              <a:t>Changed the wind downscaling to be the maximum of the 10-m winds (instead of model level 1 winds) and vertically interpolated winds multiplied by 0.7 (to account for surface friction).  This is only done in the portion of the code where the NDFD terrain &gt; model terrain.  When NDFD terrain &lt;= model terrain, the 10-m winds are used.</a:t>
            </a:r>
            <a:endParaRPr sz="1100">
              <a:solidFill>
                <a:srgbClr val="000000"/>
              </a:solidFill>
            </a:endParaRPr>
          </a:p>
          <a:p>
            <a:pPr marL="457200" lvl="0" indent="0" algn="l" rtl="0">
              <a:lnSpc>
                <a:spcPct val="100000"/>
              </a:lnSpc>
              <a:spcBef>
                <a:spcPts val="0"/>
              </a:spcBef>
              <a:spcAft>
                <a:spcPts val="0"/>
              </a:spcAft>
              <a:buNone/>
            </a:pPr>
            <a:endParaRPr sz="1100">
              <a:solidFill>
                <a:srgbClr val="000000"/>
              </a:solidFill>
            </a:endParaRPr>
          </a:p>
          <a:p>
            <a:pPr marL="457200" lvl="0" indent="-317500" algn="l" rtl="0">
              <a:lnSpc>
                <a:spcPct val="100000"/>
              </a:lnSpc>
              <a:spcBef>
                <a:spcPts val="0"/>
              </a:spcBef>
              <a:spcAft>
                <a:spcPts val="0"/>
              </a:spcAft>
              <a:buClr>
                <a:srgbClr val="000000"/>
              </a:buClr>
              <a:buSzPts val="1400"/>
              <a:buChar char="●"/>
            </a:pPr>
            <a:r>
              <a:rPr lang="en" sz="1400">
                <a:solidFill>
                  <a:srgbClr val="000000"/>
                </a:solidFill>
              </a:rPr>
              <a:t>RAP Smartinit</a:t>
            </a:r>
            <a:endParaRPr sz="1400">
              <a:solidFill>
                <a:srgbClr val="000000"/>
              </a:solidFill>
            </a:endParaRPr>
          </a:p>
          <a:p>
            <a:pPr marL="914400" lvl="1" indent="-298450" algn="l" rtl="0">
              <a:lnSpc>
                <a:spcPct val="100000"/>
              </a:lnSpc>
              <a:spcBef>
                <a:spcPts val="0"/>
              </a:spcBef>
              <a:spcAft>
                <a:spcPts val="0"/>
              </a:spcAft>
              <a:buClr>
                <a:schemeClr val="dk1"/>
              </a:buClr>
              <a:buSzPts val="1100"/>
              <a:buChar char="○"/>
            </a:pPr>
            <a:r>
              <a:rPr lang="en" sz="1100">
                <a:solidFill>
                  <a:schemeClr val="dk1"/>
                </a:solidFill>
              </a:rPr>
              <a:t>Used land sea mask for coastline adjustment instead of vegetation type.</a:t>
            </a:r>
            <a:endParaRPr sz="1100">
              <a:solidFill>
                <a:schemeClr val="dk1"/>
              </a:solidFill>
            </a:endParaRPr>
          </a:p>
          <a:p>
            <a:pPr marL="457200" lvl="0" indent="0" algn="l" rtl="0">
              <a:lnSpc>
                <a:spcPct val="100000"/>
              </a:lnSpc>
              <a:spcBef>
                <a:spcPts val="0"/>
              </a:spcBef>
              <a:spcAft>
                <a:spcPts val="0"/>
              </a:spcAft>
              <a:buNone/>
            </a:pPr>
            <a:endParaRPr sz="1100">
              <a:solidFill>
                <a:schemeClr val="dk1"/>
              </a:solidFill>
            </a:endParaRPr>
          </a:p>
          <a:p>
            <a:pPr marL="457200" lvl="0" indent="-317500" algn="l" rtl="0">
              <a:lnSpc>
                <a:spcPct val="100000"/>
              </a:lnSpc>
              <a:spcBef>
                <a:spcPts val="0"/>
              </a:spcBef>
              <a:spcAft>
                <a:spcPts val="0"/>
              </a:spcAft>
              <a:buClr>
                <a:srgbClr val="000000"/>
              </a:buClr>
              <a:buSzPts val="1400"/>
              <a:buChar char="●"/>
            </a:pPr>
            <a:r>
              <a:rPr lang="en" sz="1400">
                <a:solidFill>
                  <a:srgbClr val="000000"/>
                </a:solidFill>
              </a:rPr>
              <a:t>NAM, HiresW Guam and RAP Smartinit</a:t>
            </a:r>
            <a:endParaRPr sz="1400">
              <a:solidFill>
                <a:srgbClr val="000000"/>
              </a:solidFill>
            </a:endParaRPr>
          </a:p>
          <a:p>
            <a:pPr marL="914400" lvl="1" indent="-317500" algn="l" rtl="0">
              <a:lnSpc>
                <a:spcPct val="100000"/>
              </a:lnSpc>
              <a:spcBef>
                <a:spcPts val="0"/>
              </a:spcBef>
              <a:spcAft>
                <a:spcPts val="0"/>
              </a:spcAft>
              <a:buClr>
                <a:srgbClr val="000000"/>
              </a:buClr>
              <a:buSzPts val="1400"/>
              <a:buChar char="○"/>
            </a:pPr>
            <a:r>
              <a:rPr lang="en" sz="1100">
                <a:solidFill>
                  <a:srgbClr val="000000"/>
                </a:solidFill>
              </a:rPr>
              <a:t>Added new temperature  and dew point temperature downscaling.</a:t>
            </a:r>
            <a:endParaRPr sz="1100">
              <a:solidFill>
                <a:srgbClr val="000000"/>
              </a:solidFill>
            </a:endParaRPr>
          </a:p>
          <a:p>
            <a:pPr marL="1371600" lvl="2" indent="-317500" algn="l" rtl="0">
              <a:lnSpc>
                <a:spcPct val="100000"/>
              </a:lnSpc>
              <a:spcBef>
                <a:spcPts val="0"/>
              </a:spcBef>
              <a:spcAft>
                <a:spcPts val="0"/>
              </a:spcAft>
              <a:buClr>
                <a:srgbClr val="000000"/>
              </a:buClr>
              <a:buSzPts val="1400"/>
              <a:buChar char="■"/>
            </a:pPr>
            <a:r>
              <a:rPr lang="en" sz="1100">
                <a:solidFill>
                  <a:srgbClr val="000000"/>
                </a:solidFill>
              </a:rPr>
              <a:t>If NDFD terrain != model terrain</a:t>
            </a:r>
            <a:endParaRPr sz="1100">
              <a:solidFill>
                <a:srgbClr val="000000"/>
              </a:solidFill>
            </a:endParaRPr>
          </a:p>
          <a:p>
            <a:pPr marL="1828800" lvl="2" indent="-298450" algn="l" rtl="0">
              <a:lnSpc>
                <a:spcPct val="100000"/>
              </a:lnSpc>
              <a:spcBef>
                <a:spcPts val="0"/>
              </a:spcBef>
              <a:spcAft>
                <a:spcPts val="0"/>
              </a:spcAft>
              <a:buClr>
                <a:srgbClr val="000000"/>
              </a:buClr>
              <a:buSzPts val="1100"/>
              <a:buChar char="■"/>
            </a:pPr>
            <a:r>
              <a:rPr lang="en" sz="1100">
                <a:solidFill>
                  <a:srgbClr val="000000"/>
                </a:solidFill>
              </a:rPr>
              <a:t>Use the local lapse rate (constrained between dry adiabatic and isothermal) to adjust the temperature. </a:t>
            </a:r>
            <a:endParaRPr sz="1100">
              <a:solidFill>
                <a:srgbClr val="000000"/>
              </a:solidFill>
            </a:endParaRPr>
          </a:p>
          <a:p>
            <a:pPr marL="1828800" lvl="2" indent="-298450" algn="l" rtl="0">
              <a:lnSpc>
                <a:spcPct val="100000"/>
              </a:lnSpc>
              <a:spcBef>
                <a:spcPts val="0"/>
              </a:spcBef>
              <a:spcAft>
                <a:spcPts val="0"/>
              </a:spcAft>
              <a:buClr>
                <a:srgbClr val="000000"/>
              </a:buClr>
              <a:buSzPts val="1100"/>
              <a:buChar char="■"/>
            </a:pPr>
            <a:r>
              <a:rPr lang="en" sz="1100">
                <a:solidFill>
                  <a:srgbClr val="000000"/>
                </a:solidFill>
              </a:rPr>
              <a:t>Use original dew point depression with the new downscaled temperature to obtain the downscaled dew point temperature.</a:t>
            </a:r>
            <a:endParaRPr sz="1100">
              <a:solidFill>
                <a:srgbClr val="000000"/>
              </a:solidFill>
            </a:endParaRPr>
          </a:p>
          <a:p>
            <a:pPr marL="0" lvl="0" indent="0" algn="l" rtl="0">
              <a:lnSpc>
                <a:spcPct val="100000"/>
              </a:lnSpc>
              <a:spcBef>
                <a:spcPts val="0"/>
              </a:spcBef>
              <a:spcAft>
                <a:spcPts val="0"/>
              </a:spcAft>
              <a:buNone/>
            </a:pPr>
            <a:endParaRPr sz="1100">
              <a:solidFill>
                <a:srgbClr val="000000"/>
              </a:solidFill>
            </a:endParaRPr>
          </a:p>
          <a:p>
            <a:pPr marL="457200" lvl="0" indent="-317500" algn="l" rtl="0">
              <a:lnSpc>
                <a:spcPct val="100000"/>
              </a:lnSpc>
              <a:spcBef>
                <a:spcPts val="0"/>
              </a:spcBef>
              <a:spcAft>
                <a:spcPts val="0"/>
              </a:spcAft>
              <a:buClr>
                <a:srgbClr val="000000"/>
              </a:buClr>
              <a:buSzPts val="1400"/>
              <a:buChar char="●"/>
            </a:pPr>
            <a:r>
              <a:rPr lang="en" sz="1400">
                <a:solidFill>
                  <a:srgbClr val="000000"/>
                </a:solidFill>
              </a:rPr>
              <a:t>NAM and RAP Smartinit</a:t>
            </a:r>
            <a:endParaRPr sz="1400">
              <a:solidFill>
                <a:srgbClr val="000000"/>
              </a:solidFill>
            </a:endParaRPr>
          </a:p>
          <a:p>
            <a:pPr marL="914400" lvl="1" indent="-317500" algn="l" rtl="0">
              <a:lnSpc>
                <a:spcPct val="100000"/>
              </a:lnSpc>
              <a:spcBef>
                <a:spcPts val="0"/>
              </a:spcBef>
              <a:spcAft>
                <a:spcPts val="0"/>
              </a:spcAft>
              <a:buClr>
                <a:srgbClr val="000000"/>
              </a:buClr>
              <a:buSzPts val="1400"/>
              <a:buChar char="○"/>
            </a:pPr>
            <a:r>
              <a:rPr lang="en" sz="1100">
                <a:solidFill>
                  <a:srgbClr val="000000"/>
                </a:solidFill>
              </a:rPr>
              <a:t>Changed Puerto Rico grid from 2.5 km to 1.25 km.</a:t>
            </a:r>
            <a:endParaRPr>
              <a:solidFill>
                <a:srgbClr val="000000"/>
              </a:solidFill>
            </a:endParaRPr>
          </a:p>
          <a:p>
            <a:pPr marL="0" lvl="0" indent="0" algn="l" rtl="0">
              <a:lnSpc>
                <a:spcPct val="100000"/>
              </a:lnSpc>
              <a:spcBef>
                <a:spcPts val="1600"/>
              </a:spcBef>
              <a:spcAft>
                <a:spcPts val="1600"/>
              </a:spcAft>
              <a:buNone/>
            </a:pPr>
            <a:endParaRPr>
              <a:solidFill>
                <a:srgbClr val="000000"/>
              </a:solidFill>
            </a:endParaRPr>
          </a:p>
        </p:txBody>
      </p:sp>
      <p:sp>
        <p:nvSpPr>
          <p:cNvPr id="278" name="Google Shape;278;p39"/>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Downscaling updates for v2.8</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0"/>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400"/>
              <a:t>Example: Using land sea mask for coastline adjustment in RAP Smartinit</a:t>
            </a:r>
            <a:endParaRPr sz="1400"/>
          </a:p>
        </p:txBody>
      </p:sp>
      <p:pic>
        <p:nvPicPr>
          <p:cNvPr id="284" name="Google Shape;284;p40"/>
          <p:cNvPicPr preferRelativeResize="0"/>
          <p:nvPr/>
        </p:nvPicPr>
        <p:blipFill>
          <a:blip r:embed="rId3">
            <a:alphaModFix/>
          </a:blip>
          <a:stretch>
            <a:fillRect/>
          </a:stretch>
        </p:blipFill>
        <p:spPr>
          <a:xfrm>
            <a:off x="304800" y="927000"/>
            <a:ext cx="2660905" cy="3181721"/>
          </a:xfrm>
          <a:prstGeom prst="rect">
            <a:avLst/>
          </a:prstGeom>
          <a:noFill/>
          <a:ln>
            <a:noFill/>
          </a:ln>
        </p:spPr>
      </p:pic>
      <p:pic>
        <p:nvPicPr>
          <p:cNvPr id="285" name="Google Shape;285;p40"/>
          <p:cNvPicPr preferRelativeResize="0"/>
          <p:nvPr/>
        </p:nvPicPr>
        <p:blipFill>
          <a:blip r:embed="rId4">
            <a:alphaModFix/>
          </a:blip>
          <a:stretch>
            <a:fillRect/>
          </a:stretch>
        </p:blipFill>
        <p:spPr>
          <a:xfrm>
            <a:off x="3238505" y="927000"/>
            <a:ext cx="2660905" cy="3181721"/>
          </a:xfrm>
          <a:prstGeom prst="rect">
            <a:avLst/>
          </a:prstGeom>
          <a:noFill/>
          <a:ln>
            <a:noFill/>
          </a:ln>
        </p:spPr>
      </p:pic>
      <p:sp>
        <p:nvSpPr>
          <p:cNvPr id="286" name="Google Shape;286;p40"/>
          <p:cNvSpPr txBox="1"/>
          <p:nvPr/>
        </p:nvSpPr>
        <p:spPr>
          <a:xfrm>
            <a:off x="788300" y="4239050"/>
            <a:ext cx="1744500" cy="55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Production</a:t>
            </a:r>
            <a:endParaRPr sz="1000"/>
          </a:p>
          <a:p>
            <a:pPr marL="0" lvl="0" indent="0" algn="ctr" rtl="0">
              <a:spcBef>
                <a:spcPts val="0"/>
              </a:spcBef>
              <a:spcAft>
                <a:spcPts val="0"/>
              </a:spcAft>
              <a:buNone/>
            </a:pPr>
            <a:r>
              <a:rPr lang="en" sz="1000"/>
              <a:t>Using vegetation type for coastline adjustment</a:t>
            </a:r>
            <a:endParaRPr sz="1000"/>
          </a:p>
        </p:txBody>
      </p:sp>
      <p:sp>
        <p:nvSpPr>
          <p:cNvPr id="287" name="Google Shape;287;p40"/>
          <p:cNvSpPr txBox="1"/>
          <p:nvPr/>
        </p:nvSpPr>
        <p:spPr>
          <a:xfrm>
            <a:off x="3607700" y="4239050"/>
            <a:ext cx="1744500" cy="55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Parallel</a:t>
            </a:r>
            <a:endParaRPr sz="1000"/>
          </a:p>
          <a:p>
            <a:pPr marL="0" lvl="0" indent="0" algn="ctr" rtl="0">
              <a:spcBef>
                <a:spcPts val="0"/>
              </a:spcBef>
              <a:spcAft>
                <a:spcPts val="0"/>
              </a:spcAft>
              <a:buNone/>
            </a:pPr>
            <a:r>
              <a:rPr lang="en" sz="1000"/>
              <a:t>Using land sea mask for coastline adjustment</a:t>
            </a:r>
            <a:endParaRPr sz="1000"/>
          </a:p>
        </p:txBody>
      </p:sp>
      <p:sp>
        <p:nvSpPr>
          <p:cNvPr id="288" name="Google Shape;288;p40"/>
          <p:cNvSpPr txBox="1"/>
          <p:nvPr/>
        </p:nvSpPr>
        <p:spPr>
          <a:xfrm>
            <a:off x="6731900" y="4239050"/>
            <a:ext cx="1744500" cy="55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Parallel - Production</a:t>
            </a:r>
            <a:endParaRPr sz="1000"/>
          </a:p>
          <a:p>
            <a:pPr marL="0" lvl="0" indent="0" algn="ctr" rtl="0">
              <a:spcBef>
                <a:spcPts val="0"/>
              </a:spcBef>
              <a:spcAft>
                <a:spcPts val="0"/>
              </a:spcAft>
              <a:buNone/>
            </a:pPr>
            <a:r>
              <a:rPr lang="en" sz="1000"/>
              <a:t>(differences over land are due to new T downscaling)</a:t>
            </a:r>
            <a:endParaRPr sz="1000"/>
          </a:p>
        </p:txBody>
      </p:sp>
      <p:pic>
        <p:nvPicPr>
          <p:cNvPr id="289" name="Google Shape;289;p40"/>
          <p:cNvPicPr preferRelativeResize="0"/>
          <p:nvPr/>
        </p:nvPicPr>
        <p:blipFill>
          <a:blip r:embed="rId5">
            <a:alphaModFix/>
          </a:blip>
          <a:stretch>
            <a:fillRect/>
          </a:stretch>
        </p:blipFill>
        <p:spPr>
          <a:xfrm>
            <a:off x="6204210" y="927000"/>
            <a:ext cx="2543132" cy="3159649"/>
          </a:xfrm>
          <a:prstGeom prst="rect">
            <a:avLst/>
          </a:prstGeom>
          <a:noFill/>
          <a:ln>
            <a:noFill/>
          </a:ln>
        </p:spPr>
      </p:pic>
      <p:sp>
        <p:nvSpPr>
          <p:cNvPr id="290" name="Google Shape;290;p40"/>
          <p:cNvSpPr/>
          <p:nvPr/>
        </p:nvSpPr>
        <p:spPr>
          <a:xfrm>
            <a:off x="404000" y="1130675"/>
            <a:ext cx="443400" cy="5778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0000"/>
              </a:highlight>
            </a:endParaRPr>
          </a:p>
        </p:txBody>
      </p:sp>
      <p:sp>
        <p:nvSpPr>
          <p:cNvPr id="291" name="Google Shape;291;p40"/>
          <p:cNvSpPr/>
          <p:nvPr/>
        </p:nvSpPr>
        <p:spPr>
          <a:xfrm>
            <a:off x="3299600" y="1130675"/>
            <a:ext cx="443400" cy="5778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0000"/>
              </a:highligh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1"/>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Dew Point Analysis Updates</a:t>
            </a:r>
            <a:endParaRPr/>
          </a:p>
        </p:txBody>
      </p:sp>
      <p:sp>
        <p:nvSpPr>
          <p:cNvPr id="297" name="Google Shape;297;p41"/>
          <p:cNvSpPr txBox="1">
            <a:spLocks noGrp="1"/>
          </p:cNvSpPr>
          <p:nvPr>
            <p:ph type="body" idx="1"/>
          </p:nvPr>
        </p:nvSpPr>
        <p:spPr>
          <a:xfrm>
            <a:off x="311700" y="847675"/>
            <a:ext cx="8520600" cy="395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Char char="●"/>
            </a:pPr>
            <a:r>
              <a:rPr lang="en">
                <a:solidFill>
                  <a:srgbClr val="000000"/>
                </a:solidFill>
              </a:rPr>
              <a:t>First noticed by WFO Glasgow, MT</a:t>
            </a:r>
            <a:endParaRPr>
              <a:solidFill>
                <a:srgbClr val="000000"/>
              </a:solidFill>
            </a:endParaRPr>
          </a:p>
          <a:p>
            <a:pPr marL="457200" lvl="0" indent="-317500" algn="l" rtl="0">
              <a:spcBef>
                <a:spcPts val="0"/>
              </a:spcBef>
              <a:spcAft>
                <a:spcPts val="0"/>
              </a:spcAft>
              <a:buClr>
                <a:srgbClr val="000000"/>
              </a:buClr>
              <a:buSzPts val="1400"/>
              <a:buChar char="●"/>
            </a:pPr>
            <a:r>
              <a:rPr lang="en">
                <a:solidFill>
                  <a:srgbClr val="000000"/>
                </a:solidFill>
              </a:rPr>
              <a:t>Operational Dew Point Analysis Procedure:</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Specific humidity and pressure analysis (background) is used to derive the analysis (background) dew point temperature</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The “analysis minus background” (increment[s]) between the computed Td fields is smoothed via a “1-2-1” filter and added to the downscaled dew point temperature to generate the final analysis</a:t>
            </a:r>
            <a:endParaRPr>
              <a:solidFill>
                <a:srgbClr val="000000"/>
              </a:solidFill>
            </a:endParaRPr>
          </a:p>
          <a:p>
            <a:pPr marL="457200" lvl="0" indent="-317500" algn="l" rtl="0">
              <a:spcBef>
                <a:spcPts val="0"/>
              </a:spcBef>
              <a:spcAft>
                <a:spcPts val="0"/>
              </a:spcAft>
              <a:buClr>
                <a:srgbClr val="000000"/>
              </a:buClr>
              <a:buSzPts val="1400"/>
              <a:buChar char="●"/>
            </a:pPr>
            <a:r>
              <a:rPr lang="en">
                <a:solidFill>
                  <a:srgbClr val="000000"/>
                </a:solidFill>
              </a:rPr>
              <a:t>The smoothing via the “1-2-1” filter has been turned off in the parallel to mitigate a moist bias seen in regions of complex terrain</a:t>
            </a:r>
            <a:endParaRPr>
              <a:solidFill>
                <a:srgbClr val="00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2"/>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Example: Dew Point Updates</a:t>
            </a:r>
            <a:endParaRPr/>
          </a:p>
        </p:txBody>
      </p:sp>
      <p:sp>
        <p:nvSpPr>
          <p:cNvPr id="303" name="Google Shape;303;p42"/>
          <p:cNvSpPr txBox="1"/>
          <p:nvPr/>
        </p:nvSpPr>
        <p:spPr>
          <a:xfrm>
            <a:off x="91440" y="3566160"/>
            <a:ext cx="2880300" cy="35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Operational Analysis</a:t>
            </a:r>
            <a:endParaRPr b="1"/>
          </a:p>
        </p:txBody>
      </p:sp>
      <p:sp>
        <p:nvSpPr>
          <p:cNvPr id="304" name="Google Shape;304;p42"/>
          <p:cNvSpPr txBox="1"/>
          <p:nvPr/>
        </p:nvSpPr>
        <p:spPr>
          <a:xfrm>
            <a:off x="3108890" y="3566160"/>
            <a:ext cx="2880300" cy="35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Retrospective (No smoothing) Analysis</a:t>
            </a:r>
            <a:endParaRPr b="1"/>
          </a:p>
        </p:txBody>
      </p:sp>
      <p:sp>
        <p:nvSpPr>
          <p:cNvPr id="305" name="Google Shape;305;p42"/>
          <p:cNvSpPr txBox="1"/>
          <p:nvPr/>
        </p:nvSpPr>
        <p:spPr>
          <a:xfrm>
            <a:off x="6126480" y="3566160"/>
            <a:ext cx="2880300" cy="35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Operational - Retrospective</a:t>
            </a:r>
            <a:endParaRPr b="1"/>
          </a:p>
        </p:txBody>
      </p:sp>
      <p:sp>
        <p:nvSpPr>
          <p:cNvPr id="306" name="Google Shape;306;p42"/>
          <p:cNvSpPr txBox="1">
            <a:spLocks noGrp="1"/>
          </p:cNvSpPr>
          <p:nvPr>
            <p:ph type="sldNum" idx="12"/>
          </p:nvPr>
        </p:nvSpPr>
        <p:spPr>
          <a:xfrm>
            <a:off x="8438108" y="4769350"/>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FFFFFF"/>
              </a:buClr>
              <a:buFont typeface="Arial"/>
              <a:buNone/>
            </a:pPr>
            <a:fld id="{00000000-1234-1234-1234-123412341234}" type="slidenum">
              <a:rPr lang="en"/>
              <a:t>27</a:t>
            </a:fld>
            <a:endParaRPr/>
          </a:p>
        </p:txBody>
      </p:sp>
      <p:pic>
        <p:nvPicPr>
          <p:cNvPr id="307" name="Google Shape;307;p42"/>
          <p:cNvPicPr preferRelativeResize="0"/>
          <p:nvPr/>
        </p:nvPicPr>
        <p:blipFill rotWithShape="1">
          <a:blip r:embed="rId3">
            <a:alphaModFix/>
          </a:blip>
          <a:srcRect t="8697" b="36"/>
          <a:stretch/>
        </p:blipFill>
        <p:spPr>
          <a:xfrm>
            <a:off x="6126475" y="1379401"/>
            <a:ext cx="2880375" cy="2206500"/>
          </a:xfrm>
          <a:prstGeom prst="rect">
            <a:avLst/>
          </a:prstGeom>
          <a:noFill/>
          <a:ln>
            <a:noFill/>
          </a:ln>
        </p:spPr>
      </p:pic>
      <p:pic>
        <p:nvPicPr>
          <p:cNvPr id="308" name="Google Shape;308;p42"/>
          <p:cNvPicPr preferRelativeResize="0"/>
          <p:nvPr/>
        </p:nvPicPr>
        <p:blipFill rotWithShape="1">
          <a:blip r:embed="rId4">
            <a:alphaModFix/>
          </a:blip>
          <a:srcRect t="59" b="69"/>
          <a:stretch/>
        </p:blipFill>
        <p:spPr>
          <a:xfrm>
            <a:off x="91440" y="1170125"/>
            <a:ext cx="2880360" cy="2397203"/>
          </a:xfrm>
          <a:prstGeom prst="rect">
            <a:avLst/>
          </a:prstGeom>
          <a:noFill/>
          <a:ln>
            <a:noFill/>
          </a:ln>
        </p:spPr>
      </p:pic>
      <p:pic>
        <p:nvPicPr>
          <p:cNvPr id="309" name="Google Shape;309;p42"/>
          <p:cNvPicPr preferRelativeResize="0"/>
          <p:nvPr/>
        </p:nvPicPr>
        <p:blipFill rotWithShape="1">
          <a:blip r:embed="rId5">
            <a:alphaModFix/>
          </a:blip>
          <a:srcRect/>
          <a:stretch/>
        </p:blipFill>
        <p:spPr>
          <a:xfrm>
            <a:off x="3108960" y="1170125"/>
            <a:ext cx="2880360" cy="2400300"/>
          </a:xfrm>
          <a:prstGeom prst="rect">
            <a:avLst/>
          </a:prstGeom>
          <a:noFill/>
          <a:ln>
            <a:noFill/>
          </a:ln>
        </p:spPr>
      </p:pic>
      <p:sp>
        <p:nvSpPr>
          <p:cNvPr id="310" name="Google Shape;310;p42"/>
          <p:cNvSpPr txBox="1"/>
          <p:nvPr/>
        </p:nvSpPr>
        <p:spPr>
          <a:xfrm>
            <a:off x="3200400" y="4284950"/>
            <a:ext cx="27432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t>22Z on 29 June 2019</a:t>
            </a:r>
            <a:endParaRPr sz="1800" b="1"/>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3"/>
          <p:cNvSpPr txBox="1">
            <a:spLocks noGrp="1"/>
          </p:cNvSpPr>
          <p:nvPr>
            <p:ph type="body" idx="1"/>
          </p:nvPr>
        </p:nvSpPr>
        <p:spPr>
          <a:xfrm>
            <a:off x="311700" y="847675"/>
            <a:ext cx="8520600" cy="395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Char char="●"/>
            </a:pPr>
            <a:r>
              <a:rPr lang="en">
                <a:solidFill>
                  <a:srgbClr val="000000"/>
                </a:solidFill>
              </a:rPr>
              <a:t>Ceiling is cleared (i.e., set to maximum ceiling value) when the analyzed sky cover is &lt; 50%</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Ensuring product consistency</a:t>
            </a:r>
            <a:endParaRPr>
              <a:solidFill>
                <a:srgbClr val="000000"/>
              </a:solidFill>
            </a:endParaRPr>
          </a:p>
          <a:p>
            <a:pPr marL="457200" lvl="0" indent="-317500" algn="l" rtl="0">
              <a:spcBef>
                <a:spcPts val="0"/>
              </a:spcBef>
              <a:spcAft>
                <a:spcPts val="0"/>
              </a:spcAft>
              <a:buClr>
                <a:srgbClr val="000000"/>
              </a:buClr>
              <a:buSzPts val="1400"/>
              <a:buChar char="●"/>
            </a:pPr>
            <a:r>
              <a:rPr lang="en">
                <a:solidFill>
                  <a:srgbClr val="000000"/>
                </a:solidFill>
              </a:rPr>
              <a:t>Reject GOES Imager sky cover observations when:</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The observation is &lt; 30% and over water; and</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Solar zenith angle is &gt; 80° (i.e., late evening, overnight, or early morning)</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Based upon feedback and consultation with GOES product developer</a:t>
            </a:r>
            <a:endParaRPr>
              <a:solidFill>
                <a:srgbClr val="000000"/>
              </a:solidFill>
            </a:endParaRPr>
          </a:p>
          <a:p>
            <a:pPr marL="457200" lvl="0" indent="-317500" algn="l" rtl="0">
              <a:spcBef>
                <a:spcPts val="0"/>
              </a:spcBef>
              <a:spcAft>
                <a:spcPts val="0"/>
              </a:spcAft>
              <a:buClr>
                <a:srgbClr val="000000"/>
              </a:buClr>
              <a:buSzPts val="1400"/>
              <a:buChar char="●"/>
            </a:pPr>
            <a:r>
              <a:rPr lang="en">
                <a:solidFill>
                  <a:srgbClr val="000000"/>
                </a:solidFill>
              </a:rPr>
              <a:t>Reduced thinning of GOES sky cover observations (by half) and tripled the decorrelation length to address feedback of a “splotchy” sky cover analysis</a:t>
            </a:r>
            <a:endParaRPr>
              <a:solidFill>
                <a:srgbClr val="000000"/>
              </a:solidFill>
            </a:endParaRPr>
          </a:p>
          <a:p>
            <a:pPr marL="457200" lvl="0" indent="-317500" algn="l" rtl="0">
              <a:spcBef>
                <a:spcPts val="0"/>
              </a:spcBef>
              <a:spcAft>
                <a:spcPts val="0"/>
              </a:spcAft>
              <a:buClr>
                <a:srgbClr val="000000"/>
              </a:buClr>
              <a:buSzPts val="1400"/>
              <a:buChar char="●"/>
            </a:pPr>
            <a:r>
              <a:rPr lang="en">
                <a:solidFill>
                  <a:srgbClr val="000000"/>
                </a:solidFill>
              </a:rPr>
              <a:t>Add sky cover analysis to RTMA-RU</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Updates every 15 minutes, previously updates every hour</a:t>
            </a:r>
            <a:endParaRPr>
              <a:solidFill>
                <a:srgbClr val="000000"/>
              </a:solidFill>
            </a:endParaRPr>
          </a:p>
        </p:txBody>
      </p:sp>
      <p:sp>
        <p:nvSpPr>
          <p:cNvPr id="316" name="Google Shape;316;p43"/>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Ceiling and Sky Cover Updates for v2.8</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4"/>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Example: Ceiling clearing</a:t>
            </a:r>
            <a:endParaRPr/>
          </a:p>
        </p:txBody>
      </p:sp>
      <p:sp>
        <p:nvSpPr>
          <p:cNvPr id="322" name="Google Shape;322;p44"/>
          <p:cNvSpPr txBox="1"/>
          <p:nvPr/>
        </p:nvSpPr>
        <p:spPr>
          <a:xfrm>
            <a:off x="91440" y="3566160"/>
            <a:ext cx="2926200" cy="35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Sky Cover</a:t>
            </a:r>
            <a:endParaRPr b="1"/>
          </a:p>
        </p:txBody>
      </p:sp>
      <p:sp>
        <p:nvSpPr>
          <p:cNvPr id="323" name="Google Shape;323;p44"/>
          <p:cNvSpPr txBox="1"/>
          <p:nvPr/>
        </p:nvSpPr>
        <p:spPr>
          <a:xfrm>
            <a:off x="3108890" y="3566160"/>
            <a:ext cx="2926200" cy="35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Original Ceiling</a:t>
            </a:r>
            <a:endParaRPr b="1"/>
          </a:p>
        </p:txBody>
      </p:sp>
      <p:sp>
        <p:nvSpPr>
          <p:cNvPr id="324" name="Google Shape;324;p44"/>
          <p:cNvSpPr txBox="1"/>
          <p:nvPr/>
        </p:nvSpPr>
        <p:spPr>
          <a:xfrm>
            <a:off x="6126480" y="3566160"/>
            <a:ext cx="2926200" cy="35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Modified Ceiling</a:t>
            </a:r>
            <a:endParaRPr b="1"/>
          </a:p>
        </p:txBody>
      </p:sp>
      <p:pic>
        <p:nvPicPr>
          <p:cNvPr id="325" name="Google Shape;325;p44"/>
          <p:cNvPicPr preferRelativeResize="0"/>
          <p:nvPr/>
        </p:nvPicPr>
        <p:blipFill rotWithShape="1">
          <a:blip r:embed="rId3">
            <a:alphaModFix/>
          </a:blip>
          <a:srcRect t="109" b="109"/>
          <a:stretch/>
        </p:blipFill>
        <p:spPr>
          <a:xfrm>
            <a:off x="182880" y="1170125"/>
            <a:ext cx="2926080" cy="2425815"/>
          </a:xfrm>
          <a:prstGeom prst="rect">
            <a:avLst/>
          </a:prstGeom>
          <a:noFill/>
          <a:ln>
            <a:noFill/>
          </a:ln>
        </p:spPr>
      </p:pic>
      <p:pic>
        <p:nvPicPr>
          <p:cNvPr id="326" name="Google Shape;326;p44"/>
          <p:cNvPicPr preferRelativeResize="0"/>
          <p:nvPr/>
        </p:nvPicPr>
        <p:blipFill rotWithShape="1">
          <a:blip r:embed="rId4">
            <a:alphaModFix/>
          </a:blip>
          <a:srcRect t="258" b="258"/>
          <a:stretch/>
        </p:blipFill>
        <p:spPr>
          <a:xfrm>
            <a:off x="3108960" y="1170125"/>
            <a:ext cx="2926080" cy="2425815"/>
          </a:xfrm>
          <a:prstGeom prst="rect">
            <a:avLst/>
          </a:prstGeom>
          <a:noFill/>
          <a:ln>
            <a:noFill/>
          </a:ln>
        </p:spPr>
      </p:pic>
      <p:pic>
        <p:nvPicPr>
          <p:cNvPr id="327" name="Google Shape;327;p44"/>
          <p:cNvPicPr preferRelativeResize="0"/>
          <p:nvPr/>
        </p:nvPicPr>
        <p:blipFill rotWithShape="1">
          <a:blip r:embed="rId5">
            <a:alphaModFix/>
          </a:blip>
          <a:srcRect t="258" b="258"/>
          <a:stretch/>
        </p:blipFill>
        <p:spPr>
          <a:xfrm>
            <a:off x="6035040" y="1168850"/>
            <a:ext cx="2926080" cy="2425815"/>
          </a:xfrm>
          <a:prstGeom prst="rect">
            <a:avLst/>
          </a:prstGeom>
          <a:noFill/>
          <a:ln>
            <a:noFill/>
          </a:ln>
        </p:spPr>
      </p:pic>
      <p:sp>
        <p:nvSpPr>
          <p:cNvPr id="328" name="Google Shape;328;p44"/>
          <p:cNvSpPr txBox="1"/>
          <p:nvPr/>
        </p:nvSpPr>
        <p:spPr>
          <a:xfrm>
            <a:off x="2743200" y="4114800"/>
            <a:ext cx="3657600" cy="50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t>18Z on 15 March 2019</a:t>
            </a:r>
            <a:endParaRPr sz="1800" b="1"/>
          </a:p>
        </p:txBody>
      </p:sp>
      <p:sp>
        <p:nvSpPr>
          <p:cNvPr id="329" name="Google Shape;329;p44"/>
          <p:cNvSpPr/>
          <p:nvPr/>
        </p:nvSpPr>
        <p:spPr>
          <a:xfrm>
            <a:off x="5084064" y="2654675"/>
            <a:ext cx="346200" cy="4530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0000"/>
              </a:highlight>
            </a:endParaRPr>
          </a:p>
        </p:txBody>
      </p:sp>
      <p:sp>
        <p:nvSpPr>
          <p:cNvPr id="330" name="Google Shape;330;p44"/>
          <p:cNvSpPr/>
          <p:nvPr/>
        </p:nvSpPr>
        <p:spPr>
          <a:xfrm>
            <a:off x="8010144" y="2654675"/>
            <a:ext cx="346200" cy="4530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0000"/>
              </a:highlight>
            </a:endParaRPr>
          </a:p>
        </p:txBody>
      </p:sp>
      <p:sp>
        <p:nvSpPr>
          <p:cNvPr id="331" name="Google Shape;331;p44"/>
          <p:cNvSpPr/>
          <p:nvPr/>
        </p:nvSpPr>
        <p:spPr>
          <a:xfrm>
            <a:off x="2080389" y="2654675"/>
            <a:ext cx="346200" cy="4530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0000"/>
              </a:highligh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txBox="1">
            <a:spLocks noGrp="1"/>
          </p:cNvSpPr>
          <p:nvPr>
            <p:ph type="body" idx="1"/>
          </p:nvPr>
        </p:nvSpPr>
        <p:spPr>
          <a:xfrm>
            <a:off x="195300" y="847675"/>
            <a:ext cx="8788800" cy="395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
                <a:solidFill>
                  <a:schemeClr val="dk1"/>
                </a:solidFill>
              </a:rPr>
              <a:t>Bias correction source for National Blend of Models</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2D variational data assimilation system</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First guess from HRRR/RAP forecast after a downscaling process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Observation include: METAR, buoy, mesonet, winds/wave heights retrieved from satellite data. </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A forecast error covariance model is applied, with consideration of topographical impact. </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An ob’s influence is generally a function of nearby terrain or land/water boundary</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Maximum radius of influence, for most variables, is 80 km (flat area or over water)</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Impact from nearby observations can overlap with each other</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Precipitation analysis is called RTMA and URMA, but is a separate system</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Mostly consists of a blend of other precip datasets</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RTMA = Real Time, URMA = 6 hours later, but the code is (mostly) the same</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For more basic info, see our </a:t>
            </a:r>
            <a:r>
              <a:rPr lang="en" u="sng">
                <a:solidFill>
                  <a:schemeClr val="hlink"/>
                </a:solidFill>
                <a:hlinkClick r:id="rId3"/>
              </a:rPr>
              <a:t>COMET documentation</a:t>
            </a:r>
            <a:r>
              <a:rPr lang="en">
                <a:solidFill>
                  <a:schemeClr val="dk1"/>
                </a:solidFill>
              </a:rPr>
              <a:t> and </a:t>
            </a:r>
            <a:r>
              <a:rPr lang="en" u="sng">
                <a:solidFill>
                  <a:schemeClr val="hlink"/>
                </a:solidFill>
                <a:hlinkClick r:id="rId4"/>
              </a:rPr>
              <a:t>VLab community page</a:t>
            </a:r>
            <a:endParaRPr>
              <a:solidFill>
                <a:schemeClr val="dk1"/>
              </a:solidFill>
            </a:endParaRPr>
          </a:p>
        </p:txBody>
      </p:sp>
      <p:sp>
        <p:nvSpPr>
          <p:cNvPr id="90" name="Google Shape;90;p18"/>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About RTMA/URMA Generally</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5"/>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Example: Sky Cover QC</a:t>
            </a:r>
            <a:endParaRPr/>
          </a:p>
        </p:txBody>
      </p:sp>
      <p:pic>
        <p:nvPicPr>
          <p:cNvPr id="337" name="Google Shape;337;p45"/>
          <p:cNvPicPr preferRelativeResize="0"/>
          <p:nvPr/>
        </p:nvPicPr>
        <p:blipFill rotWithShape="1">
          <a:blip r:embed="rId3">
            <a:alphaModFix/>
          </a:blip>
          <a:srcRect l="18073" t="6358"/>
          <a:stretch/>
        </p:blipFill>
        <p:spPr>
          <a:xfrm>
            <a:off x="5852160" y="1335024"/>
            <a:ext cx="3017519" cy="1848230"/>
          </a:xfrm>
          <a:prstGeom prst="rect">
            <a:avLst/>
          </a:prstGeom>
          <a:noFill/>
          <a:ln>
            <a:noFill/>
          </a:ln>
        </p:spPr>
      </p:pic>
      <p:pic>
        <p:nvPicPr>
          <p:cNvPr id="338" name="Google Shape;338;p45"/>
          <p:cNvPicPr preferRelativeResize="0"/>
          <p:nvPr/>
        </p:nvPicPr>
        <p:blipFill rotWithShape="1">
          <a:blip r:embed="rId4">
            <a:alphaModFix/>
          </a:blip>
          <a:srcRect t="199" b="189"/>
          <a:stretch/>
        </p:blipFill>
        <p:spPr>
          <a:xfrm>
            <a:off x="228600" y="1152438"/>
            <a:ext cx="2743201" cy="2270235"/>
          </a:xfrm>
          <a:prstGeom prst="rect">
            <a:avLst/>
          </a:prstGeom>
          <a:noFill/>
          <a:ln>
            <a:noFill/>
          </a:ln>
        </p:spPr>
      </p:pic>
      <p:pic>
        <p:nvPicPr>
          <p:cNvPr id="339" name="Google Shape;339;p45"/>
          <p:cNvPicPr preferRelativeResize="0"/>
          <p:nvPr/>
        </p:nvPicPr>
        <p:blipFill rotWithShape="1">
          <a:blip r:embed="rId5">
            <a:alphaModFix/>
          </a:blip>
          <a:srcRect t="199" b="189"/>
          <a:stretch/>
        </p:blipFill>
        <p:spPr>
          <a:xfrm>
            <a:off x="3017520" y="1152438"/>
            <a:ext cx="2743201" cy="2270235"/>
          </a:xfrm>
          <a:prstGeom prst="rect">
            <a:avLst/>
          </a:prstGeom>
          <a:noFill/>
          <a:ln>
            <a:noFill/>
          </a:ln>
        </p:spPr>
      </p:pic>
      <p:sp>
        <p:nvSpPr>
          <p:cNvPr id="340" name="Google Shape;340;p45"/>
          <p:cNvSpPr txBox="1"/>
          <p:nvPr/>
        </p:nvSpPr>
        <p:spPr>
          <a:xfrm>
            <a:off x="228600" y="3413760"/>
            <a:ext cx="2560200" cy="31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Original Sky Cover</a:t>
            </a:r>
            <a:endParaRPr b="1"/>
          </a:p>
        </p:txBody>
      </p:sp>
      <p:sp>
        <p:nvSpPr>
          <p:cNvPr id="341" name="Google Shape;341;p45"/>
          <p:cNvSpPr txBox="1"/>
          <p:nvPr/>
        </p:nvSpPr>
        <p:spPr>
          <a:xfrm>
            <a:off x="3200400" y="3413760"/>
            <a:ext cx="2560200" cy="31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Modified Sky Cover (QC)</a:t>
            </a:r>
            <a:endParaRPr b="1"/>
          </a:p>
        </p:txBody>
      </p:sp>
      <p:sp>
        <p:nvSpPr>
          <p:cNvPr id="342" name="Google Shape;342;p45"/>
          <p:cNvSpPr txBox="1"/>
          <p:nvPr/>
        </p:nvSpPr>
        <p:spPr>
          <a:xfrm>
            <a:off x="6172200" y="3413760"/>
            <a:ext cx="2560200" cy="31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VIS</a:t>
            </a:r>
            <a:endParaRPr b="1"/>
          </a:p>
        </p:txBody>
      </p:sp>
      <p:sp>
        <p:nvSpPr>
          <p:cNvPr id="343" name="Google Shape;343;p45"/>
          <p:cNvSpPr/>
          <p:nvPr/>
        </p:nvSpPr>
        <p:spPr>
          <a:xfrm>
            <a:off x="188500" y="2198650"/>
            <a:ext cx="694500" cy="779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0000"/>
              </a:highlight>
            </a:endParaRPr>
          </a:p>
        </p:txBody>
      </p:sp>
      <p:sp>
        <p:nvSpPr>
          <p:cNvPr id="344" name="Google Shape;344;p45"/>
          <p:cNvSpPr/>
          <p:nvPr/>
        </p:nvSpPr>
        <p:spPr>
          <a:xfrm>
            <a:off x="2971800" y="2198650"/>
            <a:ext cx="694500" cy="779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0000"/>
              </a:highlight>
            </a:endParaRPr>
          </a:p>
        </p:txBody>
      </p:sp>
      <p:sp>
        <p:nvSpPr>
          <p:cNvPr id="345" name="Google Shape;345;p45"/>
          <p:cNvSpPr/>
          <p:nvPr/>
        </p:nvSpPr>
        <p:spPr>
          <a:xfrm>
            <a:off x="5638800" y="1512850"/>
            <a:ext cx="694500" cy="779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0000"/>
              </a:highlight>
            </a:endParaRPr>
          </a:p>
        </p:txBody>
      </p:sp>
      <p:sp>
        <p:nvSpPr>
          <p:cNvPr id="346" name="Google Shape;346;p45"/>
          <p:cNvSpPr txBox="1"/>
          <p:nvPr/>
        </p:nvSpPr>
        <p:spPr>
          <a:xfrm>
            <a:off x="2743200" y="4114800"/>
            <a:ext cx="3657600" cy="50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t>14Z on 24 April 2019</a:t>
            </a:r>
            <a:endParaRPr sz="1800" b="1"/>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46"/>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Example: Sky Cover QC</a:t>
            </a:r>
            <a:endParaRPr/>
          </a:p>
        </p:txBody>
      </p:sp>
      <p:pic>
        <p:nvPicPr>
          <p:cNvPr id="352" name="Google Shape;352;p46"/>
          <p:cNvPicPr preferRelativeResize="0"/>
          <p:nvPr/>
        </p:nvPicPr>
        <p:blipFill rotWithShape="1">
          <a:blip r:embed="rId3">
            <a:alphaModFix/>
          </a:blip>
          <a:srcRect t="199" b="189"/>
          <a:stretch/>
        </p:blipFill>
        <p:spPr>
          <a:xfrm>
            <a:off x="228600" y="1152438"/>
            <a:ext cx="2743201" cy="2270235"/>
          </a:xfrm>
          <a:prstGeom prst="rect">
            <a:avLst/>
          </a:prstGeom>
          <a:noFill/>
          <a:ln>
            <a:noFill/>
          </a:ln>
        </p:spPr>
      </p:pic>
      <p:pic>
        <p:nvPicPr>
          <p:cNvPr id="353" name="Google Shape;353;p46"/>
          <p:cNvPicPr preferRelativeResize="0"/>
          <p:nvPr/>
        </p:nvPicPr>
        <p:blipFill rotWithShape="1">
          <a:blip r:embed="rId4">
            <a:alphaModFix/>
          </a:blip>
          <a:srcRect t="199" b="189"/>
          <a:stretch/>
        </p:blipFill>
        <p:spPr>
          <a:xfrm>
            <a:off x="3017520" y="1152438"/>
            <a:ext cx="2743201" cy="2270235"/>
          </a:xfrm>
          <a:prstGeom prst="rect">
            <a:avLst/>
          </a:prstGeom>
          <a:noFill/>
          <a:ln>
            <a:noFill/>
          </a:ln>
        </p:spPr>
      </p:pic>
      <p:sp>
        <p:nvSpPr>
          <p:cNvPr id="354" name="Google Shape;354;p46"/>
          <p:cNvSpPr txBox="1"/>
          <p:nvPr/>
        </p:nvSpPr>
        <p:spPr>
          <a:xfrm>
            <a:off x="228600" y="3413760"/>
            <a:ext cx="2560200" cy="31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Original Sky Cover</a:t>
            </a:r>
            <a:endParaRPr b="1"/>
          </a:p>
        </p:txBody>
      </p:sp>
      <p:sp>
        <p:nvSpPr>
          <p:cNvPr id="355" name="Google Shape;355;p46"/>
          <p:cNvSpPr txBox="1"/>
          <p:nvPr/>
        </p:nvSpPr>
        <p:spPr>
          <a:xfrm>
            <a:off x="3200400" y="3413760"/>
            <a:ext cx="2560200" cy="31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Modified Sky Cover (QC)</a:t>
            </a:r>
            <a:endParaRPr b="1"/>
          </a:p>
        </p:txBody>
      </p:sp>
      <p:sp>
        <p:nvSpPr>
          <p:cNvPr id="356" name="Google Shape;356;p46"/>
          <p:cNvSpPr txBox="1"/>
          <p:nvPr/>
        </p:nvSpPr>
        <p:spPr>
          <a:xfrm>
            <a:off x="6172200" y="3413760"/>
            <a:ext cx="2560200" cy="31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VIS</a:t>
            </a:r>
            <a:endParaRPr b="1"/>
          </a:p>
        </p:txBody>
      </p:sp>
      <p:pic>
        <p:nvPicPr>
          <p:cNvPr id="357" name="Google Shape;357;p46"/>
          <p:cNvPicPr preferRelativeResize="0"/>
          <p:nvPr/>
        </p:nvPicPr>
        <p:blipFill rotWithShape="1">
          <a:blip r:embed="rId5">
            <a:alphaModFix/>
          </a:blip>
          <a:srcRect l="17877" t="6032"/>
          <a:stretch/>
        </p:blipFill>
        <p:spPr>
          <a:xfrm>
            <a:off x="5852160" y="1335024"/>
            <a:ext cx="3017519" cy="1860803"/>
          </a:xfrm>
          <a:prstGeom prst="rect">
            <a:avLst/>
          </a:prstGeom>
          <a:noFill/>
          <a:ln>
            <a:noFill/>
          </a:ln>
        </p:spPr>
      </p:pic>
      <p:sp>
        <p:nvSpPr>
          <p:cNvPr id="358" name="Google Shape;358;p46"/>
          <p:cNvSpPr/>
          <p:nvPr/>
        </p:nvSpPr>
        <p:spPr>
          <a:xfrm>
            <a:off x="188500" y="2198650"/>
            <a:ext cx="694500" cy="779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0000"/>
              </a:highlight>
            </a:endParaRPr>
          </a:p>
        </p:txBody>
      </p:sp>
      <p:sp>
        <p:nvSpPr>
          <p:cNvPr id="359" name="Google Shape;359;p46"/>
          <p:cNvSpPr/>
          <p:nvPr/>
        </p:nvSpPr>
        <p:spPr>
          <a:xfrm>
            <a:off x="2971800" y="2198650"/>
            <a:ext cx="694500" cy="779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0000"/>
              </a:highlight>
            </a:endParaRPr>
          </a:p>
        </p:txBody>
      </p:sp>
      <p:sp>
        <p:nvSpPr>
          <p:cNvPr id="360" name="Google Shape;360;p46"/>
          <p:cNvSpPr/>
          <p:nvPr/>
        </p:nvSpPr>
        <p:spPr>
          <a:xfrm>
            <a:off x="5638800" y="1512850"/>
            <a:ext cx="694500" cy="779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0000"/>
              </a:highlight>
            </a:endParaRPr>
          </a:p>
        </p:txBody>
      </p:sp>
      <p:sp>
        <p:nvSpPr>
          <p:cNvPr id="361" name="Google Shape;361;p46"/>
          <p:cNvSpPr txBox="1"/>
          <p:nvPr/>
        </p:nvSpPr>
        <p:spPr>
          <a:xfrm>
            <a:off x="2743200" y="4114800"/>
            <a:ext cx="3657600" cy="50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t>15Z on 24 April 2019</a:t>
            </a:r>
            <a:endParaRPr sz="1800" b="1"/>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47"/>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Example: Sky Cover Tuning</a:t>
            </a:r>
            <a:endParaRPr/>
          </a:p>
        </p:txBody>
      </p:sp>
      <p:sp>
        <p:nvSpPr>
          <p:cNvPr id="367" name="Google Shape;367;p47"/>
          <p:cNvSpPr txBox="1"/>
          <p:nvPr/>
        </p:nvSpPr>
        <p:spPr>
          <a:xfrm>
            <a:off x="2743200" y="4114800"/>
            <a:ext cx="3657600" cy="50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t>18Z on 6 June 2019</a:t>
            </a:r>
            <a:endParaRPr sz="1800" b="1"/>
          </a:p>
        </p:txBody>
      </p:sp>
      <p:sp>
        <p:nvSpPr>
          <p:cNvPr id="368" name="Google Shape;368;p47"/>
          <p:cNvSpPr txBox="1"/>
          <p:nvPr/>
        </p:nvSpPr>
        <p:spPr>
          <a:xfrm>
            <a:off x="1325880" y="3474720"/>
            <a:ext cx="2743200" cy="44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Current Configuration</a:t>
            </a:r>
            <a:endParaRPr b="1"/>
          </a:p>
        </p:txBody>
      </p:sp>
      <p:sp>
        <p:nvSpPr>
          <p:cNvPr id="369" name="Google Shape;369;p47"/>
          <p:cNvSpPr txBox="1"/>
          <p:nvPr/>
        </p:nvSpPr>
        <p:spPr>
          <a:xfrm>
            <a:off x="5257800" y="3474729"/>
            <a:ext cx="2743200" cy="77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Reduce thinning (by 50%) and triple decorrelation length</a:t>
            </a:r>
            <a:endParaRPr b="1"/>
          </a:p>
        </p:txBody>
      </p:sp>
      <p:pic>
        <p:nvPicPr>
          <p:cNvPr id="370" name="Google Shape;370;p47"/>
          <p:cNvPicPr preferRelativeResize="0"/>
          <p:nvPr/>
        </p:nvPicPr>
        <p:blipFill rotWithShape="1">
          <a:blip r:embed="rId3">
            <a:alphaModFix/>
          </a:blip>
          <a:srcRect t="49" b="49"/>
          <a:stretch/>
        </p:blipFill>
        <p:spPr>
          <a:xfrm>
            <a:off x="5120640" y="987552"/>
            <a:ext cx="3017520" cy="2489454"/>
          </a:xfrm>
          <a:prstGeom prst="rect">
            <a:avLst/>
          </a:prstGeom>
          <a:noFill/>
          <a:ln>
            <a:noFill/>
          </a:ln>
        </p:spPr>
      </p:pic>
      <p:pic>
        <p:nvPicPr>
          <p:cNvPr id="371" name="Google Shape;371;p47"/>
          <p:cNvPicPr preferRelativeResize="0"/>
          <p:nvPr/>
        </p:nvPicPr>
        <p:blipFill rotWithShape="1">
          <a:blip r:embed="rId4">
            <a:alphaModFix/>
          </a:blip>
          <a:srcRect t="49" b="49"/>
          <a:stretch/>
        </p:blipFill>
        <p:spPr>
          <a:xfrm>
            <a:off x="1188720" y="987552"/>
            <a:ext cx="3017520" cy="2504542"/>
          </a:xfrm>
          <a:prstGeom prst="rect">
            <a:avLst/>
          </a:prstGeom>
          <a:noFill/>
          <a:ln>
            <a:noFill/>
          </a:ln>
        </p:spPr>
      </p:pic>
      <p:sp>
        <p:nvSpPr>
          <p:cNvPr id="372" name="Google Shape;372;p47"/>
          <p:cNvSpPr/>
          <p:nvPr/>
        </p:nvSpPr>
        <p:spPr>
          <a:xfrm>
            <a:off x="1763475" y="1970050"/>
            <a:ext cx="1238700" cy="779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0000"/>
              </a:highlight>
            </a:endParaRPr>
          </a:p>
        </p:txBody>
      </p:sp>
      <p:sp>
        <p:nvSpPr>
          <p:cNvPr id="373" name="Google Shape;373;p47"/>
          <p:cNvSpPr/>
          <p:nvPr/>
        </p:nvSpPr>
        <p:spPr>
          <a:xfrm>
            <a:off x="5725875" y="1970050"/>
            <a:ext cx="1238700" cy="779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0000"/>
              </a:highligh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48"/>
          <p:cNvSpPr txBox="1">
            <a:spLocks noGrp="1"/>
          </p:cNvSpPr>
          <p:nvPr>
            <p:ph type="body" idx="1"/>
          </p:nvPr>
        </p:nvSpPr>
        <p:spPr>
          <a:xfrm>
            <a:off x="311700" y="847675"/>
            <a:ext cx="8520600" cy="3956400"/>
          </a:xfrm>
          <a:prstGeom prst="rect">
            <a:avLst/>
          </a:prstGeom>
        </p:spPr>
        <p:txBody>
          <a:bodyPr spcFirstLastPara="1" wrap="square" lIns="91425" tIns="91425" rIns="91425" bIns="91425" anchor="t" anchorCtr="0">
            <a:noAutofit/>
          </a:bodyPr>
          <a:lstStyle/>
          <a:p>
            <a:pPr marL="457200" marR="0" lvl="0" indent="-317500" algn="l" rtl="0">
              <a:lnSpc>
                <a:spcPct val="115000"/>
              </a:lnSpc>
              <a:spcBef>
                <a:spcPts val="0"/>
              </a:spcBef>
              <a:spcAft>
                <a:spcPts val="0"/>
              </a:spcAft>
              <a:buClr>
                <a:schemeClr val="dk1"/>
              </a:buClr>
              <a:buSzPts val="1400"/>
              <a:buFont typeface="Arial"/>
              <a:buChar char="●"/>
            </a:pPr>
            <a:r>
              <a:rPr lang="en" u="sng">
                <a:solidFill>
                  <a:schemeClr val="hlink"/>
                </a:solidFill>
                <a:hlinkClick r:id="rId3"/>
              </a:rPr>
              <a:t>EMC Website</a:t>
            </a:r>
            <a:endParaRPr>
              <a:solidFill>
                <a:schemeClr val="dk1"/>
              </a:solidFill>
            </a:endParaRPr>
          </a:p>
          <a:p>
            <a:pPr marL="914400" marR="0" lvl="1" indent="-317500" algn="l" rtl="0">
              <a:lnSpc>
                <a:spcPct val="115000"/>
              </a:lnSpc>
              <a:spcBef>
                <a:spcPts val="0"/>
              </a:spcBef>
              <a:spcAft>
                <a:spcPts val="0"/>
              </a:spcAft>
              <a:buClr>
                <a:schemeClr val="dk1"/>
              </a:buClr>
              <a:buSzPts val="1400"/>
              <a:buChar char="○"/>
            </a:pPr>
            <a:r>
              <a:rPr lang="en">
                <a:solidFill>
                  <a:schemeClr val="dk1"/>
                </a:solidFill>
              </a:rPr>
              <a:t>Pre-selected zoom’s, compare both systems side-by-side, time series plots for specific obs</a:t>
            </a:r>
            <a:endParaRPr>
              <a:solidFill>
                <a:schemeClr val="dk1"/>
              </a:solidFill>
            </a:endParaRPr>
          </a:p>
          <a:p>
            <a:pPr marL="457200" marR="0" lvl="0" indent="-317500" algn="l" rtl="0">
              <a:lnSpc>
                <a:spcPct val="115000"/>
              </a:lnSpc>
              <a:spcBef>
                <a:spcPts val="0"/>
              </a:spcBef>
              <a:spcAft>
                <a:spcPts val="0"/>
              </a:spcAft>
              <a:buClr>
                <a:schemeClr val="dk1"/>
              </a:buClr>
              <a:buSzPts val="1400"/>
              <a:buChar char="●"/>
            </a:pPr>
            <a:r>
              <a:rPr lang="en" u="sng">
                <a:solidFill>
                  <a:schemeClr val="hlink"/>
                </a:solidFill>
                <a:hlinkClick r:id="rId4"/>
              </a:rPr>
              <a:t>Veritas/NBM viewer</a:t>
            </a:r>
            <a:endParaRPr>
              <a:solidFill>
                <a:schemeClr val="dk1"/>
              </a:solidFill>
            </a:endParaRPr>
          </a:p>
          <a:p>
            <a:pPr marL="914400" marR="0" lvl="1" indent="-317500" algn="l" rtl="0">
              <a:lnSpc>
                <a:spcPct val="115000"/>
              </a:lnSpc>
              <a:spcBef>
                <a:spcPts val="0"/>
              </a:spcBef>
              <a:spcAft>
                <a:spcPts val="0"/>
              </a:spcAft>
              <a:buClr>
                <a:schemeClr val="dk1"/>
              </a:buClr>
              <a:buSzPts val="1400"/>
              <a:buChar char="○"/>
            </a:pPr>
            <a:r>
              <a:rPr lang="en">
                <a:solidFill>
                  <a:schemeClr val="dk1"/>
                </a:solidFill>
              </a:rPr>
              <a:t>Click on “Daily Analysis Review”</a:t>
            </a:r>
            <a:endParaRPr>
              <a:solidFill>
                <a:schemeClr val="dk1"/>
              </a:solidFill>
            </a:endParaRPr>
          </a:p>
          <a:p>
            <a:pPr marL="914400" marR="0" lvl="1" indent="-317500" algn="l" rtl="0">
              <a:lnSpc>
                <a:spcPct val="115000"/>
              </a:lnSpc>
              <a:spcBef>
                <a:spcPts val="0"/>
              </a:spcBef>
              <a:spcAft>
                <a:spcPts val="0"/>
              </a:spcAft>
              <a:buClr>
                <a:schemeClr val="dk1"/>
              </a:buClr>
              <a:buSzPts val="1400"/>
              <a:buChar char="○"/>
            </a:pPr>
            <a:r>
              <a:rPr lang="en">
                <a:solidFill>
                  <a:schemeClr val="dk1"/>
                </a:solidFill>
              </a:rPr>
              <a:t>Custom zoom, view systems side by side</a:t>
            </a:r>
            <a:endParaRPr>
              <a:solidFill>
                <a:schemeClr val="dk1"/>
              </a:solidFill>
            </a:endParaRPr>
          </a:p>
          <a:p>
            <a:pPr marL="457200" marR="0" lvl="0" indent="-317500" algn="l" rtl="0">
              <a:lnSpc>
                <a:spcPct val="115000"/>
              </a:lnSpc>
              <a:spcBef>
                <a:spcPts val="0"/>
              </a:spcBef>
              <a:spcAft>
                <a:spcPts val="0"/>
              </a:spcAft>
              <a:buClr>
                <a:schemeClr val="dk1"/>
              </a:buClr>
              <a:buSzPts val="1400"/>
              <a:buChar char="●"/>
            </a:pPr>
            <a:r>
              <a:rPr lang="en" u="sng">
                <a:solidFill>
                  <a:schemeClr val="hlink"/>
                </a:solidFill>
                <a:hlinkClick r:id="rId5"/>
              </a:rPr>
              <a:t>WAVE</a:t>
            </a:r>
            <a:r>
              <a:rPr lang="en">
                <a:solidFill>
                  <a:schemeClr val="dk1"/>
                </a:solidFill>
              </a:rPr>
              <a:t> viewer</a:t>
            </a:r>
            <a:endParaRPr>
              <a:solidFill>
                <a:schemeClr val="dk1"/>
              </a:solidFill>
            </a:endParaRPr>
          </a:p>
          <a:p>
            <a:pPr marL="457200" marR="0" lvl="0" indent="-317500" algn="l" rtl="0">
              <a:lnSpc>
                <a:spcPct val="115000"/>
              </a:lnSpc>
              <a:spcBef>
                <a:spcPts val="0"/>
              </a:spcBef>
              <a:spcAft>
                <a:spcPts val="0"/>
              </a:spcAft>
              <a:buClr>
                <a:schemeClr val="dk1"/>
              </a:buClr>
              <a:buSzPts val="1400"/>
              <a:buChar char="●"/>
            </a:pPr>
            <a:r>
              <a:rPr lang="en">
                <a:solidFill>
                  <a:schemeClr val="dk1"/>
                </a:solidFill>
              </a:rPr>
              <a:t>Pull grids yourself off FTP server</a:t>
            </a:r>
            <a:endParaRPr>
              <a:solidFill>
                <a:schemeClr val="dk1"/>
              </a:solidFill>
            </a:endParaRPr>
          </a:p>
          <a:p>
            <a:pPr marL="914400" marR="0" lvl="1" indent="-317500" algn="l" rtl="0">
              <a:lnSpc>
                <a:spcPct val="115000"/>
              </a:lnSpc>
              <a:spcBef>
                <a:spcPts val="0"/>
              </a:spcBef>
              <a:spcAft>
                <a:spcPts val="0"/>
              </a:spcAft>
              <a:buClr>
                <a:schemeClr val="dk1"/>
              </a:buClr>
              <a:buSzPts val="1400"/>
              <a:buChar char="○"/>
            </a:pPr>
            <a:r>
              <a:rPr lang="en">
                <a:solidFill>
                  <a:schemeClr val="dk1"/>
                </a:solidFill>
              </a:rPr>
              <a:t>Address forthcoming</a:t>
            </a:r>
            <a:endParaRPr>
              <a:solidFill>
                <a:schemeClr val="dk1"/>
              </a:solidFill>
            </a:endParaRPr>
          </a:p>
        </p:txBody>
      </p:sp>
      <p:sp>
        <p:nvSpPr>
          <p:cNvPr id="379" name="Google Shape;379;p48"/>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Evaluation Procedures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9"/>
          <p:cNvSpPr txBox="1">
            <a:spLocks noGrp="1"/>
          </p:cNvSpPr>
          <p:nvPr>
            <p:ph type="body" idx="1"/>
          </p:nvPr>
        </p:nvSpPr>
        <p:spPr>
          <a:xfrm>
            <a:off x="311700" y="847675"/>
            <a:ext cx="8520600" cy="395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
                <a:solidFill>
                  <a:schemeClr val="dk1"/>
                </a:solidFill>
              </a:rPr>
              <a:t>New statistics package has been developed</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Compare analysis values against METAR observations only</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Includes all variations (ASOS, AWOS, etc.)</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Time series stats include bias, RMSE</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Boxplots show relative bias of the analysis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Includes interquartile range of analysis/ob differences in a box, then outliers as points</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We will generate these for most variables</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Examples follow (illustrative → not yet reflection of final configuration)</a:t>
            </a:r>
            <a:endParaRPr>
              <a:solidFill>
                <a:schemeClr val="dk1"/>
              </a:solidFill>
            </a:endParaRPr>
          </a:p>
        </p:txBody>
      </p:sp>
      <p:sp>
        <p:nvSpPr>
          <p:cNvPr id="385" name="Google Shape;385;p49"/>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Evaluation Statistics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50"/>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Wind Speed Time Series</a:t>
            </a:r>
            <a:endParaRPr/>
          </a:p>
        </p:txBody>
      </p:sp>
      <p:sp>
        <p:nvSpPr>
          <p:cNvPr id="391" name="Google Shape;391;p50"/>
          <p:cNvSpPr txBox="1">
            <a:spLocks noGrp="1"/>
          </p:cNvSpPr>
          <p:nvPr>
            <p:ph type="sldNum" idx="12"/>
          </p:nvPr>
        </p:nvSpPr>
        <p:spPr>
          <a:xfrm>
            <a:off x="8438108" y="4769350"/>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FFFFFF"/>
              </a:buClr>
              <a:buFont typeface="Arial"/>
              <a:buNone/>
            </a:pPr>
            <a:fld id="{00000000-1234-1234-1234-123412341234}" type="slidenum">
              <a:rPr lang="en"/>
              <a:t>35</a:t>
            </a:fld>
            <a:endParaRPr/>
          </a:p>
        </p:txBody>
      </p:sp>
      <p:pic>
        <p:nvPicPr>
          <p:cNvPr id="392" name="Google Shape;392;p50"/>
          <p:cNvPicPr preferRelativeResize="0"/>
          <p:nvPr/>
        </p:nvPicPr>
        <p:blipFill rotWithShape="1">
          <a:blip r:embed="rId3">
            <a:alphaModFix/>
          </a:blip>
          <a:srcRect l="1009" r="1009"/>
          <a:stretch/>
        </p:blipFill>
        <p:spPr>
          <a:xfrm>
            <a:off x="274320" y="1170125"/>
            <a:ext cx="4114801" cy="3116962"/>
          </a:xfrm>
          <a:prstGeom prst="rect">
            <a:avLst/>
          </a:prstGeom>
          <a:noFill/>
          <a:ln>
            <a:noFill/>
          </a:ln>
        </p:spPr>
      </p:pic>
      <p:pic>
        <p:nvPicPr>
          <p:cNvPr id="393" name="Google Shape;393;p50"/>
          <p:cNvPicPr preferRelativeResize="0"/>
          <p:nvPr/>
        </p:nvPicPr>
        <p:blipFill rotWithShape="1">
          <a:blip r:embed="rId4">
            <a:alphaModFix/>
          </a:blip>
          <a:srcRect l="884" r="884"/>
          <a:stretch/>
        </p:blipFill>
        <p:spPr>
          <a:xfrm>
            <a:off x="4754880" y="1170125"/>
            <a:ext cx="4114801" cy="3055239"/>
          </a:xfrm>
          <a:prstGeom prst="rect">
            <a:avLst/>
          </a:prstGeom>
          <a:noFill/>
          <a:ln>
            <a:noFill/>
          </a:ln>
        </p:spPr>
      </p:pic>
      <p:sp>
        <p:nvSpPr>
          <p:cNvPr id="394" name="Google Shape;394;p50"/>
          <p:cNvSpPr txBox="1"/>
          <p:nvPr/>
        </p:nvSpPr>
        <p:spPr>
          <a:xfrm>
            <a:off x="1645925" y="4389126"/>
            <a:ext cx="13716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RMSE</a:t>
            </a:r>
            <a:endParaRPr b="1"/>
          </a:p>
        </p:txBody>
      </p:sp>
      <p:sp>
        <p:nvSpPr>
          <p:cNvPr id="395" name="Google Shape;395;p50"/>
          <p:cNvSpPr txBox="1"/>
          <p:nvPr/>
        </p:nvSpPr>
        <p:spPr>
          <a:xfrm>
            <a:off x="6217920" y="4389126"/>
            <a:ext cx="13716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Bias</a:t>
            </a:r>
            <a:endParaRPr b="1"/>
          </a:p>
        </p:txBody>
      </p:sp>
      <p:sp>
        <p:nvSpPr>
          <p:cNvPr id="396" name="Google Shape;396;p50"/>
          <p:cNvSpPr/>
          <p:nvPr/>
        </p:nvSpPr>
        <p:spPr>
          <a:xfrm>
            <a:off x="4517000" y="959100"/>
            <a:ext cx="36600" cy="37434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1"/>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Wind Speed Boxplot</a:t>
            </a:r>
            <a:endParaRPr/>
          </a:p>
        </p:txBody>
      </p:sp>
      <p:sp>
        <p:nvSpPr>
          <p:cNvPr id="402" name="Google Shape;402;p51"/>
          <p:cNvSpPr txBox="1">
            <a:spLocks noGrp="1"/>
          </p:cNvSpPr>
          <p:nvPr>
            <p:ph type="sldNum" idx="12"/>
          </p:nvPr>
        </p:nvSpPr>
        <p:spPr>
          <a:xfrm>
            <a:off x="8438108" y="4769350"/>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FFFFFF"/>
              </a:buClr>
              <a:buFont typeface="Arial"/>
              <a:buNone/>
            </a:pPr>
            <a:fld id="{00000000-1234-1234-1234-123412341234}" type="slidenum">
              <a:rPr lang="en"/>
              <a:t>36</a:t>
            </a:fld>
            <a:endParaRPr/>
          </a:p>
        </p:txBody>
      </p:sp>
      <p:pic>
        <p:nvPicPr>
          <p:cNvPr id="403" name="Google Shape;403;p51"/>
          <p:cNvPicPr preferRelativeResize="0"/>
          <p:nvPr/>
        </p:nvPicPr>
        <p:blipFill rotWithShape="1">
          <a:blip r:embed="rId3">
            <a:alphaModFix/>
          </a:blip>
          <a:srcRect l="602" r="612"/>
          <a:stretch/>
        </p:blipFill>
        <p:spPr>
          <a:xfrm>
            <a:off x="1828800" y="1170125"/>
            <a:ext cx="5486401" cy="336757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52"/>
          <p:cNvSpPr txBox="1">
            <a:spLocks noGrp="1"/>
          </p:cNvSpPr>
          <p:nvPr>
            <p:ph type="sldNum" idx="12"/>
          </p:nvPr>
        </p:nvSpPr>
        <p:spPr>
          <a:xfrm>
            <a:off x="8438108" y="4769350"/>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FFFFFF"/>
              </a:buClr>
              <a:buFont typeface="Arial"/>
              <a:buNone/>
            </a:pPr>
            <a:fld id="{00000000-1234-1234-1234-123412341234}" type="slidenum">
              <a:rPr lang="en"/>
              <a:t>37</a:t>
            </a:fld>
            <a:endParaRPr/>
          </a:p>
        </p:txBody>
      </p:sp>
      <p:sp>
        <p:nvSpPr>
          <p:cNvPr id="409" name="Google Shape;409;p52"/>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V2.8 RTMA/URMA/RTMA-RU Timeline</a:t>
            </a:r>
            <a:endParaRPr/>
          </a:p>
        </p:txBody>
      </p:sp>
      <p:sp>
        <p:nvSpPr>
          <p:cNvPr id="410" name="Google Shape;410;p52"/>
          <p:cNvSpPr/>
          <p:nvPr/>
        </p:nvSpPr>
        <p:spPr>
          <a:xfrm>
            <a:off x="97507" y="2660743"/>
            <a:ext cx="8947500" cy="149700"/>
          </a:xfrm>
          <a:prstGeom prst="roundRect">
            <a:avLst>
              <a:gd name="adj" fmla="val 16667"/>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11" name="Google Shape;411;p52"/>
          <p:cNvSpPr/>
          <p:nvPr/>
        </p:nvSpPr>
        <p:spPr>
          <a:xfrm rot="5400000">
            <a:off x="839152" y="2670650"/>
            <a:ext cx="772800" cy="753000"/>
          </a:xfrm>
          <a:prstGeom prst="homePlate">
            <a:avLst>
              <a:gd name="adj" fmla="val 28333"/>
            </a:avLst>
          </a:prstGeom>
          <a:solidFill>
            <a:srgbClr val="ECB44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12" name="Google Shape;412;p52"/>
          <p:cNvSpPr/>
          <p:nvPr/>
        </p:nvSpPr>
        <p:spPr>
          <a:xfrm>
            <a:off x="1460604" y="2660743"/>
            <a:ext cx="417000" cy="150300"/>
          </a:xfrm>
          <a:prstGeom prst="rect">
            <a:avLst/>
          </a:prstGeom>
          <a:solidFill>
            <a:srgbClr val="ECB44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13" name="Google Shape;413;p52"/>
          <p:cNvSpPr txBox="1"/>
          <p:nvPr/>
        </p:nvSpPr>
        <p:spPr>
          <a:xfrm>
            <a:off x="858100" y="2908150"/>
            <a:ext cx="753000" cy="277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b="1">
                <a:solidFill>
                  <a:srgbClr val="FFFFFF"/>
                </a:solidFill>
              </a:rPr>
              <a:t>~09/16</a:t>
            </a:r>
            <a:endParaRPr b="1">
              <a:solidFill>
                <a:srgbClr val="FFFFFF"/>
              </a:solidFill>
            </a:endParaRPr>
          </a:p>
        </p:txBody>
      </p:sp>
      <p:grpSp>
        <p:nvGrpSpPr>
          <p:cNvPr id="414" name="Google Shape;414;p52"/>
          <p:cNvGrpSpPr/>
          <p:nvPr/>
        </p:nvGrpSpPr>
        <p:grpSpPr>
          <a:xfrm>
            <a:off x="2263525" y="2045977"/>
            <a:ext cx="1220339" cy="777281"/>
            <a:chOff x="3326281" y="2491905"/>
            <a:chExt cx="1474195" cy="1101900"/>
          </a:xfrm>
        </p:grpSpPr>
        <p:sp>
          <p:nvSpPr>
            <p:cNvPr id="415" name="Google Shape;415;p52"/>
            <p:cNvSpPr/>
            <p:nvPr/>
          </p:nvSpPr>
          <p:spPr>
            <a:xfrm rot="5400000" flipH="1">
              <a:off x="3292975" y="2590005"/>
              <a:ext cx="1101900" cy="905700"/>
            </a:xfrm>
            <a:prstGeom prst="homePlate">
              <a:avLst>
                <a:gd name="adj" fmla="val 28333"/>
              </a:avLst>
            </a:prstGeom>
            <a:solidFill>
              <a:srgbClr val="8BB7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16" name="Google Shape;416;p52"/>
            <p:cNvSpPr/>
            <p:nvPr/>
          </p:nvSpPr>
          <p:spPr>
            <a:xfrm rot="10800000" flipH="1">
              <a:off x="4296776" y="3377205"/>
              <a:ext cx="503700" cy="216600"/>
            </a:xfrm>
            <a:prstGeom prst="rect">
              <a:avLst/>
            </a:prstGeom>
            <a:solidFill>
              <a:srgbClr val="8BB7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17" name="Google Shape;417;p52"/>
            <p:cNvSpPr txBox="1"/>
            <p:nvPr/>
          </p:nvSpPr>
          <p:spPr>
            <a:xfrm>
              <a:off x="3326281" y="2842767"/>
              <a:ext cx="905700" cy="400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Font typeface="Arial"/>
                <a:buNone/>
              </a:pPr>
              <a:r>
                <a:rPr lang="en" b="1">
                  <a:solidFill>
                    <a:srgbClr val="FFFFFF"/>
                  </a:solidFill>
                </a:rPr>
                <a:t>11/1</a:t>
              </a:r>
              <a:endParaRPr/>
            </a:p>
          </p:txBody>
        </p:sp>
      </p:grpSp>
      <p:grpSp>
        <p:nvGrpSpPr>
          <p:cNvPr id="418" name="Google Shape;418;p52"/>
          <p:cNvGrpSpPr/>
          <p:nvPr/>
        </p:nvGrpSpPr>
        <p:grpSpPr>
          <a:xfrm>
            <a:off x="3919734" y="2660743"/>
            <a:ext cx="1166702" cy="772772"/>
            <a:chOff x="5327017" y="3377333"/>
            <a:chExt cx="1409401" cy="1112702"/>
          </a:xfrm>
        </p:grpSpPr>
        <p:sp>
          <p:nvSpPr>
            <p:cNvPr id="419" name="Google Shape;419;p52"/>
            <p:cNvSpPr/>
            <p:nvPr/>
          </p:nvSpPr>
          <p:spPr>
            <a:xfrm rot="5400000">
              <a:off x="5223517" y="3480835"/>
              <a:ext cx="1112700" cy="905700"/>
            </a:xfrm>
            <a:prstGeom prst="homePlate">
              <a:avLst>
                <a:gd name="adj" fmla="val 28333"/>
              </a:avLst>
            </a:prstGeom>
            <a:solidFill>
              <a:srgbClr val="5FB7A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20" name="Google Shape;420;p52"/>
            <p:cNvSpPr/>
            <p:nvPr/>
          </p:nvSpPr>
          <p:spPr>
            <a:xfrm>
              <a:off x="6232718" y="3377333"/>
              <a:ext cx="503700" cy="216600"/>
            </a:xfrm>
            <a:prstGeom prst="rect">
              <a:avLst/>
            </a:prstGeom>
            <a:solidFill>
              <a:srgbClr val="5FB7A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21" name="Google Shape;421;p52"/>
            <p:cNvSpPr txBox="1"/>
            <p:nvPr/>
          </p:nvSpPr>
          <p:spPr>
            <a:xfrm>
              <a:off x="5375571" y="3733570"/>
              <a:ext cx="792300" cy="400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 b="1">
                  <a:solidFill>
                    <a:srgbClr val="FFFFFF"/>
                  </a:solidFill>
                </a:rPr>
                <a:t>12/1</a:t>
              </a:r>
              <a:endParaRPr/>
            </a:p>
            <a:p>
              <a:pPr marL="0" marR="0" lvl="0" indent="0" algn="ctr" rtl="0">
                <a:spcBef>
                  <a:spcPts val="0"/>
                </a:spcBef>
                <a:spcAft>
                  <a:spcPts val="0"/>
                </a:spcAft>
                <a:buNone/>
              </a:pPr>
              <a:endParaRPr sz="2000">
                <a:solidFill>
                  <a:srgbClr val="FFFFFF"/>
                </a:solidFill>
              </a:endParaRPr>
            </a:p>
          </p:txBody>
        </p:sp>
      </p:grpSp>
      <p:grpSp>
        <p:nvGrpSpPr>
          <p:cNvPr id="422" name="Google Shape;422;p52"/>
          <p:cNvGrpSpPr/>
          <p:nvPr/>
        </p:nvGrpSpPr>
        <p:grpSpPr>
          <a:xfrm>
            <a:off x="5446275" y="2045528"/>
            <a:ext cx="1223782" cy="765270"/>
            <a:chOff x="7171111" y="2491493"/>
            <a:chExt cx="1478354" cy="1101901"/>
          </a:xfrm>
        </p:grpSpPr>
        <p:sp>
          <p:nvSpPr>
            <p:cNvPr id="423" name="Google Shape;423;p52"/>
            <p:cNvSpPr/>
            <p:nvPr/>
          </p:nvSpPr>
          <p:spPr>
            <a:xfrm rot="5400000" flipH="1">
              <a:off x="7141965" y="2589593"/>
              <a:ext cx="1101900" cy="905700"/>
            </a:xfrm>
            <a:prstGeom prst="homePlate">
              <a:avLst>
                <a:gd name="adj" fmla="val 28333"/>
              </a:avLst>
            </a:prstGeom>
            <a:solidFill>
              <a:srgbClr val="3081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24" name="Google Shape;424;p52"/>
            <p:cNvSpPr/>
            <p:nvPr/>
          </p:nvSpPr>
          <p:spPr>
            <a:xfrm rot="10800000" flipH="1">
              <a:off x="8145765" y="3377394"/>
              <a:ext cx="503700" cy="216000"/>
            </a:xfrm>
            <a:prstGeom prst="rect">
              <a:avLst/>
            </a:prstGeom>
            <a:solidFill>
              <a:srgbClr val="3081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25" name="Google Shape;425;p52"/>
            <p:cNvSpPr txBox="1"/>
            <p:nvPr/>
          </p:nvSpPr>
          <p:spPr>
            <a:xfrm>
              <a:off x="7171111" y="2842353"/>
              <a:ext cx="1086600" cy="400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Font typeface="Arial"/>
                <a:buNone/>
              </a:pPr>
              <a:r>
                <a:rPr lang="en" b="1">
                  <a:solidFill>
                    <a:srgbClr val="FFFFFF"/>
                  </a:solidFill>
                </a:rPr>
                <a:t>01/2020</a:t>
              </a:r>
              <a:endParaRPr>
                <a:solidFill>
                  <a:schemeClr val="dk1"/>
                </a:solidFill>
              </a:endParaRPr>
            </a:p>
            <a:p>
              <a:pPr marL="0" marR="0" lvl="0" indent="0" algn="ctr" rtl="0">
                <a:spcBef>
                  <a:spcPts val="0"/>
                </a:spcBef>
                <a:spcAft>
                  <a:spcPts val="0"/>
                </a:spcAft>
                <a:buNone/>
              </a:pPr>
              <a:endParaRPr sz="2000">
                <a:solidFill>
                  <a:srgbClr val="FFFFFF"/>
                </a:solidFill>
              </a:endParaRPr>
            </a:p>
          </p:txBody>
        </p:sp>
      </p:grpSp>
      <p:grpSp>
        <p:nvGrpSpPr>
          <p:cNvPr id="426" name="Google Shape;426;p52"/>
          <p:cNvGrpSpPr/>
          <p:nvPr/>
        </p:nvGrpSpPr>
        <p:grpSpPr>
          <a:xfrm>
            <a:off x="7087176" y="2660743"/>
            <a:ext cx="1233323" cy="765271"/>
            <a:chOff x="9153354" y="3377333"/>
            <a:chExt cx="1489881" cy="1101902"/>
          </a:xfrm>
        </p:grpSpPr>
        <p:sp>
          <p:nvSpPr>
            <p:cNvPr id="427" name="Google Shape;427;p52"/>
            <p:cNvSpPr/>
            <p:nvPr/>
          </p:nvSpPr>
          <p:spPr>
            <a:xfrm rot="5400000">
              <a:off x="9120434" y="3475434"/>
              <a:ext cx="1101900" cy="905700"/>
            </a:xfrm>
            <a:prstGeom prst="homePlate">
              <a:avLst>
                <a:gd name="adj" fmla="val 28333"/>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28" name="Google Shape;428;p52"/>
            <p:cNvSpPr/>
            <p:nvPr/>
          </p:nvSpPr>
          <p:spPr>
            <a:xfrm>
              <a:off x="10124234" y="3377333"/>
              <a:ext cx="519000" cy="2154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29" name="Google Shape;429;p52"/>
            <p:cNvSpPr txBox="1"/>
            <p:nvPr/>
          </p:nvSpPr>
          <p:spPr>
            <a:xfrm>
              <a:off x="9153354" y="3728278"/>
              <a:ext cx="1043100" cy="400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Font typeface="Arial"/>
                <a:buNone/>
              </a:pPr>
              <a:r>
                <a:rPr lang="en" b="1">
                  <a:solidFill>
                    <a:srgbClr val="FFFFFF"/>
                  </a:solidFill>
                </a:rPr>
                <a:t>03/2020</a:t>
              </a:r>
              <a:endParaRPr>
                <a:solidFill>
                  <a:schemeClr val="dk1"/>
                </a:solidFill>
              </a:endParaRPr>
            </a:p>
            <a:p>
              <a:pPr marL="0" marR="0" lvl="0" indent="0" algn="ctr" rtl="0">
                <a:spcBef>
                  <a:spcPts val="0"/>
                </a:spcBef>
                <a:spcAft>
                  <a:spcPts val="0"/>
                </a:spcAft>
                <a:buNone/>
              </a:pPr>
              <a:endParaRPr sz="2000">
                <a:solidFill>
                  <a:srgbClr val="FFFFFF"/>
                </a:solidFill>
              </a:endParaRPr>
            </a:p>
          </p:txBody>
        </p:sp>
      </p:grpSp>
      <p:sp>
        <p:nvSpPr>
          <p:cNvPr id="430" name="Google Shape;430;p52"/>
          <p:cNvSpPr/>
          <p:nvPr/>
        </p:nvSpPr>
        <p:spPr>
          <a:xfrm>
            <a:off x="6509425" y="3614648"/>
            <a:ext cx="2152500" cy="600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800"/>
              <a:t>Implementation</a:t>
            </a:r>
            <a:endParaRPr sz="1800"/>
          </a:p>
          <a:p>
            <a:pPr marL="0" marR="0" lvl="0" indent="0" algn="ctr" rtl="0">
              <a:spcBef>
                <a:spcPts val="0"/>
              </a:spcBef>
              <a:spcAft>
                <a:spcPts val="0"/>
              </a:spcAft>
              <a:buNone/>
            </a:pPr>
            <a:r>
              <a:rPr lang="en" sz="1800"/>
              <a:t>[Q2FY20]</a:t>
            </a:r>
            <a:endParaRPr sz="1800"/>
          </a:p>
        </p:txBody>
      </p:sp>
      <p:sp>
        <p:nvSpPr>
          <p:cNvPr id="431" name="Google Shape;431;p52"/>
          <p:cNvSpPr/>
          <p:nvPr/>
        </p:nvSpPr>
        <p:spPr>
          <a:xfrm>
            <a:off x="4871543" y="1342307"/>
            <a:ext cx="2152500" cy="641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800"/>
              <a:t>NCO begins 30 day IT test</a:t>
            </a:r>
            <a:endParaRPr sz="1800" b="0" i="0" u="none" strike="noStrike" cap="none">
              <a:latin typeface="Arial"/>
              <a:ea typeface="Arial"/>
              <a:cs typeface="Arial"/>
              <a:sym typeface="Arial"/>
            </a:endParaRPr>
          </a:p>
        </p:txBody>
      </p:sp>
      <p:sp>
        <p:nvSpPr>
          <p:cNvPr id="432" name="Google Shape;432;p52"/>
          <p:cNvSpPr/>
          <p:nvPr/>
        </p:nvSpPr>
        <p:spPr>
          <a:xfrm>
            <a:off x="165275" y="3519449"/>
            <a:ext cx="2152500" cy="641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800"/>
              <a:t>Begin Eval</a:t>
            </a:r>
            <a:endParaRPr sz="1800" b="0" i="0" u="none" strike="noStrike" cap="none">
              <a:latin typeface="Arial"/>
              <a:ea typeface="Arial"/>
              <a:cs typeface="Arial"/>
              <a:sym typeface="Arial"/>
            </a:endParaRPr>
          </a:p>
        </p:txBody>
      </p:sp>
      <p:sp>
        <p:nvSpPr>
          <p:cNvPr id="433" name="Google Shape;433;p52"/>
          <p:cNvSpPr/>
          <p:nvPr/>
        </p:nvSpPr>
        <p:spPr>
          <a:xfrm>
            <a:off x="1611075" y="1701925"/>
            <a:ext cx="2152500" cy="435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800"/>
              <a:t> End Eval</a:t>
            </a:r>
            <a:endParaRPr sz="1800" b="0" i="0" u="none" strike="noStrike" cap="none">
              <a:latin typeface="Arial"/>
              <a:ea typeface="Arial"/>
              <a:cs typeface="Arial"/>
              <a:sym typeface="Arial"/>
            </a:endParaRPr>
          </a:p>
        </p:txBody>
      </p:sp>
      <p:sp>
        <p:nvSpPr>
          <p:cNvPr id="434" name="Google Shape;434;p52"/>
          <p:cNvSpPr/>
          <p:nvPr/>
        </p:nvSpPr>
        <p:spPr>
          <a:xfrm>
            <a:off x="3250500" y="3433525"/>
            <a:ext cx="2152500" cy="970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800"/>
              <a:t>OD Brief and code hand off to NCO</a:t>
            </a:r>
            <a:endParaRPr sz="1800"/>
          </a:p>
          <a:p>
            <a:pPr marL="0" marR="0" lvl="0" indent="0" algn="ctr" rtl="0">
              <a:spcBef>
                <a:spcPts val="0"/>
              </a:spcBef>
              <a:spcAft>
                <a:spcPts val="0"/>
              </a:spcAft>
              <a:buNone/>
            </a:pPr>
            <a:r>
              <a:rPr lang="en" sz="1800"/>
              <a:t>(Approx.)</a:t>
            </a:r>
            <a:endParaRPr sz="18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Ongoing: Quality Control/Ob Flagging</a:t>
            </a:r>
            <a:endParaRPr/>
          </a:p>
        </p:txBody>
      </p:sp>
      <p:sp>
        <p:nvSpPr>
          <p:cNvPr id="96" name="Google Shape;96;p19"/>
          <p:cNvSpPr txBox="1">
            <a:spLocks noGrp="1"/>
          </p:cNvSpPr>
          <p:nvPr>
            <p:ph type="body" idx="1"/>
          </p:nvPr>
        </p:nvSpPr>
        <p:spPr>
          <a:xfrm>
            <a:off x="311700" y="847675"/>
            <a:ext cx="8520600" cy="3956400"/>
          </a:xfrm>
          <a:prstGeom prst="rect">
            <a:avLst/>
          </a:prstGeom>
        </p:spPr>
        <p:txBody>
          <a:bodyPr spcFirstLastPara="1" wrap="square" lIns="91425" tIns="91425" rIns="91425" bIns="91425" anchor="t" anchorCtr="0">
            <a:noAutofit/>
          </a:bodyPr>
          <a:lstStyle/>
          <a:p>
            <a:pPr marL="457200" lvl="0" indent="-228600" algn="l" rtl="0">
              <a:spcBef>
                <a:spcPts val="0"/>
              </a:spcBef>
              <a:spcAft>
                <a:spcPts val="0"/>
              </a:spcAft>
              <a:buClr>
                <a:schemeClr val="dk1"/>
              </a:buClr>
              <a:buSzPts val="1400"/>
              <a:buNone/>
            </a:pPr>
            <a:r>
              <a:rPr lang="en">
                <a:solidFill>
                  <a:schemeClr val="dk1"/>
                </a:solidFill>
              </a:rPr>
              <a:t>Overview </a:t>
            </a:r>
            <a:r>
              <a:rPr lang="en" u="sng">
                <a:solidFill>
                  <a:schemeClr val="hlink"/>
                </a:solidFill>
                <a:hlinkClick r:id="rId3"/>
              </a:rPr>
              <a:t>here</a:t>
            </a:r>
            <a:endParaRPr>
              <a:solidFill>
                <a:schemeClr val="dk1"/>
              </a:solidFill>
            </a:endParaRPr>
          </a:p>
          <a:p>
            <a:pPr marL="457200" lvl="0" indent="-228600" algn="l" rtl="0">
              <a:spcBef>
                <a:spcPts val="0"/>
              </a:spcBef>
              <a:spcAft>
                <a:spcPts val="0"/>
              </a:spcAft>
              <a:buClr>
                <a:schemeClr val="dk1"/>
              </a:buClr>
              <a:buSzPts val="1400"/>
              <a:buNone/>
            </a:pPr>
            <a:r>
              <a:rPr lang="en">
                <a:solidFill>
                  <a:schemeClr val="dk1"/>
                </a:solidFill>
              </a:rPr>
              <a:t>Easiest way to find out what is used or not: look at KML plots available </a:t>
            </a:r>
            <a:r>
              <a:rPr lang="en" u="sng">
                <a:solidFill>
                  <a:schemeClr val="hlink"/>
                </a:solidFill>
                <a:hlinkClick r:id="rId4"/>
              </a:rPr>
              <a:t>here</a:t>
            </a:r>
            <a:endParaRPr>
              <a:solidFill>
                <a:schemeClr val="dk1"/>
              </a:solidFill>
            </a:endParaRPr>
          </a:p>
          <a:p>
            <a:pPr marL="914400" lvl="1" indent="-228600" algn="l" rtl="0">
              <a:spcBef>
                <a:spcPts val="0"/>
              </a:spcBef>
              <a:spcAft>
                <a:spcPts val="0"/>
              </a:spcAft>
              <a:buClr>
                <a:schemeClr val="dk1"/>
              </a:buClr>
              <a:buSzPts val="1400"/>
              <a:buNone/>
            </a:pPr>
            <a:r>
              <a:rPr lang="en">
                <a:solidFill>
                  <a:schemeClr val="dk1"/>
                </a:solidFill>
              </a:rPr>
              <a:t>Obs are colored traffic-light style, click on points for more info</a:t>
            </a:r>
            <a:endParaRPr>
              <a:solidFill>
                <a:schemeClr val="dk1"/>
              </a:solidFill>
            </a:endParaRPr>
          </a:p>
          <a:p>
            <a:pPr marL="914400" lvl="1" indent="-228600" algn="l" rtl="0">
              <a:spcBef>
                <a:spcPts val="0"/>
              </a:spcBef>
              <a:spcAft>
                <a:spcPts val="0"/>
              </a:spcAft>
              <a:buClr>
                <a:schemeClr val="dk1"/>
              </a:buClr>
              <a:buSzPts val="1400"/>
              <a:buNone/>
            </a:pPr>
            <a:r>
              <a:rPr lang="en">
                <a:solidFill>
                  <a:schemeClr val="dk1"/>
                </a:solidFill>
              </a:rPr>
              <a:t>If MADIS is getting the ob, we probably are too</a:t>
            </a:r>
            <a:endParaRPr>
              <a:solidFill>
                <a:schemeClr val="dk1"/>
              </a:solidFill>
            </a:endParaRPr>
          </a:p>
          <a:p>
            <a:pPr marL="914400" lvl="1" indent="-228600" algn="l" rtl="0">
              <a:spcBef>
                <a:spcPts val="0"/>
              </a:spcBef>
              <a:spcAft>
                <a:spcPts val="0"/>
              </a:spcAft>
              <a:buClr>
                <a:schemeClr val="dk1"/>
              </a:buClr>
              <a:buSzPts val="1400"/>
              <a:buNone/>
            </a:pPr>
            <a:r>
              <a:rPr lang="en">
                <a:solidFill>
                  <a:schemeClr val="dk1"/>
                </a:solidFill>
              </a:rPr>
              <a:t>If you know of an ob that you don’t see, let us know</a:t>
            </a:r>
            <a:endParaRPr>
              <a:solidFill>
                <a:schemeClr val="dk1"/>
              </a:solidFill>
            </a:endParaRPr>
          </a:p>
          <a:p>
            <a:pPr marL="457200" lvl="0" indent="-228600" algn="l" rtl="0">
              <a:spcBef>
                <a:spcPts val="0"/>
              </a:spcBef>
              <a:spcAft>
                <a:spcPts val="0"/>
              </a:spcAft>
              <a:buClr>
                <a:schemeClr val="dk1"/>
              </a:buClr>
              <a:buSzPts val="1400"/>
              <a:buNone/>
            </a:pPr>
            <a:r>
              <a:rPr lang="en">
                <a:solidFill>
                  <a:schemeClr val="dk1"/>
                </a:solidFill>
              </a:rPr>
              <a:t>Want to flag obs?</a:t>
            </a:r>
            <a:endParaRPr>
              <a:solidFill>
                <a:schemeClr val="dk1"/>
              </a:solidFill>
            </a:endParaRPr>
          </a:p>
          <a:p>
            <a:pPr marL="914400" lvl="1" indent="-228600" algn="l" rtl="0">
              <a:spcBef>
                <a:spcPts val="0"/>
              </a:spcBef>
              <a:spcAft>
                <a:spcPts val="0"/>
              </a:spcAft>
              <a:buClr>
                <a:schemeClr val="dk1"/>
              </a:buClr>
              <a:buSzPts val="1400"/>
              <a:buNone/>
            </a:pPr>
            <a:r>
              <a:rPr lang="en">
                <a:solidFill>
                  <a:schemeClr val="dk1"/>
                </a:solidFill>
              </a:rPr>
              <a:t>Flag a few: fill out the </a:t>
            </a:r>
            <a:r>
              <a:rPr lang="en" u="sng">
                <a:solidFill>
                  <a:schemeClr val="hlink"/>
                </a:solidFill>
                <a:hlinkClick r:id="rId5"/>
              </a:rPr>
              <a:t>form </a:t>
            </a:r>
            <a:r>
              <a:rPr lang="en">
                <a:solidFill>
                  <a:schemeClr val="dk1"/>
                </a:solidFill>
              </a:rPr>
              <a:t>(also available at VLab site)</a:t>
            </a:r>
            <a:endParaRPr>
              <a:solidFill>
                <a:schemeClr val="dk1"/>
              </a:solidFill>
            </a:endParaRPr>
          </a:p>
          <a:p>
            <a:pPr marL="914400" lvl="1" indent="-228600" algn="l" rtl="0">
              <a:spcBef>
                <a:spcPts val="0"/>
              </a:spcBef>
              <a:spcAft>
                <a:spcPts val="0"/>
              </a:spcAft>
              <a:buClr>
                <a:schemeClr val="dk1"/>
              </a:buClr>
              <a:buSzPts val="1400"/>
              <a:buNone/>
            </a:pPr>
            <a:r>
              <a:rPr lang="en">
                <a:solidFill>
                  <a:schemeClr val="dk1"/>
                </a:solidFill>
              </a:rPr>
              <a:t>Flag a bunch: email us and we will work out specs</a:t>
            </a:r>
            <a:endParaRPr>
              <a:solidFill>
                <a:schemeClr val="dk1"/>
              </a:solidFill>
            </a:endParaRPr>
          </a:p>
          <a:p>
            <a:pPr marL="914400" lvl="1" indent="-228600" algn="l" rtl="0">
              <a:spcBef>
                <a:spcPts val="0"/>
              </a:spcBef>
              <a:spcAft>
                <a:spcPts val="0"/>
              </a:spcAft>
              <a:buClr>
                <a:schemeClr val="dk1"/>
              </a:buClr>
              <a:buSzPts val="1400"/>
              <a:buNone/>
            </a:pPr>
            <a:r>
              <a:rPr lang="en">
                <a:solidFill>
                  <a:schemeClr val="dk1"/>
                </a:solidFill>
              </a:rPr>
              <a:t>We can flag only certain variables (keep temps/flag winds) if that is needed</a:t>
            </a:r>
            <a:endParaRPr>
              <a:solidFill>
                <a:schemeClr val="dk1"/>
              </a:solidFill>
            </a:endParaRPr>
          </a:p>
          <a:p>
            <a:pPr marL="914400" lvl="1" indent="-228600" algn="l" rtl="0">
              <a:spcBef>
                <a:spcPts val="0"/>
              </a:spcBef>
              <a:spcAft>
                <a:spcPts val="0"/>
              </a:spcAft>
              <a:buClr>
                <a:schemeClr val="dk1"/>
              </a:buClr>
              <a:buSzPts val="1400"/>
              <a:buNone/>
            </a:pPr>
            <a:r>
              <a:rPr lang="en">
                <a:solidFill>
                  <a:schemeClr val="dk1"/>
                </a:solidFill>
              </a:rPr>
              <a:t>Flags are generally* applied on Friday afternoon</a:t>
            </a:r>
            <a:endParaRPr>
              <a:solidFill>
                <a:schemeClr val="dk1"/>
              </a:solidFill>
            </a:endParaRPr>
          </a:p>
          <a:p>
            <a:pPr marL="457200" lvl="0" indent="-228600" algn="l" rtl="0">
              <a:spcBef>
                <a:spcPts val="0"/>
              </a:spcBef>
              <a:spcAft>
                <a:spcPts val="0"/>
              </a:spcAft>
              <a:buClr>
                <a:schemeClr val="dk1"/>
              </a:buClr>
              <a:buSzPts val="1400"/>
              <a:buNone/>
            </a:pPr>
            <a:r>
              <a:rPr lang="en">
                <a:solidFill>
                  <a:schemeClr val="dk1"/>
                </a:solidFill>
              </a:rPr>
              <a:t>Don’t want to flag obs?</a:t>
            </a:r>
            <a:endParaRPr>
              <a:solidFill>
                <a:schemeClr val="dk1"/>
              </a:solidFill>
            </a:endParaRPr>
          </a:p>
          <a:p>
            <a:pPr marL="914400" lvl="1" indent="-228600" algn="l" rtl="0">
              <a:spcBef>
                <a:spcPts val="0"/>
              </a:spcBef>
              <a:spcAft>
                <a:spcPts val="0"/>
              </a:spcAft>
              <a:buClr>
                <a:schemeClr val="dk1"/>
              </a:buClr>
              <a:buSzPts val="1400"/>
              <a:buNone/>
            </a:pPr>
            <a:r>
              <a:rPr lang="en">
                <a:solidFill>
                  <a:schemeClr val="dk1"/>
                </a:solidFill>
              </a:rPr>
              <a:t>Don’t be surprised when they are drawn for in RTMA/URMA, and later NBM</a:t>
            </a:r>
            <a:endParaRPr>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0"/>
          <p:cNvSpPr txBox="1">
            <a:spLocks noGrp="1"/>
          </p:cNvSpPr>
          <p:nvPr>
            <p:ph type="body" idx="1"/>
          </p:nvPr>
        </p:nvSpPr>
        <p:spPr>
          <a:xfrm>
            <a:off x="311700" y="847675"/>
            <a:ext cx="8520600" cy="395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102" name="Google Shape;102;p20"/>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03" name="Google Shape;103;p20"/>
          <p:cNvPicPr preferRelativeResize="0"/>
          <p:nvPr/>
        </p:nvPicPr>
        <p:blipFill>
          <a:blip r:embed="rId3">
            <a:alphaModFix/>
          </a:blip>
          <a:stretch>
            <a:fillRect/>
          </a:stretch>
        </p:blipFill>
        <p:spPr>
          <a:xfrm>
            <a:off x="457200" y="0"/>
            <a:ext cx="8229602" cy="51435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1"/>
          <p:cNvSpPr txBox="1">
            <a:spLocks noGrp="1"/>
          </p:cNvSpPr>
          <p:nvPr>
            <p:ph type="body" idx="1"/>
          </p:nvPr>
        </p:nvSpPr>
        <p:spPr>
          <a:xfrm>
            <a:off x="311700" y="847675"/>
            <a:ext cx="8520600" cy="3386400"/>
          </a:xfrm>
          <a:prstGeom prst="rect">
            <a:avLst/>
          </a:prstGeom>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Clr>
                <a:schemeClr val="dk1"/>
              </a:buClr>
              <a:buSzPts val="1400"/>
              <a:buChar char="●"/>
            </a:pPr>
            <a:r>
              <a:rPr lang="en">
                <a:solidFill>
                  <a:schemeClr val="dk1"/>
                </a:solidFill>
              </a:rPr>
              <a:t>First release to field within the next two weeks</a:t>
            </a:r>
            <a:endParaRPr>
              <a:solidFill>
                <a:schemeClr val="dk1"/>
              </a:solidFill>
            </a:endParaRPr>
          </a:p>
          <a:p>
            <a:pPr marL="914400" lvl="1" indent="-317500" algn="l" rtl="0">
              <a:lnSpc>
                <a:spcPct val="100000"/>
              </a:lnSpc>
              <a:spcBef>
                <a:spcPts val="0"/>
              </a:spcBef>
              <a:spcAft>
                <a:spcPts val="0"/>
              </a:spcAft>
              <a:buClr>
                <a:schemeClr val="dk1"/>
              </a:buClr>
              <a:buSzPts val="1400"/>
              <a:buChar char="○"/>
            </a:pPr>
            <a:r>
              <a:rPr lang="en" sz="1400">
                <a:solidFill>
                  <a:schemeClr val="dk1"/>
                </a:solidFill>
              </a:rPr>
              <a:t>Public notification statement, viewer websites, FTP access</a:t>
            </a:r>
            <a:endParaRPr sz="1400">
              <a:solidFill>
                <a:schemeClr val="dk1"/>
              </a:solidFill>
            </a:endParaRPr>
          </a:p>
          <a:p>
            <a:pPr marL="457200" lvl="0" indent="-317500" algn="l" rtl="0">
              <a:lnSpc>
                <a:spcPct val="100000"/>
              </a:lnSpc>
              <a:spcBef>
                <a:spcPts val="0"/>
              </a:spcBef>
              <a:spcAft>
                <a:spcPts val="0"/>
              </a:spcAft>
              <a:buClr>
                <a:schemeClr val="dk1"/>
              </a:buClr>
              <a:buSzPts val="1400"/>
              <a:buChar char="●"/>
            </a:pPr>
            <a:r>
              <a:rPr lang="en">
                <a:solidFill>
                  <a:schemeClr val="dk1"/>
                </a:solidFill>
              </a:rPr>
              <a:t>Formal Evaluation Period - likely September/October 2019</a:t>
            </a:r>
            <a:endParaRPr>
              <a:solidFill>
                <a:schemeClr val="dk1"/>
              </a:solidFill>
            </a:endParaRPr>
          </a:p>
          <a:p>
            <a:pPr marL="914400" lvl="1" indent="-317500" algn="l" rtl="0">
              <a:lnSpc>
                <a:spcPct val="100000"/>
              </a:lnSpc>
              <a:spcBef>
                <a:spcPts val="0"/>
              </a:spcBef>
              <a:spcAft>
                <a:spcPts val="0"/>
              </a:spcAft>
              <a:buClr>
                <a:schemeClr val="dk1"/>
              </a:buClr>
              <a:buSzPts val="1400"/>
              <a:buChar char="○"/>
            </a:pPr>
            <a:r>
              <a:rPr lang="en" sz="1400">
                <a:solidFill>
                  <a:schemeClr val="dk1"/>
                </a:solidFill>
              </a:rPr>
              <a:t>Let system run, maybe make minor tweaks, collect feedback as necessary</a:t>
            </a:r>
            <a:endParaRPr sz="1400">
              <a:solidFill>
                <a:schemeClr val="dk1"/>
              </a:solidFill>
            </a:endParaRPr>
          </a:p>
          <a:p>
            <a:pPr marL="914400" lvl="1" indent="-317500" algn="l" rtl="0">
              <a:lnSpc>
                <a:spcPct val="100000"/>
              </a:lnSpc>
              <a:spcBef>
                <a:spcPts val="0"/>
              </a:spcBef>
              <a:spcAft>
                <a:spcPts val="0"/>
              </a:spcAft>
              <a:buClr>
                <a:schemeClr val="dk1"/>
              </a:buClr>
              <a:buSzPts val="1400"/>
              <a:buChar char="○"/>
            </a:pPr>
            <a:r>
              <a:rPr lang="en" sz="1400">
                <a:solidFill>
                  <a:schemeClr val="dk1"/>
                </a:solidFill>
              </a:rPr>
              <a:t>Generate verification stats over this period</a:t>
            </a:r>
            <a:endParaRPr sz="1400">
              <a:solidFill>
                <a:schemeClr val="dk1"/>
              </a:solidFill>
            </a:endParaRPr>
          </a:p>
          <a:p>
            <a:pPr marL="914400" lvl="1" indent="-317500" algn="l" rtl="0">
              <a:lnSpc>
                <a:spcPct val="100000"/>
              </a:lnSpc>
              <a:spcBef>
                <a:spcPts val="0"/>
              </a:spcBef>
              <a:spcAft>
                <a:spcPts val="0"/>
              </a:spcAft>
              <a:buClr>
                <a:schemeClr val="dk1"/>
              </a:buClr>
              <a:buSzPts val="1400"/>
              <a:buChar char="○"/>
            </a:pPr>
            <a:r>
              <a:rPr lang="en" sz="1400">
                <a:solidFill>
                  <a:schemeClr val="dk1"/>
                </a:solidFill>
              </a:rPr>
              <a:t>Some runs may be missed due to WCOSS outages/issues</a:t>
            </a:r>
            <a:endParaRPr sz="1400">
              <a:solidFill>
                <a:schemeClr val="dk1"/>
              </a:solidFill>
            </a:endParaRPr>
          </a:p>
          <a:p>
            <a:pPr marL="457200" lvl="0" indent="-317500" algn="l" rtl="0">
              <a:lnSpc>
                <a:spcPct val="100000"/>
              </a:lnSpc>
              <a:spcBef>
                <a:spcPts val="0"/>
              </a:spcBef>
              <a:spcAft>
                <a:spcPts val="0"/>
              </a:spcAft>
              <a:buClr>
                <a:schemeClr val="dk1"/>
              </a:buClr>
              <a:buSzPts val="1400"/>
              <a:buChar char="●"/>
            </a:pPr>
            <a:r>
              <a:rPr lang="en">
                <a:solidFill>
                  <a:schemeClr val="dk1"/>
                </a:solidFill>
              </a:rPr>
              <a:t>Gather feedback, present summary to EMC mgmt, NCEP Director - Nov 2019</a:t>
            </a:r>
            <a:endParaRPr>
              <a:solidFill>
                <a:schemeClr val="dk1"/>
              </a:solidFill>
            </a:endParaRPr>
          </a:p>
          <a:p>
            <a:pPr marL="914400" lvl="1" indent="-317500" algn="l" rtl="0">
              <a:lnSpc>
                <a:spcPct val="100000"/>
              </a:lnSpc>
              <a:spcBef>
                <a:spcPts val="0"/>
              </a:spcBef>
              <a:spcAft>
                <a:spcPts val="0"/>
              </a:spcAft>
              <a:buClr>
                <a:schemeClr val="dk1"/>
              </a:buClr>
              <a:buSzPts val="1400"/>
              <a:buChar char="○"/>
            </a:pPr>
            <a:r>
              <a:rPr lang="en" sz="1400">
                <a:solidFill>
                  <a:schemeClr val="dk1"/>
                </a:solidFill>
              </a:rPr>
              <a:t>If management approves, code will be ‘handed off’ to central operations in early December</a:t>
            </a:r>
            <a:endParaRPr sz="1400">
              <a:solidFill>
                <a:schemeClr val="dk1"/>
              </a:solidFill>
            </a:endParaRPr>
          </a:p>
          <a:p>
            <a:pPr marL="914400" lvl="1" indent="-317500" algn="l" rtl="0">
              <a:lnSpc>
                <a:spcPct val="100000"/>
              </a:lnSpc>
              <a:spcBef>
                <a:spcPts val="0"/>
              </a:spcBef>
              <a:spcAft>
                <a:spcPts val="0"/>
              </a:spcAft>
              <a:buClr>
                <a:schemeClr val="dk1"/>
              </a:buClr>
              <a:buSzPts val="1400"/>
              <a:buChar char="○"/>
            </a:pPr>
            <a:r>
              <a:rPr lang="en" sz="1400">
                <a:solidFill>
                  <a:schemeClr val="dk1"/>
                </a:solidFill>
              </a:rPr>
              <a:t>Code is ‘locked down’ at this point</a:t>
            </a:r>
            <a:endParaRPr sz="1400">
              <a:solidFill>
                <a:schemeClr val="dk1"/>
              </a:solidFill>
            </a:endParaRPr>
          </a:p>
          <a:p>
            <a:pPr marL="914400" lvl="1" indent="-317500" algn="l" rtl="0">
              <a:lnSpc>
                <a:spcPct val="100000"/>
              </a:lnSpc>
              <a:spcBef>
                <a:spcPts val="0"/>
              </a:spcBef>
              <a:spcAft>
                <a:spcPts val="0"/>
              </a:spcAft>
              <a:buClr>
                <a:schemeClr val="dk1"/>
              </a:buClr>
              <a:buSzPts val="1400"/>
              <a:buChar char="○"/>
            </a:pPr>
            <a:r>
              <a:rPr lang="en" sz="1400">
                <a:solidFill>
                  <a:schemeClr val="dk1"/>
                </a:solidFill>
              </a:rPr>
              <a:t>Exact timing depends on end of WCOSS moratorium (transition to Dell)</a:t>
            </a:r>
            <a:endParaRPr sz="1400">
              <a:solidFill>
                <a:schemeClr val="dk1"/>
              </a:solidFill>
            </a:endParaRPr>
          </a:p>
          <a:p>
            <a:pPr marL="457200" lvl="0" indent="-317500" algn="l" rtl="0">
              <a:lnSpc>
                <a:spcPct val="100000"/>
              </a:lnSpc>
              <a:spcBef>
                <a:spcPts val="0"/>
              </a:spcBef>
              <a:spcAft>
                <a:spcPts val="0"/>
              </a:spcAft>
              <a:buClr>
                <a:schemeClr val="dk1"/>
              </a:buClr>
              <a:buSzPts val="1400"/>
              <a:buChar char="●"/>
            </a:pPr>
            <a:r>
              <a:rPr lang="en">
                <a:solidFill>
                  <a:schemeClr val="dk1"/>
                </a:solidFill>
              </a:rPr>
              <a:t>NCO builds and tests operational system - December-February</a:t>
            </a:r>
            <a:endParaRPr>
              <a:solidFill>
                <a:schemeClr val="dk1"/>
              </a:solidFill>
            </a:endParaRPr>
          </a:p>
          <a:p>
            <a:pPr marL="914400" lvl="1" indent="-317500" algn="l" rtl="0">
              <a:lnSpc>
                <a:spcPct val="100000"/>
              </a:lnSpc>
              <a:spcBef>
                <a:spcPts val="0"/>
              </a:spcBef>
              <a:spcAft>
                <a:spcPts val="0"/>
              </a:spcAft>
              <a:buClr>
                <a:schemeClr val="dk1"/>
              </a:buClr>
              <a:buSzPts val="1400"/>
              <a:buChar char="○"/>
            </a:pPr>
            <a:r>
              <a:rPr lang="en" sz="1400">
                <a:solidFill>
                  <a:schemeClr val="dk1"/>
                </a:solidFill>
              </a:rPr>
              <a:t>Evaluation system would continue to run</a:t>
            </a:r>
            <a:endParaRPr sz="1400">
              <a:solidFill>
                <a:schemeClr val="dk1"/>
              </a:solidFill>
            </a:endParaRPr>
          </a:p>
          <a:p>
            <a:pPr marL="457200" lvl="0" indent="-317500" algn="l" rtl="0">
              <a:lnSpc>
                <a:spcPct val="100000"/>
              </a:lnSpc>
              <a:spcBef>
                <a:spcPts val="0"/>
              </a:spcBef>
              <a:spcAft>
                <a:spcPts val="0"/>
              </a:spcAft>
              <a:buClr>
                <a:schemeClr val="dk1"/>
              </a:buClr>
              <a:buSzPts val="1400"/>
              <a:buChar char="●"/>
            </a:pPr>
            <a:r>
              <a:rPr lang="en">
                <a:solidFill>
                  <a:schemeClr val="dk1"/>
                </a:solidFill>
              </a:rPr>
              <a:t>Final IT test (30 days) is run by NCO, likely over March</a:t>
            </a:r>
            <a:endParaRPr>
              <a:solidFill>
                <a:schemeClr val="dk1"/>
              </a:solidFill>
            </a:endParaRPr>
          </a:p>
          <a:p>
            <a:pPr marL="914400" lvl="1" indent="-317500" algn="l" rtl="0">
              <a:lnSpc>
                <a:spcPct val="100000"/>
              </a:lnSpc>
              <a:spcBef>
                <a:spcPts val="0"/>
              </a:spcBef>
              <a:spcAft>
                <a:spcPts val="0"/>
              </a:spcAft>
              <a:buClr>
                <a:schemeClr val="dk1"/>
              </a:buClr>
              <a:buSzPts val="1400"/>
              <a:buChar char="○"/>
            </a:pPr>
            <a:r>
              <a:rPr lang="en" sz="1400">
                <a:solidFill>
                  <a:schemeClr val="dk1"/>
                </a:solidFill>
              </a:rPr>
              <a:t>Dataflow aspects, testing with AWIPS, etc.</a:t>
            </a:r>
            <a:endParaRPr sz="1400">
              <a:solidFill>
                <a:schemeClr val="dk1"/>
              </a:solidFill>
            </a:endParaRPr>
          </a:p>
          <a:p>
            <a:pPr marL="0" lvl="0" indent="457200" algn="ctr" rtl="0">
              <a:lnSpc>
                <a:spcPct val="100000"/>
              </a:lnSpc>
              <a:spcBef>
                <a:spcPts val="0"/>
              </a:spcBef>
              <a:spcAft>
                <a:spcPts val="0"/>
              </a:spcAft>
              <a:buNone/>
            </a:pPr>
            <a:endParaRPr sz="1400">
              <a:solidFill>
                <a:schemeClr val="dk1"/>
              </a:solidFill>
            </a:endParaRPr>
          </a:p>
        </p:txBody>
      </p:sp>
      <p:sp>
        <p:nvSpPr>
          <p:cNvPr id="109" name="Google Shape;109;p21"/>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Timeline for Next Upgrade</a:t>
            </a:r>
            <a:endParaRPr/>
          </a:p>
        </p:txBody>
      </p:sp>
      <p:sp>
        <p:nvSpPr>
          <p:cNvPr id="110" name="Google Shape;110;p21"/>
          <p:cNvSpPr txBox="1"/>
          <p:nvPr/>
        </p:nvSpPr>
        <p:spPr>
          <a:xfrm>
            <a:off x="2437650" y="4338425"/>
            <a:ext cx="4268700" cy="3936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a:t>Implementation goal: late March, 2020</a:t>
            </a:r>
            <a:endParaRPr sz="18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2"/>
          <p:cNvSpPr txBox="1">
            <a:spLocks noGrp="1"/>
          </p:cNvSpPr>
          <p:nvPr>
            <p:ph type="title"/>
          </p:nvPr>
        </p:nvSpPr>
        <p:spPr>
          <a:xfrm>
            <a:off x="1104800" y="381000"/>
            <a:ext cx="69018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The Next Version of RTMA/URMA: V2.8</a:t>
            </a:r>
            <a:endParaRPr/>
          </a:p>
        </p:txBody>
      </p:sp>
      <p:sp>
        <p:nvSpPr>
          <p:cNvPr id="116" name="Google Shape;116;p22"/>
          <p:cNvSpPr txBox="1">
            <a:spLocks noGrp="1"/>
          </p:cNvSpPr>
          <p:nvPr>
            <p:ph type="body" idx="1"/>
          </p:nvPr>
        </p:nvSpPr>
        <p:spPr>
          <a:xfrm>
            <a:off x="311700" y="847675"/>
            <a:ext cx="8520600" cy="395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
                <a:solidFill>
                  <a:schemeClr val="dk1"/>
                </a:solidFill>
              </a:rPr>
              <a:t>Wind Changes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Include wind sensor height (don’t assume winds are at 10 m)</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Combine with similarity theory to lessen low wind bias</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Precip enhancements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Add NOHRSC snowfall analysis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Precip RTMA: replace first-run Stage II/IV with radar-only MRMS as source</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Precip URMA: blending for a smoother offshore filling with MRMS and CMORPH   </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Wave height analysis over the Great Lakes and Guam</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Downscaling/background changes</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Dew point changes in areas of complex terrain</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Ceiling/Cloud Cover enhancements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Consistency between ceiling and cloud cover; add cloud cover in RTMA-RU </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Finer grid over PR (2.5 km → 1.25 km)</a:t>
            </a:r>
            <a:endParaRPr>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3"/>
          <p:cNvSpPr txBox="1">
            <a:spLocks noGrp="1"/>
          </p:cNvSpPr>
          <p:nvPr>
            <p:ph type="body" idx="1"/>
          </p:nvPr>
        </p:nvSpPr>
        <p:spPr>
          <a:xfrm>
            <a:off x="311700" y="847675"/>
            <a:ext cx="6324000" cy="395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
                <a:solidFill>
                  <a:schemeClr val="dk1"/>
                </a:solidFill>
              </a:rPr>
              <a:t>Up to now, it has been assumed that all wind obs are taken at 10 m AGL</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We know from looking at station photos that this is not true</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For mesonets: wind sensor height will now be a function of provider</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Providers and subproviders are set and provided by MADIS</a:t>
            </a:r>
            <a:endParaRPr>
              <a:solidFill>
                <a:schemeClr val="dk1"/>
              </a:solidFill>
            </a:endParaRPr>
          </a:p>
          <a:p>
            <a:pPr marL="914400" lvl="1" indent="-317500" algn="l" rtl="0">
              <a:spcBef>
                <a:spcPts val="0"/>
              </a:spcBef>
              <a:spcAft>
                <a:spcPts val="0"/>
              </a:spcAft>
              <a:buClr>
                <a:schemeClr val="dk1"/>
              </a:buClr>
              <a:buSzPts val="1400"/>
              <a:buChar char="○"/>
            </a:pPr>
            <a:r>
              <a:rPr lang="en" u="sng">
                <a:solidFill>
                  <a:schemeClr val="hlink"/>
                </a:solidFill>
                <a:hlinkClick r:id="rId3"/>
              </a:rPr>
              <a:t>Current list</a:t>
            </a:r>
            <a:r>
              <a:rPr lang="en">
                <a:solidFill>
                  <a:schemeClr val="dk1"/>
                </a:solidFill>
              </a:rPr>
              <a:t> of providers/heights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CWOP and AWS/Weatherbug assumed at 3 m now</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Contact us if you have additional information</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List gets ‘frozen’ when we hand this off (November)</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Ob will be compared against background adjusted to same height as ob</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Two options still undergoing testing</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Similar adjustments made to gust analysis</a:t>
            </a:r>
            <a:endParaRPr>
              <a:solidFill>
                <a:schemeClr val="dk1"/>
              </a:solidFill>
            </a:endParaRPr>
          </a:p>
        </p:txBody>
      </p:sp>
      <p:sp>
        <p:nvSpPr>
          <p:cNvPr id="122" name="Google Shape;122;p23"/>
          <p:cNvSpPr txBox="1">
            <a:spLocks noGrp="1"/>
          </p:cNvSpPr>
          <p:nvPr>
            <p:ph type="title"/>
          </p:nvPr>
        </p:nvSpPr>
        <p:spPr>
          <a:xfrm>
            <a:off x="848550" y="381000"/>
            <a:ext cx="74469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Wind Changes: Sensor Height</a:t>
            </a:r>
            <a:endParaRPr/>
          </a:p>
        </p:txBody>
      </p:sp>
      <p:pic>
        <p:nvPicPr>
          <p:cNvPr id="123" name="Google Shape;123;p23"/>
          <p:cNvPicPr preferRelativeResize="0"/>
          <p:nvPr/>
        </p:nvPicPr>
        <p:blipFill rotWithShape="1">
          <a:blip r:embed="rId4">
            <a:alphaModFix/>
          </a:blip>
          <a:srcRect l="24969" r="22318"/>
          <a:stretch/>
        </p:blipFill>
        <p:spPr>
          <a:xfrm>
            <a:off x="6563350" y="1303762"/>
            <a:ext cx="2440400" cy="3044225"/>
          </a:xfrm>
          <a:prstGeom prst="rect">
            <a:avLst/>
          </a:prstGeom>
          <a:noFill/>
          <a:ln w="19050" cap="flat" cmpd="sng">
            <a:solidFill>
              <a:srgbClr val="595959"/>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4"/>
          <p:cNvSpPr txBox="1">
            <a:spLocks noGrp="1"/>
          </p:cNvSpPr>
          <p:nvPr>
            <p:ph type="body" idx="1"/>
          </p:nvPr>
        </p:nvSpPr>
        <p:spPr>
          <a:xfrm>
            <a:off x="311700" y="1152475"/>
            <a:ext cx="3999900" cy="3416400"/>
          </a:xfrm>
          <a:prstGeom prst="rect">
            <a:avLst/>
          </a:prstGeom>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u="sng">
                <a:solidFill>
                  <a:schemeClr val="dk1"/>
                </a:solidFill>
              </a:rPr>
              <a:t>Option 1: Neutral Stability Profile</a:t>
            </a:r>
            <a:endParaRPr u="sng">
              <a:solidFill>
                <a:schemeClr val="dk1"/>
              </a:solidFill>
            </a:endParaRPr>
          </a:p>
          <a:p>
            <a:pPr marL="0" lvl="0" indent="0" algn="ctr" rtl="0">
              <a:spcBef>
                <a:spcPts val="1600"/>
              </a:spcBef>
              <a:spcAft>
                <a:spcPts val="0"/>
              </a:spcAft>
              <a:buNone/>
            </a:pPr>
            <a:r>
              <a:rPr lang="en">
                <a:solidFill>
                  <a:schemeClr val="dk1"/>
                </a:solidFill>
              </a:rPr>
              <a:t>If (zob &lt;= sfcr) factw=0. </a:t>
            </a:r>
            <a:endParaRPr>
              <a:solidFill>
                <a:schemeClr val="dk1"/>
              </a:solidFill>
            </a:endParaRPr>
          </a:p>
          <a:p>
            <a:pPr marL="0" lvl="0" indent="0" algn="ctr" rtl="0">
              <a:spcBef>
                <a:spcPts val="1600"/>
              </a:spcBef>
              <a:spcAft>
                <a:spcPts val="0"/>
              </a:spcAft>
              <a:buNone/>
            </a:pPr>
            <a:r>
              <a:rPr lang="en">
                <a:solidFill>
                  <a:schemeClr val="dk1"/>
                </a:solidFill>
              </a:rPr>
              <a:t>Otherwise:</a:t>
            </a:r>
            <a:endParaRPr>
              <a:solidFill>
                <a:schemeClr val="dk1"/>
              </a:solidFill>
            </a:endParaRPr>
          </a:p>
          <a:p>
            <a:pPr marL="0" lvl="0" indent="0" algn="ctr" rtl="0">
              <a:spcBef>
                <a:spcPts val="1600"/>
              </a:spcBef>
              <a:spcAft>
                <a:spcPts val="0"/>
              </a:spcAft>
              <a:buNone/>
            </a:pPr>
            <a:r>
              <a:rPr lang="en">
                <a:solidFill>
                  <a:schemeClr val="dk1"/>
                </a:solidFill>
              </a:rPr>
              <a:t>factw=log(zob/sfcr)/log(10/sfrc)</a:t>
            </a:r>
            <a:endParaRPr>
              <a:solidFill>
                <a:schemeClr val="dk1"/>
              </a:solidFill>
            </a:endParaRPr>
          </a:p>
          <a:p>
            <a:pPr marL="0" lvl="0" indent="0" algn="l" rtl="0">
              <a:spcBef>
                <a:spcPts val="1600"/>
              </a:spcBef>
              <a:spcAft>
                <a:spcPts val="1600"/>
              </a:spcAft>
              <a:buNone/>
            </a:pPr>
            <a:r>
              <a:rPr lang="en">
                <a:solidFill>
                  <a:schemeClr val="dk1"/>
                </a:solidFill>
              </a:rPr>
              <a:t>The computed factw parameter is used to rescale the background winds which are assumed to be at the 10-m level.</a:t>
            </a:r>
            <a:endParaRPr>
              <a:solidFill>
                <a:schemeClr val="dk1"/>
              </a:solidFill>
            </a:endParaRPr>
          </a:p>
        </p:txBody>
      </p:sp>
      <p:sp>
        <p:nvSpPr>
          <p:cNvPr id="129" name="Google Shape;129;p24"/>
          <p:cNvSpPr txBox="1">
            <a:spLocks noGrp="1"/>
          </p:cNvSpPr>
          <p:nvPr>
            <p:ph type="body" idx="2"/>
          </p:nvPr>
        </p:nvSpPr>
        <p:spPr>
          <a:xfrm>
            <a:off x="4832400" y="1152475"/>
            <a:ext cx="3999900" cy="3416400"/>
          </a:xfrm>
          <a:prstGeom prst="rect">
            <a:avLst/>
          </a:prstGeom>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u="sng">
                <a:solidFill>
                  <a:schemeClr val="dk1"/>
                </a:solidFill>
              </a:rPr>
              <a:t>Option 2: Full Similarity Theory</a:t>
            </a:r>
            <a:endParaRPr u="sng">
              <a:solidFill>
                <a:schemeClr val="dk1"/>
              </a:solidFill>
            </a:endParaRPr>
          </a:p>
          <a:p>
            <a:pPr marL="0" lvl="0" indent="0" algn="l" rtl="0">
              <a:spcBef>
                <a:spcPts val="1600"/>
              </a:spcBef>
              <a:spcAft>
                <a:spcPts val="0"/>
              </a:spcAft>
              <a:buNone/>
            </a:pPr>
            <a:r>
              <a:rPr lang="en">
                <a:solidFill>
                  <a:schemeClr val="dk1"/>
                </a:solidFill>
              </a:rPr>
              <a:t>Use similarity theory from the MM5 land surface model:</a:t>
            </a:r>
            <a:endParaRPr>
              <a:solidFill>
                <a:schemeClr val="dk1"/>
              </a:solidFill>
            </a:endParaRPr>
          </a:p>
          <a:p>
            <a:pPr marL="0" lvl="0" indent="0" algn="l" rtl="0">
              <a:spcBef>
                <a:spcPts val="1600"/>
              </a:spcBef>
              <a:spcAft>
                <a:spcPts val="0"/>
              </a:spcAft>
              <a:buNone/>
            </a:pPr>
            <a:r>
              <a:rPr lang="en">
                <a:solidFill>
                  <a:schemeClr val="dk1"/>
                </a:solidFill>
              </a:rPr>
              <a:t>factw=factw(zob,skint,slmask,p1,p2,t1,t2,q1,q2,u1,v1)</a:t>
            </a:r>
            <a:endParaRPr>
              <a:solidFill>
                <a:schemeClr val="dk1"/>
              </a:solidFill>
            </a:endParaRPr>
          </a:p>
          <a:p>
            <a:pPr marL="0" lvl="0" indent="0" algn="l" rtl="0">
              <a:spcBef>
                <a:spcPts val="1600"/>
              </a:spcBef>
              <a:spcAft>
                <a:spcPts val="1600"/>
              </a:spcAft>
              <a:buNone/>
            </a:pPr>
            <a:r>
              <a:rPr lang="en" sz="1200">
                <a:solidFill>
                  <a:schemeClr val="dk1"/>
                </a:solidFill>
              </a:rPr>
              <a:t>Where:skint, slmask,p1,p2,t1,t2,q2,q2,u1,u1 come from the model providing the RTMA/URMA background. They represent the skin temperature, land-sea mask value, pressure at the 1st and 2nd half-sigma level, temperature at the 1st and 2nd half-sigma level, specific humidity at the 1st and 2nd half-sigma level, and u-wind and v-wind at the 1st half-sigma level.</a:t>
            </a:r>
            <a:endParaRPr sz="1200">
              <a:solidFill>
                <a:schemeClr val="dk1"/>
              </a:solidFill>
            </a:endParaRPr>
          </a:p>
        </p:txBody>
      </p:sp>
      <p:sp>
        <p:nvSpPr>
          <p:cNvPr id="130" name="Google Shape;130;p24"/>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Two Options for Wind Adjustment</a:t>
            </a:r>
            <a:endParaRPr/>
          </a:p>
        </p:txBody>
      </p:sp>
    </p:spTree>
  </p:cSld>
  <p:clrMapOvr>
    <a:masterClrMapping/>
  </p:clrMapOvr>
</p:sld>
</file>

<file path=ppt/theme/theme1.xml><?xml version="1.0" encoding="utf-8"?>
<a:theme xmlns:a="http://schemas.openxmlformats.org/drawingml/2006/main" name="NCEP-EMC">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2464</Words>
  <Application>Microsoft Office PowerPoint</Application>
  <PresentationFormat>On-screen Show (16:9)</PresentationFormat>
  <Paragraphs>279</Paragraphs>
  <Slides>37</Slides>
  <Notes>37</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NCEP-EMC</vt:lpstr>
      <vt:lpstr>RTMA/URMA v2.8 Upgrade Overview</vt:lpstr>
      <vt:lpstr>Outline</vt:lpstr>
      <vt:lpstr>About RTMA/URMA Generally</vt:lpstr>
      <vt:lpstr>Ongoing: Quality Control/Ob Flagging</vt:lpstr>
      <vt:lpstr>PowerPoint Presentation</vt:lpstr>
      <vt:lpstr>Timeline for Next Upgrade</vt:lpstr>
      <vt:lpstr>The Next Version of RTMA/URMA: V2.8</vt:lpstr>
      <vt:lpstr>Wind Changes: Sensor Height</vt:lpstr>
      <vt:lpstr>Two Options for Wind Adjustment</vt:lpstr>
      <vt:lpstr>Evaluation Procedure for Winds</vt:lpstr>
      <vt:lpstr>Wind Forward Operator Testing</vt:lpstr>
      <vt:lpstr>Wind Forward Operator Testing</vt:lpstr>
      <vt:lpstr>NOHRSC Snowfall Analysis for URMA </vt:lpstr>
      <vt:lpstr>pcpRTMA Source </vt:lpstr>
      <vt:lpstr>pcpRTMA using MRMS </vt:lpstr>
      <vt:lpstr>pcpRTMA using MRMS: validation </vt:lpstr>
      <vt:lpstr>Improved Offshore Filling of pcpURMA</vt:lpstr>
      <vt:lpstr>Examples of Blended Offshore PCPURMA</vt:lpstr>
      <vt:lpstr>Other Changes to Precip</vt:lpstr>
      <vt:lpstr>Significant Wave Height Upgrades for 2.8</vt:lpstr>
      <vt:lpstr>SWH CONUS 2.8</vt:lpstr>
      <vt:lpstr>SWH OCONUS 2.8</vt:lpstr>
      <vt:lpstr>SWH RTMA GUAM </vt:lpstr>
      <vt:lpstr>Downscaling updates for v2.8</vt:lpstr>
      <vt:lpstr>Example: Using land sea mask for coastline adjustment in RAP Smartinit</vt:lpstr>
      <vt:lpstr>Dew Point Analysis Updates</vt:lpstr>
      <vt:lpstr>Example: Dew Point Updates</vt:lpstr>
      <vt:lpstr>Ceiling and Sky Cover Updates for v2.8</vt:lpstr>
      <vt:lpstr>Example: Ceiling clearing</vt:lpstr>
      <vt:lpstr>Example: Sky Cover QC</vt:lpstr>
      <vt:lpstr>Example: Sky Cover QC</vt:lpstr>
      <vt:lpstr>Example: Sky Cover Tuning</vt:lpstr>
      <vt:lpstr>Evaluation Procedures</vt:lpstr>
      <vt:lpstr>Evaluation Statistics</vt:lpstr>
      <vt:lpstr>Wind Speed Time Series</vt:lpstr>
      <vt:lpstr>Wind Speed Boxplot</vt:lpstr>
      <vt:lpstr>V2.8 RTMA/URMA/RTMA-RU Timeline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RTMA/URMA v2.8 Upgrade Overview</dc:title>
  <dc:creator>Steven Levine</dc:creator>
  <cp:lastModifiedBy>Steven Levine</cp:lastModifiedBy>
  <cp:revision>1</cp:revision>
  <dcterms:modified xsi:type="dcterms:W3CDTF">2019-09-06T15:02:20Z</dcterms:modified>
</cp:coreProperties>
</file>