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77" r:id="rId2"/>
  </p:sldMasterIdLst>
  <p:notesMasterIdLst>
    <p:notesMasterId r:id="rId4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3" d="100"/>
          <a:sy n="113" d="100"/>
        </p:scale>
        <p:origin x="-77" y="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56749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0671568ac_1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70671568ac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0671568ac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0671568ac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bottom right panel, satellite observations at two lakes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0671568ac_1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0671568ac_1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difference in obs number is due to 1. the different initialization time and 2. Some failed analysis of the 2.8 parallel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0671568ac_14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0671568ac_14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0671568ac_14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0671568ac_14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643570ff85_2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643570ff85_2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643570ff85_2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643570ff85_2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0671568ac_14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70671568ac_14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70671568ac_14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70671568ac_14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0671568ac_14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70671568ac_14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43570ff85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643570ff85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70671568ac_14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70671568ac_1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0671568ac_14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0671568ac_14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70671568ac_14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70671568ac_14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70671568ac_14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70671568ac_14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6437c9faa4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6437c9faa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6437c9faa4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6437c9faa4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6437c9faa4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6437c9faa4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6437c9faa4_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6437c9faa4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6437c9faa4_3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6437c9faa4_3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6437c9faa4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6437c9faa4_3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43570ff85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43570ff85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6437c9faa4_3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6437c9faa4_3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6437c9faa4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6437c9faa4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6437c9faa4_3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6437c9faa4_3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0671568a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70671568a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70671568ac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70671568ac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6437c9faa4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6437c9faa4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6437c9faa4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6437c9faa4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6437c9faa4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6437c9faa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6437c9faa4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6437c9faa4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0671568ac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0671568ac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0671568a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0671568a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43570ff85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43570ff85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70671568ac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70671568ac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70671568a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70671568a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43570ff8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43570ff8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1400"/>
              <a:buFont typeface="Arial"/>
              <a:buNone/>
              <a:defRPr sz="52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5200"/>
            </a:lvl3pPr>
            <a:lvl4pPr marL="0" marR="0" lvl="3" indent="0" algn="ctr" rtl="0">
              <a:spcBef>
                <a:spcPts val="0"/>
              </a:spcBef>
              <a:spcAft>
                <a:spcPts val="0"/>
              </a:spcAft>
              <a:buSzPts val="1400"/>
              <a:buFont typeface="Arial"/>
              <a:buNone/>
              <a:defRPr sz="5200"/>
            </a:lvl4pPr>
            <a:lvl5pPr marL="0" marR="0" lvl="4" indent="0" algn="ctr" rtl="0">
              <a:spcBef>
                <a:spcPts val="0"/>
              </a:spcBef>
              <a:spcAft>
                <a:spcPts val="0"/>
              </a:spcAft>
              <a:buSzPts val="1400"/>
              <a:buFont typeface="Arial"/>
              <a:buNone/>
              <a:defRPr sz="5200"/>
            </a:lvl5pPr>
            <a:lvl6pPr marL="457200" marR="0" lvl="5" indent="0" algn="ctr" rtl="0">
              <a:spcBef>
                <a:spcPts val="0"/>
              </a:spcBef>
              <a:spcAft>
                <a:spcPts val="0"/>
              </a:spcAft>
              <a:buSzPts val="1400"/>
              <a:buFont typeface="Arial"/>
              <a:buNone/>
              <a:defRPr sz="5200"/>
            </a:lvl6pPr>
            <a:lvl7pPr marL="914400" marR="0" lvl="6" indent="0" algn="ctr" rtl="0">
              <a:spcBef>
                <a:spcPts val="0"/>
              </a:spcBef>
              <a:spcAft>
                <a:spcPts val="0"/>
              </a:spcAft>
              <a:buSzPts val="1400"/>
              <a:buFont typeface="Arial"/>
              <a:buNone/>
              <a:defRPr sz="5200"/>
            </a:lvl7pPr>
            <a:lvl8pPr marL="1371600" marR="0" lvl="7" indent="0" algn="ctr" rtl="0">
              <a:spcBef>
                <a:spcPts val="0"/>
              </a:spcBef>
              <a:spcAft>
                <a:spcPts val="0"/>
              </a:spcAft>
              <a:buSzPts val="1400"/>
              <a:buFont typeface="Arial"/>
              <a:buNone/>
              <a:defRPr sz="5200"/>
            </a:lvl8pPr>
            <a:lvl9pPr marL="1828800" marR="0" lvl="8" indent="0" algn="ctr" rtl="0">
              <a:spcBef>
                <a:spcPts val="0"/>
              </a:spcBef>
              <a:spcAft>
                <a:spcPts val="0"/>
              </a:spcAft>
              <a:buSzPts val="1400"/>
              <a:buFont typeface="Arial"/>
              <a:buNone/>
              <a:defRPr sz="5200"/>
            </a:lvl9pPr>
          </a:lstStyle>
          <a:p>
            <a:endParaRPr/>
          </a:p>
        </p:txBody>
      </p:sp>
      <p:sp>
        <p:nvSpPr>
          <p:cNvPr id="21" name="Google Shape;2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9pPr>
          </a:lstStyle>
          <a:p>
            <a:endParaRPr/>
          </a:p>
        </p:txBody>
      </p:sp>
      <p:sp>
        <p:nvSpPr>
          <p:cNvPr id="22" name="Google Shape;22;p2"/>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7" name="Google Shape;57;p12"/>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1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1"/>
        <p:cNvGrpSpPr/>
        <p:nvPr/>
      </p:nvGrpSpPr>
      <p:grpSpPr>
        <a:xfrm>
          <a:off x="0" y="0"/>
          <a:ext cx="0" cy="0"/>
          <a:chOff x="0" y="0"/>
          <a:chExt cx="0" cy="0"/>
        </a:xfrm>
      </p:grpSpPr>
      <p:sp>
        <p:nvSpPr>
          <p:cNvPr id="62" name="Google Shape;62;p13"/>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3"/>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Content 1">
  <p:cSld name="3_Title and Content_1">
    <p:spTree>
      <p:nvGrpSpPr>
        <p:cNvPr id="1" name="Shape 65"/>
        <p:cNvGrpSpPr/>
        <p:nvPr/>
      </p:nvGrpSpPr>
      <p:grpSpPr>
        <a:xfrm>
          <a:off x="0" y="0"/>
          <a:ext cx="0" cy="0"/>
          <a:chOff x="0" y="0"/>
          <a:chExt cx="0" cy="0"/>
        </a:xfrm>
      </p:grpSpPr>
      <p:sp>
        <p:nvSpPr>
          <p:cNvPr id="66" name="Google Shape;66;p14"/>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4"/>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4"/>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2">
  <p:cSld name="3_Title and Content_2">
    <p:spTree>
      <p:nvGrpSpPr>
        <p:cNvPr id="1" name="Shape 69"/>
        <p:cNvGrpSpPr/>
        <p:nvPr/>
      </p:nvGrpSpPr>
      <p:grpSpPr>
        <a:xfrm>
          <a:off x="0" y="0"/>
          <a:ext cx="0" cy="0"/>
          <a:chOff x="0" y="0"/>
          <a:chExt cx="0" cy="0"/>
        </a:xfrm>
      </p:grpSpPr>
      <p:sp>
        <p:nvSpPr>
          <p:cNvPr id="70" name="Google Shape;70;p15"/>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5"/>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5"/>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1400"/>
              <a:buFont typeface="Arial"/>
              <a:buNone/>
              <a:defRPr sz="52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52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5200"/>
            </a:lvl3pPr>
            <a:lvl4pPr marL="0" marR="0" lvl="3" indent="0" algn="ctr" rtl="0">
              <a:spcBef>
                <a:spcPts val="0"/>
              </a:spcBef>
              <a:spcAft>
                <a:spcPts val="0"/>
              </a:spcAft>
              <a:buSzPts val="1400"/>
              <a:buFont typeface="Arial"/>
              <a:buNone/>
              <a:defRPr sz="5200"/>
            </a:lvl4pPr>
            <a:lvl5pPr marL="0" marR="0" lvl="4" indent="0" algn="ctr" rtl="0">
              <a:spcBef>
                <a:spcPts val="0"/>
              </a:spcBef>
              <a:spcAft>
                <a:spcPts val="0"/>
              </a:spcAft>
              <a:buSzPts val="1400"/>
              <a:buFont typeface="Arial"/>
              <a:buNone/>
              <a:defRPr sz="5200"/>
            </a:lvl5pPr>
            <a:lvl6pPr marL="457200" marR="0" lvl="5" indent="0" algn="ctr" rtl="0">
              <a:spcBef>
                <a:spcPts val="0"/>
              </a:spcBef>
              <a:spcAft>
                <a:spcPts val="0"/>
              </a:spcAft>
              <a:buSzPts val="1400"/>
              <a:buFont typeface="Arial"/>
              <a:buNone/>
              <a:defRPr sz="5200"/>
            </a:lvl6pPr>
            <a:lvl7pPr marL="914400" marR="0" lvl="6" indent="0" algn="ctr" rtl="0">
              <a:spcBef>
                <a:spcPts val="0"/>
              </a:spcBef>
              <a:spcAft>
                <a:spcPts val="0"/>
              </a:spcAft>
              <a:buSzPts val="1400"/>
              <a:buFont typeface="Arial"/>
              <a:buNone/>
              <a:defRPr sz="5200"/>
            </a:lvl7pPr>
            <a:lvl8pPr marL="1371600" marR="0" lvl="7" indent="0" algn="ctr" rtl="0">
              <a:spcBef>
                <a:spcPts val="0"/>
              </a:spcBef>
              <a:spcAft>
                <a:spcPts val="0"/>
              </a:spcAft>
              <a:buSzPts val="1400"/>
              <a:buFont typeface="Arial"/>
              <a:buNone/>
              <a:defRPr sz="5200"/>
            </a:lvl8pPr>
            <a:lvl9pPr marL="1828800" marR="0" lvl="8" indent="0" algn="ctr" rtl="0">
              <a:spcBef>
                <a:spcPts val="0"/>
              </a:spcBef>
              <a:spcAft>
                <a:spcPts val="0"/>
              </a:spcAft>
              <a:buSzPts val="1400"/>
              <a:buFont typeface="Arial"/>
              <a:buNone/>
              <a:defRPr sz="5200"/>
            </a:lvl9pPr>
          </a:lstStyle>
          <a:p>
            <a:endParaRPr/>
          </a:p>
        </p:txBody>
      </p:sp>
      <p:sp>
        <p:nvSpPr>
          <p:cNvPr id="89" name="Google Shape;89;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1pPr>
            <a:lvl2pPr marL="457200" marR="0" lvl="1"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2pPr>
            <a:lvl3pPr marL="914400" marR="0" lvl="2"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3pPr>
            <a:lvl4pPr marL="1371600" marR="0" lvl="3"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4pPr>
            <a:lvl5pPr marL="1828800" marR="0" lvl="4"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5pPr>
            <a:lvl6pPr marL="2286000" marR="0" lvl="5"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6pPr>
            <a:lvl7pPr marL="2743200" marR="0" lvl="6"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7pPr>
            <a:lvl8pPr marL="3200400" marR="0" lvl="7"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8pPr>
            <a:lvl9pPr marL="3657600" marR="0" lvl="8" indent="0" algn="ctr" rtl="0">
              <a:lnSpc>
                <a:spcPct val="100000"/>
              </a:lnSpc>
              <a:spcBef>
                <a:spcPts val="0"/>
              </a:spcBef>
              <a:spcAft>
                <a:spcPts val="0"/>
              </a:spcAft>
              <a:buClr>
                <a:schemeClr val="dk2"/>
              </a:buClr>
              <a:buSzPts val="1400"/>
              <a:buFont typeface="Arial"/>
              <a:buNone/>
              <a:defRPr sz="2800" b="0" i="0" u="none" strike="noStrike" cap="none">
                <a:solidFill>
                  <a:schemeClr val="dk2"/>
                </a:solidFill>
                <a:latin typeface="Arial"/>
                <a:ea typeface="Arial"/>
                <a:cs typeface="Arial"/>
                <a:sym typeface="Arial"/>
              </a:defRPr>
            </a:lvl9pPr>
          </a:lstStyle>
          <a:p>
            <a:endParaRPr/>
          </a:p>
        </p:txBody>
      </p:sp>
      <p:sp>
        <p:nvSpPr>
          <p:cNvPr id="90" name="Google Shape;90;p17"/>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1"/>
        <p:cNvGrpSpPr/>
        <p:nvPr/>
      </p:nvGrpSpPr>
      <p:grpSpPr>
        <a:xfrm>
          <a:off x="0" y="0"/>
          <a:ext cx="0" cy="0"/>
          <a:chOff x="0" y="0"/>
          <a:chExt cx="0" cy="0"/>
        </a:xfrm>
      </p:grpSpPr>
      <p:sp>
        <p:nvSpPr>
          <p:cNvPr id="92" name="Google Shape;92;p18"/>
          <p:cNvSpPr txBox="1">
            <a:spLocks noGrp="1"/>
          </p:cNvSpPr>
          <p:nvPr>
            <p:ph type="body" idx="1"/>
          </p:nvPr>
        </p:nvSpPr>
        <p:spPr>
          <a:xfrm>
            <a:off x="311700" y="1114400"/>
            <a:ext cx="5260200" cy="365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93" name="Google Shape;93;p18"/>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18"/>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5"/>
        <p:cNvGrpSpPr/>
        <p:nvPr/>
      </p:nvGrpSpPr>
      <p:grpSpPr>
        <a:xfrm>
          <a:off x="0" y="0"/>
          <a:ext cx="0" cy="0"/>
          <a:chOff x="0" y="0"/>
          <a:chExt cx="0" cy="0"/>
        </a:xfrm>
      </p:grpSpPr>
      <p:sp>
        <p:nvSpPr>
          <p:cNvPr id="96" name="Google Shape;96;p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97" name="Google Shape;97;p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98" name="Google Shape;98;p19"/>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9" name="Google Shape;99;p19"/>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0"/>
        <p:cNvGrpSpPr/>
        <p:nvPr/>
      </p:nvGrpSpPr>
      <p:grpSpPr>
        <a:xfrm>
          <a:off x="0" y="0"/>
          <a:ext cx="0" cy="0"/>
          <a:chOff x="0" y="0"/>
          <a:chExt cx="0" cy="0"/>
        </a:xfrm>
      </p:grpSpPr>
      <p:sp>
        <p:nvSpPr>
          <p:cNvPr id="101" name="Google Shape;101;p20"/>
          <p:cNvSpPr txBox="1">
            <a:spLocks noGrp="1"/>
          </p:cNvSpPr>
          <p:nvPr>
            <p:ph type="body" idx="1"/>
          </p:nvPr>
        </p:nvSpPr>
        <p:spPr>
          <a:xfrm>
            <a:off x="311700" y="847675"/>
            <a:ext cx="8520600" cy="395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02" name="Google Shape;102;p20"/>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20"/>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36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600"/>
            </a:lvl3pPr>
            <a:lvl4pPr marL="0" marR="0" lvl="3" indent="0" algn="ctr" rtl="0">
              <a:spcBef>
                <a:spcPts val="0"/>
              </a:spcBef>
              <a:spcAft>
                <a:spcPts val="0"/>
              </a:spcAft>
              <a:buSzPts val="1400"/>
              <a:buFont typeface="Arial"/>
              <a:buNone/>
              <a:defRPr sz="3600"/>
            </a:lvl4pPr>
            <a:lvl5pPr marL="0" marR="0" lvl="4" indent="0" algn="ctr" rtl="0">
              <a:spcBef>
                <a:spcPts val="0"/>
              </a:spcBef>
              <a:spcAft>
                <a:spcPts val="0"/>
              </a:spcAft>
              <a:buSzPts val="1400"/>
              <a:buFont typeface="Arial"/>
              <a:buNone/>
              <a:defRPr sz="3600"/>
            </a:lvl5pPr>
            <a:lvl6pPr marL="457200" marR="0" lvl="5" indent="0" algn="ctr" rtl="0">
              <a:spcBef>
                <a:spcPts val="0"/>
              </a:spcBef>
              <a:spcAft>
                <a:spcPts val="0"/>
              </a:spcAft>
              <a:buSzPts val="1400"/>
              <a:buFont typeface="Arial"/>
              <a:buNone/>
              <a:defRPr sz="3600"/>
            </a:lvl6pPr>
            <a:lvl7pPr marL="914400" marR="0" lvl="6" indent="0" algn="ctr" rtl="0">
              <a:spcBef>
                <a:spcPts val="0"/>
              </a:spcBef>
              <a:spcAft>
                <a:spcPts val="0"/>
              </a:spcAft>
              <a:buSzPts val="1400"/>
              <a:buFont typeface="Arial"/>
              <a:buNone/>
              <a:defRPr sz="3600"/>
            </a:lvl7pPr>
            <a:lvl8pPr marL="1371600" marR="0" lvl="7" indent="0" algn="ctr" rtl="0">
              <a:spcBef>
                <a:spcPts val="0"/>
              </a:spcBef>
              <a:spcAft>
                <a:spcPts val="0"/>
              </a:spcAft>
              <a:buSzPts val="1400"/>
              <a:buFont typeface="Arial"/>
              <a:buNone/>
              <a:defRPr sz="3600"/>
            </a:lvl8pPr>
            <a:lvl9pPr marL="1828800" marR="0" lvl="8" indent="0" algn="ctr" rtl="0">
              <a:spcBef>
                <a:spcPts val="0"/>
              </a:spcBef>
              <a:spcAft>
                <a:spcPts val="0"/>
              </a:spcAft>
              <a:buSzPts val="1400"/>
              <a:buFont typeface="Arial"/>
              <a:buNone/>
              <a:defRPr sz="3600"/>
            </a:lvl9pPr>
          </a:lstStyle>
          <a:p>
            <a:endParaRPr/>
          </a:p>
        </p:txBody>
      </p:sp>
      <p:sp>
        <p:nvSpPr>
          <p:cNvPr id="106" name="Google Shape;106;p21"/>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21"/>
          <p:cNvSpPr txBox="1">
            <a:spLocks noGrp="1"/>
          </p:cNvSpPr>
          <p:nvPr>
            <p:ph type="title" idx="2"/>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
        <p:cNvGrpSpPr/>
        <p:nvPr/>
      </p:nvGrpSpPr>
      <p:grpSpPr>
        <a:xfrm>
          <a:off x="0" y="0"/>
          <a:ext cx="0" cy="0"/>
          <a:chOff x="0" y="0"/>
          <a:chExt cx="0" cy="0"/>
        </a:xfrm>
      </p:grpSpPr>
      <p:sp>
        <p:nvSpPr>
          <p:cNvPr id="24" name="Google Shape;24;p3"/>
          <p:cNvSpPr txBox="1">
            <a:spLocks noGrp="1"/>
          </p:cNvSpPr>
          <p:nvPr>
            <p:ph type="body" idx="1"/>
          </p:nvPr>
        </p:nvSpPr>
        <p:spPr>
          <a:xfrm>
            <a:off x="311700" y="1114400"/>
            <a:ext cx="5260200" cy="365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25" name="Google Shape;25;p3"/>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 name="Google Shape;26;p3"/>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22"/>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0" name="Google Shape;110;p22"/>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4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48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4800"/>
            </a:lvl3pPr>
            <a:lvl4pPr marL="0" marR="0" lvl="3" indent="0" algn="ctr" rtl="0">
              <a:spcBef>
                <a:spcPts val="0"/>
              </a:spcBef>
              <a:spcAft>
                <a:spcPts val="0"/>
              </a:spcAft>
              <a:buSzPts val="1400"/>
              <a:buFont typeface="Arial"/>
              <a:buNone/>
              <a:defRPr sz="4800"/>
            </a:lvl4pPr>
            <a:lvl5pPr marL="0" marR="0" lvl="4" indent="0" algn="ctr" rtl="0">
              <a:spcBef>
                <a:spcPts val="0"/>
              </a:spcBef>
              <a:spcAft>
                <a:spcPts val="0"/>
              </a:spcAft>
              <a:buSzPts val="1400"/>
              <a:buFont typeface="Arial"/>
              <a:buNone/>
              <a:defRPr sz="4800"/>
            </a:lvl5pPr>
            <a:lvl6pPr marL="457200" marR="0" lvl="5" indent="0" algn="ctr" rtl="0">
              <a:spcBef>
                <a:spcPts val="0"/>
              </a:spcBef>
              <a:spcAft>
                <a:spcPts val="0"/>
              </a:spcAft>
              <a:buSzPts val="1400"/>
              <a:buFont typeface="Arial"/>
              <a:buNone/>
              <a:defRPr sz="4800"/>
            </a:lvl6pPr>
            <a:lvl7pPr marL="914400" marR="0" lvl="6" indent="0" algn="ctr" rtl="0">
              <a:spcBef>
                <a:spcPts val="0"/>
              </a:spcBef>
              <a:spcAft>
                <a:spcPts val="0"/>
              </a:spcAft>
              <a:buSzPts val="1400"/>
              <a:buFont typeface="Arial"/>
              <a:buNone/>
              <a:defRPr sz="4800"/>
            </a:lvl7pPr>
            <a:lvl8pPr marL="1371600" marR="0" lvl="7" indent="0" algn="ctr" rtl="0">
              <a:spcBef>
                <a:spcPts val="0"/>
              </a:spcBef>
              <a:spcAft>
                <a:spcPts val="0"/>
              </a:spcAft>
              <a:buSzPts val="1400"/>
              <a:buFont typeface="Arial"/>
              <a:buNone/>
              <a:defRPr sz="4800"/>
            </a:lvl8pPr>
            <a:lvl9pPr marL="1828800" marR="0" lvl="8" indent="0" algn="ctr" rtl="0">
              <a:spcBef>
                <a:spcPts val="0"/>
              </a:spcBef>
              <a:spcAft>
                <a:spcPts val="0"/>
              </a:spcAft>
              <a:buSzPts val="1400"/>
              <a:buFont typeface="Arial"/>
              <a:buNone/>
              <a:defRPr sz="4800"/>
            </a:lvl9pPr>
          </a:lstStyle>
          <a:p>
            <a:endParaRPr/>
          </a:p>
        </p:txBody>
      </p:sp>
      <p:sp>
        <p:nvSpPr>
          <p:cNvPr id="113" name="Google Shape;113;p23"/>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2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16" name="Google Shape;116;p24"/>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1400"/>
              <a:buFont typeface="Arial"/>
              <a:buNone/>
              <a:defRPr sz="120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2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12000"/>
            </a:lvl3pPr>
            <a:lvl4pPr marL="0" marR="0" lvl="3" indent="0" algn="ctr" rtl="0">
              <a:spcBef>
                <a:spcPts val="0"/>
              </a:spcBef>
              <a:spcAft>
                <a:spcPts val="0"/>
              </a:spcAft>
              <a:buSzPts val="1400"/>
              <a:buFont typeface="Arial"/>
              <a:buNone/>
              <a:defRPr sz="12000"/>
            </a:lvl4pPr>
            <a:lvl5pPr marL="0" marR="0" lvl="4" indent="0" algn="ctr" rtl="0">
              <a:spcBef>
                <a:spcPts val="0"/>
              </a:spcBef>
              <a:spcAft>
                <a:spcPts val="0"/>
              </a:spcAft>
              <a:buSzPts val="1400"/>
              <a:buFont typeface="Arial"/>
              <a:buNone/>
              <a:defRPr sz="12000"/>
            </a:lvl5pPr>
            <a:lvl6pPr marL="457200" marR="0" lvl="5" indent="0" algn="ctr" rtl="0">
              <a:spcBef>
                <a:spcPts val="0"/>
              </a:spcBef>
              <a:spcAft>
                <a:spcPts val="0"/>
              </a:spcAft>
              <a:buSzPts val="1400"/>
              <a:buFont typeface="Arial"/>
              <a:buNone/>
              <a:defRPr sz="12000"/>
            </a:lvl6pPr>
            <a:lvl7pPr marL="914400" marR="0" lvl="6" indent="0" algn="ctr" rtl="0">
              <a:spcBef>
                <a:spcPts val="0"/>
              </a:spcBef>
              <a:spcAft>
                <a:spcPts val="0"/>
              </a:spcAft>
              <a:buSzPts val="1400"/>
              <a:buFont typeface="Arial"/>
              <a:buNone/>
              <a:defRPr sz="12000"/>
            </a:lvl7pPr>
            <a:lvl8pPr marL="1371600" marR="0" lvl="7" indent="0" algn="ctr" rtl="0">
              <a:spcBef>
                <a:spcPts val="0"/>
              </a:spcBef>
              <a:spcAft>
                <a:spcPts val="0"/>
              </a:spcAft>
              <a:buSzPts val="1400"/>
              <a:buFont typeface="Arial"/>
              <a:buNone/>
              <a:defRPr sz="12000"/>
            </a:lvl8pPr>
            <a:lvl9pPr marL="1828800" marR="0" lvl="8" indent="0" algn="ctr" rtl="0">
              <a:spcBef>
                <a:spcPts val="0"/>
              </a:spcBef>
              <a:spcAft>
                <a:spcPts val="0"/>
              </a:spcAft>
              <a:buSzPts val="1400"/>
              <a:buFont typeface="Arial"/>
              <a:buNone/>
              <a:defRPr sz="12000"/>
            </a:lvl9pPr>
          </a:lstStyle>
          <a:p>
            <a:endParaRPr/>
          </a:p>
        </p:txBody>
      </p:sp>
      <p:sp>
        <p:nvSpPr>
          <p:cNvPr id="119" name="Google Shape;119;p2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20" name="Google Shape;120;p25"/>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
        <p:cNvGrpSpPr/>
        <p:nvPr/>
      </p:nvGrpSpPr>
      <p:grpSpPr>
        <a:xfrm>
          <a:off x="0" y="0"/>
          <a:ext cx="0" cy="0"/>
          <a:chOff x="0" y="0"/>
          <a:chExt cx="0" cy="0"/>
        </a:xfrm>
      </p:grpSpPr>
      <p:sp>
        <p:nvSpPr>
          <p:cNvPr id="122" name="Google Shape;122;p26"/>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25" name="Google Shape;125;p27"/>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6" name="Google Shape;126;p2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2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29"/>
        <p:cNvGrpSpPr/>
        <p:nvPr/>
      </p:nvGrpSpPr>
      <p:grpSpPr>
        <a:xfrm>
          <a:off x="0" y="0"/>
          <a:ext cx="0" cy="0"/>
          <a:chOff x="0" y="0"/>
          <a:chExt cx="0" cy="0"/>
        </a:xfrm>
      </p:grpSpPr>
      <p:sp>
        <p:nvSpPr>
          <p:cNvPr id="130" name="Google Shape;130;p28"/>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28"/>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28"/>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le and Content 1">
  <p:cSld name="3_Title and Content_1">
    <p:spTree>
      <p:nvGrpSpPr>
        <p:cNvPr id="1" name="Shape 133"/>
        <p:cNvGrpSpPr/>
        <p:nvPr/>
      </p:nvGrpSpPr>
      <p:grpSpPr>
        <a:xfrm>
          <a:off x="0" y="0"/>
          <a:ext cx="0" cy="0"/>
          <a:chOff x="0" y="0"/>
          <a:chExt cx="0" cy="0"/>
        </a:xfrm>
      </p:grpSpPr>
      <p:sp>
        <p:nvSpPr>
          <p:cNvPr id="134" name="Google Shape;134;p29"/>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9"/>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29"/>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and Content 2">
  <p:cSld name="3_Title and Content_2">
    <p:spTree>
      <p:nvGrpSpPr>
        <p:cNvPr id="1" name="Shape 137"/>
        <p:cNvGrpSpPr/>
        <p:nvPr/>
      </p:nvGrpSpPr>
      <p:grpSpPr>
        <a:xfrm>
          <a:off x="0" y="0"/>
          <a:ext cx="0" cy="0"/>
          <a:chOff x="0" y="0"/>
          <a:chExt cx="0" cy="0"/>
        </a:xfrm>
      </p:grpSpPr>
      <p:sp>
        <p:nvSpPr>
          <p:cNvPr id="138" name="Google Shape;138;p30"/>
          <p:cNvSpPr txBox="1">
            <a:spLocks noGrp="1"/>
          </p:cNvSpPr>
          <p:nvPr>
            <p:ph type="dt" idx="10"/>
          </p:nvPr>
        </p:nvSpPr>
        <p:spPr>
          <a:xfrm>
            <a:off x="457200" y="4767264"/>
            <a:ext cx="2133600" cy="27390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9" name="Google Shape;139;p30"/>
          <p:cNvSpPr txBox="1">
            <a:spLocks noGrp="1"/>
          </p:cNvSpPr>
          <p:nvPr>
            <p:ph type="ftr" idx="11"/>
          </p:nvPr>
        </p:nvSpPr>
        <p:spPr>
          <a:xfrm>
            <a:off x="3124200" y="4767264"/>
            <a:ext cx="2895600" cy="273900"/>
          </a:xfrm>
          <a:prstGeom prst="rect">
            <a:avLst/>
          </a:prstGeom>
          <a:noFill/>
          <a:ln>
            <a:noFill/>
          </a:ln>
        </p:spPr>
        <p:txBody>
          <a:bodyPr spcFirstLastPara="1" wrap="square" lIns="91400" tIns="45700" rIns="91400"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30"/>
          <p:cNvSpPr txBox="1">
            <a:spLocks noGrp="1"/>
          </p:cNvSpPr>
          <p:nvPr>
            <p:ph type="sldNum" idx="12"/>
          </p:nvPr>
        </p:nvSpPr>
        <p:spPr>
          <a:xfrm>
            <a:off x="6553200" y="4767264"/>
            <a:ext cx="2133600" cy="273900"/>
          </a:xfrm>
          <a:prstGeom prst="rect">
            <a:avLst/>
          </a:prstGeom>
          <a:noFill/>
          <a:ln>
            <a:noFill/>
          </a:ln>
        </p:spPr>
        <p:txBody>
          <a:bodyPr spcFirstLastPara="1" wrap="square" lIns="91400" tIns="45700" rIns="91400"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29" name="Google Shape;29;p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200" b="0" i="0" u="none" strike="noStrike" cap="none">
                <a:solidFill>
                  <a:schemeClr val="dk2"/>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4"/>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5"/>
          <p:cNvSpPr txBox="1">
            <a:spLocks noGrp="1"/>
          </p:cNvSpPr>
          <p:nvPr>
            <p:ph type="body" idx="1"/>
          </p:nvPr>
        </p:nvSpPr>
        <p:spPr>
          <a:xfrm>
            <a:off x="311700" y="847675"/>
            <a:ext cx="8520600" cy="395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34" name="Google Shape;34;p5"/>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p5"/>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36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600"/>
            </a:lvl3pPr>
            <a:lvl4pPr marL="0" marR="0" lvl="3" indent="0" algn="ctr" rtl="0">
              <a:spcBef>
                <a:spcPts val="0"/>
              </a:spcBef>
              <a:spcAft>
                <a:spcPts val="0"/>
              </a:spcAft>
              <a:buSzPts val="1400"/>
              <a:buFont typeface="Arial"/>
              <a:buNone/>
              <a:defRPr sz="3600"/>
            </a:lvl4pPr>
            <a:lvl5pPr marL="0" marR="0" lvl="4" indent="0" algn="ctr" rtl="0">
              <a:spcBef>
                <a:spcPts val="0"/>
              </a:spcBef>
              <a:spcAft>
                <a:spcPts val="0"/>
              </a:spcAft>
              <a:buSzPts val="1400"/>
              <a:buFont typeface="Arial"/>
              <a:buNone/>
              <a:defRPr sz="3600"/>
            </a:lvl5pPr>
            <a:lvl6pPr marL="457200" marR="0" lvl="5" indent="0" algn="ctr" rtl="0">
              <a:spcBef>
                <a:spcPts val="0"/>
              </a:spcBef>
              <a:spcAft>
                <a:spcPts val="0"/>
              </a:spcAft>
              <a:buSzPts val="1400"/>
              <a:buFont typeface="Arial"/>
              <a:buNone/>
              <a:defRPr sz="3600"/>
            </a:lvl6pPr>
            <a:lvl7pPr marL="914400" marR="0" lvl="6" indent="0" algn="ctr" rtl="0">
              <a:spcBef>
                <a:spcPts val="0"/>
              </a:spcBef>
              <a:spcAft>
                <a:spcPts val="0"/>
              </a:spcAft>
              <a:buSzPts val="1400"/>
              <a:buFont typeface="Arial"/>
              <a:buNone/>
              <a:defRPr sz="3600"/>
            </a:lvl7pPr>
            <a:lvl8pPr marL="1371600" marR="0" lvl="7" indent="0" algn="ctr" rtl="0">
              <a:spcBef>
                <a:spcPts val="0"/>
              </a:spcBef>
              <a:spcAft>
                <a:spcPts val="0"/>
              </a:spcAft>
              <a:buSzPts val="1400"/>
              <a:buFont typeface="Arial"/>
              <a:buNone/>
              <a:defRPr sz="3600"/>
            </a:lvl8pPr>
            <a:lvl9pPr marL="1828800" marR="0" lvl="8" indent="0" algn="ctr" rtl="0">
              <a:spcBef>
                <a:spcPts val="0"/>
              </a:spcBef>
              <a:spcAft>
                <a:spcPts val="0"/>
              </a:spcAft>
              <a:buSzPts val="1400"/>
              <a:buFont typeface="Arial"/>
              <a:buNone/>
              <a:defRPr sz="3600"/>
            </a:lvl9pPr>
          </a:lstStyle>
          <a:p>
            <a:endParaRPr/>
          </a:p>
        </p:txBody>
      </p:sp>
      <p:sp>
        <p:nvSpPr>
          <p:cNvPr id="38" name="Google Shape;38;p6"/>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6"/>
          <p:cNvSpPr txBox="1">
            <a:spLocks noGrp="1"/>
          </p:cNvSpPr>
          <p:nvPr>
            <p:ph type="title" idx="2"/>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7"/>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7"/>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4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48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4800"/>
            </a:lvl3pPr>
            <a:lvl4pPr marL="0" marR="0" lvl="3" indent="0" algn="ctr" rtl="0">
              <a:spcBef>
                <a:spcPts val="0"/>
              </a:spcBef>
              <a:spcAft>
                <a:spcPts val="0"/>
              </a:spcAft>
              <a:buSzPts val="1400"/>
              <a:buFont typeface="Arial"/>
              <a:buNone/>
              <a:defRPr sz="4800"/>
            </a:lvl4pPr>
            <a:lvl5pPr marL="0" marR="0" lvl="4" indent="0" algn="ctr" rtl="0">
              <a:spcBef>
                <a:spcPts val="0"/>
              </a:spcBef>
              <a:spcAft>
                <a:spcPts val="0"/>
              </a:spcAft>
              <a:buSzPts val="1400"/>
              <a:buFont typeface="Arial"/>
              <a:buNone/>
              <a:defRPr sz="4800"/>
            </a:lvl5pPr>
            <a:lvl6pPr marL="457200" marR="0" lvl="5" indent="0" algn="ctr" rtl="0">
              <a:spcBef>
                <a:spcPts val="0"/>
              </a:spcBef>
              <a:spcAft>
                <a:spcPts val="0"/>
              </a:spcAft>
              <a:buSzPts val="1400"/>
              <a:buFont typeface="Arial"/>
              <a:buNone/>
              <a:defRPr sz="4800"/>
            </a:lvl6pPr>
            <a:lvl7pPr marL="914400" marR="0" lvl="6" indent="0" algn="ctr" rtl="0">
              <a:spcBef>
                <a:spcPts val="0"/>
              </a:spcBef>
              <a:spcAft>
                <a:spcPts val="0"/>
              </a:spcAft>
              <a:buSzPts val="1400"/>
              <a:buFont typeface="Arial"/>
              <a:buNone/>
              <a:defRPr sz="4800"/>
            </a:lvl7pPr>
            <a:lvl8pPr marL="1371600" marR="0" lvl="7" indent="0" algn="ctr" rtl="0">
              <a:spcBef>
                <a:spcPts val="0"/>
              </a:spcBef>
              <a:spcAft>
                <a:spcPts val="0"/>
              </a:spcAft>
              <a:buSzPts val="1400"/>
              <a:buFont typeface="Arial"/>
              <a:buNone/>
              <a:defRPr sz="4800"/>
            </a:lvl8pPr>
            <a:lvl9pPr marL="1828800" marR="0" lvl="8" indent="0" algn="ctr" rtl="0">
              <a:spcBef>
                <a:spcPts val="0"/>
              </a:spcBef>
              <a:spcAft>
                <a:spcPts val="0"/>
              </a:spcAft>
              <a:buSzPts val="1400"/>
              <a:buFont typeface="Arial"/>
              <a:buNone/>
              <a:defRPr sz="4800"/>
            </a:lvl9pPr>
          </a:lstStyle>
          <a:p>
            <a:endParaRPr/>
          </a:p>
        </p:txBody>
      </p:sp>
      <p:sp>
        <p:nvSpPr>
          <p:cNvPr id="45" name="Google Shape;45;p8"/>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48" name="Google Shape;48;p9"/>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1400"/>
              <a:buFont typeface="Arial"/>
              <a:buNone/>
              <a:defRPr sz="120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2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12000"/>
            </a:lvl3pPr>
            <a:lvl4pPr marL="0" marR="0" lvl="3" indent="0" algn="ctr" rtl="0">
              <a:spcBef>
                <a:spcPts val="0"/>
              </a:spcBef>
              <a:spcAft>
                <a:spcPts val="0"/>
              </a:spcAft>
              <a:buSzPts val="1400"/>
              <a:buFont typeface="Arial"/>
              <a:buNone/>
              <a:defRPr sz="12000"/>
            </a:lvl4pPr>
            <a:lvl5pPr marL="0" marR="0" lvl="4" indent="0" algn="ctr" rtl="0">
              <a:spcBef>
                <a:spcPts val="0"/>
              </a:spcBef>
              <a:spcAft>
                <a:spcPts val="0"/>
              </a:spcAft>
              <a:buSzPts val="1400"/>
              <a:buFont typeface="Arial"/>
              <a:buNone/>
              <a:defRPr sz="12000"/>
            </a:lvl5pPr>
            <a:lvl6pPr marL="457200" marR="0" lvl="5" indent="0" algn="ctr" rtl="0">
              <a:spcBef>
                <a:spcPts val="0"/>
              </a:spcBef>
              <a:spcAft>
                <a:spcPts val="0"/>
              </a:spcAft>
              <a:buSzPts val="1400"/>
              <a:buFont typeface="Arial"/>
              <a:buNone/>
              <a:defRPr sz="12000"/>
            </a:lvl6pPr>
            <a:lvl7pPr marL="914400" marR="0" lvl="6" indent="0" algn="ctr" rtl="0">
              <a:spcBef>
                <a:spcPts val="0"/>
              </a:spcBef>
              <a:spcAft>
                <a:spcPts val="0"/>
              </a:spcAft>
              <a:buSzPts val="1400"/>
              <a:buFont typeface="Arial"/>
              <a:buNone/>
              <a:defRPr sz="12000"/>
            </a:lvl7pPr>
            <a:lvl8pPr marL="1371600" marR="0" lvl="7" indent="0" algn="ctr" rtl="0">
              <a:spcBef>
                <a:spcPts val="0"/>
              </a:spcBef>
              <a:spcAft>
                <a:spcPts val="0"/>
              </a:spcAft>
              <a:buSzPts val="1400"/>
              <a:buFont typeface="Arial"/>
              <a:buNone/>
              <a:defRPr sz="12000"/>
            </a:lvl8pPr>
            <a:lvl9pPr marL="1828800" marR="0" lvl="8" indent="0" algn="ctr" rtl="0">
              <a:spcBef>
                <a:spcPts val="0"/>
              </a:spcBef>
              <a:spcAft>
                <a:spcPts val="0"/>
              </a:spcAft>
              <a:buSzPts val="1400"/>
              <a:buFont typeface="Arial"/>
              <a:buNone/>
              <a:defRPr sz="12000"/>
            </a:lvl9pPr>
          </a:lstStyle>
          <a:p>
            <a:endParaRPr/>
          </a:p>
        </p:txBody>
      </p:sp>
      <p:sp>
        <p:nvSpPr>
          <p:cNvPr id="51" name="Google Shape;51;p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52" name="Google Shape;52;p10"/>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68125" y="57150"/>
            <a:ext cx="8615100" cy="260700"/>
          </a:xfrm>
          <a:prstGeom prst="rect">
            <a:avLst/>
          </a:prstGeom>
          <a:solidFill>
            <a:srgbClr val="6C9B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3366"/>
              </a:buClr>
              <a:buFont typeface="Trebuchet MS"/>
              <a:buNone/>
            </a:pPr>
            <a:r>
              <a:rPr lang="en" sz="1200" b="0" i="0" u="none" strike="noStrike" cap="none">
                <a:solidFill>
                  <a:srgbClr val="003366"/>
                </a:solidFill>
                <a:latin typeface="Trebuchet MS"/>
                <a:ea typeface="Trebuchet MS"/>
                <a:cs typeface="Trebuchet MS"/>
                <a:sym typeface="Trebuchet MS"/>
              </a:rPr>
              <a:t>N A T I O N A L   O C E A N I C   A N D   A T M O S P H E R I C   A D M I N I S T R A T I O N</a:t>
            </a:r>
            <a:endParaRPr/>
          </a:p>
        </p:txBody>
      </p:sp>
      <p:sp>
        <p:nvSpPr>
          <p:cNvPr id="7" name="Google Shape;7;p1"/>
          <p:cNvSpPr txBox="1"/>
          <p:nvPr/>
        </p:nvSpPr>
        <p:spPr>
          <a:xfrm>
            <a:off x="533400" y="342900"/>
            <a:ext cx="8077200" cy="457200"/>
          </a:xfrm>
          <a:prstGeom prst="rect">
            <a:avLst/>
          </a:prstGeom>
          <a:solidFill>
            <a:srgbClr val="215A9F"/>
          </a:solidFill>
          <a:ln>
            <a:noFill/>
          </a:ln>
        </p:spPr>
        <p:txBody>
          <a:bodyPr spcFirstLastPara="1" wrap="square" lIns="36575" tIns="73150"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 name="Google Shape;8;p1"/>
          <p:cNvSpPr/>
          <p:nvPr/>
        </p:nvSpPr>
        <p:spPr>
          <a:xfrm>
            <a:off x="8133037" y="0"/>
            <a:ext cx="992700" cy="925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16">
            <a:alphaModFix/>
          </a:blip>
          <a:srcRect/>
          <a:stretch/>
        </p:blipFill>
        <p:spPr>
          <a:xfrm>
            <a:off x="8151199" y="21299"/>
            <a:ext cx="956400" cy="882900"/>
          </a:xfrm>
          <a:prstGeom prst="rect">
            <a:avLst/>
          </a:prstGeom>
          <a:noFill/>
          <a:ln>
            <a:noFill/>
          </a:ln>
        </p:spPr>
      </p:pic>
      <p:sp>
        <p:nvSpPr>
          <p:cNvPr id="10" name="Google Shape;10;p1"/>
          <p:cNvSpPr txBox="1">
            <a:spLocks noGrp="1"/>
          </p:cNvSpPr>
          <p:nvPr>
            <p:ph type="body" idx="1"/>
          </p:nvPr>
        </p:nvSpPr>
        <p:spPr>
          <a:xfrm>
            <a:off x="311700" y="847675"/>
            <a:ext cx="8520600" cy="395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grpSp>
        <p:nvGrpSpPr>
          <p:cNvPr id="11" name="Google Shape;11;p1"/>
          <p:cNvGrpSpPr/>
          <p:nvPr/>
        </p:nvGrpSpPr>
        <p:grpSpPr>
          <a:xfrm>
            <a:off x="0" y="0"/>
            <a:ext cx="992700" cy="925500"/>
            <a:chOff x="2833075" y="-371525"/>
            <a:chExt cx="992700" cy="925500"/>
          </a:xfrm>
        </p:grpSpPr>
        <p:sp>
          <p:nvSpPr>
            <p:cNvPr id="12" name="Google Shape;12;p1"/>
            <p:cNvSpPr/>
            <p:nvPr/>
          </p:nvSpPr>
          <p:spPr>
            <a:xfrm>
              <a:off x="2833075" y="-371525"/>
              <a:ext cx="992700" cy="925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 name="Google Shape;13;p1"/>
            <p:cNvPicPr preferRelativeResize="0"/>
            <p:nvPr/>
          </p:nvPicPr>
          <p:blipFill rotWithShape="1">
            <a:blip r:embed="rId17">
              <a:alphaModFix/>
            </a:blip>
            <a:srcRect/>
            <a:stretch/>
          </p:blipFill>
          <p:spPr>
            <a:xfrm>
              <a:off x="2878375" y="-339575"/>
              <a:ext cx="902100" cy="861600"/>
            </a:xfrm>
            <a:prstGeom prst="rect">
              <a:avLst/>
            </a:prstGeom>
            <a:noFill/>
            <a:ln>
              <a:noFill/>
            </a:ln>
          </p:spPr>
        </p:pic>
      </p:grpSp>
      <p:sp>
        <p:nvSpPr>
          <p:cNvPr id="14" name="Google Shape;14;p1"/>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
        <p:nvSpPr>
          <p:cNvPr id="15" name="Google Shape;15;p1"/>
          <p:cNvSpPr/>
          <p:nvPr/>
        </p:nvSpPr>
        <p:spPr>
          <a:xfrm>
            <a:off x="228600" y="4843462"/>
            <a:ext cx="8682000" cy="240600"/>
          </a:xfrm>
          <a:prstGeom prst="rect">
            <a:avLst/>
          </a:prstGeom>
          <a:solidFill>
            <a:srgbClr val="215A9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 name="Google Shape;16;p1"/>
          <p:cNvSpPr/>
          <p:nvPr/>
        </p:nvSpPr>
        <p:spPr>
          <a:xfrm>
            <a:off x="76200" y="4845843"/>
            <a:ext cx="320700" cy="240600"/>
          </a:xfrm>
          <a:prstGeom prst="ellipse">
            <a:avLst/>
          </a:prstGeom>
          <a:solidFill>
            <a:srgbClr val="215A9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 name="Google Shape;17;p1"/>
          <p:cNvSpPr/>
          <p:nvPr/>
        </p:nvSpPr>
        <p:spPr>
          <a:xfrm>
            <a:off x="8747125" y="4845843"/>
            <a:ext cx="320700" cy="240600"/>
          </a:xfrm>
          <a:prstGeom prst="ellipse">
            <a:avLst/>
          </a:prstGeom>
          <a:solidFill>
            <a:srgbClr val="215A9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 name="Google Shape;18;p1"/>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p16"/>
          <p:cNvSpPr/>
          <p:nvPr/>
        </p:nvSpPr>
        <p:spPr>
          <a:xfrm>
            <a:off x="268125" y="57150"/>
            <a:ext cx="8615100" cy="260700"/>
          </a:xfrm>
          <a:prstGeom prst="rect">
            <a:avLst/>
          </a:prstGeom>
          <a:solidFill>
            <a:srgbClr val="6C9B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3366"/>
              </a:buClr>
              <a:buFont typeface="Trebuchet MS"/>
              <a:buNone/>
            </a:pPr>
            <a:r>
              <a:rPr lang="en" sz="1200" b="0" i="0" u="none" strike="noStrike" cap="none">
                <a:solidFill>
                  <a:srgbClr val="003366"/>
                </a:solidFill>
                <a:latin typeface="Trebuchet MS"/>
                <a:ea typeface="Trebuchet MS"/>
                <a:cs typeface="Trebuchet MS"/>
                <a:sym typeface="Trebuchet MS"/>
              </a:rPr>
              <a:t>N A T I O N A L   O C E A N I C   A N D   A T M O S P H E R I C   A D M I N I S T R A T I O N</a:t>
            </a:r>
            <a:endParaRPr/>
          </a:p>
        </p:txBody>
      </p:sp>
      <p:sp>
        <p:nvSpPr>
          <p:cNvPr id="75" name="Google Shape;75;p16"/>
          <p:cNvSpPr txBox="1"/>
          <p:nvPr/>
        </p:nvSpPr>
        <p:spPr>
          <a:xfrm>
            <a:off x="533400" y="342900"/>
            <a:ext cx="8077200" cy="457200"/>
          </a:xfrm>
          <a:prstGeom prst="rect">
            <a:avLst/>
          </a:prstGeom>
          <a:solidFill>
            <a:srgbClr val="215A9F"/>
          </a:solidFill>
          <a:ln>
            <a:noFill/>
          </a:ln>
        </p:spPr>
        <p:txBody>
          <a:bodyPr spcFirstLastPara="1" wrap="square" lIns="36575" tIns="73150"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a:off x="8133037" y="0"/>
            <a:ext cx="992700" cy="925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77" name="Google Shape;77;p16"/>
          <p:cNvPicPr preferRelativeResize="0"/>
          <p:nvPr/>
        </p:nvPicPr>
        <p:blipFill rotWithShape="1">
          <a:blip r:embed="rId16">
            <a:alphaModFix/>
          </a:blip>
          <a:srcRect/>
          <a:stretch/>
        </p:blipFill>
        <p:spPr>
          <a:xfrm>
            <a:off x="8151199" y="21299"/>
            <a:ext cx="956400" cy="882900"/>
          </a:xfrm>
          <a:prstGeom prst="rect">
            <a:avLst/>
          </a:prstGeom>
          <a:noFill/>
          <a:ln>
            <a:noFill/>
          </a:ln>
        </p:spPr>
      </p:pic>
      <p:sp>
        <p:nvSpPr>
          <p:cNvPr id="78" name="Google Shape;78;p16"/>
          <p:cNvSpPr txBox="1">
            <a:spLocks noGrp="1"/>
          </p:cNvSpPr>
          <p:nvPr>
            <p:ph type="body" idx="1"/>
          </p:nvPr>
        </p:nvSpPr>
        <p:spPr>
          <a:xfrm>
            <a:off x="311700" y="847675"/>
            <a:ext cx="8520600" cy="395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grpSp>
        <p:nvGrpSpPr>
          <p:cNvPr id="79" name="Google Shape;79;p16"/>
          <p:cNvGrpSpPr/>
          <p:nvPr/>
        </p:nvGrpSpPr>
        <p:grpSpPr>
          <a:xfrm>
            <a:off x="0" y="0"/>
            <a:ext cx="992700" cy="925500"/>
            <a:chOff x="2833075" y="-371525"/>
            <a:chExt cx="992700" cy="925500"/>
          </a:xfrm>
        </p:grpSpPr>
        <p:sp>
          <p:nvSpPr>
            <p:cNvPr id="80" name="Google Shape;80;p16"/>
            <p:cNvSpPr/>
            <p:nvPr/>
          </p:nvSpPr>
          <p:spPr>
            <a:xfrm>
              <a:off x="2833075" y="-371525"/>
              <a:ext cx="992700" cy="925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1" name="Google Shape;81;p16"/>
            <p:cNvPicPr preferRelativeResize="0"/>
            <p:nvPr/>
          </p:nvPicPr>
          <p:blipFill rotWithShape="1">
            <a:blip r:embed="rId17">
              <a:alphaModFix/>
            </a:blip>
            <a:srcRect/>
            <a:stretch/>
          </p:blipFill>
          <p:spPr>
            <a:xfrm>
              <a:off x="2878375" y="-339575"/>
              <a:ext cx="902100" cy="861600"/>
            </a:xfrm>
            <a:prstGeom prst="rect">
              <a:avLst/>
            </a:prstGeom>
            <a:noFill/>
            <a:ln>
              <a:noFill/>
            </a:ln>
          </p:spPr>
        </p:pic>
      </p:grpSp>
      <p:sp>
        <p:nvSpPr>
          <p:cNvPr id="82" name="Google Shape;82;p16"/>
          <p:cNvSpPr txBox="1">
            <a:spLocks noGrp="1"/>
          </p:cNvSpPr>
          <p:nvPr>
            <p:ph type="title"/>
          </p:nvPr>
        </p:nvSpPr>
        <p:spPr>
          <a:xfrm>
            <a:off x="1371600" y="381000"/>
            <a:ext cx="64182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FFFFFF"/>
              </a:buClr>
              <a:buSzPts val="1400"/>
              <a:buFont typeface="Arial"/>
              <a:buNone/>
              <a:defRPr sz="28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SzPts val="1400"/>
              <a:buFont typeface="Arial"/>
              <a:buNone/>
              <a:defRPr sz="3000"/>
            </a:lvl3pPr>
            <a:lvl4pPr marL="0" marR="0" lvl="3" indent="0" algn="ctr" rtl="0">
              <a:spcBef>
                <a:spcPts val="0"/>
              </a:spcBef>
              <a:spcAft>
                <a:spcPts val="0"/>
              </a:spcAft>
              <a:buSzPts val="1400"/>
              <a:buFont typeface="Arial"/>
              <a:buNone/>
              <a:defRPr sz="3000"/>
            </a:lvl4pPr>
            <a:lvl5pPr marL="0" marR="0" lvl="4" indent="0" algn="ctr" rtl="0">
              <a:spcBef>
                <a:spcPts val="0"/>
              </a:spcBef>
              <a:spcAft>
                <a:spcPts val="0"/>
              </a:spcAft>
              <a:buSzPts val="1400"/>
              <a:buFont typeface="Arial"/>
              <a:buNone/>
              <a:defRPr sz="3000"/>
            </a:lvl5pPr>
            <a:lvl6pPr marL="457200" marR="0" lvl="5" indent="0" algn="ctr" rtl="0">
              <a:spcBef>
                <a:spcPts val="0"/>
              </a:spcBef>
              <a:spcAft>
                <a:spcPts val="0"/>
              </a:spcAft>
              <a:buSzPts val="1400"/>
              <a:buFont typeface="Arial"/>
              <a:buNone/>
              <a:defRPr sz="3000"/>
            </a:lvl6pPr>
            <a:lvl7pPr marL="914400" marR="0" lvl="6" indent="0" algn="ctr" rtl="0">
              <a:spcBef>
                <a:spcPts val="0"/>
              </a:spcBef>
              <a:spcAft>
                <a:spcPts val="0"/>
              </a:spcAft>
              <a:buSzPts val="1400"/>
              <a:buFont typeface="Arial"/>
              <a:buNone/>
              <a:defRPr sz="3000"/>
            </a:lvl7pPr>
            <a:lvl8pPr marL="1371600" marR="0" lvl="7" indent="0" algn="ctr" rtl="0">
              <a:spcBef>
                <a:spcPts val="0"/>
              </a:spcBef>
              <a:spcAft>
                <a:spcPts val="0"/>
              </a:spcAft>
              <a:buSzPts val="1400"/>
              <a:buFont typeface="Arial"/>
              <a:buNone/>
              <a:defRPr sz="3000"/>
            </a:lvl8pPr>
            <a:lvl9pPr marL="1828800" marR="0" lvl="8" indent="0" algn="ctr" rtl="0">
              <a:spcBef>
                <a:spcPts val="0"/>
              </a:spcBef>
              <a:spcAft>
                <a:spcPts val="0"/>
              </a:spcAft>
              <a:buSzPts val="1400"/>
              <a:buFont typeface="Arial"/>
              <a:buNone/>
              <a:defRPr sz="3000"/>
            </a:lvl9pPr>
          </a:lstStyle>
          <a:p>
            <a:endParaRPr/>
          </a:p>
        </p:txBody>
      </p:sp>
      <p:sp>
        <p:nvSpPr>
          <p:cNvPr id="83" name="Google Shape;83;p16"/>
          <p:cNvSpPr/>
          <p:nvPr/>
        </p:nvSpPr>
        <p:spPr>
          <a:xfrm>
            <a:off x="228600" y="4843462"/>
            <a:ext cx="8682000" cy="240600"/>
          </a:xfrm>
          <a:prstGeom prst="rect">
            <a:avLst/>
          </a:prstGeom>
          <a:solidFill>
            <a:srgbClr val="215A9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a:off x="76200" y="4845843"/>
            <a:ext cx="320700" cy="240600"/>
          </a:xfrm>
          <a:prstGeom prst="ellipse">
            <a:avLst/>
          </a:prstGeom>
          <a:solidFill>
            <a:srgbClr val="215A9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a:off x="8747125" y="4845843"/>
            <a:ext cx="320700" cy="240600"/>
          </a:xfrm>
          <a:prstGeom prst="ellipse">
            <a:avLst/>
          </a:prstGeom>
          <a:solidFill>
            <a:srgbClr val="215A9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txBox="1">
            <a:spLocks noGrp="1"/>
          </p:cNvSpPr>
          <p:nvPr>
            <p:ph type="sldNum" idx="12"/>
          </p:nvPr>
        </p:nvSpPr>
        <p:spPr>
          <a:xfrm>
            <a:off x="8438108" y="476935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5.gif"/><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2.gif"/><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sites.google.com/a/ucar.edu/model-encyclo-determ/deterministic/analyses/rtma-urma"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vlab.ncep.noaa.gov/group/715073/hom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5.gif"/><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8.gif"/><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gif"/></Relationships>
</file>

<file path=ppt/slides/_rels/slide2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3.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37.gif"/><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hyperlink" Target="https://forms.gle/qGZyy544nBhiYayM6" TargetMode="External"/><Relationship Id="rId3" Type="http://schemas.openxmlformats.org/officeDocument/2006/relationships/hyperlink" Target="https://www.emc.ncep.noaa.gov/users/meg/rtma_urma_v2p8/" TargetMode="External"/><Relationship Id="rId7" Type="http://schemas.openxmlformats.org/officeDocument/2006/relationships/hyperlink" Target="https://para.nomads.ncep.noaa.gov/pub/data/nccf/com/urma/para/"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sd2.wrh.noaa.gov/WAVE/" TargetMode="External"/><Relationship Id="rId5" Type="http://schemas.openxmlformats.org/officeDocument/2006/relationships/hyperlink" Target="https://veritas.mdl.nws.noaa.gov/blend/blend.php" TargetMode="External"/><Relationship Id="rId10" Type="http://schemas.openxmlformats.org/officeDocument/2006/relationships/image" Target="../media/image44.png"/><Relationship Id="rId4" Type="http://schemas.openxmlformats.org/officeDocument/2006/relationships/hyperlink" Target="https://www.emc.ncep.noaa.gov/mmb/rtma/v2p8/RTMA/" TargetMode="External"/><Relationship Id="rId9" Type="http://schemas.openxmlformats.org/officeDocument/2006/relationships/hyperlink" Target="mailto:rtma.feeedback.vlab@noaa.gov"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vlab.ncep.noaa.gov/group/715073/observation-qc-requests"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hyperlink" Target="https://drive.google.com/open?id=1GwKDamma6ajagmGw7GXc_E6ct-ubLPlGsAFf417-7Lk" TargetMode="External"/><Relationship Id="rId4" Type="http://schemas.openxmlformats.org/officeDocument/2006/relationships/hyperlink" Target="https://ftp.emc.ncep.noaa.gov/mmb/rtma2/for_eval/ob_fil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vlab.ncep.noaa.gov/group/715073/home"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hyperlink" Target="https://drive.google.com/open?id=171bIr9N0nvkoLiuUp73435smcSSoUT5R"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para.nomads.ncep.noaa.gov/pub/data/nccf/com/urma/par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madis.ncep.noaa.gov/mesonet_providers.s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drive.google.com/open?id=13iLfg94AI_oDkXObp86KluMKa9tG-njSPAjIOEApCB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vlab.ncep.noaa.gov/group/715073/observation-qc-request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1"/>
          <p:cNvSpPr txBox="1">
            <a:spLocks noGrp="1"/>
          </p:cNvSpPr>
          <p:nvPr>
            <p:ph type="ctrTitle"/>
          </p:nvPr>
        </p:nvSpPr>
        <p:spPr>
          <a:xfrm>
            <a:off x="311700" y="1185050"/>
            <a:ext cx="8520600" cy="161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0000"/>
                </a:solidFill>
              </a:rPr>
              <a:t>RTMA/URMA v2.8 Upgrade Overview</a:t>
            </a:r>
            <a:endParaRPr/>
          </a:p>
        </p:txBody>
      </p:sp>
      <p:sp>
        <p:nvSpPr>
          <p:cNvPr id="146" name="Google Shape;146;p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MEG Talk: October 24, 2019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0"/>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Preprocessing, downscaling and merging the multi-grid output, of the SWH background:</a:t>
            </a:r>
            <a:endParaRPr>
              <a:solidFill>
                <a:schemeClr val="dk1"/>
              </a:solidFill>
            </a:endParaRPr>
          </a:p>
          <a:p>
            <a:pPr marL="742950" lvl="1" indent="-317500" algn="l" rtl="0">
              <a:spcBef>
                <a:spcPts val="0"/>
              </a:spcBef>
              <a:spcAft>
                <a:spcPts val="0"/>
              </a:spcAft>
              <a:buClr>
                <a:schemeClr val="dk1"/>
              </a:buClr>
              <a:buSzPts val="1400"/>
              <a:buChar char="○"/>
            </a:pPr>
            <a:r>
              <a:rPr lang="en">
                <a:solidFill>
                  <a:schemeClr val="dk1"/>
                </a:solidFill>
              </a:rPr>
              <a:t>By adding the sea land mask, erroneous values from the background have been eliminated,</a:t>
            </a:r>
            <a:endParaRPr>
              <a:solidFill>
                <a:schemeClr val="dk1"/>
              </a:solidFill>
            </a:endParaRPr>
          </a:p>
          <a:p>
            <a:pPr marL="742950" lvl="1" indent="-317500" algn="l" rtl="0">
              <a:spcBef>
                <a:spcPts val="0"/>
              </a:spcBef>
              <a:spcAft>
                <a:spcPts val="0"/>
              </a:spcAft>
              <a:buClr>
                <a:schemeClr val="dk1"/>
              </a:buClr>
              <a:buSzPts val="1400"/>
              <a:buChar char="○"/>
            </a:pPr>
            <a:r>
              <a:rPr lang="en">
                <a:solidFill>
                  <a:schemeClr val="dk1"/>
                </a:solidFill>
              </a:rPr>
              <a:t>The background can be produced by an infinite number of background grids (e.g. for CONUS, waves from 6 grids are merged and using sea/land and ice mask).</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Analysis for the Great Lakes is added, based on the GL forecasting system.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Sea/ice mask is applied (CONUS and AK), based on the NCEP operational ice coverage retrieval.</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Significant Wave Height analysis is provided for Guam (RTMA).</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The spatial resolution of PR was doubled (from 2.5km to 1.25km):</a:t>
            </a:r>
            <a:endParaRPr>
              <a:solidFill>
                <a:schemeClr val="dk1"/>
              </a:solidFill>
            </a:endParaRPr>
          </a:p>
          <a:p>
            <a:pPr marL="1371600" lvl="1" indent="-317500" algn="l" rtl="0">
              <a:spcBef>
                <a:spcPts val="0"/>
              </a:spcBef>
              <a:spcAft>
                <a:spcPts val="0"/>
              </a:spcAft>
              <a:buClr>
                <a:schemeClr val="dk1"/>
              </a:buClr>
              <a:buSzPts val="1400"/>
              <a:buChar char="○"/>
            </a:pPr>
            <a:r>
              <a:rPr lang="en">
                <a:solidFill>
                  <a:schemeClr val="dk1"/>
                </a:solidFill>
              </a:rPr>
              <a:t>The system’s parameters were recalibrated</a:t>
            </a:r>
            <a:endParaRPr>
              <a:solidFill>
                <a:schemeClr val="dk1"/>
              </a:solidFill>
            </a:endParaRPr>
          </a:p>
          <a:p>
            <a:pPr marL="1371600" lvl="1" indent="-317500" algn="l" rtl="0">
              <a:spcBef>
                <a:spcPts val="0"/>
              </a:spcBef>
              <a:spcAft>
                <a:spcPts val="0"/>
              </a:spcAft>
              <a:buClr>
                <a:schemeClr val="dk1"/>
              </a:buClr>
              <a:buSzPts val="1400"/>
              <a:buChar char="○"/>
            </a:pPr>
            <a:r>
              <a:rPr lang="en">
                <a:solidFill>
                  <a:schemeClr val="dk1"/>
                </a:solidFill>
              </a:rPr>
              <a:t>PR URMA is the wave analysis system with the highest spatial resolution globally.</a:t>
            </a:r>
            <a:endParaRPr>
              <a:solidFill>
                <a:schemeClr val="dk1"/>
              </a:solidFill>
            </a:endParaRPr>
          </a:p>
          <a:p>
            <a:pPr marL="0" lvl="0" indent="0" algn="l" rtl="0">
              <a:spcBef>
                <a:spcPts val="0"/>
              </a:spcBef>
              <a:spcAft>
                <a:spcPts val="1600"/>
              </a:spcAft>
              <a:buNone/>
            </a:pPr>
            <a:endParaRPr/>
          </a:p>
        </p:txBody>
      </p:sp>
      <p:sp>
        <p:nvSpPr>
          <p:cNvPr id="234" name="Google Shape;234;p40"/>
          <p:cNvSpPr txBox="1">
            <a:spLocks noGrp="1"/>
          </p:cNvSpPr>
          <p:nvPr>
            <p:ph type="title"/>
          </p:nvPr>
        </p:nvSpPr>
        <p:spPr>
          <a:xfrm>
            <a:off x="1163600" y="381000"/>
            <a:ext cx="69366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Significant Wave Height Upgrades for 2.8</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1"/>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SWH CONUS 2.8</a:t>
            </a:r>
            <a:endParaRPr/>
          </a:p>
        </p:txBody>
      </p:sp>
      <p:pic>
        <p:nvPicPr>
          <p:cNvPr id="240" name="Google Shape;240;p41"/>
          <p:cNvPicPr preferRelativeResize="0"/>
          <p:nvPr/>
        </p:nvPicPr>
        <p:blipFill>
          <a:blip r:embed="rId3">
            <a:alphaModFix/>
          </a:blip>
          <a:stretch>
            <a:fillRect/>
          </a:stretch>
        </p:blipFill>
        <p:spPr>
          <a:xfrm>
            <a:off x="202750" y="1143442"/>
            <a:ext cx="4123725" cy="3693733"/>
          </a:xfrm>
          <a:prstGeom prst="rect">
            <a:avLst/>
          </a:prstGeom>
          <a:noFill/>
          <a:ln>
            <a:noFill/>
          </a:ln>
        </p:spPr>
      </p:pic>
      <p:sp>
        <p:nvSpPr>
          <p:cNvPr id="241" name="Google Shape;241;p41"/>
          <p:cNvSpPr txBox="1"/>
          <p:nvPr/>
        </p:nvSpPr>
        <p:spPr>
          <a:xfrm>
            <a:off x="715275" y="861950"/>
            <a:ext cx="3040500" cy="2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Great Lakes</a:t>
            </a:r>
            <a:endParaRPr/>
          </a:p>
        </p:txBody>
      </p:sp>
      <p:sp>
        <p:nvSpPr>
          <p:cNvPr id="242" name="Google Shape;242;p41"/>
          <p:cNvSpPr txBox="1"/>
          <p:nvPr/>
        </p:nvSpPr>
        <p:spPr>
          <a:xfrm>
            <a:off x="4649900" y="898950"/>
            <a:ext cx="3040500" cy="2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Overall CONUS Performance</a:t>
            </a:r>
            <a:endParaRPr/>
          </a:p>
        </p:txBody>
      </p:sp>
      <p:pic>
        <p:nvPicPr>
          <p:cNvPr id="243" name="Google Shape;243;p41"/>
          <p:cNvPicPr preferRelativeResize="0"/>
          <p:nvPr/>
        </p:nvPicPr>
        <p:blipFill>
          <a:blip r:embed="rId4">
            <a:alphaModFix/>
          </a:blip>
          <a:stretch>
            <a:fillRect/>
          </a:stretch>
        </p:blipFill>
        <p:spPr>
          <a:xfrm>
            <a:off x="4656175" y="1537825"/>
            <a:ext cx="1449175" cy="2860250"/>
          </a:xfrm>
          <a:prstGeom prst="rect">
            <a:avLst/>
          </a:prstGeom>
          <a:noFill/>
          <a:ln>
            <a:noFill/>
          </a:ln>
        </p:spPr>
      </p:pic>
      <p:pic>
        <p:nvPicPr>
          <p:cNvPr id="244" name="Google Shape;244;p41"/>
          <p:cNvPicPr preferRelativeResize="0"/>
          <p:nvPr/>
        </p:nvPicPr>
        <p:blipFill>
          <a:blip r:embed="rId5">
            <a:alphaModFix/>
          </a:blip>
          <a:stretch>
            <a:fillRect/>
          </a:stretch>
        </p:blipFill>
        <p:spPr>
          <a:xfrm>
            <a:off x="6158800" y="1504000"/>
            <a:ext cx="1492501" cy="2945711"/>
          </a:xfrm>
          <a:prstGeom prst="rect">
            <a:avLst/>
          </a:prstGeom>
          <a:noFill/>
          <a:ln>
            <a:noFill/>
          </a:ln>
        </p:spPr>
      </p:pic>
      <p:sp>
        <p:nvSpPr>
          <p:cNvPr id="245" name="Google Shape;245;p41"/>
          <p:cNvSpPr txBox="1"/>
          <p:nvPr/>
        </p:nvSpPr>
        <p:spPr>
          <a:xfrm>
            <a:off x="4909375" y="1267800"/>
            <a:ext cx="8952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OLD URMA</a:t>
            </a:r>
            <a:endParaRPr sz="1000"/>
          </a:p>
        </p:txBody>
      </p:sp>
      <p:sp>
        <p:nvSpPr>
          <p:cNvPr id="246" name="Google Shape;246;p41"/>
          <p:cNvSpPr txBox="1"/>
          <p:nvPr/>
        </p:nvSpPr>
        <p:spPr>
          <a:xfrm>
            <a:off x="6451876" y="1267800"/>
            <a:ext cx="8952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NEW URMA</a:t>
            </a:r>
            <a:endParaRPr sz="1000"/>
          </a:p>
        </p:txBody>
      </p:sp>
      <p:sp>
        <p:nvSpPr>
          <p:cNvPr id="247" name="Google Shape;247;p41"/>
          <p:cNvSpPr txBox="1"/>
          <p:nvPr/>
        </p:nvSpPr>
        <p:spPr>
          <a:xfrm rot="-5400000">
            <a:off x="4151850" y="2066100"/>
            <a:ext cx="840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Bias (m)</a:t>
            </a:r>
            <a:endParaRPr sz="1000"/>
          </a:p>
        </p:txBody>
      </p:sp>
      <p:sp>
        <p:nvSpPr>
          <p:cNvPr id="248" name="Google Shape;248;p41"/>
          <p:cNvSpPr txBox="1"/>
          <p:nvPr/>
        </p:nvSpPr>
        <p:spPr>
          <a:xfrm rot="-5400000">
            <a:off x="4113775" y="3650400"/>
            <a:ext cx="840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RMSE (m)</a:t>
            </a:r>
            <a:endParaRPr sz="1000"/>
          </a:p>
        </p:txBody>
      </p:sp>
      <p:sp>
        <p:nvSpPr>
          <p:cNvPr id="249" name="Google Shape;249;p41"/>
          <p:cNvSpPr txBox="1"/>
          <p:nvPr/>
        </p:nvSpPr>
        <p:spPr>
          <a:xfrm>
            <a:off x="4964400" y="4276950"/>
            <a:ext cx="840300" cy="2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July 2019</a:t>
            </a:r>
            <a:endParaRPr sz="1000"/>
          </a:p>
        </p:txBody>
      </p:sp>
      <p:sp>
        <p:nvSpPr>
          <p:cNvPr id="250" name="Google Shape;250;p41"/>
          <p:cNvSpPr txBox="1"/>
          <p:nvPr/>
        </p:nvSpPr>
        <p:spPr>
          <a:xfrm>
            <a:off x="6484900" y="4276950"/>
            <a:ext cx="840300" cy="24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July 2019</a:t>
            </a:r>
            <a:endParaRPr sz="1000"/>
          </a:p>
        </p:txBody>
      </p:sp>
      <p:sp>
        <p:nvSpPr>
          <p:cNvPr id="251" name="Google Shape;251;p41"/>
          <p:cNvSpPr txBox="1"/>
          <p:nvPr/>
        </p:nvSpPr>
        <p:spPr>
          <a:xfrm>
            <a:off x="7585225" y="2684100"/>
            <a:ext cx="1492500" cy="150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Background preprocessing is the only difference. But there is significant reduction of the RMSE (~40%).</a:t>
            </a:r>
            <a:endParaRPr sz="12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2"/>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SWH OCONUS 2.8</a:t>
            </a:r>
            <a:endParaRPr/>
          </a:p>
        </p:txBody>
      </p:sp>
      <p:pic>
        <p:nvPicPr>
          <p:cNvPr id="257" name="Google Shape;257;p42"/>
          <p:cNvPicPr preferRelativeResize="0"/>
          <p:nvPr/>
        </p:nvPicPr>
        <p:blipFill rotWithShape="1">
          <a:blip r:embed="rId3">
            <a:alphaModFix/>
          </a:blip>
          <a:srcRect l="13969" t="6072" r="28187" b="6674"/>
          <a:stretch/>
        </p:blipFill>
        <p:spPr>
          <a:xfrm>
            <a:off x="742200" y="1108400"/>
            <a:ext cx="3094639" cy="3505626"/>
          </a:xfrm>
          <a:prstGeom prst="rect">
            <a:avLst/>
          </a:prstGeom>
          <a:noFill/>
          <a:ln>
            <a:noFill/>
          </a:ln>
        </p:spPr>
      </p:pic>
      <p:pic>
        <p:nvPicPr>
          <p:cNvPr id="258" name="Google Shape;258;p42"/>
          <p:cNvPicPr preferRelativeResize="0"/>
          <p:nvPr/>
        </p:nvPicPr>
        <p:blipFill rotWithShape="1">
          <a:blip r:embed="rId4">
            <a:alphaModFix/>
          </a:blip>
          <a:srcRect l="7865" r="23078" b="5303"/>
          <a:stretch/>
        </p:blipFill>
        <p:spPr>
          <a:xfrm>
            <a:off x="4191000" y="1108400"/>
            <a:ext cx="3351234" cy="3438127"/>
          </a:xfrm>
          <a:prstGeom prst="rect">
            <a:avLst/>
          </a:prstGeom>
          <a:noFill/>
          <a:ln>
            <a:noFill/>
          </a:ln>
        </p:spPr>
      </p:pic>
      <p:sp>
        <p:nvSpPr>
          <p:cNvPr id="259" name="Google Shape;259;p42"/>
          <p:cNvSpPr txBox="1"/>
          <p:nvPr/>
        </p:nvSpPr>
        <p:spPr>
          <a:xfrm>
            <a:off x="1956750" y="891200"/>
            <a:ext cx="1029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URMA v2.7</a:t>
            </a:r>
            <a:endParaRPr sz="1000"/>
          </a:p>
        </p:txBody>
      </p:sp>
      <p:sp>
        <p:nvSpPr>
          <p:cNvPr id="260" name="Google Shape;260;p42"/>
          <p:cNvSpPr txBox="1"/>
          <p:nvPr/>
        </p:nvSpPr>
        <p:spPr>
          <a:xfrm>
            <a:off x="5484259" y="863900"/>
            <a:ext cx="1974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URMA v2.8</a:t>
            </a:r>
            <a:endParaRPr sz="1000"/>
          </a:p>
        </p:txBody>
      </p:sp>
      <p:sp>
        <p:nvSpPr>
          <p:cNvPr id="261" name="Google Shape;261;p42"/>
          <p:cNvSpPr txBox="1"/>
          <p:nvPr/>
        </p:nvSpPr>
        <p:spPr>
          <a:xfrm>
            <a:off x="7602675" y="2895325"/>
            <a:ext cx="1492500" cy="157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The 2.8 upgrades had positive or neutral effect on the analysis of SWH.</a:t>
            </a:r>
            <a:endParaRPr/>
          </a:p>
        </p:txBody>
      </p:sp>
      <p:sp>
        <p:nvSpPr>
          <p:cNvPr id="262" name="Google Shape;262;p42"/>
          <p:cNvSpPr txBox="1"/>
          <p:nvPr/>
        </p:nvSpPr>
        <p:spPr>
          <a:xfrm>
            <a:off x="22700" y="1135700"/>
            <a:ext cx="7257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Bias (m)</a:t>
            </a:r>
            <a:endParaRPr sz="1000"/>
          </a:p>
        </p:txBody>
      </p:sp>
      <p:sp>
        <p:nvSpPr>
          <p:cNvPr id="263" name="Google Shape;263;p42"/>
          <p:cNvSpPr txBox="1"/>
          <p:nvPr/>
        </p:nvSpPr>
        <p:spPr>
          <a:xfrm>
            <a:off x="22700" y="2169950"/>
            <a:ext cx="840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RMSE (m)</a:t>
            </a:r>
            <a:endParaRPr sz="1000"/>
          </a:p>
        </p:txBody>
      </p:sp>
      <p:sp>
        <p:nvSpPr>
          <p:cNvPr id="264" name="Google Shape;264;p42"/>
          <p:cNvSpPr txBox="1"/>
          <p:nvPr/>
        </p:nvSpPr>
        <p:spPr>
          <a:xfrm>
            <a:off x="68975" y="3359225"/>
            <a:ext cx="840300" cy="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 Obs</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3"/>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000000"/>
              </a:buClr>
              <a:buSzPts val="1400"/>
              <a:buChar char="●"/>
            </a:pPr>
            <a:r>
              <a:rPr lang="en" sz="1400">
                <a:solidFill>
                  <a:srgbClr val="000000"/>
                </a:solidFill>
              </a:rPr>
              <a:t>HRRR Smartinit</a:t>
            </a:r>
            <a:endParaRPr sz="1400">
              <a:solidFill>
                <a:srgbClr val="000000"/>
              </a:solidFill>
            </a:endParaRPr>
          </a:p>
          <a:p>
            <a:pPr marL="914400" lvl="1" indent="-298450" algn="l" rtl="0">
              <a:lnSpc>
                <a:spcPct val="100000"/>
              </a:lnSpc>
              <a:spcBef>
                <a:spcPts val="0"/>
              </a:spcBef>
              <a:spcAft>
                <a:spcPts val="0"/>
              </a:spcAft>
              <a:buClr>
                <a:srgbClr val="000000"/>
              </a:buClr>
              <a:buSzPts val="1100"/>
              <a:buChar char="○"/>
            </a:pPr>
            <a:r>
              <a:rPr lang="en" sz="1100">
                <a:solidFill>
                  <a:srgbClr val="000000"/>
                </a:solidFill>
              </a:rPr>
              <a:t>Changed the wind downscaling to be the maximum of the 10-m winds (instead of model level 1 winds) and vertically interpolated winds multiplied by 0.7 (to account for surface friction).  This is only done in the portion of the code where the NDFD terrain &gt; model terrain.  When NDFD terrain &lt;= model terrain, the 10-m winds are used.</a:t>
            </a:r>
            <a:endParaRPr sz="1100">
              <a:solidFill>
                <a:srgbClr val="000000"/>
              </a:solidFill>
            </a:endParaRPr>
          </a:p>
          <a:p>
            <a:pPr marL="457200" lvl="0" indent="0" algn="l" rtl="0">
              <a:lnSpc>
                <a:spcPct val="100000"/>
              </a:lnSpc>
              <a:spcBef>
                <a:spcPts val="0"/>
              </a:spcBef>
              <a:spcAft>
                <a:spcPts val="0"/>
              </a:spcAft>
              <a:buNone/>
            </a:pPr>
            <a:endParaRPr sz="11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RAP Smartinit</a:t>
            </a:r>
            <a:endParaRPr sz="1400">
              <a:solidFill>
                <a:srgbClr val="000000"/>
              </a:solidFill>
            </a:endParaRPr>
          </a:p>
          <a:p>
            <a:pPr marL="914400" lvl="1" indent="-298450" algn="l" rtl="0">
              <a:lnSpc>
                <a:spcPct val="100000"/>
              </a:lnSpc>
              <a:spcBef>
                <a:spcPts val="0"/>
              </a:spcBef>
              <a:spcAft>
                <a:spcPts val="0"/>
              </a:spcAft>
              <a:buClr>
                <a:schemeClr val="dk1"/>
              </a:buClr>
              <a:buSzPts val="1100"/>
              <a:buChar char="○"/>
            </a:pPr>
            <a:r>
              <a:rPr lang="en" sz="1100">
                <a:solidFill>
                  <a:schemeClr val="dk1"/>
                </a:solidFill>
              </a:rPr>
              <a:t>Used land sea mask for coastline adjustment instead of vegetation type.</a:t>
            </a:r>
            <a:endParaRPr sz="1100">
              <a:solidFill>
                <a:schemeClr val="dk1"/>
              </a:solidFill>
            </a:endParaRPr>
          </a:p>
          <a:p>
            <a:pPr marL="457200" lvl="0" indent="0" algn="l" rtl="0">
              <a:lnSpc>
                <a:spcPct val="100000"/>
              </a:lnSpc>
              <a:spcBef>
                <a:spcPts val="0"/>
              </a:spcBef>
              <a:spcAft>
                <a:spcPts val="0"/>
              </a:spcAft>
              <a:buNone/>
            </a:pPr>
            <a:endParaRPr sz="1100">
              <a:solidFill>
                <a:schemeClr val="dk1"/>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NAM, HiresW Guam and RAP Smartinit</a:t>
            </a:r>
            <a:endParaRPr sz="1400">
              <a:solidFill>
                <a:srgbClr val="000000"/>
              </a:solidFill>
            </a:endParaRPr>
          </a:p>
          <a:p>
            <a:pPr marL="914400" lvl="1" indent="-317500" algn="l" rtl="0">
              <a:lnSpc>
                <a:spcPct val="100000"/>
              </a:lnSpc>
              <a:spcBef>
                <a:spcPts val="0"/>
              </a:spcBef>
              <a:spcAft>
                <a:spcPts val="0"/>
              </a:spcAft>
              <a:buClr>
                <a:srgbClr val="000000"/>
              </a:buClr>
              <a:buSzPts val="1400"/>
              <a:buChar char="○"/>
            </a:pPr>
            <a:r>
              <a:rPr lang="en" sz="1100">
                <a:solidFill>
                  <a:srgbClr val="000000"/>
                </a:solidFill>
              </a:rPr>
              <a:t>Added new temperature  and dew point temperature downscaling.</a:t>
            </a:r>
            <a:endParaRPr sz="1100">
              <a:solidFill>
                <a:srgbClr val="000000"/>
              </a:solidFill>
            </a:endParaRPr>
          </a:p>
          <a:p>
            <a:pPr marL="1371600" lvl="2" indent="-317500" algn="l" rtl="0">
              <a:lnSpc>
                <a:spcPct val="100000"/>
              </a:lnSpc>
              <a:spcBef>
                <a:spcPts val="0"/>
              </a:spcBef>
              <a:spcAft>
                <a:spcPts val="0"/>
              </a:spcAft>
              <a:buClr>
                <a:srgbClr val="000000"/>
              </a:buClr>
              <a:buSzPts val="1400"/>
              <a:buChar char="■"/>
            </a:pPr>
            <a:r>
              <a:rPr lang="en" sz="1100">
                <a:solidFill>
                  <a:srgbClr val="000000"/>
                </a:solidFill>
              </a:rPr>
              <a:t>If NDFD terrain != model terrain</a:t>
            </a:r>
            <a:endParaRPr sz="1100">
              <a:solidFill>
                <a:srgbClr val="000000"/>
              </a:solidFill>
            </a:endParaRPr>
          </a:p>
          <a:p>
            <a:pPr marL="1828800" lvl="2" indent="-298450" algn="l" rtl="0">
              <a:lnSpc>
                <a:spcPct val="100000"/>
              </a:lnSpc>
              <a:spcBef>
                <a:spcPts val="0"/>
              </a:spcBef>
              <a:spcAft>
                <a:spcPts val="0"/>
              </a:spcAft>
              <a:buClr>
                <a:srgbClr val="000000"/>
              </a:buClr>
              <a:buSzPts val="1100"/>
              <a:buChar char="■"/>
            </a:pPr>
            <a:r>
              <a:rPr lang="en" sz="1100">
                <a:solidFill>
                  <a:srgbClr val="000000"/>
                </a:solidFill>
              </a:rPr>
              <a:t>Use the local lapse rate (constrained between dry adiabatic and isothermal) to adjust the temperature. </a:t>
            </a:r>
            <a:endParaRPr sz="1100">
              <a:solidFill>
                <a:srgbClr val="000000"/>
              </a:solidFill>
            </a:endParaRPr>
          </a:p>
          <a:p>
            <a:pPr marL="1828800" lvl="2" indent="-298450" algn="l" rtl="0">
              <a:lnSpc>
                <a:spcPct val="100000"/>
              </a:lnSpc>
              <a:spcBef>
                <a:spcPts val="0"/>
              </a:spcBef>
              <a:spcAft>
                <a:spcPts val="0"/>
              </a:spcAft>
              <a:buClr>
                <a:srgbClr val="000000"/>
              </a:buClr>
              <a:buSzPts val="1100"/>
              <a:buChar char="■"/>
            </a:pPr>
            <a:r>
              <a:rPr lang="en" sz="1100">
                <a:solidFill>
                  <a:srgbClr val="000000"/>
                </a:solidFill>
              </a:rPr>
              <a:t>Use original dew point depression with the new downscaled temperature to obtain the downscaled dew point temperature.</a:t>
            </a:r>
            <a:endParaRPr sz="1100">
              <a:solidFill>
                <a:srgbClr val="000000"/>
              </a:solidFill>
            </a:endParaRPr>
          </a:p>
          <a:p>
            <a:pPr marL="0" lvl="0" indent="0" algn="l" rtl="0">
              <a:lnSpc>
                <a:spcPct val="100000"/>
              </a:lnSpc>
              <a:spcBef>
                <a:spcPts val="0"/>
              </a:spcBef>
              <a:spcAft>
                <a:spcPts val="0"/>
              </a:spcAft>
              <a:buNone/>
            </a:pPr>
            <a:endParaRPr sz="1100">
              <a:solidFill>
                <a:srgbClr val="000000"/>
              </a:solidFill>
            </a:endParaRPr>
          </a:p>
          <a:p>
            <a:pPr marL="457200" lvl="0" indent="-317500" algn="l" rtl="0">
              <a:lnSpc>
                <a:spcPct val="100000"/>
              </a:lnSpc>
              <a:spcBef>
                <a:spcPts val="0"/>
              </a:spcBef>
              <a:spcAft>
                <a:spcPts val="0"/>
              </a:spcAft>
              <a:buClr>
                <a:srgbClr val="000000"/>
              </a:buClr>
              <a:buSzPts val="1400"/>
              <a:buChar char="●"/>
            </a:pPr>
            <a:r>
              <a:rPr lang="en" sz="1400">
                <a:solidFill>
                  <a:srgbClr val="000000"/>
                </a:solidFill>
              </a:rPr>
              <a:t>NAM and RAP Smartinit</a:t>
            </a:r>
            <a:endParaRPr sz="1400">
              <a:solidFill>
                <a:srgbClr val="000000"/>
              </a:solidFill>
            </a:endParaRPr>
          </a:p>
          <a:p>
            <a:pPr marL="914400" lvl="1" indent="-317500" algn="l" rtl="0">
              <a:lnSpc>
                <a:spcPct val="100000"/>
              </a:lnSpc>
              <a:spcBef>
                <a:spcPts val="0"/>
              </a:spcBef>
              <a:spcAft>
                <a:spcPts val="0"/>
              </a:spcAft>
              <a:buClr>
                <a:srgbClr val="000000"/>
              </a:buClr>
              <a:buSzPts val="1400"/>
              <a:buChar char="○"/>
            </a:pPr>
            <a:r>
              <a:rPr lang="en" sz="1100">
                <a:solidFill>
                  <a:srgbClr val="000000"/>
                </a:solidFill>
              </a:rPr>
              <a:t>Changed Puerto Rico grid from 2.5 km to 1.25 km.</a:t>
            </a:r>
            <a:endParaRPr>
              <a:solidFill>
                <a:srgbClr val="000000"/>
              </a:solidFill>
            </a:endParaRPr>
          </a:p>
          <a:p>
            <a:pPr marL="0" lvl="0" indent="0" algn="l" rtl="0">
              <a:lnSpc>
                <a:spcPct val="100000"/>
              </a:lnSpc>
              <a:spcBef>
                <a:spcPts val="1600"/>
              </a:spcBef>
              <a:spcAft>
                <a:spcPts val="1600"/>
              </a:spcAft>
              <a:buNone/>
            </a:pPr>
            <a:endParaRPr>
              <a:solidFill>
                <a:srgbClr val="000000"/>
              </a:solidFill>
            </a:endParaRPr>
          </a:p>
        </p:txBody>
      </p:sp>
      <p:sp>
        <p:nvSpPr>
          <p:cNvPr id="270" name="Google Shape;270;p43"/>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Downscaling updates for v2.8</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4"/>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Example: Using land sea mask for coastline adjustment in RAP Smartinit</a:t>
            </a:r>
            <a:endParaRPr sz="1400"/>
          </a:p>
        </p:txBody>
      </p:sp>
      <p:pic>
        <p:nvPicPr>
          <p:cNvPr id="276" name="Google Shape;276;p44"/>
          <p:cNvPicPr preferRelativeResize="0"/>
          <p:nvPr/>
        </p:nvPicPr>
        <p:blipFill>
          <a:blip r:embed="rId3">
            <a:alphaModFix/>
          </a:blip>
          <a:stretch>
            <a:fillRect/>
          </a:stretch>
        </p:blipFill>
        <p:spPr>
          <a:xfrm>
            <a:off x="304800" y="927000"/>
            <a:ext cx="2660905" cy="3181721"/>
          </a:xfrm>
          <a:prstGeom prst="rect">
            <a:avLst/>
          </a:prstGeom>
          <a:noFill/>
          <a:ln>
            <a:noFill/>
          </a:ln>
        </p:spPr>
      </p:pic>
      <p:pic>
        <p:nvPicPr>
          <p:cNvPr id="277" name="Google Shape;277;p44"/>
          <p:cNvPicPr preferRelativeResize="0"/>
          <p:nvPr/>
        </p:nvPicPr>
        <p:blipFill>
          <a:blip r:embed="rId4">
            <a:alphaModFix/>
          </a:blip>
          <a:stretch>
            <a:fillRect/>
          </a:stretch>
        </p:blipFill>
        <p:spPr>
          <a:xfrm>
            <a:off x="3238505" y="927000"/>
            <a:ext cx="2660905" cy="3181721"/>
          </a:xfrm>
          <a:prstGeom prst="rect">
            <a:avLst/>
          </a:prstGeom>
          <a:noFill/>
          <a:ln>
            <a:noFill/>
          </a:ln>
        </p:spPr>
      </p:pic>
      <p:sp>
        <p:nvSpPr>
          <p:cNvPr id="278" name="Google Shape;278;p44"/>
          <p:cNvSpPr txBox="1"/>
          <p:nvPr/>
        </p:nvSpPr>
        <p:spPr>
          <a:xfrm>
            <a:off x="788300" y="4239050"/>
            <a:ext cx="1744500" cy="55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Production</a:t>
            </a:r>
            <a:endParaRPr sz="1000"/>
          </a:p>
          <a:p>
            <a:pPr marL="0" lvl="0" indent="0" algn="ctr" rtl="0">
              <a:spcBef>
                <a:spcPts val="0"/>
              </a:spcBef>
              <a:spcAft>
                <a:spcPts val="0"/>
              </a:spcAft>
              <a:buNone/>
            </a:pPr>
            <a:r>
              <a:rPr lang="en" sz="1000"/>
              <a:t>Using vegetation type for coastline adjustment</a:t>
            </a:r>
            <a:endParaRPr sz="1000"/>
          </a:p>
        </p:txBody>
      </p:sp>
      <p:sp>
        <p:nvSpPr>
          <p:cNvPr id="279" name="Google Shape;279;p44"/>
          <p:cNvSpPr txBox="1"/>
          <p:nvPr/>
        </p:nvSpPr>
        <p:spPr>
          <a:xfrm>
            <a:off x="3607700" y="4239050"/>
            <a:ext cx="1744500" cy="55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Parallel</a:t>
            </a:r>
            <a:endParaRPr sz="1000"/>
          </a:p>
          <a:p>
            <a:pPr marL="0" lvl="0" indent="0" algn="ctr" rtl="0">
              <a:spcBef>
                <a:spcPts val="0"/>
              </a:spcBef>
              <a:spcAft>
                <a:spcPts val="0"/>
              </a:spcAft>
              <a:buNone/>
            </a:pPr>
            <a:r>
              <a:rPr lang="en" sz="1000"/>
              <a:t>Using land sea mask for coastline adjustment</a:t>
            </a:r>
            <a:endParaRPr sz="1000"/>
          </a:p>
        </p:txBody>
      </p:sp>
      <p:sp>
        <p:nvSpPr>
          <p:cNvPr id="280" name="Google Shape;280;p44"/>
          <p:cNvSpPr txBox="1"/>
          <p:nvPr/>
        </p:nvSpPr>
        <p:spPr>
          <a:xfrm>
            <a:off x="6731900" y="4239050"/>
            <a:ext cx="1744500" cy="55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Parallel - Production</a:t>
            </a:r>
            <a:endParaRPr sz="1000"/>
          </a:p>
          <a:p>
            <a:pPr marL="0" lvl="0" indent="0" algn="ctr" rtl="0">
              <a:spcBef>
                <a:spcPts val="0"/>
              </a:spcBef>
              <a:spcAft>
                <a:spcPts val="0"/>
              </a:spcAft>
              <a:buNone/>
            </a:pPr>
            <a:r>
              <a:rPr lang="en" sz="1000"/>
              <a:t>(differences over land are due to new T downscaling)</a:t>
            </a:r>
            <a:endParaRPr sz="1000"/>
          </a:p>
        </p:txBody>
      </p:sp>
      <p:pic>
        <p:nvPicPr>
          <p:cNvPr id="281" name="Google Shape;281;p44"/>
          <p:cNvPicPr preferRelativeResize="0"/>
          <p:nvPr/>
        </p:nvPicPr>
        <p:blipFill>
          <a:blip r:embed="rId5">
            <a:alphaModFix/>
          </a:blip>
          <a:stretch>
            <a:fillRect/>
          </a:stretch>
        </p:blipFill>
        <p:spPr>
          <a:xfrm>
            <a:off x="6204210" y="927000"/>
            <a:ext cx="2543132" cy="3159649"/>
          </a:xfrm>
          <a:prstGeom prst="rect">
            <a:avLst/>
          </a:prstGeom>
          <a:noFill/>
          <a:ln>
            <a:noFill/>
          </a:ln>
        </p:spPr>
      </p:pic>
      <p:sp>
        <p:nvSpPr>
          <p:cNvPr id="282" name="Google Shape;282;p44"/>
          <p:cNvSpPr/>
          <p:nvPr/>
        </p:nvSpPr>
        <p:spPr>
          <a:xfrm>
            <a:off x="404000" y="1130675"/>
            <a:ext cx="443400" cy="577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283" name="Google Shape;283;p44"/>
          <p:cNvSpPr/>
          <p:nvPr/>
        </p:nvSpPr>
        <p:spPr>
          <a:xfrm>
            <a:off x="3299600" y="1130675"/>
            <a:ext cx="443400" cy="577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Temperature Time Series - Background</a:t>
            </a:r>
            <a:endParaRPr/>
          </a:p>
        </p:txBody>
      </p:sp>
      <p:sp>
        <p:nvSpPr>
          <p:cNvPr id="289" name="Google Shape;289;p45"/>
          <p:cNvSpPr txBox="1">
            <a:spLocks noGrp="1"/>
          </p:cNvSpPr>
          <p:nvPr>
            <p:ph type="sldNum" idx="12"/>
          </p:nvPr>
        </p:nvSpPr>
        <p:spPr>
          <a:xfrm>
            <a:off x="8438108" y="476935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290" name="Google Shape;290;p45"/>
          <p:cNvPicPr preferRelativeResize="0"/>
          <p:nvPr/>
        </p:nvPicPr>
        <p:blipFill rotWithShape="1">
          <a:blip r:embed="rId3">
            <a:alphaModFix/>
          </a:blip>
          <a:srcRect l="961" r="961"/>
          <a:stretch/>
        </p:blipFill>
        <p:spPr>
          <a:xfrm>
            <a:off x="274320" y="1170125"/>
            <a:ext cx="4114801" cy="3114155"/>
          </a:xfrm>
          <a:prstGeom prst="rect">
            <a:avLst/>
          </a:prstGeom>
          <a:noFill/>
          <a:ln>
            <a:noFill/>
          </a:ln>
        </p:spPr>
      </p:pic>
      <p:pic>
        <p:nvPicPr>
          <p:cNvPr id="291" name="Google Shape;291;p45"/>
          <p:cNvPicPr preferRelativeResize="0"/>
          <p:nvPr/>
        </p:nvPicPr>
        <p:blipFill rotWithShape="1">
          <a:blip r:embed="rId4">
            <a:alphaModFix/>
          </a:blip>
          <a:srcRect l="884" r="884"/>
          <a:stretch/>
        </p:blipFill>
        <p:spPr>
          <a:xfrm>
            <a:off x="4754880" y="1200975"/>
            <a:ext cx="4114801" cy="3055239"/>
          </a:xfrm>
          <a:prstGeom prst="rect">
            <a:avLst/>
          </a:prstGeom>
          <a:noFill/>
          <a:ln>
            <a:noFill/>
          </a:ln>
        </p:spPr>
      </p:pic>
      <p:sp>
        <p:nvSpPr>
          <p:cNvPr id="292" name="Google Shape;292;p45"/>
          <p:cNvSpPr txBox="1"/>
          <p:nvPr/>
        </p:nvSpPr>
        <p:spPr>
          <a:xfrm>
            <a:off x="1645925" y="4389126"/>
            <a:ext cx="1371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BCRMSE</a:t>
            </a:r>
            <a:endParaRPr b="1"/>
          </a:p>
        </p:txBody>
      </p:sp>
      <p:sp>
        <p:nvSpPr>
          <p:cNvPr id="293" name="Google Shape;293;p45"/>
          <p:cNvSpPr txBox="1"/>
          <p:nvPr/>
        </p:nvSpPr>
        <p:spPr>
          <a:xfrm>
            <a:off x="6217920" y="4389126"/>
            <a:ext cx="1371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Bias</a:t>
            </a:r>
            <a:endParaRPr b="1"/>
          </a:p>
        </p:txBody>
      </p:sp>
      <p:sp>
        <p:nvSpPr>
          <p:cNvPr id="294" name="Google Shape;294;p45"/>
          <p:cNvSpPr txBox="1"/>
          <p:nvPr/>
        </p:nvSpPr>
        <p:spPr>
          <a:xfrm>
            <a:off x="3111000" y="774600"/>
            <a:ext cx="3106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FF"/>
                </a:solidFill>
              </a:rPr>
              <a:t>OLD SYSTEM</a:t>
            </a:r>
            <a:r>
              <a:rPr lang="en" b="1"/>
              <a:t>         </a:t>
            </a:r>
            <a:r>
              <a:rPr lang="en" b="1">
                <a:solidFill>
                  <a:srgbClr val="FF0000"/>
                </a:solidFill>
              </a:rPr>
              <a:t>NEW SYSTEM</a:t>
            </a:r>
            <a:endParaRPr b="1">
              <a:solidFill>
                <a:srgbClr val="FF0000"/>
              </a:solidFill>
            </a:endParaRPr>
          </a:p>
        </p:txBody>
      </p:sp>
      <p:cxnSp>
        <p:nvCxnSpPr>
          <p:cNvPr id="295" name="Google Shape;295;p45"/>
          <p:cNvCxnSpPr/>
          <p:nvPr/>
        </p:nvCxnSpPr>
        <p:spPr>
          <a:xfrm>
            <a:off x="4572000" y="1168200"/>
            <a:ext cx="13800" cy="3639900"/>
          </a:xfrm>
          <a:prstGeom prst="straightConnector1">
            <a:avLst/>
          </a:prstGeom>
          <a:noFill/>
          <a:ln w="28575" cap="flat" cmpd="sng">
            <a:solidFill>
              <a:schemeClr val="dk1"/>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6"/>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Wind Speed Time Series - Background</a:t>
            </a:r>
            <a:endParaRPr/>
          </a:p>
        </p:txBody>
      </p:sp>
      <p:sp>
        <p:nvSpPr>
          <p:cNvPr id="301" name="Google Shape;301;p46"/>
          <p:cNvSpPr txBox="1">
            <a:spLocks noGrp="1"/>
          </p:cNvSpPr>
          <p:nvPr>
            <p:ph type="sldNum" idx="12"/>
          </p:nvPr>
        </p:nvSpPr>
        <p:spPr>
          <a:xfrm>
            <a:off x="8438108" y="476935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302" name="Google Shape;302;p46"/>
          <p:cNvPicPr preferRelativeResize="0"/>
          <p:nvPr/>
        </p:nvPicPr>
        <p:blipFill rotWithShape="1">
          <a:blip r:embed="rId3">
            <a:alphaModFix/>
          </a:blip>
          <a:srcRect t="990" b="990"/>
          <a:stretch/>
        </p:blipFill>
        <p:spPr>
          <a:xfrm>
            <a:off x="274320" y="1170125"/>
            <a:ext cx="4114801" cy="3055239"/>
          </a:xfrm>
          <a:prstGeom prst="rect">
            <a:avLst/>
          </a:prstGeom>
          <a:noFill/>
          <a:ln>
            <a:noFill/>
          </a:ln>
        </p:spPr>
      </p:pic>
      <p:pic>
        <p:nvPicPr>
          <p:cNvPr id="303" name="Google Shape;303;p46"/>
          <p:cNvPicPr preferRelativeResize="0"/>
          <p:nvPr/>
        </p:nvPicPr>
        <p:blipFill rotWithShape="1">
          <a:blip r:embed="rId4">
            <a:alphaModFix/>
          </a:blip>
          <a:srcRect t="129" b="129"/>
          <a:stretch/>
        </p:blipFill>
        <p:spPr>
          <a:xfrm>
            <a:off x="4754880" y="1170125"/>
            <a:ext cx="4114798" cy="2993518"/>
          </a:xfrm>
          <a:prstGeom prst="rect">
            <a:avLst/>
          </a:prstGeom>
          <a:noFill/>
          <a:ln>
            <a:noFill/>
          </a:ln>
        </p:spPr>
      </p:pic>
      <p:sp>
        <p:nvSpPr>
          <p:cNvPr id="304" name="Google Shape;304;p46"/>
          <p:cNvSpPr txBox="1"/>
          <p:nvPr/>
        </p:nvSpPr>
        <p:spPr>
          <a:xfrm>
            <a:off x="1645925" y="4389126"/>
            <a:ext cx="1371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BCRMSE</a:t>
            </a:r>
            <a:endParaRPr b="1"/>
          </a:p>
        </p:txBody>
      </p:sp>
      <p:sp>
        <p:nvSpPr>
          <p:cNvPr id="305" name="Google Shape;305;p46"/>
          <p:cNvSpPr txBox="1"/>
          <p:nvPr/>
        </p:nvSpPr>
        <p:spPr>
          <a:xfrm>
            <a:off x="6217920" y="4389126"/>
            <a:ext cx="1371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Bias</a:t>
            </a:r>
            <a:endParaRPr b="1"/>
          </a:p>
        </p:txBody>
      </p:sp>
      <p:sp>
        <p:nvSpPr>
          <p:cNvPr id="306" name="Google Shape;306;p46"/>
          <p:cNvSpPr txBox="1"/>
          <p:nvPr/>
        </p:nvSpPr>
        <p:spPr>
          <a:xfrm>
            <a:off x="3111000" y="774600"/>
            <a:ext cx="3071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FF"/>
                </a:solidFill>
              </a:rPr>
              <a:t>OLD SYSTEM</a:t>
            </a:r>
            <a:r>
              <a:rPr lang="en" b="1"/>
              <a:t>         </a:t>
            </a:r>
            <a:r>
              <a:rPr lang="en" b="1">
                <a:solidFill>
                  <a:srgbClr val="FF0000"/>
                </a:solidFill>
              </a:rPr>
              <a:t>NEW SYSTEM</a:t>
            </a:r>
            <a:endParaRPr b="1">
              <a:solidFill>
                <a:srgbClr val="FF0000"/>
              </a:solidFill>
            </a:endParaRPr>
          </a:p>
        </p:txBody>
      </p:sp>
      <p:cxnSp>
        <p:nvCxnSpPr>
          <p:cNvPr id="307" name="Google Shape;307;p46"/>
          <p:cNvCxnSpPr/>
          <p:nvPr/>
        </p:nvCxnSpPr>
        <p:spPr>
          <a:xfrm>
            <a:off x="4572000" y="1168200"/>
            <a:ext cx="13800" cy="3639900"/>
          </a:xfrm>
          <a:prstGeom prst="straightConnector1">
            <a:avLst/>
          </a:prstGeom>
          <a:noFill/>
          <a:ln w="28575" cap="flat" cmpd="sng">
            <a:solidFill>
              <a:schemeClr val="dk1"/>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7"/>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Dew Point Analysis Updates</a:t>
            </a:r>
            <a:endParaRPr/>
          </a:p>
        </p:txBody>
      </p:sp>
      <p:sp>
        <p:nvSpPr>
          <p:cNvPr id="313" name="Google Shape;313;p47"/>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a:solidFill>
                  <a:srgbClr val="000000"/>
                </a:solidFill>
              </a:rPr>
              <a:t>First noticed by WFO Glasgow, MT</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Operational Dew Point Analysis Procedure: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Specific humidity and pressure analysis (background) is used to derive the analysis (background) dew point temperature</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The “analysis minus background” (increment[s]) between the computed Td fields is smoothed via a “1-2-1” filter and added to the downscaled dew point temperature to generate the final analysis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The smoothing via the “1-2-1” filter has been turned off in the parallel to mitigate a moist bias seen in regions of complex terrain</a:t>
            </a:r>
            <a:endParaRPr>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8"/>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Dew Point Updates</a:t>
            </a:r>
            <a:endParaRPr/>
          </a:p>
        </p:txBody>
      </p:sp>
      <p:sp>
        <p:nvSpPr>
          <p:cNvPr id="319" name="Google Shape;319;p48"/>
          <p:cNvSpPr txBox="1"/>
          <p:nvPr/>
        </p:nvSpPr>
        <p:spPr>
          <a:xfrm>
            <a:off x="91440" y="3566160"/>
            <a:ext cx="28803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Operational Analysis</a:t>
            </a:r>
            <a:endParaRPr b="1"/>
          </a:p>
        </p:txBody>
      </p:sp>
      <p:sp>
        <p:nvSpPr>
          <p:cNvPr id="320" name="Google Shape;320;p48"/>
          <p:cNvSpPr txBox="1"/>
          <p:nvPr/>
        </p:nvSpPr>
        <p:spPr>
          <a:xfrm>
            <a:off x="3108890" y="3566160"/>
            <a:ext cx="28803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Retrospective (No smoothing) Analysis</a:t>
            </a:r>
            <a:endParaRPr b="1"/>
          </a:p>
        </p:txBody>
      </p:sp>
      <p:sp>
        <p:nvSpPr>
          <p:cNvPr id="321" name="Google Shape;321;p48"/>
          <p:cNvSpPr txBox="1"/>
          <p:nvPr/>
        </p:nvSpPr>
        <p:spPr>
          <a:xfrm>
            <a:off x="6126480" y="3566160"/>
            <a:ext cx="28803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Operational - Retrospective</a:t>
            </a:r>
            <a:endParaRPr b="1"/>
          </a:p>
        </p:txBody>
      </p:sp>
      <p:sp>
        <p:nvSpPr>
          <p:cNvPr id="322" name="Google Shape;322;p48"/>
          <p:cNvSpPr txBox="1">
            <a:spLocks noGrp="1"/>
          </p:cNvSpPr>
          <p:nvPr>
            <p:ph type="sldNum" idx="12"/>
          </p:nvPr>
        </p:nvSpPr>
        <p:spPr>
          <a:xfrm>
            <a:off x="8438108" y="476935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FFFFFF"/>
              </a:buClr>
              <a:buFont typeface="Arial"/>
              <a:buNone/>
            </a:pPr>
            <a:fld id="{00000000-1234-1234-1234-123412341234}" type="slidenum">
              <a:rPr lang="en"/>
              <a:t>18</a:t>
            </a:fld>
            <a:endParaRPr/>
          </a:p>
        </p:txBody>
      </p:sp>
      <p:pic>
        <p:nvPicPr>
          <p:cNvPr id="323" name="Google Shape;323;p48"/>
          <p:cNvPicPr preferRelativeResize="0"/>
          <p:nvPr/>
        </p:nvPicPr>
        <p:blipFill rotWithShape="1">
          <a:blip r:embed="rId3">
            <a:alphaModFix/>
          </a:blip>
          <a:srcRect t="8697" b="36"/>
          <a:stretch/>
        </p:blipFill>
        <p:spPr>
          <a:xfrm>
            <a:off x="6126475" y="1379401"/>
            <a:ext cx="2880375" cy="2206500"/>
          </a:xfrm>
          <a:prstGeom prst="rect">
            <a:avLst/>
          </a:prstGeom>
          <a:noFill/>
          <a:ln>
            <a:noFill/>
          </a:ln>
        </p:spPr>
      </p:pic>
      <p:pic>
        <p:nvPicPr>
          <p:cNvPr id="324" name="Google Shape;324;p48"/>
          <p:cNvPicPr preferRelativeResize="0"/>
          <p:nvPr/>
        </p:nvPicPr>
        <p:blipFill rotWithShape="1">
          <a:blip r:embed="rId4">
            <a:alphaModFix/>
          </a:blip>
          <a:srcRect t="59" b="69"/>
          <a:stretch/>
        </p:blipFill>
        <p:spPr>
          <a:xfrm>
            <a:off x="91440" y="1170125"/>
            <a:ext cx="2880360" cy="2397203"/>
          </a:xfrm>
          <a:prstGeom prst="rect">
            <a:avLst/>
          </a:prstGeom>
          <a:noFill/>
          <a:ln>
            <a:noFill/>
          </a:ln>
        </p:spPr>
      </p:pic>
      <p:pic>
        <p:nvPicPr>
          <p:cNvPr id="325" name="Google Shape;325;p48"/>
          <p:cNvPicPr preferRelativeResize="0"/>
          <p:nvPr/>
        </p:nvPicPr>
        <p:blipFill rotWithShape="1">
          <a:blip r:embed="rId5">
            <a:alphaModFix/>
          </a:blip>
          <a:srcRect/>
          <a:stretch/>
        </p:blipFill>
        <p:spPr>
          <a:xfrm>
            <a:off x="3108960" y="1170125"/>
            <a:ext cx="2880360" cy="2400300"/>
          </a:xfrm>
          <a:prstGeom prst="rect">
            <a:avLst/>
          </a:prstGeom>
          <a:noFill/>
          <a:ln>
            <a:noFill/>
          </a:ln>
        </p:spPr>
      </p:pic>
      <p:sp>
        <p:nvSpPr>
          <p:cNvPr id="326" name="Google Shape;326;p48"/>
          <p:cNvSpPr txBox="1"/>
          <p:nvPr/>
        </p:nvSpPr>
        <p:spPr>
          <a:xfrm>
            <a:off x="3200400" y="4284950"/>
            <a:ext cx="2743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22Z on 29 June 2019</a:t>
            </a:r>
            <a:endParaRPr sz="18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a:solidFill>
                  <a:srgbClr val="000000"/>
                </a:solidFill>
              </a:rPr>
              <a:t>Ceiling is cleared (i.e., set to maximum ceiling value) when the analyzed sky cover is &lt; 50%</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Ensuring product consistency</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Reject GOES Imager sky cover observations when:</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The observation is &lt; 30% and over water; and</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Solar zenith angle is &gt; 80° (i.e., late evening, overnight, or early morning)</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Based upon feedback and consultation with GOES product developer</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Reduced thinning of GOES sky cover observations (by half) and tripled the decorrelation length to address feedback of a “splotchy” sky cover analysis</a:t>
            </a:r>
            <a:endParaRPr>
              <a:solidFill>
                <a:srgbClr val="000000"/>
              </a:solidFill>
            </a:endParaRPr>
          </a:p>
          <a:p>
            <a:pPr marL="457200" lvl="0" indent="-317500" algn="l" rtl="0">
              <a:spcBef>
                <a:spcPts val="0"/>
              </a:spcBef>
              <a:spcAft>
                <a:spcPts val="0"/>
              </a:spcAft>
              <a:buClr>
                <a:srgbClr val="000000"/>
              </a:buClr>
              <a:buSzPts val="1400"/>
              <a:buChar char="●"/>
            </a:pPr>
            <a:r>
              <a:rPr lang="en">
                <a:solidFill>
                  <a:srgbClr val="000000"/>
                </a:solidFill>
              </a:rPr>
              <a:t>Add sky cover analysis to RTMA-RU</a:t>
            </a:r>
            <a:endParaRPr>
              <a:solidFill>
                <a:srgbClr val="000000"/>
              </a:solidFill>
            </a:endParaRPr>
          </a:p>
          <a:p>
            <a:pPr marL="914400" lvl="1" indent="-317500" algn="l" rtl="0">
              <a:spcBef>
                <a:spcPts val="0"/>
              </a:spcBef>
              <a:spcAft>
                <a:spcPts val="0"/>
              </a:spcAft>
              <a:buClr>
                <a:srgbClr val="000000"/>
              </a:buClr>
              <a:buSzPts val="1400"/>
              <a:buChar char="○"/>
            </a:pPr>
            <a:r>
              <a:rPr lang="en">
                <a:solidFill>
                  <a:srgbClr val="000000"/>
                </a:solidFill>
              </a:rPr>
              <a:t>Updates every 15 minutes, previously updates every hour</a:t>
            </a:r>
            <a:endParaRPr>
              <a:solidFill>
                <a:srgbClr val="000000"/>
              </a:solidFill>
            </a:endParaRPr>
          </a:p>
        </p:txBody>
      </p:sp>
      <p:sp>
        <p:nvSpPr>
          <p:cNvPr id="332" name="Google Shape;332;p49"/>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Ceiling and Sky Cover Updates for v2.8</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2"/>
          <p:cNvSpPr txBox="1">
            <a:spLocks noGrp="1"/>
          </p:cNvSpPr>
          <p:nvPr>
            <p:ph type="body" idx="1"/>
          </p:nvPr>
        </p:nvSpPr>
        <p:spPr>
          <a:xfrm>
            <a:off x="195300" y="847675"/>
            <a:ext cx="87888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Bias correction source for National Blend of Models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Many (most) NBM problems can now be traced back to URMA</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2D variational data assimilation system</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First guess from HRRR/RAP forecast after a downscaling process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Observation include: METAR, buoy, mesonet, winds/wave heights retrieved from satellite data. </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 forecast error covariance model is applied, with consideration of topographical impact. </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An ob’s influence is generally a function of nearby terrain or land/water boundary</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Maximum radius of influence, for most variables, is 80 km (flat area or over water)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Impact from nearby observations can overlap with each other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Precipitation analysis is called RTMA and URMA, but is a separate system</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Mostly consists of a blend of other precip datasets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RTMA = Real Time, URMA = 6 hours later, but the code is (mostly) the same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For more basic info, see our </a:t>
            </a:r>
            <a:r>
              <a:rPr lang="en" u="sng">
                <a:solidFill>
                  <a:schemeClr val="hlink"/>
                </a:solidFill>
                <a:hlinkClick r:id="rId3"/>
              </a:rPr>
              <a:t>COMET documentation</a:t>
            </a:r>
            <a:r>
              <a:rPr lang="en">
                <a:solidFill>
                  <a:schemeClr val="dk1"/>
                </a:solidFill>
              </a:rPr>
              <a:t> and </a:t>
            </a:r>
            <a:r>
              <a:rPr lang="en" u="sng">
                <a:solidFill>
                  <a:schemeClr val="hlink"/>
                </a:solidFill>
                <a:hlinkClick r:id="rId4"/>
              </a:rPr>
              <a:t>VLab community page</a:t>
            </a:r>
            <a:endParaRPr>
              <a:solidFill>
                <a:schemeClr val="dk1"/>
              </a:solidFill>
            </a:endParaRPr>
          </a:p>
        </p:txBody>
      </p:sp>
      <p:sp>
        <p:nvSpPr>
          <p:cNvPr id="152" name="Google Shape;152;p32"/>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About RTMA/URMA Generally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0"/>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Ceiling clearing</a:t>
            </a:r>
            <a:endParaRPr/>
          </a:p>
        </p:txBody>
      </p:sp>
      <p:sp>
        <p:nvSpPr>
          <p:cNvPr id="338" name="Google Shape;338;p50"/>
          <p:cNvSpPr txBox="1"/>
          <p:nvPr/>
        </p:nvSpPr>
        <p:spPr>
          <a:xfrm>
            <a:off x="91440" y="3566160"/>
            <a:ext cx="29262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Sky Cover</a:t>
            </a:r>
            <a:endParaRPr b="1"/>
          </a:p>
        </p:txBody>
      </p:sp>
      <p:sp>
        <p:nvSpPr>
          <p:cNvPr id="339" name="Google Shape;339;p50"/>
          <p:cNvSpPr txBox="1"/>
          <p:nvPr/>
        </p:nvSpPr>
        <p:spPr>
          <a:xfrm>
            <a:off x="3108890" y="3566160"/>
            <a:ext cx="29262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Original Ceiling</a:t>
            </a:r>
            <a:endParaRPr b="1"/>
          </a:p>
        </p:txBody>
      </p:sp>
      <p:sp>
        <p:nvSpPr>
          <p:cNvPr id="340" name="Google Shape;340;p50"/>
          <p:cNvSpPr txBox="1"/>
          <p:nvPr/>
        </p:nvSpPr>
        <p:spPr>
          <a:xfrm>
            <a:off x="6126480" y="3566160"/>
            <a:ext cx="2926200" cy="35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Modified Ceiling</a:t>
            </a:r>
            <a:endParaRPr b="1"/>
          </a:p>
        </p:txBody>
      </p:sp>
      <p:pic>
        <p:nvPicPr>
          <p:cNvPr id="341" name="Google Shape;341;p50"/>
          <p:cNvPicPr preferRelativeResize="0"/>
          <p:nvPr/>
        </p:nvPicPr>
        <p:blipFill rotWithShape="1">
          <a:blip r:embed="rId3">
            <a:alphaModFix/>
          </a:blip>
          <a:srcRect t="109" b="109"/>
          <a:stretch/>
        </p:blipFill>
        <p:spPr>
          <a:xfrm>
            <a:off x="182880" y="1170125"/>
            <a:ext cx="2926080" cy="2425815"/>
          </a:xfrm>
          <a:prstGeom prst="rect">
            <a:avLst/>
          </a:prstGeom>
          <a:noFill/>
          <a:ln>
            <a:noFill/>
          </a:ln>
        </p:spPr>
      </p:pic>
      <p:pic>
        <p:nvPicPr>
          <p:cNvPr id="342" name="Google Shape;342;p50"/>
          <p:cNvPicPr preferRelativeResize="0"/>
          <p:nvPr/>
        </p:nvPicPr>
        <p:blipFill rotWithShape="1">
          <a:blip r:embed="rId4">
            <a:alphaModFix/>
          </a:blip>
          <a:srcRect t="258" b="258"/>
          <a:stretch/>
        </p:blipFill>
        <p:spPr>
          <a:xfrm>
            <a:off x="3108960" y="1170125"/>
            <a:ext cx="2926080" cy="2425815"/>
          </a:xfrm>
          <a:prstGeom prst="rect">
            <a:avLst/>
          </a:prstGeom>
          <a:noFill/>
          <a:ln>
            <a:noFill/>
          </a:ln>
        </p:spPr>
      </p:pic>
      <p:pic>
        <p:nvPicPr>
          <p:cNvPr id="343" name="Google Shape;343;p50"/>
          <p:cNvPicPr preferRelativeResize="0"/>
          <p:nvPr/>
        </p:nvPicPr>
        <p:blipFill rotWithShape="1">
          <a:blip r:embed="rId5">
            <a:alphaModFix/>
          </a:blip>
          <a:srcRect t="258" b="258"/>
          <a:stretch/>
        </p:blipFill>
        <p:spPr>
          <a:xfrm>
            <a:off x="6035040" y="1168850"/>
            <a:ext cx="2926080" cy="2425815"/>
          </a:xfrm>
          <a:prstGeom prst="rect">
            <a:avLst/>
          </a:prstGeom>
          <a:noFill/>
          <a:ln>
            <a:noFill/>
          </a:ln>
        </p:spPr>
      </p:pic>
      <p:sp>
        <p:nvSpPr>
          <p:cNvPr id="344" name="Google Shape;344;p50"/>
          <p:cNvSpPr txBox="1"/>
          <p:nvPr/>
        </p:nvSpPr>
        <p:spPr>
          <a:xfrm>
            <a:off x="2743200" y="4114800"/>
            <a:ext cx="36576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18Z on 15 March 2019</a:t>
            </a:r>
            <a:endParaRPr sz="1800" b="1"/>
          </a:p>
        </p:txBody>
      </p:sp>
      <p:sp>
        <p:nvSpPr>
          <p:cNvPr id="345" name="Google Shape;345;p50"/>
          <p:cNvSpPr/>
          <p:nvPr/>
        </p:nvSpPr>
        <p:spPr>
          <a:xfrm>
            <a:off x="5084064" y="2654675"/>
            <a:ext cx="346200" cy="453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46" name="Google Shape;346;p50"/>
          <p:cNvSpPr/>
          <p:nvPr/>
        </p:nvSpPr>
        <p:spPr>
          <a:xfrm>
            <a:off x="8010144" y="2654675"/>
            <a:ext cx="346200" cy="453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47" name="Google Shape;347;p50"/>
          <p:cNvSpPr/>
          <p:nvPr/>
        </p:nvSpPr>
        <p:spPr>
          <a:xfrm>
            <a:off x="2080389" y="2654675"/>
            <a:ext cx="346200" cy="453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1"/>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Sky Cover QC</a:t>
            </a:r>
            <a:endParaRPr/>
          </a:p>
        </p:txBody>
      </p:sp>
      <p:pic>
        <p:nvPicPr>
          <p:cNvPr id="353" name="Google Shape;353;p51"/>
          <p:cNvPicPr preferRelativeResize="0"/>
          <p:nvPr/>
        </p:nvPicPr>
        <p:blipFill rotWithShape="1">
          <a:blip r:embed="rId3">
            <a:alphaModFix/>
          </a:blip>
          <a:srcRect l="18073" t="6358"/>
          <a:stretch/>
        </p:blipFill>
        <p:spPr>
          <a:xfrm>
            <a:off x="5852160" y="1335024"/>
            <a:ext cx="3017519" cy="1848230"/>
          </a:xfrm>
          <a:prstGeom prst="rect">
            <a:avLst/>
          </a:prstGeom>
          <a:noFill/>
          <a:ln>
            <a:noFill/>
          </a:ln>
        </p:spPr>
      </p:pic>
      <p:pic>
        <p:nvPicPr>
          <p:cNvPr id="354" name="Google Shape;354;p51"/>
          <p:cNvPicPr preferRelativeResize="0"/>
          <p:nvPr/>
        </p:nvPicPr>
        <p:blipFill rotWithShape="1">
          <a:blip r:embed="rId4">
            <a:alphaModFix/>
          </a:blip>
          <a:srcRect t="199" b="189"/>
          <a:stretch/>
        </p:blipFill>
        <p:spPr>
          <a:xfrm>
            <a:off x="228600" y="1152438"/>
            <a:ext cx="2743201" cy="2270235"/>
          </a:xfrm>
          <a:prstGeom prst="rect">
            <a:avLst/>
          </a:prstGeom>
          <a:noFill/>
          <a:ln>
            <a:noFill/>
          </a:ln>
        </p:spPr>
      </p:pic>
      <p:pic>
        <p:nvPicPr>
          <p:cNvPr id="355" name="Google Shape;355;p51"/>
          <p:cNvPicPr preferRelativeResize="0"/>
          <p:nvPr/>
        </p:nvPicPr>
        <p:blipFill rotWithShape="1">
          <a:blip r:embed="rId5">
            <a:alphaModFix/>
          </a:blip>
          <a:srcRect t="199" b="189"/>
          <a:stretch/>
        </p:blipFill>
        <p:spPr>
          <a:xfrm>
            <a:off x="3017520" y="1152438"/>
            <a:ext cx="2743201" cy="2270235"/>
          </a:xfrm>
          <a:prstGeom prst="rect">
            <a:avLst/>
          </a:prstGeom>
          <a:noFill/>
          <a:ln>
            <a:noFill/>
          </a:ln>
        </p:spPr>
      </p:pic>
      <p:sp>
        <p:nvSpPr>
          <p:cNvPr id="356" name="Google Shape;356;p51"/>
          <p:cNvSpPr txBox="1"/>
          <p:nvPr/>
        </p:nvSpPr>
        <p:spPr>
          <a:xfrm>
            <a:off x="2286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Original Sky Cover</a:t>
            </a:r>
            <a:endParaRPr b="1"/>
          </a:p>
        </p:txBody>
      </p:sp>
      <p:sp>
        <p:nvSpPr>
          <p:cNvPr id="357" name="Google Shape;357;p51"/>
          <p:cNvSpPr txBox="1"/>
          <p:nvPr/>
        </p:nvSpPr>
        <p:spPr>
          <a:xfrm>
            <a:off x="32004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Modified Sky Cover (QC)</a:t>
            </a:r>
            <a:endParaRPr b="1"/>
          </a:p>
        </p:txBody>
      </p:sp>
      <p:sp>
        <p:nvSpPr>
          <p:cNvPr id="358" name="Google Shape;358;p51"/>
          <p:cNvSpPr txBox="1"/>
          <p:nvPr/>
        </p:nvSpPr>
        <p:spPr>
          <a:xfrm>
            <a:off x="61722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VIS</a:t>
            </a:r>
            <a:endParaRPr b="1"/>
          </a:p>
        </p:txBody>
      </p:sp>
      <p:sp>
        <p:nvSpPr>
          <p:cNvPr id="359" name="Google Shape;359;p51"/>
          <p:cNvSpPr/>
          <p:nvPr/>
        </p:nvSpPr>
        <p:spPr>
          <a:xfrm>
            <a:off x="188500" y="21986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60" name="Google Shape;360;p51"/>
          <p:cNvSpPr/>
          <p:nvPr/>
        </p:nvSpPr>
        <p:spPr>
          <a:xfrm>
            <a:off x="2971800" y="21986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61" name="Google Shape;361;p51"/>
          <p:cNvSpPr/>
          <p:nvPr/>
        </p:nvSpPr>
        <p:spPr>
          <a:xfrm>
            <a:off x="5638800" y="15128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62" name="Google Shape;362;p51"/>
          <p:cNvSpPr txBox="1"/>
          <p:nvPr/>
        </p:nvSpPr>
        <p:spPr>
          <a:xfrm>
            <a:off x="2743200" y="4114800"/>
            <a:ext cx="36576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14Z on 24 April 2019</a:t>
            </a:r>
            <a:endParaRPr sz="18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2"/>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Sky Cover QC</a:t>
            </a:r>
            <a:endParaRPr/>
          </a:p>
        </p:txBody>
      </p:sp>
      <p:pic>
        <p:nvPicPr>
          <p:cNvPr id="368" name="Google Shape;368;p52"/>
          <p:cNvPicPr preferRelativeResize="0"/>
          <p:nvPr/>
        </p:nvPicPr>
        <p:blipFill rotWithShape="1">
          <a:blip r:embed="rId3">
            <a:alphaModFix/>
          </a:blip>
          <a:srcRect t="199" b="189"/>
          <a:stretch/>
        </p:blipFill>
        <p:spPr>
          <a:xfrm>
            <a:off x="228600" y="1152438"/>
            <a:ext cx="2743201" cy="2270235"/>
          </a:xfrm>
          <a:prstGeom prst="rect">
            <a:avLst/>
          </a:prstGeom>
          <a:noFill/>
          <a:ln>
            <a:noFill/>
          </a:ln>
        </p:spPr>
      </p:pic>
      <p:pic>
        <p:nvPicPr>
          <p:cNvPr id="369" name="Google Shape;369;p52"/>
          <p:cNvPicPr preferRelativeResize="0"/>
          <p:nvPr/>
        </p:nvPicPr>
        <p:blipFill rotWithShape="1">
          <a:blip r:embed="rId4">
            <a:alphaModFix/>
          </a:blip>
          <a:srcRect t="199" b="189"/>
          <a:stretch/>
        </p:blipFill>
        <p:spPr>
          <a:xfrm>
            <a:off x="3017520" y="1152438"/>
            <a:ext cx="2743201" cy="2270235"/>
          </a:xfrm>
          <a:prstGeom prst="rect">
            <a:avLst/>
          </a:prstGeom>
          <a:noFill/>
          <a:ln>
            <a:noFill/>
          </a:ln>
        </p:spPr>
      </p:pic>
      <p:sp>
        <p:nvSpPr>
          <p:cNvPr id="370" name="Google Shape;370;p52"/>
          <p:cNvSpPr txBox="1"/>
          <p:nvPr/>
        </p:nvSpPr>
        <p:spPr>
          <a:xfrm>
            <a:off x="2286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Original Sky Cover</a:t>
            </a:r>
            <a:endParaRPr b="1"/>
          </a:p>
        </p:txBody>
      </p:sp>
      <p:sp>
        <p:nvSpPr>
          <p:cNvPr id="371" name="Google Shape;371;p52"/>
          <p:cNvSpPr txBox="1"/>
          <p:nvPr/>
        </p:nvSpPr>
        <p:spPr>
          <a:xfrm>
            <a:off x="32004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Modified Sky Cover (QC)</a:t>
            </a:r>
            <a:endParaRPr b="1"/>
          </a:p>
        </p:txBody>
      </p:sp>
      <p:sp>
        <p:nvSpPr>
          <p:cNvPr id="372" name="Google Shape;372;p52"/>
          <p:cNvSpPr txBox="1"/>
          <p:nvPr/>
        </p:nvSpPr>
        <p:spPr>
          <a:xfrm>
            <a:off x="6172200" y="3413760"/>
            <a:ext cx="2560200" cy="3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VIS</a:t>
            </a:r>
            <a:endParaRPr b="1"/>
          </a:p>
        </p:txBody>
      </p:sp>
      <p:pic>
        <p:nvPicPr>
          <p:cNvPr id="373" name="Google Shape;373;p52"/>
          <p:cNvPicPr preferRelativeResize="0"/>
          <p:nvPr/>
        </p:nvPicPr>
        <p:blipFill rotWithShape="1">
          <a:blip r:embed="rId5">
            <a:alphaModFix/>
          </a:blip>
          <a:srcRect l="17877" t="6032"/>
          <a:stretch/>
        </p:blipFill>
        <p:spPr>
          <a:xfrm>
            <a:off x="5852160" y="1335024"/>
            <a:ext cx="3017519" cy="1860803"/>
          </a:xfrm>
          <a:prstGeom prst="rect">
            <a:avLst/>
          </a:prstGeom>
          <a:noFill/>
          <a:ln>
            <a:noFill/>
          </a:ln>
        </p:spPr>
      </p:pic>
      <p:sp>
        <p:nvSpPr>
          <p:cNvPr id="374" name="Google Shape;374;p52"/>
          <p:cNvSpPr/>
          <p:nvPr/>
        </p:nvSpPr>
        <p:spPr>
          <a:xfrm>
            <a:off x="188500" y="21986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75" name="Google Shape;375;p52"/>
          <p:cNvSpPr/>
          <p:nvPr/>
        </p:nvSpPr>
        <p:spPr>
          <a:xfrm>
            <a:off x="2971800" y="21986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76" name="Google Shape;376;p52"/>
          <p:cNvSpPr/>
          <p:nvPr/>
        </p:nvSpPr>
        <p:spPr>
          <a:xfrm>
            <a:off x="5638800" y="1512850"/>
            <a:ext cx="6945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77" name="Google Shape;377;p52"/>
          <p:cNvSpPr txBox="1"/>
          <p:nvPr/>
        </p:nvSpPr>
        <p:spPr>
          <a:xfrm>
            <a:off x="2743200" y="4114800"/>
            <a:ext cx="36576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15Z on 24 April 2019</a:t>
            </a:r>
            <a:endParaRPr sz="18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3"/>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Example: Sky Cover Tuning</a:t>
            </a:r>
            <a:endParaRPr/>
          </a:p>
        </p:txBody>
      </p:sp>
      <p:sp>
        <p:nvSpPr>
          <p:cNvPr id="383" name="Google Shape;383;p53"/>
          <p:cNvSpPr txBox="1"/>
          <p:nvPr/>
        </p:nvSpPr>
        <p:spPr>
          <a:xfrm>
            <a:off x="2743200" y="4114800"/>
            <a:ext cx="3657600" cy="50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18Z on 6 June 2019</a:t>
            </a:r>
            <a:endParaRPr sz="1800" b="1"/>
          </a:p>
        </p:txBody>
      </p:sp>
      <p:sp>
        <p:nvSpPr>
          <p:cNvPr id="384" name="Google Shape;384;p53"/>
          <p:cNvSpPr txBox="1"/>
          <p:nvPr/>
        </p:nvSpPr>
        <p:spPr>
          <a:xfrm>
            <a:off x="1325880" y="3474720"/>
            <a:ext cx="2743200" cy="4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Current Configuration</a:t>
            </a:r>
            <a:endParaRPr b="1"/>
          </a:p>
        </p:txBody>
      </p:sp>
      <p:sp>
        <p:nvSpPr>
          <p:cNvPr id="385" name="Google Shape;385;p53"/>
          <p:cNvSpPr txBox="1"/>
          <p:nvPr/>
        </p:nvSpPr>
        <p:spPr>
          <a:xfrm>
            <a:off x="5257800" y="3474729"/>
            <a:ext cx="2743200" cy="77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Reduce thinning (by 50%) and triple decorrelation length</a:t>
            </a:r>
            <a:endParaRPr b="1"/>
          </a:p>
        </p:txBody>
      </p:sp>
      <p:pic>
        <p:nvPicPr>
          <p:cNvPr id="386" name="Google Shape;386;p53"/>
          <p:cNvPicPr preferRelativeResize="0"/>
          <p:nvPr/>
        </p:nvPicPr>
        <p:blipFill rotWithShape="1">
          <a:blip r:embed="rId3">
            <a:alphaModFix/>
          </a:blip>
          <a:srcRect t="49" b="49"/>
          <a:stretch/>
        </p:blipFill>
        <p:spPr>
          <a:xfrm>
            <a:off x="5120640" y="987552"/>
            <a:ext cx="3017520" cy="2489454"/>
          </a:xfrm>
          <a:prstGeom prst="rect">
            <a:avLst/>
          </a:prstGeom>
          <a:noFill/>
          <a:ln>
            <a:noFill/>
          </a:ln>
        </p:spPr>
      </p:pic>
      <p:pic>
        <p:nvPicPr>
          <p:cNvPr id="387" name="Google Shape;387;p53"/>
          <p:cNvPicPr preferRelativeResize="0"/>
          <p:nvPr/>
        </p:nvPicPr>
        <p:blipFill rotWithShape="1">
          <a:blip r:embed="rId4">
            <a:alphaModFix/>
          </a:blip>
          <a:srcRect t="49" b="49"/>
          <a:stretch/>
        </p:blipFill>
        <p:spPr>
          <a:xfrm>
            <a:off x="1188720" y="987552"/>
            <a:ext cx="3017520" cy="2504542"/>
          </a:xfrm>
          <a:prstGeom prst="rect">
            <a:avLst/>
          </a:prstGeom>
          <a:noFill/>
          <a:ln>
            <a:noFill/>
          </a:ln>
        </p:spPr>
      </p:pic>
      <p:sp>
        <p:nvSpPr>
          <p:cNvPr id="388" name="Google Shape;388;p53"/>
          <p:cNvSpPr/>
          <p:nvPr/>
        </p:nvSpPr>
        <p:spPr>
          <a:xfrm>
            <a:off x="1763475" y="1970050"/>
            <a:ext cx="12387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389" name="Google Shape;389;p53"/>
          <p:cNvSpPr/>
          <p:nvPr/>
        </p:nvSpPr>
        <p:spPr>
          <a:xfrm>
            <a:off x="5725875" y="1970050"/>
            <a:ext cx="1238700" cy="7791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104800" y="381000"/>
            <a:ext cx="69018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pcpRTMA/URMA: v2.8</a:t>
            </a:r>
            <a:endParaRPr/>
          </a:p>
        </p:txBody>
      </p:sp>
      <p:sp>
        <p:nvSpPr>
          <p:cNvPr id="395" name="Google Shape;395;p54"/>
          <p:cNvSpPr txBox="1">
            <a:spLocks noGrp="1"/>
          </p:cNvSpPr>
          <p:nvPr>
            <p:ph type="body" idx="1"/>
          </p:nvPr>
        </p:nvSpPr>
        <p:spPr>
          <a:xfrm>
            <a:off x="311700" y="1187100"/>
            <a:ext cx="8520600" cy="3956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Char char="●"/>
            </a:pPr>
            <a:r>
              <a:rPr lang="en" sz="2400">
                <a:solidFill>
                  <a:schemeClr val="dk1"/>
                </a:solidFill>
              </a:rPr>
              <a:t>Precip RTMA: replace first-run Stage II/IV with radar-only MRMS as source</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Precip URMA: add NOHRSC snowfall analysis</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Precip URMA: blending for a smoother offshore filling with MRMS and CMORPH   </a:t>
            </a:r>
            <a:endParaRPr sz="2400">
              <a:solidFill>
                <a:schemeClr val="dk1"/>
              </a:solidFill>
            </a:endParaRPr>
          </a:p>
          <a:p>
            <a:pPr marL="457200" lvl="0" indent="-381000" algn="l" rtl="0">
              <a:spcBef>
                <a:spcPts val="0"/>
              </a:spcBef>
              <a:spcAft>
                <a:spcPts val="0"/>
              </a:spcAft>
              <a:buClr>
                <a:schemeClr val="dk1"/>
              </a:buClr>
              <a:buSzPts val="2400"/>
              <a:buChar char="●"/>
            </a:pPr>
            <a:r>
              <a:rPr lang="en" sz="2400">
                <a:solidFill>
                  <a:schemeClr val="dk1"/>
                </a:solidFill>
              </a:rPr>
              <a:t>PCPANL v4.0 (upstream job of RTMA/URMA): </a:t>
            </a:r>
            <a:endParaRPr sz="2400">
              <a:solidFill>
                <a:schemeClr val="dk1"/>
              </a:solidFill>
            </a:endParaRPr>
          </a:p>
          <a:p>
            <a:pPr marL="914400" lvl="1" indent="-381000" algn="l" rtl="0">
              <a:spcBef>
                <a:spcPts val="0"/>
              </a:spcBef>
              <a:spcAft>
                <a:spcPts val="0"/>
              </a:spcAft>
              <a:buClr>
                <a:schemeClr val="dk1"/>
              </a:buClr>
              <a:buSzPts val="2400"/>
              <a:buChar char="○"/>
            </a:pPr>
            <a:r>
              <a:rPr lang="en" sz="2400">
                <a:solidFill>
                  <a:schemeClr val="dk1"/>
                </a:solidFill>
              </a:rPr>
              <a:t>Discontinue Stage II analysis</a:t>
            </a:r>
            <a:endParaRPr sz="2400">
              <a:solidFill>
                <a:schemeClr val="dk1"/>
              </a:solidFill>
            </a:endParaRPr>
          </a:p>
          <a:p>
            <a:pPr marL="914400" lvl="1" indent="-381000" algn="l" rtl="0">
              <a:spcBef>
                <a:spcPts val="0"/>
              </a:spcBef>
              <a:spcAft>
                <a:spcPts val="0"/>
              </a:spcAft>
              <a:buClr>
                <a:schemeClr val="dk1"/>
              </a:buClr>
              <a:buSzPts val="2400"/>
              <a:buChar char="○"/>
            </a:pPr>
            <a:r>
              <a:rPr lang="en" sz="2400">
                <a:solidFill>
                  <a:schemeClr val="dk1"/>
                </a:solidFill>
              </a:rPr>
              <a:t>Stage IV: change from GRIB1 to GRIB2</a:t>
            </a:r>
            <a:endParaRPr sz="2400">
              <a:solidFill>
                <a:schemeClr val="dk1"/>
              </a:solidFill>
            </a:endParaRPr>
          </a:p>
          <a:p>
            <a:pPr marL="0" lvl="0" indent="0" algn="l" rtl="0">
              <a:spcBef>
                <a:spcPts val="1600"/>
              </a:spcBef>
              <a:spcAft>
                <a:spcPts val="0"/>
              </a:spcAft>
              <a:buNone/>
            </a:pPr>
            <a:endParaRPr>
              <a:solidFill>
                <a:schemeClr val="dk1"/>
              </a:solidFill>
            </a:endParaRPr>
          </a:p>
          <a:p>
            <a:pPr marL="0" lvl="0" indent="0" algn="l" rtl="0">
              <a:spcBef>
                <a:spcPts val="1600"/>
              </a:spcBef>
              <a:spcAft>
                <a:spcPts val="0"/>
              </a:spcAft>
              <a:buNone/>
            </a:pPr>
            <a:endParaRPr>
              <a:solidFill>
                <a:schemeClr val="dk1"/>
              </a:solidFill>
            </a:endParaRPr>
          </a:p>
          <a:p>
            <a:pPr marL="0" lvl="0" indent="0" algn="l" rtl="0">
              <a:spcBef>
                <a:spcPts val="1600"/>
              </a:spcBef>
              <a:spcAft>
                <a:spcPts val="1600"/>
              </a:spcAft>
              <a:buNone/>
            </a:pPr>
            <a:endParaRPr sz="24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5"/>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pcpRTMA Source </a:t>
            </a:r>
            <a:endParaRPr/>
          </a:p>
        </p:txBody>
      </p:sp>
      <p:sp>
        <p:nvSpPr>
          <p:cNvPr id="401" name="Google Shape;401;p55"/>
          <p:cNvSpPr txBox="1">
            <a:spLocks noGrp="1"/>
          </p:cNvSpPr>
          <p:nvPr>
            <p:ph type="body" idx="1"/>
          </p:nvPr>
        </p:nvSpPr>
        <p:spPr>
          <a:xfrm>
            <a:off x="320400" y="961850"/>
            <a:ext cx="8520600" cy="395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Current prod uses first run Stage IV supplemented by first run Stage II.  </a:t>
            </a:r>
            <a:endParaRPr>
              <a:solidFill>
                <a:srgbClr val="000000"/>
              </a:solidFill>
            </a:endParaRPr>
          </a:p>
          <a:p>
            <a:pPr marL="0" lvl="0" indent="0" algn="l" rtl="0">
              <a:spcBef>
                <a:spcPts val="1600"/>
              </a:spcBef>
              <a:spcAft>
                <a:spcPts val="1600"/>
              </a:spcAft>
              <a:buNone/>
            </a:pPr>
            <a:r>
              <a:rPr lang="en">
                <a:solidFill>
                  <a:srgbClr val="000000"/>
                </a:solidFill>
              </a:rPr>
              <a:t>At the time of the pcpRTMA run (33 min past the top of the hour), the RFC QPEs (basis for Stage IV) generally do not yet have the benefit of human oversight/QC:</a:t>
            </a:r>
            <a:endParaRPr>
              <a:solidFill>
                <a:srgbClr val="000000"/>
              </a:solidFill>
            </a:endParaRPr>
          </a:p>
        </p:txBody>
      </p:sp>
      <p:pic>
        <p:nvPicPr>
          <p:cNvPr id="402" name="Google Shape;402;p55"/>
          <p:cNvPicPr preferRelativeResize="0"/>
          <p:nvPr/>
        </p:nvPicPr>
        <p:blipFill rotWithShape="1">
          <a:blip r:embed="rId3">
            <a:alphaModFix/>
          </a:blip>
          <a:srcRect t="35852" r="5051" b="-4444"/>
          <a:stretch/>
        </p:blipFill>
        <p:spPr>
          <a:xfrm>
            <a:off x="491075" y="2428725"/>
            <a:ext cx="3255775" cy="2404200"/>
          </a:xfrm>
          <a:prstGeom prst="rect">
            <a:avLst/>
          </a:prstGeom>
          <a:noFill/>
          <a:ln>
            <a:noFill/>
          </a:ln>
        </p:spPr>
      </p:pic>
      <p:cxnSp>
        <p:nvCxnSpPr>
          <p:cNvPr id="403" name="Google Shape;403;p55"/>
          <p:cNvCxnSpPr/>
          <p:nvPr/>
        </p:nvCxnSpPr>
        <p:spPr>
          <a:xfrm flipH="1">
            <a:off x="2231475" y="2636300"/>
            <a:ext cx="1806000" cy="1038000"/>
          </a:xfrm>
          <a:prstGeom prst="straightConnector1">
            <a:avLst/>
          </a:prstGeom>
          <a:noFill/>
          <a:ln w="28575" cap="flat" cmpd="sng">
            <a:solidFill>
              <a:srgbClr val="FF0000"/>
            </a:solidFill>
            <a:prstDash val="solid"/>
            <a:round/>
            <a:headEnd type="none" w="med" len="med"/>
            <a:tailEnd type="triangle" w="med" len="med"/>
          </a:ln>
        </p:spPr>
      </p:cxnSp>
      <p:sp>
        <p:nvSpPr>
          <p:cNvPr id="404" name="Google Shape;404;p55"/>
          <p:cNvSpPr txBox="1"/>
          <p:nvPr/>
        </p:nvSpPr>
        <p:spPr>
          <a:xfrm>
            <a:off x="4234675" y="2480600"/>
            <a:ext cx="4606200" cy="69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02Z 17 Dec 2017 (Saturday evening ET): bad gauge included in the first-run RFC QPE/pcpRTMA.  NERFC removed the bad gauge within hours and pcpURMA was updated accordingly in the following hour’s rerun.  pcpRTMA was only run once (“Real Time”) and the bull’s eye stayed in the RTMA. </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6"/>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pcpRTMA using MRMS </a:t>
            </a:r>
            <a:endParaRPr/>
          </a:p>
        </p:txBody>
      </p:sp>
      <p:pic>
        <p:nvPicPr>
          <p:cNvPr id="410" name="Google Shape;410;p56"/>
          <p:cNvPicPr preferRelativeResize="0"/>
          <p:nvPr/>
        </p:nvPicPr>
        <p:blipFill rotWithShape="1">
          <a:blip r:embed="rId3">
            <a:alphaModFix/>
          </a:blip>
          <a:srcRect t="8851" b="7801"/>
          <a:stretch/>
        </p:blipFill>
        <p:spPr>
          <a:xfrm>
            <a:off x="94475" y="2571750"/>
            <a:ext cx="2936525" cy="2167200"/>
          </a:xfrm>
          <a:prstGeom prst="rect">
            <a:avLst/>
          </a:prstGeom>
          <a:noFill/>
          <a:ln>
            <a:noFill/>
          </a:ln>
        </p:spPr>
      </p:pic>
      <p:pic>
        <p:nvPicPr>
          <p:cNvPr id="411" name="Google Shape;411;p56"/>
          <p:cNvPicPr preferRelativeResize="0"/>
          <p:nvPr/>
        </p:nvPicPr>
        <p:blipFill rotWithShape="1">
          <a:blip r:embed="rId4">
            <a:alphaModFix/>
          </a:blip>
          <a:srcRect t="8327" b="8318"/>
          <a:stretch/>
        </p:blipFill>
        <p:spPr>
          <a:xfrm>
            <a:off x="3112437" y="2571750"/>
            <a:ext cx="2936525" cy="2167200"/>
          </a:xfrm>
          <a:prstGeom prst="rect">
            <a:avLst/>
          </a:prstGeom>
          <a:noFill/>
          <a:ln>
            <a:noFill/>
          </a:ln>
        </p:spPr>
      </p:pic>
      <p:pic>
        <p:nvPicPr>
          <p:cNvPr id="412" name="Google Shape;412;p56"/>
          <p:cNvPicPr preferRelativeResize="0"/>
          <p:nvPr/>
        </p:nvPicPr>
        <p:blipFill>
          <a:blip r:embed="rId5">
            <a:alphaModFix/>
          </a:blip>
          <a:stretch>
            <a:fillRect/>
          </a:stretch>
        </p:blipFill>
        <p:spPr>
          <a:xfrm>
            <a:off x="6201362" y="2518550"/>
            <a:ext cx="2790238" cy="2155459"/>
          </a:xfrm>
          <a:prstGeom prst="rect">
            <a:avLst/>
          </a:prstGeom>
          <a:noFill/>
          <a:ln>
            <a:noFill/>
          </a:ln>
        </p:spPr>
      </p:pic>
      <p:sp>
        <p:nvSpPr>
          <p:cNvPr id="413" name="Google Shape;413;p56"/>
          <p:cNvSpPr txBox="1"/>
          <p:nvPr/>
        </p:nvSpPr>
        <p:spPr>
          <a:xfrm>
            <a:off x="320400" y="4173350"/>
            <a:ext cx="6675600" cy="77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Prod</a:t>
            </a:r>
            <a:endParaRPr b="1">
              <a:solidFill>
                <a:srgbClr val="FF0000"/>
              </a:solidFill>
            </a:endParaRPr>
          </a:p>
        </p:txBody>
      </p:sp>
      <p:sp>
        <p:nvSpPr>
          <p:cNvPr id="414" name="Google Shape;414;p56"/>
          <p:cNvSpPr txBox="1"/>
          <p:nvPr/>
        </p:nvSpPr>
        <p:spPr>
          <a:xfrm>
            <a:off x="3327875" y="417335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rPr>
              <a:t>v2.8</a:t>
            </a:r>
            <a:endParaRPr/>
          </a:p>
        </p:txBody>
      </p:sp>
      <p:sp>
        <p:nvSpPr>
          <p:cNvPr id="415" name="Google Shape;415;p56"/>
          <p:cNvSpPr txBox="1"/>
          <p:nvPr/>
        </p:nvSpPr>
        <p:spPr>
          <a:xfrm>
            <a:off x="320400" y="998600"/>
            <a:ext cx="8498700" cy="11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In v2.8, we plan to use radar-only MRMS QPE (better timing &amp; less affected by data outage than gauge-corrected MRMS QPE).  Radar quality index (RQI) added as companion array to each hour’s pcpRTMA array - </a:t>
            </a:r>
            <a:r>
              <a:rPr lang="en" sz="1800">
                <a:solidFill>
                  <a:schemeClr val="dk1"/>
                </a:solidFill>
              </a:rPr>
              <a:t> providing users with info about quality of the QPE.  RQI arrays will be available on NOMADS, not AWIPS.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7"/>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pcpRTMA using MRMS: validation </a:t>
            </a:r>
            <a:endParaRPr/>
          </a:p>
        </p:txBody>
      </p:sp>
      <p:sp>
        <p:nvSpPr>
          <p:cNvPr id="421" name="Google Shape;421;p57"/>
          <p:cNvSpPr txBox="1"/>
          <p:nvPr/>
        </p:nvSpPr>
        <p:spPr>
          <a:xfrm>
            <a:off x="376075" y="1074375"/>
            <a:ext cx="8517600" cy="69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00FF"/>
                </a:solidFill>
              </a:rPr>
              <a:t>Prod</a:t>
            </a:r>
            <a:r>
              <a:rPr lang="en" sz="1800"/>
              <a:t> </a:t>
            </a:r>
            <a:r>
              <a:rPr lang="en" sz="1800" i="1"/>
              <a:t>vs.</a:t>
            </a:r>
            <a:r>
              <a:rPr lang="en" sz="1800"/>
              <a:t> </a:t>
            </a:r>
            <a:r>
              <a:rPr lang="en" sz="1800" b="1">
                <a:solidFill>
                  <a:srgbClr val="FF0000"/>
                </a:solidFill>
              </a:rPr>
              <a:t>v2.8</a:t>
            </a:r>
            <a:r>
              <a:rPr lang="en" sz="1800"/>
              <a:t> pcpRTMA: validation against daily gauges (1 Aug - 19 Oct  2019)</a:t>
            </a:r>
            <a:endParaRPr sz="1800"/>
          </a:p>
        </p:txBody>
      </p:sp>
      <p:pic>
        <p:nvPicPr>
          <p:cNvPr id="422" name="Google Shape;422;p57"/>
          <p:cNvPicPr preferRelativeResize="0"/>
          <p:nvPr/>
        </p:nvPicPr>
        <p:blipFill rotWithShape="1">
          <a:blip r:embed="rId3">
            <a:alphaModFix/>
          </a:blip>
          <a:srcRect l="2453" r="2453"/>
          <a:stretch/>
        </p:blipFill>
        <p:spPr>
          <a:xfrm>
            <a:off x="173150" y="1908550"/>
            <a:ext cx="2816025" cy="2288325"/>
          </a:xfrm>
          <a:prstGeom prst="rect">
            <a:avLst/>
          </a:prstGeom>
          <a:noFill/>
          <a:ln>
            <a:noFill/>
          </a:ln>
        </p:spPr>
      </p:pic>
      <p:pic>
        <p:nvPicPr>
          <p:cNvPr id="423" name="Google Shape;423;p57"/>
          <p:cNvPicPr preferRelativeResize="0"/>
          <p:nvPr/>
        </p:nvPicPr>
        <p:blipFill rotWithShape="1">
          <a:blip r:embed="rId4">
            <a:alphaModFix/>
          </a:blip>
          <a:srcRect l="2453" r="2453"/>
          <a:stretch/>
        </p:blipFill>
        <p:spPr>
          <a:xfrm>
            <a:off x="3172688" y="1908550"/>
            <a:ext cx="2816025" cy="2288325"/>
          </a:xfrm>
          <a:prstGeom prst="rect">
            <a:avLst/>
          </a:prstGeom>
          <a:noFill/>
          <a:ln>
            <a:noFill/>
          </a:ln>
        </p:spPr>
      </p:pic>
      <p:pic>
        <p:nvPicPr>
          <p:cNvPr id="424" name="Google Shape;424;p57"/>
          <p:cNvPicPr preferRelativeResize="0"/>
          <p:nvPr/>
        </p:nvPicPr>
        <p:blipFill rotWithShape="1">
          <a:blip r:embed="rId5">
            <a:alphaModFix/>
          </a:blip>
          <a:srcRect l="2453" r="2453"/>
          <a:stretch/>
        </p:blipFill>
        <p:spPr>
          <a:xfrm>
            <a:off x="6077650" y="1908550"/>
            <a:ext cx="2816025" cy="2288325"/>
          </a:xfrm>
          <a:prstGeom prst="rect">
            <a:avLst/>
          </a:prstGeom>
          <a:noFill/>
          <a:ln>
            <a:noFill/>
          </a:ln>
        </p:spPr>
      </p:pic>
      <p:sp>
        <p:nvSpPr>
          <p:cNvPr id="425" name="Google Shape;425;p57"/>
          <p:cNvSpPr txBox="1"/>
          <p:nvPr/>
        </p:nvSpPr>
        <p:spPr>
          <a:xfrm>
            <a:off x="336100" y="4359525"/>
            <a:ext cx="8286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Time series of RMSE                               ETS </a:t>
            </a:r>
            <a:r>
              <a:rPr lang="en" i="1"/>
              <a:t>vs</a:t>
            </a:r>
            <a:r>
              <a:rPr lang="en"/>
              <a:t>. threshold                                 Bias </a:t>
            </a:r>
            <a:r>
              <a:rPr lang="en" i="1"/>
              <a:t>vs.</a:t>
            </a:r>
            <a:r>
              <a:rPr lang="en"/>
              <a:t> threshold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NOHRSC Snowfall Analysis for URMA </a:t>
            </a:r>
            <a:endParaRPr/>
          </a:p>
        </p:txBody>
      </p:sp>
      <p:sp>
        <p:nvSpPr>
          <p:cNvPr id="431" name="Google Shape;431;p58"/>
          <p:cNvSpPr txBox="1">
            <a:spLocks noGrp="1"/>
          </p:cNvSpPr>
          <p:nvPr>
            <p:ph type="body" idx="1"/>
          </p:nvPr>
        </p:nvSpPr>
        <p:spPr>
          <a:xfrm>
            <a:off x="311700" y="1018275"/>
            <a:ext cx="8520600" cy="395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solidFill>
                  <a:srgbClr val="000000"/>
                </a:solidFill>
              </a:rPr>
              <a:t>Add NOHRSC 6h/24h snowfall analysis to the precipitation URMA suite (dependent data sent to NCEP via official ftp-in).</a:t>
            </a:r>
            <a:endParaRPr>
              <a:solidFill>
                <a:srgbClr val="000000"/>
              </a:solidFill>
            </a:endParaRPr>
          </a:p>
          <a:p>
            <a:pPr marL="457200" lvl="0" indent="0" algn="l" rtl="0">
              <a:spcBef>
                <a:spcPts val="1600"/>
              </a:spcBef>
              <a:spcAft>
                <a:spcPts val="0"/>
              </a:spcAft>
              <a:buNone/>
            </a:pPr>
            <a:r>
              <a:rPr lang="en">
                <a:solidFill>
                  <a:srgbClr val="000000"/>
                </a:solidFill>
              </a:rPr>
              <a:t>Current parallel run: at 18-19Z each day, unofficially fetch (wget) and process NOHRSC data for current day, $daym1/$daym2/$daym3/$daym5/$daym7.  Data mapped from NOHRSC’s g184 to the expanded ConUS grid (WEXP) for NBM.  g184 data sent out to AWIPS.  </a:t>
            </a:r>
            <a:endParaRPr>
              <a:solidFill>
                <a:srgbClr val="000000"/>
              </a:solidFill>
            </a:endParaRPr>
          </a:p>
          <a:p>
            <a:pPr marL="457200" lvl="0" indent="0" algn="l" rtl="0">
              <a:spcBef>
                <a:spcPts val="1600"/>
              </a:spcBef>
              <a:spcAft>
                <a:spcPts val="1600"/>
              </a:spcAft>
              <a:buNone/>
            </a:pPr>
            <a:endParaRPr>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9"/>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Improved Offshore Filling of pcpURMA</a:t>
            </a:r>
            <a:endParaRPr sz="2400"/>
          </a:p>
        </p:txBody>
      </p:sp>
      <p:sp>
        <p:nvSpPr>
          <p:cNvPr id="437" name="Google Shape;437;p59"/>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The primary source of ConUS pcpURMA is the NCEP Stage IV - mosaicked RFC QPEs, which is limited to RFC domains (largely land-only).  </a:t>
            </a:r>
            <a:endParaRPr>
              <a:solidFill>
                <a:srgbClr val="000000"/>
              </a:solidFill>
            </a:endParaRPr>
          </a:p>
          <a:p>
            <a:pPr marL="0" lvl="0" indent="0" algn="l" rtl="0">
              <a:spcBef>
                <a:spcPts val="1600"/>
              </a:spcBef>
              <a:spcAft>
                <a:spcPts val="0"/>
              </a:spcAft>
              <a:buNone/>
            </a:pPr>
            <a:r>
              <a:rPr lang="en">
                <a:solidFill>
                  <a:srgbClr val="000000"/>
                </a:solidFill>
              </a:rPr>
              <a:t>V2.7 introduced offshore filling of ConUS PCPURMA with 1) gauge-corrected MRMS (where RQI ≥ 0.1) and 2) CMORPH.  Sometimes there are sharp discontinuities between MRMS and CMORPH; occasionally discontinuities are also seen at the boundary between RFC QPEs and MRMS.  </a:t>
            </a:r>
            <a:endParaRPr>
              <a:solidFill>
                <a:srgbClr val="000000"/>
              </a:solidFill>
            </a:endParaRPr>
          </a:p>
          <a:p>
            <a:pPr marL="0" lvl="0" indent="0" algn="l" rtl="0">
              <a:spcBef>
                <a:spcPts val="1600"/>
              </a:spcBef>
              <a:spcAft>
                <a:spcPts val="1600"/>
              </a:spcAft>
              <a:buNone/>
            </a:pPr>
            <a:r>
              <a:rPr lang="en">
                <a:solidFill>
                  <a:srgbClr val="000000"/>
                </a:solidFill>
              </a:rPr>
              <a:t>Proposed solution (Yan Luo, Manuel Pondeca): apply Whittaker blending function (used in the production of RTMA background field) for a smoother pcpURMA offshore filling.  </a:t>
            </a:r>
            <a:endParaRPr>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3"/>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Timeline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Wind changes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Lower wind speed bias due to similarity theory adjustment for mesonet obs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Significant Wave Height changes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Downscaling/background changes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HRRR downscaling changes will also show up in AWIPS HRRR output</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Cloud Cover Improvements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QC enhancement to remove satellite data at dawn/duck</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Finer grid over Puerto Rico (2.5 → 1.25 km)</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Precip changes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Evaluation Procedures (websites, links, etc.)</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New stats we are running at EMC</a:t>
            </a:r>
            <a:endParaRPr>
              <a:solidFill>
                <a:schemeClr val="dk1"/>
              </a:solidFill>
            </a:endParaRPr>
          </a:p>
        </p:txBody>
      </p:sp>
      <p:sp>
        <p:nvSpPr>
          <p:cNvPr id="158" name="Google Shape;158;p33"/>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Outline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pcpURMA Offshore Blending (Yan Luo)</a:t>
            </a:r>
            <a:endParaRPr sz="2400"/>
          </a:p>
        </p:txBody>
      </p:sp>
      <p:pic>
        <p:nvPicPr>
          <p:cNvPr id="443" name="Google Shape;443;p60"/>
          <p:cNvPicPr preferRelativeResize="0"/>
          <p:nvPr/>
        </p:nvPicPr>
        <p:blipFill rotWithShape="1">
          <a:blip r:embed="rId3">
            <a:alphaModFix/>
          </a:blip>
          <a:srcRect/>
          <a:stretch/>
        </p:blipFill>
        <p:spPr>
          <a:xfrm>
            <a:off x="1371600" y="929413"/>
            <a:ext cx="6192054" cy="3792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1"/>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rPr>
              <a:t>From Yan Luo: </a:t>
            </a:r>
            <a:endParaRPr>
              <a:solidFill>
                <a:srgbClr val="000000"/>
              </a:solidFill>
            </a:endParaRPr>
          </a:p>
        </p:txBody>
      </p:sp>
      <p:sp>
        <p:nvSpPr>
          <p:cNvPr id="449" name="Google Shape;449;p61"/>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Examples of Blended Offshore PCPURMA</a:t>
            </a:r>
            <a:endParaRPr sz="2400"/>
          </a:p>
        </p:txBody>
      </p:sp>
      <p:pic>
        <p:nvPicPr>
          <p:cNvPr id="450" name="Google Shape;450;p61"/>
          <p:cNvPicPr preferRelativeResize="0"/>
          <p:nvPr/>
        </p:nvPicPr>
        <p:blipFill>
          <a:blip r:embed="rId3">
            <a:alphaModFix/>
          </a:blip>
          <a:stretch>
            <a:fillRect/>
          </a:stretch>
        </p:blipFill>
        <p:spPr>
          <a:xfrm>
            <a:off x="147400" y="1479057"/>
            <a:ext cx="4265300" cy="3115156"/>
          </a:xfrm>
          <a:prstGeom prst="rect">
            <a:avLst/>
          </a:prstGeom>
          <a:noFill/>
          <a:ln>
            <a:noFill/>
          </a:ln>
        </p:spPr>
      </p:pic>
      <p:pic>
        <p:nvPicPr>
          <p:cNvPr id="451" name="Google Shape;451;p61"/>
          <p:cNvPicPr preferRelativeResize="0"/>
          <p:nvPr/>
        </p:nvPicPr>
        <p:blipFill>
          <a:blip r:embed="rId4">
            <a:alphaModFix/>
          </a:blip>
          <a:stretch>
            <a:fillRect/>
          </a:stretch>
        </p:blipFill>
        <p:spPr>
          <a:xfrm>
            <a:off x="4572000" y="1445625"/>
            <a:ext cx="4265301" cy="3182025"/>
          </a:xfrm>
          <a:prstGeom prst="rect">
            <a:avLst/>
          </a:prstGeom>
          <a:noFill/>
          <a:ln>
            <a:noFill/>
          </a:ln>
        </p:spPr>
      </p:pic>
      <p:sp>
        <p:nvSpPr>
          <p:cNvPr id="452" name="Google Shape;452;p61"/>
          <p:cNvSpPr/>
          <p:nvPr/>
        </p:nvSpPr>
        <p:spPr>
          <a:xfrm>
            <a:off x="799550" y="2477575"/>
            <a:ext cx="518700" cy="54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1"/>
          <p:cNvSpPr/>
          <p:nvPr/>
        </p:nvSpPr>
        <p:spPr>
          <a:xfrm>
            <a:off x="2958025" y="2477575"/>
            <a:ext cx="518700" cy="54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1"/>
          <p:cNvSpPr/>
          <p:nvPr/>
        </p:nvSpPr>
        <p:spPr>
          <a:xfrm>
            <a:off x="5185125" y="2859525"/>
            <a:ext cx="518700" cy="54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1"/>
          <p:cNvSpPr/>
          <p:nvPr/>
        </p:nvSpPr>
        <p:spPr>
          <a:xfrm>
            <a:off x="7335400" y="2859525"/>
            <a:ext cx="518700" cy="54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6" name="Google Shape;456;p61"/>
          <p:cNvCxnSpPr/>
          <p:nvPr/>
        </p:nvCxnSpPr>
        <p:spPr>
          <a:xfrm>
            <a:off x="1480000" y="2748150"/>
            <a:ext cx="1283700" cy="8400"/>
          </a:xfrm>
          <a:prstGeom prst="straightConnector1">
            <a:avLst/>
          </a:prstGeom>
          <a:noFill/>
          <a:ln w="28575" cap="flat" cmpd="sng">
            <a:solidFill>
              <a:srgbClr val="FF0000"/>
            </a:solidFill>
            <a:prstDash val="solid"/>
            <a:round/>
            <a:headEnd type="none" w="med" len="med"/>
            <a:tailEnd type="triangle" w="med" len="med"/>
          </a:ln>
        </p:spPr>
      </p:cxnSp>
      <p:cxnSp>
        <p:nvCxnSpPr>
          <p:cNvPr id="457" name="Google Shape;457;p61"/>
          <p:cNvCxnSpPr/>
          <p:nvPr/>
        </p:nvCxnSpPr>
        <p:spPr>
          <a:xfrm>
            <a:off x="5899600" y="3129150"/>
            <a:ext cx="1283700" cy="84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2"/>
          <p:cNvSpPr txBox="1">
            <a:spLocks noGrp="1"/>
          </p:cNvSpPr>
          <p:nvPr>
            <p:ph type="body" idx="1"/>
          </p:nvPr>
        </p:nvSpPr>
        <p:spPr>
          <a:xfrm>
            <a:off x="311700" y="1187100"/>
            <a:ext cx="7915500" cy="3561000"/>
          </a:xfrm>
          <a:prstGeom prst="rect">
            <a:avLst/>
          </a:prstGeom>
        </p:spPr>
        <p:txBody>
          <a:bodyPr spcFirstLastPara="1" wrap="square" lIns="91425" tIns="91425" rIns="91425" bIns="91425" anchor="t" anchorCtr="0">
            <a:noAutofit/>
          </a:bodyPr>
          <a:lstStyle/>
          <a:p>
            <a:pPr marL="457200" lvl="0" indent="-342900" algn="l" rtl="0">
              <a:lnSpc>
                <a:spcPct val="120000"/>
              </a:lnSpc>
              <a:spcBef>
                <a:spcPts val="1000"/>
              </a:spcBef>
              <a:spcAft>
                <a:spcPts val="0"/>
              </a:spcAft>
              <a:buClr>
                <a:srgbClr val="000000"/>
              </a:buClr>
              <a:buSzPts val="1800"/>
              <a:buChar char="●"/>
            </a:pPr>
            <a:r>
              <a:rPr lang="en">
                <a:solidFill>
                  <a:srgbClr val="000000"/>
                </a:solidFill>
              </a:rPr>
              <a:t>Stage IV output to change from GRIB1 to GRIB2</a:t>
            </a:r>
            <a:endParaRPr>
              <a:solidFill>
                <a:srgbClr val="000000"/>
              </a:solidFill>
            </a:endParaRPr>
          </a:p>
          <a:p>
            <a:pPr marL="457200" lvl="0" indent="-342900" algn="l" rtl="0">
              <a:lnSpc>
                <a:spcPct val="120000"/>
              </a:lnSpc>
              <a:spcBef>
                <a:spcPts val="1000"/>
              </a:spcBef>
              <a:spcAft>
                <a:spcPts val="0"/>
              </a:spcAft>
              <a:buClr>
                <a:srgbClr val="000000"/>
              </a:buClr>
              <a:buSzPts val="1800"/>
              <a:buChar char="●"/>
            </a:pPr>
            <a:r>
              <a:rPr lang="en">
                <a:solidFill>
                  <a:srgbClr val="000000"/>
                </a:solidFill>
              </a:rPr>
              <a:t>Stage IV 24h mosaic (for water.weather.gov/precip): add an additional rerun at 30h after valid time (at 18:33Z) to supplement the current 1/2/3/5/7-day rerun schedule for the 24h mosaic, to give RFCs that have a missing QPE or need to update their QPEs a better chance to get their corrected data to water.weather.gov &amp; the public quickly</a:t>
            </a:r>
            <a:endParaRPr>
              <a:solidFill>
                <a:srgbClr val="000000"/>
              </a:solidFill>
            </a:endParaRPr>
          </a:p>
          <a:p>
            <a:pPr marL="457200" lvl="0" indent="-342900" algn="l" rtl="0">
              <a:lnSpc>
                <a:spcPct val="120000"/>
              </a:lnSpc>
              <a:spcBef>
                <a:spcPts val="1000"/>
              </a:spcBef>
              <a:spcAft>
                <a:spcPts val="0"/>
              </a:spcAft>
              <a:buClr>
                <a:srgbClr val="000000"/>
              </a:buClr>
              <a:buSzPts val="1800"/>
              <a:buChar char="●"/>
            </a:pPr>
            <a:r>
              <a:rPr lang="en">
                <a:solidFill>
                  <a:srgbClr val="000000"/>
                </a:solidFill>
              </a:rPr>
              <a:t>Removal of Stage II analysis: pcpRTMA no longer dependent on Stage II; MRMS QPEs can now replace the Stage II</a:t>
            </a:r>
            <a:endParaRPr>
              <a:solidFill>
                <a:srgbClr val="000000"/>
              </a:solidFill>
            </a:endParaRPr>
          </a:p>
          <a:p>
            <a:pPr marL="0" lvl="0" indent="0" algn="l" rtl="0">
              <a:lnSpc>
                <a:spcPct val="114000"/>
              </a:lnSpc>
              <a:spcBef>
                <a:spcPts val="50"/>
              </a:spcBef>
              <a:spcAft>
                <a:spcPts val="100"/>
              </a:spcAft>
              <a:buNone/>
            </a:pPr>
            <a:endParaRPr>
              <a:solidFill>
                <a:srgbClr val="000000"/>
              </a:solidFill>
            </a:endParaRPr>
          </a:p>
        </p:txBody>
      </p:sp>
      <p:sp>
        <p:nvSpPr>
          <p:cNvPr id="463" name="Google Shape;463;p62"/>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Other Changes to Precipitation</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3"/>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u="sng">
                <a:solidFill>
                  <a:schemeClr val="hlink"/>
                </a:solidFill>
                <a:hlinkClick r:id="rId3"/>
              </a:rPr>
              <a:t>MEG-generated evaluation website</a:t>
            </a:r>
            <a:endParaRPr>
              <a:solidFill>
                <a:schemeClr val="dk1"/>
              </a:solidFill>
            </a:endParaRPr>
          </a:p>
          <a:p>
            <a:pPr marL="457200" lvl="0" indent="-317500" algn="l" rtl="0">
              <a:spcBef>
                <a:spcPts val="0"/>
              </a:spcBef>
              <a:spcAft>
                <a:spcPts val="0"/>
              </a:spcAft>
              <a:buClr>
                <a:schemeClr val="dk1"/>
              </a:buClr>
              <a:buSzPts val="1400"/>
              <a:buChar char="●"/>
            </a:pPr>
            <a:r>
              <a:rPr lang="en" u="sng">
                <a:solidFill>
                  <a:schemeClr val="hlink"/>
                </a:solidFill>
                <a:hlinkClick r:id="rId4"/>
              </a:rPr>
              <a:t>EMC Viewer</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Includes time series plots showing ob/background/analysis values for selected METAR sites</a:t>
            </a:r>
            <a:endParaRPr>
              <a:solidFill>
                <a:schemeClr val="dk1"/>
              </a:solidFill>
            </a:endParaRPr>
          </a:p>
          <a:p>
            <a:pPr marL="457200" lvl="0" indent="-317500" algn="l" rtl="0">
              <a:spcBef>
                <a:spcPts val="0"/>
              </a:spcBef>
              <a:spcAft>
                <a:spcPts val="0"/>
              </a:spcAft>
              <a:buClr>
                <a:schemeClr val="dk1"/>
              </a:buClr>
              <a:buSzPts val="1400"/>
              <a:buChar char="●"/>
            </a:pPr>
            <a:r>
              <a:rPr lang="en" u="sng">
                <a:solidFill>
                  <a:schemeClr val="hlink"/>
                </a:solidFill>
                <a:hlinkClick r:id="rId5"/>
              </a:rPr>
              <a:t>NBM Veritas Viewer</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NOAA login credentials required</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Go to “Analysis Review” after clicking on a domain</a:t>
            </a:r>
            <a:endParaRPr>
              <a:solidFill>
                <a:schemeClr val="dk1"/>
              </a:solidFill>
            </a:endParaRPr>
          </a:p>
          <a:p>
            <a:pPr marL="457200" lvl="0" indent="-317500" algn="l" rtl="0">
              <a:spcBef>
                <a:spcPts val="0"/>
              </a:spcBef>
              <a:spcAft>
                <a:spcPts val="0"/>
              </a:spcAft>
              <a:buClr>
                <a:schemeClr val="dk1"/>
              </a:buClr>
              <a:buSzPts val="1400"/>
              <a:buChar char="●"/>
            </a:pPr>
            <a:r>
              <a:rPr lang="en" u="sng">
                <a:solidFill>
                  <a:schemeClr val="hlink"/>
                </a:solidFill>
                <a:hlinkClick r:id="rId6"/>
              </a:rPr>
              <a:t>WAVE viewer</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Maintained by Bill Rasch/Western Region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NWS access only</a:t>
            </a:r>
            <a:endParaRPr>
              <a:solidFill>
                <a:schemeClr val="dk1"/>
              </a:solidFill>
            </a:endParaRPr>
          </a:p>
          <a:p>
            <a:pPr marL="457200" lvl="0" indent="-317500" algn="l" rtl="0">
              <a:spcBef>
                <a:spcPts val="0"/>
              </a:spcBef>
              <a:spcAft>
                <a:spcPts val="0"/>
              </a:spcAft>
              <a:buClr>
                <a:schemeClr val="dk1"/>
              </a:buClr>
              <a:buSzPts val="1400"/>
              <a:buChar char="●"/>
            </a:pPr>
            <a:r>
              <a:rPr lang="en" sz="1400" u="sng">
                <a:solidFill>
                  <a:schemeClr val="hlink"/>
                </a:solidFill>
                <a:hlinkClick r:id="rId7"/>
              </a:rPr>
              <a:t>https://para.nomads.ncep.noaa.gov/pub/data/nccf/com/urma/para/</a:t>
            </a:r>
            <a:endParaRPr sz="1400">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Coming soon - websites with verification stats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Please send in evaluation via </a:t>
            </a:r>
            <a:r>
              <a:rPr lang="en" u="sng">
                <a:solidFill>
                  <a:schemeClr val="hlink"/>
                </a:solidFill>
                <a:hlinkClick r:id="rId8"/>
              </a:rPr>
              <a:t>survey</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Other feedback: </a:t>
            </a:r>
            <a:r>
              <a:rPr lang="en" u="sng">
                <a:solidFill>
                  <a:schemeClr val="hlink"/>
                </a:solidFill>
                <a:hlinkClick r:id="rId9"/>
              </a:rPr>
              <a:t>rtma.fe</a:t>
            </a:r>
            <a:r>
              <a:rPr lang="en" u="sng">
                <a:solidFill>
                  <a:schemeClr val="hlink"/>
                </a:solidFill>
                <a:hlinkClick r:id="rId9"/>
              </a:rPr>
              <a:t>e</a:t>
            </a:r>
            <a:r>
              <a:rPr lang="en" u="sng">
                <a:solidFill>
                  <a:schemeClr val="hlink"/>
                </a:solidFill>
                <a:hlinkClick r:id="rId9"/>
              </a:rPr>
              <a:t>dback.vlab@noaa.gov</a:t>
            </a:r>
            <a:endParaRPr>
              <a:solidFill>
                <a:schemeClr val="dk1"/>
              </a:solidFill>
            </a:endParaRPr>
          </a:p>
        </p:txBody>
      </p:sp>
      <p:sp>
        <p:nvSpPr>
          <p:cNvPr id="469" name="Google Shape;469;p63"/>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Ways to View/Evaluate </a:t>
            </a:r>
            <a:endParaRPr/>
          </a:p>
        </p:txBody>
      </p:sp>
      <p:pic>
        <p:nvPicPr>
          <p:cNvPr id="470" name="Google Shape;470;p63"/>
          <p:cNvPicPr preferRelativeResize="0"/>
          <p:nvPr/>
        </p:nvPicPr>
        <p:blipFill>
          <a:blip r:embed="rId10">
            <a:alphaModFix/>
          </a:blip>
          <a:stretch>
            <a:fillRect/>
          </a:stretch>
        </p:blipFill>
        <p:spPr>
          <a:xfrm>
            <a:off x="6179127" y="2187675"/>
            <a:ext cx="2869674" cy="2616476"/>
          </a:xfrm>
          <a:prstGeom prst="rect">
            <a:avLst/>
          </a:prstGeom>
          <a:noFill/>
          <a:ln>
            <a:noFill/>
          </a:ln>
        </p:spPr>
      </p:pic>
      <p:cxnSp>
        <p:nvCxnSpPr>
          <p:cNvPr id="471" name="Google Shape;471;p63"/>
          <p:cNvCxnSpPr/>
          <p:nvPr/>
        </p:nvCxnSpPr>
        <p:spPr>
          <a:xfrm flipH="1">
            <a:off x="7607202" y="1781600"/>
            <a:ext cx="13500" cy="43590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4"/>
          <p:cNvSpPr txBox="1">
            <a:spLocks noGrp="1"/>
          </p:cNvSpPr>
          <p:nvPr>
            <p:ph type="sldNum" idx="12"/>
          </p:nvPr>
        </p:nvSpPr>
        <p:spPr>
          <a:xfrm>
            <a:off x="8438108" y="4769350"/>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FFFFFF"/>
              </a:buClr>
              <a:buFont typeface="Arial"/>
              <a:buNone/>
            </a:pPr>
            <a:fld id="{00000000-1234-1234-1234-123412341234}" type="slidenum">
              <a:rPr lang="en"/>
              <a:t>34</a:t>
            </a:fld>
            <a:endParaRPr/>
          </a:p>
        </p:txBody>
      </p:sp>
      <p:sp>
        <p:nvSpPr>
          <p:cNvPr id="477" name="Google Shape;477;p64"/>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V2.8 RTMA/URMA/RTMA-RU Timeline</a:t>
            </a:r>
            <a:endParaRPr/>
          </a:p>
        </p:txBody>
      </p:sp>
      <p:sp>
        <p:nvSpPr>
          <p:cNvPr id="478" name="Google Shape;478;p64"/>
          <p:cNvSpPr/>
          <p:nvPr/>
        </p:nvSpPr>
        <p:spPr>
          <a:xfrm>
            <a:off x="97507" y="2660743"/>
            <a:ext cx="8947500" cy="149700"/>
          </a:xfrm>
          <a:prstGeom prst="roundRect">
            <a:avLst>
              <a:gd name="adj" fmla="val 16667"/>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9" name="Google Shape;479;p64"/>
          <p:cNvSpPr/>
          <p:nvPr/>
        </p:nvSpPr>
        <p:spPr>
          <a:xfrm rot="5400000">
            <a:off x="839152" y="2670650"/>
            <a:ext cx="772800" cy="753000"/>
          </a:xfrm>
          <a:prstGeom prst="homePlate">
            <a:avLst>
              <a:gd name="adj" fmla="val 28333"/>
            </a:avLst>
          </a:prstGeom>
          <a:solidFill>
            <a:srgbClr val="ECB4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80" name="Google Shape;480;p64"/>
          <p:cNvSpPr/>
          <p:nvPr/>
        </p:nvSpPr>
        <p:spPr>
          <a:xfrm>
            <a:off x="1460604" y="2660743"/>
            <a:ext cx="417000" cy="150300"/>
          </a:xfrm>
          <a:prstGeom prst="rect">
            <a:avLst/>
          </a:prstGeom>
          <a:solidFill>
            <a:srgbClr val="ECB4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81" name="Google Shape;481;p64"/>
          <p:cNvSpPr txBox="1"/>
          <p:nvPr/>
        </p:nvSpPr>
        <p:spPr>
          <a:xfrm>
            <a:off x="858100" y="2908150"/>
            <a:ext cx="753000" cy="27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b="1">
                <a:solidFill>
                  <a:srgbClr val="FFFFFF"/>
                </a:solidFill>
              </a:rPr>
              <a:t>10/23</a:t>
            </a:r>
            <a:endParaRPr b="1">
              <a:solidFill>
                <a:srgbClr val="FFFFFF"/>
              </a:solidFill>
            </a:endParaRPr>
          </a:p>
        </p:txBody>
      </p:sp>
      <p:grpSp>
        <p:nvGrpSpPr>
          <p:cNvPr id="482" name="Google Shape;482;p64"/>
          <p:cNvGrpSpPr/>
          <p:nvPr/>
        </p:nvGrpSpPr>
        <p:grpSpPr>
          <a:xfrm>
            <a:off x="2263525" y="2045977"/>
            <a:ext cx="1220339" cy="777281"/>
            <a:chOff x="3326281" y="2491905"/>
            <a:chExt cx="1474195" cy="1101900"/>
          </a:xfrm>
        </p:grpSpPr>
        <p:sp>
          <p:nvSpPr>
            <p:cNvPr id="483" name="Google Shape;483;p64"/>
            <p:cNvSpPr/>
            <p:nvPr/>
          </p:nvSpPr>
          <p:spPr>
            <a:xfrm rot="5400000" flipH="1">
              <a:off x="3292975" y="2590005"/>
              <a:ext cx="1101900" cy="905700"/>
            </a:xfrm>
            <a:prstGeom prst="homePlate">
              <a:avLst>
                <a:gd name="adj" fmla="val 28333"/>
              </a:avLst>
            </a:prstGeom>
            <a:solidFill>
              <a:srgbClr val="8BB7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84" name="Google Shape;484;p64"/>
            <p:cNvSpPr/>
            <p:nvPr/>
          </p:nvSpPr>
          <p:spPr>
            <a:xfrm rot="10800000" flipH="1">
              <a:off x="4296776" y="3377205"/>
              <a:ext cx="503700" cy="216600"/>
            </a:xfrm>
            <a:prstGeom prst="rect">
              <a:avLst/>
            </a:prstGeom>
            <a:solidFill>
              <a:srgbClr val="8BB7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85" name="Google Shape;485;p64"/>
            <p:cNvSpPr txBox="1"/>
            <p:nvPr/>
          </p:nvSpPr>
          <p:spPr>
            <a:xfrm>
              <a:off x="3326281" y="2842767"/>
              <a:ext cx="9057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 b="1">
                  <a:solidFill>
                    <a:srgbClr val="FFFFFF"/>
                  </a:solidFill>
                </a:rPr>
                <a:t>11/22</a:t>
              </a:r>
              <a:endParaRPr/>
            </a:p>
          </p:txBody>
        </p:sp>
      </p:grpSp>
      <p:grpSp>
        <p:nvGrpSpPr>
          <p:cNvPr id="486" name="Google Shape;486;p64"/>
          <p:cNvGrpSpPr/>
          <p:nvPr/>
        </p:nvGrpSpPr>
        <p:grpSpPr>
          <a:xfrm>
            <a:off x="3919734" y="2660743"/>
            <a:ext cx="1166702" cy="772772"/>
            <a:chOff x="5327017" y="3377333"/>
            <a:chExt cx="1409401" cy="1112702"/>
          </a:xfrm>
        </p:grpSpPr>
        <p:sp>
          <p:nvSpPr>
            <p:cNvPr id="487" name="Google Shape;487;p64"/>
            <p:cNvSpPr/>
            <p:nvPr/>
          </p:nvSpPr>
          <p:spPr>
            <a:xfrm rot="5400000">
              <a:off x="5223517" y="3480835"/>
              <a:ext cx="1112700" cy="905700"/>
            </a:xfrm>
            <a:prstGeom prst="homePlate">
              <a:avLst>
                <a:gd name="adj" fmla="val 28333"/>
              </a:avLst>
            </a:prstGeom>
            <a:solidFill>
              <a:srgbClr val="5FB7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88" name="Google Shape;488;p64"/>
            <p:cNvSpPr/>
            <p:nvPr/>
          </p:nvSpPr>
          <p:spPr>
            <a:xfrm>
              <a:off x="6232718" y="3377333"/>
              <a:ext cx="503700" cy="216600"/>
            </a:xfrm>
            <a:prstGeom prst="rect">
              <a:avLst/>
            </a:prstGeom>
            <a:solidFill>
              <a:srgbClr val="5FB7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89" name="Google Shape;489;p64"/>
            <p:cNvSpPr txBox="1"/>
            <p:nvPr/>
          </p:nvSpPr>
          <p:spPr>
            <a:xfrm>
              <a:off x="5375571" y="3733570"/>
              <a:ext cx="7923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b="1">
                  <a:solidFill>
                    <a:srgbClr val="FFFFFF"/>
                  </a:solidFill>
                </a:rPr>
                <a:t>12/17</a:t>
              </a:r>
              <a:endParaRPr/>
            </a:p>
            <a:p>
              <a:pPr marL="0" marR="0" lvl="0" indent="0" algn="ctr" rtl="0">
                <a:spcBef>
                  <a:spcPts val="0"/>
                </a:spcBef>
                <a:spcAft>
                  <a:spcPts val="0"/>
                </a:spcAft>
                <a:buNone/>
              </a:pPr>
              <a:endParaRPr sz="2000">
                <a:solidFill>
                  <a:srgbClr val="FFFFFF"/>
                </a:solidFill>
              </a:endParaRPr>
            </a:p>
          </p:txBody>
        </p:sp>
      </p:grpSp>
      <p:grpSp>
        <p:nvGrpSpPr>
          <p:cNvPr id="490" name="Google Shape;490;p64"/>
          <p:cNvGrpSpPr/>
          <p:nvPr/>
        </p:nvGrpSpPr>
        <p:grpSpPr>
          <a:xfrm>
            <a:off x="5446275" y="2045528"/>
            <a:ext cx="1223782" cy="765270"/>
            <a:chOff x="7171111" y="2491493"/>
            <a:chExt cx="1478354" cy="1101901"/>
          </a:xfrm>
        </p:grpSpPr>
        <p:sp>
          <p:nvSpPr>
            <p:cNvPr id="491" name="Google Shape;491;p64"/>
            <p:cNvSpPr/>
            <p:nvPr/>
          </p:nvSpPr>
          <p:spPr>
            <a:xfrm rot="5400000" flipH="1">
              <a:off x="7141965" y="2589593"/>
              <a:ext cx="1101900" cy="905700"/>
            </a:xfrm>
            <a:prstGeom prst="homePlate">
              <a:avLst>
                <a:gd name="adj" fmla="val 28333"/>
              </a:avLst>
            </a:prstGeom>
            <a:solidFill>
              <a:srgbClr val="3081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92" name="Google Shape;492;p64"/>
            <p:cNvSpPr/>
            <p:nvPr/>
          </p:nvSpPr>
          <p:spPr>
            <a:xfrm rot="10800000" flipH="1">
              <a:off x="8145765" y="3377394"/>
              <a:ext cx="503700" cy="216000"/>
            </a:xfrm>
            <a:prstGeom prst="rect">
              <a:avLst/>
            </a:prstGeom>
            <a:solidFill>
              <a:srgbClr val="3081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93" name="Google Shape;493;p64"/>
            <p:cNvSpPr txBox="1"/>
            <p:nvPr/>
          </p:nvSpPr>
          <p:spPr>
            <a:xfrm>
              <a:off x="7171111" y="2842353"/>
              <a:ext cx="10866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 b="1">
                  <a:solidFill>
                    <a:srgbClr val="FFFFFF"/>
                  </a:solidFill>
                </a:rPr>
                <a:t>02/2020</a:t>
              </a:r>
              <a:endParaRPr>
                <a:solidFill>
                  <a:schemeClr val="dk1"/>
                </a:solidFill>
              </a:endParaRPr>
            </a:p>
            <a:p>
              <a:pPr marL="0" marR="0" lvl="0" indent="0" algn="ctr" rtl="0">
                <a:spcBef>
                  <a:spcPts val="0"/>
                </a:spcBef>
                <a:spcAft>
                  <a:spcPts val="0"/>
                </a:spcAft>
                <a:buNone/>
              </a:pPr>
              <a:endParaRPr sz="2000">
                <a:solidFill>
                  <a:srgbClr val="FFFFFF"/>
                </a:solidFill>
              </a:endParaRPr>
            </a:p>
          </p:txBody>
        </p:sp>
      </p:grpSp>
      <p:grpSp>
        <p:nvGrpSpPr>
          <p:cNvPr id="494" name="Google Shape;494;p64"/>
          <p:cNvGrpSpPr/>
          <p:nvPr/>
        </p:nvGrpSpPr>
        <p:grpSpPr>
          <a:xfrm>
            <a:off x="7087176" y="2660743"/>
            <a:ext cx="1233323" cy="765271"/>
            <a:chOff x="9153354" y="3377333"/>
            <a:chExt cx="1489881" cy="1101902"/>
          </a:xfrm>
        </p:grpSpPr>
        <p:sp>
          <p:nvSpPr>
            <p:cNvPr id="495" name="Google Shape;495;p64"/>
            <p:cNvSpPr/>
            <p:nvPr/>
          </p:nvSpPr>
          <p:spPr>
            <a:xfrm rot="5400000">
              <a:off x="9120434" y="3475434"/>
              <a:ext cx="1101900" cy="905700"/>
            </a:xfrm>
            <a:prstGeom prst="homePlate">
              <a:avLst>
                <a:gd name="adj" fmla="val 28333"/>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96" name="Google Shape;496;p64"/>
            <p:cNvSpPr/>
            <p:nvPr/>
          </p:nvSpPr>
          <p:spPr>
            <a:xfrm>
              <a:off x="10124234" y="3377333"/>
              <a:ext cx="519000" cy="2154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97" name="Google Shape;497;p64"/>
            <p:cNvSpPr txBox="1"/>
            <p:nvPr/>
          </p:nvSpPr>
          <p:spPr>
            <a:xfrm>
              <a:off x="9153354" y="3728278"/>
              <a:ext cx="10431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 b="1">
                  <a:solidFill>
                    <a:srgbClr val="FFFFFF"/>
                  </a:solidFill>
                </a:rPr>
                <a:t>03/2020</a:t>
              </a:r>
              <a:endParaRPr>
                <a:solidFill>
                  <a:schemeClr val="dk1"/>
                </a:solidFill>
              </a:endParaRPr>
            </a:p>
            <a:p>
              <a:pPr marL="0" marR="0" lvl="0" indent="0" algn="ctr" rtl="0">
                <a:spcBef>
                  <a:spcPts val="0"/>
                </a:spcBef>
                <a:spcAft>
                  <a:spcPts val="0"/>
                </a:spcAft>
                <a:buNone/>
              </a:pPr>
              <a:endParaRPr sz="2000">
                <a:solidFill>
                  <a:srgbClr val="FFFFFF"/>
                </a:solidFill>
              </a:endParaRPr>
            </a:p>
          </p:txBody>
        </p:sp>
      </p:grpSp>
      <p:sp>
        <p:nvSpPr>
          <p:cNvPr id="498" name="Google Shape;498;p64"/>
          <p:cNvSpPr/>
          <p:nvPr/>
        </p:nvSpPr>
        <p:spPr>
          <a:xfrm>
            <a:off x="6509425" y="3614648"/>
            <a:ext cx="2152500" cy="600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Implementation</a:t>
            </a:r>
            <a:endParaRPr sz="1800"/>
          </a:p>
          <a:p>
            <a:pPr marL="0" marR="0" lvl="0" indent="0" algn="ctr" rtl="0">
              <a:spcBef>
                <a:spcPts val="0"/>
              </a:spcBef>
              <a:spcAft>
                <a:spcPts val="0"/>
              </a:spcAft>
              <a:buNone/>
            </a:pPr>
            <a:r>
              <a:rPr lang="en" sz="1800"/>
              <a:t>[Q2FY20]</a:t>
            </a:r>
            <a:endParaRPr sz="1800"/>
          </a:p>
        </p:txBody>
      </p:sp>
      <p:sp>
        <p:nvSpPr>
          <p:cNvPr id="499" name="Google Shape;499;p64"/>
          <p:cNvSpPr/>
          <p:nvPr/>
        </p:nvSpPr>
        <p:spPr>
          <a:xfrm>
            <a:off x="4871543" y="1342307"/>
            <a:ext cx="2152500" cy="64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NCO begins 30 day IT test</a:t>
            </a:r>
            <a:endParaRPr sz="1800" b="0" i="0" u="none" strike="noStrike" cap="none">
              <a:latin typeface="Arial"/>
              <a:ea typeface="Arial"/>
              <a:cs typeface="Arial"/>
              <a:sym typeface="Arial"/>
            </a:endParaRPr>
          </a:p>
        </p:txBody>
      </p:sp>
      <p:sp>
        <p:nvSpPr>
          <p:cNvPr id="500" name="Google Shape;500;p64"/>
          <p:cNvSpPr/>
          <p:nvPr/>
        </p:nvSpPr>
        <p:spPr>
          <a:xfrm>
            <a:off x="165275" y="3519449"/>
            <a:ext cx="2152500" cy="64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Begin Eval</a:t>
            </a:r>
            <a:endParaRPr sz="1800" b="0" i="0" u="none" strike="noStrike" cap="none">
              <a:latin typeface="Arial"/>
              <a:ea typeface="Arial"/>
              <a:cs typeface="Arial"/>
              <a:sym typeface="Arial"/>
            </a:endParaRPr>
          </a:p>
        </p:txBody>
      </p:sp>
      <p:sp>
        <p:nvSpPr>
          <p:cNvPr id="501" name="Google Shape;501;p64"/>
          <p:cNvSpPr/>
          <p:nvPr/>
        </p:nvSpPr>
        <p:spPr>
          <a:xfrm>
            <a:off x="1611075" y="1701925"/>
            <a:ext cx="2152500" cy="435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 End Eval</a:t>
            </a:r>
            <a:endParaRPr sz="1800" b="0" i="0" u="none" strike="noStrike" cap="none">
              <a:latin typeface="Arial"/>
              <a:ea typeface="Arial"/>
              <a:cs typeface="Arial"/>
              <a:sym typeface="Arial"/>
            </a:endParaRPr>
          </a:p>
        </p:txBody>
      </p:sp>
      <p:sp>
        <p:nvSpPr>
          <p:cNvPr id="502" name="Google Shape;502;p64"/>
          <p:cNvSpPr/>
          <p:nvPr/>
        </p:nvSpPr>
        <p:spPr>
          <a:xfrm>
            <a:off x="3250500" y="3433525"/>
            <a:ext cx="2152500" cy="97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OD Brief and code hand off to NCO</a:t>
            </a:r>
            <a:endParaRPr sz="1800"/>
          </a:p>
          <a:p>
            <a:pPr marL="0" marR="0" lvl="0" indent="0" algn="ctr" rtl="0">
              <a:spcBef>
                <a:spcPts val="0"/>
              </a:spcBef>
              <a:spcAft>
                <a:spcPts val="0"/>
              </a:spcAft>
              <a:buNone/>
            </a:pPr>
            <a:r>
              <a:rPr lang="en" sz="1800"/>
              <a:t>(Approx.)</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08" name="Google Shape;508;p65"/>
          <p:cNvSpPr txBox="1">
            <a:spLocks noGrp="1"/>
          </p:cNvSpPr>
          <p:nvPr>
            <p:ph type="subTitle" idx="1"/>
          </p:nvPr>
        </p:nvSpPr>
        <p:spPr>
          <a:xfrm>
            <a:off x="311700" y="1408875"/>
            <a:ext cx="8520600" cy="221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chemeClr val="dk1"/>
                </a:solidFill>
              </a:rPr>
              <a:t>BACKUP </a:t>
            </a:r>
            <a:endParaRPr sz="4800">
              <a:solidFill>
                <a:schemeClr val="dk1"/>
              </a:solidFill>
            </a:endParaRPr>
          </a:p>
          <a:p>
            <a:pPr marL="0" lvl="0" indent="0" algn="ctr" rtl="0">
              <a:spcBef>
                <a:spcPts val="0"/>
              </a:spcBef>
              <a:spcAft>
                <a:spcPts val="0"/>
              </a:spcAft>
              <a:buNone/>
            </a:pPr>
            <a:endParaRPr sz="4800">
              <a:solidFill>
                <a:schemeClr val="dk1"/>
              </a:solidFill>
            </a:endParaRPr>
          </a:p>
          <a:p>
            <a:pPr marL="0" lvl="0" indent="0" algn="ctr" rtl="0">
              <a:spcBef>
                <a:spcPts val="0"/>
              </a:spcBef>
              <a:spcAft>
                <a:spcPts val="0"/>
              </a:spcAft>
              <a:buNone/>
            </a:pPr>
            <a:r>
              <a:rPr lang="en" sz="4800">
                <a:solidFill>
                  <a:schemeClr val="dk1"/>
                </a:solidFill>
              </a:rPr>
              <a:t>SLIDES</a:t>
            </a:r>
            <a:endParaRPr sz="48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6"/>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Ongoing: Quality Control/Ob Flagging</a:t>
            </a:r>
            <a:endParaRPr/>
          </a:p>
        </p:txBody>
      </p:sp>
      <p:sp>
        <p:nvSpPr>
          <p:cNvPr id="514" name="Google Shape;514;p66"/>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228600" algn="l" rtl="0">
              <a:spcBef>
                <a:spcPts val="0"/>
              </a:spcBef>
              <a:spcAft>
                <a:spcPts val="0"/>
              </a:spcAft>
              <a:buClr>
                <a:schemeClr val="dk1"/>
              </a:buClr>
              <a:buSzPts val="1400"/>
              <a:buNone/>
            </a:pPr>
            <a:r>
              <a:rPr lang="en">
                <a:solidFill>
                  <a:schemeClr val="dk1"/>
                </a:solidFill>
              </a:rPr>
              <a:t>Overview </a:t>
            </a:r>
            <a:r>
              <a:rPr lang="en" u="sng">
                <a:solidFill>
                  <a:schemeClr val="hlink"/>
                </a:solidFill>
                <a:hlinkClick r:id="rId3"/>
              </a:rPr>
              <a:t>here</a:t>
            </a:r>
            <a:endParaRPr>
              <a:solidFill>
                <a:schemeClr val="dk1"/>
              </a:solidFill>
            </a:endParaRPr>
          </a:p>
          <a:p>
            <a:pPr marL="457200" lvl="0" indent="-228600" algn="l" rtl="0">
              <a:spcBef>
                <a:spcPts val="0"/>
              </a:spcBef>
              <a:spcAft>
                <a:spcPts val="0"/>
              </a:spcAft>
              <a:buClr>
                <a:schemeClr val="dk1"/>
              </a:buClr>
              <a:buSzPts val="1400"/>
              <a:buNone/>
            </a:pPr>
            <a:r>
              <a:rPr lang="en">
                <a:solidFill>
                  <a:schemeClr val="dk1"/>
                </a:solidFill>
              </a:rPr>
              <a:t>Easiest way to find out what is used or not: look at KML plots available </a:t>
            </a:r>
            <a:r>
              <a:rPr lang="en" u="sng">
                <a:solidFill>
                  <a:schemeClr val="hlink"/>
                </a:solidFill>
                <a:hlinkClick r:id="rId4"/>
              </a:rPr>
              <a:t>here</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Obs are colored traffic-light style, click on points for more info</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If MADIS is getting the ob, we probably are too</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If you know of an ob that you don’t see, let us know</a:t>
            </a:r>
            <a:endParaRPr>
              <a:solidFill>
                <a:schemeClr val="dk1"/>
              </a:solidFill>
            </a:endParaRPr>
          </a:p>
          <a:p>
            <a:pPr marL="457200" lvl="0" indent="-228600" algn="l" rtl="0">
              <a:spcBef>
                <a:spcPts val="0"/>
              </a:spcBef>
              <a:spcAft>
                <a:spcPts val="0"/>
              </a:spcAft>
              <a:buClr>
                <a:schemeClr val="dk1"/>
              </a:buClr>
              <a:buSzPts val="1400"/>
              <a:buNone/>
            </a:pPr>
            <a:r>
              <a:rPr lang="en">
                <a:solidFill>
                  <a:schemeClr val="dk1"/>
                </a:solidFill>
              </a:rPr>
              <a:t>Want to flag obs?</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Flag a few: fill out the </a:t>
            </a:r>
            <a:r>
              <a:rPr lang="en" u="sng">
                <a:solidFill>
                  <a:schemeClr val="hlink"/>
                </a:solidFill>
                <a:hlinkClick r:id="rId5"/>
              </a:rPr>
              <a:t>form </a:t>
            </a:r>
            <a:r>
              <a:rPr lang="en">
                <a:solidFill>
                  <a:schemeClr val="dk1"/>
                </a:solidFill>
              </a:rPr>
              <a:t>(also available at VLab site)</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Flag a bunch: email us and we will work out specs</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We can flag only certain variables (keep temps/flag winds) if that is needed</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Flags are generally* applied on Friday afternoon</a:t>
            </a:r>
            <a:endParaRPr>
              <a:solidFill>
                <a:schemeClr val="dk1"/>
              </a:solidFill>
            </a:endParaRPr>
          </a:p>
          <a:p>
            <a:pPr marL="457200" lvl="0" indent="-228600" algn="l" rtl="0">
              <a:spcBef>
                <a:spcPts val="0"/>
              </a:spcBef>
              <a:spcAft>
                <a:spcPts val="0"/>
              </a:spcAft>
              <a:buClr>
                <a:schemeClr val="dk1"/>
              </a:buClr>
              <a:buSzPts val="1400"/>
              <a:buNone/>
            </a:pPr>
            <a:r>
              <a:rPr lang="en">
                <a:solidFill>
                  <a:schemeClr val="dk1"/>
                </a:solidFill>
              </a:rPr>
              <a:t>Don’t want to flag obs?</a:t>
            </a:r>
            <a:endParaRPr>
              <a:solidFill>
                <a:schemeClr val="dk1"/>
              </a:solidFill>
            </a:endParaRPr>
          </a:p>
          <a:p>
            <a:pPr marL="914400" lvl="1" indent="-228600" algn="l" rtl="0">
              <a:spcBef>
                <a:spcPts val="0"/>
              </a:spcBef>
              <a:spcAft>
                <a:spcPts val="0"/>
              </a:spcAft>
              <a:buClr>
                <a:schemeClr val="dk1"/>
              </a:buClr>
              <a:buSzPts val="1400"/>
              <a:buNone/>
            </a:pPr>
            <a:r>
              <a:rPr lang="en">
                <a:solidFill>
                  <a:schemeClr val="dk1"/>
                </a:solidFill>
              </a:rPr>
              <a:t>Don’t be surprised when they are drawn for in RTMA/URMA, and later NBM</a:t>
            </a:r>
            <a:endParaRPr>
              <a:solidFill>
                <a:schemeClr val="dk1"/>
              </a:solidFill>
            </a:endParaRPr>
          </a:p>
        </p:txBody>
      </p:sp>
      <p:sp>
        <p:nvSpPr>
          <p:cNvPr id="515" name="Google Shape;515;p66"/>
          <p:cNvSpPr txBox="1"/>
          <p:nvPr/>
        </p:nvSpPr>
        <p:spPr>
          <a:xfrm>
            <a:off x="687300" y="4744450"/>
            <a:ext cx="7901700" cy="2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*Flagging is at EMC and SDM’s discretion, may be delayed by machine issues or critical weather</a:t>
            </a:r>
            <a:endParaRPr>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7"/>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521" name="Google Shape;521;p67"/>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22" name="Google Shape;522;p67"/>
          <p:cNvPicPr preferRelativeResize="0"/>
          <p:nvPr/>
        </p:nvPicPr>
        <p:blipFill>
          <a:blip r:embed="rId3">
            <a:alphaModFix/>
          </a:blip>
          <a:stretch>
            <a:fillRect/>
          </a:stretch>
        </p:blipFill>
        <p:spPr>
          <a:xfrm>
            <a:off x="457200" y="0"/>
            <a:ext cx="8229602"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8"/>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RTMA/URMA </a:t>
            </a:r>
            <a:r>
              <a:rPr lang="en" u="sng">
                <a:solidFill>
                  <a:schemeClr val="hlink"/>
                </a:solidFill>
                <a:hlinkClick r:id="rId3"/>
              </a:rPr>
              <a:t>VLab Community</a:t>
            </a:r>
            <a:endParaRPr/>
          </a:p>
        </p:txBody>
      </p:sp>
      <p:pic>
        <p:nvPicPr>
          <p:cNvPr id="528" name="Google Shape;528;p68"/>
          <p:cNvPicPr preferRelativeResize="0"/>
          <p:nvPr/>
        </p:nvPicPr>
        <p:blipFill rotWithShape="1">
          <a:blip r:embed="rId4">
            <a:alphaModFix/>
          </a:blip>
          <a:srcRect t="4490" b="4417"/>
          <a:stretch/>
        </p:blipFill>
        <p:spPr>
          <a:xfrm>
            <a:off x="1097151" y="847675"/>
            <a:ext cx="6949698" cy="3956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4"/>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Our science evaluation does NOT include the RAP/HRRR upgrades presented </a:t>
            </a:r>
            <a:r>
              <a:rPr lang="en" u="sng">
                <a:solidFill>
                  <a:schemeClr val="hlink"/>
                </a:solidFill>
                <a:hlinkClick r:id="rId3"/>
              </a:rPr>
              <a:t>here</a:t>
            </a:r>
            <a:r>
              <a:rPr lang="en">
                <a:solidFill>
                  <a:schemeClr val="dk1"/>
                </a:solidFill>
              </a:rPr>
              <a:t> (earlier MEG meeting)</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Fields aren’t available to us yet</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RTMA/URMA will be implemented before RAP/HRRR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We will likely run another parallel, at some point, when CONUS RAP/HRRR fields are available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Largest improvement in new RAP/HRRR: improved inland lake temperatures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Water temperature have been too cold before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New SST algorithm in HRRR</a:t>
            </a:r>
            <a:endParaRPr>
              <a:solidFill>
                <a:schemeClr val="dk1"/>
              </a:solidFill>
            </a:endParaRPr>
          </a:p>
        </p:txBody>
      </p:sp>
      <p:sp>
        <p:nvSpPr>
          <p:cNvPr id="164" name="Google Shape;164;p34"/>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NOT Included Here: New RAP/HRRR</a:t>
            </a:r>
            <a:endParaRPr/>
          </a:p>
        </p:txBody>
      </p:sp>
      <p:pic>
        <p:nvPicPr>
          <p:cNvPr id="165" name="Google Shape;165;p34"/>
          <p:cNvPicPr preferRelativeResize="0"/>
          <p:nvPr/>
        </p:nvPicPr>
        <p:blipFill>
          <a:blip r:embed="rId4">
            <a:alphaModFix/>
          </a:blip>
          <a:stretch>
            <a:fillRect/>
          </a:stretch>
        </p:blipFill>
        <p:spPr>
          <a:xfrm>
            <a:off x="5189724" y="3099650"/>
            <a:ext cx="2124476" cy="17416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5"/>
          <p:cNvSpPr txBox="1">
            <a:spLocks noGrp="1"/>
          </p:cNvSpPr>
          <p:nvPr>
            <p:ph type="body" idx="1"/>
          </p:nvPr>
        </p:nvSpPr>
        <p:spPr>
          <a:xfrm>
            <a:off x="311700" y="847675"/>
            <a:ext cx="8520600" cy="33864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Char char="●"/>
            </a:pPr>
            <a:r>
              <a:rPr lang="en">
                <a:solidFill>
                  <a:schemeClr val="dk1"/>
                </a:solidFill>
              </a:rPr>
              <a:t>Formal Evaluation Period: October 23-November 22</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Data available via </a:t>
            </a:r>
            <a:r>
              <a:rPr lang="en" u="sng">
                <a:solidFill>
                  <a:schemeClr val="hlink"/>
                </a:solidFill>
                <a:hlinkClick r:id="rId3"/>
              </a:rPr>
              <a:t>para-NOMADS</a:t>
            </a:r>
            <a:r>
              <a:rPr lang="en">
                <a:solidFill>
                  <a:schemeClr val="dk1"/>
                </a:solidFill>
              </a:rPr>
              <a:t> (look for “2dvaranl” files)</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Let system run, maybe make minor tweaks, collect feedback as necessary</a:t>
            </a:r>
            <a:endParaRPr sz="1400">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Generate verification stats over this period</a:t>
            </a:r>
            <a:endParaRPr sz="1400">
              <a:solidFill>
                <a:schemeClr val="dk1"/>
              </a:solidFill>
            </a:endParaRPr>
          </a:p>
          <a:p>
            <a:pPr marL="914400" lvl="1" indent="-317500" algn="l" rtl="0">
              <a:lnSpc>
                <a:spcPct val="100000"/>
              </a:lnSpc>
              <a:spcBef>
                <a:spcPts val="0"/>
              </a:spcBef>
              <a:spcAft>
                <a:spcPts val="0"/>
              </a:spcAft>
              <a:buClr>
                <a:schemeClr val="dk1"/>
              </a:buClr>
              <a:buSzPts val="1400"/>
              <a:buChar char="○"/>
            </a:pPr>
            <a:r>
              <a:rPr lang="en">
                <a:solidFill>
                  <a:schemeClr val="dk1"/>
                </a:solidFill>
              </a:rPr>
              <a:t>Running on prod machine (yay!) but not under NCO 24-hour monitoring</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Gather feedback, present summary to EMC mgmt/NCEP Director: mid Dec </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If management approves, code will be ‘handed off’ to central operations in early December</a:t>
            </a:r>
            <a:endParaRPr sz="1400">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Code is ‘locked down’ at this point</a:t>
            </a:r>
            <a:endParaRPr sz="1400">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Exact timing depends on end of WCOSS moratorium (transition to Dell)</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NCO builds and tests operational system - December-February</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Evaluation system would continue to run</a:t>
            </a:r>
            <a:endParaRPr sz="1400">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Final IT test (30 days) is run by NCO, likely over March</a:t>
            </a:r>
            <a:endParaRPr>
              <a:solidFill>
                <a:schemeClr val="dk1"/>
              </a:solidFill>
            </a:endParaRPr>
          </a:p>
          <a:p>
            <a:pPr marL="914400" lvl="1" indent="-317500" algn="l" rtl="0">
              <a:lnSpc>
                <a:spcPct val="100000"/>
              </a:lnSpc>
              <a:spcBef>
                <a:spcPts val="0"/>
              </a:spcBef>
              <a:spcAft>
                <a:spcPts val="0"/>
              </a:spcAft>
              <a:buClr>
                <a:schemeClr val="dk1"/>
              </a:buClr>
              <a:buSzPts val="1400"/>
              <a:buChar char="○"/>
            </a:pPr>
            <a:r>
              <a:rPr lang="en" sz="1400">
                <a:solidFill>
                  <a:schemeClr val="dk1"/>
                </a:solidFill>
              </a:rPr>
              <a:t>Dataflow aspects, testing with AWIPS, etc.</a:t>
            </a:r>
            <a:endParaRPr sz="1400">
              <a:solidFill>
                <a:schemeClr val="dk1"/>
              </a:solidFill>
            </a:endParaRPr>
          </a:p>
          <a:p>
            <a:pPr marL="0" lvl="0" indent="457200" algn="ctr" rtl="0">
              <a:lnSpc>
                <a:spcPct val="100000"/>
              </a:lnSpc>
              <a:spcBef>
                <a:spcPts val="0"/>
              </a:spcBef>
              <a:spcAft>
                <a:spcPts val="0"/>
              </a:spcAft>
              <a:buNone/>
            </a:pPr>
            <a:endParaRPr sz="1400">
              <a:solidFill>
                <a:schemeClr val="dk1"/>
              </a:solidFill>
            </a:endParaRPr>
          </a:p>
        </p:txBody>
      </p:sp>
      <p:sp>
        <p:nvSpPr>
          <p:cNvPr id="171" name="Google Shape;171;p35"/>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Timeline for Next Upgrade</a:t>
            </a:r>
            <a:endParaRPr/>
          </a:p>
        </p:txBody>
      </p:sp>
      <p:sp>
        <p:nvSpPr>
          <p:cNvPr id="172" name="Google Shape;172;p35"/>
          <p:cNvSpPr txBox="1"/>
          <p:nvPr/>
        </p:nvSpPr>
        <p:spPr>
          <a:xfrm>
            <a:off x="1750200" y="4234075"/>
            <a:ext cx="5643600" cy="498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a:t>Implementation goal: late March, 2020</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6"/>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V2.8 RTMA/URMA/RTMA-RU Timeline</a:t>
            </a:r>
            <a:endParaRPr/>
          </a:p>
        </p:txBody>
      </p:sp>
      <p:sp>
        <p:nvSpPr>
          <p:cNvPr id="178" name="Google Shape;178;p36"/>
          <p:cNvSpPr/>
          <p:nvPr/>
        </p:nvSpPr>
        <p:spPr>
          <a:xfrm>
            <a:off x="97507" y="2660743"/>
            <a:ext cx="8947500" cy="149700"/>
          </a:xfrm>
          <a:prstGeom prst="roundRect">
            <a:avLst>
              <a:gd name="adj" fmla="val 16667"/>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9" name="Google Shape;179;p36"/>
          <p:cNvSpPr/>
          <p:nvPr/>
        </p:nvSpPr>
        <p:spPr>
          <a:xfrm rot="5400000">
            <a:off x="839152" y="2670650"/>
            <a:ext cx="772800" cy="753000"/>
          </a:xfrm>
          <a:prstGeom prst="homePlate">
            <a:avLst>
              <a:gd name="adj" fmla="val 28333"/>
            </a:avLst>
          </a:prstGeom>
          <a:solidFill>
            <a:srgbClr val="ECB4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6"/>
          <p:cNvSpPr/>
          <p:nvPr/>
        </p:nvSpPr>
        <p:spPr>
          <a:xfrm>
            <a:off x="1460604" y="2660743"/>
            <a:ext cx="417000" cy="150300"/>
          </a:xfrm>
          <a:prstGeom prst="rect">
            <a:avLst/>
          </a:prstGeom>
          <a:solidFill>
            <a:srgbClr val="ECB44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6"/>
          <p:cNvSpPr txBox="1"/>
          <p:nvPr/>
        </p:nvSpPr>
        <p:spPr>
          <a:xfrm>
            <a:off x="858100" y="2908150"/>
            <a:ext cx="753000" cy="27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b="1">
                <a:solidFill>
                  <a:srgbClr val="FFFFFF"/>
                </a:solidFill>
              </a:rPr>
              <a:t>10/23</a:t>
            </a:r>
            <a:endParaRPr b="1">
              <a:solidFill>
                <a:srgbClr val="FFFFFF"/>
              </a:solidFill>
            </a:endParaRPr>
          </a:p>
        </p:txBody>
      </p:sp>
      <p:grpSp>
        <p:nvGrpSpPr>
          <p:cNvPr id="182" name="Google Shape;182;p36"/>
          <p:cNvGrpSpPr/>
          <p:nvPr/>
        </p:nvGrpSpPr>
        <p:grpSpPr>
          <a:xfrm>
            <a:off x="2263525" y="2045977"/>
            <a:ext cx="1220339" cy="777281"/>
            <a:chOff x="3326281" y="2491905"/>
            <a:chExt cx="1474195" cy="1101900"/>
          </a:xfrm>
        </p:grpSpPr>
        <p:sp>
          <p:nvSpPr>
            <p:cNvPr id="183" name="Google Shape;183;p36"/>
            <p:cNvSpPr/>
            <p:nvPr/>
          </p:nvSpPr>
          <p:spPr>
            <a:xfrm rot="5400000" flipH="1">
              <a:off x="3292975" y="2590005"/>
              <a:ext cx="1101900" cy="905700"/>
            </a:xfrm>
            <a:prstGeom prst="homePlate">
              <a:avLst>
                <a:gd name="adj" fmla="val 28333"/>
              </a:avLst>
            </a:prstGeom>
            <a:solidFill>
              <a:srgbClr val="8BB7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6"/>
            <p:cNvSpPr/>
            <p:nvPr/>
          </p:nvSpPr>
          <p:spPr>
            <a:xfrm rot="10800000" flipH="1">
              <a:off x="4296776" y="3377205"/>
              <a:ext cx="503700" cy="216600"/>
            </a:xfrm>
            <a:prstGeom prst="rect">
              <a:avLst/>
            </a:prstGeom>
            <a:solidFill>
              <a:srgbClr val="8BB7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6"/>
            <p:cNvSpPr txBox="1"/>
            <p:nvPr/>
          </p:nvSpPr>
          <p:spPr>
            <a:xfrm>
              <a:off x="3326281" y="2842767"/>
              <a:ext cx="9057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 b="1">
                  <a:solidFill>
                    <a:srgbClr val="FFFFFF"/>
                  </a:solidFill>
                </a:rPr>
                <a:t>11/22</a:t>
              </a:r>
              <a:endParaRPr/>
            </a:p>
          </p:txBody>
        </p:sp>
      </p:grpSp>
      <p:grpSp>
        <p:nvGrpSpPr>
          <p:cNvPr id="186" name="Google Shape;186;p36"/>
          <p:cNvGrpSpPr/>
          <p:nvPr/>
        </p:nvGrpSpPr>
        <p:grpSpPr>
          <a:xfrm>
            <a:off x="3919734" y="2660743"/>
            <a:ext cx="1166702" cy="772772"/>
            <a:chOff x="5327017" y="3377333"/>
            <a:chExt cx="1409401" cy="1112702"/>
          </a:xfrm>
        </p:grpSpPr>
        <p:sp>
          <p:nvSpPr>
            <p:cNvPr id="187" name="Google Shape;187;p36"/>
            <p:cNvSpPr/>
            <p:nvPr/>
          </p:nvSpPr>
          <p:spPr>
            <a:xfrm rot="5400000">
              <a:off x="5223517" y="3480835"/>
              <a:ext cx="1112700" cy="905700"/>
            </a:xfrm>
            <a:prstGeom prst="homePlate">
              <a:avLst>
                <a:gd name="adj" fmla="val 28333"/>
              </a:avLst>
            </a:prstGeom>
            <a:solidFill>
              <a:srgbClr val="5FB7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6"/>
            <p:cNvSpPr/>
            <p:nvPr/>
          </p:nvSpPr>
          <p:spPr>
            <a:xfrm>
              <a:off x="6232718" y="3377333"/>
              <a:ext cx="503700" cy="216600"/>
            </a:xfrm>
            <a:prstGeom prst="rect">
              <a:avLst/>
            </a:prstGeom>
            <a:solidFill>
              <a:srgbClr val="5FB7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6"/>
            <p:cNvSpPr txBox="1"/>
            <p:nvPr/>
          </p:nvSpPr>
          <p:spPr>
            <a:xfrm>
              <a:off x="5375571" y="3733570"/>
              <a:ext cx="7923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 b="1">
                  <a:solidFill>
                    <a:srgbClr val="FFFFFF"/>
                  </a:solidFill>
                </a:rPr>
                <a:t>12/17</a:t>
              </a:r>
              <a:endParaRPr/>
            </a:p>
            <a:p>
              <a:pPr marL="0" marR="0" lvl="0" indent="0" algn="ctr" rtl="0">
                <a:spcBef>
                  <a:spcPts val="0"/>
                </a:spcBef>
                <a:spcAft>
                  <a:spcPts val="0"/>
                </a:spcAft>
                <a:buNone/>
              </a:pPr>
              <a:endParaRPr sz="2000">
                <a:solidFill>
                  <a:srgbClr val="FFFFFF"/>
                </a:solidFill>
              </a:endParaRPr>
            </a:p>
          </p:txBody>
        </p:sp>
      </p:grpSp>
      <p:grpSp>
        <p:nvGrpSpPr>
          <p:cNvPr id="190" name="Google Shape;190;p36"/>
          <p:cNvGrpSpPr/>
          <p:nvPr/>
        </p:nvGrpSpPr>
        <p:grpSpPr>
          <a:xfrm>
            <a:off x="5446275" y="2045528"/>
            <a:ext cx="1223782" cy="765270"/>
            <a:chOff x="7171111" y="2491493"/>
            <a:chExt cx="1478354" cy="1101901"/>
          </a:xfrm>
        </p:grpSpPr>
        <p:sp>
          <p:nvSpPr>
            <p:cNvPr id="191" name="Google Shape;191;p36"/>
            <p:cNvSpPr/>
            <p:nvPr/>
          </p:nvSpPr>
          <p:spPr>
            <a:xfrm rot="5400000" flipH="1">
              <a:off x="7141965" y="2589593"/>
              <a:ext cx="1101900" cy="905700"/>
            </a:xfrm>
            <a:prstGeom prst="homePlate">
              <a:avLst>
                <a:gd name="adj" fmla="val 28333"/>
              </a:avLst>
            </a:prstGeom>
            <a:solidFill>
              <a:srgbClr val="3081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6"/>
            <p:cNvSpPr/>
            <p:nvPr/>
          </p:nvSpPr>
          <p:spPr>
            <a:xfrm rot="10800000" flipH="1">
              <a:off x="8145765" y="3377394"/>
              <a:ext cx="503700" cy="216000"/>
            </a:xfrm>
            <a:prstGeom prst="rect">
              <a:avLst/>
            </a:prstGeom>
            <a:solidFill>
              <a:srgbClr val="3081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6"/>
            <p:cNvSpPr txBox="1"/>
            <p:nvPr/>
          </p:nvSpPr>
          <p:spPr>
            <a:xfrm>
              <a:off x="7171111" y="2842353"/>
              <a:ext cx="10866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 b="1">
                  <a:solidFill>
                    <a:srgbClr val="FFFFFF"/>
                  </a:solidFill>
                </a:rPr>
                <a:t>02/2020</a:t>
              </a:r>
              <a:endParaRPr>
                <a:solidFill>
                  <a:schemeClr val="dk1"/>
                </a:solidFill>
              </a:endParaRPr>
            </a:p>
            <a:p>
              <a:pPr marL="0" marR="0" lvl="0" indent="0" algn="ctr" rtl="0">
                <a:spcBef>
                  <a:spcPts val="0"/>
                </a:spcBef>
                <a:spcAft>
                  <a:spcPts val="0"/>
                </a:spcAft>
                <a:buNone/>
              </a:pPr>
              <a:endParaRPr sz="2000">
                <a:solidFill>
                  <a:srgbClr val="FFFFFF"/>
                </a:solidFill>
              </a:endParaRPr>
            </a:p>
          </p:txBody>
        </p:sp>
      </p:grpSp>
      <p:grpSp>
        <p:nvGrpSpPr>
          <p:cNvPr id="194" name="Google Shape;194;p36"/>
          <p:cNvGrpSpPr/>
          <p:nvPr/>
        </p:nvGrpSpPr>
        <p:grpSpPr>
          <a:xfrm>
            <a:off x="7087176" y="2660743"/>
            <a:ext cx="1233323" cy="765271"/>
            <a:chOff x="9153354" y="3377333"/>
            <a:chExt cx="1489881" cy="1101902"/>
          </a:xfrm>
        </p:grpSpPr>
        <p:sp>
          <p:nvSpPr>
            <p:cNvPr id="195" name="Google Shape;195;p36"/>
            <p:cNvSpPr/>
            <p:nvPr/>
          </p:nvSpPr>
          <p:spPr>
            <a:xfrm rot="5400000">
              <a:off x="9120434" y="3475434"/>
              <a:ext cx="1101900" cy="905700"/>
            </a:xfrm>
            <a:prstGeom prst="homePlate">
              <a:avLst>
                <a:gd name="adj" fmla="val 28333"/>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6" name="Google Shape;196;p36"/>
            <p:cNvSpPr/>
            <p:nvPr/>
          </p:nvSpPr>
          <p:spPr>
            <a:xfrm>
              <a:off x="10124234" y="3377333"/>
              <a:ext cx="519000" cy="2154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7" name="Google Shape;197;p36"/>
            <p:cNvSpPr txBox="1"/>
            <p:nvPr/>
          </p:nvSpPr>
          <p:spPr>
            <a:xfrm>
              <a:off x="9153354" y="3728278"/>
              <a:ext cx="1043100" cy="40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 b="1">
                  <a:solidFill>
                    <a:srgbClr val="FFFFFF"/>
                  </a:solidFill>
                </a:rPr>
                <a:t>03/2020</a:t>
              </a:r>
              <a:endParaRPr>
                <a:solidFill>
                  <a:schemeClr val="dk1"/>
                </a:solidFill>
              </a:endParaRPr>
            </a:p>
            <a:p>
              <a:pPr marL="0" marR="0" lvl="0" indent="0" algn="ctr" rtl="0">
                <a:spcBef>
                  <a:spcPts val="0"/>
                </a:spcBef>
                <a:spcAft>
                  <a:spcPts val="0"/>
                </a:spcAft>
                <a:buNone/>
              </a:pPr>
              <a:endParaRPr sz="2000">
                <a:solidFill>
                  <a:srgbClr val="FFFFFF"/>
                </a:solidFill>
              </a:endParaRPr>
            </a:p>
          </p:txBody>
        </p:sp>
      </p:grpSp>
      <p:sp>
        <p:nvSpPr>
          <p:cNvPr id="198" name="Google Shape;198;p36"/>
          <p:cNvSpPr/>
          <p:nvPr/>
        </p:nvSpPr>
        <p:spPr>
          <a:xfrm>
            <a:off x="6509425" y="3614648"/>
            <a:ext cx="2152500" cy="600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Implementation</a:t>
            </a:r>
            <a:endParaRPr sz="1800"/>
          </a:p>
          <a:p>
            <a:pPr marL="0" marR="0" lvl="0" indent="0" algn="ctr" rtl="0">
              <a:spcBef>
                <a:spcPts val="0"/>
              </a:spcBef>
              <a:spcAft>
                <a:spcPts val="0"/>
              </a:spcAft>
              <a:buNone/>
            </a:pPr>
            <a:r>
              <a:rPr lang="en" sz="1800"/>
              <a:t>[Q2FY20]</a:t>
            </a:r>
            <a:endParaRPr sz="1800"/>
          </a:p>
        </p:txBody>
      </p:sp>
      <p:sp>
        <p:nvSpPr>
          <p:cNvPr id="199" name="Google Shape;199;p36"/>
          <p:cNvSpPr/>
          <p:nvPr/>
        </p:nvSpPr>
        <p:spPr>
          <a:xfrm>
            <a:off x="4871543" y="1342307"/>
            <a:ext cx="2152500" cy="64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NCO begins 30 day IT test</a:t>
            </a:r>
            <a:endParaRPr sz="1800" b="0" i="0" u="none" strike="noStrike" cap="none">
              <a:latin typeface="Arial"/>
              <a:ea typeface="Arial"/>
              <a:cs typeface="Arial"/>
              <a:sym typeface="Arial"/>
            </a:endParaRPr>
          </a:p>
        </p:txBody>
      </p:sp>
      <p:sp>
        <p:nvSpPr>
          <p:cNvPr id="200" name="Google Shape;200;p36"/>
          <p:cNvSpPr/>
          <p:nvPr/>
        </p:nvSpPr>
        <p:spPr>
          <a:xfrm>
            <a:off x="165275" y="3519449"/>
            <a:ext cx="2152500" cy="64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Begin Eval</a:t>
            </a:r>
            <a:endParaRPr sz="1800" b="0" i="0" u="none" strike="noStrike" cap="none">
              <a:latin typeface="Arial"/>
              <a:ea typeface="Arial"/>
              <a:cs typeface="Arial"/>
              <a:sym typeface="Arial"/>
            </a:endParaRPr>
          </a:p>
        </p:txBody>
      </p:sp>
      <p:sp>
        <p:nvSpPr>
          <p:cNvPr id="201" name="Google Shape;201;p36"/>
          <p:cNvSpPr/>
          <p:nvPr/>
        </p:nvSpPr>
        <p:spPr>
          <a:xfrm>
            <a:off x="1611075" y="1701925"/>
            <a:ext cx="2152500" cy="435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 End Eval</a:t>
            </a:r>
            <a:endParaRPr sz="1800" b="0" i="0" u="none" strike="noStrike" cap="none">
              <a:latin typeface="Arial"/>
              <a:ea typeface="Arial"/>
              <a:cs typeface="Arial"/>
              <a:sym typeface="Arial"/>
            </a:endParaRPr>
          </a:p>
        </p:txBody>
      </p:sp>
      <p:sp>
        <p:nvSpPr>
          <p:cNvPr id="202" name="Google Shape;202;p36"/>
          <p:cNvSpPr/>
          <p:nvPr/>
        </p:nvSpPr>
        <p:spPr>
          <a:xfrm>
            <a:off x="3250500" y="3433525"/>
            <a:ext cx="2152500" cy="97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a:t>OD Brief and code hand off to NCO</a:t>
            </a:r>
            <a:endParaRPr sz="1800"/>
          </a:p>
          <a:p>
            <a:pPr marL="0" marR="0" lvl="0" indent="0" algn="ctr" rtl="0">
              <a:spcBef>
                <a:spcPts val="0"/>
              </a:spcBef>
              <a:spcAft>
                <a:spcPts val="0"/>
              </a:spcAft>
              <a:buNone/>
            </a:pPr>
            <a:r>
              <a:rPr lang="en" sz="1800"/>
              <a:t>(Approx.)</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txBox="1">
            <a:spLocks noGrp="1"/>
          </p:cNvSpPr>
          <p:nvPr>
            <p:ph type="body" idx="1"/>
          </p:nvPr>
        </p:nvSpPr>
        <p:spPr>
          <a:xfrm>
            <a:off x="311700" y="847675"/>
            <a:ext cx="63240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Up to now, it has been assumed that all wind obs are taken at 10 m AGL</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We know from looking at station photos that this is not true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For mesonets: wind sensor height will now be a function of provider</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Providers and subproviders are set and provided by </a:t>
            </a:r>
            <a:r>
              <a:rPr lang="en" u="sng">
                <a:solidFill>
                  <a:schemeClr val="hlink"/>
                </a:solidFill>
                <a:hlinkClick r:id="rId3"/>
              </a:rPr>
              <a:t>MADIS</a:t>
            </a:r>
            <a:endParaRPr>
              <a:solidFill>
                <a:schemeClr val="dk1"/>
              </a:solidFill>
            </a:endParaRPr>
          </a:p>
          <a:p>
            <a:pPr marL="914400" lvl="1" indent="-317500" algn="l" rtl="0">
              <a:spcBef>
                <a:spcPts val="0"/>
              </a:spcBef>
              <a:spcAft>
                <a:spcPts val="0"/>
              </a:spcAft>
              <a:buClr>
                <a:schemeClr val="dk1"/>
              </a:buClr>
              <a:buSzPts val="1400"/>
              <a:buChar char="○"/>
            </a:pPr>
            <a:r>
              <a:rPr lang="en" u="sng">
                <a:solidFill>
                  <a:schemeClr val="hlink"/>
                </a:solidFill>
                <a:hlinkClick r:id="rId4"/>
              </a:rPr>
              <a:t>Current list</a:t>
            </a:r>
            <a:r>
              <a:rPr lang="en">
                <a:solidFill>
                  <a:schemeClr val="dk1"/>
                </a:solidFill>
              </a:rPr>
              <a:t> of providers/heights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CWOP and AWS/Weatherbug assumed at 3 m now</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Contact us if you have additional information</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List gets ‘frozen’ when we hand this off (November)</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Ob will be compared against background adjusted to same height as ob</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Analysis is computed based on observation/background difference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Similar adjustments made to gust analysis</a:t>
            </a:r>
            <a:endParaRPr>
              <a:solidFill>
                <a:schemeClr val="dk1"/>
              </a:solidFill>
            </a:endParaRPr>
          </a:p>
        </p:txBody>
      </p:sp>
      <p:sp>
        <p:nvSpPr>
          <p:cNvPr id="208" name="Google Shape;208;p37"/>
          <p:cNvSpPr txBox="1">
            <a:spLocks noGrp="1"/>
          </p:cNvSpPr>
          <p:nvPr>
            <p:ph type="title"/>
          </p:nvPr>
        </p:nvSpPr>
        <p:spPr>
          <a:xfrm>
            <a:off x="848550" y="381000"/>
            <a:ext cx="74469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Wind Changes: Sensor Height</a:t>
            </a:r>
            <a:endParaRPr/>
          </a:p>
        </p:txBody>
      </p:sp>
      <p:pic>
        <p:nvPicPr>
          <p:cNvPr id="209" name="Google Shape;209;p37"/>
          <p:cNvPicPr preferRelativeResize="0"/>
          <p:nvPr/>
        </p:nvPicPr>
        <p:blipFill rotWithShape="1">
          <a:blip r:embed="rId5">
            <a:alphaModFix/>
          </a:blip>
          <a:srcRect l="24969" r="22318"/>
          <a:stretch/>
        </p:blipFill>
        <p:spPr>
          <a:xfrm>
            <a:off x="6563350" y="1303762"/>
            <a:ext cx="2440400" cy="3044225"/>
          </a:xfrm>
          <a:prstGeom prst="rect">
            <a:avLst/>
          </a:prstGeom>
          <a:noFill/>
          <a:ln w="19050"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pic>
      <p:sp>
        <p:nvSpPr>
          <p:cNvPr id="210" name="Google Shape;210;p37"/>
          <p:cNvSpPr txBox="1"/>
          <p:nvPr/>
        </p:nvSpPr>
        <p:spPr>
          <a:xfrm>
            <a:off x="986875" y="4759350"/>
            <a:ext cx="6569400" cy="2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Station photo from weather.gladstonefamily.net</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8"/>
          <p:cNvSpPr txBox="1">
            <a:spLocks noGrp="1"/>
          </p:cNvSpPr>
          <p:nvPr>
            <p:ph type="body" idx="1"/>
          </p:nvPr>
        </p:nvSpPr>
        <p:spPr>
          <a:xfrm>
            <a:off x="311700" y="847675"/>
            <a:ext cx="8520600" cy="395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Inputs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Lowest two sigma levels of background model</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Background skin temperature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Land/sea mask value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Similarity Theory Adjustment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Same logic as used in MM5 Land Surface Model</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10 m wind factor is calculated based on local lapse rate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Background winds are then multiplied by this factor</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‘Adjusted’ background is then compared to observation to generate innovation and increment</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Generally speaking, this should result in higher wind speeds in the analysis</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Closer to METAR observed wind speed (we hope)</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Many mesonet wind obs will still not be used at all; more may need to be flagged (info </a:t>
            </a:r>
            <a:r>
              <a:rPr lang="en" u="sng">
                <a:solidFill>
                  <a:schemeClr val="hlink"/>
                </a:solidFill>
                <a:hlinkClick r:id="rId3"/>
              </a:rPr>
              <a:t>here</a:t>
            </a:r>
            <a:r>
              <a:rPr lang="en">
                <a:solidFill>
                  <a:schemeClr val="dk1"/>
                </a:solidFill>
              </a:rPr>
              <a:t>)</a:t>
            </a:r>
            <a:endParaRPr>
              <a:solidFill>
                <a:schemeClr val="dk1"/>
              </a:solidFill>
            </a:endParaRPr>
          </a:p>
          <a:p>
            <a:pPr marL="914400" lvl="1" indent="-317500" algn="l" rtl="0">
              <a:spcBef>
                <a:spcPts val="0"/>
              </a:spcBef>
              <a:spcAft>
                <a:spcPts val="0"/>
              </a:spcAft>
              <a:buClr>
                <a:schemeClr val="dk1"/>
              </a:buClr>
              <a:buSzPts val="1400"/>
              <a:buChar char="○"/>
            </a:pPr>
            <a:r>
              <a:rPr lang="en">
                <a:solidFill>
                  <a:schemeClr val="dk1"/>
                </a:solidFill>
              </a:rPr>
              <a:t>If background under forecasts wind speed, analysis winds will still be too light.</a:t>
            </a:r>
            <a:endParaRPr>
              <a:solidFill>
                <a:schemeClr val="dk1"/>
              </a:solidFill>
            </a:endParaRPr>
          </a:p>
        </p:txBody>
      </p:sp>
      <p:sp>
        <p:nvSpPr>
          <p:cNvPr id="216" name="Google Shape;216;p38"/>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Wind Adjustment Procedure</a:t>
            </a:r>
            <a:endParaRPr/>
          </a:p>
        </p:txBody>
      </p:sp>
      <p:pic>
        <p:nvPicPr>
          <p:cNvPr id="217" name="Google Shape;217;p38"/>
          <p:cNvPicPr preferRelativeResize="0"/>
          <p:nvPr/>
        </p:nvPicPr>
        <p:blipFill>
          <a:blip r:embed="rId4">
            <a:alphaModFix/>
          </a:blip>
          <a:stretch>
            <a:fillRect/>
          </a:stretch>
        </p:blipFill>
        <p:spPr>
          <a:xfrm>
            <a:off x="6234900" y="879100"/>
            <a:ext cx="2696300" cy="2160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9"/>
          <p:cNvSpPr txBox="1">
            <a:spLocks noGrp="1"/>
          </p:cNvSpPr>
          <p:nvPr>
            <p:ph type="title"/>
          </p:nvPr>
        </p:nvSpPr>
        <p:spPr>
          <a:xfrm>
            <a:off x="1371600" y="381000"/>
            <a:ext cx="64182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Wind Speed Time Series - Analysis</a:t>
            </a:r>
            <a:endParaRPr/>
          </a:p>
        </p:txBody>
      </p:sp>
      <p:pic>
        <p:nvPicPr>
          <p:cNvPr id="223" name="Google Shape;223;p39"/>
          <p:cNvPicPr preferRelativeResize="0"/>
          <p:nvPr/>
        </p:nvPicPr>
        <p:blipFill rotWithShape="1">
          <a:blip r:embed="rId3">
            <a:alphaModFix/>
          </a:blip>
          <a:srcRect l="19" r="19"/>
          <a:stretch/>
        </p:blipFill>
        <p:spPr>
          <a:xfrm>
            <a:off x="274320" y="1170125"/>
            <a:ext cx="4114801" cy="3055239"/>
          </a:xfrm>
          <a:prstGeom prst="rect">
            <a:avLst/>
          </a:prstGeom>
          <a:noFill/>
          <a:ln>
            <a:noFill/>
          </a:ln>
        </p:spPr>
      </p:pic>
      <p:pic>
        <p:nvPicPr>
          <p:cNvPr id="224" name="Google Shape;224;p39"/>
          <p:cNvPicPr preferRelativeResize="0"/>
          <p:nvPr/>
        </p:nvPicPr>
        <p:blipFill rotWithShape="1">
          <a:blip r:embed="rId4">
            <a:alphaModFix/>
          </a:blip>
          <a:srcRect t="129" b="129"/>
          <a:stretch/>
        </p:blipFill>
        <p:spPr>
          <a:xfrm>
            <a:off x="4754880" y="1170125"/>
            <a:ext cx="4114798" cy="2993518"/>
          </a:xfrm>
          <a:prstGeom prst="rect">
            <a:avLst/>
          </a:prstGeom>
          <a:noFill/>
          <a:ln>
            <a:noFill/>
          </a:ln>
        </p:spPr>
      </p:pic>
      <p:sp>
        <p:nvSpPr>
          <p:cNvPr id="225" name="Google Shape;225;p39"/>
          <p:cNvSpPr txBox="1"/>
          <p:nvPr/>
        </p:nvSpPr>
        <p:spPr>
          <a:xfrm>
            <a:off x="1645925" y="4389126"/>
            <a:ext cx="1371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BCRMSE</a:t>
            </a:r>
            <a:endParaRPr b="1"/>
          </a:p>
        </p:txBody>
      </p:sp>
      <p:sp>
        <p:nvSpPr>
          <p:cNvPr id="226" name="Google Shape;226;p39"/>
          <p:cNvSpPr txBox="1"/>
          <p:nvPr/>
        </p:nvSpPr>
        <p:spPr>
          <a:xfrm>
            <a:off x="6217920" y="4389126"/>
            <a:ext cx="1371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Bias</a:t>
            </a:r>
            <a:endParaRPr b="1"/>
          </a:p>
        </p:txBody>
      </p:sp>
      <p:sp>
        <p:nvSpPr>
          <p:cNvPr id="227" name="Google Shape;227;p39"/>
          <p:cNvSpPr txBox="1"/>
          <p:nvPr/>
        </p:nvSpPr>
        <p:spPr>
          <a:xfrm>
            <a:off x="3111000" y="774600"/>
            <a:ext cx="2980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FF"/>
                </a:solidFill>
              </a:rPr>
              <a:t>OLD SYSTEM</a:t>
            </a:r>
            <a:r>
              <a:rPr lang="en" b="1"/>
              <a:t>         </a:t>
            </a:r>
            <a:r>
              <a:rPr lang="en" b="1">
                <a:solidFill>
                  <a:srgbClr val="FF0000"/>
                </a:solidFill>
              </a:rPr>
              <a:t>NEW SYSTEM</a:t>
            </a:r>
            <a:endParaRPr b="1">
              <a:solidFill>
                <a:srgbClr val="FF0000"/>
              </a:solidFill>
            </a:endParaRPr>
          </a:p>
        </p:txBody>
      </p:sp>
      <p:cxnSp>
        <p:nvCxnSpPr>
          <p:cNvPr id="228" name="Google Shape;228;p39"/>
          <p:cNvCxnSpPr/>
          <p:nvPr/>
        </p:nvCxnSpPr>
        <p:spPr>
          <a:xfrm>
            <a:off x="4572000" y="1168200"/>
            <a:ext cx="13800" cy="3639900"/>
          </a:xfrm>
          <a:prstGeom prst="straightConnector1">
            <a:avLst/>
          </a:prstGeom>
          <a:noFill/>
          <a:ln w="28575" cap="flat" cmpd="sng">
            <a:solidFill>
              <a:schemeClr val="dk1"/>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NCEP-EMC">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EP-EMC">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2376</Words>
  <Application>Microsoft Office PowerPoint</Application>
  <PresentationFormat>On-screen Show (16:9)</PresentationFormat>
  <Paragraphs>277</Paragraphs>
  <Slides>38</Slides>
  <Notes>38</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NCEP-EMC</vt:lpstr>
      <vt:lpstr>NCEP-EMC</vt:lpstr>
      <vt:lpstr>RTMA/URMA v2.8 Upgrade Overview</vt:lpstr>
      <vt:lpstr>About RTMA/URMA Generally</vt:lpstr>
      <vt:lpstr>Outline</vt:lpstr>
      <vt:lpstr>NOT Included Here: New RAP/HRRR</vt:lpstr>
      <vt:lpstr>Timeline for Next Upgrade</vt:lpstr>
      <vt:lpstr>V2.8 RTMA/URMA/RTMA-RU Timeline</vt:lpstr>
      <vt:lpstr>Wind Changes: Sensor Height</vt:lpstr>
      <vt:lpstr>Wind Adjustment Procedure</vt:lpstr>
      <vt:lpstr>Wind Speed Time Series - Analysis</vt:lpstr>
      <vt:lpstr>Significant Wave Height Upgrades for 2.8</vt:lpstr>
      <vt:lpstr>SWH CONUS 2.8</vt:lpstr>
      <vt:lpstr>SWH OCONUS 2.8</vt:lpstr>
      <vt:lpstr>Downscaling updates for v2.8</vt:lpstr>
      <vt:lpstr>Example: Using land sea mask for coastline adjustment in RAP Smartinit</vt:lpstr>
      <vt:lpstr>Temperature Time Series - Background</vt:lpstr>
      <vt:lpstr>Wind Speed Time Series - Background</vt:lpstr>
      <vt:lpstr>Dew Point Analysis Updates</vt:lpstr>
      <vt:lpstr>Example: Dew Point Updates</vt:lpstr>
      <vt:lpstr>Ceiling and Sky Cover Updates for v2.8</vt:lpstr>
      <vt:lpstr>Example: Ceiling clearing</vt:lpstr>
      <vt:lpstr>Example: Sky Cover QC</vt:lpstr>
      <vt:lpstr>Example: Sky Cover QC</vt:lpstr>
      <vt:lpstr>Example: Sky Cover Tuning</vt:lpstr>
      <vt:lpstr>pcpRTMA/URMA: v2.8</vt:lpstr>
      <vt:lpstr>pcpRTMA Source </vt:lpstr>
      <vt:lpstr>pcpRTMA using MRMS </vt:lpstr>
      <vt:lpstr>pcpRTMA using MRMS: validation </vt:lpstr>
      <vt:lpstr>NOHRSC Snowfall Analysis for URMA </vt:lpstr>
      <vt:lpstr>Improved Offshore Filling of pcpURMA</vt:lpstr>
      <vt:lpstr>pcpURMA Offshore Blending (Yan Luo)</vt:lpstr>
      <vt:lpstr>Examples of Blended Offshore PCPURMA</vt:lpstr>
      <vt:lpstr>Other Changes to Precipitation</vt:lpstr>
      <vt:lpstr>Ways to View/Evaluate </vt:lpstr>
      <vt:lpstr>V2.8 RTMA/URMA/RTMA-RU Timeline</vt:lpstr>
      <vt:lpstr>PowerPoint Presentation</vt:lpstr>
      <vt:lpstr>Ongoing: Quality Control/Ob Flagging</vt:lpstr>
      <vt:lpstr>PowerPoint Presentation</vt:lpstr>
      <vt:lpstr>RTMA/URMA VLab Community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RTMA/URMA v2.8 Upgrade Overview</dc:title>
  <dc:creator>Steven Levine</dc:creator>
  <cp:lastModifiedBy>Steven Levine</cp:lastModifiedBy>
  <cp:revision>1</cp:revision>
  <dcterms:modified xsi:type="dcterms:W3CDTF">2019-10-24T16:54:28Z</dcterms:modified>
</cp:coreProperties>
</file>