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44"/>
  </p:notesMasterIdLst>
  <p:sldIdLst>
    <p:sldId id="256" r:id="rId2"/>
    <p:sldId id="2228" r:id="rId3"/>
    <p:sldId id="2229" r:id="rId4"/>
    <p:sldId id="257" r:id="rId5"/>
    <p:sldId id="324" r:id="rId6"/>
    <p:sldId id="289" r:id="rId7"/>
    <p:sldId id="290" r:id="rId8"/>
    <p:sldId id="325" r:id="rId9"/>
    <p:sldId id="323" r:id="rId10"/>
    <p:sldId id="291" r:id="rId11"/>
    <p:sldId id="293" r:id="rId12"/>
    <p:sldId id="295" r:id="rId13"/>
    <p:sldId id="294" r:id="rId14"/>
    <p:sldId id="322" r:id="rId15"/>
    <p:sldId id="296" r:id="rId16"/>
    <p:sldId id="321" r:id="rId17"/>
    <p:sldId id="298" r:id="rId18"/>
    <p:sldId id="310" r:id="rId19"/>
    <p:sldId id="313" r:id="rId20"/>
    <p:sldId id="286" r:id="rId21"/>
    <p:sldId id="299" r:id="rId22"/>
    <p:sldId id="320" r:id="rId23"/>
    <p:sldId id="300" r:id="rId24"/>
    <p:sldId id="319" r:id="rId25"/>
    <p:sldId id="301" r:id="rId26"/>
    <p:sldId id="314" r:id="rId27"/>
    <p:sldId id="316" r:id="rId28"/>
    <p:sldId id="317" r:id="rId29"/>
    <p:sldId id="318" r:id="rId30"/>
    <p:sldId id="2199" r:id="rId31"/>
    <p:sldId id="2198" r:id="rId32"/>
    <p:sldId id="2221" r:id="rId33"/>
    <p:sldId id="2222" r:id="rId34"/>
    <p:sldId id="2225" r:id="rId35"/>
    <p:sldId id="2226" r:id="rId36"/>
    <p:sldId id="2220" r:id="rId37"/>
    <p:sldId id="2224" r:id="rId38"/>
    <p:sldId id="2227" r:id="rId39"/>
    <p:sldId id="2219" r:id="rId40"/>
    <p:sldId id="2230" r:id="rId41"/>
    <p:sldId id="2223" r:id="rId42"/>
    <p:sldId id="475"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unhua Yang - NOAA Affiliate" initials="" lastIdx="4" clrIdx="0"/>
  <p:cmAuthor id="1" name="Stylianos Flampouris - NOAA Affiliate"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F59DA"/>
    <a:srgbClr val="0745F5"/>
    <a:srgbClr val="F5FFA2"/>
    <a:srgbClr val="17842E"/>
    <a:srgbClr val="179E2C"/>
    <a:srgbClr val="15C15A"/>
    <a:srgbClr val="AFFF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03"/>
    <p:restoredTop sz="90522"/>
  </p:normalViewPr>
  <p:slideViewPr>
    <p:cSldViewPr snapToGrid="0">
      <p:cViewPr varScale="1">
        <p:scale>
          <a:sx n="152" d="100"/>
          <a:sy n="152" d="100"/>
        </p:scale>
        <p:origin x="272" y="1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001736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3047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3409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392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6ef140088f_7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7" name="Google Shape;347;g6ef140088f_7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576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bg>
      <p:bgRef idx="1001">
        <a:schemeClr val="bg1"/>
      </p:bgRef>
    </p:bg>
    <p:spTree>
      <p:nvGrpSpPr>
        <p:cNvPr id="1" name="Shape 32"/>
        <p:cNvGrpSpPr/>
        <p:nvPr/>
      </p:nvGrpSpPr>
      <p:grpSpPr>
        <a:xfrm>
          <a:off x="0" y="0"/>
          <a:ext cx="0" cy="0"/>
          <a:chOff x="0" y="0"/>
          <a:chExt cx="0" cy="0"/>
        </a:xfrm>
      </p:grpSpPr>
      <p:sp>
        <p:nvSpPr>
          <p:cNvPr id="33" name="Google Shape;33;p5"/>
          <p:cNvSpPr txBox="1">
            <a:spLocks noGrp="1"/>
          </p:cNvSpPr>
          <p:nvPr>
            <p:ph type="body" idx="1"/>
          </p:nvPr>
        </p:nvSpPr>
        <p:spPr>
          <a:xfrm>
            <a:off x="311700" y="847675"/>
            <a:ext cx="8520600" cy="395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dirty="0"/>
          </a:p>
        </p:txBody>
      </p:sp>
      <p:sp>
        <p:nvSpPr>
          <p:cNvPr id="34" name="Google Shape;34;p5"/>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t>‹#›</a:t>
            </a:fld>
            <a:endParaRPr dirty="0"/>
          </a:p>
        </p:txBody>
      </p:sp>
      <p:sp>
        <p:nvSpPr>
          <p:cNvPr id="4" name="Title 3"/>
          <p:cNvSpPr>
            <a:spLocks noGrp="1"/>
          </p:cNvSpPr>
          <p:nvPr>
            <p:ph type="title"/>
          </p:nvPr>
        </p:nvSpPr>
        <p:spPr/>
        <p:txBody>
          <a:bodyPr/>
          <a:lstStyle/>
          <a:p>
            <a:r>
              <a:rPr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1400"/>
              <a:buFont typeface="Arial"/>
              <a:buNone/>
              <a:defRPr sz="52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52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5200"/>
            </a:lvl3pPr>
            <a:lvl4pPr marL="0" marR="0" lvl="3" indent="0" algn="ctr" rtl="0">
              <a:spcBef>
                <a:spcPts val="0"/>
              </a:spcBef>
              <a:spcAft>
                <a:spcPts val="0"/>
              </a:spcAft>
              <a:buSzPts val="1400"/>
              <a:buFont typeface="Arial"/>
              <a:buNone/>
              <a:defRPr sz="5200"/>
            </a:lvl4pPr>
            <a:lvl5pPr marL="0" marR="0" lvl="4" indent="0" algn="ctr" rtl="0">
              <a:spcBef>
                <a:spcPts val="0"/>
              </a:spcBef>
              <a:spcAft>
                <a:spcPts val="0"/>
              </a:spcAft>
              <a:buSzPts val="1400"/>
              <a:buFont typeface="Arial"/>
              <a:buNone/>
              <a:defRPr sz="5200"/>
            </a:lvl5pPr>
            <a:lvl6pPr marL="457200" marR="0" lvl="5" indent="0" algn="ctr" rtl="0">
              <a:spcBef>
                <a:spcPts val="0"/>
              </a:spcBef>
              <a:spcAft>
                <a:spcPts val="0"/>
              </a:spcAft>
              <a:buSzPts val="1400"/>
              <a:buFont typeface="Arial"/>
              <a:buNone/>
              <a:defRPr sz="5200"/>
            </a:lvl6pPr>
            <a:lvl7pPr marL="914400" marR="0" lvl="6" indent="0" algn="ctr" rtl="0">
              <a:spcBef>
                <a:spcPts val="0"/>
              </a:spcBef>
              <a:spcAft>
                <a:spcPts val="0"/>
              </a:spcAft>
              <a:buSzPts val="1400"/>
              <a:buFont typeface="Arial"/>
              <a:buNone/>
              <a:defRPr sz="5200"/>
            </a:lvl7pPr>
            <a:lvl8pPr marL="1371600" marR="0" lvl="7" indent="0" algn="ctr" rtl="0">
              <a:spcBef>
                <a:spcPts val="0"/>
              </a:spcBef>
              <a:spcAft>
                <a:spcPts val="0"/>
              </a:spcAft>
              <a:buSzPts val="1400"/>
              <a:buFont typeface="Arial"/>
              <a:buNone/>
              <a:defRPr sz="5200"/>
            </a:lvl8pPr>
            <a:lvl9pPr marL="1828800" marR="0" lvl="8" indent="0" algn="ctr" rtl="0">
              <a:spcBef>
                <a:spcPts val="0"/>
              </a:spcBef>
              <a:spcAft>
                <a:spcPts val="0"/>
              </a:spcAft>
              <a:buSzPts val="1400"/>
              <a:buFont typeface="Arial"/>
              <a:buNone/>
              <a:defRPr sz="5200"/>
            </a:lvl9pPr>
          </a:lstStyle>
          <a:p>
            <a:endParaRPr/>
          </a:p>
        </p:txBody>
      </p:sp>
      <p:sp>
        <p:nvSpPr>
          <p:cNvPr id="21" name="Google Shape;2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1pPr>
            <a:lvl2pPr marL="457200" marR="0" lvl="1"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2pPr>
            <a:lvl3pPr marL="914400" marR="0" lvl="2"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3pPr>
            <a:lvl4pPr marL="1371600" marR="0" lvl="3"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4pPr>
            <a:lvl5pPr marL="1828800" marR="0" lvl="4"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5pPr>
            <a:lvl6pPr marL="2286000" marR="0" lvl="5"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6pPr>
            <a:lvl7pPr marL="2743200" marR="0" lvl="6"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7pPr>
            <a:lvl8pPr marL="3200400" marR="0" lvl="7"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8pPr>
            <a:lvl9pPr marL="3657600" marR="0" lvl="8"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9pPr>
          </a:lstStyle>
          <a:p>
            <a:endParaRPr/>
          </a:p>
        </p:txBody>
      </p:sp>
      <p:sp>
        <p:nvSpPr>
          <p:cNvPr id="22" name="Google Shape;22;p2"/>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47244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36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3600"/>
            </a:lvl3pPr>
            <a:lvl4pPr marL="0" marR="0" lvl="3" indent="0" algn="ctr" rtl="0">
              <a:spcBef>
                <a:spcPts val="0"/>
              </a:spcBef>
              <a:spcAft>
                <a:spcPts val="0"/>
              </a:spcAft>
              <a:buSzPts val="1400"/>
              <a:buFont typeface="Arial"/>
              <a:buNone/>
              <a:defRPr sz="3600"/>
            </a:lvl4pPr>
            <a:lvl5pPr marL="0" marR="0" lvl="4" indent="0" algn="ctr" rtl="0">
              <a:spcBef>
                <a:spcPts val="0"/>
              </a:spcBef>
              <a:spcAft>
                <a:spcPts val="0"/>
              </a:spcAft>
              <a:buSzPts val="1400"/>
              <a:buFont typeface="Arial"/>
              <a:buNone/>
              <a:defRPr sz="3600"/>
            </a:lvl5pPr>
            <a:lvl6pPr marL="457200" marR="0" lvl="5" indent="0" algn="ctr" rtl="0">
              <a:spcBef>
                <a:spcPts val="0"/>
              </a:spcBef>
              <a:spcAft>
                <a:spcPts val="0"/>
              </a:spcAft>
              <a:buSzPts val="1400"/>
              <a:buFont typeface="Arial"/>
              <a:buNone/>
              <a:defRPr sz="3600"/>
            </a:lvl6pPr>
            <a:lvl7pPr marL="914400" marR="0" lvl="6" indent="0" algn="ctr" rtl="0">
              <a:spcBef>
                <a:spcPts val="0"/>
              </a:spcBef>
              <a:spcAft>
                <a:spcPts val="0"/>
              </a:spcAft>
              <a:buSzPts val="1400"/>
              <a:buFont typeface="Arial"/>
              <a:buNone/>
              <a:defRPr sz="3600"/>
            </a:lvl7pPr>
            <a:lvl8pPr marL="1371600" marR="0" lvl="7" indent="0" algn="ctr" rtl="0">
              <a:spcBef>
                <a:spcPts val="0"/>
              </a:spcBef>
              <a:spcAft>
                <a:spcPts val="0"/>
              </a:spcAft>
              <a:buSzPts val="1400"/>
              <a:buFont typeface="Arial"/>
              <a:buNone/>
              <a:defRPr sz="3600"/>
            </a:lvl8pPr>
            <a:lvl9pPr marL="1828800" marR="0" lvl="8" indent="0" algn="ctr" rtl="0">
              <a:spcBef>
                <a:spcPts val="0"/>
              </a:spcBef>
              <a:spcAft>
                <a:spcPts val="0"/>
              </a:spcAft>
              <a:buSzPts val="1400"/>
              <a:buFont typeface="Arial"/>
              <a:buNone/>
              <a:defRPr sz="3600"/>
            </a:lvl9pPr>
          </a:lstStyle>
          <a:p>
            <a:endParaRPr/>
          </a:p>
        </p:txBody>
      </p:sp>
      <p:sp>
        <p:nvSpPr>
          <p:cNvPr id="38" name="Google Shape;38;p6"/>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9" name="Google Shape;39;p6"/>
          <p:cNvSpPr txBox="1">
            <a:spLocks noGrp="1"/>
          </p:cNvSpPr>
          <p:nvPr>
            <p:ph type="title" idx="2"/>
          </p:nvPr>
        </p:nvSpPr>
        <p:spPr>
          <a:xfrm>
            <a:off x="1371600" y="381000"/>
            <a:ext cx="64182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2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3000"/>
            </a:lvl3pPr>
            <a:lvl4pPr marL="0" marR="0" lvl="3" indent="0" algn="ctr" rtl="0">
              <a:spcBef>
                <a:spcPts val="0"/>
              </a:spcBef>
              <a:spcAft>
                <a:spcPts val="0"/>
              </a:spcAft>
              <a:buSzPts val="1400"/>
              <a:buFont typeface="Arial"/>
              <a:buNone/>
              <a:defRPr sz="3000"/>
            </a:lvl4pPr>
            <a:lvl5pPr marL="0" marR="0" lvl="4" indent="0" algn="ctr" rtl="0">
              <a:spcBef>
                <a:spcPts val="0"/>
              </a:spcBef>
              <a:spcAft>
                <a:spcPts val="0"/>
              </a:spcAft>
              <a:buSzPts val="1400"/>
              <a:buFont typeface="Arial"/>
              <a:buNone/>
              <a:defRPr sz="3000"/>
            </a:lvl5pPr>
            <a:lvl6pPr marL="457200" marR="0" lvl="5" indent="0" algn="ctr" rtl="0">
              <a:spcBef>
                <a:spcPts val="0"/>
              </a:spcBef>
              <a:spcAft>
                <a:spcPts val="0"/>
              </a:spcAft>
              <a:buSzPts val="1400"/>
              <a:buFont typeface="Arial"/>
              <a:buNone/>
              <a:defRPr sz="3000"/>
            </a:lvl6pPr>
            <a:lvl7pPr marL="914400" marR="0" lvl="6" indent="0" algn="ctr" rtl="0">
              <a:spcBef>
                <a:spcPts val="0"/>
              </a:spcBef>
              <a:spcAft>
                <a:spcPts val="0"/>
              </a:spcAft>
              <a:buSzPts val="1400"/>
              <a:buFont typeface="Arial"/>
              <a:buNone/>
              <a:defRPr sz="3000"/>
            </a:lvl7pPr>
            <a:lvl8pPr marL="1371600" marR="0" lvl="7" indent="0" algn="ctr" rtl="0">
              <a:spcBef>
                <a:spcPts val="0"/>
              </a:spcBef>
              <a:spcAft>
                <a:spcPts val="0"/>
              </a:spcAft>
              <a:buSzPts val="1400"/>
              <a:buFont typeface="Arial"/>
              <a:buNone/>
              <a:defRPr sz="3000"/>
            </a:lvl8pPr>
            <a:lvl9pPr marL="1828800" marR="0" lvl="8" indent="0" algn="ctr" rtl="0">
              <a:spcBef>
                <a:spcPts val="0"/>
              </a:spcBef>
              <a:spcAft>
                <a:spcPts val="0"/>
              </a:spcAft>
              <a:buSzPts val="1400"/>
              <a:buFont typeface="Arial"/>
              <a:buNone/>
              <a:defRPr sz="3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4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48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4800"/>
            </a:lvl3pPr>
            <a:lvl4pPr marL="0" marR="0" lvl="3" indent="0" algn="ctr" rtl="0">
              <a:spcBef>
                <a:spcPts val="0"/>
              </a:spcBef>
              <a:spcAft>
                <a:spcPts val="0"/>
              </a:spcAft>
              <a:buSzPts val="1400"/>
              <a:buFont typeface="Arial"/>
              <a:buNone/>
              <a:defRPr sz="4800"/>
            </a:lvl4pPr>
            <a:lvl5pPr marL="0" marR="0" lvl="4" indent="0" algn="ctr" rtl="0">
              <a:spcBef>
                <a:spcPts val="0"/>
              </a:spcBef>
              <a:spcAft>
                <a:spcPts val="0"/>
              </a:spcAft>
              <a:buSzPts val="1400"/>
              <a:buFont typeface="Arial"/>
              <a:buNone/>
              <a:defRPr sz="4800"/>
            </a:lvl5pPr>
            <a:lvl6pPr marL="457200" marR="0" lvl="5" indent="0" algn="ctr" rtl="0">
              <a:spcBef>
                <a:spcPts val="0"/>
              </a:spcBef>
              <a:spcAft>
                <a:spcPts val="0"/>
              </a:spcAft>
              <a:buSzPts val="1400"/>
              <a:buFont typeface="Arial"/>
              <a:buNone/>
              <a:defRPr sz="4800"/>
            </a:lvl6pPr>
            <a:lvl7pPr marL="914400" marR="0" lvl="6" indent="0" algn="ctr" rtl="0">
              <a:spcBef>
                <a:spcPts val="0"/>
              </a:spcBef>
              <a:spcAft>
                <a:spcPts val="0"/>
              </a:spcAft>
              <a:buSzPts val="1400"/>
              <a:buFont typeface="Arial"/>
              <a:buNone/>
              <a:defRPr sz="4800"/>
            </a:lvl7pPr>
            <a:lvl8pPr marL="1371600" marR="0" lvl="7" indent="0" algn="ctr" rtl="0">
              <a:spcBef>
                <a:spcPts val="0"/>
              </a:spcBef>
              <a:spcAft>
                <a:spcPts val="0"/>
              </a:spcAft>
              <a:buSzPts val="1400"/>
              <a:buFont typeface="Arial"/>
              <a:buNone/>
              <a:defRPr sz="4800"/>
            </a:lvl8pPr>
            <a:lvl9pPr marL="1828800" marR="0" lvl="8" indent="0" algn="ctr" rtl="0">
              <a:spcBef>
                <a:spcPts val="0"/>
              </a:spcBef>
              <a:spcAft>
                <a:spcPts val="0"/>
              </a:spcAft>
              <a:buSzPts val="1400"/>
              <a:buFont typeface="Arial"/>
              <a:buNone/>
              <a:defRPr sz="4800"/>
            </a:lvl9pPr>
          </a:lstStyle>
          <a:p>
            <a:endParaRPr/>
          </a:p>
        </p:txBody>
      </p:sp>
      <p:sp>
        <p:nvSpPr>
          <p:cNvPr id="45" name="Google Shape;45;p8"/>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6"/>
        <p:cNvGrpSpPr/>
        <p:nvPr/>
      </p:nvGrpSpPr>
      <p:grpSpPr>
        <a:xfrm>
          <a:off x="0" y="0"/>
          <a:ext cx="0" cy="0"/>
          <a:chOff x="0" y="0"/>
          <a:chExt cx="0" cy="0"/>
        </a:xfrm>
      </p:grpSpPr>
      <p:sp>
        <p:nvSpPr>
          <p:cNvPr id="47" name="Google Shape;47;p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48" name="Google Shape;48;p9"/>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10"/>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1400"/>
              <a:buFont typeface="Arial"/>
              <a:buNone/>
              <a:defRPr sz="120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120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12000"/>
            </a:lvl3pPr>
            <a:lvl4pPr marL="0" marR="0" lvl="3" indent="0" algn="ctr" rtl="0">
              <a:spcBef>
                <a:spcPts val="0"/>
              </a:spcBef>
              <a:spcAft>
                <a:spcPts val="0"/>
              </a:spcAft>
              <a:buSzPts val="1400"/>
              <a:buFont typeface="Arial"/>
              <a:buNone/>
              <a:defRPr sz="12000"/>
            </a:lvl4pPr>
            <a:lvl5pPr marL="0" marR="0" lvl="4" indent="0" algn="ctr" rtl="0">
              <a:spcBef>
                <a:spcPts val="0"/>
              </a:spcBef>
              <a:spcAft>
                <a:spcPts val="0"/>
              </a:spcAft>
              <a:buSzPts val="1400"/>
              <a:buFont typeface="Arial"/>
              <a:buNone/>
              <a:defRPr sz="12000"/>
            </a:lvl5pPr>
            <a:lvl6pPr marL="457200" marR="0" lvl="5" indent="0" algn="ctr" rtl="0">
              <a:spcBef>
                <a:spcPts val="0"/>
              </a:spcBef>
              <a:spcAft>
                <a:spcPts val="0"/>
              </a:spcAft>
              <a:buSzPts val="1400"/>
              <a:buFont typeface="Arial"/>
              <a:buNone/>
              <a:defRPr sz="12000"/>
            </a:lvl6pPr>
            <a:lvl7pPr marL="914400" marR="0" lvl="6" indent="0" algn="ctr" rtl="0">
              <a:spcBef>
                <a:spcPts val="0"/>
              </a:spcBef>
              <a:spcAft>
                <a:spcPts val="0"/>
              </a:spcAft>
              <a:buSzPts val="1400"/>
              <a:buFont typeface="Arial"/>
              <a:buNone/>
              <a:defRPr sz="12000"/>
            </a:lvl7pPr>
            <a:lvl8pPr marL="1371600" marR="0" lvl="7" indent="0" algn="ctr" rtl="0">
              <a:spcBef>
                <a:spcPts val="0"/>
              </a:spcBef>
              <a:spcAft>
                <a:spcPts val="0"/>
              </a:spcAft>
              <a:buSzPts val="1400"/>
              <a:buFont typeface="Arial"/>
              <a:buNone/>
              <a:defRPr sz="12000"/>
            </a:lvl8pPr>
            <a:lvl9pPr marL="1828800" marR="0" lvl="8" indent="0" algn="ctr" rtl="0">
              <a:spcBef>
                <a:spcPts val="0"/>
              </a:spcBef>
              <a:spcAft>
                <a:spcPts val="0"/>
              </a:spcAft>
              <a:buSzPts val="1400"/>
              <a:buFont typeface="Arial"/>
              <a:buNone/>
              <a:defRPr sz="12000"/>
            </a:lvl9pPr>
          </a:lstStyle>
          <a:p>
            <a:endParaRPr/>
          </a:p>
        </p:txBody>
      </p:sp>
      <p:sp>
        <p:nvSpPr>
          <p:cNvPr id="51" name="Google Shape;51;p1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5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1pPr>
            <a:lvl2pPr marL="914400" marR="0" lvl="1"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ctr"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52" name="Google Shape;52;p10"/>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61"/>
        <p:cNvGrpSpPr/>
        <p:nvPr/>
      </p:nvGrpSpPr>
      <p:grpSpPr>
        <a:xfrm>
          <a:off x="0" y="0"/>
          <a:ext cx="0" cy="0"/>
          <a:chOff x="0" y="0"/>
          <a:chExt cx="0" cy="0"/>
        </a:xfrm>
      </p:grpSpPr>
      <p:sp>
        <p:nvSpPr>
          <p:cNvPr id="62" name="Google Shape;62;p13"/>
          <p:cNvSpPr txBox="1">
            <a:spLocks noGrp="1"/>
          </p:cNvSpPr>
          <p:nvPr>
            <p:ph type="dt" idx="10"/>
          </p:nvPr>
        </p:nvSpPr>
        <p:spPr>
          <a:xfrm>
            <a:off x="457200" y="4767264"/>
            <a:ext cx="2133600" cy="273900"/>
          </a:xfrm>
          <a:prstGeom prst="rect">
            <a:avLst/>
          </a:prstGeom>
          <a:noFill/>
          <a:ln>
            <a:noFill/>
          </a:ln>
        </p:spPr>
        <p:txBody>
          <a:bodyPr spcFirstLastPara="1" wrap="square" lIns="91400" tIns="45700" rIns="91400"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13"/>
          <p:cNvSpPr txBox="1">
            <a:spLocks noGrp="1"/>
          </p:cNvSpPr>
          <p:nvPr>
            <p:ph type="ftr" idx="11"/>
          </p:nvPr>
        </p:nvSpPr>
        <p:spPr>
          <a:xfrm>
            <a:off x="3124200" y="4767264"/>
            <a:ext cx="2895600" cy="273900"/>
          </a:xfrm>
          <a:prstGeom prst="rect">
            <a:avLst/>
          </a:prstGeom>
          <a:noFill/>
          <a:ln>
            <a:noFill/>
          </a:ln>
        </p:spPr>
        <p:txBody>
          <a:bodyPr spcFirstLastPara="1" wrap="square" lIns="91400" tIns="45700" rIns="91400"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13"/>
          <p:cNvSpPr txBox="1">
            <a:spLocks noGrp="1"/>
          </p:cNvSpPr>
          <p:nvPr>
            <p:ph type="sldNum" idx="12"/>
          </p:nvPr>
        </p:nvSpPr>
        <p:spPr>
          <a:xfrm>
            <a:off x="6553200" y="4767264"/>
            <a:ext cx="2133600" cy="273900"/>
          </a:xfrm>
          <a:prstGeom prst="rect">
            <a:avLst/>
          </a:prstGeom>
          <a:noFill/>
          <a:ln>
            <a:noFill/>
          </a:ln>
        </p:spPr>
        <p:txBody>
          <a:bodyPr spcFirstLastPara="1" wrap="square" lIns="91400" tIns="45700" rIns="91400"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Title and Content 1">
  <p:cSld name="3_Title and Content_1">
    <p:spTree>
      <p:nvGrpSpPr>
        <p:cNvPr id="1" name="Shape 65"/>
        <p:cNvGrpSpPr/>
        <p:nvPr/>
      </p:nvGrpSpPr>
      <p:grpSpPr>
        <a:xfrm>
          <a:off x="0" y="0"/>
          <a:ext cx="0" cy="0"/>
          <a:chOff x="0" y="0"/>
          <a:chExt cx="0" cy="0"/>
        </a:xfrm>
      </p:grpSpPr>
      <p:sp>
        <p:nvSpPr>
          <p:cNvPr id="66" name="Google Shape;66;p14"/>
          <p:cNvSpPr txBox="1">
            <a:spLocks noGrp="1"/>
          </p:cNvSpPr>
          <p:nvPr>
            <p:ph type="dt" idx="10"/>
          </p:nvPr>
        </p:nvSpPr>
        <p:spPr>
          <a:xfrm>
            <a:off x="457200" y="4767264"/>
            <a:ext cx="2133600" cy="273900"/>
          </a:xfrm>
          <a:prstGeom prst="rect">
            <a:avLst/>
          </a:prstGeom>
          <a:noFill/>
          <a:ln>
            <a:noFill/>
          </a:ln>
        </p:spPr>
        <p:txBody>
          <a:bodyPr spcFirstLastPara="1" wrap="square" lIns="91400" tIns="45700" rIns="91400"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4"/>
          <p:cNvSpPr txBox="1">
            <a:spLocks noGrp="1"/>
          </p:cNvSpPr>
          <p:nvPr>
            <p:ph type="ftr" idx="11"/>
          </p:nvPr>
        </p:nvSpPr>
        <p:spPr>
          <a:xfrm>
            <a:off x="3124200" y="4767264"/>
            <a:ext cx="2895600" cy="273900"/>
          </a:xfrm>
          <a:prstGeom prst="rect">
            <a:avLst/>
          </a:prstGeom>
          <a:noFill/>
          <a:ln>
            <a:noFill/>
          </a:ln>
        </p:spPr>
        <p:txBody>
          <a:bodyPr spcFirstLastPara="1" wrap="square" lIns="91400" tIns="45700" rIns="91400"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14"/>
          <p:cNvSpPr txBox="1">
            <a:spLocks noGrp="1"/>
          </p:cNvSpPr>
          <p:nvPr>
            <p:ph type="sldNum" idx="12"/>
          </p:nvPr>
        </p:nvSpPr>
        <p:spPr>
          <a:xfrm>
            <a:off x="6553200" y="4767264"/>
            <a:ext cx="2133600" cy="273900"/>
          </a:xfrm>
          <a:prstGeom prst="rect">
            <a:avLst/>
          </a:prstGeom>
          <a:noFill/>
          <a:ln>
            <a:noFill/>
          </a:ln>
        </p:spPr>
        <p:txBody>
          <a:bodyPr spcFirstLastPara="1" wrap="square" lIns="91400" tIns="45700" rIns="91400"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and Content 2">
  <p:cSld name="3_Title and Content_2">
    <p:spTree>
      <p:nvGrpSpPr>
        <p:cNvPr id="1" name="Shape 69"/>
        <p:cNvGrpSpPr/>
        <p:nvPr/>
      </p:nvGrpSpPr>
      <p:grpSpPr>
        <a:xfrm>
          <a:off x="0" y="0"/>
          <a:ext cx="0" cy="0"/>
          <a:chOff x="0" y="0"/>
          <a:chExt cx="0" cy="0"/>
        </a:xfrm>
      </p:grpSpPr>
      <p:sp>
        <p:nvSpPr>
          <p:cNvPr id="70" name="Google Shape;70;p15"/>
          <p:cNvSpPr txBox="1">
            <a:spLocks noGrp="1"/>
          </p:cNvSpPr>
          <p:nvPr>
            <p:ph type="dt" idx="10"/>
          </p:nvPr>
        </p:nvSpPr>
        <p:spPr>
          <a:xfrm>
            <a:off x="457200" y="4767264"/>
            <a:ext cx="2133600" cy="273900"/>
          </a:xfrm>
          <a:prstGeom prst="rect">
            <a:avLst/>
          </a:prstGeom>
          <a:noFill/>
          <a:ln>
            <a:noFill/>
          </a:ln>
        </p:spPr>
        <p:txBody>
          <a:bodyPr spcFirstLastPara="1" wrap="square" lIns="91400" tIns="45700" rIns="91400"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5"/>
          <p:cNvSpPr txBox="1">
            <a:spLocks noGrp="1"/>
          </p:cNvSpPr>
          <p:nvPr>
            <p:ph type="ftr" idx="11"/>
          </p:nvPr>
        </p:nvSpPr>
        <p:spPr>
          <a:xfrm>
            <a:off x="3124200" y="4767264"/>
            <a:ext cx="2895600" cy="273900"/>
          </a:xfrm>
          <a:prstGeom prst="rect">
            <a:avLst/>
          </a:prstGeom>
          <a:noFill/>
          <a:ln>
            <a:noFill/>
          </a:ln>
        </p:spPr>
        <p:txBody>
          <a:bodyPr spcFirstLastPara="1" wrap="square" lIns="91400" tIns="45700" rIns="91400"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5"/>
          <p:cNvSpPr txBox="1">
            <a:spLocks noGrp="1"/>
          </p:cNvSpPr>
          <p:nvPr>
            <p:ph type="sldNum" idx="12"/>
          </p:nvPr>
        </p:nvSpPr>
        <p:spPr>
          <a:xfrm>
            <a:off x="6553200" y="4767264"/>
            <a:ext cx="2133600" cy="273900"/>
          </a:xfrm>
          <a:prstGeom prst="rect">
            <a:avLst/>
          </a:prstGeom>
          <a:noFill/>
          <a:ln>
            <a:noFill/>
          </a:ln>
        </p:spPr>
        <p:txBody>
          <a:bodyPr spcFirstLastPara="1" wrap="square" lIns="91400" tIns="45700" rIns="91400"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 Column, Tall Pic Right">
  <p:cSld name="1 Column, Tall Pic Right">
    <p:spTree>
      <p:nvGrpSpPr>
        <p:cNvPr id="1" name="Shape 156"/>
        <p:cNvGrpSpPr/>
        <p:nvPr/>
      </p:nvGrpSpPr>
      <p:grpSpPr>
        <a:xfrm>
          <a:off x="0" y="0"/>
          <a:ext cx="0" cy="0"/>
          <a:chOff x="0" y="0"/>
          <a:chExt cx="0" cy="0"/>
        </a:xfrm>
      </p:grpSpPr>
      <p:sp>
        <p:nvSpPr>
          <p:cNvPr id="157" name="Google Shape;157;p29"/>
          <p:cNvSpPr txBox="1">
            <a:spLocks noGrp="1"/>
          </p:cNvSpPr>
          <p:nvPr>
            <p:ph type="title"/>
          </p:nvPr>
        </p:nvSpPr>
        <p:spPr>
          <a:xfrm>
            <a:off x="752888" y="205978"/>
            <a:ext cx="7933800" cy="5943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99D8"/>
              </a:buClr>
              <a:buSzPts val="3200"/>
              <a:buFont typeface="Arial"/>
              <a:buNone/>
              <a:defRPr sz="3200" b="1" i="0" u="none" strike="noStrike" cap="non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58" name="Google Shape;158;p29"/>
          <p:cNvSpPr>
            <a:spLocks noGrp="1"/>
          </p:cNvSpPr>
          <p:nvPr>
            <p:ph type="pic" idx="2"/>
          </p:nvPr>
        </p:nvSpPr>
        <p:spPr>
          <a:xfrm>
            <a:off x="6096000" y="914400"/>
            <a:ext cx="2590800" cy="3714900"/>
          </a:xfrm>
          <a:prstGeom prst="rect">
            <a:avLst/>
          </a:prstGeom>
          <a:solidFill>
            <a:srgbClr val="F2F2F2"/>
          </a:solidFill>
          <a:ln>
            <a:noFill/>
          </a:ln>
        </p:spPr>
        <p:txBody>
          <a:bodyPr spcFirstLastPara="1" wrap="square" lIns="91425" tIns="91425" rIns="91425" bIns="91425" anchor="ctr" anchorCtr="0">
            <a:noAutofit/>
          </a:bodyPr>
          <a:lstStyle>
            <a:lvl1pPr marR="0" lvl="0" algn="ctr" rtl="0">
              <a:lnSpc>
                <a:spcPct val="100000"/>
              </a:lnSpc>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9" name="Google Shape;159;p29"/>
          <p:cNvSpPr txBox="1">
            <a:spLocks noGrp="1"/>
          </p:cNvSpPr>
          <p:nvPr>
            <p:ph type="body" idx="1"/>
          </p:nvPr>
        </p:nvSpPr>
        <p:spPr>
          <a:xfrm>
            <a:off x="752888" y="914400"/>
            <a:ext cx="5190600" cy="3714900"/>
          </a:xfrm>
          <a:prstGeom prst="rect">
            <a:avLst/>
          </a:prstGeom>
          <a:noFill/>
          <a:ln>
            <a:noFill/>
          </a:ln>
        </p:spPr>
        <p:txBody>
          <a:bodyPr spcFirstLastPara="1" wrap="square" lIns="91425" tIns="91425" rIns="91425" bIns="91425" anchor="t" anchorCtr="0">
            <a:noAutofit/>
          </a:bodyPr>
          <a:lstStyle>
            <a:lvl1pPr marL="457189" marR="0" lvl="0" indent="-40639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378" marR="0" lvl="1" indent="-38099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566" marR="0" lvl="2" indent="-355591"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754" marR="0" lvl="3" indent="-342892"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5943" marR="0" lvl="4" indent="-330192"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132" marR="0" lvl="5" indent="-330192"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320" marR="0" lvl="6" indent="-35559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509" marR="0" lvl="7" indent="-35559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697" marR="0" lvl="8" indent="-35559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31330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268125" y="57150"/>
            <a:ext cx="8615100" cy="260700"/>
          </a:xfrm>
          <a:prstGeom prst="rect">
            <a:avLst/>
          </a:prstGeom>
          <a:solidFill>
            <a:srgbClr val="6C9BC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3366"/>
              </a:buClr>
              <a:buFont typeface="Trebuchet MS"/>
              <a:buNone/>
            </a:pPr>
            <a:r>
              <a:rPr lang="en" sz="1200" b="0" i="0" u="none" strike="noStrike" cap="none">
                <a:solidFill>
                  <a:srgbClr val="003366"/>
                </a:solidFill>
                <a:latin typeface="Trebuchet MS"/>
                <a:ea typeface="Trebuchet MS"/>
                <a:cs typeface="Trebuchet MS"/>
                <a:sym typeface="Trebuchet MS"/>
              </a:rPr>
              <a:t>N A T I O N A L   O C E A N I C   A N D   A T M O S P H E R I C   A D M I N I S T R A T I O N</a:t>
            </a:r>
            <a:endParaRPr/>
          </a:p>
        </p:txBody>
      </p:sp>
      <p:sp>
        <p:nvSpPr>
          <p:cNvPr id="7" name="Google Shape;7;p1"/>
          <p:cNvSpPr txBox="1"/>
          <p:nvPr/>
        </p:nvSpPr>
        <p:spPr>
          <a:xfrm>
            <a:off x="533400" y="342900"/>
            <a:ext cx="8077200" cy="457200"/>
          </a:xfrm>
          <a:prstGeom prst="rect">
            <a:avLst/>
          </a:prstGeom>
          <a:solidFill>
            <a:srgbClr val="215A9F"/>
          </a:solidFill>
          <a:ln>
            <a:noFill/>
          </a:ln>
        </p:spPr>
        <p:txBody>
          <a:bodyPr spcFirstLastPara="1" wrap="square" lIns="36575" tIns="73150" rIns="36575" bIns="365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 name="Google Shape;8;p1"/>
          <p:cNvSpPr/>
          <p:nvPr/>
        </p:nvSpPr>
        <p:spPr>
          <a:xfrm>
            <a:off x="8133037" y="0"/>
            <a:ext cx="992700" cy="925500"/>
          </a:xfrm>
          <a:prstGeom prst="ellipse">
            <a:avLst/>
          </a:prstGeom>
          <a:solidFill>
            <a:srgbClr val="FFFFFF"/>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9" name="Google Shape;9;p1"/>
          <p:cNvPicPr preferRelativeResize="0"/>
          <p:nvPr/>
        </p:nvPicPr>
        <p:blipFill rotWithShape="1">
          <a:blip r:embed="rId12">
            <a:alphaModFix/>
          </a:blip>
          <a:srcRect/>
          <a:stretch/>
        </p:blipFill>
        <p:spPr>
          <a:xfrm>
            <a:off x="8151199" y="21299"/>
            <a:ext cx="956400" cy="882900"/>
          </a:xfrm>
          <a:prstGeom prst="rect">
            <a:avLst/>
          </a:prstGeom>
          <a:noFill/>
          <a:ln>
            <a:noFill/>
          </a:ln>
        </p:spPr>
      </p:pic>
      <p:sp>
        <p:nvSpPr>
          <p:cNvPr id="10" name="Google Shape;10;p1"/>
          <p:cNvSpPr txBox="1">
            <a:spLocks noGrp="1"/>
          </p:cNvSpPr>
          <p:nvPr>
            <p:ph type="body" idx="1"/>
          </p:nvPr>
        </p:nvSpPr>
        <p:spPr>
          <a:xfrm>
            <a:off x="311699" y="847674"/>
            <a:ext cx="8638571" cy="4197023"/>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dirty="0"/>
          </a:p>
        </p:txBody>
      </p:sp>
      <p:grpSp>
        <p:nvGrpSpPr>
          <p:cNvPr id="11" name="Google Shape;11;p1"/>
          <p:cNvGrpSpPr/>
          <p:nvPr/>
        </p:nvGrpSpPr>
        <p:grpSpPr>
          <a:xfrm>
            <a:off x="0" y="0"/>
            <a:ext cx="992700" cy="925500"/>
            <a:chOff x="2833075" y="-371525"/>
            <a:chExt cx="992700" cy="925500"/>
          </a:xfrm>
        </p:grpSpPr>
        <p:sp>
          <p:nvSpPr>
            <p:cNvPr id="12" name="Google Shape;12;p1"/>
            <p:cNvSpPr/>
            <p:nvPr/>
          </p:nvSpPr>
          <p:spPr>
            <a:xfrm>
              <a:off x="2833075" y="-371525"/>
              <a:ext cx="992700" cy="925500"/>
            </a:xfrm>
            <a:prstGeom prst="ellipse">
              <a:avLst/>
            </a:prstGeom>
            <a:solidFill>
              <a:srgbClr val="FFFFFF"/>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3" name="Google Shape;13;p1"/>
            <p:cNvPicPr preferRelativeResize="0"/>
            <p:nvPr/>
          </p:nvPicPr>
          <p:blipFill rotWithShape="1">
            <a:blip r:embed="rId13">
              <a:alphaModFix/>
            </a:blip>
            <a:srcRect/>
            <a:stretch/>
          </p:blipFill>
          <p:spPr>
            <a:xfrm>
              <a:off x="2878375" y="-339575"/>
              <a:ext cx="902100" cy="861600"/>
            </a:xfrm>
            <a:prstGeom prst="rect">
              <a:avLst/>
            </a:prstGeom>
            <a:noFill/>
            <a:ln>
              <a:noFill/>
            </a:ln>
          </p:spPr>
        </p:pic>
      </p:grpSp>
      <p:sp>
        <p:nvSpPr>
          <p:cNvPr id="14" name="Google Shape;14;p1"/>
          <p:cNvSpPr txBox="1">
            <a:spLocks noGrp="1"/>
          </p:cNvSpPr>
          <p:nvPr>
            <p:ph type="title"/>
          </p:nvPr>
        </p:nvSpPr>
        <p:spPr>
          <a:xfrm>
            <a:off x="1371600" y="381000"/>
            <a:ext cx="64182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2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3000"/>
            </a:lvl3pPr>
            <a:lvl4pPr marL="0" marR="0" lvl="3" indent="0" algn="ctr" rtl="0">
              <a:spcBef>
                <a:spcPts val="0"/>
              </a:spcBef>
              <a:spcAft>
                <a:spcPts val="0"/>
              </a:spcAft>
              <a:buSzPts val="1400"/>
              <a:buFont typeface="Arial"/>
              <a:buNone/>
              <a:defRPr sz="3000"/>
            </a:lvl4pPr>
            <a:lvl5pPr marL="0" marR="0" lvl="4" indent="0" algn="ctr" rtl="0">
              <a:spcBef>
                <a:spcPts val="0"/>
              </a:spcBef>
              <a:spcAft>
                <a:spcPts val="0"/>
              </a:spcAft>
              <a:buSzPts val="1400"/>
              <a:buFont typeface="Arial"/>
              <a:buNone/>
              <a:defRPr sz="3000"/>
            </a:lvl5pPr>
            <a:lvl6pPr marL="457200" marR="0" lvl="5" indent="0" algn="ctr" rtl="0">
              <a:spcBef>
                <a:spcPts val="0"/>
              </a:spcBef>
              <a:spcAft>
                <a:spcPts val="0"/>
              </a:spcAft>
              <a:buSzPts val="1400"/>
              <a:buFont typeface="Arial"/>
              <a:buNone/>
              <a:defRPr sz="3000"/>
            </a:lvl6pPr>
            <a:lvl7pPr marL="914400" marR="0" lvl="6" indent="0" algn="ctr" rtl="0">
              <a:spcBef>
                <a:spcPts val="0"/>
              </a:spcBef>
              <a:spcAft>
                <a:spcPts val="0"/>
              </a:spcAft>
              <a:buSzPts val="1400"/>
              <a:buFont typeface="Arial"/>
              <a:buNone/>
              <a:defRPr sz="3000"/>
            </a:lvl7pPr>
            <a:lvl8pPr marL="1371600" marR="0" lvl="7" indent="0" algn="ctr" rtl="0">
              <a:spcBef>
                <a:spcPts val="0"/>
              </a:spcBef>
              <a:spcAft>
                <a:spcPts val="0"/>
              </a:spcAft>
              <a:buSzPts val="1400"/>
              <a:buFont typeface="Arial"/>
              <a:buNone/>
              <a:defRPr sz="3000"/>
            </a:lvl8pPr>
            <a:lvl9pPr marL="1828800" marR="0" lvl="8" indent="0" algn="ctr" rtl="0">
              <a:spcBef>
                <a:spcPts val="0"/>
              </a:spcBef>
              <a:spcAft>
                <a:spcPts val="0"/>
              </a:spcAft>
              <a:buSzPts val="1400"/>
              <a:buFont typeface="Arial"/>
              <a:buNone/>
              <a:defRPr sz="3000"/>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4" r:id="rId3"/>
    <p:sldLayoutId id="2147483655" r:id="rId4"/>
    <p:sldLayoutId id="2147483656" r:id="rId5"/>
    <p:sldLayoutId id="2147483659" r:id="rId6"/>
    <p:sldLayoutId id="2147483660" r:id="rId7"/>
    <p:sldLayoutId id="2147483661" r:id="rId8"/>
    <p:sldLayoutId id="2147483665" r:id="rId9"/>
    <p:sldLayoutId id="2147483666"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0.xml"/><Relationship Id="rId5" Type="http://schemas.openxmlformats.org/officeDocument/2006/relationships/image" Target="../media/image19.tiff"/><Relationship Id="rId4" Type="http://schemas.openxmlformats.org/officeDocument/2006/relationships/image" Target="../media/image18.tiff"/></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0.xml"/><Relationship Id="rId5" Type="http://schemas.openxmlformats.org/officeDocument/2006/relationships/image" Target="../media/image3.tiff"/><Relationship Id="rId4" Type="http://schemas.openxmlformats.org/officeDocument/2006/relationships/image" Target="../media/image22.tiff"/></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image" Target="../media/image36.tiff"/></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image" Target="../media/image37.tiff"/></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image" Target="../media/image38.gif"/></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image" Target="../media/image39.gif"/></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image" Target="../media/image40.gif"/></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gif"/><Relationship Id="rId7" Type="http://schemas.openxmlformats.org/officeDocument/2006/relationships/image" Target="../media/image44.gif"/><Relationship Id="rId2" Type="http://schemas.openxmlformats.org/officeDocument/2006/relationships/image" Target="../media/image41.gif"/><Relationship Id="rId1" Type="http://schemas.openxmlformats.org/officeDocument/2006/relationships/slideLayout" Target="../slideLayouts/slideLayout10.xml"/><Relationship Id="rId6" Type="http://schemas.openxmlformats.org/officeDocument/2006/relationships/image" Target="../media/image43.gif"/><Relationship Id="rId5" Type="http://schemas.openxmlformats.org/officeDocument/2006/relationships/image" Target="../media/image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1.tiff"/></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3.tiff"/></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0.xml"/><Relationship Id="rId5" Type="http://schemas.openxmlformats.org/officeDocument/2006/relationships/hyperlink" Target="https://www.emc.ncep.noaa.gov/users/meg/rapv5_hrrrv4/" TargetMode="Externa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hyperlink" Target="https://www.emc.ncep.noaa.gov/users/meg/rapv5_hrrrv4"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0.xml"/><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ctrTitle"/>
          </p:nvPr>
        </p:nvSpPr>
        <p:spPr>
          <a:xfrm>
            <a:off x="71563" y="807298"/>
            <a:ext cx="9072437" cy="88053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600" dirty="0">
                <a:solidFill>
                  <a:schemeClr val="dk1"/>
                </a:solidFill>
              </a:rPr>
              <a:t>The MEG Perspective on the</a:t>
            </a:r>
            <a:br>
              <a:rPr lang="en-US" sz="2600" dirty="0">
                <a:solidFill>
                  <a:schemeClr val="dk1"/>
                </a:solidFill>
              </a:rPr>
            </a:br>
            <a:r>
              <a:rPr lang="en-US" sz="2600" dirty="0">
                <a:solidFill>
                  <a:schemeClr val="dk1"/>
                </a:solidFill>
              </a:rPr>
              <a:t> Implementation of RAPv5/HRRRv4</a:t>
            </a:r>
            <a:endParaRPr sz="2600" dirty="0">
              <a:solidFill>
                <a:schemeClr val="dk1"/>
              </a:solidFill>
            </a:endParaRPr>
          </a:p>
        </p:txBody>
      </p:sp>
      <p:sp>
        <p:nvSpPr>
          <p:cNvPr id="78" name="Google Shape;78;p16"/>
          <p:cNvSpPr txBox="1">
            <a:spLocks noGrp="1"/>
          </p:cNvSpPr>
          <p:nvPr>
            <p:ph type="subTitle" idx="1"/>
          </p:nvPr>
        </p:nvSpPr>
        <p:spPr>
          <a:xfrm>
            <a:off x="203003" y="3683817"/>
            <a:ext cx="8755391" cy="139139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chemeClr val="tx1"/>
                </a:solidFill>
              </a:rPr>
              <a:t>Chris </a:t>
            </a:r>
            <a:r>
              <a:rPr lang="en" sz="2000" b="1" dirty="0">
                <a:solidFill>
                  <a:schemeClr val="tx1"/>
                </a:solidFill>
              </a:rPr>
              <a:t>MacIntosh &amp; Logan Dawson</a:t>
            </a:r>
          </a:p>
          <a:p>
            <a:pPr marL="0" lvl="0" indent="0" algn="ctr" rtl="0">
              <a:spcBef>
                <a:spcPts val="0"/>
              </a:spcBef>
              <a:spcAft>
                <a:spcPts val="0"/>
              </a:spcAft>
              <a:buNone/>
            </a:pPr>
            <a:r>
              <a:rPr lang="en-US" sz="2000" b="1" dirty="0">
                <a:solidFill>
                  <a:srgbClr val="0070C0"/>
                </a:solidFill>
              </a:rPr>
              <a:t>EMC Model Evaluation Group Webinar</a:t>
            </a:r>
          </a:p>
          <a:p>
            <a:pPr marL="0" lvl="0" indent="0" algn="ctr" rtl="0">
              <a:spcBef>
                <a:spcPts val="0"/>
              </a:spcBef>
              <a:spcAft>
                <a:spcPts val="0"/>
              </a:spcAft>
              <a:buNone/>
            </a:pPr>
            <a:r>
              <a:rPr lang="en-US" sz="2000" b="1" dirty="0">
                <a:solidFill>
                  <a:schemeClr val="tx1"/>
                </a:solidFill>
              </a:rPr>
              <a:t>3 December 2020</a:t>
            </a:r>
          </a:p>
          <a:p>
            <a:pPr marL="0" lvl="0" indent="0" algn="ctr" rtl="0">
              <a:spcBef>
                <a:spcPts val="0"/>
              </a:spcBef>
              <a:spcAft>
                <a:spcPts val="0"/>
              </a:spcAft>
              <a:buNone/>
            </a:pPr>
            <a:endParaRPr lang="en-US" sz="2000" b="1" dirty="0">
              <a:solidFill>
                <a:schemeClr val="tx1"/>
              </a:solidFill>
            </a:endParaRPr>
          </a:p>
          <a:p>
            <a:pPr marL="0" lvl="0" indent="0" algn="ctr" rtl="0">
              <a:spcBef>
                <a:spcPts val="0"/>
              </a:spcBef>
              <a:spcAft>
                <a:spcPts val="0"/>
              </a:spcAft>
              <a:buNone/>
            </a:pPr>
            <a:endParaRPr lang="en-US" sz="2000" b="1" dirty="0">
              <a:solidFill>
                <a:schemeClr val="tx1"/>
              </a:solidFill>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a:p>
        </p:txBody>
      </p:sp>
      <p:sp>
        <p:nvSpPr>
          <p:cNvPr id="4" name="Google Shape;84;p17"/>
          <p:cNvSpPr txBox="1">
            <a:spLocks/>
          </p:cNvSpPr>
          <p:nvPr/>
        </p:nvSpPr>
        <p:spPr>
          <a:xfrm>
            <a:off x="1371600" y="381000"/>
            <a:ext cx="64182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FFFFFF"/>
              </a:buClr>
              <a:buSzPts val="1400"/>
              <a:buFont typeface="Arial"/>
              <a:buNone/>
              <a:defRPr sz="52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52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400"/>
              <a:buFont typeface="Arial"/>
              <a:buNone/>
              <a:defRPr sz="52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400"/>
              <a:buFont typeface="Arial"/>
              <a:buNone/>
              <a:defRPr sz="52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400"/>
              <a:buFont typeface="Arial"/>
              <a:buNone/>
              <a:defRPr sz="5200" b="0" i="0" u="none" strike="noStrike" cap="none">
                <a:solidFill>
                  <a:srgbClr val="000000"/>
                </a:solidFill>
                <a:latin typeface="Arial"/>
                <a:ea typeface="Arial"/>
                <a:cs typeface="Arial"/>
                <a:sym typeface="Arial"/>
              </a:defRPr>
            </a:lvl5pPr>
            <a:lvl6pPr marL="457200" marR="0" lvl="5" indent="0" algn="ctr" rtl="0">
              <a:lnSpc>
                <a:spcPct val="100000"/>
              </a:lnSpc>
              <a:spcBef>
                <a:spcPts val="0"/>
              </a:spcBef>
              <a:spcAft>
                <a:spcPts val="0"/>
              </a:spcAft>
              <a:buClr>
                <a:srgbClr val="000000"/>
              </a:buClr>
              <a:buSzPts val="1400"/>
              <a:buFont typeface="Arial"/>
              <a:buNone/>
              <a:defRPr sz="5200" b="0" i="0" u="none" strike="noStrike" cap="none">
                <a:solidFill>
                  <a:srgbClr val="000000"/>
                </a:solidFill>
                <a:latin typeface="Arial"/>
                <a:ea typeface="Arial"/>
                <a:cs typeface="Arial"/>
                <a:sym typeface="Arial"/>
              </a:defRPr>
            </a:lvl6pPr>
            <a:lvl7pPr marL="914400" marR="0" lvl="6" indent="0" algn="ctr" rtl="0">
              <a:lnSpc>
                <a:spcPct val="100000"/>
              </a:lnSpc>
              <a:spcBef>
                <a:spcPts val="0"/>
              </a:spcBef>
              <a:spcAft>
                <a:spcPts val="0"/>
              </a:spcAft>
              <a:buClr>
                <a:srgbClr val="000000"/>
              </a:buClr>
              <a:buSzPts val="1400"/>
              <a:buFont typeface="Arial"/>
              <a:buNone/>
              <a:defRPr sz="5200" b="0" i="0" u="none" strike="noStrike" cap="none">
                <a:solidFill>
                  <a:srgbClr val="000000"/>
                </a:solidFill>
                <a:latin typeface="Arial"/>
                <a:ea typeface="Arial"/>
                <a:cs typeface="Arial"/>
                <a:sym typeface="Arial"/>
              </a:defRPr>
            </a:lvl7pPr>
            <a:lvl8pPr marL="1371600" marR="0" lvl="7" indent="0" algn="ctr" rtl="0">
              <a:lnSpc>
                <a:spcPct val="100000"/>
              </a:lnSpc>
              <a:spcBef>
                <a:spcPts val="0"/>
              </a:spcBef>
              <a:spcAft>
                <a:spcPts val="0"/>
              </a:spcAft>
              <a:buClr>
                <a:srgbClr val="000000"/>
              </a:buClr>
              <a:buSzPts val="1400"/>
              <a:buFont typeface="Arial"/>
              <a:buNone/>
              <a:defRPr sz="5200" b="0" i="0" u="none" strike="noStrike" cap="none">
                <a:solidFill>
                  <a:srgbClr val="000000"/>
                </a:solidFill>
                <a:latin typeface="Arial"/>
                <a:ea typeface="Arial"/>
                <a:cs typeface="Arial"/>
                <a:sym typeface="Arial"/>
              </a:defRPr>
            </a:lvl8pPr>
            <a:lvl9pPr marL="1828800" marR="0" lvl="8" indent="0" algn="ctr" rtl="0">
              <a:lnSpc>
                <a:spcPct val="100000"/>
              </a:lnSpc>
              <a:spcBef>
                <a:spcPts val="0"/>
              </a:spcBef>
              <a:spcAft>
                <a:spcPts val="0"/>
              </a:spcAft>
              <a:buClr>
                <a:srgbClr val="000000"/>
              </a:buClr>
              <a:buSzPts val="1400"/>
              <a:buFont typeface="Arial"/>
              <a:buNone/>
              <a:defRPr sz="5200" b="0" i="0" u="none" strike="noStrike" cap="none">
                <a:solidFill>
                  <a:srgbClr val="000000"/>
                </a:solidFill>
                <a:latin typeface="Arial"/>
                <a:ea typeface="Arial"/>
                <a:cs typeface="Arial"/>
                <a:sym typeface="Arial"/>
              </a:defRPr>
            </a:lvl9pPr>
          </a:lstStyle>
          <a:p>
            <a:endParaRPr lang="en-US" sz="2800" b="1" dirty="0"/>
          </a:p>
        </p:txBody>
      </p:sp>
      <p:sp>
        <p:nvSpPr>
          <p:cNvPr id="3" name="TextBox 2">
            <a:extLst>
              <a:ext uri="{FF2B5EF4-FFF2-40B4-BE49-F238E27FC236}">
                <a16:creationId xmlns:a16="http://schemas.microsoft.com/office/drawing/2014/main" id="{0B73800A-5810-8541-9BEB-6473ACC066EF}"/>
              </a:ext>
            </a:extLst>
          </p:cNvPr>
          <p:cNvSpPr txBox="1"/>
          <p:nvPr/>
        </p:nvSpPr>
        <p:spPr>
          <a:xfrm>
            <a:off x="610536" y="4736653"/>
            <a:ext cx="7994497" cy="338554"/>
          </a:xfrm>
          <a:prstGeom prst="rect">
            <a:avLst/>
          </a:prstGeom>
          <a:noFill/>
        </p:spPr>
        <p:txBody>
          <a:bodyPr wrap="none" rtlCol="0">
            <a:spAutoFit/>
          </a:bodyPr>
          <a:lstStyle/>
          <a:p>
            <a:pPr algn="ctr"/>
            <a:r>
              <a:rPr lang="en-US" sz="1600" dirty="0"/>
              <a:t>Contributions from: Geoff Manikin, Alicia Bentley, Shannon Shields, and Marcel Caron</a:t>
            </a:r>
          </a:p>
        </p:txBody>
      </p:sp>
      <p:grpSp>
        <p:nvGrpSpPr>
          <p:cNvPr id="5" name="Group 4">
            <a:extLst>
              <a:ext uri="{FF2B5EF4-FFF2-40B4-BE49-F238E27FC236}">
                <a16:creationId xmlns:a16="http://schemas.microsoft.com/office/drawing/2014/main" id="{E5404B77-6828-1744-9A7E-58B0D596D677}"/>
              </a:ext>
            </a:extLst>
          </p:cNvPr>
          <p:cNvGrpSpPr/>
          <p:nvPr/>
        </p:nvGrpSpPr>
        <p:grpSpPr>
          <a:xfrm>
            <a:off x="938314" y="1620433"/>
            <a:ext cx="7338934" cy="2110932"/>
            <a:chOff x="686659" y="1529549"/>
            <a:chExt cx="7680832" cy="2334682"/>
          </a:xfrm>
        </p:grpSpPr>
        <p:pic>
          <p:nvPicPr>
            <p:cNvPr id="9" name="Picture 8">
              <a:extLst>
                <a:ext uri="{FF2B5EF4-FFF2-40B4-BE49-F238E27FC236}">
                  <a16:creationId xmlns:a16="http://schemas.microsoft.com/office/drawing/2014/main" id="{E6FAE331-27DD-3F4D-857F-9598771B1C1F}"/>
                </a:ext>
              </a:extLst>
            </p:cNvPr>
            <p:cNvPicPr>
              <a:picLocks noChangeAspect="1"/>
            </p:cNvPicPr>
            <p:nvPr/>
          </p:nvPicPr>
          <p:blipFill rotWithShape="1">
            <a:blip r:embed="rId3"/>
            <a:srcRect r="54247" b="52609"/>
            <a:stretch/>
          </p:blipFill>
          <p:spPr>
            <a:xfrm>
              <a:off x="686659" y="1566982"/>
              <a:ext cx="2523197" cy="2297249"/>
            </a:xfrm>
            <a:prstGeom prst="rect">
              <a:avLst/>
            </a:prstGeom>
          </p:spPr>
        </p:pic>
        <p:pic>
          <p:nvPicPr>
            <p:cNvPr id="10" name="Picture 9">
              <a:extLst>
                <a:ext uri="{FF2B5EF4-FFF2-40B4-BE49-F238E27FC236}">
                  <a16:creationId xmlns:a16="http://schemas.microsoft.com/office/drawing/2014/main" id="{A487DEDE-C03F-7248-893A-236931DE20F5}"/>
                </a:ext>
              </a:extLst>
            </p:cNvPr>
            <p:cNvPicPr>
              <a:picLocks noChangeAspect="1"/>
            </p:cNvPicPr>
            <p:nvPr/>
          </p:nvPicPr>
          <p:blipFill rotWithShape="1">
            <a:blip r:embed="rId3"/>
            <a:srcRect l="59750" t="49601" b="2987"/>
            <a:stretch/>
          </p:blipFill>
          <p:spPr>
            <a:xfrm>
              <a:off x="6148742" y="1566982"/>
              <a:ext cx="2218749" cy="2297249"/>
            </a:xfrm>
            <a:prstGeom prst="rect">
              <a:avLst/>
            </a:prstGeom>
          </p:spPr>
        </p:pic>
        <p:pic>
          <p:nvPicPr>
            <p:cNvPr id="11" name="Picture 10">
              <a:extLst>
                <a:ext uri="{FF2B5EF4-FFF2-40B4-BE49-F238E27FC236}">
                  <a16:creationId xmlns:a16="http://schemas.microsoft.com/office/drawing/2014/main" id="{87C2BD25-0B6D-9E44-B551-3FB9C28BF787}"/>
                </a:ext>
              </a:extLst>
            </p:cNvPr>
            <p:cNvPicPr>
              <a:picLocks noChangeAspect="1"/>
            </p:cNvPicPr>
            <p:nvPr/>
          </p:nvPicPr>
          <p:blipFill rotWithShape="1">
            <a:blip r:embed="rId3"/>
            <a:srcRect l="58451" b="52609"/>
            <a:stretch/>
          </p:blipFill>
          <p:spPr>
            <a:xfrm>
              <a:off x="3533620" y="1529549"/>
              <a:ext cx="2291358" cy="2297249"/>
            </a:xfrm>
            <a:prstGeom prst="rect">
              <a:avLst/>
            </a:prstGeom>
          </p:spPr>
        </p:pic>
      </p:grpSp>
    </p:spTree>
    <p:extLst>
      <p:ext uri="{BB962C8B-B14F-4D97-AF65-F5344CB8AC3E}">
        <p14:creationId xmlns:p14="http://schemas.microsoft.com/office/powerpoint/2010/main" val="1122890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3450" y="1607786"/>
            <a:ext cx="184731" cy="600164"/>
          </a:xfrm>
          <a:prstGeom prst="rect">
            <a:avLst/>
          </a:prstGeom>
          <a:noFill/>
        </p:spPr>
        <p:txBody>
          <a:bodyPr wrap="none" rtlCol="0">
            <a:spAutoFit/>
          </a:bodyPr>
          <a:lstStyle/>
          <a:p>
            <a:pPr algn="ctr"/>
            <a:endParaRPr lang="en-US" sz="3300" b="1" dirty="0">
              <a:solidFill>
                <a:srgbClr val="FF0000"/>
              </a:solidFill>
            </a:endParaRPr>
          </a:p>
        </p:txBody>
      </p:sp>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19184"/>
            <a:ext cx="9156633" cy="523198"/>
          </a:xfrm>
          <a:prstGeom prst="rect">
            <a:avLst/>
          </a:prstGeom>
          <a:noFill/>
        </p:spPr>
        <p:txBody>
          <a:bodyPr wrap="square" lIns="121899" tIns="60949" rIns="121899" bIns="60949" rtlCol="0">
            <a:spAutoFit/>
          </a:bodyPr>
          <a:lstStyle/>
          <a:p>
            <a:pPr algn="ctr"/>
            <a:r>
              <a:rPr lang="en-US" sz="2600" b="1" dirty="0">
                <a:solidFill>
                  <a:schemeClr val="bg1"/>
                </a:solidFill>
              </a:rPr>
              <a:t>Better Temps for Small Lakes</a:t>
            </a:r>
          </a:p>
        </p:txBody>
      </p:sp>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sp>
        <p:nvSpPr>
          <p:cNvPr id="19" name="Slide Number Placeholder 1"/>
          <p:cNvSpPr>
            <a:spLocks noGrp="1"/>
          </p:cNvSpPr>
          <p:nvPr>
            <p:ph type="sldNum" sz="quarter" idx="12"/>
          </p:nvPr>
        </p:nvSpPr>
        <p:spPr>
          <a:xfrm>
            <a:off x="6457950" y="4767263"/>
            <a:ext cx="2057400" cy="273844"/>
          </a:xfrm>
        </p:spPr>
        <p:txBody>
          <a:bodyPr/>
          <a:lstStyle/>
          <a:p>
            <a:fld id="{77D06D35-2A2E-FE44-8E4D-2D6F2A8B9DC6}" type="slidenum">
              <a:rPr lang="en-US" smtClean="0"/>
              <a:t>10</a:t>
            </a:fld>
            <a:endParaRPr lang="en-US" dirty="0"/>
          </a:p>
        </p:txBody>
      </p:sp>
      <p:sp>
        <p:nvSpPr>
          <p:cNvPr id="20" name="TextBox 19"/>
          <p:cNvSpPr txBox="1"/>
          <p:nvPr/>
        </p:nvSpPr>
        <p:spPr>
          <a:xfrm>
            <a:off x="5821290" y="1144423"/>
            <a:ext cx="2990101" cy="415498"/>
          </a:xfrm>
          <a:prstGeom prst="rect">
            <a:avLst/>
          </a:prstGeom>
          <a:solidFill>
            <a:srgbClr val="FFFFFF"/>
          </a:solidFill>
          <a:ln>
            <a:solidFill>
              <a:schemeClr val="tx1"/>
            </a:solidFill>
          </a:ln>
        </p:spPr>
        <p:txBody>
          <a:bodyPr wrap="square" rtlCol="0">
            <a:spAutoFit/>
          </a:bodyPr>
          <a:lstStyle/>
          <a:p>
            <a:pPr algn="ctr"/>
            <a:r>
              <a:rPr lang="en-US" sz="1050" b="1" dirty="0" err="1">
                <a:solidFill>
                  <a:srgbClr val="FF0000"/>
                </a:solidFill>
              </a:rPr>
              <a:t>Init</a:t>
            </a:r>
            <a:r>
              <a:rPr lang="en-US" sz="1050" b="1" dirty="0">
                <a:solidFill>
                  <a:srgbClr val="FF0000"/>
                </a:solidFill>
              </a:rPr>
              <a:t>: 00Z 7/18/2018</a:t>
            </a:r>
          </a:p>
          <a:p>
            <a:pPr algn="ctr"/>
            <a:r>
              <a:rPr lang="en-US" sz="1050" b="1" dirty="0">
                <a:solidFill>
                  <a:srgbClr val="FF0000"/>
                </a:solidFill>
              </a:rPr>
              <a:t>Valid: 02Z 7/18/2018 (F02)</a:t>
            </a:r>
          </a:p>
        </p:txBody>
      </p:sp>
      <p:sp>
        <p:nvSpPr>
          <p:cNvPr id="22" name="TextBox 21"/>
          <p:cNvSpPr txBox="1"/>
          <p:nvPr/>
        </p:nvSpPr>
        <p:spPr>
          <a:xfrm>
            <a:off x="5821289" y="1757074"/>
            <a:ext cx="3181065" cy="1061829"/>
          </a:xfrm>
          <a:prstGeom prst="rect">
            <a:avLst/>
          </a:prstGeom>
          <a:noFill/>
        </p:spPr>
        <p:txBody>
          <a:bodyPr wrap="square" rtlCol="0">
            <a:spAutoFit/>
          </a:bodyPr>
          <a:lstStyle/>
          <a:p>
            <a:r>
              <a:rPr lang="en-US" sz="1050" dirty="0"/>
              <a:t>A lake model was added to address the well-known cold bias for small lakes in HRRRv3</a:t>
            </a:r>
          </a:p>
          <a:p>
            <a:endParaRPr lang="en-US" sz="1050" dirty="0"/>
          </a:p>
          <a:p>
            <a:r>
              <a:rPr lang="en-US" sz="1050" dirty="0"/>
              <a:t>Small lakes are clearly and correctly much warmer in HRRRv4</a:t>
            </a:r>
          </a:p>
          <a:p>
            <a:endParaRPr lang="en-US" sz="1050" dirty="0"/>
          </a:p>
        </p:txBody>
      </p:sp>
      <p:pic>
        <p:nvPicPr>
          <p:cNvPr id="16" name="Picture 15">
            <a:extLst>
              <a:ext uri="{FF2B5EF4-FFF2-40B4-BE49-F238E27FC236}">
                <a16:creationId xmlns:a16="http://schemas.microsoft.com/office/drawing/2014/main" id="{145008C7-E909-9F4F-936D-F92D44989311}"/>
              </a:ext>
            </a:extLst>
          </p:cNvPr>
          <p:cNvPicPr>
            <a:picLocks noChangeAspect="1"/>
          </p:cNvPicPr>
          <p:nvPr/>
        </p:nvPicPr>
        <p:blipFill rotWithShape="1">
          <a:blip r:embed="rId4"/>
          <a:srcRect r="57828" b="50395"/>
          <a:stretch/>
        </p:blipFill>
        <p:spPr>
          <a:xfrm>
            <a:off x="629572" y="1042905"/>
            <a:ext cx="1809914" cy="2021486"/>
          </a:xfrm>
          <a:prstGeom prst="rect">
            <a:avLst/>
          </a:prstGeom>
        </p:spPr>
      </p:pic>
      <p:sp>
        <p:nvSpPr>
          <p:cNvPr id="17" name="Oval 16">
            <a:extLst>
              <a:ext uri="{FF2B5EF4-FFF2-40B4-BE49-F238E27FC236}">
                <a16:creationId xmlns:a16="http://schemas.microsoft.com/office/drawing/2014/main" id="{86B163B8-F8CD-BE4A-A93E-AE0F3364E9CD}"/>
              </a:ext>
            </a:extLst>
          </p:cNvPr>
          <p:cNvSpPr/>
          <p:nvPr/>
        </p:nvSpPr>
        <p:spPr>
          <a:xfrm>
            <a:off x="1305676" y="1269602"/>
            <a:ext cx="981105" cy="672057"/>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pic>
        <p:nvPicPr>
          <p:cNvPr id="18" name="Picture 17">
            <a:extLst>
              <a:ext uri="{FF2B5EF4-FFF2-40B4-BE49-F238E27FC236}">
                <a16:creationId xmlns:a16="http://schemas.microsoft.com/office/drawing/2014/main" id="{A3DDBE57-4CF7-7C4A-9706-D1E2534CA606}"/>
              </a:ext>
            </a:extLst>
          </p:cNvPr>
          <p:cNvPicPr>
            <a:picLocks noChangeAspect="1"/>
          </p:cNvPicPr>
          <p:nvPr/>
        </p:nvPicPr>
        <p:blipFill rotWithShape="1">
          <a:blip r:embed="rId4"/>
          <a:srcRect l="57828" b="50395"/>
          <a:stretch/>
        </p:blipFill>
        <p:spPr>
          <a:xfrm>
            <a:off x="3160580" y="1020862"/>
            <a:ext cx="1812979" cy="2024909"/>
          </a:xfrm>
          <a:prstGeom prst="rect">
            <a:avLst/>
          </a:prstGeom>
        </p:spPr>
      </p:pic>
      <p:pic>
        <p:nvPicPr>
          <p:cNvPr id="23" name="Picture 22">
            <a:extLst>
              <a:ext uri="{FF2B5EF4-FFF2-40B4-BE49-F238E27FC236}">
                <a16:creationId xmlns:a16="http://schemas.microsoft.com/office/drawing/2014/main" id="{A1A0A244-54C9-D543-A8BF-ACB4ECA6F1F7}"/>
              </a:ext>
            </a:extLst>
          </p:cNvPr>
          <p:cNvPicPr>
            <a:picLocks noChangeAspect="1"/>
          </p:cNvPicPr>
          <p:nvPr/>
        </p:nvPicPr>
        <p:blipFill rotWithShape="1">
          <a:blip r:embed="rId4"/>
          <a:srcRect t="48542" r="57828" b="1853"/>
          <a:stretch/>
        </p:blipFill>
        <p:spPr>
          <a:xfrm>
            <a:off x="1778469" y="3066619"/>
            <a:ext cx="1809914" cy="2021486"/>
          </a:xfrm>
          <a:prstGeom prst="rect">
            <a:avLst/>
          </a:prstGeom>
        </p:spPr>
      </p:pic>
      <p:sp>
        <p:nvSpPr>
          <p:cNvPr id="25" name="Oval 24">
            <a:extLst>
              <a:ext uri="{FF2B5EF4-FFF2-40B4-BE49-F238E27FC236}">
                <a16:creationId xmlns:a16="http://schemas.microsoft.com/office/drawing/2014/main" id="{86B163B8-F8CD-BE4A-A93E-AE0F3364E9CD}"/>
              </a:ext>
            </a:extLst>
          </p:cNvPr>
          <p:cNvSpPr/>
          <p:nvPr/>
        </p:nvSpPr>
        <p:spPr>
          <a:xfrm>
            <a:off x="3904289" y="1247990"/>
            <a:ext cx="981105" cy="672057"/>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26" name="Oval 25">
            <a:extLst>
              <a:ext uri="{FF2B5EF4-FFF2-40B4-BE49-F238E27FC236}">
                <a16:creationId xmlns:a16="http://schemas.microsoft.com/office/drawing/2014/main" id="{86B163B8-F8CD-BE4A-A93E-AE0F3364E9CD}"/>
              </a:ext>
            </a:extLst>
          </p:cNvPr>
          <p:cNvSpPr/>
          <p:nvPr/>
        </p:nvSpPr>
        <p:spPr>
          <a:xfrm>
            <a:off x="2470106" y="3280568"/>
            <a:ext cx="981105" cy="672057"/>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21" name="TextBox 20"/>
          <p:cNvSpPr txBox="1"/>
          <p:nvPr/>
        </p:nvSpPr>
        <p:spPr>
          <a:xfrm>
            <a:off x="1611671" y="2508250"/>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HRRRv3</a:t>
            </a:r>
          </a:p>
        </p:txBody>
      </p:sp>
      <p:sp>
        <p:nvSpPr>
          <p:cNvPr id="24" name="TextBox 23"/>
          <p:cNvSpPr txBox="1"/>
          <p:nvPr/>
        </p:nvSpPr>
        <p:spPr>
          <a:xfrm>
            <a:off x="4212208" y="2489264"/>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HRRRv4</a:t>
            </a:r>
          </a:p>
        </p:txBody>
      </p:sp>
      <p:sp>
        <p:nvSpPr>
          <p:cNvPr id="27" name="TextBox 26"/>
          <p:cNvSpPr txBox="1"/>
          <p:nvPr/>
        </p:nvSpPr>
        <p:spPr>
          <a:xfrm>
            <a:off x="2859608" y="4524508"/>
            <a:ext cx="622286" cy="253916"/>
          </a:xfrm>
          <a:prstGeom prst="rect">
            <a:avLst/>
          </a:prstGeom>
          <a:solidFill>
            <a:schemeClr val="bg1"/>
          </a:solidFill>
          <a:ln w="28575">
            <a:solidFill>
              <a:schemeClr val="tx1"/>
            </a:solidFill>
          </a:ln>
        </p:spPr>
        <p:txBody>
          <a:bodyPr wrap="none" rtlCol="0">
            <a:spAutoFit/>
          </a:bodyPr>
          <a:lstStyle/>
          <a:p>
            <a:pPr algn="ctr"/>
            <a:r>
              <a:rPr lang="en-US" sz="1050" dirty="0"/>
              <a:t>v4 − v3</a:t>
            </a:r>
          </a:p>
        </p:txBody>
      </p:sp>
    </p:spTree>
    <p:extLst>
      <p:ext uri="{BB962C8B-B14F-4D97-AF65-F5344CB8AC3E}">
        <p14:creationId xmlns:p14="http://schemas.microsoft.com/office/powerpoint/2010/main" val="58655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19184"/>
            <a:ext cx="9156633" cy="523198"/>
          </a:xfrm>
          <a:prstGeom prst="rect">
            <a:avLst/>
          </a:prstGeom>
          <a:noFill/>
        </p:spPr>
        <p:txBody>
          <a:bodyPr wrap="square" lIns="121899" tIns="60949" rIns="121899" bIns="60949" rtlCol="0">
            <a:spAutoFit/>
          </a:bodyPr>
          <a:lstStyle/>
          <a:p>
            <a:pPr algn="ctr"/>
            <a:r>
              <a:rPr lang="en-US" sz="2600" b="1" dirty="0">
                <a:solidFill>
                  <a:schemeClr val="bg1"/>
                </a:solidFill>
              </a:rPr>
              <a:t>Improved Meteorology over Great Lakes</a:t>
            </a:r>
          </a:p>
        </p:txBody>
      </p:sp>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sp>
        <p:nvSpPr>
          <p:cNvPr id="19" name="Slide Number Placeholder 1"/>
          <p:cNvSpPr>
            <a:spLocks noGrp="1"/>
          </p:cNvSpPr>
          <p:nvPr>
            <p:ph type="sldNum" sz="quarter" idx="12"/>
          </p:nvPr>
        </p:nvSpPr>
        <p:spPr>
          <a:xfrm>
            <a:off x="6457950" y="4767263"/>
            <a:ext cx="2057400" cy="273844"/>
          </a:xfrm>
        </p:spPr>
        <p:txBody>
          <a:bodyPr/>
          <a:lstStyle/>
          <a:p>
            <a:fld id="{77D06D35-2A2E-FE44-8E4D-2D6F2A8B9DC6}" type="slidenum">
              <a:rPr lang="en-US" smtClean="0"/>
              <a:t>11</a:t>
            </a:fld>
            <a:endParaRPr lang="en-US" dirty="0"/>
          </a:p>
        </p:txBody>
      </p:sp>
      <p:sp>
        <p:nvSpPr>
          <p:cNvPr id="23" name="Slide Number Placeholder 2">
            <a:extLst>
              <a:ext uri="{FF2B5EF4-FFF2-40B4-BE49-F238E27FC236}">
                <a16:creationId xmlns:a16="http://schemas.microsoft.com/office/drawing/2014/main" id="{4A5B7289-B473-7B4B-8A37-F59858E968D2}"/>
              </a:ext>
            </a:extLst>
          </p:cNvPr>
          <p:cNvSpPr txBox="1">
            <a:spLocks/>
          </p:cNvSpPr>
          <p:nvPr/>
        </p:nvSpPr>
        <p:spPr>
          <a:xfrm>
            <a:off x="8438108" y="4769350"/>
            <a:ext cx="548700" cy="393600"/>
          </a:xfrm>
          <a:prstGeom prst="rect">
            <a:avLst/>
          </a:prstGeom>
          <a:noFill/>
          <a:ln>
            <a:noFill/>
          </a:ln>
        </p:spPr>
        <p:txBody>
          <a:bodyPr spcFirstLastPara="1" wrap="square" lIns="68569" tIns="68569" rIns="68569" bIns="68569" anchor="ctr" anchorCtr="0">
            <a:noAutofit/>
          </a:bodyPr>
          <a:lstStyle>
            <a:defPPr>
              <a:defRPr lang="en-US"/>
            </a:defPPr>
            <a:lvl1pPr marL="0" marR="0" lvl="0"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9pPr>
          </a:lstStyle>
          <a:p>
            <a:pPr defTabSz="914378"/>
            <a:fld id="{00000000-1234-1234-1234-123412341234}" type="slidenum">
              <a:rPr lang="en" sz="1200" kern="0"/>
              <a:pPr defTabSz="914378"/>
              <a:t>11</a:t>
            </a:fld>
            <a:endParaRPr lang="en" sz="1200" kern="0" dirty="0"/>
          </a:p>
        </p:txBody>
      </p:sp>
      <p:sp>
        <p:nvSpPr>
          <p:cNvPr id="25" name="TextBox 24">
            <a:extLst>
              <a:ext uri="{FF2B5EF4-FFF2-40B4-BE49-F238E27FC236}">
                <a16:creationId xmlns:a16="http://schemas.microsoft.com/office/drawing/2014/main" id="{998E97EE-0747-9E4D-A1FB-80A6DD47043D}"/>
              </a:ext>
            </a:extLst>
          </p:cNvPr>
          <p:cNvSpPr txBox="1"/>
          <p:nvPr/>
        </p:nvSpPr>
        <p:spPr>
          <a:xfrm>
            <a:off x="1427831" y="1009596"/>
            <a:ext cx="6471643" cy="276999"/>
          </a:xfrm>
          <a:prstGeom prst="rect">
            <a:avLst/>
          </a:prstGeom>
          <a:noFill/>
          <a:ln w="38100">
            <a:solidFill>
              <a:schemeClr val="tx1"/>
            </a:solidFill>
          </a:ln>
        </p:spPr>
        <p:txBody>
          <a:bodyPr wrap="none" rtlCol="0">
            <a:spAutoFit/>
          </a:bodyPr>
          <a:lstStyle/>
          <a:p>
            <a:pPr defTabSz="914378"/>
            <a:r>
              <a:rPr lang="en-US" sz="1200" dirty="0"/>
              <a:t>FVCOM-based Great Lake temperatures in HRRRv4 (HRRRX) (ESRL-GLERL collaboration)</a:t>
            </a:r>
          </a:p>
        </p:txBody>
      </p:sp>
      <p:grpSp>
        <p:nvGrpSpPr>
          <p:cNvPr id="26" name="Group 25">
            <a:extLst>
              <a:ext uri="{FF2B5EF4-FFF2-40B4-BE49-F238E27FC236}">
                <a16:creationId xmlns:a16="http://schemas.microsoft.com/office/drawing/2014/main" id="{811D13C4-7952-594D-8139-5D88D6B343F4}"/>
              </a:ext>
            </a:extLst>
          </p:cNvPr>
          <p:cNvGrpSpPr/>
          <p:nvPr/>
        </p:nvGrpSpPr>
        <p:grpSpPr>
          <a:xfrm>
            <a:off x="0" y="1347189"/>
            <a:ext cx="7047310" cy="3569588"/>
            <a:chOff x="0" y="1796251"/>
            <a:chExt cx="9396413" cy="4759450"/>
          </a:xfrm>
        </p:grpSpPr>
        <p:pic>
          <p:nvPicPr>
            <p:cNvPr id="32" name="Picture 31">
              <a:extLst>
                <a:ext uri="{FF2B5EF4-FFF2-40B4-BE49-F238E27FC236}">
                  <a16:creationId xmlns:a16="http://schemas.microsoft.com/office/drawing/2014/main" id="{359F5367-CE96-D044-878A-D237F2F8BEB0}"/>
                </a:ext>
              </a:extLst>
            </p:cNvPr>
            <p:cNvPicPr>
              <a:picLocks noChangeAspect="1"/>
            </p:cNvPicPr>
            <p:nvPr/>
          </p:nvPicPr>
          <p:blipFill>
            <a:blip r:embed="rId4"/>
            <a:stretch>
              <a:fillRect/>
            </a:stretch>
          </p:blipFill>
          <p:spPr>
            <a:xfrm>
              <a:off x="0" y="1796251"/>
              <a:ext cx="9396413" cy="4759450"/>
            </a:xfrm>
            <a:prstGeom prst="rect">
              <a:avLst/>
            </a:prstGeom>
          </p:spPr>
        </p:pic>
        <p:sp>
          <p:nvSpPr>
            <p:cNvPr id="33" name="Oval 32">
              <a:extLst>
                <a:ext uri="{FF2B5EF4-FFF2-40B4-BE49-F238E27FC236}">
                  <a16:creationId xmlns:a16="http://schemas.microsoft.com/office/drawing/2014/main" id="{41E83D6C-0123-664D-835E-670A102018A7}"/>
                </a:ext>
              </a:extLst>
            </p:cNvPr>
            <p:cNvSpPr/>
            <p:nvPr/>
          </p:nvSpPr>
          <p:spPr>
            <a:xfrm>
              <a:off x="5728447" y="2814918"/>
              <a:ext cx="1030941" cy="47512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srgbClr val="FFFFFF"/>
                </a:solidFill>
                <a:latin typeface="Arial"/>
              </a:endParaRPr>
            </a:p>
          </p:txBody>
        </p:sp>
        <p:sp>
          <p:nvSpPr>
            <p:cNvPr id="34" name="Oval 33">
              <a:extLst>
                <a:ext uri="{FF2B5EF4-FFF2-40B4-BE49-F238E27FC236}">
                  <a16:creationId xmlns:a16="http://schemas.microsoft.com/office/drawing/2014/main" id="{B15C652A-F933-0643-9698-2CCC8D0DB9CE}"/>
                </a:ext>
              </a:extLst>
            </p:cNvPr>
            <p:cNvSpPr/>
            <p:nvPr/>
          </p:nvSpPr>
          <p:spPr>
            <a:xfrm>
              <a:off x="1013012" y="2814917"/>
              <a:ext cx="1030941" cy="47512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srgbClr val="FFFFFF"/>
                </a:solidFill>
                <a:latin typeface="Arial"/>
              </a:endParaRPr>
            </a:p>
          </p:txBody>
        </p:sp>
      </p:grpSp>
      <p:sp>
        <p:nvSpPr>
          <p:cNvPr id="20" name="TextBox 19"/>
          <p:cNvSpPr txBox="1"/>
          <p:nvPr/>
        </p:nvSpPr>
        <p:spPr>
          <a:xfrm>
            <a:off x="-14196" y="1539957"/>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HRRRv4</a:t>
            </a:r>
          </a:p>
        </p:txBody>
      </p:sp>
      <p:sp>
        <p:nvSpPr>
          <p:cNvPr id="21" name="TextBox 20"/>
          <p:cNvSpPr txBox="1"/>
          <p:nvPr/>
        </p:nvSpPr>
        <p:spPr>
          <a:xfrm>
            <a:off x="3526306" y="1539956"/>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HRRRv3</a:t>
            </a:r>
          </a:p>
        </p:txBody>
      </p:sp>
      <p:grpSp>
        <p:nvGrpSpPr>
          <p:cNvPr id="2" name="Group 1"/>
          <p:cNvGrpSpPr/>
          <p:nvPr/>
        </p:nvGrpSpPr>
        <p:grpSpPr>
          <a:xfrm>
            <a:off x="5290334" y="1343518"/>
            <a:ext cx="3912389" cy="3425832"/>
            <a:chOff x="7053778" y="1791357"/>
            <a:chExt cx="5216519" cy="4567776"/>
          </a:xfrm>
        </p:grpSpPr>
        <p:pic>
          <p:nvPicPr>
            <p:cNvPr id="35" name="Picture 34">
              <a:extLst>
                <a:ext uri="{FF2B5EF4-FFF2-40B4-BE49-F238E27FC236}">
                  <a16:creationId xmlns:a16="http://schemas.microsoft.com/office/drawing/2014/main" id="{F8253D0E-09EC-8648-8893-7EF159D92842}"/>
                </a:ext>
              </a:extLst>
            </p:cNvPr>
            <p:cNvPicPr>
              <a:picLocks noChangeAspect="1"/>
            </p:cNvPicPr>
            <p:nvPr/>
          </p:nvPicPr>
          <p:blipFill>
            <a:blip r:embed="rId5"/>
            <a:srcRect/>
            <a:stretch/>
          </p:blipFill>
          <p:spPr>
            <a:xfrm>
              <a:off x="7053778" y="1791357"/>
              <a:ext cx="5154857" cy="4567776"/>
            </a:xfrm>
            <a:prstGeom prst="rect">
              <a:avLst/>
            </a:prstGeom>
          </p:spPr>
        </p:pic>
        <p:sp>
          <p:nvSpPr>
            <p:cNvPr id="36" name="TextBox 35">
              <a:extLst>
                <a:ext uri="{FF2B5EF4-FFF2-40B4-BE49-F238E27FC236}">
                  <a16:creationId xmlns:a16="http://schemas.microsoft.com/office/drawing/2014/main" id="{AADB1884-D979-1142-BABE-6176DE4CD005}"/>
                </a:ext>
              </a:extLst>
            </p:cNvPr>
            <p:cNvSpPr txBox="1"/>
            <p:nvPr/>
          </p:nvSpPr>
          <p:spPr>
            <a:xfrm>
              <a:off x="10693940" y="4420032"/>
              <a:ext cx="1576357" cy="1600439"/>
            </a:xfrm>
            <a:prstGeom prst="rect">
              <a:avLst/>
            </a:prstGeom>
            <a:noFill/>
          </p:spPr>
          <p:txBody>
            <a:bodyPr wrap="square" rtlCol="0">
              <a:spAutoFit/>
            </a:bodyPr>
            <a:lstStyle/>
            <a:p>
              <a:pPr defTabSz="914378"/>
              <a:r>
                <a:rPr lang="en-US" sz="1200" dirty="0"/>
                <a:t>Great Lakes are mostly warmer in HRRRv4 during current cool season</a:t>
              </a:r>
            </a:p>
          </p:txBody>
        </p:sp>
        <p:sp>
          <p:nvSpPr>
            <p:cNvPr id="22" name="TextBox 21"/>
            <p:cNvSpPr txBox="1"/>
            <p:nvPr/>
          </p:nvSpPr>
          <p:spPr>
            <a:xfrm>
              <a:off x="8218625" y="2110692"/>
              <a:ext cx="957955" cy="338555"/>
            </a:xfrm>
            <a:prstGeom prst="rect">
              <a:avLst/>
            </a:prstGeom>
            <a:solidFill>
              <a:schemeClr val="bg1"/>
            </a:solidFill>
            <a:ln w="28575">
              <a:solidFill>
                <a:schemeClr val="tx1"/>
              </a:solidFill>
            </a:ln>
          </p:spPr>
          <p:txBody>
            <a:bodyPr wrap="none" rtlCol="0">
              <a:spAutoFit/>
            </a:bodyPr>
            <a:lstStyle/>
            <a:p>
              <a:pPr algn="ctr"/>
              <a:r>
                <a:rPr lang="en-US" sz="1050" dirty="0"/>
                <a:t>HRRRv3</a:t>
              </a:r>
            </a:p>
          </p:txBody>
        </p:sp>
        <p:sp>
          <p:nvSpPr>
            <p:cNvPr id="24" name="TextBox 23"/>
            <p:cNvSpPr txBox="1"/>
            <p:nvPr/>
          </p:nvSpPr>
          <p:spPr>
            <a:xfrm>
              <a:off x="11064536" y="2110692"/>
              <a:ext cx="957955" cy="338555"/>
            </a:xfrm>
            <a:prstGeom prst="rect">
              <a:avLst/>
            </a:prstGeom>
            <a:solidFill>
              <a:schemeClr val="bg1"/>
            </a:solidFill>
            <a:ln w="28575">
              <a:solidFill>
                <a:schemeClr val="tx1"/>
              </a:solidFill>
            </a:ln>
          </p:spPr>
          <p:txBody>
            <a:bodyPr wrap="none" rtlCol="0">
              <a:spAutoFit/>
            </a:bodyPr>
            <a:lstStyle/>
            <a:p>
              <a:pPr algn="ctr"/>
              <a:r>
                <a:rPr lang="en-US" sz="1050" dirty="0"/>
                <a:t>HRRRv4</a:t>
              </a:r>
            </a:p>
          </p:txBody>
        </p:sp>
        <p:sp>
          <p:nvSpPr>
            <p:cNvPr id="27" name="TextBox 26"/>
            <p:cNvSpPr txBox="1"/>
            <p:nvPr/>
          </p:nvSpPr>
          <p:spPr>
            <a:xfrm>
              <a:off x="9767272" y="4224190"/>
              <a:ext cx="829715" cy="338555"/>
            </a:xfrm>
            <a:prstGeom prst="rect">
              <a:avLst/>
            </a:prstGeom>
            <a:solidFill>
              <a:schemeClr val="bg1"/>
            </a:solidFill>
            <a:ln w="28575">
              <a:solidFill>
                <a:schemeClr val="tx1"/>
              </a:solidFill>
            </a:ln>
          </p:spPr>
          <p:txBody>
            <a:bodyPr wrap="none" rtlCol="0">
              <a:spAutoFit/>
            </a:bodyPr>
            <a:lstStyle/>
            <a:p>
              <a:pPr algn="ctr"/>
              <a:r>
                <a:rPr lang="en-US" sz="1050" dirty="0"/>
                <a:t>v4 − v3</a:t>
              </a:r>
            </a:p>
          </p:txBody>
        </p:sp>
      </p:grpSp>
      <p:sp>
        <p:nvSpPr>
          <p:cNvPr id="28" name="TextBox 27"/>
          <p:cNvSpPr txBox="1"/>
          <p:nvPr/>
        </p:nvSpPr>
        <p:spPr>
          <a:xfrm>
            <a:off x="29868" y="4249894"/>
            <a:ext cx="2335828" cy="415498"/>
          </a:xfrm>
          <a:prstGeom prst="rect">
            <a:avLst/>
          </a:prstGeom>
          <a:solidFill>
            <a:srgbClr val="FFFFFF"/>
          </a:solidFill>
          <a:ln>
            <a:solidFill>
              <a:schemeClr val="tx1"/>
            </a:solidFill>
          </a:ln>
        </p:spPr>
        <p:txBody>
          <a:bodyPr wrap="square" rtlCol="0">
            <a:spAutoFit/>
          </a:bodyPr>
          <a:lstStyle/>
          <a:p>
            <a:pPr algn="ctr"/>
            <a:r>
              <a:rPr lang="en-US" sz="1050" b="1" dirty="0" err="1">
                <a:solidFill>
                  <a:srgbClr val="FF0000"/>
                </a:solidFill>
              </a:rPr>
              <a:t>Init</a:t>
            </a:r>
            <a:r>
              <a:rPr lang="en-US" sz="1050" b="1" dirty="0">
                <a:solidFill>
                  <a:srgbClr val="FF0000"/>
                </a:solidFill>
              </a:rPr>
              <a:t>: 06Z 7/16/2019</a:t>
            </a:r>
          </a:p>
          <a:p>
            <a:pPr algn="ctr"/>
            <a:r>
              <a:rPr lang="en-US" sz="1050" b="1" dirty="0">
                <a:solidFill>
                  <a:srgbClr val="FF0000"/>
                </a:solidFill>
              </a:rPr>
              <a:t>Valid: 20Z 7/16/2019 (F14)</a:t>
            </a:r>
          </a:p>
        </p:txBody>
      </p:sp>
      <p:sp>
        <p:nvSpPr>
          <p:cNvPr id="4" name="Rectangle 3"/>
          <p:cNvSpPr/>
          <p:nvPr/>
        </p:nvSpPr>
        <p:spPr>
          <a:xfrm>
            <a:off x="10090" y="1343518"/>
            <a:ext cx="310790" cy="9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81602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19184"/>
            <a:ext cx="9156633" cy="523198"/>
          </a:xfrm>
          <a:prstGeom prst="rect">
            <a:avLst/>
          </a:prstGeom>
          <a:noFill/>
        </p:spPr>
        <p:txBody>
          <a:bodyPr wrap="square" lIns="121899" tIns="60949" rIns="121899" bIns="60949" rtlCol="0">
            <a:spAutoFit/>
          </a:bodyPr>
          <a:lstStyle/>
          <a:p>
            <a:pPr algn="ctr"/>
            <a:r>
              <a:rPr lang="en-US" sz="2600" b="1" dirty="0">
                <a:solidFill>
                  <a:schemeClr val="bg1"/>
                </a:solidFill>
              </a:rPr>
              <a:t>Improved Meteorology over Great Lakes</a:t>
            </a:r>
          </a:p>
        </p:txBody>
      </p:sp>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sp>
        <p:nvSpPr>
          <p:cNvPr id="19" name="Slide Number Placeholder 1"/>
          <p:cNvSpPr>
            <a:spLocks noGrp="1"/>
          </p:cNvSpPr>
          <p:nvPr>
            <p:ph type="sldNum" sz="quarter" idx="12"/>
          </p:nvPr>
        </p:nvSpPr>
        <p:spPr>
          <a:xfrm>
            <a:off x="6457950" y="4767263"/>
            <a:ext cx="2057400" cy="273844"/>
          </a:xfrm>
        </p:spPr>
        <p:txBody>
          <a:bodyPr/>
          <a:lstStyle/>
          <a:p>
            <a:fld id="{77D06D35-2A2E-FE44-8E4D-2D6F2A8B9DC6}" type="slidenum">
              <a:rPr lang="en-US" smtClean="0"/>
              <a:t>12</a:t>
            </a:fld>
            <a:endParaRPr lang="en-US" dirty="0"/>
          </a:p>
        </p:txBody>
      </p:sp>
      <p:sp>
        <p:nvSpPr>
          <p:cNvPr id="23" name="Slide Number Placeholder 2">
            <a:extLst>
              <a:ext uri="{FF2B5EF4-FFF2-40B4-BE49-F238E27FC236}">
                <a16:creationId xmlns:a16="http://schemas.microsoft.com/office/drawing/2014/main" id="{4A5B7289-B473-7B4B-8A37-F59858E968D2}"/>
              </a:ext>
            </a:extLst>
          </p:cNvPr>
          <p:cNvSpPr txBox="1">
            <a:spLocks/>
          </p:cNvSpPr>
          <p:nvPr/>
        </p:nvSpPr>
        <p:spPr>
          <a:xfrm>
            <a:off x="8438108" y="4769350"/>
            <a:ext cx="548700" cy="393600"/>
          </a:xfrm>
          <a:prstGeom prst="rect">
            <a:avLst/>
          </a:prstGeom>
          <a:noFill/>
          <a:ln>
            <a:noFill/>
          </a:ln>
        </p:spPr>
        <p:txBody>
          <a:bodyPr spcFirstLastPara="1" wrap="square" lIns="68569" tIns="68569" rIns="68569" bIns="68569" anchor="ctr" anchorCtr="0">
            <a:noAutofit/>
          </a:bodyPr>
          <a:lstStyle>
            <a:defPPr>
              <a:defRPr lang="en-US"/>
            </a:defPPr>
            <a:lvl1pPr marL="0" marR="0" lvl="0"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9pPr>
          </a:lstStyle>
          <a:p>
            <a:pPr defTabSz="914378"/>
            <a:fld id="{00000000-1234-1234-1234-123412341234}" type="slidenum">
              <a:rPr lang="en" sz="1200" kern="0"/>
              <a:pPr defTabSz="914378"/>
              <a:t>12</a:t>
            </a:fld>
            <a:endParaRPr lang="en" sz="1200" kern="0" dirty="0"/>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77124"/>
            <a:ext cx="5889160" cy="4550714"/>
          </a:xfrm>
          <a:prstGeom prst="rect">
            <a:avLst/>
          </a:prstGeom>
        </p:spPr>
      </p:pic>
      <p:sp>
        <p:nvSpPr>
          <p:cNvPr id="18" name="TextBox 17"/>
          <p:cNvSpPr txBox="1"/>
          <p:nvPr/>
        </p:nvSpPr>
        <p:spPr>
          <a:xfrm>
            <a:off x="5774669" y="1188281"/>
            <a:ext cx="3181065" cy="1177245"/>
          </a:xfrm>
          <a:prstGeom prst="rect">
            <a:avLst/>
          </a:prstGeom>
          <a:noFill/>
        </p:spPr>
        <p:txBody>
          <a:bodyPr wrap="square" rtlCol="0">
            <a:spAutoFit/>
          </a:bodyPr>
          <a:lstStyle/>
          <a:p>
            <a:r>
              <a:rPr lang="en-US" sz="1050" dirty="0"/>
              <a:t>HRRRv4 shows improvement in Great Lake wind speeds during high wind events</a:t>
            </a:r>
          </a:p>
          <a:p>
            <a:endParaRPr lang="en-US" sz="750" dirty="0"/>
          </a:p>
          <a:p>
            <a:r>
              <a:rPr lang="en-US" sz="1050" dirty="0"/>
              <a:t>HRRRv4 shows lower-biased wind speeds at low winds as compared to HRRRv3</a:t>
            </a:r>
          </a:p>
          <a:p>
            <a:endParaRPr lang="en-US" sz="1050" dirty="0"/>
          </a:p>
          <a:p>
            <a:endParaRPr lang="en-US" sz="1050" dirty="0"/>
          </a:p>
        </p:txBody>
      </p:sp>
      <p:grpSp>
        <p:nvGrpSpPr>
          <p:cNvPr id="4" name="Group 3"/>
          <p:cNvGrpSpPr/>
          <p:nvPr/>
        </p:nvGrpSpPr>
        <p:grpSpPr>
          <a:xfrm>
            <a:off x="367066" y="1196803"/>
            <a:ext cx="5126047" cy="225191"/>
            <a:chOff x="1078766" y="1513569"/>
            <a:chExt cx="6296819" cy="276624"/>
          </a:xfrm>
        </p:grpSpPr>
        <p:sp>
          <p:nvSpPr>
            <p:cNvPr id="26" name="CustomShape 1"/>
            <p:cNvSpPr/>
            <p:nvPr/>
          </p:nvSpPr>
          <p:spPr>
            <a:xfrm flipV="1">
              <a:off x="1078766" y="1538797"/>
              <a:ext cx="6296819" cy="251396"/>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p:style>
        </p:sp>
        <p:pic>
          <p:nvPicPr>
            <p:cNvPr id="27" name="Picture 6"/>
            <p:cNvPicPr/>
            <p:nvPr/>
          </p:nvPicPr>
          <p:blipFill>
            <a:blip r:embed="rId5" cstate="screen">
              <a:extLst>
                <a:ext uri="{28A0092B-C50C-407E-A947-70E740481C1C}">
                  <a14:useLocalDpi xmlns:a14="http://schemas.microsoft.com/office/drawing/2010/main"/>
                </a:ext>
              </a:extLst>
            </a:blip>
            <a:stretch/>
          </p:blipFill>
          <p:spPr>
            <a:xfrm>
              <a:off x="7123444" y="1565325"/>
              <a:ext cx="206522" cy="211480"/>
            </a:xfrm>
            <a:prstGeom prst="rect">
              <a:avLst/>
            </a:prstGeom>
            <a:ln>
              <a:noFill/>
            </a:ln>
          </p:spPr>
        </p:pic>
        <p:pic>
          <p:nvPicPr>
            <p:cNvPr id="28" name="Picture 8"/>
            <p:cNvPicPr/>
            <p:nvPr/>
          </p:nvPicPr>
          <p:blipFill>
            <a:blip r:embed="rId6" cstate="screen">
              <a:extLst>
                <a:ext uri="{28A0092B-C50C-407E-A947-70E740481C1C}">
                  <a14:useLocalDpi xmlns:a14="http://schemas.microsoft.com/office/drawing/2010/main"/>
                </a:ext>
              </a:extLst>
            </a:blip>
            <a:stretch/>
          </p:blipFill>
          <p:spPr>
            <a:xfrm>
              <a:off x="6378923" y="1565325"/>
              <a:ext cx="681796" cy="211480"/>
            </a:xfrm>
            <a:prstGeom prst="rect">
              <a:avLst/>
            </a:prstGeom>
            <a:ln>
              <a:noFill/>
            </a:ln>
          </p:spPr>
        </p:pic>
        <p:sp>
          <p:nvSpPr>
            <p:cNvPr id="29" name="CustomShape 3"/>
            <p:cNvSpPr/>
            <p:nvPr/>
          </p:nvSpPr>
          <p:spPr>
            <a:xfrm>
              <a:off x="1078766" y="1513569"/>
              <a:ext cx="4984796" cy="19834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defTabSz="342900"/>
              <a:r>
                <a:rPr lang="en-GB" sz="975" b="1" dirty="0">
                  <a:solidFill>
                    <a:srgbClr val="FFFFFF"/>
                  </a:solidFill>
                  <a:latin typeface="Arial"/>
                  <a:ea typeface="DejaVu Sans"/>
                </a:rPr>
                <a:t>HRRR vs </a:t>
              </a:r>
              <a:r>
                <a:rPr lang="en-GB" sz="975" b="1" dirty="0" err="1">
                  <a:solidFill>
                    <a:srgbClr val="FFFFFF"/>
                  </a:solidFill>
                  <a:latin typeface="Arial"/>
                  <a:ea typeface="DejaVu Sans"/>
                </a:rPr>
                <a:t>HRRRx</a:t>
              </a:r>
              <a:r>
                <a:rPr lang="en-GB" sz="975" b="1" dirty="0">
                  <a:solidFill>
                    <a:srgbClr val="FFFFFF"/>
                  </a:solidFill>
                  <a:latin typeface="Arial"/>
                  <a:ea typeface="DejaVu Sans"/>
                </a:rPr>
                <a:t> </a:t>
              </a:r>
              <a:r>
                <a:rPr lang="en-GB" sz="975" dirty="0">
                  <a:solidFill>
                    <a:srgbClr val="FFFFFF"/>
                  </a:solidFill>
                  <a:latin typeface="Arial"/>
                  <a:ea typeface="DejaVu Sans"/>
                </a:rPr>
                <a:t>| Wind Evaluation at Buoys in Lake Superior</a:t>
              </a:r>
              <a:endParaRPr sz="1050" dirty="0">
                <a:solidFill>
                  <a:prstClr val="black"/>
                </a:solidFill>
                <a:latin typeface="Arial"/>
              </a:endParaRPr>
            </a:p>
          </p:txBody>
        </p:sp>
      </p:grpSp>
      <p:sp>
        <p:nvSpPr>
          <p:cNvPr id="20" name="TextBox 19"/>
          <p:cNvSpPr txBox="1"/>
          <p:nvPr/>
        </p:nvSpPr>
        <p:spPr>
          <a:xfrm>
            <a:off x="5774670" y="3744521"/>
            <a:ext cx="1059613" cy="577081"/>
          </a:xfrm>
          <a:prstGeom prst="rect">
            <a:avLst/>
          </a:prstGeom>
          <a:solidFill>
            <a:srgbClr val="FFFFFF"/>
          </a:solidFill>
          <a:ln w="28575">
            <a:solidFill>
              <a:schemeClr val="tx1"/>
            </a:solidFill>
          </a:ln>
        </p:spPr>
        <p:txBody>
          <a:bodyPr wrap="square" rtlCol="0">
            <a:spAutoFit/>
          </a:bodyPr>
          <a:lstStyle/>
          <a:p>
            <a:pPr algn="ctr"/>
            <a:r>
              <a:rPr lang="en-US" sz="1050" b="1" dirty="0" err="1"/>
              <a:t>Obs</a:t>
            </a:r>
            <a:endParaRPr lang="en-US" sz="1050" b="1" dirty="0"/>
          </a:p>
          <a:p>
            <a:pPr algn="ctr"/>
            <a:r>
              <a:rPr lang="en-US" sz="1050" b="1" dirty="0">
                <a:solidFill>
                  <a:srgbClr val="3A9EFF"/>
                </a:solidFill>
              </a:rPr>
              <a:t>HRRRv3</a:t>
            </a:r>
          </a:p>
          <a:p>
            <a:pPr algn="ctr"/>
            <a:r>
              <a:rPr lang="en-US" sz="1050" b="1" dirty="0">
                <a:solidFill>
                  <a:srgbClr val="FF0000"/>
                </a:solidFill>
              </a:rPr>
              <a:t>HRRRv4</a:t>
            </a:r>
          </a:p>
        </p:txBody>
      </p:sp>
    </p:spTree>
    <p:extLst>
      <p:ext uri="{BB962C8B-B14F-4D97-AF65-F5344CB8AC3E}">
        <p14:creationId xmlns:p14="http://schemas.microsoft.com/office/powerpoint/2010/main" val="1437921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19184"/>
            <a:ext cx="9156633" cy="523198"/>
          </a:xfrm>
          <a:prstGeom prst="rect">
            <a:avLst/>
          </a:prstGeom>
          <a:noFill/>
        </p:spPr>
        <p:txBody>
          <a:bodyPr wrap="square" lIns="121899" tIns="60949" rIns="121899" bIns="60949" rtlCol="0">
            <a:spAutoFit/>
          </a:bodyPr>
          <a:lstStyle/>
          <a:p>
            <a:pPr algn="ctr"/>
            <a:r>
              <a:rPr lang="en-US" sz="2600" b="1" dirty="0">
                <a:solidFill>
                  <a:schemeClr val="bg1"/>
                </a:solidFill>
              </a:rPr>
              <a:t>Improved Meteorology over Great Lakes</a:t>
            </a:r>
          </a:p>
        </p:txBody>
      </p:sp>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sp>
        <p:nvSpPr>
          <p:cNvPr id="19" name="Slide Number Placeholder 1"/>
          <p:cNvSpPr>
            <a:spLocks noGrp="1"/>
          </p:cNvSpPr>
          <p:nvPr>
            <p:ph type="sldNum" sz="quarter" idx="12"/>
          </p:nvPr>
        </p:nvSpPr>
        <p:spPr>
          <a:xfrm>
            <a:off x="6457950" y="4767263"/>
            <a:ext cx="2057400" cy="273844"/>
          </a:xfrm>
        </p:spPr>
        <p:txBody>
          <a:bodyPr/>
          <a:lstStyle/>
          <a:p>
            <a:fld id="{77D06D35-2A2E-FE44-8E4D-2D6F2A8B9DC6}" type="slidenum">
              <a:rPr lang="en-US" smtClean="0"/>
              <a:t>13</a:t>
            </a:fld>
            <a:endParaRPr lang="en-US" dirty="0"/>
          </a:p>
        </p:txBody>
      </p:sp>
      <p:sp>
        <p:nvSpPr>
          <p:cNvPr id="23" name="Slide Number Placeholder 2">
            <a:extLst>
              <a:ext uri="{FF2B5EF4-FFF2-40B4-BE49-F238E27FC236}">
                <a16:creationId xmlns:a16="http://schemas.microsoft.com/office/drawing/2014/main" id="{4A5B7289-B473-7B4B-8A37-F59858E968D2}"/>
              </a:ext>
            </a:extLst>
          </p:cNvPr>
          <p:cNvSpPr txBox="1">
            <a:spLocks/>
          </p:cNvSpPr>
          <p:nvPr/>
        </p:nvSpPr>
        <p:spPr>
          <a:xfrm>
            <a:off x="8438108" y="4769350"/>
            <a:ext cx="548700" cy="393600"/>
          </a:xfrm>
          <a:prstGeom prst="rect">
            <a:avLst/>
          </a:prstGeom>
          <a:noFill/>
          <a:ln>
            <a:noFill/>
          </a:ln>
        </p:spPr>
        <p:txBody>
          <a:bodyPr spcFirstLastPara="1" wrap="square" lIns="68569" tIns="68569" rIns="68569" bIns="68569" anchor="ctr" anchorCtr="0">
            <a:noAutofit/>
          </a:bodyPr>
          <a:lstStyle>
            <a:defPPr>
              <a:defRPr lang="en-US"/>
            </a:defPPr>
            <a:lvl1pPr marL="0" marR="0" lvl="0"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9pPr>
          </a:lstStyle>
          <a:p>
            <a:pPr defTabSz="914378"/>
            <a:fld id="{00000000-1234-1234-1234-123412341234}" type="slidenum">
              <a:rPr lang="en" sz="1200" kern="0"/>
              <a:pPr defTabSz="914378"/>
              <a:t>13</a:t>
            </a:fld>
            <a:endParaRPr lang="en" sz="1200" kern="0" dirty="0"/>
          </a:p>
        </p:txBody>
      </p:sp>
      <p:pic>
        <p:nvPicPr>
          <p:cNvPr id="20" name="Picture 19">
            <a:extLst>
              <a:ext uri="{FF2B5EF4-FFF2-40B4-BE49-F238E27FC236}">
                <a16:creationId xmlns:a16="http://schemas.microsoft.com/office/drawing/2014/main" id="{D5788638-D43C-FB49-80A1-E4F21F308BEA}"/>
              </a:ext>
            </a:extLst>
          </p:cNvPr>
          <p:cNvPicPr>
            <a:picLocks noChangeAspect="1"/>
          </p:cNvPicPr>
          <p:nvPr/>
        </p:nvPicPr>
        <p:blipFill>
          <a:blip r:embed="rId4"/>
          <a:stretch>
            <a:fillRect/>
          </a:stretch>
        </p:blipFill>
        <p:spPr>
          <a:xfrm>
            <a:off x="4767983" y="1107170"/>
            <a:ext cx="3963539" cy="3567185"/>
          </a:xfrm>
          <a:prstGeom prst="rect">
            <a:avLst/>
          </a:prstGeom>
        </p:spPr>
      </p:pic>
      <p:sp>
        <p:nvSpPr>
          <p:cNvPr id="2" name="Rectangle 1"/>
          <p:cNvSpPr/>
          <p:nvPr/>
        </p:nvSpPr>
        <p:spPr>
          <a:xfrm>
            <a:off x="0" y="4791597"/>
            <a:ext cx="9144000" cy="351903"/>
          </a:xfrm>
          <a:prstGeom prst="rect">
            <a:avLst/>
          </a:prstGeom>
          <a:solidFill>
            <a:srgbClr val="FFFF00">
              <a:alpha val="50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050"/>
          </a:p>
        </p:txBody>
      </p:sp>
      <p:sp>
        <p:nvSpPr>
          <p:cNvPr id="4" name="TextBox 3"/>
          <p:cNvSpPr txBox="1"/>
          <p:nvPr/>
        </p:nvSpPr>
        <p:spPr>
          <a:xfrm>
            <a:off x="349794" y="4827923"/>
            <a:ext cx="8542679" cy="323165"/>
          </a:xfrm>
          <a:prstGeom prst="rect">
            <a:avLst/>
          </a:prstGeom>
          <a:noFill/>
        </p:spPr>
        <p:txBody>
          <a:bodyPr wrap="square" rtlCol="0">
            <a:spAutoFit/>
          </a:bodyPr>
          <a:lstStyle/>
          <a:p>
            <a:pPr algn="ctr"/>
            <a:r>
              <a:rPr lang="en-US" sz="1500" i="1" dirty="0"/>
              <a:t>See 19 Nov 20 MEG Presentation for more on RAPv5/HRRRv4 Winter </a:t>
            </a:r>
            <a:r>
              <a:rPr lang="en-US" sz="1500" i="1" dirty="0" err="1"/>
              <a:t>Wx</a:t>
            </a:r>
            <a:r>
              <a:rPr lang="en-US" sz="1500" i="1" dirty="0"/>
              <a:t> Forecasts</a:t>
            </a:r>
          </a:p>
        </p:txBody>
      </p:sp>
      <p:sp>
        <p:nvSpPr>
          <p:cNvPr id="17" name="TextBox 16"/>
          <p:cNvSpPr txBox="1"/>
          <p:nvPr/>
        </p:nvSpPr>
        <p:spPr>
          <a:xfrm>
            <a:off x="4868706" y="1311657"/>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HRRRv3</a:t>
            </a:r>
          </a:p>
        </p:txBody>
      </p:sp>
      <p:sp>
        <p:nvSpPr>
          <p:cNvPr id="18" name="TextBox 17"/>
          <p:cNvSpPr txBox="1"/>
          <p:nvPr/>
        </p:nvSpPr>
        <p:spPr>
          <a:xfrm>
            <a:off x="7094116" y="1311657"/>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HRRRv4</a:t>
            </a:r>
          </a:p>
        </p:txBody>
      </p:sp>
      <p:sp>
        <p:nvSpPr>
          <p:cNvPr id="24" name="TextBox 23"/>
          <p:cNvSpPr txBox="1"/>
          <p:nvPr/>
        </p:nvSpPr>
        <p:spPr>
          <a:xfrm>
            <a:off x="5978152" y="3026156"/>
            <a:ext cx="622286" cy="253916"/>
          </a:xfrm>
          <a:prstGeom prst="rect">
            <a:avLst/>
          </a:prstGeom>
          <a:solidFill>
            <a:schemeClr val="bg1"/>
          </a:solidFill>
          <a:ln w="28575">
            <a:solidFill>
              <a:schemeClr val="tx1"/>
            </a:solidFill>
          </a:ln>
        </p:spPr>
        <p:txBody>
          <a:bodyPr wrap="none" rtlCol="0">
            <a:spAutoFit/>
          </a:bodyPr>
          <a:lstStyle/>
          <a:p>
            <a:pPr algn="ctr"/>
            <a:r>
              <a:rPr lang="en-US" sz="1050" dirty="0"/>
              <a:t>v4 − v3</a:t>
            </a:r>
          </a:p>
        </p:txBody>
      </p:sp>
      <p:sp>
        <p:nvSpPr>
          <p:cNvPr id="28" name="TextBox 27"/>
          <p:cNvSpPr txBox="1"/>
          <p:nvPr/>
        </p:nvSpPr>
        <p:spPr>
          <a:xfrm>
            <a:off x="7743343" y="3178042"/>
            <a:ext cx="1243466" cy="738664"/>
          </a:xfrm>
          <a:prstGeom prst="rect">
            <a:avLst/>
          </a:prstGeom>
          <a:solidFill>
            <a:srgbClr val="FFFFFF"/>
          </a:solidFill>
          <a:ln>
            <a:solidFill>
              <a:schemeClr val="tx1"/>
            </a:solidFill>
          </a:ln>
        </p:spPr>
        <p:txBody>
          <a:bodyPr wrap="square" rtlCol="0">
            <a:spAutoFit/>
          </a:bodyPr>
          <a:lstStyle/>
          <a:p>
            <a:pPr algn="ctr"/>
            <a:r>
              <a:rPr lang="en-US" sz="1050" b="1" dirty="0" err="1">
                <a:solidFill>
                  <a:srgbClr val="FF0000"/>
                </a:solidFill>
              </a:rPr>
              <a:t>Init</a:t>
            </a:r>
            <a:r>
              <a:rPr lang="en-US" sz="1050" b="1" dirty="0">
                <a:solidFill>
                  <a:srgbClr val="FF0000"/>
                </a:solidFill>
              </a:rPr>
              <a:t>: 12Z 12/4/2019</a:t>
            </a:r>
          </a:p>
          <a:p>
            <a:pPr algn="ctr"/>
            <a:r>
              <a:rPr lang="en-US" sz="1050" b="1" dirty="0">
                <a:solidFill>
                  <a:srgbClr val="FF0000"/>
                </a:solidFill>
              </a:rPr>
              <a:t>Valid: 12Z 12/5/2019 (F24)</a:t>
            </a:r>
          </a:p>
        </p:txBody>
      </p:sp>
      <p:pic>
        <p:nvPicPr>
          <p:cNvPr id="30" name="Picture 29">
            <a:extLst>
              <a:ext uri="{FF2B5EF4-FFF2-40B4-BE49-F238E27FC236}">
                <a16:creationId xmlns:a16="http://schemas.microsoft.com/office/drawing/2014/main" id="{D7BA6A5E-5737-154F-A5D6-CEE8BEF14799}"/>
              </a:ext>
            </a:extLst>
          </p:cNvPr>
          <p:cNvPicPr>
            <a:picLocks noChangeAspect="1"/>
          </p:cNvPicPr>
          <p:nvPr/>
        </p:nvPicPr>
        <p:blipFill>
          <a:blip r:embed="rId5"/>
          <a:stretch>
            <a:fillRect/>
          </a:stretch>
        </p:blipFill>
        <p:spPr>
          <a:xfrm>
            <a:off x="326246" y="1119530"/>
            <a:ext cx="3943350" cy="3588015"/>
          </a:xfrm>
          <a:prstGeom prst="rect">
            <a:avLst/>
          </a:prstGeom>
          <a:solidFill>
            <a:schemeClr val="accent1">
              <a:alpha val="50000"/>
            </a:schemeClr>
          </a:solidFill>
        </p:spPr>
      </p:pic>
      <p:sp>
        <p:nvSpPr>
          <p:cNvPr id="31" name="TextBox 30"/>
          <p:cNvSpPr txBox="1"/>
          <p:nvPr/>
        </p:nvSpPr>
        <p:spPr>
          <a:xfrm>
            <a:off x="391070" y="1319847"/>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HRRRv3</a:t>
            </a:r>
          </a:p>
        </p:txBody>
      </p:sp>
      <p:sp>
        <p:nvSpPr>
          <p:cNvPr id="32" name="TextBox 31"/>
          <p:cNvSpPr txBox="1"/>
          <p:nvPr/>
        </p:nvSpPr>
        <p:spPr>
          <a:xfrm>
            <a:off x="2616480" y="1319847"/>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HRRRv4</a:t>
            </a:r>
          </a:p>
        </p:txBody>
      </p:sp>
      <p:sp>
        <p:nvSpPr>
          <p:cNvPr id="33" name="TextBox 32"/>
          <p:cNvSpPr txBox="1"/>
          <p:nvPr/>
        </p:nvSpPr>
        <p:spPr>
          <a:xfrm>
            <a:off x="1509106" y="3052426"/>
            <a:ext cx="622286" cy="253916"/>
          </a:xfrm>
          <a:prstGeom prst="rect">
            <a:avLst/>
          </a:prstGeom>
          <a:solidFill>
            <a:schemeClr val="bg1"/>
          </a:solidFill>
          <a:ln w="28575">
            <a:solidFill>
              <a:schemeClr val="tx1"/>
            </a:solidFill>
          </a:ln>
        </p:spPr>
        <p:txBody>
          <a:bodyPr wrap="none" rtlCol="0">
            <a:spAutoFit/>
          </a:bodyPr>
          <a:lstStyle/>
          <a:p>
            <a:pPr algn="ctr"/>
            <a:r>
              <a:rPr lang="en-US" sz="1050" dirty="0"/>
              <a:t>v4 − v3</a:t>
            </a:r>
          </a:p>
        </p:txBody>
      </p:sp>
      <p:sp>
        <p:nvSpPr>
          <p:cNvPr id="34" name="TextBox 33"/>
          <p:cNvSpPr txBox="1"/>
          <p:nvPr/>
        </p:nvSpPr>
        <p:spPr>
          <a:xfrm>
            <a:off x="127084" y="3178042"/>
            <a:ext cx="1243466" cy="738664"/>
          </a:xfrm>
          <a:prstGeom prst="rect">
            <a:avLst/>
          </a:prstGeom>
          <a:solidFill>
            <a:srgbClr val="FFFFFF"/>
          </a:solidFill>
          <a:ln>
            <a:solidFill>
              <a:schemeClr val="tx1"/>
            </a:solidFill>
          </a:ln>
        </p:spPr>
        <p:txBody>
          <a:bodyPr wrap="square" rtlCol="0">
            <a:spAutoFit/>
          </a:bodyPr>
          <a:lstStyle/>
          <a:p>
            <a:pPr algn="ctr"/>
            <a:r>
              <a:rPr lang="en-US" sz="1050" b="1" dirty="0" err="1">
                <a:solidFill>
                  <a:srgbClr val="FF0000"/>
                </a:solidFill>
              </a:rPr>
              <a:t>Init</a:t>
            </a:r>
            <a:r>
              <a:rPr lang="en-US" sz="1050" b="1" dirty="0">
                <a:solidFill>
                  <a:srgbClr val="FF0000"/>
                </a:solidFill>
              </a:rPr>
              <a:t>: 12Z 12/4/2019</a:t>
            </a:r>
          </a:p>
          <a:p>
            <a:pPr algn="ctr"/>
            <a:r>
              <a:rPr lang="en-US" sz="1050" b="1" dirty="0">
                <a:solidFill>
                  <a:srgbClr val="FF0000"/>
                </a:solidFill>
              </a:rPr>
              <a:t>Valid: 21Z 12/4/2019 (F09)</a:t>
            </a:r>
          </a:p>
        </p:txBody>
      </p:sp>
      <p:sp>
        <p:nvSpPr>
          <p:cNvPr id="22" name="TextBox 21">
            <a:extLst>
              <a:ext uri="{FF2B5EF4-FFF2-40B4-BE49-F238E27FC236}">
                <a16:creationId xmlns:a16="http://schemas.microsoft.com/office/drawing/2014/main" id="{5AC58143-8D73-094B-BE72-E87F4DE2251B}"/>
              </a:ext>
            </a:extLst>
          </p:cNvPr>
          <p:cNvSpPr txBox="1"/>
          <p:nvPr/>
        </p:nvSpPr>
        <p:spPr>
          <a:xfrm>
            <a:off x="3687689" y="3535832"/>
            <a:ext cx="1781258" cy="415498"/>
          </a:xfrm>
          <a:prstGeom prst="rect">
            <a:avLst/>
          </a:prstGeom>
          <a:noFill/>
        </p:spPr>
        <p:txBody>
          <a:bodyPr wrap="none" rtlCol="0">
            <a:spAutoFit/>
          </a:bodyPr>
          <a:lstStyle/>
          <a:p>
            <a:pPr algn="ctr"/>
            <a:r>
              <a:rPr lang="en-US" sz="1050" dirty="0"/>
              <a:t>Larger QPF downstream</a:t>
            </a:r>
          </a:p>
          <a:p>
            <a:pPr algn="ctr"/>
            <a:r>
              <a:rPr lang="en-US" sz="1050" dirty="0"/>
              <a:t>of Great Lakes in HRRRv4</a:t>
            </a:r>
          </a:p>
        </p:txBody>
      </p:sp>
    </p:spTree>
    <p:extLst>
      <p:ext uri="{BB962C8B-B14F-4D97-AF65-F5344CB8AC3E}">
        <p14:creationId xmlns:p14="http://schemas.microsoft.com/office/powerpoint/2010/main" val="363574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141" y="989929"/>
            <a:ext cx="8968493" cy="6123536"/>
          </a:xfrm>
          <a:prstGeom prst="rect">
            <a:avLst/>
          </a:prstGeom>
          <a:noFill/>
        </p:spPr>
        <p:txBody>
          <a:bodyPr wrap="square" rtlCol="0">
            <a:spAutoFit/>
          </a:bodyPr>
          <a:lstStyle/>
          <a:p>
            <a:pPr marL="285743" indent="-285743">
              <a:lnSpc>
                <a:spcPct val="150000"/>
              </a:lnSpc>
              <a:buFont typeface="Arial"/>
              <a:buChar char="•"/>
            </a:pPr>
            <a:r>
              <a:rPr lang="en-US" sz="2200" dirty="0"/>
              <a:t>More realistic cloud depiction and temps under cloud cover</a:t>
            </a:r>
          </a:p>
          <a:p>
            <a:pPr marL="285743" indent="-285743">
              <a:lnSpc>
                <a:spcPct val="150000"/>
              </a:lnSpc>
              <a:buFont typeface="Arial"/>
              <a:buChar char="•"/>
            </a:pPr>
            <a:r>
              <a:rPr lang="en-US" sz="2200" dirty="0"/>
              <a:t>Improved meteorology over small lakes / Great Lakes</a:t>
            </a:r>
          </a:p>
          <a:p>
            <a:pPr marL="285743" indent="-285743">
              <a:lnSpc>
                <a:spcPct val="150000"/>
              </a:lnSpc>
              <a:buFont typeface="Arial"/>
              <a:buChar char="•"/>
            </a:pPr>
            <a:r>
              <a:rPr lang="en-US" sz="2200" dirty="0"/>
              <a:t>Some benefits from HRRRDAS</a:t>
            </a:r>
          </a:p>
          <a:p>
            <a:pPr marL="285743" indent="-285743">
              <a:lnSpc>
                <a:spcPct val="150000"/>
              </a:lnSpc>
              <a:buFont typeface="Arial"/>
              <a:buChar char="•"/>
            </a:pPr>
            <a:r>
              <a:rPr lang="en-US" sz="2200" dirty="0"/>
              <a:t>Better handling of organized convective systems at longer ranges</a:t>
            </a:r>
          </a:p>
          <a:p>
            <a:pPr marL="285743" indent="-285743">
              <a:lnSpc>
                <a:spcPct val="150000"/>
              </a:lnSpc>
              <a:buFont typeface="Arial"/>
              <a:buChar char="•"/>
            </a:pPr>
            <a:r>
              <a:rPr lang="en-US" sz="2200" dirty="0"/>
              <a:t>Stronger updraft helicity signals</a:t>
            </a:r>
          </a:p>
          <a:p>
            <a:pPr marL="285743" indent="-285743">
              <a:lnSpc>
                <a:spcPct val="150000"/>
              </a:lnSpc>
              <a:buFont typeface="Arial"/>
              <a:buChar char="•"/>
            </a:pPr>
            <a:r>
              <a:rPr lang="en-US" sz="2200" dirty="0"/>
              <a:t>Better with instability forecasts along boundaries</a:t>
            </a:r>
          </a:p>
          <a:p>
            <a:pPr marL="285743" indent="-285743">
              <a:lnSpc>
                <a:spcPct val="150000"/>
              </a:lnSpc>
              <a:buFont typeface="Arial"/>
              <a:buChar char="•"/>
            </a:pPr>
            <a:r>
              <a:rPr lang="en-US" sz="2200" dirty="0"/>
              <a:t>Improvements due to explicit smoke prediction</a:t>
            </a:r>
          </a:p>
          <a:p>
            <a:pPr marL="285743" indent="-285743">
              <a:lnSpc>
                <a:spcPct val="150000"/>
              </a:lnSpc>
              <a:buFont typeface="Arial"/>
              <a:buChar char="•"/>
            </a:pPr>
            <a:r>
              <a:rPr lang="en-US" sz="2200" dirty="0"/>
              <a:t>Better depiction of hail threat</a:t>
            </a:r>
          </a:p>
          <a:p>
            <a:pPr marL="285743" indent="-285743">
              <a:lnSpc>
                <a:spcPct val="150000"/>
              </a:lnSpc>
              <a:buFont typeface="Arial"/>
              <a:buChar char="•"/>
            </a:pPr>
            <a:endParaRPr lang="en-US" sz="2200" dirty="0"/>
          </a:p>
          <a:p>
            <a:pPr marL="285743" indent="-285743">
              <a:lnSpc>
                <a:spcPct val="150000"/>
              </a:lnSpc>
              <a:buFont typeface="Arial"/>
              <a:buChar char="•"/>
            </a:pPr>
            <a:endParaRPr lang="en-US" sz="2200" dirty="0"/>
          </a:p>
          <a:p>
            <a:pPr marL="285743" indent="-285743">
              <a:lnSpc>
                <a:spcPct val="150000"/>
              </a:lnSpc>
              <a:buFont typeface="Arial"/>
              <a:buChar char="•"/>
            </a:pPr>
            <a:endParaRPr lang="en-US" sz="2200" dirty="0"/>
          </a:p>
          <a:p>
            <a:pPr marL="285743" indent="-285743">
              <a:lnSpc>
                <a:spcPct val="150000"/>
              </a:lnSpc>
              <a:buFont typeface="Arial"/>
              <a:buChar char="•"/>
            </a:pPr>
            <a:endParaRPr lang="en-US" sz="2200" dirty="0"/>
          </a:p>
        </p:txBody>
      </p:sp>
      <p:sp>
        <p:nvSpPr>
          <p:cNvPr id="5" name="TextBox 4"/>
          <p:cNvSpPr txBox="1"/>
          <p:nvPr/>
        </p:nvSpPr>
        <p:spPr>
          <a:xfrm>
            <a:off x="4823450" y="1607786"/>
            <a:ext cx="184731" cy="600164"/>
          </a:xfrm>
          <a:prstGeom prst="rect">
            <a:avLst/>
          </a:prstGeom>
          <a:noFill/>
        </p:spPr>
        <p:txBody>
          <a:bodyPr wrap="none" rtlCol="0">
            <a:spAutoFit/>
          </a:bodyPr>
          <a:lstStyle/>
          <a:p>
            <a:pPr algn="ctr"/>
            <a:endParaRPr lang="en-US" sz="3300" b="1" dirty="0">
              <a:solidFill>
                <a:srgbClr val="FF0000"/>
              </a:solidFill>
            </a:endParaRPr>
          </a:p>
        </p:txBody>
      </p:sp>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19184"/>
            <a:ext cx="9156633" cy="523198"/>
          </a:xfrm>
          <a:prstGeom prst="rect">
            <a:avLst/>
          </a:prstGeom>
          <a:noFill/>
        </p:spPr>
        <p:txBody>
          <a:bodyPr wrap="square" lIns="121899" tIns="60949" rIns="121899" bIns="60949" rtlCol="0">
            <a:spAutoFit/>
          </a:bodyPr>
          <a:lstStyle/>
          <a:p>
            <a:pPr algn="ctr"/>
            <a:r>
              <a:rPr lang="en-US" sz="2600" b="1" dirty="0">
                <a:solidFill>
                  <a:schemeClr val="bg1"/>
                </a:solidFill>
              </a:rPr>
              <a:t>RAPv5/HRRRv4 Strengths</a:t>
            </a:r>
          </a:p>
        </p:txBody>
      </p:sp>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p:cNvSpPr/>
          <p:nvPr/>
        </p:nvSpPr>
        <p:spPr>
          <a:xfrm>
            <a:off x="468938" y="2126811"/>
            <a:ext cx="4070405" cy="364061"/>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spTree>
    <p:extLst>
      <p:ext uri="{BB962C8B-B14F-4D97-AF65-F5344CB8AC3E}">
        <p14:creationId xmlns:p14="http://schemas.microsoft.com/office/powerpoint/2010/main" val="29317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19184"/>
            <a:ext cx="9156633" cy="523198"/>
          </a:xfrm>
          <a:prstGeom prst="rect">
            <a:avLst/>
          </a:prstGeom>
          <a:noFill/>
        </p:spPr>
        <p:txBody>
          <a:bodyPr wrap="square" lIns="121899" tIns="60949" rIns="121899" bIns="60949" rtlCol="0">
            <a:spAutoFit/>
          </a:bodyPr>
          <a:lstStyle/>
          <a:p>
            <a:pPr algn="ctr"/>
            <a:r>
              <a:rPr lang="en-US" sz="2600" b="1" dirty="0">
                <a:solidFill>
                  <a:schemeClr val="bg1"/>
                </a:solidFill>
              </a:rPr>
              <a:t>Some Benefits from HRRRDAS</a:t>
            </a:r>
          </a:p>
        </p:txBody>
      </p:sp>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sp>
        <p:nvSpPr>
          <p:cNvPr id="19" name="Slide Number Placeholder 1"/>
          <p:cNvSpPr>
            <a:spLocks noGrp="1"/>
          </p:cNvSpPr>
          <p:nvPr>
            <p:ph type="sldNum" sz="quarter" idx="12"/>
          </p:nvPr>
        </p:nvSpPr>
        <p:spPr>
          <a:xfrm>
            <a:off x="6457950" y="4767263"/>
            <a:ext cx="2057400" cy="273844"/>
          </a:xfrm>
        </p:spPr>
        <p:txBody>
          <a:bodyPr/>
          <a:lstStyle/>
          <a:p>
            <a:fld id="{77D06D35-2A2E-FE44-8E4D-2D6F2A8B9DC6}" type="slidenum">
              <a:rPr lang="en-US" smtClean="0"/>
              <a:t>15</a:t>
            </a:fld>
            <a:endParaRPr lang="en-US" dirty="0"/>
          </a:p>
        </p:txBody>
      </p:sp>
      <p:sp>
        <p:nvSpPr>
          <p:cNvPr id="23" name="Slide Number Placeholder 2">
            <a:extLst>
              <a:ext uri="{FF2B5EF4-FFF2-40B4-BE49-F238E27FC236}">
                <a16:creationId xmlns:a16="http://schemas.microsoft.com/office/drawing/2014/main" id="{4A5B7289-B473-7B4B-8A37-F59858E968D2}"/>
              </a:ext>
            </a:extLst>
          </p:cNvPr>
          <p:cNvSpPr txBox="1">
            <a:spLocks/>
          </p:cNvSpPr>
          <p:nvPr/>
        </p:nvSpPr>
        <p:spPr>
          <a:xfrm>
            <a:off x="8438108" y="4769350"/>
            <a:ext cx="548700" cy="393600"/>
          </a:xfrm>
          <a:prstGeom prst="rect">
            <a:avLst/>
          </a:prstGeom>
          <a:noFill/>
          <a:ln>
            <a:noFill/>
          </a:ln>
        </p:spPr>
        <p:txBody>
          <a:bodyPr spcFirstLastPara="1" wrap="square" lIns="68569" tIns="68569" rIns="68569" bIns="68569" anchor="ctr" anchorCtr="0">
            <a:noAutofit/>
          </a:bodyPr>
          <a:lstStyle>
            <a:defPPr>
              <a:defRPr lang="en-US"/>
            </a:defPPr>
            <a:lvl1pPr marL="0" marR="0" lvl="0"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9pPr>
          </a:lstStyle>
          <a:p>
            <a:pPr defTabSz="914378"/>
            <a:fld id="{00000000-1234-1234-1234-123412341234}" type="slidenum">
              <a:rPr lang="en" sz="1200" kern="0"/>
              <a:pPr defTabSz="914378"/>
              <a:t>15</a:t>
            </a:fld>
            <a:endParaRPr lang="en" sz="1200" kern="0" dirty="0"/>
          </a:p>
        </p:txBody>
      </p:sp>
      <p:grpSp>
        <p:nvGrpSpPr>
          <p:cNvPr id="2" name="Group 1"/>
          <p:cNvGrpSpPr/>
          <p:nvPr/>
        </p:nvGrpSpPr>
        <p:grpSpPr>
          <a:xfrm>
            <a:off x="127376" y="1118300"/>
            <a:ext cx="5581253" cy="3804600"/>
            <a:chOff x="169834" y="1491066"/>
            <a:chExt cx="7441671" cy="5072800"/>
          </a:xfrm>
        </p:grpSpPr>
        <p:grpSp>
          <p:nvGrpSpPr>
            <p:cNvPr id="16" name="Group 15"/>
            <p:cNvGrpSpPr/>
            <p:nvPr/>
          </p:nvGrpSpPr>
          <p:grpSpPr>
            <a:xfrm>
              <a:off x="5150695" y="1552477"/>
              <a:ext cx="2460810" cy="2448651"/>
              <a:chOff x="226336" y="801659"/>
              <a:chExt cx="5133316" cy="4988031"/>
            </a:xfrm>
          </p:grpSpPr>
          <p:pic>
            <p:nvPicPr>
              <p:cNvPr id="17" name="Picture 2" descr="Loading..."/>
              <p:cNvPicPr>
                <a:picLocks noChangeAspect="1" noChangeArrowheads="1"/>
              </p:cNvPicPr>
              <p:nvPr/>
            </p:nvPicPr>
            <p:blipFill rotWithShape="1">
              <a:blip r:embed="rId4">
                <a:extLst>
                  <a:ext uri="{28A0092B-C50C-407E-A947-70E740481C1C}">
                    <a14:useLocalDpi xmlns:a14="http://schemas.microsoft.com/office/drawing/2010/main" val="0"/>
                  </a:ext>
                </a:extLst>
              </a:blip>
              <a:srcRect l="58799" t="49460" b="4945"/>
              <a:stretch/>
            </p:blipFill>
            <p:spPr bwMode="auto">
              <a:xfrm>
                <a:off x="226336" y="801659"/>
                <a:ext cx="5133316" cy="498803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52F91DF2-5098-104B-BCEB-F873292B2743}"/>
                  </a:ext>
                </a:extLst>
              </p:cNvPr>
              <p:cNvSpPr/>
              <p:nvPr/>
            </p:nvSpPr>
            <p:spPr>
              <a:xfrm>
                <a:off x="1140373" y="1802684"/>
                <a:ext cx="1287517" cy="824902"/>
              </a:xfrm>
              <a:prstGeom prst="ellipse">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Arial" panose="020B0604020202020204"/>
                </a:endParaRPr>
              </a:p>
            </p:txBody>
          </p:sp>
        </p:grpSp>
        <p:grpSp>
          <p:nvGrpSpPr>
            <p:cNvPr id="24" name="Group 23"/>
            <p:cNvGrpSpPr/>
            <p:nvPr/>
          </p:nvGrpSpPr>
          <p:grpSpPr>
            <a:xfrm>
              <a:off x="2640990" y="1491066"/>
              <a:ext cx="2514643" cy="2556204"/>
              <a:chOff x="8872396" y="1429967"/>
              <a:chExt cx="3346766" cy="3402080"/>
            </a:xfrm>
          </p:grpSpPr>
          <p:pic>
            <p:nvPicPr>
              <p:cNvPr id="25" name="Picture 2" descr="Loading..."/>
              <p:cNvPicPr>
                <a:picLocks noChangeAspect="1" noChangeArrowheads="1"/>
              </p:cNvPicPr>
              <p:nvPr/>
            </p:nvPicPr>
            <p:blipFill rotWithShape="1">
              <a:blip r:embed="rId4">
                <a:extLst>
                  <a:ext uri="{28A0092B-C50C-407E-A947-70E740481C1C}">
                    <a14:useLocalDpi xmlns:a14="http://schemas.microsoft.com/office/drawing/2010/main" val="0"/>
                  </a:ext>
                </a:extLst>
              </a:blip>
              <a:srcRect l="58947" b="52472"/>
              <a:stretch/>
            </p:blipFill>
            <p:spPr bwMode="auto">
              <a:xfrm>
                <a:off x="8872396" y="1429967"/>
                <a:ext cx="3346766" cy="3402080"/>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A57E6D84-5670-4147-9F55-60A6A0A190C0}"/>
                  </a:ext>
                </a:extLst>
              </p:cNvPr>
              <p:cNvSpPr/>
              <p:nvPr/>
            </p:nvSpPr>
            <p:spPr>
              <a:xfrm>
                <a:off x="9343697" y="2065443"/>
                <a:ext cx="1287517" cy="824902"/>
              </a:xfrm>
              <a:prstGeom prst="ellipse">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Arial" panose="020B0604020202020204"/>
                </a:endParaRPr>
              </a:p>
            </p:txBody>
          </p:sp>
        </p:grpSp>
        <p:grpSp>
          <p:nvGrpSpPr>
            <p:cNvPr id="27" name="Group 26"/>
            <p:cNvGrpSpPr/>
            <p:nvPr/>
          </p:nvGrpSpPr>
          <p:grpSpPr>
            <a:xfrm>
              <a:off x="169834" y="1491222"/>
              <a:ext cx="2476094" cy="2556204"/>
              <a:chOff x="5576934" y="1429967"/>
              <a:chExt cx="3295462" cy="3402080"/>
            </a:xfrm>
          </p:grpSpPr>
          <p:pic>
            <p:nvPicPr>
              <p:cNvPr id="28" name="Picture 2" descr="Loading..."/>
              <p:cNvPicPr>
                <a:picLocks noChangeAspect="1" noChangeArrowheads="1"/>
              </p:cNvPicPr>
              <p:nvPr/>
            </p:nvPicPr>
            <p:blipFill rotWithShape="1">
              <a:blip r:embed="rId4">
                <a:extLst>
                  <a:ext uri="{28A0092B-C50C-407E-A947-70E740481C1C}">
                    <a14:useLocalDpi xmlns:a14="http://schemas.microsoft.com/office/drawing/2010/main" val="0"/>
                  </a:ext>
                </a:extLst>
              </a:blip>
              <a:srcRect l="4068" r="55508" b="52472"/>
              <a:stretch/>
            </p:blipFill>
            <p:spPr bwMode="auto">
              <a:xfrm>
                <a:off x="5576934" y="1429967"/>
                <a:ext cx="3295462" cy="3402080"/>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E209E38F-ACDA-1B43-8D47-57E26468AE75}"/>
                  </a:ext>
                </a:extLst>
              </p:cNvPr>
              <p:cNvSpPr/>
              <p:nvPr/>
            </p:nvSpPr>
            <p:spPr>
              <a:xfrm>
                <a:off x="5952914" y="2065443"/>
                <a:ext cx="1287517" cy="824902"/>
              </a:xfrm>
              <a:prstGeom prst="ellipse">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Arial" panose="020B0604020202020204"/>
                </a:endParaRPr>
              </a:p>
            </p:txBody>
          </p:sp>
        </p:grpSp>
        <p:pic>
          <p:nvPicPr>
            <p:cNvPr id="30" name="Picture 2" descr="Loading..."/>
            <p:cNvPicPr>
              <a:picLocks noChangeAspect="1" noChangeArrowheads="1"/>
            </p:cNvPicPr>
            <p:nvPr/>
          </p:nvPicPr>
          <p:blipFill rotWithShape="1">
            <a:blip r:embed="rId5">
              <a:extLst>
                <a:ext uri="{28A0092B-C50C-407E-A947-70E740481C1C}">
                  <a14:useLocalDpi xmlns:a14="http://schemas.microsoft.com/office/drawing/2010/main" val="0"/>
                </a:ext>
              </a:extLst>
            </a:blip>
            <a:srcRect l="58446" t="47581" b="4837"/>
            <a:stretch/>
          </p:blipFill>
          <p:spPr bwMode="auto">
            <a:xfrm>
              <a:off x="5150695" y="4084702"/>
              <a:ext cx="2435467" cy="244865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Loading..."/>
            <p:cNvPicPr>
              <a:picLocks noChangeAspect="1" noChangeArrowheads="1"/>
            </p:cNvPicPr>
            <p:nvPr/>
          </p:nvPicPr>
          <p:blipFill rotWithShape="1">
            <a:blip r:embed="rId5">
              <a:extLst>
                <a:ext uri="{28A0092B-C50C-407E-A947-70E740481C1C}">
                  <a14:useLocalDpi xmlns:a14="http://schemas.microsoft.com/office/drawing/2010/main" val="0"/>
                </a:ext>
              </a:extLst>
            </a:blip>
            <a:srcRect l="58993" b="52743"/>
            <a:stretch/>
          </p:blipFill>
          <p:spPr bwMode="auto">
            <a:xfrm>
              <a:off x="2677489" y="4110829"/>
              <a:ext cx="2424226" cy="245303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Loading..."/>
            <p:cNvPicPr>
              <a:picLocks noChangeAspect="1" noChangeArrowheads="1"/>
            </p:cNvPicPr>
            <p:nvPr/>
          </p:nvPicPr>
          <p:blipFill rotWithShape="1">
            <a:blip r:embed="rId5">
              <a:extLst>
                <a:ext uri="{28A0092B-C50C-407E-A947-70E740481C1C}">
                  <a14:useLocalDpi xmlns:a14="http://schemas.microsoft.com/office/drawing/2010/main" val="0"/>
                </a:ext>
              </a:extLst>
            </a:blip>
            <a:srcRect l="3696" r="55001" b="52743"/>
            <a:stretch/>
          </p:blipFill>
          <p:spPr bwMode="auto">
            <a:xfrm>
              <a:off x="186780" y="4110829"/>
              <a:ext cx="2441729" cy="2453037"/>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p:cNvSpPr txBox="1"/>
          <p:nvPr/>
        </p:nvSpPr>
        <p:spPr>
          <a:xfrm>
            <a:off x="5821290" y="1144423"/>
            <a:ext cx="2990101" cy="415498"/>
          </a:xfrm>
          <a:prstGeom prst="rect">
            <a:avLst/>
          </a:prstGeom>
          <a:solidFill>
            <a:srgbClr val="FFFFFF"/>
          </a:solidFill>
          <a:ln>
            <a:solidFill>
              <a:schemeClr val="tx1"/>
            </a:solidFill>
          </a:ln>
        </p:spPr>
        <p:txBody>
          <a:bodyPr wrap="square" rtlCol="0">
            <a:spAutoFit/>
          </a:bodyPr>
          <a:lstStyle/>
          <a:p>
            <a:pPr algn="ctr"/>
            <a:r>
              <a:rPr lang="en-US" sz="1050" b="1" dirty="0" err="1">
                <a:solidFill>
                  <a:srgbClr val="FF0000"/>
                </a:solidFill>
              </a:rPr>
              <a:t>Init</a:t>
            </a:r>
            <a:r>
              <a:rPr lang="en-US" sz="1050" b="1" dirty="0">
                <a:solidFill>
                  <a:srgbClr val="FF0000"/>
                </a:solidFill>
              </a:rPr>
              <a:t>: 03Z 5/7/2019</a:t>
            </a:r>
          </a:p>
          <a:p>
            <a:pPr algn="ctr"/>
            <a:r>
              <a:rPr lang="en-US" sz="1050" b="1" dirty="0">
                <a:solidFill>
                  <a:srgbClr val="FF0000"/>
                </a:solidFill>
              </a:rPr>
              <a:t>Valid: 03-04Z 5/7/2019 (F00-01)</a:t>
            </a:r>
          </a:p>
        </p:txBody>
      </p:sp>
      <p:sp>
        <p:nvSpPr>
          <p:cNvPr id="34" name="TextBox 33"/>
          <p:cNvSpPr txBox="1"/>
          <p:nvPr/>
        </p:nvSpPr>
        <p:spPr>
          <a:xfrm>
            <a:off x="5821289" y="1757075"/>
            <a:ext cx="3181065" cy="738664"/>
          </a:xfrm>
          <a:prstGeom prst="rect">
            <a:avLst/>
          </a:prstGeom>
          <a:noFill/>
        </p:spPr>
        <p:txBody>
          <a:bodyPr wrap="square" rtlCol="0">
            <a:spAutoFit/>
          </a:bodyPr>
          <a:lstStyle/>
          <a:p>
            <a:r>
              <a:rPr lang="en-US" sz="1050" dirty="0"/>
              <a:t>HRRRv4, with HRRRDAS, clearly does a better job initializing the convection in KS than HRRRv3</a:t>
            </a:r>
          </a:p>
          <a:p>
            <a:endParaRPr lang="en-US" sz="1050" dirty="0"/>
          </a:p>
          <a:p>
            <a:r>
              <a:rPr lang="en-US" sz="1050" dirty="0"/>
              <a:t>Resulting 1-hr forecast is also improved</a:t>
            </a:r>
          </a:p>
        </p:txBody>
      </p:sp>
      <p:sp>
        <p:nvSpPr>
          <p:cNvPr id="35" name="TextBox 34"/>
          <p:cNvSpPr txBox="1"/>
          <p:nvPr/>
        </p:nvSpPr>
        <p:spPr>
          <a:xfrm>
            <a:off x="1243296" y="2563808"/>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HRRRv3</a:t>
            </a:r>
          </a:p>
        </p:txBody>
      </p:sp>
      <p:sp>
        <p:nvSpPr>
          <p:cNvPr id="36" name="TextBox 35"/>
          <p:cNvSpPr txBox="1"/>
          <p:nvPr/>
        </p:nvSpPr>
        <p:spPr>
          <a:xfrm>
            <a:off x="3092356" y="2563807"/>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HRRRv4</a:t>
            </a:r>
          </a:p>
        </p:txBody>
      </p:sp>
      <p:sp>
        <p:nvSpPr>
          <p:cNvPr id="37" name="TextBox 36"/>
          <p:cNvSpPr txBox="1"/>
          <p:nvPr/>
        </p:nvSpPr>
        <p:spPr>
          <a:xfrm>
            <a:off x="5221175" y="2552900"/>
            <a:ext cx="431529" cy="253916"/>
          </a:xfrm>
          <a:prstGeom prst="rect">
            <a:avLst/>
          </a:prstGeom>
          <a:solidFill>
            <a:schemeClr val="bg1"/>
          </a:solidFill>
          <a:ln w="28575">
            <a:solidFill>
              <a:schemeClr val="tx1"/>
            </a:solidFill>
          </a:ln>
        </p:spPr>
        <p:txBody>
          <a:bodyPr wrap="none" rtlCol="0">
            <a:spAutoFit/>
          </a:bodyPr>
          <a:lstStyle/>
          <a:p>
            <a:pPr algn="ctr"/>
            <a:r>
              <a:rPr lang="en-US" sz="1050" dirty="0" err="1"/>
              <a:t>Obs</a:t>
            </a:r>
            <a:endParaRPr lang="en-US" sz="1050" dirty="0"/>
          </a:p>
        </p:txBody>
      </p:sp>
      <p:sp>
        <p:nvSpPr>
          <p:cNvPr id="38" name="TextBox 37"/>
          <p:cNvSpPr txBox="1"/>
          <p:nvPr/>
        </p:nvSpPr>
        <p:spPr>
          <a:xfrm>
            <a:off x="1215504" y="4480961"/>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HRRRv3</a:t>
            </a:r>
          </a:p>
        </p:txBody>
      </p:sp>
      <p:sp>
        <p:nvSpPr>
          <p:cNvPr id="39" name="TextBox 38"/>
          <p:cNvSpPr txBox="1"/>
          <p:nvPr/>
        </p:nvSpPr>
        <p:spPr>
          <a:xfrm>
            <a:off x="3063876" y="4474428"/>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HRRRv4</a:t>
            </a:r>
          </a:p>
        </p:txBody>
      </p:sp>
      <p:sp>
        <p:nvSpPr>
          <p:cNvPr id="40" name="TextBox 39"/>
          <p:cNvSpPr txBox="1"/>
          <p:nvPr/>
        </p:nvSpPr>
        <p:spPr>
          <a:xfrm>
            <a:off x="5211559" y="4467649"/>
            <a:ext cx="431529" cy="253916"/>
          </a:xfrm>
          <a:prstGeom prst="rect">
            <a:avLst/>
          </a:prstGeom>
          <a:solidFill>
            <a:schemeClr val="bg1"/>
          </a:solidFill>
          <a:ln w="28575">
            <a:solidFill>
              <a:schemeClr val="tx1"/>
            </a:solidFill>
          </a:ln>
        </p:spPr>
        <p:txBody>
          <a:bodyPr wrap="none" rtlCol="0">
            <a:spAutoFit/>
          </a:bodyPr>
          <a:lstStyle/>
          <a:p>
            <a:pPr algn="ctr"/>
            <a:r>
              <a:rPr lang="en-US" sz="1050" dirty="0" err="1"/>
              <a:t>Obs</a:t>
            </a:r>
            <a:endParaRPr lang="en-US" sz="1050" dirty="0"/>
          </a:p>
        </p:txBody>
      </p:sp>
    </p:spTree>
    <p:extLst>
      <p:ext uri="{BB962C8B-B14F-4D97-AF65-F5344CB8AC3E}">
        <p14:creationId xmlns:p14="http://schemas.microsoft.com/office/powerpoint/2010/main" val="3370574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141" y="989929"/>
            <a:ext cx="8968493" cy="6123536"/>
          </a:xfrm>
          <a:prstGeom prst="rect">
            <a:avLst/>
          </a:prstGeom>
          <a:noFill/>
        </p:spPr>
        <p:txBody>
          <a:bodyPr wrap="square" rtlCol="0">
            <a:spAutoFit/>
          </a:bodyPr>
          <a:lstStyle/>
          <a:p>
            <a:pPr marL="285743" indent="-285743">
              <a:lnSpc>
                <a:spcPct val="150000"/>
              </a:lnSpc>
              <a:buFont typeface="Arial"/>
              <a:buChar char="•"/>
            </a:pPr>
            <a:r>
              <a:rPr lang="en-US" sz="2200" dirty="0"/>
              <a:t>More realistic cloud depiction and temps under cloud cover</a:t>
            </a:r>
          </a:p>
          <a:p>
            <a:pPr marL="285743" indent="-285743">
              <a:lnSpc>
                <a:spcPct val="150000"/>
              </a:lnSpc>
              <a:buFont typeface="Arial"/>
              <a:buChar char="•"/>
            </a:pPr>
            <a:r>
              <a:rPr lang="en-US" sz="2200" dirty="0"/>
              <a:t>Improved meteorology over small lakes / Great Lakes</a:t>
            </a:r>
          </a:p>
          <a:p>
            <a:pPr marL="285743" indent="-285743">
              <a:lnSpc>
                <a:spcPct val="150000"/>
              </a:lnSpc>
              <a:buFont typeface="Arial"/>
              <a:buChar char="•"/>
            </a:pPr>
            <a:r>
              <a:rPr lang="en-US" sz="2200" dirty="0"/>
              <a:t>Some benefits from HRRRDAS</a:t>
            </a:r>
          </a:p>
          <a:p>
            <a:pPr marL="285743" indent="-285743">
              <a:lnSpc>
                <a:spcPct val="150000"/>
              </a:lnSpc>
              <a:buFont typeface="Arial"/>
              <a:buChar char="•"/>
            </a:pPr>
            <a:r>
              <a:rPr lang="en-US" sz="2200" dirty="0"/>
              <a:t>Better handling of organized convective systems at longer ranges</a:t>
            </a:r>
          </a:p>
          <a:p>
            <a:pPr marL="285743" indent="-285743">
              <a:lnSpc>
                <a:spcPct val="150000"/>
              </a:lnSpc>
              <a:buFont typeface="Arial"/>
              <a:buChar char="•"/>
            </a:pPr>
            <a:r>
              <a:rPr lang="en-US" sz="2200" dirty="0"/>
              <a:t>Stronger updraft helicity signals</a:t>
            </a:r>
          </a:p>
          <a:p>
            <a:pPr marL="285743" indent="-285743">
              <a:lnSpc>
                <a:spcPct val="150000"/>
              </a:lnSpc>
              <a:buFont typeface="Arial"/>
              <a:buChar char="•"/>
            </a:pPr>
            <a:r>
              <a:rPr lang="en-US" sz="2200" dirty="0"/>
              <a:t>Better with instability forecasts along boundaries</a:t>
            </a:r>
          </a:p>
          <a:p>
            <a:pPr marL="285743" indent="-285743">
              <a:lnSpc>
                <a:spcPct val="150000"/>
              </a:lnSpc>
              <a:buFont typeface="Arial"/>
              <a:buChar char="•"/>
            </a:pPr>
            <a:r>
              <a:rPr lang="en-US" sz="2200" dirty="0"/>
              <a:t>Improvements due to explicit smoke prediction</a:t>
            </a:r>
          </a:p>
          <a:p>
            <a:pPr marL="285743" indent="-285743">
              <a:lnSpc>
                <a:spcPct val="150000"/>
              </a:lnSpc>
              <a:buFont typeface="Arial"/>
              <a:buChar char="•"/>
            </a:pPr>
            <a:r>
              <a:rPr lang="en-US" sz="2200" dirty="0"/>
              <a:t>Better depiction of hail threat</a:t>
            </a:r>
          </a:p>
          <a:p>
            <a:pPr marL="285743" indent="-285743">
              <a:lnSpc>
                <a:spcPct val="150000"/>
              </a:lnSpc>
              <a:buFont typeface="Arial"/>
              <a:buChar char="•"/>
            </a:pPr>
            <a:endParaRPr lang="en-US" sz="2200" dirty="0"/>
          </a:p>
          <a:p>
            <a:pPr marL="285743" indent="-285743">
              <a:lnSpc>
                <a:spcPct val="150000"/>
              </a:lnSpc>
              <a:buFont typeface="Arial"/>
              <a:buChar char="•"/>
            </a:pPr>
            <a:endParaRPr lang="en-US" sz="2200" dirty="0"/>
          </a:p>
          <a:p>
            <a:pPr marL="285743" indent="-285743">
              <a:lnSpc>
                <a:spcPct val="150000"/>
              </a:lnSpc>
              <a:buFont typeface="Arial"/>
              <a:buChar char="•"/>
            </a:pPr>
            <a:endParaRPr lang="en-US" sz="2200" dirty="0"/>
          </a:p>
          <a:p>
            <a:pPr marL="285743" indent="-285743">
              <a:lnSpc>
                <a:spcPct val="150000"/>
              </a:lnSpc>
              <a:buFont typeface="Arial"/>
              <a:buChar char="•"/>
            </a:pPr>
            <a:endParaRPr lang="en-US" sz="2200" dirty="0"/>
          </a:p>
        </p:txBody>
      </p:sp>
      <p:sp>
        <p:nvSpPr>
          <p:cNvPr id="5" name="TextBox 4"/>
          <p:cNvSpPr txBox="1"/>
          <p:nvPr/>
        </p:nvSpPr>
        <p:spPr>
          <a:xfrm>
            <a:off x="4823450" y="1607786"/>
            <a:ext cx="184731" cy="600164"/>
          </a:xfrm>
          <a:prstGeom prst="rect">
            <a:avLst/>
          </a:prstGeom>
          <a:noFill/>
        </p:spPr>
        <p:txBody>
          <a:bodyPr wrap="none" rtlCol="0">
            <a:spAutoFit/>
          </a:bodyPr>
          <a:lstStyle/>
          <a:p>
            <a:pPr algn="ctr"/>
            <a:endParaRPr lang="en-US" sz="3300" b="1" dirty="0">
              <a:solidFill>
                <a:srgbClr val="FF0000"/>
              </a:solidFill>
            </a:endParaRPr>
          </a:p>
        </p:txBody>
      </p:sp>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19184"/>
            <a:ext cx="9156633" cy="523198"/>
          </a:xfrm>
          <a:prstGeom prst="rect">
            <a:avLst/>
          </a:prstGeom>
          <a:noFill/>
        </p:spPr>
        <p:txBody>
          <a:bodyPr wrap="square" lIns="121899" tIns="60949" rIns="121899" bIns="60949" rtlCol="0">
            <a:spAutoFit/>
          </a:bodyPr>
          <a:lstStyle/>
          <a:p>
            <a:pPr algn="ctr"/>
            <a:r>
              <a:rPr lang="en-US" sz="2600" b="1" dirty="0">
                <a:solidFill>
                  <a:schemeClr val="bg1"/>
                </a:solidFill>
              </a:rPr>
              <a:t>RAPv5/HRRRv4 Strengths</a:t>
            </a:r>
          </a:p>
        </p:txBody>
      </p:sp>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p:cNvSpPr/>
          <p:nvPr/>
        </p:nvSpPr>
        <p:spPr>
          <a:xfrm>
            <a:off x="468938" y="2637922"/>
            <a:ext cx="8213549" cy="364061"/>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spTree>
    <p:extLst>
      <p:ext uri="{BB962C8B-B14F-4D97-AF65-F5344CB8AC3E}">
        <p14:creationId xmlns:p14="http://schemas.microsoft.com/office/powerpoint/2010/main" val="2965857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19184"/>
            <a:ext cx="9156633" cy="523198"/>
          </a:xfrm>
          <a:prstGeom prst="rect">
            <a:avLst/>
          </a:prstGeom>
          <a:noFill/>
        </p:spPr>
        <p:txBody>
          <a:bodyPr wrap="square" lIns="121899" tIns="60949" rIns="121899" bIns="60949" rtlCol="0">
            <a:spAutoFit/>
          </a:bodyPr>
          <a:lstStyle/>
          <a:p>
            <a:pPr algn="ctr"/>
            <a:r>
              <a:rPr lang="en-US" sz="2600" b="1" dirty="0">
                <a:solidFill>
                  <a:schemeClr val="bg1"/>
                </a:solidFill>
              </a:rPr>
              <a:t>Better Handling of MCSs at Longer Ranges</a:t>
            </a:r>
          </a:p>
        </p:txBody>
      </p:sp>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sp>
        <p:nvSpPr>
          <p:cNvPr id="19" name="Slide Number Placeholder 1"/>
          <p:cNvSpPr>
            <a:spLocks noGrp="1"/>
          </p:cNvSpPr>
          <p:nvPr>
            <p:ph type="sldNum" sz="quarter" idx="12"/>
          </p:nvPr>
        </p:nvSpPr>
        <p:spPr>
          <a:xfrm>
            <a:off x="6457950" y="4767263"/>
            <a:ext cx="2057400" cy="273844"/>
          </a:xfrm>
        </p:spPr>
        <p:txBody>
          <a:bodyPr/>
          <a:lstStyle/>
          <a:p>
            <a:fld id="{77D06D35-2A2E-FE44-8E4D-2D6F2A8B9DC6}" type="slidenum">
              <a:rPr lang="en-US" smtClean="0"/>
              <a:t>17</a:t>
            </a:fld>
            <a:endParaRPr lang="en-US" dirty="0"/>
          </a:p>
        </p:txBody>
      </p:sp>
      <p:sp>
        <p:nvSpPr>
          <p:cNvPr id="23" name="Slide Number Placeholder 2">
            <a:extLst>
              <a:ext uri="{FF2B5EF4-FFF2-40B4-BE49-F238E27FC236}">
                <a16:creationId xmlns:a16="http://schemas.microsoft.com/office/drawing/2014/main" id="{4A5B7289-B473-7B4B-8A37-F59858E968D2}"/>
              </a:ext>
            </a:extLst>
          </p:cNvPr>
          <p:cNvSpPr txBox="1">
            <a:spLocks/>
          </p:cNvSpPr>
          <p:nvPr/>
        </p:nvSpPr>
        <p:spPr>
          <a:xfrm>
            <a:off x="8438108" y="4769350"/>
            <a:ext cx="548700" cy="393600"/>
          </a:xfrm>
          <a:prstGeom prst="rect">
            <a:avLst/>
          </a:prstGeom>
          <a:noFill/>
          <a:ln>
            <a:noFill/>
          </a:ln>
        </p:spPr>
        <p:txBody>
          <a:bodyPr spcFirstLastPara="1" wrap="square" lIns="68569" tIns="68569" rIns="68569" bIns="68569" anchor="ctr" anchorCtr="0">
            <a:noAutofit/>
          </a:bodyPr>
          <a:lstStyle>
            <a:defPPr>
              <a:defRPr lang="en-US"/>
            </a:defPPr>
            <a:lvl1pPr marL="0" marR="0" lvl="0"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9pPr>
          </a:lstStyle>
          <a:p>
            <a:pPr defTabSz="914378"/>
            <a:fld id="{00000000-1234-1234-1234-123412341234}" type="slidenum">
              <a:rPr lang="en" sz="1200" kern="0"/>
              <a:pPr defTabSz="914378"/>
              <a:t>17</a:t>
            </a:fld>
            <a:endParaRPr lang="en" sz="1200" kern="0" dirty="0"/>
          </a:p>
        </p:txBody>
      </p:sp>
      <p:sp>
        <p:nvSpPr>
          <p:cNvPr id="33" name="TextBox 32"/>
          <p:cNvSpPr txBox="1"/>
          <p:nvPr/>
        </p:nvSpPr>
        <p:spPr>
          <a:xfrm>
            <a:off x="5821290" y="1144423"/>
            <a:ext cx="2990101" cy="1223412"/>
          </a:xfrm>
          <a:prstGeom prst="rect">
            <a:avLst/>
          </a:prstGeom>
          <a:solidFill>
            <a:srgbClr val="FFFFFF"/>
          </a:solidFill>
          <a:ln>
            <a:solidFill>
              <a:schemeClr val="tx1"/>
            </a:solidFill>
          </a:ln>
        </p:spPr>
        <p:txBody>
          <a:bodyPr wrap="square" rtlCol="0">
            <a:spAutoFit/>
          </a:bodyPr>
          <a:lstStyle/>
          <a:p>
            <a:pPr algn="ctr"/>
            <a:r>
              <a:rPr lang="en-US" sz="1050" b="1" dirty="0">
                <a:solidFill>
                  <a:srgbClr val="FF0000"/>
                </a:solidFill>
              </a:rPr>
              <a:t>(top)</a:t>
            </a:r>
          </a:p>
          <a:p>
            <a:pPr algn="ctr"/>
            <a:r>
              <a:rPr lang="en-US" sz="1050" b="1" dirty="0" err="1">
                <a:solidFill>
                  <a:srgbClr val="FF0000"/>
                </a:solidFill>
              </a:rPr>
              <a:t>Init</a:t>
            </a:r>
            <a:r>
              <a:rPr lang="en-US" sz="1050" b="1" dirty="0">
                <a:solidFill>
                  <a:srgbClr val="FF0000"/>
                </a:solidFill>
              </a:rPr>
              <a:t>: 12Z 5/19/2019</a:t>
            </a:r>
          </a:p>
          <a:p>
            <a:pPr algn="ctr"/>
            <a:r>
              <a:rPr lang="en-US" sz="1050" b="1" dirty="0">
                <a:solidFill>
                  <a:srgbClr val="FF0000"/>
                </a:solidFill>
              </a:rPr>
              <a:t>Valid: 00Z 5/21/2019 (F36)</a:t>
            </a:r>
          </a:p>
          <a:p>
            <a:pPr algn="ctr"/>
            <a:endParaRPr lang="en-US" sz="1050" b="1" dirty="0">
              <a:solidFill>
                <a:srgbClr val="FF0000"/>
              </a:solidFill>
            </a:endParaRPr>
          </a:p>
          <a:p>
            <a:pPr algn="ctr"/>
            <a:r>
              <a:rPr lang="en-US" sz="1050" b="1" dirty="0">
                <a:solidFill>
                  <a:srgbClr val="FF0000"/>
                </a:solidFill>
              </a:rPr>
              <a:t>(bottom)</a:t>
            </a:r>
          </a:p>
          <a:p>
            <a:pPr algn="ctr"/>
            <a:r>
              <a:rPr lang="en-US" sz="1050" b="1" dirty="0" err="1">
                <a:solidFill>
                  <a:srgbClr val="FF0000"/>
                </a:solidFill>
              </a:rPr>
              <a:t>Init</a:t>
            </a:r>
            <a:r>
              <a:rPr lang="en-US" sz="1050" b="1" dirty="0">
                <a:solidFill>
                  <a:srgbClr val="FF0000"/>
                </a:solidFill>
              </a:rPr>
              <a:t>: 00Z 5/6/2019</a:t>
            </a:r>
          </a:p>
          <a:p>
            <a:pPr algn="ctr"/>
            <a:r>
              <a:rPr lang="en-US" sz="1050" b="1" dirty="0">
                <a:solidFill>
                  <a:srgbClr val="FF0000"/>
                </a:solidFill>
              </a:rPr>
              <a:t>Valid: 00Z 5/7/2019 (F24)</a:t>
            </a:r>
          </a:p>
        </p:txBody>
      </p:sp>
      <p:sp>
        <p:nvSpPr>
          <p:cNvPr id="34" name="TextBox 33"/>
          <p:cNvSpPr txBox="1"/>
          <p:nvPr/>
        </p:nvSpPr>
        <p:spPr>
          <a:xfrm>
            <a:off x="5821133" y="2894104"/>
            <a:ext cx="3181065" cy="900246"/>
          </a:xfrm>
          <a:prstGeom prst="rect">
            <a:avLst/>
          </a:prstGeom>
          <a:noFill/>
        </p:spPr>
        <p:txBody>
          <a:bodyPr wrap="square" rtlCol="0">
            <a:spAutoFit/>
          </a:bodyPr>
          <a:lstStyle/>
          <a:p>
            <a:r>
              <a:rPr lang="en-US" sz="1050" dirty="0"/>
              <a:t>HRRRv3 has distinct cells in central OK, which are correctly removed in HRRRv4</a:t>
            </a:r>
          </a:p>
          <a:p>
            <a:endParaRPr lang="en-US" sz="1050" dirty="0"/>
          </a:p>
          <a:p>
            <a:r>
              <a:rPr lang="en-US" sz="1050" dirty="0"/>
              <a:t>HRRRv4 is better with a more organized MCS impacting the Kansas City metro area</a:t>
            </a:r>
          </a:p>
        </p:txBody>
      </p:sp>
      <p:grpSp>
        <p:nvGrpSpPr>
          <p:cNvPr id="35" name="Group 34"/>
          <p:cNvGrpSpPr/>
          <p:nvPr/>
        </p:nvGrpSpPr>
        <p:grpSpPr>
          <a:xfrm>
            <a:off x="-150667" y="1144423"/>
            <a:ext cx="5900963" cy="3881124"/>
            <a:chOff x="-19204" y="1018309"/>
            <a:chExt cx="8626813" cy="5673944"/>
          </a:xfrm>
        </p:grpSpPr>
        <p:pic>
          <p:nvPicPr>
            <p:cNvPr id="36" name="Picture 35">
              <a:extLst>
                <a:ext uri="{FF2B5EF4-FFF2-40B4-BE49-F238E27FC236}">
                  <a16:creationId xmlns:a16="http://schemas.microsoft.com/office/drawing/2014/main" id="{14D7A712-8425-1F43-AF87-4294D10FB6EB}"/>
                </a:ext>
              </a:extLst>
            </p:cNvPr>
            <p:cNvPicPr>
              <a:picLocks noChangeAspect="1"/>
            </p:cNvPicPr>
            <p:nvPr/>
          </p:nvPicPr>
          <p:blipFill rotWithShape="1">
            <a:blip r:embed="rId4"/>
            <a:srcRect r="50102" b="51716"/>
            <a:stretch/>
          </p:blipFill>
          <p:spPr>
            <a:xfrm>
              <a:off x="23921" y="1040085"/>
              <a:ext cx="3204597" cy="2725642"/>
            </a:xfrm>
            <a:prstGeom prst="rect">
              <a:avLst/>
            </a:prstGeom>
          </p:spPr>
        </p:pic>
        <p:pic>
          <p:nvPicPr>
            <p:cNvPr id="37" name="Picture 36">
              <a:extLst>
                <a:ext uri="{FF2B5EF4-FFF2-40B4-BE49-F238E27FC236}">
                  <a16:creationId xmlns:a16="http://schemas.microsoft.com/office/drawing/2014/main" id="{F50C1943-B431-EE4E-A1EE-63965A912D7B}"/>
                </a:ext>
              </a:extLst>
            </p:cNvPr>
            <p:cNvPicPr>
              <a:picLocks noChangeAspect="1"/>
            </p:cNvPicPr>
            <p:nvPr/>
          </p:nvPicPr>
          <p:blipFill rotWithShape="1">
            <a:blip r:embed="rId4"/>
            <a:srcRect l="57657" t="48983"/>
            <a:stretch/>
          </p:blipFill>
          <p:spPr>
            <a:xfrm>
              <a:off x="5845284" y="1019779"/>
              <a:ext cx="2750035" cy="2912353"/>
            </a:xfrm>
            <a:prstGeom prst="rect">
              <a:avLst/>
            </a:prstGeom>
          </p:spPr>
        </p:pic>
        <p:pic>
          <p:nvPicPr>
            <p:cNvPr id="38" name="Picture 37">
              <a:extLst>
                <a:ext uri="{FF2B5EF4-FFF2-40B4-BE49-F238E27FC236}">
                  <a16:creationId xmlns:a16="http://schemas.microsoft.com/office/drawing/2014/main" id="{14D7A712-8425-1F43-AF87-4294D10FB6EB}"/>
                </a:ext>
              </a:extLst>
            </p:cNvPr>
            <p:cNvPicPr>
              <a:picLocks noChangeAspect="1"/>
            </p:cNvPicPr>
            <p:nvPr/>
          </p:nvPicPr>
          <p:blipFill rotWithShape="1">
            <a:blip r:embed="rId4"/>
            <a:srcRect l="55841" b="51716"/>
            <a:stretch/>
          </p:blipFill>
          <p:spPr>
            <a:xfrm>
              <a:off x="2914098" y="1018309"/>
              <a:ext cx="2846957" cy="2736174"/>
            </a:xfrm>
            <a:prstGeom prst="rect">
              <a:avLst/>
            </a:prstGeom>
          </p:spPr>
        </p:pic>
        <p:pic>
          <p:nvPicPr>
            <p:cNvPr id="39" name="Picture 38">
              <a:extLst>
                <a:ext uri="{FF2B5EF4-FFF2-40B4-BE49-F238E27FC236}">
                  <a16:creationId xmlns:a16="http://schemas.microsoft.com/office/drawing/2014/main" id="{B2434CD6-AD9B-6B46-9A12-F4B7D8F24672}"/>
                </a:ext>
              </a:extLst>
            </p:cNvPr>
            <p:cNvPicPr>
              <a:picLocks noChangeAspect="1"/>
            </p:cNvPicPr>
            <p:nvPr/>
          </p:nvPicPr>
          <p:blipFill rotWithShape="1">
            <a:blip r:embed="rId5"/>
            <a:srcRect r="51573" b="52609"/>
            <a:stretch/>
          </p:blipFill>
          <p:spPr>
            <a:xfrm>
              <a:off x="-19204" y="3893939"/>
              <a:ext cx="3185098" cy="2739815"/>
            </a:xfrm>
            <a:prstGeom prst="rect">
              <a:avLst/>
            </a:prstGeom>
          </p:spPr>
        </p:pic>
        <p:pic>
          <p:nvPicPr>
            <p:cNvPr id="40" name="Picture 39">
              <a:extLst>
                <a:ext uri="{FF2B5EF4-FFF2-40B4-BE49-F238E27FC236}">
                  <a16:creationId xmlns:a16="http://schemas.microsoft.com/office/drawing/2014/main" id="{B7B9C6AE-B083-5F4B-AC69-D0096A8EA042}"/>
                </a:ext>
              </a:extLst>
            </p:cNvPr>
            <p:cNvPicPr>
              <a:picLocks noChangeAspect="1"/>
            </p:cNvPicPr>
            <p:nvPr/>
          </p:nvPicPr>
          <p:blipFill rotWithShape="1">
            <a:blip r:embed="rId5"/>
            <a:srcRect l="59750" t="49601" b="2987"/>
            <a:stretch/>
          </p:blipFill>
          <p:spPr>
            <a:xfrm>
              <a:off x="5961416" y="3952438"/>
              <a:ext cx="2646193" cy="2739815"/>
            </a:xfrm>
            <a:prstGeom prst="rect">
              <a:avLst/>
            </a:prstGeom>
          </p:spPr>
        </p:pic>
        <p:pic>
          <p:nvPicPr>
            <p:cNvPr id="41" name="Picture 40">
              <a:extLst>
                <a:ext uri="{FF2B5EF4-FFF2-40B4-BE49-F238E27FC236}">
                  <a16:creationId xmlns:a16="http://schemas.microsoft.com/office/drawing/2014/main" id="{B2434CD6-AD9B-6B46-9A12-F4B7D8F24672}"/>
                </a:ext>
              </a:extLst>
            </p:cNvPr>
            <p:cNvPicPr>
              <a:picLocks noChangeAspect="1"/>
            </p:cNvPicPr>
            <p:nvPr/>
          </p:nvPicPr>
          <p:blipFill rotWithShape="1">
            <a:blip r:embed="rId5"/>
            <a:srcRect l="55902" b="52609"/>
            <a:stretch/>
          </p:blipFill>
          <p:spPr>
            <a:xfrm>
              <a:off x="2892167" y="3887136"/>
              <a:ext cx="2907630" cy="2746618"/>
            </a:xfrm>
            <a:prstGeom prst="rect">
              <a:avLst/>
            </a:prstGeom>
          </p:spPr>
        </p:pic>
      </p:grpSp>
      <p:sp>
        <p:nvSpPr>
          <p:cNvPr id="21" name="TextBox 20"/>
          <p:cNvSpPr txBox="1"/>
          <p:nvPr/>
        </p:nvSpPr>
        <p:spPr>
          <a:xfrm>
            <a:off x="1094418" y="2530974"/>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HRRRv3</a:t>
            </a:r>
          </a:p>
        </p:txBody>
      </p:sp>
      <p:sp>
        <p:nvSpPr>
          <p:cNvPr id="22" name="TextBox 21"/>
          <p:cNvSpPr txBox="1"/>
          <p:nvPr/>
        </p:nvSpPr>
        <p:spPr>
          <a:xfrm>
            <a:off x="3038714" y="2530974"/>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HRRRv4</a:t>
            </a:r>
          </a:p>
        </p:txBody>
      </p:sp>
      <p:sp>
        <p:nvSpPr>
          <p:cNvPr id="24" name="TextBox 23"/>
          <p:cNvSpPr txBox="1"/>
          <p:nvPr/>
        </p:nvSpPr>
        <p:spPr>
          <a:xfrm>
            <a:off x="5260366" y="2507177"/>
            <a:ext cx="431529" cy="253916"/>
          </a:xfrm>
          <a:prstGeom prst="rect">
            <a:avLst/>
          </a:prstGeom>
          <a:solidFill>
            <a:schemeClr val="bg1"/>
          </a:solidFill>
          <a:ln w="28575">
            <a:solidFill>
              <a:schemeClr val="tx1"/>
            </a:solidFill>
          </a:ln>
        </p:spPr>
        <p:txBody>
          <a:bodyPr wrap="none" rtlCol="0">
            <a:spAutoFit/>
          </a:bodyPr>
          <a:lstStyle/>
          <a:p>
            <a:pPr algn="ctr"/>
            <a:r>
              <a:rPr lang="en-US" sz="1050" dirty="0" err="1"/>
              <a:t>Obs</a:t>
            </a:r>
            <a:endParaRPr lang="en-US" sz="1050" dirty="0"/>
          </a:p>
        </p:txBody>
      </p:sp>
      <p:sp>
        <p:nvSpPr>
          <p:cNvPr id="26" name="TextBox 25"/>
          <p:cNvSpPr txBox="1"/>
          <p:nvPr/>
        </p:nvSpPr>
        <p:spPr>
          <a:xfrm>
            <a:off x="1117460" y="4524104"/>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HRRRv3</a:t>
            </a:r>
          </a:p>
        </p:txBody>
      </p:sp>
      <p:sp>
        <p:nvSpPr>
          <p:cNvPr id="27" name="TextBox 26"/>
          <p:cNvSpPr txBox="1"/>
          <p:nvPr/>
        </p:nvSpPr>
        <p:spPr>
          <a:xfrm>
            <a:off x="3061756" y="4524104"/>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HRRRv4</a:t>
            </a:r>
          </a:p>
        </p:txBody>
      </p:sp>
      <p:sp>
        <p:nvSpPr>
          <p:cNvPr id="28" name="TextBox 27"/>
          <p:cNvSpPr txBox="1"/>
          <p:nvPr/>
        </p:nvSpPr>
        <p:spPr>
          <a:xfrm>
            <a:off x="5270344" y="4513371"/>
            <a:ext cx="431529" cy="253916"/>
          </a:xfrm>
          <a:prstGeom prst="rect">
            <a:avLst/>
          </a:prstGeom>
          <a:solidFill>
            <a:schemeClr val="bg1"/>
          </a:solidFill>
          <a:ln w="28575">
            <a:solidFill>
              <a:schemeClr val="tx1"/>
            </a:solidFill>
          </a:ln>
        </p:spPr>
        <p:txBody>
          <a:bodyPr wrap="none" rtlCol="0">
            <a:spAutoFit/>
          </a:bodyPr>
          <a:lstStyle/>
          <a:p>
            <a:pPr algn="ctr"/>
            <a:r>
              <a:rPr lang="en-US" sz="1050" dirty="0" err="1"/>
              <a:t>Obs</a:t>
            </a:r>
            <a:endParaRPr lang="en-US" sz="1050" dirty="0"/>
          </a:p>
        </p:txBody>
      </p:sp>
    </p:spTree>
    <p:extLst>
      <p:ext uri="{BB962C8B-B14F-4D97-AF65-F5344CB8AC3E}">
        <p14:creationId xmlns:p14="http://schemas.microsoft.com/office/powerpoint/2010/main" val="3206281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19184"/>
            <a:ext cx="9156633" cy="523198"/>
          </a:xfrm>
          <a:prstGeom prst="rect">
            <a:avLst/>
          </a:prstGeom>
          <a:noFill/>
        </p:spPr>
        <p:txBody>
          <a:bodyPr wrap="square" lIns="121899" tIns="60949" rIns="121899" bIns="60949" rtlCol="0">
            <a:spAutoFit/>
          </a:bodyPr>
          <a:lstStyle/>
          <a:p>
            <a:pPr algn="ctr"/>
            <a:r>
              <a:rPr lang="en-US" sz="2600" b="1" dirty="0">
                <a:solidFill>
                  <a:schemeClr val="bg1"/>
                </a:solidFill>
              </a:rPr>
              <a:t>Iowa Derecho: 06-08Z HRRRv3 vs HRRRv4</a:t>
            </a:r>
          </a:p>
        </p:txBody>
      </p:sp>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sp>
        <p:nvSpPr>
          <p:cNvPr id="19" name="Slide Number Placeholder 1"/>
          <p:cNvSpPr>
            <a:spLocks noGrp="1"/>
          </p:cNvSpPr>
          <p:nvPr>
            <p:ph type="sldNum" sz="quarter" idx="12"/>
          </p:nvPr>
        </p:nvSpPr>
        <p:spPr>
          <a:xfrm>
            <a:off x="6457950" y="4767263"/>
            <a:ext cx="2057400" cy="273844"/>
          </a:xfrm>
        </p:spPr>
        <p:txBody>
          <a:bodyPr/>
          <a:lstStyle/>
          <a:p>
            <a:fld id="{77D06D35-2A2E-FE44-8E4D-2D6F2A8B9DC6}" type="slidenum">
              <a:rPr lang="en-US" smtClean="0"/>
              <a:t>18</a:t>
            </a:fld>
            <a:endParaRPr lang="en-US" dirty="0"/>
          </a:p>
        </p:txBody>
      </p:sp>
      <p:sp>
        <p:nvSpPr>
          <p:cNvPr id="23" name="Slide Number Placeholder 2">
            <a:extLst>
              <a:ext uri="{FF2B5EF4-FFF2-40B4-BE49-F238E27FC236}">
                <a16:creationId xmlns:a16="http://schemas.microsoft.com/office/drawing/2014/main" id="{4A5B7289-B473-7B4B-8A37-F59858E968D2}"/>
              </a:ext>
            </a:extLst>
          </p:cNvPr>
          <p:cNvSpPr txBox="1">
            <a:spLocks/>
          </p:cNvSpPr>
          <p:nvPr/>
        </p:nvSpPr>
        <p:spPr>
          <a:xfrm>
            <a:off x="8438108" y="4769350"/>
            <a:ext cx="548700" cy="393600"/>
          </a:xfrm>
          <a:prstGeom prst="rect">
            <a:avLst/>
          </a:prstGeom>
          <a:noFill/>
          <a:ln>
            <a:noFill/>
          </a:ln>
        </p:spPr>
        <p:txBody>
          <a:bodyPr spcFirstLastPara="1" wrap="square" lIns="68569" tIns="68569" rIns="68569" bIns="68569" anchor="ctr" anchorCtr="0">
            <a:noAutofit/>
          </a:bodyPr>
          <a:lstStyle>
            <a:defPPr>
              <a:defRPr lang="en-US"/>
            </a:defPPr>
            <a:lvl1pPr marL="0" marR="0" lvl="0"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9pPr>
          </a:lstStyle>
          <a:p>
            <a:pPr defTabSz="914378"/>
            <a:fld id="{00000000-1234-1234-1234-123412341234}" type="slidenum">
              <a:rPr lang="en" sz="1200" kern="0"/>
              <a:pPr defTabSz="914378"/>
              <a:t>18</a:t>
            </a:fld>
            <a:endParaRPr lang="en" sz="1200" kern="0" dirty="0"/>
          </a:p>
        </p:txBody>
      </p:sp>
      <p:sp>
        <p:nvSpPr>
          <p:cNvPr id="14" name="Google Shape;921;p59"/>
          <p:cNvSpPr txBox="1"/>
          <p:nvPr/>
        </p:nvSpPr>
        <p:spPr>
          <a:xfrm>
            <a:off x="4823481" y="1607786"/>
            <a:ext cx="184666" cy="600124"/>
          </a:xfrm>
          <a:prstGeom prst="rect">
            <a:avLst/>
          </a:prstGeom>
          <a:noFill/>
          <a:ln>
            <a:noFill/>
          </a:ln>
        </p:spPr>
        <p:txBody>
          <a:bodyPr spcFirstLastPara="1" wrap="square" lIns="91425" tIns="45700" rIns="91425" bIns="45700" anchor="t" anchorCtr="0">
            <a:spAutoFit/>
          </a:bodyPr>
          <a:lstStyle/>
          <a:p>
            <a:pPr algn="ctr"/>
            <a:endParaRPr sz="3300" b="1">
              <a:solidFill>
                <a:srgbClr val="FF0000"/>
              </a:solidFill>
            </a:endParaRPr>
          </a:p>
        </p:txBody>
      </p:sp>
      <p:pic>
        <p:nvPicPr>
          <p:cNvPr id="16" name="Picture 15">
            <a:extLst>
              <a:ext uri="{FF2B5EF4-FFF2-40B4-BE49-F238E27FC236}">
                <a16:creationId xmlns:a16="http://schemas.microsoft.com/office/drawing/2014/main" id="{3C108754-0D37-B540-8A07-BE531F1BB6DD}"/>
              </a:ext>
            </a:extLst>
          </p:cNvPr>
          <p:cNvPicPr>
            <a:picLocks noChangeAspect="1"/>
          </p:cNvPicPr>
          <p:nvPr/>
        </p:nvPicPr>
        <p:blipFill>
          <a:blip r:embed="rId4"/>
          <a:stretch>
            <a:fillRect/>
          </a:stretch>
        </p:blipFill>
        <p:spPr>
          <a:xfrm>
            <a:off x="90386" y="1052527"/>
            <a:ext cx="2146905" cy="2022981"/>
          </a:xfrm>
          <a:prstGeom prst="rect">
            <a:avLst/>
          </a:prstGeom>
        </p:spPr>
      </p:pic>
      <p:pic>
        <p:nvPicPr>
          <p:cNvPr id="17" name="Picture 16">
            <a:extLst>
              <a:ext uri="{FF2B5EF4-FFF2-40B4-BE49-F238E27FC236}">
                <a16:creationId xmlns:a16="http://schemas.microsoft.com/office/drawing/2014/main" id="{91CA6C5B-3E93-124F-87BC-5F933F56AE52}"/>
              </a:ext>
            </a:extLst>
          </p:cNvPr>
          <p:cNvPicPr>
            <a:picLocks noChangeAspect="1"/>
          </p:cNvPicPr>
          <p:nvPr/>
        </p:nvPicPr>
        <p:blipFill rotWithShape="1">
          <a:blip r:embed="rId5"/>
          <a:srcRect b="14326"/>
          <a:stretch/>
        </p:blipFill>
        <p:spPr>
          <a:xfrm>
            <a:off x="147543" y="3075507"/>
            <a:ext cx="2175044" cy="1755880"/>
          </a:xfrm>
          <a:prstGeom prst="rect">
            <a:avLst/>
          </a:prstGeom>
        </p:spPr>
      </p:pic>
      <p:pic>
        <p:nvPicPr>
          <p:cNvPr id="18" name="Picture 17">
            <a:extLst>
              <a:ext uri="{FF2B5EF4-FFF2-40B4-BE49-F238E27FC236}">
                <a16:creationId xmlns:a16="http://schemas.microsoft.com/office/drawing/2014/main" id="{581B60BA-045E-FC4F-9E0D-31F4E454B67D}"/>
              </a:ext>
            </a:extLst>
          </p:cNvPr>
          <p:cNvPicPr>
            <a:picLocks noChangeAspect="1"/>
          </p:cNvPicPr>
          <p:nvPr/>
        </p:nvPicPr>
        <p:blipFill rotWithShape="1">
          <a:blip r:embed="rId6"/>
          <a:srcRect b="13203"/>
          <a:stretch/>
        </p:blipFill>
        <p:spPr>
          <a:xfrm>
            <a:off x="2279741" y="3066415"/>
            <a:ext cx="2185990" cy="1787846"/>
          </a:xfrm>
          <a:prstGeom prst="rect">
            <a:avLst/>
          </a:prstGeom>
        </p:spPr>
      </p:pic>
      <p:pic>
        <p:nvPicPr>
          <p:cNvPr id="20" name="Picture 19">
            <a:extLst>
              <a:ext uri="{FF2B5EF4-FFF2-40B4-BE49-F238E27FC236}">
                <a16:creationId xmlns:a16="http://schemas.microsoft.com/office/drawing/2014/main" id="{5697F057-1288-E243-B48C-14A2DFBC8747}"/>
              </a:ext>
            </a:extLst>
          </p:cNvPr>
          <p:cNvPicPr>
            <a:picLocks noChangeAspect="1"/>
          </p:cNvPicPr>
          <p:nvPr/>
        </p:nvPicPr>
        <p:blipFill>
          <a:blip r:embed="rId7"/>
          <a:stretch>
            <a:fillRect/>
          </a:stretch>
        </p:blipFill>
        <p:spPr>
          <a:xfrm>
            <a:off x="2233531" y="1052527"/>
            <a:ext cx="2146904" cy="2022980"/>
          </a:xfrm>
          <a:prstGeom prst="rect">
            <a:avLst/>
          </a:prstGeom>
        </p:spPr>
      </p:pic>
      <p:pic>
        <p:nvPicPr>
          <p:cNvPr id="21" name="Picture 20">
            <a:extLst>
              <a:ext uri="{FF2B5EF4-FFF2-40B4-BE49-F238E27FC236}">
                <a16:creationId xmlns:a16="http://schemas.microsoft.com/office/drawing/2014/main" id="{8F7954F7-4151-114F-8B0A-655BC7E451DD}"/>
              </a:ext>
            </a:extLst>
          </p:cNvPr>
          <p:cNvPicPr>
            <a:picLocks noChangeAspect="1"/>
          </p:cNvPicPr>
          <p:nvPr/>
        </p:nvPicPr>
        <p:blipFill>
          <a:blip r:embed="rId8"/>
          <a:stretch>
            <a:fillRect/>
          </a:stretch>
        </p:blipFill>
        <p:spPr>
          <a:xfrm>
            <a:off x="4380434" y="1063423"/>
            <a:ext cx="2146905" cy="2022980"/>
          </a:xfrm>
          <a:prstGeom prst="rect">
            <a:avLst/>
          </a:prstGeom>
        </p:spPr>
      </p:pic>
      <p:pic>
        <p:nvPicPr>
          <p:cNvPr id="22" name="Picture 21">
            <a:extLst>
              <a:ext uri="{FF2B5EF4-FFF2-40B4-BE49-F238E27FC236}">
                <a16:creationId xmlns:a16="http://schemas.microsoft.com/office/drawing/2014/main" id="{2F9EB700-E68E-384C-AF51-F5B42AE9E4AE}"/>
              </a:ext>
            </a:extLst>
          </p:cNvPr>
          <p:cNvPicPr>
            <a:picLocks noChangeAspect="1"/>
          </p:cNvPicPr>
          <p:nvPr/>
        </p:nvPicPr>
        <p:blipFill rotWithShape="1">
          <a:blip r:embed="rId9"/>
          <a:srcRect b="14326"/>
          <a:stretch/>
        </p:blipFill>
        <p:spPr>
          <a:xfrm>
            <a:off x="4389929" y="3086403"/>
            <a:ext cx="2157365" cy="1741608"/>
          </a:xfrm>
          <a:prstGeom prst="rect">
            <a:avLst/>
          </a:prstGeom>
        </p:spPr>
      </p:pic>
      <p:sp>
        <p:nvSpPr>
          <p:cNvPr id="24" name="TextBox 23">
            <a:extLst>
              <a:ext uri="{FF2B5EF4-FFF2-40B4-BE49-F238E27FC236}">
                <a16:creationId xmlns:a16="http://schemas.microsoft.com/office/drawing/2014/main" id="{9EE5C0F8-44CB-F444-8D2B-EFBC6A4441BE}"/>
              </a:ext>
            </a:extLst>
          </p:cNvPr>
          <p:cNvSpPr txBox="1"/>
          <p:nvPr/>
        </p:nvSpPr>
        <p:spPr>
          <a:xfrm>
            <a:off x="6530289" y="1017767"/>
            <a:ext cx="2530507" cy="253916"/>
          </a:xfrm>
          <a:prstGeom prst="rect">
            <a:avLst/>
          </a:prstGeom>
          <a:solidFill>
            <a:srgbClr val="FFFFFF"/>
          </a:solidFill>
          <a:ln>
            <a:solidFill>
              <a:schemeClr val="tx1"/>
            </a:solidFill>
          </a:ln>
        </p:spPr>
        <p:txBody>
          <a:bodyPr wrap="square" rtlCol="0">
            <a:spAutoFit/>
          </a:bodyPr>
          <a:lstStyle/>
          <a:p>
            <a:pPr algn="ctr"/>
            <a:r>
              <a:rPr lang="en-US" sz="1050" b="1" dirty="0">
                <a:solidFill>
                  <a:srgbClr val="FF0000"/>
                </a:solidFill>
              </a:rPr>
              <a:t>Valid: 18Z 8/10/20 </a:t>
            </a:r>
          </a:p>
        </p:txBody>
      </p:sp>
      <p:sp>
        <p:nvSpPr>
          <p:cNvPr id="25" name="TextBox 24">
            <a:extLst>
              <a:ext uri="{FF2B5EF4-FFF2-40B4-BE49-F238E27FC236}">
                <a16:creationId xmlns:a16="http://schemas.microsoft.com/office/drawing/2014/main" id="{66737080-C7F0-A84C-8835-130C4C072586}"/>
              </a:ext>
            </a:extLst>
          </p:cNvPr>
          <p:cNvSpPr txBox="1"/>
          <p:nvPr/>
        </p:nvSpPr>
        <p:spPr>
          <a:xfrm>
            <a:off x="6530289" y="1409040"/>
            <a:ext cx="2613712" cy="738664"/>
          </a:xfrm>
          <a:prstGeom prst="rect">
            <a:avLst/>
          </a:prstGeom>
          <a:noFill/>
        </p:spPr>
        <p:txBody>
          <a:bodyPr wrap="square" rtlCol="0">
            <a:spAutoFit/>
          </a:bodyPr>
          <a:lstStyle/>
          <a:p>
            <a:r>
              <a:rPr lang="en-US" sz="1050" dirty="0"/>
              <a:t>HRRRv4 consistently shows more of an organized system with bow echo characteristics, although, HRRRv4 is consistently too slow for this event</a:t>
            </a:r>
          </a:p>
        </p:txBody>
      </p:sp>
      <p:pic>
        <p:nvPicPr>
          <p:cNvPr id="26" name="Picture 25">
            <a:extLst>
              <a:ext uri="{FF2B5EF4-FFF2-40B4-BE49-F238E27FC236}">
                <a16:creationId xmlns:a16="http://schemas.microsoft.com/office/drawing/2014/main" id="{16C313EE-4F11-0D4A-8AC6-6F2FB82B6B36}"/>
              </a:ext>
            </a:extLst>
          </p:cNvPr>
          <p:cNvPicPr>
            <a:picLocks noChangeAspect="1"/>
          </p:cNvPicPr>
          <p:nvPr/>
        </p:nvPicPr>
        <p:blipFill rotWithShape="1">
          <a:blip r:embed="rId10"/>
          <a:srcRect l="66344" t="48182" b="12713"/>
          <a:stretch/>
        </p:blipFill>
        <p:spPr>
          <a:xfrm>
            <a:off x="6720926" y="3387621"/>
            <a:ext cx="2166858" cy="1755880"/>
          </a:xfrm>
          <a:prstGeom prst="rect">
            <a:avLst/>
          </a:prstGeom>
        </p:spPr>
      </p:pic>
      <p:sp>
        <p:nvSpPr>
          <p:cNvPr id="27" name="TextBox 26">
            <a:extLst>
              <a:ext uri="{FF2B5EF4-FFF2-40B4-BE49-F238E27FC236}">
                <a16:creationId xmlns:a16="http://schemas.microsoft.com/office/drawing/2014/main" id="{7034FE9E-E47E-954F-89C9-D932D71B9ED1}"/>
              </a:ext>
            </a:extLst>
          </p:cNvPr>
          <p:cNvSpPr txBox="1"/>
          <p:nvPr/>
        </p:nvSpPr>
        <p:spPr>
          <a:xfrm>
            <a:off x="-50090" y="1847621"/>
            <a:ext cx="726481" cy="253916"/>
          </a:xfrm>
          <a:prstGeom prst="rect">
            <a:avLst/>
          </a:prstGeom>
          <a:noFill/>
        </p:spPr>
        <p:txBody>
          <a:bodyPr wrap="none" rtlCol="0">
            <a:spAutoFit/>
          </a:bodyPr>
          <a:lstStyle/>
          <a:p>
            <a:r>
              <a:rPr lang="en-US" sz="1050" b="1" dirty="0"/>
              <a:t>HRRRv3</a:t>
            </a:r>
          </a:p>
        </p:txBody>
      </p:sp>
      <p:sp>
        <p:nvSpPr>
          <p:cNvPr id="28" name="TextBox 27">
            <a:extLst>
              <a:ext uri="{FF2B5EF4-FFF2-40B4-BE49-F238E27FC236}">
                <a16:creationId xmlns:a16="http://schemas.microsoft.com/office/drawing/2014/main" id="{3FFFAB59-A824-9842-92EE-2C1B0995D6C9}"/>
              </a:ext>
            </a:extLst>
          </p:cNvPr>
          <p:cNvSpPr txBox="1"/>
          <p:nvPr/>
        </p:nvSpPr>
        <p:spPr>
          <a:xfrm>
            <a:off x="-50090" y="3844921"/>
            <a:ext cx="726481" cy="253916"/>
          </a:xfrm>
          <a:prstGeom prst="rect">
            <a:avLst/>
          </a:prstGeom>
          <a:noFill/>
        </p:spPr>
        <p:txBody>
          <a:bodyPr wrap="none" rtlCol="0">
            <a:spAutoFit/>
          </a:bodyPr>
          <a:lstStyle/>
          <a:p>
            <a:r>
              <a:rPr lang="en-US" sz="1050" b="1" dirty="0"/>
              <a:t>HRRRv4</a:t>
            </a:r>
          </a:p>
        </p:txBody>
      </p:sp>
    </p:spTree>
    <p:extLst>
      <p:ext uri="{BB962C8B-B14F-4D97-AF65-F5344CB8AC3E}">
        <p14:creationId xmlns:p14="http://schemas.microsoft.com/office/powerpoint/2010/main" val="1028970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19184"/>
            <a:ext cx="9156633" cy="492420"/>
          </a:xfrm>
          <a:prstGeom prst="rect">
            <a:avLst/>
          </a:prstGeom>
          <a:noFill/>
        </p:spPr>
        <p:txBody>
          <a:bodyPr wrap="square" lIns="121899" tIns="60949" rIns="121899" bIns="60949" rtlCol="0">
            <a:spAutoFit/>
          </a:bodyPr>
          <a:lstStyle/>
          <a:p>
            <a:pPr algn="ctr"/>
            <a:r>
              <a:rPr lang="en-US" sz="2400" b="1" dirty="0">
                <a:solidFill>
                  <a:schemeClr val="bg1"/>
                </a:solidFill>
              </a:rPr>
              <a:t>Iowa Derecho: HRRRv3 vs HRRRv4 Wind Swaths</a:t>
            </a:r>
          </a:p>
        </p:txBody>
      </p:sp>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sp>
        <p:nvSpPr>
          <p:cNvPr id="19" name="Slide Number Placeholder 1"/>
          <p:cNvSpPr>
            <a:spLocks noGrp="1"/>
          </p:cNvSpPr>
          <p:nvPr>
            <p:ph type="sldNum" sz="quarter" idx="12"/>
          </p:nvPr>
        </p:nvSpPr>
        <p:spPr>
          <a:xfrm>
            <a:off x="6457950" y="4767263"/>
            <a:ext cx="2057400" cy="273844"/>
          </a:xfrm>
        </p:spPr>
        <p:txBody>
          <a:bodyPr/>
          <a:lstStyle/>
          <a:p>
            <a:fld id="{77D06D35-2A2E-FE44-8E4D-2D6F2A8B9DC6}" type="slidenum">
              <a:rPr lang="en-US" smtClean="0"/>
              <a:t>19</a:t>
            </a:fld>
            <a:endParaRPr lang="en-US" dirty="0"/>
          </a:p>
        </p:txBody>
      </p:sp>
      <p:sp>
        <p:nvSpPr>
          <p:cNvPr id="23" name="Slide Number Placeholder 2">
            <a:extLst>
              <a:ext uri="{FF2B5EF4-FFF2-40B4-BE49-F238E27FC236}">
                <a16:creationId xmlns:a16="http://schemas.microsoft.com/office/drawing/2014/main" id="{4A5B7289-B473-7B4B-8A37-F59858E968D2}"/>
              </a:ext>
            </a:extLst>
          </p:cNvPr>
          <p:cNvSpPr txBox="1">
            <a:spLocks/>
          </p:cNvSpPr>
          <p:nvPr/>
        </p:nvSpPr>
        <p:spPr>
          <a:xfrm>
            <a:off x="8438108" y="4769350"/>
            <a:ext cx="548700" cy="393600"/>
          </a:xfrm>
          <a:prstGeom prst="rect">
            <a:avLst/>
          </a:prstGeom>
          <a:noFill/>
          <a:ln>
            <a:noFill/>
          </a:ln>
        </p:spPr>
        <p:txBody>
          <a:bodyPr spcFirstLastPara="1" wrap="square" lIns="68569" tIns="68569" rIns="68569" bIns="68569" anchor="ctr" anchorCtr="0">
            <a:noAutofit/>
          </a:bodyPr>
          <a:lstStyle>
            <a:defPPr>
              <a:defRPr lang="en-US"/>
            </a:defPPr>
            <a:lvl1pPr marL="0" marR="0" lvl="0"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9pPr>
          </a:lstStyle>
          <a:p>
            <a:pPr defTabSz="914378"/>
            <a:fld id="{00000000-1234-1234-1234-123412341234}" type="slidenum">
              <a:rPr lang="en" sz="1200" kern="0"/>
              <a:pPr defTabSz="914378"/>
              <a:t>19</a:t>
            </a:fld>
            <a:endParaRPr lang="en" sz="1200" kern="0" dirty="0"/>
          </a:p>
        </p:txBody>
      </p:sp>
      <p:sp>
        <p:nvSpPr>
          <p:cNvPr id="14" name="Google Shape;921;p59"/>
          <p:cNvSpPr txBox="1"/>
          <p:nvPr/>
        </p:nvSpPr>
        <p:spPr>
          <a:xfrm>
            <a:off x="4823481" y="1607786"/>
            <a:ext cx="184666" cy="600124"/>
          </a:xfrm>
          <a:prstGeom prst="rect">
            <a:avLst/>
          </a:prstGeom>
          <a:noFill/>
          <a:ln>
            <a:noFill/>
          </a:ln>
        </p:spPr>
        <p:txBody>
          <a:bodyPr spcFirstLastPara="1" wrap="square" lIns="91425" tIns="45700" rIns="91425" bIns="45700" anchor="t" anchorCtr="0">
            <a:spAutoFit/>
          </a:bodyPr>
          <a:lstStyle/>
          <a:p>
            <a:pPr algn="ctr"/>
            <a:endParaRPr sz="3300" b="1">
              <a:solidFill>
                <a:srgbClr val="FF0000"/>
              </a:solidFill>
            </a:endParaRPr>
          </a:p>
        </p:txBody>
      </p:sp>
      <p:pic>
        <p:nvPicPr>
          <p:cNvPr id="16" name="Picture 15">
            <a:extLst>
              <a:ext uri="{FF2B5EF4-FFF2-40B4-BE49-F238E27FC236}">
                <a16:creationId xmlns:a16="http://schemas.microsoft.com/office/drawing/2014/main" id="{0225199E-E652-5544-B24A-B04A45E2D8CA}"/>
              </a:ext>
            </a:extLst>
          </p:cNvPr>
          <p:cNvPicPr>
            <a:picLocks noChangeAspect="1"/>
          </p:cNvPicPr>
          <p:nvPr/>
        </p:nvPicPr>
        <p:blipFill>
          <a:blip r:embed="rId4"/>
          <a:stretch>
            <a:fillRect/>
          </a:stretch>
        </p:blipFill>
        <p:spPr>
          <a:xfrm>
            <a:off x="539334" y="1081314"/>
            <a:ext cx="1938512" cy="2061376"/>
          </a:xfrm>
          <a:prstGeom prst="rect">
            <a:avLst/>
          </a:prstGeom>
        </p:spPr>
      </p:pic>
      <p:pic>
        <p:nvPicPr>
          <p:cNvPr id="17" name="Picture 16">
            <a:extLst>
              <a:ext uri="{FF2B5EF4-FFF2-40B4-BE49-F238E27FC236}">
                <a16:creationId xmlns:a16="http://schemas.microsoft.com/office/drawing/2014/main" id="{E2CF2317-854D-4242-962A-A24ABDD46EEB}"/>
              </a:ext>
            </a:extLst>
          </p:cNvPr>
          <p:cNvPicPr>
            <a:picLocks noChangeAspect="1"/>
          </p:cNvPicPr>
          <p:nvPr/>
        </p:nvPicPr>
        <p:blipFill>
          <a:blip r:embed="rId5"/>
          <a:stretch>
            <a:fillRect/>
          </a:stretch>
        </p:blipFill>
        <p:spPr>
          <a:xfrm>
            <a:off x="2661526" y="1081313"/>
            <a:ext cx="1944696" cy="2067951"/>
          </a:xfrm>
          <a:prstGeom prst="rect">
            <a:avLst/>
          </a:prstGeom>
        </p:spPr>
      </p:pic>
      <p:pic>
        <p:nvPicPr>
          <p:cNvPr id="18" name="Picture 17">
            <a:extLst>
              <a:ext uri="{FF2B5EF4-FFF2-40B4-BE49-F238E27FC236}">
                <a16:creationId xmlns:a16="http://schemas.microsoft.com/office/drawing/2014/main" id="{47899F80-C259-384B-869E-C28BBF019E01}"/>
              </a:ext>
            </a:extLst>
          </p:cNvPr>
          <p:cNvPicPr>
            <a:picLocks noChangeAspect="1"/>
          </p:cNvPicPr>
          <p:nvPr/>
        </p:nvPicPr>
        <p:blipFill>
          <a:blip r:embed="rId6"/>
          <a:stretch>
            <a:fillRect/>
          </a:stretch>
        </p:blipFill>
        <p:spPr>
          <a:xfrm>
            <a:off x="4846117" y="1081312"/>
            <a:ext cx="1938513" cy="2061377"/>
          </a:xfrm>
          <a:prstGeom prst="rect">
            <a:avLst/>
          </a:prstGeom>
        </p:spPr>
      </p:pic>
      <p:sp>
        <p:nvSpPr>
          <p:cNvPr id="20" name="TextBox 19">
            <a:extLst>
              <a:ext uri="{FF2B5EF4-FFF2-40B4-BE49-F238E27FC236}">
                <a16:creationId xmlns:a16="http://schemas.microsoft.com/office/drawing/2014/main" id="{ECB17036-6999-FD4C-926E-FE59776A1B40}"/>
              </a:ext>
            </a:extLst>
          </p:cNvPr>
          <p:cNvSpPr txBox="1"/>
          <p:nvPr/>
        </p:nvSpPr>
        <p:spPr>
          <a:xfrm>
            <a:off x="6946469" y="1056806"/>
            <a:ext cx="1970779" cy="253916"/>
          </a:xfrm>
          <a:prstGeom prst="rect">
            <a:avLst/>
          </a:prstGeom>
          <a:solidFill>
            <a:srgbClr val="FFFFFF"/>
          </a:solidFill>
          <a:ln>
            <a:solidFill>
              <a:schemeClr val="tx1"/>
            </a:solidFill>
          </a:ln>
        </p:spPr>
        <p:txBody>
          <a:bodyPr wrap="square" rtlCol="0">
            <a:spAutoFit/>
          </a:bodyPr>
          <a:lstStyle/>
          <a:p>
            <a:pPr algn="ctr"/>
            <a:r>
              <a:rPr lang="en-US" sz="1050" b="1" dirty="0">
                <a:solidFill>
                  <a:srgbClr val="FF0000"/>
                </a:solidFill>
              </a:rPr>
              <a:t>Init: 03-09Z 8/10/20 </a:t>
            </a:r>
          </a:p>
        </p:txBody>
      </p:sp>
      <p:sp>
        <p:nvSpPr>
          <p:cNvPr id="21" name="TextBox 20">
            <a:extLst>
              <a:ext uri="{FF2B5EF4-FFF2-40B4-BE49-F238E27FC236}">
                <a16:creationId xmlns:a16="http://schemas.microsoft.com/office/drawing/2014/main" id="{D5A9028A-7EFB-BB41-870B-7D457758EB0D}"/>
              </a:ext>
            </a:extLst>
          </p:cNvPr>
          <p:cNvSpPr txBox="1"/>
          <p:nvPr/>
        </p:nvSpPr>
        <p:spPr>
          <a:xfrm>
            <a:off x="6878610" y="1409112"/>
            <a:ext cx="2249186" cy="1869743"/>
          </a:xfrm>
          <a:prstGeom prst="rect">
            <a:avLst/>
          </a:prstGeom>
          <a:noFill/>
        </p:spPr>
        <p:txBody>
          <a:bodyPr wrap="square" rtlCol="0">
            <a:spAutoFit/>
          </a:bodyPr>
          <a:lstStyle/>
          <a:p>
            <a:r>
              <a:rPr lang="en-US" sz="1050" dirty="0"/>
              <a:t>The HRRRv4 wind solutions correctly have (1) stronger overall winds and more coverage further east; (2) stronger winds starting earlier in the system’s life over central IA; (3) narrow corridors of very intense winds over eastern IA</a:t>
            </a:r>
          </a:p>
          <a:p>
            <a:endParaRPr lang="en-US" sz="1050" dirty="0"/>
          </a:p>
          <a:p>
            <a:r>
              <a:rPr lang="en-US" sz="1050" dirty="0"/>
              <a:t>Would like to see HRRRv4 predict stronger winds extending east into Chicago metro and IN</a:t>
            </a:r>
          </a:p>
        </p:txBody>
      </p:sp>
      <p:sp>
        <p:nvSpPr>
          <p:cNvPr id="22" name="TextBox 21">
            <a:extLst>
              <a:ext uri="{FF2B5EF4-FFF2-40B4-BE49-F238E27FC236}">
                <a16:creationId xmlns:a16="http://schemas.microsoft.com/office/drawing/2014/main" id="{A6AC50E1-70D3-5942-B09C-7EADCEB732C9}"/>
              </a:ext>
            </a:extLst>
          </p:cNvPr>
          <p:cNvSpPr txBox="1"/>
          <p:nvPr/>
        </p:nvSpPr>
        <p:spPr>
          <a:xfrm>
            <a:off x="-42342" y="1879356"/>
            <a:ext cx="726481" cy="253916"/>
          </a:xfrm>
          <a:prstGeom prst="rect">
            <a:avLst/>
          </a:prstGeom>
          <a:noFill/>
        </p:spPr>
        <p:txBody>
          <a:bodyPr wrap="none" rtlCol="0">
            <a:spAutoFit/>
          </a:bodyPr>
          <a:lstStyle/>
          <a:p>
            <a:r>
              <a:rPr lang="en-US" sz="1050" b="1" dirty="0"/>
              <a:t>HRRRv3</a:t>
            </a:r>
          </a:p>
        </p:txBody>
      </p:sp>
      <p:sp>
        <p:nvSpPr>
          <p:cNvPr id="25" name="TextBox 24">
            <a:extLst>
              <a:ext uri="{FF2B5EF4-FFF2-40B4-BE49-F238E27FC236}">
                <a16:creationId xmlns:a16="http://schemas.microsoft.com/office/drawing/2014/main" id="{55F894E3-A345-AB4E-8B5C-2CBD24F9EF76}"/>
              </a:ext>
            </a:extLst>
          </p:cNvPr>
          <p:cNvSpPr txBox="1"/>
          <p:nvPr/>
        </p:nvSpPr>
        <p:spPr>
          <a:xfrm>
            <a:off x="1076587" y="3067452"/>
            <a:ext cx="914033" cy="246221"/>
          </a:xfrm>
          <a:prstGeom prst="rect">
            <a:avLst/>
          </a:prstGeom>
          <a:solidFill>
            <a:schemeClr val="bg1">
              <a:lumMod val="95000"/>
            </a:schemeClr>
          </a:solidFill>
        </p:spPr>
        <p:txBody>
          <a:bodyPr wrap="none" rtlCol="0">
            <a:spAutoFit/>
          </a:bodyPr>
          <a:lstStyle/>
          <a:p>
            <a:r>
              <a:rPr lang="en-US" sz="1000" b="1" dirty="0"/>
              <a:t>Valid 03-21z</a:t>
            </a:r>
          </a:p>
        </p:txBody>
      </p:sp>
      <p:sp>
        <p:nvSpPr>
          <p:cNvPr id="26" name="TextBox 25">
            <a:extLst>
              <a:ext uri="{FF2B5EF4-FFF2-40B4-BE49-F238E27FC236}">
                <a16:creationId xmlns:a16="http://schemas.microsoft.com/office/drawing/2014/main" id="{68C2A350-E643-5B47-A764-ABCA9807A34E}"/>
              </a:ext>
            </a:extLst>
          </p:cNvPr>
          <p:cNvSpPr txBox="1"/>
          <p:nvPr/>
        </p:nvSpPr>
        <p:spPr>
          <a:xfrm>
            <a:off x="1318696" y="878877"/>
            <a:ext cx="402674" cy="253916"/>
          </a:xfrm>
          <a:prstGeom prst="rect">
            <a:avLst/>
          </a:prstGeom>
          <a:noFill/>
        </p:spPr>
        <p:txBody>
          <a:bodyPr wrap="none" rtlCol="0">
            <a:spAutoFit/>
          </a:bodyPr>
          <a:lstStyle/>
          <a:p>
            <a:r>
              <a:rPr lang="en-US" sz="1050" b="1" dirty="0"/>
              <a:t>03z</a:t>
            </a:r>
          </a:p>
        </p:txBody>
      </p:sp>
      <p:sp>
        <p:nvSpPr>
          <p:cNvPr id="27" name="TextBox 26">
            <a:extLst>
              <a:ext uri="{FF2B5EF4-FFF2-40B4-BE49-F238E27FC236}">
                <a16:creationId xmlns:a16="http://schemas.microsoft.com/office/drawing/2014/main" id="{EC053F71-376E-5D49-9006-89FF00360BCB}"/>
              </a:ext>
            </a:extLst>
          </p:cNvPr>
          <p:cNvSpPr txBox="1"/>
          <p:nvPr/>
        </p:nvSpPr>
        <p:spPr>
          <a:xfrm>
            <a:off x="5666386" y="878877"/>
            <a:ext cx="402674" cy="253916"/>
          </a:xfrm>
          <a:prstGeom prst="rect">
            <a:avLst/>
          </a:prstGeom>
          <a:noFill/>
        </p:spPr>
        <p:txBody>
          <a:bodyPr wrap="none" rtlCol="0">
            <a:spAutoFit/>
          </a:bodyPr>
          <a:lstStyle/>
          <a:p>
            <a:r>
              <a:rPr lang="en-US" sz="1050" b="1" dirty="0"/>
              <a:t>09z</a:t>
            </a:r>
          </a:p>
        </p:txBody>
      </p:sp>
      <p:sp>
        <p:nvSpPr>
          <p:cNvPr id="28" name="TextBox 27">
            <a:extLst>
              <a:ext uri="{FF2B5EF4-FFF2-40B4-BE49-F238E27FC236}">
                <a16:creationId xmlns:a16="http://schemas.microsoft.com/office/drawing/2014/main" id="{9C9EF612-AE48-AA44-AC20-87C64D37159A}"/>
              </a:ext>
            </a:extLst>
          </p:cNvPr>
          <p:cNvSpPr txBox="1"/>
          <p:nvPr/>
        </p:nvSpPr>
        <p:spPr>
          <a:xfrm>
            <a:off x="3507955" y="878877"/>
            <a:ext cx="402674" cy="253916"/>
          </a:xfrm>
          <a:prstGeom prst="rect">
            <a:avLst/>
          </a:prstGeom>
          <a:noFill/>
        </p:spPr>
        <p:txBody>
          <a:bodyPr wrap="none" rtlCol="0">
            <a:spAutoFit/>
          </a:bodyPr>
          <a:lstStyle/>
          <a:p>
            <a:r>
              <a:rPr lang="en-US" sz="1050" b="1" dirty="0"/>
              <a:t>06z</a:t>
            </a:r>
          </a:p>
        </p:txBody>
      </p:sp>
      <p:sp>
        <p:nvSpPr>
          <p:cNvPr id="29" name="TextBox 28">
            <a:extLst>
              <a:ext uri="{FF2B5EF4-FFF2-40B4-BE49-F238E27FC236}">
                <a16:creationId xmlns:a16="http://schemas.microsoft.com/office/drawing/2014/main" id="{CB590729-E133-5D43-95B9-BA4D31E17098}"/>
              </a:ext>
            </a:extLst>
          </p:cNvPr>
          <p:cNvSpPr txBox="1"/>
          <p:nvPr/>
        </p:nvSpPr>
        <p:spPr>
          <a:xfrm>
            <a:off x="5406007" y="3067452"/>
            <a:ext cx="914033" cy="246221"/>
          </a:xfrm>
          <a:prstGeom prst="rect">
            <a:avLst/>
          </a:prstGeom>
          <a:solidFill>
            <a:schemeClr val="bg1">
              <a:lumMod val="95000"/>
            </a:schemeClr>
          </a:solidFill>
        </p:spPr>
        <p:txBody>
          <a:bodyPr wrap="none" rtlCol="0">
            <a:spAutoFit/>
          </a:bodyPr>
          <a:lstStyle/>
          <a:p>
            <a:r>
              <a:rPr lang="en-US" sz="1000" b="1" dirty="0"/>
              <a:t>Valid 09-03z</a:t>
            </a:r>
          </a:p>
        </p:txBody>
      </p:sp>
      <p:sp>
        <p:nvSpPr>
          <p:cNvPr id="30" name="TextBox 29">
            <a:extLst>
              <a:ext uri="{FF2B5EF4-FFF2-40B4-BE49-F238E27FC236}">
                <a16:creationId xmlns:a16="http://schemas.microsoft.com/office/drawing/2014/main" id="{A6F1F79C-3DDB-7A46-9971-E0C84B5EC54B}"/>
              </a:ext>
            </a:extLst>
          </p:cNvPr>
          <p:cNvSpPr txBox="1"/>
          <p:nvPr/>
        </p:nvSpPr>
        <p:spPr>
          <a:xfrm>
            <a:off x="3167499" y="3067452"/>
            <a:ext cx="914033" cy="246221"/>
          </a:xfrm>
          <a:prstGeom prst="rect">
            <a:avLst/>
          </a:prstGeom>
          <a:solidFill>
            <a:schemeClr val="bg1">
              <a:lumMod val="95000"/>
            </a:schemeClr>
          </a:solidFill>
        </p:spPr>
        <p:txBody>
          <a:bodyPr wrap="none" rtlCol="0">
            <a:spAutoFit/>
          </a:bodyPr>
          <a:lstStyle/>
          <a:p>
            <a:r>
              <a:rPr lang="en-US" sz="1000" b="1" dirty="0"/>
              <a:t>Valid 06-03z</a:t>
            </a:r>
          </a:p>
        </p:txBody>
      </p:sp>
      <p:pic>
        <p:nvPicPr>
          <p:cNvPr id="31" name="Picture 30">
            <a:extLst>
              <a:ext uri="{FF2B5EF4-FFF2-40B4-BE49-F238E27FC236}">
                <a16:creationId xmlns:a16="http://schemas.microsoft.com/office/drawing/2014/main" id="{77D6E5DC-7AF4-F34C-8096-CCA4F6490A22}"/>
              </a:ext>
            </a:extLst>
          </p:cNvPr>
          <p:cNvPicPr>
            <a:picLocks noChangeAspect="1"/>
          </p:cNvPicPr>
          <p:nvPr/>
        </p:nvPicPr>
        <p:blipFill rotWithShape="1">
          <a:blip r:embed="rId7"/>
          <a:srcRect b="14894"/>
          <a:stretch/>
        </p:blipFill>
        <p:spPr>
          <a:xfrm>
            <a:off x="539334" y="3298629"/>
            <a:ext cx="1938512" cy="1754362"/>
          </a:xfrm>
          <a:prstGeom prst="rect">
            <a:avLst/>
          </a:prstGeom>
        </p:spPr>
      </p:pic>
      <p:pic>
        <p:nvPicPr>
          <p:cNvPr id="32" name="Picture 31">
            <a:extLst>
              <a:ext uri="{FF2B5EF4-FFF2-40B4-BE49-F238E27FC236}">
                <a16:creationId xmlns:a16="http://schemas.microsoft.com/office/drawing/2014/main" id="{C59948ED-66D7-F143-844C-F526F6E0D8AF}"/>
              </a:ext>
            </a:extLst>
          </p:cNvPr>
          <p:cNvPicPr>
            <a:picLocks noChangeAspect="1"/>
          </p:cNvPicPr>
          <p:nvPr/>
        </p:nvPicPr>
        <p:blipFill rotWithShape="1">
          <a:blip r:embed="rId8"/>
          <a:srcRect b="14894"/>
          <a:stretch/>
        </p:blipFill>
        <p:spPr>
          <a:xfrm>
            <a:off x="2717739" y="3298629"/>
            <a:ext cx="1938512" cy="1754362"/>
          </a:xfrm>
          <a:prstGeom prst="rect">
            <a:avLst/>
          </a:prstGeom>
        </p:spPr>
      </p:pic>
      <p:pic>
        <p:nvPicPr>
          <p:cNvPr id="33" name="Picture 32">
            <a:extLst>
              <a:ext uri="{FF2B5EF4-FFF2-40B4-BE49-F238E27FC236}">
                <a16:creationId xmlns:a16="http://schemas.microsoft.com/office/drawing/2014/main" id="{E8DE5572-8EAF-5043-9FB4-DB16B8318F0A}"/>
              </a:ext>
            </a:extLst>
          </p:cNvPr>
          <p:cNvPicPr>
            <a:picLocks noChangeAspect="1"/>
          </p:cNvPicPr>
          <p:nvPr/>
        </p:nvPicPr>
        <p:blipFill rotWithShape="1">
          <a:blip r:embed="rId9"/>
          <a:srcRect b="15083"/>
          <a:stretch/>
        </p:blipFill>
        <p:spPr>
          <a:xfrm>
            <a:off x="4846116" y="3298627"/>
            <a:ext cx="1942830" cy="1754363"/>
          </a:xfrm>
          <a:prstGeom prst="rect">
            <a:avLst/>
          </a:prstGeom>
        </p:spPr>
      </p:pic>
      <p:sp>
        <p:nvSpPr>
          <p:cNvPr id="24" name="TextBox 23">
            <a:extLst>
              <a:ext uri="{FF2B5EF4-FFF2-40B4-BE49-F238E27FC236}">
                <a16:creationId xmlns:a16="http://schemas.microsoft.com/office/drawing/2014/main" id="{56AE0D1D-02A9-284C-BC82-E9C64DFD3E94}"/>
              </a:ext>
            </a:extLst>
          </p:cNvPr>
          <p:cNvSpPr txBox="1"/>
          <p:nvPr/>
        </p:nvSpPr>
        <p:spPr>
          <a:xfrm>
            <a:off x="-40999" y="4031924"/>
            <a:ext cx="726481" cy="253916"/>
          </a:xfrm>
          <a:prstGeom prst="rect">
            <a:avLst/>
          </a:prstGeom>
          <a:noFill/>
        </p:spPr>
        <p:txBody>
          <a:bodyPr wrap="none" rtlCol="0">
            <a:spAutoFit/>
          </a:bodyPr>
          <a:lstStyle/>
          <a:p>
            <a:r>
              <a:rPr lang="en-US" sz="1050" b="1" dirty="0"/>
              <a:t>HRRRv4</a:t>
            </a:r>
          </a:p>
        </p:txBody>
      </p:sp>
      <p:sp>
        <p:nvSpPr>
          <p:cNvPr id="34" name="Rectangle 33"/>
          <p:cNvSpPr/>
          <p:nvPr/>
        </p:nvSpPr>
        <p:spPr>
          <a:xfrm>
            <a:off x="0" y="4791597"/>
            <a:ext cx="9144000" cy="351903"/>
          </a:xfrm>
          <a:prstGeom prst="rect">
            <a:avLst/>
          </a:prstGeom>
          <a:solidFill>
            <a:srgbClr val="FFFF00">
              <a:alpha val="75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050"/>
          </a:p>
        </p:txBody>
      </p:sp>
      <p:sp>
        <p:nvSpPr>
          <p:cNvPr id="35" name="TextBox 34"/>
          <p:cNvSpPr txBox="1"/>
          <p:nvPr/>
        </p:nvSpPr>
        <p:spPr>
          <a:xfrm>
            <a:off x="349794" y="4827923"/>
            <a:ext cx="8542679" cy="323165"/>
          </a:xfrm>
          <a:prstGeom prst="rect">
            <a:avLst/>
          </a:prstGeom>
          <a:noFill/>
        </p:spPr>
        <p:txBody>
          <a:bodyPr wrap="square" rtlCol="0">
            <a:spAutoFit/>
          </a:bodyPr>
          <a:lstStyle/>
          <a:p>
            <a:pPr algn="ctr"/>
            <a:r>
              <a:rPr lang="en-US" sz="1500" i="1" dirty="0"/>
              <a:t>See 29 Oct 20 MEG Presentation for more on Iowa Derecho model performance</a:t>
            </a:r>
          </a:p>
        </p:txBody>
      </p:sp>
    </p:spTree>
    <p:extLst>
      <p:ext uri="{BB962C8B-B14F-4D97-AF65-F5344CB8AC3E}">
        <p14:creationId xmlns:p14="http://schemas.microsoft.com/office/powerpoint/2010/main" val="79593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5B7289-B473-7B4B-8A37-F59858E968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dirty="0"/>
          </a:p>
        </p:txBody>
      </p:sp>
      <p:sp>
        <p:nvSpPr>
          <p:cNvPr id="4" name="Title 3">
            <a:extLst>
              <a:ext uri="{FF2B5EF4-FFF2-40B4-BE49-F238E27FC236}">
                <a16:creationId xmlns:a16="http://schemas.microsoft.com/office/drawing/2014/main" id="{0FD8DE65-01E9-134F-80A1-FAEF25EFA377}"/>
              </a:ext>
            </a:extLst>
          </p:cNvPr>
          <p:cNvSpPr>
            <a:spLocks noGrp="1"/>
          </p:cNvSpPr>
          <p:nvPr>
            <p:ph type="title"/>
          </p:nvPr>
        </p:nvSpPr>
        <p:spPr/>
        <p:txBody>
          <a:bodyPr/>
          <a:lstStyle/>
          <a:p>
            <a:r>
              <a:rPr lang="en-US" sz="2600" b="1" dirty="0"/>
              <a:t>RAPv5/HRRRv4 Verification Summary</a:t>
            </a:r>
          </a:p>
        </p:txBody>
      </p:sp>
      <p:graphicFrame>
        <p:nvGraphicFramePr>
          <p:cNvPr id="7" name="Table 6">
            <a:extLst>
              <a:ext uri="{FF2B5EF4-FFF2-40B4-BE49-F238E27FC236}">
                <a16:creationId xmlns:a16="http://schemas.microsoft.com/office/drawing/2014/main" id="{F67905D6-2FCB-5A44-B039-09353E4F6E72}"/>
              </a:ext>
            </a:extLst>
          </p:cNvPr>
          <p:cNvGraphicFramePr>
            <a:graphicFrameLocks noGrp="1"/>
          </p:cNvGraphicFramePr>
          <p:nvPr>
            <p:extLst>
              <p:ext uri="{D42A27DB-BD31-4B8C-83A1-F6EECF244321}">
                <p14:modId xmlns:p14="http://schemas.microsoft.com/office/powerpoint/2010/main" val="3594951294"/>
              </p:ext>
            </p:extLst>
          </p:nvPr>
        </p:nvGraphicFramePr>
        <p:xfrm>
          <a:off x="703642" y="971323"/>
          <a:ext cx="7754116" cy="4065652"/>
        </p:xfrm>
        <a:graphic>
          <a:graphicData uri="http://schemas.openxmlformats.org/drawingml/2006/table">
            <a:tbl>
              <a:tblPr firstRow="1" bandRow="1"/>
              <a:tblGrid>
                <a:gridCol w="1938529">
                  <a:extLst>
                    <a:ext uri="{9D8B030D-6E8A-4147-A177-3AD203B41FA5}">
                      <a16:colId xmlns:a16="http://schemas.microsoft.com/office/drawing/2014/main" val="3278623250"/>
                    </a:ext>
                  </a:extLst>
                </a:gridCol>
                <a:gridCol w="1938529">
                  <a:extLst>
                    <a:ext uri="{9D8B030D-6E8A-4147-A177-3AD203B41FA5}">
                      <a16:colId xmlns:a16="http://schemas.microsoft.com/office/drawing/2014/main" val="14596648"/>
                    </a:ext>
                  </a:extLst>
                </a:gridCol>
                <a:gridCol w="1938529">
                  <a:extLst>
                    <a:ext uri="{9D8B030D-6E8A-4147-A177-3AD203B41FA5}">
                      <a16:colId xmlns:a16="http://schemas.microsoft.com/office/drawing/2014/main" val="1747783224"/>
                    </a:ext>
                  </a:extLst>
                </a:gridCol>
                <a:gridCol w="1938529">
                  <a:extLst>
                    <a:ext uri="{9D8B030D-6E8A-4147-A177-3AD203B41FA5}">
                      <a16:colId xmlns:a16="http://schemas.microsoft.com/office/drawing/2014/main" val="3545422589"/>
                    </a:ext>
                  </a:extLst>
                </a:gridCol>
              </a:tblGrid>
              <a:tr h="291989">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9pPr>
                    </a:lstStyle>
                    <a:p>
                      <a:pPr algn="l"/>
                      <a:r>
                        <a:rPr lang="en-US" sz="1400" b="1" dirty="0">
                          <a:latin typeface="Arial" panose="020B0604020202020204" pitchFamily="34" charset="0"/>
                          <a:cs typeface="Arial" panose="020B0604020202020204" pitchFamily="34" charset="0"/>
                        </a:rPr>
                        <a:t>Evaluation Metric</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9pPr>
                    </a:lstStyle>
                    <a:p>
                      <a:pPr algn="ctr"/>
                      <a:r>
                        <a:rPr lang="en-US" sz="1400" dirty="0">
                          <a:latin typeface="Arial" panose="020B0604020202020204" pitchFamily="34" charset="0"/>
                          <a:cs typeface="Arial" panose="020B0604020202020204" pitchFamily="34" charset="0"/>
                        </a:rPr>
                        <a:t>CONUS – East</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9pPr>
                    </a:lstStyle>
                    <a:p>
                      <a:pPr algn="ctr"/>
                      <a:r>
                        <a:rPr lang="en-US" sz="1400" dirty="0">
                          <a:latin typeface="Arial" panose="020B0604020202020204" pitchFamily="34" charset="0"/>
                          <a:cs typeface="Arial" panose="020B0604020202020204" pitchFamily="34" charset="0"/>
                        </a:rPr>
                        <a:t>CONUS – West</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9pPr>
                    </a:lstStyle>
                    <a:p>
                      <a:pPr algn="ctr"/>
                      <a:r>
                        <a:rPr lang="en-US" sz="1400" dirty="0">
                          <a:latin typeface="Arial" panose="020B0604020202020204" pitchFamily="34" charset="0"/>
                          <a:cs typeface="Arial" panose="020B0604020202020204" pitchFamily="34" charset="0"/>
                        </a:rPr>
                        <a:t>Alaska</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4229933601"/>
                  </a:ext>
                </a:extLst>
              </a:tr>
              <a:tr h="61879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l"/>
                      <a:r>
                        <a:rPr lang="en-US" sz="1200" b="1" dirty="0">
                          <a:latin typeface="Arial" panose="020B0604020202020204" pitchFamily="34" charset="0"/>
                          <a:cs typeface="Arial" panose="020B0604020202020204" pitchFamily="34" charset="0"/>
                        </a:rPr>
                        <a:t>Upper Air Temperature</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200" b="0" dirty="0">
                          <a:solidFill>
                            <a:srgbClr val="007F00"/>
                          </a:solidFill>
                          <a:latin typeface="Arial" panose="020B0604020202020204" pitchFamily="34" charset="0"/>
                          <a:cs typeface="Arial" panose="020B0604020202020204" pitchFamily="34" charset="0"/>
                        </a:rPr>
                        <a:t>Better RMSE </a:t>
                      </a:r>
                      <a:r>
                        <a:rPr lang="en-US" sz="1200" b="0" dirty="0">
                          <a:solidFill>
                            <a:schemeClr val="tx1"/>
                          </a:solidFill>
                          <a:latin typeface="Arial" panose="020B0604020202020204" pitchFamily="34" charset="0"/>
                          <a:cs typeface="Arial" panose="020B0604020202020204" pitchFamily="34" charset="0"/>
                        </a:rPr>
                        <a:t>/</a:t>
                      </a:r>
                      <a:r>
                        <a:rPr lang="en-US" sz="1200" b="0" dirty="0">
                          <a:solidFill>
                            <a:srgbClr val="007F00"/>
                          </a:solidFill>
                          <a:latin typeface="Arial" panose="020B0604020202020204" pitchFamily="34" charset="0"/>
                          <a:cs typeface="Arial" panose="020B0604020202020204" pitchFamily="34" charset="0"/>
                        </a:rPr>
                        <a:t> </a:t>
                      </a:r>
                      <a:r>
                        <a:rPr lang="en-US" sz="1200" b="0" dirty="0">
                          <a:solidFill>
                            <a:srgbClr val="FF0000"/>
                          </a:solidFill>
                          <a:latin typeface="Arial" panose="020B0604020202020204" pitchFamily="34" charset="0"/>
                          <a:cs typeface="Arial" panose="020B0604020202020204" pitchFamily="34" charset="0"/>
                        </a:rPr>
                        <a:t>Slight low-level cool bias at 00 UTC</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pPr algn="ctr"/>
                      <a:endParaRPr lang="en-US" dirty="0"/>
                    </a:p>
                  </a:txBody>
                  <a:tcPr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200" dirty="0">
                          <a:solidFill>
                            <a:srgbClr val="007F00"/>
                          </a:solidFill>
                          <a:latin typeface="Arial" panose="020B0604020202020204" pitchFamily="34" charset="0"/>
                          <a:cs typeface="Arial" panose="020B0604020202020204" pitchFamily="34" charset="0"/>
                        </a:rPr>
                        <a:t>Better RMSE / Low-level warm bias reduced</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29538836"/>
                  </a:ext>
                </a:extLst>
              </a:tr>
              <a:tr h="43798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l"/>
                      <a:r>
                        <a:rPr lang="en-US" sz="1200" b="1" dirty="0">
                          <a:latin typeface="Arial" panose="020B0604020202020204" pitchFamily="34" charset="0"/>
                          <a:cs typeface="Arial" panose="020B0604020202020204" pitchFamily="34" charset="0"/>
                        </a:rPr>
                        <a:t>Upper Air RH</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200" b="0" dirty="0">
                          <a:solidFill>
                            <a:srgbClr val="007F00"/>
                          </a:solidFill>
                          <a:latin typeface="Arial" panose="020B0604020202020204" pitchFamily="34" charset="0"/>
                          <a:cs typeface="Arial" panose="020B0604020202020204" pitchFamily="34" charset="0"/>
                        </a:rPr>
                        <a:t>Better RMSE </a:t>
                      </a:r>
                      <a:r>
                        <a:rPr lang="en-US" sz="1200" b="0" dirty="0">
                          <a:solidFill>
                            <a:schemeClr val="tx1"/>
                          </a:solidFill>
                          <a:latin typeface="Arial" panose="020B0604020202020204" pitchFamily="34" charset="0"/>
                          <a:cs typeface="Arial" panose="020B0604020202020204" pitchFamily="34" charset="0"/>
                        </a:rPr>
                        <a:t>/</a:t>
                      </a:r>
                      <a:r>
                        <a:rPr lang="en-US" sz="1200" b="0" dirty="0">
                          <a:solidFill>
                            <a:srgbClr val="007F00"/>
                          </a:solidFill>
                          <a:latin typeface="Arial" panose="020B0604020202020204" pitchFamily="34" charset="0"/>
                          <a:cs typeface="Arial" panose="020B0604020202020204" pitchFamily="34" charset="0"/>
                        </a:rPr>
                        <a:t> </a:t>
                      </a:r>
                      <a:r>
                        <a:rPr lang="en-US" sz="1200" b="0" dirty="0">
                          <a:solidFill>
                            <a:srgbClr val="FF0000"/>
                          </a:solidFill>
                          <a:latin typeface="Arial" panose="020B0604020202020204" pitchFamily="34" charset="0"/>
                          <a:cs typeface="Arial" panose="020B0604020202020204" pitchFamily="34" charset="0"/>
                        </a:rPr>
                        <a:t>Lower levels run slightly more moist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pPr algn="ctr"/>
                      <a:endParaRPr lang="en-US" dirty="0"/>
                    </a:p>
                  </a:txBody>
                  <a:tcPr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solidFill>
                            <a:srgbClr val="007F00"/>
                          </a:solidFill>
                          <a:latin typeface="Arial" panose="020B0604020202020204" pitchFamily="34" charset="0"/>
                          <a:cs typeface="Arial" panose="020B0604020202020204" pitchFamily="34" charset="0"/>
                        </a:rPr>
                        <a:t>Better RMSE</a:t>
                      </a:r>
                      <a:r>
                        <a:rPr lang="en-US" sz="1200" b="0" dirty="0">
                          <a:solidFill>
                            <a:schemeClr val="tx1"/>
                          </a:solidFill>
                          <a:latin typeface="Arial" panose="020B0604020202020204" pitchFamily="34" charset="0"/>
                          <a:cs typeface="Arial" panose="020B0604020202020204" pitchFamily="34" charset="0"/>
                        </a:rPr>
                        <a:t> / Bias unchanged</a:t>
                      </a:r>
                      <a:endParaRPr lang="en-US" sz="1200" b="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863347242"/>
                  </a:ext>
                </a:extLst>
              </a:tr>
              <a:tr h="43798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l"/>
                      <a:r>
                        <a:rPr lang="en-US" sz="1200" b="1" dirty="0">
                          <a:latin typeface="Arial" panose="020B0604020202020204" pitchFamily="34" charset="0"/>
                          <a:cs typeface="Arial" panose="020B0604020202020204" pitchFamily="34" charset="0"/>
                        </a:rPr>
                        <a:t>Upper Air Winds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solidFill>
                            <a:srgbClr val="007F00"/>
                          </a:solidFill>
                          <a:latin typeface="Arial" panose="020B0604020202020204" pitchFamily="34" charset="0"/>
                          <a:cs typeface="Arial" panose="020B0604020202020204" pitchFamily="34" charset="0"/>
                        </a:rPr>
                        <a:t>Better RMSE </a:t>
                      </a:r>
                      <a:r>
                        <a:rPr lang="en-US" sz="1200" b="0" dirty="0">
                          <a:solidFill>
                            <a:schemeClr val="tx1"/>
                          </a:solidFill>
                          <a:latin typeface="Arial" panose="020B0604020202020204" pitchFamily="34" charset="0"/>
                          <a:cs typeface="Arial" panose="020B0604020202020204" pitchFamily="34" charset="0"/>
                        </a:rPr>
                        <a:t>/</a:t>
                      </a:r>
                      <a:r>
                        <a:rPr lang="en-US" sz="1200" b="0" dirty="0">
                          <a:solidFill>
                            <a:srgbClr val="007F00"/>
                          </a:solidFill>
                          <a:latin typeface="Arial" panose="020B0604020202020204" pitchFamily="34" charset="0"/>
                          <a:cs typeface="Arial" panose="020B0604020202020204" pitchFamily="34" charset="0"/>
                        </a:rPr>
                        <a:t> Low-level bias improved</a:t>
                      </a:r>
                      <a:r>
                        <a:rPr lang="en-US" sz="1200" b="0" dirty="0">
                          <a:solidFill>
                            <a:schemeClr val="tx1"/>
                          </a:solidFill>
                          <a:latin typeface="Arial" panose="020B0604020202020204" pitchFamily="34" charset="0"/>
                          <a:cs typeface="Arial" panose="020B0604020202020204" pitchFamily="34" charset="0"/>
                        </a:rPr>
                        <a:t>,</a:t>
                      </a:r>
                      <a:r>
                        <a:rPr lang="en-US" sz="1200" b="0" dirty="0">
                          <a:solidFill>
                            <a:srgbClr val="FF0000"/>
                          </a:solidFill>
                          <a:latin typeface="Arial" panose="020B0604020202020204" pitchFamily="34" charset="0"/>
                          <a:cs typeface="Arial" panose="020B0604020202020204" pitchFamily="34" charset="0"/>
                        </a:rPr>
                        <a:t> midlevel winds are slightly slower</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pPr algn="ctr"/>
                      <a:endParaRPr lang="en-US" dirty="0"/>
                    </a:p>
                  </a:txBody>
                  <a:tcPr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200" dirty="0">
                          <a:latin typeface="Arial" panose="020B0604020202020204" pitchFamily="34" charset="0"/>
                          <a:cs typeface="Arial" panose="020B0604020202020204" pitchFamily="34" charset="0"/>
                        </a:rPr>
                        <a:t>RMSE changes vary / Bias unchanged</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509056893"/>
                  </a:ext>
                </a:extLst>
              </a:tr>
              <a:tr h="804432">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l"/>
                      <a:r>
                        <a:rPr lang="en-US" sz="1200" b="1" dirty="0">
                          <a:latin typeface="Arial" panose="020B0604020202020204" pitchFamily="34" charset="0"/>
                          <a:cs typeface="Arial" panose="020B0604020202020204" pitchFamily="34" charset="0"/>
                        </a:rPr>
                        <a:t>2-m Temperature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200" dirty="0">
                          <a:solidFill>
                            <a:srgbClr val="007F00"/>
                          </a:solidFill>
                          <a:latin typeface="Arial" panose="020B0604020202020204" pitchFamily="34" charset="0"/>
                          <a:cs typeface="Arial" panose="020B0604020202020204" pitchFamily="34" charset="0"/>
                        </a:rPr>
                        <a:t>Better RMSE </a:t>
                      </a:r>
                      <a:r>
                        <a:rPr lang="en-US" sz="1200" dirty="0">
                          <a:latin typeface="Arial" panose="020B0604020202020204" pitchFamily="34" charset="0"/>
                          <a:cs typeface="Arial" panose="020B0604020202020204" pitchFamily="34" charset="0"/>
                        </a:rPr>
                        <a:t>/ </a:t>
                      </a:r>
                      <a:r>
                        <a:rPr lang="en-US" sz="1200" dirty="0">
                          <a:solidFill>
                            <a:srgbClr val="007F00"/>
                          </a:solidFill>
                          <a:latin typeface="Arial" panose="020B0604020202020204" pitchFamily="34" charset="0"/>
                          <a:cs typeface="Arial" panose="020B0604020202020204" pitchFamily="34" charset="0"/>
                        </a:rPr>
                        <a:t>Prior warm bias reduced, </a:t>
                      </a:r>
                      <a:r>
                        <a:rPr lang="en-US" sz="1200" dirty="0">
                          <a:solidFill>
                            <a:srgbClr val="FF0000"/>
                          </a:solidFill>
                          <a:latin typeface="Arial" panose="020B0604020202020204" pitchFamily="34" charset="0"/>
                          <a:cs typeface="Arial" panose="020B0604020202020204" pitchFamily="34" charset="0"/>
                        </a:rPr>
                        <a:t>but evening cool bias now introduced</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solidFill>
                            <a:srgbClr val="007F00"/>
                          </a:solidFill>
                          <a:latin typeface="Arial" panose="020B0604020202020204" pitchFamily="34" charset="0"/>
                          <a:cs typeface="Arial" panose="020B0604020202020204" pitchFamily="34" charset="0"/>
                        </a:rPr>
                        <a:t>Better RMSE and overall bias magnitude reduced</a:t>
                      </a:r>
                      <a:endParaRPr lang="en-US" sz="1200" b="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07F00"/>
                          </a:solidFill>
                          <a:latin typeface="Arial" panose="020B0604020202020204" pitchFamily="34" charset="0"/>
                          <a:cs typeface="Arial" panose="020B0604020202020204" pitchFamily="34" charset="0"/>
                        </a:rPr>
                        <a:t>Better RMSE </a:t>
                      </a:r>
                      <a:r>
                        <a:rPr lang="en-US" sz="1200" dirty="0">
                          <a:latin typeface="Arial" panose="020B0604020202020204" pitchFamily="34" charset="0"/>
                          <a:cs typeface="Arial" panose="020B0604020202020204" pitchFamily="34" charset="0"/>
                        </a:rPr>
                        <a:t>/ </a:t>
                      </a:r>
                      <a:r>
                        <a:rPr lang="en-US" sz="1200" dirty="0">
                          <a:solidFill>
                            <a:srgbClr val="007F00"/>
                          </a:solidFill>
                          <a:latin typeface="Arial" panose="020B0604020202020204" pitchFamily="34" charset="0"/>
                          <a:cs typeface="Arial" panose="020B0604020202020204" pitchFamily="34" charset="0"/>
                        </a:rPr>
                        <a:t>Prior warm bias reduced, </a:t>
                      </a:r>
                      <a:r>
                        <a:rPr lang="en-US" sz="1200" dirty="0">
                          <a:solidFill>
                            <a:srgbClr val="FF0000"/>
                          </a:solidFill>
                          <a:latin typeface="Arial" panose="020B0604020202020204" pitchFamily="34" charset="0"/>
                          <a:cs typeface="Arial" panose="020B0604020202020204" pitchFamily="34" charset="0"/>
                        </a:rPr>
                        <a:t>but evening cool bias now introduced</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863276987"/>
                  </a:ext>
                </a:extLst>
              </a:tr>
              <a:tr h="61879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l"/>
                      <a:r>
                        <a:rPr lang="en-US" sz="1200" b="1" dirty="0">
                          <a:latin typeface="Arial" panose="020B0604020202020204" pitchFamily="34" charset="0"/>
                          <a:cs typeface="Arial" panose="020B0604020202020204" pitchFamily="34" charset="0"/>
                        </a:rPr>
                        <a:t>2-m Dewpoint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solidFill>
                            <a:srgbClr val="007F00"/>
                          </a:solidFill>
                          <a:latin typeface="Arial" panose="020B0604020202020204" pitchFamily="34" charset="0"/>
                          <a:cs typeface="Arial" panose="020B0604020202020204" pitchFamily="34" charset="0"/>
                        </a:rPr>
                        <a:t>Better RMSE</a:t>
                      </a:r>
                      <a:endParaRPr lang="en-US" sz="1200" b="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200" dirty="0">
                          <a:solidFill>
                            <a:srgbClr val="007F00"/>
                          </a:solidFill>
                          <a:latin typeface="Arial" panose="020B0604020202020204" pitchFamily="34" charset="0"/>
                          <a:cs typeface="Arial" panose="020B0604020202020204" pitchFamily="34" charset="0"/>
                        </a:rPr>
                        <a:t>Better RMSE / Warm-season dry bias improved</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200" dirty="0">
                          <a:solidFill>
                            <a:srgbClr val="007F00"/>
                          </a:solidFill>
                          <a:latin typeface="Arial" panose="020B0604020202020204" pitchFamily="34" charset="0"/>
                          <a:cs typeface="Arial" panose="020B0604020202020204" pitchFamily="34" charset="0"/>
                        </a:rPr>
                        <a:t>Better RMSE </a:t>
                      </a:r>
                      <a:r>
                        <a:rPr lang="en-US" sz="1200" dirty="0">
                          <a:latin typeface="Arial" panose="020B0604020202020204" pitchFamily="34" charset="0"/>
                          <a:cs typeface="Arial" panose="020B0604020202020204" pitchFamily="34" charset="0"/>
                        </a:rPr>
                        <a:t>/ </a:t>
                      </a:r>
                    </a:p>
                    <a:p>
                      <a:pPr algn="ctr"/>
                      <a:r>
                        <a:rPr lang="en-US" sz="1200" dirty="0">
                          <a:latin typeface="Arial" panose="020B0604020202020204" pitchFamily="34" charset="0"/>
                          <a:cs typeface="Arial" panose="020B0604020202020204" pitchFamily="34" charset="0"/>
                        </a:rPr>
                        <a:t>Bias unchanged</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614416962"/>
                  </a:ext>
                </a:extLst>
              </a:tr>
              <a:tr h="804432">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l"/>
                      <a:r>
                        <a:rPr lang="en-US" sz="1200" b="1" dirty="0">
                          <a:latin typeface="Arial" panose="020B0604020202020204" pitchFamily="34" charset="0"/>
                          <a:cs typeface="Arial" panose="020B0604020202020204" pitchFamily="34" charset="0"/>
                        </a:rPr>
                        <a:t>10-m Winds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solidFill>
                            <a:srgbClr val="FF0000"/>
                          </a:solidFill>
                          <a:latin typeface="Arial" panose="020B0604020202020204" pitchFamily="34" charset="0"/>
                          <a:cs typeface="Arial" panose="020B0604020202020204" pitchFamily="34" charset="0"/>
                        </a:rPr>
                        <a:t>High bias increased</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200" b="0" dirty="0">
                          <a:solidFill>
                            <a:srgbClr val="007F00"/>
                          </a:solidFill>
                          <a:latin typeface="Arial" panose="020B0604020202020204" pitchFamily="34" charset="0"/>
                          <a:cs typeface="Arial" panose="020B0604020202020204" pitchFamily="34" charset="0"/>
                        </a:rPr>
                        <a:t>Low bias improved</a:t>
                      </a:r>
                      <a:endParaRPr lang="en-US" sz="1200" b="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200" dirty="0">
                          <a:solidFill>
                            <a:srgbClr val="007F00"/>
                          </a:solidFill>
                          <a:latin typeface="Arial" panose="020B0604020202020204" pitchFamily="34" charset="0"/>
                          <a:cs typeface="Arial" panose="020B0604020202020204" pitchFamily="34" charset="0"/>
                        </a:rPr>
                        <a:t>Better RMSE and bias in cool season </a:t>
                      </a:r>
                      <a:r>
                        <a:rPr lang="en-US" sz="1200" dirty="0">
                          <a:latin typeface="Arial" panose="020B0604020202020204" pitchFamily="34" charset="0"/>
                          <a:cs typeface="Arial" panose="020B0604020202020204" pitchFamily="34" charset="0"/>
                        </a:rPr>
                        <a:t>/ </a:t>
                      </a:r>
                      <a:r>
                        <a:rPr lang="en-US" sz="1200" dirty="0">
                          <a:solidFill>
                            <a:srgbClr val="FF0000"/>
                          </a:solidFill>
                          <a:latin typeface="Arial" panose="020B0604020202020204" pitchFamily="34" charset="0"/>
                          <a:cs typeface="Arial" panose="020B0604020202020204" pitchFamily="34" charset="0"/>
                        </a:rPr>
                        <a:t>Worse in warm season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500821644"/>
                  </a:ext>
                </a:extLst>
              </a:tr>
            </a:tbl>
          </a:graphicData>
        </a:graphic>
      </p:graphicFrame>
    </p:spTree>
    <p:extLst>
      <p:ext uri="{BB962C8B-B14F-4D97-AF65-F5344CB8AC3E}">
        <p14:creationId xmlns:p14="http://schemas.microsoft.com/office/powerpoint/2010/main" val="1122669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141" y="989929"/>
            <a:ext cx="8968493" cy="6123536"/>
          </a:xfrm>
          <a:prstGeom prst="rect">
            <a:avLst/>
          </a:prstGeom>
          <a:noFill/>
        </p:spPr>
        <p:txBody>
          <a:bodyPr wrap="square" rtlCol="0">
            <a:spAutoFit/>
          </a:bodyPr>
          <a:lstStyle/>
          <a:p>
            <a:pPr marL="285743" indent="-285743">
              <a:lnSpc>
                <a:spcPct val="150000"/>
              </a:lnSpc>
              <a:buFont typeface="Arial"/>
              <a:buChar char="•"/>
            </a:pPr>
            <a:r>
              <a:rPr lang="en-US" sz="2200" dirty="0"/>
              <a:t>More realistic cloud depiction and temps under cloud cover</a:t>
            </a:r>
          </a:p>
          <a:p>
            <a:pPr marL="285743" indent="-285743">
              <a:lnSpc>
                <a:spcPct val="150000"/>
              </a:lnSpc>
              <a:buFont typeface="Arial"/>
              <a:buChar char="•"/>
            </a:pPr>
            <a:r>
              <a:rPr lang="en-US" sz="2200" dirty="0"/>
              <a:t>Improved meteorology over small lakes / Great Lakes</a:t>
            </a:r>
          </a:p>
          <a:p>
            <a:pPr marL="285743" indent="-285743">
              <a:lnSpc>
                <a:spcPct val="150000"/>
              </a:lnSpc>
              <a:buFont typeface="Arial"/>
              <a:buChar char="•"/>
            </a:pPr>
            <a:r>
              <a:rPr lang="en-US" sz="2200" dirty="0"/>
              <a:t>Some benefits from HRRRDAS</a:t>
            </a:r>
          </a:p>
          <a:p>
            <a:pPr marL="285743" indent="-285743">
              <a:lnSpc>
                <a:spcPct val="150000"/>
              </a:lnSpc>
              <a:buFont typeface="Arial"/>
              <a:buChar char="•"/>
            </a:pPr>
            <a:r>
              <a:rPr lang="en-US" sz="2200" dirty="0"/>
              <a:t>Better handling of organized convective systems at longer ranges</a:t>
            </a:r>
          </a:p>
          <a:p>
            <a:pPr marL="285743" indent="-285743">
              <a:lnSpc>
                <a:spcPct val="150000"/>
              </a:lnSpc>
              <a:buFont typeface="Arial"/>
              <a:buChar char="•"/>
            </a:pPr>
            <a:r>
              <a:rPr lang="en-US" sz="2200" dirty="0"/>
              <a:t>Stronger updraft helicity signals</a:t>
            </a:r>
          </a:p>
          <a:p>
            <a:pPr marL="285743" indent="-285743">
              <a:lnSpc>
                <a:spcPct val="150000"/>
              </a:lnSpc>
              <a:buFont typeface="Arial"/>
              <a:buChar char="•"/>
            </a:pPr>
            <a:r>
              <a:rPr lang="en-US" sz="2200" dirty="0"/>
              <a:t>Better with instability forecasts along boundaries</a:t>
            </a:r>
          </a:p>
          <a:p>
            <a:pPr marL="285743" indent="-285743">
              <a:lnSpc>
                <a:spcPct val="150000"/>
              </a:lnSpc>
              <a:buFont typeface="Arial"/>
              <a:buChar char="•"/>
            </a:pPr>
            <a:r>
              <a:rPr lang="en-US" sz="2200" dirty="0"/>
              <a:t>Improvements due to explicit smoke prediction</a:t>
            </a:r>
          </a:p>
          <a:p>
            <a:pPr marL="285743" indent="-285743">
              <a:lnSpc>
                <a:spcPct val="150000"/>
              </a:lnSpc>
              <a:buFont typeface="Arial"/>
              <a:buChar char="•"/>
            </a:pPr>
            <a:r>
              <a:rPr lang="en-US" sz="2200" dirty="0"/>
              <a:t>Better depiction of hail threat</a:t>
            </a:r>
          </a:p>
          <a:p>
            <a:pPr marL="285743" indent="-285743">
              <a:lnSpc>
                <a:spcPct val="150000"/>
              </a:lnSpc>
              <a:buFont typeface="Arial"/>
              <a:buChar char="•"/>
            </a:pPr>
            <a:endParaRPr lang="en-US" sz="2200" dirty="0"/>
          </a:p>
          <a:p>
            <a:pPr marL="285743" indent="-285743">
              <a:lnSpc>
                <a:spcPct val="150000"/>
              </a:lnSpc>
              <a:buFont typeface="Arial"/>
              <a:buChar char="•"/>
            </a:pPr>
            <a:endParaRPr lang="en-US" sz="2200" dirty="0"/>
          </a:p>
          <a:p>
            <a:pPr marL="285743" indent="-285743">
              <a:lnSpc>
                <a:spcPct val="150000"/>
              </a:lnSpc>
              <a:buFont typeface="Arial"/>
              <a:buChar char="•"/>
            </a:pPr>
            <a:endParaRPr lang="en-US" sz="2200" dirty="0"/>
          </a:p>
          <a:p>
            <a:pPr marL="285743" indent="-285743">
              <a:lnSpc>
                <a:spcPct val="150000"/>
              </a:lnSpc>
              <a:buFont typeface="Arial"/>
              <a:buChar char="•"/>
            </a:pPr>
            <a:endParaRPr lang="en-US" sz="2200" dirty="0"/>
          </a:p>
        </p:txBody>
      </p:sp>
      <p:sp>
        <p:nvSpPr>
          <p:cNvPr id="5" name="TextBox 4"/>
          <p:cNvSpPr txBox="1"/>
          <p:nvPr/>
        </p:nvSpPr>
        <p:spPr>
          <a:xfrm>
            <a:off x="4823450" y="1607786"/>
            <a:ext cx="184731" cy="600164"/>
          </a:xfrm>
          <a:prstGeom prst="rect">
            <a:avLst/>
          </a:prstGeom>
          <a:noFill/>
        </p:spPr>
        <p:txBody>
          <a:bodyPr wrap="none" rtlCol="0">
            <a:spAutoFit/>
          </a:bodyPr>
          <a:lstStyle/>
          <a:p>
            <a:pPr algn="ctr"/>
            <a:endParaRPr lang="en-US" sz="3300" b="1" dirty="0">
              <a:solidFill>
                <a:srgbClr val="FF0000"/>
              </a:solidFill>
            </a:endParaRPr>
          </a:p>
        </p:txBody>
      </p:sp>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19184"/>
            <a:ext cx="9156633" cy="523198"/>
          </a:xfrm>
          <a:prstGeom prst="rect">
            <a:avLst/>
          </a:prstGeom>
          <a:noFill/>
        </p:spPr>
        <p:txBody>
          <a:bodyPr wrap="square" lIns="121899" tIns="60949" rIns="121899" bIns="60949" rtlCol="0">
            <a:spAutoFit/>
          </a:bodyPr>
          <a:lstStyle/>
          <a:p>
            <a:pPr algn="ctr"/>
            <a:r>
              <a:rPr lang="en-US" sz="2600" b="1" dirty="0">
                <a:solidFill>
                  <a:schemeClr val="bg1"/>
                </a:solidFill>
              </a:rPr>
              <a:t>RAPv5/HRRRv4 Strengths</a:t>
            </a:r>
          </a:p>
        </p:txBody>
      </p:sp>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p:cNvSpPr/>
          <p:nvPr/>
        </p:nvSpPr>
        <p:spPr>
          <a:xfrm>
            <a:off x="468938" y="3129623"/>
            <a:ext cx="4063874" cy="364061"/>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spTree>
    <p:extLst>
      <p:ext uri="{BB962C8B-B14F-4D97-AF65-F5344CB8AC3E}">
        <p14:creationId xmlns:p14="http://schemas.microsoft.com/office/powerpoint/2010/main" val="2367357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19184"/>
            <a:ext cx="9156633" cy="523198"/>
          </a:xfrm>
          <a:prstGeom prst="rect">
            <a:avLst/>
          </a:prstGeom>
          <a:noFill/>
        </p:spPr>
        <p:txBody>
          <a:bodyPr wrap="square" lIns="121899" tIns="60949" rIns="121899" bIns="60949" rtlCol="0">
            <a:spAutoFit/>
          </a:bodyPr>
          <a:lstStyle/>
          <a:p>
            <a:pPr algn="ctr"/>
            <a:r>
              <a:rPr lang="en-US" sz="2600" b="1" dirty="0">
                <a:solidFill>
                  <a:schemeClr val="bg1"/>
                </a:solidFill>
              </a:rPr>
              <a:t>Stronger Updraft Helicity Signals</a:t>
            </a:r>
          </a:p>
        </p:txBody>
      </p:sp>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sp>
        <p:nvSpPr>
          <p:cNvPr id="19" name="Slide Number Placeholder 1"/>
          <p:cNvSpPr>
            <a:spLocks noGrp="1"/>
          </p:cNvSpPr>
          <p:nvPr>
            <p:ph type="sldNum" sz="quarter" idx="12"/>
          </p:nvPr>
        </p:nvSpPr>
        <p:spPr>
          <a:xfrm>
            <a:off x="6457950" y="4767263"/>
            <a:ext cx="2057400" cy="273844"/>
          </a:xfrm>
        </p:spPr>
        <p:txBody>
          <a:bodyPr/>
          <a:lstStyle/>
          <a:p>
            <a:fld id="{77D06D35-2A2E-FE44-8E4D-2D6F2A8B9DC6}" type="slidenum">
              <a:rPr lang="en-US" smtClean="0"/>
              <a:t>21</a:t>
            </a:fld>
            <a:endParaRPr lang="en-US" dirty="0"/>
          </a:p>
        </p:txBody>
      </p:sp>
      <p:sp>
        <p:nvSpPr>
          <p:cNvPr id="23" name="Slide Number Placeholder 2">
            <a:extLst>
              <a:ext uri="{FF2B5EF4-FFF2-40B4-BE49-F238E27FC236}">
                <a16:creationId xmlns:a16="http://schemas.microsoft.com/office/drawing/2014/main" id="{4A5B7289-B473-7B4B-8A37-F59858E968D2}"/>
              </a:ext>
            </a:extLst>
          </p:cNvPr>
          <p:cNvSpPr txBox="1">
            <a:spLocks/>
          </p:cNvSpPr>
          <p:nvPr/>
        </p:nvSpPr>
        <p:spPr>
          <a:xfrm>
            <a:off x="8438108" y="4769350"/>
            <a:ext cx="548700" cy="393600"/>
          </a:xfrm>
          <a:prstGeom prst="rect">
            <a:avLst/>
          </a:prstGeom>
          <a:noFill/>
          <a:ln>
            <a:noFill/>
          </a:ln>
        </p:spPr>
        <p:txBody>
          <a:bodyPr spcFirstLastPara="1" wrap="square" lIns="68569" tIns="68569" rIns="68569" bIns="68569" anchor="ctr" anchorCtr="0">
            <a:noAutofit/>
          </a:bodyPr>
          <a:lstStyle>
            <a:defPPr>
              <a:defRPr lang="en-US"/>
            </a:defPPr>
            <a:lvl1pPr marL="0" marR="0" lvl="0"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9pPr>
          </a:lstStyle>
          <a:p>
            <a:pPr defTabSz="914378"/>
            <a:fld id="{00000000-1234-1234-1234-123412341234}" type="slidenum">
              <a:rPr lang="en" sz="1200" kern="0"/>
              <a:pPr defTabSz="914378"/>
              <a:t>21</a:t>
            </a:fld>
            <a:endParaRPr lang="en" sz="1200" kern="0" dirty="0"/>
          </a:p>
        </p:txBody>
      </p:sp>
      <p:sp>
        <p:nvSpPr>
          <p:cNvPr id="33" name="TextBox 32"/>
          <p:cNvSpPr txBox="1"/>
          <p:nvPr/>
        </p:nvSpPr>
        <p:spPr>
          <a:xfrm>
            <a:off x="5821290" y="1144423"/>
            <a:ext cx="2990101" cy="415498"/>
          </a:xfrm>
          <a:prstGeom prst="rect">
            <a:avLst/>
          </a:prstGeom>
          <a:solidFill>
            <a:srgbClr val="FFFFFF"/>
          </a:solidFill>
          <a:ln>
            <a:solidFill>
              <a:schemeClr val="tx1"/>
            </a:solidFill>
          </a:ln>
        </p:spPr>
        <p:txBody>
          <a:bodyPr wrap="square" rtlCol="0">
            <a:spAutoFit/>
          </a:bodyPr>
          <a:lstStyle/>
          <a:p>
            <a:pPr algn="ctr"/>
            <a:r>
              <a:rPr lang="en-US" sz="1050" b="1" dirty="0" err="1">
                <a:solidFill>
                  <a:srgbClr val="FF0000"/>
                </a:solidFill>
              </a:rPr>
              <a:t>Init</a:t>
            </a:r>
            <a:r>
              <a:rPr lang="en-US" sz="1050" b="1" dirty="0">
                <a:solidFill>
                  <a:srgbClr val="FF0000"/>
                </a:solidFill>
              </a:rPr>
              <a:t>: 12Z 5/19/2019</a:t>
            </a:r>
          </a:p>
          <a:p>
            <a:pPr algn="ctr"/>
            <a:r>
              <a:rPr lang="en-US" sz="1050" b="1" dirty="0">
                <a:solidFill>
                  <a:srgbClr val="FF0000"/>
                </a:solidFill>
              </a:rPr>
              <a:t>Valid: 00Z 5/21/2019 (F36)</a:t>
            </a:r>
          </a:p>
        </p:txBody>
      </p:sp>
      <p:sp>
        <p:nvSpPr>
          <p:cNvPr id="34" name="TextBox 33"/>
          <p:cNvSpPr txBox="1"/>
          <p:nvPr/>
        </p:nvSpPr>
        <p:spPr>
          <a:xfrm>
            <a:off x="5821289" y="1757075"/>
            <a:ext cx="3181065" cy="1223412"/>
          </a:xfrm>
          <a:prstGeom prst="rect">
            <a:avLst/>
          </a:prstGeom>
          <a:noFill/>
        </p:spPr>
        <p:txBody>
          <a:bodyPr wrap="square" rtlCol="0">
            <a:spAutoFit/>
          </a:bodyPr>
          <a:lstStyle/>
          <a:p>
            <a:pPr lvl="0">
              <a:defRPr/>
            </a:pPr>
            <a:r>
              <a:rPr lang="en-US" sz="1050" dirty="0">
                <a:solidFill>
                  <a:prstClr val="black"/>
                </a:solidFill>
              </a:rPr>
              <a:t>Plenty of retro cases showed</a:t>
            </a:r>
          </a:p>
          <a:p>
            <a:pPr lvl="0">
              <a:defRPr/>
            </a:pPr>
            <a:r>
              <a:rPr lang="en-US" sz="1050" dirty="0">
                <a:solidFill>
                  <a:prstClr val="black"/>
                </a:solidFill>
              </a:rPr>
              <a:t>stronger UH signals in HRRRv4</a:t>
            </a:r>
          </a:p>
          <a:p>
            <a:pPr lvl="0">
              <a:defRPr/>
            </a:pPr>
            <a:r>
              <a:rPr lang="en-US" sz="1050" dirty="0">
                <a:solidFill>
                  <a:prstClr val="black"/>
                </a:solidFill>
              </a:rPr>
              <a:t>(as intended)</a:t>
            </a:r>
          </a:p>
          <a:p>
            <a:pPr lvl="0">
              <a:defRPr/>
            </a:pPr>
            <a:endParaRPr lang="en-US" sz="1050" dirty="0">
              <a:solidFill>
                <a:prstClr val="black"/>
              </a:solidFill>
            </a:endParaRPr>
          </a:p>
          <a:p>
            <a:pPr lvl="0">
              <a:defRPr/>
            </a:pPr>
            <a:r>
              <a:rPr lang="en-US" sz="1050" dirty="0">
                <a:solidFill>
                  <a:prstClr val="black"/>
                </a:solidFill>
              </a:rPr>
              <a:t>Difficult to verify, but there were examples in which strong HRRRv4 UH tracks were associated with storm reports</a:t>
            </a:r>
          </a:p>
        </p:txBody>
      </p:sp>
      <p:pic>
        <p:nvPicPr>
          <p:cNvPr id="35" name="Picture 34">
            <a:extLst>
              <a:ext uri="{FF2B5EF4-FFF2-40B4-BE49-F238E27FC236}">
                <a16:creationId xmlns:a16="http://schemas.microsoft.com/office/drawing/2014/main" id="{3611EA2F-1FE6-B347-92AF-D53C5B34ACB4}"/>
              </a:ext>
            </a:extLst>
          </p:cNvPr>
          <p:cNvPicPr>
            <a:picLocks noChangeAspect="1"/>
          </p:cNvPicPr>
          <p:nvPr/>
        </p:nvPicPr>
        <p:blipFill>
          <a:blip r:embed="rId4"/>
          <a:stretch>
            <a:fillRect/>
          </a:stretch>
        </p:blipFill>
        <p:spPr>
          <a:xfrm>
            <a:off x="613955" y="1042403"/>
            <a:ext cx="4577736" cy="4125857"/>
          </a:xfrm>
          <a:prstGeom prst="rect">
            <a:avLst/>
          </a:prstGeom>
        </p:spPr>
      </p:pic>
      <p:sp>
        <p:nvSpPr>
          <p:cNvPr id="17" name="TextBox 16"/>
          <p:cNvSpPr txBox="1"/>
          <p:nvPr/>
        </p:nvSpPr>
        <p:spPr>
          <a:xfrm>
            <a:off x="1807808" y="1316127"/>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HRRRv3</a:t>
            </a:r>
          </a:p>
        </p:txBody>
      </p:sp>
      <p:sp>
        <p:nvSpPr>
          <p:cNvPr id="18" name="TextBox 17"/>
          <p:cNvSpPr txBox="1"/>
          <p:nvPr/>
        </p:nvSpPr>
        <p:spPr>
          <a:xfrm>
            <a:off x="4345268" y="1323819"/>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HRRRv4</a:t>
            </a:r>
          </a:p>
        </p:txBody>
      </p:sp>
      <p:sp>
        <p:nvSpPr>
          <p:cNvPr id="20" name="TextBox 19"/>
          <p:cNvSpPr txBox="1"/>
          <p:nvPr/>
        </p:nvSpPr>
        <p:spPr>
          <a:xfrm>
            <a:off x="1903386" y="3270356"/>
            <a:ext cx="622286" cy="253916"/>
          </a:xfrm>
          <a:prstGeom prst="rect">
            <a:avLst/>
          </a:prstGeom>
          <a:solidFill>
            <a:schemeClr val="bg1"/>
          </a:solidFill>
          <a:ln w="28575">
            <a:solidFill>
              <a:schemeClr val="tx1"/>
            </a:solidFill>
          </a:ln>
        </p:spPr>
        <p:txBody>
          <a:bodyPr wrap="none" rtlCol="0">
            <a:spAutoFit/>
          </a:bodyPr>
          <a:lstStyle/>
          <a:p>
            <a:pPr algn="ctr"/>
            <a:r>
              <a:rPr lang="en-US" sz="1050" dirty="0"/>
              <a:t>v4 − v3</a:t>
            </a:r>
          </a:p>
        </p:txBody>
      </p:sp>
    </p:spTree>
    <p:extLst>
      <p:ext uri="{BB962C8B-B14F-4D97-AF65-F5344CB8AC3E}">
        <p14:creationId xmlns:p14="http://schemas.microsoft.com/office/powerpoint/2010/main" val="2157707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141" y="989929"/>
            <a:ext cx="8968493" cy="6123536"/>
          </a:xfrm>
          <a:prstGeom prst="rect">
            <a:avLst/>
          </a:prstGeom>
          <a:noFill/>
        </p:spPr>
        <p:txBody>
          <a:bodyPr wrap="square" rtlCol="0">
            <a:spAutoFit/>
          </a:bodyPr>
          <a:lstStyle/>
          <a:p>
            <a:pPr marL="285743" indent="-285743">
              <a:lnSpc>
                <a:spcPct val="150000"/>
              </a:lnSpc>
              <a:buFont typeface="Arial"/>
              <a:buChar char="•"/>
            </a:pPr>
            <a:r>
              <a:rPr lang="en-US" sz="2200" dirty="0"/>
              <a:t>More realistic cloud depiction and temps under cloud cover</a:t>
            </a:r>
          </a:p>
          <a:p>
            <a:pPr marL="285743" indent="-285743">
              <a:lnSpc>
                <a:spcPct val="150000"/>
              </a:lnSpc>
              <a:buFont typeface="Arial"/>
              <a:buChar char="•"/>
            </a:pPr>
            <a:r>
              <a:rPr lang="en-US" sz="2200" dirty="0"/>
              <a:t>Improved meteorology over small lakes / Great Lakes</a:t>
            </a:r>
          </a:p>
          <a:p>
            <a:pPr marL="285743" indent="-285743">
              <a:lnSpc>
                <a:spcPct val="150000"/>
              </a:lnSpc>
              <a:buFont typeface="Arial"/>
              <a:buChar char="•"/>
            </a:pPr>
            <a:r>
              <a:rPr lang="en-US" sz="2200" dirty="0"/>
              <a:t>Some benefits from HRRRDAS</a:t>
            </a:r>
          </a:p>
          <a:p>
            <a:pPr marL="285743" indent="-285743">
              <a:lnSpc>
                <a:spcPct val="150000"/>
              </a:lnSpc>
              <a:buFont typeface="Arial"/>
              <a:buChar char="•"/>
            </a:pPr>
            <a:r>
              <a:rPr lang="en-US" sz="2200" dirty="0"/>
              <a:t>Better handling of organized convective systems at longer ranges</a:t>
            </a:r>
          </a:p>
          <a:p>
            <a:pPr marL="285743" indent="-285743">
              <a:lnSpc>
                <a:spcPct val="150000"/>
              </a:lnSpc>
              <a:buFont typeface="Arial"/>
              <a:buChar char="•"/>
            </a:pPr>
            <a:r>
              <a:rPr lang="en-US" sz="2200" dirty="0"/>
              <a:t>Stronger updraft helicity signals</a:t>
            </a:r>
          </a:p>
          <a:p>
            <a:pPr marL="285743" indent="-285743">
              <a:lnSpc>
                <a:spcPct val="150000"/>
              </a:lnSpc>
              <a:buFont typeface="Arial"/>
              <a:buChar char="•"/>
            </a:pPr>
            <a:r>
              <a:rPr lang="en-US" sz="2200" dirty="0"/>
              <a:t>Better with instability forecasts along boundaries</a:t>
            </a:r>
          </a:p>
          <a:p>
            <a:pPr marL="285743" indent="-285743">
              <a:lnSpc>
                <a:spcPct val="150000"/>
              </a:lnSpc>
              <a:buFont typeface="Arial"/>
              <a:buChar char="•"/>
            </a:pPr>
            <a:r>
              <a:rPr lang="en-US" sz="2200" dirty="0"/>
              <a:t>Improvements due to explicit smoke prediction</a:t>
            </a:r>
          </a:p>
          <a:p>
            <a:pPr marL="285743" indent="-285743">
              <a:lnSpc>
                <a:spcPct val="150000"/>
              </a:lnSpc>
              <a:buFont typeface="Arial"/>
              <a:buChar char="•"/>
            </a:pPr>
            <a:r>
              <a:rPr lang="en-US" sz="2200" dirty="0"/>
              <a:t>Better depiction of hail threat</a:t>
            </a:r>
          </a:p>
          <a:p>
            <a:pPr marL="285743" indent="-285743">
              <a:lnSpc>
                <a:spcPct val="150000"/>
              </a:lnSpc>
              <a:buFont typeface="Arial"/>
              <a:buChar char="•"/>
            </a:pPr>
            <a:endParaRPr lang="en-US" sz="2200" dirty="0"/>
          </a:p>
          <a:p>
            <a:pPr marL="285743" indent="-285743">
              <a:lnSpc>
                <a:spcPct val="150000"/>
              </a:lnSpc>
              <a:buFont typeface="Arial"/>
              <a:buChar char="•"/>
            </a:pPr>
            <a:endParaRPr lang="en-US" sz="2200" dirty="0"/>
          </a:p>
          <a:p>
            <a:pPr marL="285743" indent="-285743">
              <a:lnSpc>
                <a:spcPct val="150000"/>
              </a:lnSpc>
              <a:buFont typeface="Arial"/>
              <a:buChar char="•"/>
            </a:pPr>
            <a:endParaRPr lang="en-US" sz="2200" dirty="0"/>
          </a:p>
          <a:p>
            <a:pPr marL="285743" indent="-285743">
              <a:lnSpc>
                <a:spcPct val="150000"/>
              </a:lnSpc>
              <a:buFont typeface="Arial"/>
              <a:buChar char="•"/>
            </a:pPr>
            <a:endParaRPr lang="en-US" sz="2200" dirty="0"/>
          </a:p>
        </p:txBody>
      </p:sp>
      <p:sp>
        <p:nvSpPr>
          <p:cNvPr id="5" name="TextBox 4"/>
          <p:cNvSpPr txBox="1"/>
          <p:nvPr/>
        </p:nvSpPr>
        <p:spPr>
          <a:xfrm>
            <a:off x="4823450" y="1607786"/>
            <a:ext cx="184731" cy="600164"/>
          </a:xfrm>
          <a:prstGeom prst="rect">
            <a:avLst/>
          </a:prstGeom>
          <a:noFill/>
        </p:spPr>
        <p:txBody>
          <a:bodyPr wrap="none" rtlCol="0">
            <a:spAutoFit/>
          </a:bodyPr>
          <a:lstStyle/>
          <a:p>
            <a:pPr algn="ctr"/>
            <a:endParaRPr lang="en-US" sz="3300" b="1" dirty="0">
              <a:solidFill>
                <a:srgbClr val="FF0000"/>
              </a:solidFill>
            </a:endParaRPr>
          </a:p>
        </p:txBody>
      </p:sp>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19184"/>
            <a:ext cx="9156633" cy="523198"/>
          </a:xfrm>
          <a:prstGeom prst="rect">
            <a:avLst/>
          </a:prstGeom>
          <a:noFill/>
        </p:spPr>
        <p:txBody>
          <a:bodyPr wrap="square" lIns="121899" tIns="60949" rIns="121899" bIns="60949" rtlCol="0">
            <a:spAutoFit/>
          </a:bodyPr>
          <a:lstStyle/>
          <a:p>
            <a:pPr algn="ctr"/>
            <a:r>
              <a:rPr lang="en-US" sz="2600" b="1" dirty="0">
                <a:solidFill>
                  <a:schemeClr val="bg1"/>
                </a:solidFill>
              </a:rPr>
              <a:t>RAPv5/HRRRv4 Strengths</a:t>
            </a:r>
          </a:p>
        </p:txBody>
      </p:sp>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p:cNvSpPr/>
          <p:nvPr/>
        </p:nvSpPr>
        <p:spPr>
          <a:xfrm>
            <a:off x="468937" y="3647209"/>
            <a:ext cx="6091451" cy="364061"/>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spTree>
    <p:extLst>
      <p:ext uri="{BB962C8B-B14F-4D97-AF65-F5344CB8AC3E}">
        <p14:creationId xmlns:p14="http://schemas.microsoft.com/office/powerpoint/2010/main" val="3058921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19184"/>
            <a:ext cx="9156633" cy="523198"/>
          </a:xfrm>
          <a:prstGeom prst="rect">
            <a:avLst/>
          </a:prstGeom>
          <a:noFill/>
        </p:spPr>
        <p:txBody>
          <a:bodyPr wrap="square" lIns="121899" tIns="60949" rIns="121899" bIns="60949" rtlCol="0">
            <a:spAutoFit/>
          </a:bodyPr>
          <a:lstStyle/>
          <a:p>
            <a:pPr algn="ctr"/>
            <a:r>
              <a:rPr lang="en-US" sz="2600" b="1" dirty="0">
                <a:solidFill>
                  <a:schemeClr val="bg1"/>
                </a:solidFill>
              </a:rPr>
              <a:t>Better Instability Forecasts Along Boundaries</a:t>
            </a:r>
          </a:p>
        </p:txBody>
      </p:sp>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sp>
        <p:nvSpPr>
          <p:cNvPr id="19" name="Slide Number Placeholder 1"/>
          <p:cNvSpPr>
            <a:spLocks noGrp="1"/>
          </p:cNvSpPr>
          <p:nvPr>
            <p:ph type="sldNum" sz="quarter" idx="12"/>
          </p:nvPr>
        </p:nvSpPr>
        <p:spPr>
          <a:xfrm>
            <a:off x="6457950" y="4767263"/>
            <a:ext cx="2057400" cy="273844"/>
          </a:xfrm>
        </p:spPr>
        <p:txBody>
          <a:bodyPr/>
          <a:lstStyle/>
          <a:p>
            <a:fld id="{77D06D35-2A2E-FE44-8E4D-2D6F2A8B9DC6}" type="slidenum">
              <a:rPr lang="en-US" smtClean="0"/>
              <a:t>23</a:t>
            </a:fld>
            <a:endParaRPr lang="en-US" dirty="0"/>
          </a:p>
        </p:txBody>
      </p:sp>
      <p:sp>
        <p:nvSpPr>
          <p:cNvPr id="23" name="Slide Number Placeholder 2">
            <a:extLst>
              <a:ext uri="{FF2B5EF4-FFF2-40B4-BE49-F238E27FC236}">
                <a16:creationId xmlns:a16="http://schemas.microsoft.com/office/drawing/2014/main" id="{4A5B7289-B473-7B4B-8A37-F59858E968D2}"/>
              </a:ext>
            </a:extLst>
          </p:cNvPr>
          <p:cNvSpPr txBox="1">
            <a:spLocks/>
          </p:cNvSpPr>
          <p:nvPr/>
        </p:nvSpPr>
        <p:spPr>
          <a:xfrm>
            <a:off x="8438108" y="4769350"/>
            <a:ext cx="548700" cy="393600"/>
          </a:xfrm>
          <a:prstGeom prst="rect">
            <a:avLst/>
          </a:prstGeom>
          <a:noFill/>
          <a:ln>
            <a:noFill/>
          </a:ln>
        </p:spPr>
        <p:txBody>
          <a:bodyPr spcFirstLastPara="1" wrap="square" lIns="68569" tIns="68569" rIns="68569" bIns="68569" anchor="ctr" anchorCtr="0">
            <a:noAutofit/>
          </a:bodyPr>
          <a:lstStyle>
            <a:defPPr>
              <a:defRPr lang="en-US"/>
            </a:defPPr>
            <a:lvl1pPr marL="0" marR="0" lvl="0"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9pPr>
          </a:lstStyle>
          <a:p>
            <a:pPr defTabSz="914378"/>
            <a:fld id="{00000000-1234-1234-1234-123412341234}" type="slidenum">
              <a:rPr lang="en" sz="1200" kern="0"/>
              <a:pPr defTabSz="914378"/>
              <a:t>23</a:t>
            </a:fld>
            <a:endParaRPr lang="en" sz="1200" kern="0" dirty="0"/>
          </a:p>
        </p:txBody>
      </p:sp>
      <p:sp>
        <p:nvSpPr>
          <p:cNvPr id="33" name="TextBox 32"/>
          <p:cNvSpPr txBox="1"/>
          <p:nvPr/>
        </p:nvSpPr>
        <p:spPr>
          <a:xfrm>
            <a:off x="5821290" y="1144423"/>
            <a:ext cx="2990101" cy="415498"/>
          </a:xfrm>
          <a:prstGeom prst="rect">
            <a:avLst/>
          </a:prstGeom>
          <a:solidFill>
            <a:srgbClr val="FFFFFF"/>
          </a:solidFill>
          <a:ln>
            <a:solidFill>
              <a:schemeClr val="tx1"/>
            </a:solidFill>
          </a:ln>
        </p:spPr>
        <p:txBody>
          <a:bodyPr wrap="square" rtlCol="0">
            <a:spAutoFit/>
          </a:bodyPr>
          <a:lstStyle/>
          <a:p>
            <a:pPr algn="ctr"/>
            <a:r>
              <a:rPr lang="en-US" sz="1050" b="1" dirty="0" err="1">
                <a:solidFill>
                  <a:srgbClr val="FF0000"/>
                </a:solidFill>
              </a:rPr>
              <a:t>Init</a:t>
            </a:r>
            <a:r>
              <a:rPr lang="en-US" sz="1050" b="1" dirty="0">
                <a:solidFill>
                  <a:srgbClr val="FF0000"/>
                </a:solidFill>
              </a:rPr>
              <a:t>: 00Z 5/20/2019</a:t>
            </a:r>
          </a:p>
          <a:p>
            <a:pPr algn="ctr"/>
            <a:r>
              <a:rPr lang="en-US" sz="1050" b="1" dirty="0">
                <a:solidFill>
                  <a:srgbClr val="FF0000"/>
                </a:solidFill>
              </a:rPr>
              <a:t>Valid: 00Z 5/21/2019 (F24)</a:t>
            </a:r>
          </a:p>
        </p:txBody>
      </p:sp>
      <p:sp>
        <p:nvSpPr>
          <p:cNvPr id="34" name="TextBox 33"/>
          <p:cNvSpPr txBox="1"/>
          <p:nvPr/>
        </p:nvSpPr>
        <p:spPr>
          <a:xfrm>
            <a:off x="5821289" y="1757074"/>
            <a:ext cx="3181065" cy="415498"/>
          </a:xfrm>
          <a:prstGeom prst="rect">
            <a:avLst/>
          </a:prstGeom>
          <a:noFill/>
        </p:spPr>
        <p:txBody>
          <a:bodyPr wrap="square" rtlCol="0">
            <a:spAutoFit/>
          </a:bodyPr>
          <a:lstStyle/>
          <a:p>
            <a:pPr lvl="0">
              <a:defRPr/>
            </a:pPr>
            <a:r>
              <a:rPr lang="en-US" sz="1050" dirty="0">
                <a:solidFill>
                  <a:prstClr val="black"/>
                </a:solidFill>
              </a:rPr>
              <a:t>Magnitude of CAPE is correctly reduced along boundaries in HRRRv4</a:t>
            </a:r>
          </a:p>
        </p:txBody>
      </p:sp>
      <p:pic>
        <p:nvPicPr>
          <p:cNvPr id="16" name="Picture 15">
            <a:extLst>
              <a:ext uri="{FF2B5EF4-FFF2-40B4-BE49-F238E27FC236}">
                <a16:creationId xmlns:a16="http://schemas.microsoft.com/office/drawing/2014/main" id="{248AD1DB-4763-D14A-8B3D-3D5C91E0DDF8}"/>
              </a:ext>
            </a:extLst>
          </p:cNvPr>
          <p:cNvPicPr>
            <a:picLocks noChangeAspect="1"/>
          </p:cNvPicPr>
          <p:nvPr/>
        </p:nvPicPr>
        <p:blipFill>
          <a:blip r:embed="rId4"/>
          <a:stretch>
            <a:fillRect/>
          </a:stretch>
        </p:blipFill>
        <p:spPr>
          <a:xfrm>
            <a:off x="726653" y="989929"/>
            <a:ext cx="4416638" cy="4069478"/>
          </a:xfrm>
          <a:prstGeom prst="rect">
            <a:avLst/>
          </a:prstGeom>
        </p:spPr>
      </p:pic>
      <p:sp>
        <p:nvSpPr>
          <p:cNvPr id="17" name="TextBox 16"/>
          <p:cNvSpPr txBox="1"/>
          <p:nvPr/>
        </p:nvSpPr>
        <p:spPr>
          <a:xfrm>
            <a:off x="1873122" y="1322659"/>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HRRRv3</a:t>
            </a:r>
          </a:p>
        </p:txBody>
      </p:sp>
      <p:sp>
        <p:nvSpPr>
          <p:cNvPr id="18" name="TextBox 17"/>
          <p:cNvSpPr txBox="1"/>
          <p:nvPr/>
        </p:nvSpPr>
        <p:spPr>
          <a:xfrm>
            <a:off x="4371393" y="1323819"/>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HRRRv4</a:t>
            </a:r>
          </a:p>
        </p:txBody>
      </p:sp>
      <p:sp>
        <p:nvSpPr>
          <p:cNvPr id="20" name="TextBox 19"/>
          <p:cNvSpPr txBox="1"/>
          <p:nvPr/>
        </p:nvSpPr>
        <p:spPr>
          <a:xfrm>
            <a:off x="1966933" y="3253856"/>
            <a:ext cx="622286" cy="253916"/>
          </a:xfrm>
          <a:prstGeom prst="rect">
            <a:avLst/>
          </a:prstGeom>
          <a:solidFill>
            <a:schemeClr val="bg1"/>
          </a:solidFill>
          <a:ln w="28575">
            <a:solidFill>
              <a:schemeClr val="tx1"/>
            </a:solidFill>
          </a:ln>
        </p:spPr>
        <p:txBody>
          <a:bodyPr wrap="none" rtlCol="0">
            <a:spAutoFit/>
          </a:bodyPr>
          <a:lstStyle/>
          <a:p>
            <a:pPr algn="ctr"/>
            <a:r>
              <a:rPr lang="en-US" sz="1050" dirty="0"/>
              <a:t>v4 − v3</a:t>
            </a:r>
          </a:p>
        </p:txBody>
      </p:sp>
      <p:sp>
        <p:nvSpPr>
          <p:cNvPr id="21" name="TextBox 20"/>
          <p:cNvSpPr txBox="1"/>
          <p:nvPr/>
        </p:nvSpPr>
        <p:spPr>
          <a:xfrm>
            <a:off x="4330158" y="3253856"/>
            <a:ext cx="761747" cy="253916"/>
          </a:xfrm>
          <a:prstGeom prst="rect">
            <a:avLst/>
          </a:prstGeom>
          <a:solidFill>
            <a:schemeClr val="bg1"/>
          </a:solidFill>
          <a:ln w="28575">
            <a:solidFill>
              <a:schemeClr val="tx1"/>
            </a:solidFill>
          </a:ln>
        </p:spPr>
        <p:txBody>
          <a:bodyPr wrap="none" rtlCol="0">
            <a:spAutoFit/>
          </a:bodyPr>
          <a:lstStyle/>
          <a:p>
            <a:pPr algn="ctr"/>
            <a:r>
              <a:rPr lang="en-US" sz="1050" dirty="0"/>
              <a:t>RAP ANL</a:t>
            </a:r>
          </a:p>
        </p:txBody>
      </p:sp>
    </p:spTree>
    <p:extLst>
      <p:ext uri="{BB962C8B-B14F-4D97-AF65-F5344CB8AC3E}">
        <p14:creationId xmlns:p14="http://schemas.microsoft.com/office/powerpoint/2010/main" val="1260154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141" y="989929"/>
            <a:ext cx="8968493" cy="6123536"/>
          </a:xfrm>
          <a:prstGeom prst="rect">
            <a:avLst/>
          </a:prstGeom>
          <a:noFill/>
        </p:spPr>
        <p:txBody>
          <a:bodyPr wrap="square" rtlCol="0">
            <a:spAutoFit/>
          </a:bodyPr>
          <a:lstStyle/>
          <a:p>
            <a:pPr marL="285743" indent="-285743">
              <a:lnSpc>
                <a:spcPct val="150000"/>
              </a:lnSpc>
              <a:buFont typeface="Arial"/>
              <a:buChar char="•"/>
            </a:pPr>
            <a:r>
              <a:rPr lang="en-US" sz="2200" dirty="0"/>
              <a:t>More realistic cloud depiction and temps under cloud cover</a:t>
            </a:r>
          </a:p>
          <a:p>
            <a:pPr marL="285743" indent="-285743">
              <a:lnSpc>
                <a:spcPct val="150000"/>
              </a:lnSpc>
              <a:buFont typeface="Arial"/>
              <a:buChar char="•"/>
            </a:pPr>
            <a:r>
              <a:rPr lang="en-US" sz="2200" dirty="0"/>
              <a:t>Improved meteorology over small lakes / Great Lakes</a:t>
            </a:r>
          </a:p>
          <a:p>
            <a:pPr marL="285743" indent="-285743">
              <a:lnSpc>
                <a:spcPct val="150000"/>
              </a:lnSpc>
              <a:buFont typeface="Arial"/>
              <a:buChar char="•"/>
            </a:pPr>
            <a:r>
              <a:rPr lang="en-US" sz="2200" dirty="0"/>
              <a:t>Some benefits from HRRRDAS</a:t>
            </a:r>
          </a:p>
          <a:p>
            <a:pPr marL="285743" indent="-285743">
              <a:lnSpc>
                <a:spcPct val="150000"/>
              </a:lnSpc>
              <a:buFont typeface="Arial"/>
              <a:buChar char="•"/>
            </a:pPr>
            <a:r>
              <a:rPr lang="en-US" sz="2200" dirty="0"/>
              <a:t>Better handling of organized convective systems at longer ranges</a:t>
            </a:r>
          </a:p>
          <a:p>
            <a:pPr marL="285743" indent="-285743">
              <a:lnSpc>
                <a:spcPct val="150000"/>
              </a:lnSpc>
              <a:buFont typeface="Arial"/>
              <a:buChar char="•"/>
            </a:pPr>
            <a:r>
              <a:rPr lang="en-US" sz="2200" dirty="0"/>
              <a:t>Stronger updraft helicity signals</a:t>
            </a:r>
          </a:p>
          <a:p>
            <a:pPr marL="285743" indent="-285743">
              <a:lnSpc>
                <a:spcPct val="150000"/>
              </a:lnSpc>
              <a:buFont typeface="Arial"/>
              <a:buChar char="•"/>
            </a:pPr>
            <a:r>
              <a:rPr lang="en-US" sz="2200" dirty="0"/>
              <a:t>Better with instability forecasts along boundaries</a:t>
            </a:r>
          </a:p>
          <a:p>
            <a:pPr marL="285743" indent="-285743">
              <a:lnSpc>
                <a:spcPct val="150000"/>
              </a:lnSpc>
              <a:buFont typeface="Arial"/>
              <a:buChar char="•"/>
            </a:pPr>
            <a:r>
              <a:rPr lang="en-US" sz="2200" dirty="0"/>
              <a:t>Improvements due to explicit smoke prediction</a:t>
            </a:r>
          </a:p>
          <a:p>
            <a:pPr marL="285743" indent="-285743">
              <a:lnSpc>
                <a:spcPct val="150000"/>
              </a:lnSpc>
              <a:buFont typeface="Arial"/>
              <a:buChar char="•"/>
            </a:pPr>
            <a:r>
              <a:rPr lang="en-US" sz="2200" dirty="0"/>
              <a:t>Better depiction of hail threat</a:t>
            </a:r>
          </a:p>
          <a:p>
            <a:pPr marL="285743" indent="-285743">
              <a:lnSpc>
                <a:spcPct val="150000"/>
              </a:lnSpc>
              <a:buFont typeface="Arial"/>
              <a:buChar char="•"/>
            </a:pPr>
            <a:endParaRPr lang="en-US" sz="2200" dirty="0"/>
          </a:p>
          <a:p>
            <a:pPr marL="285743" indent="-285743">
              <a:lnSpc>
                <a:spcPct val="150000"/>
              </a:lnSpc>
              <a:buFont typeface="Arial"/>
              <a:buChar char="•"/>
            </a:pPr>
            <a:endParaRPr lang="en-US" sz="2200" dirty="0"/>
          </a:p>
          <a:p>
            <a:pPr marL="285743" indent="-285743">
              <a:lnSpc>
                <a:spcPct val="150000"/>
              </a:lnSpc>
              <a:buFont typeface="Arial"/>
              <a:buChar char="•"/>
            </a:pPr>
            <a:endParaRPr lang="en-US" sz="2200" dirty="0"/>
          </a:p>
          <a:p>
            <a:pPr marL="285743" indent="-285743">
              <a:lnSpc>
                <a:spcPct val="150000"/>
              </a:lnSpc>
              <a:buFont typeface="Arial"/>
              <a:buChar char="•"/>
            </a:pPr>
            <a:endParaRPr lang="en-US" sz="2200" dirty="0"/>
          </a:p>
        </p:txBody>
      </p:sp>
      <p:sp>
        <p:nvSpPr>
          <p:cNvPr id="5" name="TextBox 4"/>
          <p:cNvSpPr txBox="1"/>
          <p:nvPr/>
        </p:nvSpPr>
        <p:spPr>
          <a:xfrm>
            <a:off x="4823450" y="1607786"/>
            <a:ext cx="184731" cy="600164"/>
          </a:xfrm>
          <a:prstGeom prst="rect">
            <a:avLst/>
          </a:prstGeom>
          <a:noFill/>
        </p:spPr>
        <p:txBody>
          <a:bodyPr wrap="none" rtlCol="0">
            <a:spAutoFit/>
          </a:bodyPr>
          <a:lstStyle/>
          <a:p>
            <a:pPr algn="ctr"/>
            <a:endParaRPr lang="en-US" sz="3300" b="1" dirty="0">
              <a:solidFill>
                <a:srgbClr val="FF0000"/>
              </a:solidFill>
            </a:endParaRPr>
          </a:p>
        </p:txBody>
      </p:sp>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19184"/>
            <a:ext cx="9156633" cy="523198"/>
          </a:xfrm>
          <a:prstGeom prst="rect">
            <a:avLst/>
          </a:prstGeom>
          <a:noFill/>
        </p:spPr>
        <p:txBody>
          <a:bodyPr wrap="square" lIns="121899" tIns="60949" rIns="121899" bIns="60949" rtlCol="0">
            <a:spAutoFit/>
          </a:bodyPr>
          <a:lstStyle/>
          <a:p>
            <a:pPr algn="ctr"/>
            <a:r>
              <a:rPr lang="en-US" sz="2600" b="1" dirty="0">
                <a:solidFill>
                  <a:schemeClr val="bg1"/>
                </a:solidFill>
              </a:rPr>
              <a:t>RAPv5/HRRRv4 Strengths</a:t>
            </a:r>
          </a:p>
        </p:txBody>
      </p:sp>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p:cNvSpPr/>
          <p:nvPr/>
        </p:nvSpPr>
        <p:spPr>
          <a:xfrm>
            <a:off x="468937" y="4151848"/>
            <a:ext cx="5852069" cy="364061"/>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spTree>
    <p:extLst>
      <p:ext uri="{BB962C8B-B14F-4D97-AF65-F5344CB8AC3E}">
        <p14:creationId xmlns:p14="http://schemas.microsoft.com/office/powerpoint/2010/main" val="750643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19184"/>
            <a:ext cx="9156633" cy="503962"/>
          </a:xfrm>
          <a:prstGeom prst="rect">
            <a:avLst/>
          </a:prstGeom>
          <a:noFill/>
        </p:spPr>
        <p:txBody>
          <a:bodyPr wrap="square" lIns="121899" tIns="60949" rIns="121899" bIns="60949" rtlCol="0">
            <a:spAutoFit/>
          </a:bodyPr>
          <a:lstStyle/>
          <a:p>
            <a:pPr algn="ctr"/>
            <a:r>
              <a:rPr lang="en-US" sz="2475" b="1" dirty="0">
                <a:solidFill>
                  <a:schemeClr val="bg1"/>
                </a:solidFill>
              </a:rPr>
              <a:t>Improvements Due to Explicit Smoke Prediction</a:t>
            </a:r>
          </a:p>
        </p:txBody>
      </p:sp>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sp>
        <p:nvSpPr>
          <p:cNvPr id="19" name="Slide Number Placeholder 1"/>
          <p:cNvSpPr>
            <a:spLocks noGrp="1"/>
          </p:cNvSpPr>
          <p:nvPr>
            <p:ph type="sldNum" sz="quarter" idx="12"/>
          </p:nvPr>
        </p:nvSpPr>
        <p:spPr>
          <a:xfrm>
            <a:off x="6457950" y="4767263"/>
            <a:ext cx="2057400" cy="273844"/>
          </a:xfrm>
        </p:spPr>
        <p:txBody>
          <a:bodyPr/>
          <a:lstStyle/>
          <a:p>
            <a:fld id="{77D06D35-2A2E-FE44-8E4D-2D6F2A8B9DC6}" type="slidenum">
              <a:rPr lang="en-US" smtClean="0"/>
              <a:t>25</a:t>
            </a:fld>
            <a:endParaRPr lang="en-US" dirty="0"/>
          </a:p>
        </p:txBody>
      </p:sp>
      <p:sp>
        <p:nvSpPr>
          <p:cNvPr id="23" name="Slide Number Placeholder 2">
            <a:extLst>
              <a:ext uri="{FF2B5EF4-FFF2-40B4-BE49-F238E27FC236}">
                <a16:creationId xmlns:a16="http://schemas.microsoft.com/office/drawing/2014/main" id="{4A5B7289-B473-7B4B-8A37-F59858E968D2}"/>
              </a:ext>
            </a:extLst>
          </p:cNvPr>
          <p:cNvSpPr txBox="1">
            <a:spLocks/>
          </p:cNvSpPr>
          <p:nvPr/>
        </p:nvSpPr>
        <p:spPr>
          <a:xfrm>
            <a:off x="8438108" y="4769350"/>
            <a:ext cx="548700" cy="393600"/>
          </a:xfrm>
          <a:prstGeom prst="rect">
            <a:avLst/>
          </a:prstGeom>
          <a:noFill/>
          <a:ln>
            <a:noFill/>
          </a:ln>
        </p:spPr>
        <p:txBody>
          <a:bodyPr spcFirstLastPara="1" wrap="square" lIns="68569" tIns="68569" rIns="68569" bIns="68569" anchor="ctr" anchorCtr="0">
            <a:noAutofit/>
          </a:bodyPr>
          <a:lstStyle>
            <a:defPPr>
              <a:defRPr lang="en-US"/>
            </a:defPPr>
            <a:lvl1pPr marL="0" marR="0" lvl="0"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9pPr>
          </a:lstStyle>
          <a:p>
            <a:pPr defTabSz="914378"/>
            <a:fld id="{00000000-1234-1234-1234-123412341234}" type="slidenum">
              <a:rPr lang="en" sz="1200" kern="0"/>
              <a:pPr defTabSz="914378"/>
              <a:t>25</a:t>
            </a:fld>
            <a:endParaRPr lang="en" sz="1200" kern="0" dirty="0"/>
          </a:p>
        </p:txBody>
      </p:sp>
      <p:sp>
        <p:nvSpPr>
          <p:cNvPr id="33" name="TextBox 32"/>
          <p:cNvSpPr txBox="1"/>
          <p:nvPr/>
        </p:nvSpPr>
        <p:spPr>
          <a:xfrm>
            <a:off x="5821290" y="1144423"/>
            <a:ext cx="2990101" cy="415498"/>
          </a:xfrm>
          <a:prstGeom prst="rect">
            <a:avLst/>
          </a:prstGeom>
          <a:solidFill>
            <a:srgbClr val="FFFFFF"/>
          </a:solidFill>
          <a:ln>
            <a:solidFill>
              <a:schemeClr val="tx1"/>
            </a:solidFill>
          </a:ln>
        </p:spPr>
        <p:txBody>
          <a:bodyPr wrap="square" rtlCol="0">
            <a:spAutoFit/>
          </a:bodyPr>
          <a:lstStyle/>
          <a:p>
            <a:pPr algn="ctr"/>
            <a:r>
              <a:rPr lang="en-US" sz="1050" b="1" dirty="0" err="1">
                <a:solidFill>
                  <a:srgbClr val="FF0000"/>
                </a:solidFill>
              </a:rPr>
              <a:t>Init</a:t>
            </a:r>
            <a:r>
              <a:rPr lang="en-US" sz="1050" b="1" dirty="0">
                <a:solidFill>
                  <a:srgbClr val="FF0000"/>
                </a:solidFill>
              </a:rPr>
              <a:t>: 00Z 9/15/2020</a:t>
            </a:r>
          </a:p>
          <a:p>
            <a:pPr algn="ctr"/>
            <a:r>
              <a:rPr lang="en-US" sz="1050" b="1" dirty="0">
                <a:solidFill>
                  <a:srgbClr val="FF0000"/>
                </a:solidFill>
              </a:rPr>
              <a:t>Valid: 18Z 9/15/2020 (F18)</a:t>
            </a:r>
          </a:p>
        </p:txBody>
      </p:sp>
      <p:sp>
        <p:nvSpPr>
          <p:cNvPr id="34" name="TextBox 33"/>
          <p:cNvSpPr txBox="1"/>
          <p:nvPr/>
        </p:nvSpPr>
        <p:spPr>
          <a:xfrm>
            <a:off x="5821289" y="1757074"/>
            <a:ext cx="3181065" cy="577081"/>
          </a:xfrm>
          <a:prstGeom prst="rect">
            <a:avLst/>
          </a:prstGeom>
          <a:noFill/>
        </p:spPr>
        <p:txBody>
          <a:bodyPr wrap="square" rtlCol="0">
            <a:spAutoFit/>
          </a:bodyPr>
          <a:lstStyle/>
          <a:p>
            <a:r>
              <a:rPr lang="en-US" sz="1050" dirty="0">
                <a:ea typeface="MS PGothic" charset="-128"/>
              </a:rPr>
              <a:t>HRRRv4 shows a wide swath of smoke associated with the wildfires in CA and the Pacific Northwest</a:t>
            </a:r>
            <a:endParaRPr lang="en-US" sz="105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303" y="1110769"/>
            <a:ext cx="3641193" cy="3855381"/>
          </a:xfrm>
          <a:prstGeom prst="rect">
            <a:avLst/>
          </a:prstGeom>
        </p:spPr>
      </p:pic>
      <p:sp>
        <p:nvSpPr>
          <p:cNvPr id="4" name="TextBox 3"/>
          <p:cNvSpPr txBox="1"/>
          <p:nvPr/>
        </p:nvSpPr>
        <p:spPr>
          <a:xfrm>
            <a:off x="372861" y="3611880"/>
            <a:ext cx="651140" cy="577081"/>
          </a:xfrm>
          <a:prstGeom prst="rect">
            <a:avLst/>
          </a:prstGeom>
          <a:solidFill>
            <a:schemeClr val="bg1"/>
          </a:solidFill>
          <a:ln w="28575">
            <a:solidFill>
              <a:schemeClr val="tx1"/>
            </a:solidFill>
          </a:ln>
        </p:spPr>
        <p:txBody>
          <a:bodyPr wrap="none" rtlCol="0">
            <a:spAutoFit/>
          </a:bodyPr>
          <a:lstStyle/>
          <a:p>
            <a:pPr algn="ctr"/>
            <a:r>
              <a:rPr lang="en-US" sz="1050" dirty="0"/>
              <a:t>HRRR</a:t>
            </a:r>
          </a:p>
          <a:p>
            <a:pPr algn="ctr"/>
            <a:r>
              <a:rPr lang="en-US" sz="1050" dirty="0"/>
              <a:t>Column</a:t>
            </a:r>
          </a:p>
          <a:p>
            <a:pPr algn="ctr"/>
            <a:r>
              <a:rPr lang="en-US" sz="1050" dirty="0"/>
              <a:t>Smoke</a:t>
            </a:r>
          </a:p>
        </p:txBody>
      </p:sp>
      <p:sp>
        <p:nvSpPr>
          <p:cNvPr id="16" name="TextBox 15"/>
          <p:cNvSpPr txBox="1"/>
          <p:nvPr/>
        </p:nvSpPr>
        <p:spPr>
          <a:xfrm>
            <a:off x="373662" y="1668827"/>
            <a:ext cx="649538" cy="577081"/>
          </a:xfrm>
          <a:prstGeom prst="rect">
            <a:avLst/>
          </a:prstGeom>
          <a:solidFill>
            <a:schemeClr val="bg1"/>
          </a:solidFill>
          <a:ln w="28575">
            <a:solidFill>
              <a:schemeClr val="tx1"/>
            </a:solidFill>
          </a:ln>
        </p:spPr>
        <p:txBody>
          <a:bodyPr wrap="none" rtlCol="0">
            <a:spAutoFit/>
          </a:bodyPr>
          <a:lstStyle/>
          <a:p>
            <a:pPr algn="ctr"/>
            <a:r>
              <a:rPr lang="en-US" sz="1050" dirty="0"/>
              <a:t>HRRR</a:t>
            </a:r>
          </a:p>
          <a:p>
            <a:pPr algn="ctr"/>
            <a:r>
              <a:rPr lang="en-US" sz="1050" dirty="0"/>
              <a:t>Surface</a:t>
            </a:r>
          </a:p>
          <a:p>
            <a:pPr algn="ctr"/>
            <a:r>
              <a:rPr lang="en-US" sz="1050" dirty="0"/>
              <a:t>Smoke</a:t>
            </a:r>
          </a:p>
        </p:txBody>
      </p:sp>
    </p:spTree>
    <p:extLst>
      <p:ext uri="{BB962C8B-B14F-4D97-AF65-F5344CB8AC3E}">
        <p14:creationId xmlns:p14="http://schemas.microsoft.com/office/powerpoint/2010/main" val="3499565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19184"/>
            <a:ext cx="9156633" cy="503962"/>
          </a:xfrm>
          <a:prstGeom prst="rect">
            <a:avLst/>
          </a:prstGeom>
          <a:noFill/>
        </p:spPr>
        <p:txBody>
          <a:bodyPr wrap="square" lIns="121899" tIns="60949" rIns="121899" bIns="60949" rtlCol="0">
            <a:spAutoFit/>
          </a:bodyPr>
          <a:lstStyle/>
          <a:p>
            <a:pPr algn="ctr"/>
            <a:r>
              <a:rPr lang="en-US" sz="2475" b="1" dirty="0">
                <a:solidFill>
                  <a:schemeClr val="bg1"/>
                </a:solidFill>
              </a:rPr>
              <a:t>Improvements Due to Explicit Smoke Prediction</a:t>
            </a:r>
          </a:p>
        </p:txBody>
      </p:sp>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sp>
        <p:nvSpPr>
          <p:cNvPr id="19" name="Slide Number Placeholder 1"/>
          <p:cNvSpPr>
            <a:spLocks noGrp="1"/>
          </p:cNvSpPr>
          <p:nvPr>
            <p:ph type="sldNum" sz="quarter" idx="12"/>
          </p:nvPr>
        </p:nvSpPr>
        <p:spPr>
          <a:xfrm>
            <a:off x="6457950" y="4767263"/>
            <a:ext cx="2057400" cy="273844"/>
          </a:xfrm>
        </p:spPr>
        <p:txBody>
          <a:bodyPr/>
          <a:lstStyle/>
          <a:p>
            <a:fld id="{77D06D35-2A2E-FE44-8E4D-2D6F2A8B9DC6}" type="slidenum">
              <a:rPr lang="en-US" smtClean="0"/>
              <a:t>26</a:t>
            </a:fld>
            <a:endParaRPr lang="en-US" dirty="0"/>
          </a:p>
        </p:txBody>
      </p:sp>
      <p:sp>
        <p:nvSpPr>
          <p:cNvPr id="23" name="Slide Number Placeholder 2">
            <a:extLst>
              <a:ext uri="{FF2B5EF4-FFF2-40B4-BE49-F238E27FC236}">
                <a16:creationId xmlns:a16="http://schemas.microsoft.com/office/drawing/2014/main" id="{4A5B7289-B473-7B4B-8A37-F59858E968D2}"/>
              </a:ext>
            </a:extLst>
          </p:cNvPr>
          <p:cNvSpPr txBox="1">
            <a:spLocks/>
          </p:cNvSpPr>
          <p:nvPr/>
        </p:nvSpPr>
        <p:spPr>
          <a:xfrm>
            <a:off x="8438108" y="4769350"/>
            <a:ext cx="548700" cy="393600"/>
          </a:xfrm>
          <a:prstGeom prst="rect">
            <a:avLst/>
          </a:prstGeom>
          <a:noFill/>
          <a:ln>
            <a:noFill/>
          </a:ln>
        </p:spPr>
        <p:txBody>
          <a:bodyPr spcFirstLastPara="1" wrap="square" lIns="68569" tIns="68569" rIns="68569" bIns="68569" anchor="ctr" anchorCtr="0">
            <a:noAutofit/>
          </a:bodyPr>
          <a:lstStyle>
            <a:defPPr>
              <a:defRPr lang="en-US"/>
            </a:defPPr>
            <a:lvl1pPr marL="0" marR="0" lvl="0"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9pPr>
          </a:lstStyle>
          <a:p>
            <a:pPr defTabSz="914378"/>
            <a:fld id="{00000000-1234-1234-1234-123412341234}" type="slidenum">
              <a:rPr lang="en" sz="1200" kern="0"/>
              <a:pPr defTabSz="914378"/>
              <a:t>26</a:t>
            </a:fld>
            <a:endParaRPr lang="en" sz="1200" kern="0" dirty="0"/>
          </a:p>
        </p:txBody>
      </p:sp>
      <p:sp>
        <p:nvSpPr>
          <p:cNvPr id="33" name="TextBox 32"/>
          <p:cNvSpPr txBox="1"/>
          <p:nvPr/>
        </p:nvSpPr>
        <p:spPr>
          <a:xfrm>
            <a:off x="5821290" y="1144423"/>
            <a:ext cx="2990101" cy="415498"/>
          </a:xfrm>
          <a:prstGeom prst="rect">
            <a:avLst/>
          </a:prstGeom>
          <a:solidFill>
            <a:srgbClr val="FFFFFF"/>
          </a:solidFill>
          <a:ln>
            <a:solidFill>
              <a:schemeClr val="tx1"/>
            </a:solidFill>
          </a:ln>
        </p:spPr>
        <p:txBody>
          <a:bodyPr wrap="square" rtlCol="0">
            <a:spAutoFit/>
          </a:bodyPr>
          <a:lstStyle/>
          <a:p>
            <a:pPr algn="ctr"/>
            <a:r>
              <a:rPr lang="en-US" sz="1050" b="1" dirty="0" err="1">
                <a:solidFill>
                  <a:srgbClr val="FF0000"/>
                </a:solidFill>
              </a:rPr>
              <a:t>Init</a:t>
            </a:r>
            <a:r>
              <a:rPr lang="en-US" sz="1050" b="1" dirty="0">
                <a:solidFill>
                  <a:srgbClr val="FF0000"/>
                </a:solidFill>
              </a:rPr>
              <a:t>: 00Z 9/15/2020</a:t>
            </a:r>
          </a:p>
          <a:p>
            <a:pPr algn="ctr"/>
            <a:r>
              <a:rPr lang="en-US" sz="1050" b="1" dirty="0">
                <a:solidFill>
                  <a:srgbClr val="FF0000"/>
                </a:solidFill>
              </a:rPr>
              <a:t>Valid: 18Z 9/15/2020 (F18)</a:t>
            </a:r>
          </a:p>
        </p:txBody>
      </p:sp>
      <p:sp>
        <p:nvSpPr>
          <p:cNvPr id="34" name="TextBox 33"/>
          <p:cNvSpPr txBox="1"/>
          <p:nvPr/>
        </p:nvSpPr>
        <p:spPr>
          <a:xfrm>
            <a:off x="5821289" y="1757075"/>
            <a:ext cx="3181065" cy="1546577"/>
          </a:xfrm>
          <a:prstGeom prst="rect">
            <a:avLst/>
          </a:prstGeom>
          <a:noFill/>
        </p:spPr>
        <p:txBody>
          <a:bodyPr wrap="square" rtlCol="0">
            <a:spAutoFit/>
          </a:bodyPr>
          <a:lstStyle/>
          <a:p>
            <a:r>
              <a:rPr lang="en-US" sz="1050" dirty="0">
                <a:ea typeface="MS PGothic" charset="-128"/>
              </a:rPr>
              <a:t>HRRRv4 shows a wide swath of smoke associated with the wildfires in CA and the Pacific Northwest</a:t>
            </a:r>
          </a:p>
          <a:p>
            <a:endParaRPr lang="en-US" sz="1050" dirty="0">
              <a:ea typeface="MS PGothic" charset="-128"/>
            </a:endParaRPr>
          </a:p>
          <a:p>
            <a:r>
              <a:rPr lang="en-US" sz="1050" dirty="0">
                <a:ea typeface="MS PGothic" charset="-128"/>
              </a:rPr>
              <a:t>HRRRv4 correctly shows lower visibility due to smoke, with HRRRv3 not showing any reduced visibility in the region</a:t>
            </a:r>
          </a:p>
          <a:p>
            <a:endParaRPr lang="en-US" sz="1050" dirty="0">
              <a:ea typeface="MS PGothic" charset="-128"/>
            </a:endParaRPr>
          </a:p>
          <a:p>
            <a:endParaRPr lang="en-US" sz="105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3" y="1532231"/>
            <a:ext cx="5636932" cy="2994620"/>
          </a:xfrm>
          <a:prstGeom prst="rect">
            <a:avLst/>
          </a:prstGeom>
        </p:spPr>
      </p:pic>
      <p:sp>
        <p:nvSpPr>
          <p:cNvPr id="16" name="TextBox 15"/>
          <p:cNvSpPr txBox="1"/>
          <p:nvPr/>
        </p:nvSpPr>
        <p:spPr>
          <a:xfrm>
            <a:off x="1064187" y="1184159"/>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HRRRv3</a:t>
            </a:r>
          </a:p>
        </p:txBody>
      </p:sp>
      <p:sp>
        <p:nvSpPr>
          <p:cNvPr id="17" name="TextBox 16"/>
          <p:cNvSpPr txBox="1"/>
          <p:nvPr/>
        </p:nvSpPr>
        <p:spPr>
          <a:xfrm>
            <a:off x="1063033" y="4637027"/>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HRRRv4</a:t>
            </a:r>
          </a:p>
        </p:txBody>
      </p:sp>
      <p:sp>
        <p:nvSpPr>
          <p:cNvPr id="20" name="TextBox 19"/>
          <p:cNvSpPr txBox="1"/>
          <p:nvPr/>
        </p:nvSpPr>
        <p:spPr>
          <a:xfrm>
            <a:off x="3991626" y="4249852"/>
            <a:ext cx="622286" cy="253916"/>
          </a:xfrm>
          <a:prstGeom prst="rect">
            <a:avLst/>
          </a:prstGeom>
          <a:solidFill>
            <a:schemeClr val="bg1"/>
          </a:solidFill>
          <a:ln w="28575">
            <a:solidFill>
              <a:schemeClr val="tx1"/>
            </a:solidFill>
          </a:ln>
        </p:spPr>
        <p:txBody>
          <a:bodyPr wrap="none" rtlCol="0">
            <a:spAutoFit/>
          </a:bodyPr>
          <a:lstStyle/>
          <a:p>
            <a:pPr algn="ctr"/>
            <a:r>
              <a:rPr lang="en-US" sz="1050" dirty="0"/>
              <a:t>v4 − v3</a:t>
            </a:r>
          </a:p>
        </p:txBody>
      </p:sp>
    </p:spTree>
    <p:extLst>
      <p:ext uri="{BB962C8B-B14F-4D97-AF65-F5344CB8AC3E}">
        <p14:creationId xmlns:p14="http://schemas.microsoft.com/office/powerpoint/2010/main" val="2597698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19184"/>
            <a:ext cx="9156633" cy="503962"/>
          </a:xfrm>
          <a:prstGeom prst="rect">
            <a:avLst/>
          </a:prstGeom>
          <a:noFill/>
        </p:spPr>
        <p:txBody>
          <a:bodyPr wrap="square" lIns="121899" tIns="60949" rIns="121899" bIns="60949" rtlCol="0">
            <a:spAutoFit/>
          </a:bodyPr>
          <a:lstStyle/>
          <a:p>
            <a:pPr algn="ctr"/>
            <a:r>
              <a:rPr lang="en-US" sz="2475" b="1" dirty="0">
                <a:solidFill>
                  <a:schemeClr val="bg1"/>
                </a:solidFill>
              </a:rPr>
              <a:t>Improvements Due to Explicit Smoke Prediction</a:t>
            </a:r>
          </a:p>
        </p:txBody>
      </p:sp>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sp>
        <p:nvSpPr>
          <p:cNvPr id="33" name="TextBox 32"/>
          <p:cNvSpPr txBox="1"/>
          <p:nvPr/>
        </p:nvSpPr>
        <p:spPr>
          <a:xfrm>
            <a:off x="5821290" y="1144423"/>
            <a:ext cx="2990101" cy="415498"/>
          </a:xfrm>
          <a:prstGeom prst="rect">
            <a:avLst/>
          </a:prstGeom>
          <a:solidFill>
            <a:srgbClr val="FFFFFF"/>
          </a:solidFill>
          <a:ln>
            <a:solidFill>
              <a:schemeClr val="tx1"/>
            </a:solidFill>
          </a:ln>
        </p:spPr>
        <p:txBody>
          <a:bodyPr wrap="square" rtlCol="0">
            <a:spAutoFit/>
          </a:bodyPr>
          <a:lstStyle/>
          <a:p>
            <a:pPr algn="ctr"/>
            <a:r>
              <a:rPr lang="en-US" sz="1050" b="1" dirty="0" err="1">
                <a:solidFill>
                  <a:srgbClr val="FF0000"/>
                </a:solidFill>
              </a:rPr>
              <a:t>Init</a:t>
            </a:r>
            <a:r>
              <a:rPr lang="en-US" sz="1050" b="1" dirty="0">
                <a:solidFill>
                  <a:srgbClr val="FF0000"/>
                </a:solidFill>
              </a:rPr>
              <a:t>: 00Z 9/15/2020</a:t>
            </a:r>
          </a:p>
          <a:p>
            <a:pPr algn="ctr"/>
            <a:r>
              <a:rPr lang="en-US" sz="1050" b="1" dirty="0">
                <a:solidFill>
                  <a:srgbClr val="FF0000"/>
                </a:solidFill>
              </a:rPr>
              <a:t>Valid: 18Z 9/15/2020 (F18)</a:t>
            </a:r>
          </a:p>
        </p:txBody>
      </p:sp>
      <p:sp>
        <p:nvSpPr>
          <p:cNvPr id="34" name="TextBox 33"/>
          <p:cNvSpPr txBox="1"/>
          <p:nvPr/>
        </p:nvSpPr>
        <p:spPr>
          <a:xfrm>
            <a:off x="5821289" y="1757075"/>
            <a:ext cx="3181065" cy="1708160"/>
          </a:xfrm>
          <a:prstGeom prst="rect">
            <a:avLst/>
          </a:prstGeom>
          <a:noFill/>
        </p:spPr>
        <p:txBody>
          <a:bodyPr wrap="square" rtlCol="0">
            <a:spAutoFit/>
          </a:bodyPr>
          <a:lstStyle/>
          <a:p>
            <a:r>
              <a:rPr lang="en-US" sz="1050" dirty="0">
                <a:ea typeface="MS PGothic" charset="-128"/>
              </a:rPr>
              <a:t>HRRRv4 shows a wide swath of smoke associated with the wildfires in CA and the Pacific Northwest</a:t>
            </a:r>
          </a:p>
          <a:p>
            <a:endParaRPr lang="en-US" sz="1050" dirty="0">
              <a:ea typeface="MS PGothic" charset="-128"/>
            </a:endParaRPr>
          </a:p>
          <a:p>
            <a:r>
              <a:rPr lang="en-US" sz="1050" dirty="0">
                <a:ea typeface="MS PGothic" charset="-128"/>
              </a:rPr>
              <a:t>HRRRv4 correctly shows lower visibility due to smoke, with HRRRv3 not showing any reduced visibility in the region</a:t>
            </a:r>
          </a:p>
          <a:p>
            <a:endParaRPr lang="en-US" sz="1050" dirty="0">
              <a:ea typeface="MS PGothic" charset="-128"/>
            </a:endParaRPr>
          </a:p>
          <a:p>
            <a:r>
              <a:rPr lang="en-US" sz="1050" dirty="0">
                <a:ea typeface="MS PGothic" charset="-128"/>
              </a:rPr>
              <a:t>HRRRv4 also shows lower temps over much of the region compared to HRRRv3</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3" y="1532230"/>
            <a:ext cx="5636932" cy="2994620"/>
          </a:xfrm>
          <a:prstGeom prst="rect">
            <a:avLst/>
          </a:prstGeom>
        </p:spPr>
      </p:pic>
      <p:sp>
        <p:nvSpPr>
          <p:cNvPr id="16" name="TextBox 15"/>
          <p:cNvSpPr txBox="1"/>
          <p:nvPr/>
        </p:nvSpPr>
        <p:spPr>
          <a:xfrm>
            <a:off x="1064187" y="1184159"/>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HRRRv3</a:t>
            </a:r>
          </a:p>
        </p:txBody>
      </p:sp>
      <p:sp>
        <p:nvSpPr>
          <p:cNvPr id="17" name="TextBox 16"/>
          <p:cNvSpPr txBox="1"/>
          <p:nvPr/>
        </p:nvSpPr>
        <p:spPr>
          <a:xfrm>
            <a:off x="1063033" y="4637027"/>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HRRRv4</a:t>
            </a:r>
          </a:p>
        </p:txBody>
      </p:sp>
      <p:sp>
        <p:nvSpPr>
          <p:cNvPr id="20" name="TextBox 19"/>
          <p:cNvSpPr txBox="1"/>
          <p:nvPr/>
        </p:nvSpPr>
        <p:spPr>
          <a:xfrm>
            <a:off x="3991625" y="4249852"/>
            <a:ext cx="622286" cy="253916"/>
          </a:xfrm>
          <a:prstGeom prst="rect">
            <a:avLst/>
          </a:prstGeom>
          <a:solidFill>
            <a:schemeClr val="bg1"/>
          </a:solidFill>
          <a:ln w="28575">
            <a:solidFill>
              <a:schemeClr val="tx1"/>
            </a:solidFill>
          </a:ln>
        </p:spPr>
        <p:txBody>
          <a:bodyPr wrap="none" rtlCol="0">
            <a:spAutoFit/>
          </a:bodyPr>
          <a:lstStyle/>
          <a:p>
            <a:pPr algn="ctr"/>
            <a:r>
              <a:rPr lang="en-US" sz="1050" dirty="0"/>
              <a:t>v4 − v3</a:t>
            </a:r>
          </a:p>
        </p:txBody>
      </p:sp>
    </p:spTree>
    <p:extLst>
      <p:ext uri="{BB962C8B-B14F-4D97-AF65-F5344CB8AC3E}">
        <p14:creationId xmlns:p14="http://schemas.microsoft.com/office/powerpoint/2010/main" val="2779045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141" y="989929"/>
            <a:ext cx="8968493" cy="6123536"/>
          </a:xfrm>
          <a:prstGeom prst="rect">
            <a:avLst/>
          </a:prstGeom>
          <a:noFill/>
        </p:spPr>
        <p:txBody>
          <a:bodyPr wrap="square" rtlCol="0">
            <a:spAutoFit/>
          </a:bodyPr>
          <a:lstStyle/>
          <a:p>
            <a:pPr marL="285743" indent="-285743">
              <a:lnSpc>
                <a:spcPct val="150000"/>
              </a:lnSpc>
              <a:buFont typeface="Arial"/>
              <a:buChar char="•"/>
            </a:pPr>
            <a:r>
              <a:rPr lang="en-US" sz="2200" dirty="0"/>
              <a:t>More realistic cloud depiction and temps under cloud cover</a:t>
            </a:r>
          </a:p>
          <a:p>
            <a:pPr marL="285743" indent="-285743">
              <a:lnSpc>
                <a:spcPct val="150000"/>
              </a:lnSpc>
              <a:buFont typeface="Arial"/>
              <a:buChar char="•"/>
            </a:pPr>
            <a:r>
              <a:rPr lang="en-US" sz="2200" dirty="0"/>
              <a:t>Improved meteorology over small lakes / Great Lakes</a:t>
            </a:r>
          </a:p>
          <a:p>
            <a:pPr marL="285743" indent="-285743">
              <a:lnSpc>
                <a:spcPct val="150000"/>
              </a:lnSpc>
              <a:buFont typeface="Arial"/>
              <a:buChar char="•"/>
            </a:pPr>
            <a:r>
              <a:rPr lang="en-US" sz="2200" dirty="0"/>
              <a:t>Some benefits from HRRRDAS</a:t>
            </a:r>
          </a:p>
          <a:p>
            <a:pPr marL="285743" indent="-285743">
              <a:lnSpc>
                <a:spcPct val="150000"/>
              </a:lnSpc>
              <a:buFont typeface="Arial"/>
              <a:buChar char="•"/>
            </a:pPr>
            <a:r>
              <a:rPr lang="en-US" sz="2200" dirty="0"/>
              <a:t>Better handling of organized convective systems at longer ranges</a:t>
            </a:r>
          </a:p>
          <a:p>
            <a:pPr marL="285743" indent="-285743">
              <a:lnSpc>
                <a:spcPct val="150000"/>
              </a:lnSpc>
              <a:buFont typeface="Arial"/>
              <a:buChar char="•"/>
            </a:pPr>
            <a:r>
              <a:rPr lang="en-US" sz="2200" dirty="0"/>
              <a:t>Stronger updraft helicity signals</a:t>
            </a:r>
          </a:p>
          <a:p>
            <a:pPr marL="285743" indent="-285743">
              <a:lnSpc>
                <a:spcPct val="150000"/>
              </a:lnSpc>
              <a:buFont typeface="Arial"/>
              <a:buChar char="•"/>
            </a:pPr>
            <a:r>
              <a:rPr lang="en-US" sz="2200" dirty="0"/>
              <a:t>Better with instability forecasts along boundaries</a:t>
            </a:r>
          </a:p>
          <a:p>
            <a:pPr marL="285743" indent="-285743">
              <a:lnSpc>
                <a:spcPct val="150000"/>
              </a:lnSpc>
              <a:buFont typeface="Arial"/>
              <a:buChar char="•"/>
            </a:pPr>
            <a:r>
              <a:rPr lang="en-US" sz="2200" dirty="0"/>
              <a:t>Improvements due to explicit smoke prediction</a:t>
            </a:r>
          </a:p>
          <a:p>
            <a:pPr marL="285743" indent="-285743">
              <a:lnSpc>
                <a:spcPct val="150000"/>
              </a:lnSpc>
              <a:buFont typeface="Arial"/>
              <a:buChar char="•"/>
            </a:pPr>
            <a:r>
              <a:rPr lang="en-US" sz="2200" dirty="0"/>
              <a:t>Better depiction of hail threat</a:t>
            </a:r>
          </a:p>
          <a:p>
            <a:pPr marL="285743" indent="-285743">
              <a:lnSpc>
                <a:spcPct val="150000"/>
              </a:lnSpc>
              <a:buFont typeface="Arial"/>
              <a:buChar char="•"/>
            </a:pPr>
            <a:endParaRPr lang="en-US" sz="2200" dirty="0"/>
          </a:p>
          <a:p>
            <a:pPr marL="285743" indent="-285743">
              <a:lnSpc>
                <a:spcPct val="150000"/>
              </a:lnSpc>
              <a:buFont typeface="Arial"/>
              <a:buChar char="•"/>
            </a:pPr>
            <a:endParaRPr lang="en-US" sz="2200" dirty="0"/>
          </a:p>
          <a:p>
            <a:pPr marL="285743" indent="-285743">
              <a:lnSpc>
                <a:spcPct val="150000"/>
              </a:lnSpc>
              <a:buFont typeface="Arial"/>
              <a:buChar char="•"/>
            </a:pPr>
            <a:endParaRPr lang="en-US" sz="2200" dirty="0"/>
          </a:p>
          <a:p>
            <a:pPr marL="285743" indent="-285743">
              <a:lnSpc>
                <a:spcPct val="150000"/>
              </a:lnSpc>
              <a:buFont typeface="Arial"/>
              <a:buChar char="•"/>
            </a:pPr>
            <a:endParaRPr lang="en-US" sz="2200" dirty="0"/>
          </a:p>
        </p:txBody>
      </p:sp>
      <p:sp>
        <p:nvSpPr>
          <p:cNvPr id="5" name="TextBox 4"/>
          <p:cNvSpPr txBox="1"/>
          <p:nvPr/>
        </p:nvSpPr>
        <p:spPr>
          <a:xfrm>
            <a:off x="4823450" y="1607786"/>
            <a:ext cx="184731" cy="600164"/>
          </a:xfrm>
          <a:prstGeom prst="rect">
            <a:avLst/>
          </a:prstGeom>
          <a:noFill/>
        </p:spPr>
        <p:txBody>
          <a:bodyPr wrap="none" rtlCol="0">
            <a:spAutoFit/>
          </a:bodyPr>
          <a:lstStyle/>
          <a:p>
            <a:pPr algn="ctr"/>
            <a:endParaRPr lang="en-US" sz="3300" b="1" dirty="0">
              <a:solidFill>
                <a:srgbClr val="FF0000"/>
              </a:solidFill>
            </a:endParaRPr>
          </a:p>
        </p:txBody>
      </p:sp>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19184"/>
            <a:ext cx="9156633" cy="523198"/>
          </a:xfrm>
          <a:prstGeom prst="rect">
            <a:avLst/>
          </a:prstGeom>
          <a:noFill/>
        </p:spPr>
        <p:txBody>
          <a:bodyPr wrap="square" lIns="121899" tIns="60949" rIns="121899" bIns="60949" rtlCol="0">
            <a:spAutoFit/>
          </a:bodyPr>
          <a:lstStyle/>
          <a:p>
            <a:pPr algn="ctr"/>
            <a:r>
              <a:rPr lang="en-US" sz="2600" b="1" dirty="0">
                <a:solidFill>
                  <a:schemeClr val="bg1"/>
                </a:solidFill>
              </a:rPr>
              <a:t>RAPv4/HRRRv5 Strengths</a:t>
            </a:r>
          </a:p>
        </p:txBody>
      </p:sp>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p:cNvSpPr/>
          <p:nvPr/>
        </p:nvSpPr>
        <p:spPr>
          <a:xfrm>
            <a:off x="468938" y="4624142"/>
            <a:ext cx="3724240" cy="364061"/>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spTree>
    <p:extLst>
      <p:ext uri="{BB962C8B-B14F-4D97-AF65-F5344CB8AC3E}">
        <p14:creationId xmlns:p14="http://schemas.microsoft.com/office/powerpoint/2010/main" val="3995263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12" y="1144423"/>
            <a:ext cx="3414443" cy="3615293"/>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0028"/>
          <a:stretch/>
        </p:blipFill>
        <p:spPr>
          <a:xfrm>
            <a:off x="803874" y="906615"/>
            <a:ext cx="2159065" cy="2056828"/>
          </a:xfrm>
          <a:prstGeom prst="rect">
            <a:avLst/>
          </a:prstGeom>
        </p:spPr>
      </p:pic>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descr="2000px-Seal_of_the_United_States_Department_of_Commerce.svg.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sp>
        <p:nvSpPr>
          <p:cNvPr id="19" name="Slide Number Placeholder 1"/>
          <p:cNvSpPr>
            <a:spLocks noGrp="1"/>
          </p:cNvSpPr>
          <p:nvPr>
            <p:ph type="sldNum" sz="quarter" idx="12"/>
          </p:nvPr>
        </p:nvSpPr>
        <p:spPr>
          <a:xfrm>
            <a:off x="6457950" y="4767263"/>
            <a:ext cx="2057400" cy="273844"/>
          </a:xfrm>
        </p:spPr>
        <p:txBody>
          <a:bodyPr/>
          <a:lstStyle/>
          <a:p>
            <a:fld id="{77D06D35-2A2E-FE44-8E4D-2D6F2A8B9DC6}" type="slidenum">
              <a:rPr lang="en-US" smtClean="0"/>
              <a:t>29</a:t>
            </a:fld>
            <a:endParaRPr lang="en-US" dirty="0"/>
          </a:p>
        </p:txBody>
      </p:sp>
      <p:sp>
        <p:nvSpPr>
          <p:cNvPr id="23" name="Slide Number Placeholder 2">
            <a:extLst>
              <a:ext uri="{FF2B5EF4-FFF2-40B4-BE49-F238E27FC236}">
                <a16:creationId xmlns:a16="http://schemas.microsoft.com/office/drawing/2014/main" id="{4A5B7289-B473-7B4B-8A37-F59858E968D2}"/>
              </a:ext>
            </a:extLst>
          </p:cNvPr>
          <p:cNvSpPr txBox="1">
            <a:spLocks/>
          </p:cNvSpPr>
          <p:nvPr/>
        </p:nvSpPr>
        <p:spPr>
          <a:xfrm>
            <a:off x="8438108" y="4769350"/>
            <a:ext cx="548700" cy="393600"/>
          </a:xfrm>
          <a:prstGeom prst="rect">
            <a:avLst/>
          </a:prstGeom>
          <a:noFill/>
          <a:ln>
            <a:noFill/>
          </a:ln>
        </p:spPr>
        <p:txBody>
          <a:bodyPr spcFirstLastPara="1" wrap="square" lIns="68569" tIns="68569" rIns="68569" bIns="68569" anchor="ctr" anchorCtr="0">
            <a:noAutofit/>
          </a:bodyPr>
          <a:lstStyle>
            <a:defPPr>
              <a:defRPr lang="en-US"/>
            </a:defPPr>
            <a:lvl1pPr marL="0" marR="0" lvl="0"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9pPr>
          </a:lstStyle>
          <a:p>
            <a:pPr defTabSz="914378"/>
            <a:fld id="{00000000-1234-1234-1234-123412341234}" type="slidenum">
              <a:rPr lang="en" sz="1200" kern="0"/>
              <a:pPr defTabSz="914378"/>
              <a:t>29</a:t>
            </a:fld>
            <a:endParaRPr lang="en" sz="1200" kern="0" dirty="0"/>
          </a:p>
        </p:txBody>
      </p:sp>
      <p:sp>
        <p:nvSpPr>
          <p:cNvPr id="33" name="TextBox 32"/>
          <p:cNvSpPr txBox="1"/>
          <p:nvPr/>
        </p:nvSpPr>
        <p:spPr>
          <a:xfrm>
            <a:off x="5821290" y="1144423"/>
            <a:ext cx="2990101" cy="415498"/>
          </a:xfrm>
          <a:prstGeom prst="rect">
            <a:avLst/>
          </a:prstGeom>
          <a:solidFill>
            <a:srgbClr val="FFFFFF"/>
          </a:solidFill>
          <a:ln>
            <a:solidFill>
              <a:schemeClr val="tx1"/>
            </a:solidFill>
          </a:ln>
        </p:spPr>
        <p:txBody>
          <a:bodyPr wrap="square" rtlCol="0">
            <a:spAutoFit/>
          </a:bodyPr>
          <a:lstStyle/>
          <a:p>
            <a:pPr algn="ctr"/>
            <a:r>
              <a:rPr lang="en-US" sz="1050" b="1" dirty="0" err="1">
                <a:solidFill>
                  <a:srgbClr val="FF0000"/>
                </a:solidFill>
              </a:rPr>
              <a:t>Init</a:t>
            </a:r>
            <a:r>
              <a:rPr lang="en-US" sz="1050" b="1" dirty="0">
                <a:solidFill>
                  <a:srgbClr val="FF0000"/>
                </a:solidFill>
              </a:rPr>
              <a:t>: 18Z 5/7/2020</a:t>
            </a:r>
          </a:p>
          <a:p>
            <a:pPr algn="ctr"/>
            <a:r>
              <a:rPr lang="en-US" sz="1050" b="1" dirty="0">
                <a:solidFill>
                  <a:srgbClr val="FF0000"/>
                </a:solidFill>
              </a:rPr>
              <a:t>Valid: 02Z 5/8/2020 (F08)</a:t>
            </a:r>
          </a:p>
        </p:txBody>
      </p:sp>
      <p:sp>
        <p:nvSpPr>
          <p:cNvPr id="34" name="TextBox 33"/>
          <p:cNvSpPr txBox="1"/>
          <p:nvPr/>
        </p:nvSpPr>
        <p:spPr>
          <a:xfrm>
            <a:off x="5821289" y="1757074"/>
            <a:ext cx="3181065" cy="415498"/>
          </a:xfrm>
          <a:prstGeom prst="rect">
            <a:avLst/>
          </a:prstGeom>
          <a:noFill/>
        </p:spPr>
        <p:txBody>
          <a:bodyPr wrap="square" rtlCol="0">
            <a:spAutoFit/>
          </a:bodyPr>
          <a:lstStyle/>
          <a:p>
            <a:r>
              <a:rPr lang="en-US" sz="1050" dirty="0">
                <a:ea typeface="MS PGothic" charset="-128"/>
              </a:rPr>
              <a:t>HRRRv4 HAILCAST product better shows significant hail threat in the Red River Valley</a:t>
            </a:r>
            <a:endParaRPr lang="en-US" sz="1050" dirty="0"/>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36975" r="33677"/>
          <a:stretch/>
        </p:blipFill>
        <p:spPr>
          <a:xfrm>
            <a:off x="5540692" y="2745386"/>
            <a:ext cx="3446117" cy="229572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5008" y="1466391"/>
            <a:ext cx="2806281" cy="2971356"/>
          </a:xfrm>
          <a:prstGeom prst="rect">
            <a:avLst/>
          </a:prstGeom>
        </p:spPr>
      </p:pic>
      <p:sp>
        <p:nvSpPr>
          <p:cNvPr id="17" name="TextBox 16"/>
          <p:cNvSpPr txBox="1"/>
          <p:nvPr/>
        </p:nvSpPr>
        <p:spPr>
          <a:xfrm>
            <a:off x="136657" y="1210738"/>
            <a:ext cx="718466" cy="577081"/>
          </a:xfrm>
          <a:prstGeom prst="rect">
            <a:avLst/>
          </a:prstGeom>
          <a:solidFill>
            <a:schemeClr val="bg1"/>
          </a:solidFill>
          <a:ln w="28575">
            <a:solidFill>
              <a:schemeClr val="tx1"/>
            </a:solidFill>
          </a:ln>
        </p:spPr>
        <p:txBody>
          <a:bodyPr wrap="none" rtlCol="0">
            <a:spAutoFit/>
          </a:bodyPr>
          <a:lstStyle/>
          <a:p>
            <a:pPr algn="ctr"/>
            <a:r>
              <a:rPr lang="en-US" sz="1050" dirty="0"/>
              <a:t>HRRRv4</a:t>
            </a:r>
          </a:p>
          <a:p>
            <a:pPr algn="ctr"/>
            <a:r>
              <a:rPr lang="en-US" sz="1050" dirty="0"/>
              <a:t>Column</a:t>
            </a:r>
          </a:p>
          <a:p>
            <a:pPr algn="ctr"/>
            <a:r>
              <a:rPr lang="en-US" sz="1050" dirty="0"/>
              <a:t>Hail</a:t>
            </a:r>
          </a:p>
        </p:txBody>
      </p:sp>
      <p:sp>
        <p:nvSpPr>
          <p:cNvPr id="18" name="TextBox 17"/>
          <p:cNvSpPr txBox="1"/>
          <p:nvPr/>
        </p:nvSpPr>
        <p:spPr>
          <a:xfrm>
            <a:off x="154290" y="3952999"/>
            <a:ext cx="837089" cy="415498"/>
          </a:xfrm>
          <a:prstGeom prst="rect">
            <a:avLst/>
          </a:prstGeom>
          <a:solidFill>
            <a:schemeClr val="bg1"/>
          </a:solidFill>
          <a:ln w="28575">
            <a:solidFill>
              <a:schemeClr val="tx1"/>
            </a:solidFill>
          </a:ln>
        </p:spPr>
        <p:txBody>
          <a:bodyPr wrap="none" rtlCol="0">
            <a:spAutoFit/>
          </a:bodyPr>
          <a:lstStyle/>
          <a:p>
            <a:pPr algn="ctr"/>
            <a:r>
              <a:rPr lang="en-US" sz="1050" dirty="0"/>
              <a:t>HRRRv4</a:t>
            </a:r>
          </a:p>
          <a:p>
            <a:pPr algn="ctr"/>
            <a:r>
              <a:rPr lang="en-US" sz="1050" dirty="0"/>
              <a:t>Reflectivity</a:t>
            </a:r>
          </a:p>
        </p:txBody>
      </p:sp>
      <p:sp>
        <p:nvSpPr>
          <p:cNvPr id="20" name="TextBox 19"/>
          <p:cNvSpPr txBox="1"/>
          <p:nvPr/>
        </p:nvSpPr>
        <p:spPr>
          <a:xfrm>
            <a:off x="3996400" y="4140109"/>
            <a:ext cx="843501" cy="415498"/>
          </a:xfrm>
          <a:prstGeom prst="rect">
            <a:avLst/>
          </a:prstGeom>
          <a:solidFill>
            <a:schemeClr val="bg1"/>
          </a:solidFill>
          <a:ln w="28575">
            <a:solidFill>
              <a:schemeClr val="tx1"/>
            </a:solidFill>
          </a:ln>
        </p:spPr>
        <p:txBody>
          <a:bodyPr wrap="none" rtlCol="0">
            <a:spAutoFit/>
          </a:bodyPr>
          <a:lstStyle/>
          <a:p>
            <a:pPr algn="ctr"/>
            <a:r>
              <a:rPr lang="en-US" sz="1050" dirty="0"/>
              <a:t>HRRRv4</a:t>
            </a:r>
          </a:p>
          <a:p>
            <a:pPr algn="ctr"/>
            <a:r>
              <a:rPr lang="en-US" sz="1050" dirty="0"/>
              <a:t>HAILCAST</a:t>
            </a:r>
          </a:p>
        </p:txBody>
      </p:sp>
      <p:sp>
        <p:nvSpPr>
          <p:cNvPr id="13" name="TextBox 12"/>
          <p:cNvSpPr txBox="1"/>
          <p:nvPr/>
        </p:nvSpPr>
        <p:spPr>
          <a:xfrm>
            <a:off x="1" y="419184"/>
            <a:ext cx="9156633" cy="503962"/>
          </a:xfrm>
          <a:prstGeom prst="rect">
            <a:avLst/>
          </a:prstGeom>
          <a:noFill/>
        </p:spPr>
        <p:txBody>
          <a:bodyPr wrap="square" lIns="121899" tIns="60949" rIns="121899" bIns="60949" rtlCol="0">
            <a:spAutoFit/>
          </a:bodyPr>
          <a:lstStyle/>
          <a:p>
            <a:pPr algn="ctr"/>
            <a:r>
              <a:rPr lang="en-US" sz="2475" b="1" dirty="0">
                <a:solidFill>
                  <a:schemeClr val="bg1"/>
                </a:solidFill>
              </a:rPr>
              <a:t>Better Depiction of Hail Threat</a:t>
            </a: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3237" y="3994996"/>
            <a:ext cx="3513746" cy="1056833"/>
          </a:xfrm>
          <a:prstGeom prst="rect">
            <a:avLst/>
          </a:prstGeom>
        </p:spPr>
      </p:pic>
      <p:sp>
        <p:nvSpPr>
          <p:cNvPr id="14" name="Oval 13"/>
          <p:cNvSpPr/>
          <p:nvPr/>
        </p:nvSpPr>
        <p:spPr>
          <a:xfrm rot="2483145">
            <a:off x="7769944" y="3439528"/>
            <a:ext cx="472373" cy="2332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498888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5B7289-B473-7B4B-8A37-F59858E968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dirty="0"/>
          </a:p>
        </p:txBody>
      </p:sp>
      <p:sp>
        <p:nvSpPr>
          <p:cNvPr id="4" name="Title 3">
            <a:extLst>
              <a:ext uri="{FF2B5EF4-FFF2-40B4-BE49-F238E27FC236}">
                <a16:creationId xmlns:a16="http://schemas.microsoft.com/office/drawing/2014/main" id="{0FD8DE65-01E9-134F-80A1-FAEF25EFA377}"/>
              </a:ext>
            </a:extLst>
          </p:cNvPr>
          <p:cNvSpPr>
            <a:spLocks noGrp="1"/>
          </p:cNvSpPr>
          <p:nvPr>
            <p:ph type="title"/>
          </p:nvPr>
        </p:nvSpPr>
        <p:spPr/>
        <p:txBody>
          <a:bodyPr/>
          <a:lstStyle/>
          <a:p>
            <a:r>
              <a:rPr lang="en-US" sz="2600" b="1" dirty="0"/>
              <a:t>RAPv5/HRRRv4 Verification Summary</a:t>
            </a:r>
          </a:p>
        </p:txBody>
      </p:sp>
      <p:graphicFrame>
        <p:nvGraphicFramePr>
          <p:cNvPr id="8" name="Table 7">
            <a:extLst>
              <a:ext uri="{FF2B5EF4-FFF2-40B4-BE49-F238E27FC236}">
                <a16:creationId xmlns:a16="http://schemas.microsoft.com/office/drawing/2014/main" id="{2C857370-EFF9-354D-9A72-33A5645C8A70}"/>
              </a:ext>
            </a:extLst>
          </p:cNvPr>
          <p:cNvGraphicFramePr>
            <a:graphicFrameLocks noGrp="1"/>
          </p:cNvGraphicFramePr>
          <p:nvPr>
            <p:extLst>
              <p:ext uri="{D42A27DB-BD31-4B8C-83A1-F6EECF244321}">
                <p14:modId xmlns:p14="http://schemas.microsoft.com/office/powerpoint/2010/main" val="4212568779"/>
              </p:ext>
            </p:extLst>
          </p:nvPr>
        </p:nvGraphicFramePr>
        <p:xfrm>
          <a:off x="703642" y="971322"/>
          <a:ext cx="7734468" cy="4065651"/>
        </p:xfrm>
        <a:graphic>
          <a:graphicData uri="http://schemas.openxmlformats.org/drawingml/2006/table">
            <a:tbl>
              <a:tblPr firstRow="1" bandRow="1"/>
              <a:tblGrid>
                <a:gridCol w="1695609">
                  <a:extLst>
                    <a:ext uri="{9D8B030D-6E8A-4147-A177-3AD203B41FA5}">
                      <a16:colId xmlns:a16="http://schemas.microsoft.com/office/drawing/2014/main" val="3278623250"/>
                    </a:ext>
                  </a:extLst>
                </a:gridCol>
                <a:gridCol w="2171625">
                  <a:extLst>
                    <a:ext uri="{9D8B030D-6E8A-4147-A177-3AD203B41FA5}">
                      <a16:colId xmlns:a16="http://schemas.microsoft.com/office/drawing/2014/main" val="14596648"/>
                    </a:ext>
                  </a:extLst>
                </a:gridCol>
                <a:gridCol w="1933617">
                  <a:extLst>
                    <a:ext uri="{9D8B030D-6E8A-4147-A177-3AD203B41FA5}">
                      <a16:colId xmlns:a16="http://schemas.microsoft.com/office/drawing/2014/main" val="1747783224"/>
                    </a:ext>
                  </a:extLst>
                </a:gridCol>
                <a:gridCol w="1933617">
                  <a:extLst>
                    <a:ext uri="{9D8B030D-6E8A-4147-A177-3AD203B41FA5}">
                      <a16:colId xmlns:a16="http://schemas.microsoft.com/office/drawing/2014/main" val="3545422589"/>
                    </a:ext>
                  </a:extLst>
                </a:gridCol>
              </a:tblGrid>
              <a:tr h="422581">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9pPr>
                    </a:lstStyle>
                    <a:p>
                      <a:pPr algn="l"/>
                      <a:r>
                        <a:rPr lang="en-US" sz="1400" b="1" dirty="0">
                          <a:latin typeface="Arial" panose="020B0604020202020204" pitchFamily="34" charset="0"/>
                          <a:cs typeface="Arial" panose="020B0604020202020204" pitchFamily="34" charset="0"/>
                        </a:rPr>
                        <a:t>Evaluation Metric</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9pPr>
                    </a:lstStyle>
                    <a:p>
                      <a:pPr algn="ctr"/>
                      <a:r>
                        <a:rPr lang="en-US" sz="1400" dirty="0">
                          <a:latin typeface="Arial" panose="020B0604020202020204" pitchFamily="34" charset="0"/>
                          <a:cs typeface="Arial" panose="020B0604020202020204" pitchFamily="34" charset="0"/>
                        </a:rPr>
                        <a:t>CONUS – East</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9pPr>
                    </a:lstStyle>
                    <a:p>
                      <a:pPr algn="ctr"/>
                      <a:r>
                        <a:rPr lang="en-US" sz="1400" dirty="0">
                          <a:latin typeface="Arial" panose="020B0604020202020204" pitchFamily="34" charset="0"/>
                          <a:cs typeface="Arial" panose="020B0604020202020204" pitchFamily="34" charset="0"/>
                        </a:rPr>
                        <a:t>CONUS – West</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9pPr>
                    </a:lstStyle>
                    <a:p>
                      <a:pPr algn="ctr"/>
                      <a:r>
                        <a:rPr lang="en-US" sz="1400" dirty="0">
                          <a:latin typeface="Arial" panose="020B0604020202020204" pitchFamily="34" charset="0"/>
                          <a:cs typeface="Arial" panose="020B0604020202020204" pitchFamily="34" charset="0"/>
                        </a:rPr>
                        <a:t>Alaska</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4229933601"/>
                  </a:ext>
                </a:extLst>
              </a:tr>
              <a:tr h="42258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l"/>
                      <a:r>
                        <a:rPr lang="en-US" sz="1400" b="1" dirty="0">
                          <a:latin typeface="Arial" panose="020B0604020202020204" pitchFamily="34" charset="0"/>
                          <a:cs typeface="Arial" panose="020B0604020202020204" pitchFamily="34" charset="0"/>
                        </a:rPr>
                        <a:t>Ceiling</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3">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rgbClr val="007F00"/>
                          </a:solidFill>
                          <a:latin typeface="Arial" panose="020B0604020202020204" pitchFamily="34" charset="0"/>
                          <a:cs typeface="Arial" panose="020B0604020202020204" pitchFamily="34" charset="0"/>
                        </a:rPr>
                        <a:t>Better CSI / Improved bias</a:t>
                      </a:r>
                      <a:r>
                        <a:rPr lang="en-US" sz="1400" dirty="0">
                          <a:latin typeface="Arial" panose="020B0604020202020204" pitchFamily="34" charset="0"/>
                          <a:cs typeface="Arial" panose="020B0604020202020204" pitchFamily="34" charset="0"/>
                        </a:rPr>
                        <a:t>, </a:t>
                      </a:r>
                      <a:r>
                        <a:rPr lang="en-US" sz="1400" dirty="0">
                          <a:solidFill>
                            <a:srgbClr val="FF0000"/>
                          </a:solidFill>
                          <a:latin typeface="Arial" panose="020B0604020202020204" pitchFamily="34" charset="0"/>
                          <a:cs typeface="Arial" panose="020B0604020202020204" pitchFamily="34" charset="0"/>
                        </a:rPr>
                        <a:t>except at &lt; 1000 ft</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pPr algn="ctr"/>
                      <a:endParaRPr lang="en-US" dirty="0">
                        <a:solidFill>
                          <a:srgbClr val="FF0000"/>
                        </a:solidFill>
                      </a:endParaRPr>
                    </a:p>
                  </a:txBody>
                  <a:tcPr anchor="ct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dirty="0"/>
                    </a:p>
                  </a:txBody>
                  <a:tcPr anchor="ctr"/>
                </a:tc>
                <a:extLst>
                  <a:ext uri="{0D108BD9-81ED-4DB2-BD59-A6C34878D82A}">
                    <a16:rowId xmlns:a16="http://schemas.microsoft.com/office/drawing/2014/main" val="109115393"/>
                  </a:ext>
                </a:extLst>
              </a:tr>
              <a:tr h="570295">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l"/>
                      <a:r>
                        <a:rPr lang="en-US" sz="1400" b="1" dirty="0">
                          <a:latin typeface="Arial" panose="020B0604020202020204" pitchFamily="34" charset="0"/>
                          <a:cs typeface="Arial" panose="020B0604020202020204" pitchFamily="34" charset="0"/>
                        </a:rPr>
                        <a:t>Visibility</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3">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rgbClr val="007F00"/>
                          </a:solidFill>
                          <a:latin typeface="Arial" panose="020B0604020202020204" pitchFamily="34" charset="0"/>
                          <a:cs typeface="Arial" panose="020B0604020202020204" pitchFamily="34" charset="0"/>
                        </a:rPr>
                        <a:t>Better CSI / Improved bias</a:t>
                      </a:r>
                      <a:r>
                        <a:rPr lang="en-US" sz="1400" dirty="0">
                          <a:latin typeface="Arial" panose="020B0604020202020204" pitchFamily="34" charset="0"/>
                          <a:cs typeface="Arial" panose="020B0604020202020204" pitchFamily="34" charset="0"/>
                        </a:rPr>
                        <a:t>, </a:t>
                      </a:r>
                      <a:r>
                        <a:rPr lang="en-US" sz="1400" dirty="0">
                          <a:solidFill>
                            <a:srgbClr val="FF0000"/>
                          </a:solidFill>
                          <a:latin typeface="Arial" panose="020B0604020202020204" pitchFamily="34" charset="0"/>
                          <a:cs typeface="Arial" panose="020B0604020202020204" pitchFamily="34" charset="0"/>
                        </a:rPr>
                        <a:t>except at &lt; 1 mile for CONUS (&lt; 3 miles for Alaska)</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txBody>
                  <a:tcPr anchor="ct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dirty="0"/>
                    </a:p>
                  </a:txBody>
                  <a:tcPr anchor="ctr"/>
                </a:tc>
                <a:extLst>
                  <a:ext uri="{0D108BD9-81ED-4DB2-BD59-A6C34878D82A}">
                    <a16:rowId xmlns:a16="http://schemas.microsoft.com/office/drawing/2014/main" val="1418153999"/>
                  </a:ext>
                </a:extLst>
              </a:tr>
              <a:tr h="570295">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l"/>
                      <a:r>
                        <a:rPr lang="en-US" sz="1400" b="1" dirty="0">
                          <a:latin typeface="Arial" panose="020B0604020202020204" pitchFamily="34" charset="0"/>
                          <a:cs typeface="Arial" panose="020B0604020202020204" pitchFamily="34" charset="0"/>
                        </a:rPr>
                        <a:t>Cloud Cover</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400" b="0" dirty="0">
                          <a:solidFill>
                            <a:srgbClr val="007F00"/>
                          </a:solidFill>
                          <a:latin typeface="Arial" panose="020B0604020202020204" pitchFamily="34" charset="0"/>
                          <a:cs typeface="Arial" panose="020B0604020202020204" pitchFamily="34" charset="0"/>
                        </a:rPr>
                        <a:t>Better ETS &amp; RMSE</a:t>
                      </a:r>
                      <a:r>
                        <a:rPr lang="en-US" sz="1400" b="0" dirty="0">
                          <a:solidFill>
                            <a:schemeClr val="tx1"/>
                          </a:solidFill>
                          <a:latin typeface="Arial" panose="020B0604020202020204" pitchFamily="34" charset="0"/>
                          <a:cs typeface="Arial" panose="020B0604020202020204" pitchFamily="34" charset="0"/>
                        </a:rPr>
                        <a:t> / Bias magnitude unchanged</a:t>
                      </a:r>
                      <a:endParaRPr lang="en-US" sz="1400" b="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pPr algn="ctr"/>
                      <a:endParaRPr lang="en-US" dirty="0"/>
                    </a:p>
                  </a:txBody>
                  <a:tcPr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400" b="0" dirty="0">
                          <a:solidFill>
                            <a:srgbClr val="007F00"/>
                          </a:solidFill>
                          <a:latin typeface="Arial" panose="020B0604020202020204" pitchFamily="34" charset="0"/>
                          <a:cs typeface="Arial" panose="020B0604020202020204" pitchFamily="34" charset="0"/>
                        </a:rPr>
                        <a:t>Better ETS/RMSE/Bias</a:t>
                      </a:r>
                      <a:endParaRPr lang="en-US" sz="1400" b="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723345211"/>
                  </a:ext>
                </a:extLst>
              </a:tr>
              <a:tr h="150960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l"/>
                      <a:r>
                        <a:rPr lang="en-US" sz="1400" b="1" dirty="0">
                          <a:latin typeface="Arial" panose="020B0604020202020204" pitchFamily="34" charset="0"/>
                          <a:cs typeface="Arial" panose="020B0604020202020204" pitchFamily="34" charset="0"/>
                        </a:rPr>
                        <a:t>QPF</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400" b="0" dirty="0">
                          <a:solidFill>
                            <a:srgbClr val="007F00"/>
                          </a:solidFill>
                          <a:latin typeface="Arial" panose="020B0604020202020204" pitchFamily="34" charset="0"/>
                          <a:cs typeface="Arial" panose="020B0604020202020204" pitchFamily="34" charset="0"/>
                        </a:rPr>
                        <a:t>Generally improved FSS and CSI / Reduced high bias in short-range </a:t>
                      </a:r>
                      <a:r>
                        <a:rPr lang="en-US" sz="1400" b="0" dirty="0">
                          <a:latin typeface="Arial" panose="020B0604020202020204" pitchFamily="34" charset="0"/>
                          <a:cs typeface="Arial" panose="020B0604020202020204" pitchFamily="34" charset="0"/>
                        </a:rPr>
                        <a:t>/ </a:t>
                      </a:r>
                      <a:r>
                        <a:rPr lang="en-US" sz="1400" b="0" dirty="0">
                          <a:solidFill>
                            <a:srgbClr val="FF0000"/>
                          </a:solidFill>
                          <a:latin typeface="Arial" panose="020B0604020202020204" pitchFamily="34" charset="0"/>
                          <a:cs typeface="Arial" panose="020B0604020202020204" pitchFamily="34" charset="0"/>
                        </a:rPr>
                        <a:t>Higher bias in longer accumulations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FF0000"/>
                          </a:solidFill>
                          <a:latin typeface="Arial" panose="020B0604020202020204" pitchFamily="34" charset="0"/>
                          <a:cs typeface="Arial" panose="020B0604020202020204" pitchFamily="34" charset="0"/>
                        </a:rPr>
                        <a:t>Model runs a bit too dry now for short-range accumulations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400" dirty="0">
                          <a:latin typeface="Arial" panose="020B0604020202020204" pitchFamily="34" charset="0"/>
                          <a:cs typeface="Arial" panose="020B0604020202020204" pitchFamily="34" charset="0"/>
                        </a:rPr>
                        <a:t>N/A</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561332937"/>
                  </a:ext>
                </a:extLst>
              </a:tr>
              <a:tr h="570295">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l"/>
                      <a:r>
                        <a:rPr lang="en-US" sz="1400" b="1" dirty="0">
                          <a:latin typeface="Arial" panose="020B0604020202020204" pitchFamily="34" charset="0"/>
                          <a:cs typeface="Arial" panose="020B0604020202020204" pitchFamily="34" charset="0"/>
                        </a:rPr>
                        <a:t>Reflectivity</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400" b="0" dirty="0">
                          <a:solidFill>
                            <a:srgbClr val="007F00"/>
                          </a:solidFill>
                          <a:latin typeface="Arial" panose="020B0604020202020204" pitchFamily="34" charset="0"/>
                          <a:cs typeface="Arial" panose="020B0604020202020204" pitchFamily="34" charset="0"/>
                        </a:rPr>
                        <a:t>Short range improved </a:t>
                      </a:r>
                      <a:r>
                        <a:rPr lang="en-US" sz="1400" b="0" dirty="0">
                          <a:solidFill>
                            <a:schemeClr val="tx1"/>
                          </a:solidFill>
                          <a:latin typeface="Arial" panose="020B0604020202020204" pitchFamily="34" charset="0"/>
                          <a:cs typeface="Arial" panose="020B0604020202020204" pitchFamily="34" charset="0"/>
                        </a:rPr>
                        <a:t>/ </a:t>
                      </a:r>
                      <a:r>
                        <a:rPr lang="en-US" sz="1400" b="0" dirty="0">
                          <a:solidFill>
                            <a:srgbClr val="FF0000"/>
                          </a:solidFill>
                          <a:latin typeface="Arial" panose="020B0604020202020204" pitchFamily="34" charset="0"/>
                          <a:cs typeface="Arial" panose="020B0604020202020204" pitchFamily="34" charset="0"/>
                        </a:rPr>
                        <a:t>Higher bias at longer leads</a:t>
                      </a:r>
                      <a:endParaRPr lang="en-US" sz="1400" b="1" dirty="0">
                        <a:solidFill>
                          <a:srgbClr val="FF0000"/>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pPr algn="ctr"/>
                      <a:endParaRPr lang="en-US" dirty="0"/>
                    </a:p>
                  </a:txBody>
                  <a:tcPr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algn="ctr"/>
                      <a:r>
                        <a:rPr lang="en-US" sz="1400" dirty="0">
                          <a:latin typeface="Arial" panose="020B0604020202020204" pitchFamily="34" charset="0"/>
                          <a:cs typeface="Arial" panose="020B0604020202020204" pitchFamily="34" charset="0"/>
                        </a:rPr>
                        <a:t>N/A</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290785450"/>
                  </a:ext>
                </a:extLst>
              </a:tr>
            </a:tbl>
          </a:graphicData>
        </a:graphic>
      </p:graphicFrame>
    </p:spTree>
    <p:extLst>
      <p:ext uri="{BB962C8B-B14F-4D97-AF65-F5344CB8AC3E}">
        <p14:creationId xmlns:p14="http://schemas.microsoft.com/office/powerpoint/2010/main" val="2544131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5B7289-B473-7B4B-8A37-F59858E968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dirty="0"/>
          </a:p>
        </p:txBody>
      </p:sp>
      <p:sp>
        <p:nvSpPr>
          <p:cNvPr id="4" name="Title 3">
            <a:extLst>
              <a:ext uri="{FF2B5EF4-FFF2-40B4-BE49-F238E27FC236}">
                <a16:creationId xmlns:a16="http://schemas.microsoft.com/office/drawing/2014/main" id="{0FD8DE65-01E9-134F-80A1-FAEF25EFA377}"/>
              </a:ext>
            </a:extLst>
          </p:cNvPr>
          <p:cNvSpPr>
            <a:spLocks noGrp="1"/>
          </p:cNvSpPr>
          <p:nvPr>
            <p:ph type="title"/>
          </p:nvPr>
        </p:nvSpPr>
        <p:spPr/>
        <p:txBody>
          <a:bodyPr/>
          <a:lstStyle/>
          <a:p>
            <a:r>
              <a:rPr lang="en-US" b="1" dirty="0"/>
              <a:t>RAPv5/HRRRv4 Concerns</a:t>
            </a:r>
          </a:p>
        </p:txBody>
      </p:sp>
      <p:sp>
        <p:nvSpPr>
          <p:cNvPr id="8" name="Content Placeholder 2">
            <a:extLst>
              <a:ext uri="{FF2B5EF4-FFF2-40B4-BE49-F238E27FC236}">
                <a16:creationId xmlns:a16="http://schemas.microsoft.com/office/drawing/2014/main" id="{1C45827E-C84A-014B-BBF9-606E5467361A}"/>
              </a:ext>
            </a:extLst>
          </p:cNvPr>
          <p:cNvSpPr txBox="1">
            <a:spLocks/>
          </p:cNvSpPr>
          <p:nvPr/>
        </p:nvSpPr>
        <p:spPr>
          <a:xfrm>
            <a:off x="302004" y="1031760"/>
            <a:ext cx="8531604" cy="395969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57175" marR="0" lvl="0" indent="-257175" algn="l" defTabSz="6858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800" dirty="0">
                <a:solidFill>
                  <a:sysClr val="windowText" lastClr="000000"/>
                </a:solidFill>
                <a:latin typeface="Arial" panose="020B0604020202020204" pitchFamily="34" charset="0"/>
                <a:cs typeface="Arial" panose="020B0604020202020204" pitchFamily="34" charset="0"/>
              </a:rPr>
              <a:t>Delayed triggering of convection in HRRRv4</a:t>
            </a:r>
          </a:p>
          <a:p>
            <a:pPr marL="0" marR="0" lvl="0" indent="0" algn="l" defTabSz="685800" rtl="0" eaLnBrk="1" fontAlgn="auto" latinLnBrk="0" hangingPunct="1">
              <a:lnSpc>
                <a:spcPct val="110000"/>
              </a:lnSpc>
              <a:spcBef>
                <a:spcPts val="0"/>
              </a:spcBef>
              <a:spcAft>
                <a:spcPts val="0"/>
              </a:spcAft>
              <a:buClrTx/>
              <a:buSzTx/>
              <a:buNone/>
              <a:tabLst/>
              <a:defRPr/>
            </a:pPr>
            <a:endParaRPr lang="en-US" sz="1200" dirty="0">
              <a:solidFill>
                <a:sysClr val="windowText" lastClr="000000"/>
              </a:solidFill>
              <a:latin typeface="Arial" panose="020B0604020202020204" pitchFamily="34" charset="0"/>
              <a:cs typeface="Arial" panose="020B0604020202020204" pitchFamily="34" charset="0"/>
            </a:endParaRPr>
          </a:p>
          <a:p>
            <a:pPr marL="257175" marR="0" lvl="0" indent="-257175" algn="l" defTabSz="6858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800" dirty="0">
                <a:solidFill>
                  <a:sysClr val="windowText" lastClr="000000"/>
                </a:solidFill>
                <a:latin typeface="Arial" panose="020B0604020202020204" pitchFamily="34" charset="0"/>
                <a:cs typeface="Arial" panose="020B0604020202020204" pitchFamily="34" charset="0"/>
              </a:rPr>
              <a:t>Late day low-level cool bias</a:t>
            </a:r>
          </a:p>
          <a:p>
            <a:pPr marL="0" marR="0" lvl="0" indent="0" algn="l" defTabSz="685800" rtl="0" eaLnBrk="1" fontAlgn="auto" latinLnBrk="0" hangingPunct="1">
              <a:lnSpc>
                <a:spcPct val="110000"/>
              </a:lnSpc>
              <a:spcBef>
                <a:spcPts val="0"/>
              </a:spcBef>
              <a:spcAft>
                <a:spcPts val="0"/>
              </a:spcAft>
              <a:buClrTx/>
              <a:buSzTx/>
              <a:buNone/>
              <a:tabLst/>
              <a:defRPr/>
            </a:pPr>
            <a:endParaRPr lang="en-US" sz="1200" dirty="0">
              <a:solidFill>
                <a:sysClr val="windowText" lastClr="000000"/>
              </a:solidFill>
              <a:latin typeface="Arial" panose="020B0604020202020204" pitchFamily="34" charset="0"/>
              <a:cs typeface="Arial" panose="020B0604020202020204" pitchFamily="34" charset="0"/>
            </a:endParaRPr>
          </a:p>
          <a:p>
            <a:pPr marL="257175" marR="0" lvl="0" indent="-257175" algn="l" defTabSz="6858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800" dirty="0">
                <a:solidFill>
                  <a:sysClr val="windowText" lastClr="000000"/>
                </a:solidFill>
                <a:latin typeface="Arial" panose="020B0604020202020204" pitchFamily="34" charset="0"/>
                <a:cs typeface="Arial" panose="020B0604020202020204" pitchFamily="34" charset="0"/>
              </a:rPr>
              <a:t>Instability reduced in warm sector</a:t>
            </a:r>
          </a:p>
          <a:p>
            <a:pPr marL="0" marR="0" lvl="0" indent="0" algn="l" defTabSz="685800" rtl="0" eaLnBrk="1" fontAlgn="auto" latinLnBrk="0" hangingPunct="1">
              <a:lnSpc>
                <a:spcPct val="110000"/>
              </a:lnSpc>
              <a:spcBef>
                <a:spcPts val="0"/>
              </a:spcBef>
              <a:spcAft>
                <a:spcPts val="0"/>
              </a:spcAft>
              <a:buClrTx/>
              <a:buSzTx/>
              <a:buNone/>
              <a:tabLst/>
              <a:defRPr/>
            </a:pPr>
            <a:endParaRPr lang="en-US" sz="1200" dirty="0">
              <a:solidFill>
                <a:sysClr val="windowText" lastClr="000000"/>
              </a:solidFill>
              <a:latin typeface="Arial" panose="020B0604020202020204" pitchFamily="34" charset="0"/>
              <a:cs typeface="Arial" panose="020B0604020202020204" pitchFamily="34" charset="0"/>
            </a:endParaRPr>
          </a:p>
          <a:p>
            <a:pPr marL="257175" marR="0" lvl="0" indent="-257175" algn="l" defTabSz="6858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800" dirty="0">
                <a:solidFill>
                  <a:sysClr val="windowText" lastClr="000000"/>
                </a:solidFill>
                <a:latin typeface="Arial" panose="020B0604020202020204" pitchFamily="34" charset="0"/>
                <a:cs typeface="Arial" panose="020B0604020202020204" pitchFamily="34" charset="0"/>
              </a:rPr>
              <a:t>Coverage of heavy QPF is too large in some spring events</a:t>
            </a:r>
          </a:p>
          <a:p>
            <a:pPr marL="0" marR="0" lvl="0" indent="0" algn="l" defTabSz="685800" rtl="0" eaLnBrk="1" fontAlgn="auto" latinLnBrk="0" hangingPunct="1">
              <a:lnSpc>
                <a:spcPct val="110000"/>
              </a:lnSpc>
              <a:spcBef>
                <a:spcPts val="0"/>
              </a:spcBef>
              <a:spcAft>
                <a:spcPts val="0"/>
              </a:spcAft>
              <a:buClrTx/>
              <a:buSzTx/>
              <a:buNone/>
              <a:tabLst/>
              <a:defRPr/>
            </a:pPr>
            <a:endParaRPr lang="en-US" sz="1200" dirty="0">
              <a:solidFill>
                <a:sysClr val="windowText" lastClr="000000"/>
              </a:solidFill>
              <a:latin typeface="Arial" panose="020B0604020202020204" pitchFamily="34" charset="0"/>
              <a:cs typeface="Arial" panose="020B0604020202020204" pitchFamily="34" charset="0"/>
            </a:endParaRPr>
          </a:p>
          <a:p>
            <a:pPr marL="257175" marR="0" lvl="0" indent="-257175" algn="l" defTabSz="6858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800" dirty="0">
                <a:solidFill>
                  <a:sysClr val="windowText" lastClr="000000"/>
                </a:solidFill>
                <a:latin typeface="Arial" panose="020B0604020202020204" pitchFamily="34" charset="0"/>
                <a:cs typeface="Arial" panose="020B0604020202020204" pitchFamily="34" charset="0"/>
              </a:rPr>
              <a:t>Snow amounts can be too high, especially in the West</a:t>
            </a:r>
          </a:p>
          <a:p>
            <a:pPr marL="0" marR="0" lvl="0" indent="0" algn="l" defTabSz="685800" rtl="0" eaLnBrk="1" fontAlgn="auto" latinLnBrk="0" hangingPunct="1">
              <a:lnSpc>
                <a:spcPct val="110000"/>
              </a:lnSpc>
              <a:spcBef>
                <a:spcPts val="0"/>
              </a:spcBef>
              <a:spcAft>
                <a:spcPts val="0"/>
              </a:spcAft>
              <a:buClrTx/>
              <a:buSzTx/>
              <a:buNone/>
              <a:tabLst/>
              <a:defRPr/>
            </a:pPr>
            <a:endParaRPr lang="en-US" sz="1200" dirty="0">
              <a:solidFill>
                <a:sysClr val="windowText" lastClr="000000"/>
              </a:solidFill>
              <a:latin typeface="Arial" panose="020B0604020202020204" pitchFamily="34" charset="0"/>
              <a:cs typeface="Arial" panose="020B0604020202020204" pitchFamily="34" charset="0"/>
            </a:endParaRPr>
          </a:p>
          <a:p>
            <a:pPr marL="257175" marR="0" lvl="0" indent="-257175" algn="l" defTabSz="6858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800" dirty="0">
                <a:solidFill>
                  <a:sysClr val="windowText" lastClr="000000"/>
                </a:solidFill>
                <a:latin typeface="Arial" panose="020B0604020202020204" pitchFamily="34" charset="0"/>
                <a:cs typeface="Arial" panose="020B0604020202020204" pitchFamily="34" charset="0"/>
              </a:rPr>
              <a:t>Large 2-m temperature errors when cloud cover is overdone</a:t>
            </a:r>
          </a:p>
          <a:p>
            <a:pPr marL="0" marR="0" lvl="0" indent="0" algn="l" defTabSz="685800" rtl="0" eaLnBrk="1" fontAlgn="auto" latinLnBrk="0" hangingPunct="1">
              <a:lnSpc>
                <a:spcPct val="110000"/>
              </a:lnSpc>
              <a:spcBef>
                <a:spcPts val="0"/>
              </a:spcBef>
              <a:spcAft>
                <a:spcPts val="0"/>
              </a:spcAft>
              <a:buClrTx/>
              <a:buSzTx/>
              <a:buNone/>
              <a:tabLst/>
              <a:defRPr/>
            </a:pPr>
            <a:endParaRPr lang="en-US" sz="1100" dirty="0">
              <a:solidFill>
                <a:sysClr val="windowText" lastClr="000000"/>
              </a:solidFill>
              <a:latin typeface="Arial" panose="020B0604020202020204" pitchFamily="34" charset="0"/>
              <a:cs typeface="Arial" panose="020B0604020202020204" pitchFamily="34" charset="0"/>
            </a:endParaRPr>
          </a:p>
          <a:p>
            <a:pPr marL="257175" marR="0" lvl="0" indent="-257175" algn="l" defTabSz="6858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800" dirty="0">
                <a:solidFill>
                  <a:sysClr val="windowText" lastClr="000000"/>
                </a:solidFill>
                <a:latin typeface="Arial" panose="020B0604020202020204" pitchFamily="34" charset="0"/>
                <a:cs typeface="Arial" panose="020B0604020202020204" pitchFamily="34" charset="0"/>
              </a:rPr>
              <a:t>Increased high bias for ceiling and visibility</a:t>
            </a:r>
          </a:p>
          <a:p>
            <a:pPr marL="0" marR="0" lvl="0" indent="0" algn="l" defTabSz="685800" rtl="0" eaLnBrk="1" fontAlgn="auto" latinLnBrk="0" hangingPunct="1">
              <a:lnSpc>
                <a:spcPct val="110000"/>
              </a:lnSpc>
              <a:spcBef>
                <a:spcPts val="0"/>
              </a:spcBef>
              <a:spcAft>
                <a:spcPts val="0"/>
              </a:spcAft>
              <a:buClrTx/>
              <a:buSzTx/>
              <a:buNone/>
              <a:tabLst/>
              <a:defRPr/>
            </a:pPr>
            <a:endParaRPr lang="en-US" sz="1200" dirty="0">
              <a:solidFill>
                <a:sysClr val="windowText" lastClr="000000"/>
              </a:solidFill>
              <a:latin typeface="Arial" panose="020B0604020202020204" pitchFamily="34" charset="0"/>
              <a:cs typeface="Arial" panose="020B0604020202020204" pitchFamily="34" charset="0"/>
            </a:endParaRPr>
          </a:p>
          <a:p>
            <a:pPr marL="257175" marR="0" lvl="0" indent="-257175" algn="l" defTabSz="6858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800" dirty="0">
                <a:solidFill>
                  <a:sysClr val="windowText" lastClr="000000"/>
                </a:solidFill>
                <a:latin typeface="Arial" panose="020B0604020202020204" pitchFamily="34" charset="0"/>
                <a:cs typeface="Arial" panose="020B0604020202020204" pitchFamily="34" charset="0"/>
              </a:rPr>
              <a:t>Low QPF bias in the West</a:t>
            </a:r>
          </a:p>
          <a:p>
            <a:pPr marL="0" marR="0" lvl="0" indent="0" algn="l" defTabSz="685800" rtl="0" eaLnBrk="1" fontAlgn="auto" latinLnBrk="0" hangingPunct="1">
              <a:lnSpc>
                <a:spcPct val="110000"/>
              </a:lnSpc>
              <a:spcBef>
                <a:spcPct val="20000"/>
              </a:spcBef>
              <a:spcAft>
                <a:spcPts val="0"/>
              </a:spcAft>
              <a:buClrTx/>
              <a:buSzTx/>
              <a:buNone/>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8138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5B7289-B473-7B4B-8A37-F59858E968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dirty="0"/>
          </a:p>
        </p:txBody>
      </p:sp>
      <p:sp>
        <p:nvSpPr>
          <p:cNvPr id="10" name="Title 3">
            <a:extLst>
              <a:ext uri="{FF2B5EF4-FFF2-40B4-BE49-F238E27FC236}">
                <a16:creationId xmlns:a16="http://schemas.microsoft.com/office/drawing/2014/main" id="{CB92DCB0-B38A-0F49-828D-AE8DAA848DB0}"/>
              </a:ext>
            </a:extLst>
          </p:cNvPr>
          <p:cNvSpPr>
            <a:spLocks noGrp="1"/>
          </p:cNvSpPr>
          <p:nvPr>
            <p:ph type="title"/>
          </p:nvPr>
        </p:nvSpPr>
        <p:spPr>
          <a:xfrm>
            <a:off x="1023457" y="380999"/>
            <a:ext cx="7097086" cy="393600"/>
          </a:xfrm>
        </p:spPr>
        <p:txBody>
          <a:bodyPr/>
          <a:lstStyle/>
          <a:p>
            <a:r>
              <a:rPr lang="en-US" sz="2400" b="1" dirty="0"/>
              <a:t>Delayed Convective Triggering in HRRRv4</a:t>
            </a:r>
          </a:p>
        </p:txBody>
      </p:sp>
      <p:pic>
        <p:nvPicPr>
          <p:cNvPr id="19" name="Picture 18">
            <a:extLst>
              <a:ext uri="{FF2B5EF4-FFF2-40B4-BE49-F238E27FC236}">
                <a16:creationId xmlns:a16="http://schemas.microsoft.com/office/drawing/2014/main" id="{8790645B-B03F-7A46-9DA9-CE5329320DBF}"/>
              </a:ext>
            </a:extLst>
          </p:cNvPr>
          <p:cNvPicPr>
            <a:picLocks noChangeAspect="1"/>
          </p:cNvPicPr>
          <p:nvPr/>
        </p:nvPicPr>
        <p:blipFill rotWithShape="1">
          <a:blip r:embed="rId2"/>
          <a:srcRect l="4031" r="54857" b="52609"/>
          <a:stretch/>
        </p:blipFill>
        <p:spPr>
          <a:xfrm>
            <a:off x="3117185" y="964130"/>
            <a:ext cx="2907196" cy="2945696"/>
          </a:xfrm>
          <a:prstGeom prst="rect">
            <a:avLst/>
          </a:prstGeom>
        </p:spPr>
      </p:pic>
      <p:pic>
        <p:nvPicPr>
          <p:cNvPr id="20" name="Picture 19">
            <a:extLst>
              <a:ext uri="{FF2B5EF4-FFF2-40B4-BE49-F238E27FC236}">
                <a16:creationId xmlns:a16="http://schemas.microsoft.com/office/drawing/2014/main" id="{EA2AD2D5-66B4-2F4E-A8EE-5EC27EC86295}"/>
              </a:ext>
            </a:extLst>
          </p:cNvPr>
          <p:cNvPicPr>
            <a:picLocks noChangeAspect="1"/>
          </p:cNvPicPr>
          <p:nvPr/>
        </p:nvPicPr>
        <p:blipFill rotWithShape="1">
          <a:blip r:embed="rId2"/>
          <a:srcRect l="59063" b="52609"/>
          <a:stretch/>
        </p:blipFill>
        <p:spPr>
          <a:xfrm>
            <a:off x="6046956" y="975283"/>
            <a:ext cx="2873358" cy="2923861"/>
          </a:xfrm>
          <a:prstGeom prst="rect">
            <a:avLst/>
          </a:prstGeom>
        </p:spPr>
      </p:pic>
      <p:pic>
        <p:nvPicPr>
          <p:cNvPr id="21" name="Picture 20">
            <a:extLst>
              <a:ext uri="{FF2B5EF4-FFF2-40B4-BE49-F238E27FC236}">
                <a16:creationId xmlns:a16="http://schemas.microsoft.com/office/drawing/2014/main" id="{7A92EB8D-D849-7E49-B4DB-904F4C806859}"/>
              </a:ext>
            </a:extLst>
          </p:cNvPr>
          <p:cNvPicPr>
            <a:picLocks noChangeAspect="1"/>
          </p:cNvPicPr>
          <p:nvPr/>
        </p:nvPicPr>
        <p:blipFill rotWithShape="1">
          <a:blip r:embed="rId2"/>
          <a:srcRect l="58726" t="49309" b="1299"/>
          <a:stretch/>
        </p:blipFill>
        <p:spPr>
          <a:xfrm>
            <a:off x="108151" y="1004732"/>
            <a:ext cx="2973966" cy="3128203"/>
          </a:xfrm>
          <a:prstGeom prst="rect">
            <a:avLst/>
          </a:prstGeom>
        </p:spPr>
      </p:pic>
      <p:sp>
        <p:nvSpPr>
          <p:cNvPr id="22" name="Right Arrow 21">
            <a:extLst>
              <a:ext uri="{FF2B5EF4-FFF2-40B4-BE49-F238E27FC236}">
                <a16:creationId xmlns:a16="http://schemas.microsoft.com/office/drawing/2014/main" id="{624C9261-27F7-B14B-B3F0-E5F8A7D22AD5}"/>
              </a:ext>
            </a:extLst>
          </p:cNvPr>
          <p:cNvSpPr/>
          <p:nvPr/>
        </p:nvSpPr>
        <p:spPr>
          <a:xfrm rot="13773883">
            <a:off x="1140191" y="1851035"/>
            <a:ext cx="595965" cy="9470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Arrow 22">
            <a:extLst>
              <a:ext uri="{FF2B5EF4-FFF2-40B4-BE49-F238E27FC236}">
                <a16:creationId xmlns:a16="http://schemas.microsoft.com/office/drawing/2014/main" id="{81988969-4EFD-3B42-9CBF-D85FD8390BA5}"/>
              </a:ext>
            </a:extLst>
          </p:cNvPr>
          <p:cNvSpPr/>
          <p:nvPr/>
        </p:nvSpPr>
        <p:spPr>
          <a:xfrm rot="13773883">
            <a:off x="943302" y="2231282"/>
            <a:ext cx="595965" cy="9470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Arrow 23">
            <a:extLst>
              <a:ext uri="{FF2B5EF4-FFF2-40B4-BE49-F238E27FC236}">
                <a16:creationId xmlns:a16="http://schemas.microsoft.com/office/drawing/2014/main" id="{893A4960-6C9C-8C4B-B8EA-AEF7901717C1}"/>
              </a:ext>
            </a:extLst>
          </p:cNvPr>
          <p:cNvSpPr/>
          <p:nvPr/>
        </p:nvSpPr>
        <p:spPr>
          <a:xfrm rot="13773883">
            <a:off x="1648767" y="2249273"/>
            <a:ext cx="595965" cy="9470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ight Arrow 24">
            <a:extLst>
              <a:ext uri="{FF2B5EF4-FFF2-40B4-BE49-F238E27FC236}">
                <a16:creationId xmlns:a16="http://schemas.microsoft.com/office/drawing/2014/main" id="{F15D2A71-A2A6-104D-AF15-47B2D1619A7C}"/>
              </a:ext>
            </a:extLst>
          </p:cNvPr>
          <p:cNvSpPr/>
          <p:nvPr/>
        </p:nvSpPr>
        <p:spPr>
          <a:xfrm rot="13773883">
            <a:off x="791244" y="2671005"/>
            <a:ext cx="595965" cy="9470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ntent Placeholder 2">
            <a:extLst>
              <a:ext uri="{FF2B5EF4-FFF2-40B4-BE49-F238E27FC236}">
                <a16:creationId xmlns:a16="http://schemas.microsoft.com/office/drawing/2014/main" id="{9F5FC7EF-120F-8341-9313-B7B4FAE5245D}"/>
              </a:ext>
            </a:extLst>
          </p:cNvPr>
          <p:cNvSpPr txBox="1">
            <a:spLocks/>
          </p:cNvSpPr>
          <p:nvPr/>
        </p:nvSpPr>
        <p:spPr>
          <a:xfrm>
            <a:off x="302004" y="4110510"/>
            <a:ext cx="8531604" cy="88094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57175" marR="0" lvl="0" indent="-257175" algn="l" defTabSz="6858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600" dirty="0">
                <a:solidFill>
                  <a:sysClr val="windowText" lastClr="000000"/>
                </a:solidFill>
                <a:latin typeface="Arial" panose="020B0604020202020204" pitchFamily="34" charset="0"/>
                <a:cs typeface="Arial" panose="020B0604020202020204" pitchFamily="34" charset="0"/>
              </a:rPr>
              <a:t>HRRRv4 was well behind HRRRv3 with triggering observed convection</a:t>
            </a:r>
          </a:p>
          <a:p>
            <a:pPr marL="0" marR="0" lvl="0" indent="0" algn="l" defTabSz="685800" rtl="0" eaLnBrk="1" fontAlgn="auto" latinLnBrk="0" hangingPunct="1">
              <a:lnSpc>
                <a:spcPct val="110000"/>
              </a:lnSpc>
              <a:spcBef>
                <a:spcPts val="0"/>
              </a:spcBef>
              <a:spcAft>
                <a:spcPts val="0"/>
              </a:spcAft>
              <a:buClrTx/>
              <a:buSzTx/>
              <a:buNone/>
              <a:tabLst/>
              <a:defRPr/>
            </a:pPr>
            <a:endParaRPr lang="en-US" sz="1200" dirty="0">
              <a:solidFill>
                <a:sysClr val="windowText" lastClr="000000"/>
              </a:solidFill>
              <a:latin typeface="Arial" panose="020B0604020202020204" pitchFamily="34" charset="0"/>
              <a:cs typeface="Arial" panose="020B0604020202020204" pitchFamily="34" charset="0"/>
            </a:endParaRPr>
          </a:p>
          <a:p>
            <a:pPr marL="257175" marR="0" lvl="0" indent="-257175" algn="l" defTabSz="6858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600" dirty="0">
                <a:solidFill>
                  <a:sysClr val="windowText" lastClr="000000"/>
                </a:solidFill>
                <a:latin typeface="Arial" panose="020B0604020202020204" pitchFamily="34" charset="0"/>
                <a:cs typeface="Arial" panose="020B0604020202020204" pitchFamily="34" charset="0"/>
              </a:rPr>
              <a:t>HRRRv4 usually catches up to HRRRv3 evolution once initiation occurs</a:t>
            </a:r>
          </a:p>
        </p:txBody>
      </p:sp>
      <p:sp>
        <p:nvSpPr>
          <p:cNvPr id="27" name="TextBox 26">
            <a:extLst>
              <a:ext uri="{FF2B5EF4-FFF2-40B4-BE49-F238E27FC236}">
                <a16:creationId xmlns:a16="http://schemas.microsoft.com/office/drawing/2014/main" id="{8F755F77-F390-444E-A3FE-27183BDE0C37}"/>
              </a:ext>
            </a:extLst>
          </p:cNvPr>
          <p:cNvSpPr txBox="1"/>
          <p:nvPr/>
        </p:nvSpPr>
        <p:spPr>
          <a:xfrm>
            <a:off x="1334484" y="3223019"/>
            <a:ext cx="521298" cy="300082"/>
          </a:xfrm>
          <a:prstGeom prst="rect">
            <a:avLst/>
          </a:prstGeom>
          <a:solidFill>
            <a:schemeClr val="bg1"/>
          </a:solidFill>
          <a:ln w="28575">
            <a:solidFill>
              <a:schemeClr val="tx1"/>
            </a:solidFill>
          </a:ln>
        </p:spPr>
        <p:txBody>
          <a:bodyPr wrap="none" rtlCol="0">
            <a:spAutoFit/>
          </a:bodyPr>
          <a:lstStyle/>
          <a:p>
            <a:pPr algn="ctr" defTabSz="685800">
              <a:buClrTx/>
            </a:pPr>
            <a:r>
              <a:rPr lang="en-US" sz="1350" b="1" kern="1200" dirty="0" err="1">
                <a:solidFill>
                  <a:prstClr val="black"/>
                </a:solidFill>
                <a:ea typeface="+mn-ea"/>
                <a:cs typeface="+mn-cs"/>
              </a:rPr>
              <a:t>Obs</a:t>
            </a:r>
            <a:endParaRPr lang="en-US" sz="1350" b="1" kern="1200" dirty="0">
              <a:solidFill>
                <a:prstClr val="black"/>
              </a:solidFill>
              <a:ea typeface="+mn-ea"/>
              <a:cs typeface="+mn-cs"/>
            </a:endParaRPr>
          </a:p>
        </p:txBody>
      </p:sp>
      <p:sp>
        <p:nvSpPr>
          <p:cNvPr id="28" name="TextBox 27">
            <a:extLst>
              <a:ext uri="{FF2B5EF4-FFF2-40B4-BE49-F238E27FC236}">
                <a16:creationId xmlns:a16="http://schemas.microsoft.com/office/drawing/2014/main" id="{23E5B5E6-10E3-054D-BF70-95B8E08677AA}"/>
              </a:ext>
            </a:extLst>
          </p:cNvPr>
          <p:cNvSpPr txBox="1"/>
          <p:nvPr/>
        </p:nvSpPr>
        <p:spPr>
          <a:xfrm>
            <a:off x="7045053" y="3223019"/>
            <a:ext cx="877164" cy="300082"/>
          </a:xfrm>
          <a:prstGeom prst="rect">
            <a:avLst/>
          </a:prstGeom>
          <a:solidFill>
            <a:schemeClr val="bg1"/>
          </a:solidFill>
          <a:ln w="28575">
            <a:solidFill>
              <a:schemeClr val="tx1"/>
            </a:solidFill>
          </a:ln>
        </p:spPr>
        <p:txBody>
          <a:bodyPr wrap="none" rtlCol="0">
            <a:spAutoFit/>
          </a:bodyPr>
          <a:lstStyle/>
          <a:p>
            <a:pPr algn="ctr" defTabSz="685800">
              <a:buClrTx/>
            </a:pPr>
            <a:r>
              <a:rPr lang="en-US" sz="1350" b="1" kern="1200" dirty="0">
                <a:solidFill>
                  <a:prstClr val="black"/>
                </a:solidFill>
                <a:ea typeface="+mn-ea"/>
                <a:cs typeface="+mn-cs"/>
              </a:rPr>
              <a:t>HRRRv4</a:t>
            </a:r>
          </a:p>
        </p:txBody>
      </p:sp>
      <p:sp>
        <p:nvSpPr>
          <p:cNvPr id="29" name="TextBox 28">
            <a:extLst>
              <a:ext uri="{FF2B5EF4-FFF2-40B4-BE49-F238E27FC236}">
                <a16:creationId xmlns:a16="http://schemas.microsoft.com/office/drawing/2014/main" id="{60675328-1C37-CE41-B068-545DB252A606}"/>
              </a:ext>
            </a:extLst>
          </p:cNvPr>
          <p:cNvSpPr txBox="1"/>
          <p:nvPr/>
        </p:nvSpPr>
        <p:spPr>
          <a:xfrm>
            <a:off x="4129224" y="3223019"/>
            <a:ext cx="877163" cy="300082"/>
          </a:xfrm>
          <a:prstGeom prst="rect">
            <a:avLst/>
          </a:prstGeom>
          <a:solidFill>
            <a:schemeClr val="bg1"/>
          </a:solidFill>
          <a:ln w="28575">
            <a:solidFill>
              <a:schemeClr val="tx1"/>
            </a:solidFill>
          </a:ln>
        </p:spPr>
        <p:txBody>
          <a:bodyPr wrap="none" rtlCol="0">
            <a:spAutoFit/>
          </a:bodyPr>
          <a:lstStyle/>
          <a:p>
            <a:pPr algn="ctr" defTabSz="685800">
              <a:buClrTx/>
            </a:pPr>
            <a:r>
              <a:rPr lang="en-US" sz="1350" b="1" kern="1200" dirty="0">
                <a:solidFill>
                  <a:prstClr val="black"/>
                </a:solidFill>
                <a:ea typeface="+mn-ea"/>
                <a:cs typeface="+mn-cs"/>
              </a:rPr>
              <a:t>HRRRv3</a:t>
            </a:r>
          </a:p>
        </p:txBody>
      </p:sp>
    </p:spTree>
    <p:extLst>
      <p:ext uri="{BB962C8B-B14F-4D97-AF65-F5344CB8AC3E}">
        <p14:creationId xmlns:p14="http://schemas.microsoft.com/office/powerpoint/2010/main" val="349635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5B7289-B473-7B4B-8A37-F59858E968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dirty="0"/>
          </a:p>
        </p:txBody>
      </p:sp>
      <p:sp>
        <p:nvSpPr>
          <p:cNvPr id="10" name="Title 3">
            <a:extLst>
              <a:ext uri="{FF2B5EF4-FFF2-40B4-BE49-F238E27FC236}">
                <a16:creationId xmlns:a16="http://schemas.microsoft.com/office/drawing/2014/main" id="{CB92DCB0-B38A-0F49-828D-AE8DAA848DB0}"/>
              </a:ext>
            </a:extLst>
          </p:cNvPr>
          <p:cNvSpPr>
            <a:spLocks noGrp="1"/>
          </p:cNvSpPr>
          <p:nvPr>
            <p:ph type="title"/>
          </p:nvPr>
        </p:nvSpPr>
        <p:spPr>
          <a:xfrm>
            <a:off x="1023457" y="380999"/>
            <a:ext cx="7097086" cy="393600"/>
          </a:xfrm>
        </p:spPr>
        <p:txBody>
          <a:bodyPr/>
          <a:lstStyle/>
          <a:p>
            <a:r>
              <a:rPr lang="en-US" b="1" dirty="0"/>
              <a:t>Late Day Low-Level Cool Bias</a:t>
            </a:r>
          </a:p>
        </p:txBody>
      </p:sp>
      <p:pic>
        <p:nvPicPr>
          <p:cNvPr id="31" name="Google Shape;78;p15">
            <a:extLst>
              <a:ext uri="{FF2B5EF4-FFF2-40B4-BE49-F238E27FC236}">
                <a16:creationId xmlns:a16="http://schemas.microsoft.com/office/drawing/2014/main" id="{76C912D6-469C-314E-8ED2-CBE87CE5AEF8}"/>
              </a:ext>
            </a:extLst>
          </p:cNvPr>
          <p:cNvPicPr preferRelativeResize="0"/>
          <p:nvPr/>
        </p:nvPicPr>
        <p:blipFill rotWithShape="1">
          <a:blip r:embed="rId2">
            <a:alphaModFix/>
          </a:blip>
          <a:srcRect t="15916" r="47835" b="9314"/>
          <a:stretch/>
        </p:blipFill>
        <p:spPr>
          <a:xfrm>
            <a:off x="146112" y="1535468"/>
            <a:ext cx="4425888" cy="2925886"/>
          </a:xfrm>
          <a:prstGeom prst="rect">
            <a:avLst/>
          </a:prstGeom>
          <a:noFill/>
          <a:ln>
            <a:noFill/>
          </a:ln>
        </p:spPr>
      </p:pic>
      <p:pic>
        <p:nvPicPr>
          <p:cNvPr id="32" name="Google Shape;164;p19">
            <a:extLst>
              <a:ext uri="{FF2B5EF4-FFF2-40B4-BE49-F238E27FC236}">
                <a16:creationId xmlns:a16="http://schemas.microsoft.com/office/drawing/2014/main" id="{6084EC1B-8241-0442-ABA0-A4CC71996E88}"/>
              </a:ext>
            </a:extLst>
          </p:cNvPr>
          <p:cNvPicPr preferRelativeResize="0"/>
          <p:nvPr/>
        </p:nvPicPr>
        <p:blipFill>
          <a:blip r:embed="rId3">
            <a:alphaModFix/>
          </a:blip>
          <a:stretch>
            <a:fillRect/>
          </a:stretch>
        </p:blipFill>
        <p:spPr>
          <a:xfrm>
            <a:off x="4805000" y="1493523"/>
            <a:ext cx="4155928" cy="2981114"/>
          </a:xfrm>
          <a:prstGeom prst="rect">
            <a:avLst/>
          </a:prstGeom>
          <a:noFill/>
          <a:ln>
            <a:noFill/>
          </a:ln>
        </p:spPr>
      </p:pic>
      <p:sp>
        <p:nvSpPr>
          <p:cNvPr id="2" name="TextBox 1">
            <a:extLst>
              <a:ext uri="{FF2B5EF4-FFF2-40B4-BE49-F238E27FC236}">
                <a16:creationId xmlns:a16="http://schemas.microsoft.com/office/drawing/2014/main" id="{9A92CB1E-AC3E-684D-BE7C-A9466FA9DDAC}"/>
              </a:ext>
            </a:extLst>
          </p:cNvPr>
          <p:cNvSpPr txBox="1"/>
          <p:nvPr/>
        </p:nvSpPr>
        <p:spPr>
          <a:xfrm>
            <a:off x="3721209" y="872394"/>
            <a:ext cx="2167581" cy="338554"/>
          </a:xfrm>
          <a:prstGeom prst="rect">
            <a:avLst/>
          </a:prstGeom>
          <a:noFill/>
        </p:spPr>
        <p:txBody>
          <a:bodyPr wrap="none" rtlCol="0">
            <a:spAutoFit/>
          </a:bodyPr>
          <a:lstStyle/>
          <a:p>
            <a:pPr algn="ctr"/>
            <a:r>
              <a:rPr lang="en-US" sz="1600" b="1" dirty="0"/>
              <a:t>RAP: 1–31 May 2019</a:t>
            </a:r>
          </a:p>
        </p:txBody>
      </p:sp>
      <p:sp>
        <p:nvSpPr>
          <p:cNvPr id="4" name="TextBox 3">
            <a:extLst>
              <a:ext uri="{FF2B5EF4-FFF2-40B4-BE49-F238E27FC236}">
                <a16:creationId xmlns:a16="http://schemas.microsoft.com/office/drawing/2014/main" id="{17AFA32D-C7AF-AD4A-9DA0-658EE31A34DF}"/>
              </a:ext>
            </a:extLst>
          </p:cNvPr>
          <p:cNvSpPr txBox="1"/>
          <p:nvPr/>
        </p:nvSpPr>
        <p:spPr>
          <a:xfrm>
            <a:off x="4589418" y="3953616"/>
            <a:ext cx="843501" cy="584775"/>
          </a:xfrm>
          <a:prstGeom prst="rect">
            <a:avLst/>
          </a:prstGeom>
          <a:noFill/>
        </p:spPr>
        <p:txBody>
          <a:bodyPr wrap="none" rtlCol="0">
            <a:spAutoFit/>
          </a:bodyPr>
          <a:lstStyle/>
          <a:p>
            <a:pPr algn="ctr"/>
            <a:r>
              <a:rPr lang="en-US" sz="1600" b="1" dirty="0">
                <a:solidFill>
                  <a:srgbClr val="FF0000"/>
                </a:solidFill>
              </a:rPr>
              <a:t>RAPv4</a:t>
            </a:r>
          </a:p>
          <a:p>
            <a:pPr algn="ctr"/>
            <a:r>
              <a:rPr lang="en-US" sz="1600" b="1" dirty="0">
                <a:solidFill>
                  <a:srgbClr val="0000FF"/>
                </a:solidFill>
              </a:rPr>
              <a:t>RAPv5</a:t>
            </a:r>
          </a:p>
        </p:txBody>
      </p:sp>
      <p:sp>
        <p:nvSpPr>
          <p:cNvPr id="35" name="Right Arrow 34">
            <a:extLst>
              <a:ext uri="{FF2B5EF4-FFF2-40B4-BE49-F238E27FC236}">
                <a16:creationId xmlns:a16="http://schemas.microsoft.com/office/drawing/2014/main" id="{D99FE23D-953C-8146-9BB0-ADC2F933D631}"/>
              </a:ext>
            </a:extLst>
          </p:cNvPr>
          <p:cNvSpPr/>
          <p:nvPr/>
        </p:nvSpPr>
        <p:spPr>
          <a:xfrm rot="11513266">
            <a:off x="2446888" y="3695369"/>
            <a:ext cx="502500" cy="852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ight Arrow 35">
            <a:extLst>
              <a:ext uri="{FF2B5EF4-FFF2-40B4-BE49-F238E27FC236}">
                <a16:creationId xmlns:a16="http://schemas.microsoft.com/office/drawing/2014/main" id="{CCC7F343-5FB0-A74A-BF96-7D74F614BFC6}"/>
              </a:ext>
            </a:extLst>
          </p:cNvPr>
          <p:cNvSpPr/>
          <p:nvPr/>
        </p:nvSpPr>
        <p:spPr>
          <a:xfrm rot="14616748">
            <a:off x="5777879" y="3325388"/>
            <a:ext cx="502500" cy="64018"/>
          </a:xfrm>
          <a:prstGeom prst="rightArrow">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ight Arrow 36">
            <a:extLst>
              <a:ext uri="{FF2B5EF4-FFF2-40B4-BE49-F238E27FC236}">
                <a16:creationId xmlns:a16="http://schemas.microsoft.com/office/drawing/2014/main" id="{595F628A-1105-F44C-9E1C-D037463A828B}"/>
              </a:ext>
            </a:extLst>
          </p:cNvPr>
          <p:cNvSpPr/>
          <p:nvPr/>
        </p:nvSpPr>
        <p:spPr>
          <a:xfrm rot="16830742">
            <a:off x="8034537" y="3466352"/>
            <a:ext cx="502500" cy="64018"/>
          </a:xfrm>
          <a:prstGeom prst="rightArrow">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E4DE6DC2-0768-734F-BD91-8324AC283785}"/>
              </a:ext>
            </a:extLst>
          </p:cNvPr>
          <p:cNvSpPr txBox="1"/>
          <p:nvPr/>
        </p:nvSpPr>
        <p:spPr>
          <a:xfrm>
            <a:off x="5757255" y="4517405"/>
            <a:ext cx="3122777" cy="553998"/>
          </a:xfrm>
          <a:prstGeom prst="rect">
            <a:avLst/>
          </a:prstGeom>
          <a:noFill/>
        </p:spPr>
        <p:txBody>
          <a:bodyPr wrap="square" rtlCol="0">
            <a:spAutoFit/>
          </a:bodyPr>
          <a:lstStyle/>
          <a:p>
            <a:r>
              <a:rPr lang="en-US" sz="1500" dirty="0"/>
              <a:t>Bias is most pronounced in late afternoon and early evening</a:t>
            </a:r>
          </a:p>
        </p:txBody>
      </p:sp>
      <p:sp>
        <p:nvSpPr>
          <p:cNvPr id="40" name="TextBox 39">
            <a:extLst>
              <a:ext uri="{FF2B5EF4-FFF2-40B4-BE49-F238E27FC236}">
                <a16:creationId xmlns:a16="http://schemas.microsoft.com/office/drawing/2014/main" id="{E80CAFB1-0674-6845-A903-57F426482B4F}"/>
              </a:ext>
            </a:extLst>
          </p:cNvPr>
          <p:cNvSpPr txBox="1"/>
          <p:nvPr/>
        </p:nvSpPr>
        <p:spPr>
          <a:xfrm>
            <a:off x="1173808" y="4517405"/>
            <a:ext cx="3259052" cy="553998"/>
          </a:xfrm>
          <a:prstGeom prst="rect">
            <a:avLst/>
          </a:prstGeom>
          <a:noFill/>
        </p:spPr>
        <p:txBody>
          <a:bodyPr wrap="square" rtlCol="0">
            <a:spAutoFit/>
          </a:bodyPr>
          <a:lstStyle/>
          <a:p>
            <a:r>
              <a:rPr lang="en-US" sz="1500" dirty="0"/>
              <a:t>Temps are colder throughout much of the lower troposphere</a:t>
            </a:r>
          </a:p>
        </p:txBody>
      </p:sp>
      <p:sp>
        <p:nvSpPr>
          <p:cNvPr id="41" name="TextBox 40">
            <a:extLst>
              <a:ext uri="{FF2B5EF4-FFF2-40B4-BE49-F238E27FC236}">
                <a16:creationId xmlns:a16="http://schemas.microsoft.com/office/drawing/2014/main" id="{622F9641-9174-0C4D-9DE5-A5F882AA6C82}"/>
              </a:ext>
            </a:extLst>
          </p:cNvPr>
          <p:cNvSpPr txBox="1"/>
          <p:nvPr/>
        </p:nvSpPr>
        <p:spPr>
          <a:xfrm>
            <a:off x="6296570" y="1230659"/>
            <a:ext cx="2044149" cy="338554"/>
          </a:xfrm>
          <a:prstGeom prst="rect">
            <a:avLst/>
          </a:prstGeom>
          <a:noFill/>
        </p:spPr>
        <p:txBody>
          <a:bodyPr wrap="none" rtlCol="0">
            <a:spAutoFit/>
          </a:bodyPr>
          <a:lstStyle/>
          <a:p>
            <a:pPr algn="ctr"/>
            <a:r>
              <a:rPr lang="en-US" sz="1600" dirty="0"/>
              <a:t>East 2-m Temp Bias</a:t>
            </a:r>
          </a:p>
        </p:txBody>
      </p:sp>
      <p:sp>
        <p:nvSpPr>
          <p:cNvPr id="42" name="TextBox 41">
            <a:extLst>
              <a:ext uri="{FF2B5EF4-FFF2-40B4-BE49-F238E27FC236}">
                <a16:creationId xmlns:a16="http://schemas.microsoft.com/office/drawing/2014/main" id="{594C63AB-788A-824E-AB75-E6893E1602A2}"/>
              </a:ext>
            </a:extLst>
          </p:cNvPr>
          <p:cNvSpPr txBox="1"/>
          <p:nvPr/>
        </p:nvSpPr>
        <p:spPr>
          <a:xfrm>
            <a:off x="1760416" y="1235551"/>
            <a:ext cx="1960793" cy="338554"/>
          </a:xfrm>
          <a:prstGeom prst="rect">
            <a:avLst/>
          </a:prstGeom>
          <a:noFill/>
        </p:spPr>
        <p:txBody>
          <a:bodyPr wrap="none" rtlCol="0">
            <a:spAutoFit/>
          </a:bodyPr>
          <a:lstStyle/>
          <a:p>
            <a:pPr algn="ctr"/>
            <a:r>
              <a:rPr lang="en-US" sz="1600" dirty="0"/>
              <a:t>CONUS Temp Bias</a:t>
            </a:r>
          </a:p>
        </p:txBody>
      </p:sp>
      <p:sp>
        <p:nvSpPr>
          <p:cNvPr id="43" name="TextBox 42">
            <a:extLst>
              <a:ext uri="{FF2B5EF4-FFF2-40B4-BE49-F238E27FC236}">
                <a16:creationId xmlns:a16="http://schemas.microsoft.com/office/drawing/2014/main" id="{76BCF1BC-D4D2-A942-8274-68394B886318}"/>
              </a:ext>
            </a:extLst>
          </p:cNvPr>
          <p:cNvSpPr txBox="1"/>
          <p:nvPr/>
        </p:nvSpPr>
        <p:spPr>
          <a:xfrm>
            <a:off x="1157019" y="1606237"/>
            <a:ext cx="1202037" cy="584775"/>
          </a:xfrm>
          <a:prstGeom prst="rect">
            <a:avLst/>
          </a:prstGeom>
          <a:noFill/>
        </p:spPr>
        <p:txBody>
          <a:bodyPr wrap="square" rtlCol="0">
            <a:spAutoFit/>
          </a:bodyPr>
          <a:lstStyle/>
          <a:p>
            <a:pPr algn="ctr"/>
            <a:r>
              <a:rPr lang="en-US" sz="1600" dirty="0"/>
              <a:t>12-h FCST Valid 00Z</a:t>
            </a:r>
          </a:p>
        </p:txBody>
      </p:sp>
    </p:spTree>
    <p:extLst>
      <p:ext uri="{BB962C8B-B14F-4D97-AF65-F5344CB8AC3E}">
        <p14:creationId xmlns:p14="http://schemas.microsoft.com/office/powerpoint/2010/main" val="153779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5B7289-B473-7B4B-8A37-F59858E968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dirty="0"/>
          </a:p>
        </p:txBody>
      </p:sp>
      <p:sp>
        <p:nvSpPr>
          <p:cNvPr id="4" name="Title 3">
            <a:extLst>
              <a:ext uri="{FF2B5EF4-FFF2-40B4-BE49-F238E27FC236}">
                <a16:creationId xmlns:a16="http://schemas.microsoft.com/office/drawing/2014/main" id="{0FD8DE65-01E9-134F-80A1-FAEF25EFA377}"/>
              </a:ext>
            </a:extLst>
          </p:cNvPr>
          <p:cNvSpPr>
            <a:spLocks noGrp="1"/>
          </p:cNvSpPr>
          <p:nvPr>
            <p:ph type="title"/>
          </p:nvPr>
        </p:nvSpPr>
        <p:spPr>
          <a:xfrm>
            <a:off x="1123545" y="380999"/>
            <a:ext cx="6896910" cy="393600"/>
          </a:xfrm>
        </p:spPr>
        <p:txBody>
          <a:bodyPr/>
          <a:lstStyle/>
          <a:p>
            <a:r>
              <a:rPr lang="en-US" b="1" dirty="0"/>
              <a:t>Cool Bias Leads to Low CAPE Bias</a:t>
            </a:r>
          </a:p>
        </p:txBody>
      </p:sp>
      <p:sp>
        <p:nvSpPr>
          <p:cNvPr id="26" name="TextBox 25">
            <a:extLst>
              <a:ext uri="{FF2B5EF4-FFF2-40B4-BE49-F238E27FC236}">
                <a16:creationId xmlns:a16="http://schemas.microsoft.com/office/drawing/2014/main" id="{0E5F3DA1-06FC-1848-A714-8001CD558AA9}"/>
              </a:ext>
            </a:extLst>
          </p:cNvPr>
          <p:cNvSpPr txBox="1"/>
          <p:nvPr/>
        </p:nvSpPr>
        <p:spPr>
          <a:xfrm>
            <a:off x="5603133" y="1319092"/>
            <a:ext cx="3327351"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prstClr val="black"/>
                </a:solidFill>
              </a:rPr>
              <a:t>Surface-Based CAPE Forecasts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prstClr val="black"/>
                </a:solidFill>
              </a:rPr>
              <a:t>Init: 15Z 5/23/2019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rPr>
              <a:t>Valid</a:t>
            </a:r>
            <a:r>
              <a:rPr lang="en-US" sz="1600" b="1" kern="1200" dirty="0">
                <a:solidFill>
                  <a:prstClr val="black"/>
                </a:solidFill>
              </a:rPr>
              <a:t>: 21Z 5/23/2019 (F06)</a:t>
            </a:r>
            <a:endParaRPr kumimoji="0" lang="en-US" sz="1600" b="1"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ndParaRPr>
          </a:p>
          <a:p>
            <a:pPr marL="285750" indent="-285750">
              <a:buFont typeface="Arial" panose="020B0604020202020204" pitchFamily="34" charset="0"/>
              <a:buChar char="•"/>
              <a:defRPr/>
            </a:pPr>
            <a:r>
              <a:rPr lang="en-US" sz="1600" dirty="0"/>
              <a:t>Instability (CAPE) was consistently and incorrectly reduced in warm sector, largely due to cooler low-level temps</a:t>
            </a:r>
          </a:p>
        </p:txBody>
      </p:sp>
      <p:pic>
        <p:nvPicPr>
          <p:cNvPr id="8" name="Picture 7">
            <a:extLst>
              <a:ext uri="{FF2B5EF4-FFF2-40B4-BE49-F238E27FC236}">
                <a16:creationId xmlns:a16="http://schemas.microsoft.com/office/drawing/2014/main" id="{098D41C4-9992-A642-B31D-48FFDAF954CC}"/>
              </a:ext>
            </a:extLst>
          </p:cNvPr>
          <p:cNvPicPr>
            <a:picLocks noChangeAspect="1"/>
          </p:cNvPicPr>
          <p:nvPr/>
        </p:nvPicPr>
        <p:blipFill>
          <a:blip r:embed="rId2"/>
          <a:stretch>
            <a:fillRect/>
          </a:stretch>
        </p:blipFill>
        <p:spPr>
          <a:xfrm>
            <a:off x="421517" y="901857"/>
            <a:ext cx="4603488" cy="4241643"/>
          </a:xfrm>
          <a:prstGeom prst="rect">
            <a:avLst/>
          </a:prstGeom>
        </p:spPr>
      </p:pic>
      <p:sp>
        <p:nvSpPr>
          <p:cNvPr id="10" name="TextBox 9">
            <a:extLst>
              <a:ext uri="{FF2B5EF4-FFF2-40B4-BE49-F238E27FC236}">
                <a16:creationId xmlns:a16="http://schemas.microsoft.com/office/drawing/2014/main" id="{0596B835-79FC-8348-888F-6260D0198BF3}"/>
              </a:ext>
            </a:extLst>
          </p:cNvPr>
          <p:cNvSpPr txBox="1"/>
          <p:nvPr/>
        </p:nvSpPr>
        <p:spPr>
          <a:xfrm>
            <a:off x="511896" y="1230926"/>
            <a:ext cx="851515" cy="292388"/>
          </a:xfrm>
          <a:prstGeom prst="rect">
            <a:avLst/>
          </a:prstGeom>
          <a:noFill/>
        </p:spPr>
        <p:txBody>
          <a:bodyPr wrap="none" rtlCol="0">
            <a:spAutoFit/>
          </a:bodyPr>
          <a:lstStyle/>
          <a:p>
            <a:r>
              <a:rPr lang="en-US" sz="1300" b="1" dirty="0">
                <a:latin typeface="Arial" panose="020B0604020202020204" pitchFamily="34" charset="0"/>
                <a:cs typeface="Arial" panose="020B0604020202020204" pitchFamily="34" charset="0"/>
              </a:rPr>
              <a:t>HRRRv3</a:t>
            </a:r>
          </a:p>
        </p:txBody>
      </p:sp>
      <p:sp>
        <p:nvSpPr>
          <p:cNvPr id="11" name="TextBox 10">
            <a:extLst>
              <a:ext uri="{FF2B5EF4-FFF2-40B4-BE49-F238E27FC236}">
                <a16:creationId xmlns:a16="http://schemas.microsoft.com/office/drawing/2014/main" id="{D189D374-9DC3-4C48-8045-4E4618145965}"/>
              </a:ext>
            </a:extLst>
          </p:cNvPr>
          <p:cNvSpPr txBox="1"/>
          <p:nvPr/>
        </p:nvSpPr>
        <p:spPr>
          <a:xfrm>
            <a:off x="3105492" y="1230926"/>
            <a:ext cx="851515" cy="292388"/>
          </a:xfrm>
          <a:prstGeom prst="rect">
            <a:avLst/>
          </a:prstGeom>
          <a:noFill/>
        </p:spPr>
        <p:txBody>
          <a:bodyPr wrap="none" rtlCol="0">
            <a:spAutoFit/>
          </a:bodyPr>
          <a:lstStyle/>
          <a:p>
            <a:r>
              <a:rPr lang="en-US" sz="1300" b="1" dirty="0">
                <a:latin typeface="Arial" panose="020B0604020202020204" pitchFamily="34" charset="0"/>
                <a:cs typeface="Arial" panose="020B0604020202020204" pitchFamily="34" charset="0"/>
              </a:rPr>
              <a:t>HRRRv4</a:t>
            </a:r>
          </a:p>
        </p:txBody>
      </p:sp>
      <p:sp>
        <p:nvSpPr>
          <p:cNvPr id="12" name="TextBox 11">
            <a:extLst>
              <a:ext uri="{FF2B5EF4-FFF2-40B4-BE49-F238E27FC236}">
                <a16:creationId xmlns:a16="http://schemas.microsoft.com/office/drawing/2014/main" id="{F71E36DD-1F29-8E49-ACF1-9B5041DEDA2F}"/>
              </a:ext>
            </a:extLst>
          </p:cNvPr>
          <p:cNvSpPr txBox="1"/>
          <p:nvPr/>
        </p:nvSpPr>
        <p:spPr>
          <a:xfrm>
            <a:off x="520285" y="3262460"/>
            <a:ext cx="742511" cy="292388"/>
          </a:xfrm>
          <a:prstGeom prst="rect">
            <a:avLst/>
          </a:prstGeom>
          <a:noFill/>
        </p:spPr>
        <p:txBody>
          <a:bodyPr wrap="none" rtlCol="0">
            <a:spAutoFit/>
          </a:bodyPr>
          <a:lstStyle/>
          <a:p>
            <a:r>
              <a:rPr lang="en-US" sz="1300" b="1" dirty="0">
                <a:latin typeface="Arial" panose="020B0604020202020204" pitchFamily="34" charset="0"/>
                <a:cs typeface="Arial" panose="020B0604020202020204" pitchFamily="34" charset="0"/>
              </a:rPr>
              <a:t>v4 – v3</a:t>
            </a:r>
          </a:p>
        </p:txBody>
      </p:sp>
      <p:sp>
        <p:nvSpPr>
          <p:cNvPr id="13" name="TextBox 12">
            <a:extLst>
              <a:ext uri="{FF2B5EF4-FFF2-40B4-BE49-F238E27FC236}">
                <a16:creationId xmlns:a16="http://schemas.microsoft.com/office/drawing/2014/main" id="{E98A0D10-ABB5-0D45-B263-99B6316BF649}"/>
              </a:ext>
            </a:extLst>
          </p:cNvPr>
          <p:cNvSpPr txBox="1"/>
          <p:nvPr/>
        </p:nvSpPr>
        <p:spPr>
          <a:xfrm>
            <a:off x="3088714" y="3262460"/>
            <a:ext cx="925253" cy="292388"/>
          </a:xfrm>
          <a:prstGeom prst="rect">
            <a:avLst/>
          </a:prstGeom>
          <a:noFill/>
        </p:spPr>
        <p:txBody>
          <a:bodyPr wrap="none" rtlCol="0">
            <a:spAutoFit/>
          </a:bodyPr>
          <a:lstStyle/>
          <a:p>
            <a:r>
              <a:rPr lang="en-US" sz="1300" b="1" dirty="0">
                <a:latin typeface="Arial" panose="020B0604020202020204" pitchFamily="34" charset="0"/>
                <a:cs typeface="Arial" panose="020B0604020202020204" pitchFamily="34" charset="0"/>
              </a:rPr>
              <a:t>RAP ANL</a:t>
            </a:r>
          </a:p>
        </p:txBody>
      </p:sp>
    </p:spTree>
    <p:extLst>
      <p:ext uri="{BB962C8B-B14F-4D97-AF65-F5344CB8AC3E}">
        <p14:creationId xmlns:p14="http://schemas.microsoft.com/office/powerpoint/2010/main" val="2656408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5B7289-B473-7B4B-8A37-F59858E968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dirty="0"/>
          </a:p>
        </p:txBody>
      </p:sp>
      <p:sp>
        <p:nvSpPr>
          <p:cNvPr id="4" name="Title 3">
            <a:extLst>
              <a:ext uri="{FF2B5EF4-FFF2-40B4-BE49-F238E27FC236}">
                <a16:creationId xmlns:a16="http://schemas.microsoft.com/office/drawing/2014/main" id="{0FD8DE65-01E9-134F-80A1-FAEF25EFA377}"/>
              </a:ext>
            </a:extLst>
          </p:cNvPr>
          <p:cNvSpPr>
            <a:spLocks noGrp="1"/>
          </p:cNvSpPr>
          <p:nvPr>
            <p:ph type="title"/>
          </p:nvPr>
        </p:nvSpPr>
        <p:spPr>
          <a:xfrm>
            <a:off x="1123545" y="380999"/>
            <a:ext cx="6896910" cy="393600"/>
          </a:xfrm>
        </p:spPr>
        <p:txBody>
          <a:bodyPr/>
          <a:lstStyle/>
          <a:p>
            <a:r>
              <a:rPr lang="en-US" sz="1800" b="1" dirty="0"/>
              <a:t>Coverage of High QPF Is Too Large in Some Spring Events</a:t>
            </a:r>
          </a:p>
        </p:txBody>
      </p:sp>
      <p:pic>
        <p:nvPicPr>
          <p:cNvPr id="14" name="Picture 13">
            <a:extLst>
              <a:ext uri="{FF2B5EF4-FFF2-40B4-BE49-F238E27FC236}">
                <a16:creationId xmlns:a16="http://schemas.microsoft.com/office/drawing/2014/main" id="{17D1DDB2-5914-BC40-9943-578A10287A05}"/>
              </a:ext>
            </a:extLst>
          </p:cNvPr>
          <p:cNvPicPr>
            <a:picLocks noChangeAspect="1"/>
          </p:cNvPicPr>
          <p:nvPr/>
        </p:nvPicPr>
        <p:blipFill>
          <a:blip r:embed="rId3"/>
          <a:stretch>
            <a:fillRect/>
          </a:stretch>
        </p:blipFill>
        <p:spPr>
          <a:xfrm>
            <a:off x="63104" y="1090465"/>
            <a:ext cx="4440725" cy="3987983"/>
          </a:xfrm>
          <a:prstGeom prst="rect">
            <a:avLst/>
          </a:prstGeom>
        </p:spPr>
      </p:pic>
      <p:pic>
        <p:nvPicPr>
          <p:cNvPr id="15" name="Picture 14">
            <a:extLst>
              <a:ext uri="{FF2B5EF4-FFF2-40B4-BE49-F238E27FC236}">
                <a16:creationId xmlns:a16="http://schemas.microsoft.com/office/drawing/2014/main" id="{1034F526-B0D3-1640-9B74-80E96687F14E}"/>
              </a:ext>
            </a:extLst>
          </p:cNvPr>
          <p:cNvPicPr>
            <a:picLocks noChangeAspect="1"/>
          </p:cNvPicPr>
          <p:nvPr/>
        </p:nvPicPr>
        <p:blipFill>
          <a:blip r:embed="rId4"/>
          <a:stretch>
            <a:fillRect/>
          </a:stretch>
        </p:blipFill>
        <p:spPr>
          <a:xfrm>
            <a:off x="4678502" y="1090464"/>
            <a:ext cx="4431942" cy="3980096"/>
          </a:xfrm>
          <a:prstGeom prst="rect">
            <a:avLst/>
          </a:prstGeom>
        </p:spPr>
      </p:pic>
      <p:sp>
        <p:nvSpPr>
          <p:cNvPr id="17" name="TextBox 16">
            <a:extLst>
              <a:ext uri="{FF2B5EF4-FFF2-40B4-BE49-F238E27FC236}">
                <a16:creationId xmlns:a16="http://schemas.microsoft.com/office/drawing/2014/main" id="{F6892CB0-43F1-784A-88DA-074220F13E17}"/>
              </a:ext>
            </a:extLst>
          </p:cNvPr>
          <p:cNvSpPr txBox="1"/>
          <p:nvPr/>
        </p:nvSpPr>
        <p:spPr>
          <a:xfrm>
            <a:off x="1206241" y="2803513"/>
            <a:ext cx="2154450" cy="553998"/>
          </a:xfrm>
          <a:prstGeom prst="rect">
            <a:avLst/>
          </a:prstGeom>
          <a:solidFill>
            <a:schemeClr val="bg1"/>
          </a:solidFill>
          <a:ln w="28575">
            <a:solidFill>
              <a:schemeClr val="tx1"/>
            </a:solidFill>
          </a:ln>
        </p:spPr>
        <p:txBody>
          <a:bodyPr wrap="square" rtlCol="0">
            <a:spAutoFit/>
          </a:bodyPr>
          <a:lstStyle/>
          <a:p>
            <a:pPr algn="ctr" defTabSz="685800">
              <a:buClrTx/>
            </a:pPr>
            <a:r>
              <a:rPr lang="en-US" sz="1500" kern="1200" dirty="0">
                <a:solidFill>
                  <a:prstClr val="black"/>
                </a:solidFill>
                <a:ea typeface="+mn-ea"/>
                <a:cs typeface="+mn-cs"/>
              </a:rPr>
              <a:t>12Z 5/23/19 36h FCST</a:t>
            </a:r>
          </a:p>
          <a:p>
            <a:pPr algn="ctr" defTabSz="685800">
              <a:buClrTx/>
            </a:pPr>
            <a:r>
              <a:rPr lang="en-US" sz="1500" kern="1200" dirty="0">
                <a:solidFill>
                  <a:prstClr val="black"/>
                </a:solidFill>
                <a:ea typeface="+mn-ea"/>
                <a:cs typeface="+mn-cs"/>
              </a:rPr>
              <a:t> VALID 00Z 5/25/19</a:t>
            </a:r>
          </a:p>
        </p:txBody>
      </p:sp>
      <p:sp>
        <p:nvSpPr>
          <p:cNvPr id="18" name="TextBox 17">
            <a:extLst>
              <a:ext uri="{FF2B5EF4-FFF2-40B4-BE49-F238E27FC236}">
                <a16:creationId xmlns:a16="http://schemas.microsoft.com/office/drawing/2014/main" id="{911F22B0-583C-1C4E-8913-207A0B699FA4}"/>
              </a:ext>
            </a:extLst>
          </p:cNvPr>
          <p:cNvSpPr txBox="1"/>
          <p:nvPr/>
        </p:nvSpPr>
        <p:spPr>
          <a:xfrm>
            <a:off x="5876158" y="2803513"/>
            <a:ext cx="2036629" cy="553998"/>
          </a:xfrm>
          <a:prstGeom prst="rect">
            <a:avLst/>
          </a:prstGeom>
          <a:solidFill>
            <a:schemeClr val="bg1"/>
          </a:solidFill>
          <a:ln w="28575">
            <a:solidFill>
              <a:schemeClr val="tx1"/>
            </a:solidFill>
          </a:ln>
        </p:spPr>
        <p:txBody>
          <a:bodyPr wrap="square" rtlCol="0">
            <a:spAutoFit/>
          </a:bodyPr>
          <a:lstStyle/>
          <a:p>
            <a:pPr algn="ctr" defTabSz="685800">
              <a:buClrTx/>
            </a:pPr>
            <a:r>
              <a:rPr lang="en-US" sz="1500" kern="1200" dirty="0">
                <a:solidFill>
                  <a:prstClr val="black"/>
                </a:solidFill>
                <a:ea typeface="+mn-ea"/>
                <a:cs typeface="+mn-cs"/>
              </a:rPr>
              <a:t>12Z 5/1/19 36h FCST</a:t>
            </a:r>
          </a:p>
          <a:p>
            <a:pPr algn="ctr" defTabSz="685800">
              <a:buClrTx/>
            </a:pPr>
            <a:r>
              <a:rPr lang="en-US" sz="1500" kern="1200" dirty="0">
                <a:solidFill>
                  <a:prstClr val="black"/>
                </a:solidFill>
                <a:ea typeface="+mn-ea"/>
                <a:cs typeface="+mn-cs"/>
              </a:rPr>
              <a:t> VALID 00Z 5/3/19</a:t>
            </a:r>
          </a:p>
        </p:txBody>
      </p:sp>
      <p:sp>
        <p:nvSpPr>
          <p:cNvPr id="8" name="TextBox 7">
            <a:extLst>
              <a:ext uri="{FF2B5EF4-FFF2-40B4-BE49-F238E27FC236}">
                <a16:creationId xmlns:a16="http://schemas.microsoft.com/office/drawing/2014/main" id="{8B92FA1A-2697-4841-A658-B23F83ACF8C4}"/>
              </a:ext>
            </a:extLst>
          </p:cNvPr>
          <p:cNvSpPr txBox="1"/>
          <p:nvPr/>
        </p:nvSpPr>
        <p:spPr>
          <a:xfrm>
            <a:off x="1022930" y="2284822"/>
            <a:ext cx="851515" cy="292388"/>
          </a:xfrm>
          <a:prstGeom prst="rect">
            <a:avLst/>
          </a:prstGeom>
          <a:solidFill>
            <a:schemeClr val="bg1"/>
          </a:solidFill>
          <a:ln w="28575">
            <a:solidFill>
              <a:schemeClr val="tx1"/>
            </a:solidFill>
          </a:ln>
        </p:spPr>
        <p:txBody>
          <a:bodyPr wrap="none" rtlCol="0">
            <a:spAutoFit/>
          </a:bodyPr>
          <a:lstStyle/>
          <a:p>
            <a:r>
              <a:rPr lang="en-US" sz="1300" b="1" dirty="0">
                <a:latin typeface="Arial" panose="020B0604020202020204" pitchFamily="34" charset="0"/>
                <a:cs typeface="Arial" panose="020B0604020202020204" pitchFamily="34" charset="0"/>
              </a:rPr>
              <a:t>HRRRv3</a:t>
            </a:r>
          </a:p>
        </p:txBody>
      </p:sp>
      <p:sp>
        <p:nvSpPr>
          <p:cNvPr id="9" name="TextBox 8">
            <a:extLst>
              <a:ext uri="{FF2B5EF4-FFF2-40B4-BE49-F238E27FC236}">
                <a16:creationId xmlns:a16="http://schemas.microsoft.com/office/drawing/2014/main" id="{4DB093E8-6882-1E4F-B399-33678164F885}"/>
              </a:ext>
            </a:extLst>
          </p:cNvPr>
          <p:cNvSpPr txBox="1"/>
          <p:nvPr/>
        </p:nvSpPr>
        <p:spPr>
          <a:xfrm>
            <a:off x="3549361" y="2284822"/>
            <a:ext cx="851515" cy="292388"/>
          </a:xfrm>
          <a:prstGeom prst="rect">
            <a:avLst/>
          </a:prstGeom>
          <a:solidFill>
            <a:schemeClr val="bg1"/>
          </a:solidFill>
          <a:ln w="28575">
            <a:solidFill>
              <a:schemeClr val="tx1"/>
            </a:solidFill>
          </a:ln>
        </p:spPr>
        <p:txBody>
          <a:bodyPr wrap="none" rtlCol="0">
            <a:spAutoFit/>
          </a:bodyPr>
          <a:lstStyle/>
          <a:p>
            <a:r>
              <a:rPr lang="en-US" sz="1300" b="1" dirty="0">
                <a:latin typeface="Arial" panose="020B0604020202020204" pitchFamily="34" charset="0"/>
                <a:cs typeface="Arial" panose="020B0604020202020204" pitchFamily="34" charset="0"/>
              </a:rPr>
              <a:t>HRRRv4</a:t>
            </a:r>
          </a:p>
        </p:txBody>
      </p:sp>
      <p:sp>
        <p:nvSpPr>
          <p:cNvPr id="10" name="TextBox 9">
            <a:extLst>
              <a:ext uri="{FF2B5EF4-FFF2-40B4-BE49-F238E27FC236}">
                <a16:creationId xmlns:a16="http://schemas.microsoft.com/office/drawing/2014/main" id="{D5C78F20-BE50-3247-B70F-2515E398D6C9}"/>
              </a:ext>
            </a:extLst>
          </p:cNvPr>
          <p:cNvSpPr txBox="1"/>
          <p:nvPr/>
        </p:nvSpPr>
        <p:spPr>
          <a:xfrm>
            <a:off x="1131934" y="4310896"/>
            <a:ext cx="742511" cy="292388"/>
          </a:xfrm>
          <a:prstGeom prst="rect">
            <a:avLst/>
          </a:prstGeom>
          <a:solidFill>
            <a:schemeClr val="bg1"/>
          </a:solidFill>
          <a:ln w="28575">
            <a:solidFill>
              <a:schemeClr val="tx1"/>
            </a:solidFill>
          </a:ln>
        </p:spPr>
        <p:txBody>
          <a:bodyPr wrap="none" rtlCol="0">
            <a:spAutoFit/>
          </a:bodyPr>
          <a:lstStyle/>
          <a:p>
            <a:r>
              <a:rPr lang="en-US" sz="1300" b="1" dirty="0">
                <a:latin typeface="Arial" panose="020B0604020202020204" pitchFamily="34" charset="0"/>
                <a:cs typeface="Arial" panose="020B0604020202020204" pitchFamily="34" charset="0"/>
              </a:rPr>
              <a:t>v4 – v3</a:t>
            </a:r>
          </a:p>
        </p:txBody>
      </p:sp>
      <p:sp>
        <p:nvSpPr>
          <p:cNvPr id="11" name="TextBox 10">
            <a:extLst>
              <a:ext uri="{FF2B5EF4-FFF2-40B4-BE49-F238E27FC236}">
                <a16:creationId xmlns:a16="http://schemas.microsoft.com/office/drawing/2014/main" id="{D66795F8-A2E1-914B-ADD4-662EB29A1FA2}"/>
              </a:ext>
            </a:extLst>
          </p:cNvPr>
          <p:cNvSpPr txBox="1"/>
          <p:nvPr/>
        </p:nvSpPr>
        <p:spPr>
          <a:xfrm>
            <a:off x="3557375" y="4310896"/>
            <a:ext cx="843501" cy="292388"/>
          </a:xfrm>
          <a:prstGeom prst="rect">
            <a:avLst/>
          </a:prstGeom>
          <a:solidFill>
            <a:schemeClr val="bg1"/>
          </a:solidFill>
          <a:ln w="28575">
            <a:solidFill>
              <a:schemeClr val="tx1"/>
            </a:solidFill>
          </a:ln>
        </p:spPr>
        <p:txBody>
          <a:bodyPr wrap="none" rtlCol="0">
            <a:spAutoFit/>
          </a:bodyPr>
          <a:lstStyle/>
          <a:p>
            <a:r>
              <a:rPr lang="en-US" sz="1300" b="1" dirty="0">
                <a:latin typeface="Arial" panose="020B0604020202020204" pitchFamily="34" charset="0"/>
                <a:cs typeface="Arial" panose="020B0604020202020204" pitchFamily="34" charset="0"/>
              </a:rPr>
              <a:t>Stage IV</a:t>
            </a:r>
          </a:p>
        </p:txBody>
      </p:sp>
      <p:sp>
        <p:nvSpPr>
          <p:cNvPr id="12" name="TextBox 11">
            <a:extLst>
              <a:ext uri="{FF2B5EF4-FFF2-40B4-BE49-F238E27FC236}">
                <a16:creationId xmlns:a16="http://schemas.microsoft.com/office/drawing/2014/main" id="{F4627B23-082C-6141-B6A9-D5898648D663}"/>
              </a:ext>
            </a:extLst>
          </p:cNvPr>
          <p:cNvSpPr txBox="1"/>
          <p:nvPr/>
        </p:nvSpPr>
        <p:spPr>
          <a:xfrm>
            <a:off x="4840264" y="1332805"/>
            <a:ext cx="851515" cy="292388"/>
          </a:xfrm>
          <a:prstGeom prst="rect">
            <a:avLst/>
          </a:prstGeom>
          <a:solidFill>
            <a:schemeClr val="bg1"/>
          </a:solidFill>
          <a:ln w="28575">
            <a:solidFill>
              <a:schemeClr val="tx1"/>
            </a:solidFill>
          </a:ln>
        </p:spPr>
        <p:txBody>
          <a:bodyPr wrap="none" rtlCol="0">
            <a:spAutoFit/>
          </a:bodyPr>
          <a:lstStyle/>
          <a:p>
            <a:r>
              <a:rPr lang="en-US" sz="1300" b="1" dirty="0">
                <a:latin typeface="Arial" panose="020B0604020202020204" pitchFamily="34" charset="0"/>
                <a:cs typeface="Arial" panose="020B0604020202020204" pitchFamily="34" charset="0"/>
              </a:rPr>
              <a:t>HRRRv3</a:t>
            </a:r>
          </a:p>
        </p:txBody>
      </p:sp>
      <p:sp>
        <p:nvSpPr>
          <p:cNvPr id="13" name="TextBox 12">
            <a:extLst>
              <a:ext uri="{FF2B5EF4-FFF2-40B4-BE49-F238E27FC236}">
                <a16:creationId xmlns:a16="http://schemas.microsoft.com/office/drawing/2014/main" id="{E5B1208E-E7B2-EA40-8750-F59E9DA1C318}"/>
              </a:ext>
            </a:extLst>
          </p:cNvPr>
          <p:cNvSpPr txBox="1"/>
          <p:nvPr/>
        </p:nvSpPr>
        <p:spPr>
          <a:xfrm>
            <a:off x="7324803" y="1338265"/>
            <a:ext cx="851515" cy="292388"/>
          </a:xfrm>
          <a:prstGeom prst="rect">
            <a:avLst/>
          </a:prstGeom>
          <a:solidFill>
            <a:schemeClr val="bg1"/>
          </a:solidFill>
          <a:ln w="28575">
            <a:solidFill>
              <a:schemeClr val="tx1"/>
            </a:solidFill>
          </a:ln>
        </p:spPr>
        <p:txBody>
          <a:bodyPr wrap="none" rtlCol="0">
            <a:spAutoFit/>
          </a:bodyPr>
          <a:lstStyle/>
          <a:p>
            <a:r>
              <a:rPr lang="en-US" sz="1300" b="1" dirty="0">
                <a:latin typeface="Arial" panose="020B0604020202020204" pitchFamily="34" charset="0"/>
                <a:cs typeface="Arial" panose="020B0604020202020204" pitchFamily="34" charset="0"/>
              </a:rPr>
              <a:t>HRRRv4</a:t>
            </a:r>
          </a:p>
        </p:txBody>
      </p:sp>
      <p:sp>
        <p:nvSpPr>
          <p:cNvPr id="16" name="TextBox 15">
            <a:extLst>
              <a:ext uri="{FF2B5EF4-FFF2-40B4-BE49-F238E27FC236}">
                <a16:creationId xmlns:a16="http://schemas.microsoft.com/office/drawing/2014/main" id="{FD454C87-7FDE-C84C-88D5-363CF4814E09}"/>
              </a:ext>
            </a:extLst>
          </p:cNvPr>
          <p:cNvSpPr txBox="1"/>
          <p:nvPr/>
        </p:nvSpPr>
        <p:spPr>
          <a:xfrm>
            <a:off x="4848653" y="3364339"/>
            <a:ext cx="742511" cy="292388"/>
          </a:xfrm>
          <a:prstGeom prst="rect">
            <a:avLst/>
          </a:prstGeom>
          <a:solidFill>
            <a:schemeClr val="bg1"/>
          </a:solidFill>
          <a:ln w="28575">
            <a:solidFill>
              <a:schemeClr val="tx1"/>
            </a:solidFill>
          </a:ln>
        </p:spPr>
        <p:txBody>
          <a:bodyPr wrap="none" rtlCol="0">
            <a:spAutoFit/>
          </a:bodyPr>
          <a:lstStyle/>
          <a:p>
            <a:r>
              <a:rPr lang="en-US" sz="1300" b="1" dirty="0">
                <a:latin typeface="Arial" panose="020B0604020202020204" pitchFamily="34" charset="0"/>
                <a:cs typeface="Arial" panose="020B0604020202020204" pitchFamily="34" charset="0"/>
              </a:rPr>
              <a:t>v4 – v3</a:t>
            </a:r>
          </a:p>
        </p:txBody>
      </p:sp>
      <p:sp>
        <p:nvSpPr>
          <p:cNvPr id="19" name="TextBox 18">
            <a:extLst>
              <a:ext uri="{FF2B5EF4-FFF2-40B4-BE49-F238E27FC236}">
                <a16:creationId xmlns:a16="http://schemas.microsoft.com/office/drawing/2014/main" id="{BD36DE85-6316-CA4D-89A1-528EA81312B8}"/>
              </a:ext>
            </a:extLst>
          </p:cNvPr>
          <p:cNvSpPr txBox="1"/>
          <p:nvPr/>
        </p:nvSpPr>
        <p:spPr>
          <a:xfrm>
            <a:off x="7324803" y="3364339"/>
            <a:ext cx="843501" cy="292388"/>
          </a:xfrm>
          <a:prstGeom prst="rect">
            <a:avLst/>
          </a:prstGeom>
          <a:solidFill>
            <a:schemeClr val="bg1"/>
          </a:solidFill>
          <a:ln w="28575">
            <a:solidFill>
              <a:schemeClr val="tx1"/>
            </a:solidFill>
          </a:ln>
        </p:spPr>
        <p:txBody>
          <a:bodyPr wrap="none" rtlCol="0">
            <a:spAutoFit/>
          </a:bodyPr>
          <a:lstStyle/>
          <a:p>
            <a:r>
              <a:rPr lang="en-US" sz="1300" b="1" dirty="0">
                <a:latin typeface="Arial" panose="020B0604020202020204" pitchFamily="34" charset="0"/>
                <a:cs typeface="Arial" panose="020B0604020202020204" pitchFamily="34" charset="0"/>
              </a:rPr>
              <a:t>Stage IV</a:t>
            </a:r>
          </a:p>
        </p:txBody>
      </p:sp>
    </p:spTree>
    <p:extLst>
      <p:ext uri="{BB962C8B-B14F-4D97-AF65-F5344CB8AC3E}">
        <p14:creationId xmlns:p14="http://schemas.microsoft.com/office/powerpoint/2010/main" val="413406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animBg="1"/>
      <p:bldP spid="13" grpId="0" animBg="1"/>
      <p:bldP spid="16"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1BBB9F7-0BCA-7743-9E20-836CF72B05C7}"/>
              </a:ext>
            </a:extLst>
          </p:cNvPr>
          <p:cNvSpPr txBox="1"/>
          <p:nvPr/>
        </p:nvSpPr>
        <p:spPr>
          <a:xfrm>
            <a:off x="157192" y="4602267"/>
            <a:ext cx="8741785" cy="523220"/>
          </a:xfrm>
          <a:prstGeom prst="rect">
            <a:avLst/>
          </a:prstGeom>
          <a:solidFill>
            <a:schemeClr val="bg1"/>
          </a:solidFill>
        </p:spPr>
        <p:txBody>
          <a:bodyPr wrap="square" rtlCol="0">
            <a:spAutoFit/>
          </a:bodyPr>
          <a:lstStyle/>
          <a:p>
            <a:r>
              <a:rPr lang="en-US" dirty="0"/>
              <a:t>HRRRv4 snow totals are largely improved with the new SLR (see 11/19/2020 MEG), but they are sometimes too high. </a:t>
            </a:r>
            <a:r>
              <a:rPr lang="en-US" i="1" u="sng" dirty="0"/>
              <a:t>It may be best to conclude that HRRRv4 simply provides a nice upper bound for snow totals.</a:t>
            </a:r>
          </a:p>
        </p:txBody>
      </p:sp>
      <p:sp>
        <p:nvSpPr>
          <p:cNvPr id="3" name="Slide Number Placeholder 2">
            <a:extLst>
              <a:ext uri="{FF2B5EF4-FFF2-40B4-BE49-F238E27FC236}">
                <a16:creationId xmlns:a16="http://schemas.microsoft.com/office/drawing/2014/main" id="{4A5B7289-B473-7B4B-8A37-F59858E968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dirty="0"/>
          </a:p>
        </p:txBody>
      </p:sp>
      <p:sp>
        <p:nvSpPr>
          <p:cNvPr id="4" name="Title 3">
            <a:extLst>
              <a:ext uri="{FF2B5EF4-FFF2-40B4-BE49-F238E27FC236}">
                <a16:creationId xmlns:a16="http://schemas.microsoft.com/office/drawing/2014/main" id="{0FD8DE65-01E9-134F-80A1-FAEF25EFA377}"/>
              </a:ext>
            </a:extLst>
          </p:cNvPr>
          <p:cNvSpPr>
            <a:spLocks noGrp="1"/>
          </p:cNvSpPr>
          <p:nvPr>
            <p:ph type="title"/>
          </p:nvPr>
        </p:nvSpPr>
        <p:spPr>
          <a:xfrm>
            <a:off x="1123545" y="380999"/>
            <a:ext cx="6896910" cy="393600"/>
          </a:xfrm>
        </p:spPr>
        <p:txBody>
          <a:bodyPr/>
          <a:lstStyle/>
          <a:p>
            <a:r>
              <a:rPr lang="en-US" sz="2400" b="1" dirty="0"/>
              <a:t>Snow Totals with New SLR Can Be Too High</a:t>
            </a:r>
          </a:p>
        </p:txBody>
      </p:sp>
      <p:pic>
        <p:nvPicPr>
          <p:cNvPr id="8" name="Picture 2" descr="Loading...">
            <a:extLst>
              <a:ext uri="{FF2B5EF4-FFF2-40B4-BE49-F238E27FC236}">
                <a16:creationId xmlns:a16="http://schemas.microsoft.com/office/drawing/2014/main" id="{74EB22BD-A65C-1F4A-98B3-731F79B3A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5" y="927508"/>
            <a:ext cx="4510605" cy="37619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6A6D8CA-BDEF-9A40-B5C0-9851DF78547A}"/>
              </a:ext>
            </a:extLst>
          </p:cNvPr>
          <p:cNvPicPr>
            <a:picLocks noChangeAspect="1"/>
          </p:cNvPicPr>
          <p:nvPr/>
        </p:nvPicPr>
        <p:blipFill>
          <a:blip r:embed="rId4"/>
          <a:stretch>
            <a:fillRect/>
          </a:stretch>
        </p:blipFill>
        <p:spPr>
          <a:xfrm>
            <a:off x="4856104" y="932307"/>
            <a:ext cx="4042873" cy="3752801"/>
          </a:xfrm>
          <a:prstGeom prst="rect">
            <a:avLst/>
          </a:prstGeom>
        </p:spPr>
      </p:pic>
      <p:sp>
        <p:nvSpPr>
          <p:cNvPr id="7" name="TextBox 6">
            <a:extLst>
              <a:ext uri="{FF2B5EF4-FFF2-40B4-BE49-F238E27FC236}">
                <a16:creationId xmlns:a16="http://schemas.microsoft.com/office/drawing/2014/main" id="{E3996AA9-86B7-BD45-ADB4-8283674C9179}"/>
              </a:ext>
            </a:extLst>
          </p:cNvPr>
          <p:cNvSpPr txBox="1"/>
          <p:nvPr/>
        </p:nvSpPr>
        <p:spPr>
          <a:xfrm>
            <a:off x="1185492" y="2531478"/>
            <a:ext cx="2154450" cy="553998"/>
          </a:xfrm>
          <a:prstGeom prst="rect">
            <a:avLst/>
          </a:prstGeom>
          <a:solidFill>
            <a:schemeClr val="bg1"/>
          </a:solidFill>
          <a:ln w="28575">
            <a:solidFill>
              <a:schemeClr val="tx1"/>
            </a:solidFill>
          </a:ln>
        </p:spPr>
        <p:txBody>
          <a:bodyPr wrap="square" rtlCol="0">
            <a:spAutoFit/>
          </a:bodyPr>
          <a:lstStyle/>
          <a:p>
            <a:pPr algn="ctr" defTabSz="685800">
              <a:buClrTx/>
            </a:pPr>
            <a:r>
              <a:rPr lang="en-US" sz="1500" kern="1200" dirty="0">
                <a:solidFill>
                  <a:prstClr val="black"/>
                </a:solidFill>
                <a:ea typeface="+mn-ea"/>
                <a:cs typeface="+mn-cs"/>
              </a:rPr>
              <a:t>12Z 2/2/19 36h FCST</a:t>
            </a:r>
          </a:p>
          <a:p>
            <a:pPr algn="ctr" defTabSz="685800">
              <a:buClrTx/>
            </a:pPr>
            <a:r>
              <a:rPr lang="en-US" sz="1500" kern="1200" dirty="0">
                <a:solidFill>
                  <a:prstClr val="black"/>
                </a:solidFill>
                <a:ea typeface="+mn-ea"/>
                <a:cs typeface="+mn-cs"/>
              </a:rPr>
              <a:t> VALID 00Z 2/4/19</a:t>
            </a:r>
          </a:p>
        </p:txBody>
      </p:sp>
      <p:sp>
        <p:nvSpPr>
          <p:cNvPr id="11" name="TextBox 10">
            <a:extLst>
              <a:ext uri="{FF2B5EF4-FFF2-40B4-BE49-F238E27FC236}">
                <a16:creationId xmlns:a16="http://schemas.microsoft.com/office/drawing/2014/main" id="{0542B28A-1C90-0545-A5EF-AA466099022C}"/>
              </a:ext>
            </a:extLst>
          </p:cNvPr>
          <p:cNvSpPr txBox="1"/>
          <p:nvPr/>
        </p:nvSpPr>
        <p:spPr>
          <a:xfrm>
            <a:off x="1140074" y="2125431"/>
            <a:ext cx="851515" cy="292388"/>
          </a:xfrm>
          <a:prstGeom prst="rect">
            <a:avLst/>
          </a:prstGeom>
          <a:solidFill>
            <a:schemeClr val="bg1"/>
          </a:solidFill>
          <a:ln w="28575">
            <a:solidFill>
              <a:schemeClr val="tx1"/>
            </a:solidFill>
          </a:ln>
        </p:spPr>
        <p:txBody>
          <a:bodyPr wrap="none" rtlCol="0">
            <a:spAutoFit/>
          </a:bodyPr>
          <a:lstStyle/>
          <a:p>
            <a:r>
              <a:rPr lang="en-US" sz="1300" b="1" dirty="0">
                <a:latin typeface="Arial" panose="020B0604020202020204" pitchFamily="34" charset="0"/>
                <a:cs typeface="Arial" panose="020B0604020202020204" pitchFamily="34" charset="0"/>
              </a:rPr>
              <a:t>HRRRv3</a:t>
            </a:r>
          </a:p>
        </p:txBody>
      </p:sp>
      <p:sp>
        <p:nvSpPr>
          <p:cNvPr id="12" name="TextBox 11">
            <a:extLst>
              <a:ext uri="{FF2B5EF4-FFF2-40B4-BE49-F238E27FC236}">
                <a16:creationId xmlns:a16="http://schemas.microsoft.com/office/drawing/2014/main" id="{CA74F2DF-5AFF-9D4C-AFB9-9C76836004D9}"/>
              </a:ext>
            </a:extLst>
          </p:cNvPr>
          <p:cNvSpPr txBox="1"/>
          <p:nvPr/>
        </p:nvSpPr>
        <p:spPr>
          <a:xfrm>
            <a:off x="3549060" y="2125431"/>
            <a:ext cx="851515" cy="292388"/>
          </a:xfrm>
          <a:prstGeom prst="rect">
            <a:avLst/>
          </a:prstGeom>
          <a:solidFill>
            <a:schemeClr val="bg1"/>
          </a:solidFill>
          <a:ln w="28575">
            <a:solidFill>
              <a:schemeClr val="tx1"/>
            </a:solidFill>
          </a:ln>
        </p:spPr>
        <p:txBody>
          <a:bodyPr wrap="none" rtlCol="0">
            <a:spAutoFit/>
          </a:bodyPr>
          <a:lstStyle/>
          <a:p>
            <a:r>
              <a:rPr lang="en-US" sz="1300" b="1" dirty="0">
                <a:latin typeface="Arial" panose="020B0604020202020204" pitchFamily="34" charset="0"/>
                <a:cs typeface="Arial" panose="020B0604020202020204" pitchFamily="34" charset="0"/>
              </a:rPr>
              <a:t>HRRRv4</a:t>
            </a:r>
          </a:p>
        </p:txBody>
      </p:sp>
      <p:sp>
        <p:nvSpPr>
          <p:cNvPr id="13" name="TextBox 12">
            <a:extLst>
              <a:ext uri="{FF2B5EF4-FFF2-40B4-BE49-F238E27FC236}">
                <a16:creationId xmlns:a16="http://schemas.microsoft.com/office/drawing/2014/main" id="{F3775A37-B270-8A42-A770-53B2B7A211A8}"/>
              </a:ext>
            </a:extLst>
          </p:cNvPr>
          <p:cNvSpPr txBox="1"/>
          <p:nvPr/>
        </p:nvSpPr>
        <p:spPr>
          <a:xfrm>
            <a:off x="1249078" y="3986476"/>
            <a:ext cx="742511" cy="292388"/>
          </a:xfrm>
          <a:prstGeom prst="rect">
            <a:avLst/>
          </a:prstGeom>
          <a:solidFill>
            <a:schemeClr val="bg1"/>
          </a:solidFill>
          <a:ln w="28575">
            <a:solidFill>
              <a:schemeClr val="tx1"/>
            </a:solidFill>
          </a:ln>
        </p:spPr>
        <p:txBody>
          <a:bodyPr wrap="none" rtlCol="0">
            <a:spAutoFit/>
          </a:bodyPr>
          <a:lstStyle/>
          <a:p>
            <a:r>
              <a:rPr lang="en-US" sz="1300" b="1" dirty="0">
                <a:latin typeface="Arial" panose="020B0604020202020204" pitchFamily="34" charset="0"/>
                <a:cs typeface="Arial" panose="020B0604020202020204" pitchFamily="34" charset="0"/>
              </a:rPr>
              <a:t>v4 – v3</a:t>
            </a:r>
          </a:p>
        </p:txBody>
      </p:sp>
      <p:sp>
        <p:nvSpPr>
          <p:cNvPr id="14" name="TextBox 13">
            <a:extLst>
              <a:ext uri="{FF2B5EF4-FFF2-40B4-BE49-F238E27FC236}">
                <a16:creationId xmlns:a16="http://schemas.microsoft.com/office/drawing/2014/main" id="{8B3F58E7-80AA-9248-A0E2-4ED25DFFC0B4}"/>
              </a:ext>
            </a:extLst>
          </p:cNvPr>
          <p:cNvSpPr txBox="1"/>
          <p:nvPr/>
        </p:nvSpPr>
        <p:spPr>
          <a:xfrm>
            <a:off x="3494558" y="3986476"/>
            <a:ext cx="906017" cy="292388"/>
          </a:xfrm>
          <a:prstGeom prst="rect">
            <a:avLst/>
          </a:prstGeom>
          <a:solidFill>
            <a:schemeClr val="bg1"/>
          </a:solidFill>
          <a:ln w="28575">
            <a:solidFill>
              <a:schemeClr val="tx1"/>
            </a:solidFill>
          </a:ln>
        </p:spPr>
        <p:txBody>
          <a:bodyPr wrap="none" rtlCol="0">
            <a:spAutoFit/>
          </a:bodyPr>
          <a:lstStyle/>
          <a:p>
            <a:r>
              <a:rPr lang="en-US" sz="1300" b="1" dirty="0">
                <a:latin typeface="Arial" panose="020B0604020202020204" pitchFamily="34" charset="0"/>
                <a:cs typeface="Arial" panose="020B0604020202020204" pitchFamily="34" charset="0"/>
              </a:rPr>
              <a:t>NOHRSC</a:t>
            </a:r>
          </a:p>
        </p:txBody>
      </p:sp>
      <p:sp>
        <p:nvSpPr>
          <p:cNvPr id="15" name="TextBox 14">
            <a:extLst>
              <a:ext uri="{FF2B5EF4-FFF2-40B4-BE49-F238E27FC236}">
                <a16:creationId xmlns:a16="http://schemas.microsoft.com/office/drawing/2014/main" id="{5E5A22A9-E4D0-C74A-AC6E-9677A002F5E5}"/>
              </a:ext>
            </a:extLst>
          </p:cNvPr>
          <p:cNvSpPr txBox="1"/>
          <p:nvPr/>
        </p:nvSpPr>
        <p:spPr>
          <a:xfrm>
            <a:off x="5650679" y="2531478"/>
            <a:ext cx="2154450" cy="553998"/>
          </a:xfrm>
          <a:prstGeom prst="rect">
            <a:avLst/>
          </a:prstGeom>
          <a:solidFill>
            <a:schemeClr val="bg1"/>
          </a:solidFill>
          <a:ln w="28575">
            <a:solidFill>
              <a:schemeClr val="tx1"/>
            </a:solidFill>
          </a:ln>
        </p:spPr>
        <p:txBody>
          <a:bodyPr wrap="square" rtlCol="0">
            <a:spAutoFit/>
          </a:bodyPr>
          <a:lstStyle/>
          <a:p>
            <a:pPr algn="ctr" defTabSz="685800">
              <a:buClrTx/>
            </a:pPr>
            <a:r>
              <a:rPr lang="en-US" sz="1500" kern="1200" dirty="0">
                <a:solidFill>
                  <a:prstClr val="black"/>
                </a:solidFill>
                <a:ea typeface="+mn-ea"/>
                <a:cs typeface="+mn-cs"/>
              </a:rPr>
              <a:t>12Z 2/11/19 36h FCST</a:t>
            </a:r>
          </a:p>
          <a:p>
            <a:pPr algn="ctr" defTabSz="685800">
              <a:buClrTx/>
            </a:pPr>
            <a:r>
              <a:rPr lang="en-US" sz="1500" kern="1200" dirty="0">
                <a:solidFill>
                  <a:prstClr val="black"/>
                </a:solidFill>
                <a:ea typeface="+mn-ea"/>
                <a:cs typeface="+mn-cs"/>
              </a:rPr>
              <a:t> VALID 00Z 2/13/19</a:t>
            </a:r>
          </a:p>
        </p:txBody>
      </p:sp>
      <p:sp>
        <p:nvSpPr>
          <p:cNvPr id="16" name="TextBox 15">
            <a:extLst>
              <a:ext uri="{FF2B5EF4-FFF2-40B4-BE49-F238E27FC236}">
                <a16:creationId xmlns:a16="http://schemas.microsoft.com/office/drawing/2014/main" id="{008775A3-1B22-594D-A6AD-2E0A1A1E9FBE}"/>
              </a:ext>
            </a:extLst>
          </p:cNvPr>
          <p:cNvSpPr txBox="1"/>
          <p:nvPr/>
        </p:nvSpPr>
        <p:spPr>
          <a:xfrm>
            <a:off x="5605261" y="2125431"/>
            <a:ext cx="851515" cy="292388"/>
          </a:xfrm>
          <a:prstGeom prst="rect">
            <a:avLst/>
          </a:prstGeom>
          <a:solidFill>
            <a:schemeClr val="bg1"/>
          </a:solidFill>
          <a:ln w="28575">
            <a:solidFill>
              <a:schemeClr val="tx1"/>
            </a:solidFill>
          </a:ln>
        </p:spPr>
        <p:txBody>
          <a:bodyPr wrap="none" rtlCol="0">
            <a:spAutoFit/>
          </a:bodyPr>
          <a:lstStyle/>
          <a:p>
            <a:r>
              <a:rPr lang="en-US" sz="1300" b="1" dirty="0">
                <a:latin typeface="Arial" panose="020B0604020202020204" pitchFamily="34" charset="0"/>
                <a:cs typeface="Arial" panose="020B0604020202020204" pitchFamily="34" charset="0"/>
              </a:rPr>
              <a:t>HRRRv3</a:t>
            </a:r>
          </a:p>
        </p:txBody>
      </p:sp>
      <p:sp>
        <p:nvSpPr>
          <p:cNvPr id="17" name="TextBox 16">
            <a:extLst>
              <a:ext uri="{FF2B5EF4-FFF2-40B4-BE49-F238E27FC236}">
                <a16:creationId xmlns:a16="http://schemas.microsoft.com/office/drawing/2014/main" id="{9FA20BA5-4B0D-4A4B-B1AD-E06BF5D90263}"/>
              </a:ext>
            </a:extLst>
          </p:cNvPr>
          <p:cNvSpPr txBox="1"/>
          <p:nvPr/>
        </p:nvSpPr>
        <p:spPr>
          <a:xfrm>
            <a:off x="7947135" y="2125431"/>
            <a:ext cx="851515" cy="292388"/>
          </a:xfrm>
          <a:prstGeom prst="rect">
            <a:avLst/>
          </a:prstGeom>
          <a:solidFill>
            <a:schemeClr val="bg1"/>
          </a:solidFill>
          <a:ln w="28575">
            <a:solidFill>
              <a:schemeClr val="tx1"/>
            </a:solidFill>
          </a:ln>
        </p:spPr>
        <p:txBody>
          <a:bodyPr wrap="none" rtlCol="0">
            <a:spAutoFit/>
          </a:bodyPr>
          <a:lstStyle/>
          <a:p>
            <a:r>
              <a:rPr lang="en-US" sz="1300" b="1" dirty="0">
                <a:latin typeface="Arial" panose="020B0604020202020204" pitchFamily="34" charset="0"/>
                <a:cs typeface="Arial" panose="020B0604020202020204" pitchFamily="34" charset="0"/>
              </a:rPr>
              <a:t>HRRRv4</a:t>
            </a:r>
          </a:p>
        </p:txBody>
      </p:sp>
      <p:sp>
        <p:nvSpPr>
          <p:cNvPr id="18" name="TextBox 17">
            <a:extLst>
              <a:ext uri="{FF2B5EF4-FFF2-40B4-BE49-F238E27FC236}">
                <a16:creationId xmlns:a16="http://schemas.microsoft.com/office/drawing/2014/main" id="{98F51FDB-91DF-6B4B-B93F-73BB4E2DCF65}"/>
              </a:ext>
            </a:extLst>
          </p:cNvPr>
          <p:cNvSpPr txBox="1"/>
          <p:nvPr/>
        </p:nvSpPr>
        <p:spPr>
          <a:xfrm>
            <a:off x="5714265" y="3986476"/>
            <a:ext cx="742511" cy="292388"/>
          </a:xfrm>
          <a:prstGeom prst="rect">
            <a:avLst/>
          </a:prstGeom>
          <a:solidFill>
            <a:schemeClr val="bg1"/>
          </a:solidFill>
          <a:ln w="28575">
            <a:solidFill>
              <a:schemeClr val="tx1"/>
            </a:solidFill>
          </a:ln>
        </p:spPr>
        <p:txBody>
          <a:bodyPr wrap="none" rtlCol="0">
            <a:spAutoFit/>
          </a:bodyPr>
          <a:lstStyle/>
          <a:p>
            <a:r>
              <a:rPr lang="en-US" sz="1300" b="1" dirty="0">
                <a:latin typeface="Arial" panose="020B0604020202020204" pitchFamily="34" charset="0"/>
                <a:cs typeface="Arial" panose="020B0604020202020204" pitchFamily="34" charset="0"/>
              </a:rPr>
              <a:t>v4 – v3</a:t>
            </a:r>
          </a:p>
        </p:txBody>
      </p:sp>
      <p:sp>
        <p:nvSpPr>
          <p:cNvPr id="19" name="TextBox 18">
            <a:extLst>
              <a:ext uri="{FF2B5EF4-FFF2-40B4-BE49-F238E27FC236}">
                <a16:creationId xmlns:a16="http://schemas.microsoft.com/office/drawing/2014/main" id="{9FBC8E7E-15C3-9B46-8D44-604996FC1E47}"/>
              </a:ext>
            </a:extLst>
          </p:cNvPr>
          <p:cNvSpPr txBox="1"/>
          <p:nvPr/>
        </p:nvSpPr>
        <p:spPr>
          <a:xfrm>
            <a:off x="7892633" y="3986476"/>
            <a:ext cx="906017" cy="292388"/>
          </a:xfrm>
          <a:prstGeom prst="rect">
            <a:avLst/>
          </a:prstGeom>
          <a:solidFill>
            <a:schemeClr val="bg1"/>
          </a:solidFill>
          <a:ln w="28575">
            <a:solidFill>
              <a:schemeClr val="tx1"/>
            </a:solidFill>
          </a:ln>
        </p:spPr>
        <p:txBody>
          <a:bodyPr wrap="none" rtlCol="0">
            <a:spAutoFit/>
          </a:bodyPr>
          <a:lstStyle/>
          <a:p>
            <a:r>
              <a:rPr lang="en-US" sz="1300" b="1" dirty="0">
                <a:latin typeface="Arial" panose="020B0604020202020204" pitchFamily="34" charset="0"/>
                <a:cs typeface="Arial" panose="020B0604020202020204" pitchFamily="34" charset="0"/>
              </a:rPr>
              <a:t>NOHRSC</a:t>
            </a:r>
          </a:p>
        </p:txBody>
      </p:sp>
    </p:spTree>
    <p:extLst>
      <p:ext uri="{BB962C8B-B14F-4D97-AF65-F5344CB8AC3E}">
        <p14:creationId xmlns:p14="http://schemas.microsoft.com/office/powerpoint/2010/main" val="264386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5B7289-B473-7B4B-8A37-F59858E968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dirty="0"/>
          </a:p>
        </p:txBody>
      </p:sp>
      <p:sp>
        <p:nvSpPr>
          <p:cNvPr id="10" name="Title 3">
            <a:extLst>
              <a:ext uri="{FF2B5EF4-FFF2-40B4-BE49-F238E27FC236}">
                <a16:creationId xmlns:a16="http://schemas.microsoft.com/office/drawing/2014/main" id="{CB92DCB0-B38A-0F49-828D-AE8DAA848DB0}"/>
              </a:ext>
            </a:extLst>
          </p:cNvPr>
          <p:cNvSpPr>
            <a:spLocks noGrp="1"/>
          </p:cNvSpPr>
          <p:nvPr>
            <p:ph type="title"/>
          </p:nvPr>
        </p:nvSpPr>
        <p:spPr>
          <a:xfrm>
            <a:off x="1023457" y="380999"/>
            <a:ext cx="7097086" cy="393600"/>
          </a:xfrm>
        </p:spPr>
        <p:txBody>
          <a:bodyPr/>
          <a:lstStyle/>
          <a:p>
            <a:r>
              <a:rPr lang="en-US" sz="2000" b="1" dirty="0"/>
              <a:t>Temps Can Be Too Cold When Cloud Cover Is Overdone</a:t>
            </a:r>
          </a:p>
        </p:txBody>
      </p:sp>
      <p:pic>
        <p:nvPicPr>
          <p:cNvPr id="11" name="Picture 2">
            <a:extLst>
              <a:ext uri="{FF2B5EF4-FFF2-40B4-BE49-F238E27FC236}">
                <a16:creationId xmlns:a16="http://schemas.microsoft.com/office/drawing/2014/main" id="{65283C87-4752-904A-8A93-56FFC8A3A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57" y="1140922"/>
            <a:ext cx="6296661" cy="38999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a:extLst>
              <a:ext uri="{FF2B5EF4-FFF2-40B4-BE49-F238E27FC236}">
                <a16:creationId xmlns:a16="http://schemas.microsoft.com/office/drawing/2014/main" id="{20EFB88B-F939-474B-B6B4-CEE3026FE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7278" y="1140922"/>
            <a:ext cx="2728936" cy="19488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27E93D91-2033-3043-A126-17AE0D586D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344" t="48276" r="26642"/>
          <a:stretch/>
        </p:blipFill>
        <p:spPr bwMode="auto">
          <a:xfrm>
            <a:off x="6820826" y="3113587"/>
            <a:ext cx="2017870" cy="184062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43B52A1-868D-1547-AFD6-4AAAC7717538}"/>
              </a:ext>
            </a:extLst>
          </p:cNvPr>
          <p:cNvSpPr txBox="1"/>
          <p:nvPr/>
        </p:nvSpPr>
        <p:spPr>
          <a:xfrm>
            <a:off x="2550254" y="826438"/>
            <a:ext cx="4848836" cy="300082"/>
          </a:xfrm>
          <a:prstGeom prst="rect">
            <a:avLst/>
          </a:prstGeom>
          <a:noFill/>
        </p:spPr>
        <p:txBody>
          <a:bodyPr wrap="square" rtlCol="0">
            <a:spAutoFit/>
          </a:bodyPr>
          <a:lstStyle/>
          <a:p>
            <a:pPr algn="ctr"/>
            <a:r>
              <a:rPr lang="en-US" sz="1350" b="1" dirty="0"/>
              <a:t>Init: 15Z 10/27/2019                 Valid: 21Z 10/27/2019 (F06)</a:t>
            </a:r>
          </a:p>
        </p:txBody>
      </p:sp>
      <p:sp>
        <p:nvSpPr>
          <p:cNvPr id="15" name="TextBox 14">
            <a:extLst>
              <a:ext uri="{FF2B5EF4-FFF2-40B4-BE49-F238E27FC236}">
                <a16:creationId xmlns:a16="http://schemas.microsoft.com/office/drawing/2014/main" id="{F5B38811-E58B-224F-B9FB-D61F1D898705}"/>
              </a:ext>
            </a:extLst>
          </p:cNvPr>
          <p:cNvSpPr txBox="1"/>
          <p:nvPr/>
        </p:nvSpPr>
        <p:spPr>
          <a:xfrm>
            <a:off x="107291" y="1191124"/>
            <a:ext cx="742511" cy="300082"/>
          </a:xfrm>
          <a:prstGeom prst="rect">
            <a:avLst/>
          </a:prstGeom>
          <a:solidFill>
            <a:schemeClr val="bg1"/>
          </a:solidFill>
          <a:ln w="28575">
            <a:solidFill>
              <a:schemeClr val="tx1"/>
            </a:solidFill>
          </a:ln>
        </p:spPr>
        <p:txBody>
          <a:bodyPr wrap="none" rtlCol="0">
            <a:spAutoFit/>
          </a:bodyPr>
          <a:lstStyle/>
          <a:p>
            <a:pPr algn="ctr" defTabSz="685800">
              <a:buClrTx/>
            </a:pPr>
            <a:r>
              <a:rPr lang="en-US" sz="1350" b="1" kern="1200" dirty="0">
                <a:solidFill>
                  <a:prstClr val="black"/>
                </a:solidFill>
                <a:ea typeface="+mn-ea"/>
                <a:cs typeface="+mn-cs"/>
              </a:rPr>
              <a:t>RAPv4</a:t>
            </a:r>
          </a:p>
        </p:txBody>
      </p:sp>
      <p:sp>
        <p:nvSpPr>
          <p:cNvPr id="16" name="TextBox 15">
            <a:extLst>
              <a:ext uri="{FF2B5EF4-FFF2-40B4-BE49-F238E27FC236}">
                <a16:creationId xmlns:a16="http://schemas.microsoft.com/office/drawing/2014/main" id="{DB1EB156-16C0-8E4C-A998-A270B8924E11}"/>
              </a:ext>
            </a:extLst>
          </p:cNvPr>
          <p:cNvSpPr txBox="1"/>
          <p:nvPr/>
        </p:nvSpPr>
        <p:spPr>
          <a:xfrm>
            <a:off x="107291" y="3113587"/>
            <a:ext cx="761747" cy="300082"/>
          </a:xfrm>
          <a:prstGeom prst="rect">
            <a:avLst/>
          </a:prstGeom>
          <a:solidFill>
            <a:schemeClr val="bg1"/>
          </a:solidFill>
          <a:ln w="28575">
            <a:solidFill>
              <a:schemeClr val="tx1"/>
            </a:solidFill>
          </a:ln>
        </p:spPr>
        <p:txBody>
          <a:bodyPr wrap="none" rtlCol="0">
            <a:spAutoFit/>
          </a:bodyPr>
          <a:lstStyle/>
          <a:p>
            <a:pPr algn="ctr" defTabSz="685800">
              <a:buClrTx/>
            </a:pPr>
            <a:r>
              <a:rPr lang="en-US" sz="1350" b="1" kern="1200" dirty="0">
                <a:solidFill>
                  <a:prstClr val="black"/>
                </a:solidFill>
                <a:ea typeface="+mn-ea"/>
                <a:cs typeface="+mn-cs"/>
              </a:rPr>
              <a:t>v5 – v4</a:t>
            </a:r>
          </a:p>
        </p:txBody>
      </p:sp>
      <p:sp>
        <p:nvSpPr>
          <p:cNvPr id="17" name="TextBox 16">
            <a:extLst>
              <a:ext uri="{FF2B5EF4-FFF2-40B4-BE49-F238E27FC236}">
                <a16:creationId xmlns:a16="http://schemas.microsoft.com/office/drawing/2014/main" id="{B490BB76-C63C-F941-9B7F-A1CF27D34D0E}"/>
              </a:ext>
            </a:extLst>
          </p:cNvPr>
          <p:cNvSpPr txBox="1"/>
          <p:nvPr/>
        </p:nvSpPr>
        <p:spPr>
          <a:xfrm>
            <a:off x="5425636" y="1191124"/>
            <a:ext cx="742511" cy="300082"/>
          </a:xfrm>
          <a:prstGeom prst="rect">
            <a:avLst/>
          </a:prstGeom>
          <a:solidFill>
            <a:schemeClr val="bg1"/>
          </a:solidFill>
          <a:ln w="28575">
            <a:solidFill>
              <a:schemeClr val="tx1"/>
            </a:solidFill>
          </a:ln>
        </p:spPr>
        <p:txBody>
          <a:bodyPr wrap="none" rtlCol="0">
            <a:spAutoFit/>
          </a:bodyPr>
          <a:lstStyle/>
          <a:p>
            <a:pPr algn="ctr" defTabSz="685800">
              <a:buClrTx/>
            </a:pPr>
            <a:r>
              <a:rPr lang="en-US" sz="1350" b="1" kern="1200" dirty="0">
                <a:solidFill>
                  <a:prstClr val="black"/>
                </a:solidFill>
                <a:ea typeface="+mn-ea"/>
                <a:cs typeface="+mn-cs"/>
              </a:rPr>
              <a:t>RAPv5</a:t>
            </a:r>
          </a:p>
        </p:txBody>
      </p:sp>
      <p:sp>
        <p:nvSpPr>
          <p:cNvPr id="18" name="TextBox 17">
            <a:extLst>
              <a:ext uri="{FF2B5EF4-FFF2-40B4-BE49-F238E27FC236}">
                <a16:creationId xmlns:a16="http://schemas.microsoft.com/office/drawing/2014/main" id="{1F03B9B5-597A-9C40-BF03-6A4005764CB1}"/>
              </a:ext>
            </a:extLst>
          </p:cNvPr>
          <p:cNvSpPr txBox="1"/>
          <p:nvPr/>
        </p:nvSpPr>
        <p:spPr>
          <a:xfrm>
            <a:off x="5483344" y="3113587"/>
            <a:ext cx="684803" cy="507831"/>
          </a:xfrm>
          <a:prstGeom prst="rect">
            <a:avLst/>
          </a:prstGeom>
          <a:solidFill>
            <a:schemeClr val="bg1"/>
          </a:solidFill>
          <a:ln w="28575">
            <a:solidFill>
              <a:schemeClr val="tx1"/>
            </a:solidFill>
          </a:ln>
        </p:spPr>
        <p:txBody>
          <a:bodyPr wrap="none" rtlCol="0">
            <a:spAutoFit/>
          </a:bodyPr>
          <a:lstStyle/>
          <a:p>
            <a:pPr algn="ctr" defTabSz="685800">
              <a:buClrTx/>
            </a:pPr>
            <a:r>
              <a:rPr lang="en-US" sz="1350" b="1" kern="1200" dirty="0">
                <a:solidFill>
                  <a:prstClr val="black"/>
                </a:solidFill>
                <a:ea typeface="+mn-ea"/>
                <a:cs typeface="+mn-cs"/>
              </a:rPr>
              <a:t>RTMA</a:t>
            </a:r>
          </a:p>
          <a:p>
            <a:pPr algn="ctr" defTabSz="685800">
              <a:buClrTx/>
            </a:pPr>
            <a:r>
              <a:rPr lang="en-US" sz="1350" b="1" kern="1200" dirty="0">
                <a:solidFill>
                  <a:prstClr val="black"/>
                </a:solidFill>
                <a:ea typeface="+mn-ea"/>
                <a:cs typeface="+mn-cs"/>
              </a:rPr>
              <a:t>ANL</a:t>
            </a:r>
          </a:p>
        </p:txBody>
      </p:sp>
    </p:spTree>
    <p:extLst>
      <p:ext uri="{BB962C8B-B14F-4D97-AF65-F5344CB8AC3E}">
        <p14:creationId xmlns:p14="http://schemas.microsoft.com/office/powerpoint/2010/main" val="1434526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5B7289-B473-7B4B-8A37-F59858E968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dirty="0"/>
          </a:p>
        </p:txBody>
      </p:sp>
      <p:sp>
        <p:nvSpPr>
          <p:cNvPr id="4" name="Title 3">
            <a:extLst>
              <a:ext uri="{FF2B5EF4-FFF2-40B4-BE49-F238E27FC236}">
                <a16:creationId xmlns:a16="http://schemas.microsoft.com/office/drawing/2014/main" id="{0FD8DE65-01E9-134F-80A1-FAEF25EFA377}"/>
              </a:ext>
            </a:extLst>
          </p:cNvPr>
          <p:cNvSpPr>
            <a:spLocks noGrp="1"/>
          </p:cNvSpPr>
          <p:nvPr>
            <p:ph type="title"/>
          </p:nvPr>
        </p:nvSpPr>
        <p:spPr>
          <a:xfrm>
            <a:off x="1123545" y="380999"/>
            <a:ext cx="6896910" cy="393600"/>
          </a:xfrm>
        </p:spPr>
        <p:txBody>
          <a:bodyPr/>
          <a:lstStyle/>
          <a:p>
            <a:r>
              <a:rPr lang="en-US" sz="2400" b="1" dirty="0"/>
              <a:t>Increased High Bias for Ceilings and Visibility</a:t>
            </a:r>
          </a:p>
        </p:txBody>
      </p:sp>
      <p:pic>
        <p:nvPicPr>
          <p:cNvPr id="14" name="Google Shape;924;p58">
            <a:extLst>
              <a:ext uri="{FF2B5EF4-FFF2-40B4-BE49-F238E27FC236}">
                <a16:creationId xmlns:a16="http://schemas.microsoft.com/office/drawing/2014/main" id="{C88A361B-F211-E548-9C47-F77D7F565E88}"/>
              </a:ext>
            </a:extLst>
          </p:cNvPr>
          <p:cNvPicPr preferRelativeResize="0"/>
          <p:nvPr/>
        </p:nvPicPr>
        <p:blipFill>
          <a:blip r:embed="rId2">
            <a:alphaModFix/>
          </a:blip>
          <a:stretch>
            <a:fillRect/>
          </a:stretch>
        </p:blipFill>
        <p:spPr>
          <a:xfrm>
            <a:off x="4743957" y="3218846"/>
            <a:ext cx="2025960" cy="1747437"/>
          </a:xfrm>
          <a:prstGeom prst="rect">
            <a:avLst/>
          </a:prstGeom>
          <a:noFill/>
          <a:ln>
            <a:noFill/>
          </a:ln>
        </p:spPr>
      </p:pic>
      <p:pic>
        <p:nvPicPr>
          <p:cNvPr id="15" name="Google Shape;925;p58">
            <a:extLst>
              <a:ext uri="{FF2B5EF4-FFF2-40B4-BE49-F238E27FC236}">
                <a16:creationId xmlns:a16="http://schemas.microsoft.com/office/drawing/2014/main" id="{6FD3460E-B703-6246-B525-45705A91B4F0}"/>
              </a:ext>
            </a:extLst>
          </p:cNvPr>
          <p:cNvPicPr preferRelativeResize="0"/>
          <p:nvPr/>
        </p:nvPicPr>
        <p:blipFill>
          <a:blip r:embed="rId3">
            <a:alphaModFix/>
          </a:blip>
          <a:stretch>
            <a:fillRect/>
          </a:stretch>
        </p:blipFill>
        <p:spPr>
          <a:xfrm>
            <a:off x="2657473" y="3075062"/>
            <a:ext cx="2091336" cy="1891221"/>
          </a:xfrm>
          <a:prstGeom prst="rect">
            <a:avLst/>
          </a:prstGeom>
          <a:noFill/>
          <a:ln>
            <a:noFill/>
          </a:ln>
        </p:spPr>
      </p:pic>
      <p:pic>
        <p:nvPicPr>
          <p:cNvPr id="16" name="Google Shape;926;p58">
            <a:extLst>
              <a:ext uri="{FF2B5EF4-FFF2-40B4-BE49-F238E27FC236}">
                <a16:creationId xmlns:a16="http://schemas.microsoft.com/office/drawing/2014/main" id="{D5BB7A4E-BF7E-DD4A-8285-FB1AF5F86A3A}"/>
              </a:ext>
            </a:extLst>
          </p:cNvPr>
          <p:cNvPicPr preferRelativeResize="0"/>
          <p:nvPr/>
        </p:nvPicPr>
        <p:blipFill>
          <a:blip r:embed="rId4">
            <a:alphaModFix/>
          </a:blip>
          <a:stretch>
            <a:fillRect/>
          </a:stretch>
        </p:blipFill>
        <p:spPr>
          <a:xfrm>
            <a:off x="325982" y="3068340"/>
            <a:ext cx="2339879" cy="1981146"/>
          </a:xfrm>
          <a:prstGeom prst="rect">
            <a:avLst/>
          </a:prstGeom>
          <a:noFill/>
          <a:ln>
            <a:noFill/>
          </a:ln>
        </p:spPr>
      </p:pic>
      <p:pic>
        <p:nvPicPr>
          <p:cNvPr id="17" name="Google Shape;927;p58">
            <a:extLst>
              <a:ext uri="{FF2B5EF4-FFF2-40B4-BE49-F238E27FC236}">
                <a16:creationId xmlns:a16="http://schemas.microsoft.com/office/drawing/2014/main" id="{419349A6-1170-7A4A-8950-4218D34B76C0}"/>
              </a:ext>
            </a:extLst>
          </p:cNvPr>
          <p:cNvPicPr preferRelativeResize="0"/>
          <p:nvPr/>
        </p:nvPicPr>
        <p:blipFill>
          <a:blip r:embed="rId5">
            <a:alphaModFix/>
          </a:blip>
          <a:stretch>
            <a:fillRect/>
          </a:stretch>
        </p:blipFill>
        <p:spPr>
          <a:xfrm>
            <a:off x="4811382" y="1268759"/>
            <a:ext cx="1958535" cy="1747437"/>
          </a:xfrm>
          <a:prstGeom prst="rect">
            <a:avLst/>
          </a:prstGeom>
          <a:noFill/>
          <a:ln>
            <a:noFill/>
          </a:ln>
        </p:spPr>
      </p:pic>
      <p:pic>
        <p:nvPicPr>
          <p:cNvPr id="18" name="Google Shape;928;p58">
            <a:extLst>
              <a:ext uri="{FF2B5EF4-FFF2-40B4-BE49-F238E27FC236}">
                <a16:creationId xmlns:a16="http://schemas.microsoft.com/office/drawing/2014/main" id="{267716E6-9404-D442-A6B9-6B9F8A72B4C4}"/>
              </a:ext>
            </a:extLst>
          </p:cNvPr>
          <p:cNvPicPr preferRelativeResize="0"/>
          <p:nvPr/>
        </p:nvPicPr>
        <p:blipFill>
          <a:blip r:embed="rId6">
            <a:alphaModFix/>
          </a:blip>
          <a:stretch>
            <a:fillRect/>
          </a:stretch>
        </p:blipFill>
        <p:spPr>
          <a:xfrm>
            <a:off x="2543125" y="1262037"/>
            <a:ext cx="2200831" cy="1806304"/>
          </a:xfrm>
          <a:prstGeom prst="rect">
            <a:avLst/>
          </a:prstGeom>
          <a:noFill/>
          <a:ln>
            <a:noFill/>
          </a:ln>
        </p:spPr>
      </p:pic>
      <p:pic>
        <p:nvPicPr>
          <p:cNvPr id="19" name="Google Shape;929;p58">
            <a:extLst>
              <a:ext uri="{FF2B5EF4-FFF2-40B4-BE49-F238E27FC236}">
                <a16:creationId xmlns:a16="http://schemas.microsoft.com/office/drawing/2014/main" id="{EAAFF53D-EBC1-7049-BECE-4A707EC07A83}"/>
              </a:ext>
            </a:extLst>
          </p:cNvPr>
          <p:cNvPicPr preferRelativeResize="0"/>
          <p:nvPr/>
        </p:nvPicPr>
        <p:blipFill>
          <a:blip r:embed="rId7">
            <a:alphaModFix/>
          </a:blip>
          <a:stretch>
            <a:fillRect/>
          </a:stretch>
        </p:blipFill>
        <p:spPr>
          <a:xfrm>
            <a:off x="354982" y="1268758"/>
            <a:ext cx="2310879" cy="1828095"/>
          </a:xfrm>
          <a:prstGeom prst="rect">
            <a:avLst/>
          </a:prstGeom>
          <a:noFill/>
          <a:ln>
            <a:noFill/>
          </a:ln>
        </p:spPr>
      </p:pic>
      <p:sp>
        <p:nvSpPr>
          <p:cNvPr id="20" name="TextBox 19">
            <a:extLst>
              <a:ext uri="{FF2B5EF4-FFF2-40B4-BE49-F238E27FC236}">
                <a16:creationId xmlns:a16="http://schemas.microsoft.com/office/drawing/2014/main" id="{A3973BA6-EE23-7348-8547-C085653667EB}"/>
              </a:ext>
            </a:extLst>
          </p:cNvPr>
          <p:cNvSpPr txBox="1"/>
          <p:nvPr/>
        </p:nvSpPr>
        <p:spPr>
          <a:xfrm>
            <a:off x="1957316" y="854952"/>
            <a:ext cx="3491661" cy="338554"/>
          </a:xfrm>
          <a:prstGeom prst="rect">
            <a:avLst/>
          </a:prstGeom>
          <a:noFill/>
        </p:spPr>
        <p:txBody>
          <a:bodyPr wrap="none" rtlCol="0">
            <a:spAutoFit/>
          </a:bodyPr>
          <a:lstStyle/>
          <a:p>
            <a:pPr algn="ctr"/>
            <a:r>
              <a:rPr lang="en-US" sz="1600" b="1" dirty="0"/>
              <a:t>RAP Ceiling: 15 Jul – 15 Aug 2018</a:t>
            </a:r>
          </a:p>
        </p:txBody>
      </p:sp>
      <p:sp>
        <p:nvSpPr>
          <p:cNvPr id="21" name="Google Shape;577;p40">
            <a:extLst>
              <a:ext uri="{FF2B5EF4-FFF2-40B4-BE49-F238E27FC236}">
                <a16:creationId xmlns:a16="http://schemas.microsoft.com/office/drawing/2014/main" id="{28E73378-1578-BD40-88FA-634E4E286C74}"/>
              </a:ext>
            </a:extLst>
          </p:cNvPr>
          <p:cNvSpPr txBox="1"/>
          <p:nvPr/>
        </p:nvSpPr>
        <p:spPr>
          <a:xfrm>
            <a:off x="6630635" y="2779346"/>
            <a:ext cx="1989683" cy="473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rgbClr val="FF0000"/>
                </a:solidFill>
              </a:rPr>
              <a:t>RAPv4   </a:t>
            </a:r>
          </a:p>
          <a:p>
            <a:pPr marL="0" lvl="0" indent="0" algn="ctr" rtl="0">
              <a:spcBef>
                <a:spcPts val="0"/>
              </a:spcBef>
              <a:spcAft>
                <a:spcPts val="0"/>
              </a:spcAft>
              <a:buNone/>
            </a:pPr>
            <a:r>
              <a:rPr lang="en" b="1" dirty="0">
                <a:solidFill>
                  <a:srgbClr val="0000FF"/>
                </a:solidFill>
              </a:rPr>
              <a:t>RAPv5</a:t>
            </a:r>
          </a:p>
          <a:p>
            <a:pPr marL="0" lvl="0" indent="0" algn="ctr" rtl="0">
              <a:spcBef>
                <a:spcPts val="0"/>
              </a:spcBef>
              <a:spcAft>
                <a:spcPts val="0"/>
              </a:spcAft>
              <a:buNone/>
            </a:pPr>
            <a:endParaRPr lang="en" sz="1050" b="1" dirty="0">
              <a:solidFill>
                <a:srgbClr val="0000FF"/>
              </a:solidFill>
            </a:endParaRPr>
          </a:p>
          <a:p>
            <a:pPr marL="0" lvl="0" indent="0" algn="ctr" rtl="0">
              <a:spcBef>
                <a:spcPts val="0"/>
              </a:spcBef>
              <a:spcAft>
                <a:spcPts val="0"/>
              </a:spcAft>
              <a:buNone/>
            </a:pPr>
            <a:r>
              <a:rPr lang="en" b="1" dirty="0">
                <a:solidFill>
                  <a:srgbClr val="FF9300"/>
                </a:solidFill>
              </a:rPr>
              <a:t>DIFF</a:t>
            </a:r>
            <a:endParaRPr b="1" dirty="0">
              <a:solidFill>
                <a:srgbClr val="FF9300"/>
              </a:solidFill>
            </a:endParaRPr>
          </a:p>
        </p:txBody>
      </p:sp>
      <p:sp>
        <p:nvSpPr>
          <p:cNvPr id="23" name="TextBox 22">
            <a:extLst>
              <a:ext uri="{FF2B5EF4-FFF2-40B4-BE49-F238E27FC236}">
                <a16:creationId xmlns:a16="http://schemas.microsoft.com/office/drawing/2014/main" id="{2A86900F-7E7B-6C4F-A69E-9027AD77BA16}"/>
              </a:ext>
            </a:extLst>
          </p:cNvPr>
          <p:cNvSpPr txBox="1"/>
          <p:nvPr/>
        </p:nvSpPr>
        <p:spPr>
          <a:xfrm>
            <a:off x="1330723" y="1326849"/>
            <a:ext cx="785793" cy="300082"/>
          </a:xfrm>
          <a:prstGeom prst="rect">
            <a:avLst/>
          </a:prstGeom>
          <a:solidFill>
            <a:schemeClr val="bg1"/>
          </a:solidFill>
          <a:ln w="28575">
            <a:solidFill>
              <a:schemeClr val="tx1"/>
            </a:solidFill>
          </a:ln>
        </p:spPr>
        <p:txBody>
          <a:bodyPr wrap="none" rtlCol="0">
            <a:spAutoFit/>
          </a:bodyPr>
          <a:lstStyle/>
          <a:p>
            <a:pPr algn="ctr" defTabSz="685800">
              <a:buClrTx/>
            </a:pPr>
            <a:r>
              <a:rPr lang="en-US" sz="1350" b="1" kern="1200" dirty="0">
                <a:solidFill>
                  <a:prstClr val="black"/>
                </a:solidFill>
                <a:ea typeface="+mn-ea"/>
                <a:cs typeface="+mn-cs"/>
              </a:rPr>
              <a:t>&lt; 500 ft</a:t>
            </a:r>
          </a:p>
        </p:txBody>
      </p:sp>
      <p:sp>
        <p:nvSpPr>
          <p:cNvPr id="24" name="TextBox 23">
            <a:extLst>
              <a:ext uri="{FF2B5EF4-FFF2-40B4-BE49-F238E27FC236}">
                <a16:creationId xmlns:a16="http://schemas.microsoft.com/office/drawing/2014/main" id="{AEE32414-4B00-7244-AF8E-720660A6341C}"/>
              </a:ext>
            </a:extLst>
          </p:cNvPr>
          <p:cNvSpPr txBox="1"/>
          <p:nvPr/>
        </p:nvSpPr>
        <p:spPr>
          <a:xfrm>
            <a:off x="3325288" y="1326849"/>
            <a:ext cx="881973" cy="300082"/>
          </a:xfrm>
          <a:prstGeom prst="rect">
            <a:avLst/>
          </a:prstGeom>
          <a:solidFill>
            <a:schemeClr val="bg1"/>
          </a:solidFill>
          <a:ln w="28575">
            <a:solidFill>
              <a:schemeClr val="tx1"/>
            </a:solidFill>
          </a:ln>
        </p:spPr>
        <p:txBody>
          <a:bodyPr wrap="none" rtlCol="0">
            <a:spAutoFit/>
          </a:bodyPr>
          <a:lstStyle/>
          <a:p>
            <a:pPr algn="ctr" defTabSz="685800">
              <a:buClrTx/>
            </a:pPr>
            <a:r>
              <a:rPr lang="en-US" sz="1350" b="1" kern="1200" dirty="0">
                <a:solidFill>
                  <a:prstClr val="black"/>
                </a:solidFill>
                <a:ea typeface="+mn-ea"/>
                <a:cs typeface="+mn-cs"/>
              </a:rPr>
              <a:t>&lt; 1000 ft</a:t>
            </a:r>
          </a:p>
        </p:txBody>
      </p:sp>
      <p:sp>
        <p:nvSpPr>
          <p:cNvPr id="25" name="TextBox 24">
            <a:extLst>
              <a:ext uri="{FF2B5EF4-FFF2-40B4-BE49-F238E27FC236}">
                <a16:creationId xmlns:a16="http://schemas.microsoft.com/office/drawing/2014/main" id="{7C4B0172-32FF-9A40-9AC8-5451AA7FB3C0}"/>
              </a:ext>
            </a:extLst>
          </p:cNvPr>
          <p:cNvSpPr txBox="1"/>
          <p:nvPr/>
        </p:nvSpPr>
        <p:spPr>
          <a:xfrm>
            <a:off x="5474267" y="1324755"/>
            <a:ext cx="881973" cy="300082"/>
          </a:xfrm>
          <a:prstGeom prst="rect">
            <a:avLst/>
          </a:prstGeom>
          <a:solidFill>
            <a:schemeClr val="bg1"/>
          </a:solidFill>
          <a:ln w="28575">
            <a:solidFill>
              <a:schemeClr val="tx1"/>
            </a:solidFill>
          </a:ln>
        </p:spPr>
        <p:txBody>
          <a:bodyPr wrap="none" rtlCol="0">
            <a:spAutoFit/>
          </a:bodyPr>
          <a:lstStyle/>
          <a:p>
            <a:pPr algn="ctr" defTabSz="685800">
              <a:buClrTx/>
            </a:pPr>
            <a:r>
              <a:rPr lang="en-US" sz="1350" b="1" kern="1200" dirty="0">
                <a:solidFill>
                  <a:prstClr val="black"/>
                </a:solidFill>
                <a:ea typeface="+mn-ea"/>
                <a:cs typeface="+mn-cs"/>
              </a:rPr>
              <a:t>&lt; 3000 ft</a:t>
            </a:r>
          </a:p>
        </p:txBody>
      </p:sp>
      <p:sp>
        <p:nvSpPr>
          <p:cNvPr id="27" name="Google Shape;933;p58">
            <a:extLst>
              <a:ext uri="{FF2B5EF4-FFF2-40B4-BE49-F238E27FC236}">
                <a16:creationId xmlns:a16="http://schemas.microsoft.com/office/drawing/2014/main" id="{9844E2E1-7B29-304F-B836-4B8EAD3275D9}"/>
              </a:ext>
            </a:extLst>
          </p:cNvPr>
          <p:cNvSpPr txBox="1"/>
          <p:nvPr/>
        </p:nvSpPr>
        <p:spPr>
          <a:xfrm>
            <a:off x="6925897" y="3759109"/>
            <a:ext cx="1538441" cy="387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t>FREQ BIAS</a:t>
            </a:r>
            <a:endParaRPr b="1" dirty="0"/>
          </a:p>
        </p:txBody>
      </p:sp>
      <p:sp>
        <p:nvSpPr>
          <p:cNvPr id="28" name="Google Shape;933;p58">
            <a:extLst>
              <a:ext uri="{FF2B5EF4-FFF2-40B4-BE49-F238E27FC236}">
                <a16:creationId xmlns:a16="http://schemas.microsoft.com/office/drawing/2014/main" id="{65833274-B971-BC48-900E-1DF195291A56}"/>
              </a:ext>
            </a:extLst>
          </p:cNvPr>
          <p:cNvSpPr txBox="1"/>
          <p:nvPr/>
        </p:nvSpPr>
        <p:spPr>
          <a:xfrm>
            <a:off x="6925897" y="1624837"/>
            <a:ext cx="1368000" cy="387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t>CSI</a:t>
            </a:r>
            <a:endParaRPr b="1" dirty="0"/>
          </a:p>
        </p:txBody>
      </p:sp>
    </p:spTree>
    <p:extLst>
      <p:ext uri="{BB962C8B-B14F-4D97-AF65-F5344CB8AC3E}">
        <p14:creationId xmlns:p14="http://schemas.microsoft.com/office/powerpoint/2010/main" val="2352669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5B7289-B473-7B4B-8A37-F59858E968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dirty="0"/>
          </a:p>
        </p:txBody>
      </p:sp>
      <p:sp>
        <p:nvSpPr>
          <p:cNvPr id="4" name="Title 3">
            <a:extLst>
              <a:ext uri="{FF2B5EF4-FFF2-40B4-BE49-F238E27FC236}">
                <a16:creationId xmlns:a16="http://schemas.microsoft.com/office/drawing/2014/main" id="{0FD8DE65-01E9-134F-80A1-FAEF25EFA377}"/>
              </a:ext>
            </a:extLst>
          </p:cNvPr>
          <p:cNvSpPr>
            <a:spLocks noGrp="1"/>
          </p:cNvSpPr>
          <p:nvPr>
            <p:ph type="title"/>
          </p:nvPr>
        </p:nvSpPr>
        <p:spPr>
          <a:xfrm>
            <a:off x="1123545" y="380999"/>
            <a:ext cx="6896910" cy="393600"/>
          </a:xfrm>
        </p:spPr>
        <p:txBody>
          <a:bodyPr/>
          <a:lstStyle/>
          <a:p>
            <a:r>
              <a:rPr lang="en-US" sz="2400" b="1" dirty="0"/>
              <a:t>Low QPF Bias in the West</a:t>
            </a:r>
          </a:p>
        </p:txBody>
      </p:sp>
      <p:sp>
        <p:nvSpPr>
          <p:cNvPr id="20" name="TextBox 19">
            <a:extLst>
              <a:ext uri="{FF2B5EF4-FFF2-40B4-BE49-F238E27FC236}">
                <a16:creationId xmlns:a16="http://schemas.microsoft.com/office/drawing/2014/main" id="{A3973BA6-EE23-7348-8547-C085653667EB}"/>
              </a:ext>
            </a:extLst>
          </p:cNvPr>
          <p:cNvSpPr txBox="1"/>
          <p:nvPr/>
        </p:nvSpPr>
        <p:spPr>
          <a:xfrm>
            <a:off x="3218690" y="863167"/>
            <a:ext cx="1095172" cy="338554"/>
          </a:xfrm>
          <a:prstGeom prst="rect">
            <a:avLst/>
          </a:prstGeom>
          <a:noFill/>
        </p:spPr>
        <p:txBody>
          <a:bodyPr wrap="none" rtlCol="0">
            <a:spAutoFit/>
          </a:bodyPr>
          <a:lstStyle/>
          <a:p>
            <a:pPr algn="ctr"/>
            <a:r>
              <a:rPr lang="en-US" sz="1600" b="1" dirty="0"/>
              <a:t>RAP QPF</a:t>
            </a:r>
          </a:p>
        </p:txBody>
      </p:sp>
      <p:sp>
        <p:nvSpPr>
          <p:cNvPr id="21" name="Google Shape;577;p40">
            <a:extLst>
              <a:ext uri="{FF2B5EF4-FFF2-40B4-BE49-F238E27FC236}">
                <a16:creationId xmlns:a16="http://schemas.microsoft.com/office/drawing/2014/main" id="{28E73378-1578-BD40-88FA-634E4E286C74}"/>
              </a:ext>
            </a:extLst>
          </p:cNvPr>
          <p:cNvSpPr txBox="1"/>
          <p:nvPr/>
        </p:nvSpPr>
        <p:spPr>
          <a:xfrm>
            <a:off x="6697765" y="2571750"/>
            <a:ext cx="1989683" cy="473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rgbClr val="FF0000"/>
                </a:solidFill>
              </a:rPr>
              <a:t>RAPv4   </a:t>
            </a:r>
          </a:p>
          <a:p>
            <a:pPr marL="0" lvl="0" indent="0" algn="ctr" rtl="0">
              <a:spcBef>
                <a:spcPts val="0"/>
              </a:spcBef>
              <a:spcAft>
                <a:spcPts val="0"/>
              </a:spcAft>
              <a:buNone/>
            </a:pPr>
            <a:r>
              <a:rPr lang="en" b="1" dirty="0">
                <a:solidFill>
                  <a:srgbClr val="0000FF"/>
                </a:solidFill>
              </a:rPr>
              <a:t>RAPv5</a:t>
            </a:r>
          </a:p>
          <a:p>
            <a:pPr marL="0" lvl="0" indent="0" algn="ctr" rtl="0">
              <a:spcBef>
                <a:spcPts val="0"/>
              </a:spcBef>
              <a:spcAft>
                <a:spcPts val="0"/>
              </a:spcAft>
              <a:buNone/>
            </a:pPr>
            <a:endParaRPr lang="en" sz="1050" b="1" dirty="0">
              <a:solidFill>
                <a:srgbClr val="0000FF"/>
              </a:solidFill>
            </a:endParaRPr>
          </a:p>
          <a:p>
            <a:pPr marL="0" lvl="0" indent="0" algn="ctr" rtl="0">
              <a:spcBef>
                <a:spcPts val="0"/>
              </a:spcBef>
              <a:spcAft>
                <a:spcPts val="0"/>
              </a:spcAft>
              <a:buNone/>
            </a:pPr>
            <a:r>
              <a:rPr lang="en" b="1" dirty="0">
                <a:solidFill>
                  <a:srgbClr val="FF9300"/>
                </a:solidFill>
              </a:rPr>
              <a:t>DIFF</a:t>
            </a:r>
            <a:endParaRPr b="1" dirty="0">
              <a:solidFill>
                <a:srgbClr val="FF9300"/>
              </a:solidFill>
            </a:endParaRPr>
          </a:p>
        </p:txBody>
      </p:sp>
      <p:sp>
        <p:nvSpPr>
          <p:cNvPr id="27" name="Google Shape;933;p58">
            <a:extLst>
              <a:ext uri="{FF2B5EF4-FFF2-40B4-BE49-F238E27FC236}">
                <a16:creationId xmlns:a16="http://schemas.microsoft.com/office/drawing/2014/main" id="{9844E2E1-7B29-304F-B836-4B8EAD3275D9}"/>
              </a:ext>
            </a:extLst>
          </p:cNvPr>
          <p:cNvSpPr txBox="1"/>
          <p:nvPr/>
        </p:nvSpPr>
        <p:spPr>
          <a:xfrm>
            <a:off x="6923387" y="3416728"/>
            <a:ext cx="1538441" cy="387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t>FREQ BIAS</a:t>
            </a:r>
            <a:endParaRPr b="1" dirty="0"/>
          </a:p>
        </p:txBody>
      </p:sp>
      <p:sp>
        <p:nvSpPr>
          <p:cNvPr id="28" name="Google Shape;933;p58">
            <a:extLst>
              <a:ext uri="{FF2B5EF4-FFF2-40B4-BE49-F238E27FC236}">
                <a16:creationId xmlns:a16="http://schemas.microsoft.com/office/drawing/2014/main" id="{65833274-B971-BC48-900E-1DF195291A56}"/>
              </a:ext>
            </a:extLst>
          </p:cNvPr>
          <p:cNvSpPr txBox="1"/>
          <p:nvPr/>
        </p:nvSpPr>
        <p:spPr>
          <a:xfrm>
            <a:off x="6925897" y="1624837"/>
            <a:ext cx="1368000" cy="387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t>CSI</a:t>
            </a:r>
            <a:endParaRPr b="1" dirty="0"/>
          </a:p>
        </p:txBody>
      </p:sp>
      <p:grpSp>
        <p:nvGrpSpPr>
          <p:cNvPr id="22" name="Google Shape;246;p24">
            <a:extLst>
              <a:ext uri="{FF2B5EF4-FFF2-40B4-BE49-F238E27FC236}">
                <a16:creationId xmlns:a16="http://schemas.microsoft.com/office/drawing/2014/main" id="{9D4F968D-4F4D-F141-A12D-7A7AECFCF50B}"/>
              </a:ext>
            </a:extLst>
          </p:cNvPr>
          <p:cNvGrpSpPr/>
          <p:nvPr/>
        </p:nvGrpSpPr>
        <p:grpSpPr>
          <a:xfrm>
            <a:off x="299544" y="2914008"/>
            <a:ext cx="2271470" cy="1415395"/>
            <a:chOff x="-1" y="2907882"/>
            <a:chExt cx="3028626" cy="1887193"/>
          </a:xfrm>
        </p:grpSpPr>
        <p:pic>
          <p:nvPicPr>
            <p:cNvPr id="26" name="Google Shape;247;p24">
              <a:extLst>
                <a:ext uri="{FF2B5EF4-FFF2-40B4-BE49-F238E27FC236}">
                  <a16:creationId xmlns:a16="http://schemas.microsoft.com/office/drawing/2014/main" id="{E8B3087D-72AD-4043-94C0-91A4C6ED6478}"/>
                </a:ext>
              </a:extLst>
            </p:cNvPr>
            <p:cNvPicPr preferRelativeResize="0"/>
            <p:nvPr/>
          </p:nvPicPr>
          <p:blipFill>
            <a:blip r:embed="rId2">
              <a:alphaModFix/>
            </a:blip>
            <a:stretch>
              <a:fillRect/>
            </a:stretch>
          </p:blipFill>
          <p:spPr>
            <a:xfrm>
              <a:off x="-1" y="2907882"/>
              <a:ext cx="2942650" cy="1887193"/>
            </a:xfrm>
            <a:prstGeom prst="rect">
              <a:avLst/>
            </a:prstGeom>
            <a:noFill/>
            <a:ln>
              <a:noFill/>
            </a:ln>
          </p:spPr>
        </p:pic>
        <p:sp>
          <p:nvSpPr>
            <p:cNvPr id="29" name="Google Shape;248;p24">
              <a:extLst>
                <a:ext uri="{FF2B5EF4-FFF2-40B4-BE49-F238E27FC236}">
                  <a16:creationId xmlns:a16="http://schemas.microsoft.com/office/drawing/2014/main" id="{CE4984E8-8C18-5242-B66B-B3F12A0F82A5}"/>
                </a:ext>
              </a:extLst>
            </p:cNvPr>
            <p:cNvSpPr txBox="1"/>
            <p:nvPr/>
          </p:nvSpPr>
          <p:spPr>
            <a:xfrm>
              <a:off x="355625" y="4378975"/>
              <a:ext cx="2673000" cy="416100"/>
            </a:xfrm>
            <a:prstGeom prst="rect">
              <a:avLst/>
            </a:prstGeom>
            <a:solidFill>
              <a:srgbClr val="FFFFFF"/>
            </a:solidFill>
            <a:ln>
              <a:noFill/>
            </a:ln>
          </p:spPr>
          <p:txBody>
            <a:bodyPr spcFirstLastPara="1" wrap="square" lIns="68569" tIns="68569" rIns="68569" bIns="68569" anchor="ctr" anchorCtr="0">
              <a:noAutofit/>
            </a:bodyPr>
            <a:lstStyle/>
            <a:p>
              <a:r>
                <a:rPr lang="en" sz="450" b="1"/>
                <a:t>0.01         0.1         0.25         0.5           1.0          1.5             2.0           3.0</a:t>
              </a:r>
              <a:endParaRPr sz="450" b="1"/>
            </a:p>
            <a:p>
              <a:endParaRPr sz="450" b="1"/>
            </a:p>
            <a:p>
              <a:pPr algn="ctr"/>
              <a:r>
                <a:rPr lang="en" sz="750"/>
                <a:t>Threshold (in)  </a:t>
              </a:r>
              <a:endParaRPr sz="750"/>
            </a:p>
          </p:txBody>
        </p:sp>
      </p:grpSp>
      <p:grpSp>
        <p:nvGrpSpPr>
          <p:cNvPr id="30" name="Google Shape;249;p24">
            <a:extLst>
              <a:ext uri="{FF2B5EF4-FFF2-40B4-BE49-F238E27FC236}">
                <a16:creationId xmlns:a16="http://schemas.microsoft.com/office/drawing/2014/main" id="{1EF133A1-5BAB-514B-B677-95C20A53759A}"/>
              </a:ext>
            </a:extLst>
          </p:cNvPr>
          <p:cNvGrpSpPr/>
          <p:nvPr/>
        </p:nvGrpSpPr>
        <p:grpSpPr>
          <a:xfrm>
            <a:off x="2507302" y="2891948"/>
            <a:ext cx="2321831" cy="1502705"/>
            <a:chOff x="2943675" y="2878468"/>
            <a:chExt cx="3095775" cy="2003607"/>
          </a:xfrm>
        </p:grpSpPr>
        <p:pic>
          <p:nvPicPr>
            <p:cNvPr id="31" name="Google Shape;250;p24">
              <a:extLst>
                <a:ext uri="{FF2B5EF4-FFF2-40B4-BE49-F238E27FC236}">
                  <a16:creationId xmlns:a16="http://schemas.microsoft.com/office/drawing/2014/main" id="{CAD76A27-FAE5-E643-9B7D-2A4B255F4D62}"/>
                </a:ext>
              </a:extLst>
            </p:cNvPr>
            <p:cNvPicPr preferRelativeResize="0"/>
            <p:nvPr/>
          </p:nvPicPr>
          <p:blipFill>
            <a:blip r:embed="rId3">
              <a:alphaModFix/>
            </a:blip>
            <a:stretch>
              <a:fillRect/>
            </a:stretch>
          </p:blipFill>
          <p:spPr>
            <a:xfrm>
              <a:off x="2943675" y="2878468"/>
              <a:ext cx="3037700" cy="1946019"/>
            </a:xfrm>
            <a:prstGeom prst="rect">
              <a:avLst/>
            </a:prstGeom>
            <a:noFill/>
            <a:ln>
              <a:noFill/>
            </a:ln>
          </p:spPr>
        </p:pic>
        <p:sp>
          <p:nvSpPr>
            <p:cNvPr id="32" name="Google Shape;251;p24">
              <a:extLst>
                <a:ext uri="{FF2B5EF4-FFF2-40B4-BE49-F238E27FC236}">
                  <a16:creationId xmlns:a16="http://schemas.microsoft.com/office/drawing/2014/main" id="{1FA2FE38-FB2A-A540-86F6-AB49D3AF45E9}"/>
                </a:ext>
              </a:extLst>
            </p:cNvPr>
            <p:cNvSpPr txBox="1"/>
            <p:nvPr/>
          </p:nvSpPr>
          <p:spPr>
            <a:xfrm>
              <a:off x="3366450" y="4378975"/>
              <a:ext cx="2673000" cy="503100"/>
            </a:xfrm>
            <a:prstGeom prst="rect">
              <a:avLst/>
            </a:prstGeom>
            <a:solidFill>
              <a:srgbClr val="FFFFFF"/>
            </a:solidFill>
            <a:ln>
              <a:noFill/>
            </a:ln>
          </p:spPr>
          <p:txBody>
            <a:bodyPr spcFirstLastPara="1" wrap="square" lIns="68569" tIns="68569" rIns="68569" bIns="68569" anchor="ctr" anchorCtr="0">
              <a:noAutofit/>
            </a:bodyPr>
            <a:lstStyle/>
            <a:p>
              <a:r>
                <a:rPr lang="en" sz="450" b="1"/>
                <a:t>0.01         0.1         0.25         0.5           1.0          1.5             2.0           3.0</a:t>
              </a:r>
              <a:endParaRPr sz="450" b="1"/>
            </a:p>
            <a:p>
              <a:endParaRPr sz="450" b="1"/>
            </a:p>
            <a:p>
              <a:pPr algn="ctr"/>
              <a:r>
                <a:rPr lang="en" sz="750"/>
                <a:t>Threshold (in)  </a:t>
              </a:r>
              <a:endParaRPr sz="750"/>
            </a:p>
          </p:txBody>
        </p:sp>
      </p:grpSp>
      <p:grpSp>
        <p:nvGrpSpPr>
          <p:cNvPr id="33" name="Google Shape;252;p24">
            <a:extLst>
              <a:ext uri="{FF2B5EF4-FFF2-40B4-BE49-F238E27FC236}">
                <a16:creationId xmlns:a16="http://schemas.microsoft.com/office/drawing/2014/main" id="{9D19EE59-94E3-3B46-8849-D6CFBA4C9DC6}"/>
              </a:ext>
            </a:extLst>
          </p:cNvPr>
          <p:cNvGrpSpPr/>
          <p:nvPr/>
        </p:nvGrpSpPr>
        <p:grpSpPr>
          <a:xfrm>
            <a:off x="4785576" y="2878509"/>
            <a:ext cx="2371200" cy="1548769"/>
            <a:chOff x="5981375" y="2860550"/>
            <a:chExt cx="3161600" cy="2065025"/>
          </a:xfrm>
        </p:grpSpPr>
        <p:pic>
          <p:nvPicPr>
            <p:cNvPr id="34" name="Google Shape;253;p24">
              <a:extLst>
                <a:ext uri="{FF2B5EF4-FFF2-40B4-BE49-F238E27FC236}">
                  <a16:creationId xmlns:a16="http://schemas.microsoft.com/office/drawing/2014/main" id="{68843200-9355-354F-85CD-CAFB127573AD}"/>
                </a:ext>
              </a:extLst>
            </p:cNvPr>
            <p:cNvPicPr preferRelativeResize="0"/>
            <p:nvPr/>
          </p:nvPicPr>
          <p:blipFill>
            <a:blip r:embed="rId4">
              <a:alphaModFix/>
            </a:blip>
            <a:stretch>
              <a:fillRect/>
            </a:stretch>
          </p:blipFill>
          <p:spPr>
            <a:xfrm>
              <a:off x="5981375" y="2860550"/>
              <a:ext cx="3161600" cy="2021460"/>
            </a:xfrm>
            <a:prstGeom prst="rect">
              <a:avLst/>
            </a:prstGeom>
            <a:noFill/>
            <a:ln>
              <a:noFill/>
            </a:ln>
          </p:spPr>
        </p:pic>
        <p:sp>
          <p:nvSpPr>
            <p:cNvPr id="35" name="Google Shape;254;p24">
              <a:extLst>
                <a:ext uri="{FF2B5EF4-FFF2-40B4-BE49-F238E27FC236}">
                  <a16:creationId xmlns:a16="http://schemas.microsoft.com/office/drawing/2014/main" id="{6509079F-7735-874B-B1C4-3D93BA064E98}"/>
                </a:ext>
              </a:extLst>
            </p:cNvPr>
            <p:cNvSpPr txBox="1"/>
            <p:nvPr/>
          </p:nvSpPr>
          <p:spPr>
            <a:xfrm>
              <a:off x="6463250" y="4422475"/>
              <a:ext cx="2673000" cy="503100"/>
            </a:xfrm>
            <a:prstGeom prst="rect">
              <a:avLst/>
            </a:prstGeom>
            <a:solidFill>
              <a:srgbClr val="FFFFFF"/>
            </a:solidFill>
            <a:ln>
              <a:noFill/>
            </a:ln>
          </p:spPr>
          <p:txBody>
            <a:bodyPr spcFirstLastPara="1" wrap="square" lIns="68569" tIns="68569" rIns="68569" bIns="68569" anchor="ctr" anchorCtr="0">
              <a:noAutofit/>
            </a:bodyPr>
            <a:lstStyle/>
            <a:p>
              <a:r>
                <a:rPr lang="en" sz="450" b="1"/>
                <a:t>0.01         0.1         0.25         0.5             1.0          1.5             2.0          3.0</a:t>
              </a:r>
              <a:endParaRPr sz="450" b="1"/>
            </a:p>
            <a:p>
              <a:endParaRPr sz="450" b="1"/>
            </a:p>
            <a:p>
              <a:pPr algn="ctr"/>
              <a:r>
                <a:rPr lang="en" sz="750"/>
                <a:t>Threshold (in)  </a:t>
              </a:r>
              <a:endParaRPr sz="750"/>
            </a:p>
          </p:txBody>
        </p:sp>
      </p:grpSp>
      <p:grpSp>
        <p:nvGrpSpPr>
          <p:cNvPr id="36" name="Google Shape;255;p24">
            <a:extLst>
              <a:ext uri="{FF2B5EF4-FFF2-40B4-BE49-F238E27FC236}">
                <a16:creationId xmlns:a16="http://schemas.microsoft.com/office/drawing/2014/main" id="{F1328724-A1E7-4444-BA29-E3726D940A91}"/>
              </a:ext>
            </a:extLst>
          </p:cNvPr>
          <p:cNvGrpSpPr/>
          <p:nvPr/>
        </p:nvGrpSpPr>
        <p:grpSpPr>
          <a:xfrm>
            <a:off x="299545" y="1411246"/>
            <a:ext cx="2306419" cy="1364513"/>
            <a:chOff x="0" y="904200"/>
            <a:chExt cx="3075225" cy="1819350"/>
          </a:xfrm>
        </p:grpSpPr>
        <p:pic>
          <p:nvPicPr>
            <p:cNvPr id="37" name="Google Shape;256;p24">
              <a:extLst>
                <a:ext uri="{FF2B5EF4-FFF2-40B4-BE49-F238E27FC236}">
                  <a16:creationId xmlns:a16="http://schemas.microsoft.com/office/drawing/2014/main" id="{4D6E4E54-5680-A84A-B120-D0A48BC2D371}"/>
                </a:ext>
              </a:extLst>
            </p:cNvPr>
            <p:cNvPicPr preferRelativeResize="0"/>
            <p:nvPr/>
          </p:nvPicPr>
          <p:blipFill>
            <a:blip r:embed="rId5">
              <a:alphaModFix/>
            </a:blip>
            <a:stretch>
              <a:fillRect/>
            </a:stretch>
          </p:blipFill>
          <p:spPr>
            <a:xfrm>
              <a:off x="0" y="904200"/>
              <a:ext cx="2942651" cy="1802800"/>
            </a:xfrm>
            <a:prstGeom prst="rect">
              <a:avLst/>
            </a:prstGeom>
            <a:noFill/>
            <a:ln>
              <a:noFill/>
            </a:ln>
          </p:spPr>
        </p:pic>
        <p:sp>
          <p:nvSpPr>
            <p:cNvPr id="38" name="Google Shape;257;p24">
              <a:extLst>
                <a:ext uri="{FF2B5EF4-FFF2-40B4-BE49-F238E27FC236}">
                  <a16:creationId xmlns:a16="http://schemas.microsoft.com/office/drawing/2014/main" id="{BD9A6467-05FB-BB47-84BC-F6C7C38C9200}"/>
                </a:ext>
              </a:extLst>
            </p:cNvPr>
            <p:cNvSpPr txBox="1"/>
            <p:nvPr/>
          </p:nvSpPr>
          <p:spPr>
            <a:xfrm>
              <a:off x="446025" y="2307450"/>
              <a:ext cx="2629200" cy="416100"/>
            </a:xfrm>
            <a:prstGeom prst="rect">
              <a:avLst/>
            </a:prstGeom>
            <a:solidFill>
              <a:srgbClr val="FFFFFF"/>
            </a:solidFill>
            <a:ln>
              <a:noFill/>
            </a:ln>
          </p:spPr>
          <p:txBody>
            <a:bodyPr spcFirstLastPara="1" wrap="square" lIns="68569" tIns="68569" rIns="68569" bIns="68569" anchor="ctr" anchorCtr="0">
              <a:noAutofit/>
            </a:bodyPr>
            <a:lstStyle/>
            <a:p>
              <a:r>
                <a:rPr lang="en" sz="450" b="1"/>
                <a:t>0.01         0.1         0.25         0.5         1.0          1.5          2.0          3.0</a:t>
              </a:r>
              <a:endParaRPr sz="450" b="1"/>
            </a:p>
            <a:p>
              <a:endParaRPr sz="450" b="1"/>
            </a:p>
            <a:p>
              <a:pPr algn="ctr"/>
              <a:r>
                <a:rPr lang="en" sz="750"/>
                <a:t>Threshold (in)  </a:t>
              </a:r>
              <a:endParaRPr sz="750"/>
            </a:p>
          </p:txBody>
        </p:sp>
      </p:grpSp>
      <p:grpSp>
        <p:nvGrpSpPr>
          <p:cNvPr id="39" name="Google Shape;258;p24">
            <a:extLst>
              <a:ext uri="{FF2B5EF4-FFF2-40B4-BE49-F238E27FC236}">
                <a16:creationId xmlns:a16="http://schemas.microsoft.com/office/drawing/2014/main" id="{5CE9FA71-940E-9540-94E2-42D65EDEA113}"/>
              </a:ext>
            </a:extLst>
          </p:cNvPr>
          <p:cNvGrpSpPr/>
          <p:nvPr/>
        </p:nvGrpSpPr>
        <p:grpSpPr>
          <a:xfrm>
            <a:off x="2526286" y="1398825"/>
            <a:ext cx="2286422" cy="1376944"/>
            <a:chOff x="2968987" y="887638"/>
            <a:chExt cx="3048563" cy="1835925"/>
          </a:xfrm>
        </p:grpSpPr>
        <p:pic>
          <p:nvPicPr>
            <p:cNvPr id="40" name="Google Shape;259;p24">
              <a:extLst>
                <a:ext uri="{FF2B5EF4-FFF2-40B4-BE49-F238E27FC236}">
                  <a16:creationId xmlns:a16="http://schemas.microsoft.com/office/drawing/2014/main" id="{8E4DE026-5E3A-A14D-9BA6-1A4C2E878E8F}"/>
                </a:ext>
              </a:extLst>
            </p:cNvPr>
            <p:cNvPicPr preferRelativeResize="0"/>
            <p:nvPr/>
          </p:nvPicPr>
          <p:blipFill>
            <a:blip r:embed="rId6">
              <a:alphaModFix/>
            </a:blip>
            <a:stretch>
              <a:fillRect/>
            </a:stretch>
          </p:blipFill>
          <p:spPr>
            <a:xfrm>
              <a:off x="2968987" y="887637"/>
              <a:ext cx="2987080" cy="1835925"/>
            </a:xfrm>
            <a:prstGeom prst="rect">
              <a:avLst/>
            </a:prstGeom>
            <a:noFill/>
            <a:ln>
              <a:noFill/>
            </a:ln>
          </p:spPr>
        </p:pic>
        <p:sp>
          <p:nvSpPr>
            <p:cNvPr id="41" name="Google Shape;260;p24">
              <a:extLst>
                <a:ext uri="{FF2B5EF4-FFF2-40B4-BE49-F238E27FC236}">
                  <a16:creationId xmlns:a16="http://schemas.microsoft.com/office/drawing/2014/main" id="{742F2313-4EEF-5C45-8660-5700BCE4BD45}"/>
                </a:ext>
              </a:extLst>
            </p:cNvPr>
            <p:cNvSpPr txBox="1"/>
            <p:nvPr/>
          </p:nvSpPr>
          <p:spPr>
            <a:xfrm>
              <a:off x="3388350" y="2307450"/>
              <a:ext cx="2629200" cy="416100"/>
            </a:xfrm>
            <a:prstGeom prst="rect">
              <a:avLst/>
            </a:prstGeom>
            <a:solidFill>
              <a:srgbClr val="FFFFFF"/>
            </a:solidFill>
            <a:ln>
              <a:noFill/>
            </a:ln>
          </p:spPr>
          <p:txBody>
            <a:bodyPr spcFirstLastPara="1" wrap="square" lIns="68569" tIns="68569" rIns="68569" bIns="68569" anchor="ctr" anchorCtr="0">
              <a:noAutofit/>
            </a:bodyPr>
            <a:lstStyle/>
            <a:p>
              <a:r>
                <a:rPr lang="en" sz="450" b="1"/>
                <a:t>0.01         0.1         0.25         0.5           1.0          1.5          2.0           3.0</a:t>
              </a:r>
              <a:endParaRPr sz="450" b="1"/>
            </a:p>
            <a:p>
              <a:endParaRPr sz="450" b="1"/>
            </a:p>
            <a:p>
              <a:pPr algn="ctr"/>
              <a:r>
                <a:rPr lang="en" sz="750"/>
                <a:t>Threshold (in)  </a:t>
              </a:r>
              <a:endParaRPr sz="750"/>
            </a:p>
          </p:txBody>
        </p:sp>
      </p:grpSp>
      <p:grpSp>
        <p:nvGrpSpPr>
          <p:cNvPr id="42" name="Google Shape;261;p24">
            <a:extLst>
              <a:ext uri="{FF2B5EF4-FFF2-40B4-BE49-F238E27FC236}">
                <a16:creationId xmlns:a16="http://schemas.microsoft.com/office/drawing/2014/main" id="{81972D63-F287-494F-AC38-5C5F79E2ED97}"/>
              </a:ext>
            </a:extLst>
          </p:cNvPr>
          <p:cNvGrpSpPr/>
          <p:nvPr/>
        </p:nvGrpSpPr>
        <p:grpSpPr>
          <a:xfrm>
            <a:off x="4786345" y="1379634"/>
            <a:ext cx="2371200" cy="1498838"/>
            <a:chOff x="5982400" y="862050"/>
            <a:chExt cx="3161600" cy="1998450"/>
          </a:xfrm>
        </p:grpSpPr>
        <p:pic>
          <p:nvPicPr>
            <p:cNvPr id="43" name="Google Shape;262;p24">
              <a:extLst>
                <a:ext uri="{FF2B5EF4-FFF2-40B4-BE49-F238E27FC236}">
                  <a16:creationId xmlns:a16="http://schemas.microsoft.com/office/drawing/2014/main" id="{00C08E2E-E7F4-8C4D-AFFB-5D162B28BB4B}"/>
                </a:ext>
              </a:extLst>
            </p:cNvPr>
            <p:cNvPicPr preferRelativeResize="0"/>
            <p:nvPr/>
          </p:nvPicPr>
          <p:blipFill>
            <a:blip r:embed="rId7">
              <a:alphaModFix/>
            </a:blip>
            <a:stretch>
              <a:fillRect/>
            </a:stretch>
          </p:blipFill>
          <p:spPr>
            <a:xfrm>
              <a:off x="5982400" y="862050"/>
              <a:ext cx="3161600" cy="1942215"/>
            </a:xfrm>
            <a:prstGeom prst="rect">
              <a:avLst/>
            </a:prstGeom>
            <a:noFill/>
            <a:ln>
              <a:noFill/>
            </a:ln>
          </p:spPr>
        </p:pic>
        <p:sp>
          <p:nvSpPr>
            <p:cNvPr id="44" name="Google Shape;263;p24">
              <a:extLst>
                <a:ext uri="{FF2B5EF4-FFF2-40B4-BE49-F238E27FC236}">
                  <a16:creationId xmlns:a16="http://schemas.microsoft.com/office/drawing/2014/main" id="{063B5BCD-8B9E-0A45-A2A6-A4F50202EB9C}"/>
                </a:ext>
              </a:extLst>
            </p:cNvPr>
            <p:cNvSpPr txBox="1"/>
            <p:nvPr/>
          </p:nvSpPr>
          <p:spPr>
            <a:xfrm>
              <a:off x="6469900" y="2363700"/>
              <a:ext cx="2673000" cy="496800"/>
            </a:xfrm>
            <a:prstGeom prst="rect">
              <a:avLst/>
            </a:prstGeom>
            <a:solidFill>
              <a:srgbClr val="FFFFFF"/>
            </a:solidFill>
            <a:ln>
              <a:noFill/>
            </a:ln>
          </p:spPr>
          <p:txBody>
            <a:bodyPr spcFirstLastPara="1" wrap="square" lIns="68569" tIns="68569" rIns="68569" bIns="68569" anchor="ctr" anchorCtr="0">
              <a:noAutofit/>
            </a:bodyPr>
            <a:lstStyle/>
            <a:p>
              <a:r>
                <a:rPr lang="en" sz="450" b="1"/>
                <a:t>0.01         0.1         0.25         0.5           1.0          1.5             2.0           3.0</a:t>
              </a:r>
              <a:endParaRPr sz="450" b="1"/>
            </a:p>
            <a:p>
              <a:endParaRPr sz="450" b="1"/>
            </a:p>
            <a:p>
              <a:pPr algn="ctr"/>
              <a:r>
                <a:rPr lang="en" sz="750"/>
                <a:t>Threshold (in)  </a:t>
              </a:r>
              <a:endParaRPr sz="750"/>
            </a:p>
          </p:txBody>
        </p:sp>
      </p:grpSp>
      <p:sp>
        <p:nvSpPr>
          <p:cNvPr id="45" name="Content Placeholder 2">
            <a:extLst>
              <a:ext uri="{FF2B5EF4-FFF2-40B4-BE49-F238E27FC236}">
                <a16:creationId xmlns:a16="http://schemas.microsoft.com/office/drawing/2014/main" id="{7ACAB8E7-E44D-4F41-B73C-15455ECC84C3}"/>
              </a:ext>
            </a:extLst>
          </p:cNvPr>
          <p:cNvSpPr txBox="1">
            <a:spLocks/>
          </p:cNvSpPr>
          <p:nvPr/>
        </p:nvSpPr>
        <p:spPr>
          <a:xfrm>
            <a:off x="302004" y="4424490"/>
            <a:ext cx="8531604" cy="56696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57175" marR="0" lvl="0" indent="-257175" algn="l" defTabSz="6858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600" dirty="0">
                <a:solidFill>
                  <a:sysClr val="windowText" lastClr="000000"/>
                </a:solidFill>
                <a:latin typeface="Arial" panose="020B0604020202020204" pitchFamily="34" charset="0"/>
                <a:cs typeface="Arial" panose="020B0604020202020204" pitchFamily="34" charset="0"/>
              </a:rPr>
              <a:t>Possible small sample size and other challenges of verifying QPF in the West</a:t>
            </a:r>
          </a:p>
          <a:p>
            <a:pPr marL="0" marR="0" lvl="0" indent="0" algn="l" defTabSz="685800" rtl="0" eaLnBrk="1" fontAlgn="auto" latinLnBrk="0" hangingPunct="1">
              <a:lnSpc>
                <a:spcPct val="110000"/>
              </a:lnSpc>
              <a:spcBef>
                <a:spcPts val="0"/>
              </a:spcBef>
              <a:spcAft>
                <a:spcPts val="0"/>
              </a:spcAft>
              <a:buClrTx/>
              <a:buSzTx/>
              <a:buNone/>
              <a:tabLst/>
              <a:defRPr/>
            </a:pPr>
            <a:endParaRPr lang="en-US" sz="800" dirty="0">
              <a:solidFill>
                <a:sysClr val="windowText" lastClr="000000"/>
              </a:solidFill>
              <a:latin typeface="Arial" panose="020B0604020202020204" pitchFamily="34" charset="0"/>
              <a:cs typeface="Arial" panose="020B0604020202020204" pitchFamily="34" charset="0"/>
            </a:endParaRPr>
          </a:p>
          <a:p>
            <a:pPr marL="257175" marR="0" lvl="0" indent="-257175" algn="l" defTabSz="6858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600" dirty="0">
                <a:solidFill>
                  <a:sysClr val="windowText" lastClr="000000"/>
                </a:solidFill>
                <a:latin typeface="Arial" panose="020B0604020202020204" pitchFamily="34" charset="0"/>
                <a:cs typeface="Arial" panose="020B0604020202020204" pitchFamily="34" charset="0"/>
              </a:rPr>
              <a:t>Did not see strong examples of this in the retro runs</a:t>
            </a:r>
          </a:p>
        </p:txBody>
      </p:sp>
      <p:sp>
        <p:nvSpPr>
          <p:cNvPr id="46" name="TextBox 45">
            <a:extLst>
              <a:ext uri="{FF2B5EF4-FFF2-40B4-BE49-F238E27FC236}">
                <a16:creationId xmlns:a16="http://schemas.microsoft.com/office/drawing/2014/main" id="{55E3983D-1328-AF4A-B1F9-E113B0E22228}"/>
              </a:ext>
            </a:extLst>
          </p:cNvPr>
          <p:cNvSpPr txBox="1"/>
          <p:nvPr/>
        </p:nvSpPr>
        <p:spPr>
          <a:xfrm>
            <a:off x="1277025" y="1326849"/>
            <a:ext cx="893193" cy="300082"/>
          </a:xfrm>
          <a:prstGeom prst="rect">
            <a:avLst/>
          </a:prstGeom>
          <a:solidFill>
            <a:schemeClr val="bg1"/>
          </a:solidFill>
          <a:ln w="28575">
            <a:solidFill>
              <a:schemeClr val="tx1"/>
            </a:solidFill>
          </a:ln>
        </p:spPr>
        <p:txBody>
          <a:bodyPr wrap="none" rtlCol="0">
            <a:spAutoFit/>
          </a:bodyPr>
          <a:lstStyle/>
          <a:p>
            <a:pPr algn="ctr" defTabSz="685800">
              <a:buClrTx/>
            </a:pPr>
            <a:r>
              <a:rPr lang="en-US" sz="1350" b="1" kern="1200" dirty="0">
                <a:solidFill>
                  <a:prstClr val="black"/>
                </a:solidFill>
                <a:ea typeface="+mn-ea"/>
                <a:cs typeface="+mn-cs"/>
              </a:rPr>
              <a:t>1-h Total</a:t>
            </a:r>
          </a:p>
        </p:txBody>
      </p:sp>
      <p:sp>
        <p:nvSpPr>
          <p:cNvPr id="47" name="TextBox 46">
            <a:extLst>
              <a:ext uri="{FF2B5EF4-FFF2-40B4-BE49-F238E27FC236}">
                <a16:creationId xmlns:a16="http://schemas.microsoft.com/office/drawing/2014/main" id="{8AF2EE6E-44A4-3947-AB9A-DD09E9D0988B}"/>
              </a:ext>
            </a:extLst>
          </p:cNvPr>
          <p:cNvSpPr txBox="1"/>
          <p:nvPr/>
        </p:nvSpPr>
        <p:spPr>
          <a:xfrm>
            <a:off x="3319680" y="1326849"/>
            <a:ext cx="893193" cy="300082"/>
          </a:xfrm>
          <a:prstGeom prst="rect">
            <a:avLst/>
          </a:prstGeom>
          <a:solidFill>
            <a:schemeClr val="bg1"/>
          </a:solidFill>
          <a:ln w="28575">
            <a:solidFill>
              <a:schemeClr val="tx1"/>
            </a:solidFill>
          </a:ln>
        </p:spPr>
        <p:txBody>
          <a:bodyPr wrap="none" rtlCol="0">
            <a:spAutoFit/>
          </a:bodyPr>
          <a:lstStyle/>
          <a:p>
            <a:pPr algn="ctr" defTabSz="685800">
              <a:buClrTx/>
            </a:pPr>
            <a:r>
              <a:rPr lang="en-US" sz="1350" b="1" kern="1200" dirty="0">
                <a:solidFill>
                  <a:prstClr val="black"/>
                </a:solidFill>
                <a:ea typeface="+mn-ea"/>
                <a:cs typeface="+mn-cs"/>
              </a:rPr>
              <a:t>6-h Total</a:t>
            </a:r>
          </a:p>
        </p:txBody>
      </p:sp>
      <p:sp>
        <p:nvSpPr>
          <p:cNvPr id="48" name="TextBox 47">
            <a:extLst>
              <a:ext uri="{FF2B5EF4-FFF2-40B4-BE49-F238E27FC236}">
                <a16:creationId xmlns:a16="http://schemas.microsoft.com/office/drawing/2014/main" id="{D2AB2DBA-0189-9C42-9032-1BEBB8F5772E}"/>
              </a:ext>
            </a:extLst>
          </p:cNvPr>
          <p:cNvSpPr txBox="1"/>
          <p:nvPr/>
        </p:nvSpPr>
        <p:spPr>
          <a:xfrm>
            <a:off x="5627491" y="1338809"/>
            <a:ext cx="989373" cy="300082"/>
          </a:xfrm>
          <a:prstGeom prst="rect">
            <a:avLst/>
          </a:prstGeom>
          <a:solidFill>
            <a:schemeClr val="bg1"/>
          </a:solidFill>
          <a:ln w="28575">
            <a:solidFill>
              <a:schemeClr val="tx1"/>
            </a:solidFill>
          </a:ln>
        </p:spPr>
        <p:txBody>
          <a:bodyPr wrap="none" rtlCol="0">
            <a:spAutoFit/>
          </a:bodyPr>
          <a:lstStyle/>
          <a:p>
            <a:pPr algn="ctr" defTabSz="685800">
              <a:buClrTx/>
            </a:pPr>
            <a:r>
              <a:rPr lang="en-US" sz="1350" b="1" kern="1200" dirty="0">
                <a:solidFill>
                  <a:prstClr val="black"/>
                </a:solidFill>
                <a:ea typeface="+mn-ea"/>
                <a:cs typeface="+mn-cs"/>
              </a:rPr>
              <a:t>12-h Total</a:t>
            </a:r>
          </a:p>
        </p:txBody>
      </p:sp>
    </p:spTree>
    <p:extLst>
      <p:ext uri="{BB962C8B-B14F-4D97-AF65-F5344CB8AC3E}">
        <p14:creationId xmlns:p14="http://schemas.microsoft.com/office/powerpoint/2010/main" val="11313935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5B7289-B473-7B4B-8A37-F59858E968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dirty="0"/>
          </a:p>
        </p:txBody>
      </p:sp>
      <p:sp>
        <p:nvSpPr>
          <p:cNvPr id="4" name="Title 3">
            <a:extLst>
              <a:ext uri="{FF2B5EF4-FFF2-40B4-BE49-F238E27FC236}">
                <a16:creationId xmlns:a16="http://schemas.microsoft.com/office/drawing/2014/main" id="{0FD8DE65-01E9-134F-80A1-FAEF25EFA377}"/>
              </a:ext>
            </a:extLst>
          </p:cNvPr>
          <p:cNvSpPr>
            <a:spLocks noGrp="1"/>
          </p:cNvSpPr>
          <p:nvPr>
            <p:ph type="title"/>
          </p:nvPr>
        </p:nvSpPr>
        <p:spPr/>
        <p:txBody>
          <a:bodyPr/>
          <a:lstStyle/>
          <a:p>
            <a:r>
              <a:rPr lang="en-US" b="1" dirty="0"/>
              <a:t>Overall Impressions</a:t>
            </a:r>
          </a:p>
        </p:txBody>
      </p:sp>
      <p:sp>
        <p:nvSpPr>
          <p:cNvPr id="8" name="Content Placeholder 2">
            <a:extLst>
              <a:ext uri="{FF2B5EF4-FFF2-40B4-BE49-F238E27FC236}">
                <a16:creationId xmlns:a16="http://schemas.microsoft.com/office/drawing/2014/main" id="{1C45827E-C84A-014B-BBF9-606E5467361A}"/>
              </a:ext>
            </a:extLst>
          </p:cNvPr>
          <p:cNvSpPr txBox="1">
            <a:spLocks/>
          </p:cNvSpPr>
          <p:nvPr/>
        </p:nvSpPr>
        <p:spPr>
          <a:xfrm>
            <a:off x="302004" y="1031760"/>
            <a:ext cx="8531604" cy="395969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The MEG believes the biggest benefits of this package are the overall improved handling of cloud cover, the improvements to the Great Lakes and small lake temperatures, benefits from the HRRRDAS, the stronger winds over water, general improvement in the sensible weather stats, and the treatment of smoke and new smoke output</a:t>
            </a:r>
          </a:p>
          <a:p>
            <a:pPr marL="257175" marR="0" lvl="0" indent="-257175" algn="l" defTabSz="6858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lang="en-US" sz="1600" dirty="0">
              <a:solidFill>
                <a:sysClr val="windowText" lastClr="000000"/>
              </a:solidFill>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There will be benefits to RTMA (especially with the small lakes), the NBM, and HREF (which will be able to use the forecast extensions in HREFv3)</a:t>
            </a:r>
          </a:p>
          <a:p>
            <a:pPr marL="0" marR="0" lvl="0" indent="0" algn="l" defTabSz="685800" rtl="0" eaLnBrk="1" fontAlgn="auto" latinLnBrk="0" hangingPunct="1">
              <a:lnSpc>
                <a:spcPct val="110000"/>
              </a:lnSpc>
              <a:spcBef>
                <a:spcPts val="0"/>
              </a:spcBef>
              <a:spcAft>
                <a:spcPts val="0"/>
              </a:spcAft>
              <a:buClrTx/>
              <a:buSzTx/>
              <a:buNone/>
              <a:tabLst/>
              <a:defRPr/>
            </a:pPr>
            <a:endParaRPr lang="en-US" sz="1600" dirty="0">
              <a:solidFill>
                <a:sysClr val="windowText" lastClr="000000"/>
              </a:solidFill>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More minor improvements include better winter simulated reflectivity, stronger updraft helicity signals, and better instability forecasts near boundaries</a:t>
            </a:r>
          </a:p>
          <a:p>
            <a:pPr marL="257175" marR="0" lvl="0" indent="-257175" algn="l" defTabSz="6858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lang="en-US" sz="1600" dirty="0">
              <a:solidFill>
                <a:sysClr val="windowText" lastClr="000000"/>
              </a:solidFill>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Based on formal recommendations at the end of the evaluation period, the field is extremely excited about the smoke output, improved handling of clouds, and the water temps for small lakes and Great Lakes</a:t>
            </a:r>
          </a:p>
          <a:p>
            <a:pPr marL="257175" marR="0" lvl="0" indent="-257175" algn="l" defTabSz="6858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lang="en-US" sz="1800"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6096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46" y="949590"/>
            <a:ext cx="8852611" cy="4197760"/>
          </a:xfrm>
          <a:prstGeom prst="rect">
            <a:avLst/>
          </a:prstGeom>
        </p:spPr>
      </p:pic>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4"/>
            <a:ext cx="8220777" cy="35391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6" y="27617"/>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1800"/>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6"/>
            <a:ext cx="846824" cy="860437"/>
          </a:xfrm>
          <a:prstGeom prst="rect">
            <a:avLst/>
          </a:prstGeom>
        </p:spPr>
      </p:pic>
      <p:sp>
        <p:nvSpPr>
          <p:cNvPr id="15" name="Oval 14"/>
          <p:cNvSpPr>
            <a:spLocks/>
          </p:cNvSpPr>
          <p:nvPr/>
        </p:nvSpPr>
        <p:spPr>
          <a:xfrm>
            <a:off x="8205662" y="38957"/>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1800"/>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2" y="3045886"/>
            <a:ext cx="9156633" cy="461633"/>
          </a:xfrm>
          <a:prstGeom prst="rect">
            <a:avLst/>
          </a:prstGeom>
          <a:noFill/>
        </p:spPr>
        <p:txBody>
          <a:bodyPr wrap="square" lIns="121890" tIns="60944" rIns="121890" bIns="60944" rtlCol="0">
            <a:spAutoFit/>
          </a:bodyPr>
          <a:lstStyle/>
          <a:p>
            <a:pPr algn="ctr"/>
            <a:r>
              <a:rPr lang="en-US" sz="2200" dirty="0">
                <a:solidFill>
                  <a:schemeClr val="bg1"/>
                </a:solidFill>
                <a:hlinkClick r:id="rId5"/>
              </a:rPr>
              <a:t>https://www.emc.ncep.noaa.gov/users/meg/rapv5_hrrrv4/</a:t>
            </a:r>
            <a:r>
              <a:rPr lang="en-US" sz="2200" dirty="0">
                <a:solidFill>
                  <a:schemeClr val="bg1"/>
                </a:solidFill>
              </a:rPr>
              <a:t> </a:t>
            </a:r>
          </a:p>
        </p:txBody>
      </p:sp>
      <p:sp>
        <p:nvSpPr>
          <p:cNvPr id="14" name="TextBox 13"/>
          <p:cNvSpPr txBox="1"/>
          <p:nvPr/>
        </p:nvSpPr>
        <p:spPr>
          <a:xfrm>
            <a:off x="2" y="419185"/>
            <a:ext cx="9156633" cy="523188"/>
          </a:xfrm>
          <a:prstGeom prst="rect">
            <a:avLst/>
          </a:prstGeom>
          <a:noFill/>
        </p:spPr>
        <p:txBody>
          <a:bodyPr wrap="square" lIns="121890" tIns="60944" rIns="121890" bIns="60944" rtlCol="0">
            <a:spAutoFit/>
          </a:bodyPr>
          <a:lstStyle/>
          <a:p>
            <a:pPr algn="ctr"/>
            <a:r>
              <a:rPr lang="en-US" sz="2600" b="1" dirty="0">
                <a:solidFill>
                  <a:schemeClr val="bg1"/>
                </a:solidFill>
              </a:rPr>
              <a:t>RAPv5/HRRRv4 Evaluation Webpage</a:t>
            </a:r>
          </a:p>
        </p:txBody>
      </p:sp>
    </p:spTree>
    <p:extLst>
      <p:ext uri="{BB962C8B-B14F-4D97-AF65-F5344CB8AC3E}">
        <p14:creationId xmlns:p14="http://schemas.microsoft.com/office/powerpoint/2010/main" val="2976947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5B7289-B473-7B4B-8A37-F59858E968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dirty="0"/>
          </a:p>
        </p:txBody>
      </p:sp>
      <p:sp>
        <p:nvSpPr>
          <p:cNvPr id="4" name="Title 3">
            <a:extLst>
              <a:ext uri="{FF2B5EF4-FFF2-40B4-BE49-F238E27FC236}">
                <a16:creationId xmlns:a16="http://schemas.microsoft.com/office/drawing/2014/main" id="{0FD8DE65-01E9-134F-80A1-FAEF25EFA377}"/>
              </a:ext>
            </a:extLst>
          </p:cNvPr>
          <p:cNvSpPr>
            <a:spLocks noGrp="1"/>
          </p:cNvSpPr>
          <p:nvPr>
            <p:ph type="title"/>
          </p:nvPr>
        </p:nvSpPr>
        <p:spPr/>
        <p:txBody>
          <a:bodyPr/>
          <a:lstStyle/>
          <a:p>
            <a:r>
              <a:rPr lang="en-US" b="1" dirty="0"/>
              <a:t>Overall Impressions</a:t>
            </a:r>
          </a:p>
        </p:txBody>
      </p:sp>
      <p:sp>
        <p:nvSpPr>
          <p:cNvPr id="8" name="Content Placeholder 2">
            <a:extLst>
              <a:ext uri="{FF2B5EF4-FFF2-40B4-BE49-F238E27FC236}">
                <a16:creationId xmlns:a16="http://schemas.microsoft.com/office/drawing/2014/main" id="{1C45827E-C84A-014B-BBF9-606E5467361A}"/>
              </a:ext>
            </a:extLst>
          </p:cNvPr>
          <p:cNvSpPr txBox="1">
            <a:spLocks/>
          </p:cNvSpPr>
          <p:nvPr/>
        </p:nvSpPr>
        <p:spPr>
          <a:xfrm>
            <a:off x="302004" y="1031760"/>
            <a:ext cx="8531604" cy="395969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1600" dirty="0"/>
              <a:t>The MEG’s biggest concerns are further delayed triggering of convection (although this behavior is not consistent), given that the last HRRR upgrade (v3) also had some issues with delayed triggering, and the late day low-level cool bias which has implications for instability forecasts</a:t>
            </a:r>
          </a:p>
          <a:p>
            <a:pPr marL="257175" marR="0" lvl="0" indent="-257175" algn="l" defTabSz="6858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lang="en-US" sz="1600" dirty="0">
              <a:solidFill>
                <a:sysClr val="windowText" lastClr="000000"/>
              </a:solidFill>
              <a:latin typeface="Arial" panose="020B0604020202020204" pitchFamily="34" charset="0"/>
              <a:cs typeface="Arial" panose="020B0604020202020204" pitchFamily="34" charset="0"/>
            </a:endParaRPr>
          </a:p>
          <a:p>
            <a:r>
              <a:rPr lang="en-US" sz="1600" dirty="0"/>
              <a:t>Minor concerns include cloud cover sometimes being overpredicted leading to temperatures that are too cool along with a high bias for ceiling height, snow amounts that can be too high, and extremely high QPF in some spring cases</a:t>
            </a:r>
          </a:p>
          <a:p>
            <a:endParaRPr lang="en-US" sz="1600" dirty="0"/>
          </a:p>
          <a:p>
            <a:endParaRPr lang="en-US" sz="1600" dirty="0"/>
          </a:p>
          <a:p>
            <a:r>
              <a:rPr lang="en-US" sz="1600" dirty="0"/>
              <a:t>For more detailed information (</a:t>
            </a:r>
            <a:r>
              <a:rPr lang="en-US" sz="1600"/>
              <a:t>including retrospective </a:t>
            </a:r>
            <a:r>
              <a:rPr lang="en-US" sz="1600" dirty="0"/>
              <a:t>graphics, stats, and previous presentations), please visit the RAPv5/HRRRv4 Official Evaluation webpage:</a:t>
            </a:r>
          </a:p>
          <a:p>
            <a:pPr marL="0" indent="0" algn="ctr">
              <a:buNone/>
            </a:pPr>
            <a:r>
              <a:rPr lang="en-US" sz="1800" dirty="0">
                <a:hlinkClick r:id="rId2"/>
              </a:rPr>
              <a:t>https://www.emc.ncep.noaa.gov/users/meg/rapv5_hrrrv4</a:t>
            </a:r>
            <a:endParaRPr lang="en-US" sz="1800" dirty="0"/>
          </a:p>
          <a:p>
            <a:pPr marL="0" indent="0" algn="ctr">
              <a:buNone/>
            </a:pPr>
            <a:endParaRPr lang="en-US" sz="1600" dirty="0"/>
          </a:p>
        </p:txBody>
      </p:sp>
    </p:spTree>
    <p:extLst>
      <p:ext uri="{BB962C8B-B14F-4D97-AF65-F5344CB8AC3E}">
        <p14:creationId xmlns:p14="http://schemas.microsoft.com/office/powerpoint/2010/main" val="1694520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5B7289-B473-7B4B-8A37-F59858E968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dirty="0"/>
          </a:p>
        </p:txBody>
      </p:sp>
      <p:sp>
        <p:nvSpPr>
          <p:cNvPr id="4" name="Title 3">
            <a:extLst>
              <a:ext uri="{FF2B5EF4-FFF2-40B4-BE49-F238E27FC236}">
                <a16:creationId xmlns:a16="http://schemas.microsoft.com/office/drawing/2014/main" id="{0FD8DE65-01E9-134F-80A1-FAEF25EFA377}"/>
              </a:ext>
            </a:extLst>
          </p:cNvPr>
          <p:cNvSpPr>
            <a:spLocks noGrp="1"/>
          </p:cNvSpPr>
          <p:nvPr>
            <p:ph type="title"/>
          </p:nvPr>
        </p:nvSpPr>
        <p:spPr/>
        <p:txBody>
          <a:bodyPr/>
          <a:lstStyle/>
          <a:p>
            <a:r>
              <a:rPr lang="en-US" b="1" dirty="0"/>
              <a:t>The Big Picture</a:t>
            </a:r>
          </a:p>
        </p:txBody>
      </p:sp>
      <p:sp>
        <p:nvSpPr>
          <p:cNvPr id="8" name="Content Placeholder 2">
            <a:extLst>
              <a:ext uri="{FF2B5EF4-FFF2-40B4-BE49-F238E27FC236}">
                <a16:creationId xmlns:a16="http://schemas.microsoft.com/office/drawing/2014/main" id="{1C45827E-C84A-014B-BBF9-606E5467361A}"/>
              </a:ext>
            </a:extLst>
          </p:cNvPr>
          <p:cNvSpPr txBox="1">
            <a:spLocks/>
          </p:cNvSpPr>
          <p:nvPr/>
        </p:nvSpPr>
        <p:spPr>
          <a:xfrm>
            <a:off x="302004" y="1031760"/>
            <a:ext cx="8531604" cy="395969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57175" marR="0" lvl="0" indent="-257175" algn="l" defTabSz="6858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800" dirty="0">
                <a:solidFill>
                  <a:sysClr val="windowText" lastClr="000000"/>
                </a:solidFill>
                <a:latin typeface="Arial" panose="020B0604020202020204" pitchFamily="34" charset="0"/>
                <a:cs typeface="Arial" panose="020B0604020202020204" pitchFamily="34" charset="0"/>
              </a:rPr>
              <a:t>This is the final RAP/HRRR upgrade; we will move to the FV3-based Rapid Refresh Forecast System (RRFS) in 3-4 years</a:t>
            </a:r>
          </a:p>
          <a:p>
            <a:pPr marL="257175" marR="0" lvl="0" indent="-257175" algn="l" defTabSz="6858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lang="en-US" sz="1800" dirty="0">
              <a:solidFill>
                <a:sysClr val="windowText" lastClr="000000"/>
              </a:solidFill>
              <a:latin typeface="Arial" panose="020B0604020202020204" pitchFamily="34" charset="0"/>
              <a:cs typeface="Arial" panose="020B0604020202020204" pitchFamily="34" charset="0"/>
            </a:endParaRPr>
          </a:p>
          <a:p>
            <a:pPr marL="257175" marR="0" lvl="0" indent="-257175" algn="l" defTabSz="6858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HRRRv4 will be included as an additional member in HREFv3</a:t>
            </a:r>
          </a:p>
          <a:p>
            <a:pPr marL="0" marR="0" lvl="0" indent="0" algn="l" defTabSz="685800" rtl="0" eaLnBrk="1" fontAlgn="auto" latinLnBrk="0" hangingPunct="1">
              <a:lnSpc>
                <a:spcPct val="110000"/>
              </a:lnSpc>
              <a:spcBef>
                <a:spcPts val="0"/>
              </a:spcBef>
              <a:spcAft>
                <a:spcPts val="0"/>
              </a:spcAft>
              <a:buClrTx/>
              <a:buSzTx/>
              <a:buNone/>
              <a:tabLst/>
              <a:defRPr/>
            </a:pPr>
            <a:endParaRPr lang="en-US" sz="1800" dirty="0">
              <a:solidFill>
                <a:sysClr val="windowText" lastClr="000000"/>
              </a:solidFill>
              <a:latin typeface="Arial" panose="020B0604020202020204" pitchFamily="34" charset="0"/>
              <a:cs typeface="Arial" panose="020B0604020202020204" pitchFamily="34" charset="0"/>
            </a:endParaRPr>
          </a:p>
          <a:p>
            <a:pPr marL="257175" marR="0" lvl="0" indent="-257175" algn="l" defTabSz="6858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800" dirty="0">
                <a:solidFill>
                  <a:sysClr val="windowText" lastClr="000000"/>
                </a:solidFill>
                <a:latin typeface="Arial" panose="020B0604020202020204" pitchFamily="34" charset="0"/>
                <a:cs typeface="Arial" panose="020B0604020202020204" pitchFamily="34" charset="0"/>
              </a:rPr>
              <a:t>Physics improvements and storm-scale ensemble data assimilation upgrades included in this implementation will be critical to the successful development of RRFS</a:t>
            </a:r>
          </a:p>
          <a:p>
            <a:pPr marL="257175" marR="0" lvl="0" indent="-257175" algn="l" defTabSz="6858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lang="en-US" sz="1800" dirty="0">
              <a:solidFill>
                <a:sysClr val="windowText" lastClr="000000"/>
              </a:solidFill>
              <a:latin typeface="Arial" panose="020B0604020202020204" pitchFamily="34" charset="0"/>
              <a:cs typeface="Arial" panose="020B0604020202020204" pitchFamily="34" charset="0"/>
            </a:endParaRPr>
          </a:p>
          <a:p>
            <a:pPr>
              <a:lnSpc>
                <a:spcPct val="110000"/>
              </a:lnSpc>
              <a:spcBef>
                <a:spcPts val="0"/>
              </a:spcBef>
              <a:buClrTx/>
              <a:defRPr/>
            </a:pPr>
            <a:r>
              <a:rPr lang="en-US" sz="1800" dirty="0">
                <a:solidFill>
                  <a:sysClr val="windowText" lastClr="000000"/>
                </a:solidFill>
                <a:latin typeface="Arial" panose="020B0604020202020204" pitchFamily="34" charset="0"/>
                <a:cs typeface="Arial" panose="020B0604020202020204" pitchFamily="34" charset="0"/>
              </a:rPr>
              <a:t>Development of a RRFS prototype is already well underway with collaboration between EMC, GSL, and NSSL </a:t>
            </a:r>
          </a:p>
          <a:p>
            <a:pPr marL="257175" marR="0" lvl="0" indent="-257175" algn="l" defTabSz="6858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lang="en-US" sz="1800"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3094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348"/>
        <p:cNvGrpSpPr/>
        <p:nvPr/>
      </p:nvGrpSpPr>
      <p:grpSpPr>
        <a:xfrm>
          <a:off x="0" y="0"/>
          <a:ext cx="0" cy="0"/>
          <a:chOff x="0" y="0"/>
          <a:chExt cx="0" cy="0"/>
        </a:xfrm>
      </p:grpSpPr>
      <p:pic>
        <p:nvPicPr>
          <p:cNvPr id="7" name="Google Shape;121;p22">
            <a:extLst>
              <a:ext uri="{FF2B5EF4-FFF2-40B4-BE49-F238E27FC236}">
                <a16:creationId xmlns:a16="http://schemas.microsoft.com/office/drawing/2014/main" id="{B02FE692-FD3F-B349-9D7D-B4021E4163CC}"/>
              </a:ext>
            </a:extLst>
          </p:cNvPr>
          <p:cNvPicPr preferRelativeResize="0"/>
          <p:nvPr/>
        </p:nvPicPr>
        <p:blipFill rotWithShape="1">
          <a:blip r:embed="rId3">
            <a:alphaModFix/>
          </a:blip>
          <a:srcRect t="4833" b="4824"/>
          <a:stretch/>
        </p:blipFill>
        <p:spPr>
          <a:xfrm>
            <a:off x="188716" y="965948"/>
            <a:ext cx="8356247" cy="3952377"/>
          </a:xfrm>
          <a:prstGeom prst="rect">
            <a:avLst/>
          </a:prstGeom>
          <a:noFill/>
          <a:ln>
            <a:noFill/>
          </a:ln>
        </p:spPr>
      </p:pic>
      <p:sp>
        <p:nvSpPr>
          <p:cNvPr id="350" name="Google Shape;350;p63"/>
          <p:cNvSpPr txBox="1">
            <a:spLocks noGrp="1"/>
          </p:cNvSpPr>
          <p:nvPr>
            <p:ph type="title"/>
          </p:nvPr>
        </p:nvSpPr>
        <p:spPr>
          <a:xfrm>
            <a:off x="1052500" y="263898"/>
            <a:ext cx="7933800" cy="594300"/>
          </a:xfrm>
          <a:prstGeom prst="rect">
            <a:avLst/>
          </a:prstGeom>
          <a:noFill/>
          <a:ln>
            <a:noFill/>
          </a:ln>
        </p:spPr>
        <p:txBody>
          <a:bodyPr spcFirstLastPara="1" vert="horz" wrap="square" lIns="91425" tIns="91425" rIns="91425" bIns="91425" rtlCol="0" anchor="ctr" anchorCtr="0">
            <a:noAutofit/>
          </a:bodyPr>
          <a:lstStyle/>
          <a:p>
            <a:r>
              <a:rPr lang="en" sz="2000" dirty="0">
                <a:solidFill>
                  <a:schemeClr val="bg1"/>
                </a:solidFill>
              </a:rPr>
              <a:t>Toward a Simpler, UFS-based Production Suite (notional)</a:t>
            </a:r>
            <a:endParaRPr dirty="0">
              <a:solidFill>
                <a:schemeClr val="bg1"/>
              </a:solidFill>
            </a:endParaRPr>
          </a:p>
        </p:txBody>
      </p:sp>
      <p:pic>
        <p:nvPicPr>
          <p:cNvPr id="351" name="Google Shape;351;p63"/>
          <p:cNvPicPr preferRelativeResize="0"/>
          <p:nvPr/>
        </p:nvPicPr>
        <p:blipFill rotWithShape="1">
          <a:blip r:embed="rId4">
            <a:alphaModFix/>
          </a:blip>
          <a:srcRect/>
          <a:stretch/>
        </p:blipFill>
        <p:spPr>
          <a:xfrm>
            <a:off x="8544963" y="1368735"/>
            <a:ext cx="599037" cy="234423"/>
          </a:xfrm>
          <a:prstGeom prst="rect">
            <a:avLst/>
          </a:prstGeom>
          <a:noFill/>
          <a:ln>
            <a:noFill/>
          </a:ln>
        </p:spPr>
      </p:pic>
      <p:sp>
        <p:nvSpPr>
          <p:cNvPr id="352" name="Google Shape;352;p63"/>
          <p:cNvSpPr/>
          <p:nvPr/>
        </p:nvSpPr>
        <p:spPr>
          <a:xfrm>
            <a:off x="3679194" y="1136232"/>
            <a:ext cx="614510" cy="3782093"/>
          </a:xfrm>
          <a:prstGeom prst="rect">
            <a:avLst/>
          </a:prstGeom>
          <a:solidFill>
            <a:srgbClr val="181D21"/>
          </a:solidFill>
          <a:ln>
            <a:noFill/>
          </a:ln>
        </p:spPr>
        <p:txBody>
          <a:bodyPr spcFirstLastPara="1" wrap="square" lIns="91425" tIns="45700" rIns="91425" bIns="45700" anchor="ctr" anchorCtr="0">
            <a:noAutofit/>
          </a:bodyPr>
          <a:lstStyle/>
          <a:p>
            <a:pPr algn="ctr"/>
            <a:endParaRPr>
              <a:solidFill>
                <a:schemeClr val="lt1"/>
              </a:solidFill>
            </a:endParaRPr>
          </a:p>
        </p:txBody>
      </p:sp>
      <p:sp>
        <p:nvSpPr>
          <p:cNvPr id="2" name="TextBox 1"/>
          <p:cNvSpPr txBox="1"/>
          <p:nvPr/>
        </p:nvSpPr>
        <p:spPr>
          <a:xfrm>
            <a:off x="2584330" y="4909881"/>
            <a:ext cx="4221027" cy="253916"/>
          </a:xfrm>
          <a:prstGeom prst="rect">
            <a:avLst/>
          </a:prstGeom>
          <a:noFill/>
        </p:spPr>
        <p:txBody>
          <a:bodyPr wrap="none" rtlCol="0">
            <a:spAutoFit/>
          </a:bodyPr>
          <a:lstStyle/>
          <a:p>
            <a:r>
              <a:rPr lang="en-US" sz="1050" dirty="0"/>
              <a:t>Disclaimer:   This is a plan</a:t>
            </a:r>
            <a:r>
              <a:rPr lang="en-US" sz="1050"/>
              <a:t>; all </a:t>
            </a:r>
            <a:r>
              <a:rPr lang="en-US" sz="1050" dirty="0"/>
              <a:t>decisions will be driven by evidence</a:t>
            </a:r>
          </a:p>
        </p:txBody>
      </p:sp>
      <p:sp>
        <p:nvSpPr>
          <p:cNvPr id="8" name="Google Shape;371;p17"/>
          <p:cNvSpPr txBox="1">
            <a:spLocks/>
          </p:cNvSpPr>
          <p:nvPr/>
        </p:nvSpPr>
        <p:spPr>
          <a:xfrm>
            <a:off x="7086600" y="4869656"/>
            <a:ext cx="2057400" cy="27384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200"/>
            </a:pPr>
            <a:fld id="{00000000-1234-1234-1234-123412341234}" type="slidenum">
              <a:rPr lang="en-US" smtClean="0">
                <a:solidFill>
                  <a:srgbClr val="7F7F7F"/>
                </a:solidFill>
              </a:rPr>
              <a:pPr algn="r">
                <a:buSzPts val="1200"/>
              </a:pPr>
              <a:t>42</a:t>
            </a:fld>
            <a:endParaRPr lang="en-US" dirty="0">
              <a:solidFill>
                <a:srgbClr val="7F7F7F"/>
              </a:solidFill>
            </a:endParaRPr>
          </a:p>
        </p:txBody>
      </p:sp>
    </p:spTree>
    <p:extLst>
      <p:ext uri="{BB962C8B-B14F-4D97-AF65-F5344CB8AC3E}">
        <p14:creationId xmlns:p14="http://schemas.microsoft.com/office/powerpoint/2010/main" val="2848234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141" y="989929"/>
            <a:ext cx="8968493" cy="6123536"/>
          </a:xfrm>
          <a:prstGeom prst="rect">
            <a:avLst/>
          </a:prstGeom>
          <a:noFill/>
        </p:spPr>
        <p:txBody>
          <a:bodyPr wrap="square" rtlCol="0">
            <a:spAutoFit/>
          </a:bodyPr>
          <a:lstStyle/>
          <a:p>
            <a:pPr marL="285743" indent="-285743">
              <a:lnSpc>
                <a:spcPct val="150000"/>
              </a:lnSpc>
              <a:buFont typeface="Arial"/>
              <a:buChar char="•"/>
            </a:pPr>
            <a:r>
              <a:rPr lang="en-US" sz="2200" dirty="0"/>
              <a:t>More realistic cloud depiction and temps under cloud cover</a:t>
            </a:r>
          </a:p>
          <a:p>
            <a:pPr marL="285743" indent="-285743">
              <a:lnSpc>
                <a:spcPct val="150000"/>
              </a:lnSpc>
              <a:buFont typeface="Arial"/>
              <a:buChar char="•"/>
            </a:pPr>
            <a:r>
              <a:rPr lang="en-US" sz="2200" dirty="0"/>
              <a:t>Improved meteorology over small lakes / Great Lakes</a:t>
            </a:r>
          </a:p>
          <a:p>
            <a:pPr marL="285743" indent="-285743">
              <a:lnSpc>
                <a:spcPct val="150000"/>
              </a:lnSpc>
              <a:buFont typeface="Arial"/>
              <a:buChar char="•"/>
            </a:pPr>
            <a:r>
              <a:rPr lang="en-US" sz="2200" dirty="0"/>
              <a:t>Some benefits from HRRRDAS</a:t>
            </a:r>
          </a:p>
          <a:p>
            <a:pPr marL="285743" indent="-285743">
              <a:lnSpc>
                <a:spcPct val="150000"/>
              </a:lnSpc>
              <a:buFont typeface="Arial"/>
              <a:buChar char="•"/>
            </a:pPr>
            <a:r>
              <a:rPr lang="en-US" sz="2200" dirty="0"/>
              <a:t>Better handling of organized convective systems at longer ranges</a:t>
            </a:r>
          </a:p>
          <a:p>
            <a:pPr marL="285743" indent="-285743">
              <a:lnSpc>
                <a:spcPct val="150000"/>
              </a:lnSpc>
              <a:buFont typeface="Arial"/>
              <a:buChar char="•"/>
            </a:pPr>
            <a:r>
              <a:rPr lang="en-US" sz="2200" dirty="0"/>
              <a:t>Stronger updraft helicity signals</a:t>
            </a:r>
          </a:p>
          <a:p>
            <a:pPr marL="285743" indent="-285743">
              <a:lnSpc>
                <a:spcPct val="150000"/>
              </a:lnSpc>
              <a:buFont typeface="Arial"/>
              <a:buChar char="•"/>
            </a:pPr>
            <a:r>
              <a:rPr lang="en-US" sz="2200" dirty="0"/>
              <a:t>Better with instability forecasts along boundaries</a:t>
            </a:r>
          </a:p>
          <a:p>
            <a:pPr marL="285743" indent="-285743">
              <a:lnSpc>
                <a:spcPct val="150000"/>
              </a:lnSpc>
              <a:buFont typeface="Arial"/>
              <a:buChar char="•"/>
            </a:pPr>
            <a:r>
              <a:rPr lang="en-US" sz="2200" dirty="0"/>
              <a:t>Improvements due to explicit smoke prediction</a:t>
            </a:r>
          </a:p>
          <a:p>
            <a:pPr marL="285743" indent="-285743">
              <a:lnSpc>
                <a:spcPct val="150000"/>
              </a:lnSpc>
              <a:buFont typeface="Arial"/>
              <a:buChar char="•"/>
            </a:pPr>
            <a:r>
              <a:rPr lang="en-US" sz="2200" dirty="0"/>
              <a:t>Better depiction of hail threat</a:t>
            </a:r>
          </a:p>
          <a:p>
            <a:pPr marL="285743" indent="-285743">
              <a:lnSpc>
                <a:spcPct val="150000"/>
              </a:lnSpc>
              <a:buFont typeface="Arial"/>
              <a:buChar char="•"/>
            </a:pPr>
            <a:endParaRPr lang="en-US" sz="2200" dirty="0"/>
          </a:p>
          <a:p>
            <a:pPr marL="285743" indent="-285743">
              <a:lnSpc>
                <a:spcPct val="150000"/>
              </a:lnSpc>
              <a:buFont typeface="Arial"/>
              <a:buChar char="•"/>
            </a:pPr>
            <a:endParaRPr lang="en-US" sz="2200" dirty="0"/>
          </a:p>
          <a:p>
            <a:pPr marL="285743" indent="-285743">
              <a:lnSpc>
                <a:spcPct val="150000"/>
              </a:lnSpc>
              <a:buFont typeface="Arial"/>
              <a:buChar char="•"/>
            </a:pPr>
            <a:endParaRPr lang="en-US" sz="2200" dirty="0"/>
          </a:p>
          <a:p>
            <a:pPr marL="285743" indent="-285743">
              <a:lnSpc>
                <a:spcPct val="150000"/>
              </a:lnSpc>
              <a:buFont typeface="Arial"/>
              <a:buChar char="•"/>
            </a:pPr>
            <a:endParaRPr lang="en-US" sz="2200" dirty="0"/>
          </a:p>
        </p:txBody>
      </p:sp>
      <p:sp>
        <p:nvSpPr>
          <p:cNvPr id="5" name="TextBox 4"/>
          <p:cNvSpPr txBox="1"/>
          <p:nvPr/>
        </p:nvSpPr>
        <p:spPr>
          <a:xfrm>
            <a:off x="4823450" y="1607786"/>
            <a:ext cx="184731" cy="600164"/>
          </a:xfrm>
          <a:prstGeom prst="rect">
            <a:avLst/>
          </a:prstGeom>
          <a:noFill/>
        </p:spPr>
        <p:txBody>
          <a:bodyPr wrap="none" rtlCol="0">
            <a:spAutoFit/>
          </a:bodyPr>
          <a:lstStyle/>
          <a:p>
            <a:pPr algn="ctr"/>
            <a:endParaRPr lang="en-US" sz="3300" b="1" dirty="0">
              <a:solidFill>
                <a:srgbClr val="FF0000"/>
              </a:solidFill>
            </a:endParaRPr>
          </a:p>
        </p:txBody>
      </p:sp>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19184"/>
            <a:ext cx="9156633" cy="523198"/>
          </a:xfrm>
          <a:prstGeom prst="rect">
            <a:avLst/>
          </a:prstGeom>
          <a:noFill/>
        </p:spPr>
        <p:txBody>
          <a:bodyPr wrap="square" lIns="121899" tIns="60949" rIns="121899" bIns="60949" rtlCol="0">
            <a:spAutoFit/>
          </a:bodyPr>
          <a:lstStyle/>
          <a:p>
            <a:pPr algn="ctr"/>
            <a:r>
              <a:rPr lang="en-US" sz="2600" b="1" dirty="0">
                <a:solidFill>
                  <a:schemeClr val="bg1"/>
                </a:solidFill>
              </a:rPr>
              <a:t>RAPv5/HRRRv4 Strengths</a:t>
            </a:r>
          </a:p>
        </p:txBody>
      </p:sp>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p:cNvSpPr/>
          <p:nvPr/>
        </p:nvSpPr>
        <p:spPr>
          <a:xfrm>
            <a:off x="468938" y="1123999"/>
            <a:ext cx="7437171" cy="364061"/>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spTree>
    <p:extLst>
      <p:ext uri="{BB962C8B-B14F-4D97-AF65-F5344CB8AC3E}">
        <p14:creationId xmlns:p14="http://schemas.microsoft.com/office/powerpoint/2010/main" val="45156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3450" y="1607786"/>
            <a:ext cx="184731" cy="600164"/>
          </a:xfrm>
          <a:prstGeom prst="rect">
            <a:avLst/>
          </a:prstGeom>
          <a:noFill/>
        </p:spPr>
        <p:txBody>
          <a:bodyPr wrap="none" rtlCol="0">
            <a:spAutoFit/>
          </a:bodyPr>
          <a:lstStyle/>
          <a:p>
            <a:pPr algn="ctr"/>
            <a:endParaRPr lang="en-US" sz="3300" b="1" dirty="0">
              <a:solidFill>
                <a:srgbClr val="FF0000"/>
              </a:solidFill>
            </a:endParaRPr>
          </a:p>
        </p:txBody>
      </p:sp>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19184"/>
            <a:ext cx="9156633" cy="523198"/>
          </a:xfrm>
          <a:prstGeom prst="rect">
            <a:avLst/>
          </a:prstGeom>
          <a:noFill/>
        </p:spPr>
        <p:txBody>
          <a:bodyPr wrap="square" lIns="121899" tIns="60949" rIns="121899" bIns="60949" rtlCol="0">
            <a:spAutoFit/>
          </a:bodyPr>
          <a:lstStyle/>
          <a:p>
            <a:pPr algn="ctr"/>
            <a:r>
              <a:rPr lang="en-US" sz="2600" b="1" dirty="0">
                <a:solidFill>
                  <a:schemeClr val="bg1"/>
                </a:solidFill>
              </a:rPr>
              <a:t>More Realistic Cloud Depiction</a:t>
            </a:r>
          </a:p>
        </p:txBody>
      </p:sp>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b="50778"/>
          <a:stretch/>
        </p:blipFill>
        <p:spPr>
          <a:xfrm>
            <a:off x="166033" y="1006453"/>
            <a:ext cx="4794089" cy="1998005"/>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6634" y="2995730"/>
            <a:ext cx="2931408" cy="2221356"/>
          </a:xfrm>
          <a:prstGeom prst="rect">
            <a:avLst/>
          </a:prstGeom>
        </p:spPr>
      </p:pic>
      <p:sp>
        <p:nvSpPr>
          <p:cNvPr id="19" name="Slide Number Placeholder 1"/>
          <p:cNvSpPr>
            <a:spLocks noGrp="1"/>
          </p:cNvSpPr>
          <p:nvPr>
            <p:ph type="sldNum" sz="quarter" idx="12"/>
          </p:nvPr>
        </p:nvSpPr>
        <p:spPr>
          <a:xfrm>
            <a:off x="6457950" y="4767263"/>
            <a:ext cx="2057400" cy="273844"/>
          </a:xfrm>
        </p:spPr>
        <p:txBody>
          <a:bodyPr/>
          <a:lstStyle/>
          <a:p>
            <a:fld id="{77D06D35-2A2E-FE44-8E4D-2D6F2A8B9DC6}" type="slidenum">
              <a:rPr lang="en-US" smtClean="0"/>
              <a:t>6</a:t>
            </a:fld>
            <a:endParaRPr lang="en-US" dirty="0"/>
          </a:p>
        </p:txBody>
      </p:sp>
      <p:sp>
        <p:nvSpPr>
          <p:cNvPr id="20" name="TextBox 19"/>
          <p:cNvSpPr txBox="1"/>
          <p:nvPr/>
        </p:nvSpPr>
        <p:spPr>
          <a:xfrm>
            <a:off x="5853530" y="1160072"/>
            <a:ext cx="2990101" cy="415498"/>
          </a:xfrm>
          <a:prstGeom prst="rect">
            <a:avLst/>
          </a:prstGeom>
          <a:solidFill>
            <a:srgbClr val="FFFFFF"/>
          </a:solidFill>
          <a:ln>
            <a:solidFill>
              <a:schemeClr val="tx1"/>
            </a:solidFill>
          </a:ln>
        </p:spPr>
        <p:txBody>
          <a:bodyPr wrap="square" rtlCol="0">
            <a:spAutoFit/>
          </a:bodyPr>
          <a:lstStyle/>
          <a:p>
            <a:pPr algn="ctr"/>
            <a:r>
              <a:rPr lang="en-US" sz="1050" b="1" dirty="0" err="1">
                <a:solidFill>
                  <a:srgbClr val="FF0000"/>
                </a:solidFill>
              </a:rPr>
              <a:t>Init</a:t>
            </a:r>
            <a:r>
              <a:rPr lang="en-US" sz="1050" b="1" dirty="0">
                <a:solidFill>
                  <a:srgbClr val="FF0000"/>
                </a:solidFill>
              </a:rPr>
              <a:t>: 09Z 11/21/2019</a:t>
            </a:r>
          </a:p>
          <a:p>
            <a:pPr algn="ctr"/>
            <a:r>
              <a:rPr lang="en-US" sz="1050" b="1" dirty="0">
                <a:solidFill>
                  <a:srgbClr val="FF0000"/>
                </a:solidFill>
              </a:rPr>
              <a:t>Valid: 18Z 11/21/2019 (F09)</a:t>
            </a:r>
          </a:p>
        </p:txBody>
      </p:sp>
      <p:sp>
        <p:nvSpPr>
          <p:cNvPr id="22" name="TextBox 21"/>
          <p:cNvSpPr txBox="1"/>
          <p:nvPr/>
        </p:nvSpPr>
        <p:spPr>
          <a:xfrm>
            <a:off x="5821289" y="1741903"/>
            <a:ext cx="3181065" cy="900246"/>
          </a:xfrm>
          <a:prstGeom prst="rect">
            <a:avLst/>
          </a:prstGeom>
          <a:noFill/>
        </p:spPr>
        <p:txBody>
          <a:bodyPr wrap="square" rtlCol="0">
            <a:spAutoFit/>
          </a:bodyPr>
          <a:lstStyle/>
          <a:p>
            <a:pPr lvl="0">
              <a:defRPr/>
            </a:pPr>
            <a:r>
              <a:rPr lang="en-US" sz="1050" dirty="0">
                <a:solidFill>
                  <a:prstClr val="black"/>
                </a:solidFill>
                <a:latin typeface="+mj-lt"/>
              </a:rPr>
              <a:t>Compared to satellite image, HRRRv4 represents total cloud cover better than HRRRv3</a:t>
            </a:r>
          </a:p>
          <a:p>
            <a:pPr lvl="0">
              <a:defRPr/>
            </a:pPr>
            <a:endParaRPr lang="en-US" sz="1050" dirty="0">
              <a:solidFill>
                <a:prstClr val="black"/>
              </a:solidFill>
              <a:latin typeface="+mj-lt"/>
            </a:endParaRPr>
          </a:p>
          <a:p>
            <a:pPr>
              <a:defRPr/>
            </a:pPr>
            <a:r>
              <a:rPr lang="en-US" sz="1050" dirty="0">
                <a:latin typeface="+mj-lt"/>
              </a:rPr>
              <a:t>Result of better retention of shallow clouds/cloudy air masses &amp; sub-grid changes</a:t>
            </a:r>
          </a:p>
        </p:txBody>
      </p:sp>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24670" t="48337" r="25875" b="-309"/>
          <a:stretch/>
        </p:blipFill>
        <p:spPr>
          <a:xfrm>
            <a:off x="72479" y="3020790"/>
            <a:ext cx="2370908" cy="2109650"/>
          </a:xfrm>
          <a:prstGeom prst="rect">
            <a:avLst/>
          </a:prstGeom>
        </p:spPr>
      </p:pic>
      <p:sp>
        <p:nvSpPr>
          <p:cNvPr id="21" name="TextBox 20"/>
          <p:cNvSpPr txBox="1"/>
          <p:nvPr/>
        </p:nvSpPr>
        <p:spPr>
          <a:xfrm>
            <a:off x="1581734" y="2426522"/>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HRRRv3</a:t>
            </a:r>
          </a:p>
        </p:txBody>
      </p:sp>
      <p:sp>
        <p:nvSpPr>
          <p:cNvPr id="24" name="TextBox 23"/>
          <p:cNvSpPr txBox="1"/>
          <p:nvPr/>
        </p:nvSpPr>
        <p:spPr>
          <a:xfrm>
            <a:off x="4124367" y="2426522"/>
            <a:ext cx="718466" cy="253916"/>
          </a:xfrm>
          <a:prstGeom prst="rect">
            <a:avLst/>
          </a:prstGeom>
          <a:solidFill>
            <a:schemeClr val="bg1"/>
          </a:solidFill>
          <a:ln w="28575">
            <a:solidFill>
              <a:schemeClr val="tx1"/>
            </a:solidFill>
          </a:ln>
        </p:spPr>
        <p:txBody>
          <a:bodyPr wrap="none" rtlCol="0">
            <a:spAutoFit/>
          </a:bodyPr>
          <a:lstStyle/>
          <a:p>
            <a:pPr algn="ctr"/>
            <a:r>
              <a:rPr lang="en-US" sz="1050" dirty="0"/>
              <a:t>HRRRv4</a:t>
            </a:r>
          </a:p>
        </p:txBody>
      </p:sp>
      <p:sp>
        <p:nvSpPr>
          <p:cNvPr id="25" name="TextBox 24"/>
          <p:cNvSpPr txBox="1"/>
          <p:nvPr/>
        </p:nvSpPr>
        <p:spPr>
          <a:xfrm>
            <a:off x="1705305" y="4471187"/>
            <a:ext cx="622286" cy="253916"/>
          </a:xfrm>
          <a:prstGeom prst="rect">
            <a:avLst/>
          </a:prstGeom>
          <a:solidFill>
            <a:schemeClr val="bg1"/>
          </a:solidFill>
          <a:ln w="28575">
            <a:solidFill>
              <a:schemeClr val="tx1"/>
            </a:solidFill>
          </a:ln>
        </p:spPr>
        <p:txBody>
          <a:bodyPr wrap="none" rtlCol="0">
            <a:spAutoFit/>
          </a:bodyPr>
          <a:lstStyle/>
          <a:p>
            <a:pPr algn="ctr"/>
            <a:r>
              <a:rPr lang="en-US" sz="1050" dirty="0"/>
              <a:t>v4 − v3</a:t>
            </a:r>
          </a:p>
        </p:txBody>
      </p:sp>
    </p:spTree>
    <p:extLst>
      <p:ext uri="{BB962C8B-B14F-4D97-AF65-F5344CB8AC3E}">
        <p14:creationId xmlns:p14="http://schemas.microsoft.com/office/powerpoint/2010/main" val="2744617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3450" y="1607786"/>
            <a:ext cx="184731" cy="600164"/>
          </a:xfrm>
          <a:prstGeom prst="rect">
            <a:avLst/>
          </a:prstGeom>
          <a:noFill/>
        </p:spPr>
        <p:txBody>
          <a:bodyPr wrap="none" rtlCol="0">
            <a:spAutoFit/>
          </a:bodyPr>
          <a:lstStyle/>
          <a:p>
            <a:pPr algn="ctr"/>
            <a:endParaRPr lang="en-US" sz="3300" b="1" dirty="0">
              <a:solidFill>
                <a:srgbClr val="FF0000"/>
              </a:solidFill>
            </a:endParaRPr>
          </a:p>
        </p:txBody>
      </p:sp>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19184"/>
            <a:ext cx="9156633" cy="523198"/>
          </a:xfrm>
          <a:prstGeom prst="rect">
            <a:avLst/>
          </a:prstGeom>
          <a:noFill/>
        </p:spPr>
        <p:txBody>
          <a:bodyPr wrap="square" lIns="121899" tIns="60949" rIns="121899" bIns="60949" rtlCol="0">
            <a:spAutoFit/>
          </a:bodyPr>
          <a:lstStyle/>
          <a:p>
            <a:pPr algn="ctr"/>
            <a:r>
              <a:rPr lang="en-US" sz="2600" b="1" dirty="0">
                <a:solidFill>
                  <a:schemeClr val="bg1"/>
                </a:solidFill>
              </a:rPr>
              <a:t>More Realistic Temps Under Cloud Cover</a:t>
            </a:r>
          </a:p>
        </p:txBody>
      </p:sp>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sp>
        <p:nvSpPr>
          <p:cNvPr id="19" name="Slide Number Placeholder 1"/>
          <p:cNvSpPr>
            <a:spLocks noGrp="1"/>
          </p:cNvSpPr>
          <p:nvPr>
            <p:ph type="sldNum" sz="quarter" idx="12"/>
          </p:nvPr>
        </p:nvSpPr>
        <p:spPr>
          <a:xfrm>
            <a:off x="6457950" y="4767263"/>
            <a:ext cx="2057400" cy="273844"/>
          </a:xfrm>
        </p:spPr>
        <p:txBody>
          <a:bodyPr/>
          <a:lstStyle/>
          <a:p>
            <a:fld id="{77D06D35-2A2E-FE44-8E4D-2D6F2A8B9DC6}" type="slidenum">
              <a:rPr lang="en-US" smtClean="0"/>
              <a:t>7</a:t>
            </a:fld>
            <a:endParaRPr lang="en-US" dirty="0"/>
          </a:p>
        </p:txBody>
      </p:sp>
      <p:sp>
        <p:nvSpPr>
          <p:cNvPr id="20" name="TextBox 19"/>
          <p:cNvSpPr txBox="1"/>
          <p:nvPr/>
        </p:nvSpPr>
        <p:spPr>
          <a:xfrm>
            <a:off x="5853530" y="1160072"/>
            <a:ext cx="2990101" cy="415498"/>
          </a:xfrm>
          <a:prstGeom prst="rect">
            <a:avLst/>
          </a:prstGeom>
          <a:solidFill>
            <a:srgbClr val="FFFFFF"/>
          </a:solidFill>
          <a:ln>
            <a:solidFill>
              <a:schemeClr val="tx1"/>
            </a:solidFill>
          </a:ln>
        </p:spPr>
        <p:txBody>
          <a:bodyPr wrap="square" rtlCol="0">
            <a:spAutoFit/>
          </a:bodyPr>
          <a:lstStyle/>
          <a:p>
            <a:pPr algn="ctr"/>
            <a:r>
              <a:rPr lang="en-US" sz="1050" b="1" dirty="0" err="1">
                <a:solidFill>
                  <a:srgbClr val="FF0000"/>
                </a:solidFill>
              </a:rPr>
              <a:t>Init</a:t>
            </a:r>
            <a:r>
              <a:rPr lang="en-US" sz="1050" b="1" dirty="0">
                <a:solidFill>
                  <a:srgbClr val="FF0000"/>
                </a:solidFill>
              </a:rPr>
              <a:t>: 03Z 11/14/2019</a:t>
            </a:r>
          </a:p>
          <a:p>
            <a:pPr algn="ctr"/>
            <a:r>
              <a:rPr lang="en-US" sz="1050" b="1" dirty="0">
                <a:solidFill>
                  <a:srgbClr val="FF0000"/>
                </a:solidFill>
              </a:rPr>
              <a:t>Valid: 13Z 11/14/2019 (F10)</a:t>
            </a:r>
          </a:p>
        </p:txBody>
      </p:sp>
      <p:sp>
        <p:nvSpPr>
          <p:cNvPr id="22" name="TextBox 21"/>
          <p:cNvSpPr txBox="1"/>
          <p:nvPr/>
        </p:nvSpPr>
        <p:spPr>
          <a:xfrm>
            <a:off x="5821289" y="1741903"/>
            <a:ext cx="3181065" cy="577081"/>
          </a:xfrm>
          <a:prstGeom prst="rect">
            <a:avLst/>
          </a:prstGeom>
          <a:noFill/>
        </p:spPr>
        <p:txBody>
          <a:bodyPr wrap="square" rtlCol="0">
            <a:spAutoFit/>
          </a:bodyPr>
          <a:lstStyle/>
          <a:p>
            <a:r>
              <a:rPr lang="en" sz="1050" dirty="0"/>
              <a:t>RAPv5 correctly predicts more low-level clouds than RAPv4, leading to</a:t>
            </a:r>
          </a:p>
          <a:p>
            <a:r>
              <a:rPr lang="en" sz="1050" dirty="0"/>
              <a:t>warmer/more correct </a:t>
            </a:r>
            <a:r>
              <a:rPr lang="en-US" sz="1050" dirty="0"/>
              <a:t>surface temps</a:t>
            </a:r>
            <a:endParaRPr lang="en" sz="1050" dirty="0"/>
          </a:p>
        </p:txBody>
      </p:sp>
      <p:pic>
        <p:nvPicPr>
          <p:cNvPr id="21" name="Google Shape;70;p15"/>
          <p:cNvPicPr preferRelativeResize="0"/>
          <p:nvPr/>
        </p:nvPicPr>
        <p:blipFill>
          <a:blip r:embed="rId4">
            <a:alphaModFix/>
          </a:blip>
          <a:stretch>
            <a:fillRect/>
          </a:stretch>
        </p:blipFill>
        <p:spPr>
          <a:xfrm>
            <a:off x="510745" y="1042403"/>
            <a:ext cx="4546495" cy="3930922"/>
          </a:xfrm>
          <a:prstGeom prst="rect">
            <a:avLst/>
          </a:prstGeom>
          <a:noFill/>
          <a:ln>
            <a:noFill/>
          </a:ln>
        </p:spPr>
      </p:pic>
      <p:pic>
        <p:nvPicPr>
          <p:cNvPr id="24" name="Picture 2" descr="https://lh5.googleusercontent.com/6LsuV38jEoWXRMw1xQCWXQ7i3p1dVbObubvuV_OLx1Qi09K1fRo1JjUiZ-HFAibWWmNCtNC4h-p24ZyrXQX8p-gfj2dZt4KDfZ5FSXmQuFvb1_ClL2lQgHuRd7tZx7D0APE5rUwTl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0336" y="2599265"/>
            <a:ext cx="2882971" cy="244184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781993" y="2456341"/>
            <a:ext cx="604653" cy="253916"/>
          </a:xfrm>
          <a:prstGeom prst="rect">
            <a:avLst/>
          </a:prstGeom>
          <a:solidFill>
            <a:schemeClr val="bg1"/>
          </a:solidFill>
          <a:ln w="28575">
            <a:solidFill>
              <a:schemeClr val="tx1"/>
            </a:solidFill>
          </a:ln>
        </p:spPr>
        <p:txBody>
          <a:bodyPr wrap="none" rtlCol="0">
            <a:spAutoFit/>
          </a:bodyPr>
          <a:lstStyle/>
          <a:p>
            <a:pPr algn="ctr"/>
            <a:r>
              <a:rPr lang="en-US" sz="1050" dirty="0"/>
              <a:t>RAPv4</a:t>
            </a:r>
          </a:p>
        </p:txBody>
      </p:sp>
      <p:sp>
        <p:nvSpPr>
          <p:cNvPr id="17" name="TextBox 16"/>
          <p:cNvSpPr txBox="1"/>
          <p:nvPr/>
        </p:nvSpPr>
        <p:spPr>
          <a:xfrm>
            <a:off x="4385294" y="2457230"/>
            <a:ext cx="604653" cy="253916"/>
          </a:xfrm>
          <a:prstGeom prst="rect">
            <a:avLst/>
          </a:prstGeom>
          <a:solidFill>
            <a:schemeClr val="bg1"/>
          </a:solidFill>
          <a:ln w="28575">
            <a:solidFill>
              <a:schemeClr val="tx1"/>
            </a:solidFill>
          </a:ln>
        </p:spPr>
        <p:txBody>
          <a:bodyPr wrap="none" rtlCol="0">
            <a:spAutoFit/>
          </a:bodyPr>
          <a:lstStyle/>
          <a:p>
            <a:pPr algn="ctr"/>
            <a:r>
              <a:rPr lang="en-US" sz="1050" dirty="0"/>
              <a:t>RAPv5</a:t>
            </a:r>
          </a:p>
        </p:txBody>
      </p:sp>
      <p:sp>
        <p:nvSpPr>
          <p:cNvPr id="18" name="TextBox 17"/>
          <p:cNvSpPr txBox="1"/>
          <p:nvPr/>
        </p:nvSpPr>
        <p:spPr>
          <a:xfrm>
            <a:off x="3074056" y="4399747"/>
            <a:ext cx="622286" cy="253916"/>
          </a:xfrm>
          <a:prstGeom prst="rect">
            <a:avLst/>
          </a:prstGeom>
          <a:solidFill>
            <a:schemeClr val="bg1"/>
          </a:solidFill>
          <a:ln w="28575">
            <a:solidFill>
              <a:schemeClr val="tx1"/>
            </a:solidFill>
          </a:ln>
        </p:spPr>
        <p:txBody>
          <a:bodyPr wrap="none" rtlCol="0">
            <a:spAutoFit/>
          </a:bodyPr>
          <a:lstStyle/>
          <a:p>
            <a:pPr algn="ctr"/>
            <a:r>
              <a:rPr lang="en-US" sz="1050" dirty="0"/>
              <a:t>v5 − v4</a:t>
            </a:r>
          </a:p>
        </p:txBody>
      </p:sp>
    </p:spTree>
    <p:extLst>
      <p:ext uri="{BB962C8B-B14F-4D97-AF65-F5344CB8AC3E}">
        <p14:creationId xmlns:p14="http://schemas.microsoft.com/office/powerpoint/2010/main" val="3577012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oogle Shape;63;p14"/>
          <p:cNvPicPr preferRelativeResize="0"/>
          <p:nvPr/>
        </p:nvPicPr>
        <p:blipFill>
          <a:blip r:embed="rId2">
            <a:alphaModFix/>
          </a:blip>
          <a:stretch>
            <a:fillRect/>
          </a:stretch>
        </p:blipFill>
        <p:spPr>
          <a:xfrm>
            <a:off x="306977" y="1487268"/>
            <a:ext cx="5442995" cy="3143312"/>
          </a:xfrm>
          <a:prstGeom prst="rect">
            <a:avLst/>
          </a:prstGeom>
          <a:noFill/>
          <a:ln>
            <a:noFill/>
          </a:ln>
        </p:spPr>
      </p:pic>
      <p:sp>
        <p:nvSpPr>
          <p:cNvPr id="5" name="TextBox 4"/>
          <p:cNvSpPr txBox="1"/>
          <p:nvPr/>
        </p:nvSpPr>
        <p:spPr>
          <a:xfrm>
            <a:off x="4823450" y="1607786"/>
            <a:ext cx="184731" cy="600164"/>
          </a:xfrm>
          <a:prstGeom prst="rect">
            <a:avLst/>
          </a:prstGeom>
          <a:noFill/>
        </p:spPr>
        <p:txBody>
          <a:bodyPr wrap="none" rtlCol="0">
            <a:spAutoFit/>
          </a:bodyPr>
          <a:lstStyle/>
          <a:p>
            <a:pPr algn="ctr"/>
            <a:endParaRPr lang="en-US" sz="3300" b="1" dirty="0">
              <a:solidFill>
                <a:srgbClr val="FF0000"/>
              </a:solidFill>
            </a:endParaRPr>
          </a:p>
        </p:txBody>
      </p:sp>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19184"/>
            <a:ext cx="9156633" cy="523198"/>
          </a:xfrm>
          <a:prstGeom prst="rect">
            <a:avLst/>
          </a:prstGeom>
          <a:noFill/>
        </p:spPr>
        <p:txBody>
          <a:bodyPr wrap="square" lIns="121899" tIns="60949" rIns="121899" bIns="60949" rtlCol="0">
            <a:spAutoFit/>
          </a:bodyPr>
          <a:lstStyle/>
          <a:p>
            <a:pPr algn="ctr"/>
            <a:r>
              <a:rPr lang="en-US" sz="2600" b="1" dirty="0">
                <a:solidFill>
                  <a:schemeClr val="bg1"/>
                </a:solidFill>
              </a:rPr>
              <a:t>More Realistic Temps Under Cloud Cover</a:t>
            </a:r>
          </a:p>
        </p:txBody>
      </p:sp>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descr="2000px-Seal_of_the_United_States_Department_of_Commerce.svg.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sp>
        <p:nvSpPr>
          <p:cNvPr id="19" name="Slide Number Placeholder 1"/>
          <p:cNvSpPr>
            <a:spLocks noGrp="1"/>
          </p:cNvSpPr>
          <p:nvPr>
            <p:ph type="sldNum" sz="quarter" idx="12"/>
          </p:nvPr>
        </p:nvSpPr>
        <p:spPr>
          <a:xfrm>
            <a:off x="6457950" y="4767263"/>
            <a:ext cx="2057400" cy="273844"/>
          </a:xfrm>
        </p:spPr>
        <p:txBody>
          <a:bodyPr/>
          <a:lstStyle/>
          <a:p>
            <a:fld id="{77D06D35-2A2E-FE44-8E4D-2D6F2A8B9DC6}" type="slidenum">
              <a:rPr lang="en-US" smtClean="0"/>
              <a:t>8</a:t>
            </a:fld>
            <a:endParaRPr lang="en-US" dirty="0"/>
          </a:p>
        </p:txBody>
      </p:sp>
      <p:sp>
        <p:nvSpPr>
          <p:cNvPr id="20" name="TextBox 19"/>
          <p:cNvSpPr txBox="1"/>
          <p:nvPr/>
        </p:nvSpPr>
        <p:spPr>
          <a:xfrm>
            <a:off x="5853530" y="1160072"/>
            <a:ext cx="2990101" cy="415498"/>
          </a:xfrm>
          <a:prstGeom prst="rect">
            <a:avLst/>
          </a:prstGeom>
          <a:solidFill>
            <a:srgbClr val="FFFFFF"/>
          </a:solidFill>
          <a:ln>
            <a:solidFill>
              <a:schemeClr val="tx1"/>
            </a:solidFill>
          </a:ln>
        </p:spPr>
        <p:txBody>
          <a:bodyPr wrap="square" rtlCol="0">
            <a:spAutoFit/>
          </a:bodyPr>
          <a:lstStyle/>
          <a:p>
            <a:pPr algn="ctr"/>
            <a:r>
              <a:rPr lang="en-US" sz="1050" b="1" dirty="0" err="1">
                <a:solidFill>
                  <a:srgbClr val="FF0000"/>
                </a:solidFill>
              </a:rPr>
              <a:t>Init</a:t>
            </a:r>
            <a:r>
              <a:rPr lang="en-US" sz="1050" b="1" dirty="0">
                <a:solidFill>
                  <a:srgbClr val="FF0000"/>
                </a:solidFill>
              </a:rPr>
              <a:t>: 03Z 11/14/2019</a:t>
            </a:r>
          </a:p>
          <a:p>
            <a:pPr algn="ctr"/>
            <a:r>
              <a:rPr lang="en-US" sz="1050" b="1" dirty="0">
                <a:solidFill>
                  <a:srgbClr val="FF0000"/>
                </a:solidFill>
              </a:rPr>
              <a:t>Valid: 13Z 11/14/2019 (F10)</a:t>
            </a:r>
          </a:p>
        </p:txBody>
      </p:sp>
      <p:sp>
        <p:nvSpPr>
          <p:cNvPr id="22" name="TextBox 21"/>
          <p:cNvSpPr txBox="1"/>
          <p:nvPr/>
        </p:nvSpPr>
        <p:spPr>
          <a:xfrm>
            <a:off x="5821289" y="1741903"/>
            <a:ext cx="3181065" cy="415498"/>
          </a:xfrm>
          <a:prstGeom prst="rect">
            <a:avLst/>
          </a:prstGeom>
          <a:noFill/>
        </p:spPr>
        <p:txBody>
          <a:bodyPr wrap="square" rtlCol="0">
            <a:spAutoFit/>
          </a:bodyPr>
          <a:lstStyle/>
          <a:p>
            <a:r>
              <a:rPr lang="en" sz="1050" dirty="0"/>
              <a:t>RAPv5 </a:t>
            </a:r>
            <a:r>
              <a:rPr lang="en-US" sz="1050" dirty="0"/>
              <a:t>temps are closer to observed  </a:t>
            </a:r>
          </a:p>
          <a:p>
            <a:r>
              <a:rPr lang="en-US" sz="1050" dirty="0"/>
              <a:t>in WI</a:t>
            </a:r>
            <a:endParaRPr lang="en" sz="1050" dirty="0"/>
          </a:p>
        </p:txBody>
      </p:sp>
      <p:sp>
        <p:nvSpPr>
          <p:cNvPr id="16" name="TextBox 15"/>
          <p:cNvSpPr txBox="1"/>
          <p:nvPr/>
        </p:nvSpPr>
        <p:spPr>
          <a:xfrm>
            <a:off x="590671" y="1503182"/>
            <a:ext cx="604653" cy="253916"/>
          </a:xfrm>
          <a:prstGeom prst="rect">
            <a:avLst/>
          </a:prstGeom>
          <a:solidFill>
            <a:schemeClr val="bg1"/>
          </a:solidFill>
          <a:ln w="28575">
            <a:solidFill>
              <a:schemeClr val="tx1"/>
            </a:solidFill>
          </a:ln>
        </p:spPr>
        <p:txBody>
          <a:bodyPr wrap="none" rtlCol="0">
            <a:spAutoFit/>
          </a:bodyPr>
          <a:lstStyle/>
          <a:p>
            <a:pPr algn="ctr"/>
            <a:r>
              <a:rPr lang="en-US" sz="1050" dirty="0"/>
              <a:t>RAPv4</a:t>
            </a:r>
          </a:p>
        </p:txBody>
      </p:sp>
      <p:sp>
        <p:nvSpPr>
          <p:cNvPr id="17" name="TextBox 16"/>
          <p:cNvSpPr txBox="1"/>
          <p:nvPr/>
        </p:nvSpPr>
        <p:spPr>
          <a:xfrm>
            <a:off x="3533616" y="1498697"/>
            <a:ext cx="604653" cy="253916"/>
          </a:xfrm>
          <a:prstGeom prst="rect">
            <a:avLst/>
          </a:prstGeom>
          <a:solidFill>
            <a:schemeClr val="bg1"/>
          </a:solidFill>
          <a:ln w="28575">
            <a:solidFill>
              <a:schemeClr val="tx1"/>
            </a:solidFill>
          </a:ln>
        </p:spPr>
        <p:txBody>
          <a:bodyPr wrap="none" rtlCol="0">
            <a:spAutoFit/>
          </a:bodyPr>
          <a:lstStyle/>
          <a:p>
            <a:pPr algn="ctr"/>
            <a:r>
              <a:rPr lang="en-US" sz="1050" dirty="0"/>
              <a:t>RAPv5</a:t>
            </a:r>
          </a:p>
        </p:txBody>
      </p:sp>
      <p:sp>
        <p:nvSpPr>
          <p:cNvPr id="25" name="TextBox 24"/>
          <p:cNvSpPr txBox="1"/>
          <p:nvPr/>
        </p:nvSpPr>
        <p:spPr>
          <a:xfrm>
            <a:off x="590271" y="3087101"/>
            <a:ext cx="622286" cy="253916"/>
          </a:xfrm>
          <a:prstGeom prst="rect">
            <a:avLst/>
          </a:prstGeom>
          <a:solidFill>
            <a:schemeClr val="bg1"/>
          </a:solidFill>
          <a:ln w="28575">
            <a:solidFill>
              <a:schemeClr val="tx1"/>
            </a:solidFill>
          </a:ln>
        </p:spPr>
        <p:txBody>
          <a:bodyPr wrap="none" rtlCol="0">
            <a:spAutoFit/>
          </a:bodyPr>
          <a:lstStyle/>
          <a:p>
            <a:pPr algn="ctr"/>
            <a:r>
              <a:rPr lang="en-US" sz="1050" dirty="0"/>
              <a:t>v5 − v4</a:t>
            </a:r>
          </a:p>
        </p:txBody>
      </p:sp>
      <p:sp>
        <p:nvSpPr>
          <p:cNvPr id="26" name="TextBox 25"/>
          <p:cNvSpPr txBox="1"/>
          <p:nvPr/>
        </p:nvSpPr>
        <p:spPr>
          <a:xfrm>
            <a:off x="3552851" y="3087100"/>
            <a:ext cx="566182" cy="415498"/>
          </a:xfrm>
          <a:prstGeom prst="rect">
            <a:avLst/>
          </a:prstGeom>
          <a:solidFill>
            <a:schemeClr val="bg1"/>
          </a:solidFill>
          <a:ln w="28575">
            <a:solidFill>
              <a:schemeClr val="tx1"/>
            </a:solidFill>
          </a:ln>
        </p:spPr>
        <p:txBody>
          <a:bodyPr wrap="none" rtlCol="0">
            <a:spAutoFit/>
          </a:bodyPr>
          <a:lstStyle/>
          <a:p>
            <a:pPr algn="ctr"/>
            <a:r>
              <a:rPr lang="en-US" sz="1050" dirty="0"/>
              <a:t>RTMA</a:t>
            </a:r>
          </a:p>
          <a:p>
            <a:pPr algn="ctr"/>
            <a:r>
              <a:rPr lang="en-US" sz="1050" dirty="0"/>
              <a:t>ANL</a:t>
            </a:r>
          </a:p>
        </p:txBody>
      </p:sp>
    </p:spTree>
    <p:extLst>
      <p:ext uri="{BB962C8B-B14F-4D97-AF65-F5344CB8AC3E}">
        <p14:creationId xmlns:p14="http://schemas.microsoft.com/office/powerpoint/2010/main" val="1988880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141" y="989929"/>
            <a:ext cx="8968493" cy="6123536"/>
          </a:xfrm>
          <a:prstGeom prst="rect">
            <a:avLst/>
          </a:prstGeom>
          <a:noFill/>
        </p:spPr>
        <p:txBody>
          <a:bodyPr wrap="square" rtlCol="0">
            <a:spAutoFit/>
          </a:bodyPr>
          <a:lstStyle/>
          <a:p>
            <a:pPr marL="285743" indent="-285743">
              <a:lnSpc>
                <a:spcPct val="150000"/>
              </a:lnSpc>
              <a:buFont typeface="Arial"/>
              <a:buChar char="•"/>
            </a:pPr>
            <a:r>
              <a:rPr lang="en-US" sz="2200" dirty="0"/>
              <a:t>More realistic cloud depiction and temps under cloud cover</a:t>
            </a:r>
          </a:p>
          <a:p>
            <a:pPr marL="285743" indent="-285743">
              <a:lnSpc>
                <a:spcPct val="150000"/>
              </a:lnSpc>
              <a:buFont typeface="Arial"/>
              <a:buChar char="•"/>
            </a:pPr>
            <a:r>
              <a:rPr lang="en-US" sz="2200" dirty="0"/>
              <a:t>Improved meteorology over small lakes / Great Lakes</a:t>
            </a:r>
          </a:p>
          <a:p>
            <a:pPr marL="285743" indent="-285743">
              <a:lnSpc>
                <a:spcPct val="150000"/>
              </a:lnSpc>
              <a:buFont typeface="Arial"/>
              <a:buChar char="•"/>
            </a:pPr>
            <a:r>
              <a:rPr lang="en-US" sz="2200" dirty="0"/>
              <a:t>Some benefits from HRRRDAS</a:t>
            </a:r>
          </a:p>
          <a:p>
            <a:pPr marL="285743" indent="-285743">
              <a:lnSpc>
                <a:spcPct val="150000"/>
              </a:lnSpc>
              <a:buFont typeface="Arial"/>
              <a:buChar char="•"/>
            </a:pPr>
            <a:r>
              <a:rPr lang="en-US" sz="2200" dirty="0"/>
              <a:t>Better handling of organized convective systems at longer ranges</a:t>
            </a:r>
          </a:p>
          <a:p>
            <a:pPr marL="285743" indent="-285743">
              <a:lnSpc>
                <a:spcPct val="150000"/>
              </a:lnSpc>
              <a:buFont typeface="Arial"/>
              <a:buChar char="•"/>
            </a:pPr>
            <a:r>
              <a:rPr lang="en-US" sz="2200" dirty="0"/>
              <a:t>Stronger updraft helicity signals</a:t>
            </a:r>
          </a:p>
          <a:p>
            <a:pPr marL="285743" indent="-285743">
              <a:lnSpc>
                <a:spcPct val="150000"/>
              </a:lnSpc>
              <a:buFont typeface="Arial"/>
              <a:buChar char="•"/>
            </a:pPr>
            <a:r>
              <a:rPr lang="en-US" sz="2200" dirty="0"/>
              <a:t>Better with instability forecasts along boundaries</a:t>
            </a:r>
          </a:p>
          <a:p>
            <a:pPr marL="285743" indent="-285743">
              <a:lnSpc>
                <a:spcPct val="150000"/>
              </a:lnSpc>
              <a:buFont typeface="Arial"/>
              <a:buChar char="•"/>
            </a:pPr>
            <a:r>
              <a:rPr lang="en-US" sz="2200" dirty="0"/>
              <a:t>Improvements due to explicit smoke prediction</a:t>
            </a:r>
          </a:p>
          <a:p>
            <a:pPr marL="285743" indent="-285743">
              <a:lnSpc>
                <a:spcPct val="150000"/>
              </a:lnSpc>
              <a:buFont typeface="Arial"/>
              <a:buChar char="•"/>
            </a:pPr>
            <a:r>
              <a:rPr lang="en-US" sz="2200" dirty="0"/>
              <a:t>Better depiction of hail threat</a:t>
            </a:r>
          </a:p>
          <a:p>
            <a:pPr marL="285743" indent="-285743">
              <a:lnSpc>
                <a:spcPct val="150000"/>
              </a:lnSpc>
              <a:buFont typeface="Arial"/>
              <a:buChar char="•"/>
            </a:pPr>
            <a:endParaRPr lang="en-US" sz="2200" dirty="0"/>
          </a:p>
          <a:p>
            <a:pPr marL="285743" indent="-285743">
              <a:lnSpc>
                <a:spcPct val="150000"/>
              </a:lnSpc>
              <a:buFont typeface="Arial"/>
              <a:buChar char="•"/>
            </a:pPr>
            <a:endParaRPr lang="en-US" sz="2200" dirty="0"/>
          </a:p>
          <a:p>
            <a:pPr marL="285743" indent="-285743">
              <a:lnSpc>
                <a:spcPct val="150000"/>
              </a:lnSpc>
              <a:buFont typeface="Arial"/>
              <a:buChar char="•"/>
            </a:pPr>
            <a:endParaRPr lang="en-US" sz="2200" dirty="0"/>
          </a:p>
          <a:p>
            <a:pPr marL="285743" indent="-285743">
              <a:lnSpc>
                <a:spcPct val="150000"/>
              </a:lnSpc>
              <a:buFont typeface="Arial"/>
              <a:buChar char="•"/>
            </a:pPr>
            <a:endParaRPr lang="en-US" sz="2200" dirty="0"/>
          </a:p>
        </p:txBody>
      </p:sp>
      <p:sp>
        <p:nvSpPr>
          <p:cNvPr id="5" name="TextBox 4"/>
          <p:cNvSpPr txBox="1"/>
          <p:nvPr/>
        </p:nvSpPr>
        <p:spPr>
          <a:xfrm>
            <a:off x="4823450" y="1607786"/>
            <a:ext cx="184731" cy="600164"/>
          </a:xfrm>
          <a:prstGeom prst="rect">
            <a:avLst/>
          </a:prstGeom>
          <a:noFill/>
        </p:spPr>
        <p:txBody>
          <a:bodyPr wrap="none" rtlCol="0">
            <a:spAutoFit/>
          </a:bodyPr>
          <a:lstStyle/>
          <a:p>
            <a:pPr algn="ctr"/>
            <a:endParaRPr lang="en-US" sz="3300" b="1" dirty="0">
              <a:solidFill>
                <a:srgbClr val="FF0000"/>
              </a:solidFill>
            </a:endParaRPr>
          </a:p>
        </p:txBody>
      </p:sp>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a:p>
        </p:txBody>
      </p:sp>
      <p:pic>
        <p:nvPicPr>
          <p:cNvPr id="10" name="Picture 9" descr="1024px-NOAA_logo.svg.pn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19184"/>
            <a:ext cx="9156633" cy="523198"/>
          </a:xfrm>
          <a:prstGeom prst="rect">
            <a:avLst/>
          </a:prstGeom>
          <a:noFill/>
        </p:spPr>
        <p:txBody>
          <a:bodyPr wrap="square" lIns="121899" tIns="60949" rIns="121899" bIns="60949" rtlCol="0">
            <a:spAutoFit/>
          </a:bodyPr>
          <a:lstStyle/>
          <a:p>
            <a:pPr algn="ctr"/>
            <a:r>
              <a:rPr lang="en-US" sz="2600" b="1" dirty="0">
                <a:solidFill>
                  <a:schemeClr val="bg1"/>
                </a:solidFill>
              </a:rPr>
              <a:t>RAPv5/HRRRv4 Strengths</a:t>
            </a:r>
          </a:p>
        </p:txBody>
      </p:sp>
      <p:sp>
        <p:nvSpPr>
          <p:cNvPr id="3" name="Rectangle 2"/>
          <p:cNvSpPr/>
          <p:nvPr/>
        </p:nvSpPr>
        <p:spPr>
          <a:xfrm>
            <a:off x="0" y="0"/>
            <a:ext cx="613955" cy="933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p:cNvSpPr/>
          <p:nvPr/>
        </p:nvSpPr>
        <p:spPr>
          <a:xfrm>
            <a:off x="468938" y="1628640"/>
            <a:ext cx="6854889" cy="364061"/>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9" y="79896"/>
            <a:ext cx="846824" cy="860437"/>
          </a:xfrm>
          <a:prstGeom prst="rect">
            <a:avLst/>
          </a:prstGeom>
        </p:spPr>
      </p:pic>
    </p:spTree>
    <p:extLst>
      <p:ext uri="{BB962C8B-B14F-4D97-AF65-F5344CB8AC3E}">
        <p14:creationId xmlns:p14="http://schemas.microsoft.com/office/powerpoint/2010/main" val="3402112932"/>
      </p:ext>
    </p:extLst>
  </p:cSld>
  <p:clrMapOvr>
    <a:masterClrMapping/>
  </p:clrMapOvr>
</p:sld>
</file>

<file path=ppt/theme/theme1.xml><?xml version="1.0" encoding="utf-8"?>
<a:theme xmlns:a="http://schemas.openxmlformats.org/drawingml/2006/main" name="NCEP-EMC">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6148</TotalTime>
  <Words>2636</Words>
  <Application>Microsoft Macintosh PowerPoint</Application>
  <PresentationFormat>On-screen Show (16:9)</PresentationFormat>
  <Paragraphs>532</Paragraphs>
  <Slides>42</Slides>
  <Notes>4</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Avenir Book</vt:lpstr>
      <vt:lpstr>Calibri</vt:lpstr>
      <vt:lpstr>Trebuchet MS</vt:lpstr>
      <vt:lpstr>NCEP-EMC</vt:lpstr>
      <vt:lpstr>The MEG Perspective on the  Implementation of RAPv5/HRRRv4</vt:lpstr>
      <vt:lpstr>RAPv5/HRRRv4 Verification Summary</vt:lpstr>
      <vt:lpstr>RAPv5/HRRRv4 Verification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RAPv5/HRRRv4 Concerns</vt:lpstr>
      <vt:lpstr>Delayed Convective Triggering in HRRRv4</vt:lpstr>
      <vt:lpstr>Late Day Low-Level Cool Bias</vt:lpstr>
      <vt:lpstr>Cool Bias Leads to Low CAPE Bias</vt:lpstr>
      <vt:lpstr>Coverage of High QPF Is Too Large in Some Spring Events</vt:lpstr>
      <vt:lpstr>Snow Totals with New SLR Can Be Too High</vt:lpstr>
      <vt:lpstr>Temps Can Be Too Cold When Cloud Cover Is Overdone</vt:lpstr>
      <vt:lpstr>Increased High Bias for Ceilings and Visibility</vt:lpstr>
      <vt:lpstr>Low QPF Bias in the West</vt:lpstr>
      <vt:lpstr>Overall Impressions</vt:lpstr>
      <vt:lpstr>Overall Impressions</vt:lpstr>
      <vt:lpstr>The Big Picture</vt:lpstr>
      <vt:lpstr>Toward a Simpler, UFS-based Production Suite (notional)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RTMA/URMA v2.8 Upgrade Overview</dc:title>
  <dc:creator>Vijay T. Tallapragada</dc:creator>
  <cp:lastModifiedBy>Logan Dawson</cp:lastModifiedBy>
  <cp:revision>197</cp:revision>
  <dcterms:modified xsi:type="dcterms:W3CDTF">2020-12-04T15:39:18Z</dcterms:modified>
</cp:coreProperties>
</file>