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510" r:id="rId2"/>
    <p:sldId id="511" r:id="rId3"/>
    <p:sldId id="512" r:id="rId4"/>
    <p:sldId id="1777" r:id="rId5"/>
    <p:sldId id="1776" r:id="rId6"/>
    <p:sldId id="1778" r:id="rId7"/>
    <p:sldId id="1779" r:id="rId8"/>
    <p:sldId id="1780" r:id="rId9"/>
    <p:sldId id="17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9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79"/>
    <p:restoredTop sz="94780"/>
  </p:normalViewPr>
  <p:slideViewPr>
    <p:cSldViewPr snapToGrid="0" snapToObjects="1">
      <p:cViewPr varScale="1">
        <p:scale>
          <a:sx n="120" d="100"/>
          <a:sy n="120" d="100"/>
        </p:scale>
        <p:origin x="6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CDB98-6B40-0C40-93B4-01637D7A34D6}" type="datetimeFigureOut">
              <a:rPr lang="en-US" smtClean="0"/>
              <a:t>6/26/20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B9043-3DDC-8E4C-B924-03B10A35AFAF}" type="slidenum">
              <a:rPr lang="en-US" smtClean="0"/>
              <a:t>‹#›</a:t>
            </a:fld>
            <a:endParaRPr lang="en-US"/>
          </a:p>
        </p:txBody>
      </p:sp>
    </p:spTree>
    <p:extLst>
      <p:ext uri="{BB962C8B-B14F-4D97-AF65-F5344CB8AC3E}">
        <p14:creationId xmlns:p14="http://schemas.microsoft.com/office/powerpoint/2010/main" val="166372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937895fd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937895fd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77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937895fd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937895fd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88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D14D-E8E8-CC41-A0E9-CB99E61CEB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DF45FA-9ECB-A346-AA8C-4211F272DE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96514E-4BD2-AF43-976E-88146A01A172}"/>
              </a:ext>
            </a:extLst>
          </p:cNvPr>
          <p:cNvSpPr>
            <a:spLocks noGrp="1"/>
          </p:cNvSpPr>
          <p:nvPr>
            <p:ph type="dt" sz="half" idx="10"/>
          </p:nvPr>
        </p:nvSpPr>
        <p:spPr/>
        <p:txBody>
          <a:bodyPr/>
          <a:lstStyle/>
          <a:p>
            <a:fld id="{6E029570-2801-F840-8FB8-76E5725A284C}" type="datetimeFigureOut">
              <a:rPr lang="en-US" smtClean="0"/>
              <a:t>6/26/20</a:t>
            </a:fld>
            <a:endParaRPr lang="en-US"/>
          </a:p>
        </p:txBody>
      </p:sp>
      <p:sp>
        <p:nvSpPr>
          <p:cNvPr id="5" name="Footer Placeholder 4">
            <a:extLst>
              <a:ext uri="{FF2B5EF4-FFF2-40B4-BE49-F238E27FC236}">
                <a16:creationId xmlns:a16="http://schemas.microsoft.com/office/drawing/2014/main" id="{FB29885A-C80E-D640-ACC5-9A2D57830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9B7F4-12AE-794C-91DF-30A96D574D07}"/>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292266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7E2A-52C5-5249-A274-5367E9FD27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FFF254-AFBF-AB43-A24A-AA515063E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318C3-2A3B-A34D-A7AD-3A70313E6F9B}"/>
              </a:ext>
            </a:extLst>
          </p:cNvPr>
          <p:cNvSpPr>
            <a:spLocks noGrp="1"/>
          </p:cNvSpPr>
          <p:nvPr>
            <p:ph type="dt" sz="half" idx="10"/>
          </p:nvPr>
        </p:nvSpPr>
        <p:spPr/>
        <p:txBody>
          <a:bodyPr/>
          <a:lstStyle/>
          <a:p>
            <a:fld id="{6E029570-2801-F840-8FB8-76E5725A284C}" type="datetimeFigureOut">
              <a:rPr lang="en-US" smtClean="0"/>
              <a:t>6/26/20</a:t>
            </a:fld>
            <a:endParaRPr lang="en-US"/>
          </a:p>
        </p:txBody>
      </p:sp>
      <p:sp>
        <p:nvSpPr>
          <p:cNvPr id="5" name="Footer Placeholder 4">
            <a:extLst>
              <a:ext uri="{FF2B5EF4-FFF2-40B4-BE49-F238E27FC236}">
                <a16:creationId xmlns:a16="http://schemas.microsoft.com/office/drawing/2014/main" id="{F7658A4E-5AD3-7148-96A6-1DD598BF1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3DDCE-0783-414C-B0E4-0E68EAF3E594}"/>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339937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EFDD5-04A0-3947-A919-33828E071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DB636B-8167-024D-B342-5C369FA212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32E73-B95F-DA48-AD07-6C518513A373}"/>
              </a:ext>
            </a:extLst>
          </p:cNvPr>
          <p:cNvSpPr>
            <a:spLocks noGrp="1"/>
          </p:cNvSpPr>
          <p:nvPr>
            <p:ph type="dt" sz="half" idx="10"/>
          </p:nvPr>
        </p:nvSpPr>
        <p:spPr/>
        <p:txBody>
          <a:bodyPr/>
          <a:lstStyle/>
          <a:p>
            <a:fld id="{6E029570-2801-F840-8FB8-76E5725A284C}" type="datetimeFigureOut">
              <a:rPr lang="en-US" smtClean="0"/>
              <a:t>6/26/20</a:t>
            </a:fld>
            <a:endParaRPr lang="en-US"/>
          </a:p>
        </p:txBody>
      </p:sp>
      <p:sp>
        <p:nvSpPr>
          <p:cNvPr id="5" name="Footer Placeholder 4">
            <a:extLst>
              <a:ext uri="{FF2B5EF4-FFF2-40B4-BE49-F238E27FC236}">
                <a16:creationId xmlns:a16="http://schemas.microsoft.com/office/drawing/2014/main" id="{1030AE5D-8E25-A448-89A2-A7C0162FA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EF079-9835-9C49-8B32-6BACC9456970}"/>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276995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CFE2-42CC-D941-8C36-DA884B338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D57E6-33A8-4445-85A2-D52945DC33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01A4C-F161-3F4E-9F8F-54D8C14DC112}"/>
              </a:ext>
            </a:extLst>
          </p:cNvPr>
          <p:cNvSpPr>
            <a:spLocks noGrp="1"/>
          </p:cNvSpPr>
          <p:nvPr>
            <p:ph type="dt" sz="half" idx="10"/>
          </p:nvPr>
        </p:nvSpPr>
        <p:spPr/>
        <p:txBody>
          <a:bodyPr/>
          <a:lstStyle/>
          <a:p>
            <a:fld id="{6E029570-2801-F840-8FB8-76E5725A284C}" type="datetimeFigureOut">
              <a:rPr lang="en-US" smtClean="0"/>
              <a:t>6/26/20</a:t>
            </a:fld>
            <a:endParaRPr lang="en-US"/>
          </a:p>
        </p:txBody>
      </p:sp>
      <p:sp>
        <p:nvSpPr>
          <p:cNvPr id="5" name="Footer Placeholder 4">
            <a:extLst>
              <a:ext uri="{FF2B5EF4-FFF2-40B4-BE49-F238E27FC236}">
                <a16:creationId xmlns:a16="http://schemas.microsoft.com/office/drawing/2014/main" id="{0106605C-EAA1-894D-ADCF-3FACA9DEE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057EF-0510-7042-B845-C3F6C61EC7B8}"/>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425715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7CEB-92EA-9745-A823-C11CEB84FC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494C8-65E4-974F-87B8-D04E23853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4A72B8-DEAE-1147-A6F8-89382EC63215}"/>
              </a:ext>
            </a:extLst>
          </p:cNvPr>
          <p:cNvSpPr>
            <a:spLocks noGrp="1"/>
          </p:cNvSpPr>
          <p:nvPr>
            <p:ph type="dt" sz="half" idx="10"/>
          </p:nvPr>
        </p:nvSpPr>
        <p:spPr/>
        <p:txBody>
          <a:bodyPr/>
          <a:lstStyle/>
          <a:p>
            <a:fld id="{6E029570-2801-F840-8FB8-76E5725A284C}" type="datetimeFigureOut">
              <a:rPr lang="en-US" smtClean="0"/>
              <a:t>6/26/20</a:t>
            </a:fld>
            <a:endParaRPr lang="en-US"/>
          </a:p>
        </p:txBody>
      </p:sp>
      <p:sp>
        <p:nvSpPr>
          <p:cNvPr id="5" name="Footer Placeholder 4">
            <a:extLst>
              <a:ext uri="{FF2B5EF4-FFF2-40B4-BE49-F238E27FC236}">
                <a16:creationId xmlns:a16="http://schemas.microsoft.com/office/drawing/2014/main" id="{A08A675F-E2E8-0B48-94F3-BA5564703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12255-2F1B-BB4F-A318-F7087EF7DF97}"/>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23599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1708-FECF-B54E-8E61-63B317005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DDCA9-CCB1-5741-9BA0-80D3655158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E2587-B4FA-6D45-B871-F69034D84C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53A36C-52B7-6A42-B6ED-5833F459E0ED}"/>
              </a:ext>
            </a:extLst>
          </p:cNvPr>
          <p:cNvSpPr>
            <a:spLocks noGrp="1"/>
          </p:cNvSpPr>
          <p:nvPr>
            <p:ph type="dt" sz="half" idx="10"/>
          </p:nvPr>
        </p:nvSpPr>
        <p:spPr/>
        <p:txBody>
          <a:bodyPr/>
          <a:lstStyle/>
          <a:p>
            <a:fld id="{6E029570-2801-F840-8FB8-76E5725A284C}" type="datetimeFigureOut">
              <a:rPr lang="en-US" smtClean="0"/>
              <a:t>6/26/20</a:t>
            </a:fld>
            <a:endParaRPr lang="en-US"/>
          </a:p>
        </p:txBody>
      </p:sp>
      <p:sp>
        <p:nvSpPr>
          <p:cNvPr id="6" name="Footer Placeholder 5">
            <a:extLst>
              <a:ext uri="{FF2B5EF4-FFF2-40B4-BE49-F238E27FC236}">
                <a16:creationId xmlns:a16="http://schemas.microsoft.com/office/drawing/2014/main" id="{F702E654-E791-2245-AD07-FD16A1640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EF846-7119-054A-B812-13E2F0E49FE6}"/>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33678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E8E3-2A89-3646-94E2-BEE22AC1E6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601548-A705-1244-A674-AEC493975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45014B-9229-E04C-A9E7-1BB498CAC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8D29A7-DF36-8B43-B5EB-3CF1FC266D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C1F59A-157C-F843-B50F-27F03067C1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6E4DA7-18D3-0649-999A-66572C58681C}"/>
              </a:ext>
            </a:extLst>
          </p:cNvPr>
          <p:cNvSpPr>
            <a:spLocks noGrp="1"/>
          </p:cNvSpPr>
          <p:nvPr>
            <p:ph type="dt" sz="half" idx="10"/>
          </p:nvPr>
        </p:nvSpPr>
        <p:spPr/>
        <p:txBody>
          <a:bodyPr/>
          <a:lstStyle/>
          <a:p>
            <a:fld id="{6E029570-2801-F840-8FB8-76E5725A284C}" type="datetimeFigureOut">
              <a:rPr lang="en-US" smtClean="0"/>
              <a:t>6/26/20</a:t>
            </a:fld>
            <a:endParaRPr lang="en-US"/>
          </a:p>
        </p:txBody>
      </p:sp>
      <p:sp>
        <p:nvSpPr>
          <p:cNvPr id="8" name="Footer Placeholder 7">
            <a:extLst>
              <a:ext uri="{FF2B5EF4-FFF2-40B4-BE49-F238E27FC236}">
                <a16:creationId xmlns:a16="http://schemas.microsoft.com/office/drawing/2014/main" id="{2E5ADF46-6ECA-884D-AB2F-2228A2E5B5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5B0327-6BA2-534B-8817-AC67C7E55E76}"/>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251828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4897-19BE-BD4B-9086-4F6192F46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8B8E98-FDC5-C949-9DBD-28788557D59D}"/>
              </a:ext>
            </a:extLst>
          </p:cNvPr>
          <p:cNvSpPr>
            <a:spLocks noGrp="1"/>
          </p:cNvSpPr>
          <p:nvPr>
            <p:ph type="dt" sz="half" idx="10"/>
          </p:nvPr>
        </p:nvSpPr>
        <p:spPr/>
        <p:txBody>
          <a:bodyPr/>
          <a:lstStyle/>
          <a:p>
            <a:fld id="{6E029570-2801-F840-8FB8-76E5725A284C}" type="datetimeFigureOut">
              <a:rPr lang="en-US" smtClean="0"/>
              <a:t>6/26/20</a:t>
            </a:fld>
            <a:endParaRPr lang="en-US"/>
          </a:p>
        </p:txBody>
      </p:sp>
      <p:sp>
        <p:nvSpPr>
          <p:cNvPr id="4" name="Footer Placeholder 3">
            <a:extLst>
              <a:ext uri="{FF2B5EF4-FFF2-40B4-BE49-F238E27FC236}">
                <a16:creationId xmlns:a16="http://schemas.microsoft.com/office/drawing/2014/main" id="{D51E0FFE-7374-9043-8953-2A37E10C96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FA84E9-0C2B-C945-8844-2817CE92BFDC}"/>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1024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572FE9-6D63-B548-BEAF-5D7F9FEF6A73}"/>
              </a:ext>
            </a:extLst>
          </p:cNvPr>
          <p:cNvSpPr>
            <a:spLocks noGrp="1"/>
          </p:cNvSpPr>
          <p:nvPr>
            <p:ph type="dt" sz="half" idx="10"/>
          </p:nvPr>
        </p:nvSpPr>
        <p:spPr/>
        <p:txBody>
          <a:bodyPr/>
          <a:lstStyle/>
          <a:p>
            <a:fld id="{6E029570-2801-F840-8FB8-76E5725A284C}" type="datetimeFigureOut">
              <a:rPr lang="en-US" smtClean="0"/>
              <a:t>6/26/20</a:t>
            </a:fld>
            <a:endParaRPr lang="en-US"/>
          </a:p>
        </p:txBody>
      </p:sp>
      <p:sp>
        <p:nvSpPr>
          <p:cNvPr id="3" name="Footer Placeholder 2">
            <a:extLst>
              <a:ext uri="{FF2B5EF4-FFF2-40B4-BE49-F238E27FC236}">
                <a16:creationId xmlns:a16="http://schemas.microsoft.com/office/drawing/2014/main" id="{506E3ECB-DB38-F746-B811-3800B6032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52BFF8-2A9A-7248-B0BD-69025D075CFD}"/>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112367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F4D8-FE63-1245-BBB3-182A4C5A0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6A5CDA-0C72-074E-BA6B-DA936B1F0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66BBC5-CFD8-934F-80E6-AD30848F4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6D775B-AA0F-504F-B2CE-C1A2C3263420}"/>
              </a:ext>
            </a:extLst>
          </p:cNvPr>
          <p:cNvSpPr>
            <a:spLocks noGrp="1"/>
          </p:cNvSpPr>
          <p:nvPr>
            <p:ph type="dt" sz="half" idx="10"/>
          </p:nvPr>
        </p:nvSpPr>
        <p:spPr/>
        <p:txBody>
          <a:bodyPr/>
          <a:lstStyle/>
          <a:p>
            <a:fld id="{6E029570-2801-F840-8FB8-76E5725A284C}" type="datetimeFigureOut">
              <a:rPr lang="en-US" smtClean="0"/>
              <a:t>6/26/20</a:t>
            </a:fld>
            <a:endParaRPr lang="en-US"/>
          </a:p>
        </p:txBody>
      </p:sp>
      <p:sp>
        <p:nvSpPr>
          <p:cNvPr id="6" name="Footer Placeholder 5">
            <a:extLst>
              <a:ext uri="{FF2B5EF4-FFF2-40B4-BE49-F238E27FC236}">
                <a16:creationId xmlns:a16="http://schemas.microsoft.com/office/drawing/2014/main" id="{D8B68EDB-93A5-EA42-9DF2-F86E23600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6A1AB-5EDC-1948-A3B2-489A657DCA5C}"/>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32458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0FAB-E146-DA42-9E2F-77CC23B9E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008975-86E0-2D44-AC47-5742049D2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E9D2AB-5842-2244-8CD5-D35D8EDA6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626EE-C060-9848-B325-A3C0C3B07ABB}"/>
              </a:ext>
            </a:extLst>
          </p:cNvPr>
          <p:cNvSpPr>
            <a:spLocks noGrp="1"/>
          </p:cNvSpPr>
          <p:nvPr>
            <p:ph type="dt" sz="half" idx="10"/>
          </p:nvPr>
        </p:nvSpPr>
        <p:spPr/>
        <p:txBody>
          <a:bodyPr/>
          <a:lstStyle/>
          <a:p>
            <a:fld id="{6E029570-2801-F840-8FB8-76E5725A284C}" type="datetimeFigureOut">
              <a:rPr lang="en-US" smtClean="0"/>
              <a:t>6/26/20</a:t>
            </a:fld>
            <a:endParaRPr lang="en-US"/>
          </a:p>
        </p:txBody>
      </p:sp>
      <p:sp>
        <p:nvSpPr>
          <p:cNvPr id="6" name="Footer Placeholder 5">
            <a:extLst>
              <a:ext uri="{FF2B5EF4-FFF2-40B4-BE49-F238E27FC236}">
                <a16:creationId xmlns:a16="http://schemas.microsoft.com/office/drawing/2014/main" id="{1F810A7E-6154-A440-8084-ECB250A06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22AFDF-BC56-554A-BC18-EFD971B874FD}"/>
              </a:ext>
            </a:extLst>
          </p:cNvPr>
          <p:cNvSpPr>
            <a:spLocks noGrp="1"/>
          </p:cNvSpPr>
          <p:nvPr>
            <p:ph type="sldNum" sz="quarter" idx="12"/>
          </p:nvPr>
        </p:nvSpPr>
        <p:spPr/>
        <p:txBody>
          <a:bodyPr/>
          <a:lstStyle/>
          <a:p>
            <a:fld id="{435F9B76-D560-AE4E-9C3A-F7EFED5390BD}" type="slidenum">
              <a:rPr lang="en-US" smtClean="0"/>
              <a:t>‹#›</a:t>
            </a:fld>
            <a:endParaRPr lang="en-US"/>
          </a:p>
        </p:txBody>
      </p:sp>
    </p:spTree>
    <p:extLst>
      <p:ext uri="{BB962C8B-B14F-4D97-AF65-F5344CB8AC3E}">
        <p14:creationId xmlns:p14="http://schemas.microsoft.com/office/powerpoint/2010/main" val="207577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5BC49-E666-D142-B1ED-16D05BD57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95C5A0-1EBF-484A-B4A1-FB0CDEAF6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AF433-3FF6-5042-8CAF-65C2DE294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29570-2801-F840-8FB8-76E5725A284C}" type="datetimeFigureOut">
              <a:rPr lang="en-US" smtClean="0"/>
              <a:t>6/26/20</a:t>
            </a:fld>
            <a:endParaRPr lang="en-US"/>
          </a:p>
        </p:txBody>
      </p:sp>
      <p:sp>
        <p:nvSpPr>
          <p:cNvPr id="5" name="Footer Placeholder 4">
            <a:extLst>
              <a:ext uri="{FF2B5EF4-FFF2-40B4-BE49-F238E27FC236}">
                <a16:creationId xmlns:a16="http://schemas.microsoft.com/office/drawing/2014/main" id="{D613D067-77BA-7C4C-A856-616ABDE898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BE578C-EECC-814C-BC66-EE569FCA6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F9B76-D560-AE4E-9C3A-F7EFED5390BD}" type="slidenum">
              <a:rPr lang="en-US" smtClean="0"/>
              <a:t>‹#›</a:t>
            </a:fld>
            <a:endParaRPr lang="en-US"/>
          </a:p>
        </p:txBody>
      </p:sp>
    </p:spTree>
    <p:extLst>
      <p:ext uri="{BB962C8B-B14F-4D97-AF65-F5344CB8AC3E}">
        <p14:creationId xmlns:p14="http://schemas.microsoft.com/office/powerpoint/2010/main" val="1388421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744" y="450911"/>
            <a:ext cx="11166101" cy="65620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3000" dirty="0">
              <a:latin typeface="Arial" panose="020B0604020202020204" pitchFamily="34" charset="0"/>
              <a:cs typeface="Arial" panose="020B0604020202020204" pitchFamily="34" charset="0"/>
            </a:endParaRPr>
          </a:p>
        </p:txBody>
      </p:sp>
      <p:sp>
        <p:nvSpPr>
          <p:cNvPr id="9" name="TextBox 8"/>
          <p:cNvSpPr txBox="1"/>
          <p:nvPr/>
        </p:nvSpPr>
        <p:spPr>
          <a:xfrm>
            <a:off x="510743" y="48930"/>
            <a:ext cx="11166101" cy="353921"/>
          </a:xfrm>
          <a:prstGeom prst="rect">
            <a:avLst/>
          </a:prstGeom>
          <a:solidFill>
            <a:srgbClr val="5BA4E3"/>
          </a:solidFill>
        </p:spPr>
        <p:txBody>
          <a:bodyPr wrap="square" lIns="121899" tIns="60949" rIns="121899" bIns="60949" rtlCol="0">
            <a:spAutoFit/>
          </a:bodyPr>
          <a:lstStyle/>
          <a:p>
            <a:pPr algn="ctr"/>
            <a:r>
              <a:rPr lang="en-US" sz="1500" dirty="0">
                <a:solidFill>
                  <a:srgbClr val="1A467F"/>
                </a:solidFill>
                <a:latin typeface="Avenir Book"/>
                <a:cs typeface="Avenir Book"/>
              </a:rPr>
              <a:t>NATIONAL OCEANIC AND ATMOSPHERIC ADMINISTRATION</a:t>
            </a:r>
          </a:p>
        </p:txBody>
      </p:sp>
      <p:sp>
        <p:nvSpPr>
          <p:cNvPr id="10" name="Oval 9"/>
          <p:cNvSpPr>
            <a:spLocks noChangeAspect="1"/>
          </p:cNvSpPr>
          <p:nvPr/>
        </p:nvSpPr>
        <p:spPr>
          <a:xfrm>
            <a:off x="50032" y="27613"/>
            <a:ext cx="1137374" cy="11904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1" name="Picture 10"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2" y="80672"/>
            <a:ext cx="1064518" cy="1064195"/>
          </a:xfrm>
          <a:prstGeom prst="rect">
            <a:avLst/>
          </a:prstGeom>
        </p:spPr>
      </p:pic>
      <p:sp>
        <p:nvSpPr>
          <p:cNvPr id="12" name="TextBox 11"/>
          <p:cNvSpPr txBox="1"/>
          <p:nvPr/>
        </p:nvSpPr>
        <p:spPr>
          <a:xfrm>
            <a:off x="-1" y="5543317"/>
            <a:ext cx="12192001" cy="1200328"/>
          </a:xfrm>
          <a:prstGeom prst="rect">
            <a:avLst/>
          </a:prstGeom>
          <a:noFill/>
        </p:spPr>
        <p:txBody>
          <a:bodyPr wrap="square" rtlCol="0">
            <a:spAutoFit/>
          </a:bodyPr>
          <a:lstStyle/>
          <a:p>
            <a:pPr algn="ctr"/>
            <a:r>
              <a:rPr lang="en-US" sz="2400" b="1" dirty="0">
                <a:latin typeface="Arial"/>
                <a:cs typeface="Arial"/>
              </a:rPr>
              <a:t>Geoff Manikin &amp; Logan Dawson</a:t>
            </a:r>
          </a:p>
          <a:p>
            <a:pPr algn="ctr"/>
            <a:r>
              <a:rPr lang="en-US" sz="2400" b="1" dirty="0">
                <a:solidFill>
                  <a:srgbClr val="0D68B9"/>
                </a:solidFill>
                <a:latin typeface="Arial"/>
                <a:cs typeface="Arial"/>
              </a:rPr>
              <a:t>EMC Model Evaluation Group Webinar</a:t>
            </a:r>
          </a:p>
          <a:p>
            <a:pPr algn="ctr"/>
            <a:r>
              <a:rPr lang="en-US" sz="2400" b="1" dirty="0">
                <a:solidFill>
                  <a:srgbClr val="0D68B9"/>
                </a:solidFill>
                <a:latin typeface="Arial"/>
                <a:cs typeface="Arial"/>
              </a:rPr>
              <a:t>June 25, 2020</a:t>
            </a:r>
          </a:p>
        </p:txBody>
      </p:sp>
      <p:sp>
        <p:nvSpPr>
          <p:cNvPr id="13" name="Oval 12"/>
          <p:cNvSpPr>
            <a:spLocks/>
          </p:cNvSpPr>
          <p:nvPr/>
        </p:nvSpPr>
        <p:spPr>
          <a:xfrm>
            <a:off x="11089584" y="0"/>
            <a:ext cx="1102416" cy="111178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14" name="Picture 13"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49099" y="78973"/>
            <a:ext cx="975215" cy="983501"/>
          </a:xfrm>
          <a:prstGeom prst="rect">
            <a:avLst/>
          </a:prstGeom>
        </p:spPr>
      </p:pic>
      <p:sp>
        <p:nvSpPr>
          <p:cNvPr id="15" name="TextBox 14"/>
          <p:cNvSpPr txBox="1"/>
          <p:nvPr/>
        </p:nvSpPr>
        <p:spPr>
          <a:xfrm>
            <a:off x="0" y="432140"/>
            <a:ext cx="12192000" cy="646309"/>
          </a:xfrm>
          <a:prstGeom prst="rect">
            <a:avLst/>
          </a:prstGeom>
          <a:noFill/>
        </p:spPr>
        <p:txBody>
          <a:bodyPr wrap="square" lIns="121899" tIns="60949" rIns="121899" bIns="60949" rtlCol="0">
            <a:spAutoFit/>
          </a:bodyPr>
          <a:lstStyle/>
          <a:p>
            <a:pPr algn="ctr"/>
            <a:r>
              <a:rPr lang="en-US" sz="3400" b="1" dirty="0">
                <a:solidFill>
                  <a:schemeClr val="bg1"/>
                </a:solidFill>
                <a:latin typeface="Arial"/>
                <a:cs typeface="Arial"/>
              </a:rPr>
              <a:t>An Update on HREFv3 (and RAPv5/HRRRv4)</a:t>
            </a:r>
          </a:p>
        </p:txBody>
      </p:sp>
      <p:pic>
        <p:nvPicPr>
          <p:cNvPr id="17" name="Picture 16">
            <a:extLst>
              <a:ext uri="{FF2B5EF4-FFF2-40B4-BE49-F238E27FC236}">
                <a16:creationId xmlns:a16="http://schemas.microsoft.com/office/drawing/2014/main" id="{7BD03218-F1DB-3845-AEAB-533C836B29EB}"/>
              </a:ext>
            </a:extLst>
          </p:cNvPr>
          <p:cNvPicPr>
            <a:picLocks noChangeAspect="1"/>
          </p:cNvPicPr>
          <p:nvPr/>
        </p:nvPicPr>
        <p:blipFill>
          <a:blip r:embed="rId4"/>
          <a:stretch>
            <a:fillRect/>
          </a:stretch>
        </p:blipFill>
        <p:spPr>
          <a:xfrm>
            <a:off x="582291" y="1594566"/>
            <a:ext cx="7356304" cy="3266200"/>
          </a:xfrm>
          <a:prstGeom prst="rect">
            <a:avLst/>
          </a:prstGeom>
        </p:spPr>
      </p:pic>
      <p:pic>
        <p:nvPicPr>
          <p:cNvPr id="18" name="Picture 17">
            <a:extLst>
              <a:ext uri="{FF2B5EF4-FFF2-40B4-BE49-F238E27FC236}">
                <a16:creationId xmlns:a16="http://schemas.microsoft.com/office/drawing/2014/main" id="{FCA97705-C29A-844A-B0CC-29DECD6172FD}"/>
              </a:ext>
            </a:extLst>
          </p:cNvPr>
          <p:cNvPicPr>
            <a:picLocks noChangeAspect="1"/>
          </p:cNvPicPr>
          <p:nvPr/>
        </p:nvPicPr>
        <p:blipFill rotWithShape="1">
          <a:blip r:embed="rId5"/>
          <a:srcRect t="52932" r="48386"/>
          <a:stretch/>
        </p:blipFill>
        <p:spPr>
          <a:xfrm>
            <a:off x="8118270" y="1601233"/>
            <a:ext cx="3558574" cy="3447971"/>
          </a:xfrm>
          <a:prstGeom prst="rect">
            <a:avLst/>
          </a:prstGeom>
        </p:spPr>
      </p:pic>
    </p:spTree>
    <p:extLst>
      <p:ext uri="{BB962C8B-B14F-4D97-AF65-F5344CB8AC3E}">
        <p14:creationId xmlns:p14="http://schemas.microsoft.com/office/powerpoint/2010/main" val="305959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4275-0C02-9C4C-804F-11B82B0A6E93}"/>
              </a:ext>
            </a:extLst>
          </p:cNvPr>
          <p:cNvSpPr>
            <a:spLocks noGrp="1"/>
          </p:cNvSpPr>
          <p:nvPr>
            <p:ph type="title"/>
          </p:nvPr>
        </p:nvSpPr>
        <p:spPr/>
        <p:txBody>
          <a:bodyPr/>
          <a:lstStyle/>
          <a:p>
            <a:r>
              <a:rPr lang="en-US" dirty="0"/>
              <a:t>                           RAPv5/HRRRv4</a:t>
            </a:r>
          </a:p>
        </p:txBody>
      </p:sp>
      <p:sp>
        <p:nvSpPr>
          <p:cNvPr id="3" name="Content Placeholder 2">
            <a:extLst>
              <a:ext uri="{FF2B5EF4-FFF2-40B4-BE49-F238E27FC236}">
                <a16:creationId xmlns:a16="http://schemas.microsoft.com/office/drawing/2014/main" id="{CBB6C068-CECE-7D48-93DA-1F7A5ED25FAB}"/>
              </a:ext>
            </a:extLst>
          </p:cNvPr>
          <p:cNvSpPr>
            <a:spLocks noGrp="1"/>
          </p:cNvSpPr>
          <p:nvPr>
            <p:ph idx="1"/>
          </p:nvPr>
        </p:nvSpPr>
        <p:spPr/>
        <p:txBody>
          <a:bodyPr/>
          <a:lstStyle/>
          <a:p>
            <a:r>
              <a:rPr lang="en-US" dirty="0"/>
              <a:t>Originally scheduled for implementation in late May</a:t>
            </a:r>
          </a:p>
          <a:p>
            <a:r>
              <a:rPr lang="en-US" dirty="0"/>
              <a:t>3 stability-related crashes during NCO IT testing; the parallels were suspended on June 11</a:t>
            </a:r>
          </a:p>
          <a:p>
            <a:r>
              <a:rPr lang="en-US" dirty="0"/>
              <a:t>2 crashes were in the HRRRDAS, and one was in the RAP</a:t>
            </a:r>
          </a:p>
          <a:p>
            <a:r>
              <a:rPr lang="en-US" dirty="0"/>
              <a:t>All were the result of numerical instability due to vertical velocities exceeding CFL criteria in or near deep moist convection in the lateral boundary region where the RAP (or HRRRDAS) interfaces with the GFS </a:t>
            </a:r>
          </a:p>
          <a:p>
            <a:endParaRPr lang="en-US" dirty="0"/>
          </a:p>
        </p:txBody>
      </p:sp>
    </p:spTree>
    <p:extLst>
      <p:ext uri="{BB962C8B-B14F-4D97-AF65-F5344CB8AC3E}">
        <p14:creationId xmlns:p14="http://schemas.microsoft.com/office/powerpoint/2010/main" val="405283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4275-0C02-9C4C-804F-11B82B0A6E93}"/>
              </a:ext>
            </a:extLst>
          </p:cNvPr>
          <p:cNvSpPr>
            <a:spLocks noGrp="1"/>
          </p:cNvSpPr>
          <p:nvPr>
            <p:ph type="title"/>
          </p:nvPr>
        </p:nvSpPr>
        <p:spPr/>
        <p:txBody>
          <a:bodyPr/>
          <a:lstStyle/>
          <a:p>
            <a:r>
              <a:rPr lang="en-US" dirty="0"/>
              <a:t>                           RAPv5/HRRRv4 (cont.)</a:t>
            </a:r>
          </a:p>
        </p:txBody>
      </p:sp>
      <p:sp>
        <p:nvSpPr>
          <p:cNvPr id="3" name="Content Placeholder 2">
            <a:extLst>
              <a:ext uri="{FF2B5EF4-FFF2-40B4-BE49-F238E27FC236}">
                <a16:creationId xmlns:a16="http://schemas.microsoft.com/office/drawing/2014/main" id="{CBB6C068-CECE-7D48-93DA-1F7A5ED25FAB}"/>
              </a:ext>
            </a:extLst>
          </p:cNvPr>
          <p:cNvSpPr>
            <a:spLocks noGrp="1"/>
          </p:cNvSpPr>
          <p:nvPr>
            <p:ph idx="1"/>
          </p:nvPr>
        </p:nvSpPr>
        <p:spPr/>
        <p:txBody>
          <a:bodyPr>
            <a:normAutofit fontScale="92500" lnSpcReduction="20000"/>
          </a:bodyPr>
          <a:lstStyle/>
          <a:p>
            <a:r>
              <a:rPr lang="en-US" dirty="0"/>
              <a:t>There have been crashes due to this issue in the operational RAP since the implementation of GFSv15 in June 2019</a:t>
            </a:r>
          </a:p>
          <a:p>
            <a:r>
              <a:rPr lang="en-US" dirty="0"/>
              <a:t>The GFDL microphysical scheme in the FV3-based GFS generates strong convective signals, relative to the ARW, which can lead to large discrepancies at the boundaries</a:t>
            </a:r>
          </a:p>
          <a:p>
            <a:r>
              <a:rPr lang="en-US" dirty="0"/>
              <a:t>The crashes result from large vertical velocities promoted from deep convection and a significant mismatch between the interior RAP and exterior GFS solutions</a:t>
            </a:r>
          </a:p>
          <a:p>
            <a:r>
              <a:rPr lang="en-US" dirty="0"/>
              <a:t> In operations, crashed cases are quickly successfully run by skipping the update to the boundaries</a:t>
            </a:r>
          </a:p>
          <a:p>
            <a:r>
              <a:rPr lang="en-US" dirty="0"/>
              <a:t>RAPv5 had modifications to address the boundary problems, but while these were successful in reducing the frequency of crashes, they did not eliminate them</a:t>
            </a:r>
          </a:p>
          <a:p>
            <a:endParaRPr lang="en-US" dirty="0"/>
          </a:p>
        </p:txBody>
      </p:sp>
    </p:spTree>
    <p:extLst>
      <p:ext uri="{BB962C8B-B14F-4D97-AF65-F5344CB8AC3E}">
        <p14:creationId xmlns:p14="http://schemas.microsoft.com/office/powerpoint/2010/main" val="13403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ABF8-8102-1C44-82CB-3D0F24AD5E0F}"/>
              </a:ext>
            </a:extLst>
          </p:cNvPr>
          <p:cNvSpPr>
            <a:spLocks noGrp="1"/>
          </p:cNvSpPr>
          <p:nvPr>
            <p:ph type="title"/>
          </p:nvPr>
        </p:nvSpPr>
        <p:spPr/>
        <p:txBody>
          <a:bodyPr/>
          <a:lstStyle/>
          <a:p>
            <a:r>
              <a:rPr lang="en-US" dirty="0"/>
              <a:t>                         Proposed Solution</a:t>
            </a:r>
          </a:p>
        </p:txBody>
      </p:sp>
      <p:sp>
        <p:nvSpPr>
          <p:cNvPr id="3" name="Content Placeholder 2">
            <a:extLst>
              <a:ext uri="{FF2B5EF4-FFF2-40B4-BE49-F238E27FC236}">
                <a16:creationId xmlns:a16="http://schemas.microsoft.com/office/drawing/2014/main" id="{11BB992B-DC55-D945-B3DF-AA817EFC154C}"/>
              </a:ext>
            </a:extLst>
          </p:cNvPr>
          <p:cNvSpPr>
            <a:spLocks noGrp="1"/>
          </p:cNvSpPr>
          <p:nvPr>
            <p:ph idx="1"/>
          </p:nvPr>
        </p:nvSpPr>
        <p:spPr>
          <a:xfrm>
            <a:off x="838199" y="1825625"/>
            <a:ext cx="10660117" cy="4351338"/>
          </a:xfrm>
        </p:spPr>
        <p:txBody>
          <a:bodyPr/>
          <a:lstStyle/>
          <a:p>
            <a:r>
              <a:rPr lang="en-US" dirty="0"/>
              <a:t>Enable the Implicit-Explicit Vertical Advection (IEVA) scheme in RAPv5</a:t>
            </a:r>
          </a:p>
          <a:p>
            <a:r>
              <a:rPr lang="en-US" dirty="0"/>
              <a:t>Large vertical velocities for a given grid spacing and time step are managed implicitly to avoid a vertical CFL violation and resultant crash</a:t>
            </a:r>
          </a:p>
          <a:p>
            <a:r>
              <a:rPr lang="en-US" dirty="0"/>
              <a:t>The IEVA scheme has been in HRRRv4 (including the HRRRDAS) throughout the entire science evaluation</a:t>
            </a:r>
          </a:p>
        </p:txBody>
      </p:sp>
    </p:spTree>
    <p:extLst>
      <p:ext uri="{BB962C8B-B14F-4D97-AF65-F5344CB8AC3E}">
        <p14:creationId xmlns:p14="http://schemas.microsoft.com/office/powerpoint/2010/main" val="94177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DB26-21EF-486F-A031-166BBF0E2044}"/>
              </a:ext>
            </a:extLst>
          </p:cNvPr>
          <p:cNvSpPr>
            <a:spLocks noGrp="1"/>
          </p:cNvSpPr>
          <p:nvPr>
            <p:ph type="title" idx="4294967295"/>
          </p:nvPr>
        </p:nvSpPr>
        <p:spPr>
          <a:xfrm>
            <a:off x="353291" y="192952"/>
            <a:ext cx="11596254" cy="1017936"/>
          </a:xfrm>
          <a:prstGeom prst="rect">
            <a:avLst/>
          </a:prstGeom>
        </p:spPr>
        <p:txBody>
          <a:bodyPr>
            <a:normAutofit fontScale="90000"/>
          </a:bodyPr>
          <a:lstStyle/>
          <a:p>
            <a:pPr algn="ctr"/>
            <a:r>
              <a:rPr lang="en-US" dirty="0"/>
              <a:t>Improved Vertical Velocities in Convection</a:t>
            </a:r>
            <a:br>
              <a:rPr lang="en-US" dirty="0"/>
            </a:br>
            <a:r>
              <a:rPr lang="en-US" dirty="0"/>
              <a:t>Collaboration with NSSL</a:t>
            </a:r>
          </a:p>
        </p:txBody>
      </p:sp>
      <p:pic>
        <p:nvPicPr>
          <p:cNvPr id="18" name="Picture 17">
            <a:extLst>
              <a:ext uri="{FF2B5EF4-FFF2-40B4-BE49-F238E27FC236}">
                <a16:creationId xmlns:a16="http://schemas.microsoft.com/office/drawing/2014/main" id="{B5F6EB82-2571-2F4B-9573-C7EB449F2F3D}"/>
              </a:ext>
            </a:extLst>
          </p:cNvPr>
          <p:cNvPicPr>
            <a:picLocks noChangeAspect="1"/>
          </p:cNvPicPr>
          <p:nvPr/>
        </p:nvPicPr>
        <p:blipFill rotWithShape="1">
          <a:blip r:embed="rId2"/>
          <a:srcRect l="15102" t="5334" r="31867" b="65600"/>
          <a:stretch/>
        </p:blipFill>
        <p:spPr>
          <a:xfrm>
            <a:off x="242455" y="1898319"/>
            <a:ext cx="2628385" cy="1565540"/>
          </a:xfrm>
          <a:prstGeom prst="rect">
            <a:avLst/>
          </a:prstGeom>
          <a:ln>
            <a:solidFill>
              <a:schemeClr val="tx1"/>
            </a:solidFill>
          </a:ln>
        </p:spPr>
      </p:pic>
      <p:pic>
        <p:nvPicPr>
          <p:cNvPr id="30" name="Picture 29">
            <a:extLst>
              <a:ext uri="{FF2B5EF4-FFF2-40B4-BE49-F238E27FC236}">
                <a16:creationId xmlns:a16="http://schemas.microsoft.com/office/drawing/2014/main" id="{D83E6353-B0AE-B04C-B89B-63B2984B066C}"/>
              </a:ext>
            </a:extLst>
          </p:cNvPr>
          <p:cNvPicPr>
            <a:picLocks noChangeAspect="1"/>
          </p:cNvPicPr>
          <p:nvPr/>
        </p:nvPicPr>
        <p:blipFill rotWithShape="1">
          <a:blip r:embed="rId3"/>
          <a:srcRect l="15161" t="5474" r="31808" b="65592"/>
          <a:stretch/>
        </p:blipFill>
        <p:spPr>
          <a:xfrm>
            <a:off x="3001550" y="1898319"/>
            <a:ext cx="2581701" cy="1530681"/>
          </a:xfrm>
          <a:prstGeom prst="rect">
            <a:avLst/>
          </a:prstGeom>
          <a:ln>
            <a:solidFill>
              <a:schemeClr val="tx1"/>
            </a:solidFill>
          </a:ln>
        </p:spPr>
      </p:pic>
      <p:pic>
        <p:nvPicPr>
          <p:cNvPr id="31" name="Picture 30">
            <a:extLst>
              <a:ext uri="{FF2B5EF4-FFF2-40B4-BE49-F238E27FC236}">
                <a16:creationId xmlns:a16="http://schemas.microsoft.com/office/drawing/2014/main" id="{2D1B97BA-FD38-E946-8B42-5E3E83D2B25F}"/>
              </a:ext>
            </a:extLst>
          </p:cNvPr>
          <p:cNvPicPr>
            <a:picLocks noChangeAspect="1"/>
          </p:cNvPicPr>
          <p:nvPr/>
        </p:nvPicPr>
        <p:blipFill rotWithShape="1">
          <a:blip r:embed="rId4"/>
          <a:srcRect l="11246" t="6118" r="33436" b="65307"/>
          <a:stretch/>
        </p:blipFill>
        <p:spPr>
          <a:xfrm>
            <a:off x="242455" y="3581200"/>
            <a:ext cx="2628385" cy="1530681"/>
          </a:xfrm>
          <a:prstGeom prst="rect">
            <a:avLst/>
          </a:prstGeom>
          <a:ln>
            <a:solidFill>
              <a:schemeClr val="tx1"/>
            </a:solidFill>
          </a:ln>
        </p:spPr>
      </p:pic>
      <p:pic>
        <p:nvPicPr>
          <p:cNvPr id="32" name="Picture 31">
            <a:extLst>
              <a:ext uri="{FF2B5EF4-FFF2-40B4-BE49-F238E27FC236}">
                <a16:creationId xmlns:a16="http://schemas.microsoft.com/office/drawing/2014/main" id="{70E9BDB7-E9CD-354A-A04D-88C942C023C1}"/>
              </a:ext>
            </a:extLst>
          </p:cNvPr>
          <p:cNvPicPr>
            <a:picLocks noChangeAspect="1"/>
          </p:cNvPicPr>
          <p:nvPr/>
        </p:nvPicPr>
        <p:blipFill rotWithShape="1">
          <a:blip r:embed="rId5"/>
          <a:srcRect l="11481" t="5200" r="33201" b="65141"/>
          <a:stretch/>
        </p:blipFill>
        <p:spPr>
          <a:xfrm>
            <a:off x="3001551" y="3581200"/>
            <a:ext cx="2532300" cy="1530681"/>
          </a:xfrm>
          <a:prstGeom prst="rect">
            <a:avLst/>
          </a:prstGeom>
          <a:ln>
            <a:solidFill>
              <a:schemeClr val="tx1"/>
            </a:solidFill>
          </a:ln>
        </p:spPr>
      </p:pic>
      <p:pic>
        <p:nvPicPr>
          <p:cNvPr id="33" name="Picture 32">
            <a:extLst>
              <a:ext uri="{FF2B5EF4-FFF2-40B4-BE49-F238E27FC236}">
                <a16:creationId xmlns:a16="http://schemas.microsoft.com/office/drawing/2014/main" id="{05F871E7-7CC5-014B-BE25-4BD8A3B853C5}"/>
              </a:ext>
            </a:extLst>
          </p:cNvPr>
          <p:cNvPicPr>
            <a:picLocks noChangeAspect="1"/>
          </p:cNvPicPr>
          <p:nvPr/>
        </p:nvPicPr>
        <p:blipFill rotWithShape="1">
          <a:blip r:embed="rId6"/>
          <a:srcRect l="15610" t="5402" r="31684" b="66322"/>
          <a:stretch/>
        </p:blipFill>
        <p:spPr>
          <a:xfrm>
            <a:off x="242455" y="5229222"/>
            <a:ext cx="2628384" cy="1528564"/>
          </a:xfrm>
          <a:prstGeom prst="rect">
            <a:avLst/>
          </a:prstGeom>
          <a:ln>
            <a:solidFill>
              <a:schemeClr val="tx1"/>
            </a:solidFill>
          </a:ln>
        </p:spPr>
      </p:pic>
      <p:pic>
        <p:nvPicPr>
          <p:cNvPr id="35" name="Picture 34">
            <a:extLst>
              <a:ext uri="{FF2B5EF4-FFF2-40B4-BE49-F238E27FC236}">
                <a16:creationId xmlns:a16="http://schemas.microsoft.com/office/drawing/2014/main" id="{36C4FEBF-D334-5B42-999D-F72A4C0A1268}"/>
              </a:ext>
            </a:extLst>
          </p:cNvPr>
          <p:cNvPicPr>
            <a:picLocks noChangeAspect="1"/>
          </p:cNvPicPr>
          <p:nvPr/>
        </p:nvPicPr>
        <p:blipFill rotWithShape="1">
          <a:blip r:embed="rId7"/>
          <a:srcRect l="14986" t="5287" r="31393" b="66437"/>
          <a:stretch/>
        </p:blipFill>
        <p:spPr>
          <a:xfrm>
            <a:off x="2982234" y="5229222"/>
            <a:ext cx="2673953" cy="1528564"/>
          </a:xfrm>
          <a:prstGeom prst="rect">
            <a:avLst/>
          </a:prstGeom>
          <a:ln>
            <a:solidFill>
              <a:schemeClr val="tx1"/>
            </a:solidFill>
          </a:ln>
        </p:spPr>
      </p:pic>
      <p:pic>
        <p:nvPicPr>
          <p:cNvPr id="36" name="Picture 35">
            <a:extLst>
              <a:ext uri="{FF2B5EF4-FFF2-40B4-BE49-F238E27FC236}">
                <a16:creationId xmlns:a16="http://schemas.microsoft.com/office/drawing/2014/main" id="{1112E4D2-0B3E-574B-B53A-396C1003C1CE}"/>
              </a:ext>
            </a:extLst>
          </p:cNvPr>
          <p:cNvPicPr>
            <a:picLocks noChangeAspect="1"/>
          </p:cNvPicPr>
          <p:nvPr/>
        </p:nvPicPr>
        <p:blipFill rotWithShape="1">
          <a:blip r:embed="rId6"/>
          <a:srcRect t="94904"/>
          <a:stretch/>
        </p:blipFill>
        <p:spPr>
          <a:xfrm>
            <a:off x="256139" y="6462757"/>
            <a:ext cx="5340796" cy="295029"/>
          </a:xfrm>
          <a:prstGeom prst="rect">
            <a:avLst/>
          </a:prstGeom>
        </p:spPr>
      </p:pic>
      <p:pic>
        <p:nvPicPr>
          <p:cNvPr id="37" name="Picture 36">
            <a:extLst>
              <a:ext uri="{FF2B5EF4-FFF2-40B4-BE49-F238E27FC236}">
                <a16:creationId xmlns:a16="http://schemas.microsoft.com/office/drawing/2014/main" id="{44464C2F-427F-6441-ADF4-9D49ABEA56AB}"/>
              </a:ext>
            </a:extLst>
          </p:cNvPr>
          <p:cNvPicPr>
            <a:picLocks noChangeAspect="1"/>
          </p:cNvPicPr>
          <p:nvPr/>
        </p:nvPicPr>
        <p:blipFill rotWithShape="1">
          <a:blip r:embed="rId8"/>
          <a:srcRect t="2414" b="94904"/>
          <a:stretch/>
        </p:blipFill>
        <p:spPr>
          <a:xfrm>
            <a:off x="256139" y="6370792"/>
            <a:ext cx="5340796" cy="155278"/>
          </a:xfrm>
          <a:prstGeom prst="rect">
            <a:avLst/>
          </a:prstGeom>
        </p:spPr>
      </p:pic>
      <p:pic>
        <p:nvPicPr>
          <p:cNvPr id="38" name="Picture 37">
            <a:extLst>
              <a:ext uri="{FF2B5EF4-FFF2-40B4-BE49-F238E27FC236}">
                <a16:creationId xmlns:a16="http://schemas.microsoft.com/office/drawing/2014/main" id="{F45AB67E-60EE-DE40-8EC3-0A7A6856CCC7}"/>
              </a:ext>
            </a:extLst>
          </p:cNvPr>
          <p:cNvPicPr>
            <a:picLocks noChangeAspect="1"/>
          </p:cNvPicPr>
          <p:nvPr/>
        </p:nvPicPr>
        <p:blipFill>
          <a:blip r:embed="rId9"/>
          <a:stretch>
            <a:fillRect/>
          </a:stretch>
        </p:blipFill>
        <p:spPr>
          <a:xfrm>
            <a:off x="256139" y="4831123"/>
            <a:ext cx="5457155" cy="251869"/>
          </a:xfrm>
          <a:prstGeom prst="rect">
            <a:avLst/>
          </a:prstGeom>
        </p:spPr>
      </p:pic>
      <p:pic>
        <p:nvPicPr>
          <p:cNvPr id="39" name="Picture 38">
            <a:extLst>
              <a:ext uri="{FF2B5EF4-FFF2-40B4-BE49-F238E27FC236}">
                <a16:creationId xmlns:a16="http://schemas.microsoft.com/office/drawing/2014/main" id="{4B811475-A00C-0547-9953-FC6CE8B12FB0}"/>
              </a:ext>
            </a:extLst>
          </p:cNvPr>
          <p:cNvPicPr>
            <a:picLocks noChangeAspect="1"/>
          </p:cNvPicPr>
          <p:nvPr/>
        </p:nvPicPr>
        <p:blipFill rotWithShape="1">
          <a:blip r:embed="rId10"/>
          <a:srcRect t="2676" b="94800"/>
          <a:stretch/>
        </p:blipFill>
        <p:spPr>
          <a:xfrm>
            <a:off x="256140" y="4666693"/>
            <a:ext cx="5457159" cy="155278"/>
          </a:xfrm>
          <a:prstGeom prst="rect">
            <a:avLst/>
          </a:prstGeom>
        </p:spPr>
      </p:pic>
      <p:pic>
        <p:nvPicPr>
          <p:cNvPr id="40" name="Picture 39">
            <a:extLst>
              <a:ext uri="{FF2B5EF4-FFF2-40B4-BE49-F238E27FC236}">
                <a16:creationId xmlns:a16="http://schemas.microsoft.com/office/drawing/2014/main" id="{7C997924-F1E0-AE4D-A34C-36343DC78E64}"/>
              </a:ext>
            </a:extLst>
          </p:cNvPr>
          <p:cNvPicPr>
            <a:picLocks noChangeAspect="1"/>
          </p:cNvPicPr>
          <p:nvPr/>
        </p:nvPicPr>
        <p:blipFill rotWithShape="1">
          <a:blip r:embed="rId11"/>
          <a:srcRect t="2505" b="95095"/>
          <a:stretch/>
        </p:blipFill>
        <p:spPr>
          <a:xfrm>
            <a:off x="242456" y="3105987"/>
            <a:ext cx="5340796" cy="139292"/>
          </a:xfrm>
          <a:prstGeom prst="rect">
            <a:avLst/>
          </a:prstGeom>
        </p:spPr>
      </p:pic>
      <p:pic>
        <p:nvPicPr>
          <p:cNvPr id="41" name="Picture 40">
            <a:extLst>
              <a:ext uri="{FF2B5EF4-FFF2-40B4-BE49-F238E27FC236}">
                <a16:creationId xmlns:a16="http://schemas.microsoft.com/office/drawing/2014/main" id="{FB0F5D4F-77FE-B24C-8E78-33A2346E05D3}"/>
              </a:ext>
            </a:extLst>
          </p:cNvPr>
          <p:cNvPicPr>
            <a:picLocks noChangeAspect="1"/>
          </p:cNvPicPr>
          <p:nvPr/>
        </p:nvPicPr>
        <p:blipFill rotWithShape="1">
          <a:blip r:embed="rId11"/>
          <a:srcRect t="95263"/>
          <a:stretch/>
        </p:blipFill>
        <p:spPr>
          <a:xfrm>
            <a:off x="242455" y="3268799"/>
            <a:ext cx="5340796" cy="274932"/>
          </a:xfrm>
          <a:prstGeom prst="rect">
            <a:avLst/>
          </a:prstGeom>
        </p:spPr>
      </p:pic>
      <p:sp>
        <p:nvSpPr>
          <p:cNvPr id="3" name="TextBox 2">
            <a:extLst>
              <a:ext uri="{FF2B5EF4-FFF2-40B4-BE49-F238E27FC236}">
                <a16:creationId xmlns:a16="http://schemas.microsoft.com/office/drawing/2014/main" id="{4ADA1C10-36CA-A946-8704-6D6BCF5BD312}"/>
              </a:ext>
            </a:extLst>
          </p:cNvPr>
          <p:cNvSpPr txBox="1"/>
          <p:nvPr/>
        </p:nvSpPr>
        <p:spPr>
          <a:xfrm>
            <a:off x="1235458" y="1321412"/>
            <a:ext cx="1095172" cy="369332"/>
          </a:xfrm>
          <a:prstGeom prst="rect">
            <a:avLst/>
          </a:prstGeom>
          <a:noFill/>
        </p:spPr>
        <p:txBody>
          <a:bodyPr wrap="none" rtlCol="0">
            <a:spAutoFit/>
          </a:bodyPr>
          <a:lstStyle/>
          <a:p>
            <a:r>
              <a:rPr lang="en-US" dirty="0"/>
              <a:t>HRRRv3</a:t>
            </a:r>
          </a:p>
        </p:txBody>
      </p:sp>
      <p:sp>
        <p:nvSpPr>
          <p:cNvPr id="42" name="TextBox 41">
            <a:extLst>
              <a:ext uri="{FF2B5EF4-FFF2-40B4-BE49-F238E27FC236}">
                <a16:creationId xmlns:a16="http://schemas.microsoft.com/office/drawing/2014/main" id="{4A8B875F-D324-0049-B8B8-391C297E4A8A}"/>
              </a:ext>
            </a:extLst>
          </p:cNvPr>
          <p:cNvSpPr txBox="1"/>
          <p:nvPr/>
        </p:nvSpPr>
        <p:spPr>
          <a:xfrm>
            <a:off x="3771624" y="1290759"/>
            <a:ext cx="1095172" cy="369332"/>
          </a:xfrm>
          <a:prstGeom prst="rect">
            <a:avLst/>
          </a:prstGeom>
          <a:noFill/>
        </p:spPr>
        <p:txBody>
          <a:bodyPr wrap="none" rtlCol="0">
            <a:spAutoFit/>
          </a:bodyPr>
          <a:lstStyle/>
          <a:p>
            <a:r>
              <a:rPr lang="en-US" dirty="0"/>
              <a:t>HRRRv4</a:t>
            </a:r>
          </a:p>
        </p:txBody>
      </p:sp>
      <p:sp>
        <p:nvSpPr>
          <p:cNvPr id="43" name="Rectangle 42">
            <a:extLst>
              <a:ext uri="{FF2B5EF4-FFF2-40B4-BE49-F238E27FC236}">
                <a16:creationId xmlns:a16="http://schemas.microsoft.com/office/drawing/2014/main" id="{D877B747-E780-0741-BCC9-E74BDB42C9B3}"/>
              </a:ext>
            </a:extLst>
          </p:cNvPr>
          <p:cNvSpPr/>
          <p:nvPr/>
        </p:nvSpPr>
        <p:spPr>
          <a:xfrm>
            <a:off x="457376" y="1592766"/>
            <a:ext cx="5139559" cy="369332"/>
          </a:xfrm>
          <a:prstGeom prst="rect">
            <a:avLst/>
          </a:prstGeom>
        </p:spPr>
        <p:txBody>
          <a:bodyPr wrap="square">
            <a:spAutoFit/>
          </a:bodyPr>
          <a:lstStyle/>
          <a:p>
            <a:pPr algn="ctr"/>
            <a:r>
              <a:rPr lang="en-US" b="1" dirty="0">
                <a:latin typeface="Helvetica"/>
                <a:cs typeface="Helvetica"/>
              </a:rPr>
              <a:t>4-h forecasts valid 2200 UTC 1 May 2018</a:t>
            </a:r>
            <a:endParaRPr lang="en-US" sz="1400" b="1" dirty="0">
              <a:latin typeface="Helvetica"/>
              <a:cs typeface="Helvetica"/>
            </a:endParaRPr>
          </a:p>
        </p:txBody>
      </p:sp>
      <p:sp>
        <p:nvSpPr>
          <p:cNvPr id="44" name="Oval 43">
            <a:extLst>
              <a:ext uri="{FF2B5EF4-FFF2-40B4-BE49-F238E27FC236}">
                <a16:creationId xmlns:a16="http://schemas.microsoft.com/office/drawing/2014/main" id="{62DDA319-8B28-CE40-99C5-18B3025A17BE}"/>
              </a:ext>
            </a:extLst>
          </p:cNvPr>
          <p:cNvSpPr/>
          <p:nvPr/>
        </p:nvSpPr>
        <p:spPr>
          <a:xfrm rot="20302064">
            <a:off x="1346155" y="6012538"/>
            <a:ext cx="1340085" cy="191477"/>
          </a:xfrm>
          <a:prstGeom prst="ellipse">
            <a:avLst/>
          </a:prstGeom>
          <a:no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E4C2A4B-337F-3949-BD51-4BEB4C93555E}"/>
              </a:ext>
            </a:extLst>
          </p:cNvPr>
          <p:cNvSpPr/>
          <p:nvPr/>
        </p:nvSpPr>
        <p:spPr>
          <a:xfrm rot="20302064">
            <a:off x="4130693" y="6012538"/>
            <a:ext cx="1340085" cy="191477"/>
          </a:xfrm>
          <a:prstGeom prst="ellipse">
            <a:avLst/>
          </a:prstGeom>
          <a:no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D0C49C2-C14B-6E4B-A20A-DBD1BF032E57}"/>
              </a:ext>
            </a:extLst>
          </p:cNvPr>
          <p:cNvSpPr txBox="1"/>
          <p:nvPr/>
        </p:nvSpPr>
        <p:spPr>
          <a:xfrm>
            <a:off x="5656187" y="1898319"/>
            <a:ext cx="6462025" cy="1477328"/>
          </a:xfrm>
          <a:prstGeom prst="rect">
            <a:avLst/>
          </a:prstGeom>
          <a:noFill/>
        </p:spPr>
        <p:txBody>
          <a:bodyPr wrap="none" rtlCol="0">
            <a:spAutoFit/>
          </a:bodyPr>
          <a:lstStyle/>
          <a:p>
            <a:r>
              <a:rPr lang="en-US" dirty="0"/>
              <a:t>Use of Implicit-Explicit Vertical Advection (IEVA) allows for: </a:t>
            </a:r>
          </a:p>
          <a:p>
            <a:pPr marL="285750" indent="-285750">
              <a:buFont typeface="Arial" panose="020B0604020202020204" pitchFamily="34" charset="0"/>
              <a:buChar char="•"/>
            </a:pPr>
            <a:r>
              <a:rPr lang="en-US" dirty="0"/>
              <a:t>Use of existing time-step (20s) while retaining stability</a:t>
            </a:r>
          </a:p>
          <a:p>
            <a:pPr marL="285750" indent="-285750">
              <a:buFont typeface="Arial" panose="020B0604020202020204" pitchFamily="34" charset="0"/>
              <a:buChar char="•"/>
            </a:pPr>
            <a:r>
              <a:rPr lang="en-US" dirty="0"/>
              <a:t>Removal of microphysics latent heating rate limiter</a:t>
            </a:r>
          </a:p>
          <a:p>
            <a:pPr marL="285750" indent="-285750">
              <a:buFont typeface="Arial" panose="020B0604020202020204" pitchFamily="34" charset="0"/>
              <a:buChar char="•"/>
            </a:pPr>
            <a:r>
              <a:rPr lang="en-US" dirty="0"/>
              <a:t>Prediction of more extreme vertical velocities in convection</a:t>
            </a:r>
          </a:p>
          <a:p>
            <a:pPr marL="285750" indent="-285750">
              <a:buFont typeface="Arial" panose="020B0604020202020204" pitchFamily="34" charset="0"/>
              <a:buChar char="•"/>
            </a:pPr>
            <a:r>
              <a:rPr lang="en-US" dirty="0"/>
              <a:t>Higher values of updraft-helicity</a:t>
            </a:r>
          </a:p>
        </p:txBody>
      </p:sp>
      <p:pic>
        <p:nvPicPr>
          <p:cNvPr id="46" name="Picture 45">
            <a:extLst>
              <a:ext uri="{FF2B5EF4-FFF2-40B4-BE49-F238E27FC236}">
                <a16:creationId xmlns:a16="http://schemas.microsoft.com/office/drawing/2014/main" id="{2F169293-7F97-E34E-B9A8-E1A93DA3E87D}"/>
              </a:ext>
            </a:extLst>
          </p:cNvPr>
          <p:cNvPicPr>
            <a:picLocks noChangeAspect="1"/>
          </p:cNvPicPr>
          <p:nvPr/>
        </p:nvPicPr>
        <p:blipFill rotWithShape="1">
          <a:blip r:embed="rId12"/>
          <a:srcRect l="15220" t="5726" r="31877" b="65424"/>
          <a:stretch/>
        </p:blipFill>
        <p:spPr>
          <a:xfrm>
            <a:off x="9066210" y="4149937"/>
            <a:ext cx="2628383" cy="1548648"/>
          </a:xfrm>
          <a:prstGeom prst="rect">
            <a:avLst/>
          </a:prstGeom>
          <a:ln>
            <a:solidFill>
              <a:schemeClr val="tx1"/>
            </a:solidFill>
          </a:ln>
        </p:spPr>
      </p:pic>
      <p:pic>
        <p:nvPicPr>
          <p:cNvPr id="47" name="Picture 46">
            <a:extLst>
              <a:ext uri="{FF2B5EF4-FFF2-40B4-BE49-F238E27FC236}">
                <a16:creationId xmlns:a16="http://schemas.microsoft.com/office/drawing/2014/main" id="{790EF0F7-A96C-F548-A649-BBCF93E8818E}"/>
              </a:ext>
            </a:extLst>
          </p:cNvPr>
          <p:cNvPicPr>
            <a:picLocks noChangeAspect="1"/>
          </p:cNvPicPr>
          <p:nvPr/>
        </p:nvPicPr>
        <p:blipFill rotWithShape="1">
          <a:blip r:embed="rId13"/>
          <a:srcRect l="15319" t="5518" r="31780" b="65632"/>
          <a:stretch/>
        </p:blipFill>
        <p:spPr>
          <a:xfrm>
            <a:off x="6179534" y="4149937"/>
            <a:ext cx="2628384" cy="1548648"/>
          </a:xfrm>
          <a:prstGeom prst="rect">
            <a:avLst/>
          </a:prstGeom>
          <a:ln>
            <a:solidFill>
              <a:schemeClr val="tx1"/>
            </a:solidFill>
          </a:ln>
        </p:spPr>
      </p:pic>
      <p:sp>
        <p:nvSpPr>
          <p:cNvPr id="48" name="Rectangle 47">
            <a:extLst>
              <a:ext uri="{FF2B5EF4-FFF2-40B4-BE49-F238E27FC236}">
                <a16:creationId xmlns:a16="http://schemas.microsoft.com/office/drawing/2014/main" id="{5FB1E7C2-0207-3A40-A2A7-11CAA83786F7}"/>
              </a:ext>
            </a:extLst>
          </p:cNvPr>
          <p:cNvSpPr/>
          <p:nvPr/>
        </p:nvSpPr>
        <p:spPr>
          <a:xfrm>
            <a:off x="6535815" y="6012169"/>
            <a:ext cx="4754497" cy="369332"/>
          </a:xfrm>
          <a:prstGeom prst="rect">
            <a:avLst/>
          </a:prstGeom>
        </p:spPr>
        <p:txBody>
          <a:bodyPr wrap="square">
            <a:spAutoFit/>
          </a:bodyPr>
          <a:lstStyle/>
          <a:p>
            <a:pPr algn="ctr"/>
            <a:r>
              <a:rPr lang="en-US" b="1" dirty="0">
                <a:latin typeface="Helvetica"/>
                <a:cs typeface="Helvetica"/>
              </a:rPr>
              <a:t>12-h forecasts valid 0600 UTC 2 May 2018</a:t>
            </a:r>
            <a:endParaRPr lang="en-US" sz="1400" b="1" dirty="0">
              <a:latin typeface="Helvetica"/>
              <a:cs typeface="Helvetica"/>
            </a:endParaRPr>
          </a:p>
        </p:txBody>
      </p:sp>
      <p:pic>
        <p:nvPicPr>
          <p:cNvPr id="49" name="Picture 48">
            <a:extLst>
              <a:ext uri="{FF2B5EF4-FFF2-40B4-BE49-F238E27FC236}">
                <a16:creationId xmlns:a16="http://schemas.microsoft.com/office/drawing/2014/main" id="{B1956CF7-00BD-D545-BF61-ED5B37DA974C}"/>
              </a:ext>
            </a:extLst>
          </p:cNvPr>
          <p:cNvPicPr>
            <a:picLocks noChangeAspect="1"/>
          </p:cNvPicPr>
          <p:nvPr/>
        </p:nvPicPr>
        <p:blipFill rotWithShape="1">
          <a:blip r:embed="rId13"/>
          <a:srcRect t="2538" b="94780"/>
          <a:stretch/>
        </p:blipFill>
        <p:spPr>
          <a:xfrm>
            <a:off x="6096001" y="5548903"/>
            <a:ext cx="5598593" cy="162226"/>
          </a:xfrm>
          <a:prstGeom prst="rect">
            <a:avLst/>
          </a:prstGeom>
        </p:spPr>
      </p:pic>
      <p:pic>
        <p:nvPicPr>
          <p:cNvPr id="50" name="Picture 49">
            <a:extLst>
              <a:ext uri="{FF2B5EF4-FFF2-40B4-BE49-F238E27FC236}">
                <a16:creationId xmlns:a16="http://schemas.microsoft.com/office/drawing/2014/main" id="{1EA4E6EB-4156-F941-8E05-E0E2D77485CD}"/>
              </a:ext>
            </a:extLst>
          </p:cNvPr>
          <p:cNvPicPr>
            <a:picLocks noChangeAspect="1"/>
          </p:cNvPicPr>
          <p:nvPr/>
        </p:nvPicPr>
        <p:blipFill rotWithShape="1">
          <a:blip r:embed="rId13"/>
          <a:srcRect t="95862"/>
          <a:stretch/>
        </p:blipFill>
        <p:spPr>
          <a:xfrm>
            <a:off x="6096000" y="5736504"/>
            <a:ext cx="5598593" cy="250290"/>
          </a:xfrm>
          <a:prstGeom prst="rect">
            <a:avLst/>
          </a:prstGeom>
        </p:spPr>
      </p:pic>
      <p:sp>
        <p:nvSpPr>
          <p:cNvPr id="51" name="TextBox 50">
            <a:extLst>
              <a:ext uri="{FF2B5EF4-FFF2-40B4-BE49-F238E27FC236}">
                <a16:creationId xmlns:a16="http://schemas.microsoft.com/office/drawing/2014/main" id="{81A4866A-6626-E642-A789-2ED429B7240D}"/>
              </a:ext>
            </a:extLst>
          </p:cNvPr>
          <p:cNvSpPr txBox="1"/>
          <p:nvPr/>
        </p:nvSpPr>
        <p:spPr>
          <a:xfrm>
            <a:off x="7213471" y="3829803"/>
            <a:ext cx="1095172" cy="369332"/>
          </a:xfrm>
          <a:prstGeom prst="rect">
            <a:avLst/>
          </a:prstGeom>
          <a:noFill/>
        </p:spPr>
        <p:txBody>
          <a:bodyPr wrap="none" rtlCol="0">
            <a:spAutoFit/>
          </a:bodyPr>
          <a:lstStyle/>
          <a:p>
            <a:r>
              <a:rPr lang="en-US" dirty="0"/>
              <a:t>HRRRv3</a:t>
            </a:r>
          </a:p>
        </p:txBody>
      </p:sp>
      <p:sp>
        <p:nvSpPr>
          <p:cNvPr id="52" name="TextBox 51">
            <a:extLst>
              <a:ext uri="{FF2B5EF4-FFF2-40B4-BE49-F238E27FC236}">
                <a16:creationId xmlns:a16="http://schemas.microsoft.com/office/drawing/2014/main" id="{3F7C6DDE-0DF7-1744-B507-D942A3FF423D}"/>
              </a:ext>
            </a:extLst>
          </p:cNvPr>
          <p:cNvSpPr txBox="1"/>
          <p:nvPr/>
        </p:nvSpPr>
        <p:spPr>
          <a:xfrm>
            <a:off x="9749637" y="3799150"/>
            <a:ext cx="1095172" cy="369332"/>
          </a:xfrm>
          <a:prstGeom prst="rect">
            <a:avLst/>
          </a:prstGeom>
          <a:noFill/>
        </p:spPr>
        <p:txBody>
          <a:bodyPr wrap="none" rtlCol="0">
            <a:spAutoFit/>
          </a:bodyPr>
          <a:lstStyle/>
          <a:p>
            <a:r>
              <a:rPr lang="en-US" dirty="0"/>
              <a:t>HRRRv4</a:t>
            </a:r>
          </a:p>
        </p:txBody>
      </p:sp>
      <p:sp>
        <p:nvSpPr>
          <p:cNvPr id="5" name="TextBox 4">
            <a:extLst>
              <a:ext uri="{FF2B5EF4-FFF2-40B4-BE49-F238E27FC236}">
                <a16:creationId xmlns:a16="http://schemas.microsoft.com/office/drawing/2014/main" id="{A435C234-03FA-DB44-88E4-D5E73C155CE5}"/>
              </a:ext>
            </a:extLst>
          </p:cNvPr>
          <p:cNvSpPr txBox="1"/>
          <p:nvPr/>
        </p:nvSpPr>
        <p:spPr>
          <a:xfrm>
            <a:off x="7493726" y="6341404"/>
            <a:ext cx="3134191" cy="369332"/>
          </a:xfrm>
          <a:prstGeom prst="rect">
            <a:avLst/>
          </a:prstGeom>
          <a:noFill/>
        </p:spPr>
        <p:txBody>
          <a:bodyPr wrap="none" rtlCol="0">
            <a:spAutoFit/>
          </a:bodyPr>
          <a:lstStyle/>
          <a:p>
            <a:r>
              <a:rPr lang="en-US" dirty="0"/>
              <a:t>Slight change in precipitation</a:t>
            </a:r>
          </a:p>
        </p:txBody>
      </p:sp>
      <p:sp>
        <p:nvSpPr>
          <p:cNvPr id="6" name="TextBox 5">
            <a:extLst>
              <a:ext uri="{FF2B5EF4-FFF2-40B4-BE49-F238E27FC236}">
                <a16:creationId xmlns:a16="http://schemas.microsoft.com/office/drawing/2014/main" id="{23469F80-B0D4-D74C-B8B0-C7A1B9BEAB20}"/>
              </a:ext>
            </a:extLst>
          </p:cNvPr>
          <p:cNvSpPr txBox="1"/>
          <p:nvPr/>
        </p:nvSpPr>
        <p:spPr>
          <a:xfrm>
            <a:off x="9751196" y="707002"/>
            <a:ext cx="2267737" cy="1015663"/>
          </a:xfrm>
          <a:prstGeom prst="rect">
            <a:avLst/>
          </a:prstGeom>
          <a:noFill/>
        </p:spPr>
        <p:txBody>
          <a:bodyPr wrap="none" rtlCol="0">
            <a:spAutoFit/>
          </a:bodyPr>
          <a:lstStyle/>
          <a:p>
            <a:r>
              <a:rPr lang="en-US" sz="1500" dirty="0">
                <a:solidFill>
                  <a:srgbClr val="FF0000"/>
                </a:solidFill>
              </a:rPr>
              <a:t>From previous</a:t>
            </a:r>
          </a:p>
          <a:p>
            <a:r>
              <a:rPr lang="en-US" sz="1500" dirty="0">
                <a:solidFill>
                  <a:srgbClr val="FF0000"/>
                </a:solidFill>
              </a:rPr>
              <a:t>MEG presentations</a:t>
            </a:r>
          </a:p>
          <a:p>
            <a:r>
              <a:rPr lang="en-US" sz="1500" dirty="0">
                <a:solidFill>
                  <a:srgbClr val="FF0000"/>
                </a:solidFill>
              </a:rPr>
              <a:t>during the RAPv5/HRRRv4 </a:t>
            </a:r>
          </a:p>
          <a:p>
            <a:r>
              <a:rPr lang="en-US" sz="1500" dirty="0">
                <a:solidFill>
                  <a:srgbClr val="FF0000"/>
                </a:solidFill>
              </a:rPr>
              <a:t>evaluation</a:t>
            </a:r>
          </a:p>
        </p:txBody>
      </p:sp>
    </p:spTree>
    <p:extLst>
      <p:ext uri="{BB962C8B-B14F-4D97-AF65-F5344CB8AC3E}">
        <p14:creationId xmlns:p14="http://schemas.microsoft.com/office/powerpoint/2010/main" val="404285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ABF8-8102-1C44-82CB-3D0F24AD5E0F}"/>
              </a:ext>
            </a:extLst>
          </p:cNvPr>
          <p:cNvSpPr>
            <a:spLocks noGrp="1"/>
          </p:cNvSpPr>
          <p:nvPr>
            <p:ph type="title"/>
          </p:nvPr>
        </p:nvSpPr>
        <p:spPr/>
        <p:txBody>
          <a:bodyPr/>
          <a:lstStyle/>
          <a:p>
            <a:r>
              <a:rPr lang="en-US" dirty="0"/>
              <a:t>                         The Concern</a:t>
            </a:r>
          </a:p>
        </p:txBody>
      </p:sp>
      <p:sp>
        <p:nvSpPr>
          <p:cNvPr id="3" name="Content Placeholder 2">
            <a:extLst>
              <a:ext uri="{FF2B5EF4-FFF2-40B4-BE49-F238E27FC236}">
                <a16:creationId xmlns:a16="http://schemas.microsoft.com/office/drawing/2014/main" id="{11BB992B-DC55-D945-B3DF-AA817EFC154C}"/>
              </a:ext>
            </a:extLst>
          </p:cNvPr>
          <p:cNvSpPr>
            <a:spLocks noGrp="1"/>
          </p:cNvSpPr>
          <p:nvPr>
            <p:ph idx="1"/>
          </p:nvPr>
        </p:nvSpPr>
        <p:spPr>
          <a:xfrm>
            <a:off x="838199" y="1825625"/>
            <a:ext cx="10660117" cy="4351338"/>
          </a:xfrm>
        </p:spPr>
        <p:txBody>
          <a:bodyPr/>
          <a:lstStyle/>
          <a:p>
            <a:r>
              <a:rPr lang="en-US" dirty="0"/>
              <a:t>A ”science change” that alters the characteristics of the model output would invalidate the science evaluation conducted last fall</a:t>
            </a:r>
          </a:p>
          <a:p>
            <a:r>
              <a:rPr lang="en-US" dirty="0"/>
              <a:t>There is a need to demonstrate that this proposed change does not affect the output in such a way</a:t>
            </a:r>
          </a:p>
          <a:p>
            <a:r>
              <a:rPr lang="en-US" dirty="0"/>
              <a:t>GSL has run a one-week RAPv5 parallel with the IEVA scheme activated  to assess the scientific impact and has generated stats</a:t>
            </a:r>
          </a:p>
          <a:p>
            <a:r>
              <a:rPr lang="en-US" dirty="0"/>
              <a:t>The changes are overall small and generally confined to the boundary regions</a:t>
            </a:r>
          </a:p>
        </p:txBody>
      </p:sp>
    </p:spTree>
    <p:extLst>
      <p:ext uri="{BB962C8B-B14F-4D97-AF65-F5344CB8AC3E}">
        <p14:creationId xmlns:p14="http://schemas.microsoft.com/office/powerpoint/2010/main" val="39417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ctrTitle"/>
          </p:nvPr>
        </p:nvSpPr>
        <p:spPr>
          <a:xfrm>
            <a:off x="625807" y="180600"/>
            <a:ext cx="11360800" cy="558400"/>
          </a:xfrm>
          <a:prstGeom prst="rect">
            <a:avLst/>
          </a:prstGeom>
        </p:spPr>
        <p:txBody>
          <a:bodyPr spcFirstLastPara="1" vert="horz" wrap="square" lIns="121900" tIns="121900" rIns="121900" bIns="121900" rtlCol="0" anchor="b" anchorCtr="0">
            <a:noAutofit/>
          </a:bodyPr>
          <a:lstStyle/>
          <a:p>
            <a:pPr>
              <a:spcBef>
                <a:spcPts val="0"/>
              </a:spcBef>
            </a:pPr>
            <a:r>
              <a:rPr lang="en" sz="3200" dirty="0"/>
              <a:t>RAPv5 Retrospectives</a:t>
            </a:r>
            <a:endParaRPr sz="3200" dirty="0"/>
          </a:p>
        </p:txBody>
      </p:sp>
      <p:sp>
        <p:nvSpPr>
          <p:cNvPr id="73" name="Google Shape;73;p15"/>
          <p:cNvSpPr txBox="1">
            <a:spLocks noGrp="1"/>
          </p:cNvSpPr>
          <p:nvPr>
            <p:ph type="subTitle" idx="1"/>
          </p:nvPr>
        </p:nvSpPr>
        <p:spPr>
          <a:xfrm>
            <a:off x="625807" y="567483"/>
            <a:ext cx="11360800" cy="558400"/>
          </a:xfrm>
          <a:prstGeom prst="rect">
            <a:avLst/>
          </a:prstGeom>
        </p:spPr>
        <p:txBody>
          <a:bodyPr spcFirstLastPara="1" vert="horz" wrap="square" lIns="121900" tIns="121900" rIns="121900" bIns="121900" rtlCol="0" anchor="t" anchorCtr="0">
            <a:noAutofit/>
          </a:bodyPr>
          <a:lstStyle/>
          <a:p>
            <a:pPr>
              <a:spcBef>
                <a:spcPts val="0"/>
              </a:spcBef>
            </a:pPr>
            <a:r>
              <a:rPr lang="en" dirty="0"/>
              <a:t>1-8 June 2020 </a:t>
            </a:r>
            <a:endParaRPr dirty="0"/>
          </a:p>
          <a:p>
            <a:pPr>
              <a:spcBef>
                <a:spcPts val="0"/>
              </a:spcBef>
            </a:pPr>
            <a:r>
              <a:rPr lang="en" dirty="0"/>
              <a:t>12-hr RMSE Upper-Air vs RAOBs</a:t>
            </a:r>
            <a:endParaRPr dirty="0"/>
          </a:p>
        </p:txBody>
      </p:sp>
      <p:pic>
        <p:nvPicPr>
          <p:cNvPr id="74" name="Google Shape;74;p15"/>
          <p:cNvPicPr preferRelativeResize="0"/>
          <p:nvPr/>
        </p:nvPicPr>
        <p:blipFill rotWithShape="1">
          <a:blip r:embed="rId3">
            <a:alphaModFix/>
          </a:blip>
          <a:srcRect r="33545"/>
          <a:stretch/>
        </p:blipFill>
        <p:spPr>
          <a:xfrm>
            <a:off x="69800" y="1730167"/>
            <a:ext cx="4073904" cy="4100469"/>
          </a:xfrm>
          <a:prstGeom prst="rect">
            <a:avLst/>
          </a:prstGeom>
          <a:noFill/>
          <a:ln>
            <a:noFill/>
          </a:ln>
        </p:spPr>
      </p:pic>
      <p:pic>
        <p:nvPicPr>
          <p:cNvPr id="75" name="Google Shape;75;p15"/>
          <p:cNvPicPr preferRelativeResize="0"/>
          <p:nvPr/>
        </p:nvPicPr>
        <p:blipFill rotWithShape="1">
          <a:blip r:embed="rId4">
            <a:alphaModFix/>
          </a:blip>
          <a:srcRect r="33545"/>
          <a:stretch/>
        </p:blipFill>
        <p:spPr>
          <a:xfrm>
            <a:off x="4059051" y="1730201"/>
            <a:ext cx="4073904" cy="4100428"/>
          </a:xfrm>
          <a:prstGeom prst="rect">
            <a:avLst/>
          </a:prstGeom>
          <a:noFill/>
          <a:ln>
            <a:noFill/>
          </a:ln>
        </p:spPr>
      </p:pic>
      <p:pic>
        <p:nvPicPr>
          <p:cNvPr id="76" name="Google Shape;76;p15"/>
          <p:cNvPicPr preferRelativeResize="0"/>
          <p:nvPr/>
        </p:nvPicPr>
        <p:blipFill rotWithShape="1">
          <a:blip r:embed="rId5">
            <a:alphaModFix/>
          </a:blip>
          <a:srcRect r="33651"/>
          <a:stretch/>
        </p:blipFill>
        <p:spPr>
          <a:xfrm>
            <a:off x="8070867" y="1726984"/>
            <a:ext cx="4073904" cy="4106872"/>
          </a:xfrm>
          <a:prstGeom prst="rect">
            <a:avLst/>
          </a:prstGeom>
          <a:noFill/>
          <a:ln>
            <a:noFill/>
          </a:ln>
        </p:spPr>
      </p:pic>
      <p:sp>
        <p:nvSpPr>
          <p:cNvPr id="77" name="Google Shape;77;p15"/>
          <p:cNvSpPr txBox="1"/>
          <p:nvPr/>
        </p:nvSpPr>
        <p:spPr>
          <a:xfrm>
            <a:off x="1267533" y="2361600"/>
            <a:ext cx="971170" cy="558400"/>
          </a:xfrm>
          <a:prstGeom prst="rect">
            <a:avLst/>
          </a:prstGeom>
          <a:noFill/>
          <a:ln>
            <a:noFill/>
          </a:ln>
        </p:spPr>
        <p:txBody>
          <a:bodyPr spcFirstLastPara="1" wrap="square" lIns="121900" tIns="121900" rIns="121900" bIns="121900" anchor="t" anchorCtr="0">
            <a:noAutofit/>
          </a:bodyPr>
          <a:lstStyle/>
          <a:p>
            <a:r>
              <a:rPr lang="en" sz="2400" dirty="0"/>
              <a:t>Temp</a:t>
            </a:r>
            <a:endParaRPr sz="2400" dirty="0"/>
          </a:p>
        </p:txBody>
      </p:sp>
      <p:sp>
        <p:nvSpPr>
          <p:cNvPr id="78" name="Google Shape;78;p15"/>
          <p:cNvSpPr txBox="1"/>
          <p:nvPr/>
        </p:nvSpPr>
        <p:spPr>
          <a:xfrm>
            <a:off x="5255600" y="2444700"/>
            <a:ext cx="840400" cy="558400"/>
          </a:xfrm>
          <a:prstGeom prst="rect">
            <a:avLst/>
          </a:prstGeom>
          <a:noFill/>
          <a:ln>
            <a:noFill/>
          </a:ln>
        </p:spPr>
        <p:txBody>
          <a:bodyPr spcFirstLastPara="1" wrap="square" lIns="121900" tIns="121900" rIns="121900" bIns="121900" anchor="t" anchorCtr="0">
            <a:noAutofit/>
          </a:bodyPr>
          <a:lstStyle/>
          <a:p>
            <a:r>
              <a:rPr lang="en" sz="2400"/>
              <a:t>RH</a:t>
            </a:r>
            <a:endParaRPr sz="2400"/>
          </a:p>
        </p:txBody>
      </p:sp>
      <p:sp>
        <p:nvSpPr>
          <p:cNvPr id="79" name="Google Shape;79;p15"/>
          <p:cNvSpPr txBox="1"/>
          <p:nvPr/>
        </p:nvSpPr>
        <p:spPr>
          <a:xfrm>
            <a:off x="9354767" y="2444700"/>
            <a:ext cx="1103026" cy="558400"/>
          </a:xfrm>
          <a:prstGeom prst="rect">
            <a:avLst/>
          </a:prstGeom>
          <a:noFill/>
          <a:ln>
            <a:noFill/>
          </a:ln>
        </p:spPr>
        <p:txBody>
          <a:bodyPr spcFirstLastPara="1" wrap="square" lIns="121900" tIns="121900" rIns="121900" bIns="121900" anchor="t" anchorCtr="0">
            <a:noAutofit/>
          </a:bodyPr>
          <a:lstStyle/>
          <a:p>
            <a:r>
              <a:rPr lang="en" sz="2400" dirty="0"/>
              <a:t>Wind</a:t>
            </a:r>
            <a:endParaRPr sz="2400" dirty="0"/>
          </a:p>
        </p:txBody>
      </p:sp>
      <p:cxnSp>
        <p:nvCxnSpPr>
          <p:cNvPr id="80" name="Google Shape;80;p15"/>
          <p:cNvCxnSpPr/>
          <p:nvPr/>
        </p:nvCxnSpPr>
        <p:spPr>
          <a:xfrm>
            <a:off x="266833" y="6124167"/>
            <a:ext cx="467200" cy="0"/>
          </a:xfrm>
          <a:prstGeom prst="straightConnector1">
            <a:avLst/>
          </a:prstGeom>
          <a:noFill/>
          <a:ln w="28575" cap="flat" cmpd="sng">
            <a:solidFill>
              <a:srgbClr val="FF0000"/>
            </a:solidFill>
            <a:prstDash val="solid"/>
            <a:round/>
            <a:headEnd type="none" w="med" len="med"/>
            <a:tailEnd type="none" w="med" len="med"/>
          </a:ln>
        </p:spPr>
      </p:cxnSp>
      <p:sp>
        <p:nvSpPr>
          <p:cNvPr id="81" name="Google Shape;81;p15"/>
          <p:cNvSpPr txBox="1"/>
          <p:nvPr/>
        </p:nvSpPr>
        <p:spPr>
          <a:xfrm>
            <a:off x="830299" y="5712467"/>
            <a:ext cx="4330279" cy="946400"/>
          </a:xfrm>
          <a:prstGeom prst="rect">
            <a:avLst/>
          </a:prstGeom>
          <a:noFill/>
          <a:ln>
            <a:noFill/>
          </a:ln>
        </p:spPr>
        <p:txBody>
          <a:bodyPr spcFirstLastPara="1" wrap="square" lIns="121900" tIns="121900" rIns="121900" bIns="121900" anchor="t" anchorCtr="0">
            <a:noAutofit/>
          </a:bodyPr>
          <a:lstStyle/>
          <a:p>
            <a:r>
              <a:rPr lang="en" sz="2400" dirty="0"/>
              <a:t>RAPv5 (no IEVA)</a:t>
            </a:r>
            <a:endParaRPr sz="2400" dirty="0"/>
          </a:p>
          <a:p>
            <a:r>
              <a:rPr lang="en" sz="2400" dirty="0"/>
              <a:t>RAPv5 (IEVA)</a:t>
            </a:r>
            <a:endParaRPr sz="2400" dirty="0"/>
          </a:p>
          <a:p>
            <a:r>
              <a:rPr lang="en" sz="2400" dirty="0"/>
              <a:t>Difference</a:t>
            </a:r>
            <a:endParaRPr sz="2400" dirty="0"/>
          </a:p>
        </p:txBody>
      </p:sp>
      <p:cxnSp>
        <p:nvCxnSpPr>
          <p:cNvPr id="82" name="Google Shape;82;p15"/>
          <p:cNvCxnSpPr/>
          <p:nvPr/>
        </p:nvCxnSpPr>
        <p:spPr>
          <a:xfrm>
            <a:off x="266833" y="6428967"/>
            <a:ext cx="467200" cy="0"/>
          </a:xfrm>
          <a:prstGeom prst="straightConnector1">
            <a:avLst/>
          </a:prstGeom>
          <a:noFill/>
          <a:ln w="28575" cap="flat" cmpd="sng">
            <a:solidFill>
              <a:srgbClr val="0000FF"/>
            </a:solidFill>
            <a:prstDash val="solid"/>
            <a:round/>
            <a:headEnd type="none" w="med" len="med"/>
            <a:tailEnd type="none" w="med" len="med"/>
          </a:ln>
        </p:spPr>
      </p:cxnSp>
      <p:cxnSp>
        <p:nvCxnSpPr>
          <p:cNvPr id="83" name="Google Shape;83;p15"/>
          <p:cNvCxnSpPr/>
          <p:nvPr/>
        </p:nvCxnSpPr>
        <p:spPr>
          <a:xfrm>
            <a:off x="266833" y="6658867"/>
            <a:ext cx="467200" cy="0"/>
          </a:xfrm>
          <a:prstGeom prst="straightConnector1">
            <a:avLst/>
          </a:prstGeom>
          <a:noFill/>
          <a:ln w="28575" cap="flat" cmpd="sng">
            <a:solidFill>
              <a:srgbClr val="FF9900"/>
            </a:solidFill>
            <a:prstDash val="solid"/>
            <a:round/>
            <a:headEnd type="none" w="med" len="med"/>
            <a:tailEnd type="none" w="med" len="med"/>
          </a:ln>
        </p:spPr>
      </p:cxnSp>
      <p:sp>
        <p:nvSpPr>
          <p:cNvPr id="2" name="TextBox 1">
            <a:extLst>
              <a:ext uri="{FF2B5EF4-FFF2-40B4-BE49-F238E27FC236}">
                <a16:creationId xmlns:a16="http://schemas.microsoft.com/office/drawing/2014/main" id="{DACEFD8B-1118-D140-9238-AA2536FFD608}"/>
              </a:ext>
            </a:extLst>
          </p:cNvPr>
          <p:cNvSpPr txBox="1"/>
          <p:nvPr/>
        </p:nvSpPr>
        <p:spPr>
          <a:xfrm>
            <a:off x="5496910" y="6253655"/>
            <a:ext cx="3640933" cy="369332"/>
          </a:xfrm>
          <a:prstGeom prst="rect">
            <a:avLst/>
          </a:prstGeom>
          <a:solidFill>
            <a:srgbClr val="EFE9B6"/>
          </a:solidFill>
        </p:spPr>
        <p:txBody>
          <a:bodyPr wrap="none" rtlCol="0">
            <a:spAutoFit/>
          </a:bodyPr>
          <a:lstStyle/>
          <a:p>
            <a:r>
              <a:rPr lang="en-US" dirty="0"/>
              <a:t>No statistically significant differences</a:t>
            </a:r>
          </a:p>
        </p:txBody>
      </p:sp>
    </p:spTree>
    <p:extLst>
      <p:ext uri="{BB962C8B-B14F-4D97-AF65-F5344CB8AC3E}">
        <p14:creationId xmlns:p14="http://schemas.microsoft.com/office/powerpoint/2010/main" val="192109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ctrTitle"/>
          </p:nvPr>
        </p:nvSpPr>
        <p:spPr>
          <a:xfrm>
            <a:off x="415600" y="173333"/>
            <a:ext cx="11360800" cy="558400"/>
          </a:xfrm>
          <a:prstGeom prst="rect">
            <a:avLst/>
          </a:prstGeom>
        </p:spPr>
        <p:txBody>
          <a:bodyPr spcFirstLastPara="1" vert="horz" wrap="square" lIns="121900" tIns="121900" rIns="121900" bIns="121900" rtlCol="0" anchor="b" anchorCtr="0">
            <a:noAutofit/>
          </a:bodyPr>
          <a:lstStyle/>
          <a:p>
            <a:pPr>
              <a:spcBef>
                <a:spcPts val="0"/>
              </a:spcBef>
            </a:pPr>
            <a:r>
              <a:rPr lang="en" sz="3200"/>
              <a:t>RAPv5 Retrospectives</a:t>
            </a:r>
            <a:endParaRPr sz="3200"/>
          </a:p>
        </p:txBody>
      </p:sp>
      <p:sp>
        <p:nvSpPr>
          <p:cNvPr id="89" name="Google Shape;89;p16"/>
          <p:cNvSpPr txBox="1">
            <a:spLocks noGrp="1"/>
          </p:cNvSpPr>
          <p:nvPr>
            <p:ph type="subTitle" idx="1"/>
          </p:nvPr>
        </p:nvSpPr>
        <p:spPr>
          <a:xfrm>
            <a:off x="415600" y="549833"/>
            <a:ext cx="11360800" cy="558400"/>
          </a:xfrm>
          <a:prstGeom prst="rect">
            <a:avLst/>
          </a:prstGeom>
        </p:spPr>
        <p:txBody>
          <a:bodyPr spcFirstLastPara="1" vert="horz" wrap="square" lIns="121900" tIns="121900" rIns="121900" bIns="121900" rtlCol="0" anchor="t" anchorCtr="0">
            <a:noAutofit/>
          </a:bodyPr>
          <a:lstStyle/>
          <a:p>
            <a:pPr>
              <a:spcBef>
                <a:spcPts val="0"/>
              </a:spcBef>
            </a:pPr>
            <a:r>
              <a:rPr lang="en" dirty="0"/>
              <a:t>1-8 June 2020 </a:t>
            </a:r>
          </a:p>
          <a:p>
            <a:pPr>
              <a:spcBef>
                <a:spcPts val="0"/>
              </a:spcBef>
            </a:pPr>
            <a:r>
              <a:rPr lang="en" dirty="0"/>
              <a:t>RMSE Surface vs METARs</a:t>
            </a:r>
            <a:endParaRPr dirty="0"/>
          </a:p>
        </p:txBody>
      </p:sp>
      <p:cxnSp>
        <p:nvCxnSpPr>
          <p:cNvPr id="90" name="Google Shape;90;p16"/>
          <p:cNvCxnSpPr/>
          <p:nvPr/>
        </p:nvCxnSpPr>
        <p:spPr>
          <a:xfrm>
            <a:off x="1181233" y="4999560"/>
            <a:ext cx="467200" cy="0"/>
          </a:xfrm>
          <a:prstGeom prst="straightConnector1">
            <a:avLst/>
          </a:prstGeom>
          <a:noFill/>
          <a:ln w="28575" cap="flat" cmpd="sng">
            <a:solidFill>
              <a:srgbClr val="FF0000"/>
            </a:solidFill>
            <a:prstDash val="solid"/>
            <a:round/>
            <a:headEnd type="none" w="med" len="med"/>
            <a:tailEnd type="none" w="med" len="med"/>
          </a:ln>
        </p:spPr>
      </p:cxnSp>
      <p:sp>
        <p:nvSpPr>
          <p:cNvPr id="91" name="Google Shape;91;p16"/>
          <p:cNvSpPr txBox="1"/>
          <p:nvPr/>
        </p:nvSpPr>
        <p:spPr>
          <a:xfrm>
            <a:off x="2161470" y="4680786"/>
            <a:ext cx="2778392" cy="946400"/>
          </a:xfrm>
          <a:prstGeom prst="rect">
            <a:avLst/>
          </a:prstGeom>
          <a:noFill/>
          <a:ln>
            <a:noFill/>
          </a:ln>
        </p:spPr>
        <p:txBody>
          <a:bodyPr spcFirstLastPara="1" wrap="square" lIns="121900" tIns="121900" rIns="121900" bIns="121900" anchor="t" anchorCtr="0">
            <a:noAutofit/>
          </a:bodyPr>
          <a:lstStyle/>
          <a:p>
            <a:r>
              <a:rPr lang="en" sz="2400" dirty="0"/>
              <a:t>RAPv5 (no IEVA)</a:t>
            </a:r>
            <a:endParaRPr sz="2400" dirty="0"/>
          </a:p>
          <a:p>
            <a:r>
              <a:rPr lang="en" sz="2400" dirty="0"/>
              <a:t>RAPv5 (IEVA)</a:t>
            </a:r>
            <a:endParaRPr sz="2400" dirty="0"/>
          </a:p>
          <a:p>
            <a:r>
              <a:rPr lang="en" sz="2400" dirty="0"/>
              <a:t>Difference</a:t>
            </a:r>
            <a:endParaRPr sz="2400" dirty="0"/>
          </a:p>
        </p:txBody>
      </p:sp>
      <p:cxnSp>
        <p:nvCxnSpPr>
          <p:cNvPr id="92" name="Google Shape;92;p16"/>
          <p:cNvCxnSpPr/>
          <p:nvPr/>
        </p:nvCxnSpPr>
        <p:spPr>
          <a:xfrm>
            <a:off x="1181233" y="5356912"/>
            <a:ext cx="467200" cy="0"/>
          </a:xfrm>
          <a:prstGeom prst="straightConnector1">
            <a:avLst/>
          </a:prstGeom>
          <a:noFill/>
          <a:ln w="28575" cap="flat" cmpd="sng">
            <a:solidFill>
              <a:srgbClr val="0000FF"/>
            </a:solidFill>
            <a:prstDash val="solid"/>
            <a:round/>
            <a:headEnd type="none" w="med" len="med"/>
            <a:tailEnd type="none" w="med" len="med"/>
          </a:ln>
        </p:spPr>
      </p:cxnSp>
      <p:cxnSp>
        <p:nvCxnSpPr>
          <p:cNvPr id="93" name="Google Shape;93;p16"/>
          <p:cNvCxnSpPr/>
          <p:nvPr/>
        </p:nvCxnSpPr>
        <p:spPr>
          <a:xfrm>
            <a:off x="1181233" y="5765487"/>
            <a:ext cx="467200" cy="0"/>
          </a:xfrm>
          <a:prstGeom prst="straightConnector1">
            <a:avLst/>
          </a:prstGeom>
          <a:noFill/>
          <a:ln w="28575" cap="flat" cmpd="sng">
            <a:solidFill>
              <a:srgbClr val="FF9900"/>
            </a:solidFill>
            <a:prstDash val="solid"/>
            <a:round/>
            <a:headEnd type="none" w="med" len="med"/>
            <a:tailEnd type="none" w="med" len="med"/>
          </a:ln>
        </p:spPr>
      </p:cxnSp>
      <p:pic>
        <p:nvPicPr>
          <p:cNvPr id="94" name="Google Shape;94;p16"/>
          <p:cNvPicPr preferRelativeResize="0"/>
          <p:nvPr/>
        </p:nvPicPr>
        <p:blipFill>
          <a:blip r:embed="rId3">
            <a:alphaModFix/>
          </a:blip>
          <a:stretch>
            <a:fillRect/>
          </a:stretch>
        </p:blipFill>
        <p:spPr>
          <a:xfrm>
            <a:off x="80027" y="1717707"/>
            <a:ext cx="4162873" cy="2784428"/>
          </a:xfrm>
          <a:prstGeom prst="rect">
            <a:avLst/>
          </a:prstGeom>
          <a:noFill/>
          <a:ln>
            <a:noFill/>
          </a:ln>
        </p:spPr>
      </p:pic>
      <p:pic>
        <p:nvPicPr>
          <p:cNvPr id="95" name="Google Shape;95;p16"/>
          <p:cNvPicPr preferRelativeResize="0"/>
          <p:nvPr/>
        </p:nvPicPr>
        <p:blipFill>
          <a:blip r:embed="rId4">
            <a:alphaModFix/>
          </a:blip>
          <a:stretch>
            <a:fillRect/>
          </a:stretch>
        </p:blipFill>
        <p:spPr>
          <a:xfrm>
            <a:off x="4047894" y="1717706"/>
            <a:ext cx="4162873" cy="2784419"/>
          </a:xfrm>
          <a:prstGeom prst="rect">
            <a:avLst/>
          </a:prstGeom>
          <a:noFill/>
          <a:ln>
            <a:noFill/>
          </a:ln>
        </p:spPr>
      </p:pic>
      <p:pic>
        <p:nvPicPr>
          <p:cNvPr id="96" name="Google Shape;96;p16"/>
          <p:cNvPicPr preferRelativeResize="0"/>
          <p:nvPr/>
        </p:nvPicPr>
        <p:blipFill>
          <a:blip r:embed="rId5">
            <a:alphaModFix/>
          </a:blip>
          <a:stretch>
            <a:fillRect/>
          </a:stretch>
        </p:blipFill>
        <p:spPr>
          <a:xfrm>
            <a:off x="8029127" y="1717706"/>
            <a:ext cx="4162873" cy="2784379"/>
          </a:xfrm>
          <a:prstGeom prst="rect">
            <a:avLst/>
          </a:prstGeom>
          <a:noFill/>
          <a:ln>
            <a:noFill/>
          </a:ln>
        </p:spPr>
      </p:pic>
      <p:sp>
        <p:nvSpPr>
          <p:cNvPr id="97" name="Google Shape;97;p16"/>
          <p:cNvSpPr txBox="1"/>
          <p:nvPr/>
        </p:nvSpPr>
        <p:spPr>
          <a:xfrm>
            <a:off x="1107460" y="3086006"/>
            <a:ext cx="1320800" cy="558400"/>
          </a:xfrm>
          <a:prstGeom prst="rect">
            <a:avLst/>
          </a:prstGeom>
          <a:noFill/>
          <a:ln>
            <a:noFill/>
          </a:ln>
        </p:spPr>
        <p:txBody>
          <a:bodyPr spcFirstLastPara="1" wrap="square" lIns="121900" tIns="121900" rIns="121900" bIns="121900" anchor="t" anchorCtr="0">
            <a:noAutofit/>
          </a:bodyPr>
          <a:lstStyle/>
          <a:p>
            <a:r>
              <a:rPr lang="en" sz="2400"/>
              <a:t>2m Temp</a:t>
            </a:r>
            <a:endParaRPr sz="2400"/>
          </a:p>
        </p:txBody>
      </p:sp>
      <p:sp>
        <p:nvSpPr>
          <p:cNvPr id="98" name="Google Shape;98;p16"/>
          <p:cNvSpPr txBox="1"/>
          <p:nvPr/>
        </p:nvSpPr>
        <p:spPr>
          <a:xfrm>
            <a:off x="5095493" y="3012139"/>
            <a:ext cx="1776000" cy="558400"/>
          </a:xfrm>
          <a:prstGeom prst="rect">
            <a:avLst/>
          </a:prstGeom>
          <a:noFill/>
          <a:ln>
            <a:noFill/>
          </a:ln>
        </p:spPr>
        <p:txBody>
          <a:bodyPr spcFirstLastPara="1" wrap="square" lIns="121900" tIns="121900" rIns="121900" bIns="121900" anchor="t" anchorCtr="0">
            <a:noAutofit/>
          </a:bodyPr>
          <a:lstStyle/>
          <a:p>
            <a:r>
              <a:rPr lang="en" sz="2400"/>
              <a:t>2m Dewpoint</a:t>
            </a:r>
            <a:endParaRPr sz="2400"/>
          </a:p>
        </p:txBody>
      </p:sp>
      <p:sp>
        <p:nvSpPr>
          <p:cNvPr id="99" name="Google Shape;99;p16"/>
          <p:cNvSpPr txBox="1"/>
          <p:nvPr/>
        </p:nvSpPr>
        <p:spPr>
          <a:xfrm>
            <a:off x="9248060" y="3001873"/>
            <a:ext cx="1439200" cy="558400"/>
          </a:xfrm>
          <a:prstGeom prst="rect">
            <a:avLst/>
          </a:prstGeom>
          <a:noFill/>
          <a:ln>
            <a:noFill/>
          </a:ln>
        </p:spPr>
        <p:txBody>
          <a:bodyPr spcFirstLastPara="1" wrap="square" lIns="121900" tIns="121900" rIns="121900" bIns="121900" anchor="t" anchorCtr="0">
            <a:noAutofit/>
          </a:bodyPr>
          <a:lstStyle/>
          <a:p>
            <a:r>
              <a:rPr lang="en" sz="2400"/>
              <a:t>10m Wind</a:t>
            </a:r>
            <a:endParaRPr sz="2400"/>
          </a:p>
        </p:txBody>
      </p:sp>
      <p:sp>
        <p:nvSpPr>
          <p:cNvPr id="14" name="TextBox 13">
            <a:extLst>
              <a:ext uri="{FF2B5EF4-FFF2-40B4-BE49-F238E27FC236}">
                <a16:creationId xmlns:a16="http://schemas.microsoft.com/office/drawing/2014/main" id="{1E864D79-FAB9-854A-944F-DB6FCD061D79}"/>
              </a:ext>
            </a:extLst>
          </p:cNvPr>
          <p:cNvSpPr txBox="1"/>
          <p:nvPr/>
        </p:nvSpPr>
        <p:spPr>
          <a:xfrm>
            <a:off x="6469630" y="5650167"/>
            <a:ext cx="3640933" cy="369332"/>
          </a:xfrm>
          <a:prstGeom prst="rect">
            <a:avLst/>
          </a:prstGeom>
          <a:solidFill>
            <a:srgbClr val="EFE9B6"/>
          </a:solidFill>
        </p:spPr>
        <p:txBody>
          <a:bodyPr wrap="none" rtlCol="0">
            <a:spAutoFit/>
          </a:bodyPr>
          <a:lstStyle/>
          <a:p>
            <a:r>
              <a:rPr lang="en-US" dirty="0"/>
              <a:t>No statistically significant differences</a:t>
            </a:r>
          </a:p>
        </p:txBody>
      </p:sp>
    </p:spTree>
    <p:extLst>
      <p:ext uri="{BB962C8B-B14F-4D97-AF65-F5344CB8AC3E}">
        <p14:creationId xmlns:p14="http://schemas.microsoft.com/office/powerpoint/2010/main" val="427635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8C7F-2531-EC42-B315-94E424BECBB8}"/>
              </a:ext>
            </a:extLst>
          </p:cNvPr>
          <p:cNvSpPr>
            <a:spLocks noGrp="1"/>
          </p:cNvSpPr>
          <p:nvPr>
            <p:ph type="title"/>
          </p:nvPr>
        </p:nvSpPr>
        <p:spPr/>
        <p:txBody>
          <a:bodyPr/>
          <a:lstStyle/>
          <a:p>
            <a:r>
              <a:rPr lang="en-US" dirty="0"/>
              <a:t>                        The RAPv5/HRRRv4 Plan</a:t>
            </a:r>
          </a:p>
        </p:txBody>
      </p:sp>
      <p:sp>
        <p:nvSpPr>
          <p:cNvPr id="3" name="Content Placeholder 2">
            <a:extLst>
              <a:ext uri="{FF2B5EF4-FFF2-40B4-BE49-F238E27FC236}">
                <a16:creationId xmlns:a16="http://schemas.microsoft.com/office/drawing/2014/main" id="{1D60CFCD-8CB7-1840-B411-B0E7C4AAA508}"/>
              </a:ext>
            </a:extLst>
          </p:cNvPr>
          <p:cNvSpPr>
            <a:spLocks noGrp="1"/>
          </p:cNvSpPr>
          <p:nvPr>
            <p:ph idx="1"/>
          </p:nvPr>
        </p:nvSpPr>
        <p:spPr>
          <a:xfrm>
            <a:off x="838200" y="2148355"/>
            <a:ext cx="10515600" cy="3381076"/>
          </a:xfrm>
        </p:spPr>
        <p:txBody>
          <a:bodyPr>
            <a:normAutofit/>
          </a:bodyPr>
          <a:lstStyle/>
          <a:p>
            <a:r>
              <a:rPr lang="en-US" dirty="0"/>
              <a:t>Pending approval to make the IEVA change,  NCEP will plan for RAPv5/HRRRv4 system tests to assess stability</a:t>
            </a:r>
          </a:p>
          <a:p>
            <a:r>
              <a:rPr lang="en-US" dirty="0"/>
              <a:t>If EMC and NCO stability tests are successful, RAPv5/HRRRv4 will be implemented in November 2020</a:t>
            </a:r>
          </a:p>
          <a:p>
            <a:r>
              <a:rPr lang="en-US" dirty="0"/>
              <a:t>The RTMA/URMAv2.8 implementation, which was coupled with the RAPv5/HRRRv4 upgrade, has been decoupled and will be implemented on July 23</a:t>
            </a:r>
          </a:p>
          <a:p>
            <a:endParaRPr lang="en-US" dirty="0"/>
          </a:p>
        </p:txBody>
      </p:sp>
    </p:spTree>
    <p:extLst>
      <p:ext uri="{BB962C8B-B14F-4D97-AF65-F5344CB8AC3E}">
        <p14:creationId xmlns:p14="http://schemas.microsoft.com/office/powerpoint/2010/main" val="3084170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563</Words>
  <Application>Microsoft Macintosh PowerPoint</Application>
  <PresentationFormat>Widescreen</PresentationFormat>
  <Paragraphs>66</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Book</vt:lpstr>
      <vt:lpstr>Calibri</vt:lpstr>
      <vt:lpstr>Calibri Light</vt:lpstr>
      <vt:lpstr>Helvetica</vt:lpstr>
      <vt:lpstr>Office Theme</vt:lpstr>
      <vt:lpstr>PowerPoint Presentation</vt:lpstr>
      <vt:lpstr>                           RAPv5/HRRRv4</vt:lpstr>
      <vt:lpstr>                           RAPv5/HRRRv4 (cont.)</vt:lpstr>
      <vt:lpstr>                         Proposed Solution</vt:lpstr>
      <vt:lpstr>Improved Vertical Velocities in Convection Collaboration with NSSL</vt:lpstr>
      <vt:lpstr>                         The Concern</vt:lpstr>
      <vt:lpstr>RAPv5 Retrospectives</vt:lpstr>
      <vt:lpstr>RAPv5 Retrospectives</vt:lpstr>
      <vt:lpstr>                        The RAPv5/HRRRv4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Logan Dawson</cp:lastModifiedBy>
  <cp:revision>40</cp:revision>
  <dcterms:created xsi:type="dcterms:W3CDTF">2020-06-24T21:44:33Z</dcterms:created>
  <dcterms:modified xsi:type="dcterms:W3CDTF">2020-06-26T20:05:05Z</dcterms:modified>
</cp:coreProperties>
</file>