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990" r:id="rId1"/>
  </p:sldMasterIdLst>
  <p:notesMasterIdLst>
    <p:notesMasterId r:id="rId29"/>
  </p:notesMasterIdLst>
  <p:sldIdLst>
    <p:sldId id="1785" r:id="rId2"/>
    <p:sldId id="1786" r:id="rId3"/>
    <p:sldId id="1787" r:id="rId4"/>
    <p:sldId id="1788" r:id="rId5"/>
    <p:sldId id="1793" r:id="rId6"/>
    <p:sldId id="1642" r:id="rId7"/>
    <p:sldId id="1789" r:id="rId8"/>
    <p:sldId id="1790" r:id="rId9"/>
    <p:sldId id="1791" r:id="rId10"/>
    <p:sldId id="1802" r:id="rId11"/>
    <p:sldId id="1801" r:id="rId12"/>
    <p:sldId id="1774" r:id="rId13"/>
    <p:sldId id="1799" r:id="rId14"/>
    <p:sldId id="1803" r:id="rId15"/>
    <p:sldId id="1804" r:id="rId16"/>
    <p:sldId id="1796" r:id="rId17"/>
    <p:sldId id="1797" r:id="rId18"/>
    <p:sldId id="1798" r:id="rId19"/>
    <p:sldId id="1805" r:id="rId20"/>
    <p:sldId id="1806" r:id="rId21"/>
    <p:sldId id="1809" r:id="rId22"/>
    <p:sldId id="1810" r:id="rId23"/>
    <p:sldId id="1807" r:id="rId24"/>
    <p:sldId id="1808" r:id="rId25"/>
    <p:sldId id="1812" r:id="rId26"/>
    <p:sldId id="1811" r:id="rId27"/>
    <p:sldId id="181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7DE"/>
    <a:srgbClr val="73FB79"/>
    <a:srgbClr val="0432FF"/>
    <a:srgbClr val="FF7E79"/>
    <a:srgbClr val="00FA00"/>
    <a:srgbClr val="DFBAB1"/>
    <a:srgbClr val="FF8AD8"/>
    <a:srgbClr val="FF85FF"/>
    <a:srgbClr val="FFD579"/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70"/>
    <p:restoredTop sz="97374"/>
  </p:normalViewPr>
  <p:slideViewPr>
    <p:cSldViewPr snapToGrid="0" snapToObjects="1">
      <p:cViewPr>
        <p:scale>
          <a:sx n="104" d="100"/>
          <a:sy n="104" d="100"/>
        </p:scale>
        <p:origin x="-114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B92A5-E9BF-1644-A353-7C8BB4B63708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B5512-5CA6-5C41-94AA-930994E82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03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0a5ee1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0a5ee1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85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438f599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438f599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Cycle 2019 11 14 03Z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Valid: 2019 11 14 13 f(10)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RAP5 is hotter than RAP 4 especially in Wisconsin.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RAP5 also has more low clouds for several hours before this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44a6937cc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44a6937cc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Clouds weren’t as heavy as RAP5 had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Sounding are the same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Observed sounding was drying than both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8e0594a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78e0594a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8e0594adc_9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78e0594adc_9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0a5ee1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0a5ee1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85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0a5ee1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0a5ee1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85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0a5ee1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0a5ee1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85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693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0a5ee1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0a5ee1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85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0a5ee1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0a5ee1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85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0a5ee11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0a5ee11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85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8e0594ad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8e0594ad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3747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920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010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15600" y="1130233"/>
            <a:ext cx="11360800" cy="52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11250811" y="635913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1828800" y="508000"/>
            <a:ext cx="8557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2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27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05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53391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87055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2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16835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29104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64390" y="6441589"/>
            <a:ext cx="176564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02 May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644" y="6441589"/>
            <a:ext cx="20469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78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77D06D35-2A2E-FE44-8E4D-2D6F2A8B9D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2103650" y="6561896"/>
            <a:ext cx="124510" cy="12451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 userDrawn="1"/>
        </p:nvSpPr>
        <p:spPr>
          <a:xfrm>
            <a:off x="11414259" y="6561896"/>
            <a:ext cx="124510" cy="12451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12" descr="GSD-Logo-Trans-GIF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" y="6710"/>
            <a:ext cx="925285" cy="685531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ftp://gsdftp.fsl.noaa.gov/retro/hrrr" TargetMode="External"/><Relationship Id="rId3" Type="http://schemas.openxmlformats.org/officeDocument/2006/relationships/hyperlink" Target="ftp://ftp.emc.ncep.noaa.gov/mmb/mmbpll/rappara" TargetMode="External"/><Relationship Id="rId7" Type="http://schemas.openxmlformats.org/officeDocument/2006/relationships/hyperlink" Target="ftp://gsdftp.fsl.noaa.gov/retro/ra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para.nomads.ncep.noaa.gov/pub/data/nccf/com/hrrr/para" TargetMode="External"/><Relationship Id="rId5" Type="http://schemas.openxmlformats.org/officeDocument/2006/relationships/hyperlink" Target="ftp://ftp.emc.ncep.noaa.gov/mmb/mmbpll/hrrrpara" TargetMode="External"/><Relationship Id="rId4" Type="http://schemas.openxmlformats.org/officeDocument/2006/relationships/hyperlink" Target="https://para.nomads.ncep.noaa.gov/pub/data/nccf/com/rap/para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c.ncep.noaa.gov/users/meg/rapv5_hrrrv4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c.ncep.noaa.gov/users/meg/rapv5_hrrrv4/comp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47262" y="440033"/>
            <a:ext cx="11438466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  <a:ea typeface="MS PGothic" charset="0"/>
              </a:rPr>
              <a:t>MEG DISCUSSION</a:t>
            </a:r>
            <a:br>
              <a:rPr lang="en-US" dirty="0">
                <a:latin typeface="Calibri" charset="0"/>
                <a:ea typeface="MS PGothic" charset="0"/>
              </a:rPr>
            </a:br>
            <a:r>
              <a:rPr lang="en-US" sz="5300" dirty="0">
                <a:latin typeface="Calibri" charset="0"/>
                <a:ea typeface="MS PGothic" charset="0"/>
              </a:rPr>
              <a:t>An Update on the RAPv5/HRRRv4 Evaluation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20297" y="5611026"/>
            <a:ext cx="7933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                  21 November 2019         </a:t>
            </a:r>
          </a:p>
          <a:p>
            <a:r>
              <a:rPr lang="en-US" dirty="0"/>
              <a:t>                                        Geoff Manikin                          </a:t>
            </a:r>
          </a:p>
          <a:p>
            <a:r>
              <a:rPr lang="en-US" dirty="0"/>
              <a:t>                                </a:t>
            </a:r>
            <a:r>
              <a:rPr lang="en-US" dirty="0" err="1"/>
              <a:t>geoffrey.manikin@noaa.gov</a:t>
            </a:r>
            <a:endParaRPr lang="en-US" dirty="0"/>
          </a:p>
        </p:txBody>
      </p:sp>
      <p:pic>
        <p:nvPicPr>
          <p:cNvPr id="2051" name="Picture 3" descr="https://lh3.googleusercontent.com/dqXnUQRfGcRA2_sCHIiapJ-TMzj43qXHVNUZVLJDP03rcWTGSR-uxiLG_azLY4x8eCI3MZ-h9at-G1HCo9CNOngCGwMWvRAlmwUl4vsbzwJJ7fO2A8l-XMkMRXBB6KrxShh7Vy3ZXj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219" y="2057400"/>
            <a:ext cx="4464520" cy="322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3.googleusercontent.com/7DABtoXTTC6C1cgdbQc38Q_shpI1YBm03hZkO5y-Oh0Tc24uwKMgbmpTnr7GgHq9nlIuCesVsdMr9QfYUGKTRxK3gO3E7yRQ9vT7eQ7lwpyKf3QIePbYxEJme2fVG2C_64s8PxFZz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36" y="2039478"/>
            <a:ext cx="4507992" cy="324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53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5A53377-F6C3-9340-A80E-1CBC603537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C32FC09B-00DE-F74D-BD24-22AE1633E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200" y="1760331"/>
            <a:ext cx="8557600" cy="524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 Few Quick Observations From the Parallels</a:t>
            </a:r>
          </a:p>
        </p:txBody>
      </p:sp>
    </p:spTree>
    <p:extLst>
      <p:ext uri="{BB962C8B-B14F-4D97-AF65-F5344CB8AC3E}">
        <p14:creationId xmlns:p14="http://schemas.microsoft.com/office/powerpoint/2010/main" val="311682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C409EDB-BFA6-D54B-9A12-3A414EE40A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B4C76ADE-B160-CD48-8388-D75EBE174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339" y="190167"/>
            <a:ext cx="8557600" cy="524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HRRR-CONUS COMPARISON GRAPHICS</a:t>
            </a:r>
            <a:r>
              <a:rPr lang="en-US" dirty="0"/>
              <a:t>RR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2A480B-E021-5D40-9D2A-F233494EA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4" y="829989"/>
            <a:ext cx="5776086" cy="4945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D8F87C-AA7E-6E47-9B11-C7684ECCA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786" y="829989"/>
            <a:ext cx="5814370" cy="49785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33607" y="3529584"/>
            <a:ext cx="2198038" cy="2031325"/>
          </a:xfrm>
          <a:prstGeom prst="rect">
            <a:avLst/>
          </a:prstGeom>
          <a:solidFill>
            <a:srgbClr val="DFD7DE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RAPv5/HRRRv4</a:t>
            </a:r>
          </a:p>
          <a:p>
            <a:r>
              <a:rPr lang="en-US" dirty="0"/>
              <a:t> </a:t>
            </a:r>
            <a:r>
              <a:rPr lang="en-US" dirty="0" smtClean="0"/>
              <a:t> often become</a:t>
            </a:r>
          </a:p>
          <a:p>
            <a:r>
              <a:rPr lang="en-US" dirty="0"/>
              <a:t> </a:t>
            </a:r>
            <a:r>
              <a:rPr lang="en-US" dirty="0" smtClean="0"/>
              <a:t> significantly cooler</a:t>
            </a:r>
          </a:p>
          <a:p>
            <a:r>
              <a:rPr lang="en-US" dirty="0"/>
              <a:t> </a:t>
            </a:r>
            <a:r>
              <a:rPr lang="en-US" dirty="0" smtClean="0"/>
              <a:t> than ops during</a:t>
            </a:r>
          </a:p>
          <a:p>
            <a:r>
              <a:rPr lang="en-US" dirty="0"/>
              <a:t> </a:t>
            </a:r>
            <a:r>
              <a:rPr lang="en-US" dirty="0" smtClean="0"/>
              <a:t> late afternoon;</a:t>
            </a:r>
          </a:p>
          <a:p>
            <a:r>
              <a:rPr lang="en-US" dirty="0"/>
              <a:t> </a:t>
            </a:r>
            <a:r>
              <a:rPr lang="en-US" dirty="0" smtClean="0"/>
              <a:t> still assessing</a:t>
            </a:r>
          </a:p>
          <a:p>
            <a:r>
              <a:rPr lang="en-US" dirty="0"/>
              <a:t> </a:t>
            </a:r>
            <a:r>
              <a:rPr lang="en-US" dirty="0" smtClean="0"/>
              <a:t> whether correct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60681" y="2915256"/>
            <a:ext cx="12960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VALID 12z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528941" y="2882990"/>
            <a:ext cx="12960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VALID 21z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89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41DB26-21EF-486F-A031-166BBF0E20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3291" y="192951"/>
            <a:ext cx="11596254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FVCOM-based Great Lakes Temps/Ice </a:t>
            </a:r>
            <a:br>
              <a:rPr lang="en-US" dirty="0"/>
            </a:br>
            <a:r>
              <a:rPr lang="en-US" dirty="0"/>
              <a:t>CLM-based Inland Lake Surface Temps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51E09BA-7BD9-F84F-BEF9-D1E6C9022773}"/>
              </a:ext>
            </a:extLst>
          </p:cNvPr>
          <p:cNvSpPr txBox="1"/>
          <p:nvPr/>
        </p:nvSpPr>
        <p:spPr>
          <a:xfrm>
            <a:off x="3166993" y="1932039"/>
            <a:ext cx="5946884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FVCOM lake temperatures (ESRL-GLERL collaboration)</a:t>
            </a:r>
          </a:p>
        </p:txBody>
      </p:sp>
      <p:pic>
        <p:nvPicPr>
          <p:cNvPr id="4098" name="Picture 2" descr="Loadi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21"/>
          <a:stretch/>
        </p:blipFill>
        <p:spPr bwMode="auto">
          <a:xfrm>
            <a:off x="239772" y="2714896"/>
            <a:ext cx="7176032" cy="312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oadi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8" t="48441" r="28162" b="3746"/>
          <a:stretch/>
        </p:blipFill>
        <p:spPr bwMode="auto">
          <a:xfrm>
            <a:off x="8284625" y="2714896"/>
            <a:ext cx="3155313" cy="31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81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oading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482" y="1177330"/>
            <a:ext cx="7655035" cy="524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D8F8F5-D0A7-CB43-AE8C-4A26BF7E731C}"/>
              </a:ext>
            </a:extLst>
          </p:cNvPr>
          <p:cNvSpPr txBox="1"/>
          <p:nvPr/>
        </p:nvSpPr>
        <p:spPr>
          <a:xfrm>
            <a:off x="2890344" y="315310"/>
            <a:ext cx="69372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FVCOM Lake Temps Are NOT Being Used in the RAP</a:t>
            </a:r>
          </a:p>
        </p:txBody>
      </p:sp>
    </p:spTree>
    <p:extLst>
      <p:ext uri="{BB962C8B-B14F-4D97-AF65-F5344CB8AC3E}">
        <p14:creationId xmlns:p14="http://schemas.microsoft.com/office/powerpoint/2010/main" val="346251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oading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199"/>
            <a:ext cx="6137354" cy="418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ading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199"/>
            <a:ext cx="6204721" cy="41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21160D-47B3-1B45-A9F1-24456EB125BE}"/>
              </a:ext>
            </a:extLst>
          </p:cNvPr>
          <p:cNvSpPr txBox="1"/>
          <p:nvPr/>
        </p:nvSpPr>
        <p:spPr>
          <a:xfrm>
            <a:off x="1114097" y="262759"/>
            <a:ext cx="4549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are seeing enhanced lake-effect totals </a:t>
            </a:r>
          </a:p>
          <a:p>
            <a:r>
              <a:rPr lang="en-US" dirty="0"/>
              <a:t>    in the RAP, but it’s not due to lake temps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B58253-2CEF-B246-91DB-4B6B752D91B3}"/>
              </a:ext>
            </a:extLst>
          </p:cNvPr>
          <p:cNvSpPr txBox="1"/>
          <p:nvPr/>
        </p:nvSpPr>
        <p:spPr>
          <a:xfrm>
            <a:off x="6824682" y="198751"/>
            <a:ext cx="5339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It’s likely due to the intentionally stronger 10m</a:t>
            </a:r>
          </a:p>
          <a:p>
            <a:r>
              <a:rPr lang="en-US" dirty="0"/>
              <a:t>  winds over water, leading to enhanced</a:t>
            </a:r>
          </a:p>
          <a:p>
            <a:r>
              <a:rPr lang="en-US" dirty="0"/>
              <a:t>  </a:t>
            </a:r>
            <a:r>
              <a:rPr lang="en-US" dirty="0" smtClean="0"/>
              <a:t>fluxes and convergence </a:t>
            </a:r>
            <a:r>
              <a:rPr lang="en-US" dirty="0"/>
              <a:t>in the areas downstream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1360341-0302-5B43-93FE-16B99EC3491D}"/>
              </a:ext>
            </a:extLst>
          </p:cNvPr>
          <p:cNvSpPr/>
          <p:nvPr/>
        </p:nvSpPr>
        <p:spPr>
          <a:xfrm>
            <a:off x="903890" y="1818290"/>
            <a:ext cx="609600" cy="1051034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A0CD34E-B1CF-B144-B7FA-CF68F6D76D08}"/>
              </a:ext>
            </a:extLst>
          </p:cNvPr>
          <p:cNvSpPr/>
          <p:nvPr/>
        </p:nvSpPr>
        <p:spPr>
          <a:xfrm>
            <a:off x="1597572" y="2222991"/>
            <a:ext cx="683173" cy="567559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E09A0B1-7754-A943-88D4-A30B29B708AB}"/>
              </a:ext>
            </a:extLst>
          </p:cNvPr>
          <p:cNvSpPr/>
          <p:nvPr/>
        </p:nvSpPr>
        <p:spPr>
          <a:xfrm>
            <a:off x="4388070" y="1786866"/>
            <a:ext cx="609600" cy="1051034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F93A926-5644-1C49-8598-01D3F6173253}"/>
              </a:ext>
            </a:extLst>
          </p:cNvPr>
          <p:cNvSpPr/>
          <p:nvPr/>
        </p:nvSpPr>
        <p:spPr>
          <a:xfrm>
            <a:off x="5081752" y="2191567"/>
            <a:ext cx="683173" cy="567559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48289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996CDF2-1FCC-994D-ADA2-E0D4AAB4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273CFC-28A9-3C47-8EEC-F90DCAC684E3}"/>
              </a:ext>
            </a:extLst>
          </p:cNvPr>
          <p:cNvSpPr txBox="1"/>
          <p:nvPr/>
        </p:nvSpPr>
        <p:spPr>
          <a:xfrm>
            <a:off x="3069020" y="216174"/>
            <a:ext cx="808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HRRR-CONUS RETROSPECTIVE GRAPHICS ARE BECOMING AVAILABLE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89EBFAAD-8FBC-5340-A342-BA886E1A3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8429" r="16379" b="14559"/>
          <a:stretch/>
        </p:blipFill>
        <p:spPr>
          <a:xfrm>
            <a:off x="180970" y="882503"/>
            <a:ext cx="5985421" cy="483549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0676A6CE-ED54-754E-8939-648F78CC41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76" t="46897" r="16551" b="17547"/>
          <a:stretch/>
        </p:blipFill>
        <p:spPr>
          <a:xfrm>
            <a:off x="6308742" y="2522483"/>
            <a:ext cx="5812222" cy="2438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92395B6B-8E58-454A-AD58-2E34E06D6AC7}"/>
              </a:ext>
            </a:extLst>
          </p:cNvPr>
          <p:cNvSpPr/>
          <p:nvPr/>
        </p:nvSpPr>
        <p:spPr>
          <a:xfrm>
            <a:off x="7772401" y="3116477"/>
            <a:ext cx="2969171" cy="84592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15</a:t>
            </a:fld>
            <a:endParaRPr lang="en-US" dirty="0"/>
          </a:p>
        </p:txBody>
      </p:sp>
      <p:pic>
        <p:nvPicPr>
          <p:cNvPr id="1026" name="Picture 2" descr="Loadi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9" t="49460" b="4945"/>
          <a:stretch/>
        </p:blipFill>
        <p:spPr bwMode="auto">
          <a:xfrm>
            <a:off x="226336" y="801659"/>
            <a:ext cx="5133316" cy="498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adi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r="55508" b="52472"/>
          <a:stretch/>
        </p:blipFill>
        <p:spPr bwMode="auto">
          <a:xfrm>
            <a:off x="5576934" y="1429967"/>
            <a:ext cx="3295462" cy="34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adi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7" b="52472"/>
          <a:stretch/>
        </p:blipFill>
        <p:spPr bwMode="auto">
          <a:xfrm>
            <a:off x="8872396" y="1429967"/>
            <a:ext cx="3346766" cy="34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52F91DF2-5098-104B-BCEB-F873292B2743}"/>
              </a:ext>
            </a:extLst>
          </p:cNvPr>
          <p:cNvSpPr/>
          <p:nvPr/>
        </p:nvSpPr>
        <p:spPr>
          <a:xfrm>
            <a:off x="1140373" y="1802684"/>
            <a:ext cx="1287517" cy="824902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57E6D84-5670-4147-9F55-60A6A0A190C0}"/>
              </a:ext>
            </a:extLst>
          </p:cNvPr>
          <p:cNvSpPr/>
          <p:nvPr/>
        </p:nvSpPr>
        <p:spPr>
          <a:xfrm>
            <a:off x="9343697" y="2065443"/>
            <a:ext cx="1287517" cy="824902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209E38F-ACDA-1B43-8D47-57E26468AE75}"/>
              </a:ext>
            </a:extLst>
          </p:cNvPr>
          <p:cNvSpPr/>
          <p:nvPr/>
        </p:nvSpPr>
        <p:spPr>
          <a:xfrm>
            <a:off x="5952914" y="2065443"/>
            <a:ext cx="1287517" cy="824902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2CFADA9-ECC6-5F45-8FA7-713E1DB9A2BB}"/>
              </a:ext>
            </a:extLst>
          </p:cNvPr>
          <p:cNvSpPr txBox="1"/>
          <p:nvPr/>
        </p:nvSpPr>
        <p:spPr>
          <a:xfrm>
            <a:off x="6484563" y="465898"/>
            <a:ext cx="4775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HRRRv4, with the HRRRDAS, clearly does a</a:t>
            </a:r>
          </a:p>
          <a:p>
            <a:r>
              <a:rPr lang="en-US" dirty="0"/>
              <a:t>     better job initializing the KS convection</a:t>
            </a:r>
          </a:p>
        </p:txBody>
      </p:sp>
    </p:spTree>
    <p:extLst>
      <p:ext uri="{BB962C8B-B14F-4D97-AF65-F5344CB8AC3E}">
        <p14:creationId xmlns:p14="http://schemas.microsoft.com/office/powerpoint/2010/main" val="31296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16</a:t>
            </a:fld>
            <a:endParaRPr lang="en-US" dirty="0"/>
          </a:p>
        </p:txBody>
      </p:sp>
      <p:pic>
        <p:nvPicPr>
          <p:cNvPr id="2050" name="Picture 2" descr="Loadi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6" t="47581" b="4837"/>
          <a:stretch/>
        </p:blipFill>
        <p:spPr bwMode="auto">
          <a:xfrm>
            <a:off x="162961" y="656843"/>
            <a:ext cx="4970353" cy="499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oadi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3" b="52743"/>
          <a:stretch/>
        </p:blipFill>
        <p:spPr bwMode="auto">
          <a:xfrm>
            <a:off x="8691325" y="1431911"/>
            <a:ext cx="3388689" cy="342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oadi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r="55001" b="52743"/>
          <a:stretch/>
        </p:blipFill>
        <p:spPr bwMode="auto">
          <a:xfrm>
            <a:off x="5133314" y="1431910"/>
            <a:ext cx="3413156" cy="34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2879EA73-EDE8-F547-AED0-90784A3A42FE}"/>
              </a:ext>
            </a:extLst>
          </p:cNvPr>
          <p:cNvSpPr/>
          <p:nvPr/>
        </p:nvSpPr>
        <p:spPr>
          <a:xfrm>
            <a:off x="1255987" y="1750132"/>
            <a:ext cx="1287517" cy="824902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A407380-681B-7444-ADE5-9440E2C10B38}"/>
              </a:ext>
            </a:extLst>
          </p:cNvPr>
          <p:cNvSpPr/>
          <p:nvPr/>
        </p:nvSpPr>
        <p:spPr>
          <a:xfrm>
            <a:off x="9197616" y="1960340"/>
            <a:ext cx="1287517" cy="824902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4F14B01-2713-1949-AAD1-FEEF26C804DB}"/>
              </a:ext>
            </a:extLst>
          </p:cNvPr>
          <p:cNvSpPr/>
          <p:nvPr/>
        </p:nvSpPr>
        <p:spPr>
          <a:xfrm>
            <a:off x="5784460" y="1960340"/>
            <a:ext cx="1287517" cy="824902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5B5503-91BD-9F4F-8F69-B192A2380A2E}"/>
              </a:ext>
            </a:extLst>
          </p:cNvPr>
          <p:cNvSpPr txBox="1"/>
          <p:nvPr/>
        </p:nvSpPr>
        <p:spPr>
          <a:xfrm>
            <a:off x="5875283" y="409903"/>
            <a:ext cx="494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Resulting 1h HRRRv4 forecast is clearly better</a:t>
            </a:r>
          </a:p>
        </p:txBody>
      </p:sp>
    </p:spTree>
    <p:extLst>
      <p:ext uri="{BB962C8B-B14F-4D97-AF65-F5344CB8AC3E}">
        <p14:creationId xmlns:p14="http://schemas.microsoft.com/office/powerpoint/2010/main" val="320700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17</a:t>
            </a:fld>
            <a:endParaRPr lang="en-US" dirty="0"/>
          </a:p>
        </p:txBody>
      </p:sp>
      <p:pic>
        <p:nvPicPr>
          <p:cNvPr id="3074" name="Picture 2" descr="Loadi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r="54997" b="52792"/>
          <a:stretch/>
        </p:blipFill>
        <p:spPr bwMode="auto">
          <a:xfrm>
            <a:off x="5059196" y="1195380"/>
            <a:ext cx="3601327" cy="36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oading...">
            <a:extLst>
              <a:ext uri="{FF2B5EF4-FFF2-40B4-BE49-F238E27FC236}">
                <a16:creationId xmlns:a16="http://schemas.microsoft.com/office/drawing/2014/main" xmlns="" id="{6B618E37-E1D0-5C47-82C0-E7847BD16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6" t="50061"/>
          <a:stretch/>
        </p:blipFill>
        <p:spPr bwMode="auto">
          <a:xfrm>
            <a:off x="168166" y="847603"/>
            <a:ext cx="4657926" cy="482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ading...">
            <a:extLst>
              <a:ext uri="{FF2B5EF4-FFF2-40B4-BE49-F238E27FC236}">
                <a16:creationId xmlns:a16="http://schemas.microsoft.com/office/drawing/2014/main" xmlns="" id="{200F28B3-58C2-9B47-8D11-4A11B9CAF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2" r="-3657" b="52792"/>
          <a:stretch/>
        </p:blipFill>
        <p:spPr bwMode="auto">
          <a:xfrm>
            <a:off x="8686949" y="1195381"/>
            <a:ext cx="3835285" cy="35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750335-9140-714F-83E6-78DD60637262}"/>
              </a:ext>
            </a:extLst>
          </p:cNvPr>
          <p:cNvSpPr txBox="1"/>
          <p:nvPr/>
        </p:nvSpPr>
        <p:spPr>
          <a:xfrm>
            <a:off x="5969876" y="430924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6h evolution in south-central KS is better in HRRRv4</a:t>
            </a:r>
          </a:p>
        </p:txBody>
      </p:sp>
    </p:spTree>
    <p:extLst>
      <p:ext uri="{BB962C8B-B14F-4D97-AF65-F5344CB8AC3E}">
        <p14:creationId xmlns:p14="http://schemas.microsoft.com/office/powerpoint/2010/main" val="63053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7F1BDE6-1F26-0840-8146-3B0CCA20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9CC7F2-5DF4-4848-AB4D-C0DD5D82A25F}"/>
              </a:ext>
            </a:extLst>
          </p:cNvPr>
          <p:cNvSpPr txBox="1"/>
          <p:nvPr/>
        </p:nvSpPr>
        <p:spPr>
          <a:xfrm>
            <a:off x="4635062" y="316605"/>
            <a:ext cx="514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Concerns About Late Initiation in HRRRv4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0E44DE-8504-FC4D-BF04-E9F071767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85" t="50000"/>
          <a:stretch/>
        </p:blipFill>
        <p:spPr>
          <a:xfrm>
            <a:off x="282558" y="1008868"/>
            <a:ext cx="4813739" cy="5133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7A328E-B100-CD47-B62B-D8BF67D97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1" r="53812" b="52249"/>
          <a:stretch/>
        </p:blipFill>
        <p:spPr>
          <a:xfrm>
            <a:off x="5272160" y="1617322"/>
            <a:ext cx="3554271" cy="3531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385A7C-8016-954B-8292-3B77C8B40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40" b="52249"/>
          <a:stretch/>
        </p:blipFill>
        <p:spPr>
          <a:xfrm>
            <a:off x="8826430" y="1617323"/>
            <a:ext cx="3430135" cy="35235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E209E38F-ACDA-1B43-8D47-57E26468AE75}"/>
              </a:ext>
            </a:extLst>
          </p:cNvPr>
          <p:cNvSpPr/>
          <p:nvPr/>
        </p:nvSpPr>
        <p:spPr>
          <a:xfrm rot="2716387">
            <a:off x="996383" y="1271127"/>
            <a:ext cx="1287517" cy="2162917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209E38F-ACDA-1B43-8D47-57E26468AE75}"/>
              </a:ext>
            </a:extLst>
          </p:cNvPr>
          <p:cNvSpPr/>
          <p:nvPr/>
        </p:nvSpPr>
        <p:spPr>
          <a:xfrm rot="2716387">
            <a:off x="5959825" y="1925216"/>
            <a:ext cx="889256" cy="1596138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209E38F-ACDA-1B43-8D47-57E26468AE75}"/>
              </a:ext>
            </a:extLst>
          </p:cNvPr>
          <p:cNvSpPr/>
          <p:nvPr/>
        </p:nvSpPr>
        <p:spPr>
          <a:xfrm rot="2716387">
            <a:off x="9468074" y="2041040"/>
            <a:ext cx="889256" cy="1596138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209E38F-ACDA-1B43-8D47-57E26468AE75}"/>
              </a:ext>
            </a:extLst>
          </p:cNvPr>
          <p:cNvSpPr/>
          <p:nvPr/>
        </p:nvSpPr>
        <p:spPr>
          <a:xfrm rot="2716387">
            <a:off x="2483366" y="2171706"/>
            <a:ext cx="730082" cy="731053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209E38F-ACDA-1B43-8D47-57E26468AE75}"/>
              </a:ext>
            </a:extLst>
          </p:cNvPr>
          <p:cNvSpPr/>
          <p:nvPr/>
        </p:nvSpPr>
        <p:spPr>
          <a:xfrm rot="2716387">
            <a:off x="10375380" y="2515956"/>
            <a:ext cx="730082" cy="731053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209E38F-ACDA-1B43-8D47-57E26468AE75}"/>
              </a:ext>
            </a:extLst>
          </p:cNvPr>
          <p:cNvSpPr/>
          <p:nvPr/>
        </p:nvSpPr>
        <p:spPr>
          <a:xfrm rot="2716387">
            <a:off x="6843835" y="2473582"/>
            <a:ext cx="730082" cy="731053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96712" y="5541264"/>
            <a:ext cx="549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early impression, though, is that when initiation</a:t>
            </a:r>
          </a:p>
          <a:p>
            <a:r>
              <a:rPr lang="en-US" dirty="0"/>
              <a:t> </a:t>
            </a:r>
            <a:r>
              <a:rPr lang="en-US" dirty="0" smtClean="0"/>
              <a:t>  in HRRRv4 is delayed, it’s only by an hour </a:t>
            </a:r>
            <a:r>
              <a:rPr lang="en-US" smtClean="0"/>
              <a:t>or two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0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body" idx="1"/>
          </p:nvPr>
        </p:nvSpPr>
        <p:spPr>
          <a:xfrm>
            <a:off x="431230" y="1435050"/>
            <a:ext cx="11001647" cy="54229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RAPv5/HRRRv4 implementation scheduled for Q3FY20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Code handoff to NCO must occur by the first week of January 2020, so the evaluation must be wrapped up by mid-December (12/13/19)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EMC cannot run HRRR-CONUS and HRRR-AK parallels simultaneously, so we had to split up the evaluation period for HRRR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This is the final RAP/HRRR upgrade;  we will move to the FV3-based Rapid Refresh Forecast System (RRFS) in 3-4 years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250811" y="5626600"/>
            <a:ext cx="731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</a:t>
            </a:fld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1828800" y="1238250"/>
            <a:ext cx="8557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What’s Next?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863B2E-018C-2442-9431-6A3CB1105055}"/>
              </a:ext>
            </a:extLst>
          </p:cNvPr>
          <p:cNvSpPr txBox="1"/>
          <p:nvPr/>
        </p:nvSpPr>
        <p:spPr>
          <a:xfrm>
            <a:off x="3744689" y="379175"/>
            <a:ext cx="6032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BIG PICTURE REMINDERS</a:t>
            </a:r>
          </a:p>
        </p:txBody>
      </p:sp>
    </p:spTree>
    <p:extLst>
      <p:ext uri="{BB962C8B-B14F-4D97-AF65-F5344CB8AC3E}">
        <p14:creationId xmlns:p14="http://schemas.microsoft.com/office/powerpoint/2010/main" val="322014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7F1BDE6-1F26-0840-8146-3B0CCA20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9CC7F2-5DF4-4848-AB4D-C0DD5D82A25F}"/>
              </a:ext>
            </a:extLst>
          </p:cNvPr>
          <p:cNvSpPr txBox="1"/>
          <p:nvPr/>
        </p:nvSpPr>
        <p:spPr>
          <a:xfrm>
            <a:off x="4635062" y="316605"/>
            <a:ext cx="514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Concerns About Late Initiation in HRRRv4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FE681F-BD1D-0946-AB49-3D28365F8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03" t="50000"/>
          <a:stretch/>
        </p:blipFill>
        <p:spPr>
          <a:xfrm>
            <a:off x="252247" y="1113474"/>
            <a:ext cx="4498429" cy="5144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62485E-8E3B-FC44-B018-B2D1DD619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4" r="56077" b="52848"/>
          <a:stretch/>
        </p:blipFill>
        <p:spPr>
          <a:xfrm>
            <a:off x="5150070" y="1885385"/>
            <a:ext cx="3268715" cy="3569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C40206D-7222-2740-BCD9-C2A06A541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91" b="52848"/>
          <a:stretch/>
        </p:blipFill>
        <p:spPr>
          <a:xfrm>
            <a:off x="8671037" y="1885385"/>
            <a:ext cx="3268716" cy="356948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E209E38F-ACDA-1B43-8D47-57E26468AE75}"/>
              </a:ext>
            </a:extLst>
          </p:cNvPr>
          <p:cNvSpPr/>
          <p:nvPr/>
        </p:nvSpPr>
        <p:spPr>
          <a:xfrm rot="2716387">
            <a:off x="1166630" y="2036440"/>
            <a:ext cx="730082" cy="731053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209E38F-ACDA-1B43-8D47-57E26468AE75}"/>
              </a:ext>
            </a:extLst>
          </p:cNvPr>
          <p:cNvSpPr/>
          <p:nvPr/>
        </p:nvSpPr>
        <p:spPr>
          <a:xfrm rot="2716387">
            <a:off x="9091430" y="2553024"/>
            <a:ext cx="730082" cy="731053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209E38F-ACDA-1B43-8D47-57E26468AE75}"/>
              </a:ext>
            </a:extLst>
          </p:cNvPr>
          <p:cNvSpPr/>
          <p:nvPr/>
        </p:nvSpPr>
        <p:spPr>
          <a:xfrm rot="2716387">
            <a:off x="5604518" y="2553022"/>
            <a:ext cx="730082" cy="731053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83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48840" y="2011679"/>
            <a:ext cx="7175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Continued Interaction with Mike Baldwin’s Synoptic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Meteorology Class at Purdue as They Assist With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The RAPv5 Evaluation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383280" y="4570000"/>
            <a:ext cx="559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next slides are contributions from these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03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>
            <a:spLocks noGrp="1"/>
          </p:cNvSpPr>
          <p:nvPr>
            <p:ph type="title"/>
          </p:nvPr>
        </p:nvSpPr>
        <p:spPr>
          <a:xfrm>
            <a:off x="415600" y="-667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l">
              <a:buClr>
                <a:schemeClr val="dk1"/>
              </a:buClr>
              <a:buSzPts val="1100"/>
            </a:pPr>
            <a:r>
              <a:rPr lang="en" sz="3200" dirty="0"/>
              <a:t>Connor: Temperature Difference on the November 14th 03Z run valid 12Z November 14th </a:t>
            </a:r>
            <a:endParaRPr sz="3200" dirty="0"/>
          </a:p>
          <a:p>
            <a:pPr algn="l"/>
            <a:endParaRPr dirty="0"/>
          </a:p>
        </p:txBody>
      </p:sp>
      <p:sp>
        <p:nvSpPr>
          <p:cNvPr id="174" name="Google Shape;174;p27"/>
          <p:cNvSpPr txBox="1"/>
          <p:nvPr/>
        </p:nvSpPr>
        <p:spPr>
          <a:xfrm>
            <a:off x="8700313" y="1559649"/>
            <a:ext cx="2854400" cy="208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" sz="1500" dirty="0">
                <a:solidFill>
                  <a:schemeClr val="dk1"/>
                </a:solidFill>
                <a:highlight>
                  <a:srgbClr val="FFFFFF"/>
                </a:highlight>
              </a:rPr>
              <a:t>The 03Z November 14 run of the RAPv4 and RAPv5 had a drastic temperature difference at 12Z on November 14. The RAPv5 was noticeably warmer across Wisconsin than the RAPv4 by 2 to 8°. </a:t>
            </a:r>
            <a:endParaRPr dirty="0"/>
          </a:p>
        </p:txBody>
      </p:sp>
      <p:pic>
        <p:nvPicPr>
          <p:cNvPr id="175" name="Google Shape;1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9487" y="299585"/>
            <a:ext cx="6302067" cy="5744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7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l"/>
            <a:r>
              <a:rPr lang="en"/>
              <a:t>Abby </a:t>
            </a:r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2888733" y="165367"/>
            <a:ext cx="3021200" cy="8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>
                <a:solidFill>
                  <a:schemeClr val="dk1"/>
                </a:solidFill>
              </a:rPr>
              <a:t>Cycle: 2019 11 14 03Z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dirty="0">
                <a:solidFill>
                  <a:schemeClr val="dk1"/>
                </a:solidFill>
              </a:rPr>
              <a:t>Valid: </a:t>
            </a:r>
            <a:r>
              <a:rPr lang="en" dirty="0" smtClean="0">
                <a:solidFill>
                  <a:schemeClr val="dk1"/>
                </a:solidFill>
              </a:rPr>
              <a:t> 2019 11 14 13z (f10)</a:t>
            </a:r>
            <a:endParaRPr dirty="0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8733" y="932688"/>
            <a:ext cx="8787269" cy="507461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84538" y="5352014"/>
            <a:ext cx="3255600" cy="1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" dirty="0"/>
              <a:t>RAPv5 was closer to observed temperatures. </a:t>
            </a:r>
            <a:endParaRPr lang="en" dirty="0" smtClean="0"/>
          </a:p>
          <a:p>
            <a:r>
              <a:rPr lang="en" dirty="0" smtClean="0"/>
              <a:t>Still </a:t>
            </a:r>
            <a:r>
              <a:rPr lang="en" dirty="0"/>
              <a:t>colder than observed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2888733" y="971050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RAPv4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807334" y="3487547"/>
            <a:ext cx="8345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RTMA</a:t>
            </a:r>
          </a:p>
          <a:p>
            <a:r>
              <a:rPr lang="en-US" dirty="0" smtClean="0"/>
              <a:t>ANL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88733" y="3487547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DIFF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773191" y="945404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RAPv</a:t>
            </a:r>
            <a:r>
              <a:rPr lang="en-US" dirty="0"/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14685" y="2211586"/>
            <a:ext cx="133882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PRINTED</a:t>
            </a:r>
          </a:p>
          <a:p>
            <a:r>
              <a:rPr lang="en-US" dirty="0" smtClean="0"/>
              <a:t>NUMBERS</a:t>
            </a:r>
          </a:p>
          <a:p>
            <a:r>
              <a:rPr lang="en-US" dirty="0" smtClean="0"/>
              <a:t>ARE 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16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l"/>
            <a:r>
              <a:rPr lang="en"/>
              <a:t>Abby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2800" y="557784"/>
            <a:ext cx="6436369" cy="556491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0" y="3861300"/>
            <a:ext cx="2445600" cy="24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" dirty="0"/>
              <a:t>RAPv5 correctly </a:t>
            </a:r>
            <a:r>
              <a:rPr lang="en" dirty="0" smtClean="0"/>
              <a:t>predicted </a:t>
            </a:r>
            <a:r>
              <a:rPr lang="en" dirty="0"/>
              <a:t>more low level clouds for several </a:t>
            </a:r>
            <a:r>
              <a:rPr lang="en" dirty="0" smtClean="0"/>
              <a:t>hours, leading</a:t>
            </a:r>
            <a:r>
              <a:rPr lang="en" dirty="0"/>
              <a:t> </a:t>
            </a:r>
            <a:r>
              <a:rPr lang="en" dirty="0" smtClean="0"/>
              <a:t>to t</a:t>
            </a:r>
            <a:r>
              <a:rPr lang="en-US" dirty="0" smtClean="0"/>
              <a:t>h</a:t>
            </a:r>
            <a:r>
              <a:rPr lang="en" dirty="0" smtClean="0"/>
              <a:t>e warmer</a:t>
            </a:r>
          </a:p>
          <a:p>
            <a:r>
              <a:rPr lang="en-US" dirty="0" smtClean="0"/>
              <a:t>surface temps</a:t>
            </a:r>
            <a:endParaRPr lang="en" dirty="0" smtClean="0"/>
          </a:p>
        </p:txBody>
      </p:sp>
      <p:pic>
        <p:nvPicPr>
          <p:cNvPr id="1026" name="Picture 2" descr="https://lh5.googleusercontent.com/6LsuV38jEoWXRMw1xQCWXQ7i3p1dVbObubvuV_OLx1Qi09K1fRo1JjUiZ-HFAibWWmNCtNC4h-p24ZyrXQX8p-gfj2dZt4KDfZ5FSXmQuFvb1_ClL2lQgHuRd7tZx7D0APE5rUwTl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09" y="1683503"/>
            <a:ext cx="4462091" cy="377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16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273" name="Google Shape;273;p3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spcAft>
                <a:spcPts val="2133"/>
              </a:spcAft>
            </a:pPr>
            <a:endParaRPr/>
          </a:p>
        </p:txBody>
      </p:sp>
      <p:pic>
        <p:nvPicPr>
          <p:cNvPr id="274" name="Google Shape;2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7"/>
          <p:cNvPicPr preferRelativeResize="0"/>
          <p:nvPr/>
        </p:nvPicPr>
        <p:blipFill rotWithShape="1">
          <a:blip r:embed="rId4">
            <a:alphaModFix/>
          </a:blip>
          <a:srcRect r="56898" b="51814"/>
          <a:stretch/>
        </p:blipFill>
        <p:spPr>
          <a:xfrm>
            <a:off x="0" y="1"/>
            <a:ext cx="3284367" cy="3304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7"/>
          <p:cNvPicPr preferRelativeResize="0"/>
          <p:nvPr/>
        </p:nvPicPr>
        <p:blipFill rotWithShape="1">
          <a:blip r:embed="rId4">
            <a:alphaModFix/>
          </a:blip>
          <a:srcRect l="56245" b="51814"/>
          <a:stretch/>
        </p:blipFill>
        <p:spPr>
          <a:xfrm>
            <a:off x="-49765" y="3304567"/>
            <a:ext cx="3334132" cy="33045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E209E38F-ACDA-1B43-8D47-57E26468AE75}"/>
              </a:ext>
            </a:extLst>
          </p:cNvPr>
          <p:cNvSpPr/>
          <p:nvPr/>
        </p:nvSpPr>
        <p:spPr>
          <a:xfrm rot="2716387">
            <a:off x="1480927" y="5289277"/>
            <a:ext cx="954026" cy="731053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209E38F-ACDA-1B43-8D47-57E26468AE75}"/>
              </a:ext>
            </a:extLst>
          </p:cNvPr>
          <p:cNvSpPr/>
          <p:nvPr/>
        </p:nvSpPr>
        <p:spPr>
          <a:xfrm rot="3644620">
            <a:off x="6316813" y="4694394"/>
            <a:ext cx="2064285" cy="1115137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209E38F-ACDA-1B43-8D47-57E26468AE75}"/>
              </a:ext>
            </a:extLst>
          </p:cNvPr>
          <p:cNvSpPr/>
          <p:nvPr/>
        </p:nvSpPr>
        <p:spPr>
          <a:xfrm rot="2716387">
            <a:off x="1547983" y="2009629"/>
            <a:ext cx="954026" cy="731053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467344" y="4981842"/>
            <a:ext cx="196720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RAPv5 better</a:t>
            </a:r>
          </a:p>
          <a:p>
            <a:r>
              <a:rPr lang="en-US" dirty="0"/>
              <a:t> </a:t>
            </a:r>
            <a:r>
              <a:rPr lang="en-US" dirty="0" smtClean="0"/>
              <a:t> with cloud cover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209E38F-ACDA-1B43-8D47-57E26468AE75}"/>
              </a:ext>
            </a:extLst>
          </p:cNvPr>
          <p:cNvSpPr/>
          <p:nvPr/>
        </p:nvSpPr>
        <p:spPr>
          <a:xfrm rot="8008463">
            <a:off x="1366354" y="1108264"/>
            <a:ext cx="1127218" cy="731053"/>
          </a:xfrm>
          <a:prstGeom prst="ellipse">
            <a:avLst/>
          </a:prstGeom>
          <a:noFill/>
          <a:ln w="44450">
            <a:solidFill>
              <a:srgbClr val="73FB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209E38F-ACDA-1B43-8D47-57E26468AE75}"/>
              </a:ext>
            </a:extLst>
          </p:cNvPr>
          <p:cNvSpPr/>
          <p:nvPr/>
        </p:nvSpPr>
        <p:spPr>
          <a:xfrm rot="8008463">
            <a:off x="1235290" y="4461063"/>
            <a:ext cx="1127218" cy="731053"/>
          </a:xfrm>
          <a:prstGeom prst="ellipse">
            <a:avLst/>
          </a:prstGeom>
          <a:noFill/>
          <a:ln w="44450">
            <a:solidFill>
              <a:srgbClr val="73FB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209E38F-ACDA-1B43-8D47-57E26468AE75}"/>
              </a:ext>
            </a:extLst>
          </p:cNvPr>
          <p:cNvSpPr/>
          <p:nvPr/>
        </p:nvSpPr>
        <p:spPr>
          <a:xfrm rot="7596117">
            <a:off x="5689506" y="2504659"/>
            <a:ext cx="2653459" cy="1615657"/>
          </a:xfrm>
          <a:prstGeom prst="ellipse">
            <a:avLst/>
          </a:prstGeom>
          <a:noFill/>
          <a:ln w="44450">
            <a:solidFill>
              <a:srgbClr val="73FB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55824" y="2971290"/>
            <a:ext cx="208262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RAPv5 a bit worse</a:t>
            </a:r>
          </a:p>
          <a:p>
            <a:r>
              <a:rPr lang="en-US" dirty="0"/>
              <a:t> </a:t>
            </a:r>
            <a:r>
              <a:rPr lang="en-US" dirty="0" smtClean="0"/>
              <a:t> with cloud cover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33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4208" y="-2"/>
            <a:ext cx="1063806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6"/>
          <p:cNvSpPr txBox="1"/>
          <p:nvPr/>
        </p:nvSpPr>
        <p:spPr>
          <a:xfrm>
            <a:off x="1136" y="612114"/>
            <a:ext cx="1552800" cy="199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" dirty="0"/>
              <a:t>17 Nov</a:t>
            </a:r>
            <a:endParaRPr dirty="0"/>
          </a:p>
          <a:p>
            <a:r>
              <a:rPr lang="en" dirty="0"/>
              <a:t>09Z run</a:t>
            </a:r>
            <a:endParaRPr dirty="0"/>
          </a:p>
          <a:p>
            <a:endParaRPr dirty="0"/>
          </a:p>
          <a:p>
            <a:r>
              <a:rPr lang="en" dirty="0"/>
              <a:t>12h fcst</a:t>
            </a:r>
            <a:endParaRPr dirty="0"/>
          </a:p>
          <a:p>
            <a:r>
              <a:rPr lang="en" dirty="0"/>
              <a:t>Valid</a:t>
            </a:r>
            <a:endParaRPr dirty="0"/>
          </a:p>
          <a:p>
            <a:r>
              <a:rPr lang="en" dirty="0"/>
              <a:t>17 Nov </a:t>
            </a:r>
            <a:r>
              <a:rPr lang="en" dirty="0" smtClean="0"/>
              <a:t>21z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2103120" y="4872114"/>
            <a:ext cx="182614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RAPv5 colder</a:t>
            </a:r>
          </a:p>
          <a:p>
            <a:r>
              <a:rPr lang="en-US" dirty="0"/>
              <a:t> </a:t>
            </a:r>
            <a:r>
              <a:rPr lang="en-US" dirty="0" smtClean="0"/>
              <a:t>where it shows</a:t>
            </a:r>
          </a:p>
          <a:p>
            <a:r>
              <a:rPr lang="en-US" dirty="0" smtClean="0"/>
              <a:t> more clouds on</a:t>
            </a:r>
          </a:p>
          <a:p>
            <a:r>
              <a:rPr lang="en-US" dirty="0"/>
              <a:t> </a:t>
            </a:r>
            <a:r>
              <a:rPr lang="en-US" dirty="0" smtClean="0"/>
              <a:t>previous slide</a:t>
            </a:r>
            <a:endParaRPr lang="en-US" dirty="0"/>
          </a:p>
        </p:txBody>
      </p:sp>
      <p:sp>
        <p:nvSpPr>
          <p:cNvPr id="6" name="Google Shape;267;p36"/>
          <p:cNvSpPr txBox="1"/>
          <p:nvPr/>
        </p:nvSpPr>
        <p:spPr>
          <a:xfrm>
            <a:off x="0" y="2934139"/>
            <a:ext cx="1664208" cy="193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endParaRPr dirty="0"/>
          </a:p>
          <a:p>
            <a:r>
              <a:rPr lang="en" dirty="0"/>
              <a:t>FL: better</a:t>
            </a:r>
            <a:endParaRPr dirty="0"/>
          </a:p>
          <a:p>
            <a:r>
              <a:rPr lang="en" dirty="0"/>
              <a:t>GA: worse</a:t>
            </a:r>
            <a:endParaRPr dirty="0"/>
          </a:p>
          <a:p>
            <a:r>
              <a:rPr lang="en" dirty="0"/>
              <a:t>SC: worse</a:t>
            </a:r>
            <a:endParaRPr dirty="0"/>
          </a:p>
          <a:p>
            <a:r>
              <a:rPr lang="en" dirty="0" smtClean="0"/>
              <a:t>AL:worse</a:t>
            </a:r>
          </a:p>
          <a:p>
            <a:endParaRPr lang="en" dirty="0"/>
          </a:p>
          <a:p>
            <a:r>
              <a:rPr lang="en-US" dirty="0" smtClean="0"/>
              <a:t>B</a:t>
            </a:r>
            <a:r>
              <a:rPr lang="en" dirty="0" smtClean="0"/>
              <a:t>etter temps where clouds were better </a:t>
            </a:r>
          </a:p>
          <a:p>
            <a:r>
              <a:rPr lang="en-US" dirty="0"/>
              <a:t>b</a:t>
            </a:r>
            <a:r>
              <a:rPr lang="en-US" dirty="0" smtClean="0"/>
              <a:t>ut too cold</a:t>
            </a:r>
          </a:p>
          <a:p>
            <a:r>
              <a:rPr lang="en-US" dirty="0"/>
              <a:t>w</a:t>
            </a:r>
            <a:r>
              <a:rPr lang="en-US" dirty="0" smtClean="0"/>
              <a:t>here clouds</a:t>
            </a:r>
          </a:p>
          <a:p>
            <a:r>
              <a:rPr lang="en-US" dirty="0"/>
              <a:t>w</a:t>
            </a:r>
            <a:r>
              <a:rPr lang="en-US" dirty="0" smtClean="0"/>
              <a:t>ere overdone</a:t>
            </a:r>
            <a:endParaRPr lang="en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430765" y="1424411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RAPv4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143230" y="4733614"/>
            <a:ext cx="8345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RTMA</a:t>
            </a:r>
          </a:p>
          <a:p>
            <a:r>
              <a:rPr lang="en-US" dirty="0" smtClean="0"/>
              <a:t>ANL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05085" y="4872114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DIFF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074943" y="1424411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RAPv</a:t>
            </a:r>
            <a:r>
              <a:rPr lang="en-US" dirty="0"/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9277" y="3210548"/>
            <a:ext cx="133882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PRINTED</a:t>
            </a:r>
          </a:p>
          <a:p>
            <a:r>
              <a:rPr lang="en-US" dirty="0" smtClean="0"/>
              <a:t>NUMBERS</a:t>
            </a:r>
          </a:p>
          <a:p>
            <a:r>
              <a:rPr lang="en-US" dirty="0" smtClean="0"/>
              <a:t>ARE 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93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15600" y="1596577"/>
            <a:ext cx="11360800" cy="3094295"/>
          </a:xfrm>
        </p:spPr>
        <p:txBody>
          <a:bodyPr/>
          <a:lstStyle/>
          <a:p>
            <a:endParaRPr lang="en-US" dirty="0" smtClean="0"/>
          </a:p>
          <a:p>
            <a:pPr marL="514350" indent="-285750">
              <a:buFontTx/>
              <a:buChar char="-"/>
            </a:pPr>
            <a:r>
              <a:rPr lang="en-US" sz="2400" dirty="0" smtClean="0"/>
              <a:t>Start digging into the retro cases (best opportunity to assess the warm season)</a:t>
            </a:r>
          </a:p>
          <a:p>
            <a:pPr marL="514350" indent="-285750">
              <a:buFontTx/>
              <a:buChar char="-"/>
            </a:pPr>
            <a:r>
              <a:rPr lang="en-US" sz="2400" dirty="0" smtClean="0"/>
              <a:t>Will have stats for real-time and retro runs available soon to quantify</a:t>
            </a:r>
          </a:p>
          <a:p>
            <a:pPr marL="228600" indent="0"/>
            <a:r>
              <a:rPr lang="en-US" sz="2400" dirty="0" smtClean="0"/>
              <a:t>          the subjective assessments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NEXT STEPS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0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body" idx="1"/>
          </p:nvPr>
        </p:nvSpPr>
        <p:spPr>
          <a:xfrm>
            <a:off x="444105" y="1293743"/>
            <a:ext cx="11172506" cy="54229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The RAPv5 parallel continues to run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The HRRRv4-Alaska parallel was run 15 October to 13 November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The HRRRv4-CONUS parallel is being run 15 November to 13 December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Model runs covering 3 one-month RAP and HRRR-CONUS retrospective periods encompassing summer 2018, winter 2019, and spring 2019 (May – active convective month) are wrapping up;  the MEG has started plotting graphics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2 one-month HRRR-AK retrospective periods covering summer 2018 </a:t>
            </a:r>
            <a:r>
              <a:rPr lang="en" sz="2400">
                <a:solidFill>
                  <a:srgbClr val="000000"/>
                </a:solidFill>
              </a:rPr>
              <a:t>and </a:t>
            </a:r>
            <a:r>
              <a:rPr lang="en" sz="2400" smtClean="0">
                <a:solidFill>
                  <a:srgbClr val="000000"/>
                </a:solidFill>
              </a:rPr>
              <a:t>winter </a:t>
            </a:r>
            <a:r>
              <a:rPr lang="en" sz="2400" dirty="0">
                <a:solidFill>
                  <a:srgbClr val="000000"/>
                </a:solidFill>
              </a:rPr>
              <a:t>2019 will commence soon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400" dirty="0">
                <a:solidFill>
                  <a:srgbClr val="000000"/>
                </a:solidFill>
              </a:rPr>
              <a:t>Evaluations will be due 17 December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400" dirty="0">
                <a:solidFill>
                  <a:srgbClr val="000000"/>
                </a:solidFill>
              </a:rPr>
              <a:t>Acting NCEP Director will be briefed around 20 December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400" dirty="0">
                <a:solidFill>
                  <a:srgbClr val="000000"/>
                </a:solidFill>
              </a:rPr>
              <a:t>Implementation targeted for June 2020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250811" y="5626600"/>
            <a:ext cx="731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863B2E-018C-2442-9431-6A3CB1105055}"/>
              </a:ext>
            </a:extLst>
          </p:cNvPr>
          <p:cNvSpPr txBox="1"/>
          <p:nvPr/>
        </p:nvSpPr>
        <p:spPr>
          <a:xfrm>
            <a:off x="4480810" y="280121"/>
            <a:ext cx="3903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STATUS UPDATE</a:t>
            </a:r>
          </a:p>
        </p:txBody>
      </p:sp>
    </p:spTree>
    <p:extLst>
      <p:ext uri="{BB962C8B-B14F-4D97-AF65-F5344CB8AC3E}">
        <p14:creationId xmlns:p14="http://schemas.microsoft.com/office/powerpoint/2010/main" val="183976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body" idx="1"/>
          </p:nvPr>
        </p:nvSpPr>
        <p:spPr>
          <a:xfrm>
            <a:off x="431230" y="1435050"/>
            <a:ext cx="11001647" cy="54229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Grib2 and station time series bufr output available on EMC ftp server and paranomads for all real-time parallels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Real-time Parallel Graphics for RAP (entire period)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Real-time Parallel Graphics for HRRR-AK (ended 11/13/19)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Real-time Parallel Graphics for HRRR-CONUS (now available)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Graphics for selected HRRR-CONUS retrospective cases (now available)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Graphics for selected HRRR-AK retrospective cases (will populate when runs begin)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Statistics from real-time and retrospective parallels (available soon)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Continuing MEG presentations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250811" y="5626600"/>
            <a:ext cx="731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1828800" y="1238250"/>
            <a:ext cx="8557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What’s Next?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863B2E-018C-2442-9431-6A3CB1105055}"/>
              </a:ext>
            </a:extLst>
          </p:cNvPr>
          <p:cNvSpPr txBox="1"/>
          <p:nvPr/>
        </p:nvSpPr>
        <p:spPr>
          <a:xfrm>
            <a:off x="4480810" y="280121"/>
            <a:ext cx="4296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HOW to EVALUATE</a:t>
            </a:r>
          </a:p>
        </p:txBody>
      </p:sp>
    </p:spTree>
    <p:extLst>
      <p:ext uri="{BB962C8B-B14F-4D97-AF65-F5344CB8AC3E}">
        <p14:creationId xmlns:p14="http://schemas.microsoft.com/office/powerpoint/2010/main" val="26240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body" idx="1"/>
          </p:nvPr>
        </p:nvSpPr>
        <p:spPr>
          <a:xfrm>
            <a:off x="521766" y="1715707"/>
            <a:ext cx="11247739" cy="36529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000" dirty="0">
                <a:solidFill>
                  <a:srgbClr val="000000"/>
                </a:solidFill>
              </a:rPr>
              <a:t>Real-Time RAP para data:    </a:t>
            </a:r>
            <a:r>
              <a:rPr lang="en-US" sz="2000" dirty="0">
                <a:hlinkClick r:id="rId3"/>
              </a:rPr>
              <a:t>ftp://ftp.emc.ncep.noaa.gov/mmb/mmbpll/rappara</a:t>
            </a:r>
            <a:endParaRPr lang="en-US" sz="2000" dirty="0"/>
          </a:p>
          <a:p>
            <a:pPr marL="76200" indent="0">
              <a:buClr>
                <a:srgbClr val="000000"/>
              </a:buClr>
              <a:buSzPts val="2400"/>
            </a:pPr>
            <a:r>
              <a:rPr lang="en-US" sz="2000" dirty="0"/>
              <a:t>                                                    </a:t>
            </a:r>
            <a:r>
              <a:rPr lang="en-US" sz="2000" dirty="0">
                <a:hlinkClick r:id="rId4"/>
              </a:rPr>
              <a:t>https://para.nomads.ncep.noaa.gov/pub/data/nccf/com/rap/para</a:t>
            </a:r>
            <a:endParaRPr lang="en-US" sz="2000" dirty="0"/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000" dirty="0">
                <a:solidFill>
                  <a:srgbClr val="000000"/>
                </a:solidFill>
              </a:rPr>
              <a:t>Real-Time HRRR para data: </a:t>
            </a:r>
            <a:r>
              <a:rPr lang="en-US" sz="2000" dirty="0">
                <a:hlinkClick r:id="rId5"/>
              </a:rPr>
              <a:t>ftp://ftp.emc.ncep.noaa.gov/mmb/mmbpll/hrrrpara</a:t>
            </a:r>
            <a:endParaRPr lang="en-US" sz="2000" dirty="0"/>
          </a:p>
          <a:p>
            <a:pPr marL="76200" indent="0">
              <a:buClr>
                <a:srgbClr val="000000"/>
              </a:buClr>
              <a:buSzPts val="2400"/>
            </a:pPr>
            <a:r>
              <a:rPr lang="en-US" sz="2000" dirty="0"/>
              <a:t>                                                    </a:t>
            </a:r>
            <a:r>
              <a:rPr lang="en-US" sz="2000" dirty="0">
                <a:hlinkClick r:id="rId6"/>
              </a:rPr>
              <a:t>https://para.nomads.ncep.noaa.gov/pub/data/nccf/com/hrrr/para</a:t>
            </a:r>
            <a:endParaRPr lang="en-US" sz="2000" dirty="0"/>
          </a:p>
          <a:p>
            <a:pPr indent="-381000">
              <a:buClr>
                <a:srgbClr val="000000"/>
              </a:buClr>
              <a:buSzPts val="2400"/>
              <a:buChar char="●"/>
            </a:pPr>
            <a:endParaRPr lang="en-US" sz="2000" dirty="0"/>
          </a:p>
          <a:p>
            <a:pPr marL="76200" indent="0">
              <a:buClr>
                <a:srgbClr val="000000"/>
              </a:buClr>
              <a:buSzPts val="2400"/>
            </a:pPr>
            <a:endParaRPr lang="en-US" sz="2000" dirty="0"/>
          </a:p>
          <a:p>
            <a:pPr indent="-381000">
              <a:buClr>
                <a:srgbClr val="000000"/>
              </a:buClr>
              <a:buSzPts val="2400"/>
              <a:buChar char="●"/>
            </a:pPr>
            <a:endParaRPr lang="en-US" sz="2000" dirty="0">
              <a:solidFill>
                <a:srgbClr val="000000"/>
              </a:solidFill>
            </a:endParaRP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000" dirty="0">
                <a:solidFill>
                  <a:srgbClr val="000000"/>
                </a:solidFill>
              </a:rPr>
              <a:t>Retro RAP data:     </a:t>
            </a:r>
            <a:r>
              <a:rPr lang="en-US" sz="2000" dirty="0">
                <a:solidFill>
                  <a:srgbClr val="000000"/>
                </a:solidFill>
                <a:hlinkClick r:id="rId7"/>
              </a:rPr>
              <a:t>ftp://gsdftp.fsl.noaa.gov/retro/rap</a:t>
            </a:r>
            <a:endParaRPr lang="en-US" sz="2000" dirty="0">
              <a:solidFill>
                <a:srgbClr val="000000"/>
              </a:solidFill>
            </a:endParaRP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-US" sz="2000" dirty="0">
                <a:solidFill>
                  <a:srgbClr val="000000"/>
                </a:solidFill>
              </a:rPr>
              <a:t>Retro HRRR data:   </a:t>
            </a:r>
            <a:r>
              <a:rPr lang="en-US" sz="2000" dirty="0">
                <a:solidFill>
                  <a:srgbClr val="000000"/>
                </a:solidFill>
                <a:hlinkClick r:id="rId8"/>
              </a:rPr>
              <a:t>ftp://gsdftp.fsl.noaa.gov/retro/hrrr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250811" y="5626600"/>
            <a:ext cx="731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1828800" y="1238250"/>
            <a:ext cx="8557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What’s Next?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863B2E-018C-2442-9431-6A3CB1105055}"/>
              </a:ext>
            </a:extLst>
          </p:cNvPr>
          <p:cNvSpPr txBox="1"/>
          <p:nvPr/>
        </p:nvSpPr>
        <p:spPr>
          <a:xfrm>
            <a:off x="4480810" y="280121"/>
            <a:ext cx="4296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HOW to EVALUATE</a:t>
            </a:r>
          </a:p>
        </p:txBody>
      </p:sp>
    </p:spTree>
    <p:extLst>
      <p:ext uri="{BB962C8B-B14F-4D97-AF65-F5344CB8AC3E}">
        <p14:creationId xmlns:p14="http://schemas.microsoft.com/office/powerpoint/2010/main" val="277081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7"/>
          <p:cNvSpPr txBox="1">
            <a:spLocks noChangeArrowheads="1"/>
          </p:cNvSpPr>
          <p:nvPr/>
        </p:nvSpPr>
        <p:spPr bwMode="auto">
          <a:xfrm>
            <a:off x="994269" y="1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2020 RAPv5/HRRRv4 Changes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xmlns="" id="{3C351EAC-216C-9E45-9D14-7977324B6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43" y="780470"/>
            <a:ext cx="9143999" cy="40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400" b="1" kern="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3F0EB7F0-65A8-1D4F-BE30-A2FA75108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325450"/>
              </p:ext>
            </p:extLst>
          </p:nvPr>
        </p:nvGraphicFramePr>
        <p:xfrm>
          <a:off x="24276" y="740010"/>
          <a:ext cx="12167723" cy="5524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31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021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124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733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432FF"/>
                          </a:solidFill>
                          <a:latin typeface="+mn-lt"/>
                        </a:rPr>
                        <a:t>Model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Data Assimilation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Land-surface / post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17722">
                <a:tc>
                  <a:txBody>
                    <a:bodyPr/>
                    <a:lstStyle/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WRF-ARWv3.9+ incl.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phys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changes</a:t>
                      </a:r>
                      <a:endParaRPr kumimoji="0" lang="en-US" sz="1800" b="1" i="1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endParaRPr kumimoji="0" lang="en-US" sz="1600" b="1" i="1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600" b="1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Physics changes: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MYNN PBL update – better sub-grid clouds, improved EDMF mixing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- remove limit for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subgrid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qc/qi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- decrease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subgrid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qc/qi radii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RRTMG modifications for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subgrid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clouds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Aerosols sources/sinks – fire/smoke, 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   dust - Add smoke with VIIRS FRP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Improved land-surface/snow model 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  including better 2m T/Td diagnostics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Latest Grell-Freitas conv (RAP only)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Lake model for small lakes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Enhanced gravity-wave drag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600" b="1" i="1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Numerics</a:t>
                      </a:r>
                      <a:r>
                        <a:rPr kumimoji="0" lang="en-US" sz="1600" b="1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changes: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Reduced 6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th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order diffusion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inc.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hydrom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Removal of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mp_tend_lim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Explicit-Implicit vertical advection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Merge with GSI trunk – 2019</a:t>
                      </a:r>
                      <a:endParaRPr kumimoji="0" lang="en-US" sz="1800" b="1" i="1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1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New Observations for assimilation: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GOES-16 radiances,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CrIS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/ATMS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TC vitals for trop cyclone location/strength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Aircraft/raob moisture obs for p&lt;300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hPa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VIIRS/MODIS fire radiative power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Assimilation Methods: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HRRR - 3km ensemble DA (36 mems out to 1h) – 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HRRRDAS mean for HRRR IC and BEC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Switch to MODIS albedo 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  (higher), replace 1-deg 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  albedo. 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Add zenith-ang albedo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adj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15” resolution land use data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Fractional sea/lake ice concentration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FVCOM data for Great Lakes 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  lake temp/ice concentration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VIIRS/MODIS/GOES fire radiative power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HAILCAST diagnostic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Smoke (2.5 pm) products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xmlns="" id="{E10E572A-1018-D64D-9D89-55D98B002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617267" y="4840844"/>
            <a:ext cx="378821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Extend 03/09/15/21z RAP to f51</a:t>
            </a:r>
          </a:p>
          <a:p>
            <a:r>
              <a:rPr lang="en-US" dirty="0"/>
              <a:t>Extend 00/06/12/18z HRRRs to f48</a:t>
            </a:r>
          </a:p>
        </p:txBody>
      </p:sp>
    </p:spTree>
    <p:extLst>
      <p:ext uri="{BB962C8B-B14F-4D97-AF65-F5344CB8AC3E}">
        <p14:creationId xmlns:p14="http://schemas.microsoft.com/office/powerpoint/2010/main" val="220598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body" idx="1"/>
          </p:nvPr>
        </p:nvSpPr>
        <p:spPr>
          <a:xfrm>
            <a:off x="431230" y="1242852"/>
            <a:ext cx="11001647" cy="54229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Is there improvement (or, at a minimum, limited degradation) in overall synoptic and mesoscale performance (including boundary layer structure and dryline position)?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Does the HRRRDAS improve initialization and maintenance of convection?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Are there improved vertical velocity (and UH) signals in convection?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Is the new smoke output useful?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Is there better representation of temperatures of small lakes?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Are the temperatures of the Great Lakes handled better?</a:t>
            </a:r>
          </a:p>
          <a:p>
            <a:pPr indent="-381000">
              <a:buClr>
                <a:srgbClr val="000000"/>
              </a:buClr>
              <a:buSzPts val="2400"/>
              <a:buFont typeface="Arial"/>
              <a:buChar char="●"/>
            </a:pPr>
            <a:r>
              <a:rPr lang="en" sz="2400" dirty="0">
                <a:solidFill>
                  <a:srgbClr val="000000"/>
                </a:solidFill>
              </a:rPr>
              <a:t>Is there improved retention of shallow cloudy air masses?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Is there improvement in snowfall amounts?</a:t>
            </a:r>
          </a:p>
          <a:p>
            <a:pPr indent="-381000">
              <a:buClr>
                <a:srgbClr val="000000"/>
              </a:buClr>
              <a:buSzPts val="2400"/>
              <a:buChar char="●"/>
            </a:pPr>
            <a:r>
              <a:rPr lang="en" sz="2400" dirty="0">
                <a:solidFill>
                  <a:srgbClr val="000000"/>
                </a:solidFill>
              </a:rPr>
              <a:t>Are there benefits in extending some RAP forecasts to 51 hours and HRRR forecasts to 48 hours?</a:t>
            </a:r>
          </a:p>
        </p:txBody>
      </p:sp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250811" y="5626600"/>
            <a:ext cx="731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863B2E-018C-2442-9431-6A3CB1105055}"/>
              </a:ext>
            </a:extLst>
          </p:cNvPr>
          <p:cNvSpPr txBox="1"/>
          <p:nvPr/>
        </p:nvSpPr>
        <p:spPr>
          <a:xfrm>
            <a:off x="4480810" y="280121"/>
            <a:ext cx="4767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WHAT TO LOOK FOR</a:t>
            </a:r>
          </a:p>
        </p:txBody>
      </p:sp>
    </p:spTree>
    <p:extLst>
      <p:ext uri="{BB962C8B-B14F-4D97-AF65-F5344CB8AC3E}">
        <p14:creationId xmlns:p14="http://schemas.microsoft.com/office/powerpoint/2010/main" val="200807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250811" y="5626600"/>
            <a:ext cx="731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1828800" y="1238250"/>
            <a:ext cx="8557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What’s Next?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863B2E-018C-2442-9431-6A3CB1105055}"/>
              </a:ext>
            </a:extLst>
          </p:cNvPr>
          <p:cNvSpPr txBox="1"/>
          <p:nvPr/>
        </p:nvSpPr>
        <p:spPr>
          <a:xfrm>
            <a:off x="3575554" y="280121"/>
            <a:ext cx="5596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MEG EVALUATION PAGE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6818" y="1926052"/>
            <a:ext cx="73296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hlinkClick r:id="rId3"/>
              </a:rPr>
              <a:t>https://www.emc.ncep.noaa.gov/users/meg/rapv5_hrrrv4/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93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>
            <a:spLocks noGrp="1"/>
          </p:cNvSpPr>
          <p:nvPr>
            <p:ph type="sldNum" idx="12"/>
          </p:nvPr>
        </p:nvSpPr>
        <p:spPr>
          <a:xfrm>
            <a:off x="11250811" y="5626600"/>
            <a:ext cx="731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1828800" y="1238250"/>
            <a:ext cx="85576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What’s Next?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863B2E-018C-2442-9431-6A3CB1105055}"/>
              </a:ext>
            </a:extLst>
          </p:cNvPr>
          <p:cNvSpPr txBox="1"/>
          <p:nvPr/>
        </p:nvSpPr>
        <p:spPr>
          <a:xfrm>
            <a:off x="3474970" y="185338"/>
            <a:ext cx="5844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COMPARISON GRAPHICS</a:t>
            </a:r>
          </a:p>
          <a:p>
            <a:r>
              <a:rPr lang="en-US" sz="3600" dirty="0"/>
              <a:t>   for Real-Time Parallels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3097" y="2203160"/>
            <a:ext cx="664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https://www.emc.ncep.noaa.gov/users/meg/rapv5_hrrrv4/comp/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9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10815</TotalTime>
  <Words>1154</Words>
  <Application>Microsoft Office PowerPoint</Application>
  <PresentationFormat>Custom</PresentationFormat>
  <Paragraphs>227</Paragraphs>
  <Slides>27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MEG DISCUSSION An Update on the RAPv5/HRRRv4 Evaluation</vt:lpstr>
      <vt:lpstr>What’s Next?</vt:lpstr>
      <vt:lpstr>PowerPoint Presentation</vt:lpstr>
      <vt:lpstr>What’s Next?</vt:lpstr>
      <vt:lpstr>What’s Next?</vt:lpstr>
      <vt:lpstr>PowerPoint Presentation</vt:lpstr>
      <vt:lpstr>PowerPoint Presentation</vt:lpstr>
      <vt:lpstr>What’s Next?</vt:lpstr>
      <vt:lpstr>What’s Next?</vt:lpstr>
      <vt:lpstr>A Few Quick Observations From the Parallels</vt:lpstr>
      <vt:lpstr>HRRR-CONUS COMPARISON GRAPHICSRR</vt:lpstr>
      <vt:lpstr>FVCOM-based Great Lakes Temps/Ice  CLM-based Inland Lake Surface Temps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Connor: Temperature Difference on the November 14th 03Z run valid 12Z November 14th  </vt:lpstr>
      <vt:lpstr>Abby </vt:lpstr>
      <vt:lpstr>Abby</vt:lpstr>
      <vt:lpstr>PowerPoint Presentation</vt:lpstr>
      <vt:lpstr>PowerPoint Presentation</vt:lpstr>
      <vt:lpstr>NEXT STEPS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Alexander</dc:creator>
  <cp:lastModifiedBy>Geoffrey Manikin</cp:lastModifiedBy>
  <cp:revision>2223</cp:revision>
  <dcterms:created xsi:type="dcterms:W3CDTF">2016-01-12T22:18:20Z</dcterms:created>
  <dcterms:modified xsi:type="dcterms:W3CDTF">2019-11-21T18:24:08Z</dcterms:modified>
</cp:coreProperties>
</file>