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734" r:id="rId2"/>
    <p:sldId id="1212" r:id="rId3"/>
    <p:sldId id="1251" r:id="rId4"/>
    <p:sldId id="1260" r:id="rId5"/>
    <p:sldId id="1261" r:id="rId6"/>
    <p:sldId id="1266" r:id="rId7"/>
    <p:sldId id="1268" r:id="rId8"/>
    <p:sldId id="1269" r:id="rId9"/>
    <p:sldId id="1267" r:id="rId10"/>
    <p:sldId id="1090" r:id="rId11"/>
    <p:sldId id="1270" r:id="rId12"/>
    <p:sldId id="256" r:id="rId13"/>
    <p:sldId id="1810" r:id="rId14"/>
    <p:sldId id="1783" r:id="rId15"/>
    <p:sldId id="1936" r:id="rId16"/>
    <p:sldId id="1919" r:id="rId17"/>
    <p:sldId id="1902" r:id="rId18"/>
    <p:sldId id="1937" r:id="rId19"/>
    <p:sldId id="1940" r:id="rId20"/>
    <p:sldId id="1941" r:id="rId21"/>
    <p:sldId id="1925" r:id="rId22"/>
    <p:sldId id="1933" r:id="rId23"/>
    <p:sldId id="1942" r:id="rId24"/>
  </p:sldIdLst>
  <p:sldSz cx="118872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9300"/>
    <a:srgbClr val="00FA00"/>
    <a:srgbClr val="156625"/>
    <a:srgbClr val="00FDFF"/>
    <a:srgbClr val="008F00"/>
    <a:srgbClr val="80FF07"/>
    <a:srgbClr val="FC0280"/>
    <a:srgbClr val="E5FFB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38"/>
    <p:restoredTop sz="91827"/>
  </p:normalViewPr>
  <p:slideViewPr>
    <p:cSldViewPr snapToGrid="0" snapToObjects="1">
      <p:cViewPr varScale="1">
        <p:scale>
          <a:sx n="104" d="100"/>
          <a:sy n="104" d="100"/>
        </p:scale>
        <p:origin x="208" y="456"/>
      </p:cViewPr>
      <p:guideLst>
        <p:guide orient="horz" pos="2160"/>
        <p:guide pos="37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8B86B-6513-F64E-916B-B6765798F846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BE12F-E426-7E4A-8FBE-AFEAE86AB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69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2DAB2-FA04-3C48-A158-3A7B4C7C6D18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1273C-C62E-E243-995C-3203A137D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24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1273C-C62E-E243-995C-3203A137D4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8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1273C-C62E-E243-995C-3203A137D4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36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1273C-C62E-E243-995C-3203A137D4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47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30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51A1-EDA8-C44C-B548-C1E84C879F7C}" type="datetime1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0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76800-247A-E848-B14C-267BD3271320}" type="datetime1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2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43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43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62C5-C77E-F541-95F6-442C7BC839A8}" type="datetime1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3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7438-BA42-BF45-99B6-81DA76B95291}" type="datetime1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9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5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F12D-17D9-CF4F-A09A-4D0C0B52A28B}" type="datetime1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5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5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5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D880-F37E-354B-B350-F401B3244793}" type="datetime1">
              <a:rPr lang="en-US" smtClean="0"/>
              <a:t>10/31/19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41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A1E1E-EB1B-5243-998B-A91E69CF76FF}" type="datetime1">
              <a:rPr lang="en-US" smtClean="0"/>
              <a:t>10/31/19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0CB5-672A-DA45-9F1F-6E64991F5E94}" type="datetime1">
              <a:rPr lang="en-US" smtClean="0"/>
              <a:t>10/31/19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2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6ED97-E885-2046-BB6F-34D1DF04BDE1}" type="datetime1">
              <a:rPr lang="en-US" smtClean="0"/>
              <a:t>10/31/19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9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3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5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3" y="1435103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2EF9-6C0C-A047-BBBE-DB8AF0A4BE28}" type="datetime1">
              <a:rPr lang="en-US" smtClean="0"/>
              <a:t>10/31/19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5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3B1F4-4464-E245-91E6-8907B7E03DEF}" type="datetime1">
              <a:rPr lang="en-US" smtClean="0"/>
              <a:t>10/31/19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5"/>
            <a:ext cx="10698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5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1FA71-675F-C548-B475-5D15F97F3C2E}" type="datetime1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5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5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2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7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9.png"/><Relationship Id="rId7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27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users/meg/rapv5_hrrrv4/retro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805" y="225485"/>
            <a:ext cx="11541211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Preliminary RAPv5 Stats and a Recent HRRRv4 Success</a:t>
            </a:r>
          </a:p>
          <a:p>
            <a:pPr algn="ctr"/>
            <a:endParaRPr lang="en-US" sz="1050" dirty="0"/>
          </a:p>
          <a:p>
            <a:pPr algn="ctr"/>
            <a:r>
              <a:rPr lang="en-US" sz="2400" dirty="0"/>
              <a:t>31 October 2019 MEG Briefing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33ECE-C416-384D-B2BE-6BC950275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831850"/>
            <a:ext cx="6096000" cy="5194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5892" y="5830141"/>
            <a:ext cx="48345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Logan Dawson</a:t>
            </a:r>
          </a:p>
          <a:p>
            <a:pPr algn="ctr"/>
            <a:endParaRPr lang="en-US" sz="400" dirty="0"/>
          </a:p>
          <a:p>
            <a:pPr algn="ctr"/>
            <a:r>
              <a:rPr lang="en-US" sz="2400" b="1" dirty="0"/>
              <a:t> NCEP/EMC Model Evaluation Group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A15F19-1609-DE4C-8BEC-3739A06BFD41}"/>
              </a:ext>
            </a:extLst>
          </p:cNvPr>
          <p:cNvSpPr txBox="1"/>
          <p:nvPr/>
        </p:nvSpPr>
        <p:spPr>
          <a:xfrm>
            <a:off x="5946792" y="5830141"/>
            <a:ext cx="48345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Ed </a:t>
            </a:r>
            <a:r>
              <a:rPr lang="en-US" sz="2400" dirty="0" err="1"/>
              <a:t>Szoke</a:t>
            </a:r>
            <a:endParaRPr lang="en-US" sz="2400" dirty="0"/>
          </a:p>
          <a:p>
            <a:pPr algn="ctr"/>
            <a:endParaRPr lang="en-US" sz="400" dirty="0"/>
          </a:p>
          <a:p>
            <a:pPr algn="ctr"/>
            <a:r>
              <a:rPr lang="en-US" sz="2400" b="1" dirty="0"/>
              <a:t>ESRL/GSD</a:t>
            </a:r>
          </a:p>
        </p:txBody>
      </p:sp>
    </p:spTree>
    <p:extLst>
      <p:ext uri="{BB962C8B-B14F-4D97-AF65-F5344CB8AC3E}">
        <p14:creationId xmlns:p14="http://schemas.microsoft.com/office/powerpoint/2010/main" val="59670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40"/>
            <a:ext cx="10698480" cy="380415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Summary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59577" y="991771"/>
            <a:ext cx="11165925" cy="551596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1200" dirty="0"/>
          </a:p>
          <a:p>
            <a:r>
              <a:rPr lang="en-US" sz="2000" dirty="0"/>
              <a:t>Again, </a:t>
            </a:r>
            <a:r>
              <a:rPr lang="en-US" sz="2000" b="1" u="sng" dirty="0"/>
              <a:t>very</a:t>
            </a:r>
            <a:r>
              <a:rPr lang="en-US" sz="2000" dirty="0"/>
              <a:t> preliminary stats. More stats will be generated and populated online in the coming weeks.</a:t>
            </a:r>
          </a:p>
          <a:p>
            <a:endParaRPr lang="en-US" sz="2000" dirty="0"/>
          </a:p>
          <a:p>
            <a:r>
              <a:rPr lang="en-US" sz="2000" dirty="0"/>
              <a:t>Overall, surface verification is comparable or shows some slight improvement in RAPv5</a:t>
            </a:r>
          </a:p>
          <a:p>
            <a:endParaRPr lang="en-US" sz="2000" dirty="0"/>
          </a:p>
          <a:p>
            <a:r>
              <a:rPr lang="en-US" sz="2000" dirty="0"/>
              <a:t>Daytime cool bias is consistent with subjective evaluation of forecasts so far. </a:t>
            </a:r>
          </a:p>
          <a:p>
            <a:endParaRPr lang="en-US" sz="2000" dirty="0"/>
          </a:p>
          <a:p>
            <a:r>
              <a:rPr lang="en-US" sz="2000" dirty="0"/>
              <a:t>Changes to the PBL and radiation schemes (to better represent sub-grid clouds) as well as the well-documented GFS low-level cold bias are likely contributing to this daytime cool bias </a:t>
            </a:r>
            <a:r>
              <a:rPr lang="en-US" sz="2000"/>
              <a:t>in RAPv5.</a:t>
            </a: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64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C5DCBB90-3F27-E54A-BC38-21EC9DCD4C61}"/>
              </a:ext>
            </a:extLst>
          </p:cNvPr>
          <p:cNvSpPr txBox="1">
            <a:spLocks/>
          </p:cNvSpPr>
          <p:nvPr/>
        </p:nvSpPr>
        <p:spPr>
          <a:xfrm>
            <a:off x="0" y="2606414"/>
            <a:ext cx="11887200" cy="1645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000000"/>
                </a:solidFill>
              </a:rPr>
              <a:t>A Recent </a:t>
            </a:r>
            <a:r>
              <a:rPr lang="en-US" sz="2800" b="1" dirty="0">
                <a:solidFill>
                  <a:srgbClr val="000000"/>
                </a:solidFill>
              </a:rPr>
              <a:t>HRRRv4 Success</a:t>
            </a:r>
          </a:p>
          <a:p>
            <a:endParaRPr lang="en-US" sz="2800" b="1" dirty="0">
              <a:solidFill>
                <a:srgbClr val="000000"/>
              </a:solidFill>
            </a:endParaRPr>
          </a:p>
          <a:p>
            <a:r>
              <a:rPr lang="en-US" sz="2800" b="1" dirty="0">
                <a:solidFill>
                  <a:srgbClr val="000000"/>
                </a:solidFill>
              </a:rPr>
              <a:t>Slides compiled by Ed </a:t>
            </a:r>
            <a:r>
              <a:rPr lang="en-US" sz="2800" b="1" dirty="0" err="1">
                <a:solidFill>
                  <a:srgbClr val="000000"/>
                </a:solidFill>
              </a:rPr>
              <a:t>Szoke</a:t>
            </a:r>
            <a:r>
              <a:rPr lang="en-US" sz="2800" b="1" dirty="0">
                <a:solidFill>
                  <a:srgbClr val="000000"/>
                </a:solidFill>
              </a:rPr>
              <a:t> (ESRL/GSD)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95681" y="6356355"/>
            <a:ext cx="277368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EBD2D3-6CB2-804C-9CCD-CD92982C108C}"/>
              </a:ext>
            </a:extLst>
          </p:cNvPr>
          <p:cNvSpPr txBox="1"/>
          <p:nvPr/>
        </p:nvSpPr>
        <p:spPr>
          <a:xfrm>
            <a:off x="1967813" y="4642251"/>
            <a:ext cx="7951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Caveats:</a:t>
            </a:r>
          </a:p>
          <a:p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Only one case and one forecast cycle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Results from GSD’s HRRR-CONUS parallel, which should be configured as NCEP’s HRRR-CONUS parallel will be (beginning ~Nov. 15th)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727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A6045-6815-F341-87FD-80C205EDB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167" y="320084"/>
            <a:ext cx="11250660" cy="637658"/>
          </a:xfrm>
        </p:spPr>
        <p:txBody>
          <a:bodyPr>
            <a:normAutofit fontScale="90000"/>
          </a:bodyPr>
          <a:lstStyle/>
          <a:p>
            <a:r>
              <a:rPr lang="en-US" sz="4290" b="1" dirty="0">
                <a:latin typeface="+mn-lt"/>
              </a:rPr>
              <a:t>Forecast for Dallas EF3 tornado on 21 October 2019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DA26E2-DAFA-8F46-B643-4D8A73884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602" y="2163204"/>
            <a:ext cx="11250660" cy="3365607"/>
          </a:xfrm>
        </p:spPr>
        <p:txBody>
          <a:bodyPr/>
          <a:lstStyle/>
          <a:p>
            <a:pPr marL="334328" indent="-334328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So far, looking at one run time (21z/20 Oct)</a:t>
            </a:r>
          </a:p>
          <a:p>
            <a:pPr marL="780098" lvl="1" indent="-334328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Big difference in that the HRRRX predicts supercells developing west of Dallas with about the right timing and moving across the Dallas area</a:t>
            </a:r>
          </a:p>
          <a:p>
            <a:pPr marL="780098" lvl="1" indent="-334328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But the Ops HRRR misses these completely</a:t>
            </a:r>
          </a:p>
          <a:p>
            <a:pPr marL="1225868" lvl="2" indent="-334328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Both end up developing a strong line along the cold front later in the forecast (the Dallas supercells develop well ahead of the front).</a:t>
            </a:r>
          </a:p>
        </p:txBody>
      </p:sp>
    </p:spTree>
    <p:extLst>
      <p:ext uri="{BB962C8B-B14F-4D97-AF65-F5344CB8AC3E}">
        <p14:creationId xmlns:p14="http://schemas.microsoft.com/office/powerpoint/2010/main" val="2140105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405C2E-23E8-8445-B36B-D5D5A7C1C6D6}"/>
              </a:ext>
            </a:extLst>
          </p:cNvPr>
          <p:cNvSpPr txBox="1"/>
          <p:nvPr/>
        </p:nvSpPr>
        <p:spPr>
          <a:xfrm>
            <a:off x="0" y="85725"/>
            <a:ext cx="2816322" cy="1170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40" b="1" dirty="0"/>
              <a:t>Severe reports from 15z/20 Oct to 04z/21 Oct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E68597-9091-F844-B6FD-52D84C5FDAFA}"/>
              </a:ext>
            </a:extLst>
          </p:cNvPr>
          <p:cNvSpPr txBox="1"/>
          <p:nvPr/>
        </p:nvSpPr>
        <p:spPr>
          <a:xfrm>
            <a:off x="0" y="2276774"/>
            <a:ext cx="2916694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65" i="1" dirty="0"/>
              <a:t>The Dallas tornado is shown right near the “D” in Dallas.  It began at 0202z on 21 October.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B26841-77F2-B748-AAAA-87199E7E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10244" y="85725"/>
            <a:ext cx="8457184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54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751E30F-69DA-ED49-8EC1-DB4C93A54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7" r="7804"/>
          <a:stretch/>
        </p:blipFill>
        <p:spPr>
          <a:xfrm>
            <a:off x="37868" y="3607573"/>
            <a:ext cx="3881843" cy="2905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C3AC15-7A63-BF49-8D54-79B9E3299647}"/>
              </a:ext>
            </a:extLst>
          </p:cNvPr>
          <p:cNvSpPr txBox="1"/>
          <p:nvPr/>
        </p:nvSpPr>
        <p:spPr>
          <a:xfrm>
            <a:off x="1475588" y="6458125"/>
            <a:ext cx="786465" cy="39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 b="1" dirty="0"/>
              <a:t>0030z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F6EF69-6C81-3040-BEF4-00B2BF36DA34}"/>
              </a:ext>
            </a:extLst>
          </p:cNvPr>
          <p:cNvSpPr txBox="1"/>
          <p:nvPr/>
        </p:nvSpPr>
        <p:spPr>
          <a:xfrm>
            <a:off x="5612319" y="3299358"/>
            <a:ext cx="786465" cy="39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 b="1" dirty="0"/>
              <a:t>2300z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924201-D5E0-D448-BF0D-C0F5F79B8D40}"/>
              </a:ext>
            </a:extLst>
          </p:cNvPr>
          <p:cNvSpPr txBox="1"/>
          <p:nvPr/>
        </p:nvSpPr>
        <p:spPr>
          <a:xfrm rot="16200000">
            <a:off x="4713277" y="4818392"/>
            <a:ext cx="786465" cy="39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 b="1" dirty="0"/>
              <a:t>1200z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A95F8-62FC-D241-8F2E-5AA6EBEC6575}"/>
              </a:ext>
            </a:extLst>
          </p:cNvPr>
          <p:cNvSpPr txBox="1"/>
          <p:nvPr/>
        </p:nvSpPr>
        <p:spPr>
          <a:xfrm>
            <a:off x="19563" y="63436"/>
            <a:ext cx="11704729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/>
              <a:t>20-21 October 2019  Composite reflectivity </a:t>
            </a:r>
            <a:r>
              <a:rPr lang="en-US" sz="1365" i="1" dirty="0"/>
              <a:t>– 2 supercells develop west of Dallas, with the northern one producing the tornado at 0202z.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919A54-D6A6-5140-801B-348AED2DDC45}"/>
              </a:ext>
            </a:extLst>
          </p:cNvPr>
          <p:cNvSpPr txBox="1"/>
          <p:nvPr/>
        </p:nvSpPr>
        <p:spPr>
          <a:xfrm>
            <a:off x="1519083" y="3277010"/>
            <a:ext cx="786465" cy="39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 b="1" dirty="0"/>
              <a:t>2200z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A02F0F-F337-8E4D-870F-B6521D024A3C}"/>
              </a:ext>
            </a:extLst>
          </p:cNvPr>
          <p:cNvSpPr txBox="1"/>
          <p:nvPr/>
        </p:nvSpPr>
        <p:spPr>
          <a:xfrm>
            <a:off x="9193434" y="3266369"/>
            <a:ext cx="1792115" cy="39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 b="1" dirty="0"/>
              <a:t>00z/21 October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77A60C-6746-C843-871D-AF7317F3AEF1}"/>
              </a:ext>
            </a:extLst>
          </p:cNvPr>
          <p:cNvSpPr txBox="1"/>
          <p:nvPr/>
        </p:nvSpPr>
        <p:spPr>
          <a:xfrm rot="16200000">
            <a:off x="8175302" y="4914526"/>
            <a:ext cx="786465" cy="39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 b="1" dirty="0"/>
              <a:t>1300z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2264C-BC4B-F346-A542-326478041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5" r="7787"/>
          <a:stretch/>
        </p:blipFill>
        <p:spPr>
          <a:xfrm>
            <a:off x="37868" y="413537"/>
            <a:ext cx="3881843" cy="28915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9B6A2D-39D3-284D-807B-5B6D726570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7" r="8081"/>
          <a:stretch/>
        </p:blipFill>
        <p:spPr>
          <a:xfrm>
            <a:off x="4009127" y="3629085"/>
            <a:ext cx="3812704" cy="28839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29C956-1C95-D74C-9E5A-2B1E68C6CA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01" r="8272"/>
          <a:stretch/>
        </p:blipFill>
        <p:spPr>
          <a:xfrm>
            <a:off x="7998692" y="3610310"/>
            <a:ext cx="3812704" cy="290270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915CC10-D598-BE40-BA5C-AE2B87CF15D6}"/>
              </a:ext>
            </a:extLst>
          </p:cNvPr>
          <p:cNvSpPr txBox="1"/>
          <p:nvPr/>
        </p:nvSpPr>
        <p:spPr>
          <a:xfrm>
            <a:off x="9631782" y="6458125"/>
            <a:ext cx="786465" cy="39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 b="1" dirty="0"/>
              <a:t>0130z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B973F-1CE4-7449-8D86-93AAC6B522B5}"/>
              </a:ext>
            </a:extLst>
          </p:cNvPr>
          <p:cNvSpPr txBox="1"/>
          <p:nvPr/>
        </p:nvSpPr>
        <p:spPr>
          <a:xfrm>
            <a:off x="5550368" y="6455274"/>
            <a:ext cx="786465" cy="39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 b="1" dirty="0"/>
              <a:t>0100z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4331B43-E3C7-6045-8CDE-24D79DDED6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11" r="7755"/>
          <a:stretch/>
        </p:blipFill>
        <p:spPr>
          <a:xfrm>
            <a:off x="4009127" y="403031"/>
            <a:ext cx="3812704" cy="29127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57D3F7-3D48-0C4C-BC87-071A3A635A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02" r="7929"/>
          <a:stretch/>
        </p:blipFill>
        <p:spPr>
          <a:xfrm>
            <a:off x="7981282" y="397540"/>
            <a:ext cx="3830114" cy="29248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8C796C-0734-AD42-B86C-643FFA1B54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4197" t="3061" b="12998"/>
          <a:stretch/>
        </p:blipFill>
        <p:spPr>
          <a:xfrm rot="5400000">
            <a:off x="4872401" y="658778"/>
            <a:ext cx="534445" cy="490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66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751E30F-69DA-ED49-8EC1-DB4C93A54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4" r="8386"/>
          <a:stretch/>
        </p:blipFill>
        <p:spPr>
          <a:xfrm>
            <a:off x="116698" y="3649772"/>
            <a:ext cx="3786195" cy="28632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C3AC15-7A63-BF49-8D54-79B9E3299647}"/>
              </a:ext>
            </a:extLst>
          </p:cNvPr>
          <p:cNvSpPr txBox="1"/>
          <p:nvPr/>
        </p:nvSpPr>
        <p:spPr>
          <a:xfrm>
            <a:off x="1475588" y="6458125"/>
            <a:ext cx="786465" cy="39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 b="1" dirty="0"/>
              <a:t>0600z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F6EF69-6C81-3040-BEF4-00B2BF36DA34}"/>
              </a:ext>
            </a:extLst>
          </p:cNvPr>
          <p:cNvSpPr txBox="1"/>
          <p:nvPr/>
        </p:nvSpPr>
        <p:spPr>
          <a:xfrm>
            <a:off x="5612319" y="3299358"/>
            <a:ext cx="786465" cy="39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 b="1" dirty="0"/>
              <a:t>0300z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A95F8-62FC-D241-8F2E-5AA6EBEC6575}"/>
              </a:ext>
            </a:extLst>
          </p:cNvPr>
          <p:cNvSpPr txBox="1"/>
          <p:nvPr/>
        </p:nvSpPr>
        <p:spPr>
          <a:xfrm>
            <a:off x="19563" y="63436"/>
            <a:ext cx="11704729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/>
              <a:t>21 October 2019  Composite reflectivity </a:t>
            </a:r>
            <a:r>
              <a:rPr lang="en-US" sz="1365" i="1" dirty="0"/>
              <a:t>– the supercells ahead of the main line along the approaching strong cold front.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919A54-D6A6-5140-801B-348AED2DDC45}"/>
              </a:ext>
            </a:extLst>
          </p:cNvPr>
          <p:cNvSpPr txBox="1"/>
          <p:nvPr/>
        </p:nvSpPr>
        <p:spPr>
          <a:xfrm>
            <a:off x="1519083" y="3277010"/>
            <a:ext cx="786465" cy="39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 b="1" dirty="0"/>
              <a:t>0200z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A02F0F-F337-8E4D-870F-B6521D024A3C}"/>
              </a:ext>
            </a:extLst>
          </p:cNvPr>
          <p:cNvSpPr txBox="1"/>
          <p:nvPr/>
        </p:nvSpPr>
        <p:spPr>
          <a:xfrm>
            <a:off x="9528978" y="3266369"/>
            <a:ext cx="786465" cy="39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 b="1" dirty="0"/>
              <a:t>0400z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2264C-BC4B-F346-A542-326478041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8" r="7770"/>
          <a:stretch/>
        </p:blipFill>
        <p:spPr>
          <a:xfrm>
            <a:off x="116698" y="412402"/>
            <a:ext cx="3812704" cy="2867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4331B43-E3C7-6045-8CDE-24D79DDED6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7" r="8084"/>
          <a:stretch/>
        </p:blipFill>
        <p:spPr>
          <a:xfrm>
            <a:off x="4026536" y="415903"/>
            <a:ext cx="3840583" cy="29064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57D3F7-3D48-0C4C-BC87-071A3A635A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96" r="7976"/>
          <a:stretch/>
        </p:blipFill>
        <p:spPr>
          <a:xfrm>
            <a:off x="7973698" y="427698"/>
            <a:ext cx="3837697" cy="2887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8C796C-0734-AD42-B86C-643FFA1B54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197" t="3061" b="12998"/>
          <a:stretch/>
        </p:blipFill>
        <p:spPr>
          <a:xfrm rot="5400000">
            <a:off x="6279801" y="1550318"/>
            <a:ext cx="534445" cy="490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27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453588-BB94-574E-BDAD-D1164DE8D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325" y="85725"/>
            <a:ext cx="6686550" cy="6686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335A86-87E0-5342-889E-2306D82A9F30}"/>
              </a:ext>
            </a:extLst>
          </p:cNvPr>
          <p:cNvSpPr txBox="1"/>
          <p:nvPr/>
        </p:nvSpPr>
        <p:spPr>
          <a:xfrm>
            <a:off x="61678" y="999694"/>
            <a:ext cx="2226047" cy="1170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5" dirty="0"/>
              <a:t>At 02z the cold front is still well to the west of Dallas, with a surface low in OK.   </a:t>
            </a:r>
          </a:p>
        </p:txBody>
      </p:sp>
    </p:spTree>
    <p:extLst>
      <p:ext uri="{BB962C8B-B14F-4D97-AF65-F5344CB8AC3E}">
        <p14:creationId xmlns:p14="http://schemas.microsoft.com/office/powerpoint/2010/main" val="2382150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674445" y="1799711"/>
            <a:ext cx="1569485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FF0000"/>
                </a:solidFill>
                <a:latin typeface="Calibri" panose="020F0502020204030204"/>
              </a:rPr>
              <a:t>1-h valid 22z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7E7AC4-9F78-9849-B782-32072374DBB0}"/>
              </a:ext>
            </a:extLst>
          </p:cNvPr>
          <p:cNvSpPr txBox="1"/>
          <p:nvPr/>
        </p:nvSpPr>
        <p:spPr>
          <a:xfrm>
            <a:off x="5400608" y="238970"/>
            <a:ext cx="825539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2624FB"/>
                </a:solidFill>
                <a:latin typeface="Calibri" panose="020F0502020204030204"/>
              </a:rPr>
              <a:t>HRRRX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AC7162-EAB0-D047-9E56-2254F0D43F12}"/>
              </a:ext>
            </a:extLst>
          </p:cNvPr>
          <p:cNvSpPr txBox="1"/>
          <p:nvPr/>
        </p:nvSpPr>
        <p:spPr>
          <a:xfrm>
            <a:off x="7934394" y="230438"/>
            <a:ext cx="3529565" cy="33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560" b="1" dirty="0">
                <a:solidFill>
                  <a:srgbClr val="14C274"/>
                </a:solidFill>
                <a:latin typeface="Calibri" panose="020F0502020204030204"/>
              </a:rPr>
              <a:t>MRMS observed Composite Reflectivity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139B1A-DE92-9D40-BC1F-38C1E3EDA1C9}"/>
              </a:ext>
            </a:extLst>
          </p:cNvPr>
          <p:cNvSpPr txBox="1"/>
          <p:nvPr/>
        </p:nvSpPr>
        <p:spPr>
          <a:xfrm>
            <a:off x="1260056" y="247415"/>
            <a:ext cx="1119730" cy="362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2624FB"/>
                </a:solidFill>
                <a:latin typeface="Calibri" panose="020F0502020204030204"/>
              </a:rPr>
              <a:t>Ops HRRR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9172CF-A716-EF42-995E-350B15E5652B}"/>
              </a:ext>
            </a:extLst>
          </p:cNvPr>
          <p:cNvSpPr txBox="1"/>
          <p:nvPr/>
        </p:nvSpPr>
        <p:spPr>
          <a:xfrm rot="16200000">
            <a:off x="-655871" y="4856602"/>
            <a:ext cx="1569485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FF0000"/>
                </a:solidFill>
                <a:latin typeface="Calibri" panose="020F0502020204030204"/>
              </a:rPr>
              <a:t>2-h valid 23z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E962C-0C54-DD47-8467-D4E9A6A17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41" t="40215" r="19572" b="27759"/>
          <a:stretch/>
        </p:blipFill>
        <p:spPr>
          <a:xfrm>
            <a:off x="222473" y="576639"/>
            <a:ext cx="3828123" cy="2935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0D899-7E36-0E4E-8FB3-F0A9B452C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41" t="40315" r="20456" b="27992"/>
          <a:stretch/>
        </p:blipFill>
        <p:spPr>
          <a:xfrm>
            <a:off x="4106584" y="559818"/>
            <a:ext cx="3738766" cy="2935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335C9-BDE8-D54B-AA77-4181CBCFD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80" t="40455" r="21560" b="27737"/>
          <a:stretch/>
        </p:blipFill>
        <p:spPr>
          <a:xfrm>
            <a:off x="290347" y="3788433"/>
            <a:ext cx="3654918" cy="29636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F491399-F405-B841-815D-3821009F4A01}"/>
              </a:ext>
            </a:extLst>
          </p:cNvPr>
          <p:cNvSpPr txBox="1"/>
          <p:nvPr/>
        </p:nvSpPr>
        <p:spPr>
          <a:xfrm>
            <a:off x="1" y="14078"/>
            <a:ext cx="11887199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prstClr val="black"/>
                </a:solidFill>
                <a:latin typeface="Calibri" panose="020F0502020204030204"/>
              </a:rPr>
              <a:t>21z/20 October Composite Reflectivity forecasts </a:t>
            </a:r>
            <a:r>
              <a:rPr lang="en-US" sz="1073" i="1" dirty="0">
                <a:solidFill>
                  <a:prstClr val="black"/>
                </a:solidFill>
                <a:latin typeface="Calibri" panose="020F0502020204030204"/>
              </a:rPr>
              <a:t> The beginning of </a:t>
            </a:r>
            <a:r>
              <a:rPr lang="en-US" sz="1073" i="1" dirty="0" err="1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1073" i="1" dirty="0">
                <a:solidFill>
                  <a:prstClr val="black"/>
                </a:solidFill>
                <a:latin typeface="Calibri" panose="020F0502020204030204"/>
              </a:rPr>
              <a:t>e cells that reach Dallas are in the red circle in the observed reflectivity, with the HRRRX faster to develop them.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5F267B-2CD0-F541-A3ED-AF8AB67B97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68" t="40062" r="19185" b="27843"/>
          <a:stretch/>
        </p:blipFill>
        <p:spPr>
          <a:xfrm>
            <a:off x="4128740" y="3788433"/>
            <a:ext cx="3716610" cy="29518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4BD9AF-3FD0-8F4A-8A8F-6317D9C310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1" t="95063"/>
          <a:stretch/>
        </p:blipFill>
        <p:spPr>
          <a:xfrm>
            <a:off x="2136534" y="3534938"/>
            <a:ext cx="4546169" cy="2534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695E4C-D06D-8048-93F9-261081E552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11" r="7755"/>
          <a:stretch/>
        </p:blipFill>
        <p:spPr>
          <a:xfrm>
            <a:off x="7907632" y="3625624"/>
            <a:ext cx="3940316" cy="3010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4C6B2F-DFB2-EA4F-9EFF-B1EAF56BC0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05" r="7787"/>
          <a:stretch/>
        </p:blipFill>
        <p:spPr>
          <a:xfrm>
            <a:off x="7907632" y="532492"/>
            <a:ext cx="3940316" cy="29350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59C5E1-EA60-5148-8F3E-2A143EA10C2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861" t="3057" b="13206"/>
          <a:stretch/>
        </p:blipFill>
        <p:spPr>
          <a:xfrm>
            <a:off x="7907633" y="1412506"/>
            <a:ext cx="405254" cy="36241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E821190-47EC-324A-9A9C-21086DE9E85A}"/>
              </a:ext>
            </a:extLst>
          </p:cNvPr>
          <p:cNvSpPr/>
          <p:nvPr/>
        </p:nvSpPr>
        <p:spPr>
          <a:xfrm>
            <a:off x="8661519" y="2210548"/>
            <a:ext cx="525477" cy="50031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5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990376C-ACE6-AC49-9849-316B58E53C33}"/>
              </a:ext>
            </a:extLst>
          </p:cNvPr>
          <p:cNvSpPr/>
          <p:nvPr/>
        </p:nvSpPr>
        <p:spPr>
          <a:xfrm>
            <a:off x="8700186" y="5117577"/>
            <a:ext cx="525477" cy="50031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5"/>
          </a:p>
        </p:txBody>
      </p:sp>
    </p:spTree>
    <p:extLst>
      <p:ext uri="{BB962C8B-B14F-4D97-AF65-F5344CB8AC3E}">
        <p14:creationId xmlns:p14="http://schemas.microsoft.com/office/powerpoint/2010/main" val="2749858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930869" y="1816283"/>
            <a:ext cx="2102615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FF0000"/>
                </a:solidFill>
                <a:latin typeface="Calibri" panose="020F0502020204030204"/>
              </a:rPr>
              <a:t>3-h valid 00z/21 Oct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7E7AC4-9F78-9849-B782-32072374DBB0}"/>
              </a:ext>
            </a:extLst>
          </p:cNvPr>
          <p:cNvSpPr txBox="1"/>
          <p:nvPr/>
        </p:nvSpPr>
        <p:spPr>
          <a:xfrm>
            <a:off x="4863230" y="219379"/>
            <a:ext cx="825539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2624FB"/>
                </a:solidFill>
                <a:latin typeface="Calibri" panose="020F0502020204030204"/>
              </a:rPr>
              <a:t>HRRRX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AC7162-EAB0-D047-9E56-2254F0D43F12}"/>
              </a:ext>
            </a:extLst>
          </p:cNvPr>
          <p:cNvSpPr txBox="1"/>
          <p:nvPr/>
        </p:nvSpPr>
        <p:spPr>
          <a:xfrm>
            <a:off x="8097803" y="259448"/>
            <a:ext cx="3529565" cy="33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560" b="1" dirty="0">
                <a:solidFill>
                  <a:srgbClr val="14C274"/>
                </a:solidFill>
                <a:latin typeface="Calibri" panose="020F0502020204030204"/>
              </a:rPr>
              <a:t>MRMS observed Composite Reflectivity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139B1A-DE92-9D40-BC1F-38C1E3EDA1C9}"/>
              </a:ext>
            </a:extLst>
          </p:cNvPr>
          <p:cNvSpPr txBox="1"/>
          <p:nvPr/>
        </p:nvSpPr>
        <p:spPr>
          <a:xfrm>
            <a:off x="1260056" y="224986"/>
            <a:ext cx="1119730" cy="362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2624FB"/>
                </a:solidFill>
                <a:latin typeface="Calibri" panose="020F0502020204030204"/>
              </a:rPr>
              <a:t>Ops HRRR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9172CF-A716-EF42-995E-350B15E5652B}"/>
              </a:ext>
            </a:extLst>
          </p:cNvPr>
          <p:cNvSpPr txBox="1"/>
          <p:nvPr/>
        </p:nvSpPr>
        <p:spPr>
          <a:xfrm rot="16200000">
            <a:off x="-655871" y="4856602"/>
            <a:ext cx="1569485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FF0000"/>
                </a:solidFill>
                <a:latin typeface="Calibri" panose="020F0502020204030204"/>
              </a:rPr>
              <a:t>4-h valid 01z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E962C-0C54-DD47-8467-D4E9A6A17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40" t="40413" r="21113" b="27892"/>
          <a:stretch/>
        </p:blipFill>
        <p:spPr>
          <a:xfrm>
            <a:off x="259833" y="498139"/>
            <a:ext cx="3784571" cy="2960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0D899-7E36-0E4E-8FB3-F0A9B452C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71" t="40084" r="21770" b="27818"/>
          <a:stretch/>
        </p:blipFill>
        <p:spPr>
          <a:xfrm>
            <a:off x="4175858" y="498138"/>
            <a:ext cx="3676123" cy="2959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335C9-BDE8-D54B-AA77-4181CBCFD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85" t="40455" r="19018" b="27737"/>
          <a:stretch/>
        </p:blipFill>
        <p:spPr>
          <a:xfrm>
            <a:off x="227510" y="3832440"/>
            <a:ext cx="3836506" cy="289400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F491399-F405-B841-815D-3821009F4A01}"/>
              </a:ext>
            </a:extLst>
          </p:cNvPr>
          <p:cNvSpPr txBox="1"/>
          <p:nvPr/>
        </p:nvSpPr>
        <p:spPr>
          <a:xfrm>
            <a:off x="1" y="8471"/>
            <a:ext cx="11887199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prstClr val="black"/>
                </a:solidFill>
                <a:latin typeface="Calibri" panose="020F0502020204030204"/>
              </a:rPr>
              <a:t>21z/20 October Composite Reflectivity forecasts </a:t>
            </a:r>
            <a:r>
              <a:rPr lang="en-US" sz="1073" i="1" dirty="0">
                <a:solidFill>
                  <a:prstClr val="black"/>
                </a:solidFill>
                <a:latin typeface="Calibri" panose="020F0502020204030204"/>
              </a:rPr>
              <a:t> HRRRX remains well ahead of the HRRR with the development of the supercells west of Dallas, in agreement with MRMS.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5F267B-2CD0-F541-A3ED-AF8AB67B97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77" t="40315" r="18602" b="27485"/>
          <a:stretch/>
        </p:blipFill>
        <p:spPr>
          <a:xfrm>
            <a:off x="4133989" y="3864439"/>
            <a:ext cx="3704004" cy="28620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4BD9AF-3FD0-8F4A-8A8F-6317D9C310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1" t="95063"/>
          <a:stretch/>
        </p:blipFill>
        <p:spPr>
          <a:xfrm>
            <a:off x="1617733" y="3496578"/>
            <a:ext cx="5542026" cy="3090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695E4C-D06D-8048-93F9-261081E552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19" r="9381"/>
          <a:stretch/>
        </p:blipFill>
        <p:spPr>
          <a:xfrm>
            <a:off x="7799499" y="3626064"/>
            <a:ext cx="4048450" cy="31272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4C6B2F-DFB2-EA4F-9EFF-B1EAF56BC0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75" r="8180"/>
          <a:stretch/>
        </p:blipFill>
        <p:spPr>
          <a:xfrm>
            <a:off x="7904465" y="554379"/>
            <a:ext cx="3943484" cy="30157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59C5E1-EA60-5148-8F3E-2A143EA10C2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861" t="3057" b="13206"/>
          <a:stretch/>
        </p:blipFill>
        <p:spPr>
          <a:xfrm>
            <a:off x="7799499" y="1841757"/>
            <a:ext cx="405254" cy="362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48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A7E7AC4-9F78-9849-B782-32072374DBB0}"/>
              </a:ext>
            </a:extLst>
          </p:cNvPr>
          <p:cNvSpPr txBox="1"/>
          <p:nvPr/>
        </p:nvSpPr>
        <p:spPr>
          <a:xfrm>
            <a:off x="4863230" y="219379"/>
            <a:ext cx="825539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2624FB"/>
                </a:solidFill>
                <a:latin typeface="Calibri" panose="020F0502020204030204"/>
              </a:rPr>
              <a:t>HRRRX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AC7162-EAB0-D047-9E56-2254F0D43F12}"/>
              </a:ext>
            </a:extLst>
          </p:cNvPr>
          <p:cNvSpPr txBox="1"/>
          <p:nvPr/>
        </p:nvSpPr>
        <p:spPr>
          <a:xfrm>
            <a:off x="8230332" y="331736"/>
            <a:ext cx="3529565" cy="33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560" b="1" dirty="0">
                <a:solidFill>
                  <a:srgbClr val="14C274"/>
                </a:solidFill>
                <a:latin typeface="Calibri" panose="020F0502020204030204"/>
              </a:rPr>
              <a:t>MRMS observed Composite Reflectivity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139B1A-DE92-9D40-BC1F-38C1E3EDA1C9}"/>
              </a:ext>
            </a:extLst>
          </p:cNvPr>
          <p:cNvSpPr txBox="1"/>
          <p:nvPr/>
        </p:nvSpPr>
        <p:spPr>
          <a:xfrm>
            <a:off x="1260056" y="224986"/>
            <a:ext cx="1119730" cy="362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2624FB"/>
                </a:solidFill>
                <a:latin typeface="Calibri" panose="020F0502020204030204"/>
              </a:rPr>
              <a:t>Ops HRRR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9172CF-A716-EF42-995E-350B15E5652B}"/>
              </a:ext>
            </a:extLst>
          </p:cNvPr>
          <p:cNvSpPr txBox="1"/>
          <p:nvPr/>
        </p:nvSpPr>
        <p:spPr>
          <a:xfrm rot="16200000">
            <a:off x="-655871" y="4856602"/>
            <a:ext cx="1569485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FF0000"/>
                </a:solidFill>
                <a:latin typeface="Calibri" panose="020F0502020204030204"/>
              </a:rPr>
              <a:t>6-h valid 03z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E962C-0C54-DD47-8467-D4E9A6A17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89" t="40433" r="20022" b="27174"/>
          <a:stretch/>
        </p:blipFill>
        <p:spPr>
          <a:xfrm>
            <a:off x="264731" y="535857"/>
            <a:ext cx="3896206" cy="2987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0D899-7E36-0E4E-8FB3-F0A9B452C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58" t="40363" r="22787" b="27660"/>
          <a:stretch/>
        </p:blipFill>
        <p:spPr>
          <a:xfrm>
            <a:off x="4224273" y="523952"/>
            <a:ext cx="3729647" cy="3055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335C9-BDE8-D54B-AA77-4181CBCFD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05" t="40074" r="18550" b="27745"/>
          <a:stretch/>
        </p:blipFill>
        <p:spPr>
          <a:xfrm>
            <a:off x="269185" y="3825030"/>
            <a:ext cx="3854172" cy="290796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F491399-F405-B841-815D-3821009F4A01}"/>
              </a:ext>
            </a:extLst>
          </p:cNvPr>
          <p:cNvSpPr txBox="1"/>
          <p:nvPr/>
        </p:nvSpPr>
        <p:spPr>
          <a:xfrm>
            <a:off x="1" y="8471"/>
            <a:ext cx="11887199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prstClr val="black"/>
                </a:solidFill>
                <a:latin typeface="Calibri" panose="020F0502020204030204"/>
              </a:rPr>
              <a:t>21z/20 October Composite Reflectivity forecasts </a:t>
            </a:r>
            <a:r>
              <a:rPr lang="en-US" sz="1073" i="1" dirty="0">
                <a:solidFill>
                  <a:prstClr val="black"/>
                </a:solidFill>
                <a:latin typeface="Calibri" panose="020F0502020204030204"/>
              </a:rPr>
              <a:t> The HRRR continues to miss the supercells moving through Dallas, but not the HRRRX.  The EF3 tornado occurs at 0202z. 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5F267B-2CD0-F541-A3ED-AF8AB67B97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57" t="40742" r="20174" b="27705"/>
          <a:stretch/>
        </p:blipFill>
        <p:spPr>
          <a:xfrm>
            <a:off x="4224273" y="3863997"/>
            <a:ext cx="3729647" cy="28548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4BD9AF-3FD0-8F4A-8A8F-6317D9C310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1" t="95063"/>
          <a:stretch/>
        </p:blipFill>
        <p:spPr>
          <a:xfrm>
            <a:off x="596479" y="3572590"/>
            <a:ext cx="5542026" cy="3090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695E4C-D06D-8048-93F9-261081E552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53" r="8509"/>
          <a:stretch/>
        </p:blipFill>
        <p:spPr>
          <a:xfrm>
            <a:off x="8077717" y="3759232"/>
            <a:ext cx="3760234" cy="29595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4C6B2F-DFB2-EA4F-9EFF-B1EAF56BC0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81" r="8138"/>
          <a:stretch/>
        </p:blipFill>
        <p:spPr>
          <a:xfrm>
            <a:off x="8084211" y="685023"/>
            <a:ext cx="3794054" cy="29595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59C5E1-EA60-5148-8F3E-2A143EA10C2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861" t="3057" b="13206"/>
          <a:stretch/>
        </p:blipFill>
        <p:spPr>
          <a:xfrm>
            <a:off x="8063222" y="1417212"/>
            <a:ext cx="405254" cy="36241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2E402D-44E5-FD4A-987E-0D6103FB85F7}"/>
              </a:ext>
            </a:extLst>
          </p:cNvPr>
          <p:cNvSpPr txBox="1"/>
          <p:nvPr/>
        </p:nvSpPr>
        <p:spPr>
          <a:xfrm rot="16200000">
            <a:off x="-653526" y="1641299"/>
            <a:ext cx="1569485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FF0000"/>
                </a:solidFill>
                <a:latin typeface="Calibri" panose="020F0502020204030204"/>
              </a:rPr>
              <a:t>5-h valid 02z</a:t>
            </a:r>
          </a:p>
        </p:txBody>
      </p:sp>
    </p:spTree>
    <p:extLst>
      <p:ext uri="{BB962C8B-B14F-4D97-AF65-F5344CB8AC3E}">
        <p14:creationId xmlns:p14="http://schemas.microsoft.com/office/powerpoint/2010/main" val="1307167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C5DCBB90-3F27-E54A-BC38-21EC9DCD4C61}"/>
              </a:ext>
            </a:extLst>
          </p:cNvPr>
          <p:cNvSpPr txBox="1">
            <a:spLocks/>
          </p:cNvSpPr>
          <p:nvPr/>
        </p:nvSpPr>
        <p:spPr>
          <a:xfrm>
            <a:off x="0" y="2606414"/>
            <a:ext cx="11887200" cy="1645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00"/>
                </a:solidFill>
              </a:rPr>
              <a:t>Preliminary RAPv5 Stats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95681" y="6356355"/>
            <a:ext cx="277368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EBD2D3-6CB2-804C-9CCD-CD92982C108C}"/>
              </a:ext>
            </a:extLst>
          </p:cNvPr>
          <p:cNvSpPr txBox="1"/>
          <p:nvPr/>
        </p:nvSpPr>
        <p:spPr>
          <a:xfrm>
            <a:off x="1967813" y="4642251"/>
            <a:ext cx="7951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Caveats:</a:t>
            </a:r>
          </a:p>
          <a:p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Only ~2 weeks worth of stats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Statistical significance on scorecard is not computed with bootstrapping</a:t>
            </a:r>
          </a:p>
        </p:txBody>
      </p:sp>
    </p:spTree>
    <p:extLst>
      <p:ext uri="{BB962C8B-B14F-4D97-AF65-F5344CB8AC3E}">
        <p14:creationId xmlns:p14="http://schemas.microsoft.com/office/powerpoint/2010/main" val="104972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A7E7AC4-9F78-9849-B782-32072374DBB0}"/>
              </a:ext>
            </a:extLst>
          </p:cNvPr>
          <p:cNvSpPr txBox="1"/>
          <p:nvPr/>
        </p:nvSpPr>
        <p:spPr>
          <a:xfrm>
            <a:off x="5672239" y="230177"/>
            <a:ext cx="825539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2624FB"/>
                </a:solidFill>
                <a:latin typeface="Calibri" panose="020F0502020204030204"/>
              </a:rPr>
              <a:t>HRRRX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AC7162-EAB0-D047-9E56-2254F0D43F12}"/>
              </a:ext>
            </a:extLst>
          </p:cNvPr>
          <p:cNvSpPr txBox="1"/>
          <p:nvPr/>
        </p:nvSpPr>
        <p:spPr>
          <a:xfrm>
            <a:off x="8230332" y="292486"/>
            <a:ext cx="3529565" cy="33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560" b="1" dirty="0">
                <a:solidFill>
                  <a:srgbClr val="14C274"/>
                </a:solidFill>
                <a:latin typeface="Calibri" panose="020F0502020204030204"/>
              </a:rPr>
              <a:t>MRMS observed Composite Reflectivity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139B1A-DE92-9D40-BC1F-38C1E3EDA1C9}"/>
              </a:ext>
            </a:extLst>
          </p:cNvPr>
          <p:cNvSpPr txBox="1"/>
          <p:nvPr/>
        </p:nvSpPr>
        <p:spPr>
          <a:xfrm>
            <a:off x="1537748" y="219379"/>
            <a:ext cx="1119730" cy="362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2624FB"/>
                </a:solidFill>
                <a:latin typeface="Calibri" panose="020F0502020204030204"/>
              </a:rPr>
              <a:t>Ops HRRR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9172CF-A716-EF42-995E-350B15E5652B}"/>
              </a:ext>
            </a:extLst>
          </p:cNvPr>
          <p:cNvSpPr txBox="1"/>
          <p:nvPr/>
        </p:nvSpPr>
        <p:spPr>
          <a:xfrm rot="16200000">
            <a:off x="-655871" y="4856602"/>
            <a:ext cx="1569485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FF0000"/>
                </a:solidFill>
                <a:latin typeface="Calibri" panose="020F0502020204030204"/>
              </a:rPr>
              <a:t>9-h valid 06z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E962C-0C54-DD47-8467-D4E9A6A17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02" t="40813" r="18691" b="27652"/>
          <a:stretch/>
        </p:blipFill>
        <p:spPr>
          <a:xfrm>
            <a:off x="233173" y="537358"/>
            <a:ext cx="3859804" cy="2960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0D899-7E36-0E4E-8FB3-F0A9B452C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21" t="40403" r="18933" b="27451"/>
          <a:stretch/>
        </p:blipFill>
        <p:spPr>
          <a:xfrm>
            <a:off x="4164556" y="567580"/>
            <a:ext cx="3840903" cy="29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335C9-BDE8-D54B-AA77-4181CBCFD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98" t="40416" r="18536" b="27677"/>
          <a:stretch/>
        </p:blipFill>
        <p:spPr>
          <a:xfrm>
            <a:off x="241573" y="3903277"/>
            <a:ext cx="3873620" cy="28619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F491399-F405-B841-815D-3821009F4A01}"/>
              </a:ext>
            </a:extLst>
          </p:cNvPr>
          <p:cNvSpPr txBox="1"/>
          <p:nvPr/>
        </p:nvSpPr>
        <p:spPr>
          <a:xfrm>
            <a:off x="1" y="8471"/>
            <a:ext cx="11887199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prstClr val="black"/>
                </a:solidFill>
                <a:latin typeface="Calibri" panose="020F0502020204030204"/>
              </a:rPr>
              <a:t>21z/20 October Composite Reflectivity forecasts </a:t>
            </a:r>
            <a:r>
              <a:rPr lang="en-US" sz="1073" i="1" dirty="0">
                <a:solidFill>
                  <a:prstClr val="black"/>
                </a:solidFill>
                <a:latin typeface="Calibri" panose="020F0502020204030204"/>
              </a:rPr>
              <a:t> The HRRR never did get the Dallas area supercells.  Both have a strong line along the cold front by 06z.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5F267B-2CD0-F541-A3ED-AF8AB67B97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106" t="40912" r="18706" b="27879"/>
          <a:stretch/>
        </p:blipFill>
        <p:spPr>
          <a:xfrm>
            <a:off x="4193437" y="3923059"/>
            <a:ext cx="3840903" cy="28223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4BD9AF-3FD0-8F4A-8A8F-6317D9C310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1" t="95063"/>
          <a:stretch/>
        </p:blipFill>
        <p:spPr>
          <a:xfrm>
            <a:off x="596479" y="3572590"/>
            <a:ext cx="5542026" cy="3090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59C5E1-EA60-5148-8F3E-2A143EA1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861" t="3057" b="13206"/>
          <a:stretch/>
        </p:blipFill>
        <p:spPr>
          <a:xfrm rot="5400000">
            <a:off x="9765723" y="1889242"/>
            <a:ext cx="405254" cy="36241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2E402D-44E5-FD4A-987E-0D6103FB85F7}"/>
              </a:ext>
            </a:extLst>
          </p:cNvPr>
          <p:cNvSpPr txBox="1"/>
          <p:nvPr/>
        </p:nvSpPr>
        <p:spPr>
          <a:xfrm rot="16200000">
            <a:off x="-653526" y="1641299"/>
            <a:ext cx="1569485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FF0000"/>
                </a:solidFill>
                <a:latin typeface="Calibri" panose="020F0502020204030204"/>
              </a:rPr>
              <a:t>7-h valid 04z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33B774F-3738-CA48-8A97-CE09D1DC3A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96" r="7976"/>
          <a:stretch/>
        </p:blipFill>
        <p:spPr>
          <a:xfrm>
            <a:off x="8049503" y="582445"/>
            <a:ext cx="3837697" cy="2887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648B28-1EED-2041-9D81-39C52C5784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14" r="8386"/>
          <a:stretch/>
        </p:blipFill>
        <p:spPr>
          <a:xfrm>
            <a:off x="8075253" y="3901987"/>
            <a:ext cx="3786195" cy="286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28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DFD1A9-243D-3A4E-B42A-C258F09B9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93" t="2146" r="155" b="37018"/>
          <a:stretch/>
        </p:blipFill>
        <p:spPr>
          <a:xfrm rot="16200000">
            <a:off x="5533232" y="3335278"/>
            <a:ext cx="820738" cy="46559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EE104C-F8B6-7344-AAF4-DA599FD54F14}"/>
              </a:ext>
            </a:extLst>
          </p:cNvPr>
          <p:cNvSpPr txBox="1"/>
          <p:nvPr/>
        </p:nvSpPr>
        <p:spPr>
          <a:xfrm>
            <a:off x="206230" y="6187088"/>
            <a:ext cx="1187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It looks like there were 3 distinct supercell tracks in the Dallas area (one supercell produced the only observed tornado).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042C2C-42E4-7D4F-8493-F1939727F3B1}"/>
              </a:ext>
            </a:extLst>
          </p:cNvPr>
          <p:cNvSpPr txBox="1"/>
          <p:nvPr/>
        </p:nvSpPr>
        <p:spPr>
          <a:xfrm>
            <a:off x="2316780" y="4774589"/>
            <a:ext cx="1569485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5" b="1" dirty="0">
                <a:solidFill>
                  <a:srgbClr val="FF0000"/>
                </a:solidFill>
              </a:rPr>
              <a:t>Low-level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AA6A9-6448-D042-90EA-F8F24B5E8113}"/>
              </a:ext>
            </a:extLst>
          </p:cNvPr>
          <p:cNvSpPr txBox="1"/>
          <p:nvPr/>
        </p:nvSpPr>
        <p:spPr>
          <a:xfrm>
            <a:off x="8514481" y="4774589"/>
            <a:ext cx="1569485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5" b="1" dirty="0">
                <a:solidFill>
                  <a:srgbClr val="FF0000"/>
                </a:solidFill>
              </a:rPr>
              <a:t>Mid-level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449DC-75B1-BA4E-A63D-F29E07E5AE1B}"/>
              </a:ext>
            </a:extLst>
          </p:cNvPr>
          <p:cNvSpPr txBox="1"/>
          <p:nvPr/>
        </p:nvSpPr>
        <p:spPr>
          <a:xfrm>
            <a:off x="8518" y="21683"/>
            <a:ext cx="11830439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dirty="0"/>
              <a:t>MRMS Rotation Tracks for 6-h ending 04z/21 October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3E8210-4E05-DB4A-A3B3-AB333C3D0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53"/>
          <a:stretch/>
        </p:blipFill>
        <p:spPr>
          <a:xfrm>
            <a:off x="20207" y="411791"/>
            <a:ext cx="5926956" cy="4374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456EB3-E372-5741-865F-447991EE13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660"/>
          <a:stretch/>
        </p:blipFill>
        <p:spPr>
          <a:xfrm>
            <a:off x="5998103" y="411997"/>
            <a:ext cx="5868891" cy="436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00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4858" y="45602"/>
            <a:ext cx="11932058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950" b="1" dirty="0">
                <a:solidFill>
                  <a:prstClr val="black"/>
                </a:solidFill>
              </a:rPr>
              <a:t>Run Total 2-5 km UH Forecasts from the 21z/20 Oct HRRR runs </a:t>
            </a:r>
            <a:r>
              <a:rPr lang="en-US" sz="1950" b="1" dirty="0">
                <a:solidFill>
                  <a:prstClr val="black"/>
                </a:solidFill>
                <a:latin typeface="Calibri"/>
              </a:rPr>
              <a:t>ending at 04z/21 October 2019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3250" y="6049371"/>
            <a:ext cx="1114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i="1" dirty="0">
                <a:solidFill>
                  <a:prstClr val="black"/>
                </a:solidFill>
                <a:latin typeface="Calibri"/>
              </a:rPr>
              <a:t>Since the HRRR missed the supercells in the Dallas area we of course see no UH signal.  </a:t>
            </a:r>
          </a:p>
          <a:p>
            <a:pPr defTabSz="891540">
              <a:defRPr/>
            </a:pPr>
            <a:r>
              <a:rPr lang="en-US" i="1" dirty="0">
                <a:solidFill>
                  <a:prstClr val="black"/>
                </a:solidFill>
                <a:latin typeface="Calibri"/>
              </a:rPr>
              <a:t>The HRRRX has several long-track supercells.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22913D-C546-5E4D-B117-AFC9B8CF2E02}"/>
              </a:ext>
            </a:extLst>
          </p:cNvPr>
          <p:cNvSpPr txBox="1"/>
          <p:nvPr/>
        </p:nvSpPr>
        <p:spPr>
          <a:xfrm>
            <a:off x="8556661" y="422715"/>
            <a:ext cx="897434" cy="39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1540">
              <a:defRPr/>
            </a:pPr>
            <a:r>
              <a:rPr lang="en-US" sz="1950" b="1" dirty="0">
                <a:solidFill>
                  <a:srgbClr val="2624FB"/>
                </a:solidFill>
                <a:latin typeface="Calibri"/>
              </a:rPr>
              <a:t>HRRRX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36009D-8C45-5B4E-8102-8D63E6C87396}"/>
              </a:ext>
            </a:extLst>
          </p:cNvPr>
          <p:cNvSpPr txBox="1"/>
          <p:nvPr/>
        </p:nvSpPr>
        <p:spPr>
          <a:xfrm>
            <a:off x="2200231" y="452724"/>
            <a:ext cx="1222194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1540">
              <a:defRPr/>
            </a:pPr>
            <a:r>
              <a:rPr lang="en-US" sz="1950" b="1" dirty="0">
                <a:solidFill>
                  <a:srgbClr val="2624FB"/>
                </a:solidFill>
                <a:latin typeface="Calibri"/>
              </a:rPr>
              <a:t>Ops HRRR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B0DBC5-EF5C-014E-AFC1-608A358E0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908"/>
          <a:stretch/>
        </p:blipFill>
        <p:spPr>
          <a:xfrm>
            <a:off x="6329217" y="5195862"/>
            <a:ext cx="4892982" cy="270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AF78E7-167A-E94D-952D-CB93B6C001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58" t="40786" r="19781" b="27935"/>
          <a:stretch/>
        </p:blipFill>
        <p:spPr>
          <a:xfrm>
            <a:off x="6130336" y="888954"/>
            <a:ext cx="5636900" cy="4230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EDA16E-A143-7849-990F-3FA555164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6" y="753150"/>
            <a:ext cx="6003181" cy="450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65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C5DCBB90-3F27-E54A-BC38-21EC9DCD4C61}"/>
              </a:ext>
            </a:extLst>
          </p:cNvPr>
          <p:cNvSpPr txBox="1">
            <a:spLocks/>
          </p:cNvSpPr>
          <p:nvPr/>
        </p:nvSpPr>
        <p:spPr>
          <a:xfrm>
            <a:off x="0" y="2606414"/>
            <a:ext cx="11887200" cy="1645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00"/>
                </a:solidFill>
              </a:rPr>
              <a:t>Retrospective Cases Will Be Available in the Coming Weeks</a:t>
            </a:r>
          </a:p>
          <a:p>
            <a:endParaRPr lang="en-US" sz="2800" b="1" dirty="0">
              <a:solidFill>
                <a:srgbClr val="000000"/>
              </a:solidFill>
            </a:endParaRPr>
          </a:p>
          <a:p>
            <a:r>
              <a:rPr lang="en-US" sz="2800" b="1" dirty="0">
                <a:solidFill>
                  <a:srgbClr val="000000"/>
                </a:solidFill>
                <a:hlinkClick r:id="rId3"/>
              </a:rPr>
              <a:t>www.emc.ncep.noaa.gov/users/meg/rapv5_hrrrv4/retros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95681" y="6356355"/>
            <a:ext cx="277368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806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E0EC6A-DD3C-5048-9B4F-4BF9245523C2}"/>
              </a:ext>
            </a:extLst>
          </p:cNvPr>
          <p:cNvSpPr txBox="1">
            <a:spLocks/>
          </p:cNvSpPr>
          <p:nvPr/>
        </p:nvSpPr>
        <p:spPr>
          <a:xfrm>
            <a:off x="0" y="183628"/>
            <a:ext cx="118872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RAPv5 Shows Some Improvements in 2-m Temperatures and Dewpoints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60A0749-828C-DD46-AA14-45C7FF5051DC}"/>
              </a:ext>
            </a:extLst>
          </p:cNvPr>
          <p:cNvSpPr txBox="1">
            <a:spLocks/>
          </p:cNvSpPr>
          <p:nvPr/>
        </p:nvSpPr>
        <p:spPr>
          <a:xfrm>
            <a:off x="7451124" y="1419832"/>
            <a:ext cx="4174378" cy="525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RAPv5 2-m temperature bias is improved throughout the forecast period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RAPv5 2-m temp and dewpoint RMSEs are improved during the first 12-h of the forecast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Otherwise, little statistical significance between RAPv4 and RAPv5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29B57-D408-AE4B-8B9D-C339B14C0C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6346" y="696210"/>
            <a:ext cx="7183567" cy="60324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7EA512-56FB-3D42-A788-CF906C2E76CF}"/>
              </a:ext>
            </a:extLst>
          </p:cNvPr>
          <p:cNvSpPr txBox="1"/>
          <p:nvPr/>
        </p:nvSpPr>
        <p:spPr>
          <a:xfrm>
            <a:off x="6617671" y="5792458"/>
            <a:ext cx="3163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BCRMSE = Bias-Corrected RMSE</a:t>
            </a:r>
          </a:p>
        </p:txBody>
      </p:sp>
    </p:spTree>
    <p:extLst>
      <p:ext uri="{BB962C8B-B14F-4D97-AF65-F5344CB8AC3E}">
        <p14:creationId xmlns:p14="http://schemas.microsoft.com/office/powerpoint/2010/main" val="2320818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E0EC6A-DD3C-5048-9B4F-4BF9245523C2}"/>
              </a:ext>
            </a:extLst>
          </p:cNvPr>
          <p:cNvSpPr txBox="1">
            <a:spLocks/>
          </p:cNvSpPr>
          <p:nvPr/>
        </p:nvSpPr>
        <p:spPr>
          <a:xfrm>
            <a:off x="0" y="183628"/>
            <a:ext cx="118872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RAPv5 (RAPX) 2-m Temps Are Too Cool During the Day, Slightly Too Warm (But Improved) Overnight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29B57-D408-AE4B-8B9D-C339B14C0C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7002" y="1030198"/>
            <a:ext cx="7304225" cy="5644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55490E-232F-0546-82E6-292F3EB3D9C9}"/>
              </a:ext>
            </a:extLst>
          </p:cNvPr>
          <p:cNvSpPr txBox="1"/>
          <p:nvPr/>
        </p:nvSpPr>
        <p:spPr>
          <a:xfrm>
            <a:off x="1112109" y="583573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97650-026D-7D44-952A-4FE62FFD2D08}"/>
              </a:ext>
            </a:extLst>
          </p:cNvPr>
          <p:cNvSpPr txBox="1"/>
          <p:nvPr/>
        </p:nvSpPr>
        <p:spPr>
          <a:xfrm>
            <a:off x="4761471" y="583573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27DC4-EE95-FC40-9D33-DEE63B6CFD48}"/>
              </a:ext>
            </a:extLst>
          </p:cNvPr>
          <p:cNvSpPr txBox="1"/>
          <p:nvPr/>
        </p:nvSpPr>
        <p:spPr>
          <a:xfrm>
            <a:off x="2936790" y="583573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D3FDAA-DB01-414E-82AD-B69C2E4D4C1D}"/>
              </a:ext>
            </a:extLst>
          </p:cNvPr>
          <p:cNvSpPr txBox="1"/>
          <p:nvPr/>
        </p:nvSpPr>
        <p:spPr>
          <a:xfrm>
            <a:off x="6539562" y="583573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00Z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92AFC1F-FA65-064E-8663-1E601732F651}"/>
              </a:ext>
            </a:extLst>
          </p:cNvPr>
          <p:cNvSpPr txBox="1">
            <a:spLocks/>
          </p:cNvSpPr>
          <p:nvPr/>
        </p:nvSpPr>
        <p:spPr>
          <a:xfrm>
            <a:off x="7451124" y="840259"/>
            <a:ext cx="4174378" cy="5837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2-m T Bias (solid) and BCRMSE (dashed) for 09Z Cycles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RAPv5 showed a stronger diurnal variability in 2-m T bias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RAPv4 had a warm bias throughout the period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RAPv5 improves the overnight warm bias, but it introduces a daytime cool bias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When aggregating all cycles and forecast leads together, RAPv5 bias is probably close to zero</a:t>
            </a:r>
          </a:p>
        </p:txBody>
      </p:sp>
    </p:spTree>
    <p:extLst>
      <p:ext uri="{BB962C8B-B14F-4D97-AF65-F5344CB8AC3E}">
        <p14:creationId xmlns:p14="http://schemas.microsoft.com/office/powerpoint/2010/main" val="1074409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E0EC6A-DD3C-5048-9B4F-4BF9245523C2}"/>
              </a:ext>
            </a:extLst>
          </p:cNvPr>
          <p:cNvSpPr txBox="1">
            <a:spLocks/>
          </p:cNvSpPr>
          <p:nvPr/>
        </p:nvSpPr>
        <p:spPr>
          <a:xfrm>
            <a:off x="0" y="183628"/>
            <a:ext cx="118872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RAPv5 2-m Temps Are Too Cool During the Day, Slightly Too Warm (But Improved) Overnight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29B57-D408-AE4B-8B9D-C339B14C0C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6346" y="936964"/>
            <a:ext cx="7424879" cy="5737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55490E-232F-0546-82E6-292F3EB3D9C9}"/>
              </a:ext>
            </a:extLst>
          </p:cNvPr>
          <p:cNvSpPr txBox="1"/>
          <p:nvPr/>
        </p:nvSpPr>
        <p:spPr>
          <a:xfrm>
            <a:off x="1112109" y="583573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97650-026D-7D44-952A-4FE62FFD2D08}"/>
              </a:ext>
            </a:extLst>
          </p:cNvPr>
          <p:cNvSpPr txBox="1"/>
          <p:nvPr/>
        </p:nvSpPr>
        <p:spPr>
          <a:xfrm>
            <a:off x="4761471" y="583573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27DC4-EE95-FC40-9D33-DEE63B6CFD48}"/>
              </a:ext>
            </a:extLst>
          </p:cNvPr>
          <p:cNvSpPr txBox="1"/>
          <p:nvPr/>
        </p:nvSpPr>
        <p:spPr>
          <a:xfrm>
            <a:off x="2936790" y="583573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D3FDAA-DB01-414E-82AD-B69C2E4D4C1D}"/>
              </a:ext>
            </a:extLst>
          </p:cNvPr>
          <p:cNvSpPr txBox="1"/>
          <p:nvPr/>
        </p:nvSpPr>
        <p:spPr>
          <a:xfrm>
            <a:off x="6539562" y="583573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12Z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08C20B3-1971-C14D-9B68-F26F6720AFF3}"/>
              </a:ext>
            </a:extLst>
          </p:cNvPr>
          <p:cNvSpPr txBox="1">
            <a:spLocks/>
          </p:cNvSpPr>
          <p:nvPr/>
        </p:nvSpPr>
        <p:spPr>
          <a:xfrm>
            <a:off x="7451124" y="840259"/>
            <a:ext cx="4174378" cy="5837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2-m T Bias (solid) and BCRMSE (dashed) for 21Z Cycles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RAPv5 showed a stronger diurnal variability in 2-m T bias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RAPv4 had a warm bias throughout the period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RAPv5 improves the overnight warm bias, but it introduces a daytime cool bias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When aggregating all cycles and forecast leads together, RAPv5 bias is probably close to zero</a:t>
            </a:r>
          </a:p>
        </p:txBody>
      </p:sp>
    </p:spTree>
    <p:extLst>
      <p:ext uri="{BB962C8B-B14F-4D97-AF65-F5344CB8AC3E}">
        <p14:creationId xmlns:p14="http://schemas.microsoft.com/office/powerpoint/2010/main" val="1344742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E0EC6A-DD3C-5048-9B4F-4BF9245523C2}"/>
              </a:ext>
            </a:extLst>
          </p:cNvPr>
          <p:cNvSpPr txBox="1">
            <a:spLocks/>
          </p:cNvSpPr>
          <p:nvPr/>
        </p:nvSpPr>
        <p:spPr>
          <a:xfrm>
            <a:off x="0" y="183628"/>
            <a:ext cx="118872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RAPv5 2-m Temps Are Too Cool During the Day, Slightly Too Warm (But Improved) Overnight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29B57-D408-AE4B-8B9D-C339B14C0C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6346" y="936964"/>
            <a:ext cx="7424879" cy="5737406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28EDBD4-C974-B645-A199-F26BF8CAC2B4}"/>
              </a:ext>
            </a:extLst>
          </p:cNvPr>
          <p:cNvSpPr txBox="1">
            <a:spLocks/>
          </p:cNvSpPr>
          <p:nvPr/>
        </p:nvSpPr>
        <p:spPr>
          <a:xfrm>
            <a:off x="7451124" y="840259"/>
            <a:ext cx="4174378" cy="5837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2-m T Bias (solid) and BCRMSE (dashed) for 12-h Forecasts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RAPv4 had a warm bias for all valid hours in this period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RAPv5 had a warm bias overnight, but a cool bias during daytime hours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Some indication that the daytime cool bias in RAPv5 may be worse for Day 2 forecasts compared to Day 1 forecasts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Although, much fewer cases for Day 2 RAP forecasts</a:t>
            </a:r>
          </a:p>
        </p:txBody>
      </p:sp>
    </p:spTree>
    <p:extLst>
      <p:ext uri="{BB962C8B-B14F-4D97-AF65-F5344CB8AC3E}">
        <p14:creationId xmlns:p14="http://schemas.microsoft.com/office/powerpoint/2010/main" val="2526966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E0EC6A-DD3C-5048-9B4F-4BF9245523C2}"/>
              </a:ext>
            </a:extLst>
          </p:cNvPr>
          <p:cNvSpPr txBox="1">
            <a:spLocks/>
          </p:cNvSpPr>
          <p:nvPr/>
        </p:nvSpPr>
        <p:spPr>
          <a:xfrm>
            <a:off x="0" y="183628"/>
            <a:ext cx="118872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RAPv5 2-m Temps Are Too Cool During the Day, Slightly Too Warm Overnight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29B57-D408-AE4B-8B9D-C339B14C0C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6346" y="936964"/>
            <a:ext cx="7424878" cy="5737406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E0816C9-852E-ED4D-BBB4-5221108B5CE7}"/>
              </a:ext>
            </a:extLst>
          </p:cNvPr>
          <p:cNvSpPr txBox="1">
            <a:spLocks/>
          </p:cNvSpPr>
          <p:nvPr/>
        </p:nvSpPr>
        <p:spPr>
          <a:xfrm>
            <a:off x="7451124" y="840259"/>
            <a:ext cx="4174378" cy="5837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2-m T Bias (solid) and BCRMSE (dashed) for 21-h Forecasts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RAPv4 had a warm bias for all valid hours in this period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RAPv5 had a warm bias overnight, but a cool bias during daytime hours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Some indication that the daytime cool bias in RAPv5 may be worse for Day 2 forecasts compared to Day 1 forecasts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Although, much fewer cases for Day 2 RAP forecasts</a:t>
            </a:r>
          </a:p>
        </p:txBody>
      </p:sp>
    </p:spTree>
    <p:extLst>
      <p:ext uri="{BB962C8B-B14F-4D97-AF65-F5344CB8AC3E}">
        <p14:creationId xmlns:p14="http://schemas.microsoft.com/office/powerpoint/2010/main" val="165074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E0EC6A-DD3C-5048-9B4F-4BF9245523C2}"/>
              </a:ext>
            </a:extLst>
          </p:cNvPr>
          <p:cNvSpPr txBox="1">
            <a:spLocks/>
          </p:cNvSpPr>
          <p:nvPr/>
        </p:nvSpPr>
        <p:spPr>
          <a:xfrm>
            <a:off x="0" y="183628"/>
            <a:ext cx="118872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RAPv5 2-m Temps Are Too Cool During the Day, Slightly Too Warm Overnight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29B57-D408-AE4B-8B9D-C339B14C0C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6346" y="936964"/>
            <a:ext cx="7424878" cy="5737405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E0816C9-852E-ED4D-BBB4-5221108B5CE7}"/>
              </a:ext>
            </a:extLst>
          </p:cNvPr>
          <p:cNvSpPr txBox="1">
            <a:spLocks/>
          </p:cNvSpPr>
          <p:nvPr/>
        </p:nvSpPr>
        <p:spPr>
          <a:xfrm>
            <a:off x="7451124" y="840259"/>
            <a:ext cx="4174378" cy="5837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2-m T Bias (solid) and BCRMSE (dashed) for 30-h Forecasts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RAPv4 had a warm bias for all valid hours in this period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RAPv5 had a warm bias overnight, but a cool bias during daytime hours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Some indication that the daytime cool bias in RAPv5 may be worse for Day 2 forecasts compared to Day 1 forecasts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Although, much fewer cases for Day 2 RAP forecasts</a:t>
            </a:r>
          </a:p>
        </p:txBody>
      </p:sp>
    </p:spTree>
    <p:extLst>
      <p:ext uri="{BB962C8B-B14F-4D97-AF65-F5344CB8AC3E}">
        <p14:creationId xmlns:p14="http://schemas.microsoft.com/office/powerpoint/2010/main" val="1225402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E0EC6A-DD3C-5048-9B4F-4BF9245523C2}"/>
              </a:ext>
            </a:extLst>
          </p:cNvPr>
          <p:cNvSpPr txBox="1">
            <a:spLocks/>
          </p:cNvSpPr>
          <p:nvPr/>
        </p:nvSpPr>
        <p:spPr>
          <a:xfrm>
            <a:off x="0" y="183628"/>
            <a:ext cx="118872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RAPv5 2-m Temps Are Too Cool During the Day, Slightly Too Warm Overnight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29B57-D408-AE4B-8B9D-C339B14C0C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6346" y="936964"/>
            <a:ext cx="7424878" cy="5737406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E2E7173-E4FA-D544-BC56-BE7F0E669329}"/>
              </a:ext>
            </a:extLst>
          </p:cNvPr>
          <p:cNvSpPr txBox="1">
            <a:spLocks/>
          </p:cNvSpPr>
          <p:nvPr/>
        </p:nvSpPr>
        <p:spPr>
          <a:xfrm>
            <a:off x="7451124" y="840259"/>
            <a:ext cx="4174378" cy="5837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2-m T Bias (solid) and BCRMSE (dashed) for 39-h Forecasts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RAPv4 had a warm bias for all valid hours in this period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RAPv5 had a warm bias overnight, but a cool bias during daytime hours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Some indication that the daytime cool bias in RAPv5 may be worse for Day 2 forecasts compared to Day 1 forecasts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Although, much fewer cases for Day 2 RAP forecasts</a:t>
            </a:r>
          </a:p>
        </p:txBody>
      </p:sp>
    </p:spTree>
    <p:extLst>
      <p:ext uri="{BB962C8B-B14F-4D97-AF65-F5344CB8AC3E}">
        <p14:creationId xmlns:p14="http://schemas.microsoft.com/office/powerpoint/2010/main" val="1144669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34468</TotalTime>
  <Words>1231</Words>
  <Application>Microsoft Macintosh PowerPoint</Application>
  <PresentationFormat>Custom</PresentationFormat>
  <Paragraphs>171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Forecast for Dallas EF3 tornado on 21 October 2019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 Dawson</dc:creator>
  <cp:lastModifiedBy>Logan Dawson</cp:lastModifiedBy>
  <cp:revision>997</cp:revision>
  <dcterms:created xsi:type="dcterms:W3CDTF">2017-09-15T13:17:05Z</dcterms:created>
  <dcterms:modified xsi:type="dcterms:W3CDTF">2019-10-31T16:50:17Z</dcterms:modified>
</cp:coreProperties>
</file>