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58" r:id="rId4"/>
    <p:sldId id="262" r:id="rId5"/>
    <p:sldId id="263" r:id="rId6"/>
    <p:sldId id="264" r:id="rId7"/>
    <p:sldId id="260" r:id="rId8"/>
    <p:sldId id="257" r:id="rId9"/>
    <p:sldId id="274" r:id="rId10"/>
    <p:sldId id="267" r:id="rId11"/>
    <p:sldId id="275" r:id="rId12"/>
    <p:sldId id="26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5" r:id="rId22"/>
    <p:sldId id="289" r:id="rId23"/>
    <p:sldId id="290" r:id="rId24"/>
    <p:sldId id="291" r:id="rId25"/>
    <p:sldId id="286" r:id="rId26"/>
    <p:sldId id="288" r:id="rId27"/>
    <p:sldId id="287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C9EA3-365D-43DD-A254-B1C515E458F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11968-A6CB-47AF-929F-51A7AAEA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4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5DCB-1F6B-448F-824A-2D5FCDCFA570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6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0B6F-5C11-4C13-A791-273307AEA8EC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1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1778-04F1-4A16-886C-9733D1BBCE42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4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38E6-C1D2-444B-BE20-100C6126AF23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0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E856-2608-4770-A185-519338CDC2B1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7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4ABF-AF76-4AA8-A62D-7EE4567CD92D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4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B66D-0E96-4B9A-8A12-66EAC455EB6A}" type="datetime1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6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1731-21B6-4551-A1E9-AE23F60B0443}" type="datetime1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5F8-5536-422E-8F1C-CB687D8D6F96}" type="datetime1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1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67B9-5E34-4939-9D99-06F13B15AFA2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4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2FFD-0150-456D-B42F-7E40B70B3E11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7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945F-468E-4CFE-91D4-5A3327EDA288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C85D6-F19D-4AAD-A0CF-50A528BE5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9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tp://ftp.emc.ncep.noaa.gov/mmb/mmbpll/hrrrpara" TargetMode="External"/><Relationship Id="rId2" Type="http://schemas.openxmlformats.org/officeDocument/2006/relationships/hyperlink" Target="ftp://ftp.emc.ncep.noaa.gov/mmb/mmbpll/rappar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ftp://gsdftp.fsl.noaa.gov/retro/hrrr" TargetMode="External"/><Relationship Id="rId4" Type="http://schemas.openxmlformats.org/officeDocument/2006/relationships/hyperlink" Target="ftp://gsdftp.fsl.noaa.gov/retro/ra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mc.ncep.noaa.gov/users/meg/rapv5_hrrrv4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mc.ncep.noaa.gov/users/meg/rapv5_hrrrv4/comp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9402"/>
            <a:ext cx="9144000" cy="32484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MEG DISCUSSION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Initial Findings from the RAPv5/HRRRv4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34726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 smtClean="0"/>
              <a:t>Shannon Shields</a:t>
            </a:r>
            <a:endParaRPr lang="en-US" b="0" dirty="0" smtClean="0">
              <a:effectLst/>
            </a:endParaRPr>
          </a:p>
          <a:p>
            <a:r>
              <a:rPr lang="en-US" dirty="0"/>
              <a:t> </a:t>
            </a:r>
            <a:r>
              <a:rPr lang="en-US" dirty="0">
                <a:solidFill>
                  <a:srgbClr val="082FD6"/>
                </a:solidFill>
              </a:rPr>
              <a:t>NCEP/EMC Model Evaluation Group</a:t>
            </a:r>
            <a:endParaRPr lang="en-US" b="0" dirty="0" smtClean="0">
              <a:solidFill>
                <a:srgbClr val="082FD6"/>
              </a:solidFill>
              <a:effectLst/>
            </a:endParaRPr>
          </a:p>
          <a:p>
            <a:r>
              <a:rPr lang="en-US" dirty="0">
                <a:solidFill>
                  <a:srgbClr val="082FD6"/>
                </a:solidFill>
              </a:rPr>
              <a:t> </a:t>
            </a:r>
            <a:r>
              <a:rPr lang="en-US" dirty="0" smtClean="0">
                <a:solidFill>
                  <a:srgbClr val="082FD6"/>
                </a:solidFill>
              </a:rPr>
              <a:t>October 31, 2019</a:t>
            </a:r>
            <a:endParaRPr lang="en-US" b="0" dirty="0" smtClean="0">
              <a:solidFill>
                <a:srgbClr val="082FD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5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19" y="2940030"/>
            <a:ext cx="26852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rgbClr val="000000"/>
                </a:solidFill>
              </a:rPr>
              <a:t>Init.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15Z </a:t>
            </a:r>
            <a:r>
              <a:rPr lang="en-US" sz="2200" dirty="0" smtClean="0">
                <a:solidFill>
                  <a:srgbClr val="000000"/>
                </a:solidFill>
              </a:rPr>
              <a:t>10/27/19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Valid 21Z 10/27/19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0000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RAPv5 cooler than RAPv4 </a:t>
            </a:r>
            <a:r>
              <a:rPr lang="en-US" sz="2200" dirty="0">
                <a:solidFill>
                  <a:srgbClr val="000000"/>
                </a:solidFill>
              </a:rPr>
              <a:t>by </a:t>
            </a:r>
            <a:r>
              <a:rPr lang="en-US" sz="2200" dirty="0" smtClean="0">
                <a:solidFill>
                  <a:srgbClr val="000000"/>
                </a:solidFill>
              </a:rPr>
              <a:t>6-8°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The RAPv5 temperatures were off by up to </a:t>
            </a:r>
            <a:r>
              <a:rPr lang="en-US" sz="2200" dirty="0" smtClean="0">
                <a:solidFill>
                  <a:srgbClr val="000000"/>
                </a:solidFill>
              </a:rPr>
              <a:t>10° </a:t>
            </a:r>
            <a:r>
              <a:rPr lang="en-US" sz="2200" dirty="0">
                <a:solidFill>
                  <a:srgbClr val="000000"/>
                </a:solidFill>
              </a:rPr>
              <a:t>from the observed in areas with the most change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" y="222857"/>
            <a:ext cx="215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</a:t>
            </a:r>
            <a:r>
              <a:rPr lang="en-US" dirty="0"/>
              <a:t>Lauren </a:t>
            </a:r>
            <a:r>
              <a:rPr lang="en-US" dirty="0" smtClean="0"/>
              <a:t>Warner (Purdue)</a:t>
            </a:r>
            <a:endParaRPr lang="en-US" dirty="0"/>
          </a:p>
        </p:txBody>
      </p:sp>
      <p:pic>
        <p:nvPicPr>
          <p:cNvPr id="1029" name="Picture 5" descr="https://lh3.googleusercontent.com/BHlz2s7gy0dBWTyO5h9YPwmNI6h6NDapGLKB5wgwyLCUWBa5wplVWpkSB2NmWsrW4MprXxh3ZaxXKmhI4admZ9UrOz_dY0GLAhyHVCr-wJ0Ok_xewuO2GyMKp5IW053LoSIlxxLgm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68" y="923197"/>
            <a:ext cx="1864681" cy="19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lh6.googleusercontent.com/BC2WNJe2H_wxEl5eKUzMldI9IUMTu1hi5gQUFJqFwP7PljLUPSbNHTb1jjkXi1as1cnCusJZusgfJuHW1xHUESWoGCy4rcOxcvy5PjWZamz6NIP81XmR09owcl9J1USQ1Zm-99t5f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84" y="448307"/>
            <a:ext cx="9538716" cy="5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20849" y="-54142"/>
            <a:ext cx="10403586" cy="8306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+mn-lt"/>
              </a:rPr>
              <a:t>2-m Temperature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39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49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</a:rPr>
              <a:t>2-m Temperature</a:t>
            </a:r>
            <a:endParaRPr lang="en-US" sz="3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2205" y="3388826"/>
            <a:ext cx="371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RAPv5 warmer than RAPv4 at night in the western U.S.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17385" y="1775452"/>
            <a:ext cx="220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</a:t>
            </a:r>
            <a:r>
              <a:rPr lang="en-US" sz="2000" dirty="0" smtClean="0"/>
              <a:t>21Z 10/25/19</a:t>
            </a:r>
            <a:endParaRPr lang="en-US" sz="2000" dirty="0"/>
          </a:p>
          <a:p>
            <a:r>
              <a:rPr lang="en-US" sz="2000" dirty="0"/>
              <a:t>Valid 9</a:t>
            </a:r>
            <a:r>
              <a:rPr lang="en-US" sz="2000" dirty="0" smtClean="0"/>
              <a:t>Z 10/26/19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55984"/>
            <a:ext cx="7152546" cy="61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49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</a:rPr>
              <a:t>2-m </a:t>
            </a:r>
            <a:r>
              <a:rPr lang="en-US" sz="3600" dirty="0" err="1" smtClean="0">
                <a:latin typeface="+mn-lt"/>
              </a:rPr>
              <a:t>Dewpoint</a:t>
            </a:r>
            <a:r>
              <a:rPr lang="en-US" sz="3600" dirty="0" smtClean="0">
                <a:latin typeface="+mn-lt"/>
              </a:rPr>
              <a:t> Temperature</a:t>
            </a:r>
            <a:endParaRPr lang="en-US" sz="3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5968" y="3231056"/>
            <a:ext cx="371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Higher </a:t>
            </a:r>
            <a:r>
              <a:rPr lang="en-US" sz="2400" dirty="0" err="1" smtClean="0"/>
              <a:t>dewpoint</a:t>
            </a:r>
            <a:r>
              <a:rPr lang="en-US" sz="2400" dirty="0" smtClean="0"/>
              <a:t> temps in RAPv5 around 0Z validation time in western U.S.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57966" y="1558067"/>
            <a:ext cx="2048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</a:t>
            </a:r>
            <a:r>
              <a:rPr lang="en-US" sz="2000" dirty="0" smtClean="0"/>
              <a:t>15Z 10/27/19</a:t>
            </a:r>
            <a:endParaRPr lang="en-US" sz="2000" dirty="0"/>
          </a:p>
          <a:p>
            <a:r>
              <a:rPr lang="en-US" sz="2000" dirty="0"/>
              <a:t>Valid </a:t>
            </a:r>
            <a:r>
              <a:rPr lang="en-US" sz="2000" dirty="0" smtClean="0"/>
              <a:t>6Z 10/28/19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04443"/>
            <a:ext cx="7095744" cy="605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49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</a:rPr>
              <a:t>2-m </a:t>
            </a:r>
            <a:r>
              <a:rPr lang="en-US" sz="3600" dirty="0" err="1" smtClean="0">
                <a:latin typeface="+mn-lt"/>
              </a:rPr>
              <a:t>Dewpoint</a:t>
            </a:r>
            <a:r>
              <a:rPr lang="en-US" sz="3600" dirty="0" smtClean="0">
                <a:latin typeface="+mn-lt"/>
              </a:rPr>
              <a:t> Temperature</a:t>
            </a:r>
            <a:endParaRPr lang="en-US" sz="3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5968" y="3231056"/>
            <a:ext cx="371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Higher </a:t>
            </a:r>
            <a:r>
              <a:rPr lang="en-US" sz="2400" dirty="0" err="1" smtClean="0"/>
              <a:t>dewpoint</a:t>
            </a:r>
            <a:r>
              <a:rPr lang="en-US" sz="2400" dirty="0" smtClean="0"/>
              <a:t> temps in RAPv5 around 0Z validation time in western U.S.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57966" y="1558067"/>
            <a:ext cx="2048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</a:t>
            </a:r>
            <a:r>
              <a:rPr lang="en-US" sz="2000" dirty="0" smtClean="0"/>
              <a:t>21Z 10/28/19</a:t>
            </a:r>
            <a:endParaRPr lang="en-US" sz="2000" dirty="0"/>
          </a:p>
          <a:p>
            <a:r>
              <a:rPr lang="en-US" sz="2000" dirty="0"/>
              <a:t>Valid 0</a:t>
            </a:r>
            <a:r>
              <a:rPr lang="en-US" sz="2000" dirty="0" smtClean="0"/>
              <a:t>Z 10/30/19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04441"/>
            <a:ext cx="7095747" cy="60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49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High Cloud Cover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5968" y="3421715"/>
            <a:ext cx="371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Overall </a:t>
            </a:r>
            <a:r>
              <a:rPr lang="en-US" sz="2400" dirty="0"/>
              <a:t>higher cloud cover </a:t>
            </a:r>
            <a:r>
              <a:rPr lang="en-US" sz="2400" dirty="0" smtClean="0"/>
              <a:t>in </a:t>
            </a:r>
            <a:r>
              <a:rPr lang="en-US" sz="2400" dirty="0"/>
              <a:t>RAPv5 compared to RAPv4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01631" y="1791896"/>
            <a:ext cx="216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</a:t>
            </a:r>
            <a:r>
              <a:rPr lang="en-US" sz="2000" dirty="0" smtClean="0"/>
              <a:t>15Z 10/28/19</a:t>
            </a:r>
            <a:endParaRPr lang="en-US" sz="2000" dirty="0"/>
          </a:p>
          <a:p>
            <a:r>
              <a:rPr lang="en-US" sz="2000" dirty="0"/>
              <a:t>Valid </a:t>
            </a:r>
            <a:r>
              <a:rPr lang="en-US" sz="2000" dirty="0" smtClean="0"/>
              <a:t>15Z 10/29/19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16428"/>
            <a:ext cx="7135368" cy="60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49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</a:rPr>
              <a:t>Medium </a:t>
            </a:r>
            <a:r>
              <a:rPr lang="en-US" sz="3600" dirty="0">
                <a:latin typeface="+mn-lt"/>
              </a:rPr>
              <a:t>Cloud Cover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5968" y="3421715"/>
            <a:ext cx="371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Overall </a:t>
            </a:r>
            <a:r>
              <a:rPr lang="en-US" sz="2400" dirty="0"/>
              <a:t>higher cloud cover </a:t>
            </a:r>
            <a:r>
              <a:rPr lang="en-US" sz="2400" dirty="0" smtClean="0"/>
              <a:t>in </a:t>
            </a:r>
            <a:r>
              <a:rPr lang="en-US" sz="2400" dirty="0"/>
              <a:t>RAPv5 compared to RAPv4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01631" y="1791896"/>
            <a:ext cx="216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</a:t>
            </a:r>
            <a:r>
              <a:rPr lang="en-US" sz="2000" dirty="0" smtClean="0"/>
              <a:t>15Z 10/28/19</a:t>
            </a:r>
            <a:endParaRPr lang="en-US" sz="2000" dirty="0"/>
          </a:p>
          <a:p>
            <a:r>
              <a:rPr lang="en-US" sz="2000" dirty="0"/>
              <a:t>Valid </a:t>
            </a:r>
            <a:r>
              <a:rPr lang="en-US" sz="2000" dirty="0" smtClean="0"/>
              <a:t>15Z 10/29/19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15135"/>
            <a:ext cx="7138416" cy="604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49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</a:rPr>
              <a:t>Low </a:t>
            </a:r>
            <a:r>
              <a:rPr lang="en-US" sz="3600" dirty="0">
                <a:latin typeface="+mn-lt"/>
              </a:rPr>
              <a:t>Cloud Cover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5968" y="3421715"/>
            <a:ext cx="371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Much</a:t>
            </a:r>
            <a:r>
              <a:rPr lang="en-US" sz="2400" dirty="0" smtClean="0"/>
              <a:t> </a:t>
            </a:r>
            <a:r>
              <a:rPr lang="en-US" sz="2400" dirty="0"/>
              <a:t>h</a:t>
            </a:r>
            <a:r>
              <a:rPr lang="en-US" sz="2400" dirty="0" smtClean="0"/>
              <a:t>igher </a:t>
            </a:r>
            <a:r>
              <a:rPr lang="en-US" sz="2400" dirty="0"/>
              <a:t>cloud cover </a:t>
            </a:r>
            <a:r>
              <a:rPr lang="en-US" sz="2400" dirty="0" smtClean="0"/>
              <a:t>in </a:t>
            </a:r>
            <a:r>
              <a:rPr lang="en-US" sz="2400" dirty="0"/>
              <a:t>RAPv5 compared to RAPv4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01631" y="1791896"/>
            <a:ext cx="216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</a:t>
            </a:r>
            <a:r>
              <a:rPr lang="en-US" sz="2000" dirty="0" smtClean="0"/>
              <a:t>15Z 10/28/19</a:t>
            </a:r>
            <a:endParaRPr lang="en-US" sz="2000" dirty="0"/>
          </a:p>
          <a:p>
            <a:r>
              <a:rPr lang="en-US" sz="2000" dirty="0"/>
              <a:t>Valid </a:t>
            </a:r>
            <a:r>
              <a:rPr lang="en-US" sz="2000" dirty="0" smtClean="0"/>
              <a:t>15Z 10/29/19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15135"/>
            <a:ext cx="7138418" cy="604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49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</a:rPr>
              <a:t>Total </a:t>
            </a:r>
            <a:r>
              <a:rPr lang="en-US" sz="3600" dirty="0">
                <a:latin typeface="+mn-lt"/>
              </a:rPr>
              <a:t>Cloud Cover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5968" y="2871643"/>
            <a:ext cx="3712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Overall higher </a:t>
            </a:r>
            <a:r>
              <a:rPr lang="en-US" sz="2400" dirty="0"/>
              <a:t>cloud cover at all levels in RAPv5 compared to RAPv4 with greatest contribution from low levels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01631" y="1516860"/>
            <a:ext cx="216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</a:t>
            </a:r>
            <a:r>
              <a:rPr lang="en-US" sz="2000" dirty="0" smtClean="0"/>
              <a:t>15Z 10/28/19</a:t>
            </a:r>
            <a:endParaRPr lang="en-US" sz="2000" dirty="0"/>
          </a:p>
          <a:p>
            <a:r>
              <a:rPr lang="en-US" sz="2000" dirty="0"/>
              <a:t>Valid </a:t>
            </a:r>
            <a:r>
              <a:rPr lang="en-US" sz="2000" dirty="0" smtClean="0"/>
              <a:t>15Z 10/29/19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4279"/>
            <a:ext cx="7126095" cy="60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49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</a:rPr>
              <a:t>Cloud Cover Verification</a:t>
            </a:r>
            <a:endParaRPr lang="en-US" sz="3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5968" y="1727882"/>
            <a:ext cx="3712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Overall RAPv5 did well/ </a:t>
            </a:r>
            <a:r>
              <a:rPr lang="en-US" sz="2400" dirty="0"/>
              <a:t>captured most of the cloudy regions</a:t>
            </a:r>
            <a:r>
              <a:rPr lang="en-US" sz="2400" dirty="0" smtClean="0"/>
              <a:t>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RAPv5 overestimated clouds over FL and eastern U.S. region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RAPv5 seemed to forecast better than RAPv4 in CO, central MT, and northern UT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18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01631" y="1098868"/>
            <a:ext cx="2161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Valid 15Z 10/29/19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8" y="752748"/>
            <a:ext cx="8056785" cy="61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49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39-hr Accumulated Precipitation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5968" y="3240974"/>
            <a:ext cx="371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Increased </a:t>
            </a:r>
            <a:r>
              <a:rPr lang="en-US" sz="2400" dirty="0" err="1"/>
              <a:t>precip</a:t>
            </a:r>
            <a:r>
              <a:rPr lang="en-US" sz="2400" dirty="0"/>
              <a:t> in RAPv5 compared to RAPv4 </a:t>
            </a:r>
            <a:r>
              <a:rPr lang="en-US" sz="2400" dirty="0" smtClean="0"/>
              <a:t>for southern Gulf </a:t>
            </a:r>
            <a:r>
              <a:rPr lang="en-US" sz="2400" dirty="0"/>
              <a:t>of Mexico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01631" y="1701526"/>
            <a:ext cx="216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9</a:t>
            </a:r>
            <a:r>
              <a:rPr lang="en-US" sz="2000" dirty="0" smtClean="0"/>
              <a:t>Z 10/11/19</a:t>
            </a:r>
            <a:endParaRPr lang="en-US" sz="2000" dirty="0"/>
          </a:p>
          <a:p>
            <a:r>
              <a:rPr lang="en-US" sz="2000" dirty="0"/>
              <a:t>Valid </a:t>
            </a:r>
            <a:r>
              <a:rPr lang="en-US" sz="2000" dirty="0" smtClean="0"/>
              <a:t>0Z 10/13/19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4277"/>
            <a:ext cx="7140759" cy="60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2</a:t>
            </a:fld>
            <a:endParaRPr lang="en-US"/>
          </a:p>
        </p:txBody>
      </p:sp>
      <p:sp>
        <p:nvSpPr>
          <p:cNvPr id="3" name="Google Shape;197;p32"/>
          <p:cNvSpPr txBox="1">
            <a:spLocks/>
          </p:cNvSpPr>
          <p:nvPr/>
        </p:nvSpPr>
        <p:spPr>
          <a:xfrm>
            <a:off x="431230" y="1115962"/>
            <a:ext cx="11172506" cy="54229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2400" dirty="0" smtClean="0">
                <a:solidFill>
                  <a:srgbClr val="000000"/>
                </a:solidFill>
              </a:rPr>
              <a:t>The evaluation period will run 15 October to 13 December 2019</a:t>
            </a:r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2400" dirty="0" smtClean="0">
                <a:solidFill>
                  <a:srgbClr val="000000"/>
                </a:solidFill>
              </a:rPr>
              <a:t>The RAPv5 parallel will be run throughout the evaluation period</a:t>
            </a:r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2400" dirty="0" smtClean="0">
                <a:solidFill>
                  <a:srgbClr val="000000"/>
                </a:solidFill>
              </a:rPr>
              <a:t>The HRRRv4-Alaska parallel will be run 15 October to 13 November</a:t>
            </a:r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2400" dirty="0" smtClean="0">
                <a:solidFill>
                  <a:srgbClr val="000000"/>
                </a:solidFill>
              </a:rPr>
              <a:t>The HRRRv4-CONUS parallel will be run 14 November to 13 December</a:t>
            </a:r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2400" dirty="0" smtClean="0">
                <a:solidFill>
                  <a:srgbClr val="000000"/>
                </a:solidFill>
              </a:rPr>
              <a:t>3 one-month RAP and HRRR-CONUS retrospective periods will cover summer 2018, winter 2019, and spring 2019 (May – active convective month)</a:t>
            </a:r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2400" dirty="0" smtClean="0">
                <a:solidFill>
                  <a:srgbClr val="000000"/>
                </a:solidFill>
              </a:rPr>
              <a:t>2 one-month HRRR-AK retrospective periods will cover summer 2018 and winter 2019</a:t>
            </a:r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2400" dirty="0" smtClean="0">
                <a:solidFill>
                  <a:srgbClr val="000000"/>
                </a:solidFill>
              </a:rPr>
              <a:t>Evaluations will be due 17 December</a:t>
            </a:r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2400" dirty="0" smtClean="0">
                <a:solidFill>
                  <a:srgbClr val="000000"/>
                </a:solidFill>
              </a:rPr>
              <a:t>Acting NCEP Director will be briefed around 20 December</a:t>
            </a:r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" sz="2400" dirty="0" smtClean="0">
                <a:solidFill>
                  <a:srgbClr val="000000"/>
                </a:solidFill>
              </a:rPr>
              <a:t>Code handoff to NCO must occur by the first week of January 2020</a:t>
            </a:r>
            <a:endParaRPr lang="en-US" sz="2400" dirty="0" smtClean="0">
              <a:solidFill>
                <a:srgbClr val="000000"/>
              </a:solidFill>
            </a:endParaRPr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2400" dirty="0" smtClean="0">
                <a:solidFill>
                  <a:srgbClr val="000000"/>
                </a:solidFill>
              </a:rPr>
              <a:t>Implementation targeted for June 2020</a:t>
            </a:r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63B2E-018C-2442-9431-6A3CB1105055}"/>
              </a:ext>
            </a:extLst>
          </p:cNvPr>
          <p:cNvSpPr txBox="1"/>
          <p:nvPr/>
        </p:nvSpPr>
        <p:spPr>
          <a:xfrm>
            <a:off x="5119641" y="316697"/>
            <a:ext cx="179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Timeline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622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49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39-hr Accumulated Precipitation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5968" y="3044053"/>
            <a:ext cx="3712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Increased </a:t>
            </a:r>
            <a:r>
              <a:rPr lang="en-US" sz="2400" dirty="0" err="1"/>
              <a:t>precip</a:t>
            </a:r>
            <a:r>
              <a:rPr lang="en-US" sz="2400" dirty="0"/>
              <a:t> in RAPv5 compared to RAPv4 </a:t>
            </a:r>
            <a:r>
              <a:rPr lang="en-US" sz="2400" dirty="0" smtClean="0"/>
              <a:t>for </a:t>
            </a:r>
            <a:r>
              <a:rPr lang="en-US" sz="2400" dirty="0"/>
              <a:t>Gulf of </a:t>
            </a:r>
            <a:r>
              <a:rPr lang="en-US" sz="2400" dirty="0" smtClean="0"/>
              <a:t>Mexico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Decreased </a:t>
            </a:r>
            <a:r>
              <a:rPr lang="en-US" sz="2400" dirty="0" err="1"/>
              <a:t>precip</a:t>
            </a:r>
            <a:r>
              <a:rPr lang="en-US" sz="2400" dirty="0"/>
              <a:t> in RAPv5 compared to RAPv4 </a:t>
            </a:r>
            <a:r>
              <a:rPr lang="en-US" sz="2400" dirty="0" smtClean="0"/>
              <a:t>for IA/MO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01631" y="1701526"/>
            <a:ext cx="216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</a:t>
            </a:r>
            <a:r>
              <a:rPr lang="en-US" sz="2000" dirty="0" smtClean="0"/>
              <a:t>15Z 10/27/19</a:t>
            </a:r>
            <a:endParaRPr lang="en-US" sz="2000" dirty="0"/>
          </a:p>
          <a:p>
            <a:r>
              <a:rPr lang="en-US" sz="2000" dirty="0"/>
              <a:t>Valid 6</a:t>
            </a:r>
            <a:r>
              <a:rPr lang="en-US" sz="2000" dirty="0" smtClean="0"/>
              <a:t>Z 10/29/19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4279"/>
            <a:ext cx="7175634" cy="60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49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10-m </a:t>
            </a:r>
            <a:r>
              <a:rPr lang="en-US" sz="3600" dirty="0" smtClean="0">
                <a:latin typeface="+mn-lt"/>
              </a:rPr>
              <a:t>Wind Speed</a:t>
            </a:r>
            <a:endParaRPr lang="en-US" sz="3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5968" y="3055400"/>
            <a:ext cx="3712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Largest increases in 10-m wind speeds are over water</a:t>
            </a:r>
          </a:p>
          <a:p>
            <a:pPr algn="ctr"/>
            <a:r>
              <a:rPr lang="en-US" sz="2400" dirty="0"/>
              <a:t>in RAPv5-RAPv4 difference field graphic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21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01631" y="1701526"/>
            <a:ext cx="216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3</a:t>
            </a:r>
            <a:r>
              <a:rPr lang="en-US" sz="2000" dirty="0" smtClean="0"/>
              <a:t>Z 10/25/19</a:t>
            </a:r>
            <a:endParaRPr lang="en-US" sz="2000" dirty="0"/>
          </a:p>
          <a:p>
            <a:r>
              <a:rPr lang="en-US" sz="2000" dirty="0"/>
              <a:t>Valid </a:t>
            </a:r>
            <a:r>
              <a:rPr lang="en-US" sz="2000" dirty="0" smtClean="0"/>
              <a:t>18Z 10/26/19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5366"/>
            <a:ext cx="7071360" cy="60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C35074-15C9-264A-9FE0-9F7D01909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4" y="0"/>
            <a:ext cx="8042716" cy="68580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42AB1AA7-0DB6-4348-8DCC-7A685CDA83B1}"/>
              </a:ext>
            </a:extLst>
          </p:cNvPr>
          <p:cNvSpPr/>
          <p:nvPr/>
        </p:nvSpPr>
        <p:spPr>
          <a:xfrm>
            <a:off x="2617493" y="3930869"/>
            <a:ext cx="1324625" cy="2207532"/>
          </a:xfrm>
          <a:custGeom>
            <a:avLst/>
            <a:gdLst>
              <a:gd name="connsiteX0" fmla="*/ 557370 w 1324625"/>
              <a:gd name="connsiteY0" fmla="*/ 10510 h 2207532"/>
              <a:gd name="connsiteX1" fmla="*/ 483797 w 1324625"/>
              <a:gd name="connsiteY1" fmla="*/ 21021 h 2207532"/>
              <a:gd name="connsiteX2" fmla="*/ 252570 w 1324625"/>
              <a:gd name="connsiteY2" fmla="*/ 0 h 2207532"/>
              <a:gd name="connsiteX3" fmla="*/ 73894 w 1324625"/>
              <a:gd name="connsiteY3" fmla="*/ 10510 h 2207532"/>
              <a:gd name="connsiteX4" fmla="*/ 31852 w 1324625"/>
              <a:gd name="connsiteY4" fmla="*/ 73572 h 2207532"/>
              <a:gd name="connsiteX5" fmla="*/ 21342 w 1324625"/>
              <a:gd name="connsiteY5" fmla="*/ 441434 h 2207532"/>
              <a:gd name="connsiteX6" fmla="*/ 31852 w 1324625"/>
              <a:gd name="connsiteY6" fmla="*/ 472965 h 2207532"/>
              <a:gd name="connsiteX7" fmla="*/ 52873 w 1324625"/>
              <a:gd name="connsiteY7" fmla="*/ 599090 h 2207532"/>
              <a:gd name="connsiteX8" fmla="*/ 63384 w 1324625"/>
              <a:gd name="connsiteY8" fmla="*/ 662152 h 2207532"/>
              <a:gd name="connsiteX9" fmla="*/ 73894 w 1324625"/>
              <a:gd name="connsiteY9" fmla="*/ 714703 h 2207532"/>
              <a:gd name="connsiteX10" fmla="*/ 84404 w 1324625"/>
              <a:gd name="connsiteY10" fmla="*/ 809297 h 2207532"/>
              <a:gd name="connsiteX11" fmla="*/ 94915 w 1324625"/>
              <a:gd name="connsiteY11" fmla="*/ 924910 h 2207532"/>
              <a:gd name="connsiteX12" fmla="*/ 115935 w 1324625"/>
              <a:gd name="connsiteY12" fmla="*/ 1397876 h 2207532"/>
              <a:gd name="connsiteX13" fmla="*/ 126446 w 1324625"/>
              <a:gd name="connsiteY13" fmla="*/ 1618593 h 2207532"/>
              <a:gd name="connsiteX14" fmla="*/ 136956 w 1324625"/>
              <a:gd name="connsiteY14" fmla="*/ 1671145 h 2207532"/>
              <a:gd name="connsiteX15" fmla="*/ 189508 w 1324625"/>
              <a:gd name="connsiteY15" fmla="*/ 1734207 h 2207532"/>
              <a:gd name="connsiteX16" fmla="*/ 231549 w 1324625"/>
              <a:gd name="connsiteY16" fmla="*/ 1797269 h 2207532"/>
              <a:gd name="connsiteX17" fmla="*/ 252570 w 1324625"/>
              <a:gd name="connsiteY17" fmla="*/ 1828800 h 2207532"/>
              <a:gd name="connsiteX18" fmla="*/ 273590 w 1324625"/>
              <a:gd name="connsiteY18" fmla="*/ 1860331 h 2207532"/>
              <a:gd name="connsiteX19" fmla="*/ 305121 w 1324625"/>
              <a:gd name="connsiteY19" fmla="*/ 1891862 h 2207532"/>
              <a:gd name="connsiteX20" fmla="*/ 326142 w 1324625"/>
              <a:gd name="connsiteY20" fmla="*/ 1923393 h 2207532"/>
              <a:gd name="connsiteX21" fmla="*/ 357673 w 1324625"/>
              <a:gd name="connsiteY21" fmla="*/ 1944414 h 2207532"/>
              <a:gd name="connsiteX22" fmla="*/ 420735 w 1324625"/>
              <a:gd name="connsiteY22" fmla="*/ 2007476 h 2207532"/>
              <a:gd name="connsiteX23" fmla="*/ 452266 w 1324625"/>
              <a:gd name="connsiteY23" fmla="*/ 2039007 h 2207532"/>
              <a:gd name="connsiteX24" fmla="*/ 483797 w 1324625"/>
              <a:gd name="connsiteY24" fmla="*/ 2060028 h 2207532"/>
              <a:gd name="connsiteX25" fmla="*/ 504818 w 1324625"/>
              <a:gd name="connsiteY25" fmla="*/ 2091559 h 2207532"/>
              <a:gd name="connsiteX26" fmla="*/ 515328 w 1324625"/>
              <a:gd name="connsiteY26" fmla="*/ 2123090 h 2207532"/>
              <a:gd name="connsiteX27" fmla="*/ 609921 w 1324625"/>
              <a:gd name="connsiteY27" fmla="*/ 2175641 h 2207532"/>
              <a:gd name="connsiteX28" fmla="*/ 651963 w 1324625"/>
              <a:gd name="connsiteY28" fmla="*/ 2186152 h 2207532"/>
              <a:gd name="connsiteX29" fmla="*/ 725535 w 1324625"/>
              <a:gd name="connsiteY29" fmla="*/ 2207172 h 2207532"/>
              <a:gd name="connsiteX30" fmla="*/ 977784 w 1324625"/>
              <a:gd name="connsiteY30" fmla="*/ 2154621 h 2207532"/>
              <a:gd name="connsiteX31" fmla="*/ 1051356 w 1324625"/>
              <a:gd name="connsiteY31" fmla="*/ 2060028 h 2207532"/>
              <a:gd name="connsiteX32" fmla="*/ 1072377 w 1324625"/>
              <a:gd name="connsiteY32" fmla="*/ 2028497 h 2207532"/>
              <a:gd name="connsiteX33" fmla="*/ 1093397 w 1324625"/>
              <a:gd name="connsiteY33" fmla="*/ 1996965 h 2207532"/>
              <a:gd name="connsiteX34" fmla="*/ 1103908 w 1324625"/>
              <a:gd name="connsiteY34" fmla="*/ 1954924 h 2207532"/>
              <a:gd name="connsiteX35" fmla="*/ 1124928 w 1324625"/>
              <a:gd name="connsiteY35" fmla="*/ 1849821 h 2207532"/>
              <a:gd name="connsiteX36" fmla="*/ 1166970 w 1324625"/>
              <a:gd name="connsiteY36" fmla="*/ 1786759 h 2207532"/>
              <a:gd name="connsiteX37" fmla="*/ 1187990 w 1324625"/>
              <a:gd name="connsiteY37" fmla="*/ 1755228 h 2207532"/>
              <a:gd name="connsiteX38" fmla="*/ 1219521 w 1324625"/>
              <a:gd name="connsiteY38" fmla="*/ 1713186 h 2207532"/>
              <a:gd name="connsiteX39" fmla="*/ 1240542 w 1324625"/>
              <a:gd name="connsiteY39" fmla="*/ 1671145 h 2207532"/>
              <a:gd name="connsiteX40" fmla="*/ 1261563 w 1324625"/>
              <a:gd name="connsiteY40" fmla="*/ 1639614 h 2207532"/>
              <a:gd name="connsiteX41" fmla="*/ 1282584 w 1324625"/>
              <a:gd name="connsiteY41" fmla="*/ 1576552 h 2207532"/>
              <a:gd name="connsiteX42" fmla="*/ 1303604 w 1324625"/>
              <a:gd name="connsiteY42" fmla="*/ 1534510 h 2207532"/>
              <a:gd name="connsiteX43" fmla="*/ 1314115 w 1324625"/>
              <a:gd name="connsiteY43" fmla="*/ 1492469 h 2207532"/>
              <a:gd name="connsiteX44" fmla="*/ 1324625 w 1324625"/>
              <a:gd name="connsiteY44" fmla="*/ 1460938 h 2207532"/>
              <a:gd name="connsiteX45" fmla="*/ 1314115 w 1324625"/>
              <a:gd name="connsiteY45" fmla="*/ 1376855 h 2207532"/>
              <a:gd name="connsiteX46" fmla="*/ 1303604 w 1324625"/>
              <a:gd name="connsiteY46" fmla="*/ 1313793 h 2207532"/>
              <a:gd name="connsiteX47" fmla="*/ 1293094 w 1324625"/>
              <a:gd name="connsiteY47" fmla="*/ 1229710 h 2207532"/>
              <a:gd name="connsiteX48" fmla="*/ 1261563 w 1324625"/>
              <a:gd name="connsiteY48" fmla="*/ 1114097 h 2207532"/>
              <a:gd name="connsiteX49" fmla="*/ 1251052 w 1324625"/>
              <a:gd name="connsiteY49" fmla="*/ 1082565 h 2207532"/>
              <a:gd name="connsiteX50" fmla="*/ 1230032 w 1324625"/>
              <a:gd name="connsiteY50" fmla="*/ 977462 h 2207532"/>
              <a:gd name="connsiteX51" fmla="*/ 1219521 w 1324625"/>
              <a:gd name="connsiteY51" fmla="*/ 924910 h 2207532"/>
              <a:gd name="connsiteX52" fmla="*/ 1156459 w 1324625"/>
              <a:gd name="connsiteY52" fmla="*/ 861848 h 2207532"/>
              <a:gd name="connsiteX53" fmla="*/ 1124928 w 1324625"/>
              <a:gd name="connsiteY53" fmla="*/ 830317 h 2207532"/>
              <a:gd name="connsiteX54" fmla="*/ 1072377 w 1324625"/>
              <a:gd name="connsiteY54" fmla="*/ 767255 h 2207532"/>
              <a:gd name="connsiteX55" fmla="*/ 998804 w 1324625"/>
              <a:gd name="connsiteY55" fmla="*/ 725214 h 2207532"/>
              <a:gd name="connsiteX56" fmla="*/ 935742 w 1324625"/>
              <a:gd name="connsiteY56" fmla="*/ 693683 h 2207532"/>
              <a:gd name="connsiteX57" fmla="*/ 893701 w 1324625"/>
              <a:gd name="connsiteY57" fmla="*/ 630621 h 2207532"/>
              <a:gd name="connsiteX58" fmla="*/ 851659 w 1324625"/>
              <a:gd name="connsiteY58" fmla="*/ 536028 h 2207532"/>
              <a:gd name="connsiteX59" fmla="*/ 820128 w 1324625"/>
              <a:gd name="connsiteY59" fmla="*/ 388883 h 2207532"/>
              <a:gd name="connsiteX60" fmla="*/ 778087 w 1324625"/>
              <a:gd name="connsiteY60" fmla="*/ 325821 h 2207532"/>
              <a:gd name="connsiteX61" fmla="*/ 736046 w 1324625"/>
              <a:gd name="connsiteY61" fmla="*/ 252248 h 2207532"/>
              <a:gd name="connsiteX62" fmla="*/ 715025 w 1324625"/>
              <a:gd name="connsiteY62" fmla="*/ 220717 h 2207532"/>
              <a:gd name="connsiteX63" fmla="*/ 683494 w 1324625"/>
              <a:gd name="connsiteY63" fmla="*/ 199697 h 2207532"/>
              <a:gd name="connsiteX64" fmla="*/ 662473 w 1324625"/>
              <a:gd name="connsiteY64" fmla="*/ 168165 h 2207532"/>
              <a:gd name="connsiteX65" fmla="*/ 620432 w 1324625"/>
              <a:gd name="connsiteY65" fmla="*/ 157655 h 2207532"/>
              <a:gd name="connsiteX66" fmla="*/ 599411 w 1324625"/>
              <a:gd name="connsiteY66" fmla="*/ 94593 h 2207532"/>
              <a:gd name="connsiteX67" fmla="*/ 557370 w 1324625"/>
              <a:gd name="connsiteY67" fmla="*/ 10510 h 22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24625" h="2207532">
                <a:moveTo>
                  <a:pt x="557370" y="10510"/>
                </a:moveTo>
                <a:cubicBezTo>
                  <a:pt x="538101" y="-1752"/>
                  <a:pt x="508570" y="21021"/>
                  <a:pt x="483797" y="21021"/>
                </a:cubicBezTo>
                <a:cubicBezTo>
                  <a:pt x="456941" y="21021"/>
                  <a:pt x="287519" y="3495"/>
                  <a:pt x="252570" y="0"/>
                </a:cubicBezTo>
                <a:lnTo>
                  <a:pt x="73894" y="10510"/>
                </a:lnTo>
                <a:cubicBezTo>
                  <a:pt x="49927" y="18499"/>
                  <a:pt x="31852" y="73572"/>
                  <a:pt x="31852" y="73572"/>
                </a:cubicBezTo>
                <a:cubicBezTo>
                  <a:pt x="-19634" y="228034"/>
                  <a:pt x="2355" y="137631"/>
                  <a:pt x="21342" y="441434"/>
                </a:cubicBezTo>
                <a:cubicBezTo>
                  <a:pt x="22033" y="452491"/>
                  <a:pt x="29679" y="462101"/>
                  <a:pt x="31852" y="472965"/>
                </a:cubicBezTo>
                <a:cubicBezTo>
                  <a:pt x="40211" y="514759"/>
                  <a:pt x="45866" y="557048"/>
                  <a:pt x="52873" y="599090"/>
                </a:cubicBezTo>
                <a:cubicBezTo>
                  <a:pt x="56377" y="620111"/>
                  <a:pt x="59205" y="641255"/>
                  <a:pt x="63384" y="662152"/>
                </a:cubicBezTo>
                <a:cubicBezTo>
                  <a:pt x="66887" y="679669"/>
                  <a:pt x="71368" y="697019"/>
                  <a:pt x="73894" y="714703"/>
                </a:cubicBezTo>
                <a:cubicBezTo>
                  <a:pt x="78380" y="746110"/>
                  <a:pt x="81247" y="777729"/>
                  <a:pt x="84404" y="809297"/>
                </a:cubicBezTo>
                <a:cubicBezTo>
                  <a:pt x="88255" y="847802"/>
                  <a:pt x="92253" y="886305"/>
                  <a:pt x="94915" y="924910"/>
                </a:cubicBezTo>
                <a:cubicBezTo>
                  <a:pt x="107576" y="1108487"/>
                  <a:pt x="107733" y="1201035"/>
                  <a:pt x="115935" y="1397876"/>
                </a:cubicBezTo>
                <a:cubicBezTo>
                  <a:pt x="119001" y="1471468"/>
                  <a:pt x="120797" y="1545154"/>
                  <a:pt x="126446" y="1618593"/>
                </a:cubicBezTo>
                <a:cubicBezTo>
                  <a:pt x="127816" y="1636405"/>
                  <a:pt x="130683" y="1654418"/>
                  <a:pt x="136956" y="1671145"/>
                </a:cubicBezTo>
                <a:cubicBezTo>
                  <a:pt x="148611" y="1702226"/>
                  <a:pt x="169767" y="1708826"/>
                  <a:pt x="189508" y="1734207"/>
                </a:cubicBezTo>
                <a:cubicBezTo>
                  <a:pt x="205018" y="1754149"/>
                  <a:pt x="217535" y="1776248"/>
                  <a:pt x="231549" y="1797269"/>
                </a:cubicBezTo>
                <a:lnTo>
                  <a:pt x="252570" y="1828800"/>
                </a:lnTo>
                <a:cubicBezTo>
                  <a:pt x="259577" y="1839310"/>
                  <a:pt x="264658" y="1851399"/>
                  <a:pt x="273590" y="1860331"/>
                </a:cubicBezTo>
                <a:cubicBezTo>
                  <a:pt x="284100" y="1870841"/>
                  <a:pt x="295605" y="1880443"/>
                  <a:pt x="305121" y="1891862"/>
                </a:cubicBezTo>
                <a:cubicBezTo>
                  <a:pt x="313208" y="1901566"/>
                  <a:pt x="317210" y="1914461"/>
                  <a:pt x="326142" y="1923393"/>
                </a:cubicBezTo>
                <a:cubicBezTo>
                  <a:pt x="335074" y="1932325"/>
                  <a:pt x="348232" y="1936022"/>
                  <a:pt x="357673" y="1944414"/>
                </a:cubicBezTo>
                <a:cubicBezTo>
                  <a:pt x="379892" y="1964164"/>
                  <a:pt x="399714" y="1986455"/>
                  <a:pt x="420735" y="2007476"/>
                </a:cubicBezTo>
                <a:cubicBezTo>
                  <a:pt x="431245" y="2017986"/>
                  <a:pt x="439899" y="2030762"/>
                  <a:pt x="452266" y="2039007"/>
                </a:cubicBezTo>
                <a:lnTo>
                  <a:pt x="483797" y="2060028"/>
                </a:lnTo>
                <a:cubicBezTo>
                  <a:pt x="490804" y="2070538"/>
                  <a:pt x="499169" y="2080261"/>
                  <a:pt x="504818" y="2091559"/>
                </a:cubicBezTo>
                <a:cubicBezTo>
                  <a:pt x="509773" y="2101468"/>
                  <a:pt x="507494" y="2115256"/>
                  <a:pt x="515328" y="2123090"/>
                </a:cubicBezTo>
                <a:cubicBezTo>
                  <a:pt x="545442" y="2153204"/>
                  <a:pt x="572914" y="2165067"/>
                  <a:pt x="609921" y="2175641"/>
                </a:cubicBezTo>
                <a:cubicBezTo>
                  <a:pt x="623811" y="2179609"/>
                  <a:pt x="638073" y="2182184"/>
                  <a:pt x="651963" y="2186152"/>
                </a:cubicBezTo>
                <a:cubicBezTo>
                  <a:pt x="757482" y="2216300"/>
                  <a:pt x="594146" y="2174326"/>
                  <a:pt x="725535" y="2207172"/>
                </a:cubicBezTo>
                <a:cubicBezTo>
                  <a:pt x="837929" y="2200928"/>
                  <a:pt x="902976" y="2229429"/>
                  <a:pt x="977784" y="2154621"/>
                </a:cubicBezTo>
                <a:cubicBezTo>
                  <a:pt x="1027180" y="2105225"/>
                  <a:pt x="1001069" y="2135459"/>
                  <a:pt x="1051356" y="2060028"/>
                </a:cubicBezTo>
                <a:lnTo>
                  <a:pt x="1072377" y="2028497"/>
                </a:lnTo>
                <a:lnTo>
                  <a:pt x="1093397" y="1996965"/>
                </a:lnTo>
                <a:cubicBezTo>
                  <a:pt x="1096901" y="1982951"/>
                  <a:pt x="1101324" y="1969136"/>
                  <a:pt x="1103908" y="1954924"/>
                </a:cubicBezTo>
                <a:cubicBezTo>
                  <a:pt x="1107577" y="1934743"/>
                  <a:pt x="1110344" y="1876072"/>
                  <a:pt x="1124928" y="1849821"/>
                </a:cubicBezTo>
                <a:cubicBezTo>
                  <a:pt x="1137197" y="1827736"/>
                  <a:pt x="1152956" y="1807780"/>
                  <a:pt x="1166970" y="1786759"/>
                </a:cubicBezTo>
                <a:cubicBezTo>
                  <a:pt x="1173977" y="1776249"/>
                  <a:pt x="1180411" y="1765333"/>
                  <a:pt x="1187990" y="1755228"/>
                </a:cubicBezTo>
                <a:cubicBezTo>
                  <a:pt x="1198500" y="1741214"/>
                  <a:pt x="1210237" y="1728041"/>
                  <a:pt x="1219521" y="1713186"/>
                </a:cubicBezTo>
                <a:cubicBezTo>
                  <a:pt x="1227825" y="1699900"/>
                  <a:pt x="1232768" y="1684748"/>
                  <a:pt x="1240542" y="1671145"/>
                </a:cubicBezTo>
                <a:cubicBezTo>
                  <a:pt x="1246809" y="1660177"/>
                  <a:pt x="1254556" y="1650124"/>
                  <a:pt x="1261563" y="1639614"/>
                </a:cubicBezTo>
                <a:cubicBezTo>
                  <a:pt x="1268570" y="1618593"/>
                  <a:pt x="1272675" y="1596371"/>
                  <a:pt x="1282584" y="1576552"/>
                </a:cubicBezTo>
                <a:cubicBezTo>
                  <a:pt x="1289591" y="1562538"/>
                  <a:pt x="1298103" y="1549180"/>
                  <a:pt x="1303604" y="1534510"/>
                </a:cubicBezTo>
                <a:cubicBezTo>
                  <a:pt x="1308676" y="1520985"/>
                  <a:pt x="1310147" y="1506358"/>
                  <a:pt x="1314115" y="1492469"/>
                </a:cubicBezTo>
                <a:cubicBezTo>
                  <a:pt x="1317159" y="1481816"/>
                  <a:pt x="1321122" y="1471448"/>
                  <a:pt x="1324625" y="1460938"/>
                </a:cubicBezTo>
                <a:cubicBezTo>
                  <a:pt x="1321122" y="1432910"/>
                  <a:pt x="1318110" y="1404817"/>
                  <a:pt x="1314115" y="1376855"/>
                </a:cubicBezTo>
                <a:cubicBezTo>
                  <a:pt x="1311101" y="1355759"/>
                  <a:pt x="1306618" y="1334889"/>
                  <a:pt x="1303604" y="1313793"/>
                </a:cubicBezTo>
                <a:cubicBezTo>
                  <a:pt x="1299609" y="1285831"/>
                  <a:pt x="1297389" y="1257627"/>
                  <a:pt x="1293094" y="1229710"/>
                </a:cubicBezTo>
                <a:cubicBezTo>
                  <a:pt x="1284605" y="1174531"/>
                  <a:pt x="1280336" y="1170415"/>
                  <a:pt x="1261563" y="1114097"/>
                </a:cubicBezTo>
                <a:lnTo>
                  <a:pt x="1251052" y="1082565"/>
                </a:lnTo>
                <a:cubicBezTo>
                  <a:pt x="1225306" y="902336"/>
                  <a:pt x="1254489" y="1075288"/>
                  <a:pt x="1230032" y="977462"/>
                </a:cubicBezTo>
                <a:cubicBezTo>
                  <a:pt x="1225699" y="960131"/>
                  <a:pt x="1229112" y="939981"/>
                  <a:pt x="1219521" y="924910"/>
                </a:cubicBezTo>
                <a:cubicBezTo>
                  <a:pt x="1203561" y="899830"/>
                  <a:pt x="1177480" y="882869"/>
                  <a:pt x="1156459" y="861848"/>
                </a:cubicBezTo>
                <a:cubicBezTo>
                  <a:pt x="1145949" y="851338"/>
                  <a:pt x="1133173" y="842685"/>
                  <a:pt x="1124928" y="830317"/>
                </a:cubicBezTo>
                <a:cubicBezTo>
                  <a:pt x="1104259" y="799313"/>
                  <a:pt x="1102725" y="792545"/>
                  <a:pt x="1072377" y="767255"/>
                </a:cubicBezTo>
                <a:cubicBezTo>
                  <a:pt x="1044438" y="743972"/>
                  <a:pt x="1031519" y="743908"/>
                  <a:pt x="998804" y="725214"/>
                </a:cubicBezTo>
                <a:cubicBezTo>
                  <a:pt x="941752" y="692613"/>
                  <a:pt x="993555" y="712953"/>
                  <a:pt x="935742" y="693683"/>
                </a:cubicBezTo>
                <a:cubicBezTo>
                  <a:pt x="921728" y="672662"/>
                  <a:pt x="901690" y="654588"/>
                  <a:pt x="893701" y="630621"/>
                </a:cubicBezTo>
                <a:cubicBezTo>
                  <a:pt x="868685" y="555575"/>
                  <a:pt x="884971" y="585995"/>
                  <a:pt x="851659" y="536028"/>
                </a:cubicBezTo>
                <a:cubicBezTo>
                  <a:pt x="847212" y="500447"/>
                  <a:pt x="843170" y="423446"/>
                  <a:pt x="820128" y="388883"/>
                </a:cubicBezTo>
                <a:lnTo>
                  <a:pt x="778087" y="325821"/>
                </a:lnTo>
                <a:cubicBezTo>
                  <a:pt x="761032" y="274654"/>
                  <a:pt x="775814" y="307924"/>
                  <a:pt x="736046" y="252248"/>
                </a:cubicBezTo>
                <a:cubicBezTo>
                  <a:pt x="728704" y="241969"/>
                  <a:pt x="723957" y="229649"/>
                  <a:pt x="715025" y="220717"/>
                </a:cubicBezTo>
                <a:cubicBezTo>
                  <a:pt x="706093" y="211785"/>
                  <a:pt x="694004" y="206704"/>
                  <a:pt x="683494" y="199697"/>
                </a:cubicBezTo>
                <a:cubicBezTo>
                  <a:pt x="676487" y="189186"/>
                  <a:pt x="672984" y="175172"/>
                  <a:pt x="662473" y="168165"/>
                </a:cubicBezTo>
                <a:cubicBezTo>
                  <a:pt x="650454" y="160152"/>
                  <a:pt x="629833" y="168622"/>
                  <a:pt x="620432" y="157655"/>
                </a:cubicBezTo>
                <a:cubicBezTo>
                  <a:pt x="606012" y="140832"/>
                  <a:pt x="611702" y="113029"/>
                  <a:pt x="599411" y="94593"/>
                </a:cubicBezTo>
                <a:cubicBezTo>
                  <a:pt x="572893" y="54817"/>
                  <a:pt x="576639" y="22772"/>
                  <a:pt x="557370" y="1051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40FED9D-A46B-4048-AB95-5C9B57A541E1}"/>
              </a:ext>
            </a:extLst>
          </p:cNvPr>
          <p:cNvSpPr/>
          <p:nvPr/>
        </p:nvSpPr>
        <p:spPr>
          <a:xfrm>
            <a:off x="5161318" y="3752193"/>
            <a:ext cx="882869" cy="1744723"/>
          </a:xfrm>
          <a:custGeom>
            <a:avLst/>
            <a:gdLst>
              <a:gd name="connsiteX0" fmla="*/ 493986 w 882869"/>
              <a:gd name="connsiteY0" fmla="*/ 0 h 1744723"/>
              <a:gd name="connsiteX1" fmla="*/ 147145 w 882869"/>
              <a:gd name="connsiteY1" fmla="*/ 21021 h 1744723"/>
              <a:gd name="connsiteX2" fmla="*/ 115614 w 882869"/>
              <a:gd name="connsiteY2" fmla="*/ 31531 h 1744723"/>
              <a:gd name="connsiteX3" fmla="*/ 84083 w 882869"/>
              <a:gd name="connsiteY3" fmla="*/ 52552 h 1744723"/>
              <a:gd name="connsiteX4" fmla="*/ 31531 w 882869"/>
              <a:gd name="connsiteY4" fmla="*/ 115614 h 1744723"/>
              <a:gd name="connsiteX5" fmla="*/ 21021 w 882869"/>
              <a:gd name="connsiteY5" fmla="*/ 157655 h 1744723"/>
              <a:gd name="connsiteX6" fmla="*/ 10510 w 882869"/>
              <a:gd name="connsiteY6" fmla="*/ 189186 h 1744723"/>
              <a:gd name="connsiteX7" fmla="*/ 0 w 882869"/>
              <a:gd name="connsiteY7" fmla="*/ 241738 h 1744723"/>
              <a:gd name="connsiteX8" fmla="*/ 21021 w 882869"/>
              <a:gd name="connsiteY8" fmla="*/ 388883 h 1744723"/>
              <a:gd name="connsiteX9" fmla="*/ 73572 w 882869"/>
              <a:gd name="connsiteY9" fmla="*/ 451945 h 1744723"/>
              <a:gd name="connsiteX10" fmla="*/ 115614 w 882869"/>
              <a:gd name="connsiteY10" fmla="*/ 515007 h 1744723"/>
              <a:gd name="connsiteX11" fmla="*/ 178676 w 882869"/>
              <a:gd name="connsiteY11" fmla="*/ 578069 h 1744723"/>
              <a:gd name="connsiteX12" fmla="*/ 252248 w 882869"/>
              <a:gd name="connsiteY12" fmla="*/ 672662 h 1744723"/>
              <a:gd name="connsiteX13" fmla="*/ 262759 w 882869"/>
              <a:gd name="connsiteY13" fmla="*/ 704193 h 1744723"/>
              <a:gd name="connsiteX14" fmla="*/ 283779 w 882869"/>
              <a:gd name="connsiteY14" fmla="*/ 861848 h 1744723"/>
              <a:gd name="connsiteX15" fmla="*/ 294290 w 882869"/>
              <a:gd name="connsiteY15" fmla="*/ 945931 h 1744723"/>
              <a:gd name="connsiteX16" fmla="*/ 304800 w 882869"/>
              <a:gd name="connsiteY16" fmla="*/ 998483 h 1744723"/>
              <a:gd name="connsiteX17" fmla="*/ 336331 w 882869"/>
              <a:gd name="connsiteY17" fmla="*/ 1177159 h 1744723"/>
              <a:gd name="connsiteX18" fmla="*/ 367862 w 882869"/>
              <a:gd name="connsiteY18" fmla="*/ 1271752 h 1744723"/>
              <a:gd name="connsiteX19" fmla="*/ 378372 w 882869"/>
              <a:gd name="connsiteY19" fmla="*/ 1303283 h 1744723"/>
              <a:gd name="connsiteX20" fmla="*/ 388883 w 882869"/>
              <a:gd name="connsiteY20" fmla="*/ 1334814 h 1744723"/>
              <a:gd name="connsiteX21" fmla="*/ 367862 w 882869"/>
              <a:gd name="connsiteY21" fmla="*/ 1397876 h 1744723"/>
              <a:gd name="connsiteX22" fmla="*/ 304800 w 882869"/>
              <a:gd name="connsiteY22" fmla="*/ 1439917 h 1744723"/>
              <a:gd name="connsiteX23" fmla="*/ 262759 w 882869"/>
              <a:gd name="connsiteY23" fmla="*/ 1502979 h 1744723"/>
              <a:gd name="connsiteX24" fmla="*/ 241738 w 882869"/>
              <a:gd name="connsiteY24" fmla="*/ 1534510 h 1744723"/>
              <a:gd name="connsiteX25" fmla="*/ 231227 w 882869"/>
              <a:gd name="connsiteY25" fmla="*/ 1566041 h 1744723"/>
              <a:gd name="connsiteX26" fmla="*/ 210207 w 882869"/>
              <a:gd name="connsiteY26" fmla="*/ 1597573 h 1744723"/>
              <a:gd name="connsiteX27" fmla="*/ 178676 w 882869"/>
              <a:gd name="connsiteY27" fmla="*/ 1702676 h 1744723"/>
              <a:gd name="connsiteX28" fmla="*/ 189186 w 882869"/>
              <a:gd name="connsiteY28" fmla="*/ 1734207 h 1744723"/>
              <a:gd name="connsiteX29" fmla="*/ 378372 w 882869"/>
              <a:gd name="connsiteY29" fmla="*/ 1734207 h 1744723"/>
              <a:gd name="connsiteX30" fmla="*/ 430924 w 882869"/>
              <a:gd name="connsiteY30" fmla="*/ 1681655 h 1744723"/>
              <a:gd name="connsiteX31" fmla="*/ 451945 w 882869"/>
              <a:gd name="connsiteY31" fmla="*/ 1650124 h 1744723"/>
              <a:gd name="connsiteX32" fmla="*/ 515007 w 882869"/>
              <a:gd name="connsiteY32" fmla="*/ 1587062 h 1744723"/>
              <a:gd name="connsiteX33" fmla="*/ 546538 w 882869"/>
              <a:gd name="connsiteY33" fmla="*/ 1555531 h 1744723"/>
              <a:gd name="connsiteX34" fmla="*/ 588579 w 882869"/>
              <a:gd name="connsiteY34" fmla="*/ 1492469 h 1744723"/>
              <a:gd name="connsiteX35" fmla="*/ 651641 w 882869"/>
              <a:gd name="connsiteY35" fmla="*/ 1439917 h 1744723"/>
              <a:gd name="connsiteX36" fmla="*/ 714703 w 882869"/>
              <a:gd name="connsiteY36" fmla="*/ 1387366 h 1744723"/>
              <a:gd name="connsiteX37" fmla="*/ 725214 w 882869"/>
              <a:gd name="connsiteY37" fmla="*/ 1355835 h 1744723"/>
              <a:gd name="connsiteX38" fmla="*/ 767255 w 882869"/>
              <a:gd name="connsiteY38" fmla="*/ 1292773 h 1744723"/>
              <a:gd name="connsiteX39" fmla="*/ 777765 w 882869"/>
              <a:gd name="connsiteY39" fmla="*/ 1219200 h 1744723"/>
              <a:gd name="connsiteX40" fmla="*/ 788276 w 882869"/>
              <a:gd name="connsiteY40" fmla="*/ 1187669 h 1744723"/>
              <a:gd name="connsiteX41" fmla="*/ 798786 w 882869"/>
              <a:gd name="connsiteY41" fmla="*/ 1145628 h 1744723"/>
              <a:gd name="connsiteX42" fmla="*/ 819807 w 882869"/>
              <a:gd name="connsiteY42" fmla="*/ 1082566 h 1744723"/>
              <a:gd name="connsiteX43" fmla="*/ 851338 w 882869"/>
              <a:gd name="connsiteY43" fmla="*/ 945931 h 1744723"/>
              <a:gd name="connsiteX44" fmla="*/ 861848 w 882869"/>
              <a:gd name="connsiteY44" fmla="*/ 872359 h 1744723"/>
              <a:gd name="connsiteX45" fmla="*/ 872359 w 882869"/>
              <a:gd name="connsiteY45" fmla="*/ 777766 h 1744723"/>
              <a:gd name="connsiteX46" fmla="*/ 882869 w 882869"/>
              <a:gd name="connsiteY46" fmla="*/ 735724 h 1744723"/>
              <a:gd name="connsiteX47" fmla="*/ 872359 w 882869"/>
              <a:gd name="connsiteY47" fmla="*/ 325821 h 1744723"/>
              <a:gd name="connsiteX48" fmla="*/ 861848 w 882869"/>
              <a:gd name="connsiteY48" fmla="*/ 252248 h 1744723"/>
              <a:gd name="connsiteX49" fmla="*/ 819807 w 882869"/>
              <a:gd name="connsiteY49" fmla="*/ 157655 h 1744723"/>
              <a:gd name="connsiteX50" fmla="*/ 756745 w 882869"/>
              <a:gd name="connsiteY50" fmla="*/ 94593 h 1744723"/>
              <a:gd name="connsiteX51" fmla="*/ 651641 w 882869"/>
              <a:gd name="connsiteY51" fmla="*/ 84083 h 1744723"/>
              <a:gd name="connsiteX52" fmla="*/ 557048 w 882869"/>
              <a:gd name="connsiteY52" fmla="*/ 52552 h 1744723"/>
              <a:gd name="connsiteX53" fmla="*/ 525517 w 882869"/>
              <a:gd name="connsiteY53" fmla="*/ 42041 h 17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82869" h="1744723">
                <a:moveTo>
                  <a:pt x="493986" y="0"/>
                </a:moveTo>
                <a:cubicBezTo>
                  <a:pt x="359251" y="44910"/>
                  <a:pt x="506166" y="-738"/>
                  <a:pt x="147145" y="21021"/>
                </a:cubicBezTo>
                <a:cubicBezTo>
                  <a:pt x="136086" y="21691"/>
                  <a:pt x="126124" y="28028"/>
                  <a:pt x="115614" y="31531"/>
                </a:cubicBezTo>
                <a:cubicBezTo>
                  <a:pt x="105104" y="38538"/>
                  <a:pt x="93787" y="44465"/>
                  <a:pt x="84083" y="52552"/>
                </a:cubicBezTo>
                <a:cubicBezTo>
                  <a:pt x="53736" y="77842"/>
                  <a:pt x="52200" y="84611"/>
                  <a:pt x="31531" y="115614"/>
                </a:cubicBezTo>
                <a:cubicBezTo>
                  <a:pt x="28028" y="129628"/>
                  <a:pt x="24989" y="143766"/>
                  <a:pt x="21021" y="157655"/>
                </a:cubicBezTo>
                <a:cubicBezTo>
                  <a:pt x="17977" y="168308"/>
                  <a:pt x="13197" y="178438"/>
                  <a:pt x="10510" y="189186"/>
                </a:cubicBezTo>
                <a:cubicBezTo>
                  <a:pt x="6177" y="206517"/>
                  <a:pt x="3503" y="224221"/>
                  <a:pt x="0" y="241738"/>
                </a:cubicBezTo>
                <a:cubicBezTo>
                  <a:pt x="1855" y="260284"/>
                  <a:pt x="6111" y="354093"/>
                  <a:pt x="21021" y="388883"/>
                </a:cubicBezTo>
                <a:cubicBezTo>
                  <a:pt x="36386" y="424735"/>
                  <a:pt x="49465" y="420951"/>
                  <a:pt x="73572" y="451945"/>
                </a:cubicBezTo>
                <a:cubicBezTo>
                  <a:pt x="89083" y="471887"/>
                  <a:pt x="97750" y="497143"/>
                  <a:pt x="115614" y="515007"/>
                </a:cubicBezTo>
                <a:lnTo>
                  <a:pt x="178676" y="578069"/>
                </a:lnTo>
                <a:cubicBezTo>
                  <a:pt x="205883" y="605276"/>
                  <a:pt x="239675" y="634945"/>
                  <a:pt x="252248" y="672662"/>
                </a:cubicBezTo>
                <a:lnTo>
                  <a:pt x="262759" y="704193"/>
                </a:lnTo>
                <a:cubicBezTo>
                  <a:pt x="292856" y="944976"/>
                  <a:pt x="254791" y="644440"/>
                  <a:pt x="283779" y="861848"/>
                </a:cubicBezTo>
                <a:cubicBezTo>
                  <a:pt x="287512" y="889846"/>
                  <a:pt x="289995" y="918014"/>
                  <a:pt x="294290" y="945931"/>
                </a:cubicBezTo>
                <a:cubicBezTo>
                  <a:pt x="297006" y="963587"/>
                  <a:pt x="301863" y="980862"/>
                  <a:pt x="304800" y="998483"/>
                </a:cubicBezTo>
                <a:cubicBezTo>
                  <a:pt x="313588" y="1051213"/>
                  <a:pt x="320222" y="1128833"/>
                  <a:pt x="336331" y="1177159"/>
                </a:cubicBezTo>
                <a:lnTo>
                  <a:pt x="367862" y="1271752"/>
                </a:lnTo>
                <a:lnTo>
                  <a:pt x="378372" y="1303283"/>
                </a:lnTo>
                <a:lnTo>
                  <a:pt x="388883" y="1334814"/>
                </a:lnTo>
                <a:cubicBezTo>
                  <a:pt x="381876" y="1355835"/>
                  <a:pt x="386298" y="1385585"/>
                  <a:pt x="367862" y="1397876"/>
                </a:cubicBezTo>
                <a:lnTo>
                  <a:pt x="304800" y="1439917"/>
                </a:lnTo>
                <a:lnTo>
                  <a:pt x="262759" y="1502979"/>
                </a:lnTo>
                <a:cubicBezTo>
                  <a:pt x="255752" y="1513489"/>
                  <a:pt x="245733" y="1522526"/>
                  <a:pt x="241738" y="1534510"/>
                </a:cubicBezTo>
                <a:cubicBezTo>
                  <a:pt x="238234" y="1545020"/>
                  <a:pt x="236182" y="1556132"/>
                  <a:pt x="231227" y="1566041"/>
                </a:cubicBezTo>
                <a:cubicBezTo>
                  <a:pt x="225578" y="1577339"/>
                  <a:pt x="215337" y="1586030"/>
                  <a:pt x="210207" y="1597573"/>
                </a:cubicBezTo>
                <a:cubicBezTo>
                  <a:pt x="195583" y="1630477"/>
                  <a:pt x="187412" y="1667733"/>
                  <a:pt x="178676" y="1702676"/>
                </a:cubicBezTo>
                <a:cubicBezTo>
                  <a:pt x="182179" y="1713186"/>
                  <a:pt x="179567" y="1728710"/>
                  <a:pt x="189186" y="1734207"/>
                </a:cubicBezTo>
                <a:cubicBezTo>
                  <a:pt x="229152" y="1757045"/>
                  <a:pt x="359111" y="1735812"/>
                  <a:pt x="378372" y="1734207"/>
                </a:cubicBezTo>
                <a:cubicBezTo>
                  <a:pt x="434428" y="1650124"/>
                  <a:pt x="360855" y="1751724"/>
                  <a:pt x="430924" y="1681655"/>
                </a:cubicBezTo>
                <a:cubicBezTo>
                  <a:pt x="439856" y="1672723"/>
                  <a:pt x="443553" y="1659565"/>
                  <a:pt x="451945" y="1650124"/>
                </a:cubicBezTo>
                <a:cubicBezTo>
                  <a:pt x="471695" y="1627905"/>
                  <a:pt x="493986" y="1608083"/>
                  <a:pt x="515007" y="1587062"/>
                </a:cubicBezTo>
                <a:cubicBezTo>
                  <a:pt x="525517" y="1576552"/>
                  <a:pt x="538293" y="1567899"/>
                  <a:pt x="546538" y="1555531"/>
                </a:cubicBezTo>
                <a:cubicBezTo>
                  <a:pt x="560552" y="1534510"/>
                  <a:pt x="570715" y="1510333"/>
                  <a:pt x="588579" y="1492469"/>
                </a:cubicBezTo>
                <a:cubicBezTo>
                  <a:pt x="680697" y="1400351"/>
                  <a:pt x="563844" y="1513081"/>
                  <a:pt x="651641" y="1439917"/>
                </a:cubicBezTo>
                <a:cubicBezTo>
                  <a:pt x="732559" y="1372485"/>
                  <a:pt x="636424" y="1439550"/>
                  <a:pt x="714703" y="1387366"/>
                </a:cubicBezTo>
                <a:cubicBezTo>
                  <a:pt x="718207" y="1376856"/>
                  <a:pt x="719834" y="1365520"/>
                  <a:pt x="725214" y="1355835"/>
                </a:cubicBezTo>
                <a:cubicBezTo>
                  <a:pt x="737483" y="1333751"/>
                  <a:pt x="767255" y="1292773"/>
                  <a:pt x="767255" y="1292773"/>
                </a:cubicBezTo>
                <a:cubicBezTo>
                  <a:pt x="770758" y="1268249"/>
                  <a:pt x="772907" y="1243492"/>
                  <a:pt x="777765" y="1219200"/>
                </a:cubicBezTo>
                <a:cubicBezTo>
                  <a:pt x="779938" y="1208336"/>
                  <a:pt x="785232" y="1198322"/>
                  <a:pt x="788276" y="1187669"/>
                </a:cubicBezTo>
                <a:cubicBezTo>
                  <a:pt x="792244" y="1173780"/>
                  <a:pt x="794635" y="1159464"/>
                  <a:pt x="798786" y="1145628"/>
                </a:cubicBezTo>
                <a:cubicBezTo>
                  <a:pt x="805153" y="1124405"/>
                  <a:pt x="815462" y="1104294"/>
                  <a:pt x="819807" y="1082566"/>
                </a:cubicBezTo>
                <a:cubicBezTo>
                  <a:pt x="843000" y="966598"/>
                  <a:pt x="829528" y="1011357"/>
                  <a:pt x="851338" y="945931"/>
                </a:cubicBezTo>
                <a:cubicBezTo>
                  <a:pt x="854841" y="921407"/>
                  <a:pt x="858775" y="896941"/>
                  <a:pt x="861848" y="872359"/>
                </a:cubicBezTo>
                <a:cubicBezTo>
                  <a:pt x="865783" y="840879"/>
                  <a:pt x="867535" y="809122"/>
                  <a:pt x="872359" y="777766"/>
                </a:cubicBezTo>
                <a:cubicBezTo>
                  <a:pt x="874556" y="763489"/>
                  <a:pt x="879366" y="749738"/>
                  <a:pt x="882869" y="735724"/>
                </a:cubicBezTo>
                <a:cubicBezTo>
                  <a:pt x="879366" y="599090"/>
                  <a:pt x="878296" y="462371"/>
                  <a:pt x="872359" y="325821"/>
                </a:cubicBezTo>
                <a:cubicBezTo>
                  <a:pt x="871283" y="301071"/>
                  <a:pt x="867419" y="276387"/>
                  <a:pt x="861848" y="252248"/>
                </a:cubicBezTo>
                <a:cubicBezTo>
                  <a:pt x="854059" y="218497"/>
                  <a:pt x="843297" y="184082"/>
                  <a:pt x="819807" y="157655"/>
                </a:cubicBezTo>
                <a:cubicBezTo>
                  <a:pt x="800057" y="135436"/>
                  <a:pt x="786325" y="97551"/>
                  <a:pt x="756745" y="94593"/>
                </a:cubicBezTo>
                <a:lnTo>
                  <a:pt x="651641" y="84083"/>
                </a:lnTo>
                <a:lnTo>
                  <a:pt x="557048" y="52552"/>
                </a:lnTo>
                <a:lnTo>
                  <a:pt x="525517" y="42041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908F64F-3769-A44F-86D8-5A91E7CE935C}"/>
              </a:ext>
            </a:extLst>
          </p:cNvPr>
          <p:cNvSpPr/>
          <p:nvPr/>
        </p:nvSpPr>
        <p:spPr>
          <a:xfrm>
            <a:off x="4757522" y="5523470"/>
            <a:ext cx="692109" cy="432487"/>
          </a:xfrm>
          <a:custGeom>
            <a:avLst/>
            <a:gdLst>
              <a:gd name="connsiteX0" fmla="*/ 210065 w 692109"/>
              <a:gd name="connsiteY0" fmla="*/ 37071 h 432487"/>
              <a:gd name="connsiteX1" fmla="*/ 123567 w 692109"/>
              <a:gd name="connsiteY1" fmla="*/ 86498 h 432487"/>
              <a:gd name="connsiteX2" fmla="*/ 74140 w 692109"/>
              <a:gd name="connsiteY2" fmla="*/ 160638 h 432487"/>
              <a:gd name="connsiteX3" fmla="*/ 37070 w 692109"/>
              <a:gd name="connsiteY3" fmla="*/ 197708 h 432487"/>
              <a:gd name="connsiteX4" fmla="*/ 12357 w 692109"/>
              <a:gd name="connsiteY4" fmla="*/ 271849 h 432487"/>
              <a:gd name="connsiteX5" fmla="*/ 0 w 692109"/>
              <a:gd name="connsiteY5" fmla="*/ 308919 h 432487"/>
              <a:gd name="connsiteX6" fmla="*/ 12357 w 692109"/>
              <a:gd name="connsiteY6" fmla="*/ 370703 h 432487"/>
              <a:gd name="connsiteX7" fmla="*/ 24713 w 692109"/>
              <a:gd name="connsiteY7" fmla="*/ 407773 h 432487"/>
              <a:gd name="connsiteX8" fmla="*/ 98854 w 692109"/>
              <a:gd name="connsiteY8" fmla="*/ 432487 h 432487"/>
              <a:gd name="connsiteX9" fmla="*/ 568411 w 692109"/>
              <a:gd name="connsiteY9" fmla="*/ 395416 h 432487"/>
              <a:gd name="connsiteX10" fmla="*/ 605481 w 692109"/>
              <a:gd name="connsiteY10" fmla="*/ 383060 h 432487"/>
              <a:gd name="connsiteX11" fmla="*/ 630194 w 692109"/>
              <a:gd name="connsiteY11" fmla="*/ 345989 h 432487"/>
              <a:gd name="connsiteX12" fmla="*/ 667265 w 692109"/>
              <a:gd name="connsiteY12" fmla="*/ 321276 h 432487"/>
              <a:gd name="connsiteX13" fmla="*/ 691978 w 692109"/>
              <a:gd name="connsiteY13" fmla="*/ 247135 h 432487"/>
              <a:gd name="connsiteX14" fmla="*/ 679621 w 692109"/>
              <a:gd name="connsiteY14" fmla="*/ 74141 h 432487"/>
              <a:gd name="connsiteX15" fmla="*/ 654908 w 692109"/>
              <a:gd name="connsiteY15" fmla="*/ 37071 h 432487"/>
              <a:gd name="connsiteX16" fmla="*/ 370703 w 692109"/>
              <a:gd name="connsiteY16" fmla="*/ 0 h 432487"/>
              <a:gd name="connsiteX17" fmla="*/ 333632 w 692109"/>
              <a:gd name="connsiteY17" fmla="*/ 24714 h 432487"/>
              <a:gd name="connsiteX18" fmla="*/ 247135 w 692109"/>
              <a:gd name="connsiteY18" fmla="*/ 12357 h 432487"/>
              <a:gd name="connsiteX19" fmla="*/ 210065 w 692109"/>
              <a:gd name="connsiteY19" fmla="*/ 37071 h 4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2109" h="432487">
                <a:moveTo>
                  <a:pt x="210065" y="37071"/>
                </a:moveTo>
                <a:cubicBezTo>
                  <a:pt x="189470" y="49428"/>
                  <a:pt x="148139" y="64160"/>
                  <a:pt x="123567" y="86498"/>
                </a:cubicBezTo>
                <a:cubicBezTo>
                  <a:pt x="101589" y="106477"/>
                  <a:pt x="95142" y="139636"/>
                  <a:pt x="74140" y="160638"/>
                </a:cubicBezTo>
                <a:lnTo>
                  <a:pt x="37070" y="197708"/>
                </a:lnTo>
                <a:lnTo>
                  <a:pt x="12357" y="271849"/>
                </a:lnTo>
                <a:lnTo>
                  <a:pt x="0" y="308919"/>
                </a:lnTo>
                <a:cubicBezTo>
                  <a:pt x="4119" y="329514"/>
                  <a:pt x="7263" y="350328"/>
                  <a:pt x="12357" y="370703"/>
                </a:cubicBezTo>
                <a:cubicBezTo>
                  <a:pt x="15516" y="383339"/>
                  <a:pt x="14114" y="400202"/>
                  <a:pt x="24713" y="407773"/>
                </a:cubicBezTo>
                <a:cubicBezTo>
                  <a:pt x="45911" y="422915"/>
                  <a:pt x="98854" y="432487"/>
                  <a:pt x="98854" y="432487"/>
                </a:cubicBezTo>
                <a:cubicBezTo>
                  <a:pt x="317653" y="377786"/>
                  <a:pt x="163761" y="408905"/>
                  <a:pt x="568411" y="395416"/>
                </a:cubicBezTo>
                <a:cubicBezTo>
                  <a:pt x="580768" y="391297"/>
                  <a:pt x="595310" y="391197"/>
                  <a:pt x="605481" y="383060"/>
                </a:cubicBezTo>
                <a:cubicBezTo>
                  <a:pt x="617078" y="373783"/>
                  <a:pt x="619693" y="356490"/>
                  <a:pt x="630194" y="345989"/>
                </a:cubicBezTo>
                <a:cubicBezTo>
                  <a:pt x="640695" y="335488"/>
                  <a:pt x="654908" y="329514"/>
                  <a:pt x="667265" y="321276"/>
                </a:cubicBezTo>
                <a:cubicBezTo>
                  <a:pt x="675503" y="296562"/>
                  <a:pt x="693834" y="273119"/>
                  <a:pt x="691978" y="247135"/>
                </a:cubicBezTo>
                <a:cubicBezTo>
                  <a:pt x="687859" y="189470"/>
                  <a:pt x="689668" y="131073"/>
                  <a:pt x="679621" y="74141"/>
                </a:cubicBezTo>
                <a:cubicBezTo>
                  <a:pt x="677040" y="59516"/>
                  <a:pt x="667501" y="44942"/>
                  <a:pt x="654908" y="37071"/>
                </a:cubicBezTo>
                <a:cubicBezTo>
                  <a:pt x="586697" y="-5561"/>
                  <a:pt x="411636" y="2408"/>
                  <a:pt x="370703" y="0"/>
                </a:cubicBezTo>
                <a:cubicBezTo>
                  <a:pt x="358346" y="8238"/>
                  <a:pt x="348410" y="23236"/>
                  <a:pt x="333632" y="24714"/>
                </a:cubicBezTo>
                <a:cubicBezTo>
                  <a:pt x="304651" y="27612"/>
                  <a:pt x="276082" y="15573"/>
                  <a:pt x="247135" y="12357"/>
                </a:cubicBezTo>
                <a:cubicBezTo>
                  <a:pt x="238947" y="11447"/>
                  <a:pt x="230660" y="24714"/>
                  <a:pt x="210065" y="37071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DBC027C-DD62-8A4D-AF9C-95DA64E927D2}"/>
              </a:ext>
            </a:extLst>
          </p:cNvPr>
          <p:cNvSpPr txBox="1"/>
          <p:nvPr/>
        </p:nvSpPr>
        <p:spPr>
          <a:xfrm>
            <a:off x="8610600" y="2476482"/>
            <a:ext cx="30025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Again, </a:t>
            </a:r>
            <a:r>
              <a:rPr lang="en-US" sz="2400" dirty="0"/>
              <a:t>RAPv5 </a:t>
            </a:r>
            <a:r>
              <a:rPr lang="en-US" sz="2400" dirty="0" smtClean="0"/>
              <a:t>10-m </a:t>
            </a:r>
            <a:r>
              <a:rPr lang="en-US" sz="2400" dirty="0"/>
              <a:t>winds are consistently stronger over large bodies of </a:t>
            </a:r>
            <a:r>
              <a:rPr lang="en-US" sz="2400" dirty="0" smtClean="0"/>
              <a:t>water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However, wind </a:t>
            </a:r>
            <a:r>
              <a:rPr lang="en-US" sz="2400" dirty="0"/>
              <a:t>speeds over </a:t>
            </a:r>
            <a:r>
              <a:rPr lang="en-US" sz="2400" dirty="0" smtClean="0"/>
              <a:t>higher terrain </a:t>
            </a:r>
            <a:r>
              <a:rPr lang="en-US" sz="2400" dirty="0"/>
              <a:t>often </a:t>
            </a:r>
            <a:r>
              <a:rPr lang="en-US" sz="2400" dirty="0" smtClean="0"/>
              <a:t>appear weaker</a:t>
            </a:r>
            <a:endParaRPr lang="en-US" sz="2400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C152F46-2CA5-C249-A8D4-C8037D846602}"/>
              </a:ext>
            </a:extLst>
          </p:cNvPr>
          <p:cNvSpPr/>
          <p:nvPr/>
        </p:nvSpPr>
        <p:spPr>
          <a:xfrm rot="11572459">
            <a:off x="4263845" y="5515751"/>
            <a:ext cx="2285645" cy="18793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516AF57-854B-444C-B239-222130632AE3}"/>
              </a:ext>
            </a:extLst>
          </p:cNvPr>
          <p:cNvSpPr/>
          <p:nvPr/>
        </p:nvSpPr>
        <p:spPr>
          <a:xfrm rot="11572459">
            <a:off x="3925327" y="4597916"/>
            <a:ext cx="2793794" cy="1644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DF77AF5-64F1-254C-9087-0F5D6FBB0196}"/>
              </a:ext>
            </a:extLst>
          </p:cNvPr>
          <p:cNvSpPr/>
          <p:nvPr/>
        </p:nvSpPr>
        <p:spPr>
          <a:xfrm rot="11572459">
            <a:off x="4123920" y="4891369"/>
            <a:ext cx="2285645" cy="18793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64999" y="307612"/>
            <a:ext cx="3093718" cy="64071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+mn-lt"/>
              </a:rPr>
              <a:t>10-m Wind Speed</a:t>
            </a:r>
            <a:endParaRPr lang="en-US" sz="36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31289" y="1358461"/>
            <a:ext cx="216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3</a:t>
            </a:r>
            <a:r>
              <a:rPr lang="en-US" sz="2000" dirty="0" smtClean="0"/>
              <a:t>Z 10/30/19</a:t>
            </a:r>
            <a:endParaRPr lang="en-US" sz="2000" dirty="0"/>
          </a:p>
          <a:p>
            <a:r>
              <a:rPr lang="en-US" sz="2000" dirty="0"/>
              <a:t>Valid 9</a:t>
            </a:r>
            <a:r>
              <a:rPr lang="en-US" sz="2000" dirty="0" smtClean="0"/>
              <a:t>Z 10/30/19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48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029FC-4F3A-2845-903E-7110F7C21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93" y="0"/>
            <a:ext cx="7583595" cy="687004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04445512-35EF-F544-B24D-EFC9C0BCBBA1}"/>
              </a:ext>
            </a:extLst>
          </p:cNvPr>
          <p:cNvSpPr txBox="1"/>
          <p:nvPr/>
        </p:nvSpPr>
        <p:spPr>
          <a:xfrm>
            <a:off x="8435340" y="3065730"/>
            <a:ext cx="2947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Weaker RAPv5 speeds</a:t>
            </a:r>
          </a:p>
          <a:p>
            <a:pPr algn="ctr"/>
            <a:r>
              <a:rPr lang="en-US" sz="2400" dirty="0"/>
              <a:t>   over most of the</a:t>
            </a:r>
          </a:p>
          <a:p>
            <a:pPr algn="ctr"/>
            <a:r>
              <a:rPr lang="en-US" sz="2400" dirty="0"/>
              <a:t>   higher terrain of the</a:t>
            </a:r>
          </a:p>
          <a:p>
            <a:pPr algn="ctr"/>
            <a:r>
              <a:rPr lang="en-US" sz="2400" dirty="0"/>
              <a:t>   </a:t>
            </a:r>
            <a:r>
              <a:rPr lang="en-US" sz="2400" dirty="0" smtClean="0"/>
              <a:t>southwest U.S.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35340" y="331698"/>
            <a:ext cx="3093718" cy="64071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+mn-lt"/>
              </a:rPr>
              <a:t>10-m Wind Speed</a:t>
            </a:r>
            <a:endParaRPr lang="en-US" sz="3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1630" y="1665128"/>
            <a:ext cx="216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3</a:t>
            </a:r>
            <a:r>
              <a:rPr lang="en-US" sz="2000" dirty="0" smtClean="0"/>
              <a:t>Z 10/30/19</a:t>
            </a:r>
            <a:endParaRPr lang="en-US" sz="2000" dirty="0"/>
          </a:p>
          <a:p>
            <a:r>
              <a:rPr lang="en-US" sz="2000" dirty="0"/>
              <a:t>Valid 9</a:t>
            </a:r>
            <a:r>
              <a:rPr lang="en-US" sz="2000" dirty="0" smtClean="0"/>
              <a:t>Z 10/30/19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9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4445512-35EF-F544-B24D-EFC9C0BCBBA1}"/>
              </a:ext>
            </a:extLst>
          </p:cNvPr>
          <p:cNvSpPr txBox="1"/>
          <p:nvPr/>
        </p:nvSpPr>
        <p:spPr>
          <a:xfrm>
            <a:off x="8435341" y="3027732"/>
            <a:ext cx="3124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AK case also </a:t>
            </a:r>
            <a:r>
              <a:rPr lang="en-US" sz="2400" dirty="0"/>
              <a:t>shows weaker RAPv5 </a:t>
            </a:r>
            <a:r>
              <a:rPr lang="en-US" sz="2400" dirty="0" smtClean="0"/>
              <a:t>speeds</a:t>
            </a:r>
            <a:endParaRPr lang="en-US" sz="2400" dirty="0"/>
          </a:p>
          <a:p>
            <a:pPr algn="ctr"/>
            <a:r>
              <a:rPr lang="en-US" sz="2400" dirty="0" smtClean="0"/>
              <a:t>over high terrain with stronger winds over ocean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35341" y="303730"/>
            <a:ext cx="3093718" cy="64071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+mn-lt"/>
              </a:rPr>
              <a:t>10-m Wind Speed</a:t>
            </a:r>
          </a:p>
          <a:p>
            <a:pPr algn="ctr"/>
            <a:endParaRPr lang="en-US" sz="3600" dirty="0">
              <a:latin typeface="+mn-lt"/>
            </a:endParaRPr>
          </a:p>
          <a:p>
            <a:pPr algn="ctr"/>
            <a:endParaRPr lang="en-US" sz="36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4" y="0"/>
            <a:ext cx="760343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17130" y="1636658"/>
            <a:ext cx="216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3</a:t>
            </a:r>
            <a:r>
              <a:rPr lang="en-US" sz="2000" dirty="0" smtClean="0"/>
              <a:t>Z 10/27/19</a:t>
            </a:r>
            <a:endParaRPr lang="en-US" sz="2000" dirty="0"/>
          </a:p>
          <a:p>
            <a:r>
              <a:rPr lang="en-US" sz="2000" dirty="0"/>
              <a:t>Valid 9</a:t>
            </a:r>
            <a:r>
              <a:rPr lang="en-US" sz="2000" dirty="0" smtClean="0"/>
              <a:t>Z 10/28/19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82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49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10-m </a:t>
            </a:r>
            <a:r>
              <a:rPr lang="en-US" sz="3600" dirty="0" smtClean="0">
                <a:latin typeface="+mn-lt"/>
              </a:rPr>
              <a:t>Wind Speed</a:t>
            </a:r>
            <a:endParaRPr lang="en-US" sz="3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5968" y="3055400"/>
            <a:ext cx="3712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Increased 10-m wind speeds in RAPv5 compared to RAPv4 for Subtropical Storm Melissa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25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01631" y="1701526"/>
            <a:ext cx="216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</a:t>
            </a:r>
            <a:r>
              <a:rPr lang="en-US" sz="2000" dirty="0" smtClean="0"/>
              <a:t>9Z 10/11/19</a:t>
            </a:r>
            <a:endParaRPr lang="en-US" sz="2000" dirty="0"/>
          </a:p>
          <a:p>
            <a:r>
              <a:rPr lang="en-US" sz="2000" dirty="0"/>
              <a:t>Valid </a:t>
            </a:r>
            <a:r>
              <a:rPr lang="en-US" sz="2000" dirty="0" smtClean="0"/>
              <a:t>1Z 10/12/19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8272"/>
            <a:ext cx="6656004" cy="60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49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10-m </a:t>
            </a:r>
            <a:r>
              <a:rPr lang="en-US" sz="3600" dirty="0" smtClean="0">
                <a:latin typeface="+mn-lt"/>
              </a:rPr>
              <a:t>Wind Speed</a:t>
            </a:r>
            <a:endParaRPr lang="en-US" sz="3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5968" y="3242969"/>
            <a:ext cx="371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Increased 10-m wind speeds in RAPv5 compared to RAPv4 over Great Lakes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26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01631" y="1701526"/>
            <a:ext cx="216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</a:t>
            </a:r>
            <a:r>
              <a:rPr lang="en-US" sz="2000" dirty="0" smtClean="0"/>
              <a:t>21Z 10/25/19</a:t>
            </a:r>
            <a:endParaRPr lang="en-US" sz="2000" dirty="0"/>
          </a:p>
          <a:p>
            <a:r>
              <a:rPr lang="en-US" sz="2000" dirty="0"/>
              <a:t>Valid </a:t>
            </a:r>
            <a:r>
              <a:rPr lang="en-US" sz="2000" dirty="0" smtClean="0"/>
              <a:t>1Z 10/27/19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3517"/>
            <a:ext cx="6622608" cy="601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49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10-m </a:t>
            </a:r>
            <a:r>
              <a:rPr lang="en-US" sz="3600" dirty="0" smtClean="0">
                <a:latin typeface="+mn-lt"/>
              </a:rPr>
              <a:t>Wind Speed</a:t>
            </a:r>
            <a:endParaRPr lang="en-US" sz="3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5968" y="3242971"/>
            <a:ext cx="371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Increased 10-m wind speeds in RAPv5 compared to RAPv4 over Great Lakes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27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01631" y="1701526"/>
            <a:ext cx="216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</a:t>
            </a:r>
            <a:r>
              <a:rPr lang="en-US" sz="2000" dirty="0" smtClean="0"/>
              <a:t>12Z 10/27/19</a:t>
            </a:r>
            <a:endParaRPr lang="en-US" sz="2000" dirty="0"/>
          </a:p>
          <a:p>
            <a:r>
              <a:rPr lang="en-US" sz="2000" dirty="0"/>
              <a:t>Valid </a:t>
            </a:r>
            <a:r>
              <a:rPr lang="en-US" sz="2000" dirty="0" smtClean="0"/>
              <a:t>1Z 10/28/19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9364"/>
            <a:ext cx="6631752" cy="602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28</a:t>
            </a:fld>
            <a:endParaRPr lang="en-US"/>
          </a:p>
        </p:txBody>
      </p:sp>
      <p:sp>
        <p:nvSpPr>
          <p:cNvPr id="3" name="Google Shape;197;p32"/>
          <p:cNvSpPr txBox="1">
            <a:spLocks/>
          </p:cNvSpPr>
          <p:nvPr/>
        </p:nvSpPr>
        <p:spPr>
          <a:xfrm>
            <a:off x="431228" y="614311"/>
            <a:ext cx="11172506" cy="624368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 smtClean="0"/>
              <a:t>RAPv5 </a:t>
            </a:r>
            <a:r>
              <a:rPr lang="en-US" sz="2400" dirty="0" smtClean="0"/>
              <a:t>has </a:t>
            </a:r>
            <a:r>
              <a:rPr lang="en-US" sz="2400" dirty="0" smtClean="0"/>
              <a:t>colder 2-m temps </a:t>
            </a:r>
            <a:r>
              <a:rPr lang="en-US" sz="2400" dirty="0"/>
              <a:t>than RAPv4 during the day </a:t>
            </a:r>
            <a:r>
              <a:rPr lang="en-US" sz="2400" dirty="0" smtClean="0"/>
              <a:t>over most of the U.S.</a:t>
            </a:r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2400" dirty="0" smtClean="0"/>
              <a:t>The RAPv5 has warmer 2-m temps </a:t>
            </a:r>
            <a:r>
              <a:rPr lang="en-US" sz="2400" dirty="0"/>
              <a:t>than RAPv4 </a:t>
            </a:r>
            <a:r>
              <a:rPr lang="en-US" sz="2400" dirty="0" smtClean="0"/>
              <a:t>during the overnight hours </a:t>
            </a:r>
            <a:r>
              <a:rPr lang="en-US" sz="2400" dirty="0"/>
              <a:t>in the western U.S</a:t>
            </a:r>
            <a:r>
              <a:rPr lang="en-US" sz="2400" dirty="0" smtClean="0"/>
              <a:t>./mountainous regions </a:t>
            </a:r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2400" dirty="0" smtClean="0"/>
              <a:t>The RAPv5 has higher 2-m </a:t>
            </a:r>
            <a:r>
              <a:rPr lang="en-US" sz="2400" dirty="0" err="1" smtClean="0"/>
              <a:t>dewpoint</a:t>
            </a:r>
            <a:r>
              <a:rPr lang="en-US" sz="2400" dirty="0" smtClean="0"/>
              <a:t> temps than RAPv4 at around 0Z validation time in the western U.S.</a:t>
            </a:r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2400" dirty="0" smtClean="0"/>
              <a:t>There </a:t>
            </a:r>
            <a:r>
              <a:rPr lang="en-US" sz="2400" smtClean="0"/>
              <a:t>is </a:t>
            </a:r>
            <a:r>
              <a:rPr lang="en-US" sz="2400" smtClean="0"/>
              <a:t>higher </a:t>
            </a:r>
            <a:r>
              <a:rPr lang="en-US" sz="2400" dirty="0"/>
              <a:t>cloud cover at all levels in RAPv5 compared to RAPv4 </a:t>
            </a:r>
            <a:r>
              <a:rPr lang="en-US" sz="2400" dirty="0" smtClean="0"/>
              <a:t>with the </a:t>
            </a:r>
            <a:r>
              <a:rPr lang="en-US" sz="2400" dirty="0"/>
              <a:t>greatest </a:t>
            </a:r>
            <a:r>
              <a:rPr lang="en-US" sz="2400" dirty="0" smtClean="0"/>
              <a:t>increases </a:t>
            </a:r>
            <a:r>
              <a:rPr lang="en-US" sz="2400" dirty="0"/>
              <a:t>from </a:t>
            </a:r>
            <a:r>
              <a:rPr lang="en-US" sz="2400" dirty="0" smtClean="0"/>
              <a:t>low-level clouds</a:t>
            </a:r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2400" dirty="0" smtClean="0"/>
              <a:t>For longer runs that extend to 39 </a:t>
            </a:r>
            <a:r>
              <a:rPr lang="en-US" sz="2400" dirty="0" err="1" smtClean="0"/>
              <a:t>hrs</a:t>
            </a:r>
            <a:r>
              <a:rPr lang="en-US" sz="2400" dirty="0" smtClean="0"/>
              <a:t>, the accumulated </a:t>
            </a:r>
            <a:r>
              <a:rPr lang="en-US" sz="2400" dirty="0" err="1" smtClean="0"/>
              <a:t>precip</a:t>
            </a:r>
            <a:r>
              <a:rPr lang="en-US" sz="2400" dirty="0" smtClean="0"/>
              <a:t> increases in </a:t>
            </a:r>
            <a:r>
              <a:rPr lang="en-US" sz="2400" dirty="0"/>
              <a:t>RAPv5 compared to RAPv4 for </a:t>
            </a:r>
            <a:r>
              <a:rPr lang="en-US" sz="2400" dirty="0" smtClean="0"/>
              <a:t>the </a:t>
            </a:r>
            <a:r>
              <a:rPr lang="en-US" sz="2400" dirty="0"/>
              <a:t>Gulf of </a:t>
            </a:r>
            <a:r>
              <a:rPr lang="en-US" sz="2400" dirty="0" smtClean="0"/>
              <a:t>Mexico</a:t>
            </a:r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2400" dirty="0" smtClean="0"/>
              <a:t>The RAPv5 contains stronger 10-m wind speeds than the RAPv4 over the western Atlantic, eastern Pacific, Great Lakes, and within storms</a:t>
            </a:r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2400" dirty="0"/>
              <a:t>The RAPv5 </a:t>
            </a:r>
            <a:r>
              <a:rPr lang="en-US" sz="2400" dirty="0" smtClean="0"/>
              <a:t>has weaker </a:t>
            </a:r>
            <a:r>
              <a:rPr lang="en-US" sz="2400" dirty="0"/>
              <a:t>10-m wind speeds than the RAPv4 </a:t>
            </a:r>
            <a:r>
              <a:rPr lang="en-US" sz="2400" dirty="0" smtClean="0"/>
              <a:t>over high terrain</a:t>
            </a:r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2400" dirty="0" smtClean="0"/>
              <a:t>RAPv5 or v4 better? Mostly inconclusive at this time, but RAPv5 seems better w/ 2-m </a:t>
            </a:r>
            <a:r>
              <a:rPr lang="en-US" sz="2400" dirty="0" err="1" smtClean="0"/>
              <a:t>dewpoint</a:t>
            </a:r>
            <a:r>
              <a:rPr lang="en-US" sz="2400" dirty="0" smtClean="0"/>
              <a:t> temps in western U.S.</a:t>
            </a:r>
            <a:endParaRPr lang="en-US" sz="2400" dirty="0"/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endParaRPr lang="en-US" sz="2400" dirty="0"/>
          </a:p>
          <a:p>
            <a:pPr indent="-381000">
              <a:buClr>
                <a:srgbClr val="000000"/>
              </a:buClr>
              <a:buSzPts val="2400"/>
              <a:buFont typeface="Arial" panose="020B0604020202020204" pitchFamily="34" charset="0"/>
              <a:buChar char="●"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63B2E-018C-2442-9431-6A3CB1105055}"/>
              </a:ext>
            </a:extLst>
          </p:cNvPr>
          <p:cNvSpPr txBox="1"/>
          <p:nvPr/>
        </p:nvSpPr>
        <p:spPr>
          <a:xfrm>
            <a:off x="2839368" y="0"/>
            <a:ext cx="6356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Summary of Preliminary Findings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21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994269" y="1"/>
            <a:ext cx="11197731" cy="69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2020 RAPv5/HRRRv4 Changes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C351EAC-216C-9E45-9D14-7977324B6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43" y="780470"/>
            <a:ext cx="9143999" cy="40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kern="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0EB7F0-65A8-1D4F-BE30-A2FA75108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155322"/>
              </p:ext>
            </p:extLst>
          </p:nvPr>
        </p:nvGraphicFramePr>
        <p:xfrm>
          <a:off x="24276" y="740010"/>
          <a:ext cx="12167723" cy="5524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2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432FF"/>
                          </a:solidFill>
                          <a:latin typeface="+mn-lt"/>
                        </a:rPr>
                        <a:t>Model</a:t>
                      </a:r>
                    </a:p>
                  </a:txBody>
                  <a:tcPr marT="45728" marB="45728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Data Assimilation</a:t>
                      </a:r>
                    </a:p>
                  </a:txBody>
                  <a:tcPr marT="45728" marB="45728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Land-surface / post</a:t>
                      </a:r>
                    </a:p>
                  </a:txBody>
                  <a:tcPr marT="45728" marB="45728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7722">
                <a:tc>
                  <a:txBody>
                    <a:bodyPr/>
                    <a:lstStyle/>
                    <a:p>
                      <a:pPr lvl="0" defTabSz="457200" fontAlgn="b">
                        <a:lnSpc>
                          <a:spcPct val="100000"/>
                        </a:lnSpc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WRF-ARWv3.9+ incl.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phys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changes</a:t>
                      </a:r>
                      <a:endParaRPr kumimoji="0" lang="en-US" sz="18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lvl="0" defTabSz="457200" fontAlgn="b">
                        <a:lnSpc>
                          <a:spcPct val="100000"/>
                        </a:lnSpc>
                      </a:pPr>
                      <a:endParaRPr kumimoji="0" lang="en-US" sz="16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lvl="0" defTabSz="457200" fontAlgn="b">
                        <a:lnSpc>
                          <a:spcPct val="100000"/>
                        </a:lnSpc>
                      </a:pPr>
                      <a:r>
                        <a:rPr kumimoji="0" lang="en-US" sz="16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Physics changes: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MYNN PBL update – better sub-grid clouds, improved EDMF mixing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- remove limit for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subgrid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qc/qi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- decrease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subgrid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qc/qi radii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RRTMG modifications for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subgrid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clouds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Aerosols sources/sinks – fire/smoke,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   dust - Add smoke with VIIRS FRP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Improved land-surface/snow model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  including better 2m T/Td diagnostics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Latest Grell-Freitas conv (RAP only)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Lake model for small lakes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Enhanced gravity-wave drag</a:t>
                      </a:r>
                    </a:p>
                    <a:p>
                      <a:pPr lvl="0" defTabSz="457200" fontAlgn="b">
                        <a:lnSpc>
                          <a:spcPct val="100000"/>
                        </a:lnSpc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lvl="0" defTabSz="457200" fontAlgn="b">
                        <a:lnSpc>
                          <a:spcPct val="100000"/>
                        </a:lnSpc>
                      </a:pPr>
                      <a:r>
                        <a:rPr kumimoji="0" lang="en-US" sz="1600" b="1" i="1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Numerics</a:t>
                      </a:r>
                      <a:r>
                        <a:rPr kumimoji="0" lang="en-US" sz="16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changes:</a:t>
                      </a:r>
                    </a:p>
                    <a:p>
                      <a:pPr lvl="0" defTabSz="457200" fontAlgn="b">
                        <a:lnSpc>
                          <a:spcPct val="100000"/>
                        </a:lnSpc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Reduced 6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th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order diffusion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inc.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hydrom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</a:t>
                      </a:r>
                    </a:p>
                    <a:p>
                      <a:pPr lvl="0" defTabSz="457200" fontAlgn="b">
                        <a:lnSpc>
                          <a:spcPct val="100000"/>
                        </a:lnSpc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Removal of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mp_tend_lim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lvl="0" defTabSz="457200" fontAlgn="b">
                        <a:lnSpc>
                          <a:spcPct val="100000"/>
                        </a:lnSpc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Explicit-Implicit vertical advection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Merge with GSI trunk – 2019</a:t>
                      </a:r>
                      <a:endParaRPr kumimoji="0" lang="en-US" sz="18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New Observations for assimilation:</a:t>
                      </a: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GOES-16 radiances,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CrIS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/ATMS</a:t>
                      </a: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TC vitals for trop cyclone location/strength</a:t>
                      </a: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Aircraft/raob moisture obs for p&lt;300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hPa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VIIRS/MODIS fire radiative power</a:t>
                      </a: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Assimilation Methods:</a:t>
                      </a: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HRRR - 3km ensemble DA (36 mems out to 1h) – </a:t>
                      </a: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HRRRDAS mean for HRRR IC and BEC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Switch to MODIS albedo </a:t>
                      </a: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  (higher), replace 1-deg </a:t>
                      </a: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  albedo. </a:t>
                      </a: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Add zenith-ang albedo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adj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15” resolution land use data</a:t>
                      </a: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Fractional sea/lake ice concentration</a:t>
                      </a: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FVCOM data for Great Lakes </a:t>
                      </a: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  lake temp/ice concentration</a:t>
                      </a: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VIIRS/MODIS/GOES fire radiative power</a:t>
                      </a: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HAILCAST diagnostic</a:t>
                      </a: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Arial"/>
                        </a:rPr>
                        <a:t>Smoke (2.5 pm) products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E10E572A-1018-D64D-9D89-55D98B00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2988" y="6441589"/>
            <a:ext cx="597976" cy="365125"/>
          </a:xfrm>
        </p:spPr>
        <p:txBody>
          <a:bodyPr/>
          <a:lstStyle/>
          <a:p>
            <a:fld id="{77D06D35-2A2E-FE44-8E4D-2D6F2A8B9DC6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17267" y="4840844"/>
            <a:ext cx="378821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Extend 03/09/15/21z RAP to f51</a:t>
            </a:r>
          </a:p>
          <a:p>
            <a:r>
              <a:rPr lang="en-US" dirty="0" smtClean="0"/>
              <a:t>Extend 00/06/12/18z HRRRs to f48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4</a:t>
            </a:fld>
            <a:endParaRPr lang="en-US"/>
          </a:p>
        </p:txBody>
      </p:sp>
      <p:sp>
        <p:nvSpPr>
          <p:cNvPr id="3" name="Google Shape;197;p32"/>
          <p:cNvSpPr txBox="1">
            <a:spLocks/>
          </p:cNvSpPr>
          <p:nvPr/>
        </p:nvSpPr>
        <p:spPr>
          <a:xfrm>
            <a:off x="431230" y="1115962"/>
            <a:ext cx="11172506" cy="54229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81000">
              <a:buClr>
                <a:srgbClr val="000000"/>
              </a:buClr>
              <a:buSzPts val="2400"/>
              <a:buChar char="●"/>
            </a:pPr>
            <a:r>
              <a:rPr lang="en-US" sz="2200" dirty="0" smtClean="0">
                <a:solidFill>
                  <a:srgbClr val="000000"/>
                </a:solidFill>
              </a:rPr>
              <a:t>Real-Time RAP para data:    </a:t>
            </a:r>
            <a:r>
              <a:rPr lang="en-US" sz="2200" dirty="0" smtClean="0">
                <a:hlinkClick r:id="rId2"/>
              </a:rPr>
              <a:t>ftp://ftp.emc.ncep.noaa.gov/mmb/mmbpll/rappara</a:t>
            </a:r>
            <a:endParaRPr lang="en-US" sz="2200" dirty="0" smtClean="0"/>
          </a:p>
          <a:p>
            <a:pPr indent="-381000">
              <a:buClr>
                <a:srgbClr val="000000"/>
              </a:buClr>
              <a:buSzPts val="2400"/>
              <a:buChar char="●"/>
            </a:pPr>
            <a:r>
              <a:rPr lang="en-US" sz="2200" dirty="0" smtClean="0">
                <a:solidFill>
                  <a:srgbClr val="000000"/>
                </a:solidFill>
              </a:rPr>
              <a:t>Real-Time HRRR para data: </a:t>
            </a:r>
            <a:r>
              <a:rPr lang="en-US" sz="2200" dirty="0" smtClean="0">
                <a:hlinkClick r:id="rId3"/>
              </a:rPr>
              <a:t>ftp://ftp.emc.ncep.noaa.gov/mmb/mmbpll/hrrrpara</a:t>
            </a:r>
            <a:endParaRPr lang="en-US" sz="2200" dirty="0" smtClean="0"/>
          </a:p>
          <a:p>
            <a:pPr indent="-381000">
              <a:buClr>
                <a:srgbClr val="000000"/>
              </a:buClr>
              <a:buSzPts val="2400"/>
              <a:buChar char="●"/>
            </a:pPr>
            <a:endParaRPr lang="en-US" sz="2200" dirty="0" smtClean="0">
              <a:solidFill>
                <a:srgbClr val="000000"/>
              </a:solidFill>
            </a:endParaRPr>
          </a:p>
          <a:p>
            <a:pPr indent="-381000">
              <a:buClr>
                <a:srgbClr val="000000"/>
              </a:buClr>
              <a:buSzPts val="2400"/>
              <a:buChar char="●"/>
            </a:pPr>
            <a:r>
              <a:rPr lang="en-US" sz="2200" dirty="0" smtClean="0">
                <a:solidFill>
                  <a:srgbClr val="000000"/>
                </a:solidFill>
              </a:rPr>
              <a:t>Retro RAP data:     </a:t>
            </a:r>
            <a:r>
              <a:rPr lang="en-US" sz="2200" dirty="0" smtClean="0">
                <a:solidFill>
                  <a:srgbClr val="000000"/>
                </a:solidFill>
                <a:hlinkClick r:id="rId4"/>
              </a:rPr>
              <a:t>ftp://gsdftp.fsl.noaa.gov/retro/rap</a:t>
            </a:r>
            <a:endParaRPr lang="en-US" sz="2200" dirty="0" smtClean="0">
              <a:solidFill>
                <a:srgbClr val="000000"/>
              </a:solidFill>
            </a:endParaRPr>
          </a:p>
          <a:p>
            <a:pPr indent="-381000">
              <a:buClr>
                <a:srgbClr val="000000"/>
              </a:buClr>
              <a:buSzPts val="2400"/>
              <a:buChar char="●"/>
            </a:pPr>
            <a:r>
              <a:rPr lang="en-US" sz="2200" dirty="0" smtClean="0">
                <a:solidFill>
                  <a:srgbClr val="000000"/>
                </a:solidFill>
              </a:rPr>
              <a:t>Retro HRRR data:   </a:t>
            </a:r>
            <a:r>
              <a:rPr lang="en-US" sz="2200" dirty="0" smtClean="0">
                <a:solidFill>
                  <a:srgbClr val="000000"/>
                </a:solidFill>
                <a:hlinkClick r:id="rId5"/>
              </a:rPr>
              <a:t>ftp://gsdftp.fsl.noaa.gov/retro/hrrr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63B2E-018C-2442-9431-6A3CB1105055}"/>
              </a:ext>
            </a:extLst>
          </p:cNvPr>
          <p:cNvSpPr txBox="1"/>
          <p:nvPr/>
        </p:nvSpPr>
        <p:spPr>
          <a:xfrm>
            <a:off x="5119641" y="316697"/>
            <a:ext cx="2087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Data Links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64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63B2E-018C-2442-9431-6A3CB1105055}"/>
              </a:ext>
            </a:extLst>
          </p:cNvPr>
          <p:cNvSpPr txBox="1"/>
          <p:nvPr/>
        </p:nvSpPr>
        <p:spPr>
          <a:xfrm>
            <a:off x="4302931" y="289265"/>
            <a:ext cx="4141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MEG </a:t>
            </a:r>
            <a:r>
              <a:rPr lang="en-US" sz="3600" dirty="0" smtClean="0"/>
              <a:t>Evaluation Page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708842" y="1029940"/>
            <a:ext cx="73296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hlinkClick r:id="rId2"/>
              </a:rPr>
              <a:t>https://www.emc.ncep.noaa.gov/users/meg/rapv5_hrrrv4/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3" y="1460827"/>
            <a:ext cx="9036773" cy="53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6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63B2E-018C-2442-9431-6A3CB1105055}"/>
              </a:ext>
            </a:extLst>
          </p:cNvPr>
          <p:cNvSpPr txBox="1"/>
          <p:nvPr/>
        </p:nvSpPr>
        <p:spPr>
          <a:xfrm>
            <a:off x="3952337" y="234864"/>
            <a:ext cx="4658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Comparison Graphics</a:t>
            </a:r>
            <a:endParaRPr lang="en-US" sz="3600" dirty="0"/>
          </a:p>
          <a:p>
            <a:pPr algn="ctr"/>
            <a:r>
              <a:rPr lang="en-US" sz="3600" dirty="0"/>
              <a:t>   for Real-Time Parallels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722" y="1435193"/>
            <a:ext cx="7739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hlinkClick r:id="rId2"/>
              </a:rPr>
              <a:t>https://www.emc.ncep.noaa.gov/users/meg/rapv5_hrrrv4/comp/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12" y="1866080"/>
            <a:ext cx="8491240" cy="49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4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48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RAPv5 Preliminary Findings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49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</a:rPr>
              <a:t>2-m Temperature</a:t>
            </a:r>
            <a:endParaRPr lang="en-US" sz="3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5968" y="2652434"/>
            <a:ext cx="3712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RAPv5 considerably colder than RAPv4 during the day (especially around 20Z validation time)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Up to 12° cooler in large region of TX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81148" y="1407256"/>
            <a:ext cx="220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</a:t>
            </a:r>
            <a:r>
              <a:rPr lang="en-US" sz="2000" dirty="0" smtClean="0"/>
              <a:t>15Z 10/28/19</a:t>
            </a:r>
            <a:endParaRPr lang="en-US" sz="2000" dirty="0"/>
          </a:p>
          <a:p>
            <a:r>
              <a:rPr lang="en-US" sz="2000" dirty="0"/>
              <a:t>Valid </a:t>
            </a:r>
            <a:r>
              <a:rPr lang="en-US" sz="2000" dirty="0" smtClean="0"/>
              <a:t>21Z 10/29/19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55193"/>
            <a:ext cx="7153473" cy="610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49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</a:rPr>
              <a:t>2-m Temperature</a:t>
            </a:r>
            <a:endParaRPr lang="en-US" sz="3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5968" y="1300773"/>
            <a:ext cx="37124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RAPv5 considerably colder than RAPv4 during the day (especially around 20Z validation time)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Up to 12° cooler in southern TX</a:t>
            </a:r>
          </a:p>
          <a:p>
            <a:pPr algn="ctr"/>
            <a:r>
              <a:rPr lang="en-US" sz="1600" dirty="0" smtClean="0"/>
              <a:t>GSD test showing RAP low-level cold bias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85D6-F19D-4AAD-A0CF-50A528BE5717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81148" y="411068"/>
            <a:ext cx="220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Init.</a:t>
            </a:r>
            <a:r>
              <a:rPr lang="en-US" sz="2000" dirty="0"/>
              <a:t> </a:t>
            </a:r>
            <a:r>
              <a:rPr lang="en-US" sz="2000" dirty="0" smtClean="0"/>
              <a:t>15Z 10/29/19</a:t>
            </a:r>
            <a:endParaRPr lang="en-US" sz="2000" dirty="0"/>
          </a:p>
          <a:p>
            <a:r>
              <a:rPr lang="en-US" sz="2000" dirty="0"/>
              <a:t>Valid </a:t>
            </a:r>
            <a:r>
              <a:rPr lang="en-US" sz="2000" dirty="0" smtClean="0"/>
              <a:t>21Z 10/30/19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5011"/>
            <a:ext cx="7153473" cy="6102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6" r="67690"/>
          <a:stretch/>
        </p:blipFill>
        <p:spPr>
          <a:xfrm>
            <a:off x="8481917" y="4111353"/>
            <a:ext cx="3000566" cy="21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1109</Words>
  <Application>Microsoft Office PowerPoint</Application>
  <PresentationFormat>Widescreen</PresentationFormat>
  <Paragraphs>219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Arial Black</vt:lpstr>
      <vt:lpstr>Calibri</vt:lpstr>
      <vt:lpstr>Calibri Light</vt:lpstr>
      <vt:lpstr>Office Theme</vt:lpstr>
      <vt:lpstr>MEG DISCUSSION  Initial Findings from the RAPv5/HRRRv4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RAPv5 Preliminary Findings</vt:lpstr>
      <vt:lpstr>2-m Temperature</vt:lpstr>
      <vt:lpstr>2-m Temperature</vt:lpstr>
      <vt:lpstr>PowerPoint Presentation</vt:lpstr>
      <vt:lpstr>2-m Temperature</vt:lpstr>
      <vt:lpstr>2-m Dewpoint Temperature</vt:lpstr>
      <vt:lpstr>2-m Dewpoint Temperature</vt:lpstr>
      <vt:lpstr>High Cloud Cover</vt:lpstr>
      <vt:lpstr>Medium Cloud Cover</vt:lpstr>
      <vt:lpstr>Low Cloud Cover</vt:lpstr>
      <vt:lpstr>Total Cloud Cover</vt:lpstr>
      <vt:lpstr>Cloud Cover Verification</vt:lpstr>
      <vt:lpstr>39-hr Accumulated Precipitation</vt:lpstr>
      <vt:lpstr>39-hr Accumulated Precipitation</vt:lpstr>
      <vt:lpstr>10-m Wind Speed</vt:lpstr>
      <vt:lpstr>PowerPoint Presentation</vt:lpstr>
      <vt:lpstr>PowerPoint Presentation</vt:lpstr>
      <vt:lpstr>PowerPoint Presentation</vt:lpstr>
      <vt:lpstr>10-m Wind Speed</vt:lpstr>
      <vt:lpstr>10-m Wind Speed</vt:lpstr>
      <vt:lpstr>10-m Wind Speed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Shields</dc:creator>
  <cp:lastModifiedBy>Shannon Shields</cp:lastModifiedBy>
  <cp:revision>85</cp:revision>
  <dcterms:created xsi:type="dcterms:W3CDTF">2019-10-28T16:17:57Z</dcterms:created>
  <dcterms:modified xsi:type="dcterms:W3CDTF">2019-10-31T17:34:57Z</dcterms:modified>
</cp:coreProperties>
</file>