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90" r:id="rId1"/>
  </p:sldMasterIdLst>
  <p:notesMasterIdLst>
    <p:notesMasterId r:id="rId48"/>
  </p:notesMasterIdLst>
  <p:sldIdLst>
    <p:sldId id="1785" r:id="rId2"/>
    <p:sldId id="1786" r:id="rId3"/>
    <p:sldId id="1787" r:id="rId4"/>
    <p:sldId id="1788" r:id="rId5"/>
    <p:sldId id="1793" r:id="rId6"/>
    <p:sldId id="1789" r:id="rId7"/>
    <p:sldId id="1790" r:id="rId8"/>
    <p:sldId id="1791" r:id="rId9"/>
    <p:sldId id="1792" r:id="rId10"/>
    <p:sldId id="1642" r:id="rId11"/>
    <p:sldId id="404" r:id="rId12"/>
    <p:sldId id="1704" r:id="rId13"/>
    <p:sldId id="1640" r:id="rId14"/>
    <p:sldId id="1729" r:id="rId15"/>
    <p:sldId id="1776" r:id="rId16"/>
    <p:sldId id="737" r:id="rId17"/>
    <p:sldId id="1774" r:id="rId18"/>
    <p:sldId id="484" r:id="rId19"/>
    <p:sldId id="1775" r:id="rId20"/>
    <p:sldId id="1777" r:id="rId21"/>
    <p:sldId id="1778" r:id="rId22"/>
    <p:sldId id="402" r:id="rId23"/>
    <p:sldId id="1779" r:id="rId24"/>
    <p:sldId id="1780" r:id="rId25"/>
    <p:sldId id="270" r:id="rId26"/>
    <p:sldId id="287" r:id="rId27"/>
    <p:sldId id="258" r:id="rId28"/>
    <p:sldId id="271" r:id="rId29"/>
    <p:sldId id="272" r:id="rId30"/>
    <p:sldId id="273" r:id="rId31"/>
    <p:sldId id="274" r:id="rId32"/>
    <p:sldId id="288" r:id="rId33"/>
    <p:sldId id="289" r:id="rId34"/>
    <p:sldId id="290" r:id="rId35"/>
    <p:sldId id="1782" r:id="rId36"/>
    <p:sldId id="1783" r:id="rId37"/>
    <p:sldId id="1784" r:id="rId38"/>
    <p:sldId id="256" r:id="rId39"/>
    <p:sldId id="259" r:id="rId40"/>
    <p:sldId id="1781" r:id="rId41"/>
    <p:sldId id="260" r:id="rId42"/>
    <p:sldId id="257" r:id="rId43"/>
    <p:sldId id="261" r:id="rId44"/>
    <p:sldId id="262" r:id="rId45"/>
    <p:sldId id="1794" r:id="rId46"/>
    <p:sldId id="179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7E79"/>
    <a:srgbClr val="00FA00"/>
    <a:srgbClr val="DFBAB1"/>
    <a:srgbClr val="FF8AD8"/>
    <a:srgbClr val="73FB79"/>
    <a:srgbClr val="FF85FF"/>
    <a:srgbClr val="FFD579"/>
    <a:srgbClr val="C6D9F1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43"/>
    <p:restoredTop sz="97374"/>
  </p:normalViewPr>
  <p:slideViewPr>
    <p:cSldViewPr snapToGrid="0" snapToObjects="1">
      <p:cViewPr>
        <p:scale>
          <a:sx n="105" d="100"/>
          <a:sy n="105" d="100"/>
        </p:scale>
        <p:origin x="-102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B92A5-E9BF-1644-A353-7C8BB4B63708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B5512-5CA6-5C41-94AA-930994E82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1950" y="676275"/>
            <a:ext cx="6146800" cy="3457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99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1950" y="676275"/>
            <a:ext cx="6146800" cy="3457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90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59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14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41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EA497-5AD4-114E-90A2-EA69ED3AC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38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EA497-5AD4-114E-90A2-EA69ED3AC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59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EA497-5AD4-114E-90A2-EA69ED3AC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24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e7b8339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e7b8339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52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fef6e4776_4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fef6e4776_4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980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4430944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4430944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453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e7b83394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e7b83394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521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f4ef73a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f4ef73a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92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f4ef73a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f4ef73aa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832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fef6e4776_7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fef6e4776_7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543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fef6e4776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5fef6e4776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936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fef6e4776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fef6e4776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912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5fef6e4776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5fef6e4776_4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396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e4430944b_5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e4430944b_5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436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e4430944b_5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e4430944b_5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17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46c3d990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46c3d990c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953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298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15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125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9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374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2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10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15600" y="1130233"/>
            <a:ext cx="11360800" cy="5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1250811" y="635913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828800" y="508000"/>
            <a:ext cx="8557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2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7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5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3391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7055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2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6835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9104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8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77D06D35-2A2E-FE44-8E4D-2D6F2A8B9D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2103650" y="6561896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1414259" y="6561896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2" descr="GSD-Logo-Trans-GIF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" y="6710"/>
            <a:ext cx="925285" cy="68553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tp://ftp.emc.ncep.noaa.gov/mmb/mmbpll/rappar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ftp://gsdftp.fsl.noaa.gov/retro/hrrr" TargetMode="External"/><Relationship Id="rId5" Type="http://schemas.openxmlformats.org/officeDocument/2006/relationships/hyperlink" Target="ftp://gsdftp.fsl.noaa.gov/retro/rap" TargetMode="External"/><Relationship Id="rId4" Type="http://schemas.openxmlformats.org/officeDocument/2006/relationships/hyperlink" Target="ftp://ftp.emc.ncep.noaa.gov/mmb/mmbpll/hrrrpar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c.ncep.noaa.gov/users/meg/rapv5_hrrrv4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c.ncep.noaa.gov/users/meg/rapv5_hrrrv4/comp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45067" y="231311"/>
            <a:ext cx="10684933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</a:rPr>
              <a:t>MEG DISCUSSION</a:t>
            </a:r>
            <a:br>
              <a:rPr lang="en-US" dirty="0">
                <a:latin typeface="Calibri" charset="0"/>
                <a:ea typeface="MS PGothic" charset="0"/>
              </a:rPr>
            </a:br>
            <a:r>
              <a:rPr lang="en-US" dirty="0">
                <a:latin typeface="Calibri" charset="0"/>
                <a:ea typeface="MS PGothic" charset="0"/>
              </a:rPr>
              <a:t>The RAPv5/HRRRv4 Evaluation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1332" y="5689158"/>
            <a:ext cx="7933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       10 October 2019         </a:t>
            </a:r>
          </a:p>
          <a:p>
            <a:r>
              <a:rPr lang="en-US" dirty="0"/>
              <a:t>Geoff Manikin             NCEP/EMC             </a:t>
            </a:r>
            <a:r>
              <a:rPr lang="en-US" dirty="0" err="1"/>
              <a:t>geoffrey.manikin@noaa.gov</a:t>
            </a:r>
            <a:endParaRPr lang="en-US" dirty="0"/>
          </a:p>
          <a:p>
            <a:r>
              <a:rPr lang="en-US" dirty="0"/>
              <a:t>Curtis Alexander         ESRL/GSD              </a:t>
            </a:r>
            <a:r>
              <a:rPr lang="en-US" dirty="0" err="1"/>
              <a:t>curtis.alexander@noaa.gov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5D6B79-4719-9F4F-8B54-F23B5B65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095" y="2084978"/>
            <a:ext cx="5871509" cy="29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2020 RAPv5/HRRRv4 Changes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3C351EAC-216C-9E45-9D14-7977324B6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43" y="780470"/>
            <a:ext cx="9143999" cy="40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b="1" kern="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3F0EB7F0-65A8-1D4F-BE30-A2FA75108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325450"/>
              </p:ext>
            </p:extLst>
          </p:nvPr>
        </p:nvGraphicFramePr>
        <p:xfrm>
          <a:off x="24276" y="740010"/>
          <a:ext cx="12167723" cy="552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1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021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124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733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432FF"/>
                          </a:solidFill>
                          <a:latin typeface="+mn-lt"/>
                        </a:rPr>
                        <a:t>Model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Data Assimilation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Land-surface / post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17722"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WRF-ARWv3.9+ incl.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phys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changes</a:t>
                      </a:r>
                      <a:endParaRPr kumimoji="0" lang="en-US" sz="1800" b="1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endParaRPr kumimoji="0" lang="en-US" sz="1600" b="1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Physics changes: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MYNN PBL update – better sub-grid clouds, improved EDMF mixing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- remove limit for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subgrid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qc/qi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- decrease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subgrid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qc/qi radii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RRTMG modifications for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subgrid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clouds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Aerosols sources/sinks – fire/smoke,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   dust - Add smoke with VIIRS FRP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Improved land-surface/snow model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  including better 2m T/Td diagnostics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Latest Grell-Freitas conv (RAP only)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Lake model for small lakes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Enhanced gravity-wave drag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1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Numerics</a:t>
                      </a:r>
                      <a:r>
                        <a:rPr kumimoji="0" lang="en-US" sz="16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changes: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Reduced 6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order diffusion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inc.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hydrom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Removal of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mp_tend_lim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Explicit-Implicit vertical advection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Merge with GSI trunk – 2019</a:t>
                      </a:r>
                      <a:endParaRPr kumimoji="0" lang="en-US" sz="1800" b="1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New Observations for assimilation: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GOES-16 radiances,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CrIS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/ATMS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TC vitals for trop cyclone location/strength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Aircraft/raob moisture obs for p&lt;300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hPa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VIIRS/MODIS fire radiative power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Assimilation Methods: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HRRR - 3km ensemble DA (36 mems out to 1h) –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HRRRDAS mean for HRRR IC and BEC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Switch to MODIS albedo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 (higher), replace 1-deg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 albedo.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Add zenith-ang albedo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adj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15” resolution land use data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Fractional sea/lake ice concentration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FVCOM data for Great Lakes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 lake temp/ice concentration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VIIRS/MODIS/GOES fire radiative power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HAILCAST diagnostic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Smoke (2.5 pm) products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E10E572A-1018-D64D-9D89-55D98B00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17267" y="4840844"/>
            <a:ext cx="378821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Extend 03/09/15/21z RAP to f51</a:t>
            </a:r>
          </a:p>
          <a:p>
            <a:r>
              <a:rPr lang="en-US" dirty="0" smtClean="0"/>
              <a:t>Extend 00/06/12/18z HRRRs to f48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516800" y="756365"/>
            <a:ext cx="9144000" cy="38630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Line 9"/>
          <p:cNvSpPr>
            <a:spLocks noChangeShapeType="1"/>
          </p:cNvSpPr>
          <p:nvPr/>
        </p:nvSpPr>
        <p:spPr bwMode="auto">
          <a:xfrm>
            <a:off x="1592472" y="1086283"/>
            <a:ext cx="9068329" cy="0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920218" y="715716"/>
            <a:ext cx="716712" cy="716712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6204955" y="708966"/>
            <a:ext cx="716712" cy="716712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9455267" y="723468"/>
            <a:ext cx="716712" cy="716712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1514110" y="4636777"/>
            <a:ext cx="9146690" cy="16570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3" name="Curved Connector 222"/>
          <p:cNvCxnSpPr/>
          <p:nvPr/>
        </p:nvCxnSpPr>
        <p:spPr>
          <a:xfrm flipV="1">
            <a:off x="789345" y="2219628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n 86"/>
          <p:cNvSpPr/>
          <p:nvPr/>
        </p:nvSpPr>
        <p:spPr>
          <a:xfrm>
            <a:off x="2695975" y="4843771"/>
            <a:ext cx="1214223" cy="822113"/>
          </a:xfrm>
          <a:prstGeom prst="ca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3-km Interp</a:t>
            </a:r>
          </a:p>
        </p:txBody>
      </p:sp>
      <p:sp>
        <p:nvSpPr>
          <p:cNvPr id="145" name="Can 144"/>
          <p:cNvSpPr/>
          <p:nvPr/>
        </p:nvSpPr>
        <p:spPr>
          <a:xfrm>
            <a:off x="2688384" y="1664143"/>
            <a:ext cx="1214223" cy="822113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</a:p>
        </p:txBody>
      </p:sp>
      <p:sp>
        <p:nvSpPr>
          <p:cNvPr id="7" name="Right Arrow Callout 6"/>
          <p:cNvSpPr/>
          <p:nvPr/>
        </p:nvSpPr>
        <p:spPr>
          <a:xfrm>
            <a:off x="1743275" y="1506172"/>
            <a:ext cx="1087721" cy="34509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4056635" y="2216404"/>
            <a:ext cx="1912737" cy="1883362"/>
          </a:xfrm>
          <a:prstGeom prst="curvedConnector3">
            <a:avLst/>
          </a:prstGeom>
          <a:ln w="10160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Can 79"/>
          <p:cNvSpPr/>
          <p:nvPr/>
        </p:nvSpPr>
        <p:spPr>
          <a:xfrm>
            <a:off x="2688384" y="2739130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3155312" y="24768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Can 82"/>
          <p:cNvSpPr/>
          <p:nvPr/>
        </p:nvSpPr>
        <p:spPr>
          <a:xfrm>
            <a:off x="2702082" y="3800873"/>
            <a:ext cx="1214223" cy="822113"/>
          </a:xfrm>
          <a:prstGeom prst="ca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</a:p>
        </p:txBody>
      </p:sp>
      <p:sp>
        <p:nvSpPr>
          <p:cNvPr id="85" name="Down Arrow 84"/>
          <p:cNvSpPr/>
          <p:nvPr/>
        </p:nvSpPr>
        <p:spPr>
          <a:xfrm>
            <a:off x="3157030" y="4610774"/>
            <a:ext cx="323470" cy="347468"/>
          </a:xfrm>
          <a:prstGeom prst="downArrow">
            <a:avLst/>
          </a:prstGeom>
          <a:gradFill>
            <a:gsLst>
              <a:gs pos="0">
                <a:srgbClr val="C00000"/>
              </a:gs>
              <a:gs pos="100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Down Arrow 85"/>
          <p:cNvSpPr/>
          <p:nvPr/>
        </p:nvSpPr>
        <p:spPr>
          <a:xfrm>
            <a:off x="3157030" y="3548641"/>
            <a:ext cx="323470" cy="347468"/>
          </a:xfrm>
          <a:prstGeom prst="downArrow">
            <a:avLst/>
          </a:prstGeom>
          <a:gradFill>
            <a:gsLst>
              <a:gs pos="98000">
                <a:srgbClr val="FF0000"/>
              </a:gs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7758156">
            <a:off x="4061485" y="30513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</a:p>
        </p:txBody>
      </p:sp>
      <p:sp>
        <p:nvSpPr>
          <p:cNvPr id="110" name="Right Arrow Callout 109"/>
          <p:cNvSpPr/>
          <p:nvPr/>
        </p:nvSpPr>
        <p:spPr>
          <a:xfrm>
            <a:off x="1746201" y="2476815"/>
            <a:ext cx="1087721" cy="470343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111" name="Right Arrow Callout 110"/>
          <p:cNvSpPr/>
          <p:nvPr/>
        </p:nvSpPr>
        <p:spPr>
          <a:xfrm>
            <a:off x="1762961" y="3572702"/>
            <a:ext cx="1087721" cy="482328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02605" y="4051838"/>
            <a:ext cx="1651572" cy="2741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21 hr fcst</a:t>
            </a:r>
          </a:p>
        </p:txBody>
      </p:sp>
      <p:sp>
        <p:nvSpPr>
          <p:cNvPr id="228" name="Can 227"/>
          <p:cNvSpPr/>
          <p:nvPr/>
        </p:nvSpPr>
        <p:spPr>
          <a:xfrm>
            <a:off x="5969372" y="1664143"/>
            <a:ext cx="1214223" cy="822113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</a:p>
        </p:txBody>
      </p:sp>
      <p:cxnSp>
        <p:nvCxnSpPr>
          <p:cNvPr id="230" name="Curved Connector 229"/>
          <p:cNvCxnSpPr/>
          <p:nvPr/>
        </p:nvCxnSpPr>
        <p:spPr>
          <a:xfrm flipV="1">
            <a:off x="7337623" y="2216404"/>
            <a:ext cx="1912737" cy="1883362"/>
          </a:xfrm>
          <a:prstGeom prst="curvedConnector3">
            <a:avLst/>
          </a:prstGeom>
          <a:ln w="10160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Can 230"/>
          <p:cNvSpPr/>
          <p:nvPr/>
        </p:nvSpPr>
        <p:spPr>
          <a:xfrm>
            <a:off x="5969372" y="2739130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</a:p>
        </p:txBody>
      </p:sp>
      <p:sp>
        <p:nvSpPr>
          <p:cNvPr id="232" name="Down Arrow 231"/>
          <p:cNvSpPr/>
          <p:nvPr/>
        </p:nvSpPr>
        <p:spPr>
          <a:xfrm>
            <a:off x="6436300" y="24768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3" name="Can 232"/>
          <p:cNvSpPr/>
          <p:nvPr/>
        </p:nvSpPr>
        <p:spPr>
          <a:xfrm>
            <a:off x="5983070" y="3800873"/>
            <a:ext cx="1214223" cy="822113"/>
          </a:xfrm>
          <a:prstGeom prst="ca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</a:p>
        </p:txBody>
      </p:sp>
      <p:sp>
        <p:nvSpPr>
          <p:cNvPr id="235" name="Down Arrow 234"/>
          <p:cNvSpPr/>
          <p:nvPr/>
        </p:nvSpPr>
        <p:spPr>
          <a:xfrm>
            <a:off x="6438018" y="3548641"/>
            <a:ext cx="323470" cy="347468"/>
          </a:xfrm>
          <a:prstGeom prst="downArrow">
            <a:avLst/>
          </a:prstGeom>
          <a:gradFill>
            <a:gsLst>
              <a:gs pos="98000">
                <a:srgbClr val="FF0000"/>
              </a:gs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" name="TextBox 235"/>
          <p:cNvSpPr txBox="1"/>
          <p:nvPr/>
        </p:nvSpPr>
        <p:spPr>
          <a:xfrm rot="17758156">
            <a:off x="7342473" y="30513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</a:p>
        </p:txBody>
      </p:sp>
      <p:sp>
        <p:nvSpPr>
          <p:cNvPr id="242" name="Can 241"/>
          <p:cNvSpPr/>
          <p:nvPr/>
        </p:nvSpPr>
        <p:spPr>
          <a:xfrm>
            <a:off x="9250360" y="1664143"/>
            <a:ext cx="1214223" cy="822113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</a:p>
        </p:txBody>
      </p:sp>
      <p:sp>
        <p:nvSpPr>
          <p:cNvPr id="245" name="Can 244"/>
          <p:cNvSpPr/>
          <p:nvPr/>
        </p:nvSpPr>
        <p:spPr>
          <a:xfrm>
            <a:off x="9250360" y="2739130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</a:p>
        </p:txBody>
      </p:sp>
      <p:sp>
        <p:nvSpPr>
          <p:cNvPr id="246" name="Down Arrow 245"/>
          <p:cNvSpPr/>
          <p:nvPr/>
        </p:nvSpPr>
        <p:spPr>
          <a:xfrm>
            <a:off x="9717288" y="24768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7" name="Can 246"/>
          <p:cNvSpPr/>
          <p:nvPr/>
        </p:nvSpPr>
        <p:spPr>
          <a:xfrm>
            <a:off x="9264058" y="3800873"/>
            <a:ext cx="1214223" cy="822113"/>
          </a:xfrm>
          <a:prstGeom prst="ca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</a:p>
        </p:txBody>
      </p:sp>
      <p:sp>
        <p:nvSpPr>
          <p:cNvPr id="249" name="Down Arrow 248"/>
          <p:cNvSpPr/>
          <p:nvPr/>
        </p:nvSpPr>
        <p:spPr>
          <a:xfrm>
            <a:off x="9719006" y="3548641"/>
            <a:ext cx="323470" cy="347468"/>
          </a:xfrm>
          <a:prstGeom prst="downArrow">
            <a:avLst/>
          </a:prstGeom>
          <a:gradFill>
            <a:gsLst>
              <a:gs pos="98000">
                <a:srgbClr val="FF0000"/>
              </a:gs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271163" y="4643978"/>
            <a:ext cx="91559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3 km </a:t>
            </a:r>
          </a:p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HRRR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967112" y="877195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13z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283666" y="877932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14z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496954" y="901617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15z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2000" y="786097"/>
            <a:ext cx="115469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13 km RAP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321800" y="5305416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4788995" y="5307334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72910" y="5811440"/>
            <a:ext cx="1812245" cy="29478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Refl Obs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5237511" y="5316272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901905" y="5255091"/>
            <a:ext cx="2053067" cy="0"/>
          </a:xfrm>
          <a:prstGeom prst="straightConnector1">
            <a:avLst/>
          </a:prstGeom>
          <a:ln w="133350">
            <a:solidFill>
              <a:schemeClr val="accent4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908940" y="4871825"/>
            <a:ext cx="17272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1 hr pre-fcst</a:t>
            </a:r>
          </a:p>
        </p:txBody>
      </p:sp>
      <p:sp>
        <p:nvSpPr>
          <p:cNvPr id="78" name="Can 77"/>
          <p:cNvSpPr/>
          <p:nvPr/>
        </p:nvSpPr>
        <p:spPr>
          <a:xfrm>
            <a:off x="5956199" y="5471761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</a:p>
        </p:txBody>
      </p:sp>
      <p:sp>
        <p:nvSpPr>
          <p:cNvPr id="82" name="Down Arrow 81"/>
          <p:cNvSpPr/>
          <p:nvPr/>
        </p:nvSpPr>
        <p:spPr>
          <a:xfrm>
            <a:off x="6414748" y="5318970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156417" y="5934073"/>
            <a:ext cx="1651572" cy="287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</a:p>
        </p:txBody>
      </p:sp>
      <p:sp>
        <p:nvSpPr>
          <p:cNvPr id="64" name="Left Arrow Callout 63"/>
          <p:cNvSpPr/>
          <p:nvPr/>
        </p:nvSpPr>
        <p:spPr>
          <a:xfrm rot="19393619">
            <a:off x="3774865" y="1447845"/>
            <a:ext cx="1157206" cy="505856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</a:p>
        </p:txBody>
      </p:sp>
      <p:sp>
        <p:nvSpPr>
          <p:cNvPr id="89" name="Right Arrow Callout 88"/>
          <p:cNvSpPr/>
          <p:nvPr/>
        </p:nvSpPr>
        <p:spPr>
          <a:xfrm>
            <a:off x="5036396" y="4633390"/>
            <a:ext cx="1087721" cy="322101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0" name="Left Arrow Callout 89"/>
          <p:cNvSpPr/>
          <p:nvPr/>
        </p:nvSpPr>
        <p:spPr>
          <a:xfrm rot="19393619">
            <a:off x="7024963" y="4621959"/>
            <a:ext cx="1157206" cy="506643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</a:p>
        </p:txBody>
      </p:sp>
      <p:sp>
        <p:nvSpPr>
          <p:cNvPr id="69" name="Can 68"/>
          <p:cNvSpPr/>
          <p:nvPr/>
        </p:nvSpPr>
        <p:spPr>
          <a:xfrm>
            <a:off x="5970507" y="4653370"/>
            <a:ext cx="1214223" cy="722743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</a:p>
        </p:txBody>
      </p:sp>
      <p:sp>
        <p:nvSpPr>
          <p:cNvPr id="84" name="Left Arrow Callout 83"/>
          <p:cNvSpPr/>
          <p:nvPr/>
        </p:nvSpPr>
        <p:spPr>
          <a:xfrm rot="19393619">
            <a:off x="7065671" y="5283811"/>
            <a:ext cx="1157206" cy="502199"/>
          </a:xfrm>
          <a:prstGeom prst="lef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HMObs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5638800" y="5316272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ight Arrow Callout 91"/>
          <p:cNvSpPr/>
          <p:nvPr/>
        </p:nvSpPr>
        <p:spPr>
          <a:xfrm>
            <a:off x="5035707" y="1500464"/>
            <a:ext cx="1087721" cy="34509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3" name="Right Arrow Callout 92"/>
          <p:cNvSpPr/>
          <p:nvPr/>
        </p:nvSpPr>
        <p:spPr>
          <a:xfrm>
            <a:off x="5038633" y="2471107"/>
            <a:ext cx="1087721" cy="470343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4" name="Right Arrow Callout 93"/>
          <p:cNvSpPr/>
          <p:nvPr/>
        </p:nvSpPr>
        <p:spPr>
          <a:xfrm>
            <a:off x="5055393" y="3566994"/>
            <a:ext cx="1087721" cy="482328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5" name="Rectangle 94"/>
          <p:cNvSpPr/>
          <p:nvPr/>
        </p:nvSpPr>
        <p:spPr>
          <a:xfrm>
            <a:off x="7195037" y="4046130"/>
            <a:ext cx="1651572" cy="2741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21 hr fcst</a:t>
            </a:r>
          </a:p>
        </p:txBody>
      </p:sp>
      <p:sp>
        <p:nvSpPr>
          <p:cNvPr id="96" name="Right Arrow Callout 95"/>
          <p:cNvSpPr/>
          <p:nvPr/>
        </p:nvSpPr>
        <p:spPr>
          <a:xfrm>
            <a:off x="8298507" y="1487264"/>
            <a:ext cx="1087721" cy="34509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7" name="Right Arrow Callout 96"/>
          <p:cNvSpPr/>
          <p:nvPr/>
        </p:nvSpPr>
        <p:spPr>
          <a:xfrm>
            <a:off x="8301433" y="2457907"/>
            <a:ext cx="1087721" cy="470343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8" name="Right Arrow Callout 97"/>
          <p:cNvSpPr/>
          <p:nvPr/>
        </p:nvSpPr>
        <p:spPr>
          <a:xfrm>
            <a:off x="8318193" y="3553794"/>
            <a:ext cx="1087721" cy="482328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104" name="Left Arrow Callout 103"/>
          <p:cNvSpPr/>
          <p:nvPr/>
        </p:nvSpPr>
        <p:spPr>
          <a:xfrm rot="19393619">
            <a:off x="7081982" y="1412806"/>
            <a:ext cx="1157206" cy="505856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</a:p>
        </p:txBody>
      </p:sp>
      <p:sp>
        <p:nvSpPr>
          <p:cNvPr id="105" name="Left Arrow Callout 104"/>
          <p:cNvSpPr/>
          <p:nvPr/>
        </p:nvSpPr>
        <p:spPr>
          <a:xfrm rot="19393619">
            <a:off x="10326607" y="1430305"/>
            <a:ext cx="1157206" cy="505856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0478281" y="4086152"/>
            <a:ext cx="1651572" cy="2741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21 hr fcst</a:t>
            </a:r>
          </a:p>
        </p:txBody>
      </p:sp>
      <p:sp>
        <p:nvSpPr>
          <p:cNvPr id="107" name="Rectangle 7"/>
          <p:cNvSpPr txBox="1">
            <a:spLocks noChangeArrowheads="1"/>
          </p:cNvSpPr>
          <p:nvPr/>
        </p:nvSpPr>
        <p:spPr bwMode="auto">
          <a:xfrm>
            <a:off x="1" y="-1230"/>
            <a:ext cx="12191999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HRRRv3 Initialization from RAPv4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A6DE1CA9-E9B7-AC48-90DA-D0928BC3C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7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516800" y="756365"/>
            <a:ext cx="9144000" cy="38630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Line 9"/>
          <p:cNvSpPr>
            <a:spLocks noChangeShapeType="1"/>
          </p:cNvSpPr>
          <p:nvPr/>
        </p:nvSpPr>
        <p:spPr bwMode="auto">
          <a:xfrm>
            <a:off x="1592472" y="1086283"/>
            <a:ext cx="9068329" cy="0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920218" y="715716"/>
            <a:ext cx="716712" cy="716712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6204955" y="708966"/>
            <a:ext cx="716712" cy="716712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9455267" y="723468"/>
            <a:ext cx="716712" cy="716712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1514110" y="4636777"/>
            <a:ext cx="9146690" cy="16570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3" name="Curved Connector 222"/>
          <p:cNvCxnSpPr/>
          <p:nvPr/>
        </p:nvCxnSpPr>
        <p:spPr>
          <a:xfrm flipV="1">
            <a:off x="789345" y="2219628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n 86"/>
          <p:cNvSpPr/>
          <p:nvPr/>
        </p:nvSpPr>
        <p:spPr>
          <a:xfrm>
            <a:off x="2465821" y="4843771"/>
            <a:ext cx="1482935" cy="822113"/>
          </a:xfrm>
          <a:prstGeom prst="ca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HRRRDAS Mean</a:t>
            </a:r>
          </a:p>
        </p:txBody>
      </p:sp>
      <p:sp>
        <p:nvSpPr>
          <p:cNvPr id="145" name="Can 144"/>
          <p:cNvSpPr/>
          <p:nvPr/>
        </p:nvSpPr>
        <p:spPr>
          <a:xfrm>
            <a:off x="2688384" y="1664143"/>
            <a:ext cx="1214223" cy="822113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</a:p>
        </p:txBody>
      </p:sp>
      <p:sp>
        <p:nvSpPr>
          <p:cNvPr id="7" name="Right Arrow Callout 6"/>
          <p:cNvSpPr/>
          <p:nvPr/>
        </p:nvSpPr>
        <p:spPr>
          <a:xfrm>
            <a:off x="1743275" y="1506172"/>
            <a:ext cx="1087721" cy="34509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4056635" y="2216404"/>
            <a:ext cx="1912737" cy="1883362"/>
          </a:xfrm>
          <a:prstGeom prst="curvedConnector3">
            <a:avLst/>
          </a:prstGeom>
          <a:ln w="10160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Can 79"/>
          <p:cNvSpPr/>
          <p:nvPr/>
        </p:nvSpPr>
        <p:spPr>
          <a:xfrm>
            <a:off x="2688384" y="2739130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3155312" y="24768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Can 82"/>
          <p:cNvSpPr/>
          <p:nvPr/>
        </p:nvSpPr>
        <p:spPr>
          <a:xfrm>
            <a:off x="2702082" y="3800873"/>
            <a:ext cx="1214223" cy="822113"/>
          </a:xfrm>
          <a:prstGeom prst="ca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</a:p>
        </p:txBody>
      </p:sp>
      <p:sp>
        <p:nvSpPr>
          <p:cNvPr id="86" name="Down Arrow 85"/>
          <p:cNvSpPr/>
          <p:nvPr/>
        </p:nvSpPr>
        <p:spPr>
          <a:xfrm>
            <a:off x="3157030" y="3548641"/>
            <a:ext cx="323470" cy="347468"/>
          </a:xfrm>
          <a:prstGeom prst="downArrow">
            <a:avLst/>
          </a:prstGeom>
          <a:gradFill>
            <a:gsLst>
              <a:gs pos="98000">
                <a:srgbClr val="FF0000"/>
              </a:gs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7758156">
            <a:off x="4061485" y="30513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</a:p>
        </p:txBody>
      </p:sp>
      <p:sp>
        <p:nvSpPr>
          <p:cNvPr id="110" name="Right Arrow Callout 109"/>
          <p:cNvSpPr/>
          <p:nvPr/>
        </p:nvSpPr>
        <p:spPr>
          <a:xfrm>
            <a:off x="1746201" y="2476815"/>
            <a:ext cx="1087721" cy="470343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111" name="Right Arrow Callout 110"/>
          <p:cNvSpPr/>
          <p:nvPr/>
        </p:nvSpPr>
        <p:spPr>
          <a:xfrm>
            <a:off x="1762961" y="3572702"/>
            <a:ext cx="1087721" cy="482328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02605" y="4051838"/>
            <a:ext cx="1651572" cy="2741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21 hr fcst</a:t>
            </a:r>
          </a:p>
        </p:txBody>
      </p:sp>
      <p:sp>
        <p:nvSpPr>
          <p:cNvPr id="228" name="Can 227"/>
          <p:cNvSpPr/>
          <p:nvPr/>
        </p:nvSpPr>
        <p:spPr>
          <a:xfrm>
            <a:off x="5969372" y="1664143"/>
            <a:ext cx="1214223" cy="822113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</a:p>
        </p:txBody>
      </p:sp>
      <p:cxnSp>
        <p:nvCxnSpPr>
          <p:cNvPr id="230" name="Curved Connector 229"/>
          <p:cNvCxnSpPr/>
          <p:nvPr/>
        </p:nvCxnSpPr>
        <p:spPr>
          <a:xfrm flipV="1">
            <a:off x="7337623" y="2216404"/>
            <a:ext cx="1912737" cy="1883362"/>
          </a:xfrm>
          <a:prstGeom prst="curvedConnector3">
            <a:avLst/>
          </a:prstGeom>
          <a:ln w="10160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Can 230"/>
          <p:cNvSpPr/>
          <p:nvPr/>
        </p:nvSpPr>
        <p:spPr>
          <a:xfrm>
            <a:off x="5969372" y="2739130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</a:p>
        </p:txBody>
      </p:sp>
      <p:sp>
        <p:nvSpPr>
          <p:cNvPr id="232" name="Down Arrow 231"/>
          <p:cNvSpPr/>
          <p:nvPr/>
        </p:nvSpPr>
        <p:spPr>
          <a:xfrm>
            <a:off x="6436300" y="24768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3" name="Can 232"/>
          <p:cNvSpPr/>
          <p:nvPr/>
        </p:nvSpPr>
        <p:spPr>
          <a:xfrm>
            <a:off x="5983070" y="3800873"/>
            <a:ext cx="1214223" cy="822113"/>
          </a:xfrm>
          <a:prstGeom prst="ca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</a:p>
        </p:txBody>
      </p:sp>
      <p:sp>
        <p:nvSpPr>
          <p:cNvPr id="235" name="Down Arrow 234"/>
          <p:cNvSpPr/>
          <p:nvPr/>
        </p:nvSpPr>
        <p:spPr>
          <a:xfrm>
            <a:off x="6438018" y="3548641"/>
            <a:ext cx="323470" cy="347468"/>
          </a:xfrm>
          <a:prstGeom prst="downArrow">
            <a:avLst/>
          </a:prstGeom>
          <a:gradFill>
            <a:gsLst>
              <a:gs pos="98000">
                <a:srgbClr val="FF0000"/>
              </a:gs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" name="TextBox 235"/>
          <p:cNvSpPr txBox="1"/>
          <p:nvPr/>
        </p:nvSpPr>
        <p:spPr>
          <a:xfrm rot="17758156">
            <a:off x="7342473" y="30513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</a:p>
        </p:txBody>
      </p:sp>
      <p:sp>
        <p:nvSpPr>
          <p:cNvPr id="242" name="Can 241"/>
          <p:cNvSpPr/>
          <p:nvPr/>
        </p:nvSpPr>
        <p:spPr>
          <a:xfrm>
            <a:off x="9250360" y="1664143"/>
            <a:ext cx="1214223" cy="822113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</a:p>
        </p:txBody>
      </p:sp>
      <p:sp>
        <p:nvSpPr>
          <p:cNvPr id="245" name="Can 244"/>
          <p:cNvSpPr/>
          <p:nvPr/>
        </p:nvSpPr>
        <p:spPr>
          <a:xfrm>
            <a:off x="9250360" y="2739130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</a:p>
        </p:txBody>
      </p:sp>
      <p:sp>
        <p:nvSpPr>
          <p:cNvPr id="246" name="Down Arrow 245"/>
          <p:cNvSpPr/>
          <p:nvPr/>
        </p:nvSpPr>
        <p:spPr>
          <a:xfrm>
            <a:off x="9717288" y="24768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7" name="Can 246"/>
          <p:cNvSpPr/>
          <p:nvPr/>
        </p:nvSpPr>
        <p:spPr>
          <a:xfrm>
            <a:off x="9264058" y="3800873"/>
            <a:ext cx="1214223" cy="822113"/>
          </a:xfrm>
          <a:prstGeom prst="ca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</a:p>
        </p:txBody>
      </p:sp>
      <p:sp>
        <p:nvSpPr>
          <p:cNvPr id="249" name="Down Arrow 248"/>
          <p:cNvSpPr/>
          <p:nvPr/>
        </p:nvSpPr>
        <p:spPr>
          <a:xfrm>
            <a:off x="9719006" y="3548641"/>
            <a:ext cx="323470" cy="347468"/>
          </a:xfrm>
          <a:prstGeom prst="downArrow">
            <a:avLst/>
          </a:prstGeom>
          <a:gradFill>
            <a:gsLst>
              <a:gs pos="98000">
                <a:srgbClr val="FF0000"/>
              </a:gs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271163" y="4643978"/>
            <a:ext cx="91559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3 km </a:t>
            </a:r>
          </a:p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HRRR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967112" y="877195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13z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283666" y="877932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14z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496954" y="901617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15z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2000" y="786097"/>
            <a:ext cx="115469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13 km RAP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321800" y="5305416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4788995" y="5307334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72910" y="5811440"/>
            <a:ext cx="1812245" cy="29478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Refl Obs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5237511" y="5316272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901905" y="5255091"/>
            <a:ext cx="2053067" cy="0"/>
          </a:xfrm>
          <a:prstGeom prst="straightConnector1">
            <a:avLst/>
          </a:prstGeom>
          <a:ln w="133350">
            <a:solidFill>
              <a:schemeClr val="accent4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908940" y="4871825"/>
            <a:ext cx="17272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1 hr pre-fcst</a:t>
            </a:r>
          </a:p>
        </p:txBody>
      </p:sp>
      <p:sp>
        <p:nvSpPr>
          <p:cNvPr id="78" name="Can 77"/>
          <p:cNvSpPr/>
          <p:nvPr/>
        </p:nvSpPr>
        <p:spPr>
          <a:xfrm>
            <a:off x="5956199" y="5471761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</a:p>
        </p:txBody>
      </p:sp>
      <p:sp>
        <p:nvSpPr>
          <p:cNvPr id="82" name="Down Arrow 81"/>
          <p:cNvSpPr/>
          <p:nvPr/>
        </p:nvSpPr>
        <p:spPr>
          <a:xfrm>
            <a:off x="6414748" y="5318970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156417" y="5934073"/>
            <a:ext cx="1651572" cy="287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</a:p>
        </p:txBody>
      </p:sp>
      <p:sp>
        <p:nvSpPr>
          <p:cNvPr id="64" name="Left Arrow Callout 63"/>
          <p:cNvSpPr/>
          <p:nvPr/>
        </p:nvSpPr>
        <p:spPr>
          <a:xfrm rot="19393619">
            <a:off x="3774865" y="1447845"/>
            <a:ext cx="1157206" cy="505856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</a:p>
        </p:txBody>
      </p:sp>
      <p:sp>
        <p:nvSpPr>
          <p:cNvPr id="89" name="Right Arrow Callout 88"/>
          <p:cNvSpPr/>
          <p:nvPr/>
        </p:nvSpPr>
        <p:spPr>
          <a:xfrm>
            <a:off x="5036396" y="4633390"/>
            <a:ext cx="1087721" cy="322101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0" name="Left Arrow Callout 89"/>
          <p:cNvSpPr/>
          <p:nvPr/>
        </p:nvSpPr>
        <p:spPr>
          <a:xfrm rot="19393619">
            <a:off x="7067800" y="4438801"/>
            <a:ext cx="1147467" cy="745351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Arial Black"/>
                <a:cs typeface="Arial Black"/>
              </a:rPr>
              <a:t>HRRRDAS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</a:p>
        </p:txBody>
      </p:sp>
      <p:sp>
        <p:nvSpPr>
          <p:cNvPr id="69" name="Can 68"/>
          <p:cNvSpPr/>
          <p:nvPr/>
        </p:nvSpPr>
        <p:spPr>
          <a:xfrm>
            <a:off x="5970507" y="4653370"/>
            <a:ext cx="1214223" cy="722743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</a:p>
        </p:txBody>
      </p:sp>
      <p:sp>
        <p:nvSpPr>
          <p:cNvPr id="84" name="Left Arrow Callout 83"/>
          <p:cNvSpPr/>
          <p:nvPr/>
        </p:nvSpPr>
        <p:spPr>
          <a:xfrm rot="19393619">
            <a:off x="7065671" y="5283811"/>
            <a:ext cx="1157206" cy="502199"/>
          </a:xfrm>
          <a:prstGeom prst="lef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HMObs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5638800" y="5316272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ight Arrow Callout 91"/>
          <p:cNvSpPr/>
          <p:nvPr/>
        </p:nvSpPr>
        <p:spPr>
          <a:xfrm>
            <a:off x="5035707" y="1500464"/>
            <a:ext cx="1087721" cy="34509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3" name="Right Arrow Callout 92"/>
          <p:cNvSpPr/>
          <p:nvPr/>
        </p:nvSpPr>
        <p:spPr>
          <a:xfrm>
            <a:off x="5038633" y="2471107"/>
            <a:ext cx="1087721" cy="470343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4" name="Right Arrow Callout 93"/>
          <p:cNvSpPr/>
          <p:nvPr/>
        </p:nvSpPr>
        <p:spPr>
          <a:xfrm>
            <a:off x="5055393" y="3566994"/>
            <a:ext cx="1087721" cy="482328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5" name="Rectangle 94"/>
          <p:cNvSpPr/>
          <p:nvPr/>
        </p:nvSpPr>
        <p:spPr>
          <a:xfrm>
            <a:off x="7195037" y="4046130"/>
            <a:ext cx="1651572" cy="2741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21 hr fcst</a:t>
            </a:r>
          </a:p>
        </p:txBody>
      </p:sp>
      <p:sp>
        <p:nvSpPr>
          <p:cNvPr id="96" name="Right Arrow Callout 95"/>
          <p:cNvSpPr/>
          <p:nvPr/>
        </p:nvSpPr>
        <p:spPr>
          <a:xfrm>
            <a:off x="8298507" y="1487264"/>
            <a:ext cx="1087721" cy="34509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7" name="Right Arrow Callout 96"/>
          <p:cNvSpPr/>
          <p:nvPr/>
        </p:nvSpPr>
        <p:spPr>
          <a:xfrm>
            <a:off x="8301433" y="2457907"/>
            <a:ext cx="1087721" cy="470343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98" name="Right Arrow Callout 97"/>
          <p:cNvSpPr/>
          <p:nvPr/>
        </p:nvSpPr>
        <p:spPr>
          <a:xfrm>
            <a:off x="8318193" y="3553794"/>
            <a:ext cx="1087721" cy="482328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</a:p>
        </p:txBody>
      </p:sp>
      <p:sp>
        <p:nvSpPr>
          <p:cNvPr id="104" name="Left Arrow Callout 103"/>
          <p:cNvSpPr/>
          <p:nvPr/>
        </p:nvSpPr>
        <p:spPr>
          <a:xfrm rot="19393619">
            <a:off x="7081982" y="1412806"/>
            <a:ext cx="1157206" cy="505856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</a:p>
        </p:txBody>
      </p:sp>
      <p:sp>
        <p:nvSpPr>
          <p:cNvPr id="105" name="Left Arrow Callout 104"/>
          <p:cNvSpPr/>
          <p:nvPr/>
        </p:nvSpPr>
        <p:spPr>
          <a:xfrm rot="19393619">
            <a:off x="10326607" y="1430305"/>
            <a:ext cx="1157206" cy="505856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0478281" y="4086152"/>
            <a:ext cx="1651572" cy="2741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21 hr fcst</a:t>
            </a:r>
          </a:p>
        </p:txBody>
      </p:sp>
      <p:sp>
        <p:nvSpPr>
          <p:cNvPr id="107" name="Rectangle 7"/>
          <p:cNvSpPr txBox="1">
            <a:spLocks noChangeArrowheads="1"/>
          </p:cNvSpPr>
          <p:nvPr/>
        </p:nvSpPr>
        <p:spPr bwMode="auto">
          <a:xfrm>
            <a:off x="1" y="-1230"/>
            <a:ext cx="12191999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HRRRv4 Initialization</a:t>
            </a:r>
          </a:p>
        </p:txBody>
      </p:sp>
    </p:spTree>
    <p:extLst>
      <p:ext uri="{BB962C8B-B14F-4D97-AF65-F5344CB8AC3E}">
        <p14:creationId xmlns:p14="http://schemas.microsoft.com/office/powerpoint/2010/main" val="3796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roup 465">
            <a:extLst>
              <a:ext uri="{FF2B5EF4-FFF2-40B4-BE49-F238E27FC236}">
                <a16:creationId xmlns="" xmlns:a16="http://schemas.microsoft.com/office/drawing/2014/main" id="{1E937603-056E-3F46-8C60-442D9CF56498}"/>
              </a:ext>
            </a:extLst>
          </p:cNvPr>
          <p:cNvGrpSpPr/>
          <p:nvPr/>
        </p:nvGrpSpPr>
        <p:grpSpPr>
          <a:xfrm>
            <a:off x="4542212" y="2709791"/>
            <a:ext cx="5320504" cy="2282035"/>
            <a:chOff x="430001" y="3208973"/>
            <a:chExt cx="5320504" cy="2282035"/>
          </a:xfrm>
        </p:grpSpPr>
        <p:sp>
          <p:nvSpPr>
            <p:cNvPr id="467" name="Up Arrow Callout 466">
              <a:extLst>
                <a:ext uri="{FF2B5EF4-FFF2-40B4-BE49-F238E27FC236}">
                  <a16:creationId xmlns="" xmlns:a16="http://schemas.microsoft.com/office/drawing/2014/main" id="{C7FE01C6-C561-3B4E-997B-C600CF8BD057}"/>
                </a:ext>
              </a:extLst>
            </p:cNvPr>
            <p:cNvSpPr/>
            <p:nvPr/>
          </p:nvSpPr>
          <p:spPr>
            <a:xfrm>
              <a:off x="1486716" y="4250927"/>
              <a:ext cx="2720069" cy="938184"/>
            </a:xfrm>
            <a:prstGeom prst="upArrowCallou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RAP/HRRR</a:t>
              </a:r>
            </a:p>
            <a:p>
              <a:pPr algn="ctr"/>
              <a:r>
                <a:rPr lang="en-US" dirty="0"/>
                <a:t>Soil Moisture Perts</a:t>
              </a:r>
            </a:p>
          </p:txBody>
        </p:sp>
        <p:grpSp>
          <p:nvGrpSpPr>
            <p:cNvPr id="468" name="Group 467">
              <a:extLst>
                <a:ext uri="{FF2B5EF4-FFF2-40B4-BE49-F238E27FC236}">
                  <a16:creationId xmlns="" xmlns:a16="http://schemas.microsoft.com/office/drawing/2014/main" id="{832A6AB0-A817-BD40-8B3C-E8691B6B5587}"/>
                </a:ext>
              </a:extLst>
            </p:cNvPr>
            <p:cNvGrpSpPr/>
            <p:nvPr/>
          </p:nvGrpSpPr>
          <p:grpSpPr>
            <a:xfrm>
              <a:off x="430001" y="3208973"/>
              <a:ext cx="4101304" cy="1062835"/>
              <a:chOff x="430001" y="3208973"/>
              <a:chExt cx="4101304" cy="1062835"/>
            </a:xfrm>
          </p:grpSpPr>
          <p:grpSp>
            <p:nvGrpSpPr>
              <p:cNvPr id="621" name="Group 620">
                <a:extLst>
                  <a:ext uri="{FF2B5EF4-FFF2-40B4-BE49-F238E27FC236}">
                    <a16:creationId xmlns="" xmlns:a16="http://schemas.microsoft.com/office/drawing/2014/main" id="{3AB2AAF7-8C6F-8040-A237-CCA81BD0A594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634" name="Picture 633">
                  <a:extLst>
                    <a:ext uri="{FF2B5EF4-FFF2-40B4-BE49-F238E27FC236}">
                      <a16:creationId xmlns="" xmlns:a16="http://schemas.microsoft.com/office/drawing/2014/main" id="{497B7B95-D825-B245-BADB-55AEF0AF0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635" name="TextBox 634">
                  <a:extLst>
                    <a:ext uri="{FF2B5EF4-FFF2-40B4-BE49-F238E27FC236}">
                      <a16:creationId xmlns="" xmlns:a16="http://schemas.microsoft.com/office/drawing/2014/main" id="{8C826633-8942-F344-9E97-DCEB8C2293D8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636" name="Rectangle 635">
                  <a:extLst>
                    <a:ext uri="{FF2B5EF4-FFF2-40B4-BE49-F238E27FC236}">
                      <a16:creationId xmlns="" xmlns:a16="http://schemas.microsoft.com/office/drawing/2014/main" id="{4250B96E-3290-E441-A253-F912E43E1C6C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637" name="Picture 636">
                  <a:extLst>
                    <a:ext uri="{FF2B5EF4-FFF2-40B4-BE49-F238E27FC236}">
                      <a16:creationId xmlns="" xmlns:a16="http://schemas.microsoft.com/office/drawing/2014/main" id="{281EAC82-7F18-8F47-B17F-4A89BEAB64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638" name="TextBox 637">
                  <a:extLst>
                    <a:ext uri="{FF2B5EF4-FFF2-40B4-BE49-F238E27FC236}">
                      <a16:creationId xmlns="" xmlns:a16="http://schemas.microsoft.com/office/drawing/2014/main" id="{60B46294-1F1B-3142-9647-9BDAC0DED43C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622" name="Group 621">
                <a:extLst>
                  <a:ext uri="{FF2B5EF4-FFF2-40B4-BE49-F238E27FC236}">
                    <a16:creationId xmlns="" xmlns:a16="http://schemas.microsoft.com/office/drawing/2014/main" id="{8AA074F0-9171-8747-BB45-9BAEA761F272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629" name="Picture 628">
                  <a:extLst>
                    <a:ext uri="{FF2B5EF4-FFF2-40B4-BE49-F238E27FC236}">
                      <a16:creationId xmlns="" xmlns:a16="http://schemas.microsoft.com/office/drawing/2014/main" id="{156CAF57-941A-0642-92FC-FA152A77C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630" name="TextBox 629">
                  <a:extLst>
                    <a:ext uri="{FF2B5EF4-FFF2-40B4-BE49-F238E27FC236}">
                      <a16:creationId xmlns="" xmlns:a16="http://schemas.microsoft.com/office/drawing/2014/main" id="{C7539AB7-D5EE-8948-BB80-CAB7C44EB18D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631" name="Rectangle 630">
                  <a:extLst>
                    <a:ext uri="{FF2B5EF4-FFF2-40B4-BE49-F238E27FC236}">
                      <a16:creationId xmlns="" xmlns:a16="http://schemas.microsoft.com/office/drawing/2014/main" id="{F379593E-54F5-AA47-BDB9-D2E7C299BE4B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632" name="Picture 631">
                  <a:extLst>
                    <a:ext uri="{FF2B5EF4-FFF2-40B4-BE49-F238E27FC236}">
                      <a16:creationId xmlns="" xmlns:a16="http://schemas.microsoft.com/office/drawing/2014/main" id="{86C67B25-9A86-C24A-B665-0AD3A3625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633" name="TextBox 632">
                  <a:extLst>
                    <a:ext uri="{FF2B5EF4-FFF2-40B4-BE49-F238E27FC236}">
                      <a16:creationId xmlns="" xmlns:a16="http://schemas.microsoft.com/office/drawing/2014/main" id="{21C20A73-A0EF-1C44-B327-D9EE4BC4A2D8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623" name="Group 622">
                <a:extLst>
                  <a:ext uri="{FF2B5EF4-FFF2-40B4-BE49-F238E27FC236}">
                    <a16:creationId xmlns="" xmlns:a16="http://schemas.microsoft.com/office/drawing/2014/main" id="{3E20367B-9770-464F-A342-DC55F06A8E8A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624" name="Picture 623">
                  <a:extLst>
                    <a:ext uri="{FF2B5EF4-FFF2-40B4-BE49-F238E27FC236}">
                      <a16:creationId xmlns="" xmlns:a16="http://schemas.microsoft.com/office/drawing/2014/main" id="{2F9E8E28-1C6B-A24F-BC82-318BBD16C8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625" name="TextBox 624">
                  <a:extLst>
                    <a:ext uri="{FF2B5EF4-FFF2-40B4-BE49-F238E27FC236}">
                      <a16:creationId xmlns="" xmlns:a16="http://schemas.microsoft.com/office/drawing/2014/main" id="{361B0478-2580-544D-8FDE-DF0FCD15F5B7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626" name="Rectangle 625">
                  <a:extLst>
                    <a:ext uri="{FF2B5EF4-FFF2-40B4-BE49-F238E27FC236}">
                      <a16:creationId xmlns="" xmlns:a16="http://schemas.microsoft.com/office/drawing/2014/main" id="{7521616E-4082-8C4C-B231-3F48E01AF243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627" name="Picture 626">
                  <a:extLst>
                    <a:ext uri="{FF2B5EF4-FFF2-40B4-BE49-F238E27FC236}">
                      <a16:creationId xmlns="" xmlns:a16="http://schemas.microsoft.com/office/drawing/2014/main" id="{B84B92A4-B643-9045-87E4-3FA5357CF6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628" name="TextBox 627">
                  <a:extLst>
                    <a:ext uri="{FF2B5EF4-FFF2-40B4-BE49-F238E27FC236}">
                      <a16:creationId xmlns="" xmlns:a16="http://schemas.microsoft.com/office/drawing/2014/main" id="{E259B049-0978-5E44-970B-87B012CBDC7B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69" name="Group 468">
              <a:extLst>
                <a:ext uri="{FF2B5EF4-FFF2-40B4-BE49-F238E27FC236}">
                  <a16:creationId xmlns="" xmlns:a16="http://schemas.microsoft.com/office/drawing/2014/main" id="{FA497CFB-A9C1-D340-A04B-EB2F648387FD}"/>
                </a:ext>
              </a:extLst>
            </p:cNvPr>
            <p:cNvGrpSpPr/>
            <p:nvPr/>
          </p:nvGrpSpPr>
          <p:grpSpPr>
            <a:xfrm>
              <a:off x="582401" y="3361373"/>
              <a:ext cx="4101304" cy="1062835"/>
              <a:chOff x="430001" y="3208973"/>
              <a:chExt cx="4101304" cy="1062835"/>
            </a:xfrm>
          </p:grpSpPr>
          <p:grpSp>
            <p:nvGrpSpPr>
              <p:cNvPr id="603" name="Group 602">
                <a:extLst>
                  <a:ext uri="{FF2B5EF4-FFF2-40B4-BE49-F238E27FC236}">
                    <a16:creationId xmlns="" xmlns:a16="http://schemas.microsoft.com/office/drawing/2014/main" id="{51E0DD7D-4A6F-5746-8C24-1F60CFABBDDB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616" name="Picture 615">
                  <a:extLst>
                    <a:ext uri="{FF2B5EF4-FFF2-40B4-BE49-F238E27FC236}">
                      <a16:creationId xmlns="" xmlns:a16="http://schemas.microsoft.com/office/drawing/2014/main" id="{17EA5006-AEDA-AC46-B05A-330169B026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617" name="TextBox 616">
                  <a:extLst>
                    <a:ext uri="{FF2B5EF4-FFF2-40B4-BE49-F238E27FC236}">
                      <a16:creationId xmlns="" xmlns:a16="http://schemas.microsoft.com/office/drawing/2014/main" id="{7673FF47-F7F4-E24B-9B0D-72BE5A60D74B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618" name="Rectangle 617">
                  <a:extLst>
                    <a:ext uri="{FF2B5EF4-FFF2-40B4-BE49-F238E27FC236}">
                      <a16:creationId xmlns="" xmlns:a16="http://schemas.microsoft.com/office/drawing/2014/main" id="{160B841C-367D-2542-A9C0-80F6C75A13A2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619" name="Picture 618">
                  <a:extLst>
                    <a:ext uri="{FF2B5EF4-FFF2-40B4-BE49-F238E27FC236}">
                      <a16:creationId xmlns="" xmlns:a16="http://schemas.microsoft.com/office/drawing/2014/main" id="{262CF649-58CA-A146-9BFD-C61BB3333A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620" name="TextBox 619">
                  <a:extLst>
                    <a:ext uri="{FF2B5EF4-FFF2-40B4-BE49-F238E27FC236}">
                      <a16:creationId xmlns="" xmlns:a16="http://schemas.microsoft.com/office/drawing/2014/main" id="{D65E10DE-CA3E-ED43-83C9-4878DFEED0CB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604" name="Group 603">
                <a:extLst>
                  <a:ext uri="{FF2B5EF4-FFF2-40B4-BE49-F238E27FC236}">
                    <a16:creationId xmlns="" xmlns:a16="http://schemas.microsoft.com/office/drawing/2014/main" id="{77CA746C-0E15-AA49-B0AE-462CC8F895F7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611" name="Picture 610">
                  <a:extLst>
                    <a:ext uri="{FF2B5EF4-FFF2-40B4-BE49-F238E27FC236}">
                      <a16:creationId xmlns="" xmlns:a16="http://schemas.microsoft.com/office/drawing/2014/main" id="{89A7D6FA-C683-C04A-B518-E75947776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612" name="TextBox 611">
                  <a:extLst>
                    <a:ext uri="{FF2B5EF4-FFF2-40B4-BE49-F238E27FC236}">
                      <a16:creationId xmlns="" xmlns:a16="http://schemas.microsoft.com/office/drawing/2014/main" id="{0C1D3331-5A4D-614D-9E51-8A52E457D69A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613" name="Rectangle 612">
                  <a:extLst>
                    <a:ext uri="{FF2B5EF4-FFF2-40B4-BE49-F238E27FC236}">
                      <a16:creationId xmlns="" xmlns:a16="http://schemas.microsoft.com/office/drawing/2014/main" id="{E7BF97A8-7C25-B444-BCC7-F42E420402E0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614" name="Picture 613">
                  <a:extLst>
                    <a:ext uri="{FF2B5EF4-FFF2-40B4-BE49-F238E27FC236}">
                      <a16:creationId xmlns="" xmlns:a16="http://schemas.microsoft.com/office/drawing/2014/main" id="{4EA2AEDC-22FF-8346-8674-EC03CE3AA5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615" name="TextBox 614">
                  <a:extLst>
                    <a:ext uri="{FF2B5EF4-FFF2-40B4-BE49-F238E27FC236}">
                      <a16:creationId xmlns="" xmlns:a16="http://schemas.microsoft.com/office/drawing/2014/main" id="{2E3C1419-E049-B84A-A94D-A1F7E158A7C9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605" name="Group 604">
                <a:extLst>
                  <a:ext uri="{FF2B5EF4-FFF2-40B4-BE49-F238E27FC236}">
                    <a16:creationId xmlns="" xmlns:a16="http://schemas.microsoft.com/office/drawing/2014/main" id="{C0AF0929-7168-B34B-9006-FEA244810037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606" name="Picture 605">
                  <a:extLst>
                    <a:ext uri="{FF2B5EF4-FFF2-40B4-BE49-F238E27FC236}">
                      <a16:creationId xmlns="" xmlns:a16="http://schemas.microsoft.com/office/drawing/2014/main" id="{5B7D3455-F44E-2943-9EDA-FAF81F86B7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607" name="TextBox 606">
                  <a:extLst>
                    <a:ext uri="{FF2B5EF4-FFF2-40B4-BE49-F238E27FC236}">
                      <a16:creationId xmlns="" xmlns:a16="http://schemas.microsoft.com/office/drawing/2014/main" id="{3571E467-FC1E-0E47-BCEA-D28EDCEE211C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608" name="Rectangle 607">
                  <a:extLst>
                    <a:ext uri="{FF2B5EF4-FFF2-40B4-BE49-F238E27FC236}">
                      <a16:creationId xmlns="" xmlns:a16="http://schemas.microsoft.com/office/drawing/2014/main" id="{002BFD9E-9169-694D-B20B-6F3CD8938269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609" name="Picture 608">
                  <a:extLst>
                    <a:ext uri="{FF2B5EF4-FFF2-40B4-BE49-F238E27FC236}">
                      <a16:creationId xmlns="" xmlns:a16="http://schemas.microsoft.com/office/drawing/2014/main" id="{08E10F70-FF3D-7542-91C6-5C3E33E9B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610" name="TextBox 609">
                  <a:extLst>
                    <a:ext uri="{FF2B5EF4-FFF2-40B4-BE49-F238E27FC236}">
                      <a16:creationId xmlns="" xmlns:a16="http://schemas.microsoft.com/office/drawing/2014/main" id="{DDED0822-2D98-3C4E-91C2-B10D98A4BC7E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70" name="Group 469">
              <a:extLst>
                <a:ext uri="{FF2B5EF4-FFF2-40B4-BE49-F238E27FC236}">
                  <a16:creationId xmlns="" xmlns:a16="http://schemas.microsoft.com/office/drawing/2014/main" id="{5A062A88-6EE1-A54C-81C7-74A8D2398CCE}"/>
                </a:ext>
              </a:extLst>
            </p:cNvPr>
            <p:cNvGrpSpPr/>
            <p:nvPr/>
          </p:nvGrpSpPr>
          <p:grpSpPr>
            <a:xfrm>
              <a:off x="734801" y="3513773"/>
              <a:ext cx="4101304" cy="1062835"/>
              <a:chOff x="430001" y="3208973"/>
              <a:chExt cx="4101304" cy="1062835"/>
            </a:xfrm>
          </p:grpSpPr>
          <p:grpSp>
            <p:nvGrpSpPr>
              <p:cNvPr id="585" name="Group 584">
                <a:extLst>
                  <a:ext uri="{FF2B5EF4-FFF2-40B4-BE49-F238E27FC236}">
                    <a16:creationId xmlns="" xmlns:a16="http://schemas.microsoft.com/office/drawing/2014/main" id="{1235FA8F-D45F-5444-BC1D-DCC19C4E9908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98" name="Picture 597">
                  <a:extLst>
                    <a:ext uri="{FF2B5EF4-FFF2-40B4-BE49-F238E27FC236}">
                      <a16:creationId xmlns="" xmlns:a16="http://schemas.microsoft.com/office/drawing/2014/main" id="{4EFF66DB-DF60-7049-A9AE-1D5001963A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99" name="TextBox 598">
                  <a:extLst>
                    <a:ext uri="{FF2B5EF4-FFF2-40B4-BE49-F238E27FC236}">
                      <a16:creationId xmlns="" xmlns:a16="http://schemas.microsoft.com/office/drawing/2014/main" id="{E63E923D-586F-764F-9612-FB103FEC56C3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600" name="Rectangle 599">
                  <a:extLst>
                    <a:ext uri="{FF2B5EF4-FFF2-40B4-BE49-F238E27FC236}">
                      <a16:creationId xmlns="" xmlns:a16="http://schemas.microsoft.com/office/drawing/2014/main" id="{A529D03F-4F46-6941-9E2F-EF0CAC877A96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601" name="Picture 600">
                  <a:extLst>
                    <a:ext uri="{FF2B5EF4-FFF2-40B4-BE49-F238E27FC236}">
                      <a16:creationId xmlns="" xmlns:a16="http://schemas.microsoft.com/office/drawing/2014/main" id="{F3D4FB96-B834-F342-9E48-AC47178C6C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602" name="TextBox 601">
                  <a:extLst>
                    <a:ext uri="{FF2B5EF4-FFF2-40B4-BE49-F238E27FC236}">
                      <a16:creationId xmlns="" xmlns:a16="http://schemas.microsoft.com/office/drawing/2014/main" id="{32E99CE7-F8E2-D94D-B185-37F8151B0824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86" name="Group 585">
                <a:extLst>
                  <a:ext uri="{FF2B5EF4-FFF2-40B4-BE49-F238E27FC236}">
                    <a16:creationId xmlns="" xmlns:a16="http://schemas.microsoft.com/office/drawing/2014/main" id="{3FEF7FD8-7829-B449-AF13-9F7A6FD4DAF6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93" name="Picture 592">
                  <a:extLst>
                    <a:ext uri="{FF2B5EF4-FFF2-40B4-BE49-F238E27FC236}">
                      <a16:creationId xmlns="" xmlns:a16="http://schemas.microsoft.com/office/drawing/2014/main" id="{98E048C7-D413-774C-8A21-7C74BC970F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94" name="TextBox 593">
                  <a:extLst>
                    <a:ext uri="{FF2B5EF4-FFF2-40B4-BE49-F238E27FC236}">
                      <a16:creationId xmlns="" xmlns:a16="http://schemas.microsoft.com/office/drawing/2014/main" id="{D4CDD84D-2EEC-B14D-8084-D9422394071A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95" name="Rectangle 594">
                  <a:extLst>
                    <a:ext uri="{FF2B5EF4-FFF2-40B4-BE49-F238E27FC236}">
                      <a16:creationId xmlns="" xmlns:a16="http://schemas.microsoft.com/office/drawing/2014/main" id="{A6F452A2-BB24-BE45-8AAA-493C566AB8FD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96" name="Picture 595">
                  <a:extLst>
                    <a:ext uri="{FF2B5EF4-FFF2-40B4-BE49-F238E27FC236}">
                      <a16:creationId xmlns="" xmlns:a16="http://schemas.microsoft.com/office/drawing/2014/main" id="{95588C9F-95C8-F641-8D48-C7B25A8DE5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97" name="TextBox 596">
                  <a:extLst>
                    <a:ext uri="{FF2B5EF4-FFF2-40B4-BE49-F238E27FC236}">
                      <a16:creationId xmlns="" xmlns:a16="http://schemas.microsoft.com/office/drawing/2014/main" id="{51BEB5CC-FF29-9C46-B294-B3B1A12234C7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87" name="Group 586">
                <a:extLst>
                  <a:ext uri="{FF2B5EF4-FFF2-40B4-BE49-F238E27FC236}">
                    <a16:creationId xmlns="" xmlns:a16="http://schemas.microsoft.com/office/drawing/2014/main" id="{8B67FF8A-2687-FE4A-B332-A4CD5648B934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88" name="Picture 587">
                  <a:extLst>
                    <a:ext uri="{FF2B5EF4-FFF2-40B4-BE49-F238E27FC236}">
                      <a16:creationId xmlns="" xmlns:a16="http://schemas.microsoft.com/office/drawing/2014/main" id="{CBE95CF8-B634-0449-B3F4-E3FE93DED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89" name="TextBox 588">
                  <a:extLst>
                    <a:ext uri="{FF2B5EF4-FFF2-40B4-BE49-F238E27FC236}">
                      <a16:creationId xmlns="" xmlns:a16="http://schemas.microsoft.com/office/drawing/2014/main" id="{8BB8D5EB-8A17-F641-9CCC-CF9A08307534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90" name="Rectangle 589">
                  <a:extLst>
                    <a:ext uri="{FF2B5EF4-FFF2-40B4-BE49-F238E27FC236}">
                      <a16:creationId xmlns="" xmlns:a16="http://schemas.microsoft.com/office/drawing/2014/main" id="{F40DF0AE-630A-7E41-B763-DD915201E92E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91" name="Picture 590">
                  <a:extLst>
                    <a:ext uri="{FF2B5EF4-FFF2-40B4-BE49-F238E27FC236}">
                      <a16:creationId xmlns="" xmlns:a16="http://schemas.microsoft.com/office/drawing/2014/main" id="{5AC70FAF-AC8F-444C-96E0-96A48F5392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92" name="TextBox 591">
                  <a:extLst>
                    <a:ext uri="{FF2B5EF4-FFF2-40B4-BE49-F238E27FC236}">
                      <a16:creationId xmlns="" xmlns:a16="http://schemas.microsoft.com/office/drawing/2014/main" id="{A55A9B36-28BA-4E46-9CDF-2ABADA41A618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71" name="Group 470">
              <a:extLst>
                <a:ext uri="{FF2B5EF4-FFF2-40B4-BE49-F238E27FC236}">
                  <a16:creationId xmlns="" xmlns:a16="http://schemas.microsoft.com/office/drawing/2014/main" id="{179E7675-6CB0-4C47-848A-ADEA71BD774B}"/>
                </a:ext>
              </a:extLst>
            </p:cNvPr>
            <p:cNvGrpSpPr/>
            <p:nvPr/>
          </p:nvGrpSpPr>
          <p:grpSpPr>
            <a:xfrm>
              <a:off x="887201" y="3666173"/>
              <a:ext cx="4101304" cy="1062835"/>
              <a:chOff x="430001" y="3208973"/>
              <a:chExt cx="4101304" cy="1062835"/>
            </a:xfrm>
          </p:grpSpPr>
          <p:grpSp>
            <p:nvGrpSpPr>
              <p:cNvPr id="567" name="Group 566">
                <a:extLst>
                  <a:ext uri="{FF2B5EF4-FFF2-40B4-BE49-F238E27FC236}">
                    <a16:creationId xmlns="" xmlns:a16="http://schemas.microsoft.com/office/drawing/2014/main" id="{35300D0C-E1A0-7D4D-A287-35744054865F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80" name="Picture 579">
                  <a:extLst>
                    <a:ext uri="{FF2B5EF4-FFF2-40B4-BE49-F238E27FC236}">
                      <a16:creationId xmlns="" xmlns:a16="http://schemas.microsoft.com/office/drawing/2014/main" id="{2BCDE9D3-D0A3-D14A-8487-89C86A9C8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81" name="TextBox 580">
                  <a:extLst>
                    <a:ext uri="{FF2B5EF4-FFF2-40B4-BE49-F238E27FC236}">
                      <a16:creationId xmlns="" xmlns:a16="http://schemas.microsoft.com/office/drawing/2014/main" id="{AC1462E2-6372-464F-A94E-869BD35C5666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82" name="Rectangle 581">
                  <a:extLst>
                    <a:ext uri="{FF2B5EF4-FFF2-40B4-BE49-F238E27FC236}">
                      <a16:creationId xmlns="" xmlns:a16="http://schemas.microsoft.com/office/drawing/2014/main" id="{6F58633C-71EB-5645-8580-0312A236E179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83" name="Picture 582">
                  <a:extLst>
                    <a:ext uri="{FF2B5EF4-FFF2-40B4-BE49-F238E27FC236}">
                      <a16:creationId xmlns="" xmlns:a16="http://schemas.microsoft.com/office/drawing/2014/main" id="{6525B8A8-CF23-9C46-9EE0-281DF5181B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84" name="TextBox 583">
                  <a:extLst>
                    <a:ext uri="{FF2B5EF4-FFF2-40B4-BE49-F238E27FC236}">
                      <a16:creationId xmlns="" xmlns:a16="http://schemas.microsoft.com/office/drawing/2014/main" id="{146EFFB1-2041-524D-A506-170C111210B7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68" name="Group 567">
                <a:extLst>
                  <a:ext uri="{FF2B5EF4-FFF2-40B4-BE49-F238E27FC236}">
                    <a16:creationId xmlns="" xmlns:a16="http://schemas.microsoft.com/office/drawing/2014/main" id="{6ADF6AE2-5960-134C-BF91-2CB94598363F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75" name="Picture 574">
                  <a:extLst>
                    <a:ext uri="{FF2B5EF4-FFF2-40B4-BE49-F238E27FC236}">
                      <a16:creationId xmlns="" xmlns:a16="http://schemas.microsoft.com/office/drawing/2014/main" id="{FEC30300-251A-F047-9BB7-6D7B47CF63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76" name="TextBox 575">
                  <a:extLst>
                    <a:ext uri="{FF2B5EF4-FFF2-40B4-BE49-F238E27FC236}">
                      <a16:creationId xmlns="" xmlns:a16="http://schemas.microsoft.com/office/drawing/2014/main" id="{84DE04ED-489D-8B48-9ECC-CB15A39B10BD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77" name="Rectangle 576">
                  <a:extLst>
                    <a:ext uri="{FF2B5EF4-FFF2-40B4-BE49-F238E27FC236}">
                      <a16:creationId xmlns="" xmlns:a16="http://schemas.microsoft.com/office/drawing/2014/main" id="{95AB3D64-A37C-7240-9609-7BF29DE93D9D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78" name="Picture 577">
                  <a:extLst>
                    <a:ext uri="{FF2B5EF4-FFF2-40B4-BE49-F238E27FC236}">
                      <a16:creationId xmlns="" xmlns:a16="http://schemas.microsoft.com/office/drawing/2014/main" id="{171B6B53-7F78-1246-B9F8-7AE7927CEF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79" name="TextBox 578">
                  <a:extLst>
                    <a:ext uri="{FF2B5EF4-FFF2-40B4-BE49-F238E27FC236}">
                      <a16:creationId xmlns="" xmlns:a16="http://schemas.microsoft.com/office/drawing/2014/main" id="{5F5F96B9-E97F-9A4A-8BB2-015C4BEC07C8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69" name="Group 568">
                <a:extLst>
                  <a:ext uri="{FF2B5EF4-FFF2-40B4-BE49-F238E27FC236}">
                    <a16:creationId xmlns="" xmlns:a16="http://schemas.microsoft.com/office/drawing/2014/main" id="{5AF2C20D-9AE1-A742-AD0F-3B494FECAA9D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70" name="Picture 569">
                  <a:extLst>
                    <a:ext uri="{FF2B5EF4-FFF2-40B4-BE49-F238E27FC236}">
                      <a16:creationId xmlns="" xmlns:a16="http://schemas.microsoft.com/office/drawing/2014/main" id="{3AC76460-3F06-2D40-81BC-6EE878DB39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71" name="TextBox 570">
                  <a:extLst>
                    <a:ext uri="{FF2B5EF4-FFF2-40B4-BE49-F238E27FC236}">
                      <a16:creationId xmlns="" xmlns:a16="http://schemas.microsoft.com/office/drawing/2014/main" id="{55400394-DB09-7F4C-A278-8A6061494F30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72" name="Rectangle 571">
                  <a:extLst>
                    <a:ext uri="{FF2B5EF4-FFF2-40B4-BE49-F238E27FC236}">
                      <a16:creationId xmlns="" xmlns:a16="http://schemas.microsoft.com/office/drawing/2014/main" id="{564FED24-417B-2949-BD94-26C79468EC2F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73" name="Picture 572">
                  <a:extLst>
                    <a:ext uri="{FF2B5EF4-FFF2-40B4-BE49-F238E27FC236}">
                      <a16:creationId xmlns="" xmlns:a16="http://schemas.microsoft.com/office/drawing/2014/main" id="{1DD72E60-DB65-C944-8675-285F41FCB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74" name="TextBox 573">
                  <a:extLst>
                    <a:ext uri="{FF2B5EF4-FFF2-40B4-BE49-F238E27FC236}">
                      <a16:creationId xmlns="" xmlns:a16="http://schemas.microsoft.com/office/drawing/2014/main" id="{131B0957-5ED1-0E40-A73F-E48BE73EF5CE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72" name="Group 471">
              <a:extLst>
                <a:ext uri="{FF2B5EF4-FFF2-40B4-BE49-F238E27FC236}">
                  <a16:creationId xmlns="" xmlns:a16="http://schemas.microsoft.com/office/drawing/2014/main" id="{190B0B00-73CC-8E4C-B068-575DEA0F5207}"/>
                </a:ext>
              </a:extLst>
            </p:cNvPr>
            <p:cNvGrpSpPr/>
            <p:nvPr/>
          </p:nvGrpSpPr>
          <p:grpSpPr>
            <a:xfrm>
              <a:off x="1039601" y="3818573"/>
              <a:ext cx="4101304" cy="1062835"/>
              <a:chOff x="430001" y="3208973"/>
              <a:chExt cx="4101304" cy="1062835"/>
            </a:xfrm>
          </p:grpSpPr>
          <p:grpSp>
            <p:nvGrpSpPr>
              <p:cNvPr id="549" name="Group 548">
                <a:extLst>
                  <a:ext uri="{FF2B5EF4-FFF2-40B4-BE49-F238E27FC236}">
                    <a16:creationId xmlns="" xmlns:a16="http://schemas.microsoft.com/office/drawing/2014/main" id="{13B331C1-015E-1A4A-939F-E37F4BBBE2B7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62" name="Picture 561">
                  <a:extLst>
                    <a:ext uri="{FF2B5EF4-FFF2-40B4-BE49-F238E27FC236}">
                      <a16:creationId xmlns="" xmlns:a16="http://schemas.microsoft.com/office/drawing/2014/main" id="{6ED764CE-B886-274D-9186-A795BDB3B3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63" name="TextBox 562">
                  <a:extLst>
                    <a:ext uri="{FF2B5EF4-FFF2-40B4-BE49-F238E27FC236}">
                      <a16:creationId xmlns="" xmlns:a16="http://schemas.microsoft.com/office/drawing/2014/main" id="{F3C9C91F-A610-4E4B-9E5E-503CF8526DA6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64" name="Rectangle 563">
                  <a:extLst>
                    <a:ext uri="{FF2B5EF4-FFF2-40B4-BE49-F238E27FC236}">
                      <a16:creationId xmlns="" xmlns:a16="http://schemas.microsoft.com/office/drawing/2014/main" id="{C813633F-27DD-324D-A8C5-852DFB1E7D99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65" name="Picture 564">
                  <a:extLst>
                    <a:ext uri="{FF2B5EF4-FFF2-40B4-BE49-F238E27FC236}">
                      <a16:creationId xmlns="" xmlns:a16="http://schemas.microsoft.com/office/drawing/2014/main" id="{62EB3DAC-EAD4-7640-A5F4-5822CBCD87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66" name="TextBox 565">
                  <a:extLst>
                    <a:ext uri="{FF2B5EF4-FFF2-40B4-BE49-F238E27FC236}">
                      <a16:creationId xmlns="" xmlns:a16="http://schemas.microsoft.com/office/drawing/2014/main" id="{C16BCF9C-4C00-3547-A95E-99DDB5344903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50" name="Group 549">
                <a:extLst>
                  <a:ext uri="{FF2B5EF4-FFF2-40B4-BE49-F238E27FC236}">
                    <a16:creationId xmlns="" xmlns:a16="http://schemas.microsoft.com/office/drawing/2014/main" id="{45E0EEF9-DAA4-FF44-977A-5968FF2E77A5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57" name="Picture 556">
                  <a:extLst>
                    <a:ext uri="{FF2B5EF4-FFF2-40B4-BE49-F238E27FC236}">
                      <a16:creationId xmlns="" xmlns:a16="http://schemas.microsoft.com/office/drawing/2014/main" id="{6ED3A7EC-D544-6E47-8DE1-099D2CCE35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58" name="TextBox 557">
                  <a:extLst>
                    <a:ext uri="{FF2B5EF4-FFF2-40B4-BE49-F238E27FC236}">
                      <a16:creationId xmlns="" xmlns:a16="http://schemas.microsoft.com/office/drawing/2014/main" id="{50EFF3C2-AE7A-0449-A405-E8311C3CD23D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59" name="Rectangle 558">
                  <a:extLst>
                    <a:ext uri="{FF2B5EF4-FFF2-40B4-BE49-F238E27FC236}">
                      <a16:creationId xmlns="" xmlns:a16="http://schemas.microsoft.com/office/drawing/2014/main" id="{CF3CAA7F-235D-2649-91CF-4F6A48B63E9A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60" name="Picture 559">
                  <a:extLst>
                    <a:ext uri="{FF2B5EF4-FFF2-40B4-BE49-F238E27FC236}">
                      <a16:creationId xmlns="" xmlns:a16="http://schemas.microsoft.com/office/drawing/2014/main" id="{03AB4E65-26F7-BC40-B4ED-77E866B641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61" name="TextBox 560">
                  <a:extLst>
                    <a:ext uri="{FF2B5EF4-FFF2-40B4-BE49-F238E27FC236}">
                      <a16:creationId xmlns="" xmlns:a16="http://schemas.microsoft.com/office/drawing/2014/main" id="{49786688-B9A1-874C-8B16-3F426308EBE2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51" name="Group 550">
                <a:extLst>
                  <a:ext uri="{FF2B5EF4-FFF2-40B4-BE49-F238E27FC236}">
                    <a16:creationId xmlns="" xmlns:a16="http://schemas.microsoft.com/office/drawing/2014/main" id="{B4EB0691-39AA-554F-83CF-CF697809626F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52" name="Picture 551">
                  <a:extLst>
                    <a:ext uri="{FF2B5EF4-FFF2-40B4-BE49-F238E27FC236}">
                      <a16:creationId xmlns="" xmlns:a16="http://schemas.microsoft.com/office/drawing/2014/main" id="{29FBD29E-3E23-8A41-89C6-5FC14A186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53" name="TextBox 552">
                  <a:extLst>
                    <a:ext uri="{FF2B5EF4-FFF2-40B4-BE49-F238E27FC236}">
                      <a16:creationId xmlns="" xmlns:a16="http://schemas.microsoft.com/office/drawing/2014/main" id="{49F9CEBC-B62B-334E-B6B1-73129C3B188D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54" name="Rectangle 553">
                  <a:extLst>
                    <a:ext uri="{FF2B5EF4-FFF2-40B4-BE49-F238E27FC236}">
                      <a16:creationId xmlns="" xmlns:a16="http://schemas.microsoft.com/office/drawing/2014/main" id="{063858B9-34CF-0A45-8E67-38C056EDC5B7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55" name="Picture 554">
                  <a:extLst>
                    <a:ext uri="{FF2B5EF4-FFF2-40B4-BE49-F238E27FC236}">
                      <a16:creationId xmlns="" xmlns:a16="http://schemas.microsoft.com/office/drawing/2014/main" id="{8CD591DA-6A2A-7B42-9C7A-1E4BA69B56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56" name="TextBox 555">
                  <a:extLst>
                    <a:ext uri="{FF2B5EF4-FFF2-40B4-BE49-F238E27FC236}">
                      <a16:creationId xmlns="" xmlns:a16="http://schemas.microsoft.com/office/drawing/2014/main" id="{9755FB9D-7786-4C4F-9DB0-94580D3E31F8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73" name="Group 472">
              <a:extLst>
                <a:ext uri="{FF2B5EF4-FFF2-40B4-BE49-F238E27FC236}">
                  <a16:creationId xmlns="" xmlns:a16="http://schemas.microsoft.com/office/drawing/2014/main" id="{6C6F940E-C4FD-3B4A-9135-88868BAF4709}"/>
                </a:ext>
              </a:extLst>
            </p:cNvPr>
            <p:cNvGrpSpPr/>
            <p:nvPr/>
          </p:nvGrpSpPr>
          <p:grpSpPr>
            <a:xfrm>
              <a:off x="1192001" y="3970973"/>
              <a:ext cx="4101304" cy="1062835"/>
              <a:chOff x="430001" y="3208973"/>
              <a:chExt cx="4101304" cy="1062835"/>
            </a:xfrm>
          </p:grpSpPr>
          <p:grpSp>
            <p:nvGrpSpPr>
              <p:cNvPr id="531" name="Group 530">
                <a:extLst>
                  <a:ext uri="{FF2B5EF4-FFF2-40B4-BE49-F238E27FC236}">
                    <a16:creationId xmlns="" xmlns:a16="http://schemas.microsoft.com/office/drawing/2014/main" id="{7A954303-A4F2-4B47-9599-A9EB68890C10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44" name="Picture 543">
                  <a:extLst>
                    <a:ext uri="{FF2B5EF4-FFF2-40B4-BE49-F238E27FC236}">
                      <a16:creationId xmlns="" xmlns:a16="http://schemas.microsoft.com/office/drawing/2014/main" id="{DFD1C8C5-561E-9C4F-90C7-D5ED39ABD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45" name="TextBox 544">
                  <a:extLst>
                    <a:ext uri="{FF2B5EF4-FFF2-40B4-BE49-F238E27FC236}">
                      <a16:creationId xmlns="" xmlns:a16="http://schemas.microsoft.com/office/drawing/2014/main" id="{7BD2A9D8-0C0D-0140-9F88-D99630C6D9A7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46" name="Rectangle 545">
                  <a:extLst>
                    <a:ext uri="{FF2B5EF4-FFF2-40B4-BE49-F238E27FC236}">
                      <a16:creationId xmlns="" xmlns:a16="http://schemas.microsoft.com/office/drawing/2014/main" id="{6D5ABD85-D88A-4943-8DC1-CECC2B8761B7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47" name="Picture 546">
                  <a:extLst>
                    <a:ext uri="{FF2B5EF4-FFF2-40B4-BE49-F238E27FC236}">
                      <a16:creationId xmlns="" xmlns:a16="http://schemas.microsoft.com/office/drawing/2014/main" id="{184EA538-768D-4C49-B4D3-EF5B3056F2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48" name="TextBox 547">
                  <a:extLst>
                    <a:ext uri="{FF2B5EF4-FFF2-40B4-BE49-F238E27FC236}">
                      <a16:creationId xmlns="" xmlns:a16="http://schemas.microsoft.com/office/drawing/2014/main" id="{C1AECD3D-33E0-3642-9F44-6EEF1175BF87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32" name="Group 531">
                <a:extLst>
                  <a:ext uri="{FF2B5EF4-FFF2-40B4-BE49-F238E27FC236}">
                    <a16:creationId xmlns="" xmlns:a16="http://schemas.microsoft.com/office/drawing/2014/main" id="{96648F9C-422D-6943-A44A-5ED7E2E9D24D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39" name="Picture 538">
                  <a:extLst>
                    <a:ext uri="{FF2B5EF4-FFF2-40B4-BE49-F238E27FC236}">
                      <a16:creationId xmlns="" xmlns:a16="http://schemas.microsoft.com/office/drawing/2014/main" id="{96C70156-9410-9D43-9440-50A6BA3B36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40" name="TextBox 539">
                  <a:extLst>
                    <a:ext uri="{FF2B5EF4-FFF2-40B4-BE49-F238E27FC236}">
                      <a16:creationId xmlns="" xmlns:a16="http://schemas.microsoft.com/office/drawing/2014/main" id="{887A1323-416F-CA48-9303-B30911D5CDEC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41" name="Rectangle 540">
                  <a:extLst>
                    <a:ext uri="{FF2B5EF4-FFF2-40B4-BE49-F238E27FC236}">
                      <a16:creationId xmlns="" xmlns:a16="http://schemas.microsoft.com/office/drawing/2014/main" id="{60F32ED6-B62F-CF4F-B783-9FFE87B3B28D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42" name="Picture 541">
                  <a:extLst>
                    <a:ext uri="{FF2B5EF4-FFF2-40B4-BE49-F238E27FC236}">
                      <a16:creationId xmlns="" xmlns:a16="http://schemas.microsoft.com/office/drawing/2014/main" id="{E5A49798-0EAC-2048-8972-F1E0EBB239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43" name="TextBox 542">
                  <a:extLst>
                    <a:ext uri="{FF2B5EF4-FFF2-40B4-BE49-F238E27FC236}">
                      <a16:creationId xmlns="" xmlns:a16="http://schemas.microsoft.com/office/drawing/2014/main" id="{2C375799-2B17-CD4F-B26D-E9FC4C7B470A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33" name="Group 532">
                <a:extLst>
                  <a:ext uri="{FF2B5EF4-FFF2-40B4-BE49-F238E27FC236}">
                    <a16:creationId xmlns="" xmlns:a16="http://schemas.microsoft.com/office/drawing/2014/main" id="{8F56DE59-58B8-EE42-BA10-35B769232D1E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34" name="Picture 533">
                  <a:extLst>
                    <a:ext uri="{FF2B5EF4-FFF2-40B4-BE49-F238E27FC236}">
                      <a16:creationId xmlns="" xmlns:a16="http://schemas.microsoft.com/office/drawing/2014/main" id="{590FE64D-3930-E845-A600-4032AA30C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35" name="TextBox 534">
                  <a:extLst>
                    <a:ext uri="{FF2B5EF4-FFF2-40B4-BE49-F238E27FC236}">
                      <a16:creationId xmlns="" xmlns:a16="http://schemas.microsoft.com/office/drawing/2014/main" id="{50DCCC91-88E5-FE46-90CB-A0EF11370807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36" name="Rectangle 535">
                  <a:extLst>
                    <a:ext uri="{FF2B5EF4-FFF2-40B4-BE49-F238E27FC236}">
                      <a16:creationId xmlns="" xmlns:a16="http://schemas.microsoft.com/office/drawing/2014/main" id="{E656085A-DCB7-284F-8D72-FAB25E44B812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37" name="Picture 536">
                  <a:extLst>
                    <a:ext uri="{FF2B5EF4-FFF2-40B4-BE49-F238E27FC236}">
                      <a16:creationId xmlns="" xmlns:a16="http://schemas.microsoft.com/office/drawing/2014/main" id="{2179D445-8D1C-CE4E-8C29-779CA3923C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38" name="TextBox 537">
                  <a:extLst>
                    <a:ext uri="{FF2B5EF4-FFF2-40B4-BE49-F238E27FC236}">
                      <a16:creationId xmlns="" xmlns:a16="http://schemas.microsoft.com/office/drawing/2014/main" id="{DDBA42A8-5778-F345-BCB5-143A3DF3757D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74" name="Group 473">
              <a:extLst>
                <a:ext uri="{FF2B5EF4-FFF2-40B4-BE49-F238E27FC236}">
                  <a16:creationId xmlns="" xmlns:a16="http://schemas.microsoft.com/office/drawing/2014/main" id="{EB654A95-AB94-A245-8FA0-9527D67456DB}"/>
                </a:ext>
              </a:extLst>
            </p:cNvPr>
            <p:cNvGrpSpPr/>
            <p:nvPr/>
          </p:nvGrpSpPr>
          <p:grpSpPr>
            <a:xfrm>
              <a:off x="1344401" y="4123373"/>
              <a:ext cx="4101304" cy="1062835"/>
              <a:chOff x="430001" y="3208973"/>
              <a:chExt cx="4101304" cy="1062835"/>
            </a:xfrm>
          </p:grpSpPr>
          <p:grpSp>
            <p:nvGrpSpPr>
              <p:cNvPr id="513" name="Group 512">
                <a:extLst>
                  <a:ext uri="{FF2B5EF4-FFF2-40B4-BE49-F238E27FC236}">
                    <a16:creationId xmlns="" xmlns:a16="http://schemas.microsoft.com/office/drawing/2014/main" id="{6654F6CC-CDDC-9A4D-A1F6-360D567661D7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26" name="Picture 525">
                  <a:extLst>
                    <a:ext uri="{FF2B5EF4-FFF2-40B4-BE49-F238E27FC236}">
                      <a16:creationId xmlns="" xmlns:a16="http://schemas.microsoft.com/office/drawing/2014/main" id="{1241C9C3-1FF5-314B-A1A1-50CA5220CD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27" name="TextBox 526">
                  <a:extLst>
                    <a:ext uri="{FF2B5EF4-FFF2-40B4-BE49-F238E27FC236}">
                      <a16:creationId xmlns="" xmlns:a16="http://schemas.microsoft.com/office/drawing/2014/main" id="{CD7E867E-07DC-DB45-B35A-EBCECB08FA4C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28" name="Rectangle 527">
                  <a:extLst>
                    <a:ext uri="{FF2B5EF4-FFF2-40B4-BE49-F238E27FC236}">
                      <a16:creationId xmlns="" xmlns:a16="http://schemas.microsoft.com/office/drawing/2014/main" id="{BF49BE2A-7037-2146-B28E-8FA8416D3FCA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29" name="Picture 528">
                  <a:extLst>
                    <a:ext uri="{FF2B5EF4-FFF2-40B4-BE49-F238E27FC236}">
                      <a16:creationId xmlns="" xmlns:a16="http://schemas.microsoft.com/office/drawing/2014/main" id="{67864898-9E76-4E44-B081-6DD082A022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30" name="TextBox 529">
                  <a:extLst>
                    <a:ext uri="{FF2B5EF4-FFF2-40B4-BE49-F238E27FC236}">
                      <a16:creationId xmlns="" xmlns:a16="http://schemas.microsoft.com/office/drawing/2014/main" id="{C0D23C69-88B1-574F-9692-6FE17E15EA30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14" name="Group 513">
                <a:extLst>
                  <a:ext uri="{FF2B5EF4-FFF2-40B4-BE49-F238E27FC236}">
                    <a16:creationId xmlns="" xmlns:a16="http://schemas.microsoft.com/office/drawing/2014/main" id="{8ED10FDB-7D3F-5D4B-939F-5598E0EBB92D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21" name="Picture 520">
                  <a:extLst>
                    <a:ext uri="{FF2B5EF4-FFF2-40B4-BE49-F238E27FC236}">
                      <a16:creationId xmlns="" xmlns:a16="http://schemas.microsoft.com/office/drawing/2014/main" id="{B144DB71-6F2F-724E-9C0D-8BFECC2836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22" name="TextBox 521">
                  <a:extLst>
                    <a:ext uri="{FF2B5EF4-FFF2-40B4-BE49-F238E27FC236}">
                      <a16:creationId xmlns="" xmlns:a16="http://schemas.microsoft.com/office/drawing/2014/main" id="{8737D9A1-FDD1-584E-B8EC-96E5AC53AC16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23" name="Rectangle 522">
                  <a:extLst>
                    <a:ext uri="{FF2B5EF4-FFF2-40B4-BE49-F238E27FC236}">
                      <a16:creationId xmlns="" xmlns:a16="http://schemas.microsoft.com/office/drawing/2014/main" id="{DBD4FBD9-92E8-5847-8A5A-8BB4AE29F9C6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24" name="Picture 523">
                  <a:extLst>
                    <a:ext uri="{FF2B5EF4-FFF2-40B4-BE49-F238E27FC236}">
                      <a16:creationId xmlns="" xmlns:a16="http://schemas.microsoft.com/office/drawing/2014/main" id="{EA236E96-BC56-614B-BBCA-E49C1FC5E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25" name="TextBox 524">
                  <a:extLst>
                    <a:ext uri="{FF2B5EF4-FFF2-40B4-BE49-F238E27FC236}">
                      <a16:creationId xmlns="" xmlns:a16="http://schemas.microsoft.com/office/drawing/2014/main" id="{84D8175D-7A80-924F-AC53-484FCA9D4EB2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515" name="Group 514">
                <a:extLst>
                  <a:ext uri="{FF2B5EF4-FFF2-40B4-BE49-F238E27FC236}">
                    <a16:creationId xmlns="" xmlns:a16="http://schemas.microsoft.com/office/drawing/2014/main" id="{F26CB653-4D71-6E43-ACFE-6C23F8E12E4D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16" name="Picture 515">
                  <a:extLst>
                    <a:ext uri="{FF2B5EF4-FFF2-40B4-BE49-F238E27FC236}">
                      <a16:creationId xmlns="" xmlns:a16="http://schemas.microsoft.com/office/drawing/2014/main" id="{9A1CE913-C910-F048-8BD9-A620686B2B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17" name="TextBox 516">
                  <a:extLst>
                    <a:ext uri="{FF2B5EF4-FFF2-40B4-BE49-F238E27FC236}">
                      <a16:creationId xmlns="" xmlns:a16="http://schemas.microsoft.com/office/drawing/2014/main" id="{404473A6-582F-114C-B9C0-12D81B68EF9C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18" name="Rectangle 517">
                  <a:extLst>
                    <a:ext uri="{FF2B5EF4-FFF2-40B4-BE49-F238E27FC236}">
                      <a16:creationId xmlns="" xmlns:a16="http://schemas.microsoft.com/office/drawing/2014/main" id="{E2D06D78-2C7C-DE4A-BF8E-15E06453EC49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19" name="Picture 518">
                  <a:extLst>
                    <a:ext uri="{FF2B5EF4-FFF2-40B4-BE49-F238E27FC236}">
                      <a16:creationId xmlns="" xmlns:a16="http://schemas.microsoft.com/office/drawing/2014/main" id="{44E1E81A-BE0A-BD4A-B564-B960CAD58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20" name="TextBox 519">
                  <a:extLst>
                    <a:ext uri="{FF2B5EF4-FFF2-40B4-BE49-F238E27FC236}">
                      <a16:creationId xmlns="" xmlns:a16="http://schemas.microsoft.com/office/drawing/2014/main" id="{D275A6AD-5DBA-6B47-8A0A-395F11BE93AF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75" name="Group 474">
              <a:extLst>
                <a:ext uri="{FF2B5EF4-FFF2-40B4-BE49-F238E27FC236}">
                  <a16:creationId xmlns="" xmlns:a16="http://schemas.microsoft.com/office/drawing/2014/main" id="{D5579EE1-56F5-F54A-A8D7-93BFF04294DC}"/>
                </a:ext>
              </a:extLst>
            </p:cNvPr>
            <p:cNvGrpSpPr/>
            <p:nvPr/>
          </p:nvGrpSpPr>
          <p:grpSpPr>
            <a:xfrm>
              <a:off x="1496801" y="4275773"/>
              <a:ext cx="4101304" cy="1062835"/>
              <a:chOff x="430001" y="3208973"/>
              <a:chExt cx="4101304" cy="1062835"/>
            </a:xfrm>
          </p:grpSpPr>
          <p:grpSp>
            <p:nvGrpSpPr>
              <p:cNvPr id="495" name="Group 494">
                <a:extLst>
                  <a:ext uri="{FF2B5EF4-FFF2-40B4-BE49-F238E27FC236}">
                    <a16:creationId xmlns="" xmlns:a16="http://schemas.microsoft.com/office/drawing/2014/main" id="{2D3C8721-26F6-4248-9558-2BA5A9724FCF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08" name="Picture 507">
                  <a:extLst>
                    <a:ext uri="{FF2B5EF4-FFF2-40B4-BE49-F238E27FC236}">
                      <a16:creationId xmlns="" xmlns:a16="http://schemas.microsoft.com/office/drawing/2014/main" id="{155BA80A-7915-8349-BD8C-DD670DC52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09" name="TextBox 508">
                  <a:extLst>
                    <a:ext uri="{FF2B5EF4-FFF2-40B4-BE49-F238E27FC236}">
                      <a16:creationId xmlns="" xmlns:a16="http://schemas.microsoft.com/office/drawing/2014/main" id="{E7A998C1-9309-7946-8DCA-E5EE5272923B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10" name="Rectangle 509">
                  <a:extLst>
                    <a:ext uri="{FF2B5EF4-FFF2-40B4-BE49-F238E27FC236}">
                      <a16:creationId xmlns="" xmlns:a16="http://schemas.microsoft.com/office/drawing/2014/main" id="{71D14FE0-E936-7347-AA2C-BB4E4A371370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11" name="Picture 510">
                  <a:extLst>
                    <a:ext uri="{FF2B5EF4-FFF2-40B4-BE49-F238E27FC236}">
                      <a16:creationId xmlns="" xmlns:a16="http://schemas.microsoft.com/office/drawing/2014/main" id="{00F4C4C4-C5DB-EB44-BCD8-872BFACFCA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12" name="TextBox 511">
                  <a:extLst>
                    <a:ext uri="{FF2B5EF4-FFF2-40B4-BE49-F238E27FC236}">
                      <a16:creationId xmlns="" xmlns:a16="http://schemas.microsoft.com/office/drawing/2014/main" id="{D1504E61-96B5-EF4B-80AB-5D16176502FB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96" name="Group 495">
                <a:extLst>
                  <a:ext uri="{FF2B5EF4-FFF2-40B4-BE49-F238E27FC236}">
                    <a16:creationId xmlns="" xmlns:a16="http://schemas.microsoft.com/office/drawing/2014/main" id="{BCF212A1-9377-0B4F-9649-5859A2A7A38B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503" name="Picture 502">
                  <a:extLst>
                    <a:ext uri="{FF2B5EF4-FFF2-40B4-BE49-F238E27FC236}">
                      <a16:creationId xmlns="" xmlns:a16="http://schemas.microsoft.com/office/drawing/2014/main" id="{77243109-40A7-0B43-B693-344398DC4D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504" name="TextBox 503">
                  <a:extLst>
                    <a:ext uri="{FF2B5EF4-FFF2-40B4-BE49-F238E27FC236}">
                      <a16:creationId xmlns="" xmlns:a16="http://schemas.microsoft.com/office/drawing/2014/main" id="{C1A02078-FE21-AB4C-92B1-D4CA7D922912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05" name="Rectangle 504">
                  <a:extLst>
                    <a:ext uri="{FF2B5EF4-FFF2-40B4-BE49-F238E27FC236}">
                      <a16:creationId xmlns="" xmlns:a16="http://schemas.microsoft.com/office/drawing/2014/main" id="{C6382294-14EE-4645-B0DA-B94D0DFB2D0C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06" name="Picture 505">
                  <a:extLst>
                    <a:ext uri="{FF2B5EF4-FFF2-40B4-BE49-F238E27FC236}">
                      <a16:creationId xmlns="" xmlns:a16="http://schemas.microsoft.com/office/drawing/2014/main" id="{04767B05-4C06-3745-B66E-5F0F4B6AB2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07" name="TextBox 506">
                  <a:extLst>
                    <a:ext uri="{FF2B5EF4-FFF2-40B4-BE49-F238E27FC236}">
                      <a16:creationId xmlns="" xmlns:a16="http://schemas.microsoft.com/office/drawing/2014/main" id="{57BA8899-23BF-C045-BC83-2AB5D1AAD57E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97" name="Group 496">
                <a:extLst>
                  <a:ext uri="{FF2B5EF4-FFF2-40B4-BE49-F238E27FC236}">
                    <a16:creationId xmlns="" xmlns:a16="http://schemas.microsoft.com/office/drawing/2014/main" id="{30472F6E-2C1B-B447-B9B6-E444D3F17861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98" name="Picture 497">
                  <a:extLst>
                    <a:ext uri="{FF2B5EF4-FFF2-40B4-BE49-F238E27FC236}">
                      <a16:creationId xmlns="" xmlns:a16="http://schemas.microsoft.com/office/drawing/2014/main" id="{18A7D403-F0A2-8D41-BF49-2C528B38AF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99" name="TextBox 498">
                  <a:extLst>
                    <a:ext uri="{FF2B5EF4-FFF2-40B4-BE49-F238E27FC236}">
                      <a16:creationId xmlns="" xmlns:a16="http://schemas.microsoft.com/office/drawing/2014/main" id="{DD3458B6-A997-5146-8521-49E8B6FBDCE7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500" name="Rectangle 499">
                  <a:extLst>
                    <a:ext uri="{FF2B5EF4-FFF2-40B4-BE49-F238E27FC236}">
                      <a16:creationId xmlns="" xmlns:a16="http://schemas.microsoft.com/office/drawing/2014/main" id="{4314A057-3DA7-4943-9C3C-0B9F432412DC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501" name="Picture 500">
                  <a:extLst>
                    <a:ext uri="{FF2B5EF4-FFF2-40B4-BE49-F238E27FC236}">
                      <a16:creationId xmlns="" xmlns:a16="http://schemas.microsoft.com/office/drawing/2014/main" id="{24AF21F8-34B6-E344-9A32-0128AB5061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502" name="TextBox 501">
                  <a:extLst>
                    <a:ext uri="{FF2B5EF4-FFF2-40B4-BE49-F238E27FC236}">
                      <a16:creationId xmlns="" xmlns:a16="http://schemas.microsoft.com/office/drawing/2014/main" id="{1547BBB9-D9BF-4643-9E00-7EFD4E94A2A1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76" name="Group 475">
              <a:extLst>
                <a:ext uri="{FF2B5EF4-FFF2-40B4-BE49-F238E27FC236}">
                  <a16:creationId xmlns="" xmlns:a16="http://schemas.microsoft.com/office/drawing/2014/main" id="{50CB2B6B-F914-A84F-A0BC-AD5C41168974}"/>
                </a:ext>
              </a:extLst>
            </p:cNvPr>
            <p:cNvGrpSpPr/>
            <p:nvPr/>
          </p:nvGrpSpPr>
          <p:grpSpPr>
            <a:xfrm>
              <a:off x="1649201" y="4428173"/>
              <a:ext cx="4101304" cy="1062835"/>
              <a:chOff x="430001" y="3208973"/>
              <a:chExt cx="4101304" cy="1062835"/>
            </a:xfrm>
          </p:grpSpPr>
          <p:grpSp>
            <p:nvGrpSpPr>
              <p:cNvPr id="477" name="Group 476">
                <a:extLst>
                  <a:ext uri="{FF2B5EF4-FFF2-40B4-BE49-F238E27FC236}">
                    <a16:creationId xmlns="" xmlns:a16="http://schemas.microsoft.com/office/drawing/2014/main" id="{9CA3F74D-DD31-7443-9DF7-B893C5AE95AF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90" name="Picture 489">
                  <a:extLst>
                    <a:ext uri="{FF2B5EF4-FFF2-40B4-BE49-F238E27FC236}">
                      <a16:creationId xmlns="" xmlns:a16="http://schemas.microsoft.com/office/drawing/2014/main" id="{F799F832-22C9-3544-966B-E51DA3BC6E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91" name="TextBox 490">
                  <a:extLst>
                    <a:ext uri="{FF2B5EF4-FFF2-40B4-BE49-F238E27FC236}">
                      <a16:creationId xmlns="" xmlns:a16="http://schemas.microsoft.com/office/drawing/2014/main" id="{179FAF1C-CC7C-D849-9725-8B9A30527D64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92" name="Rectangle 491">
                  <a:extLst>
                    <a:ext uri="{FF2B5EF4-FFF2-40B4-BE49-F238E27FC236}">
                      <a16:creationId xmlns="" xmlns:a16="http://schemas.microsoft.com/office/drawing/2014/main" id="{4F62CDDF-F45D-D04B-9A1B-20082D1BA730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93" name="Picture 492">
                  <a:extLst>
                    <a:ext uri="{FF2B5EF4-FFF2-40B4-BE49-F238E27FC236}">
                      <a16:creationId xmlns="" xmlns:a16="http://schemas.microsoft.com/office/drawing/2014/main" id="{130E7747-BDDE-734C-B1AC-0E928A5B64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94" name="TextBox 493">
                  <a:extLst>
                    <a:ext uri="{FF2B5EF4-FFF2-40B4-BE49-F238E27FC236}">
                      <a16:creationId xmlns="" xmlns:a16="http://schemas.microsoft.com/office/drawing/2014/main" id="{7025A92E-9CF0-3141-ADC5-A437D7F7FE16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="" xmlns:a16="http://schemas.microsoft.com/office/drawing/2014/main" id="{0224DDC0-3DD7-C34D-8012-C47462897E39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85" name="Picture 484">
                  <a:extLst>
                    <a:ext uri="{FF2B5EF4-FFF2-40B4-BE49-F238E27FC236}">
                      <a16:creationId xmlns="" xmlns:a16="http://schemas.microsoft.com/office/drawing/2014/main" id="{241DF399-34E2-4049-A424-CCD5C7367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86" name="TextBox 485">
                  <a:extLst>
                    <a:ext uri="{FF2B5EF4-FFF2-40B4-BE49-F238E27FC236}">
                      <a16:creationId xmlns="" xmlns:a16="http://schemas.microsoft.com/office/drawing/2014/main" id="{77C0ECEE-25F6-344C-A9A4-E974054F5BA0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87" name="Rectangle 486">
                  <a:extLst>
                    <a:ext uri="{FF2B5EF4-FFF2-40B4-BE49-F238E27FC236}">
                      <a16:creationId xmlns="" xmlns:a16="http://schemas.microsoft.com/office/drawing/2014/main" id="{4DD8F7E4-A2DE-4A48-9EC7-557AAB088BC7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88" name="Picture 487">
                  <a:extLst>
                    <a:ext uri="{FF2B5EF4-FFF2-40B4-BE49-F238E27FC236}">
                      <a16:creationId xmlns="" xmlns:a16="http://schemas.microsoft.com/office/drawing/2014/main" id="{D2C0D28A-B4C6-F64B-84FA-B448202783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89" name="TextBox 488">
                  <a:extLst>
                    <a:ext uri="{FF2B5EF4-FFF2-40B4-BE49-F238E27FC236}">
                      <a16:creationId xmlns="" xmlns:a16="http://schemas.microsoft.com/office/drawing/2014/main" id="{EC56D5D2-E2C3-FD48-977C-3A2ACADC32F9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79" name="Group 478">
                <a:extLst>
                  <a:ext uri="{FF2B5EF4-FFF2-40B4-BE49-F238E27FC236}">
                    <a16:creationId xmlns="" xmlns:a16="http://schemas.microsoft.com/office/drawing/2014/main" id="{30882875-4030-514E-866D-7B63C0A5EB52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80" name="Picture 479">
                  <a:extLst>
                    <a:ext uri="{FF2B5EF4-FFF2-40B4-BE49-F238E27FC236}">
                      <a16:creationId xmlns="" xmlns:a16="http://schemas.microsoft.com/office/drawing/2014/main" id="{10B4A831-01A9-1B4F-AE47-4DDC2B8B04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81" name="TextBox 480">
                  <a:extLst>
                    <a:ext uri="{FF2B5EF4-FFF2-40B4-BE49-F238E27FC236}">
                      <a16:creationId xmlns="" xmlns:a16="http://schemas.microsoft.com/office/drawing/2014/main" id="{F302D949-5EDA-944D-AD84-81A16C4C13E8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82" name="Rectangle 481">
                  <a:extLst>
                    <a:ext uri="{FF2B5EF4-FFF2-40B4-BE49-F238E27FC236}">
                      <a16:creationId xmlns="" xmlns:a16="http://schemas.microsoft.com/office/drawing/2014/main" id="{F426C139-D166-CE49-8C64-4FCFA2AEE944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83" name="Picture 482">
                  <a:extLst>
                    <a:ext uri="{FF2B5EF4-FFF2-40B4-BE49-F238E27FC236}">
                      <a16:creationId xmlns="" xmlns:a16="http://schemas.microsoft.com/office/drawing/2014/main" id="{1A4B7687-A01C-BA48-BBDA-43C3127D94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84" name="TextBox 483">
                  <a:extLst>
                    <a:ext uri="{FF2B5EF4-FFF2-40B4-BE49-F238E27FC236}">
                      <a16:creationId xmlns="" xmlns:a16="http://schemas.microsoft.com/office/drawing/2014/main" id="{7274E3A0-D3C2-0E45-AE69-6F6891C4B50F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A1CFDD0-0E02-C14F-81FC-27796D3A8D75}"/>
              </a:ext>
            </a:extLst>
          </p:cNvPr>
          <p:cNvGrpSpPr/>
          <p:nvPr/>
        </p:nvGrpSpPr>
        <p:grpSpPr>
          <a:xfrm>
            <a:off x="0" y="2703922"/>
            <a:ext cx="5320504" cy="2282035"/>
            <a:chOff x="430001" y="3208973"/>
            <a:chExt cx="5320504" cy="2282035"/>
          </a:xfrm>
        </p:grpSpPr>
        <p:sp>
          <p:nvSpPr>
            <p:cNvPr id="11" name="Up Arrow Callout 10"/>
            <p:cNvSpPr/>
            <p:nvPr/>
          </p:nvSpPr>
          <p:spPr>
            <a:xfrm>
              <a:off x="1486716" y="4250927"/>
              <a:ext cx="2720069" cy="938184"/>
            </a:xfrm>
            <a:prstGeom prst="upArrowCallou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RAP/HRRR</a:t>
              </a:r>
            </a:p>
            <a:p>
              <a:pPr algn="ctr"/>
              <a:r>
                <a:rPr lang="en-US" dirty="0"/>
                <a:t>Soil Moisture Perts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44E18801-7E9E-DB47-A1A8-0FD7621F8301}"/>
                </a:ext>
              </a:extLst>
            </p:cNvPr>
            <p:cNvGrpSpPr/>
            <p:nvPr/>
          </p:nvGrpSpPr>
          <p:grpSpPr>
            <a:xfrm>
              <a:off x="430001" y="3208973"/>
              <a:ext cx="4101304" cy="1062835"/>
              <a:chOff x="430001" y="3208973"/>
              <a:chExt cx="4101304" cy="106283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494718DD-7F52-084E-96C3-0934A368758C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293" name="Picture 292">
                  <a:extLst>
                    <a:ext uri="{FF2B5EF4-FFF2-40B4-BE49-F238E27FC236}">
                      <a16:creationId xmlns="" xmlns:a16="http://schemas.microsoft.com/office/drawing/2014/main" id="{068F3C9D-C581-BD48-8F5C-77F4B37068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294" name="TextBox 293">
                  <a:extLst>
                    <a:ext uri="{FF2B5EF4-FFF2-40B4-BE49-F238E27FC236}">
                      <a16:creationId xmlns="" xmlns:a16="http://schemas.microsoft.com/office/drawing/2014/main" id="{C2BA9973-B8EC-524E-B79B-B29E06CF240F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="" xmlns:a16="http://schemas.microsoft.com/office/drawing/2014/main" id="{201FC141-95B0-3D45-8709-90FF0E74D6A6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296" name="Picture 295">
                  <a:extLst>
                    <a:ext uri="{FF2B5EF4-FFF2-40B4-BE49-F238E27FC236}">
                      <a16:creationId xmlns="" xmlns:a16="http://schemas.microsoft.com/office/drawing/2014/main" id="{1A2B67E8-C80B-E248-869E-22582BA3B0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297" name="TextBox 296">
                  <a:extLst>
                    <a:ext uri="{FF2B5EF4-FFF2-40B4-BE49-F238E27FC236}">
                      <a16:creationId xmlns="" xmlns:a16="http://schemas.microsoft.com/office/drawing/2014/main" id="{40C274CC-D396-7441-87A4-B4CA09E8F26A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299" name="Group 298">
                <a:extLst>
                  <a:ext uri="{FF2B5EF4-FFF2-40B4-BE49-F238E27FC236}">
                    <a16:creationId xmlns="" xmlns:a16="http://schemas.microsoft.com/office/drawing/2014/main" id="{63756F20-B728-D448-A9C9-C3CACD8D07A4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00" name="Picture 299">
                  <a:extLst>
                    <a:ext uri="{FF2B5EF4-FFF2-40B4-BE49-F238E27FC236}">
                      <a16:creationId xmlns="" xmlns:a16="http://schemas.microsoft.com/office/drawing/2014/main" id="{0B018730-6EEF-1240-94AF-3B2AC5796A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01" name="TextBox 300">
                  <a:extLst>
                    <a:ext uri="{FF2B5EF4-FFF2-40B4-BE49-F238E27FC236}">
                      <a16:creationId xmlns="" xmlns:a16="http://schemas.microsoft.com/office/drawing/2014/main" id="{3C5C75AC-5E69-BD49-BA85-A09E45F95695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="" xmlns:a16="http://schemas.microsoft.com/office/drawing/2014/main" id="{74CBCDE9-52E1-B34A-A58E-6FEF212732C4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03" name="Picture 302">
                  <a:extLst>
                    <a:ext uri="{FF2B5EF4-FFF2-40B4-BE49-F238E27FC236}">
                      <a16:creationId xmlns="" xmlns:a16="http://schemas.microsoft.com/office/drawing/2014/main" id="{8B1C81E1-03AA-D040-A609-20BF4E8389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04" name="TextBox 303">
                  <a:extLst>
                    <a:ext uri="{FF2B5EF4-FFF2-40B4-BE49-F238E27FC236}">
                      <a16:creationId xmlns="" xmlns:a16="http://schemas.microsoft.com/office/drawing/2014/main" id="{DF707AF8-48D4-CE46-97E7-2D758B549C81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05" name="Group 304">
                <a:extLst>
                  <a:ext uri="{FF2B5EF4-FFF2-40B4-BE49-F238E27FC236}">
                    <a16:creationId xmlns="" xmlns:a16="http://schemas.microsoft.com/office/drawing/2014/main" id="{42053017-9A7A-E940-B6EC-810768E361BE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06" name="Picture 305">
                  <a:extLst>
                    <a:ext uri="{FF2B5EF4-FFF2-40B4-BE49-F238E27FC236}">
                      <a16:creationId xmlns="" xmlns:a16="http://schemas.microsoft.com/office/drawing/2014/main" id="{494EEE94-A3CA-9444-9177-F63E5EB3FB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07" name="TextBox 306">
                  <a:extLst>
                    <a:ext uri="{FF2B5EF4-FFF2-40B4-BE49-F238E27FC236}">
                      <a16:creationId xmlns="" xmlns:a16="http://schemas.microsoft.com/office/drawing/2014/main" id="{A1E3E78C-929D-0E44-AC3B-1F3CFDF44398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08" name="Rectangle 307">
                  <a:extLst>
                    <a:ext uri="{FF2B5EF4-FFF2-40B4-BE49-F238E27FC236}">
                      <a16:creationId xmlns="" xmlns:a16="http://schemas.microsoft.com/office/drawing/2014/main" id="{F55F9C1F-A69F-DA4F-8E7C-1F3E34CB441F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09" name="Picture 308">
                  <a:extLst>
                    <a:ext uri="{FF2B5EF4-FFF2-40B4-BE49-F238E27FC236}">
                      <a16:creationId xmlns="" xmlns:a16="http://schemas.microsoft.com/office/drawing/2014/main" id="{2D39979C-7EB7-7A4C-9F0E-2A5801D878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10" name="TextBox 309">
                  <a:extLst>
                    <a:ext uri="{FF2B5EF4-FFF2-40B4-BE49-F238E27FC236}">
                      <a16:creationId xmlns="" xmlns:a16="http://schemas.microsoft.com/office/drawing/2014/main" id="{6F2BB486-4E28-6847-8EFE-3AAB6F06C60F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312" name="Group 311">
              <a:extLst>
                <a:ext uri="{FF2B5EF4-FFF2-40B4-BE49-F238E27FC236}">
                  <a16:creationId xmlns="" xmlns:a16="http://schemas.microsoft.com/office/drawing/2014/main" id="{8D510076-4B06-B347-B935-0CBCF52F62A5}"/>
                </a:ext>
              </a:extLst>
            </p:cNvPr>
            <p:cNvGrpSpPr/>
            <p:nvPr/>
          </p:nvGrpSpPr>
          <p:grpSpPr>
            <a:xfrm>
              <a:off x="582401" y="3361373"/>
              <a:ext cx="4101304" cy="1062835"/>
              <a:chOff x="430001" y="3208973"/>
              <a:chExt cx="4101304" cy="1062835"/>
            </a:xfrm>
          </p:grpSpPr>
          <p:grpSp>
            <p:nvGrpSpPr>
              <p:cNvPr id="313" name="Group 312">
                <a:extLst>
                  <a:ext uri="{FF2B5EF4-FFF2-40B4-BE49-F238E27FC236}">
                    <a16:creationId xmlns="" xmlns:a16="http://schemas.microsoft.com/office/drawing/2014/main" id="{776CA7EE-CCF8-EA40-BBA0-E1111F2DD17E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26" name="Picture 325">
                  <a:extLst>
                    <a:ext uri="{FF2B5EF4-FFF2-40B4-BE49-F238E27FC236}">
                      <a16:creationId xmlns="" xmlns:a16="http://schemas.microsoft.com/office/drawing/2014/main" id="{3746BA46-2013-9043-AB24-A8B447BC7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27" name="TextBox 326">
                  <a:extLst>
                    <a:ext uri="{FF2B5EF4-FFF2-40B4-BE49-F238E27FC236}">
                      <a16:creationId xmlns="" xmlns:a16="http://schemas.microsoft.com/office/drawing/2014/main" id="{37BD2D6D-D4A9-EB40-928B-BD3063D80A0E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28" name="Rectangle 327">
                  <a:extLst>
                    <a:ext uri="{FF2B5EF4-FFF2-40B4-BE49-F238E27FC236}">
                      <a16:creationId xmlns="" xmlns:a16="http://schemas.microsoft.com/office/drawing/2014/main" id="{C961BA97-A9F0-214E-BBEC-C89CB82A0241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29" name="Picture 328">
                  <a:extLst>
                    <a:ext uri="{FF2B5EF4-FFF2-40B4-BE49-F238E27FC236}">
                      <a16:creationId xmlns="" xmlns:a16="http://schemas.microsoft.com/office/drawing/2014/main" id="{E7764D73-38A6-E24D-B73A-5F1D129E06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30" name="TextBox 329">
                  <a:extLst>
                    <a:ext uri="{FF2B5EF4-FFF2-40B4-BE49-F238E27FC236}">
                      <a16:creationId xmlns="" xmlns:a16="http://schemas.microsoft.com/office/drawing/2014/main" id="{FBFAFA46-FCDD-5B46-B3EA-CFB1203F3B41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14" name="Group 313">
                <a:extLst>
                  <a:ext uri="{FF2B5EF4-FFF2-40B4-BE49-F238E27FC236}">
                    <a16:creationId xmlns="" xmlns:a16="http://schemas.microsoft.com/office/drawing/2014/main" id="{8924241D-971A-E14A-9F57-0F9FD053FFA1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21" name="Picture 320">
                  <a:extLst>
                    <a:ext uri="{FF2B5EF4-FFF2-40B4-BE49-F238E27FC236}">
                      <a16:creationId xmlns="" xmlns:a16="http://schemas.microsoft.com/office/drawing/2014/main" id="{901108CF-186D-8947-AA54-6D178A009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22" name="TextBox 321">
                  <a:extLst>
                    <a:ext uri="{FF2B5EF4-FFF2-40B4-BE49-F238E27FC236}">
                      <a16:creationId xmlns="" xmlns:a16="http://schemas.microsoft.com/office/drawing/2014/main" id="{46985AD1-7D53-CF4E-846E-15CFBEBA86D9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="" xmlns:a16="http://schemas.microsoft.com/office/drawing/2014/main" id="{EDE153B8-6839-7B45-8496-A3FAE781D332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24" name="Picture 323">
                  <a:extLst>
                    <a:ext uri="{FF2B5EF4-FFF2-40B4-BE49-F238E27FC236}">
                      <a16:creationId xmlns="" xmlns:a16="http://schemas.microsoft.com/office/drawing/2014/main" id="{A7F98524-0DCA-E743-8293-5447BAF83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25" name="TextBox 324">
                  <a:extLst>
                    <a:ext uri="{FF2B5EF4-FFF2-40B4-BE49-F238E27FC236}">
                      <a16:creationId xmlns="" xmlns:a16="http://schemas.microsoft.com/office/drawing/2014/main" id="{36C6A487-FDC7-144B-AC81-F31AE3D78B6F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="" xmlns:a16="http://schemas.microsoft.com/office/drawing/2014/main" id="{48249FD0-94BB-E749-BAAE-0233066FD42C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16" name="Picture 315">
                  <a:extLst>
                    <a:ext uri="{FF2B5EF4-FFF2-40B4-BE49-F238E27FC236}">
                      <a16:creationId xmlns="" xmlns:a16="http://schemas.microsoft.com/office/drawing/2014/main" id="{A45B11A2-A534-5244-BD8F-3BE0241F8E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17" name="TextBox 316">
                  <a:extLst>
                    <a:ext uri="{FF2B5EF4-FFF2-40B4-BE49-F238E27FC236}">
                      <a16:creationId xmlns="" xmlns:a16="http://schemas.microsoft.com/office/drawing/2014/main" id="{12AAECEA-557D-DB49-ABD6-CAE150D82512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18" name="Rectangle 317">
                  <a:extLst>
                    <a:ext uri="{FF2B5EF4-FFF2-40B4-BE49-F238E27FC236}">
                      <a16:creationId xmlns="" xmlns:a16="http://schemas.microsoft.com/office/drawing/2014/main" id="{11915147-A9F2-BB41-B61D-A40E95DD2563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19" name="Picture 318">
                  <a:extLst>
                    <a:ext uri="{FF2B5EF4-FFF2-40B4-BE49-F238E27FC236}">
                      <a16:creationId xmlns="" xmlns:a16="http://schemas.microsoft.com/office/drawing/2014/main" id="{E06F7C37-6F98-D240-A0D4-588E252713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20" name="TextBox 319">
                  <a:extLst>
                    <a:ext uri="{FF2B5EF4-FFF2-40B4-BE49-F238E27FC236}">
                      <a16:creationId xmlns="" xmlns:a16="http://schemas.microsoft.com/office/drawing/2014/main" id="{85709810-3E96-C941-BCBC-545156556686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331" name="Group 330">
              <a:extLst>
                <a:ext uri="{FF2B5EF4-FFF2-40B4-BE49-F238E27FC236}">
                  <a16:creationId xmlns="" xmlns:a16="http://schemas.microsoft.com/office/drawing/2014/main" id="{17279EC0-C407-1243-A3E7-D989B7DA983E}"/>
                </a:ext>
              </a:extLst>
            </p:cNvPr>
            <p:cNvGrpSpPr/>
            <p:nvPr/>
          </p:nvGrpSpPr>
          <p:grpSpPr>
            <a:xfrm>
              <a:off x="734801" y="3513773"/>
              <a:ext cx="4101304" cy="1062835"/>
              <a:chOff x="430001" y="3208973"/>
              <a:chExt cx="4101304" cy="1062835"/>
            </a:xfrm>
          </p:grpSpPr>
          <p:grpSp>
            <p:nvGrpSpPr>
              <p:cNvPr id="332" name="Group 331">
                <a:extLst>
                  <a:ext uri="{FF2B5EF4-FFF2-40B4-BE49-F238E27FC236}">
                    <a16:creationId xmlns="" xmlns:a16="http://schemas.microsoft.com/office/drawing/2014/main" id="{5B8F334B-9B10-514D-95EA-82B41BBA1B5C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45" name="Picture 344">
                  <a:extLst>
                    <a:ext uri="{FF2B5EF4-FFF2-40B4-BE49-F238E27FC236}">
                      <a16:creationId xmlns="" xmlns:a16="http://schemas.microsoft.com/office/drawing/2014/main" id="{F13A31B4-7791-4A40-8FA6-4D8B1403D4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46" name="TextBox 345">
                  <a:extLst>
                    <a:ext uri="{FF2B5EF4-FFF2-40B4-BE49-F238E27FC236}">
                      <a16:creationId xmlns="" xmlns:a16="http://schemas.microsoft.com/office/drawing/2014/main" id="{5B17EF83-F325-9649-B480-9054598C25D2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="" xmlns:a16="http://schemas.microsoft.com/office/drawing/2014/main" id="{39B587C6-D6D4-BD48-BAA2-51BC6C0DC058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48" name="Picture 347">
                  <a:extLst>
                    <a:ext uri="{FF2B5EF4-FFF2-40B4-BE49-F238E27FC236}">
                      <a16:creationId xmlns="" xmlns:a16="http://schemas.microsoft.com/office/drawing/2014/main" id="{7C86D157-079A-3740-BE14-C6877C157E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49" name="TextBox 348">
                  <a:extLst>
                    <a:ext uri="{FF2B5EF4-FFF2-40B4-BE49-F238E27FC236}">
                      <a16:creationId xmlns="" xmlns:a16="http://schemas.microsoft.com/office/drawing/2014/main" id="{5C56C0B9-591C-3B47-9EE4-C862BAB09FC9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33" name="Group 332">
                <a:extLst>
                  <a:ext uri="{FF2B5EF4-FFF2-40B4-BE49-F238E27FC236}">
                    <a16:creationId xmlns="" xmlns:a16="http://schemas.microsoft.com/office/drawing/2014/main" id="{9BD3AD18-6070-C342-845B-A6A9E52F95AA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40" name="Picture 339">
                  <a:extLst>
                    <a:ext uri="{FF2B5EF4-FFF2-40B4-BE49-F238E27FC236}">
                      <a16:creationId xmlns="" xmlns:a16="http://schemas.microsoft.com/office/drawing/2014/main" id="{72ACEFEB-2B7D-364F-9B02-9D3DD57382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41" name="TextBox 340">
                  <a:extLst>
                    <a:ext uri="{FF2B5EF4-FFF2-40B4-BE49-F238E27FC236}">
                      <a16:creationId xmlns="" xmlns:a16="http://schemas.microsoft.com/office/drawing/2014/main" id="{9AA7C254-74A2-A54C-AB7E-2981CE4D343B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42" name="Rectangle 341">
                  <a:extLst>
                    <a:ext uri="{FF2B5EF4-FFF2-40B4-BE49-F238E27FC236}">
                      <a16:creationId xmlns="" xmlns:a16="http://schemas.microsoft.com/office/drawing/2014/main" id="{3AC84E18-809C-EF44-B0CD-3F4C08ACDA68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43" name="Picture 342">
                  <a:extLst>
                    <a:ext uri="{FF2B5EF4-FFF2-40B4-BE49-F238E27FC236}">
                      <a16:creationId xmlns="" xmlns:a16="http://schemas.microsoft.com/office/drawing/2014/main" id="{0C16C841-EA57-2740-869A-CEE767B9E9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44" name="TextBox 343">
                  <a:extLst>
                    <a:ext uri="{FF2B5EF4-FFF2-40B4-BE49-F238E27FC236}">
                      <a16:creationId xmlns="" xmlns:a16="http://schemas.microsoft.com/office/drawing/2014/main" id="{D2402DEF-351F-5A46-9EAD-CF7EF8ADEEF1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34" name="Group 333">
                <a:extLst>
                  <a:ext uri="{FF2B5EF4-FFF2-40B4-BE49-F238E27FC236}">
                    <a16:creationId xmlns="" xmlns:a16="http://schemas.microsoft.com/office/drawing/2014/main" id="{BE45EAB1-E855-2848-80FF-B12F54278C8C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35" name="Picture 334">
                  <a:extLst>
                    <a:ext uri="{FF2B5EF4-FFF2-40B4-BE49-F238E27FC236}">
                      <a16:creationId xmlns="" xmlns:a16="http://schemas.microsoft.com/office/drawing/2014/main" id="{0C62440A-977A-D147-9BC2-62BB553915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36" name="TextBox 335">
                  <a:extLst>
                    <a:ext uri="{FF2B5EF4-FFF2-40B4-BE49-F238E27FC236}">
                      <a16:creationId xmlns="" xmlns:a16="http://schemas.microsoft.com/office/drawing/2014/main" id="{3363A420-EEBB-8A4C-BEB1-1AF96733F5C9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37" name="Rectangle 336">
                  <a:extLst>
                    <a:ext uri="{FF2B5EF4-FFF2-40B4-BE49-F238E27FC236}">
                      <a16:creationId xmlns="" xmlns:a16="http://schemas.microsoft.com/office/drawing/2014/main" id="{995EAD28-85D8-7649-8B1A-049D63508808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38" name="Picture 337">
                  <a:extLst>
                    <a:ext uri="{FF2B5EF4-FFF2-40B4-BE49-F238E27FC236}">
                      <a16:creationId xmlns="" xmlns:a16="http://schemas.microsoft.com/office/drawing/2014/main" id="{07110D31-FB63-7147-B987-3FC799B966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39" name="TextBox 338">
                  <a:extLst>
                    <a:ext uri="{FF2B5EF4-FFF2-40B4-BE49-F238E27FC236}">
                      <a16:creationId xmlns="" xmlns:a16="http://schemas.microsoft.com/office/drawing/2014/main" id="{EC2011B1-8D38-6F4B-B94B-19FB3C1C7489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350" name="Group 349">
              <a:extLst>
                <a:ext uri="{FF2B5EF4-FFF2-40B4-BE49-F238E27FC236}">
                  <a16:creationId xmlns="" xmlns:a16="http://schemas.microsoft.com/office/drawing/2014/main" id="{4D176C03-BEB6-6241-91FB-B9D1E6371275}"/>
                </a:ext>
              </a:extLst>
            </p:cNvPr>
            <p:cNvGrpSpPr/>
            <p:nvPr/>
          </p:nvGrpSpPr>
          <p:grpSpPr>
            <a:xfrm>
              <a:off x="887201" y="3666173"/>
              <a:ext cx="4101304" cy="1062835"/>
              <a:chOff x="430001" y="3208973"/>
              <a:chExt cx="4101304" cy="1062835"/>
            </a:xfrm>
          </p:grpSpPr>
          <p:grpSp>
            <p:nvGrpSpPr>
              <p:cNvPr id="351" name="Group 350">
                <a:extLst>
                  <a:ext uri="{FF2B5EF4-FFF2-40B4-BE49-F238E27FC236}">
                    <a16:creationId xmlns="" xmlns:a16="http://schemas.microsoft.com/office/drawing/2014/main" id="{EB8A6199-DFF6-914E-86A2-0166E22ED3B6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64" name="Picture 363">
                  <a:extLst>
                    <a:ext uri="{FF2B5EF4-FFF2-40B4-BE49-F238E27FC236}">
                      <a16:creationId xmlns="" xmlns:a16="http://schemas.microsoft.com/office/drawing/2014/main" id="{8B27FAC2-711C-0341-8FDF-4C697566AF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65" name="TextBox 364">
                  <a:extLst>
                    <a:ext uri="{FF2B5EF4-FFF2-40B4-BE49-F238E27FC236}">
                      <a16:creationId xmlns="" xmlns:a16="http://schemas.microsoft.com/office/drawing/2014/main" id="{C6B717C1-85D8-6349-9FE1-90736609E926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="" xmlns:a16="http://schemas.microsoft.com/office/drawing/2014/main" id="{B49C2332-AAEC-A449-9B18-D63D422E90BB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67" name="Picture 366">
                  <a:extLst>
                    <a:ext uri="{FF2B5EF4-FFF2-40B4-BE49-F238E27FC236}">
                      <a16:creationId xmlns="" xmlns:a16="http://schemas.microsoft.com/office/drawing/2014/main" id="{3104EEFB-34DD-CC44-9267-E3399FA6CA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68" name="TextBox 367">
                  <a:extLst>
                    <a:ext uri="{FF2B5EF4-FFF2-40B4-BE49-F238E27FC236}">
                      <a16:creationId xmlns="" xmlns:a16="http://schemas.microsoft.com/office/drawing/2014/main" id="{EB16FC6D-AC2A-DC46-B401-91FF1D42D409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52" name="Group 351">
                <a:extLst>
                  <a:ext uri="{FF2B5EF4-FFF2-40B4-BE49-F238E27FC236}">
                    <a16:creationId xmlns="" xmlns:a16="http://schemas.microsoft.com/office/drawing/2014/main" id="{6ADA7BD3-E960-DA44-BE5A-BD6141356A8A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59" name="Picture 358">
                  <a:extLst>
                    <a:ext uri="{FF2B5EF4-FFF2-40B4-BE49-F238E27FC236}">
                      <a16:creationId xmlns="" xmlns:a16="http://schemas.microsoft.com/office/drawing/2014/main" id="{3387155D-5179-AA48-B62A-30573A4A2F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60" name="TextBox 359">
                  <a:extLst>
                    <a:ext uri="{FF2B5EF4-FFF2-40B4-BE49-F238E27FC236}">
                      <a16:creationId xmlns="" xmlns:a16="http://schemas.microsoft.com/office/drawing/2014/main" id="{20859C68-8A1F-1D4B-8016-4333A2874932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="" xmlns:a16="http://schemas.microsoft.com/office/drawing/2014/main" id="{7470A119-163B-FD44-AF71-E059734A42D2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62" name="Picture 361">
                  <a:extLst>
                    <a:ext uri="{FF2B5EF4-FFF2-40B4-BE49-F238E27FC236}">
                      <a16:creationId xmlns="" xmlns:a16="http://schemas.microsoft.com/office/drawing/2014/main" id="{B85A72A9-C42F-4A47-9F16-A6E2112421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63" name="TextBox 362">
                  <a:extLst>
                    <a:ext uri="{FF2B5EF4-FFF2-40B4-BE49-F238E27FC236}">
                      <a16:creationId xmlns="" xmlns:a16="http://schemas.microsoft.com/office/drawing/2014/main" id="{B9748A3B-81D8-0D40-A1A3-D84585CA1B63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53" name="Group 352">
                <a:extLst>
                  <a:ext uri="{FF2B5EF4-FFF2-40B4-BE49-F238E27FC236}">
                    <a16:creationId xmlns="" xmlns:a16="http://schemas.microsoft.com/office/drawing/2014/main" id="{15E234A8-2340-5B4E-89D3-BFDD9BF81161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54" name="Picture 353">
                  <a:extLst>
                    <a:ext uri="{FF2B5EF4-FFF2-40B4-BE49-F238E27FC236}">
                      <a16:creationId xmlns="" xmlns:a16="http://schemas.microsoft.com/office/drawing/2014/main" id="{EE59C885-6134-794B-A93E-5B5255AD76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55" name="TextBox 354">
                  <a:extLst>
                    <a:ext uri="{FF2B5EF4-FFF2-40B4-BE49-F238E27FC236}">
                      <a16:creationId xmlns="" xmlns:a16="http://schemas.microsoft.com/office/drawing/2014/main" id="{CA0E9B01-9B59-5245-9E53-CA78658010FC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="" xmlns:a16="http://schemas.microsoft.com/office/drawing/2014/main" id="{CE2CB039-39B2-D541-A8BA-FCF846B01DD6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57" name="Picture 356">
                  <a:extLst>
                    <a:ext uri="{FF2B5EF4-FFF2-40B4-BE49-F238E27FC236}">
                      <a16:creationId xmlns="" xmlns:a16="http://schemas.microsoft.com/office/drawing/2014/main" id="{89E304D1-831A-3A46-A044-B13D19B2F6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58" name="TextBox 357">
                  <a:extLst>
                    <a:ext uri="{FF2B5EF4-FFF2-40B4-BE49-F238E27FC236}">
                      <a16:creationId xmlns="" xmlns:a16="http://schemas.microsoft.com/office/drawing/2014/main" id="{727E5B08-14ED-D049-B520-831120BA294D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369" name="Group 368">
              <a:extLst>
                <a:ext uri="{FF2B5EF4-FFF2-40B4-BE49-F238E27FC236}">
                  <a16:creationId xmlns="" xmlns:a16="http://schemas.microsoft.com/office/drawing/2014/main" id="{2EE62FDC-6612-6E49-8097-DEF8392455DD}"/>
                </a:ext>
              </a:extLst>
            </p:cNvPr>
            <p:cNvGrpSpPr/>
            <p:nvPr/>
          </p:nvGrpSpPr>
          <p:grpSpPr>
            <a:xfrm>
              <a:off x="1039601" y="3818573"/>
              <a:ext cx="4101304" cy="1062835"/>
              <a:chOff x="430001" y="3208973"/>
              <a:chExt cx="4101304" cy="1062835"/>
            </a:xfrm>
          </p:grpSpPr>
          <p:grpSp>
            <p:nvGrpSpPr>
              <p:cNvPr id="370" name="Group 369">
                <a:extLst>
                  <a:ext uri="{FF2B5EF4-FFF2-40B4-BE49-F238E27FC236}">
                    <a16:creationId xmlns="" xmlns:a16="http://schemas.microsoft.com/office/drawing/2014/main" id="{4F52DE71-9BCF-FF47-98E0-0F6E275FF171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83" name="Picture 382">
                  <a:extLst>
                    <a:ext uri="{FF2B5EF4-FFF2-40B4-BE49-F238E27FC236}">
                      <a16:creationId xmlns="" xmlns:a16="http://schemas.microsoft.com/office/drawing/2014/main" id="{989C3261-E945-3346-B24B-0F8A5B6BF9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84" name="TextBox 383">
                  <a:extLst>
                    <a:ext uri="{FF2B5EF4-FFF2-40B4-BE49-F238E27FC236}">
                      <a16:creationId xmlns="" xmlns:a16="http://schemas.microsoft.com/office/drawing/2014/main" id="{43EBF76F-F261-C145-A95E-13F83172AE08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="" xmlns:a16="http://schemas.microsoft.com/office/drawing/2014/main" id="{9988CE45-4814-0845-B3DF-47C2DB012090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86" name="Picture 385">
                  <a:extLst>
                    <a:ext uri="{FF2B5EF4-FFF2-40B4-BE49-F238E27FC236}">
                      <a16:creationId xmlns="" xmlns:a16="http://schemas.microsoft.com/office/drawing/2014/main" id="{4DBC664D-E13D-D14C-8DB6-EB1C4B74E0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87" name="TextBox 386">
                  <a:extLst>
                    <a:ext uri="{FF2B5EF4-FFF2-40B4-BE49-F238E27FC236}">
                      <a16:creationId xmlns="" xmlns:a16="http://schemas.microsoft.com/office/drawing/2014/main" id="{F2C74C34-9AC6-EE4C-B5AD-8C7AF5443CB6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71" name="Group 370">
                <a:extLst>
                  <a:ext uri="{FF2B5EF4-FFF2-40B4-BE49-F238E27FC236}">
                    <a16:creationId xmlns="" xmlns:a16="http://schemas.microsoft.com/office/drawing/2014/main" id="{44BCD995-9362-1A40-9370-C0A30E74B732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78" name="Picture 377">
                  <a:extLst>
                    <a:ext uri="{FF2B5EF4-FFF2-40B4-BE49-F238E27FC236}">
                      <a16:creationId xmlns="" xmlns:a16="http://schemas.microsoft.com/office/drawing/2014/main" id="{8D02BB4A-B6DF-D94A-B201-FC6D617C45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79" name="TextBox 378">
                  <a:extLst>
                    <a:ext uri="{FF2B5EF4-FFF2-40B4-BE49-F238E27FC236}">
                      <a16:creationId xmlns="" xmlns:a16="http://schemas.microsoft.com/office/drawing/2014/main" id="{04FDB042-8299-7048-B1AD-25B34AE17C41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80" name="Rectangle 379">
                  <a:extLst>
                    <a:ext uri="{FF2B5EF4-FFF2-40B4-BE49-F238E27FC236}">
                      <a16:creationId xmlns="" xmlns:a16="http://schemas.microsoft.com/office/drawing/2014/main" id="{FA1A6DEB-9491-EC4D-B438-B04DB033074F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81" name="Picture 380">
                  <a:extLst>
                    <a:ext uri="{FF2B5EF4-FFF2-40B4-BE49-F238E27FC236}">
                      <a16:creationId xmlns="" xmlns:a16="http://schemas.microsoft.com/office/drawing/2014/main" id="{B163AB82-DA1B-5D40-B887-7C7DE8E11D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82" name="TextBox 381">
                  <a:extLst>
                    <a:ext uri="{FF2B5EF4-FFF2-40B4-BE49-F238E27FC236}">
                      <a16:creationId xmlns="" xmlns:a16="http://schemas.microsoft.com/office/drawing/2014/main" id="{F7559E84-0DB8-CC45-B54E-77CC3F413FE2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72" name="Group 371">
                <a:extLst>
                  <a:ext uri="{FF2B5EF4-FFF2-40B4-BE49-F238E27FC236}">
                    <a16:creationId xmlns="" xmlns:a16="http://schemas.microsoft.com/office/drawing/2014/main" id="{D7DB2A63-3963-6542-A271-9C945BC77688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73" name="Picture 372">
                  <a:extLst>
                    <a:ext uri="{FF2B5EF4-FFF2-40B4-BE49-F238E27FC236}">
                      <a16:creationId xmlns="" xmlns:a16="http://schemas.microsoft.com/office/drawing/2014/main" id="{214A6FB6-269A-154A-9808-A75FBF6174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74" name="TextBox 373">
                  <a:extLst>
                    <a:ext uri="{FF2B5EF4-FFF2-40B4-BE49-F238E27FC236}">
                      <a16:creationId xmlns="" xmlns:a16="http://schemas.microsoft.com/office/drawing/2014/main" id="{00FD5E28-7772-184F-BDB7-38038E9EC310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75" name="Rectangle 374">
                  <a:extLst>
                    <a:ext uri="{FF2B5EF4-FFF2-40B4-BE49-F238E27FC236}">
                      <a16:creationId xmlns="" xmlns:a16="http://schemas.microsoft.com/office/drawing/2014/main" id="{9E15AB19-4559-E94B-BB77-3621C8F8ECD6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76" name="Picture 375">
                  <a:extLst>
                    <a:ext uri="{FF2B5EF4-FFF2-40B4-BE49-F238E27FC236}">
                      <a16:creationId xmlns="" xmlns:a16="http://schemas.microsoft.com/office/drawing/2014/main" id="{577C6DD2-A9F3-0B4E-A358-E5DF4CBE1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77" name="TextBox 376">
                  <a:extLst>
                    <a:ext uri="{FF2B5EF4-FFF2-40B4-BE49-F238E27FC236}">
                      <a16:creationId xmlns="" xmlns:a16="http://schemas.microsoft.com/office/drawing/2014/main" id="{066432B0-8E52-CC40-9AB1-5CA6C7EA2A69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388" name="Group 387">
              <a:extLst>
                <a:ext uri="{FF2B5EF4-FFF2-40B4-BE49-F238E27FC236}">
                  <a16:creationId xmlns="" xmlns:a16="http://schemas.microsoft.com/office/drawing/2014/main" id="{A43745DD-C106-9E45-BF95-8226435C37C2}"/>
                </a:ext>
              </a:extLst>
            </p:cNvPr>
            <p:cNvGrpSpPr/>
            <p:nvPr/>
          </p:nvGrpSpPr>
          <p:grpSpPr>
            <a:xfrm>
              <a:off x="1192001" y="3970973"/>
              <a:ext cx="4101304" cy="1062835"/>
              <a:chOff x="430001" y="3208973"/>
              <a:chExt cx="4101304" cy="1062835"/>
            </a:xfrm>
          </p:grpSpPr>
          <p:grpSp>
            <p:nvGrpSpPr>
              <p:cNvPr id="389" name="Group 388">
                <a:extLst>
                  <a:ext uri="{FF2B5EF4-FFF2-40B4-BE49-F238E27FC236}">
                    <a16:creationId xmlns="" xmlns:a16="http://schemas.microsoft.com/office/drawing/2014/main" id="{55E49ACE-775C-AE47-95D0-C084783867DB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02" name="Picture 401">
                  <a:extLst>
                    <a:ext uri="{FF2B5EF4-FFF2-40B4-BE49-F238E27FC236}">
                      <a16:creationId xmlns="" xmlns:a16="http://schemas.microsoft.com/office/drawing/2014/main" id="{FA7C56AB-6A9C-B545-9D45-79E155F90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03" name="TextBox 402">
                  <a:extLst>
                    <a:ext uri="{FF2B5EF4-FFF2-40B4-BE49-F238E27FC236}">
                      <a16:creationId xmlns="" xmlns:a16="http://schemas.microsoft.com/office/drawing/2014/main" id="{BB3E9963-6146-C04F-A514-CAA371005698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="" xmlns:a16="http://schemas.microsoft.com/office/drawing/2014/main" id="{4D08444F-4761-5248-BB76-B9190E6F9740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05" name="Picture 404">
                  <a:extLst>
                    <a:ext uri="{FF2B5EF4-FFF2-40B4-BE49-F238E27FC236}">
                      <a16:creationId xmlns="" xmlns:a16="http://schemas.microsoft.com/office/drawing/2014/main" id="{9682040A-4E81-6D46-9790-B8B76DC92A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06" name="TextBox 405">
                  <a:extLst>
                    <a:ext uri="{FF2B5EF4-FFF2-40B4-BE49-F238E27FC236}">
                      <a16:creationId xmlns="" xmlns:a16="http://schemas.microsoft.com/office/drawing/2014/main" id="{9AAEB656-14D7-1B43-BBE2-564A9799251B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90" name="Group 389">
                <a:extLst>
                  <a:ext uri="{FF2B5EF4-FFF2-40B4-BE49-F238E27FC236}">
                    <a16:creationId xmlns="" xmlns:a16="http://schemas.microsoft.com/office/drawing/2014/main" id="{58FB7BB3-17D8-1D4A-8083-E7C10211E828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97" name="Picture 396">
                  <a:extLst>
                    <a:ext uri="{FF2B5EF4-FFF2-40B4-BE49-F238E27FC236}">
                      <a16:creationId xmlns="" xmlns:a16="http://schemas.microsoft.com/office/drawing/2014/main" id="{37C183BA-6DDB-3D4E-8B35-AEC10D0690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98" name="TextBox 397">
                  <a:extLst>
                    <a:ext uri="{FF2B5EF4-FFF2-40B4-BE49-F238E27FC236}">
                      <a16:creationId xmlns="" xmlns:a16="http://schemas.microsoft.com/office/drawing/2014/main" id="{3A692DE0-28AC-7445-9414-1E1E18A83E9D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="" xmlns:a16="http://schemas.microsoft.com/office/drawing/2014/main" id="{BB7B2337-35C4-DF4D-AE33-28DF07FC6422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00" name="Picture 399">
                  <a:extLst>
                    <a:ext uri="{FF2B5EF4-FFF2-40B4-BE49-F238E27FC236}">
                      <a16:creationId xmlns="" xmlns:a16="http://schemas.microsoft.com/office/drawing/2014/main" id="{3D2A00D0-A17A-3B47-8694-7686DAF377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01" name="TextBox 400">
                  <a:extLst>
                    <a:ext uri="{FF2B5EF4-FFF2-40B4-BE49-F238E27FC236}">
                      <a16:creationId xmlns="" xmlns:a16="http://schemas.microsoft.com/office/drawing/2014/main" id="{4F50744B-6C25-A94A-9B77-F10419F72591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391" name="Group 390">
                <a:extLst>
                  <a:ext uri="{FF2B5EF4-FFF2-40B4-BE49-F238E27FC236}">
                    <a16:creationId xmlns="" xmlns:a16="http://schemas.microsoft.com/office/drawing/2014/main" id="{9B69AE54-68DC-5E4D-B748-912ED8D3B56C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392" name="Picture 391">
                  <a:extLst>
                    <a:ext uri="{FF2B5EF4-FFF2-40B4-BE49-F238E27FC236}">
                      <a16:creationId xmlns="" xmlns:a16="http://schemas.microsoft.com/office/drawing/2014/main" id="{2E387105-5F5A-9040-A5A6-D62A384D88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393" name="TextBox 392">
                  <a:extLst>
                    <a:ext uri="{FF2B5EF4-FFF2-40B4-BE49-F238E27FC236}">
                      <a16:creationId xmlns="" xmlns:a16="http://schemas.microsoft.com/office/drawing/2014/main" id="{E5D8AF0B-9FF4-2B4B-BCA9-20E784BDC9EB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="" xmlns:a16="http://schemas.microsoft.com/office/drawing/2014/main" id="{3D66691F-9523-6441-AA52-2742090795DC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395" name="Picture 394">
                  <a:extLst>
                    <a:ext uri="{FF2B5EF4-FFF2-40B4-BE49-F238E27FC236}">
                      <a16:creationId xmlns="" xmlns:a16="http://schemas.microsoft.com/office/drawing/2014/main" id="{BC08ED08-CFFE-6F45-8496-1079484532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396" name="TextBox 395">
                  <a:extLst>
                    <a:ext uri="{FF2B5EF4-FFF2-40B4-BE49-F238E27FC236}">
                      <a16:creationId xmlns="" xmlns:a16="http://schemas.microsoft.com/office/drawing/2014/main" id="{1CE3D518-4AC7-834D-A42C-2AC7FBF75439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="" xmlns:a16="http://schemas.microsoft.com/office/drawing/2014/main" id="{FC8574D2-8E5A-4C4A-A0DB-629ECCE1D221}"/>
                </a:ext>
              </a:extLst>
            </p:cNvPr>
            <p:cNvGrpSpPr/>
            <p:nvPr/>
          </p:nvGrpSpPr>
          <p:grpSpPr>
            <a:xfrm>
              <a:off x="1344401" y="4123373"/>
              <a:ext cx="4101304" cy="1062835"/>
              <a:chOff x="430001" y="3208973"/>
              <a:chExt cx="4101304" cy="1062835"/>
            </a:xfrm>
          </p:grpSpPr>
          <p:grpSp>
            <p:nvGrpSpPr>
              <p:cNvPr id="408" name="Group 407">
                <a:extLst>
                  <a:ext uri="{FF2B5EF4-FFF2-40B4-BE49-F238E27FC236}">
                    <a16:creationId xmlns="" xmlns:a16="http://schemas.microsoft.com/office/drawing/2014/main" id="{4E6FE5DB-0144-9A49-9F8E-876489877E85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21" name="Picture 420">
                  <a:extLst>
                    <a:ext uri="{FF2B5EF4-FFF2-40B4-BE49-F238E27FC236}">
                      <a16:creationId xmlns="" xmlns:a16="http://schemas.microsoft.com/office/drawing/2014/main" id="{6CBC2FD7-C720-784A-B951-917012DD1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22" name="TextBox 421">
                  <a:extLst>
                    <a:ext uri="{FF2B5EF4-FFF2-40B4-BE49-F238E27FC236}">
                      <a16:creationId xmlns="" xmlns:a16="http://schemas.microsoft.com/office/drawing/2014/main" id="{FD276AFA-A7F8-2949-9EDF-7D2413365D02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23" name="Rectangle 422">
                  <a:extLst>
                    <a:ext uri="{FF2B5EF4-FFF2-40B4-BE49-F238E27FC236}">
                      <a16:creationId xmlns="" xmlns:a16="http://schemas.microsoft.com/office/drawing/2014/main" id="{F7D8A760-3870-B74D-934B-406863B12F4E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24" name="Picture 423">
                  <a:extLst>
                    <a:ext uri="{FF2B5EF4-FFF2-40B4-BE49-F238E27FC236}">
                      <a16:creationId xmlns="" xmlns:a16="http://schemas.microsoft.com/office/drawing/2014/main" id="{4C1D7801-3AAD-9349-AC1E-24B0299960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25" name="TextBox 424">
                  <a:extLst>
                    <a:ext uri="{FF2B5EF4-FFF2-40B4-BE49-F238E27FC236}">
                      <a16:creationId xmlns="" xmlns:a16="http://schemas.microsoft.com/office/drawing/2014/main" id="{765AAFF0-DEA1-5548-BA13-14BDBB148D86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="" xmlns:a16="http://schemas.microsoft.com/office/drawing/2014/main" id="{72A43B3D-6C02-C748-B7FE-5470F3DBC734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16" name="Picture 415">
                  <a:extLst>
                    <a:ext uri="{FF2B5EF4-FFF2-40B4-BE49-F238E27FC236}">
                      <a16:creationId xmlns="" xmlns:a16="http://schemas.microsoft.com/office/drawing/2014/main" id="{FE957D2C-BF85-784F-89F0-D989557DE8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17" name="TextBox 416">
                  <a:extLst>
                    <a:ext uri="{FF2B5EF4-FFF2-40B4-BE49-F238E27FC236}">
                      <a16:creationId xmlns="" xmlns:a16="http://schemas.microsoft.com/office/drawing/2014/main" id="{746C00B9-4FBD-4B4A-92DC-F1D2F6BCA262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18" name="Rectangle 417">
                  <a:extLst>
                    <a:ext uri="{FF2B5EF4-FFF2-40B4-BE49-F238E27FC236}">
                      <a16:creationId xmlns="" xmlns:a16="http://schemas.microsoft.com/office/drawing/2014/main" id="{D7696651-AB05-D04D-90B2-C31F2E333019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19" name="Picture 418">
                  <a:extLst>
                    <a:ext uri="{FF2B5EF4-FFF2-40B4-BE49-F238E27FC236}">
                      <a16:creationId xmlns="" xmlns:a16="http://schemas.microsoft.com/office/drawing/2014/main" id="{21F3A18A-F5EA-754B-AA31-1FBE44D828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20" name="TextBox 419">
                  <a:extLst>
                    <a:ext uri="{FF2B5EF4-FFF2-40B4-BE49-F238E27FC236}">
                      <a16:creationId xmlns="" xmlns:a16="http://schemas.microsoft.com/office/drawing/2014/main" id="{AF9826FC-5005-3840-A1F9-8759CEFF4BFB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="" xmlns:a16="http://schemas.microsoft.com/office/drawing/2014/main" id="{3E7C2D81-3A99-F640-BB0E-3146ED8C9F2A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11" name="Picture 410">
                  <a:extLst>
                    <a:ext uri="{FF2B5EF4-FFF2-40B4-BE49-F238E27FC236}">
                      <a16:creationId xmlns="" xmlns:a16="http://schemas.microsoft.com/office/drawing/2014/main" id="{CC44EC2F-8162-2B4F-A2BE-88C68320E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12" name="TextBox 411">
                  <a:extLst>
                    <a:ext uri="{FF2B5EF4-FFF2-40B4-BE49-F238E27FC236}">
                      <a16:creationId xmlns="" xmlns:a16="http://schemas.microsoft.com/office/drawing/2014/main" id="{58B21E05-EF1E-414A-976B-0F816520BA52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="" xmlns:a16="http://schemas.microsoft.com/office/drawing/2014/main" id="{7E4825C0-8E5D-894B-B39A-C7A385934EB0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14" name="Picture 413">
                  <a:extLst>
                    <a:ext uri="{FF2B5EF4-FFF2-40B4-BE49-F238E27FC236}">
                      <a16:creationId xmlns="" xmlns:a16="http://schemas.microsoft.com/office/drawing/2014/main" id="{E90D49E2-ADE0-FB44-A2BD-832869209D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15" name="TextBox 414">
                  <a:extLst>
                    <a:ext uri="{FF2B5EF4-FFF2-40B4-BE49-F238E27FC236}">
                      <a16:creationId xmlns="" xmlns:a16="http://schemas.microsoft.com/office/drawing/2014/main" id="{A8D614AC-1879-7C47-ADC0-757760EC8574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26" name="Group 425">
              <a:extLst>
                <a:ext uri="{FF2B5EF4-FFF2-40B4-BE49-F238E27FC236}">
                  <a16:creationId xmlns="" xmlns:a16="http://schemas.microsoft.com/office/drawing/2014/main" id="{5ABB9368-3FD6-414A-BC44-7284BF8F89E6}"/>
                </a:ext>
              </a:extLst>
            </p:cNvPr>
            <p:cNvGrpSpPr/>
            <p:nvPr/>
          </p:nvGrpSpPr>
          <p:grpSpPr>
            <a:xfrm>
              <a:off x="1496801" y="4275773"/>
              <a:ext cx="4101304" cy="1062835"/>
              <a:chOff x="430001" y="3208973"/>
              <a:chExt cx="4101304" cy="1062835"/>
            </a:xfrm>
          </p:grpSpPr>
          <p:grpSp>
            <p:nvGrpSpPr>
              <p:cNvPr id="427" name="Group 426">
                <a:extLst>
                  <a:ext uri="{FF2B5EF4-FFF2-40B4-BE49-F238E27FC236}">
                    <a16:creationId xmlns="" xmlns:a16="http://schemas.microsoft.com/office/drawing/2014/main" id="{639564BD-0CB3-2245-AF29-75171870C1F0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40" name="Picture 439">
                  <a:extLst>
                    <a:ext uri="{FF2B5EF4-FFF2-40B4-BE49-F238E27FC236}">
                      <a16:creationId xmlns="" xmlns:a16="http://schemas.microsoft.com/office/drawing/2014/main" id="{4BD0D51C-517D-BF4D-8390-A7ED9E5653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41" name="TextBox 440">
                  <a:extLst>
                    <a:ext uri="{FF2B5EF4-FFF2-40B4-BE49-F238E27FC236}">
                      <a16:creationId xmlns="" xmlns:a16="http://schemas.microsoft.com/office/drawing/2014/main" id="{449EC115-E2F5-CE4B-8711-5AD2B75F55F0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42" name="Rectangle 441">
                  <a:extLst>
                    <a:ext uri="{FF2B5EF4-FFF2-40B4-BE49-F238E27FC236}">
                      <a16:creationId xmlns="" xmlns:a16="http://schemas.microsoft.com/office/drawing/2014/main" id="{98DCE676-9569-9E43-8A82-1EDA2AEBA8D5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43" name="Picture 442">
                  <a:extLst>
                    <a:ext uri="{FF2B5EF4-FFF2-40B4-BE49-F238E27FC236}">
                      <a16:creationId xmlns="" xmlns:a16="http://schemas.microsoft.com/office/drawing/2014/main" id="{DC009FA8-4A09-9B4A-910D-F5EE6FA5E6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44" name="TextBox 443">
                  <a:extLst>
                    <a:ext uri="{FF2B5EF4-FFF2-40B4-BE49-F238E27FC236}">
                      <a16:creationId xmlns="" xmlns:a16="http://schemas.microsoft.com/office/drawing/2014/main" id="{DE33D98F-C0F1-884F-901B-71D1A6AEE827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28" name="Group 427">
                <a:extLst>
                  <a:ext uri="{FF2B5EF4-FFF2-40B4-BE49-F238E27FC236}">
                    <a16:creationId xmlns="" xmlns:a16="http://schemas.microsoft.com/office/drawing/2014/main" id="{01AEBF66-585A-2F42-A8AF-77E78C8A5A15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35" name="Picture 434">
                  <a:extLst>
                    <a:ext uri="{FF2B5EF4-FFF2-40B4-BE49-F238E27FC236}">
                      <a16:creationId xmlns="" xmlns:a16="http://schemas.microsoft.com/office/drawing/2014/main" id="{588DF9C9-8222-0D4B-96FC-4965F1B76F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36" name="TextBox 435">
                  <a:extLst>
                    <a:ext uri="{FF2B5EF4-FFF2-40B4-BE49-F238E27FC236}">
                      <a16:creationId xmlns="" xmlns:a16="http://schemas.microsoft.com/office/drawing/2014/main" id="{D9D02BE8-2BA6-AB4C-AFD3-124933867EF1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37" name="Rectangle 436">
                  <a:extLst>
                    <a:ext uri="{FF2B5EF4-FFF2-40B4-BE49-F238E27FC236}">
                      <a16:creationId xmlns="" xmlns:a16="http://schemas.microsoft.com/office/drawing/2014/main" id="{CCB3483B-F865-C546-A8C5-E4F44D6BD4D0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38" name="Picture 437">
                  <a:extLst>
                    <a:ext uri="{FF2B5EF4-FFF2-40B4-BE49-F238E27FC236}">
                      <a16:creationId xmlns="" xmlns:a16="http://schemas.microsoft.com/office/drawing/2014/main" id="{1D0AA31F-BE9E-1E4C-BDAD-F246DF087F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39" name="TextBox 438">
                  <a:extLst>
                    <a:ext uri="{FF2B5EF4-FFF2-40B4-BE49-F238E27FC236}">
                      <a16:creationId xmlns="" xmlns:a16="http://schemas.microsoft.com/office/drawing/2014/main" id="{4F6E2F85-7196-064A-B2C0-8D80260312B5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29" name="Group 428">
                <a:extLst>
                  <a:ext uri="{FF2B5EF4-FFF2-40B4-BE49-F238E27FC236}">
                    <a16:creationId xmlns="" xmlns:a16="http://schemas.microsoft.com/office/drawing/2014/main" id="{E199C570-5E30-B949-B6F3-2B1681DE613E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30" name="Picture 429">
                  <a:extLst>
                    <a:ext uri="{FF2B5EF4-FFF2-40B4-BE49-F238E27FC236}">
                      <a16:creationId xmlns="" xmlns:a16="http://schemas.microsoft.com/office/drawing/2014/main" id="{CCF346DB-1890-1945-A666-8C280D4037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31" name="TextBox 430">
                  <a:extLst>
                    <a:ext uri="{FF2B5EF4-FFF2-40B4-BE49-F238E27FC236}">
                      <a16:creationId xmlns="" xmlns:a16="http://schemas.microsoft.com/office/drawing/2014/main" id="{C93537BA-64A3-5345-8B16-72D94E3EBAB3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32" name="Rectangle 431">
                  <a:extLst>
                    <a:ext uri="{FF2B5EF4-FFF2-40B4-BE49-F238E27FC236}">
                      <a16:creationId xmlns="" xmlns:a16="http://schemas.microsoft.com/office/drawing/2014/main" id="{7DD8BBD4-0C54-2E4D-9F60-FC9EE452CD66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33" name="Picture 432">
                  <a:extLst>
                    <a:ext uri="{FF2B5EF4-FFF2-40B4-BE49-F238E27FC236}">
                      <a16:creationId xmlns="" xmlns:a16="http://schemas.microsoft.com/office/drawing/2014/main" id="{2799E354-79DD-074D-838A-79C90190F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34" name="TextBox 433">
                  <a:extLst>
                    <a:ext uri="{FF2B5EF4-FFF2-40B4-BE49-F238E27FC236}">
                      <a16:creationId xmlns="" xmlns:a16="http://schemas.microsoft.com/office/drawing/2014/main" id="{89F9A7CF-D043-B648-B94A-5D8A31B0A131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  <p:grpSp>
          <p:nvGrpSpPr>
            <p:cNvPr id="445" name="Group 444">
              <a:extLst>
                <a:ext uri="{FF2B5EF4-FFF2-40B4-BE49-F238E27FC236}">
                  <a16:creationId xmlns="" xmlns:a16="http://schemas.microsoft.com/office/drawing/2014/main" id="{8D8BA4AE-F6A3-7442-ABD1-5EA7F9D498D8}"/>
                </a:ext>
              </a:extLst>
            </p:cNvPr>
            <p:cNvGrpSpPr/>
            <p:nvPr/>
          </p:nvGrpSpPr>
          <p:grpSpPr>
            <a:xfrm>
              <a:off x="1649201" y="4428173"/>
              <a:ext cx="4101304" cy="1062835"/>
              <a:chOff x="430001" y="3208973"/>
              <a:chExt cx="4101304" cy="1062835"/>
            </a:xfrm>
          </p:grpSpPr>
          <p:grpSp>
            <p:nvGrpSpPr>
              <p:cNvPr id="446" name="Group 445">
                <a:extLst>
                  <a:ext uri="{FF2B5EF4-FFF2-40B4-BE49-F238E27FC236}">
                    <a16:creationId xmlns="" xmlns:a16="http://schemas.microsoft.com/office/drawing/2014/main" id="{BDDC35FF-88E3-124E-AF6E-AA72DF988F31}"/>
                  </a:ext>
                </a:extLst>
              </p:cNvPr>
              <p:cNvGrpSpPr/>
              <p:nvPr/>
            </p:nvGrpSpPr>
            <p:grpSpPr>
              <a:xfrm>
                <a:off x="430001" y="3211214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59" name="Picture 458">
                  <a:extLst>
                    <a:ext uri="{FF2B5EF4-FFF2-40B4-BE49-F238E27FC236}">
                      <a16:creationId xmlns="" xmlns:a16="http://schemas.microsoft.com/office/drawing/2014/main" id="{FCB7D0C2-ECE3-D94F-A98A-F645C770E3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60" name="TextBox 459">
                  <a:extLst>
                    <a:ext uri="{FF2B5EF4-FFF2-40B4-BE49-F238E27FC236}">
                      <a16:creationId xmlns="" xmlns:a16="http://schemas.microsoft.com/office/drawing/2014/main" id="{ACBBBE36-69E7-504A-BF1B-F718F6005BB8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61" name="Rectangle 460">
                  <a:extLst>
                    <a:ext uri="{FF2B5EF4-FFF2-40B4-BE49-F238E27FC236}">
                      <a16:creationId xmlns="" xmlns:a16="http://schemas.microsoft.com/office/drawing/2014/main" id="{F6F4F1B7-30A2-6148-B0F3-67B152A41550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62" name="Picture 461">
                  <a:extLst>
                    <a:ext uri="{FF2B5EF4-FFF2-40B4-BE49-F238E27FC236}">
                      <a16:creationId xmlns="" xmlns:a16="http://schemas.microsoft.com/office/drawing/2014/main" id="{53EAA205-86ED-0A40-BDF1-814D717158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63" name="TextBox 462">
                  <a:extLst>
                    <a:ext uri="{FF2B5EF4-FFF2-40B4-BE49-F238E27FC236}">
                      <a16:creationId xmlns="" xmlns:a16="http://schemas.microsoft.com/office/drawing/2014/main" id="{443C44DB-DAB8-CA4B-A071-968B7208A92B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47" name="Group 446">
                <a:extLst>
                  <a:ext uri="{FF2B5EF4-FFF2-40B4-BE49-F238E27FC236}">
                    <a16:creationId xmlns="" xmlns:a16="http://schemas.microsoft.com/office/drawing/2014/main" id="{9E61D810-EC3A-0B4B-8247-CA3A78270093}"/>
                  </a:ext>
                </a:extLst>
              </p:cNvPr>
              <p:cNvGrpSpPr/>
              <p:nvPr/>
            </p:nvGrpSpPr>
            <p:grpSpPr>
              <a:xfrm>
                <a:off x="182112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54" name="Picture 453">
                  <a:extLst>
                    <a:ext uri="{FF2B5EF4-FFF2-40B4-BE49-F238E27FC236}">
                      <a16:creationId xmlns="" xmlns:a16="http://schemas.microsoft.com/office/drawing/2014/main" id="{0ACEF75D-86CB-F04D-8709-7C4F98780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55" name="TextBox 454">
                  <a:extLst>
                    <a:ext uri="{FF2B5EF4-FFF2-40B4-BE49-F238E27FC236}">
                      <a16:creationId xmlns="" xmlns:a16="http://schemas.microsoft.com/office/drawing/2014/main" id="{8EF58DCD-4654-A44D-9B30-7F8BCBCD3B8B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56" name="Rectangle 455">
                  <a:extLst>
                    <a:ext uri="{FF2B5EF4-FFF2-40B4-BE49-F238E27FC236}">
                      <a16:creationId xmlns="" xmlns:a16="http://schemas.microsoft.com/office/drawing/2014/main" id="{E658F158-3034-5141-9008-755890B60B84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57" name="Picture 456">
                  <a:extLst>
                    <a:ext uri="{FF2B5EF4-FFF2-40B4-BE49-F238E27FC236}">
                      <a16:creationId xmlns="" xmlns:a16="http://schemas.microsoft.com/office/drawing/2014/main" id="{2406C9EC-503B-F449-8A52-1E1A67726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58" name="TextBox 457">
                  <a:extLst>
                    <a:ext uri="{FF2B5EF4-FFF2-40B4-BE49-F238E27FC236}">
                      <a16:creationId xmlns="" xmlns:a16="http://schemas.microsoft.com/office/drawing/2014/main" id="{02355F1C-858B-2B4D-B46A-2F8375379FE9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  <p:grpSp>
            <p:nvGrpSpPr>
              <p:cNvPr id="448" name="Group 447">
                <a:extLst>
                  <a:ext uri="{FF2B5EF4-FFF2-40B4-BE49-F238E27FC236}">
                    <a16:creationId xmlns="" xmlns:a16="http://schemas.microsoft.com/office/drawing/2014/main" id="{2055C860-30E3-2242-82E4-48129A0A6283}"/>
                  </a:ext>
                </a:extLst>
              </p:cNvPr>
              <p:cNvGrpSpPr/>
              <p:nvPr/>
            </p:nvGrpSpPr>
            <p:grpSpPr>
              <a:xfrm>
                <a:off x="3206118" y="3208973"/>
                <a:ext cx="1325187" cy="1060594"/>
                <a:chOff x="6559874" y="1076375"/>
                <a:chExt cx="5461715" cy="4371206"/>
              </a:xfrm>
            </p:grpSpPr>
            <p:pic>
              <p:nvPicPr>
                <p:cNvPr id="449" name="Picture 448">
                  <a:extLst>
                    <a:ext uri="{FF2B5EF4-FFF2-40B4-BE49-F238E27FC236}">
                      <a16:creationId xmlns="" xmlns:a16="http://schemas.microsoft.com/office/drawing/2014/main" id="{3485C914-7AA5-824D-854B-FEACFDC4BF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9874" y="1076375"/>
                  <a:ext cx="5449689" cy="4148057"/>
                </a:xfrm>
                <a:prstGeom prst="rect">
                  <a:avLst/>
                </a:prstGeom>
              </p:spPr>
            </p:pic>
            <p:sp>
              <p:nvSpPr>
                <p:cNvPr id="450" name="TextBox 449">
                  <a:extLst>
                    <a:ext uri="{FF2B5EF4-FFF2-40B4-BE49-F238E27FC236}">
                      <a16:creationId xmlns="" xmlns:a16="http://schemas.microsoft.com/office/drawing/2014/main" id="{F19C5B46-1824-0340-B89A-C974EFEFF000}"/>
                    </a:ext>
                  </a:extLst>
                </p:cNvPr>
                <p:cNvSpPr txBox="1"/>
                <p:nvPr/>
              </p:nvSpPr>
              <p:spPr>
                <a:xfrm>
                  <a:off x="6581108" y="4305938"/>
                  <a:ext cx="4050187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15 km</a:t>
                  </a:r>
                </a:p>
              </p:txBody>
            </p:sp>
            <p:sp>
              <p:nvSpPr>
                <p:cNvPr id="451" name="Rectangle 450">
                  <a:extLst>
                    <a:ext uri="{FF2B5EF4-FFF2-40B4-BE49-F238E27FC236}">
                      <a16:creationId xmlns="" xmlns:a16="http://schemas.microsoft.com/office/drawing/2014/main" id="{B636B7B9-F635-E44E-AAD5-840551041443}"/>
                    </a:ext>
                  </a:extLst>
                </p:cNvPr>
                <p:cNvSpPr/>
                <p:nvPr/>
              </p:nvSpPr>
              <p:spPr>
                <a:xfrm>
                  <a:off x="6593134" y="1093709"/>
                  <a:ext cx="5398212" cy="413072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pic>
              <p:nvPicPr>
                <p:cNvPr id="452" name="Picture 451">
                  <a:extLst>
                    <a:ext uri="{FF2B5EF4-FFF2-40B4-BE49-F238E27FC236}">
                      <a16:creationId xmlns="" xmlns:a16="http://schemas.microsoft.com/office/drawing/2014/main" id="{F3D5E546-2BEF-1E4F-A0AC-34757B4B3C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6966" y="1734062"/>
                  <a:ext cx="4185204" cy="2658319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</p:spPr>
            </p:pic>
            <p:sp>
              <p:nvSpPr>
                <p:cNvPr id="453" name="TextBox 452">
                  <a:extLst>
                    <a:ext uri="{FF2B5EF4-FFF2-40B4-BE49-F238E27FC236}">
                      <a16:creationId xmlns="" xmlns:a16="http://schemas.microsoft.com/office/drawing/2014/main" id="{156F89C6-7544-FF4B-AF0F-678237BB12C6}"/>
                    </a:ext>
                  </a:extLst>
                </p:cNvPr>
                <p:cNvSpPr txBox="1"/>
                <p:nvPr/>
              </p:nvSpPr>
              <p:spPr>
                <a:xfrm>
                  <a:off x="7946080" y="3447580"/>
                  <a:ext cx="4075509" cy="1141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rPr>
                    <a:t>D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x = 3 km</a:t>
                  </a:r>
                </a:p>
              </p:txBody>
            </p:sp>
          </p:grpSp>
        </p:grpSp>
      </p:grpSp>
      <p:sp>
        <p:nvSpPr>
          <p:cNvPr id="974" name="Can 973">
            <a:extLst>
              <a:ext uri="{FF2B5EF4-FFF2-40B4-BE49-F238E27FC236}">
                <a16:creationId xmlns="" xmlns:a16="http://schemas.microsoft.com/office/drawing/2014/main" id="{2E8EC81C-86EC-2642-BAD5-CDC7DEC33610}"/>
              </a:ext>
            </a:extLst>
          </p:cNvPr>
          <p:cNvSpPr/>
          <p:nvPr/>
        </p:nvSpPr>
        <p:spPr>
          <a:xfrm>
            <a:off x="5831939" y="2466537"/>
            <a:ext cx="2265516" cy="548502"/>
          </a:xfrm>
          <a:prstGeom prst="ca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 Black"/>
                <a:cs typeface="Arial Black"/>
              </a:rPr>
              <a:t>3-km GSI-EnKF</a:t>
            </a: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56" name="Line 9"/>
          <p:cNvSpPr>
            <a:spLocks noChangeShapeType="1"/>
          </p:cNvSpPr>
          <p:nvPr/>
        </p:nvSpPr>
        <p:spPr bwMode="auto">
          <a:xfrm>
            <a:off x="158880" y="1736823"/>
            <a:ext cx="12091105" cy="0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sz="2400" kern="0" dirty="0">
              <a:solidFill>
                <a:prstClr val="black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077468" y="1422447"/>
            <a:ext cx="588709" cy="5831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42631" y="150601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09z</a:t>
            </a:r>
          </a:p>
        </p:txBody>
      </p:sp>
      <p:sp>
        <p:nvSpPr>
          <p:cNvPr id="217" name="Can 216"/>
          <p:cNvSpPr/>
          <p:nvPr/>
        </p:nvSpPr>
        <p:spPr>
          <a:xfrm>
            <a:off x="5846115" y="1992038"/>
            <a:ext cx="2236370" cy="548502"/>
          </a:xfrm>
          <a:prstGeom prst="ca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 Black"/>
                <a:cs typeface="Arial Black"/>
              </a:rPr>
              <a:t>15-km GSI-EnKF</a:t>
            </a:r>
          </a:p>
        </p:txBody>
      </p:sp>
      <p:sp>
        <p:nvSpPr>
          <p:cNvPr id="1168" name="TextBox 1167"/>
          <p:cNvSpPr txBox="1"/>
          <p:nvPr/>
        </p:nvSpPr>
        <p:spPr>
          <a:xfrm>
            <a:off x="2213680" y="205010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1170" name="Left Arrow Callout 1169"/>
          <p:cNvSpPr/>
          <p:nvPr/>
        </p:nvSpPr>
        <p:spPr>
          <a:xfrm rot="20734190">
            <a:off x="8047167" y="1901959"/>
            <a:ext cx="1150602" cy="428789"/>
          </a:xfrm>
          <a:prstGeom prst="left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Conv Obs</a:t>
            </a:r>
          </a:p>
        </p:txBody>
      </p:sp>
      <p:sp>
        <p:nvSpPr>
          <p:cNvPr id="1175" name="Oval 1174"/>
          <p:cNvSpPr/>
          <p:nvPr/>
        </p:nvSpPr>
        <p:spPr>
          <a:xfrm>
            <a:off x="6594748" y="1464901"/>
            <a:ext cx="588709" cy="58870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176" name="TextBox 1175"/>
          <p:cNvSpPr txBox="1"/>
          <p:nvPr/>
        </p:nvSpPr>
        <p:spPr>
          <a:xfrm>
            <a:off x="6559911" y="15540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10z</a:t>
            </a:r>
          </a:p>
        </p:txBody>
      </p:sp>
      <p:sp>
        <p:nvSpPr>
          <p:cNvPr id="1887" name="Oval 1886"/>
          <p:cNvSpPr/>
          <p:nvPr/>
        </p:nvSpPr>
        <p:spPr>
          <a:xfrm>
            <a:off x="10560178" y="1410090"/>
            <a:ext cx="588709" cy="58870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888" name="TextBox 1887"/>
          <p:cNvSpPr txBox="1"/>
          <p:nvPr/>
        </p:nvSpPr>
        <p:spPr>
          <a:xfrm>
            <a:off x="10525341" y="149926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11z</a:t>
            </a:r>
          </a:p>
        </p:txBody>
      </p:sp>
      <p:sp>
        <p:nvSpPr>
          <p:cNvPr id="2060" name="TextBox 2059"/>
          <p:cNvSpPr txBox="1"/>
          <p:nvPr/>
        </p:nvSpPr>
        <p:spPr>
          <a:xfrm>
            <a:off x="88198" y="1410090"/>
            <a:ext cx="559769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DA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Ens</a:t>
            </a:r>
          </a:p>
        </p:txBody>
      </p:sp>
      <p:sp>
        <p:nvSpPr>
          <p:cNvPr id="1164" name="Down Arrow Callout 1163"/>
          <p:cNvSpPr/>
          <p:nvPr/>
        </p:nvSpPr>
        <p:spPr>
          <a:xfrm>
            <a:off x="1138101" y="1954101"/>
            <a:ext cx="947757" cy="1072585"/>
          </a:xfrm>
          <a:prstGeom prst="downArrowCallou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RAPv5 (Mean)</a:t>
            </a:r>
          </a:p>
        </p:txBody>
      </p:sp>
      <p:sp>
        <p:nvSpPr>
          <p:cNvPr id="1165" name="Down Arrow Callout 1164"/>
          <p:cNvSpPr/>
          <p:nvPr/>
        </p:nvSpPr>
        <p:spPr>
          <a:xfrm>
            <a:off x="2693580" y="1962484"/>
            <a:ext cx="1676581" cy="1085025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18 GDAS (Perturbations)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="" xmlns:a16="http://schemas.microsoft.com/office/drawing/2014/main" id="{EDEDF42E-8DBE-104C-B646-6C670DE00672}"/>
              </a:ext>
            </a:extLst>
          </p:cNvPr>
          <p:cNvCxnSpPr>
            <a:cxnSpLocks/>
            <a:endCxn id="217" idx="2"/>
          </p:cNvCxnSpPr>
          <p:nvPr/>
        </p:nvCxnSpPr>
        <p:spPr>
          <a:xfrm flipV="1">
            <a:off x="4333628" y="2266289"/>
            <a:ext cx="1512487" cy="1222799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3" name="Curved Connector 972">
            <a:extLst>
              <a:ext uri="{FF2B5EF4-FFF2-40B4-BE49-F238E27FC236}">
                <a16:creationId xmlns="" xmlns:a16="http://schemas.microsoft.com/office/drawing/2014/main" id="{54071A80-967A-3046-A2F0-B87AE399F25F}"/>
              </a:ext>
            </a:extLst>
          </p:cNvPr>
          <p:cNvCxnSpPr>
            <a:cxnSpLocks/>
          </p:cNvCxnSpPr>
          <p:nvPr/>
        </p:nvCxnSpPr>
        <p:spPr>
          <a:xfrm flipV="1">
            <a:off x="4574492" y="2897751"/>
            <a:ext cx="1252792" cy="1239956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5" name="Left Arrow Callout 974">
            <a:extLst>
              <a:ext uri="{FF2B5EF4-FFF2-40B4-BE49-F238E27FC236}">
                <a16:creationId xmlns="" xmlns:a16="http://schemas.microsoft.com/office/drawing/2014/main" id="{10891D2D-8EC5-FA49-9BCE-FDED8C8BDE63}"/>
              </a:ext>
            </a:extLst>
          </p:cNvPr>
          <p:cNvSpPr/>
          <p:nvPr/>
        </p:nvSpPr>
        <p:spPr>
          <a:xfrm rot="20734190">
            <a:off x="7989797" y="2354937"/>
            <a:ext cx="1668382" cy="672901"/>
          </a:xfrm>
          <a:prstGeom prst="left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Conv + Radar Obs</a:t>
            </a:r>
          </a:p>
        </p:txBody>
      </p:sp>
      <p:sp>
        <p:nvSpPr>
          <p:cNvPr id="972" name="TextBox 971">
            <a:extLst>
              <a:ext uri="{FF2B5EF4-FFF2-40B4-BE49-F238E27FC236}">
                <a16:creationId xmlns="" xmlns:a16="http://schemas.microsoft.com/office/drawing/2014/main" id="{29E907B9-A36F-D145-BF15-725EAC289917}"/>
              </a:ext>
            </a:extLst>
          </p:cNvPr>
          <p:cNvSpPr txBox="1"/>
          <p:nvPr/>
        </p:nvSpPr>
        <p:spPr>
          <a:xfrm rot="18979914">
            <a:off x="4711626" y="2818643"/>
            <a:ext cx="1533736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36 3-km </a:t>
            </a:r>
          </a:p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1-hr fcsts</a:t>
            </a:r>
          </a:p>
        </p:txBody>
      </p:sp>
      <p:sp>
        <p:nvSpPr>
          <p:cNvPr id="1087" name="TextBox 1086">
            <a:extLst>
              <a:ext uri="{FF2B5EF4-FFF2-40B4-BE49-F238E27FC236}">
                <a16:creationId xmlns="" xmlns:a16="http://schemas.microsoft.com/office/drawing/2014/main" id="{AC5ED1F2-265A-A547-AA8C-6B635E0DD9E8}"/>
              </a:ext>
            </a:extLst>
          </p:cNvPr>
          <p:cNvSpPr txBox="1"/>
          <p:nvPr/>
        </p:nvSpPr>
        <p:spPr>
          <a:xfrm rot="18979914">
            <a:off x="9442713" y="2227563"/>
            <a:ext cx="161967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36 15-km </a:t>
            </a:r>
          </a:p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1-hr fcsts</a:t>
            </a:r>
          </a:p>
        </p:txBody>
      </p:sp>
      <p:cxnSp>
        <p:nvCxnSpPr>
          <p:cNvPr id="1088" name="Curved Connector 1087">
            <a:extLst>
              <a:ext uri="{FF2B5EF4-FFF2-40B4-BE49-F238E27FC236}">
                <a16:creationId xmlns="" xmlns:a16="http://schemas.microsoft.com/office/drawing/2014/main" id="{13C10A97-C518-CF43-A78A-D7B28FA90706}"/>
              </a:ext>
            </a:extLst>
          </p:cNvPr>
          <p:cNvCxnSpPr>
            <a:cxnSpLocks/>
          </p:cNvCxnSpPr>
          <p:nvPr/>
        </p:nvCxnSpPr>
        <p:spPr>
          <a:xfrm flipV="1">
            <a:off x="9437378" y="2461296"/>
            <a:ext cx="1512487" cy="1222799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9" name="Curved Connector 1088">
            <a:extLst>
              <a:ext uri="{FF2B5EF4-FFF2-40B4-BE49-F238E27FC236}">
                <a16:creationId xmlns="" xmlns:a16="http://schemas.microsoft.com/office/drawing/2014/main" id="{EE8BB0B6-EDD8-D946-B4CD-AC3D34C28E96}"/>
              </a:ext>
            </a:extLst>
          </p:cNvPr>
          <p:cNvCxnSpPr>
            <a:cxnSpLocks/>
          </p:cNvCxnSpPr>
          <p:nvPr/>
        </p:nvCxnSpPr>
        <p:spPr>
          <a:xfrm flipV="1">
            <a:off x="9678242" y="3092758"/>
            <a:ext cx="1252792" cy="1239956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0" name="TextBox 1089">
            <a:extLst>
              <a:ext uri="{FF2B5EF4-FFF2-40B4-BE49-F238E27FC236}">
                <a16:creationId xmlns="" xmlns:a16="http://schemas.microsoft.com/office/drawing/2014/main" id="{AB0BAB83-F810-3F4F-A3BB-93E3076A62DF}"/>
              </a:ext>
            </a:extLst>
          </p:cNvPr>
          <p:cNvSpPr txBox="1"/>
          <p:nvPr/>
        </p:nvSpPr>
        <p:spPr>
          <a:xfrm rot="18979914">
            <a:off x="10122904" y="3105923"/>
            <a:ext cx="164595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36 3-km </a:t>
            </a:r>
          </a:p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1-hr fcsts</a:t>
            </a:r>
          </a:p>
        </p:txBody>
      </p:sp>
      <p:sp>
        <p:nvSpPr>
          <p:cNvPr id="216" name="TextBox 215"/>
          <p:cNvSpPr txBox="1"/>
          <p:nvPr/>
        </p:nvSpPr>
        <p:spPr>
          <a:xfrm rot="18979914">
            <a:off x="4503982" y="1823536"/>
            <a:ext cx="161967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36 15-km </a:t>
            </a:r>
          </a:p>
          <a:p>
            <a:r>
              <a:rPr lang="en-US" sz="1600" dirty="0">
                <a:solidFill>
                  <a:prstClr val="black"/>
                </a:solidFill>
                <a:latin typeface="Arial Black"/>
                <a:cs typeface="Arial Black"/>
              </a:rPr>
              <a:t>1-hr fcsts</a:t>
            </a:r>
          </a:p>
        </p:txBody>
      </p:sp>
      <p:sp>
        <p:nvSpPr>
          <p:cNvPr id="465" name="Up Arrow Callout 464">
            <a:extLst>
              <a:ext uri="{FF2B5EF4-FFF2-40B4-BE49-F238E27FC236}">
                <a16:creationId xmlns="" xmlns:a16="http://schemas.microsoft.com/office/drawing/2014/main" id="{88AD674F-D5C8-914F-98D7-8999183865AD}"/>
              </a:ext>
            </a:extLst>
          </p:cNvPr>
          <p:cNvSpPr/>
          <p:nvPr/>
        </p:nvSpPr>
        <p:spPr>
          <a:xfrm>
            <a:off x="1987414" y="4948040"/>
            <a:ext cx="2727660" cy="938184"/>
          </a:xfrm>
          <a:prstGeom prst="upArrowCallou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RAP/HRRR</a:t>
            </a:r>
          </a:p>
          <a:p>
            <a:pPr algn="ctr"/>
            <a:r>
              <a:rPr lang="en-US" dirty="0"/>
              <a:t>Soil Moisture Perts</a:t>
            </a:r>
          </a:p>
        </p:txBody>
      </p:sp>
      <p:sp>
        <p:nvSpPr>
          <p:cNvPr id="639" name="Down Arrow 638">
            <a:extLst>
              <a:ext uri="{FF2B5EF4-FFF2-40B4-BE49-F238E27FC236}">
                <a16:creationId xmlns="" xmlns:a16="http://schemas.microsoft.com/office/drawing/2014/main" id="{0F6BFD12-ED78-E64C-A092-9D563532F8ED}"/>
              </a:ext>
            </a:extLst>
          </p:cNvPr>
          <p:cNvSpPr/>
          <p:nvPr/>
        </p:nvSpPr>
        <p:spPr>
          <a:xfrm>
            <a:off x="6680719" y="2989401"/>
            <a:ext cx="620184" cy="45713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4" name="Title 1">
            <a:extLst>
              <a:ext uri="{FF2B5EF4-FFF2-40B4-BE49-F238E27FC236}">
                <a16:creationId xmlns="" xmlns:a16="http://schemas.microsoft.com/office/drawing/2014/main" id="{88E5E3C3-9397-114D-9C99-F74763FB5551}"/>
              </a:ext>
            </a:extLst>
          </p:cNvPr>
          <p:cNvSpPr txBox="1">
            <a:spLocks/>
          </p:cNvSpPr>
          <p:nvPr/>
        </p:nvSpPr>
        <p:spPr>
          <a:xfrm>
            <a:off x="100895" y="413988"/>
            <a:ext cx="11977136" cy="633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HRRR Data Assimilation System (HRRRDAS)</a:t>
            </a:r>
          </a:p>
          <a:p>
            <a:pPr algn="ctr"/>
            <a:r>
              <a:rPr lang="en-US" dirty="0"/>
              <a:t>Collaboration from NSSL, EMC, NCAR and 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B2A4F6D-7F24-5E4A-BFFE-A8B4DC29C3A3}"/>
              </a:ext>
            </a:extLst>
          </p:cNvPr>
          <p:cNvSpPr/>
          <p:nvPr/>
        </p:nvSpPr>
        <p:spPr>
          <a:xfrm>
            <a:off x="6457502" y="5447910"/>
            <a:ext cx="5551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Sources of Spread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Hourly DA (posterior inflation)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Lower boundary perturbations (soil moisture)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Lateral boundary perturbations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97057C6-7D4B-F74F-8957-FDCCB8D3B8D0}"/>
              </a:ext>
            </a:extLst>
          </p:cNvPr>
          <p:cNvSpPr txBox="1"/>
          <p:nvPr/>
        </p:nvSpPr>
        <p:spPr>
          <a:xfrm>
            <a:off x="88198" y="5991497"/>
            <a:ext cx="5480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 members re-initialized at 09z and inserted at 10z</a:t>
            </a:r>
          </a:p>
          <a:p>
            <a:r>
              <a:rPr lang="en-US" dirty="0"/>
              <a:t>18 members re-initialized at 21z and inserted at 22z</a:t>
            </a:r>
          </a:p>
        </p:txBody>
      </p:sp>
    </p:spTree>
    <p:extLst>
      <p:ext uri="{BB962C8B-B14F-4D97-AF65-F5344CB8AC3E}">
        <p14:creationId xmlns:p14="http://schemas.microsoft.com/office/powerpoint/2010/main" val="15917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81A258EC-B8E3-854D-8169-B44E6424A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78" y="826117"/>
            <a:ext cx="11197731" cy="5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latin typeface="Arial Black"/>
                <a:cs typeface="Arial Black"/>
              </a:rPr>
              <a:t>Case Study 12 UTC 21 June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8384D91-67D4-0B43-AF13-64D8CFFCA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622" y="1302966"/>
            <a:ext cx="2988893" cy="1781091"/>
          </a:xfrm>
          <a:prstGeom prst="rect">
            <a:avLst/>
          </a:prstGeom>
          <a:ln w="38100">
            <a:solidFill>
              <a:srgbClr val="05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5E36E00-8560-574D-9E5C-2BEFE820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829" y="3146148"/>
            <a:ext cx="2290422" cy="1802399"/>
          </a:xfrm>
          <a:prstGeom prst="rect">
            <a:avLst/>
          </a:prstGeom>
          <a:ln w="38100">
            <a:solidFill>
              <a:srgbClr val="0500F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0CFDB8B-65A5-5646-ADC5-EA0E1BF10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4" y="1344646"/>
            <a:ext cx="1990570" cy="1697730"/>
          </a:xfrm>
          <a:prstGeom prst="rect">
            <a:avLst/>
          </a:prstGeom>
          <a:ln w="38100">
            <a:solidFill>
              <a:srgbClr val="03F61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4FE7485-2F5F-444C-9D62-276842032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857" y="1343727"/>
            <a:ext cx="1949145" cy="1662399"/>
          </a:xfrm>
          <a:prstGeom prst="rect">
            <a:avLst/>
          </a:prstGeom>
          <a:ln w="38100">
            <a:solidFill>
              <a:srgbClr val="FF2B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1918A0C-46BB-F04A-B5A6-6688B64C3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428" y="1338936"/>
            <a:ext cx="1960381" cy="1671982"/>
          </a:xfrm>
          <a:prstGeom prst="rect">
            <a:avLst/>
          </a:prstGeom>
          <a:ln w="38100">
            <a:solidFill>
              <a:srgbClr val="03F612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C4779AB-46E0-354B-AA83-003A9717B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3176" y="1349182"/>
            <a:ext cx="1979104" cy="1687951"/>
          </a:xfrm>
          <a:prstGeom prst="rect">
            <a:avLst/>
          </a:prstGeom>
          <a:ln w="38100">
            <a:solidFill>
              <a:srgbClr val="FF2B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CD55E2C-B327-1C41-85E7-CA9BDD9A9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45" y="3168148"/>
            <a:ext cx="1986599" cy="1694343"/>
          </a:xfrm>
          <a:prstGeom prst="rect">
            <a:avLst/>
          </a:prstGeom>
          <a:ln w="38100">
            <a:solidFill>
              <a:srgbClr val="03F612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3C61569-05A7-0F40-82B0-D1AC8C568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1857" y="3094388"/>
            <a:ext cx="1954127" cy="16666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7144496-FB15-CD49-B751-7E5B5C6405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4961" y="3084057"/>
            <a:ext cx="1966240" cy="16769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A2F02D-BFDF-A74A-B711-C7668EF0A9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5680" y="3168147"/>
            <a:ext cx="1986600" cy="1694344"/>
          </a:xfrm>
          <a:prstGeom prst="rect">
            <a:avLst/>
          </a:prstGeom>
          <a:ln w="38100">
            <a:solidFill>
              <a:srgbClr val="03F612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B955D0C-4F91-C147-993B-3869B39DBB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7378" y="4993505"/>
            <a:ext cx="1991596" cy="1698605"/>
          </a:xfrm>
          <a:prstGeom prst="rect">
            <a:avLst/>
          </a:prstGeom>
          <a:ln w="38100">
            <a:solidFill>
              <a:srgbClr val="03F612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97D68F40-21C2-2B42-A1BD-D9068F07AD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22493" y="4948547"/>
            <a:ext cx="1962001" cy="1673364"/>
          </a:xfrm>
          <a:prstGeom prst="rect">
            <a:avLst/>
          </a:prstGeom>
          <a:ln w="38100">
            <a:solidFill>
              <a:srgbClr val="03F612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0621AB8-B72D-8B45-AF62-B79FFAC57FF2}"/>
              </a:ext>
            </a:extLst>
          </p:cNvPr>
          <p:cNvSpPr/>
          <p:nvPr/>
        </p:nvSpPr>
        <p:spPr>
          <a:xfrm>
            <a:off x="5501726" y="1715685"/>
            <a:ext cx="906449" cy="47880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9212F08-89EA-9842-A569-C1AF95A7130B}"/>
              </a:ext>
            </a:extLst>
          </p:cNvPr>
          <p:cNvCxnSpPr>
            <a:cxnSpLocks/>
          </p:cNvCxnSpPr>
          <p:nvPr/>
        </p:nvCxnSpPr>
        <p:spPr>
          <a:xfrm flipH="1">
            <a:off x="4862722" y="1715685"/>
            <a:ext cx="639004" cy="13724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0FFDA2A-E94A-6A4C-AAB1-CEC0E1798F3C}"/>
              </a:ext>
            </a:extLst>
          </p:cNvPr>
          <p:cNvCxnSpPr>
            <a:cxnSpLocks/>
          </p:cNvCxnSpPr>
          <p:nvPr/>
        </p:nvCxnSpPr>
        <p:spPr>
          <a:xfrm>
            <a:off x="6388383" y="1715685"/>
            <a:ext cx="817800" cy="13724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2DAFFF2-EF64-3A49-BB83-5BD0EFADE1DF}"/>
              </a:ext>
            </a:extLst>
          </p:cNvPr>
          <p:cNvSpPr txBox="1"/>
          <p:nvPr/>
        </p:nvSpPr>
        <p:spPr>
          <a:xfrm>
            <a:off x="1067469" y="1430575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0z+12hr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62DFD58-298A-0E44-BD04-5094093731F1}"/>
              </a:ext>
            </a:extLst>
          </p:cNvPr>
          <p:cNvSpPr txBox="1"/>
          <p:nvPr/>
        </p:nvSpPr>
        <p:spPr>
          <a:xfrm>
            <a:off x="3324602" y="1430575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3z+9hr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06E04E-4B15-E34B-BCBB-3B3A831D03CB}"/>
              </a:ext>
            </a:extLst>
          </p:cNvPr>
          <p:cNvSpPr txBox="1"/>
          <p:nvPr/>
        </p:nvSpPr>
        <p:spPr>
          <a:xfrm>
            <a:off x="2183176" y="5101695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12z+0hr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A63C13D-B612-344D-A34E-70D0104FF9F6}"/>
              </a:ext>
            </a:extLst>
          </p:cNvPr>
          <p:cNvSpPr txBox="1"/>
          <p:nvPr/>
        </p:nvSpPr>
        <p:spPr>
          <a:xfrm>
            <a:off x="5096210" y="322499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12z 21 June 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7EC7792-8BB5-0345-98F6-BC00D5C1C224}"/>
              </a:ext>
            </a:extLst>
          </p:cNvPr>
          <p:cNvSpPr txBox="1"/>
          <p:nvPr/>
        </p:nvSpPr>
        <p:spPr>
          <a:xfrm>
            <a:off x="5096209" y="140279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12z 21 June 2019</a:t>
            </a:r>
          </a:p>
        </p:txBody>
      </p:sp>
      <p:pic>
        <p:nvPicPr>
          <p:cNvPr id="33" name="Picture 32" descr="190621_12z-12z_reports.gif">
            <a:extLst>
              <a:ext uri="{FF2B5EF4-FFF2-40B4-BE49-F238E27FC236}">
                <a16:creationId xmlns="" xmlns:a16="http://schemas.microsoft.com/office/drawing/2014/main" id="{B820E164-C264-E147-8978-527507D50D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07" y="5085453"/>
            <a:ext cx="2427962" cy="17020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F851FF6-6E7B-4946-B268-2578D1E31B20}"/>
              </a:ext>
            </a:extLst>
          </p:cNvPr>
          <p:cNvSpPr txBox="1"/>
          <p:nvPr/>
        </p:nvSpPr>
        <p:spPr>
          <a:xfrm>
            <a:off x="1067469" y="3244804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6z+3hr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DF47BAD-6A59-A648-AE21-06CC66E8B473}"/>
              </a:ext>
            </a:extLst>
          </p:cNvPr>
          <p:cNvSpPr txBox="1"/>
          <p:nvPr/>
        </p:nvSpPr>
        <p:spPr>
          <a:xfrm>
            <a:off x="3324602" y="3244804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9z+3hr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F4E1D78-16AF-014E-A2AF-67EF014917CF}"/>
              </a:ext>
            </a:extLst>
          </p:cNvPr>
          <p:cNvSpPr txBox="1"/>
          <p:nvPr/>
        </p:nvSpPr>
        <p:spPr>
          <a:xfrm>
            <a:off x="8838288" y="138167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0z+12hr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11CB2B9-304E-A445-8A23-CAD54C90E664}"/>
              </a:ext>
            </a:extLst>
          </p:cNvPr>
          <p:cNvSpPr txBox="1"/>
          <p:nvPr/>
        </p:nvSpPr>
        <p:spPr>
          <a:xfrm>
            <a:off x="11095421" y="138167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3z+9hr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09F713A-5F5A-7F44-A0B9-B367A2C4E45A}"/>
              </a:ext>
            </a:extLst>
          </p:cNvPr>
          <p:cNvSpPr txBox="1"/>
          <p:nvPr/>
        </p:nvSpPr>
        <p:spPr>
          <a:xfrm>
            <a:off x="9888576" y="5037746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12z+0hr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C7EB2EC-FD53-4741-B2B8-8CB611481391}"/>
              </a:ext>
            </a:extLst>
          </p:cNvPr>
          <p:cNvSpPr txBox="1"/>
          <p:nvPr/>
        </p:nvSpPr>
        <p:spPr>
          <a:xfrm>
            <a:off x="8838288" y="3195899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6z+3hr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040349B-B66D-7A47-A6B3-FC160104710D}"/>
              </a:ext>
            </a:extLst>
          </p:cNvPr>
          <p:cNvSpPr txBox="1"/>
          <p:nvPr/>
        </p:nvSpPr>
        <p:spPr>
          <a:xfrm>
            <a:off x="11095421" y="3195899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9z+3hr</a:t>
            </a:r>
          </a:p>
        </p:txBody>
      </p:sp>
      <p:sp>
        <p:nvSpPr>
          <p:cNvPr id="43" name="Title 1">
            <a:extLst>
              <a:ext uri="{FF2B5EF4-FFF2-40B4-BE49-F238E27FC236}">
                <a16:creationId xmlns="" xmlns:a16="http://schemas.microsoft.com/office/drawing/2014/main" id="{D5FE4D83-5C40-3847-8053-373354199DD6}"/>
              </a:ext>
            </a:extLst>
          </p:cNvPr>
          <p:cNvSpPr txBox="1">
            <a:spLocks/>
          </p:cNvSpPr>
          <p:nvPr/>
        </p:nvSpPr>
        <p:spPr>
          <a:xfrm>
            <a:off x="353291" y="192952"/>
            <a:ext cx="11596254" cy="6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Potential HRRRDAS Initialization Benefits</a:t>
            </a:r>
          </a:p>
        </p:txBody>
      </p:sp>
    </p:spTree>
    <p:extLst>
      <p:ext uri="{BB962C8B-B14F-4D97-AF65-F5344CB8AC3E}">
        <p14:creationId xmlns:p14="http://schemas.microsoft.com/office/powerpoint/2010/main" val="399397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1DB26-21EF-486F-A031-166BBF0E20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3291" y="192952"/>
            <a:ext cx="11596254" cy="10179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Improved Vertical Velocities in Convection</a:t>
            </a:r>
            <a:br>
              <a:rPr lang="en-US" dirty="0"/>
            </a:br>
            <a:r>
              <a:rPr lang="en-US" dirty="0"/>
              <a:t>Collaboration with NSSL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5F6EB82-2571-2F4B-9573-C7EB449F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2" t="5334" r="31867" b="65600"/>
          <a:stretch/>
        </p:blipFill>
        <p:spPr>
          <a:xfrm>
            <a:off x="242455" y="1898319"/>
            <a:ext cx="2628385" cy="1565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83E6353-B0AE-B04C-B89B-63B2984B0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61" t="5474" r="31808" b="65592"/>
          <a:stretch/>
        </p:blipFill>
        <p:spPr>
          <a:xfrm>
            <a:off x="3001550" y="1898319"/>
            <a:ext cx="2581701" cy="1530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D1B97BA-FD38-E946-8B42-5E3E83D2B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6" t="6118" r="33436" b="65307"/>
          <a:stretch/>
        </p:blipFill>
        <p:spPr>
          <a:xfrm>
            <a:off x="242455" y="3581200"/>
            <a:ext cx="2628385" cy="1530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0E9BDB7-E9CD-354A-A04D-88C942C02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81" t="5200" r="33201" b="65141"/>
          <a:stretch/>
        </p:blipFill>
        <p:spPr>
          <a:xfrm>
            <a:off x="3001551" y="3581200"/>
            <a:ext cx="2532300" cy="1530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5F871E7-7CC5-014B-BE25-4BD8A3B853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10" t="5402" r="31684" b="66322"/>
          <a:stretch/>
        </p:blipFill>
        <p:spPr>
          <a:xfrm>
            <a:off x="242455" y="5229222"/>
            <a:ext cx="2628384" cy="1528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6C4FEBF-D334-5B42-999D-F72A4C0A12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86" t="5287" r="31393" b="66437"/>
          <a:stretch/>
        </p:blipFill>
        <p:spPr>
          <a:xfrm>
            <a:off x="2982234" y="5229222"/>
            <a:ext cx="2673953" cy="1528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112E4D2-0B3E-574B-B53A-396C1003C1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904"/>
          <a:stretch/>
        </p:blipFill>
        <p:spPr>
          <a:xfrm>
            <a:off x="256139" y="6462757"/>
            <a:ext cx="5340796" cy="2950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44464C2F-427F-6441-ADF4-9D49ABEA56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14" b="94904"/>
          <a:stretch/>
        </p:blipFill>
        <p:spPr>
          <a:xfrm>
            <a:off x="256139" y="6370792"/>
            <a:ext cx="5340796" cy="1552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F45AB67E-60EE-DE40-8EC3-0A7A6856CC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139" y="4831123"/>
            <a:ext cx="5457155" cy="25186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B811475-A00C-0547-9953-FC6CE8B12F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76" b="94800"/>
          <a:stretch/>
        </p:blipFill>
        <p:spPr>
          <a:xfrm>
            <a:off x="256140" y="4666693"/>
            <a:ext cx="5457159" cy="1552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C997924-F1E0-AE4D-A34C-36343DC78E6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505" b="95095"/>
          <a:stretch/>
        </p:blipFill>
        <p:spPr>
          <a:xfrm>
            <a:off x="242456" y="3105987"/>
            <a:ext cx="5340796" cy="1392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B0F5D4F-77FE-B24C-8E78-33A2346E05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5263"/>
          <a:stretch/>
        </p:blipFill>
        <p:spPr>
          <a:xfrm>
            <a:off x="242455" y="3268799"/>
            <a:ext cx="5340796" cy="274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ADA1C10-36CA-A946-8704-6D6BCF5BD312}"/>
              </a:ext>
            </a:extLst>
          </p:cNvPr>
          <p:cNvSpPr txBox="1"/>
          <p:nvPr/>
        </p:nvSpPr>
        <p:spPr>
          <a:xfrm>
            <a:off x="1235458" y="132141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HRRRv3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A8B875F-D324-0049-B8B8-391C297E4A8A}"/>
              </a:ext>
            </a:extLst>
          </p:cNvPr>
          <p:cNvSpPr txBox="1"/>
          <p:nvPr/>
        </p:nvSpPr>
        <p:spPr>
          <a:xfrm>
            <a:off x="3771624" y="129075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HRRRv4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D877B747-E780-0741-BCC9-E74BDB42C9B3}"/>
              </a:ext>
            </a:extLst>
          </p:cNvPr>
          <p:cNvSpPr/>
          <p:nvPr/>
        </p:nvSpPr>
        <p:spPr>
          <a:xfrm>
            <a:off x="457376" y="1592766"/>
            <a:ext cx="5139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4-h forecasts valid 2200 UTC 1 May 2018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62DDA319-8B28-CE40-99C5-18B3025A17BE}"/>
              </a:ext>
            </a:extLst>
          </p:cNvPr>
          <p:cNvSpPr/>
          <p:nvPr/>
        </p:nvSpPr>
        <p:spPr>
          <a:xfrm rot="20302064">
            <a:off x="1346155" y="6012538"/>
            <a:ext cx="1340085" cy="19147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DE4C2A4B-337F-3949-BD51-4BEB4C93555E}"/>
              </a:ext>
            </a:extLst>
          </p:cNvPr>
          <p:cNvSpPr/>
          <p:nvPr/>
        </p:nvSpPr>
        <p:spPr>
          <a:xfrm rot="20302064">
            <a:off x="4130693" y="6012538"/>
            <a:ext cx="1340085" cy="19147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0C49C2-C14B-6E4B-A20A-DBD1BF032E57}"/>
              </a:ext>
            </a:extLst>
          </p:cNvPr>
          <p:cNvSpPr txBox="1"/>
          <p:nvPr/>
        </p:nvSpPr>
        <p:spPr>
          <a:xfrm>
            <a:off x="5656187" y="1898319"/>
            <a:ext cx="64620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of Implicit-Explicit Vertical Advection (IEVA) allows for: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existing time-step (20s) while retaining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Removal of microphysics latent heating rate limiter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Prediction of more extreme vertical velocities in convection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values of updraft-helicity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F169293-7F97-E34E-B9A8-E1A93DA3E87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220" t="5726" r="31877" b="65424"/>
          <a:stretch/>
        </p:blipFill>
        <p:spPr>
          <a:xfrm>
            <a:off x="9066210" y="4149937"/>
            <a:ext cx="2628383" cy="1548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790EF0F7-A96C-F548-A649-BBCF93E881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319" t="5518" r="31780" b="65632"/>
          <a:stretch/>
        </p:blipFill>
        <p:spPr>
          <a:xfrm>
            <a:off x="6179534" y="4149937"/>
            <a:ext cx="2628384" cy="1548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5FB1E7C2-0207-3A40-A2A7-11CAA83786F7}"/>
              </a:ext>
            </a:extLst>
          </p:cNvPr>
          <p:cNvSpPr/>
          <p:nvPr/>
        </p:nvSpPr>
        <p:spPr>
          <a:xfrm>
            <a:off x="6535815" y="6012169"/>
            <a:ext cx="4754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12-h forecasts valid 0600 UTC 2 May 2018</a:t>
            </a:r>
            <a:endParaRPr lang="en-US" sz="1400" b="1" dirty="0">
              <a:latin typeface="Helvetica"/>
              <a:cs typeface="Helvetica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B1956CF7-00BD-D545-BF61-ED5B37DA97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538" b="94780"/>
          <a:stretch/>
        </p:blipFill>
        <p:spPr>
          <a:xfrm>
            <a:off x="6096001" y="5548903"/>
            <a:ext cx="5598593" cy="1622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EA4E6EB-4156-F941-8E05-E0E2D77485C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5862"/>
          <a:stretch/>
        </p:blipFill>
        <p:spPr>
          <a:xfrm>
            <a:off x="6096000" y="5736504"/>
            <a:ext cx="5598593" cy="25029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81A4866A-6626-E642-A789-2ED429B7240D}"/>
              </a:ext>
            </a:extLst>
          </p:cNvPr>
          <p:cNvSpPr txBox="1"/>
          <p:nvPr/>
        </p:nvSpPr>
        <p:spPr>
          <a:xfrm>
            <a:off x="7213471" y="382980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HRRRv3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F7C6DDE-0DF7-1744-B507-D942A3FF423D}"/>
              </a:ext>
            </a:extLst>
          </p:cNvPr>
          <p:cNvSpPr txBox="1"/>
          <p:nvPr/>
        </p:nvSpPr>
        <p:spPr>
          <a:xfrm>
            <a:off x="9749637" y="379915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HRRRv4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35C234-03FA-DB44-88E4-D5E73C155CE5}"/>
              </a:ext>
            </a:extLst>
          </p:cNvPr>
          <p:cNvSpPr txBox="1"/>
          <p:nvPr/>
        </p:nvSpPr>
        <p:spPr>
          <a:xfrm>
            <a:off x="7493726" y="6341404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Slight change in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10664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1DB26-21EF-486F-A031-166BBF0E20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3291" y="192951"/>
            <a:ext cx="11596254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Updated RAPv5/HRRRv4 variable-density snow accumulation SLR=f(T)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5735D9-A53D-4935-97FD-5219C13A9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3" y="1708680"/>
            <a:ext cx="6153843" cy="4923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E7D15B-F4AD-7149-8C2D-F6F118ACE426}"/>
              </a:ext>
            </a:extLst>
          </p:cNvPr>
          <p:cNvSpPr txBox="1"/>
          <p:nvPr/>
        </p:nvSpPr>
        <p:spPr>
          <a:xfrm>
            <a:off x="6096541" y="5135563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Operational RAPv4/HRRRv3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4D39C4-E203-1F40-9DDE-3D01E1BFC353}"/>
              </a:ext>
            </a:extLst>
          </p:cNvPr>
          <p:cNvSpPr txBox="1"/>
          <p:nvPr/>
        </p:nvSpPr>
        <p:spPr>
          <a:xfrm>
            <a:off x="6096541" y="4378036"/>
            <a:ext cx="6034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prototype RAPv5/HRRRv4 -- based on two years of development/testing/evaluation (WPC/WFOs)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1DB26-21EF-486F-A031-166BBF0E20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3291" y="192951"/>
            <a:ext cx="11596254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FVCOM-based Great Lakes Temps/Ice </a:t>
            </a:r>
            <a:br>
              <a:rPr lang="en-US" dirty="0"/>
            </a:br>
            <a:r>
              <a:rPr lang="en-US" dirty="0"/>
              <a:t>CLM-based Inland Lake Surface Temps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5D6B79-4719-9F4F-8B54-F23B5B65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096" y="2564999"/>
            <a:ext cx="8094583" cy="4100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51E09BA-7BD9-F84F-BEF9-D1E6C9022773}"/>
              </a:ext>
            </a:extLst>
          </p:cNvPr>
          <p:cNvSpPr txBox="1"/>
          <p:nvPr/>
        </p:nvSpPr>
        <p:spPr>
          <a:xfrm>
            <a:off x="3166993" y="1932039"/>
            <a:ext cx="594688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FVCOM lake temperatures (ESRL-GLERL collaboration)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89E6E887-9F82-C64E-B379-BD3C9C1E981C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414061" y="2301371"/>
            <a:ext cx="1726374" cy="1231538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448C7B84-9CE8-294C-B787-9FAA5C8BA6FD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153891" y="2301371"/>
            <a:ext cx="986544" cy="176355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45CFDE15-C1F9-6040-B300-0B1BA3A09F5E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631497" y="2301371"/>
            <a:ext cx="1508938" cy="1904869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0C63E6B2-B824-0549-9C43-3303A759A253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140435" y="2301371"/>
            <a:ext cx="77485" cy="2200302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71283905-83D4-5B42-A5FB-4EAC4535F9C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769033" y="2301371"/>
            <a:ext cx="371402" cy="258651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3A68DEB-25ED-3D4E-9E6E-EF457863936F}"/>
              </a:ext>
            </a:extLst>
          </p:cNvPr>
          <p:cNvSpPr txBox="1"/>
          <p:nvPr/>
        </p:nvSpPr>
        <p:spPr>
          <a:xfrm>
            <a:off x="289313" y="3741758"/>
            <a:ext cx="2125900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CLM Inland-Lake </a:t>
            </a:r>
          </a:p>
          <a:p>
            <a:r>
              <a:rPr lang="en-US" dirty="0"/>
              <a:t>Temperatures</a:t>
            </a:r>
          </a:p>
          <a:p>
            <a:r>
              <a:rPr lang="en-US" dirty="0"/>
              <a:t>(reduced cold bias in warm season)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061A505D-AAC0-8A4F-8F36-370D700CE240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2415213" y="3183151"/>
            <a:ext cx="954249" cy="1158772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E4C20F61-BDAA-6B42-94C8-78A654CB8328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2415213" y="4206241"/>
            <a:ext cx="853865" cy="135682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B2E78310-5C32-1440-8A9F-924703B6A889}"/>
              </a:ext>
            </a:extLst>
          </p:cNvPr>
          <p:cNvCxnSpPr>
            <a:cxnSpLocks/>
          </p:cNvCxnSpPr>
          <p:nvPr/>
        </p:nvCxnSpPr>
        <p:spPr>
          <a:xfrm flipV="1">
            <a:off x="2446779" y="4006586"/>
            <a:ext cx="704411" cy="306197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8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latin typeface="Arial Black"/>
                <a:ea typeface="+mj-ea"/>
                <a:cs typeface="Arial Black"/>
              </a:rPr>
              <a:t>Physics Development Emphasis: Sub-Grid Clouds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5"/>
          <a:stretch/>
        </p:blipFill>
        <p:spPr>
          <a:xfrm>
            <a:off x="55526" y="1520236"/>
            <a:ext cx="6485193" cy="4694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230" y="1143158"/>
            <a:ext cx="5105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RAP and HRRR use the Thompson </a:t>
            </a:r>
          </a:p>
          <a:p>
            <a:pPr algn="ctr"/>
            <a:r>
              <a:rPr lang="en-US" dirty="0"/>
              <a:t>microphysics scheme with 5 hydrometeor types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8163" y="786603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Explicit (Resolved) Clouds/Precipitation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54785" y="786603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Sub-Grid (Unresolved) Clouds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8630" y="1247373"/>
            <a:ext cx="1843513" cy="103697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01388" y="1224224"/>
            <a:ext cx="1828653" cy="1028617"/>
          </a:xfrm>
          <a:prstGeom prst="rect">
            <a:avLst/>
          </a:prstGeom>
          <a:ln w="12700" cmpd="sng">
            <a:solidFill>
              <a:sysClr val="windowText" lastClr="000000"/>
            </a:solidFill>
          </a:ln>
        </p:spPr>
      </p:pic>
      <p:pic>
        <p:nvPicPr>
          <p:cNvPr id="20" name="Picture 19" descr="subgrid_cloud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r="30275"/>
          <a:stretch/>
        </p:blipFill>
        <p:spPr>
          <a:xfrm>
            <a:off x="7245458" y="2368731"/>
            <a:ext cx="4466715" cy="18996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864686" y="4959147"/>
            <a:ext cx="3256278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Parameterize:</a:t>
            </a:r>
          </a:p>
          <a:p>
            <a:pPr algn="ctr"/>
            <a:r>
              <a:rPr lang="en-US" sz="1400" b="1" i="1" dirty="0">
                <a:solidFill>
                  <a:srgbClr val="000000"/>
                </a:solidFill>
                <a:latin typeface="Helvetica"/>
                <a:cs typeface="Helvetica"/>
              </a:rPr>
              <a:t>assume</a:t>
            </a:r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 subgrid PDFs for thermodynamic variables</a:t>
            </a:r>
          </a:p>
          <a:p>
            <a:pPr algn="ctr"/>
            <a:r>
              <a:rPr lang="en-US" sz="1400" b="1" u="sng" dirty="0">
                <a:latin typeface="Helvetica"/>
                <a:cs typeface="Helvetica"/>
              </a:rPr>
              <a:t>Chaboureau and Bechtold (2002)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9047574" y="4660539"/>
            <a:ext cx="360233" cy="219884"/>
          </a:xfrm>
          <a:prstGeom prst="straightConnector1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1004701" y="4650798"/>
            <a:ext cx="293563" cy="236290"/>
          </a:xfrm>
          <a:prstGeom prst="straightConnector1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0125607" y="4607425"/>
            <a:ext cx="5215" cy="312430"/>
          </a:xfrm>
          <a:prstGeom prst="straightConnector1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95176" y="4919855"/>
            <a:ext cx="20473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Assume a PDF of </a:t>
            </a:r>
            <a:r>
              <a:rPr lang="en-US" sz="1400" b="1" i="1" dirty="0">
                <a:solidFill>
                  <a:srgbClr val="000000"/>
                </a:solidFill>
                <a:latin typeface="Helvetica"/>
                <a:cs typeface="Helvetica"/>
              </a:rPr>
              <a:t>s (saturation ratio)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44886" y="5750952"/>
            <a:ext cx="2347732" cy="523220"/>
          </a:xfrm>
          <a:prstGeom prst="rect">
            <a:avLst/>
          </a:prstGeom>
          <a:solidFill>
            <a:srgbClr val="DCE6F2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Retrieve Cloud Fraction, Cloud Condensate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7618752" y="5474071"/>
            <a:ext cx="122" cy="254736"/>
          </a:xfrm>
          <a:prstGeom prst="straightConnector1">
            <a:avLst/>
          </a:prstGeom>
          <a:ln w="38100" cmpd="sng">
            <a:solidFill>
              <a:schemeClr val="accent5">
                <a:lumMod val="75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creen Shot 2015-06-26 at 1.52.0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96" y="4317436"/>
            <a:ext cx="4774622" cy="2940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716941" y="2428992"/>
            <a:ext cx="187999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/>
                <a:cs typeface="Helvetica"/>
              </a:rPr>
              <a:t>Adapted from Fig. 2 of Tompkins (2009)</a:t>
            </a:r>
          </a:p>
        </p:txBody>
      </p:sp>
      <p:pic>
        <p:nvPicPr>
          <p:cNvPr id="32" name="Picture 31" descr="Screen Shot 2015-06-26 at 4.53.56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r="8087" b="69329"/>
          <a:stretch/>
        </p:blipFill>
        <p:spPr>
          <a:xfrm>
            <a:off x="7648414" y="2374174"/>
            <a:ext cx="1399160" cy="363476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H="1">
            <a:off x="7618630" y="4611269"/>
            <a:ext cx="122" cy="254736"/>
          </a:xfrm>
          <a:prstGeom prst="straightConnector1">
            <a:avLst/>
          </a:prstGeom>
          <a:ln w="38100" cmpd="sng">
            <a:solidFill>
              <a:schemeClr val="accent5">
                <a:lumMod val="75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5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1DB26-21EF-486F-A031-166BBF0E20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3291" y="192951"/>
            <a:ext cx="11596254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Improved Retention of Shallow Cloud/Cloudy Airmasses (feedback from BOU WFO)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681C856-04B1-244F-9FFA-707C45BE371A}"/>
              </a:ext>
            </a:extLst>
          </p:cNvPr>
          <p:cNvSpPr txBox="1"/>
          <p:nvPr/>
        </p:nvSpPr>
        <p:spPr>
          <a:xfrm>
            <a:off x="8560154" y="1662738"/>
            <a:ext cx="3017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Oct 2019:  shallow frontal-inversion stratus in weak upslope flow behind surface cold front 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C9439D1-93B4-2146-B651-B3087B74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2162678"/>
            <a:ext cx="8059639" cy="43712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793E44B-04A0-2747-AA5B-8902C02FC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67" r="50305"/>
          <a:stretch/>
        </p:blipFill>
        <p:spPr>
          <a:xfrm>
            <a:off x="0" y="6363511"/>
            <a:ext cx="8059637" cy="301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3AE5FDE-39E0-E04A-9D4D-DCB0389B6332}"/>
              </a:ext>
            </a:extLst>
          </p:cNvPr>
          <p:cNvSpPr txBox="1"/>
          <p:nvPr/>
        </p:nvSpPr>
        <p:spPr>
          <a:xfrm>
            <a:off x="4029820" y="2160391"/>
            <a:ext cx="40298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HRRRv3 (OPS)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1A4F231-BA12-E94E-A0B9-599B206F06A5}"/>
              </a:ext>
            </a:extLst>
          </p:cNvPr>
          <p:cNvSpPr txBox="1"/>
          <p:nvPr/>
        </p:nvSpPr>
        <p:spPr>
          <a:xfrm>
            <a:off x="1" y="2164545"/>
            <a:ext cx="40298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HRRRv4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1C3A497-C6F1-554C-BC19-38709A0AF658}"/>
              </a:ext>
            </a:extLst>
          </p:cNvPr>
          <p:cNvGrpSpPr/>
          <p:nvPr/>
        </p:nvGrpSpPr>
        <p:grpSpPr>
          <a:xfrm>
            <a:off x="6453804" y="3036502"/>
            <a:ext cx="5624181" cy="3319697"/>
            <a:chOff x="6496783" y="2331917"/>
            <a:chExt cx="5624181" cy="3319697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E68818C-FC1D-7A46-9CBB-588F869BC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6783" y="2331917"/>
              <a:ext cx="5624181" cy="299066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B57FBAE-E5E8-A643-8FDD-27556E2650E0}"/>
                </a:ext>
              </a:extLst>
            </p:cNvPr>
            <p:cNvSpPr txBox="1"/>
            <p:nvPr/>
          </p:nvSpPr>
          <p:spPr>
            <a:xfrm>
              <a:off x="7487525" y="5313060"/>
              <a:ext cx="393693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Helvetica" pitchFamily="2" charset="0"/>
                </a:rPr>
                <a:t>GOES multispectral:  20–23 UTC 1 Oct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A5A9A0B-11E1-DE4C-9A3C-57B403A5E182}"/>
              </a:ext>
            </a:extLst>
          </p:cNvPr>
          <p:cNvGrpSpPr/>
          <p:nvPr/>
        </p:nvGrpSpPr>
        <p:grpSpPr>
          <a:xfrm>
            <a:off x="121389" y="3777383"/>
            <a:ext cx="9723326" cy="2455023"/>
            <a:chOff x="164368" y="3072798"/>
            <a:chExt cx="9723326" cy="2455023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3631122B-2594-2A4B-A752-4A869DEE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284" t="70932" r="3792"/>
            <a:stretch/>
          </p:blipFill>
          <p:spPr>
            <a:xfrm>
              <a:off x="5111875" y="4016373"/>
              <a:ext cx="4775819" cy="151144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AD751BD2-8E21-3242-944A-0FD29C138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932" r="53592"/>
            <a:stretch/>
          </p:blipFill>
          <p:spPr>
            <a:xfrm>
              <a:off x="164368" y="4016373"/>
              <a:ext cx="4826120" cy="151144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43C01C6B-B0DF-EA44-95A0-BF3E40DF7F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8966" y="3072798"/>
              <a:ext cx="818406" cy="926642"/>
            </a:xfrm>
            <a:prstGeom prst="line">
              <a:avLst/>
            </a:prstGeom>
            <a:ln w="254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46D61F7D-BE93-9746-A771-F5C24F6843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9099" y="3072798"/>
              <a:ext cx="818406" cy="926642"/>
            </a:xfrm>
            <a:prstGeom prst="line">
              <a:avLst/>
            </a:prstGeom>
            <a:ln w="254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FA7F1B7-BD3F-5246-8A75-1CDC635402D9}"/>
              </a:ext>
            </a:extLst>
          </p:cNvPr>
          <p:cNvSpPr txBox="1"/>
          <p:nvPr/>
        </p:nvSpPr>
        <p:spPr>
          <a:xfrm>
            <a:off x="2637448" y="1422241"/>
            <a:ext cx="2784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>
                <a:latin typeface="Helvetica" pitchFamily="2" charset="0"/>
              </a:rPr>
              <a:t>35-h </a:t>
            </a:r>
            <a:r>
              <a:rPr lang="en-US" sz="1600" b="1" dirty="0">
                <a:latin typeface="Helvetica" pitchFamily="2" charset="0"/>
              </a:rPr>
              <a:t>ceiling forecasts</a:t>
            </a:r>
          </a:p>
          <a:p>
            <a:r>
              <a:rPr lang="en-US" sz="1600" dirty="0">
                <a:latin typeface="Helvetica" pitchFamily="2" charset="0"/>
              </a:rPr>
              <a:t>Init: 1200 UTC 30 Sep 2019 </a:t>
            </a:r>
          </a:p>
          <a:p>
            <a:r>
              <a:rPr lang="en-US" sz="1600" dirty="0">
                <a:latin typeface="Helvetica" pitchFamily="2" charset="0"/>
              </a:rPr>
              <a:t>Valid: 2300 UTC 1 Oct 2019</a:t>
            </a:r>
          </a:p>
        </p:txBody>
      </p:sp>
    </p:spTree>
    <p:extLst>
      <p:ext uri="{BB962C8B-B14F-4D97-AF65-F5344CB8AC3E}">
        <p14:creationId xmlns:p14="http://schemas.microsoft.com/office/powerpoint/2010/main" val="38585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31230" y="1435050"/>
            <a:ext cx="11001647" cy="542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RAPv5/HRRRv4 implementation scheduled for Q3FY20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Code handoff to NCO must occur by the first week of January 2020, so the evaluation must be wrapped up by mid-December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Building of the parallels was delayed, so to meet the schedule, the evaluation period will be slightly compacted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EMC cannot run HRRR-CONUS and HRRR-AK parallels simultaneously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This is the final RAP/HRRR upgrade;  we will move to the FV3-based Rapid Refresh Forecast System (RRFS) in 3-4 years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5057442" y="270533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22014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550BF6-6A0B-3D40-A83E-88259206E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255"/>
          <a:stretch/>
        </p:blipFill>
        <p:spPr>
          <a:xfrm>
            <a:off x="83042" y="1289296"/>
            <a:ext cx="11692543" cy="31150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ABEC9B92-18AC-3249-9889-F62041A5BD7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61042" y="38100"/>
            <a:ext cx="11230958" cy="5429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Dryline Position and Evolution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A89B061-49B3-BA48-A3E3-81863A6DD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6" t="49451" r="20511" b="11649"/>
          <a:stretch/>
        </p:blipFill>
        <p:spPr>
          <a:xfrm>
            <a:off x="6256021" y="1981199"/>
            <a:ext cx="3124200" cy="2461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49E970-0C9F-1342-9F1B-5B465519AC86}"/>
              </a:ext>
            </a:extLst>
          </p:cNvPr>
          <p:cNvSpPr txBox="1"/>
          <p:nvPr/>
        </p:nvSpPr>
        <p:spPr>
          <a:xfrm>
            <a:off x="213360" y="521545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Dryline still mixing eastward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="" xmlns:a16="http://schemas.microsoft.com/office/drawing/2014/main" id="{6C3700B2-D1BB-7647-B6DF-79F45542B14D}"/>
              </a:ext>
            </a:extLst>
          </p:cNvPr>
          <p:cNvSpPr/>
          <p:nvPr/>
        </p:nvSpPr>
        <p:spPr>
          <a:xfrm rot="14112407">
            <a:off x="757508" y="4662224"/>
            <a:ext cx="800100" cy="24741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B7AB54A-6D05-934B-A6BD-E5AB386B6839}"/>
              </a:ext>
            </a:extLst>
          </p:cNvPr>
          <p:cNvSpPr/>
          <p:nvPr/>
        </p:nvSpPr>
        <p:spPr>
          <a:xfrm>
            <a:off x="480982" y="3391056"/>
            <a:ext cx="480060" cy="11575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8DC403F-CDE3-2546-8B8F-CD6938DBD500}"/>
              </a:ext>
            </a:extLst>
          </p:cNvPr>
          <p:cNvSpPr txBox="1"/>
          <p:nvPr/>
        </p:nvSpPr>
        <p:spPr>
          <a:xfrm>
            <a:off x="3390900" y="5215452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Dryline retreating westward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="" xmlns:a16="http://schemas.microsoft.com/office/drawing/2014/main" id="{4B3869F3-F224-E241-9916-6EEF4AE4E2F5}"/>
              </a:ext>
            </a:extLst>
          </p:cNvPr>
          <p:cNvSpPr/>
          <p:nvPr/>
        </p:nvSpPr>
        <p:spPr>
          <a:xfrm rot="14112407">
            <a:off x="3564465" y="4798750"/>
            <a:ext cx="800100" cy="24741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5E201C78-E343-A744-8687-62CC616FA59D}"/>
              </a:ext>
            </a:extLst>
          </p:cNvPr>
          <p:cNvSpPr/>
          <p:nvPr/>
        </p:nvSpPr>
        <p:spPr>
          <a:xfrm>
            <a:off x="3368501" y="3391055"/>
            <a:ext cx="480060" cy="11575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DF13790-5D88-F144-A57A-4FEB7995F13B}"/>
              </a:ext>
            </a:extLst>
          </p:cNvPr>
          <p:cNvSpPr txBox="1"/>
          <p:nvPr/>
        </p:nvSpPr>
        <p:spPr>
          <a:xfrm>
            <a:off x="4533064" y="716761"/>
            <a:ext cx="2493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27 hr Forecasts Valid</a:t>
            </a:r>
          </a:p>
          <a:p>
            <a:r>
              <a:rPr lang="en-US" b="1" dirty="0"/>
              <a:t>03 UTC 27 May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9B6C1C-54B4-F54B-A44C-0204FFAD6AEC}"/>
              </a:ext>
            </a:extLst>
          </p:cNvPr>
          <p:cNvSpPr txBox="1"/>
          <p:nvPr/>
        </p:nvSpPr>
        <p:spPr>
          <a:xfrm>
            <a:off x="213360" y="210217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Operational HRRRv3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9519688-FFEB-DC4E-AEFD-1EACDAD51A1A}"/>
              </a:ext>
            </a:extLst>
          </p:cNvPr>
          <p:cNvSpPr txBox="1"/>
          <p:nvPr/>
        </p:nvSpPr>
        <p:spPr>
          <a:xfrm>
            <a:off x="3222449" y="2102170"/>
            <a:ext cx="26212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Experimental HRRRv4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1394A92-67E9-204F-BA95-718F49BDEA4F}"/>
              </a:ext>
            </a:extLst>
          </p:cNvPr>
          <p:cNvSpPr txBox="1"/>
          <p:nvPr/>
        </p:nvSpPr>
        <p:spPr>
          <a:xfrm>
            <a:off x="6256021" y="2102170"/>
            <a:ext cx="203555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Surface Analysis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="" xmlns:a16="http://schemas.microsoft.com/office/drawing/2014/main" id="{6A667882-78C2-4149-AAEB-04CDBAFBF708}"/>
              </a:ext>
            </a:extLst>
          </p:cNvPr>
          <p:cNvSpPr/>
          <p:nvPr/>
        </p:nvSpPr>
        <p:spPr>
          <a:xfrm rot="18681587">
            <a:off x="5684356" y="4798749"/>
            <a:ext cx="800100" cy="24741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F552E54-AC2A-564E-AE87-1F657FD60C48}"/>
              </a:ext>
            </a:extLst>
          </p:cNvPr>
          <p:cNvSpPr/>
          <p:nvPr/>
        </p:nvSpPr>
        <p:spPr>
          <a:xfrm>
            <a:off x="6387809" y="3425090"/>
            <a:ext cx="480060" cy="11575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A923A68-CD55-3347-AB9A-5DFC5A454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0" t="96481" r="32636" b="164"/>
          <a:stretch/>
        </p:blipFill>
        <p:spPr>
          <a:xfrm>
            <a:off x="2314208" y="5715281"/>
            <a:ext cx="5977370" cy="2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0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550BF6-6A0B-3D40-A83E-88259206E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255"/>
          <a:stretch/>
        </p:blipFill>
        <p:spPr>
          <a:xfrm>
            <a:off x="83042" y="1289296"/>
            <a:ext cx="11692543" cy="31150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ABEC9B92-18AC-3249-9889-F62041A5BD7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61042" y="38100"/>
            <a:ext cx="11230958" cy="5429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Dryline Position and Evolution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A89B061-49B3-BA48-A3E3-81863A6DD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6" t="49451" r="20511" b="11649"/>
          <a:stretch/>
        </p:blipFill>
        <p:spPr>
          <a:xfrm>
            <a:off x="6256021" y="1981199"/>
            <a:ext cx="3124200" cy="2461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49E970-0C9F-1342-9F1B-5B465519AC86}"/>
              </a:ext>
            </a:extLst>
          </p:cNvPr>
          <p:cNvSpPr txBox="1"/>
          <p:nvPr/>
        </p:nvSpPr>
        <p:spPr>
          <a:xfrm>
            <a:off x="213360" y="521545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Dryline still mixing eastward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="" xmlns:a16="http://schemas.microsoft.com/office/drawing/2014/main" id="{6C3700B2-D1BB-7647-B6DF-79F45542B14D}"/>
              </a:ext>
            </a:extLst>
          </p:cNvPr>
          <p:cNvSpPr/>
          <p:nvPr/>
        </p:nvSpPr>
        <p:spPr>
          <a:xfrm rot="14112407">
            <a:off x="757508" y="4662224"/>
            <a:ext cx="800100" cy="24741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B7AB54A-6D05-934B-A6BD-E5AB386B6839}"/>
              </a:ext>
            </a:extLst>
          </p:cNvPr>
          <p:cNvSpPr/>
          <p:nvPr/>
        </p:nvSpPr>
        <p:spPr>
          <a:xfrm>
            <a:off x="480982" y="3391056"/>
            <a:ext cx="480060" cy="11575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8DC403F-CDE3-2546-8B8F-CD6938DBD500}"/>
              </a:ext>
            </a:extLst>
          </p:cNvPr>
          <p:cNvSpPr txBox="1"/>
          <p:nvPr/>
        </p:nvSpPr>
        <p:spPr>
          <a:xfrm>
            <a:off x="3390900" y="5215452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Dryline retreating westward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="" xmlns:a16="http://schemas.microsoft.com/office/drawing/2014/main" id="{4B3869F3-F224-E241-9916-6EEF4AE4E2F5}"/>
              </a:ext>
            </a:extLst>
          </p:cNvPr>
          <p:cNvSpPr/>
          <p:nvPr/>
        </p:nvSpPr>
        <p:spPr>
          <a:xfrm rot="14112407">
            <a:off x="3564465" y="4798750"/>
            <a:ext cx="800100" cy="24741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5E201C78-E343-A744-8687-62CC616FA59D}"/>
              </a:ext>
            </a:extLst>
          </p:cNvPr>
          <p:cNvSpPr/>
          <p:nvPr/>
        </p:nvSpPr>
        <p:spPr>
          <a:xfrm>
            <a:off x="3368501" y="3391055"/>
            <a:ext cx="480060" cy="11575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DF13790-5D88-F144-A57A-4FEB7995F13B}"/>
              </a:ext>
            </a:extLst>
          </p:cNvPr>
          <p:cNvSpPr txBox="1"/>
          <p:nvPr/>
        </p:nvSpPr>
        <p:spPr>
          <a:xfrm>
            <a:off x="4533064" y="716761"/>
            <a:ext cx="2493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27 hr Forecasts Valid</a:t>
            </a:r>
          </a:p>
          <a:p>
            <a:r>
              <a:rPr lang="en-US" b="1" dirty="0"/>
              <a:t>03 UTC 27 May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9B6C1C-54B4-F54B-A44C-0204FFAD6AEC}"/>
              </a:ext>
            </a:extLst>
          </p:cNvPr>
          <p:cNvSpPr txBox="1"/>
          <p:nvPr/>
        </p:nvSpPr>
        <p:spPr>
          <a:xfrm>
            <a:off x="213360" y="210217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Operational HRRRv3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9519688-FFEB-DC4E-AEFD-1EACDAD51A1A}"/>
              </a:ext>
            </a:extLst>
          </p:cNvPr>
          <p:cNvSpPr txBox="1"/>
          <p:nvPr/>
        </p:nvSpPr>
        <p:spPr>
          <a:xfrm>
            <a:off x="3222449" y="2102170"/>
            <a:ext cx="26212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Experimental HRRRv4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1394A92-67E9-204F-BA95-718F49BDEA4F}"/>
              </a:ext>
            </a:extLst>
          </p:cNvPr>
          <p:cNvSpPr txBox="1"/>
          <p:nvPr/>
        </p:nvSpPr>
        <p:spPr>
          <a:xfrm>
            <a:off x="6256021" y="2102170"/>
            <a:ext cx="203555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Surface Analysis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="" xmlns:a16="http://schemas.microsoft.com/office/drawing/2014/main" id="{6A667882-78C2-4149-AAEB-04CDBAFBF708}"/>
              </a:ext>
            </a:extLst>
          </p:cNvPr>
          <p:cNvSpPr/>
          <p:nvPr/>
        </p:nvSpPr>
        <p:spPr>
          <a:xfrm rot="18681587">
            <a:off x="5684356" y="4798749"/>
            <a:ext cx="800100" cy="24741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F552E54-AC2A-564E-AE87-1F657FD60C48}"/>
              </a:ext>
            </a:extLst>
          </p:cNvPr>
          <p:cNvSpPr/>
          <p:nvPr/>
        </p:nvSpPr>
        <p:spPr>
          <a:xfrm>
            <a:off x="6387809" y="3425090"/>
            <a:ext cx="480060" cy="11575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A923A68-CD55-3347-AB9A-5DFC5A454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0" t="96481" r="32636" b="164"/>
          <a:stretch/>
        </p:blipFill>
        <p:spPr>
          <a:xfrm>
            <a:off x="2314208" y="5715281"/>
            <a:ext cx="5977370" cy="2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 idx="4294967295"/>
          </p:nvPr>
        </p:nvSpPr>
        <p:spPr>
          <a:xfrm>
            <a:off x="1695163" y="14551"/>
            <a:ext cx="9050338" cy="635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 Black" panose="020B0A04020102020204" pitchFamily="34" charset="0"/>
                <a:ea typeface="MS PGothic" charset="0"/>
                <a:cs typeface="Arial" panose="020B0604020202020204" pitchFamily="34" charset="0"/>
              </a:rPr>
              <a:t>RAP, HRRR, and HRRR-AK Smoke Prediction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952" y="720683"/>
            <a:ext cx="106257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30000"/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MS PGothic" charset="-128"/>
              </a:rPr>
              <a:t> Parallel RAP and HRRR runs</a:t>
            </a:r>
            <a:endParaRPr lang="en-US" sz="500" dirty="0">
              <a:solidFill>
                <a:srgbClr val="000000"/>
              </a:solidFill>
              <a:latin typeface="Arial"/>
              <a:ea typeface="MS PGothic" charset="-128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MS PGothic" charset="-128"/>
              </a:rPr>
              <a:t>-- Specification of smoke from </a:t>
            </a:r>
            <a:r>
              <a:rPr lang="en-US" b="1" dirty="0">
                <a:solidFill>
                  <a:srgbClr val="CC6600"/>
                </a:solidFill>
                <a:latin typeface="Arial"/>
                <a:ea typeface="MS PGothic" charset="-128"/>
              </a:rPr>
              <a:t>VIIRS fire radiative power (FRP)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MS PGothic" charset="-128"/>
              </a:rPr>
              <a:t>-- </a:t>
            </a:r>
            <a:r>
              <a:rPr lang="en-US" b="1" dirty="0">
                <a:latin typeface="Arial"/>
                <a:ea typeface="MS PGothic" charset="-128"/>
              </a:rPr>
              <a:t>3D transport </a:t>
            </a:r>
            <a:r>
              <a:rPr lang="en-US" dirty="0">
                <a:solidFill>
                  <a:srgbClr val="000000"/>
                </a:solidFill>
                <a:latin typeface="Arial"/>
                <a:ea typeface="MS PGothic" charset="-128"/>
              </a:rPr>
              <a:t>of smoke, interaction with physics </a:t>
            </a:r>
            <a:r>
              <a:rPr lang="en-US" b="1" dirty="0">
                <a:solidFill>
                  <a:srgbClr val="00B050"/>
                </a:solidFill>
                <a:latin typeface="Arial"/>
                <a:ea typeface="MS PGothic" charset="-128"/>
              </a:rPr>
              <a:t>(radiation, wet deposition)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MS PGothic" charset="-128"/>
              </a:rPr>
              <a:t>-- Only slightly greater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MS PGothic" charset="-128"/>
              </a:rPr>
              <a:t>computational </a:t>
            </a:r>
            <a:r>
              <a:rPr lang="en-US" dirty="0">
                <a:solidFill>
                  <a:srgbClr val="000000"/>
                </a:solidFill>
                <a:latin typeface="Arial"/>
                <a:ea typeface="MS PGothic" charset="-128"/>
              </a:rPr>
              <a:t>cost than standard runs for RAPv5/HRRRv4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5" y="3468706"/>
            <a:ext cx="3526081" cy="252331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126" y="2349319"/>
            <a:ext cx="1208015" cy="9647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-372" t="11617" r="1553" b="-12686"/>
          <a:stretch/>
        </p:blipFill>
        <p:spPr>
          <a:xfrm>
            <a:off x="6245706" y="2630039"/>
            <a:ext cx="5391916" cy="38817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28856" y="3147322"/>
            <a:ext cx="76200" cy="205740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1582475" y="3002392"/>
            <a:ext cx="980137" cy="157944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1544376" y="3088154"/>
            <a:ext cx="528167" cy="2051239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2408711" y="3716035"/>
            <a:ext cx="4372730" cy="943095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5107" y="2770179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Clustering of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fire detections on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FRP grid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49991" t="5590" r="466" b="89500"/>
          <a:stretch/>
        </p:blipFill>
        <p:spPr>
          <a:xfrm>
            <a:off x="6868684" y="2374583"/>
            <a:ext cx="4145959" cy="28925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11650" y="4812896"/>
            <a:ext cx="273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Averaged FRP data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mapped to HRRR domain</a:t>
            </a:r>
          </a:p>
        </p:txBody>
      </p:sp>
    </p:spTree>
    <p:extLst>
      <p:ext uri="{BB962C8B-B14F-4D97-AF65-F5344CB8AC3E}">
        <p14:creationId xmlns:p14="http://schemas.microsoft.com/office/powerpoint/2010/main" val="4325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 idx="4294967295"/>
          </p:nvPr>
        </p:nvSpPr>
        <p:spPr>
          <a:xfrm>
            <a:off x="1695163" y="14551"/>
            <a:ext cx="9050338" cy="635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 Black" panose="020B0A04020102020204" pitchFamily="34" charset="0"/>
                <a:ea typeface="MS PGothic" charset="0"/>
                <a:cs typeface="Arial" panose="020B0604020202020204" pitchFamily="34" charset="0"/>
              </a:rPr>
              <a:t>RAP, HRRR, and HRRR-AK Smoke Prediction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D2E3694-1D9C-D246-B5C6-CB08E2927486}"/>
              </a:ext>
            </a:extLst>
          </p:cNvPr>
          <p:cNvGrpSpPr/>
          <p:nvPr/>
        </p:nvGrpSpPr>
        <p:grpSpPr>
          <a:xfrm>
            <a:off x="73742" y="535040"/>
            <a:ext cx="7359446" cy="6322960"/>
            <a:chOff x="-1" y="-27644"/>
            <a:chExt cx="9163658" cy="691104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FE353738-D102-A94C-800F-F0D36A58D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78" r="66862" b="55053"/>
            <a:stretch/>
          </p:blipFill>
          <p:spPr>
            <a:xfrm>
              <a:off x="-1" y="-1"/>
              <a:ext cx="4208929" cy="325013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80C5D970-C405-DF47-A057-E79B3FEAD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" t="13037" r="17667" b="12277"/>
            <a:stretch/>
          </p:blipFill>
          <p:spPr>
            <a:xfrm>
              <a:off x="-1" y="3307987"/>
              <a:ext cx="4208929" cy="355001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D9B4201-1AB9-6741-A446-AB4563312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2" t="55772" r="61944" b="18337"/>
            <a:stretch/>
          </p:blipFill>
          <p:spPr>
            <a:xfrm>
              <a:off x="4983417" y="0"/>
              <a:ext cx="4160583" cy="31742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D1AAB256-6D62-0E4A-B691-D5E000C43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97" t="94158" r="7109" b="123"/>
            <a:stretch/>
          </p:blipFill>
          <p:spPr>
            <a:xfrm>
              <a:off x="5886590" y="3248898"/>
              <a:ext cx="2586851" cy="32657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562E36A-D957-6A47-870E-79FA33AB1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" t="3587" r="70602" b="88449"/>
            <a:stretch/>
          </p:blipFill>
          <p:spPr>
            <a:xfrm>
              <a:off x="0" y="6816"/>
              <a:ext cx="2398965" cy="49187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CBE14559-D278-D248-8E47-ED36C57C795F}"/>
                </a:ext>
              </a:extLst>
            </p:cNvPr>
            <p:cNvSpPr/>
            <p:nvPr/>
          </p:nvSpPr>
          <p:spPr>
            <a:xfrm rot="392066">
              <a:off x="892331" y="1828307"/>
              <a:ext cx="1506071" cy="11828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5BBC039C-8460-D24D-BBF9-02D2ABDFC4D7}"/>
                </a:ext>
              </a:extLst>
            </p:cNvPr>
            <p:cNvSpPr/>
            <p:nvPr/>
          </p:nvSpPr>
          <p:spPr>
            <a:xfrm rot="392066">
              <a:off x="317473" y="5311171"/>
              <a:ext cx="1581414" cy="121752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B33EC74F-B787-154C-9A7D-270E9BF3681A}"/>
                </a:ext>
              </a:extLst>
            </p:cNvPr>
            <p:cNvSpPr/>
            <p:nvPr/>
          </p:nvSpPr>
          <p:spPr>
            <a:xfrm>
              <a:off x="4983415" y="-27644"/>
              <a:ext cx="4160583" cy="320790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2B0FE6B9-19F2-6F46-B17C-E8E259D9D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" t="92264" r="1759" b="1316"/>
            <a:stretch/>
          </p:blipFill>
          <p:spPr>
            <a:xfrm>
              <a:off x="1096043" y="6614725"/>
              <a:ext cx="3142173" cy="268675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77B91948-A1F8-CE4A-933E-93828A458CB5}"/>
                </a:ext>
              </a:extLst>
            </p:cNvPr>
            <p:cNvCxnSpPr/>
            <p:nvPr/>
          </p:nvCxnSpPr>
          <p:spPr>
            <a:xfrm flipV="1">
              <a:off x="406400" y="3624694"/>
              <a:ext cx="4577015" cy="160044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456F9CA8-501D-E946-8ABF-8B4EAC95DE1B}"/>
                </a:ext>
              </a:extLst>
            </p:cNvPr>
            <p:cNvCxnSpPr/>
            <p:nvPr/>
          </p:nvCxnSpPr>
          <p:spPr>
            <a:xfrm flipV="1">
              <a:off x="1942294" y="3644108"/>
              <a:ext cx="7221363" cy="17945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ECAEF25A-1039-FD4B-811D-742431B8F8B9}"/>
                </a:ext>
              </a:extLst>
            </p:cNvPr>
            <p:cNvCxnSpPr/>
            <p:nvPr/>
          </p:nvCxnSpPr>
          <p:spPr>
            <a:xfrm>
              <a:off x="253332" y="6405308"/>
              <a:ext cx="4710427" cy="41955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AD6A8DF0-8731-084C-8034-890D7172E5FD}"/>
                </a:ext>
              </a:extLst>
            </p:cNvPr>
            <p:cNvCxnSpPr/>
            <p:nvPr/>
          </p:nvCxnSpPr>
          <p:spPr>
            <a:xfrm>
              <a:off x="1850428" y="6584131"/>
              <a:ext cx="7293572" cy="26787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0F67433C-D147-6446-877E-44D7AB883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7" t="55515" r="61791" b="19509"/>
            <a:stretch/>
          </p:blipFill>
          <p:spPr>
            <a:xfrm>
              <a:off x="4992601" y="3593304"/>
              <a:ext cx="4140926" cy="3207903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DC526A00-D7D4-564A-86B0-EB5A592AC672}"/>
                </a:ext>
              </a:extLst>
            </p:cNvPr>
            <p:cNvSpPr/>
            <p:nvPr/>
          </p:nvSpPr>
          <p:spPr>
            <a:xfrm>
              <a:off x="4983416" y="3624694"/>
              <a:ext cx="4160583" cy="320790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44A45AB4-3BC8-9443-BE71-7DFE6A2A5887}"/>
                </a:ext>
              </a:extLst>
            </p:cNvPr>
            <p:cNvSpPr txBox="1"/>
            <p:nvPr/>
          </p:nvSpPr>
          <p:spPr>
            <a:xfrm>
              <a:off x="1954406" y="4687000"/>
              <a:ext cx="2283810" cy="1965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HRRR-</a:t>
              </a: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smoke</a:t>
              </a: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12z +</a:t>
              </a: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11h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fcst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vertically </a:t>
              </a: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integrated </a:t>
              </a: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smoke (mg/m</a:t>
              </a:r>
              <a:r>
                <a:rPr kumimoji="0" lang="en-US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2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81FEA5B5-EE44-674F-8BF8-907AD2AD5011}"/>
                </a:ext>
              </a:extLst>
            </p:cNvPr>
            <p:cNvSpPr txBox="1"/>
            <p:nvPr/>
          </p:nvSpPr>
          <p:spPr>
            <a:xfrm>
              <a:off x="6345148" y="5715499"/>
              <a:ext cx="2757499" cy="116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HRRR-</a:t>
              </a: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smoke</a:t>
              </a: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12z+11h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fcst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2m temperature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69658F50-2C05-A94F-9794-EC76D876F989}"/>
                </a:ext>
              </a:extLst>
            </p:cNvPr>
            <p:cNvSpPr txBox="1"/>
            <p:nvPr/>
          </p:nvSpPr>
          <p:spPr>
            <a:xfrm>
              <a:off x="6406158" y="2095863"/>
              <a:ext cx="2757499" cy="116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HRRR</a:t>
              </a: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(NO smoke)</a:t>
              </a: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12z+11h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fcst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2m temperature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5BDDFD98-885B-3044-A67D-40E5A143F041}"/>
                </a:ext>
              </a:extLst>
            </p:cNvPr>
            <p:cNvSpPr/>
            <p:nvPr/>
          </p:nvSpPr>
          <p:spPr>
            <a:xfrm rot="19923884">
              <a:off x="548460" y="6130599"/>
              <a:ext cx="656835" cy="30304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4D307A2C-6BA1-A246-A42C-7AEF39991BA2}"/>
                </a:ext>
              </a:extLst>
            </p:cNvPr>
            <p:cNvSpPr/>
            <p:nvPr/>
          </p:nvSpPr>
          <p:spPr>
            <a:xfrm rot="19923884">
              <a:off x="1117407" y="2584344"/>
              <a:ext cx="656835" cy="30304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6A9F8D85-0CD4-F04D-B1F8-F9A9C3F0CBDE}"/>
                </a:ext>
              </a:extLst>
            </p:cNvPr>
            <p:cNvSpPr/>
            <p:nvPr/>
          </p:nvSpPr>
          <p:spPr>
            <a:xfrm rot="19923884">
              <a:off x="5927495" y="5826750"/>
              <a:ext cx="1225517" cy="617699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C44C3D4-E6EA-694F-AC6F-E6860B1EAB68}"/>
                </a:ext>
              </a:extLst>
            </p:cNvPr>
            <p:cNvSpPr/>
            <p:nvPr/>
          </p:nvSpPr>
          <p:spPr>
            <a:xfrm rot="19923884">
              <a:off x="6019863" y="2285143"/>
              <a:ext cx="1225517" cy="617699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4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 idx="4294967295"/>
          </p:nvPr>
        </p:nvSpPr>
        <p:spPr>
          <a:xfrm>
            <a:off x="1695163" y="14551"/>
            <a:ext cx="9050338" cy="635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 Black" panose="020B0A04020102020204" pitchFamily="34" charset="0"/>
                <a:ea typeface="MS PGothic" charset="0"/>
                <a:cs typeface="Arial" panose="020B0604020202020204" pitchFamily="34" charset="0"/>
              </a:rPr>
              <a:t>RAP, HRRR, and HRRR-AK Smoke Prediction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6F52294-BEA8-C540-9DE8-9DC608BF2E2E}"/>
              </a:ext>
            </a:extLst>
          </p:cNvPr>
          <p:cNvGrpSpPr/>
          <p:nvPr/>
        </p:nvGrpSpPr>
        <p:grpSpPr>
          <a:xfrm>
            <a:off x="8313" y="1013042"/>
            <a:ext cx="9241000" cy="5830407"/>
            <a:chOff x="0" y="1004729"/>
            <a:chExt cx="9241000" cy="5830407"/>
          </a:xfrm>
        </p:grpSpPr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EA62356A-73F1-2045-9D0E-5FFCEF90B61B}"/>
                </a:ext>
              </a:extLst>
            </p:cNvPr>
            <p:cNvGrpSpPr/>
            <p:nvPr/>
          </p:nvGrpSpPr>
          <p:grpSpPr>
            <a:xfrm>
              <a:off x="0" y="3999032"/>
              <a:ext cx="7312514" cy="2808090"/>
              <a:chOff x="1409700" y="3678380"/>
              <a:chExt cx="8316191" cy="3616037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="" xmlns:a16="http://schemas.microsoft.com/office/drawing/2014/main" id="{BA1B0302-04C2-104A-9585-7B1325C2AD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9700" y="3678380"/>
                <a:ext cx="8316191" cy="3616037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961EFD44-168B-5345-AFC8-508AAC2570F1}"/>
                  </a:ext>
                </a:extLst>
              </p:cNvPr>
              <p:cNvSpPr txBox="1"/>
              <p:nvPr/>
            </p:nvSpPr>
            <p:spPr>
              <a:xfrm>
                <a:off x="2722419" y="6141027"/>
                <a:ext cx="2178877" cy="753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GOES-R</a:t>
                </a: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A3DB70A7-4097-B14D-81B9-983B1665AF00}"/>
                </a:ext>
              </a:extLst>
            </p:cNvPr>
            <p:cNvSpPr/>
            <p:nvPr/>
          </p:nvSpPr>
          <p:spPr bwMode="auto">
            <a:xfrm>
              <a:off x="5071238" y="1321555"/>
              <a:ext cx="4169762" cy="55135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2D1E0A27-796A-9746-BBB9-BE0C77B54DD5}"/>
                </a:ext>
              </a:extLst>
            </p:cNvPr>
            <p:cNvSpPr txBox="1"/>
            <p:nvPr/>
          </p:nvSpPr>
          <p:spPr>
            <a:xfrm>
              <a:off x="956679" y="1409979"/>
              <a:ext cx="37816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Vertically Integrated Smoke (mg/m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="" xmlns:a16="http://schemas.microsoft.com/office/drawing/2014/main" id="{4A5F9927-DFCE-054C-B233-AA1C35083B5C}"/>
                </a:ext>
              </a:extLst>
            </p:cNvPr>
            <p:cNvGrpSpPr/>
            <p:nvPr/>
          </p:nvGrpSpPr>
          <p:grpSpPr>
            <a:xfrm>
              <a:off x="5027403" y="1004729"/>
              <a:ext cx="3848375" cy="5802393"/>
              <a:chOff x="4021223" y="451498"/>
              <a:chExt cx="4178909" cy="6053163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="" xmlns:a16="http://schemas.microsoft.com/office/drawing/2014/main" id="{EBA8563A-A79D-B044-988F-8FA2DDE135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0776"/>
              <a:stretch/>
            </p:blipFill>
            <p:spPr>
              <a:xfrm>
                <a:off x="4344644" y="660199"/>
                <a:ext cx="3728747" cy="2686571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="" xmlns:a16="http://schemas.microsoft.com/office/drawing/2014/main" id="{DF9A3AC4-0A10-D84E-80FE-703DCC4CAC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0786"/>
              <a:stretch/>
            </p:blipFill>
            <p:spPr>
              <a:xfrm>
                <a:off x="4421332" y="3456786"/>
                <a:ext cx="3652060" cy="2631589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="" xmlns:a16="http://schemas.microsoft.com/office/drawing/2014/main" id="{4A44CB62-CB21-1246-B884-0471E6C4D095}"/>
                  </a:ext>
                </a:extLst>
              </p:cNvPr>
              <p:cNvSpPr txBox="1"/>
              <p:nvPr/>
            </p:nvSpPr>
            <p:spPr>
              <a:xfrm>
                <a:off x="5484892" y="451498"/>
                <a:ext cx="2035417" cy="417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2m Temp bias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id="{4973D9D7-90AE-EF48-84E5-4EC8015E265E}"/>
                  </a:ext>
                </a:extLst>
              </p:cNvPr>
              <p:cNvSpPr txBox="1"/>
              <p:nvPr/>
            </p:nvSpPr>
            <p:spPr>
              <a:xfrm>
                <a:off x="5374394" y="3264745"/>
                <a:ext cx="2145915" cy="417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10m Wind bias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="" xmlns:a16="http://schemas.microsoft.com/office/drawing/2014/main" id="{46ABBB2F-D2C2-E34C-B246-DAD4E5470F32}"/>
                  </a:ext>
                </a:extLst>
              </p:cNvPr>
              <p:cNvSpPr txBox="1"/>
              <p:nvPr/>
            </p:nvSpPr>
            <p:spPr>
              <a:xfrm rot="16200000">
                <a:off x="3844412" y="1623698"/>
                <a:ext cx="7537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Error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="" xmlns:a16="http://schemas.microsoft.com/office/drawing/2014/main" id="{A03524D5-926F-5E48-BF57-C73D129A0317}"/>
                  </a:ext>
                </a:extLst>
              </p:cNvPr>
              <p:cNvSpPr txBox="1"/>
              <p:nvPr/>
            </p:nvSpPr>
            <p:spPr>
              <a:xfrm rot="16200000">
                <a:off x="3917725" y="4404110"/>
                <a:ext cx="7537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Error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="" xmlns:a16="http://schemas.microsoft.com/office/drawing/2014/main" id="{44F16A04-1B3E-4E44-ADFC-6E2B725C4E8B}"/>
                  </a:ext>
                </a:extLst>
              </p:cNvPr>
              <p:cNvSpPr txBox="1"/>
              <p:nvPr/>
            </p:nvSpPr>
            <p:spPr>
              <a:xfrm>
                <a:off x="4476462" y="5830397"/>
                <a:ext cx="3723670" cy="674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HRRR-X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93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HRRR-Smoke (with feedback)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352248-AB9C-A44E-9DFD-5DA4A9A282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0" t="12052" r="29013" b="42779"/>
          <a:stretch/>
        </p:blipFill>
        <p:spPr>
          <a:xfrm>
            <a:off x="44582" y="1870364"/>
            <a:ext cx="5013050" cy="20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/>
        </p:nvSpPr>
        <p:spPr>
          <a:xfrm>
            <a:off x="0" y="0"/>
            <a:ext cx="38572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RAPv5:  13 Jul - 14 Aug 2018</a:t>
            </a:r>
            <a:endParaRPr sz="1600"/>
          </a:p>
        </p:txBody>
      </p:sp>
      <p:sp>
        <p:nvSpPr>
          <p:cNvPr id="199" name="Google Shape;199;p27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0000FF"/>
                </a:solidFill>
              </a:rPr>
              <a:t>RAP-OPS</a:t>
            </a:r>
            <a:endParaRPr sz="1600">
              <a:solidFill>
                <a:srgbClr val="0000FF"/>
              </a:solidFill>
            </a:endParaRPr>
          </a:p>
          <a:p>
            <a:r>
              <a:rPr lang="en" sz="1600">
                <a:solidFill>
                  <a:srgbClr val="FF0000"/>
                </a:solidFill>
              </a:rPr>
              <a:t>RAPv5_RC1</a:t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1705033" y="1106984"/>
            <a:ext cx="1549600" cy="431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RMSE</a:t>
            </a:r>
            <a:endParaRPr sz="1600"/>
          </a:p>
        </p:txBody>
      </p:sp>
      <p:sp>
        <p:nvSpPr>
          <p:cNvPr id="201" name="Google Shape;201;p27"/>
          <p:cNvSpPr txBox="1"/>
          <p:nvPr/>
        </p:nvSpPr>
        <p:spPr>
          <a:xfrm>
            <a:off x="1705033" y="3213184"/>
            <a:ext cx="1549600" cy="431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bias</a:t>
            </a:r>
            <a:endParaRPr sz="1600"/>
          </a:p>
          <a:p>
            <a:pPr algn="ctr"/>
            <a:r>
              <a:rPr lang="en" sz="1600"/>
              <a:t>00 UTC</a:t>
            </a:r>
            <a:endParaRPr sz="1600"/>
          </a:p>
        </p:txBody>
      </p:sp>
      <p:sp>
        <p:nvSpPr>
          <p:cNvPr id="202" name="Google Shape;202;p27"/>
          <p:cNvSpPr txBox="1"/>
          <p:nvPr/>
        </p:nvSpPr>
        <p:spPr>
          <a:xfrm>
            <a:off x="4163233" y="0"/>
            <a:ext cx="1270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temp</a:t>
            </a:r>
            <a:endParaRPr sz="1600"/>
          </a:p>
        </p:txBody>
      </p:sp>
      <p:sp>
        <p:nvSpPr>
          <p:cNvPr id="203" name="Google Shape;203;p27"/>
          <p:cNvSpPr txBox="1"/>
          <p:nvPr/>
        </p:nvSpPr>
        <p:spPr>
          <a:xfrm>
            <a:off x="7249800" y="0"/>
            <a:ext cx="1270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RHobT</a:t>
            </a:r>
            <a:endParaRPr sz="1600"/>
          </a:p>
        </p:txBody>
      </p:sp>
      <p:sp>
        <p:nvSpPr>
          <p:cNvPr id="204" name="Google Shape;204;p27"/>
          <p:cNvSpPr txBox="1"/>
          <p:nvPr/>
        </p:nvSpPr>
        <p:spPr>
          <a:xfrm>
            <a:off x="10336367" y="0"/>
            <a:ext cx="1270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wind</a:t>
            </a:r>
            <a:endParaRPr sz="1600"/>
          </a:p>
        </p:txBody>
      </p:sp>
      <p:sp>
        <p:nvSpPr>
          <p:cNvPr id="205" name="Google Shape;205;p27"/>
          <p:cNvSpPr txBox="1"/>
          <p:nvPr/>
        </p:nvSpPr>
        <p:spPr>
          <a:xfrm>
            <a:off x="1705033" y="5319384"/>
            <a:ext cx="1549600" cy="431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bias</a:t>
            </a:r>
            <a:endParaRPr sz="1600"/>
          </a:p>
          <a:p>
            <a:pPr algn="ctr"/>
            <a:r>
              <a:rPr lang="en" sz="1600"/>
              <a:t>12 UTC</a:t>
            </a:r>
            <a:endParaRPr sz="1600"/>
          </a:p>
        </p:txBody>
      </p:sp>
      <p:pic>
        <p:nvPicPr>
          <p:cNvPr id="206" name="Google Shape;2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634" y="431600"/>
            <a:ext cx="2841365" cy="209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1" y="468900"/>
            <a:ext cx="3108897" cy="201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04900" y="442600"/>
            <a:ext cx="2987101" cy="208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4631" y="2561300"/>
            <a:ext cx="2841368" cy="21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6968" y="4717767"/>
            <a:ext cx="2909033" cy="211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96001" y="2564434"/>
            <a:ext cx="4652912" cy="211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6001" y="4717768"/>
            <a:ext cx="4652900" cy="2088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25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4"/>
          <p:cNvSpPr txBox="1"/>
          <p:nvPr/>
        </p:nvSpPr>
        <p:spPr>
          <a:xfrm>
            <a:off x="0" y="0"/>
            <a:ext cx="3013600" cy="587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RAPv5:  </a:t>
            </a:r>
            <a:br>
              <a:rPr lang="en" sz="1600"/>
            </a:br>
            <a:r>
              <a:rPr lang="en" sz="1600"/>
              <a:t>1-27 Feb 2019</a:t>
            </a:r>
            <a:endParaRPr sz="1600"/>
          </a:p>
        </p:txBody>
      </p:sp>
      <p:sp>
        <p:nvSpPr>
          <p:cNvPr id="409" name="Google Shape;409;p44"/>
          <p:cNvSpPr txBox="1"/>
          <p:nvPr/>
        </p:nvSpPr>
        <p:spPr>
          <a:xfrm>
            <a:off x="93167" y="813600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410" name="Google Shape;410;p44"/>
          <p:cNvSpPr txBox="1"/>
          <p:nvPr/>
        </p:nvSpPr>
        <p:spPr>
          <a:xfrm>
            <a:off x="249733" y="1526151"/>
            <a:ext cx="1549600" cy="431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RMSE</a:t>
            </a:r>
            <a:endParaRPr sz="1600"/>
          </a:p>
        </p:txBody>
      </p:sp>
      <p:sp>
        <p:nvSpPr>
          <p:cNvPr id="411" name="Google Shape;411;p44"/>
          <p:cNvSpPr txBox="1"/>
          <p:nvPr/>
        </p:nvSpPr>
        <p:spPr>
          <a:xfrm>
            <a:off x="181700" y="3522133"/>
            <a:ext cx="1549600" cy="58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bias</a:t>
            </a:r>
            <a:endParaRPr sz="1600"/>
          </a:p>
          <a:p>
            <a:pPr algn="ctr"/>
            <a:r>
              <a:rPr lang="en" sz="1600"/>
              <a:t>00 UTC</a:t>
            </a:r>
            <a:endParaRPr sz="1600"/>
          </a:p>
        </p:txBody>
      </p:sp>
      <p:sp>
        <p:nvSpPr>
          <p:cNvPr id="412" name="Google Shape;412;p44"/>
          <p:cNvSpPr txBox="1"/>
          <p:nvPr/>
        </p:nvSpPr>
        <p:spPr>
          <a:xfrm>
            <a:off x="3155867" y="155733"/>
            <a:ext cx="1270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temp</a:t>
            </a:r>
            <a:endParaRPr sz="1600"/>
          </a:p>
        </p:txBody>
      </p:sp>
      <p:sp>
        <p:nvSpPr>
          <p:cNvPr id="413" name="Google Shape;413;p44"/>
          <p:cNvSpPr txBox="1"/>
          <p:nvPr/>
        </p:nvSpPr>
        <p:spPr>
          <a:xfrm>
            <a:off x="6578200" y="155733"/>
            <a:ext cx="1270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RHobT</a:t>
            </a:r>
            <a:endParaRPr sz="1600"/>
          </a:p>
        </p:txBody>
      </p:sp>
      <p:sp>
        <p:nvSpPr>
          <p:cNvPr id="414" name="Google Shape;414;p44"/>
          <p:cNvSpPr txBox="1"/>
          <p:nvPr/>
        </p:nvSpPr>
        <p:spPr>
          <a:xfrm>
            <a:off x="9720700" y="155733"/>
            <a:ext cx="1270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wind</a:t>
            </a:r>
            <a:endParaRPr sz="1600"/>
          </a:p>
        </p:txBody>
      </p:sp>
      <p:pic>
        <p:nvPicPr>
          <p:cNvPr id="415" name="Google Shape;4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234" y="663001"/>
            <a:ext cx="2710951" cy="200166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4"/>
          <p:cNvSpPr txBox="1"/>
          <p:nvPr/>
        </p:nvSpPr>
        <p:spPr>
          <a:xfrm>
            <a:off x="181700" y="5557167"/>
            <a:ext cx="1549600" cy="58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bias</a:t>
            </a:r>
            <a:endParaRPr sz="1600"/>
          </a:p>
          <a:p>
            <a:pPr algn="ctr"/>
            <a:r>
              <a:rPr lang="en" sz="1600"/>
              <a:t>12 UTC</a:t>
            </a:r>
            <a:endParaRPr sz="1600"/>
          </a:p>
        </p:txBody>
      </p:sp>
      <p:pic>
        <p:nvPicPr>
          <p:cNvPr id="417" name="Google Shape;41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2999" y="601000"/>
            <a:ext cx="3151032" cy="212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84768" y="538117"/>
            <a:ext cx="3238465" cy="22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3618" y="2721268"/>
            <a:ext cx="2894231" cy="200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3933" y="4779548"/>
            <a:ext cx="3013600" cy="207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1801" y="4830120"/>
            <a:ext cx="2894199" cy="202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18368" y="2765699"/>
            <a:ext cx="2865833" cy="19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/>
          <p:cNvPicPr preferRelativeResize="0"/>
          <p:nvPr/>
        </p:nvPicPr>
        <p:blipFill rotWithShape="1">
          <a:blip r:embed="rId10">
            <a:alphaModFix/>
          </a:blip>
          <a:srcRect t="11574" r="40747"/>
          <a:stretch/>
        </p:blipFill>
        <p:spPr>
          <a:xfrm>
            <a:off x="8256000" y="4753834"/>
            <a:ext cx="3864765" cy="212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4"/>
          <p:cNvPicPr preferRelativeResize="0"/>
          <p:nvPr/>
        </p:nvPicPr>
        <p:blipFill rotWithShape="1">
          <a:blip r:embed="rId11">
            <a:alphaModFix/>
          </a:blip>
          <a:srcRect t="12823" r="40123"/>
          <a:stretch/>
        </p:blipFill>
        <p:spPr>
          <a:xfrm>
            <a:off x="8339350" y="2828751"/>
            <a:ext cx="3501397" cy="1885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03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067" y="359534"/>
            <a:ext cx="9288731" cy="432995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1042567" y="1318551"/>
            <a:ext cx="1549600" cy="431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RMSE</a:t>
            </a:r>
            <a:endParaRPr sz="1600"/>
          </a:p>
        </p:txBody>
      </p:sp>
      <p:sp>
        <p:nvSpPr>
          <p:cNvPr id="69" name="Google Shape;69;p15"/>
          <p:cNvSpPr txBox="1"/>
          <p:nvPr/>
        </p:nvSpPr>
        <p:spPr>
          <a:xfrm>
            <a:off x="1042567" y="2997405"/>
            <a:ext cx="1549600" cy="55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bias, 00 UTC</a:t>
            </a:r>
            <a:endParaRPr sz="1600"/>
          </a:p>
        </p:txBody>
      </p:sp>
      <p:sp>
        <p:nvSpPr>
          <p:cNvPr id="70" name="Google Shape;70;p15"/>
          <p:cNvSpPr txBox="1"/>
          <p:nvPr/>
        </p:nvSpPr>
        <p:spPr>
          <a:xfrm>
            <a:off x="3878567" y="0"/>
            <a:ext cx="1270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temp</a:t>
            </a:r>
            <a:endParaRPr sz="1600"/>
          </a:p>
        </p:txBody>
      </p:sp>
      <p:sp>
        <p:nvSpPr>
          <p:cNvPr id="71" name="Google Shape;71;p15"/>
          <p:cNvSpPr txBox="1"/>
          <p:nvPr/>
        </p:nvSpPr>
        <p:spPr>
          <a:xfrm>
            <a:off x="6917867" y="0"/>
            <a:ext cx="1270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RHobT</a:t>
            </a:r>
            <a:endParaRPr sz="1600"/>
          </a:p>
        </p:txBody>
      </p:sp>
      <p:sp>
        <p:nvSpPr>
          <p:cNvPr id="72" name="Google Shape;72;p15"/>
          <p:cNvSpPr txBox="1"/>
          <p:nvPr/>
        </p:nvSpPr>
        <p:spPr>
          <a:xfrm>
            <a:off x="10147433" y="0"/>
            <a:ext cx="1270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wind</a:t>
            </a:r>
            <a:endParaRPr sz="1600"/>
          </a:p>
        </p:txBody>
      </p:sp>
      <p:sp>
        <p:nvSpPr>
          <p:cNvPr id="73" name="Google Shape;73;p15"/>
          <p:cNvSpPr txBox="1"/>
          <p:nvPr/>
        </p:nvSpPr>
        <p:spPr>
          <a:xfrm>
            <a:off x="0" y="0"/>
            <a:ext cx="30136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RAPv5:  1–31 May 2019</a:t>
            </a:r>
            <a:endParaRPr sz="1600" dirty="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5667" y="4689508"/>
            <a:ext cx="9288736" cy="216848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042567" y="5151772"/>
            <a:ext cx="1549600" cy="55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bias, 12 UTC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6882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 dirty="0">
                <a:solidFill>
                  <a:srgbClr val="FF0000"/>
                </a:solidFill>
              </a:rPr>
              <a:t>RAP-OPS</a:t>
            </a:r>
            <a:endParaRPr sz="1600" dirty="0">
              <a:solidFill>
                <a:srgbClr val="FF0000"/>
              </a:solidFill>
            </a:endParaRPr>
          </a:p>
          <a:p>
            <a:r>
              <a:rPr lang="en" sz="1600" dirty="0">
                <a:solidFill>
                  <a:srgbClr val="0000FF"/>
                </a:solidFill>
              </a:rPr>
              <a:t>RAPv5_RC1</a:t>
            </a:r>
            <a:endParaRPr sz="1600" dirty="0">
              <a:solidFill>
                <a:srgbClr val="0000FF"/>
              </a:solidFill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30833" y="1838867"/>
            <a:ext cx="1549600" cy="5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2-m temp</a:t>
            </a:r>
            <a:endParaRPr sz="1600" dirty="0"/>
          </a:p>
          <a:p>
            <a:pPr algn="ctr"/>
            <a:r>
              <a:rPr lang="en" sz="1600" dirty="0"/>
              <a:t>12-h RMSE</a:t>
            </a:r>
            <a:endParaRPr sz="1600" dirty="0"/>
          </a:p>
        </p:txBody>
      </p:sp>
      <p:sp>
        <p:nvSpPr>
          <p:cNvPr id="219" name="Google Shape;219;p28"/>
          <p:cNvSpPr txBox="1"/>
          <p:nvPr/>
        </p:nvSpPr>
        <p:spPr>
          <a:xfrm>
            <a:off x="30833" y="4617368"/>
            <a:ext cx="1549600" cy="51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2-m temp</a:t>
            </a:r>
            <a:endParaRPr sz="1600"/>
          </a:p>
          <a:p>
            <a:pPr algn="ctr"/>
            <a:r>
              <a:rPr lang="en" sz="1600"/>
              <a:t>12-h bias</a:t>
            </a:r>
            <a:endParaRPr sz="1600"/>
          </a:p>
        </p:txBody>
      </p:sp>
      <p:sp>
        <p:nvSpPr>
          <p:cNvPr id="220" name="Google Shape;220;p28"/>
          <p:cNvSpPr txBox="1"/>
          <p:nvPr/>
        </p:nvSpPr>
        <p:spPr>
          <a:xfrm>
            <a:off x="3928467" y="155733"/>
            <a:ext cx="16944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 CONUS</a:t>
            </a:r>
            <a:endParaRPr sz="1600"/>
          </a:p>
        </p:txBody>
      </p:sp>
      <p:sp>
        <p:nvSpPr>
          <p:cNvPr id="221" name="Google Shape;221;p28"/>
          <p:cNvSpPr txBox="1"/>
          <p:nvPr/>
        </p:nvSpPr>
        <p:spPr>
          <a:xfrm>
            <a:off x="9254100" y="155733"/>
            <a:ext cx="15496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E CONUS</a:t>
            </a:r>
            <a:endParaRPr sz="1600"/>
          </a:p>
        </p:txBody>
      </p:sp>
      <p:sp>
        <p:nvSpPr>
          <p:cNvPr id="222" name="Google Shape;222;p28"/>
          <p:cNvSpPr txBox="1"/>
          <p:nvPr/>
        </p:nvSpPr>
        <p:spPr>
          <a:xfrm>
            <a:off x="0" y="0"/>
            <a:ext cx="38572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RAPv5:  13 Jul - 14 Aug 2018</a:t>
            </a:r>
            <a:endParaRPr sz="1600" dirty="0"/>
          </a:p>
        </p:txBody>
      </p:sp>
      <p:pic>
        <p:nvPicPr>
          <p:cNvPr id="223" name="Google Shape;2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467" y="587333"/>
            <a:ext cx="5236403" cy="29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2867" y="635667"/>
            <a:ext cx="5139131" cy="29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8"/>
          <p:cNvPicPr preferRelativeResize="0"/>
          <p:nvPr/>
        </p:nvPicPr>
        <p:blipFill rotWithShape="1">
          <a:blip r:embed="rId5">
            <a:alphaModFix/>
          </a:blip>
          <a:srcRect r="1623"/>
          <a:stretch/>
        </p:blipFill>
        <p:spPr>
          <a:xfrm>
            <a:off x="1816468" y="3707467"/>
            <a:ext cx="5236401" cy="315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1167" y="3707467"/>
            <a:ext cx="5050835" cy="315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7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232" name="Google Shape;232;p29"/>
          <p:cNvSpPr txBox="1"/>
          <p:nvPr/>
        </p:nvSpPr>
        <p:spPr>
          <a:xfrm>
            <a:off x="30833" y="1838867"/>
            <a:ext cx="1694400" cy="5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2-m dewpoint</a:t>
            </a:r>
            <a:endParaRPr sz="1600" dirty="0"/>
          </a:p>
          <a:p>
            <a:pPr algn="ctr"/>
            <a:r>
              <a:rPr lang="en" sz="1600" dirty="0"/>
              <a:t>12-h RMSE</a:t>
            </a:r>
            <a:endParaRPr sz="1600" dirty="0"/>
          </a:p>
        </p:txBody>
      </p:sp>
      <p:sp>
        <p:nvSpPr>
          <p:cNvPr id="233" name="Google Shape;233;p29"/>
          <p:cNvSpPr txBox="1"/>
          <p:nvPr/>
        </p:nvSpPr>
        <p:spPr>
          <a:xfrm>
            <a:off x="30833" y="4617367"/>
            <a:ext cx="1694400" cy="51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2-m dewpoint</a:t>
            </a:r>
            <a:endParaRPr sz="1600"/>
          </a:p>
          <a:p>
            <a:pPr algn="ctr"/>
            <a:r>
              <a:rPr lang="en" sz="1600"/>
              <a:t>12-h bias</a:t>
            </a:r>
            <a:endParaRPr sz="1600"/>
          </a:p>
        </p:txBody>
      </p:sp>
      <p:sp>
        <p:nvSpPr>
          <p:cNvPr id="234" name="Google Shape;234;p29"/>
          <p:cNvSpPr txBox="1"/>
          <p:nvPr/>
        </p:nvSpPr>
        <p:spPr>
          <a:xfrm>
            <a:off x="3928467" y="155733"/>
            <a:ext cx="16944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 CONUS</a:t>
            </a:r>
            <a:endParaRPr sz="1600"/>
          </a:p>
        </p:txBody>
      </p:sp>
      <p:sp>
        <p:nvSpPr>
          <p:cNvPr id="235" name="Google Shape;235;p29"/>
          <p:cNvSpPr txBox="1"/>
          <p:nvPr/>
        </p:nvSpPr>
        <p:spPr>
          <a:xfrm>
            <a:off x="9254100" y="155733"/>
            <a:ext cx="15496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E CONUS</a:t>
            </a:r>
            <a:endParaRPr sz="1600"/>
          </a:p>
        </p:txBody>
      </p:sp>
      <p:sp>
        <p:nvSpPr>
          <p:cNvPr id="236" name="Google Shape;236;p29"/>
          <p:cNvSpPr txBox="1"/>
          <p:nvPr/>
        </p:nvSpPr>
        <p:spPr>
          <a:xfrm>
            <a:off x="0" y="0"/>
            <a:ext cx="38572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RAPv5:  13 Jul - 14 Aug 2018</a:t>
            </a:r>
            <a:endParaRPr sz="1600"/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901" y="680200"/>
            <a:ext cx="5189567" cy="27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2433" y="633834"/>
            <a:ext cx="5189568" cy="2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001" y="3677601"/>
            <a:ext cx="5189567" cy="318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2434" y="3663067"/>
            <a:ext cx="5189565" cy="3180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48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31230" y="1435050"/>
            <a:ext cx="11172506" cy="542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The evaluation period will run 15 October to 13 December 2019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The RAPv5 parallel will be run throughout the evaluation period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The HRRRv4-Alaska parallel will be run 15 October to 13 November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The </a:t>
            </a:r>
            <a:r>
              <a:rPr lang="en" sz="2400" dirty="0" smtClean="0">
                <a:solidFill>
                  <a:srgbClr val="000000"/>
                </a:solidFill>
              </a:rPr>
              <a:t>HRRRv4-CONUS </a:t>
            </a:r>
            <a:r>
              <a:rPr lang="en" sz="2400" dirty="0">
                <a:solidFill>
                  <a:srgbClr val="000000"/>
                </a:solidFill>
              </a:rPr>
              <a:t>parallel will be run 14 November to 13 December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3 one-month RAP and HRRR-CONUS retrospective periods will cover summer 2018, winter 2019, and spring 2019 (May – active convective month)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2 one-month HRRR-AK retrospective periods will cover summer 2018 and and winter 2019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Evaluations will be due 17 December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Acting NCEP Director will be briefed around 20 December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Implementation targeted for June 2020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480810" y="28012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PLAN</a:t>
            </a:r>
          </a:p>
        </p:txBody>
      </p:sp>
    </p:spTree>
    <p:extLst>
      <p:ext uri="{BB962C8B-B14F-4D97-AF65-F5344CB8AC3E}">
        <p14:creationId xmlns:p14="http://schemas.microsoft.com/office/powerpoint/2010/main" val="18397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2599" y="3693101"/>
            <a:ext cx="5179403" cy="31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30833" y="1838867"/>
            <a:ext cx="1694400" cy="5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10-m wind</a:t>
            </a:r>
            <a:endParaRPr sz="1600" dirty="0"/>
          </a:p>
          <a:p>
            <a:pPr algn="ctr"/>
            <a:r>
              <a:rPr lang="en" sz="1600" dirty="0"/>
              <a:t>12-h RMSE</a:t>
            </a:r>
            <a:endParaRPr sz="1600" dirty="0"/>
          </a:p>
        </p:txBody>
      </p:sp>
      <p:sp>
        <p:nvSpPr>
          <p:cNvPr id="248" name="Google Shape;248;p30"/>
          <p:cNvSpPr txBox="1"/>
          <p:nvPr/>
        </p:nvSpPr>
        <p:spPr>
          <a:xfrm>
            <a:off x="30833" y="4617367"/>
            <a:ext cx="1694400" cy="51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10-m wind</a:t>
            </a:r>
            <a:endParaRPr sz="1600"/>
          </a:p>
          <a:p>
            <a:pPr algn="ctr"/>
            <a:r>
              <a:rPr lang="en" sz="1600"/>
              <a:t>12-h bias</a:t>
            </a:r>
            <a:endParaRPr sz="1600"/>
          </a:p>
        </p:txBody>
      </p:sp>
      <p:sp>
        <p:nvSpPr>
          <p:cNvPr id="249" name="Google Shape;249;p30"/>
          <p:cNvSpPr txBox="1"/>
          <p:nvPr/>
        </p:nvSpPr>
        <p:spPr>
          <a:xfrm>
            <a:off x="3928467" y="155733"/>
            <a:ext cx="16944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 CONUS</a:t>
            </a:r>
            <a:endParaRPr sz="1600"/>
          </a:p>
        </p:txBody>
      </p:sp>
      <p:sp>
        <p:nvSpPr>
          <p:cNvPr id="250" name="Google Shape;250;p30"/>
          <p:cNvSpPr txBox="1"/>
          <p:nvPr/>
        </p:nvSpPr>
        <p:spPr>
          <a:xfrm>
            <a:off x="9254100" y="155733"/>
            <a:ext cx="15496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E CONUS</a:t>
            </a:r>
            <a:endParaRPr sz="1600"/>
          </a:p>
        </p:txBody>
      </p:sp>
      <p:sp>
        <p:nvSpPr>
          <p:cNvPr id="251" name="Google Shape;251;p30"/>
          <p:cNvSpPr txBox="1"/>
          <p:nvPr/>
        </p:nvSpPr>
        <p:spPr>
          <a:xfrm>
            <a:off x="0" y="0"/>
            <a:ext cx="38572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RAPv5:  13 Jul - 14 Aug 2018</a:t>
            </a:r>
            <a:endParaRPr sz="1600" dirty="0"/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5233" y="587334"/>
            <a:ext cx="5287368" cy="316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2600" y="587334"/>
            <a:ext cx="5179403" cy="316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0200" y="3752234"/>
            <a:ext cx="5287365" cy="3105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8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3701" y="1674334"/>
            <a:ext cx="5938300" cy="518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82268"/>
            <a:ext cx="6253699" cy="518366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 txBox="1"/>
          <p:nvPr/>
        </p:nvSpPr>
        <p:spPr>
          <a:xfrm>
            <a:off x="0" y="0"/>
            <a:ext cx="38084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RAPv5:  16 Jul - 14 Aug 2018</a:t>
            </a:r>
            <a:endParaRPr sz="1600" dirty="0"/>
          </a:p>
        </p:txBody>
      </p:sp>
      <p:sp>
        <p:nvSpPr>
          <p:cNvPr id="262" name="Google Shape;262;p31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 dirty="0">
                <a:solidFill>
                  <a:srgbClr val="FF0000"/>
                </a:solidFill>
              </a:rPr>
              <a:t>RAP-OPS</a:t>
            </a:r>
            <a:endParaRPr sz="1600" dirty="0">
              <a:solidFill>
                <a:srgbClr val="FF0000"/>
              </a:solidFill>
            </a:endParaRPr>
          </a:p>
          <a:p>
            <a:r>
              <a:rPr lang="en" sz="1600" dirty="0">
                <a:solidFill>
                  <a:srgbClr val="0000FF"/>
                </a:solidFill>
              </a:rPr>
              <a:t>RAPv5_RC1</a:t>
            </a:r>
            <a:endParaRPr sz="1600" dirty="0">
              <a:solidFill>
                <a:srgbClr val="0000FF"/>
              </a:solidFill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2548765" y="1250667"/>
            <a:ext cx="23680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MAE (26 km)</a:t>
            </a:r>
            <a:endParaRPr sz="1600"/>
          </a:p>
        </p:txBody>
      </p:sp>
      <p:sp>
        <p:nvSpPr>
          <p:cNvPr id="264" name="Google Shape;264;p31"/>
          <p:cNvSpPr txBox="1"/>
          <p:nvPr/>
        </p:nvSpPr>
        <p:spPr>
          <a:xfrm>
            <a:off x="4719763" y="0"/>
            <a:ext cx="33528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surface irradiance (GHI)</a:t>
            </a:r>
            <a:endParaRPr sz="1600"/>
          </a:p>
        </p:txBody>
      </p:sp>
      <p:sp>
        <p:nvSpPr>
          <p:cNvPr id="265" name="Google Shape;265;p31"/>
          <p:cNvSpPr txBox="1"/>
          <p:nvPr/>
        </p:nvSpPr>
        <p:spPr>
          <a:xfrm>
            <a:off x="8349165" y="1250667"/>
            <a:ext cx="23680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12-h bias (13 km)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9623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5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430" name="Google Shape;430;p45"/>
          <p:cNvSpPr txBox="1"/>
          <p:nvPr/>
        </p:nvSpPr>
        <p:spPr>
          <a:xfrm>
            <a:off x="30833" y="1838867"/>
            <a:ext cx="1824000" cy="5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2-m T</a:t>
            </a:r>
            <a:endParaRPr sz="1600"/>
          </a:p>
          <a:p>
            <a:pPr algn="ctr"/>
            <a:r>
              <a:rPr lang="en" sz="1600"/>
              <a:t>12-h RMSE</a:t>
            </a:r>
            <a:endParaRPr sz="1600"/>
          </a:p>
        </p:txBody>
      </p:sp>
      <p:sp>
        <p:nvSpPr>
          <p:cNvPr id="431" name="Google Shape;431;p45"/>
          <p:cNvSpPr txBox="1"/>
          <p:nvPr/>
        </p:nvSpPr>
        <p:spPr>
          <a:xfrm>
            <a:off x="30833" y="4617367"/>
            <a:ext cx="1824000" cy="51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2-m T</a:t>
            </a:r>
            <a:endParaRPr sz="1600"/>
          </a:p>
          <a:p>
            <a:pPr algn="ctr"/>
            <a:r>
              <a:rPr lang="en" sz="1600"/>
              <a:t>12-h bias</a:t>
            </a:r>
            <a:endParaRPr sz="1600"/>
          </a:p>
        </p:txBody>
      </p:sp>
      <p:sp>
        <p:nvSpPr>
          <p:cNvPr id="432" name="Google Shape;432;p45"/>
          <p:cNvSpPr txBox="1"/>
          <p:nvPr/>
        </p:nvSpPr>
        <p:spPr>
          <a:xfrm>
            <a:off x="3928467" y="155733"/>
            <a:ext cx="16944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 CONUS</a:t>
            </a:r>
            <a:endParaRPr sz="1600"/>
          </a:p>
        </p:txBody>
      </p:sp>
      <p:sp>
        <p:nvSpPr>
          <p:cNvPr id="433" name="Google Shape;433;p45"/>
          <p:cNvSpPr txBox="1"/>
          <p:nvPr/>
        </p:nvSpPr>
        <p:spPr>
          <a:xfrm>
            <a:off x="8910167" y="155733"/>
            <a:ext cx="15496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E CONUS</a:t>
            </a:r>
            <a:endParaRPr sz="1600"/>
          </a:p>
        </p:txBody>
      </p:sp>
      <p:sp>
        <p:nvSpPr>
          <p:cNvPr id="434" name="Google Shape;434;p45"/>
          <p:cNvSpPr txBox="1"/>
          <p:nvPr/>
        </p:nvSpPr>
        <p:spPr>
          <a:xfrm>
            <a:off x="0" y="0"/>
            <a:ext cx="30136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RAPv5:  1–27 Feb 2019</a:t>
            </a:r>
            <a:endParaRPr sz="1600" dirty="0"/>
          </a:p>
        </p:txBody>
      </p:sp>
      <p:pic>
        <p:nvPicPr>
          <p:cNvPr id="435" name="Google Shape;4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634" y="623933"/>
            <a:ext cx="4903804" cy="3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8833" y="623917"/>
            <a:ext cx="5070832" cy="325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5634" y="3705555"/>
            <a:ext cx="4903765" cy="315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2367" y="3705555"/>
            <a:ext cx="4903765" cy="315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70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6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444" name="Google Shape;444;p46"/>
          <p:cNvSpPr txBox="1"/>
          <p:nvPr/>
        </p:nvSpPr>
        <p:spPr>
          <a:xfrm>
            <a:off x="30833" y="1838867"/>
            <a:ext cx="1824000" cy="5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2-m dewpoint</a:t>
            </a:r>
            <a:endParaRPr sz="1600" dirty="0"/>
          </a:p>
          <a:p>
            <a:pPr algn="ctr"/>
            <a:r>
              <a:rPr lang="en" sz="1600" dirty="0"/>
              <a:t>12-h RMSE</a:t>
            </a:r>
            <a:endParaRPr sz="1600" dirty="0"/>
          </a:p>
        </p:txBody>
      </p:sp>
      <p:sp>
        <p:nvSpPr>
          <p:cNvPr id="445" name="Google Shape;445;p46"/>
          <p:cNvSpPr txBox="1"/>
          <p:nvPr/>
        </p:nvSpPr>
        <p:spPr>
          <a:xfrm>
            <a:off x="30833" y="4617367"/>
            <a:ext cx="1824000" cy="51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2-m dewpoint</a:t>
            </a:r>
            <a:endParaRPr sz="1600"/>
          </a:p>
          <a:p>
            <a:pPr algn="ctr"/>
            <a:r>
              <a:rPr lang="en" sz="1600"/>
              <a:t>12-h bias</a:t>
            </a:r>
            <a:endParaRPr sz="1600"/>
          </a:p>
        </p:txBody>
      </p:sp>
      <p:sp>
        <p:nvSpPr>
          <p:cNvPr id="446" name="Google Shape;446;p46"/>
          <p:cNvSpPr txBox="1"/>
          <p:nvPr/>
        </p:nvSpPr>
        <p:spPr>
          <a:xfrm>
            <a:off x="3928467" y="155733"/>
            <a:ext cx="16944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 CONUS</a:t>
            </a:r>
            <a:endParaRPr sz="1600"/>
          </a:p>
        </p:txBody>
      </p:sp>
      <p:sp>
        <p:nvSpPr>
          <p:cNvPr id="447" name="Google Shape;447;p46"/>
          <p:cNvSpPr txBox="1"/>
          <p:nvPr/>
        </p:nvSpPr>
        <p:spPr>
          <a:xfrm>
            <a:off x="9108167" y="127633"/>
            <a:ext cx="15496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E CONUS</a:t>
            </a:r>
            <a:endParaRPr sz="1600"/>
          </a:p>
        </p:txBody>
      </p:sp>
      <p:sp>
        <p:nvSpPr>
          <p:cNvPr id="448" name="Google Shape;448;p46"/>
          <p:cNvSpPr txBox="1"/>
          <p:nvPr/>
        </p:nvSpPr>
        <p:spPr>
          <a:xfrm>
            <a:off x="0" y="0"/>
            <a:ext cx="30136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RAPv5:  1–27 Feb 2019</a:t>
            </a:r>
            <a:endParaRPr sz="1600" dirty="0"/>
          </a:p>
        </p:txBody>
      </p:sp>
      <p:pic>
        <p:nvPicPr>
          <p:cNvPr id="449" name="Google Shape;44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067" y="559234"/>
            <a:ext cx="4744500" cy="305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1934" y="506167"/>
            <a:ext cx="4824167" cy="310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8834" y="3663034"/>
            <a:ext cx="4744500" cy="305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9102" y="3609230"/>
            <a:ext cx="4958433" cy="3187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6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458" name="Google Shape;458;p47"/>
          <p:cNvSpPr txBox="1"/>
          <p:nvPr/>
        </p:nvSpPr>
        <p:spPr>
          <a:xfrm>
            <a:off x="30833" y="1838867"/>
            <a:ext cx="1824000" cy="5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10m wind</a:t>
            </a:r>
            <a:endParaRPr sz="1600" dirty="0"/>
          </a:p>
          <a:p>
            <a:pPr algn="ctr"/>
            <a:r>
              <a:rPr lang="en" sz="1600" dirty="0"/>
              <a:t>12-h RMSE</a:t>
            </a:r>
            <a:endParaRPr sz="1600" dirty="0"/>
          </a:p>
        </p:txBody>
      </p:sp>
      <p:sp>
        <p:nvSpPr>
          <p:cNvPr id="459" name="Google Shape;459;p47"/>
          <p:cNvSpPr txBox="1"/>
          <p:nvPr/>
        </p:nvSpPr>
        <p:spPr>
          <a:xfrm>
            <a:off x="30833" y="4617367"/>
            <a:ext cx="1824000" cy="51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10m wind</a:t>
            </a:r>
            <a:endParaRPr sz="1600"/>
          </a:p>
          <a:p>
            <a:pPr algn="ctr"/>
            <a:r>
              <a:rPr lang="en" sz="1600"/>
              <a:t>12-h bias</a:t>
            </a:r>
            <a:endParaRPr sz="1600"/>
          </a:p>
        </p:txBody>
      </p:sp>
      <p:sp>
        <p:nvSpPr>
          <p:cNvPr id="460" name="Google Shape;460;p47"/>
          <p:cNvSpPr txBox="1"/>
          <p:nvPr/>
        </p:nvSpPr>
        <p:spPr>
          <a:xfrm>
            <a:off x="3928467" y="155733"/>
            <a:ext cx="16944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 CONUS</a:t>
            </a:r>
            <a:endParaRPr sz="1600"/>
          </a:p>
        </p:txBody>
      </p:sp>
      <p:sp>
        <p:nvSpPr>
          <p:cNvPr id="461" name="Google Shape;461;p47"/>
          <p:cNvSpPr txBox="1"/>
          <p:nvPr/>
        </p:nvSpPr>
        <p:spPr>
          <a:xfrm>
            <a:off x="9108167" y="127633"/>
            <a:ext cx="15496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E CONUS</a:t>
            </a:r>
            <a:endParaRPr sz="1600"/>
          </a:p>
        </p:txBody>
      </p:sp>
      <p:sp>
        <p:nvSpPr>
          <p:cNvPr id="462" name="Google Shape;462;p47"/>
          <p:cNvSpPr txBox="1"/>
          <p:nvPr/>
        </p:nvSpPr>
        <p:spPr>
          <a:xfrm>
            <a:off x="0" y="0"/>
            <a:ext cx="30136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RAPv5:  1–27 Feb 2019</a:t>
            </a:r>
            <a:endParaRPr sz="1600"/>
          </a:p>
        </p:txBody>
      </p:sp>
      <p:pic>
        <p:nvPicPr>
          <p:cNvPr id="463" name="Google Shape;4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7301" y="610201"/>
            <a:ext cx="4789703" cy="30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8034" y="658385"/>
            <a:ext cx="4687767" cy="301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8034" y="3743001"/>
            <a:ext cx="4789701" cy="30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536" y="3743000"/>
            <a:ext cx="4845545" cy="31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7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30833" y="1838867"/>
            <a:ext cx="1549600" cy="5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2-m temp</a:t>
            </a:r>
            <a:endParaRPr sz="1600" dirty="0"/>
          </a:p>
          <a:p>
            <a:pPr algn="ctr"/>
            <a:r>
              <a:rPr lang="en" sz="1600" dirty="0"/>
              <a:t>12-h RMSE</a:t>
            </a:r>
            <a:endParaRPr sz="1600" dirty="0"/>
          </a:p>
        </p:txBody>
      </p:sp>
      <p:sp>
        <p:nvSpPr>
          <p:cNvPr id="82" name="Google Shape;82;p16"/>
          <p:cNvSpPr txBox="1"/>
          <p:nvPr/>
        </p:nvSpPr>
        <p:spPr>
          <a:xfrm>
            <a:off x="30833" y="4617368"/>
            <a:ext cx="1549600" cy="51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2-m temp</a:t>
            </a:r>
            <a:endParaRPr sz="1600"/>
          </a:p>
          <a:p>
            <a:pPr algn="ctr"/>
            <a:r>
              <a:rPr lang="en" sz="1600"/>
              <a:t>12-h bias</a:t>
            </a:r>
            <a:endParaRPr sz="1600"/>
          </a:p>
        </p:txBody>
      </p:sp>
      <p:sp>
        <p:nvSpPr>
          <p:cNvPr id="83" name="Google Shape;83;p16"/>
          <p:cNvSpPr txBox="1"/>
          <p:nvPr/>
        </p:nvSpPr>
        <p:spPr>
          <a:xfrm>
            <a:off x="3285367" y="431600"/>
            <a:ext cx="16944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W CONUS</a:t>
            </a:r>
            <a:endParaRPr sz="1600" dirty="0"/>
          </a:p>
        </p:txBody>
      </p:sp>
      <p:sp>
        <p:nvSpPr>
          <p:cNvPr id="84" name="Google Shape;84;p16"/>
          <p:cNvSpPr txBox="1"/>
          <p:nvPr/>
        </p:nvSpPr>
        <p:spPr>
          <a:xfrm>
            <a:off x="9002200" y="431600"/>
            <a:ext cx="15496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E CONUS</a:t>
            </a:r>
            <a:endParaRPr sz="160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267" y="937767"/>
            <a:ext cx="9430020" cy="55883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0" y="0"/>
            <a:ext cx="30136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RAPv5:  1–31 May 2019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9449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30833" y="1838867"/>
            <a:ext cx="1824000" cy="5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2-m dewpoint</a:t>
            </a:r>
            <a:endParaRPr sz="1600"/>
          </a:p>
          <a:p>
            <a:pPr algn="ctr"/>
            <a:r>
              <a:rPr lang="en" sz="1600"/>
              <a:t>12-h RMSE</a:t>
            </a:r>
            <a:endParaRPr sz="1600"/>
          </a:p>
        </p:txBody>
      </p:sp>
      <p:sp>
        <p:nvSpPr>
          <p:cNvPr id="93" name="Google Shape;93;p17"/>
          <p:cNvSpPr txBox="1"/>
          <p:nvPr/>
        </p:nvSpPr>
        <p:spPr>
          <a:xfrm>
            <a:off x="30833" y="4617367"/>
            <a:ext cx="1824000" cy="51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2-m dewpoint</a:t>
            </a:r>
            <a:endParaRPr sz="1600"/>
          </a:p>
          <a:p>
            <a:pPr algn="ctr"/>
            <a:r>
              <a:rPr lang="en" sz="1600"/>
              <a:t>12-h bias</a:t>
            </a:r>
            <a:endParaRPr sz="1600"/>
          </a:p>
        </p:txBody>
      </p:sp>
      <p:sp>
        <p:nvSpPr>
          <p:cNvPr id="94" name="Google Shape;94;p17"/>
          <p:cNvSpPr txBox="1"/>
          <p:nvPr/>
        </p:nvSpPr>
        <p:spPr>
          <a:xfrm>
            <a:off x="3515833" y="348667"/>
            <a:ext cx="16944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 CONUS</a:t>
            </a:r>
            <a:endParaRPr sz="1600"/>
          </a:p>
        </p:txBody>
      </p:sp>
      <p:sp>
        <p:nvSpPr>
          <p:cNvPr id="95" name="Google Shape;95;p17"/>
          <p:cNvSpPr txBox="1"/>
          <p:nvPr/>
        </p:nvSpPr>
        <p:spPr>
          <a:xfrm>
            <a:off x="8771767" y="348667"/>
            <a:ext cx="15496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E CONUS</a:t>
            </a:r>
            <a:endParaRPr sz="1600"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967" y="937767"/>
            <a:ext cx="8910336" cy="56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0" y="0"/>
            <a:ext cx="30136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RAPv5:  1–31 May 2019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4041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/>
        </p:nvSpPr>
        <p:spPr>
          <a:xfrm>
            <a:off x="81333" y="506167"/>
            <a:ext cx="1549600" cy="43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</a:rPr>
              <a:t>RAP-OPS</a:t>
            </a:r>
            <a:endParaRPr sz="1600">
              <a:solidFill>
                <a:srgbClr val="FF0000"/>
              </a:solidFill>
            </a:endParaRPr>
          </a:p>
          <a:p>
            <a:r>
              <a:rPr lang="en" sz="1600">
                <a:solidFill>
                  <a:srgbClr val="0000FF"/>
                </a:solidFill>
              </a:rPr>
              <a:t>RAPv5_RC1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0833" y="1838867"/>
            <a:ext cx="1824000" cy="5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10-m wind</a:t>
            </a:r>
            <a:endParaRPr sz="1600"/>
          </a:p>
          <a:p>
            <a:pPr algn="ctr"/>
            <a:r>
              <a:rPr lang="en" sz="1600"/>
              <a:t>12-h RMSE</a:t>
            </a:r>
            <a:endParaRPr sz="1600"/>
          </a:p>
        </p:txBody>
      </p:sp>
      <p:sp>
        <p:nvSpPr>
          <p:cNvPr id="104" name="Google Shape;104;p18"/>
          <p:cNvSpPr txBox="1"/>
          <p:nvPr/>
        </p:nvSpPr>
        <p:spPr>
          <a:xfrm>
            <a:off x="30833" y="4617367"/>
            <a:ext cx="1824000" cy="51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10-m wind</a:t>
            </a:r>
            <a:endParaRPr sz="1600"/>
          </a:p>
          <a:p>
            <a:pPr algn="ctr"/>
            <a:r>
              <a:rPr lang="en" sz="1600"/>
              <a:t>12-h bias</a:t>
            </a:r>
            <a:endParaRPr sz="1600"/>
          </a:p>
        </p:txBody>
      </p:sp>
      <p:sp>
        <p:nvSpPr>
          <p:cNvPr id="105" name="Google Shape;105;p18"/>
          <p:cNvSpPr txBox="1"/>
          <p:nvPr/>
        </p:nvSpPr>
        <p:spPr>
          <a:xfrm>
            <a:off x="3515833" y="348667"/>
            <a:ext cx="16944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W CONUS</a:t>
            </a:r>
            <a:endParaRPr sz="1600"/>
          </a:p>
        </p:txBody>
      </p:sp>
      <p:sp>
        <p:nvSpPr>
          <p:cNvPr id="106" name="Google Shape;106;p18"/>
          <p:cNvSpPr txBox="1"/>
          <p:nvPr/>
        </p:nvSpPr>
        <p:spPr>
          <a:xfrm>
            <a:off x="8771767" y="348667"/>
            <a:ext cx="1549600" cy="431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E CONUS</a:t>
            </a:r>
            <a:endParaRPr sz="1600"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8034" y="983467"/>
            <a:ext cx="9020967" cy="5671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0" y="0"/>
            <a:ext cx="3013600" cy="431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/>
              <a:t>RAPv5:  1–31 May 2019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5266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4E1FB-EAA9-764C-83A7-06A9E93A89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HRRR-AKv4 Performance</a:t>
            </a:r>
          </a:p>
        </p:txBody>
      </p:sp>
    </p:spTree>
    <p:extLst>
      <p:ext uri="{BB962C8B-B14F-4D97-AF65-F5344CB8AC3E}">
        <p14:creationId xmlns:p14="http://schemas.microsoft.com/office/powerpoint/2010/main" val="14177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6432F42-5D91-43D1-8B7E-3D770D49B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" y="3121232"/>
            <a:ext cx="7656140" cy="3666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37A0E8-E4C3-46C4-AA32-63DE5C0BE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36"/>
            <a:ext cx="7684418" cy="36796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A0BD1AA-6F1E-4C69-932D-B30B0D6A9344}"/>
              </a:ext>
            </a:extLst>
          </p:cNvPr>
          <p:cNvSpPr txBox="1"/>
          <p:nvPr/>
        </p:nvSpPr>
        <p:spPr>
          <a:xfrm>
            <a:off x="7595842" y="961534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3000’ ceiling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TSS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3B06E6-4225-451D-AEB9-22AC93C07AA7}"/>
              </a:ext>
            </a:extLst>
          </p:cNvPr>
          <p:cNvSpPr txBox="1"/>
          <p:nvPr/>
        </p:nvSpPr>
        <p:spPr>
          <a:xfrm>
            <a:off x="3383632" y="1049305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--- HRRR-AK GSD</a:t>
            </a:r>
          </a:p>
          <a:p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--- HRRR-AK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oper</a:t>
            </a:r>
            <a:endParaRPr 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E0123A-9965-4C77-BA5F-CFEEB5879FF6}"/>
              </a:ext>
            </a:extLst>
          </p:cNvPr>
          <p:cNvSpPr txBox="1"/>
          <p:nvPr/>
        </p:nvSpPr>
        <p:spPr>
          <a:xfrm>
            <a:off x="3196667" y="4179020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--- HRRR-AK GSD</a:t>
            </a:r>
          </a:p>
          <a:p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--- HRRR-AK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oper</a:t>
            </a:r>
            <a:endParaRPr 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83E06BE-6423-4461-BCD4-C1E517FC109B}"/>
              </a:ext>
            </a:extLst>
          </p:cNvPr>
          <p:cNvSpPr txBox="1"/>
          <p:nvPr/>
        </p:nvSpPr>
        <p:spPr>
          <a:xfrm>
            <a:off x="7595842" y="3892952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3000’ ceiling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Bias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</p:spTree>
    <p:extLst>
      <p:ext uri="{BB962C8B-B14F-4D97-AF65-F5344CB8AC3E}">
        <p14:creationId xmlns:p14="http://schemas.microsoft.com/office/powerpoint/2010/main" val="3510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31230" y="1435050"/>
            <a:ext cx="11001647" cy="542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Grib2 and station time series bufr output available on EMC ftp server (and eventually paranomads) for all real-time </a:t>
            </a:r>
            <a:r>
              <a:rPr lang="en" sz="2400" dirty="0" smtClean="0">
                <a:solidFill>
                  <a:srgbClr val="000000"/>
                </a:solidFill>
              </a:rPr>
              <a:t>parallels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 smtClean="0">
                <a:solidFill>
                  <a:srgbClr val="000000"/>
                </a:solidFill>
              </a:rPr>
              <a:t>Real-time </a:t>
            </a:r>
            <a:r>
              <a:rPr lang="en" sz="2400" dirty="0">
                <a:solidFill>
                  <a:srgbClr val="000000"/>
                </a:solidFill>
              </a:rPr>
              <a:t>Parallel Graphics for RAP (entire period)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Real-time Parallel Graphics for HRRR-AK (during first month)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Real-time Parallel Graphics for HRRR-CONUS (second month)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Graphics for selected HRRR-CONUS retrospective cases (will start to populate web site in next few weeks)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Graphics for selected HRRR-AK retrospective cases (will populate after real-time HRRR-AK parallel is turned off)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Statistics from real-time and retrospective parallels (available soon)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MEG presentations over the next two months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480810" y="280121"/>
            <a:ext cx="429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HOW to EVALUATE</a:t>
            </a:r>
          </a:p>
        </p:txBody>
      </p:sp>
    </p:spTree>
    <p:extLst>
      <p:ext uri="{BB962C8B-B14F-4D97-AF65-F5344CB8AC3E}">
        <p14:creationId xmlns:p14="http://schemas.microsoft.com/office/powerpoint/2010/main" val="2624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958583-AFA7-40A5-B63A-3F885C2C3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" y="0"/>
            <a:ext cx="7567564" cy="3623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C4A701-C641-4FF5-B308-7C9CF75D0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" y="3278408"/>
            <a:ext cx="7475454" cy="3579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A0BD1AA-6F1E-4C69-932D-B30B0D6A9344}"/>
              </a:ext>
            </a:extLst>
          </p:cNvPr>
          <p:cNvSpPr txBox="1"/>
          <p:nvPr/>
        </p:nvSpPr>
        <p:spPr>
          <a:xfrm>
            <a:off x="7595842" y="961534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1000’ ceiling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TSS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3B06E6-4225-451D-AEB9-22AC93C07AA7}"/>
              </a:ext>
            </a:extLst>
          </p:cNvPr>
          <p:cNvSpPr txBox="1"/>
          <p:nvPr/>
        </p:nvSpPr>
        <p:spPr>
          <a:xfrm>
            <a:off x="3383632" y="1049305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--- HRRR-AK GSD</a:t>
            </a:r>
          </a:p>
          <a:p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--- HRRR-AK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oper</a:t>
            </a:r>
            <a:endParaRPr 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E0123A-9965-4C77-BA5F-CFEEB5879FF6}"/>
              </a:ext>
            </a:extLst>
          </p:cNvPr>
          <p:cNvSpPr txBox="1"/>
          <p:nvPr/>
        </p:nvSpPr>
        <p:spPr>
          <a:xfrm>
            <a:off x="3196667" y="4179020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--- HRRR-AK GSD</a:t>
            </a:r>
          </a:p>
          <a:p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--- HRRR-AK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oper</a:t>
            </a:r>
            <a:endParaRPr 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83E06BE-6423-4461-BCD4-C1E517FC109B}"/>
              </a:ext>
            </a:extLst>
          </p:cNvPr>
          <p:cNvSpPr txBox="1"/>
          <p:nvPr/>
        </p:nvSpPr>
        <p:spPr>
          <a:xfrm>
            <a:off x="7595842" y="3892952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1000’ ceiling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Bias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</p:spTree>
    <p:extLst>
      <p:ext uri="{BB962C8B-B14F-4D97-AF65-F5344CB8AC3E}">
        <p14:creationId xmlns:p14="http://schemas.microsoft.com/office/powerpoint/2010/main" val="4962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3625E4-0969-41A7-90AF-E13E05B98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31" y="3429000"/>
            <a:ext cx="7848049" cy="332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A3D6A7-9217-45E4-857E-15A38AF70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02" y="-39945"/>
            <a:ext cx="7848047" cy="3697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A0BD1AA-6F1E-4C69-932D-B30B0D6A9344}"/>
              </a:ext>
            </a:extLst>
          </p:cNvPr>
          <p:cNvSpPr txBox="1"/>
          <p:nvPr/>
        </p:nvSpPr>
        <p:spPr>
          <a:xfrm>
            <a:off x="7595842" y="961534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500’ ceiling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TSS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3B06E6-4225-451D-AEB9-22AC93C07AA7}"/>
              </a:ext>
            </a:extLst>
          </p:cNvPr>
          <p:cNvSpPr txBox="1"/>
          <p:nvPr/>
        </p:nvSpPr>
        <p:spPr>
          <a:xfrm>
            <a:off x="3383632" y="1049305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--- HRRR-AK GSD</a:t>
            </a:r>
          </a:p>
          <a:p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--- HRRR-AK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oper</a:t>
            </a:r>
            <a:endParaRPr 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E0123A-9965-4C77-BA5F-CFEEB5879FF6}"/>
              </a:ext>
            </a:extLst>
          </p:cNvPr>
          <p:cNvSpPr txBox="1"/>
          <p:nvPr/>
        </p:nvSpPr>
        <p:spPr>
          <a:xfrm>
            <a:off x="3196667" y="4179020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--- HRRR-AK GSD</a:t>
            </a:r>
          </a:p>
          <a:p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--- HRRR-AK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oper</a:t>
            </a:r>
            <a:endParaRPr 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83E06BE-6423-4461-BCD4-C1E517FC109B}"/>
              </a:ext>
            </a:extLst>
          </p:cNvPr>
          <p:cNvSpPr txBox="1"/>
          <p:nvPr/>
        </p:nvSpPr>
        <p:spPr>
          <a:xfrm>
            <a:off x="7595842" y="3892952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500’ ceiling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Bias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</p:spTree>
    <p:extLst>
      <p:ext uri="{BB962C8B-B14F-4D97-AF65-F5344CB8AC3E}">
        <p14:creationId xmlns:p14="http://schemas.microsoft.com/office/powerpoint/2010/main" val="1258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DF223F-ABEE-4E55-99A7-3E4A518A4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20"/>
          <a:stretch/>
        </p:blipFill>
        <p:spPr>
          <a:xfrm>
            <a:off x="0" y="0"/>
            <a:ext cx="48895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E5E406-32B5-46C3-9A08-2E1F69721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22"/>
          <a:stretch/>
        </p:blipFill>
        <p:spPr>
          <a:xfrm>
            <a:off x="0" y="3327400"/>
            <a:ext cx="46101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C1603C-58F9-4266-88BA-2ED6CE578370}"/>
              </a:ext>
            </a:extLst>
          </p:cNvPr>
          <p:cNvSpPr txBox="1"/>
          <p:nvPr/>
        </p:nvSpPr>
        <p:spPr>
          <a:xfrm>
            <a:off x="2444750" y="2027205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--- HRRR-AK GSD</a:t>
            </a:r>
          </a:p>
          <a:p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--- HRRR-AK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oper</a:t>
            </a:r>
            <a:endParaRPr 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8273A3-6949-424C-B739-9C8F9A15C606}"/>
              </a:ext>
            </a:extLst>
          </p:cNvPr>
          <p:cNvSpPr txBox="1"/>
          <p:nvPr/>
        </p:nvSpPr>
        <p:spPr>
          <a:xfrm>
            <a:off x="7595842" y="961534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2m Temperature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RMS error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7C3934-1B7D-4EC0-891A-CF6DE6D8C63F}"/>
              </a:ext>
            </a:extLst>
          </p:cNvPr>
          <p:cNvSpPr txBox="1"/>
          <p:nvPr/>
        </p:nvSpPr>
        <p:spPr>
          <a:xfrm>
            <a:off x="7443442" y="4534068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2m Temperature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Bias error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</p:spTree>
    <p:extLst>
      <p:ext uri="{BB962C8B-B14F-4D97-AF65-F5344CB8AC3E}">
        <p14:creationId xmlns:p14="http://schemas.microsoft.com/office/powerpoint/2010/main" val="12608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1AE6C24-262F-48B4-8B43-62DF8EE4B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5"/>
          <a:stretch/>
        </p:blipFill>
        <p:spPr>
          <a:xfrm>
            <a:off x="40164" y="3327400"/>
            <a:ext cx="4989036" cy="353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97F173-0FB1-48D9-9EAD-6DB852376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20"/>
          <a:stretch/>
        </p:blipFill>
        <p:spPr>
          <a:xfrm>
            <a:off x="0" y="0"/>
            <a:ext cx="48895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C1603C-58F9-4266-88BA-2ED6CE578370}"/>
              </a:ext>
            </a:extLst>
          </p:cNvPr>
          <p:cNvSpPr txBox="1"/>
          <p:nvPr/>
        </p:nvSpPr>
        <p:spPr>
          <a:xfrm>
            <a:off x="2444750" y="2027205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--- HRRR-AK GSD</a:t>
            </a:r>
          </a:p>
          <a:p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--- HRRR-AK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oper</a:t>
            </a:r>
            <a:endParaRPr 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8273A3-6949-424C-B739-9C8F9A15C606}"/>
              </a:ext>
            </a:extLst>
          </p:cNvPr>
          <p:cNvSpPr txBox="1"/>
          <p:nvPr/>
        </p:nvSpPr>
        <p:spPr>
          <a:xfrm>
            <a:off x="7595842" y="961534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2m Dew Point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RMS error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7C3934-1B7D-4EC0-891A-CF6DE6D8C63F}"/>
              </a:ext>
            </a:extLst>
          </p:cNvPr>
          <p:cNvSpPr txBox="1"/>
          <p:nvPr/>
        </p:nvSpPr>
        <p:spPr>
          <a:xfrm>
            <a:off x="7443442" y="4534068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2m Dew Point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Bias error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</p:spTree>
    <p:extLst>
      <p:ext uri="{BB962C8B-B14F-4D97-AF65-F5344CB8AC3E}">
        <p14:creationId xmlns:p14="http://schemas.microsoft.com/office/powerpoint/2010/main" val="33677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31F4C3-16E6-476B-95DC-F46A549E9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6"/>
          <a:stretch/>
        </p:blipFill>
        <p:spPr>
          <a:xfrm>
            <a:off x="101602" y="3408984"/>
            <a:ext cx="4927598" cy="3368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BF7B2B6-3E0D-40F0-BED1-8AD0F0685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2"/>
          <a:stretch/>
        </p:blipFill>
        <p:spPr>
          <a:xfrm>
            <a:off x="-2062" y="-4795"/>
            <a:ext cx="48895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C1603C-58F9-4266-88BA-2ED6CE578370}"/>
              </a:ext>
            </a:extLst>
          </p:cNvPr>
          <p:cNvSpPr txBox="1"/>
          <p:nvPr/>
        </p:nvSpPr>
        <p:spPr>
          <a:xfrm>
            <a:off x="2444750" y="2027205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--- HRRR-AK GSD</a:t>
            </a:r>
          </a:p>
          <a:p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--- HRRR-AK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oper</a:t>
            </a:r>
            <a:endParaRPr lang="en-US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8273A3-6949-424C-B739-9C8F9A15C606}"/>
              </a:ext>
            </a:extLst>
          </p:cNvPr>
          <p:cNvSpPr txBox="1"/>
          <p:nvPr/>
        </p:nvSpPr>
        <p:spPr>
          <a:xfrm>
            <a:off x="7595842" y="961534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10m Winds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RMS error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7C3934-1B7D-4EC0-891A-CF6DE6D8C63F}"/>
              </a:ext>
            </a:extLst>
          </p:cNvPr>
          <p:cNvSpPr txBox="1"/>
          <p:nvPr/>
        </p:nvSpPr>
        <p:spPr>
          <a:xfrm>
            <a:off x="7443442" y="4534068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10m Winds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Bias error die-off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7-15-2019 – 9-15-2019 </a:t>
            </a:r>
          </a:p>
        </p:txBody>
      </p:sp>
    </p:spTree>
    <p:extLst>
      <p:ext uri="{BB962C8B-B14F-4D97-AF65-F5344CB8AC3E}">
        <p14:creationId xmlns:p14="http://schemas.microsoft.com/office/powerpoint/2010/main" val="36863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31231" y="1435050"/>
            <a:ext cx="10740746" cy="542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 smtClean="0">
                <a:solidFill>
                  <a:srgbClr val="000000"/>
                </a:solidFill>
              </a:rPr>
              <a:t>Some graphics </a:t>
            </a:r>
            <a:r>
              <a:rPr lang="en" sz="2400" dirty="0">
                <a:solidFill>
                  <a:srgbClr val="000000"/>
                </a:solidFill>
              </a:rPr>
              <a:t>are being generated this </a:t>
            </a:r>
            <a:r>
              <a:rPr lang="en" sz="2400" dirty="0" smtClean="0">
                <a:solidFill>
                  <a:srgbClr val="000000"/>
                </a:solidFill>
              </a:rPr>
              <a:t>week;  we’re working to make the parallels and graphics more reliable for </a:t>
            </a:r>
            <a:r>
              <a:rPr lang="en" sz="2400" dirty="0">
                <a:solidFill>
                  <a:srgbClr val="000000"/>
                </a:solidFill>
              </a:rPr>
              <a:t>the start of the evaluation period next </a:t>
            </a:r>
            <a:r>
              <a:rPr lang="en" sz="2400" dirty="0" smtClean="0">
                <a:solidFill>
                  <a:srgbClr val="000000"/>
                </a:solidFill>
              </a:rPr>
              <a:t>week</a:t>
            </a:r>
          </a:p>
          <a:p>
            <a:pPr indent="-381000">
              <a:buClr>
                <a:srgbClr val="000000"/>
              </a:buClr>
              <a:buSzPts val="2400"/>
              <a:buFont typeface="Arial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The parallels will be run during development supercomputer outages, but the graphics will </a:t>
            </a:r>
            <a:r>
              <a:rPr lang="en" sz="2400" dirty="0" smtClean="0">
                <a:solidFill>
                  <a:srgbClr val="000000"/>
                </a:solidFill>
              </a:rPr>
              <a:t>not</a:t>
            </a:r>
            <a:endParaRPr lang="en" sz="2400" dirty="0">
              <a:solidFill>
                <a:srgbClr val="000000"/>
              </a:solidFill>
            </a:endParaRP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One of these outages may occur next week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44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290687" y="306745"/>
            <a:ext cx="4511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 FEW KEY POINTS</a:t>
            </a:r>
          </a:p>
        </p:txBody>
      </p:sp>
    </p:spTree>
    <p:extLst>
      <p:ext uri="{BB962C8B-B14F-4D97-AF65-F5344CB8AC3E}">
        <p14:creationId xmlns:p14="http://schemas.microsoft.com/office/powerpoint/2010/main" val="4144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31229" y="1435050"/>
            <a:ext cx="11551181" cy="214106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200" dirty="0">
                <a:solidFill>
                  <a:srgbClr val="000000"/>
                </a:solidFill>
              </a:rPr>
              <a:t>The GSD staff for their work building the RAPv5/HRRRv4 systems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200" dirty="0">
                <a:solidFill>
                  <a:srgbClr val="000000"/>
                </a:solidFill>
              </a:rPr>
              <a:t>Ben Blake, Ming Hu, Sam Trahan, David Dowell for getting the parallels up </a:t>
            </a:r>
            <a:r>
              <a:rPr lang="en-US" sz="2200" dirty="0" smtClean="0">
                <a:solidFill>
                  <a:srgbClr val="000000"/>
                </a:solidFill>
              </a:rPr>
              <a:t>and running</a:t>
            </a:r>
            <a:endParaRPr lang="en-US" sz="2200" dirty="0">
              <a:solidFill>
                <a:srgbClr val="000000"/>
              </a:solidFill>
            </a:endParaRP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200" dirty="0">
                <a:solidFill>
                  <a:srgbClr val="000000"/>
                </a:solidFill>
              </a:rPr>
              <a:t>Alicia Bentley (with help from Ben Blake) getting the real-time graphics running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200" dirty="0">
                <a:solidFill>
                  <a:srgbClr val="000000"/>
                </a:solidFill>
              </a:rPr>
              <a:t>Logan Dawson for running verification stats and getting the retro graphics </a:t>
            </a:r>
            <a:r>
              <a:rPr lang="en-US" sz="2200" dirty="0" smtClean="0">
                <a:solidFill>
                  <a:srgbClr val="000000"/>
                </a:solidFill>
              </a:rPr>
              <a:t>running</a:t>
            </a:r>
            <a:endParaRPr sz="2200" dirty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45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480810" y="280121"/>
            <a:ext cx="317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THANK YOUS</a:t>
            </a:r>
          </a:p>
        </p:txBody>
      </p:sp>
    </p:spTree>
    <p:extLst>
      <p:ext uri="{BB962C8B-B14F-4D97-AF65-F5344CB8AC3E}">
        <p14:creationId xmlns:p14="http://schemas.microsoft.com/office/powerpoint/2010/main" val="327940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693781" y="1869616"/>
            <a:ext cx="11001647" cy="36529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000" dirty="0" smtClean="0">
                <a:solidFill>
                  <a:srgbClr val="000000"/>
                </a:solidFill>
              </a:rPr>
              <a:t>Real-Time RAP para data:    </a:t>
            </a:r>
            <a:r>
              <a:rPr lang="en-US" sz="2000" dirty="0">
                <a:hlinkClick r:id="rId3"/>
              </a:rPr>
              <a:t>ftp://</a:t>
            </a:r>
            <a:r>
              <a:rPr lang="en-US" sz="2000" dirty="0" smtClean="0">
                <a:hlinkClick r:id="rId3"/>
              </a:rPr>
              <a:t>ftp.emc.ncep.noaa.gov/mmb/mmbpll/rappara</a:t>
            </a:r>
            <a:endParaRPr lang="en-US" sz="2000" dirty="0" smtClean="0"/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000" dirty="0" smtClean="0">
                <a:solidFill>
                  <a:srgbClr val="000000"/>
                </a:solidFill>
              </a:rPr>
              <a:t>Real-Time HRRR para data: </a:t>
            </a:r>
            <a:r>
              <a:rPr lang="en-US" sz="2000" dirty="0" smtClean="0">
                <a:hlinkClick r:id="rId4"/>
              </a:rPr>
              <a:t>ftp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ftp.emc.ncep.noaa.gov/mmb/mmbpll/hrrrpara</a:t>
            </a:r>
            <a:endParaRPr lang="en-US" sz="2000" dirty="0" smtClean="0"/>
          </a:p>
          <a:p>
            <a:pPr indent="-381000">
              <a:buClr>
                <a:srgbClr val="000000"/>
              </a:buClr>
              <a:buSzPts val="2400"/>
              <a:buChar char="●"/>
            </a:pPr>
            <a:endParaRPr lang="en-US" sz="2000" dirty="0">
              <a:solidFill>
                <a:srgbClr val="000000"/>
              </a:solidFill>
            </a:endParaRP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000" dirty="0" smtClean="0">
                <a:solidFill>
                  <a:srgbClr val="000000"/>
                </a:solidFill>
              </a:rPr>
              <a:t>Retro RAP data:     </a:t>
            </a:r>
            <a:r>
              <a:rPr lang="en-US" sz="2000" dirty="0">
                <a:solidFill>
                  <a:srgbClr val="000000"/>
                </a:solidFill>
                <a:hlinkClick r:id="rId5"/>
              </a:rPr>
              <a:t>ftp://</a:t>
            </a:r>
            <a:r>
              <a:rPr lang="en-US" sz="2000" dirty="0" smtClean="0">
                <a:solidFill>
                  <a:srgbClr val="000000"/>
                </a:solidFill>
                <a:hlinkClick r:id="rId5"/>
              </a:rPr>
              <a:t>gsdftp.fsl.noaa.gov/retro/rap</a:t>
            </a:r>
            <a:endParaRPr lang="en-US" sz="2000" dirty="0" smtClean="0">
              <a:solidFill>
                <a:srgbClr val="000000"/>
              </a:solidFill>
            </a:endParaRP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000" dirty="0" smtClean="0">
                <a:solidFill>
                  <a:srgbClr val="000000"/>
                </a:solidFill>
              </a:rPr>
              <a:t>Retro HRRR data:   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ftp://</a:t>
            </a:r>
            <a:r>
              <a:rPr lang="en-US" sz="2000" dirty="0" smtClean="0">
                <a:solidFill>
                  <a:srgbClr val="000000"/>
                </a:solidFill>
                <a:hlinkClick r:id="rId6"/>
              </a:rPr>
              <a:t>gsdftp.fsl.noaa.gov/retro/hrrr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480810" y="280121"/>
            <a:ext cx="429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HOW to EVALUATE</a:t>
            </a:r>
          </a:p>
        </p:txBody>
      </p:sp>
    </p:spTree>
    <p:extLst>
      <p:ext uri="{BB962C8B-B14F-4D97-AF65-F5344CB8AC3E}">
        <p14:creationId xmlns:p14="http://schemas.microsoft.com/office/powerpoint/2010/main" val="27708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31230" y="1242852"/>
            <a:ext cx="11001647" cy="542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Is there improvement (or, at a </a:t>
            </a:r>
            <a:r>
              <a:rPr lang="en" sz="2400" dirty="0" smtClean="0">
                <a:solidFill>
                  <a:srgbClr val="000000"/>
                </a:solidFill>
              </a:rPr>
              <a:t>minimum</a:t>
            </a:r>
            <a:r>
              <a:rPr lang="en" sz="2400" dirty="0">
                <a:solidFill>
                  <a:srgbClr val="000000"/>
                </a:solidFill>
              </a:rPr>
              <a:t>, limited degradation) in overall synoptic and mesoscale performance (including boundary layer </a:t>
            </a:r>
            <a:r>
              <a:rPr lang="en" sz="2400" dirty="0" smtClean="0">
                <a:solidFill>
                  <a:srgbClr val="000000"/>
                </a:solidFill>
              </a:rPr>
              <a:t>structure and dryline position)?</a:t>
            </a:r>
            <a:endParaRPr lang="en" sz="2400" dirty="0">
              <a:solidFill>
                <a:srgbClr val="000000"/>
              </a:solidFill>
            </a:endParaRP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Does the HRRRDAS </a:t>
            </a:r>
            <a:r>
              <a:rPr lang="en" sz="2400" dirty="0" smtClean="0">
                <a:solidFill>
                  <a:srgbClr val="000000"/>
                </a:solidFill>
              </a:rPr>
              <a:t>improve </a:t>
            </a:r>
            <a:r>
              <a:rPr lang="en" sz="2400" dirty="0">
                <a:solidFill>
                  <a:srgbClr val="000000"/>
                </a:solidFill>
              </a:rPr>
              <a:t>initialization and maintenance of convection</a:t>
            </a:r>
            <a:r>
              <a:rPr lang="en" sz="2400" dirty="0" smtClean="0">
                <a:solidFill>
                  <a:srgbClr val="000000"/>
                </a:solidFill>
              </a:rPr>
              <a:t>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 smtClean="0">
                <a:solidFill>
                  <a:srgbClr val="000000"/>
                </a:solidFill>
              </a:rPr>
              <a:t>Are there improved vertical velocity (and UH) signals in convection?</a:t>
            </a:r>
            <a:endParaRPr lang="en" sz="2400" dirty="0">
              <a:solidFill>
                <a:srgbClr val="000000"/>
              </a:solidFill>
            </a:endParaRP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Is the new smoke output useful?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Is there better representation of temperatures of small lakes?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Are the temperatures of the Great Lakes handled better</a:t>
            </a:r>
            <a:r>
              <a:rPr lang="en" sz="2400" dirty="0" smtClean="0">
                <a:solidFill>
                  <a:srgbClr val="000000"/>
                </a:solidFill>
              </a:rPr>
              <a:t>?</a:t>
            </a:r>
          </a:p>
          <a:p>
            <a:pPr indent="-381000">
              <a:buClr>
                <a:srgbClr val="000000"/>
              </a:buClr>
              <a:buSzPts val="2400"/>
              <a:buFont typeface="Arial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Is there improved retention of shallow cloudy air masses?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 smtClean="0">
                <a:solidFill>
                  <a:srgbClr val="000000"/>
                </a:solidFill>
              </a:rPr>
              <a:t>Is there improvement in snowfall amounts?</a:t>
            </a:r>
            <a:endParaRPr lang="en" sz="2400" dirty="0">
              <a:solidFill>
                <a:srgbClr val="000000"/>
              </a:solidFill>
            </a:endParaRP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Are there benefits in extending some RAP forecasts to 51 hours and HRRR forecasts to 48 hours</a:t>
            </a:r>
            <a:r>
              <a:rPr lang="en" sz="2400" dirty="0" smtClean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480810" y="280121"/>
            <a:ext cx="4767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TO LOOK FOR</a:t>
            </a:r>
          </a:p>
        </p:txBody>
      </p:sp>
    </p:spTree>
    <p:extLst>
      <p:ext uri="{BB962C8B-B14F-4D97-AF65-F5344CB8AC3E}">
        <p14:creationId xmlns:p14="http://schemas.microsoft.com/office/powerpoint/2010/main" val="20080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3575554" y="280121"/>
            <a:ext cx="5596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MEG EVALUATION PAGE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8842" y="1926052"/>
            <a:ext cx="7329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hlinkClick r:id="rId3"/>
              </a:rPr>
              <a:t>https://www.emc.ncep.noaa.gov/users/meg/rapv5_hrrrv4/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93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3474970" y="185338"/>
            <a:ext cx="5844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COMPARISON GRAPHICS</a:t>
            </a:r>
          </a:p>
          <a:p>
            <a:r>
              <a:rPr lang="en-US" sz="3600" dirty="0"/>
              <a:t>   for Real-Time Parallels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2825" y="2203432"/>
            <a:ext cx="664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https://www.emc.ncep.noaa.gov/users/meg/rapv5_hrrrv4/comp/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3474970" y="185338"/>
            <a:ext cx="6827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  COMPARISON GRAPHICS</a:t>
            </a:r>
          </a:p>
          <a:p>
            <a:r>
              <a:rPr lang="en-US" sz="3600" dirty="0"/>
              <a:t>for Retrospectives Coming Soon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2F1C9-34E6-874F-82F7-D8C566C3A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826" y="1435050"/>
            <a:ext cx="61468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10226</TotalTime>
  <Words>2430</Words>
  <Application>Microsoft Office PowerPoint</Application>
  <PresentationFormat>Custom</PresentationFormat>
  <Paragraphs>682</Paragraphs>
  <Slides>46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MEG DISCUSSION The RAPv5/HRRRv4 Evaluation</vt:lpstr>
      <vt:lpstr>What’s Next?</vt:lpstr>
      <vt:lpstr>What’s Next?</vt:lpstr>
      <vt:lpstr>What’s Next?</vt:lpstr>
      <vt:lpstr>What’s Next?</vt:lpstr>
      <vt:lpstr>PowerPoint Presentation</vt:lpstr>
      <vt:lpstr>What’s Next?</vt:lpstr>
      <vt:lpstr>What’s Next?</vt:lpstr>
      <vt:lpstr>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Improved Vertical Velocities in Convection Collaboration with NSSL</vt:lpstr>
      <vt:lpstr>Updated RAPv5/HRRRv4 variable-density snow accumulation SLR=f(T) Algorithm</vt:lpstr>
      <vt:lpstr>FVCOM-based Great Lakes Temps/Ice  CLM-based Inland Lake Surface Temps</vt:lpstr>
      <vt:lpstr>PowerPoint Presentation</vt:lpstr>
      <vt:lpstr>Improved Retention of Shallow Cloud/Cloudy Airmasses (feedback from BOU WFO)</vt:lpstr>
      <vt:lpstr>Dryline Position and Evolution</vt:lpstr>
      <vt:lpstr>Dryline Position and Evolution</vt:lpstr>
      <vt:lpstr>RAP, HRRR, and HRRR-AK Smoke Prediction</vt:lpstr>
      <vt:lpstr>RAP, HRRR, and HRRR-AK Smoke Prediction</vt:lpstr>
      <vt:lpstr>RAP, HRRR, and HRRR-AK Smoke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HRRR-AKv4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What’s Next?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Alexander</dc:creator>
  <cp:lastModifiedBy>Geoffrey Manikin</cp:lastModifiedBy>
  <cp:revision>2199</cp:revision>
  <dcterms:created xsi:type="dcterms:W3CDTF">2016-01-12T22:18:20Z</dcterms:created>
  <dcterms:modified xsi:type="dcterms:W3CDTF">2019-10-10T20:01:13Z</dcterms:modified>
</cp:coreProperties>
</file>