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56"/>
  </p:notesMasterIdLst>
  <p:sldIdLst>
    <p:sldId id="357" r:id="rId4"/>
    <p:sldId id="372" r:id="rId5"/>
    <p:sldId id="379" r:id="rId6"/>
    <p:sldId id="418" r:id="rId7"/>
    <p:sldId id="409" r:id="rId8"/>
    <p:sldId id="428" r:id="rId9"/>
    <p:sldId id="424" r:id="rId10"/>
    <p:sldId id="407" r:id="rId11"/>
    <p:sldId id="384" r:id="rId12"/>
    <p:sldId id="421" r:id="rId13"/>
    <p:sldId id="422" r:id="rId14"/>
    <p:sldId id="394" r:id="rId15"/>
    <p:sldId id="433" r:id="rId16"/>
    <p:sldId id="434" r:id="rId17"/>
    <p:sldId id="395" r:id="rId18"/>
    <p:sldId id="423" r:id="rId19"/>
    <p:sldId id="420" r:id="rId20"/>
    <p:sldId id="426" r:id="rId21"/>
    <p:sldId id="427" r:id="rId22"/>
    <p:sldId id="435" r:id="rId23"/>
    <p:sldId id="2094" r:id="rId24"/>
    <p:sldId id="2088" r:id="rId25"/>
    <p:sldId id="2071" r:id="rId26"/>
    <p:sldId id="2098" r:id="rId27"/>
    <p:sldId id="2074" r:id="rId28"/>
    <p:sldId id="2079" r:id="rId29"/>
    <p:sldId id="2092" r:id="rId30"/>
    <p:sldId id="261" r:id="rId31"/>
    <p:sldId id="259" r:id="rId32"/>
    <p:sldId id="260" r:id="rId33"/>
    <p:sldId id="258" r:id="rId34"/>
    <p:sldId id="2096" r:id="rId35"/>
    <p:sldId id="2091" r:id="rId36"/>
    <p:sldId id="270" r:id="rId37"/>
    <p:sldId id="276" r:id="rId38"/>
    <p:sldId id="2014" r:id="rId39"/>
    <p:sldId id="918" r:id="rId40"/>
    <p:sldId id="431" r:id="rId41"/>
    <p:sldId id="2084" r:id="rId42"/>
    <p:sldId id="2052" r:id="rId43"/>
    <p:sldId id="432" r:id="rId44"/>
    <p:sldId id="2099" r:id="rId45"/>
    <p:sldId id="2100" r:id="rId46"/>
    <p:sldId id="2083" r:id="rId47"/>
    <p:sldId id="2089" r:id="rId48"/>
    <p:sldId id="2075" r:id="rId49"/>
    <p:sldId id="2097" r:id="rId50"/>
    <p:sldId id="2093" r:id="rId51"/>
    <p:sldId id="2076" r:id="rId52"/>
    <p:sldId id="2082" r:id="rId53"/>
    <p:sldId id="2080" r:id="rId54"/>
    <p:sldId id="2053" r:id="rId5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49E97CE-A662-2F46-889A-13D08EF7DCA0}">
          <p14:sldIdLst>
            <p14:sldId id="357"/>
            <p14:sldId id="372"/>
            <p14:sldId id="379"/>
            <p14:sldId id="418"/>
            <p14:sldId id="409"/>
            <p14:sldId id="428"/>
            <p14:sldId id="424"/>
            <p14:sldId id="407"/>
            <p14:sldId id="384"/>
            <p14:sldId id="421"/>
            <p14:sldId id="422"/>
            <p14:sldId id="394"/>
            <p14:sldId id="433"/>
            <p14:sldId id="434"/>
            <p14:sldId id="395"/>
            <p14:sldId id="423"/>
            <p14:sldId id="420"/>
            <p14:sldId id="426"/>
            <p14:sldId id="427"/>
            <p14:sldId id="435"/>
            <p14:sldId id="2094"/>
            <p14:sldId id="2088"/>
            <p14:sldId id="2071"/>
            <p14:sldId id="2098"/>
            <p14:sldId id="2074"/>
            <p14:sldId id="2079"/>
            <p14:sldId id="2092"/>
            <p14:sldId id="261"/>
            <p14:sldId id="259"/>
            <p14:sldId id="260"/>
            <p14:sldId id="258"/>
            <p14:sldId id="2096"/>
            <p14:sldId id="2091"/>
            <p14:sldId id="270"/>
            <p14:sldId id="276"/>
            <p14:sldId id="2014"/>
            <p14:sldId id="918"/>
            <p14:sldId id="431"/>
            <p14:sldId id="2084"/>
            <p14:sldId id="2052"/>
            <p14:sldId id="432"/>
            <p14:sldId id="2099"/>
            <p14:sldId id="2100"/>
            <p14:sldId id="2083"/>
            <p14:sldId id="2089"/>
            <p14:sldId id="2075"/>
            <p14:sldId id="2097"/>
            <p14:sldId id="2093"/>
            <p14:sldId id="2076"/>
            <p14:sldId id="2082"/>
            <p14:sldId id="2080"/>
            <p14:sldId id="205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051"/>
    <a:srgbClr val="0201FF"/>
    <a:srgbClr val="00FA00"/>
    <a:srgbClr val="2A8FE3"/>
    <a:srgbClr val="F3F1CD"/>
    <a:srgbClr val="5ECFE0"/>
    <a:srgbClr val="EDABDD"/>
    <a:srgbClr val="0BE910"/>
    <a:srgbClr val="6C00BB"/>
    <a:srgbClr val="D0D8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98" autoAdjust="0"/>
    <p:restoredTop sz="96291" autoAdjust="0"/>
  </p:normalViewPr>
  <p:slideViewPr>
    <p:cSldViewPr snapToGrid="0" snapToObjects="1">
      <p:cViewPr varScale="1">
        <p:scale>
          <a:sx n="141" d="100"/>
          <a:sy n="141" d="100"/>
        </p:scale>
        <p:origin x="200" y="52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B84D0B-7023-0542-BCAD-40B832C0D5EA}" type="datetimeFigureOut">
              <a:rPr lang="en-US" smtClean="0"/>
              <a:t>8/13/20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33EA6A-F43A-544E-B973-B53124C07E6B}" type="slidenum">
              <a:rPr lang="en-US" smtClean="0"/>
              <a:t>‹#›</a:t>
            </a:fld>
            <a:endParaRPr lang="en-US"/>
          </a:p>
        </p:txBody>
      </p:sp>
    </p:spTree>
    <p:extLst>
      <p:ext uri="{BB962C8B-B14F-4D97-AF65-F5344CB8AC3E}">
        <p14:creationId xmlns:p14="http://schemas.microsoft.com/office/powerpoint/2010/main" val="3021815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400" dirty="0"/>
          </a:p>
          <a:p>
            <a:endParaRPr lang="en-US" dirty="0"/>
          </a:p>
        </p:txBody>
      </p:sp>
      <p:sp>
        <p:nvSpPr>
          <p:cNvPr id="4" name="Slide Number Placeholder 3"/>
          <p:cNvSpPr>
            <a:spLocks noGrp="1"/>
          </p:cNvSpPr>
          <p:nvPr>
            <p:ph type="sldNum" sz="quarter" idx="5"/>
          </p:nvPr>
        </p:nvSpPr>
        <p:spPr/>
        <p:txBody>
          <a:bodyPr/>
          <a:lstStyle/>
          <a:p>
            <a:fld id="{5133EA6A-F43A-544E-B973-B53124C07E6B}" type="slidenum">
              <a:rPr lang="en-US" smtClean="0"/>
              <a:t>7</a:t>
            </a:fld>
            <a:endParaRPr lang="en-US"/>
          </a:p>
        </p:txBody>
      </p:sp>
    </p:spTree>
    <p:extLst>
      <p:ext uri="{BB962C8B-B14F-4D97-AF65-F5344CB8AC3E}">
        <p14:creationId xmlns:p14="http://schemas.microsoft.com/office/powerpoint/2010/main" val="2280145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8dbf98974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8dbf98974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155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8dbf989749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8dbf989749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2796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33EA6A-F43A-544E-B973-B53124C07E6B}" type="slidenum">
              <a:rPr lang="en-US" smtClean="0"/>
              <a:t>40</a:t>
            </a:fld>
            <a:endParaRPr lang="en-US"/>
          </a:p>
        </p:txBody>
      </p:sp>
    </p:spTree>
    <p:extLst>
      <p:ext uri="{BB962C8B-B14F-4D97-AF65-F5344CB8AC3E}">
        <p14:creationId xmlns:p14="http://schemas.microsoft.com/office/powerpoint/2010/main" val="2246663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33EA6A-F43A-544E-B973-B53124C07E6B}" type="slidenum">
              <a:rPr lang="en-US" smtClean="0"/>
              <a:t>42</a:t>
            </a:fld>
            <a:endParaRPr lang="en-US"/>
          </a:p>
        </p:txBody>
      </p:sp>
    </p:spTree>
    <p:extLst>
      <p:ext uri="{BB962C8B-B14F-4D97-AF65-F5344CB8AC3E}">
        <p14:creationId xmlns:p14="http://schemas.microsoft.com/office/powerpoint/2010/main" val="1383449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33EA6A-F43A-544E-B973-B53124C07E6B}" type="slidenum">
              <a:rPr lang="en-US" smtClean="0"/>
              <a:t>43</a:t>
            </a:fld>
            <a:endParaRPr lang="en-US"/>
          </a:p>
        </p:txBody>
      </p:sp>
    </p:spTree>
    <p:extLst>
      <p:ext uri="{BB962C8B-B14F-4D97-AF65-F5344CB8AC3E}">
        <p14:creationId xmlns:p14="http://schemas.microsoft.com/office/powerpoint/2010/main" val="3110349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33EA6A-F43A-544E-B973-B53124C07E6B}" type="slidenum">
              <a:rPr lang="en-US" smtClean="0"/>
              <a:t>13</a:t>
            </a:fld>
            <a:endParaRPr lang="en-US"/>
          </a:p>
        </p:txBody>
      </p:sp>
    </p:spTree>
    <p:extLst>
      <p:ext uri="{BB962C8B-B14F-4D97-AF65-F5344CB8AC3E}">
        <p14:creationId xmlns:p14="http://schemas.microsoft.com/office/powerpoint/2010/main" val="798503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33EA6A-F43A-544E-B973-B53124C07E6B}" type="slidenum">
              <a:rPr lang="en-US" smtClean="0"/>
              <a:t>14</a:t>
            </a:fld>
            <a:endParaRPr lang="en-US"/>
          </a:p>
        </p:txBody>
      </p:sp>
    </p:spTree>
    <p:extLst>
      <p:ext uri="{BB962C8B-B14F-4D97-AF65-F5344CB8AC3E}">
        <p14:creationId xmlns:p14="http://schemas.microsoft.com/office/powerpoint/2010/main" val="2175849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400" dirty="0"/>
          </a:p>
          <a:p>
            <a:endParaRPr lang="en-US" dirty="0"/>
          </a:p>
        </p:txBody>
      </p:sp>
      <p:sp>
        <p:nvSpPr>
          <p:cNvPr id="4" name="Slide Number Placeholder 3"/>
          <p:cNvSpPr>
            <a:spLocks noGrp="1"/>
          </p:cNvSpPr>
          <p:nvPr>
            <p:ph type="sldNum" sz="quarter" idx="5"/>
          </p:nvPr>
        </p:nvSpPr>
        <p:spPr/>
        <p:txBody>
          <a:bodyPr/>
          <a:lstStyle/>
          <a:p>
            <a:fld id="{5133EA6A-F43A-544E-B973-B53124C07E6B}" type="slidenum">
              <a:rPr lang="en-US" smtClean="0"/>
              <a:t>16</a:t>
            </a:fld>
            <a:endParaRPr lang="en-US"/>
          </a:p>
        </p:txBody>
      </p:sp>
    </p:spTree>
    <p:extLst>
      <p:ext uri="{BB962C8B-B14F-4D97-AF65-F5344CB8AC3E}">
        <p14:creationId xmlns:p14="http://schemas.microsoft.com/office/powerpoint/2010/main" val="2751875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f2c30ed5b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8f2c30ed5b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879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f2c30ed5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f2c30ed5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0755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8f2c30ed5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8f2c30ed5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0579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8e38143121_5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8e38143121_5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6237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8f2c30ed5b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8f2c30ed5b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1724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469E8E-B903-495E-94C0-BE4610B734D3}" type="datetime1">
              <a:rPr lang="en-US" smtClean="0"/>
              <a:t>8/13/20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1092978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E47190-DADD-4599-9E3C-419028B210A1}" type="datetime1">
              <a:rPr lang="en-US" smtClean="0"/>
              <a:t>8/13/20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1326061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132FAF-64F0-4D30-825F-7608C855A89C}" type="datetime1">
              <a:rPr lang="en-US" smtClean="0"/>
              <a:t>8/13/20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3474081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48897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19056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51715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52182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31304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48594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57975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07859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E9A7D3-32E1-4BCD-B8A1-23C324E7C4C8}" type="datetime1">
              <a:rPr lang="en-US" smtClean="0"/>
              <a:t>8/13/20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3472883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00488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66883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17330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21089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63351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05123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18384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37038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63990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40226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4EEB99-7E2B-4D56-81D7-1AE5C6403CEE}" type="datetime1">
              <a:rPr lang="en-US" smtClean="0"/>
              <a:t>8/13/20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18077707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59835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571283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09176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15630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413A8D-130E-41A2-BD56-468404D6E401}" type="datetime1">
              <a:rPr lang="en-US" smtClean="0"/>
              <a:t>8/13/20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424453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151218-3ED1-43E6-B5D4-B56E89401CEE}" type="datetime1">
              <a:rPr lang="en-US" smtClean="0"/>
              <a:t>8/13/20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3185624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4ED94C-278D-431F-8EE2-58172494A5B2}" type="datetime1">
              <a:rPr lang="en-US" smtClean="0"/>
              <a:t>8/13/20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1428956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C84C3E-1B37-4906-B1A9-24020908ADE1}" type="datetime1">
              <a:rPr lang="en-US" smtClean="0"/>
              <a:t>8/13/20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1210398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CE0C05-E8FF-45EF-9D1B-5CB5C0D30284}" type="datetime1">
              <a:rPr lang="en-US" smtClean="0"/>
              <a:t>8/13/20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405675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7156B4-B78E-4ACA-A94E-75C1C3618B9E}" type="datetime1">
              <a:rPr lang="en-US" smtClean="0"/>
              <a:t>8/13/20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3518011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990F062-C23A-43FD-A2DE-B24EED28C1B5}" type="datetime1">
              <a:rPr lang="en-US" smtClean="0"/>
              <a:t>8/13/20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64423BE-BAF9-5447-BAF7-CF3FF8308402}" type="slidenum">
              <a:rPr lang="en-US" smtClean="0"/>
              <a:t>‹#›</a:t>
            </a:fld>
            <a:endParaRPr lang="en-US"/>
          </a:p>
        </p:txBody>
      </p:sp>
    </p:spTree>
    <p:extLst>
      <p:ext uri="{BB962C8B-B14F-4D97-AF65-F5344CB8AC3E}">
        <p14:creationId xmlns:p14="http://schemas.microsoft.com/office/powerpoint/2010/main" val="3385610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1512854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3877716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tif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tif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tiff"/><Relationship Id="rId5" Type="http://schemas.openxmlformats.org/officeDocument/2006/relationships/image" Target="../media/image15.tiff"/><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png"/><Relationship Id="rId7" Type="http://schemas.openxmlformats.org/officeDocument/2006/relationships/image" Target="../media/image19.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21.tiff"/><Relationship Id="rId7" Type="http://schemas.openxmlformats.org/officeDocument/2006/relationships/image" Target="../media/image23.tif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tiff"/><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tif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2.tiff"/><Relationship Id="rId4" Type="http://schemas.openxmlformats.org/officeDocument/2006/relationships/image" Target="../media/image31.tif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4.gif"/><Relationship Id="rId4" Type="http://schemas.openxmlformats.org/officeDocument/2006/relationships/image" Target="../media/image33.gi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6.gif"/><Relationship Id="rId4" Type="http://schemas.openxmlformats.org/officeDocument/2006/relationships/image" Target="../media/image35.gi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1.gi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gif"/><Relationship Id="rId5" Type="http://schemas.openxmlformats.org/officeDocument/2006/relationships/image" Target="../media/image49.gif"/><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3.gif"/><Relationship Id="rId4" Type="http://schemas.openxmlformats.org/officeDocument/2006/relationships/image" Target="../media/image52.gif"/></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emc.ncep.noaa.gov/users/meg/hrefv3/"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 name="Rectangle 1"/>
          <p:cNvSpPr/>
          <p:nvPr/>
        </p:nvSpPr>
        <p:spPr>
          <a:xfrm>
            <a:off x="0" y="955689"/>
            <a:ext cx="9144000" cy="492443"/>
          </a:xfrm>
          <a:prstGeom prst="rect">
            <a:avLst/>
          </a:prstGeom>
        </p:spPr>
        <p:txBody>
          <a:bodyPr wrap="square">
            <a:spAutoFit/>
          </a:bodyPr>
          <a:lstStyle/>
          <a:p>
            <a:pPr algn="ctr"/>
            <a:r>
              <a:rPr lang="en-US" sz="2600" b="1" dirty="0">
                <a:solidFill>
                  <a:srgbClr val="FF0000"/>
                </a:solidFill>
                <a:latin typeface="Arial"/>
                <a:cs typeface="Arial"/>
              </a:rPr>
              <a:t>HREFv3 Field Evaluations</a:t>
            </a:r>
          </a:p>
        </p:txBody>
      </p:sp>
      <p:sp>
        <p:nvSpPr>
          <p:cNvPr id="32" name="TextBox 31"/>
          <p:cNvSpPr txBox="1"/>
          <p:nvPr/>
        </p:nvSpPr>
        <p:spPr>
          <a:xfrm>
            <a:off x="37145" y="3829449"/>
            <a:ext cx="9056317" cy="1323439"/>
          </a:xfrm>
          <a:prstGeom prst="rect">
            <a:avLst/>
          </a:prstGeom>
          <a:noFill/>
        </p:spPr>
        <p:txBody>
          <a:bodyPr wrap="square" rtlCol="0">
            <a:spAutoFit/>
          </a:bodyPr>
          <a:lstStyle/>
          <a:p>
            <a:pPr algn="ctr"/>
            <a:r>
              <a:rPr lang="en-US" sz="2000" b="1" dirty="0">
                <a:solidFill>
                  <a:srgbClr val="000000"/>
                </a:solidFill>
                <a:latin typeface="Arial"/>
                <a:cs typeface="Arial"/>
              </a:rPr>
              <a:t>Chris </a:t>
            </a:r>
            <a:r>
              <a:rPr lang="en-US" sz="2000" b="1" dirty="0" err="1">
                <a:solidFill>
                  <a:srgbClr val="000000"/>
                </a:solidFill>
                <a:latin typeface="Arial"/>
                <a:cs typeface="Arial"/>
              </a:rPr>
              <a:t>MacIntosh</a:t>
            </a:r>
            <a:r>
              <a:rPr lang="en-US" sz="2000" b="1" dirty="0">
                <a:solidFill>
                  <a:srgbClr val="000000"/>
                </a:solidFill>
                <a:latin typeface="Arial"/>
                <a:cs typeface="Arial"/>
              </a:rPr>
              <a:t>, Logan Dawson, Geoff Manikin, Alicia Bentley, Shannon Shields, and Philippe </a:t>
            </a:r>
            <a:r>
              <a:rPr lang="en-US" sz="2000" b="1" dirty="0" err="1">
                <a:solidFill>
                  <a:srgbClr val="000000"/>
                </a:solidFill>
                <a:latin typeface="Arial"/>
                <a:cs typeface="Arial"/>
              </a:rPr>
              <a:t>Papin</a:t>
            </a:r>
            <a:br>
              <a:rPr lang="en-US" sz="2000" b="1" dirty="0">
                <a:solidFill>
                  <a:srgbClr val="000000"/>
                </a:solidFill>
                <a:latin typeface="Arial"/>
                <a:cs typeface="Arial"/>
              </a:rPr>
            </a:br>
            <a:r>
              <a:rPr lang="en-US" sz="2000" b="1" dirty="0">
                <a:solidFill>
                  <a:srgbClr val="0D68B9"/>
                </a:solidFill>
                <a:latin typeface="Arial"/>
                <a:cs typeface="Arial"/>
              </a:rPr>
              <a:t>EMC Model Evaluation Group Webinar</a:t>
            </a:r>
          </a:p>
          <a:p>
            <a:pPr algn="ctr"/>
            <a:r>
              <a:rPr lang="en-US" sz="2000" b="1" dirty="0">
                <a:solidFill>
                  <a:srgbClr val="0D68B9"/>
                </a:solidFill>
                <a:latin typeface="Arial"/>
                <a:cs typeface="Arial"/>
              </a:rPr>
              <a:t>13 August 2020</a:t>
            </a:r>
          </a:p>
        </p:txBody>
      </p:sp>
      <p:grpSp>
        <p:nvGrpSpPr>
          <p:cNvPr id="3" name="Group 2"/>
          <p:cNvGrpSpPr/>
          <p:nvPr/>
        </p:nvGrpSpPr>
        <p:grpSpPr>
          <a:xfrm>
            <a:off x="1042150" y="1597396"/>
            <a:ext cx="7046305" cy="2082789"/>
            <a:chOff x="510744" y="1599912"/>
            <a:chExt cx="7152735" cy="2114248"/>
          </a:xfrm>
        </p:grpSpPr>
        <p:pic>
          <p:nvPicPr>
            <p:cNvPr id="13" name="Picture 12">
              <a:extLst>
                <a:ext uri="{FF2B5EF4-FFF2-40B4-BE49-F238E27FC236}">
                  <a16:creationId xmlns:a16="http://schemas.microsoft.com/office/drawing/2014/main" id="{2A8E398A-1DF5-D047-A739-354C1A2266A2}"/>
                </a:ext>
              </a:extLst>
            </p:cNvPr>
            <p:cNvPicPr>
              <a:picLocks noChangeAspect="1"/>
            </p:cNvPicPr>
            <p:nvPr/>
          </p:nvPicPr>
          <p:blipFill rotWithShape="1">
            <a:blip r:embed="rId4"/>
            <a:srcRect b="10654"/>
            <a:stretch/>
          </p:blipFill>
          <p:spPr>
            <a:xfrm>
              <a:off x="5436314" y="1599912"/>
              <a:ext cx="2227165" cy="2114248"/>
            </a:xfrm>
            <a:prstGeom prst="rect">
              <a:avLst/>
            </a:prstGeom>
          </p:spPr>
        </p:pic>
        <p:pic>
          <p:nvPicPr>
            <p:cNvPr id="14" name="Picture 13">
              <a:extLst>
                <a:ext uri="{FF2B5EF4-FFF2-40B4-BE49-F238E27FC236}">
                  <a16:creationId xmlns:a16="http://schemas.microsoft.com/office/drawing/2014/main" id="{52EB7314-20A7-374E-BEA1-20BA3AE7089D}"/>
                </a:ext>
              </a:extLst>
            </p:cNvPr>
            <p:cNvPicPr>
              <a:picLocks noChangeAspect="1"/>
            </p:cNvPicPr>
            <p:nvPr/>
          </p:nvPicPr>
          <p:blipFill>
            <a:blip r:embed="rId5"/>
            <a:stretch>
              <a:fillRect/>
            </a:stretch>
          </p:blipFill>
          <p:spPr>
            <a:xfrm>
              <a:off x="510744" y="1599912"/>
              <a:ext cx="4761818" cy="2114248"/>
            </a:xfrm>
            <a:prstGeom prst="rect">
              <a:avLst/>
            </a:prstGeom>
          </p:spPr>
        </p:pic>
      </p:grpSp>
    </p:spTree>
    <p:extLst>
      <p:ext uri="{BB962C8B-B14F-4D97-AF65-F5344CB8AC3E}">
        <p14:creationId xmlns:p14="http://schemas.microsoft.com/office/powerpoint/2010/main" val="1662121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9699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128733"/>
            <a:ext cx="846824" cy="860437"/>
          </a:xfrm>
          <a:prstGeom prst="rect">
            <a:avLst/>
          </a:prstGeom>
        </p:spPr>
      </p:pic>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720" y="131979"/>
            <a:ext cx="841248" cy="841248"/>
          </a:xfrm>
          <a:prstGeom prst="rect">
            <a:avLst/>
          </a:prstGeom>
        </p:spPr>
      </p:pic>
      <p:sp>
        <p:nvSpPr>
          <p:cNvPr id="13" name="TextBox 12"/>
          <p:cNvSpPr txBox="1"/>
          <p:nvPr/>
        </p:nvSpPr>
        <p:spPr>
          <a:xfrm>
            <a:off x="42817" y="628159"/>
            <a:ext cx="9156633" cy="330838"/>
          </a:xfrm>
          <a:prstGeom prst="rect">
            <a:avLst/>
          </a:prstGeom>
          <a:noFill/>
        </p:spPr>
        <p:txBody>
          <a:bodyPr wrap="square" lIns="121899" tIns="60949" rIns="121899" bIns="60949" rtlCol="0">
            <a:spAutoFit/>
          </a:bodyPr>
          <a:lstStyle/>
          <a:p>
            <a:pPr algn="ctr"/>
            <a:r>
              <a:rPr lang="en-US" sz="1350" b="1" dirty="0">
                <a:solidFill>
                  <a:schemeClr val="bg1"/>
                </a:solidFill>
                <a:latin typeface="Arial"/>
                <a:cs typeface="Arial"/>
              </a:rPr>
              <a:t>Contribution of Low FV3 CAPE May Be More important for Low Instability Events</a:t>
            </a:r>
          </a:p>
        </p:txBody>
      </p:sp>
      <p:sp>
        <p:nvSpPr>
          <p:cNvPr id="2" name="Slide Number Placeholder 1"/>
          <p:cNvSpPr>
            <a:spLocks noGrp="1"/>
          </p:cNvSpPr>
          <p:nvPr>
            <p:ph type="sldNum" sz="quarter" idx="12"/>
          </p:nvPr>
        </p:nvSpPr>
        <p:spPr/>
        <p:txBody>
          <a:bodyPr/>
          <a:lstStyle/>
          <a:p>
            <a:fld id="{364423BE-BAF9-5447-BAF7-CF3FF8308402}" type="slidenum">
              <a:rPr lang="en-US" smtClean="0"/>
              <a:t>10</a:t>
            </a:fld>
            <a:endParaRPr lang="en-US"/>
          </a:p>
        </p:txBody>
      </p:sp>
      <p:pic>
        <p:nvPicPr>
          <p:cNvPr id="16" name="Picture 15">
            <a:extLst>
              <a:ext uri="{FF2B5EF4-FFF2-40B4-BE49-F238E27FC236}">
                <a16:creationId xmlns:a16="http://schemas.microsoft.com/office/drawing/2014/main" id="{076020AE-BBA0-E040-87DE-CC813B06DF90}"/>
              </a:ext>
            </a:extLst>
          </p:cNvPr>
          <p:cNvPicPr>
            <a:picLocks noChangeAspect="1"/>
          </p:cNvPicPr>
          <p:nvPr/>
        </p:nvPicPr>
        <p:blipFill>
          <a:blip r:embed="rId4"/>
          <a:stretch>
            <a:fillRect/>
          </a:stretch>
        </p:blipFill>
        <p:spPr>
          <a:xfrm>
            <a:off x="248852" y="956693"/>
            <a:ext cx="4725888" cy="1928163"/>
          </a:xfrm>
          <a:prstGeom prst="rect">
            <a:avLst/>
          </a:prstGeom>
        </p:spPr>
      </p:pic>
      <p:pic>
        <p:nvPicPr>
          <p:cNvPr id="17" name="Picture 16">
            <a:extLst>
              <a:ext uri="{FF2B5EF4-FFF2-40B4-BE49-F238E27FC236}">
                <a16:creationId xmlns:a16="http://schemas.microsoft.com/office/drawing/2014/main" id="{A5560385-7BF7-6847-8EFC-090ADD149347}"/>
              </a:ext>
            </a:extLst>
          </p:cNvPr>
          <p:cNvPicPr>
            <a:picLocks noChangeAspect="1"/>
          </p:cNvPicPr>
          <p:nvPr/>
        </p:nvPicPr>
        <p:blipFill>
          <a:blip r:embed="rId5"/>
          <a:stretch>
            <a:fillRect/>
          </a:stretch>
        </p:blipFill>
        <p:spPr>
          <a:xfrm>
            <a:off x="264648" y="3198990"/>
            <a:ext cx="4725888" cy="1928163"/>
          </a:xfrm>
          <a:prstGeom prst="rect">
            <a:avLst/>
          </a:prstGeom>
        </p:spPr>
      </p:pic>
      <p:pic>
        <p:nvPicPr>
          <p:cNvPr id="18" name="Picture 17">
            <a:extLst>
              <a:ext uri="{FF2B5EF4-FFF2-40B4-BE49-F238E27FC236}">
                <a16:creationId xmlns:a16="http://schemas.microsoft.com/office/drawing/2014/main" id="{1A031250-EC64-6F4C-9A8C-7F839AE83E01}"/>
              </a:ext>
            </a:extLst>
          </p:cNvPr>
          <p:cNvPicPr>
            <a:picLocks noChangeAspect="1"/>
          </p:cNvPicPr>
          <p:nvPr/>
        </p:nvPicPr>
        <p:blipFill rotWithShape="1">
          <a:blip r:embed="rId6"/>
          <a:srcRect t="20700" b="21539"/>
          <a:stretch/>
        </p:blipFill>
        <p:spPr>
          <a:xfrm>
            <a:off x="6186804" y="1009471"/>
            <a:ext cx="2589367" cy="1794776"/>
          </a:xfrm>
          <a:prstGeom prst="rect">
            <a:avLst/>
          </a:prstGeom>
        </p:spPr>
      </p:pic>
      <p:pic>
        <p:nvPicPr>
          <p:cNvPr id="19" name="Picture 18">
            <a:extLst>
              <a:ext uri="{FF2B5EF4-FFF2-40B4-BE49-F238E27FC236}">
                <a16:creationId xmlns:a16="http://schemas.microsoft.com/office/drawing/2014/main" id="{C46533AB-AD46-0B4E-B17A-E910C96DD433}"/>
              </a:ext>
            </a:extLst>
          </p:cNvPr>
          <p:cNvPicPr>
            <a:picLocks noChangeAspect="1"/>
          </p:cNvPicPr>
          <p:nvPr/>
        </p:nvPicPr>
        <p:blipFill rotWithShape="1">
          <a:blip r:embed="rId7"/>
          <a:srcRect t="20938" b="21301"/>
          <a:stretch/>
        </p:blipFill>
        <p:spPr>
          <a:xfrm>
            <a:off x="6265278" y="3305629"/>
            <a:ext cx="2589367" cy="1794776"/>
          </a:xfrm>
          <a:prstGeom prst="rect">
            <a:avLst/>
          </a:prstGeom>
        </p:spPr>
      </p:pic>
      <p:pic>
        <p:nvPicPr>
          <p:cNvPr id="20" name="Picture 19">
            <a:extLst>
              <a:ext uri="{FF2B5EF4-FFF2-40B4-BE49-F238E27FC236}">
                <a16:creationId xmlns:a16="http://schemas.microsoft.com/office/drawing/2014/main" id="{123F74E7-4B7A-AD4A-962C-7738D25DF6CC}"/>
              </a:ext>
            </a:extLst>
          </p:cNvPr>
          <p:cNvPicPr>
            <a:picLocks noChangeAspect="1"/>
          </p:cNvPicPr>
          <p:nvPr/>
        </p:nvPicPr>
        <p:blipFill rotWithShape="1">
          <a:blip r:embed="rId7"/>
          <a:srcRect b="88984"/>
          <a:stretch/>
        </p:blipFill>
        <p:spPr>
          <a:xfrm>
            <a:off x="6366933" y="2932270"/>
            <a:ext cx="2589367" cy="342296"/>
          </a:xfrm>
          <a:prstGeom prst="rect">
            <a:avLst/>
          </a:prstGeom>
        </p:spPr>
      </p:pic>
      <p:sp>
        <p:nvSpPr>
          <p:cNvPr id="27" name="TextBox 26">
            <a:extLst>
              <a:ext uri="{FF2B5EF4-FFF2-40B4-BE49-F238E27FC236}">
                <a16:creationId xmlns:a16="http://schemas.microsoft.com/office/drawing/2014/main" id="{3C20B22C-F46D-C34D-8409-F845D9AFB5D1}"/>
              </a:ext>
            </a:extLst>
          </p:cNvPr>
          <p:cNvSpPr txBox="1"/>
          <p:nvPr/>
        </p:nvSpPr>
        <p:spPr>
          <a:xfrm>
            <a:off x="1834019" y="2821022"/>
            <a:ext cx="1555554" cy="507831"/>
          </a:xfrm>
          <a:prstGeom prst="rect">
            <a:avLst/>
          </a:prstGeom>
          <a:noFill/>
        </p:spPr>
        <p:txBody>
          <a:bodyPr wrap="none" rtlCol="0">
            <a:spAutoFit/>
          </a:bodyPr>
          <a:lstStyle/>
          <a:p>
            <a:r>
              <a:rPr lang="en-US" sz="1350" b="1" dirty="0"/>
              <a:t>MIXED LAYER CAPE</a:t>
            </a:r>
          </a:p>
          <a:p>
            <a:pPr algn="ctr"/>
            <a:r>
              <a:rPr lang="en-US" sz="1350" b="1" dirty="0"/>
              <a:t>(MLCAPE)</a:t>
            </a:r>
          </a:p>
        </p:txBody>
      </p:sp>
      <p:sp>
        <p:nvSpPr>
          <p:cNvPr id="28" name="TextBox 27">
            <a:extLst>
              <a:ext uri="{FF2B5EF4-FFF2-40B4-BE49-F238E27FC236}">
                <a16:creationId xmlns:a16="http://schemas.microsoft.com/office/drawing/2014/main" id="{F30E30B9-BB18-314B-82BC-6B9F38CFCF21}"/>
              </a:ext>
            </a:extLst>
          </p:cNvPr>
          <p:cNvSpPr txBox="1"/>
          <p:nvPr/>
        </p:nvSpPr>
        <p:spPr>
          <a:xfrm>
            <a:off x="758967" y="2929262"/>
            <a:ext cx="697627" cy="300082"/>
          </a:xfrm>
          <a:prstGeom prst="rect">
            <a:avLst/>
          </a:prstGeom>
          <a:noFill/>
        </p:spPr>
        <p:txBody>
          <a:bodyPr wrap="none" rtlCol="0">
            <a:spAutoFit/>
          </a:bodyPr>
          <a:lstStyle/>
          <a:p>
            <a:r>
              <a:rPr lang="en-US" sz="1350" b="1" dirty="0"/>
              <a:t>NMMB</a:t>
            </a:r>
          </a:p>
        </p:txBody>
      </p:sp>
      <p:sp>
        <p:nvSpPr>
          <p:cNvPr id="29" name="TextBox 28">
            <a:extLst>
              <a:ext uri="{FF2B5EF4-FFF2-40B4-BE49-F238E27FC236}">
                <a16:creationId xmlns:a16="http://schemas.microsoft.com/office/drawing/2014/main" id="{9C22769C-F3BE-5949-BC16-8DB75A98BABC}"/>
              </a:ext>
            </a:extLst>
          </p:cNvPr>
          <p:cNvSpPr txBox="1"/>
          <p:nvPr/>
        </p:nvSpPr>
        <p:spPr>
          <a:xfrm>
            <a:off x="4062190" y="2929385"/>
            <a:ext cx="455574" cy="300082"/>
          </a:xfrm>
          <a:prstGeom prst="rect">
            <a:avLst/>
          </a:prstGeom>
          <a:noFill/>
        </p:spPr>
        <p:txBody>
          <a:bodyPr wrap="none" rtlCol="0">
            <a:spAutoFit/>
          </a:bodyPr>
          <a:lstStyle/>
          <a:p>
            <a:r>
              <a:rPr lang="en-US" sz="1350" b="1" dirty="0"/>
              <a:t>FV3</a:t>
            </a:r>
          </a:p>
        </p:txBody>
      </p:sp>
      <p:sp>
        <p:nvSpPr>
          <p:cNvPr id="30" name="TextBox 29">
            <a:extLst>
              <a:ext uri="{FF2B5EF4-FFF2-40B4-BE49-F238E27FC236}">
                <a16:creationId xmlns:a16="http://schemas.microsoft.com/office/drawing/2014/main" id="{6C0506AD-6617-7843-A52F-9480943298E6}"/>
              </a:ext>
            </a:extLst>
          </p:cNvPr>
          <p:cNvSpPr txBox="1"/>
          <p:nvPr/>
        </p:nvSpPr>
        <p:spPr>
          <a:xfrm>
            <a:off x="6183966" y="2964918"/>
            <a:ext cx="476412" cy="300082"/>
          </a:xfrm>
          <a:prstGeom prst="rect">
            <a:avLst/>
          </a:prstGeom>
          <a:noFill/>
        </p:spPr>
        <p:txBody>
          <a:bodyPr wrap="none" rtlCol="0">
            <a:spAutoFit/>
          </a:bodyPr>
          <a:lstStyle/>
          <a:p>
            <a:r>
              <a:rPr lang="en-US" sz="1350" b="1" dirty="0"/>
              <a:t>ANL</a:t>
            </a:r>
          </a:p>
        </p:txBody>
      </p:sp>
      <p:sp>
        <p:nvSpPr>
          <p:cNvPr id="31" name="TextBox 30">
            <a:extLst>
              <a:ext uri="{FF2B5EF4-FFF2-40B4-BE49-F238E27FC236}">
                <a16:creationId xmlns:a16="http://schemas.microsoft.com/office/drawing/2014/main" id="{E8F7F331-B248-5D47-8F7E-FF4743F13F88}"/>
              </a:ext>
            </a:extLst>
          </p:cNvPr>
          <p:cNvSpPr txBox="1"/>
          <p:nvPr/>
        </p:nvSpPr>
        <p:spPr>
          <a:xfrm>
            <a:off x="5225084" y="1789802"/>
            <a:ext cx="760144" cy="923330"/>
          </a:xfrm>
          <a:prstGeom prst="rect">
            <a:avLst/>
          </a:prstGeom>
          <a:noFill/>
        </p:spPr>
        <p:txBody>
          <a:bodyPr wrap="none" rtlCol="0">
            <a:spAutoFit/>
          </a:bodyPr>
          <a:lstStyle/>
          <a:p>
            <a:r>
              <a:rPr lang="en-US" sz="1350" dirty="0"/>
              <a:t>F06</a:t>
            </a:r>
          </a:p>
          <a:p>
            <a:r>
              <a:rPr lang="en-US" sz="1350" dirty="0"/>
              <a:t>Valid</a:t>
            </a:r>
          </a:p>
          <a:p>
            <a:r>
              <a:rPr lang="en-US" sz="1350" dirty="0"/>
              <a:t>18z</a:t>
            </a:r>
          </a:p>
          <a:p>
            <a:r>
              <a:rPr lang="en-US" sz="1350" dirty="0"/>
              <a:t>5/29/20</a:t>
            </a:r>
          </a:p>
        </p:txBody>
      </p:sp>
      <p:sp>
        <p:nvSpPr>
          <p:cNvPr id="32" name="TextBox 31">
            <a:extLst>
              <a:ext uri="{FF2B5EF4-FFF2-40B4-BE49-F238E27FC236}">
                <a16:creationId xmlns:a16="http://schemas.microsoft.com/office/drawing/2014/main" id="{7F2A9280-F745-9646-80EF-C1D4FD7ABD6E}"/>
              </a:ext>
            </a:extLst>
          </p:cNvPr>
          <p:cNvSpPr txBox="1"/>
          <p:nvPr/>
        </p:nvSpPr>
        <p:spPr>
          <a:xfrm>
            <a:off x="5225085" y="3612632"/>
            <a:ext cx="760144" cy="923330"/>
          </a:xfrm>
          <a:prstGeom prst="rect">
            <a:avLst/>
          </a:prstGeom>
          <a:noFill/>
        </p:spPr>
        <p:txBody>
          <a:bodyPr wrap="none" rtlCol="0">
            <a:spAutoFit/>
          </a:bodyPr>
          <a:lstStyle/>
          <a:p>
            <a:r>
              <a:rPr lang="en-US" sz="1350" dirty="0"/>
              <a:t>F09</a:t>
            </a:r>
          </a:p>
          <a:p>
            <a:r>
              <a:rPr lang="en-US" sz="1350" dirty="0"/>
              <a:t>Valid</a:t>
            </a:r>
          </a:p>
          <a:p>
            <a:r>
              <a:rPr lang="en-US" sz="1350" dirty="0"/>
              <a:t>21z</a:t>
            </a:r>
          </a:p>
          <a:p>
            <a:r>
              <a:rPr lang="en-US" sz="1350" dirty="0"/>
              <a:t>5/29/20</a:t>
            </a:r>
          </a:p>
        </p:txBody>
      </p:sp>
    </p:spTree>
    <p:extLst>
      <p:ext uri="{BB962C8B-B14F-4D97-AF65-F5344CB8AC3E}">
        <p14:creationId xmlns:p14="http://schemas.microsoft.com/office/powerpoint/2010/main" val="3026442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9699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128733"/>
            <a:ext cx="846824" cy="860437"/>
          </a:xfrm>
          <a:prstGeom prst="rect">
            <a:avLst/>
          </a:prstGeom>
        </p:spPr>
      </p:pic>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720" y="131979"/>
            <a:ext cx="841248" cy="841248"/>
          </a:xfrm>
          <a:prstGeom prst="rect">
            <a:avLst/>
          </a:prstGeom>
        </p:spPr>
      </p:pic>
      <p:sp>
        <p:nvSpPr>
          <p:cNvPr id="13" name="TextBox 12"/>
          <p:cNvSpPr txBox="1"/>
          <p:nvPr/>
        </p:nvSpPr>
        <p:spPr>
          <a:xfrm>
            <a:off x="42817" y="628159"/>
            <a:ext cx="9156633" cy="330838"/>
          </a:xfrm>
          <a:prstGeom prst="rect">
            <a:avLst/>
          </a:prstGeom>
          <a:noFill/>
        </p:spPr>
        <p:txBody>
          <a:bodyPr wrap="square" lIns="121899" tIns="60949" rIns="121899" bIns="60949" rtlCol="0">
            <a:spAutoFit/>
          </a:bodyPr>
          <a:lstStyle/>
          <a:p>
            <a:pPr algn="ctr"/>
            <a:r>
              <a:rPr lang="en-US" sz="1350" b="1" dirty="0">
                <a:solidFill>
                  <a:schemeClr val="bg1"/>
                </a:solidFill>
                <a:latin typeface="Arial"/>
                <a:cs typeface="Arial"/>
              </a:rPr>
              <a:t>Contribution of Low FV3 CAPE May Be More important for Low Instability Events</a:t>
            </a:r>
          </a:p>
        </p:txBody>
      </p:sp>
      <p:pic>
        <p:nvPicPr>
          <p:cNvPr id="21" name="Picture 20">
            <a:extLst>
              <a:ext uri="{FF2B5EF4-FFF2-40B4-BE49-F238E27FC236}">
                <a16:creationId xmlns:a16="http://schemas.microsoft.com/office/drawing/2014/main" id="{90F1B91B-597C-0849-AF7E-715B81E028E1}"/>
              </a:ext>
            </a:extLst>
          </p:cNvPr>
          <p:cNvPicPr>
            <a:picLocks noChangeAspect="1"/>
          </p:cNvPicPr>
          <p:nvPr/>
        </p:nvPicPr>
        <p:blipFill>
          <a:blip r:embed="rId4"/>
          <a:stretch>
            <a:fillRect/>
          </a:stretch>
        </p:blipFill>
        <p:spPr>
          <a:xfrm>
            <a:off x="213658" y="3191854"/>
            <a:ext cx="4767707" cy="1945224"/>
          </a:xfrm>
          <a:prstGeom prst="rect">
            <a:avLst/>
          </a:prstGeom>
        </p:spPr>
      </p:pic>
      <p:pic>
        <p:nvPicPr>
          <p:cNvPr id="22" name="Picture 21">
            <a:extLst>
              <a:ext uri="{FF2B5EF4-FFF2-40B4-BE49-F238E27FC236}">
                <a16:creationId xmlns:a16="http://schemas.microsoft.com/office/drawing/2014/main" id="{ADCE45B5-20CB-6443-9B77-6E00B0752708}"/>
              </a:ext>
            </a:extLst>
          </p:cNvPr>
          <p:cNvPicPr>
            <a:picLocks noChangeAspect="1"/>
          </p:cNvPicPr>
          <p:nvPr/>
        </p:nvPicPr>
        <p:blipFill rotWithShape="1">
          <a:blip r:embed="rId5"/>
          <a:srcRect l="50000" t="10505" b="59176"/>
          <a:stretch/>
        </p:blipFill>
        <p:spPr>
          <a:xfrm>
            <a:off x="5184819" y="1210766"/>
            <a:ext cx="2181480" cy="1587351"/>
          </a:xfrm>
          <a:prstGeom prst="rect">
            <a:avLst/>
          </a:prstGeom>
        </p:spPr>
      </p:pic>
      <p:pic>
        <p:nvPicPr>
          <p:cNvPr id="23" name="Picture 22">
            <a:extLst>
              <a:ext uri="{FF2B5EF4-FFF2-40B4-BE49-F238E27FC236}">
                <a16:creationId xmlns:a16="http://schemas.microsoft.com/office/drawing/2014/main" id="{9723AAE8-0004-7449-BBF1-134D2D40D0F1}"/>
              </a:ext>
            </a:extLst>
          </p:cNvPr>
          <p:cNvPicPr>
            <a:picLocks noChangeAspect="1"/>
          </p:cNvPicPr>
          <p:nvPr/>
        </p:nvPicPr>
        <p:blipFill rotWithShape="1">
          <a:blip r:embed="rId6"/>
          <a:srcRect t="21153" b="21539"/>
          <a:stretch/>
        </p:blipFill>
        <p:spPr>
          <a:xfrm>
            <a:off x="5876198" y="3372562"/>
            <a:ext cx="2466473" cy="1696208"/>
          </a:xfrm>
          <a:prstGeom prst="rect">
            <a:avLst/>
          </a:prstGeom>
        </p:spPr>
      </p:pic>
      <p:pic>
        <p:nvPicPr>
          <p:cNvPr id="24" name="Picture 23">
            <a:extLst>
              <a:ext uri="{FF2B5EF4-FFF2-40B4-BE49-F238E27FC236}">
                <a16:creationId xmlns:a16="http://schemas.microsoft.com/office/drawing/2014/main" id="{B1F03C6B-2A4E-F945-A468-511BB92470C5}"/>
              </a:ext>
            </a:extLst>
          </p:cNvPr>
          <p:cNvPicPr>
            <a:picLocks noChangeAspect="1"/>
          </p:cNvPicPr>
          <p:nvPr/>
        </p:nvPicPr>
        <p:blipFill rotWithShape="1">
          <a:blip r:embed="rId6"/>
          <a:srcRect b="88648"/>
          <a:stretch/>
        </p:blipFill>
        <p:spPr>
          <a:xfrm>
            <a:off x="6171431" y="3137688"/>
            <a:ext cx="2181480" cy="297180"/>
          </a:xfrm>
          <a:prstGeom prst="rect">
            <a:avLst/>
          </a:prstGeom>
        </p:spPr>
      </p:pic>
      <p:sp>
        <p:nvSpPr>
          <p:cNvPr id="25" name="TextBox 24">
            <a:extLst>
              <a:ext uri="{FF2B5EF4-FFF2-40B4-BE49-F238E27FC236}">
                <a16:creationId xmlns:a16="http://schemas.microsoft.com/office/drawing/2014/main" id="{F241B71A-C14C-E941-B1E5-85A455FE1576}"/>
              </a:ext>
            </a:extLst>
          </p:cNvPr>
          <p:cNvSpPr txBox="1"/>
          <p:nvPr/>
        </p:nvSpPr>
        <p:spPr>
          <a:xfrm>
            <a:off x="1977240" y="3346826"/>
            <a:ext cx="1268874" cy="300082"/>
          </a:xfrm>
          <a:prstGeom prst="rect">
            <a:avLst/>
          </a:prstGeom>
          <a:noFill/>
        </p:spPr>
        <p:txBody>
          <a:bodyPr wrap="none" rtlCol="0">
            <a:spAutoFit/>
          </a:bodyPr>
          <a:lstStyle/>
          <a:p>
            <a:r>
              <a:rPr lang="en-US" sz="1350" b="1" dirty="0"/>
              <a:t>MEAN MLCAPE</a:t>
            </a:r>
          </a:p>
        </p:txBody>
      </p:sp>
      <p:sp>
        <p:nvSpPr>
          <p:cNvPr id="26" name="TextBox 25">
            <a:extLst>
              <a:ext uri="{FF2B5EF4-FFF2-40B4-BE49-F238E27FC236}">
                <a16:creationId xmlns:a16="http://schemas.microsoft.com/office/drawing/2014/main" id="{E855301D-8EBF-9F48-816D-0B2E0215A7AB}"/>
              </a:ext>
            </a:extLst>
          </p:cNvPr>
          <p:cNvSpPr txBox="1"/>
          <p:nvPr/>
        </p:nvSpPr>
        <p:spPr>
          <a:xfrm>
            <a:off x="1162936" y="2878576"/>
            <a:ext cx="726481" cy="300082"/>
          </a:xfrm>
          <a:prstGeom prst="rect">
            <a:avLst/>
          </a:prstGeom>
          <a:noFill/>
        </p:spPr>
        <p:txBody>
          <a:bodyPr wrap="none" rtlCol="0">
            <a:spAutoFit/>
          </a:bodyPr>
          <a:lstStyle/>
          <a:p>
            <a:r>
              <a:rPr lang="en-US" sz="1350" b="1" dirty="0"/>
              <a:t>HREFv2</a:t>
            </a:r>
          </a:p>
        </p:txBody>
      </p:sp>
      <p:sp>
        <p:nvSpPr>
          <p:cNvPr id="33" name="TextBox 32">
            <a:extLst>
              <a:ext uri="{FF2B5EF4-FFF2-40B4-BE49-F238E27FC236}">
                <a16:creationId xmlns:a16="http://schemas.microsoft.com/office/drawing/2014/main" id="{CFD76690-6D73-2C47-91F9-14DD9AC46FAF}"/>
              </a:ext>
            </a:extLst>
          </p:cNvPr>
          <p:cNvSpPr txBox="1"/>
          <p:nvPr/>
        </p:nvSpPr>
        <p:spPr>
          <a:xfrm>
            <a:off x="3521732" y="2878576"/>
            <a:ext cx="726481" cy="300082"/>
          </a:xfrm>
          <a:prstGeom prst="rect">
            <a:avLst/>
          </a:prstGeom>
          <a:noFill/>
        </p:spPr>
        <p:txBody>
          <a:bodyPr wrap="none" rtlCol="0">
            <a:spAutoFit/>
          </a:bodyPr>
          <a:lstStyle/>
          <a:p>
            <a:r>
              <a:rPr lang="en-US" sz="1350" b="1" dirty="0"/>
              <a:t>HREFv3</a:t>
            </a:r>
          </a:p>
        </p:txBody>
      </p:sp>
      <p:sp>
        <p:nvSpPr>
          <p:cNvPr id="34" name="TextBox 33">
            <a:extLst>
              <a:ext uri="{FF2B5EF4-FFF2-40B4-BE49-F238E27FC236}">
                <a16:creationId xmlns:a16="http://schemas.microsoft.com/office/drawing/2014/main" id="{F77024DF-20C7-B546-A85F-459F72A62A5B}"/>
              </a:ext>
            </a:extLst>
          </p:cNvPr>
          <p:cNvSpPr txBox="1"/>
          <p:nvPr/>
        </p:nvSpPr>
        <p:spPr>
          <a:xfrm>
            <a:off x="5743627" y="1260589"/>
            <a:ext cx="1072730" cy="507831"/>
          </a:xfrm>
          <a:prstGeom prst="rect">
            <a:avLst/>
          </a:prstGeom>
          <a:noFill/>
        </p:spPr>
        <p:txBody>
          <a:bodyPr wrap="none" rtlCol="0">
            <a:spAutoFit/>
          </a:bodyPr>
          <a:lstStyle/>
          <a:p>
            <a:r>
              <a:rPr lang="en-US" sz="1350" b="1" dirty="0"/>
              <a:t>ANL</a:t>
            </a:r>
          </a:p>
          <a:p>
            <a:r>
              <a:rPr lang="en-US" sz="1350" b="1" dirty="0"/>
              <a:t>CAPE &gt; 1000</a:t>
            </a:r>
          </a:p>
        </p:txBody>
      </p:sp>
      <p:sp>
        <p:nvSpPr>
          <p:cNvPr id="35" name="TextBox 34">
            <a:extLst>
              <a:ext uri="{FF2B5EF4-FFF2-40B4-BE49-F238E27FC236}">
                <a16:creationId xmlns:a16="http://schemas.microsoft.com/office/drawing/2014/main" id="{8373AE20-65AE-7E49-91BD-59C08527C31F}"/>
              </a:ext>
            </a:extLst>
          </p:cNvPr>
          <p:cNvSpPr txBox="1"/>
          <p:nvPr/>
        </p:nvSpPr>
        <p:spPr>
          <a:xfrm>
            <a:off x="4956664" y="2705452"/>
            <a:ext cx="760144" cy="923330"/>
          </a:xfrm>
          <a:prstGeom prst="rect">
            <a:avLst/>
          </a:prstGeom>
          <a:noFill/>
        </p:spPr>
        <p:txBody>
          <a:bodyPr wrap="none" rtlCol="0">
            <a:spAutoFit/>
          </a:bodyPr>
          <a:lstStyle/>
          <a:p>
            <a:r>
              <a:rPr lang="en-US" sz="1350" dirty="0"/>
              <a:t>F06</a:t>
            </a:r>
          </a:p>
          <a:p>
            <a:r>
              <a:rPr lang="en-US" sz="1350" dirty="0"/>
              <a:t>Valid</a:t>
            </a:r>
          </a:p>
          <a:p>
            <a:r>
              <a:rPr lang="en-US" sz="1350" dirty="0"/>
              <a:t>18z</a:t>
            </a:r>
          </a:p>
          <a:p>
            <a:r>
              <a:rPr lang="en-US" sz="1350" dirty="0"/>
              <a:t>5/29/20</a:t>
            </a:r>
          </a:p>
        </p:txBody>
      </p:sp>
      <p:sp>
        <p:nvSpPr>
          <p:cNvPr id="37" name="TextBox 36">
            <a:extLst>
              <a:ext uri="{FF2B5EF4-FFF2-40B4-BE49-F238E27FC236}">
                <a16:creationId xmlns:a16="http://schemas.microsoft.com/office/drawing/2014/main" id="{80E986BF-80B0-E343-8F3F-45657F2937E3}"/>
              </a:ext>
            </a:extLst>
          </p:cNvPr>
          <p:cNvSpPr txBox="1"/>
          <p:nvPr/>
        </p:nvSpPr>
        <p:spPr>
          <a:xfrm>
            <a:off x="6134268" y="3450775"/>
            <a:ext cx="819455" cy="507831"/>
          </a:xfrm>
          <a:prstGeom prst="rect">
            <a:avLst/>
          </a:prstGeom>
          <a:noFill/>
        </p:spPr>
        <p:txBody>
          <a:bodyPr wrap="none" rtlCol="0">
            <a:spAutoFit/>
          </a:bodyPr>
          <a:lstStyle/>
          <a:p>
            <a:r>
              <a:rPr lang="en-US" sz="1350" b="1" dirty="0"/>
              <a:t>ANL</a:t>
            </a:r>
          </a:p>
          <a:p>
            <a:r>
              <a:rPr lang="en-US" sz="1350" b="1" dirty="0"/>
              <a:t>ML CAPE</a:t>
            </a:r>
          </a:p>
        </p:txBody>
      </p:sp>
      <p:sp>
        <p:nvSpPr>
          <p:cNvPr id="38" name="TextBox 37">
            <a:extLst>
              <a:ext uri="{FF2B5EF4-FFF2-40B4-BE49-F238E27FC236}">
                <a16:creationId xmlns:a16="http://schemas.microsoft.com/office/drawing/2014/main" id="{4E31499B-69B7-444E-B089-C771D6DD5BC9}"/>
              </a:ext>
            </a:extLst>
          </p:cNvPr>
          <p:cNvSpPr txBox="1"/>
          <p:nvPr/>
        </p:nvSpPr>
        <p:spPr>
          <a:xfrm>
            <a:off x="7366300" y="1557759"/>
            <a:ext cx="1688667" cy="1131079"/>
          </a:xfrm>
          <a:prstGeom prst="rect">
            <a:avLst/>
          </a:prstGeom>
          <a:solidFill>
            <a:srgbClr val="F6F40F"/>
          </a:solidFill>
        </p:spPr>
        <p:txBody>
          <a:bodyPr wrap="none" rtlCol="0">
            <a:spAutoFit/>
          </a:bodyPr>
          <a:lstStyle/>
          <a:p>
            <a:r>
              <a:rPr lang="en-US" sz="1350" dirty="0"/>
              <a:t>Both the mean</a:t>
            </a:r>
          </a:p>
          <a:p>
            <a:r>
              <a:rPr lang="en-US" sz="1350" dirty="0"/>
              <a:t>  and the prob &gt; 1000</a:t>
            </a:r>
          </a:p>
          <a:p>
            <a:r>
              <a:rPr lang="en-US" sz="1350" dirty="0"/>
              <a:t>  show meaningful</a:t>
            </a:r>
          </a:p>
          <a:p>
            <a:r>
              <a:rPr lang="en-US" sz="1350" dirty="0"/>
              <a:t>  impact from the</a:t>
            </a:r>
          </a:p>
          <a:p>
            <a:r>
              <a:rPr lang="en-US" sz="1350" dirty="0"/>
              <a:t>  FV3 contribution</a:t>
            </a:r>
          </a:p>
        </p:txBody>
      </p:sp>
      <p:pic>
        <p:nvPicPr>
          <p:cNvPr id="39" name="Picture 38">
            <a:extLst>
              <a:ext uri="{FF2B5EF4-FFF2-40B4-BE49-F238E27FC236}">
                <a16:creationId xmlns:a16="http://schemas.microsoft.com/office/drawing/2014/main" id="{23B1BD50-37DF-2C42-B9EE-02A5228F2D8B}"/>
              </a:ext>
            </a:extLst>
          </p:cNvPr>
          <p:cNvPicPr>
            <a:picLocks noChangeAspect="1"/>
          </p:cNvPicPr>
          <p:nvPr/>
        </p:nvPicPr>
        <p:blipFill>
          <a:blip r:embed="rId7"/>
          <a:stretch>
            <a:fillRect/>
          </a:stretch>
        </p:blipFill>
        <p:spPr>
          <a:xfrm>
            <a:off x="247636" y="953599"/>
            <a:ext cx="4728083" cy="1929058"/>
          </a:xfrm>
          <a:prstGeom prst="rect">
            <a:avLst/>
          </a:prstGeom>
        </p:spPr>
      </p:pic>
      <p:sp>
        <p:nvSpPr>
          <p:cNvPr id="40" name="TextBox 39">
            <a:extLst>
              <a:ext uri="{FF2B5EF4-FFF2-40B4-BE49-F238E27FC236}">
                <a16:creationId xmlns:a16="http://schemas.microsoft.com/office/drawing/2014/main" id="{D12D3FAF-4892-AC46-A2CB-9A7EE92E52ED}"/>
              </a:ext>
            </a:extLst>
          </p:cNvPr>
          <p:cNvSpPr txBox="1"/>
          <p:nvPr/>
        </p:nvSpPr>
        <p:spPr>
          <a:xfrm>
            <a:off x="1709319" y="1049991"/>
            <a:ext cx="1776384" cy="300082"/>
          </a:xfrm>
          <a:prstGeom prst="rect">
            <a:avLst/>
          </a:prstGeom>
          <a:noFill/>
        </p:spPr>
        <p:txBody>
          <a:bodyPr wrap="none" rtlCol="0">
            <a:spAutoFit/>
          </a:bodyPr>
          <a:lstStyle/>
          <a:p>
            <a:r>
              <a:rPr lang="en-US" sz="1350" b="1" dirty="0"/>
              <a:t>PROB MLCAPE &gt; 1000</a:t>
            </a:r>
          </a:p>
        </p:txBody>
      </p:sp>
    </p:spTree>
    <p:extLst>
      <p:ext uri="{BB962C8B-B14F-4D97-AF65-F5344CB8AC3E}">
        <p14:creationId xmlns:p14="http://schemas.microsoft.com/office/powerpoint/2010/main" val="3916292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480" y="1607785"/>
            <a:ext cx="184666" cy="600164"/>
          </a:xfrm>
          <a:prstGeom prst="rect">
            <a:avLst/>
          </a:prstGeom>
          <a:noFill/>
        </p:spPr>
        <p:txBody>
          <a:bodyPr wrap="none" rtlCol="0">
            <a:spAutoFit/>
          </a:bodyPr>
          <a:lstStyle/>
          <a:p>
            <a:pPr algn="ctr"/>
            <a:endParaRPr lang="en-US" sz="3300" b="1" dirty="0">
              <a:solidFill>
                <a:srgbClr val="FF0000"/>
              </a:solidFill>
              <a:latin typeface="Arial"/>
              <a:cs typeface="Arial"/>
            </a:endParaRPr>
          </a:p>
        </p:txBody>
      </p:sp>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NWS Southern Region</a:t>
            </a:r>
          </a:p>
        </p:txBody>
      </p:sp>
      <p:sp>
        <p:nvSpPr>
          <p:cNvPr id="17" name="TextBox 16"/>
          <p:cNvSpPr txBox="1"/>
          <p:nvPr/>
        </p:nvSpPr>
        <p:spPr>
          <a:xfrm>
            <a:off x="90249" y="1054945"/>
            <a:ext cx="9003214" cy="3785652"/>
          </a:xfrm>
          <a:prstGeom prst="rect">
            <a:avLst/>
          </a:prstGeom>
          <a:noFill/>
        </p:spPr>
        <p:txBody>
          <a:bodyPr wrap="square" rtlCol="0">
            <a:spAutoFit/>
          </a:bodyPr>
          <a:lstStyle/>
          <a:p>
            <a:pPr marL="457200" indent="-365760">
              <a:buFont typeface="Arial"/>
              <a:buChar char="•"/>
            </a:pPr>
            <a:r>
              <a:rPr lang="en-US" sz="1600" dirty="0">
                <a:latin typeface="Arial"/>
                <a:cs typeface="Arial"/>
              </a:rPr>
              <a:t>The </a:t>
            </a:r>
            <a:r>
              <a:rPr lang="en-US" sz="1600" b="1" u="sng" dirty="0">
                <a:solidFill>
                  <a:srgbClr val="00B050"/>
                </a:solidFill>
                <a:latin typeface="Arial"/>
                <a:cs typeface="Arial"/>
              </a:rPr>
              <a:t>parallel HREFv3 is an improvement</a:t>
            </a:r>
            <a:r>
              <a:rPr lang="en-US" sz="1600" dirty="0">
                <a:latin typeface="Arial"/>
                <a:cs typeface="Arial"/>
              </a:rPr>
              <a:t> over the operational HREFv2.</a:t>
            </a:r>
          </a:p>
          <a:p>
            <a:pPr marL="377190" indent="-285750">
              <a:buFont typeface="Arial"/>
              <a:buChar char="•"/>
            </a:pPr>
            <a:endParaRPr lang="en-US" sz="1600" dirty="0">
              <a:latin typeface="Arial"/>
              <a:cs typeface="Arial"/>
            </a:endParaRPr>
          </a:p>
          <a:p>
            <a:pPr marL="457200" indent="-365760">
              <a:buFont typeface="Arial"/>
              <a:buChar char="•"/>
            </a:pPr>
            <a:r>
              <a:rPr lang="en-US" sz="1600" dirty="0">
                <a:latin typeface="Arial"/>
                <a:cs typeface="Arial"/>
              </a:rPr>
              <a:t>48 h forecast length is useful to allow hazard assessment into the Day 2 period.</a:t>
            </a:r>
          </a:p>
          <a:p>
            <a:pPr marL="457200" indent="-365760">
              <a:buFont typeface="Arial"/>
              <a:buChar char="•"/>
            </a:pPr>
            <a:endParaRPr lang="en-US" sz="1600" dirty="0">
              <a:latin typeface="Arial"/>
              <a:cs typeface="Arial"/>
            </a:endParaRPr>
          </a:p>
          <a:p>
            <a:pPr marL="457200" indent="-365760">
              <a:buFont typeface="Arial"/>
              <a:buChar char="•"/>
            </a:pPr>
            <a:r>
              <a:rPr lang="en-US" sz="1600" dirty="0">
                <a:latin typeface="Arial"/>
                <a:cs typeface="Arial"/>
              </a:rPr>
              <a:t>EAS was especially useful in terrain.</a:t>
            </a:r>
          </a:p>
          <a:p>
            <a:pPr marL="457200" indent="-365760">
              <a:buFont typeface="Arial"/>
              <a:buChar char="•"/>
            </a:pPr>
            <a:endParaRPr lang="en-US" sz="1600" dirty="0">
              <a:latin typeface="Arial"/>
              <a:cs typeface="Arial"/>
            </a:endParaRPr>
          </a:p>
          <a:p>
            <a:pPr marL="457200" indent="-365760">
              <a:buFont typeface="Arial"/>
              <a:buChar char="•"/>
            </a:pPr>
            <a:r>
              <a:rPr lang="en-US" sz="1600" dirty="0">
                <a:latin typeface="Arial"/>
                <a:cs typeface="Arial"/>
              </a:rPr>
              <a:t>LPMM was an improvement, producing a more representative forecast in many instances.</a:t>
            </a:r>
          </a:p>
          <a:p>
            <a:pPr marL="457200" indent="-365760">
              <a:buFont typeface="Arial"/>
              <a:buChar char="•"/>
            </a:pPr>
            <a:endParaRPr lang="en-US" sz="1600" dirty="0">
              <a:latin typeface="Arial"/>
              <a:cs typeface="Arial"/>
            </a:endParaRPr>
          </a:p>
          <a:p>
            <a:pPr marL="457200" indent="-365760">
              <a:buFont typeface="Arial"/>
              <a:buChar char="•"/>
            </a:pPr>
            <a:r>
              <a:rPr lang="en-US" sz="1600" dirty="0">
                <a:latin typeface="Arial"/>
                <a:cs typeface="Arial"/>
              </a:rPr>
              <a:t>The HREFv3 probabilities (using hourly maximum wind speed and a small neighborhood probability) looked better than in HREFv2.</a:t>
            </a:r>
          </a:p>
          <a:p>
            <a:pPr marL="457200" indent="-365760">
              <a:buFont typeface="Arial"/>
              <a:buChar char="•"/>
            </a:pPr>
            <a:endParaRPr lang="en-US" sz="1600" dirty="0">
              <a:latin typeface="Arial"/>
              <a:cs typeface="Arial"/>
            </a:endParaRPr>
          </a:p>
          <a:p>
            <a:pPr marL="457200" indent="-365760">
              <a:buFont typeface="Arial"/>
              <a:buChar char="•"/>
            </a:pPr>
            <a:r>
              <a:rPr lang="en-US" sz="1600" dirty="0">
                <a:latin typeface="Arial"/>
                <a:cs typeface="Arial"/>
              </a:rPr>
              <a:t>HRW-FV3 is superior to HRW-NMMB, but the low CAPE bias in FV3 certainly deteriorates certain aspects of the convective forecast at times.</a:t>
            </a:r>
          </a:p>
          <a:p>
            <a:pPr marL="457200" indent="-365760">
              <a:buFont typeface="Arial"/>
              <a:buChar char="•"/>
            </a:pPr>
            <a:endParaRPr lang="en-US" sz="1600" dirty="0">
              <a:latin typeface="Arial"/>
              <a:cs typeface="Arial"/>
            </a:endParaRPr>
          </a:p>
          <a:p>
            <a:pPr marL="457200" indent="-365760">
              <a:buFont typeface="Arial"/>
              <a:buChar char="•"/>
            </a:pPr>
            <a:r>
              <a:rPr lang="en-US" sz="1600" b="1" u="sng" dirty="0">
                <a:solidFill>
                  <a:srgbClr val="00B050"/>
                </a:solidFill>
                <a:latin typeface="Arial"/>
                <a:cs typeface="Arial"/>
              </a:rPr>
              <a:t>Supports the implementation of HREFv3.</a:t>
            </a:r>
          </a:p>
        </p:txBody>
      </p:sp>
    </p:spTree>
    <p:extLst>
      <p:ext uri="{BB962C8B-B14F-4D97-AF65-F5344CB8AC3E}">
        <p14:creationId xmlns:p14="http://schemas.microsoft.com/office/powerpoint/2010/main" val="3909125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3">
            <a:extLst>
              <a:ext uri="{FF2B5EF4-FFF2-40B4-BE49-F238E27FC236}">
                <a16:creationId xmlns:a16="http://schemas.microsoft.com/office/drawing/2014/main" id="{C508F9DC-F731-6F4E-83A5-028EDEFC60EC}"/>
              </a:ext>
            </a:extLst>
          </p:cNvPr>
          <p:cNvSpPr txBox="1">
            <a:spLocks/>
          </p:cNvSpPr>
          <p:nvPr/>
        </p:nvSpPr>
        <p:spPr>
          <a:xfrm>
            <a:off x="452231" y="3960413"/>
            <a:ext cx="8341356" cy="1183087"/>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1600" dirty="0">
                <a:solidFill>
                  <a:schemeClr val="tx1"/>
                </a:solidFill>
              </a:rPr>
              <a:t>Having CAM ensemble guidance throughout Day 2 can be useful, particularly in synoptically-driven or more organized events</a:t>
            </a:r>
          </a:p>
          <a:p>
            <a:pPr algn="l"/>
            <a:endParaRPr lang="en-US" sz="600" dirty="0">
              <a:solidFill>
                <a:schemeClr val="tx1"/>
              </a:solidFill>
            </a:endParaRPr>
          </a:p>
          <a:p>
            <a:pPr marL="285750" indent="-285750" algn="l">
              <a:buFont typeface="Arial" panose="020B0604020202020204" pitchFamily="34" charset="0"/>
              <a:buChar char="•"/>
            </a:pPr>
            <a:r>
              <a:rPr lang="en-US" sz="1600" dirty="0">
                <a:solidFill>
                  <a:schemeClr val="tx1"/>
                </a:solidFill>
              </a:rPr>
              <a:t>Note: Some time-lagged members will drop out at 36 and 42 hours, so remaining members will have more impact on products in later forecast hours</a:t>
            </a:r>
          </a:p>
        </p:txBody>
      </p:sp>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Extension to 48 Hours</a:t>
            </a:r>
          </a:p>
        </p:txBody>
      </p:sp>
      <p:sp>
        <p:nvSpPr>
          <p:cNvPr id="20" name="TextBox 19">
            <a:extLst>
              <a:ext uri="{FF2B5EF4-FFF2-40B4-BE49-F238E27FC236}">
                <a16:creationId xmlns:a16="http://schemas.microsoft.com/office/drawing/2014/main" id="{3C432580-4D85-F24C-B79E-9743D1B54574}"/>
              </a:ext>
            </a:extLst>
          </p:cNvPr>
          <p:cNvSpPr txBox="1"/>
          <p:nvPr/>
        </p:nvSpPr>
        <p:spPr>
          <a:xfrm>
            <a:off x="2211985" y="3434855"/>
            <a:ext cx="3200941" cy="507831"/>
          </a:xfrm>
          <a:prstGeom prst="rect">
            <a:avLst/>
          </a:prstGeom>
          <a:noFill/>
        </p:spPr>
        <p:txBody>
          <a:bodyPr wrap="none" rtlCol="0">
            <a:spAutoFit/>
          </a:bodyPr>
          <a:lstStyle/>
          <a:p>
            <a:pPr algn="ctr"/>
            <a:r>
              <a:rPr lang="en-US" sz="1350" b="1" dirty="0"/>
              <a:t>HREFv3 Probability of 1-km REFD &gt; 40 </a:t>
            </a:r>
            <a:r>
              <a:rPr lang="en-US" sz="1350" b="1" dirty="0" err="1"/>
              <a:t>dBZ</a:t>
            </a:r>
            <a:endParaRPr lang="en-US" sz="1350" b="1" baseline="30000" dirty="0"/>
          </a:p>
          <a:p>
            <a:pPr algn="ctr"/>
            <a:r>
              <a:rPr lang="en-US" sz="1350" b="1" dirty="0"/>
              <a:t>Valid: 00Z 13 April 2020</a:t>
            </a:r>
          </a:p>
        </p:txBody>
      </p:sp>
      <p:pic>
        <p:nvPicPr>
          <p:cNvPr id="27" name="Picture 26">
            <a:extLst>
              <a:ext uri="{FF2B5EF4-FFF2-40B4-BE49-F238E27FC236}">
                <a16:creationId xmlns:a16="http://schemas.microsoft.com/office/drawing/2014/main" id="{1532DE8C-83BA-864A-BC91-491BF2531463}"/>
              </a:ext>
            </a:extLst>
          </p:cNvPr>
          <p:cNvPicPr>
            <a:picLocks noChangeAspect="1"/>
          </p:cNvPicPr>
          <p:nvPr/>
        </p:nvPicPr>
        <p:blipFill rotWithShape="1">
          <a:blip r:embed="rId5"/>
          <a:srcRect l="44643" t="19341"/>
          <a:stretch/>
        </p:blipFill>
        <p:spPr>
          <a:xfrm>
            <a:off x="6921129" y="1045003"/>
            <a:ext cx="2172333" cy="2373950"/>
          </a:xfrm>
          <a:prstGeom prst="rect">
            <a:avLst/>
          </a:prstGeom>
        </p:spPr>
      </p:pic>
      <p:pic>
        <p:nvPicPr>
          <p:cNvPr id="25" name="Picture 24">
            <a:extLst>
              <a:ext uri="{FF2B5EF4-FFF2-40B4-BE49-F238E27FC236}">
                <a16:creationId xmlns:a16="http://schemas.microsoft.com/office/drawing/2014/main" id="{D0567724-6A16-4E43-90BA-B7B9C7702CA6}"/>
              </a:ext>
            </a:extLst>
          </p:cNvPr>
          <p:cNvPicPr>
            <a:picLocks noChangeAspect="1"/>
          </p:cNvPicPr>
          <p:nvPr/>
        </p:nvPicPr>
        <p:blipFill>
          <a:blip r:embed="rId6"/>
          <a:srcRect/>
          <a:stretch/>
        </p:blipFill>
        <p:spPr>
          <a:xfrm>
            <a:off x="3812450" y="1043179"/>
            <a:ext cx="3346993" cy="2373950"/>
          </a:xfrm>
          <a:prstGeom prst="rect">
            <a:avLst/>
          </a:prstGeom>
        </p:spPr>
      </p:pic>
      <p:pic>
        <p:nvPicPr>
          <p:cNvPr id="28" name="Picture 27">
            <a:extLst>
              <a:ext uri="{FF2B5EF4-FFF2-40B4-BE49-F238E27FC236}">
                <a16:creationId xmlns:a16="http://schemas.microsoft.com/office/drawing/2014/main" id="{0A1CF7C9-D255-B94B-B141-56BE47D3FDC7}"/>
              </a:ext>
            </a:extLst>
          </p:cNvPr>
          <p:cNvPicPr>
            <a:picLocks noChangeAspect="1"/>
          </p:cNvPicPr>
          <p:nvPr/>
        </p:nvPicPr>
        <p:blipFill>
          <a:blip r:embed="rId7"/>
          <a:srcRect/>
          <a:stretch/>
        </p:blipFill>
        <p:spPr>
          <a:xfrm>
            <a:off x="2017544" y="1025453"/>
            <a:ext cx="3346993" cy="2373950"/>
          </a:xfrm>
          <a:prstGeom prst="rect">
            <a:avLst/>
          </a:prstGeom>
        </p:spPr>
      </p:pic>
      <p:pic>
        <p:nvPicPr>
          <p:cNvPr id="29" name="Picture 28">
            <a:extLst>
              <a:ext uri="{FF2B5EF4-FFF2-40B4-BE49-F238E27FC236}">
                <a16:creationId xmlns:a16="http://schemas.microsoft.com/office/drawing/2014/main" id="{8EDB7B11-9136-DB42-8065-388109F9D07E}"/>
              </a:ext>
            </a:extLst>
          </p:cNvPr>
          <p:cNvPicPr>
            <a:picLocks noChangeAspect="1"/>
          </p:cNvPicPr>
          <p:nvPr/>
        </p:nvPicPr>
        <p:blipFill>
          <a:blip r:embed="rId8"/>
          <a:srcRect/>
          <a:stretch/>
        </p:blipFill>
        <p:spPr>
          <a:xfrm>
            <a:off x="214684" y="1043179"/>
            <a:ext cx="3346994" cy="2373950"/>
          </a:xfrm>
          <a:prstGeom prst="rect">
            <a:avLst/>
          </a:prstGeom>
        </p:spPr>
      </p:pic>
      <p:sp>
        <p:nvSpPr>
          <p:cNvPr id="30" name="TextBox 29">
            <a:extLst>
              <a:ext uri="{FF2B5EF4-FFF2-40B4-BE49-F238E27FC236}">
                <a16:creationId xmlns:a16="http://schemas.microsoft.com/office/drawing/2014/main" id="{3076C7D0-ED65-4E47-8B38-FB58696C9ECD}"/>
              </a:ext>
            </a:extLst>
          </p:cNvPr>
          <p:cNvSpPr txBox="1"/>
          <p:nvPr/>
        </p:nvSpPr>
        <p:spPr>
          <a:xfrm>
            <a:off x="2944045" y="2686079"/>
            <a:ext cx="441146" cy="300082"/>
          </a:xfrm>
          <a:prstGeom prst="rect">
            <a:avLst/>
          </a:prstGeom>
          <a:solidFill>
            <a:schemeClr val="bg1"/>
          </a:solidFill>
          <a:ln w="25400">
            <a:solidFill>
              <a:schemeClr val="tx1"/>
            </a:solidFill>
          </a:ln>
        </p:spPr>
        <p:txBody>
          <a:bodyPr wrap="none" rtlCol="0">
            <a:spAutoFit/>
          </a:bodyPr>
          <a:lstStyle/>
          <a:p>
            <a:pPr algn="ctr"/>
            <a:r>
              <a:rPr lang="en-US" sz="1350" b="1" dirty="0"/>
              <a:t>F48</a:t>
            </a:r>
          </a:p>
        </p:txBody>
      </p:sp>
      <p:sp>
        <p:nvSpPr>
          <p:cNvPr id="36" name="TextBox 35">
            <a:extLst>
              <a:ext uri="{FF2B5EF4-FFF2-40B4-BE49-F238E27FC236}">
                <a16:creationId xmlns:a16="http://schemas.microsoft.com/office/drawing/2014/main" id="{8C7B766F-A628-7547-B804-1A48B9D0865F}"/>
              </a:ext>
            </a:extLst>
          </p:cNvPr>
          <p:cNvSpPr txBox="1"/>
          <p:nvPr/>
        </p:nvSpPr>
        <p:spPr>
          <a:xfrm>
            <a:off x="4746905" y="2669504"/>
            <a:ext cx="441146" cy="300082"/>
          </a:xfrm>
          <a:prstGeom prst="rect">
            <a:avLst/>
          </a:prstGeom>
          <a:solidFill>
            <a:schemeClr val="bg1"/>
          </a:solidFill>
          <a:ln w="25400">
            <a:solidFill>
              <a:schemeClr val="tx1"/>
            </a:solidFill>
          </a:ln>
        </p:spPr>
        <p:txBody>
          <a:bodyPr wrap="none" rtlCol="0">
            <a:spAutoFit/>
          </a:bodyPr>
          <a:lstStyle/>
          <a:p>
            <a:pPr algn="ctr"/>
            <a:r>
              <a:rPr lang="en-US" sz="1350" b="1" dirty="0"/>
              <a:t>F36</a:t>
            </a:r>
          </a:p>
        </p:txBody>
      </p:sp>
      <p:sp>
        <p:nvSpPr>
          <p:cNvPr id="37" name="TextBox 36">
            <a:extLst>
              <a:ext uri="{FF2B5EF4-FFF2-40B4-BE49-F238E27FC236}">
                <a16:creationId xmlns:a16="http://schemas.microsoft.com/office/drawing/2014/main" id="{115EAC73-4E04-594A-9821-79C81E677630}"/>
              </a:ext>
            </a:extLst>
          </p:cNvPr>
          <p:cNvSpPr txBox="1"/>
          <p:nvPr/>
        </p:nvSpPr>
        <p:spPr>
          <a:xfrm>
            <a:off x="6544971" y="2691535"/>
            <a:ext cx="441146" cy="300082"/>
          </a:xfrm>
          <a:prstGeom prst="rect">
            <a:avLst/>
          </a:prstGeom>
          <a:solidFill>
            <a:schemeClr val="bg1"/>
          </a:solidFill>
          <a:ln w="25400">
            <a:solidFill>
              <a:schemeClr val="tx1"/>
            </a:solidFill>
          </a:ln>
        </p:spPr>
        <p:txBody>
          <a:bodyPr wrap="none" rtlCol="0">
            <a:spAutoFit/>
          </a:bodyPr>
          <a:lstStyle/>
          <a:p>
            <a:pPr algn="ctr"/>
            <a:r>
              <a:rPr lang="en-US" sz="1350" b="1" dirty="0"/>
              <a:t>F24</a:t>
            </a:r>
          </a:p>
        </p:txBody>
      </p:sp>
    </p:spTree>
    <p:extLst>
      <p:ext uri="{BB962C8B-B14F-4D97-AF65-F5344CB8AC3E}">
        <p14:creationId xmlns:p14="http://schemas.microsoft.com/office/powerpoint/2010/main" val="1546931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5A86874D-590A-8C45-BD03-941D05CC41B4}"/>
              </a:ext>
            </a:extLst>
          </p:cNvPr>
          <p:cNvPicPr>
            <a:picLocks noChangeAspect="1"/>
          </p:cNvPicPr>
          <p:nvPr/>
        </p:nvPicPr>
        <p:blipFill>
          <a:blip r:embed="rId3"/>
          <a:stretch>
            <a:fillRect/>
          </a:stretch>
        </p:blipFill>
        <p:spPr>
          <a:xfrm>
            <a:off x="4880306" y="1006452"/>
            <a:ext cx="2652808" cy="1859700"/>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492420"/>
          </a:xfrm>
          <a:prstGeom prst="rect">
            <a:avLst/>
          </a:prstGeom>
          <a:noFill/>
        </p:spPr>
        <p:txBody>
          <a:bodyPr wrap="square" lIns="121899" tIns="60949" rIns="121899" bIns="60949" rtlCol="0">
            <a:spAutoFit/>
          </a:bodyPr>
          <a:lstStyle/>
          <a:p>
            <a:pPr algn="ctr"/>
            <a:r>
              <a:rPr lang="en-US" sz="2400" b="1" dirty="0">
                <a:solidFill>
                  <a:schemeClr val="bg1"/>
                </a:solidFill>
                <a:latin typeface="Arial"/>
                <a:cs typeface="Arial"/>
              </a:rPr>
              <a:t>Wind Probabilities and Convective Wind Events </a:t>
            </a:r>
          </a:p>
        </p:txBody>
      </p:sp>
      <p:pic>
        <p:nvPicPr>
          <p:cNvPr id="19" name="Picture 18">
            <a:extLst>
              <a:ext uri="{FF2B5EF4-FFF2-40B4-BE49-F238E27FC236}">
                <a16:creationId xmlns:a16="http://schemas.microsoft.com/office/drawing/2014/main" id="{918EDA07-DDB2-EC4C-92ED-9774D1D58E88}"/>
              </a:ext>
            </a:extLst>
          </p:cNvPr>
          <p:cNvPicPr>
            <a:picLocks noChangeAspect="1"/>
          </p:cNvPicPr>
          <p:nvPr/>
        </p:nvPicPr>
        <p:blipFill rotWithShape="1">
          <a:blip r:embed="rId6"/>
          <a:srcRect t="57013" r="46307"/>
          <a:stretch/>
        </p:blipFill>
        <p:spPr>
          <a:xfrm>
            <a:off x="6813027" y="999905"/>
            <a:ext cx="2330973" cy="2239413"/>
          </a:xfrm>
          <a:prstGeom prst="rect">
            <a:avLst/>
          </a:prstGeom>
        </p:spPr>
      </p:pic>
      <p:pic>
        <p:nvPicPr>
          <p:cNvPr id="21" name="Picture 20">
            <a:extLst>
              <a:ext uri="{FF2B5EF4-FFF2-40B4-BE49-F238E27FC236}">
                <a16:creationId xmlns:a16="http://schemas.microsoft.com/office/drawing/2014/main" id="{0FF5D04A-2C4B-704B-B353-1E4BA094AE8D}"/>
              </a:ext>
            </a:extLst>
          </p:cNvPr>
          <p:cNvPicPr>
            <a:picLocks noChangeAspect="1"/>
          </p:cNvPicPr>
          <p:nvPr/>
        </p:nvPicPr>
        <p:blipFill>
          <a:blip r:embed="rId7"/>
          <a:stretch>
            <a:fillRect/>
          </a:stretch>
        </p:blipFill>
        <p:spPr>
          <a:xfrm>
            <a:off x="233281" y="1006451"/>
            <a:ext cx="4664544" cy="2071057"/>
          </a:xfrm>
          <a:prstGeom prst="rect">
            <a:avLst/>
          </a:prstGeom>
        </p:spPr>
      </p:pic>
      <p:pic>
        <p:nvPicPr>
          <p:cNvPr id="23" name="Picture 22">
            <a:extLst>
              <a:ext uri="{FF2B5EF4-FFF2-40B4-BE49-F238E27FC236}">
                <a16:creationId xmlns:a16="http://schemas.microsoft.com/office/drawing/2014/main" id="{B9E72E65-AE1D-5547-92EF-AC040248E463}"/>
              </a:ext>
            </a:extLst>
          </p:cNvPr>
          <p:cNvPicPr>
            <a:picLocks noChangeAspect="1"/>
          </p:cNvPicPr>
          <p:nvPr/>
        </p:nvPicPr>
        <p:blipFill>
          <a:blip r:embed="rId8"/>
          <a:stretch>
            <a:fillRect/>
          </a:stretch>
        </p:blipFill>
        <p:spPr>
          <a:xfrm>
            <a:off x="233281" y="3044831"/>
            <a:ext cx="4561798" cy="2071056"/>
          </a:xfrm>
          <a:prstGeom prst="rect">
            <a:avLst/>
          </a:prstGeom>
        </p:spPr>
      </p:pic>
      <p:sp>
        <p:nvSpPr>
          <p:cNvPr id="26" name="TextBox 25">
            <a:extLst>
              <a:ext uri="{FF2B5EF4-FFF2-40B4-BE49-F238E27FC236}">
                <a16:creationId xmlns:a16="http://schemas.microsoft.com/office/drawing/2014/main" id="{815DB819-62DF-6443-834E-A8AA511347BF}"/>
              </a:ext>
            </a:extLst>
          </p:cNvPr>
          <p:cNvSpPr txBox="1"/>
          <p:nvPr/>
        </p:nvSpPr>
        <p:spPr>
          <a:xfrm>
            <a:off x="954813" y="2845436"/>
            <a:ext cx="726481" cy="300082"/>
          </a:xfrm>
          <a:prstGeom prst="rect">
            <a:avLst/>
          </a:prstGeom>
          <a:solidFill>
            <a:schemeClr val="bg1"/>
          </a:solidFill>
          <a:ln w="25400">
            <a:solidFill>
              <a:schemeClr val="tx1"/>
            </a:solidFill>
          </a:ln>
        </p:spPr>
        <p:txBody>
          <a:bodyPr wrap="none" rtlCol="0">
            <a:spAutoFit/>
          </a:bodyPr>
          <a:lstStyle/>
          <a:p>
            <a:pPr algn="ctr"/>
            <a:r>
              <a:rPr lang="en-US" sz="1350" b="1" dirty="0"/>
              <a:t>HREFv2</a:t>
            </a:r>
          </a:p>
        </p:txBody>
      </p:sp>
      <p:sp>
        <p:nvSpPr>
          <p:cNvPr id="31" name="TextBox 30">
            <a:extLst>
              <a:ext uri="{FF2B5EF4-FFF2-40B4-BE49-F238E27FC236}">
                <a16:creationId xmlns:a16="http://schemas.microsoft.com/office/drawing/2014/main" id="{C109B65C-229D-CF4E-9167-55269AEC97A3}"/>
              </a:ext>
            </a:extLst>
          </p:cNvPr>
          <p:cNvSpPr txBox="1"/>
          <p:nvPr/>
        </p:nvSpPr>
        <p:spPr>
          <a:xfrm>
            <a:off x="3299532" y="2829475"/>
            <a:ext cx="726481" cy="300082"/>
          </a:xfrm>
          <a:prstGeom prst="rect">
            <a:avLst/>
          </a:prstGeom>
          <a:solidFill>
            <a:schemeClr val="bg1"/>
          </a:solidFill>
          <a:ln w="25400">
            <a:solidFill>
              <a:schemeClr val="tx1"/>
            </a:solidFill>
          </a:ln>
        </p:spPr>
        <p:txBody>
          <a:bodyPr wrap="none" rtlCol="0">
            <a:spAutoFit/>
          </a:bodyPr>
          <a:lstStyle/>
          <a:p>
            <a:pPr algn="ctr"/>
            <a:r>
              <a:rPr lang="en-US" sz="1350" b="1" dirty="0"/>
              <a:t>HREFv3</a:t>
            </a:r>
          </a:p>
        </p:txBody>
      </p:sp>
      <p:sp>
        <p:nvSpPr>
          <p:cNvPr id="32" name="TextBox 31">
            <a:extLst>
              <a:ext uri="{FF2B5EF4-FFF2-40B4-BE49-F238E27FC236}">
                <a16:creationId xmlns:a16="http://schemas.microsoft.com/office/drawing/2014/main" id="{377C6E6E-37BF-2A4B-A9D2-E6059FD0608F}"/>
              </a:ext>
            </a:extLst>
          </p:cNvPr>
          <p:cNvSpPr txBox="1"/>
          <p:nvPr/>
        </p:nvSpPr>
        <p:spPr>
          <a:xfrm>
            <a:off x="7181247" y="986315"/>
            <a:ext cx="1499898" cy="507831"/>
          </a:xfrm>
          <a:prstGeom prst="rect">
            <a:avLst/>
          </a:prstGeom>
          <a:solidFill>
            <a:schemeClr val="bg1"/>
          </a:solidFill>
          <a:ln w="25400">
            <a:solidFill>
              <a:schemeClr val="tx1"/>
            </a:solidFill>
          </a:ln>
        </p:spPr>
        <p:txBody>
          <a:bodyPr wrap="none" rtlCol="0">
            <a:spAutoFit/>
          </a:bodyPr>
          <a:lstStyle/>
          <a:p>
            <a:pPr algn="ctr"/>
            <a:r>
              <a:rPr lang="en-US" sz="1350" b="1" dirty="0"/>
              <a:t>RTMA </a:t>
            </a:r>
          </a:p>
          <a:p>
            <a:pPr algn="ctr"/>
            <a:r>
              <a:rPr lang="en-US" sz="1350" b="1" dirty="0"/>
              <a:t>10-m Wind &gt; 30 </a:t>
            </a:r>
            <a:r>
              <a:rPr lang="en-US" sz="1350" b="1" dirty="0" err="1"/>
              <a:t>kt</a:t>
            </a:r>
            <a:endParaRPr lang="en-US" sz="1350" b="1" dirty="0"/>
          </a:p>
        </p:txBody>
      </p:sp>
      <p:sp>
        <p:nvSpPr>
          <p:cNvPr id="33" name="TextBox 32">
            <a:extLst>
              <a:ext uri="{FF2B5EF4-FFF2-40B4-BE49-F238E27FC236}">
                <a16:creationId xmlns:a16="http://schemas.microsoft.com/office/drawing/2014/main" id="{1B99F425-7D58-4240-A661-FA0226E09274}"/>
              </a:ext>
            </a:extLst>
          </p:cNvPr>
          <p:cNvSpPr txBox="1"/>
          <p:nvPr/>
        </p:nvSpPr>
        <p:spPr>
          <a:xfrm>
            <a:off x="106939" y="3160902"/>
            <a:ext cx="577401" cy="507831"/>
          </a:xfrm>
          <a:prstGeom prst="rect">
            <a:avLst/>
          </a:prstGeom>
          <a:solidFill>
            <a:schemeClr val="bg1"/>
          </a:solidFill>
          <a:ln w="25400">
            <a:solidFill>
              <a:schemeClr val="tx1"/>
            </a:solidFill>
          </a:ln>
        </p:spPr>
        <p:txBody>
          <a:bodyPr wrap="none" rtlCol="0">
            <a:spAutoFit/>
          </a:bodyPr>
          <a:lstStyle/>
          <a:p>
            <a:pPr algn="ctr"/>
            <a:r>
              <a:rPr lang="en-US" sz="1350" b="1" dirty="0"/>
              <a:t>REFC</a:t>
            </a:r>
          </a:p>
          <a:p>
            <a:pPr algn="ctr"/>
            <a:r>
              <a:rPr lang="en-US" sz="1350" b="1" dirty="0"/>
              <a:t>PMM</a:t>
            </a:r>
          </a:p>
        </p:txBody>
      </p:sp>
      <p:sp>
        <p:nvSpPr>
          <p:cNvPr id="34" name="TextBox 33">
            <a:extLst>
              <a:ext uri="{FF2B5EF4-FFF2-40B4-BE49-F238E27FC236}">
                <a16:creationId xmlns:a16="http://schemas.microsoft.com/office/drawing/2014/main" id="{507FE7CB-219B-8F43-8844-0A2065B0FDA8}"/>
              </a:ext>
            </a:extLst>
          </p:cNvPr>
          <p:cNvSpPr txBox="1"/>
          <p:nvPr/>
        </p:nvSpPr>
        <p:spPr>
          <a:xfrm>
            <a:off x="50032" y="1124385"/>
            <a:ext cx="1499898" cy="507831"/>
          </a:xfrm>
          <a:prstGeom prst="rect">
            <a:avLst/>
          </a:prstGeom>
          <a:solidFill>
            <a:schemeClr val="bg1"/>
          </a:solidFill>
          <a:ln w="25400">
            <a:solidFill>
              <a:schemeClr val="tx1"/>
            </a:solidFill>
          </a:ln>
        </p:spPr>
        <p:txBody>
          <a:bodyPr wrap="none" rtlCol="0">
            <a:spAutoFit/>
          </a:bodyPr>
          <a:lstStyle/>
          <a:p>
            <a:pPr algn="ctr"/>
            <a:r>
              <a:rPr lang="en-US" sz="1350" b="1" dirty="0"/>
              <a:t>Probability of</a:t>
            </a:r>
          </a:p>
          <a:p>
            <a:pPr algn="ctr"/>
            <a:r>
              <a:rPr lang="en-US" sz="1350" b="1" dirty="0"/>
              <a:t>10-m Wind &gt; 30 </a:t>
            </a:r>
            <a:r>
              <a:rPr lang="en-US" sz="1350" b="1" dirty="0" err="1"/>
              <a:t>kt</a:t>
            </a:r>
            <a:endParaRPr lang="en-US" sz="1350" b="1" dirty="0"/>
          </a:p>
        </p:txBody>
      </p:sp>
      <p:sp>
        <p:nvSpPr>
          <p:cNvPr id="35" name="Content Placeholder 3">
            <a:extLst>
              <a:ext uri="{FF2B5EF4-FFF2-40B4-BE49-F238E27FC236}">
                <a16:creationId xmlns:a16="http://schemas.microsoft.com/office/drawing/2014/main" id="{C8E481D2-2B4A-F74F-839E-F6434A1CD290}"/>
              </a:ext>
            </a:extLst>
          </p:cNvPr>
          <p:cNvSpPr txBox="1">
            <a:spLocks/>
          </p:cNvSpPr>
          <p:nvPr/>
        </p:nvSpPr>
        <p:spPr>
          <a:xfrm>
            <a:off x="4744839" y="3229445"/>
            <a:ext cx="4128060" cy="150577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1500" b="1" dirty="0">
                <a:solidFill>
                  <a:schemeClr val="tx1"/>
                </a:solidFill>
              </a:rPr>
              <a:t>HREFv3</a:t>
            </a:r>
            <a:r>
              <a:rPr lang="en-US" sz="1500" dirty="0">
                <a:solidFill>
                  <a:schemeClr val="tx1"/>
                </a:solidFill>
              </a:rPr>
              <a:t> computes wind probabilities using the </a:t>
            </a:r>
            <a:r>
              <a:rPr lang="en-US" sz="1500" i="1" u="sng" dirty="0">
                <a:solidFill>
                  <a:schemeClr val="tx1"/>
                </a:solidFill>
              </a:rPr>
              <a:t>max value over the previous hour within a 10-km neighborhood </a:t>
            </a:r>
          </a:p>
          <a:p>
            <a:pPr algn="l"/>
            <a:endParaRPr lang="en-US" sz="500" dirty="0"/>
          </a:p>
          <a:p>
            <a:pPr marL="285750" indent="-285750" algn="l">
              <a:buFont typeface="Arial" panose="020B0604020202020204" pitchFamily="34" charset="0"/>
              <a:buChar char="•"/>
            </a:pPr>
            <a:r>
              <a:rPr lang="en-US" sz="1500" dirty="0">
                <a:solidFill>
                  <a:srgbClr val="000000"/>
                </a:solidFill>
              </a:rPr>
              <a:t>30-kt threshold seems to be a good proxy for significant convective gusts, at least in higher instability environments</a:t>
            </a:r>
          </a:p>
          <a:p>
            <a:pPr marL="285750" indent="-285750" algn="l">
              <a:buFont typeface="Arial" panose="020B0604020202020204" pitchFamily="34" charset="0"/>
              <a:buChar char="•"/>
            </a:pPr>
            <a:endParaRPr lang="en-US" sz="1500" dirty="0">
              <a:solidFill>
                <a:srgbClr val="000000"/>
              </a:solidFill>
            </a:endParaRPr>
          </a:p>
        </p:txBody>
      </p:sp>
      <p:sp>
        <p:nvSpPr>
          <p:cNvPr id="38" name="TextBox 37">
            <a:extLst>
              <a:ext uri="{FF2B5EF4-FFF2-40B4-BE49-F238E27FC236}">
                <a16:creationId xmlns:a16="http://schemas.microsoft.com/office/drawing/2014/main" id="{D0CE9886-BF5F-D141-AFC0-C271CCC6D487}"/>
              </a:ext>
            </a:extLst>
          </p:cNvPr>
          <p:cNvSpPr txBox="1"/>
          <p:nvPr/>
        </p:nvSpPr>
        <p:spPr>
          <a:xfrm>
            <a:off x="4955910" y="2866152"/>
            <a:ext cx="3704861" cy="300082"/>
          </a:xfrm>
          <a:prstGeom prst="rect">
            <a:avLst/>
          </a:prstGeom>
          <a:noFill/>
        </p:spPr>
        <p:txBody>
          <a:bodyPr wrap="none" rtlCol="0">
            <a:spAutoFit/>
          </a:bodyPr>
          <a:lstStyle/>
          <a:p>
            <a:pPr algn="ctr"/>
            <a:r>
              <a:rPr lang="en-US" sz="1350" b="1" dirty="0"/>
              <a:t>Forecasts and RTMA Analysis Valid at 00Z 16 May</a:t>
            </a:r>
          </a:p>
        </p:txBody>
      </p:sp>
    </p:spTree>
    <p:extLst>
      <p:ext uri="{BB962C8B-B14F-4D97-AF65-F5344CB8AC3E}">
        <p14:creationId xmlns:p14="http://schemas.microsoft.com/office/powerpoint/2010/main" val="89412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480" y="1607785"/>
            <a:ext cx="184666" cy="600164"/>
          </a:xfrm>
          <a:prstGeom prst="rect">
            <a:avLst/>
          </a:prstGeom>
          <a:noFill/>
        </p:spPr>
        <p:txBody>
          <a:bodyPr wrap="none" rtlCol="0">
            <a:spAutoFit/>
          </a:bodyPr>
          <a:lstStyle/>
          <a:p>
            <a:pPr algn="ctr"/>
            <a:endParaRPr lang="en-US" sz="3300" b="1" dirty="0">
              <a:solidFill>
                <a:srgbClr val="FF0000"/>
              </a:solidFill>
              <a:latin typeface="Arial"/>
              <a:cs typeface="Arial"/>
            </a:endParaRPr>
          </a:p>
        </p:txBody>
      </p:sp>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NWS Western Region</a:t>
            </a:r>
          </a:p>
        </p:txBody>
      </p:sp>
      <p:sp>
        <p:nvSpPr>
          <p:cNvPr id="17" name="TextBox 16"/>
          <p:cNvSpPr txBox="1"/>
          <p:nvPr/>
        </p:nvSpPr>
        <p:spPr>
          <a:xfrm>
            <a:off x="90249" y="1054945"/>
            <a:ext cx="9003214" cy="3139321"/>
          </a:xfrm>
          <a:prstGeom prst="rect">
            <a:avLst/>
          </a:prstGeom>
          <a:noFill/>
        </p:spPr>
        <p:txBody>
          <a:bodyPr wrap="square" rtlCol="0">
            <a:spAutoFit/>
          </a:bodyPr>
          <a:lstStyle/>
          <a:p>
            <a:pPr marL="457200" indent="-365760">
              <a:buFont typeface="Arial"/>
              <a:buChar char="•"/>
            </a:pPr>
            <a:r>
              <a:rPr lang="en-US" dirty="0">
                <a:latin typeface="Arial"/>
                <a:cs typeface="Arial"/>
              </a:rPr>
              <a:t>The </a:t>
            </a:r>
            <a:r>
              <a:rPr lang="en-US" b="1" u="sng" dirty="0">
                <a:solidFill>
                  <a:srgbClr val="00B050"/>
                </a:solidFill>
                <a:latin typeface="Arial"/>
                <a:cs typeface="Arial"/>
              </a:rPr>
              <a:t>parallel HREFv3 is an improvement</a:t>
            </a:r>
            <a:r>
              <a:rPr lang="en-US" dirty="0">
                <a:latin typeface="Arial"/>
                <a:cs typeface="Arial"/>
              </a:rPr>
              <a:t> over the operational HREFv2.</a:t>
            </a:r>
          </a:p>
          <a:p>
            <a:pPr marL="457200" indent="-365760">
              <a:buFont typeface="Arial"/>
              <a:buChar char="•"/>
            </a:pPr>
            <a:endParaRPr lang="en-US" dirty="0">
              <a:latin typeface="Arial"/>
              <a:cs typeface="Arial"/>
            </a:endParaRPr>
          </a:p>
          <a:p>
            <a:pPr marL="457200" indent="-365760">
              <a:buFont typeface="Arial"/>
              <a:buChar char="•"/>
            </a:pPr>
            <a:r>
              <a:rPr lang="en-US" dirty="0">
                <a:latin typeface="Arial"/>
                <a:cs typeface="Arial"/>
              </a:rPr>
              <a:t>48 h forecast length provides an ensemble perspective into Day 2, allowing for the extension of IDSS messaging of probabilities further out.</a:t>
            </a:r>
          </a:p>
          <a:p>
            <a:pPr marL="457200" indent="-365760">
              <a:buFont typeface="Arial"/>
              <a:buChar char="•"/>
            </a:pPr>
            <a:endParaRPr lang="en-US" dirty="0">
              <a:latin typeface="Arial"/>
              <a:cs typeface="Arial"/>
            </a:endParaRPr>
          </a:p>
          <a:p>
            <a:pPr marL="457200" indent="-365760">
              <a:buFont typeface="Arial"/>
              <a:buChar char="•"/>
            </a:pPr>
            <a:r>
              <a:rPr lang="en-US" dirty="0">
                <a:latin typeface="Arial"/>
                <a:cs typeface="Arial"/>
              </a:rPr>
              <a:t>EAS was especially useful in terrain, but perhaps too restrictive in isolated events.</a:t>
            </a:r>
          </a:p>
          <a:p>
            <a:pPr marL="457200" indent="-365760">
              <a:buFont typeface="Arial"/>
              <a:buChar char="•"/>
            </a:pPr>
            <a:endParaRPr lang="en-US" dirty="0">
              <a:latin typeface="Arial"/>
              <a:cs typeface="Arial"/>
            </a:endParaRPr>
          </a:p>
          <a:p>
            <a:pPr marL="457200" indent="-365760">
              <a:buFont typeface="Arial"/>
              <a:buChar char="•"/>
            </a:pPr>
            <a:r>
              <a:rPr lang="en-US" dirty="0">
                <a:latin typeface="Arial"/>
                <a:cs typeface="Arial"/>
              </a:rPr>
              <a:t>LPMM was an improvement, retaining the high end values while reducing spatial coverage to draw out the true message.</a:t>
            </a:r>
          </a:p>
          <a:p>
            <a:pPr marL="457200" indent="-365760">
              <a:buFont typeface="Arial"/>
              <a:buChar char="•"/>
            </a:pPr>
            <a:endParaRPr lang="en-US" dirty="0">
              <a:latin typeface="Arial"/>
              <a:cs typeface="Arial"/>
            </a:endParaRPr>
          </a:p>
          <a:p>
            <a:pPr marL="457200" indent="-365760">
              <a:buFont typeface="Arial"/>
              <a:buChar char="•"/>
            </a:pPr>
            <a:r>
              <a:rPr lang="en-US" b="1" u="sng" dirty="0">
                <a:solidFill>
                  <a:srgbClr val="00B050"/>
                </a:solidFill>
                <a:latin typeface="Arial"/>
                <a:cs typeface="Arial"/>
              </a:rPr>
              <a:t>Supports the implementation of HREFv3.</a:t>
            </a:r>
          </a:p>
        </p:txBody>
      </p:sp>
    </p:spTree>
    <p:extLst>
      <p:ext uri="{BB962C8B-B14F-4D97-AF65-F5344CB8AC3E}">
        <p14:creationId xmlns:p14="http://schemas.microsoft.com/office/powerpoint/2010/main" val="3911966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492420"/>
          </a:xfrm>
          <a:prstGeom prst="rect">
            <a:avLst/>
          </a:prstGeom>
          <a:noFill/>
        </p:spPr>
        <p:txBody>
          <a:bodyPr wrap="square" lIns="121899" tIns="60949" rIns="121899" bIns="60949" rtlCol="0">
            <a:spAutoFit/>
          </a:bodyPr>
          <a:lstStyle/>
          <a:p>
            <a:pPr algn="ctr"/>
            <a:r>
              <a:rPr lang="en-US" sz="2400" b="1" dirty="0">
                <a:solidFill>
                  <a:schemeClr val="bg1"/>
                </a:solidFill>
                <a:latin typeface="Arial"/>
                <a:cs typeface="Arial"/>
              </a:rPr>
              <a:t>EAS Probabilities Are Quite Useful in Terrain</a:t>
            </a:r>
          </a:p>
        </p:txBody>
      </p:sp>
      <p:pic>
        <p:nvPicPr>
          <p:cNvPr id="44" name="Picture 43">
            <a:extLst>
              <a:ext uri="{FF2B5EF4-FFF2-40B4-BE49-F238E27FC236}">
                <a16:creationId xmlns:a16="http://schemas.microsoft.com/office/drawing/2014/main" id="{07EDD671-C3A5-F444-AE3D-749651157938}"/>
              </a:ext>
            </a:extLst>
          </p:cNvPr>
          <p:cNvPicPr>
            <a:picLocks noChangeAspect="1"/>
          </p:cNvPicPr>
          <p:nvPr/>
        </p:nvPicPr>
        <p:blipFill>
          <a:blip r:embed="rId5"/>
          <a:stretch>
            <a:fillRect/>
          </a:stretch>
        </p:blipFill>
        <p:spPr>
          <a:xfrm>
            <a:off x="380482" y="1288259"/>
            <a:ext cx="2946718" cy="2022918"/>
          </a:xfrm>
          <a:prstGeom prst="rect">
            <a:avLst/>
          </a:prstGeom>
        </p:spPr>
      </p:pic>
      <p:pic>
        <p:nvPicPr>
          <p:cNvPr id="43" name="Picture 42">
            <a:extLst>
              <a:ext uri="{FF2B5EF4-FFF2-40B4-BE49-F238E27FC236}">
                <a16:creationId xmlns:a16="http://schemas.microsoft.com/office/drawing/2014/main" id="{7C2EA1CE-8447-8B49-9A7C-EAF802C02736}"/>
              </a:ext>
            </a:extLst>
          </p:cNvPr>
          <p:cNvPicPr>
            <a:picLocks noChangeAspect="1"/>
          </p:cNvPicPr>
          <p:nvPr/>
        </p:nvPicPr>
        <p:blipFill>
          <a:blip r:embed="rId6"/>
          <a:stretch>
            <a:fillRect/>
          </a:stretch>
        </p:blipFill>
        <p:spPr>
          <a:xfrm>
            <a:off x="376958" y="3092260"/>
            <a:ext cx="2946719" cy="2022919"/>
          </a:xfrm>
          <a:prstGeom prst="rect">
            <a:avLst/>
          </a:prstGeom>
        </p:spPr>
      </p:pic>
      <p:sp>
        <p:nvSpPr>
          <p:cNvPr id="32" name="TextBox 31">
            <a:extLst>
              <a:ext uri="{FF2B5EF4-FFF2-40B4-BE49-F238E27FC236}">
                <a16:creationId xmlns:a16="http://schemas.microsoft.com/office/drawing/2014/main" id="{6CA72911-5117-2A40-8EC8-14C52BDAE22F}"/>
              </a:ext>
            </a:extLst>
          </p:cNvPr>
          <p:cNvSpPr txBox="1"/>
          <p:nvPr/>
        </p:nvSpPr>
        <p:spPr>
          <a:xfrm>
            <a:off x="1220402" y="966373"/>
            <a:ext cx="805436" cy="507831"/>
          </a:xfrm>
          <a:prstGeom prst="rect">
            <a:avLst/>
          </a:prstGeom>
          <a:solidFill>
            <a:schemeClr val="bg1"/>
          </a:solidFill>
          <a:ln w="25400">
            <a:solidFill>
              <a:schemeClr val="tx1"/>
            </a:solidFill>
          </a:ln>
        </p:spPr>
        <p:txBody>
          <a:bodyPr wrap="square" rtlCol="0">
            <a:spAutoFit/>
          </a:bodyPr>
          <a:lstStyle/>
          <a:p>
            <a:pPr algn="ctr"/>
            <a:r>
              <a:rPr lang="en-US" sz="1350" b="1" dirty="0"/>
              <a:t>HREFv2 NBMAX</a:t>
            </a:r>
          </a:p>
        </p:txBody>
      </p:sp>
      <p:sp>
        <p:nvSpPr>
          <p:cNvPr id="41" name="TextBox 40">
            <a:extLst>
              <a:ext uri="{FF2B5EF4-FFF2-40B4-BE49-F238E27FC236}">
                <a16:creationId xmlns:a16="http://schemas.microsoft.com/office/drawing/2014/main" id="{9321C411-1D89-994A-948D-EA90A3E19FC5}"/>
              </a:ext>
            </a:extLst>
          </p:cNvPr>
          <p:cNvSpPr txBox="1"/>
          <p:nvPr/>
        </p:nvSpPr>
        <p:spPr>
          <a:xfrm>
            <a:off x="85083" y="4040776"/>
            <a:ext cx="601289" cy="507831"/>
          </a:xfrm>
          <a:prstGeom prst="rect">
            <a:avLst/>
          </a:prstGeom>
          <a:solidFill>
            <a:schemeClr val="bg1"/>
          </a:solidFill>
          <a:ln w="25400">
            <a:solidFill>
              <a:schemeClr val="tx1"/>
            </a:solidFill>
          </a:ln>
        </p:spPr>
        <p:txBody>
          <a:bodyPr wrap="square" rtlCol="0">
            <a:spAutoFit/>
          </a:bodyPr>
          <a:lstStyle/>
          <a:p>
            <a:pPr algn="ctr"/>
            <a:r>
              <a:rPr lang="en-US" sz="1350" b="1" dirty="0"/>
              <a:t>Prob. </a:t>
            </a:r>
          </a:p>
          <a:p>
            <a:pPr algn="ctr"/>
            <a:r>
              <a:rPr lang="en-US" sz="1350" b="1" dirty="0"/>
              <a:t>&gt; 1”</a:t>
            </a:r>
          </a:p>
        </p:txBody>
      </p:sp>
      <p:sp>
        <p:nvSpPr>
          <p:cNvPr id="42" name="TextBox 41">
            <a:extLst>
              <a:ext uri="{FF2B5EF4-FFF2-40B4-BE49-F238E27FC236}">
                <a16:creationId xmlns:a16="http://schemas.microsoft.com/office/drawing/2014/main" id="{F97D8735-479D-484A-92E5-2A4B15146105}"/>
              </a:ext>
            </a:extLst>
          </p:cNvPr>
          <p:cNvSpPr txBox="1"/>
          <p:nvPr/>
        </p:nvSpPr>
        <p:spPr>
          <a:xfrm>
            <a:off x="50031" y="2155993"/>
            <a:ext cx="636341" cy="507831"/>
          </a:xfrm>
          <a:prstGeom prst="rect">
            <a:avLst/>
          </a:prstGeom>
          <a:solidFill>
            <a:schemeClr val="bg1"/>
          </a:solidFill>
          <a:ln w="25400">
            <a:solidFill>
              <a:schemeClr val="tx1"/>
            </a:solidFill>
          </a:ln>
        </p:spPr>
        <p:txBody>
          <a:bodyPr wrap="square" rtlCol="0">
            <a:spAutoFit/>
          </a:bodyPr>
          <a:lstStyle/>
          <a:p>
            <a:pPr algn="ctr"/>
            <a:r>
              <a:rPr lang="en-US" sz="1350" b="1" dirty="0"/>
              <a:t>Prob. </a:t>
            </a:r>
          </a:p>
          <a:p>
            <a:pPr algn="ctr"/>
            <a:r>
              <a:rPr lang="en-US" sz="1350" b="1" dirty="0"/>
              <a:t>&gt; 0.5”</a:t>
            </a:r>
          </a:p>
        </p:txBody>
      </p:sp>
      <p:pic>
        <p:nvPicPr>
          <p:cNvPr id="45" name="Picture 44">
            <a:extLst>
              <a:ext uri="{FF2B5EF4-FFF2-40B4-BE49-F238E27FC236}">
                <a16:creationId xmlns:a16="http://schemas.microsoft.com/office/drawing/2014/main" id="{3D15DD07-72C2-7849-9938-AD6EFAAF0B80}"/>
              </a:ext>
            </a:extLst>
          </p:cNvPr>
          <p:cNvPicPr>
            <a:picLocks noChangeAspect="1"/>
          </p:cNvPicPr>
          <p:nvPr/>
        </p:nvPicPr>
        <p:blipFill rotWithShape="1">
          <a:blip r:embed="rId7"/>
          <a:srcRect t="56213" r="45815"/>
          <a:stretch/>
        </p:blipFill>
        <p:spPr>
          <a:xfrm>
            <a:off x="3330724" y="2938512"/>
            <a:ext cx="2245128" cy="1927686"/>
          </a:xfrm>
          <a:prstGeom prst="rect">
            <a:avLst/>
          </a:prstGeom>
        </p:spPr>
      </p:pic>
      <p:pic>
        <p:nvPicPr>
          <p:cNvPr id="46" name="Picture 45">
            <a:extLst>
              <a:ext uri="{FF2B5EF4-FFF2-40B4-BE49-F238E27FC236}">
                <a16:creationId xmlns:a16="http://schemas.microsoft.com/office/drawing/2014/main" id="{BE85BBF2-B92E-C242-A5B4-4407FD55FD93}"/>
              </a:ext>
            </a:extLst>
          </p:cNvPr>
          <p:cNvPicPr>
            <a:picLocks noChangeAspect="1"/>
          </p:cNvPicPr>
          <p:nvPr/>
        </p:nvPicPr>
        <p:blipFill rotWithShape="1">
          <a:blip r:embed="rId7"/>
          <a:srcRect l="53256" b="57572"/>
          <a:stretch/>
        </p:blipFill>
        <p:spPr>
          <a:xfrm>
            <a:off x="3431721" y="988855"/>
            <a:ext cx="1840292" cy="1774748"/>
          </a:xfrm>
          <a:prstGeom prst="rect">
            <a:avLst/>
          </a:prstGeom>
        </p:spPr>
      </p:pic>
      <p:sp>
        <p:nvSpPr>
          <p:cNvPr id="34" name="TextBox 33">
            <a:extLst>
              <a:ext uri="{FF2B5EF4-FFF2-40B4-BE49-F238E27FC236}">
                <a16:creationId xmlns:a16="http://schemas.microsoft.com/office/drawing/2014/main" id="{431BE858-3DEC-C148-81EC-15904868C937}"/>
              </a:ext>
            </a:extLst>
          </p:cNvPr>
          <p:cNvSpPr txBox="1"/>
          <p:nvPr/>
        </p:nvSpPr>
        <p:spPr>
          <a:xfrm>
            <a:off x="3630692" y="989928"/>
            <a:ext cx="1235506" cy="300082"/>
          </a:xfrm>
          <a:prstGeom prst="rect">
            <a:avLst/>
          </a:prstGeom>
          <a:solidFill>
            <a:schemeClr val="bg1"/>
          </a:solidFill>
          <a:ln w="25400">
            <a:solidFill>
              <a:schemeClr val="tx1"/>
            </a:solidFill>
          </a:ln>
        </p:spPr>
        <p:txBody>
          <a:bodyPr wrap="square" rtlCol="0">
            <a:spAutoFit/>
          </a:bodyPr>
          <a:lstStyle/>
          <a:p>
            <a:pPr algn="ctr"/>
            <a:r>
              <a:rPr lang="en-US" sz="1350" b="1" dirty="0"/>
              <a:t>Stage IV &gt; 0.5”</a:t>
            </a:r>
          </a:p>
        </p:txBody>
      </p:sp>
      <p:sp>
        <p:nvSpPr>
          <p:cNvPr id="40" name="TextBox 39">
            <a:extLst>
              <a:ext uri="{FF2B5EF4-FFF2-40B4-BE49-F238E27FC236}">
                <a16:creationId xmlns:a16="http://schemas.microsoft.com/office/drawing/2014/main" id="{ACCD14DA-06BE-C641-A53D-039F63CD8831}"/>
              </a:ext>
            </a:extLst>
          </p:cNvPr>
          <p:cNvSpPr txBox="1"/>
          <p:nvPr/>
        </p:nvSpPr>
        <p:spPr>
          <a:xfrm>
            <a:off x="3770778" y="2890950"/>
            <a:ext cx="1162178" cy="300082"/>
          </a:xfrm>
          <a:prstGeom prst="rect">
            <a:avLst/>
          </a:prstGeom>
          <a:solidFill>
            <a:schemeClr val="bg1"/>
          </a:solidFill>
          <a:ln w="25400">
            <a:solidFill>
              <a:schemeClr val="tx1"/>
            </a:solidFill>
          </a:ln>
        </p:spPr>
        <p:txBody>
          <a:bodyPr wrap="square" rtlCol="0">
            <a:spAutoFit/>
          </a:bodyPr>
          <a:lstStyle/>
          <a:p>
            <a:pPr algn="ctr"/>
            <a:r>
              <a:rPr lang="en-US" sz="1350" b="1" dirty="0"/>
              <a:t>Stage IV &gt; 1”</a:t>
            </a:r>
          </a:p>
        </p:txBody>
      </p:sp>
      <p:sp>
        <p:nvSpPr>
          <p:cNvPr id="29" name="Content Placeholder 3">
            <a:extLst>
              <a:ext uri="{FF2B5EF4-FFF2-40B4-BE49-F238E27FC236}">
                <a16:creationId xmlns:a16="http://schemas.microsoft.com/office/drawing/2014/main" id="{72B42B90-3C22-B64A-9C13-AE62D14438EF}"/>
              </a:ext>
            </a:extLst>
          </p:cNvPr>
          <p:cNvSpPr txBox="1">
            <a:spLocks/>
          </p:cNvSpPr>
          <p:nvPr/>
        </p:nvSpPr>
        <p:spPr>
          <a:xfrm>
            <a:off x="5397207" y="1238776"/>
            <a:ext cx="3553770" cy="38411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1600" dirty="0">
                <a:solidFill>
                  <a:schemeClr val="tx1"/>
                </a:solidFill>
              </a:rPr>
              <a:t>At 0.5” threshold, EAS generally provides good detail highlighting areas of observed QPF &gt; 0.5”</a:t>
            </a:r>
          </a:p>
          <a:p>
            <a:pPr marL="742950" lvl="1" indent="-285750" algn="l">
              <a:buFont typeface="Arial" panose="020B0604020202020204" pitchFamily="34" charset="0"/>
              <a:buChar char="•"/>
            </a:pPr>
            <a:r>
              <a:rPr lang="en-US" sz="1600" dirty="0">
                <a:solidFill>
                  <a:schemeClr val="tx1"/>
                </a:solidFill>
              </a:rPr>
              <a:t>Removes false alarm along central CA coast</a:t>
            </a:r>
          </a:p>
          <a:p>
            <a:pPr algn="l"/>
            <a:endParaRPr lang="en-US" sz="800" dirty="0">
              <a:solidFill>
                <a:schemeClr val="tx1"/>
              </a:solidFill>
            </a:endParaRPr>
          </a:p>
          <a:p>
            <a:pPr marL="285750" indent="-285750" algn="l">
              <a:buFont typeface="Arial" panose="020B0604020202020204" pitchFamily="34" charset="0"/>
              <a:buChar char="•"/>
            </a:pPr>
            <a:r>
              <a:rPr lang="en-US" sz="1600" dirty="0">
                <a:solidFill>
                  <a:schemeClr val="tx1"/>
                </a:solidFill>
              </a:rPr>
              <a:t>At 1” threshold, EAS correctly removes the false alarm areas in NBMAX, but missed an analyzed max</a:t>
            </a:r>
          </a:p>
          <a:p>
            <a:pPr algn="l"/>
            <a:endParaRPr lang="en-US" sz="800" dirty="0">
              <a:solidFill>
                <a:schemeClr val="tx1"/>
              </a:solidFill>
            </a:endParaRPr>
          </a:p>
          <a:p>
            <a:pPr marL="285750" indent="-285750" algn="l">
              <a:buFont typeface="Arial" panose="020B0604020202020204" pitchFamily="34" charset="0"/>
              <a:buChar char="•"/>
            </a:pPr>
            <a:r>
              <a:rPr lang="en-US" sz="1600" b="1" i="1" dirty="0">
                <a:solidFill>
                  <a:schemeClr val="tx1"/>
                </a:solidFill>
              </a:rPr>
              <a:t>EAS works well in terrain because members are more likely to agree in orographically-forced QPF events</a:t>
            </a:r>
          </a:p>
        </p:txBody>
      </p:sp>
      <p:sp>
        <p:nvSpPr>
          <p:cNvPr id="38" name="TextBox 37">
            <a:extLst>
              <a:ext uri="{FF2B5EF4-FFF2-40B4-BE49-F238E27FC236}">
                <a16:creationId xmlns:a16="http://schemas.microsoft.com/office/drawing/2014/main" id="{7F477D31-BCD4-EE49-B290-399ACDC9C1EE}"/>
              </a:ext>
            </a:extLst>
          </p:cNvPr>
          <p:cNvSpPr txBox="1"/>
          <p:nvPr/>
        </p:nvSpPr>
        <p:spPr>
          <a:xfrm>
            <a:off x="3455875" y="4741025"/>
            <a:ext cx="3097323" cy="300082"/>
          </a:xfrm>
          <a:prstGeom prst="rect">
            <a:avLst/>
          </a:prstGeom>
          <a:noFill/>
        </p:spPr>
        <p:txBody>
          <a:bodyPr wrap="none" rtlCol="0">
            <a:spAutoFit/>
          </a:bodyPr>
          <a:lstStyle/>
          <a:p>
            <a:pPr algn="ctr"/>
            <a:r>
              <a:rPr lang="en-US" sz="1350" b="1" dirty="0"/>
              <a:t>Init: 12Z 17 May	Valid: 06Z 18 May (F18)</a:t>
            </a:r>
          </a:p>
        </p:txBody>
      </p:sp>
      <p:sp>
        <p:nvSpPr>
          <p:cNvPr id="33" name="TextBox 32">
            <a:extLst>
              <a:ext uri="{FF2B5EF4-FFF2-40B4-BE49-F238E27FC236}">
                <a16:creationId xmlns:a16="http://schemas.microsoft.com/office/drawing/2014/main" id="{3E7A33E8-6402-964B-8E0A-2B7C19C1598C}"/>
              </a:ext>
            </a:extLst>
          </p:cNvPr>
          <p:cNvSpPr txBox="1"/>
          <p:nvPr/>
        </p:nvSpPr>
        <p:spPr>
          <a:xfrm>
            <a:off x="2687224" y="952217"/>
            <a:ext cx="805436" cy="507831"/>
          </a:xfrm>
          <a:prstGeom prst="rect">
            <a:avLst/>
          </a:prstGeom>
          <a:solidFill>
            <a:schemeClr val="bg1"/>
          </a:solidFill>
          <a:ln w="25400">
            <a:solidFill>
              <a:schemeClr val="tx1"/>
            </a:solidFill>
          </a:ln>
        </p:spPr>
        <p:txBody>
          <a:bodyPr wrap="square" rtlCol="0">
            <a:spAutoFit/>
          </a:bodyPr>
          <a:lstStyle/>
          <a:p>
            <a:pPr algn="ctr"/>
            <a:r>
              <a:rPr lang="en-US" sz="1350" b="1" dirty="0"/>
              <a:t>HREFv3 EAS</a:t>
            </a:r>
          </a:p>
        </p:txBody>
      </p:sp>
    </p:spTree>
    <p:extLst>
      <p:ext uri="{BB962C8B-B14F-4D97-AF65-F5344CB8AC3E}">
        <p14:creationId xmlns:p14="http://schemas.microsoft.com/office/powerpoint/2010/main" val="394089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480" y="1607785"/>
            <a:ext cx="184666" cy="600164"/>
          </a:xfrm>
          <a:prstGeom prst="rect">
            <a:avLst/>
          </a:prstGeom>
          <a:noFill/>
        </p:spPr>
        <p:txBody>
          <a:bodyPr wrap="none" rtlCol="0">
            <a:spAutoFit/>
          </a:bodyPr>
          <a:lstStyle/>
          <a:p>
            <a:pPr algn="ctr"/>
            <a:endParaRPr lang="en-US" sz="3300" b="1" dirty="0">
              <a:solidFill>
                <a:srgbClr val="FF0000"/>
              </a:solidFill>
              <a:latin typeface="Arial"/>
              <a:cs typeface="Arial"/>
            </a:endParaRPr>
          </a:p>
        </p:txBody>
      </p:sp>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STI CAM SOO Team</a:t>
            </a:r>
          </a:p>
        </p:txBody>
      </p:sp>
      <p:sp>
        <p:nvSpPr>
          <p:cNvPr id="17" name="TextBox 16"/>
          <p:cNvSpPr txBox="1"/>
          <p:nvPr/>
        </p:nvSpPr>
        <p:spPr>
          <a:xfrm>
            <a:off x="90249" y="1054945"/>
            <a:ext cx="9066384" cy="4247317"/>
          </a:xfrm>
          <a:prstGeom prst="rect">
            <a:avLst/>
          </a:prstGeom>
          <a:noFill/>
        </p:spPr>
        <p:txBody>
          <a:bodyPr wrap="square" rtlCol="0">
            <a:spAutoFit/>
          </a:bodyPr>
          <a:lstStyle/>
          <a:p>
            <a:pPr marL="457200" indent="-365760">
              <a:buFont typeface="Arial"/>
              <a:buChar char="•"/>
            </a:pPr>
            <a:r>
              <a:rPr lang="en-US" dirty="0">
                <a:latin typeface="Arial"/>
                <a:cs typeface="Arial"/>
              </a:rPr>
              <a:t>The </a:t>
            </a:r>
            <a:r>
              <a:rPr lang="en-US" b="1" u="sng" dirty="0">
                <a:solidFill>
                  <a:srgbClr val="00B050"/>
                </a:solidFill>
                <a:latin typeface="Arial"/>
                <a:cs typeface="Arial"/>
              </a:rPr>
              <a:t>parallel HREFv3 is an improvement</a:t>
            </a:r>
            <a:r>
              <a:rPr lang="en-US" dirty="0">
                <a:latin typeface="Arial"/>
                <a:cs typeface="Arial"/>
              </a:rPr>
              <a:t> over the operational HREFv2.</a:t>
            </a:r>
          </a:p>
          <a:p>
            <a:pPr marL="457200" indent="-365760">
              <a:buFont typeface="Arial"/>
              <a:buChar char="•"/>
            </a:pPr>
            <a:endParaRPr lang="en-US" dirty="0">
              <a:latin typeface="Arial"/>
              <a:cs typeface="Arial"/>
            </a:endParaRPr>
          </a:p>
          <a:p>
            <a:pPr marL="457200" indent="-365760">
              <a:buFont typeface="Arial"/>
              <a:buChar char="•"/>
            </a:pPr>
            <a:r>
              <a:rPr lang="en-US" dirty="0">
                <a:latin typeface="Arial"/>
                <a:cs typeface="Arial"/>
              </a:rPr>
              <a:t>EAS probabilities may be best used in tandem with NBMAX.</a:t>
            </a:r>
          </a:p>
          <a:p>
            <a:pPr marL="457200" indent="-365760">
              <a:buFont typeface="Arial"/>
              <a:buChar char="•"/>
            </a:pPr>
            <a:endParaRPr lang="en-US" dirty="0">
              <a:latin typeface="Arial"/>
              <a:cs typeface="Arial"/>
            </a:endParaRPr>
          </a:p>
          <a:p>
            <a:pPr marL="457200" indent="-365760">
              <a:buFont typeface="Arial"/>
              <a:buChar char="•"/>
            </a:pPr>
            <a:r>
              <a:rPr lang="en-US" dirty="0">
                <a:latin typeface="Arial"/>
                <a:cs typeface="Arial"/>
              </a:rPr>
              <a:t>Lightning product especially useful when precipitation and reflectivity forecasts are accurate.</a:t>
            </a:r>
          </a:p>
          <a:p>
            <a:pPr marL="457200" indent="-365760">
              <a:buFont typeface="Arial"/>
              <a:buChar char="•"/>
            </a:pPr>
            <a:endParaRPr lang="en-US" dirty="0">
              <a:latin typeface="Arial"/>
              <a:cs typeface="Arial"/>
            </a:endParaRPr>
          </a:p>
          <a:p>
            <a:pPr marL="457200" indent="-365760">
              <a:buFont typeface="Arial"/>
              <a:buChar char="•"/>
            </a:pPr>
            <a:r>
              <a:rPr lang="en-US" dirty="0">
                <a:latin typeface="Arial"/>
                <a:cs typeface="Arial"/>
              </a:rPr>
              <a:t>Notable benefits to forecast operations in Alaska.</a:t>
            </a:r>
          </a:p>
          <a:p>
            <a:pPr marL="457200" indent="-365760">
              <a:buFont typeface="Arial"/>
              <a:buChar char="•"/>
            </a:pPr>
            <a:endParaRPr lang="en-US" dirty="0">
              <a:latin typeface="Arial"/>
              <a:cs typeface="Arial"/>
            </a:endParaRPr>
          </a:p>
          <a:p>
            <a:pPr marL="457200" indent="-365760">
              <a:buFont typeface="Arial"/>
              <a:buChar char="•"/>
            </a:pPr>
            <a:r>
              <a:rPr lang="en-US" dirty="0">
                <a:latin typeface="Arial"/>
                <a:cs typeface="Arial"/>
              </a:rPr>
              <a:t>HRW-FV3 was an outlier as often as HRW-NMMB, but may be a benefit as it adds diversity to the ensemble solution.</a:t>
            </a:r>
          </a:p>
          <a:p>
            <a:pPr marL="457200" indent="-365760">
              <a:buFont typeface="Arial"/>
              <a:buChar char="•"/>
            </a:pPr>
            <a:endParaRPr lang="en-US" dirty="0">
              <a:latin typeface="Arial"/>
              <a:cs typeface="Arial"/>
            </a:endParaRPr>
          </a:p>
          <a:p>
            <a:pPr marL="457200" indent="-365760">
              <a:buFont typeface="Arial"/>
              <a:buChar char="•"/>
            </a:pPr>
            <a:r>
              <a:rPr lang="en-US" dirty="0">
                <a:latin typeface="Arial"/>
                <a:cs typeface="Arial"/>
              </a:rPr>
              <a:t>Concerns regarding low CAPE bias and lower frequencies of significantly reduced ceilings and visibilities.</a:t>
            </a:r>
          </a:p>
          <a:p>
            <a:pPr marL="91440"/>
            <a:endParaRPr lang="en-US" dirty="0">
              <a:latin typeface="Arial"/>
              <a:cs typeface="Arial"/>
            </a:endParaRPr>
          </a:p>
        </p:txBody>
      </p:sp>
    </p:spTree>
    <p:extLst>
      <p:ext uri="{BB962C8B-B14F-4D97-AF65-F5344CB8AC3E}">
        <p14:creationId xmlns:p14="http://schemas.microsoft.com/office/powerpoint/2010/main" val="1721995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480" y="1607785"/>
            <a:ext cx="184666" cy="600164"/>
          </a:xfrm>
          <a:prstGeom prst="rect">
            <a:avLst/>
          </a:prstGeom>
          <a:noFill/>
        </p:spPr>
        <p:txBody>
          <a:bodyPr wrap="none" rtlCol="0">
            <a:spAutoFit/>
          </a:bodyPr>
          <a:lstStyle/>
          <a:p>
            <a:pPr algn="ctr"/>
            <a:endParaRPr lang="en-US" sz="3300" b="1" dirty="0">
              <a:solidFill>
                <a:srgbClr val="FF0000"/>
              </a:solidFill>
              <a:latin typeface="Arial"/>
              <a:cs typeface="Arial"/>
            </a:endParaRPr>
          </a:p>
        </p:txBody>
      </p:sp>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Methodology to Define Outlier Member</a:t>
            </a:r>
          </a:p>
        </p:txBody>
      </p:sp>
      <p:sp>
        <p:nvSpPr>
          <p:cNvPr id="14" name="TextBox 13"/>
          <p:cNvSpPr txBox="1"/>
          <p:nvPr/>
        </p:nvSpPr>
        <p:spPr>
          <a:xfrm>
            <a:off x="90249" y="1054945"/>
            <a:ext cx="9003214" cy="3416320"/>
          </a:xfrm>
          <a:prstGeom prst="rect">
            <a:avLst/>
          </a:prstGeom>
          <a:noFill/>
        </p:spPr>
        <p:txBody>
          <a:bodyPr wrap="square" rtlCol="0">
            <a:spAutoFit/>
          </a:bodyPr>
          <a:lstStyle/>
          <a:p>
            <a:pPr marL="457200" indent="-365760">
              <a:buFont typeface="Arial"/>
              <a:buChar char="•"/>
            </a:pPr>
            <a:r>
              <a:rPr lang="en-US" dirty="0">
                <a:latin typeface="Arial"/>
                <a:cs typeface="Arial"/>
              </a:rPr>
              <a:t>Examined paintball plots of 40 </a:t>
            </a:r>
            <a:r>
              <a:rPr lang="en-US" dirty="0" err="1">
                <a:latin typeface="Arial"/>
                <a:cs typeface="Arial"/>
              </a:rPr>
              <a:t>dBZ</a:t>
            </a:r>
            <a:r>
              <a:rPr lang="en-US" dirty="0">
                <a:latin typeface="Arial"/>
                <a:cs typeface="Arial"/>
              </a:rPr>
              <a:t> reflectivity forecasts from HREFv2.1 and HREFv3 for the period of the 2020 HWT SFE (27 April – 29 May; M-F).</a:t>
            </a:r>
          </a:p>
          <a:p>
            <a:pPr marL="457200" indent="-365760">
              <a:buFont typeface="Arial"/>
              <a:buChar char="•"/>
            </a:pPr>
            <a:endParaRPr lang="en-US" dirty="0">
              <a:latin typeface="Arial"/>
              <a:cs typeface="Arial"/>
            </a:endParaRPr>
          </a:p>
          <a:p>
            <a:pPr marL="457200" indent="-365760">
              <a:buFont typeface="Arial"/>
              <a:buChar char="•"/>
            </a:pPr>
            <a:r>
              <a:rPr lang="en-US" dirty="0">
                <a:latin typeface="Arial"/>
                <a:cs typeface="Arial"/>
              </a:rPr>
              <a:t>Subjectively rated HRW-NMMB (HREFv2.1) and HRW-FV3 (HREFv3) as being a “bad outlier” or “within the envelope” relative to the other respective HREF members.</a:t>
            </a:r>
          </a:p>
          <a:p>
            <a:pPr marL="457200" indent="-365760">
              <a:buFont typeface="Arial"/>
              <a:buChar char="•"/>
            </a:pPr>
            <a:endParaRPr lang="en-US" dirty="0">
              <a:latin typeface="Arial"/>
              <a:cs typeface="Arial"/>
            </a:endParaRPr>
          </a:p>
          <a:p>
            <a:pPr marL="457200" indent="-365760">
              <a:buFont typeface="Arial"/>
              <a:buChar char="•"/>
            </a:pPr>
            <a:r>
              <a:rPr lang="en-US" dirty="0">
                <a:latin typeface="Arial"/>
                <a:cs typeface="Arial"/>
              </a:rPr>
              <a:t>Provided one rating per 0000 UTC forecast cycle of the “lowest” category (e.g., if the HRW-NMMB was a “bad outlier” at any point in the next convective day, it was assigned that rating for the cycle).</a:t>
            </a:r>
          </a:p>
          <a:p>
            <a:pPr marL="457200" indent="-365760">
              <a:buFont typeface="Arial"/>
              <a:buChar char="•"/>
            </a:pPr>
            <a:endParaRPr lang="en-US" dirty="0">
              <a:latin typeface="Arial"/>
              <a:cs typeface="Arial"/>
            </a:endParaRPr>
          </a:p>
          <a:p>
            <a:pPr marL="457200" indent="-365760">
              <a:buFont typeface="Arial"/>
              <a:buChar char="•"/>
            </a:pPr>
            <a:r>
              <a:rPr lang="en-US" dirty="0">
                <a:latin typeface="Arial"/>
                <a:cs typeface="Arial"/>
              </a:rPr>
              <a:t>Focused on primary severe weather threat area within the SFE domain</a:t>
            </a:r>
          </a:p>
        </p:txBody>
      </p:sp>
    </p:spTree>
    <p:extLst>
      <p:ext uri="{BB962C8B-B14F-4D97-AF65-F5344CB8AC3E}">
        <p14:creationId xmlns:p14="http://schemas.microsoft.com/office/powerpoint/2010/main" val="2304044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480" y="1607785"/>
            <a:ext cx="184666" cy="600164"/>
          </a:xfrm>
          <a:prstGeom prst="rect">
            <a:avLst/>
          </a:prstGeom>
          <a:noFill/>
        </p:spPr>
        <p:txBody>
          <a:bodyPr wrap="none" rtlCol="0">
            <a:spAutoFit/>
          </a:bodyPr>
          <a:lstStyle/>
          <a:p>
            <a:pPr algn="ctr"/>
            <a:endParaRPr lang="en-US" sz="3300" b="1" dirty="0">
              <a:solidFill>
                <a:srgbClr val="FF0000"/>
              </a:solidFill>
              <a:latin typeface="Arial"/>
              <a:cs typeface="Arial"/>
            </a:endParaRPr>
          </a:p>
        </p:txBody>
      </p:sp>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Outlier Example from 00 UTC 5 May 2020</a:t>
            </a:r>
          </a:p>
        </p:txBody>
      </p:sp>
      <p:pic>
        <p:nvPicPr>
          <p:cNvPr id="553" name="Picture 552"/>
          <p:cNvPicPr/>
          <p:nvPr/>
        </p:nvPicPr>
        <p:blipFill>
          <a:blip r:embed="rId4"/>
          <a:stretch>
            <a:fillRect/>
          </a:stretch>
        </p:blipFill>
        <p:spPr>
          <a:xfrm>
            <a:off x="852507" y="1172967"/>
            <a:ext cx="7438986" cy="3729804"/>
          </a:xfrm>
          <a:prstGeom prst="rect">
            <a:avLst/>
          </a:prstGeom>
        </p:spPr>
      </p:pic>
      <p:grpSp>
        <p:nvGrpSpPr>
          <p:cNvPr id="2193" name="Group 953"/>
          <p:cNvGrpSpPr>
            <a:grpSpLocks/>
          </p:cNvGrpSpPr>
          <p:nvPr/>
        </p:nvGrpSpPr>
        <p:grpSpPr bwMode="auto">
          <a:xfrm>
            <a:off x="0" y="0"/>
            <a:ext cx="768350" cy="203200"/>
            <a:chOff x="0" y="0"/>
            <a:chExt cx="7675" cy="2032"/>
          </a:xfrm>
        </p:grpSpPr>
      </p:grpSp>
      <p:grpSp>
        <p:nvGrpSpPr>
          <p:cNvPr id="2170" name="Group 964"/>
          <p:cNvGrpSpPr>
            <a:grpSpLocks/>
          </p:cNvGrpSpPr>
          <p:nvPr/>
        </p:nvGrpSpPr>
        <p:grpSpPr bwMode="auto">
          <a:xfrm>
            <a:off x="0" y="0"/>
            <a:ext cx="1571625" cy="185738"/>
            <a:chOff x="0" y="0"/>
            <a:chExt cx="15715" cy="1861"/>
          </a:xfrm>
        </p:grpSpPr>
      </p:grpSp>
      <p:grpSp>
        <p:nvGrpSpPr>
          <p:cNvPr id="2138" name="Group 981"/>
          <p:cNvGrpSpPr>
            <a:grpSpLocks/>
          </p:cNvGrpSpPr>
          <p:nvPr/>
        </p:nvGrpSpPr>
        <p:grpSpPr bwMode="auto">
          <a:xfrm>
            <a:off x="0" y="0"/>
            <a:ext cx="1311275" cy="534988"/>
            <a:chOff x="0" y="0"/>
            <a:chExt cx="13115" cy="5351"/>
          </a:xfrm>
        </p:grpSpPr>
      </p:grpSp>
      <p:grpSp>
        <p:nvGrpSpPr>
          <p:cNvPr id="2127" name="Group 987"/>
          <p:cNvGrpSpPr>
            <a:grpSpLocks/>
          </p:cNvGrpSpPr>
          <p:nvPr/>
        </p:nvGrpSpPr>
        <p:grpSpPr bwMode="auto">
          <a:xfrm>
            <a:off x="0" y="0"/>
            <a:ext cx="1587500" cy="200025"/>
            <a:chOff x="0" y="0"/>
            <a:chExt cx="15883" cy="2000"/>
          </a:xfrm>
        </p:grpSpPr>
      </p:grpSp>
      <p:grpSp>
        <p:nvGrpSpPr>
          <p:cNvPr id="2110" name="Group 996"/>
          <p:cNvGrpSpPr>
            <a:grpSpLocks/>
          </p:cNvGrpSpPr>
          <p:nvPr/>
        </p:nvGrpSpPr>
        <p:grpSpPr bwMode="auto">
          <a:xfrm>
            <a:off x="0" y="0"/>
            <a:ext cx="1211263" cy="236538"/>
            <a:chOff x="0" y="0"/>
            <a:chExt cx="12115" cy="2359"/>
          </a:xfrm>
        </p:grpSpPr>
      </p:grpSp>
      <p:grpSp>
        <p:nvGrpSpPr>
          <p:cNvPr id="2092" name="Group 1005"/>
          <p:cNvGrpSpPr>
            <a:grpSpLocks/>
          </p:cNvGrpSpPr>
          <p:nvPr/>
        </p:nvGrpSpPr>
        <p:grpSpPr bwMode="auto">
          <a:xfrm>
            <a:off x="0" y="0"/>
            <a:ext cx="1333500" cy="236538"/>
            <a:chOff x="0" y="0"/>
            <a:chExt cx="13334" cy="2359"/>
          </a:xfrm>
        </p:grpSpPr>
      </p:grpSp>
      <p:grpSp>
        <p:nvGrpSpPr>
          <p:cNvPr id="2083" name="Group 1012"/>
          <p:cNvGrpSpPr>
            <a:grpSpLocks/>
          </p:cNvGrpSpPr>
          <p:nvPr/>
        </p:nvGrpSpPr>
        <p:grpSpPr bwMode="auto">
          <a:xfrm>
            <a:off x="0" y="0"/>
            <a:ext cx="1250950" cy="204788"/>
            <a:chOff x="0" y="0"/>
            <a:chExt cx="12503" cy="2042"/>
          </a:xfrm>
        </p:grpSpPr>
      </p:grpSp>
      <p:grpSp>
        <p:nvGrpSpPr>
          <p:cNvPr id="2068" name="Group 1021"/>
          <p:cNvGrpSpPr>
            <a:grpSpLocks/>
          </p:cNvGrpSpPr>
          <p:nvPr/>
        </p:nvGrpSpPr>
        <p:grpSpPr bwMode="auto">
          <a:xfrm>
            <a:off x="0" y="0"/>
            <a:ext cx="1209675" cy="236538"/>
            <a:chOff x="0" y="0"/>
            <a:chExt cx="12090" cy="2359"/>
          </a:xfrm>
        </p:grpSpPr>
      </p:grpSp>
      <p:grpSp>
        <p:nvGrpSpPr>
          <p:cNvPr id="2049" name="Group 1030"/>
          <p:cNvGrpSpPr>
            <a:grpSpLocks/>
          </p:cNvGrpSpPr>
          <p:nvPr/>
        </p:nvGrpSpPr>
        <p:grpSpPr bwMode="auto">
          <a:xfrm>
            <a:off x="0" y="0"/>
            <a:ext cx="1333500" cy="236538"/>
            <a:chOff x="0" y="0"/>
            <a:chExt cx="13334" cy="2359"/>
          </a:xfrm>
        </p:grpSpPr>
      </p:grpSp>
    </p:spTree>
    <p:extLst>
      <p:ext uri="{BB962C8B-B14F-4D97-AF65-F5344CB8AC3E}">
        <p14:creationId xmlns:p14="http://schemas.microsoft.com/office/powerpoint/2010/main" val="392991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480" y="1607785"/>
            <a:ext cx="184666" cy="600164"/>
          </a:xfrm>
          <a:prstGeom prst="rect">
            <a:avLst/>
          </a:prstGeom>
          <a:noFill/>
        </p:spPr>
        <p:txBody>
          <a:bodyPr wrap="none" rtlCol="0">
            <a:spAutoFit/>
          </a:bodyPr>
          <a:lstStyle/>
          <a:p>
            <a:pPr algn="ctr"/>
            <a:endParaRPr lang="en-US" sz="3300" b="1" dirty="0">
              <a:solidFill>
                <a:srgbClr val="FF0000"/>
              </a:solidFill>
              <a:latin typeface="Arial"/>
              <a:cs typeface="Arial"/>
            </a:endParaRPr>
          </a:p>
        </p:txBody>
      </p:sp>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Outline</a:t>
            </a:r>
          </a:p>
        </p:txBody>
      </p:sp>
      <p:sp>
        <p:nvSpPr>
          <p:cNvPr id="13" name="TextBox 12"/>
          <p:cNvSpPr txBox="1"/>
          <p:nvPr/>
        </p:nvSpPr>
        <p:spPr>
          <a:xfrm>
            <a:off x="118271" y="1123036"/>
            <a:ext cx="9410417" cy="2169825"/>
          </a:xfrm>
          <a:prstGeom prst="rect">
            <a:avLst/>
          </a:prstGeom>
          <a:noFill/>
        </p:spPr>
        <p:txBody>
          <a:bodyPr wrap="square" rtlCol="0">
            <a:spAutoFit/>
          </a:bodyPr>
          <a:lstStyle/>
          <a:p>
            <a:pPr marL="434340" indent="-342900">
              <a:buFont typeface="Arial" panose="020B0604020202020204" pitchFamily="34" charset="0"/>
              <a:buChar char="•"/>
            </a:pPr>
            <a:r>
              <a:rPr lang="en-US" sz="2300" dirty="0">
                <a:latin typeface="Arial"/>
                <a:cs typeface="Arial"/>
              </a:rPr>
              <a:t>Summary of HREFv3 evaluation comments/recommendations </a:t>
            </a:r>
            <a:br>
              <a:rPr lang="en-US" sz="2300" dirty="0">
                <a:latin typeface="Arial"/>
                <a:cs typeface="Arial"/>
              </a:rPr>
            </a:br>
            <a:r>
              <a:rPr lang="en-US" sz="2300" dirty="0">
                <a:latin typeface="Arial"/>
                <a:cs typeface="Arial"/>
              </a:rPr>
              <a:t>from the field (NWS Regions, Centers, and stakeholders)</a:t>
            </a:r>
          </a:p>
          <a:p>
            <a:pPr marL="457200" indent="-365760">
              <a:buFont typeface="Arial"/>
              <a:buChar char="•"/>
            </a:pPr>
            <a:endParaRPr lang="en-US" sz="2300" dirty="0">
              <a:latin typeface="Arial"/>
              <a:cs typeface="Arial"/>
            </a:endParaRPr>
          </a:p>
          <a:p>
            <a:pPr marL="457200" indent="-365760">
              <a:buFont typeface="Arial"/>
              <a:buChar char="•"/>
            </a:pPr>
            <a:r>
              <a:rPr lang="en-US" sz="2300" dirty="0">
                <a:latin typeface="Arial"/>
                <a:cs typeface="Arial"/>
              </a:rPr>
              <a:t>Summary of HREFv3 verification statistics</a:t>
            </a:r>
          </a:p>
          <a:p>
            <a:pPr marL="91440"/>
            <a:endParaRPr lang="en-US" sz="2000" dirty="0">
              <a:latin typeface="Arial"/>
              <a:cs typeface="Arial"/>
            </a:endParaRPr>
          </a:p>
          <a:p>
            <a:pPr marL="457200" indent="-365760">
              <a:buFont typeface="Arial"/>
              <a:buChar char="•"/>
            </a:pPr>
            <a:r>
              <a:rPr lang="en-US" sz="2300" dirty="0">
                <a:latin typeface="Arial"/>
                <a:cs typeface="Arial"/>
              </a:rPr>
              <a:t>Overall impressions of HREFv3</a:t>
            </a:r>
          </a:p>
        </p:txBody>
      </p:sp>
      <p:sp>
        <p:nvSpPr>
          <p:cNvPr id="2" name="Rectangle 1"/>
          <p:cNvSpPr/>
          <p:nvPr/>
        </p:nvSpPr>
        <p:spPr>
          <a:xfrm>
            <a:off x="205587" y="1111058"/>
            <a:ext cx="8578561" cy="885879"/>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4425E9D-6A5B-B747-938F-A1482D62D88C}"/>
              </a:ext>
            </a:extLst>
          </p:cNvPr>
          <p:cNvSpPr txBox="1"/>
          <p:nvPr/>
        </p:nvSpPr>
        <p:spPr>
          <a:xfrm>
            <a:off x="0" y="3688158"/>
            <a:ext cx="9156633" cy="738664"/>
          </a:xfrm>
          <a:prstGeom prst="rect">
            <a:avLst/>
          </a:prstGeom>
          <a:solidFill>
            <a:schemeClr val="bg1">
              <a:lumMod val="85000"/>
            </a:schemeClr>
          </a:solidFill>
        </p:spPr>
        <p:txBody>
          <a:bodyPr wrap="square" rtlCol="0">
            <a:spAutoFit/>
          </a:bodyPr>
          <a:lstStyle/>
          <a:p>
            <a:pPr algn="ctr"/>
            <a:r>
              <a:rPr lang="en-US" sz="2100" b="1" i="1" dirty="0">
                <a:latin typeface="Arial"/>
                <a:cs typeface="Arial"/>
              </a:rPr>
              <a:t>Thank you to those who submitted formal evaluations and those </a:t>
            </a:r>
            <a:br>
              <a:rPr lang="en-US" sz="2100" b="1" i="1" dirty="0">
                <a:latin typeface="Arial"/>
                <a:cs typeface="Arial"/>
              </a:rPr>
            </a:br>
            <a:r>
              <a:rPr lang="en-US" sz="2100" b="1" i="1" dirty="0">
                <a:latin typeface="Arial"/>
                <a:cs typeface="Arial"/>
              </a:rPr>
              <a:t>who provided subjective feedback during the evaluation period </a:t>
            </a:r>
          </a:p>
        </p:txBody>
      </p:sp>
    </p:spTree>
    <p:extLst>
      <p:ext uri="{BB962C8B-B14F-4D97-AF65-F5344CB8AC3E}">
        <p14:creationId xmlns:p14="http://schemas.microsoft.com/office/powerpoint/2010/main" val="238415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480" y="1607785"/>
            <a:ext cx="184666" cy="600164"/>
          </a:xfrm>
          <a:prstGeom prst="rect">
            <a:avLst/>
          </a:prstGeom>
          <a:noFill/>
        </p:spPr>
        <p:txBody>
          <a:bodyPr wrap="none" rtlCol="0">
            <a:spAutoFit/>
          </a:bodyPr>
          <a:lstStyle/>
          <a:p>
            <a:pPr algn="ctr"/>
            <a:endParaRPr lang="en-US" sz="3300" b="1" dirty="0">
              <a:solidFill>
                <a:srgbClr val="FF0000"/>
              </a:solidFill>
              <a:latin typeface="Arial"/>
              <a:cs typeface="Arial"/>
            </a:endParaRPr>
          </a:p>
        </p:txBody>
      </p:sp>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Outlier Frequency Results</a:t>
            </a:r>
          </a:p>
        </p:txBody>
      </p:sp>
      <p:graphicFrame>
        <p:nvGraphicFramePr>
          <p:cNvPr id="552" name="Table 551">
            <a:extLst>
              <a:ext uri="{FF2B5EF4-FFF2-40B4-BE49-F238E27FC236}">
                <a16:creationId xmlns:a16="http://schemas.microsoft.com/office/drawing/2014/main" id="{C170B94D-4783-6949-8E19-C498CE4BA088}"/>
              </a:ext>
            </a:extLst>
          </p:cNvPr>
          <p:cNvGraphicFramePr>
            <a:graphicFrameLocks noGrp="1"/>
          </p:cNvGraphicFramePr>
          <p:nvPr/>
        </p:nvGraphicFramePr>
        <p:xfrm>
          <a:off x="799460" y="1104311"/>
          <a:ext cx="7643343" cy="3686106"/>
        </p:xfrm>
        <a:graphic>
          <a:graphicData uri="http://schemas.openxmlformats.org/drawingml/2006/table">
            <a:tbl>
              <a:tblPr firstRow="1" bandRow="1">
                <a:tableStyleId>{5C22544A-7EE6-4342-B048-85BDC9FD1C3A}</a:tableStyleId>
              </a:tblPr>
              <a:tblGrid>
                <a:gridCol w="1980316">
                  <a:extLst>
                    <a:ext uri="{9D8B030D-6E8A-4147-A177-3AD203B41FA5}">
                      <a16:colId xmlns:a16="http://schemas.microsoft.com/office/drawing/2014/main" val="3278623250"/>
                    </a:ext>
                  </a:extLst>
                </a:gridCol>
                <a:gridCol w="2877312">
                  <a:extLst>
                    <a:ext uri="{9D8B030D-6E8A-4147-A177-3AD203B41FA5}">
                      <a16:colId xmlns:a16="http://schemas.microsoft.com/office/drawing/2014/main" val="14596648"/>
                    </a:ext>
                  </a:extLst>
                </a:gridCol>
                <a:gridCol w="2785715">
                  <a:extLst>
                    <a:ext uri="{9D8B030D-6E8A-4147-A177-3AD203B41FA5}">
                      <a16:colId xmlns:a16="http://schemas.microsoft.com/office/drawing/2014/main" val="1747783224"/>
                    </a:ext>
                  </a:extLst>
                </a:gridCol>
              </a:tblGrid>
              <a:tr h="1228702">
                <a:tc>
                  <a:txBody>
                    <a:bodyPr/>
                    <a:lstStyle/>
                    <a:p>
                      <a:pPr algn="l"/>
                      <a:r>
                        <a:rPr lang="en-US" sz="2000" b="1" dirty="0"/>
                        <a:t>Model</a:t>
                      </a:r>
                    </a:p>
                  </a:txBody>
                  <a:tcPr marL="68580" marR="68580" marT="34290" marB="34290" anchor="ctr"/>
                </a:tc>
                <a:tc>
                  <a:txBody>
                    <a:bodyPr/>
                    <a:lstStyle/>
                    <a:p>
                      <a:pPr algn="ctr"/>
                      <a:r>
                        <a:rPr lang="en-US" sz="2000" dirty="0"/>
                        <a:t>“Bad Outlier”</a:t>
                      </a:r>
                    </a:p>
                  </a:txBody>
                  <a:tcPr marL="68580" marR="68580" marT="34290" marB="34290" anchor="ctr"/>
                </a:tc>
                <a:tc>
                  <a:txBody>
                    <a:bodyPr/>
                    <a:lstStyle/>
                    <a:p>
                      <a:pPr algn="ctr"/>
                      <a:r>
                        <a:rPr lang="en-US" sz="2000" dirty="0"/>
                        <a:t>“Within the Envelope”</a:t>
                      </a:r>
                    </a:p>
                  </a:txBody>
                  <a:tcPr marL="68580" marR="68580" marT="34290" marB="34290" anchor="ctr"/>
                </a:tc>
                <a:extLst>
                  <a:ext uri="{0D108BD9-81ED-4DB2-BD59-A6C34878D82A}">
                    <a16:rowId xmlns:a16="http://schemas.microsoft.com/office/drawing/2014/main" val="4229933601"/>
                  </a:ext>
                </a:extLst>
              </a:tr>
              <a:tr h="1228702">
                <a:tc>
                  <a:txBody>
                    <a:bodyPr/>
                    <a:lstStyle/>
                    <a:p>
                      <a:pPr algn="l"/>
                      <a:r>
                        <a:rPr lang="en-US" sz="2000" b="1" dirty="0"/>
                        <a:t>HRW-NMMB</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t>6/22 (</a:t>
                      </a:r>
                      <a:r>
                        <a:rPr lang="en-US" sz="2000" b="1" dirty="0"/>
                        <a:t>27%</a:t>
                      </a:r>
                      <a:r>
                        <a:rPr lang="en-US" sz="2000" b="0" dirty="0"/>
                        <a:t>)</a:t>
                      </a:r>
                      <a:endParaRPr lang="en-US" sz="2000" dirty="0"/>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t>16/22</a:t>
                      </a:r>
                      <a:r>
                        <a:rPr lang="en-US" sz="2000" baseline="0" dirty="0"/>
                        <a:t> </a:t>
                      </a:r>
                      <a:r>
                        <a:rPr lang="en-US" sz="2000" dirty="0"/>
                        <a:t>(</a:t>
                      </a:r>
                      <a:r>
                        <a:rPr lang="en-US" sz="2000" b="1" dirty="0"/>
                        <a:t>73%</a:t>
                      </a:r>
                      <a:r>
                        <a:rPr lang="en-US" sz="2000" b="0" dirty="0"/>
                        <a:t>)</a:t>
                      </a:r>
                      <a:endParaRPr lang="en-US" sz="2000" dirty="0"/>
                    </a:p>
                  </a:txBody>
                  <a:tcPr marL="68580" marR="68580" marT="34290" marB="34290" anchor="ctr"/>
                </a:tc>
                <a:extLst>
                  <a:ext uri="{0D108BD9-81ED-4DB2-BD59-A6C34878D82A}">
                    <a16:rowId xmlns:a16="http://schemas.microsoft.com/office/drawing/2014/main" val="1790666278"/>
                  </a:ext>
                </a:extLst>
              </a:tr>
              <a:tr h="1228702">
                <a:tc>
                  <a:txBody>
                    <a:bodyPr/>
                    <a:lstStyle/>
                    <a:p>
                      <a:pPr algn="l"/>
                      <a:r>
                        <a:rPr lang="en-US" sz="2000" b="1" dirty="0"/>
                        <a:t>HRW-FV3</a:t>
                      </a:r>
                    </a:p>
                  </a:txBody>
                  <a:tcPr marL="68580" marR="68580" marT="34290" marB="34290" anchor="ctr"/>
                </a:tc>
                <a:tc>
                  <a:txBody>
                    <a:bodyPr/>
                    <a:lstStyle/>
                    <a:p>
                      <a:pPr algn="ctr"/>
                      <a:r>
                        <a:rPr lang="en-US" sz="2000" dirty="0"/>
                        <a:t>7/22</a:t>
                      </a:r>
                      <a:r>
                        <a:rPr lang="en-US" sz="2000" baseline="0" dirty="0"/>
                        <a:t> (</a:t>
                      </a:r>
                      <a:r>
                        <a:rPr lang="en-US" sz="2000" b="1" baseline="0" dirty="0"/>
                        <a:t>32%</a:t>
                      </a:r>
                      <a:r>
                        <a:rPr lang="en-US" sz="2000" b="0" baseline="0" dirty="0"/>
                        <a:t>)</a:t>
                      </a:r>
                      <a:endParaRPr lang="en-US" sz="2000" dirty="0"/>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t>15/22</a:t>
                      </a:r>
                      <a:r>
                        <a:rPr lang="en-US" sz="2000" baseline="0" dirty="0"/>
                        <a:t> (</a:t>
                      </a:r>
                      <a:r>
                        <a:rPr lang="en-US" sz="2000" b="1" baseline="0" dirty="0"/>
                        <a:t>68%</a:t>
                      </a:r>
                      <a:r>
                        <a:rPr lang="en-US" sz="2000" b="0" baseline="0" dirty="0"/>
                        <a:t>)</a:t>
                      </a:r>
                      <a:endParaRPr lang="en-US" sz="2000" dirty="0"/>
                    </a:p>
                  </a:txBody>
                  <a:tcPr marL="68580" marR="68580" marT="34290" marB="34290" anchor="ctr"/>
                </a:tc>
                <a:extLst>
                  <a:ext uri="{0D108BD9-81ED-4DB2-BD59-A6C34878D82A}">
                    <a16:rowId xmlns:a16="http://schemas.microsoft.com/office/drawing/2014/main" val="863276987"/>
                  </a:ext>
                </a:extLst>
              </a:tr>
            </a:tbl>
          </a:graphicData>
        </a:graphic>
      </p:graphicFrame>
    </p:spTree>
    <p:extLst>
      <p:ext uri="{BB962C8B-B14F-4D97-AF65-F5344CB8AC3E}">
        <p14:creationId xmlns:p14="http://schemas.microsoft.com/office/powerpoint/2010/main" val="187863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FAA Aviation Weather Research Branch</a:t>
            </a:r>
          </a:p>
        </p:txBody>
      </p:sp>
      <p:sp>
        <p:nvSpPr>
          <p:cNvPr id="2" name="Slide Number Placeholder 1"/>
          <p:cNvSpPr>
            <a:spLocks noGrp="1"/>
          </p:cNvSpPr>
          <p:nvPr>
            <p:ph type="sldNum" sz="quarter" idx="12"/>
          </p:nvPr>
        </p:nvSpPr>
        <p:spPr/>
        <p:txBody>
          <a:bodyPr/>
          <a:lstStyle/>
          <a:p>
            <a:fld id="{364423BE-BAF9-5447-BAF7-CF3FF8308402}" type="slidenum">
              <a:rPr lang="en-US" smtClean="0"/>
              <a:t>21</a:t>
            </a:fld>
            <a:endParaRPr lang="en-US"/>
          </a:p>
        </p:txBody>
      </p:sp>
      <p:sp>
        <p:nvSpPr>
          <p:cNvPr id="17" name="Content Placeholder 2">
            <a:extLst>
              <a:ext uri="{FF2B5EF4-FFF2-40B4-BE49-F238E27FC236}">
                <a16:creationId xmlns:a16="http://schemas.microsoft.com/office/drawing/2014/main" id="{0BF28C9C-E5D5-4244-9393-63FCFBDA3951}"/>
              </a:ext>
            </a:extLst>
          </p:cNvPr>
          <p:cNvSpPr txBox="1">
            <a:spLocks/>
          </p:cNvSpPr>
          <p:nvPr/>
        </p:nvSpPr>
        <p:spPr>
          <a:xfrm>
            <a:off x="457200" y="1200151"/>
            <a:ext cx="8494776" cy="3840956"/>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lvl="0">
              <a:defRPr/>
            </a:pPr>
            <a:r>
              <a:rPr lang="en-US" sz="2000" dirty="0">
                <a:solidFill>
                  <a:sysClr val="windowText" lastClr="000000"/>
                </a:solidFill>
                <a:latin typeface="Calibri"/>
              </a:rPr>
              <a:t>The </a:t>
            </a:r>
            <a:r>
              <a:rPr lang="en-US" sz="2000" b="1" u="sng" dirty="0">
                <a:solidFill>
                  <a:srgbClr val="007F00"/>
                </a:solidFill>
              </a:rPr>
              <a:t>parallel HREFv3 is an improvement</a:t>
            </a:r>
            <a:r>
              <a:rPr lang="en-US" sz="2000" dirty="0">
                <a:solidFill>
                  <a:sysClr val="windowText" lastClr="000000"/>
                </a:solidFill>
              </a:rPr>
              <a:t> over </a:t>
            </a:r>
            <a:r>
              <a:rPr lang="en-US" sz="2000" dirty="0">
                <a:solidFill>
                  <a:sysClr val="windowText" lastClr="000000"/>
                </a:solidFill>
                <a:latin typeface="Calibri"/>
              </a:rPr>
              <a:t>the operational HREFv2</a:t>
            </a:r>
            <a:endParaRPr kumimoji="0" lang="en-US" sz="200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685800" rtl="0" eaLnBrk="1" fontAlgn="auto" latinLnBrk="0" hangingPunct="1">
              <a:lnSpc>
                <a:spcPct val="100000"/>
              </a:lnSpc>
              <a:spcBef>
                <a:spcPct val="20000"/>
              </a:spcBef>
              <a:spcAft>
                <a:spcPts val="0"/>
              </a:spcAft>
              <a:buClrTx/>
              <a:buSzTx/>
              <a:buNone/>
              <a:tabLst/>
              <a:defRPr/>
            </a:pPr>
            <a:endParaRPr kumimoji="0" lang="en-US" sz="1000" b="0" i="1" u="none" strike="noStrike" kern="1200" cap="none" spc="0" normalizeH="0" baseline="0" noProof="0" dirty="0">
              <a:ln>
                <a:noFill/>
              </a:ln>
              <a:solidFill>
                <a:sysClr val="windowText" lastClr="000000"/>
              </a:solidFill>
              <a:effectLst/>
              <a:uLnTx/>
              <a:uFillTx/>
              <a:latin typeface="Calibri"/>
              <a:ea typeface="+mn-ea"/>
              <a:cs typeface="+mn-cs"/>
            </a:endParaRPr>
          </a:p>
          <a:p>
            <a:r>
              <a:rPr lang="en-US" sz="2000" dirty="0">
                <a:solidFill>
                  <a:sysClr val="windowText" lastClr="000000"/>
                </a:solidFill>
              </a:rPr>
              <a:t>Forecasts extension makes HREF more useful for the Traffic Flow Management Convective Forecast (TCF), the primary product used for assessing convective weather impacts into Day 2</a:t>
            </a:r>
          </a:p>
          <a:p>
            <a:pPr marL="0" indent="0">
              <a:buNone/>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EAS probabilities add useful detail to precipitation forecasts</a:t>
            </a:r>
          </a:p>
          <a:p>
            <a:pPr marL="0" marR="0" lvl="0" indent="0" algn="l" defTabSz="685800" rtl="0" eaLnBrk="1" fontAlgn="auto" latinLnBrk="0" hangingPunct="1">
              <a:lnSpc>
                <a:spcPct val="100000"/>
              </a:lnSpc>
              <a:spcBef>
                <a:spcPct val="20000"/>
              </a:spcBef>
              <a:spcAft>
                <a:spcPts val="0"/>
              </a:spcAft>
              <a:buClrTx/>
              <a:buSzTx/>
              <a:buNone/>
              <a:tabLst/>
              <a:defRPr/>
            </a:pPr>
            <a:endParaRPr lang="en-US" sz="1000" dirty="0">
              <a:solidFill>
                <a:sysClr val="windowText" lastClr="000000"/>
              </a:solidFill>
              <a:latin typeface="Calibri"/>
            </a:endParaRP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000" dirty="0">
                <a:solidFill>
                  <a:sysClr val="windowText" lastClr="000000"/>
                </a:solidFill>
                <a:latin typeface="Calibri"/>
              </a:rPr>
              <a:t>Favors addition of the HRRR into HREF with this implementation, but expressed concern about whether the FV3 member is ready for operations</a:t>
            </a:r>
          </a:p>
          <a:p>
            <a:pPr marL="0" marR="0" lvl="0" indent="0" algn="l" defTabSz="685800" rtl="0" eaLnBrk="1" fontAlgn="auto" latinLnBrk="0" hangingPunct="1">
              <a:lnSpc>
                <a:spcPct val="100000"/>
              </a:lnSpc>
              <a:spcBef>
                <a:spcPct val="20000"/>
              </a:spcBef>
              <a:spcAft>
                <a:spcPts val="0"/>
              </a:spcAft>
              <a:buClrTx/>
              <a:buSzTx/>
              <a:buNone/>
              <a:tabLst/>
              <a:defRPr/>
            </a:pPr>
            <a:endParaRPr lang="en-US" sz="1000" b="1" u="sng" dirty="0">
              <a:solidFill>
                <a:srgbClr val="007F00"/>
              </a:solidFill>
            </a:endParaRPr>
          </a:p>
          <a:p>
            <a:r>
              <a:rPr lang="en-US" sz="2000" b="1" u="sng" dirty="0">
                <a:solidFill>
                  <a:srgbClr val="007F00"/>
                </a:solidFill>
              </a:rPr>
              <a:t>Supports the proposed implementation of HREFv3</a:t>
            </a:r>
            <a:endParaRPr lang="en-US" sz="2000" u="sng" dirty="0"/>
          </a:p>
        </p:txBody>
      </p:sp>
    </p:spTree>
    <p:extLst>
      <p:ext uri="{BB962C8B-B14F-4D97-AF65-F5344CB8AC3E}">
        <p14:creationId xmlns:p14="http://schemas.microsoft.com/office/powerpoint/2010/main" val="1426846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Aviation Weather Center</a:t>
            </a:r>
          </a:p>
        </p:txBody>
      </p:sp>
      <p:sp>
        <p:nvSpPr>
          <p:cNvPr id="2" name="Slide Number Placeholder 1"/>
          <p:cNvSpPr>
            <a:spLocks noGrp="1"/>
          </p:cNvSpPr>
          <p:nvPr>
            <p:ph type="sldNum" sz="quarter" idx="12"/>
          </p:nvPr>
        </p:nvSpPr>
        <p:spPr/>
        <p:txBody>
          <a:bodyPr/>
          <a:lstStyle/>
          <a:p>
            <a:fld id="{364423BE-BAF9-5447-BAF7-CF3FF8308402}" type="slidenum">
              <a:rPr lang="en-US" smtClean="0"/>
              <a:t>22</a:t>
            </a:fld>
            <a:endParaRPr lang="en-US"/>
          </a:p>
        </p:txBody>
      </p:sp>
      <p:sp>
        <p:nvSpPr>
          <p:cNvPr id="17" name="Content Placeholder 2">
            <a:extLst>
              <a:ext uri="{FF2B5EF4-FFF2-40B4-BE49-F238E27FC236}">
                <a16:creationId xmlns:a16="http://schemas.microsoft.com/office/drawing/2014/main" id="{0BF28C9C-E5D5-4244-9393-63FCFBDA3951}"/>
              </a:ext>
            </a:extLst>
          </p:cNvPr>
          <p:cNvSpPr txBox="1">
            <a:spLocks/>
          </p:cNvSpPr>
          <p:nvPr/>
        </p:nvSpPr>
        <p:spPr>
          <a:xfrm>
            <a:off x="457200" y="1200151"/>
            <a:ext cx="8494776" cy="3840956"/>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000" dirty="0">
                <a:solidFill>
                  <a:sysClr val="windowText" lastClr="000000"/>
                </a:solidFill>
                <a:latin typeface="Calibri"/>
              </a:rPr>
              <a:t>The </a:t>
            </a:r>
            <a:r>
              <a:rPr lang="en-US" sz="2000" b="1" u="sng" dirty="0">
                <a:solidFill>
                  <a:sysClr val="windowText" lastClr="000000"/>
                </a:solidFill>
                <a:latin typeface="Calibri"/>
              </a:rPr>
              <a:t>parallel HREFv3 is overall equal</a:t>
            </a:r>
            <a:r>
              <a:rPr lang="en-US" sz="2000" b="1" dirty="0">
                <a:solidFill>
                  <a:sysClr val="windowText" lastClr="000000"/>
                </a:solidFill>
                <a:latin typeface="Calibri"/>
              </a:rPr>
              <a:t> </a:t>
            </a:r>
            <a:r>
              <a:rPr lang="en-US" sz="2000" dirty="0">
                <a:solidFill>
                  <a:sysClr val="windowText" lastClr="000000"/>
                </a:solidFill>
                <a:latin typeface="Calibri"/>
              </a:rPr>
              <a:t>to the operational HREFv2</a:t>
            </a:r>
            <a:endParaRPr kumimoji="0" lang="en-US" sz="200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685800" rtl="0" eaLnBrk="1" fontAlgn="auto" latinLnBrk="0" hangingPunct="1">
              <a:lnSpc>
                <a:spcPct val="100000"/>
              </a:lnSpc>
              <a:spcBef>
                <a:spcPct val="20000"/>
              </a:spcBef>
              <a:spcAft>
                <a:spcPts val="0"/>
              </a:spcAft>
              <a:buClrTx/>
              <a:buSzTx/>
              <a:buNone/>
              <a:tabLst/>
              <a:defRPr/>
            </a:pPr>
            <a:endParaRPr kumimoji="0" lang="en-US" sz="600" b="0" i="1" u="none" strike="noStrike" kern="1200" cap="none" spc="0" normalizeH="0" baseline="0" noProof="0" dirty="0">
              <a:ln>
                <a:noFill/>
              </a:ln>
              <a:solidFill>
                <a:sysClr val="windowText" lastClr="000000"/>
              </a:solidFill>
              <a:effectLst/>
              <a:uLnTx/>
              <a:uFillTx/>
              <a:latin typeface="Calibri"/>
              <a:ea typeface="+mn-ea"/>
              <a:cs typeface="+mn-cs"/>
            </a:endParaRPr>
          </a:p>
          <a:p>
            <a:r>
              <a:rPr lang="en-US" sz="2000" dirty="0">
                <a:solidFill>
                  <a:sysClr val="windowText" lastClr="000000"/>
                </a:solidFill>
              </a:rPr>
              <a:t>Forecasts out to 48 hours will benefit aviation-focused convective products, allowing extension into the full Day 2 period</a:t>
            </a:r>
          </a:p>
          <a:p>
            <a:pPr marL="0" indent="0">
              <a:buNone/>
            </a:pPr>
            <a:endParaRPr kumimoji="0" lang="en-US" sz="600" b="0" i="0" u="none" strike="noStrike" kern="1200" cap="none" spc="0" normalizeH="0" baseline="0" noProof="0" dirty="0">
              <a:ln>
                <a:noFill/>
              </a:ln>
              <a:solidFill>
                <a:sysClr val="windowText" lastClr="000000"/>
              </a:solidFill>
              <a:effectLst/>
              <a:uLnTx/>
              <a:uFillTx/>
              <a:latin typeface="Calibri"/>
              <a:ea typeface="+mn-ea"/>
              <a:cs typeface="+mn-cs"/>
            </a:endParaRP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ysClr val="windowText" lastClr="000000"/>
                </a:solidFill>
                <a:effectLst/>
                <a:uLnTx/>
                <a:uFillTx/>
                <a:latin typeface="Calibri"/>
                <a:ea typeface="+mn-ea"/>
                <a:cs typeface="+mn-cs"/>
              </a:rPr>
              <a:t>HiResW</a:t>
            </a: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 FV3 overall performed worse than </a:t>
            </a:r>
            <a:r>
              <a:rPr kumimoji="0" lang="en-US" sz="2000" b="0" i="0" u="none" strike="noStrike" kern="1200" cap="none" spc="0" normalizeH="0" baseline="0" noProof="0" dirty="0" err="1">
                <a:ln>
                  <a:noFill/>
                </a:ln>
                <a:solidFill>
                  <a:sysClr val="windowText" lastClr="000000"/>
                </a:solidFill>
                <a:effectLst/>
                <a:uLnTx/>
                <a:uFillTx/>
                <a:latin typeface="Calibri"/>
                <a:ea typeface="+mn-ea"/>
                <a:cs typeface="+mn-cs"/>
              </a:rPr>
              <a:t>HiResW</a:t>
            </a: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 NMMB for C&amp;V guidance</a:t>
            </a:r>
          </a:p>
          <a:p>
            <a:pPr marL="0" marR="0" lvl="0" indent="0" algn="l" defTabSz="685800" rtl="0" eaLnBrk="1" fontAlgn="auto" latinLnBrk="0" hangingPunct="1">
              <a:lnSpc>
                <a:spcPct val="100000"/>
              </a:lnSpc>
              <a:spcBef>
                <a:spcPct val="20000"/>
              </a:spcBef>
              <a:spcAft>
                <a:spcPts val="0"/>
              </a:spcAft>
              <a:buClrTx/>
              <a:buSzTx/>
              <a:buNone/>
              <a:tabLst/>
              <a:defRPr/>
            </a:pPr>
            <a:endParaRPr lang="en-US" sz="600" dirty="0">
              <a:solidFill>
                <a:sysClr val="windowText" lastClr="000000"/>
              </a:solidFill>
              <a:latin typeface="Calibri"/>
            </a:endParaRP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000" dirty="0">
                <a:solidFill>
                  <a:sysClr val="windowText" lastClr="000000"/>
                </a:solidFill>
                <a:latin typeface="Calibri"/>
              </a:rPr>
              <a:t>HRW-FV3 struggled to develop fog and low clouds, especially along the West Coast where forecasts are very important to airport operations</a:t>
            </a:r>
            <a:endParaRPr kumimoji="0" lang="en-US" sz="600" b="0" i="0" u="none" strike="noStrike" kern="1200" cap="none" spc="0" normalizeH="0" baseline="0" noProof="0" dirty="0">
              <a:ln>
                <a:noFill/>
              </a:ln>
              <a:solidFill>
                <a:sysClr val="windowText" lastClr="000000"/>
              </a:solidFill>
              <a:effectLst/>
              <a:uLnTx/>
              <a:uFillTx/>
              <a:latin typeface="Calibri"/>
              <a:ea typeface="+mn-ea"/>
              <a:cs typeface="+mn-cs"/>
            </a:endParaRPr>
          </a:p>
          <a:p>
            <a:pPr marL="0" lvl="0" indent="0">
              <a:buNone/>
              <a:defRPr/>
            </a:pPr>
            <a:endParaRPr lang="en-US" sz="600" i="1" dirty="0">
              <a:solidFill>
                <a:sysClr val="windowText" lastClr="000000"/>
              </a:solidFill>
            </a:endParaRPr>
          </a:p>
          <a:p>
            <a:r>
              <a:rPr lang="en-US" sz="2000" dirty="0"/>
              <a:t>HRW-FV3 low bias decreases the HREF C&amp;V probabilities, but signals for problem areas are still identifiable </a:t>
            </a:r>
          </a:p>
          <a:p>
            <a:pPr marL="0" indent="0">
              <a:buNone/>
            </a:pPr>
            <a:endParaRPr lang="en-US" sz="600" b="1" u="sng" dirty="0">
              <a:solidFill>
                <a:srgbClr val="007F00"/>
              </a:solidFill>
            </a:endParaRPr>
          </a:p>
          <a:p>
            <a:r>
              <a:rPr lang="en-US" sz="2000" b="1" u="sng" dirty="0">
                <a:solidFill>
                  <a:srgbClr val="007F00"/>
                </a:solidFill>
              </a:rPr>
              <a:t>Supports the proposed implementation of HREFv3</a:t>
            </a:r>
            <a:endParaRPr lang="en-US" sz="2000" u="sng" dirty="0"/>
          </a:p>
        </p:txBody>
      </p:sp>
    </p:spTree>
    <p:extLst>
      <p:ext uri="{BB962C8B-B14F-4D97-AF65-F5344CB8AC3E}">
        <p14:creationId xmlns:p14="http://schemas.microsoft.com/office/powerpoint/2010/main" val="1964016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9699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128733"/>
            <a:ext cx="846824" cy="860437"/>
          </a:xfrm>
          <a:prstGeom prst="rect">
            <a:avLst/>
          </a:prstGeom>
        </p:spPr>
      </p:pic>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60522" y="128733"/>
            <a:ext cx="841248" cy="841248"/>
          </a:xfrm>
          <a:prstGeom prst="rect">
            <a:avLst/>
          </a:prstGeom>
        </p:spPr>
      </p:pic>
      <p:sp>
        <p:nvSpPr>
          <p:cNvPr id="13" name="TextBox 12"/>
          <p:cNvSpPr txBox="1"/>
          <p:nvPr/>
        </p:nvSpPr>
        <p:spPr>
          <a:xfrm>
            <a:off x="1" y="419184"/>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HREFv3 CONUS Ceiling &amp; Visibility Bias</a:t>
            </a:r>
          </a:p>
        </p:txBody>
      </p:sp>
      <p:sp>
        <p:nvSpPr>
          <p:cNvPr id="2" name="Slide Number Placeholder 1"/>
          <p:cNvSpPr>
            <a:spLocks noGrp="1"/>
          </p:cNvSpPr>
          <p:nvPr>
            <p:ph type="sldNum" sz="quarter" idx="12"/>
          </p:nvPr>
        </p:nvSpPr>
        <p:spPr/>
        <p:txBody>
          <a:bodyPr/>
          <a:lstStyle/>
          <a:p>
            <a:fld id="{364423BE-BAF9-5447-BAF7-CF3FF8308402}" type="slidenum">
              <a:rPr lang="en-US" smtClean="0"/>
              <a:t>23</a:t>
            </a:fld>
            <a:endParaRPr lang="en-US"/>
          </a:p>
        </p:txBody>
      </p:sp>
      <p:pic>
        <p:nvPicPr>
          <p:cNvPr id="4" name="Picture 3">
            <a:extLst>
              <a:ext uri="{FF2B5EF4-FFF2-40B4-BE49-F238E27FC236}">
                <a16:creationId xmlns:a16="http://schemas.microsoft.com/office/drawing/2014/main" id="{7189785B-7CA2-2945-864E-5D1F2D9C3D99}"/>
              </a:ext>
            </a:extLst>
          </p:cNvPr>
          <p:cNvPicPr>
            <a:picLocks noChangeAspect="1"/>
          </p:cNvPicPr>
          <p:nvPr/>
        </p:nvPicPr>
        <p:blipFill>
          <a:blip r:embed="rId4"/>
          <a:stretch>
            <a:fillRect/>
          </a:stretch>
        </p:blipFill>
        <p:spPr>
          <a:xfrm>
            <a:off x="4572001" y="1279621"/>
            <a:ext cx="4304207" cy="3325978"/>
          </a:xfrm>
          <a:prstGeom prst="rect">
            <a:avLst/>
          </a:prstGeom>
        </p:spPr>
      </p:pic>
      <p:pic>
        <p:nvPicPr>
          <p:cNvPr id="17" name="Picture 16">
            <a:extLst>
              <a:ext uri="{FF2B5EF4-FFF2-40B4-BE49-F238E27FC236}">
                <a16:creationId xmlns:a16="http://schemas.microsoft.com/office/drawing/2014/main" id="{EE5702F4-D60D-1E44-A69D-D847F37E4692}"/>
              </a:ext>
            </a:extLst>
          </p:cNvPr>
          <p:cNvPicPr>
            <a:picLocks noChangeAspect="1"/>
          </p:cNvPicPr>
          <p:nvPr/>
        </p:nvPicPr>
        <p:blipFill>
          <a:blip r:embed="rId5"/>
          <a:stretch>
            <a:fillRect/>
          </a:stretch>
        </p:blipFill>
        <p:spPr>
          <a:xfrm>
            <a:off x="134470" y="1232879"/>
            <a:ext cx="4437530" cy="3429000"/>
          </a:xfrm>
          <a:prstGeom prst="rect">
            <a:avLst/>
          </a:prstGeom>
        </p:spPr>
      </p:pic>
      <p:sp>
        <p:nvSpPr>
          <p:cNvPr id="19" name="TextBox 18">
            <a:extLst>
              <a:ext uri="{FF2B5EF4-FFF2-40B4-BE49-F238E27FC236}">
                <a16:creationId xmlns:a16="http://schemas.microsoft.com/office/drawing/2014/main" id="{067FF88E-6208-EF47-A95A-8D993408254D}"/>
              </a:ext>
            </a:extLst>
          </p:cNvPr>
          <p:cNvSpPr txBox="1"/>
          <p:nvPr/>
        </p:nvSpPr>
        <p:spPr>
          <a:xfrm>
            <a:off x="554697" y="4660577"/>
            <a:ext cx="3597075" cy="338554"/>
          </a:xfrm>
          <a:prstGeom prst="rect">
            <a:avLst/>
          </a:prstGeom>
          <a:noFill/>
        </p:spPr>
        <p:txBody>
          <a:bodyPr wrap="none" rtlCol="0">
            <a:spAutoFit/>
          </a:bodyPr>
          <a:lstStyle/>
          <a:p>
            <a:r>
              <a:rPr lang="en-US" sz="1600" dirty="0"/>
              <a:t>Reduced bias for lower ceiling thresholds</a:t>
            </a:r>
          </a:p>
        </p:txBody>
      </p:sp>
      <p:sp>
        <p:nvSpPr>
          <p:cNvPr id="20" name="TextBox 19">
            <a:extLst>
              <a:ext uri="{FF2B5EF4-FFF2-40B4-BE49-F238E27FC236}">
                <a16:creationId xmlns:a16="http://schemas.microsoft.com/office/drawing/2014/main" id="{12D9C60E-9564-2E42-9EB5-164142EB6C44}"/>
              </a:ext>
            </a:extLst>
          </p:cNvPr>
          <p:cNvSpPr txBox="1"/>
          <p:nvPr/>
        </p:nvSpPr>
        <p:spPr>
          <a:xfrm>
            <a:off x="4890749" y="4660577"/>
            <a:ext cx="3666709" cy="338554"/>
          </a:xfrm>
          <a:prstGeom prst="rect">
            <a:avLst/>
          </a:prstGeom>
          <a:noFill/>
        </p:spPr>
        <p:txBody>
          <a:bodyPr wrap="none" rtlCol="0">
            <a:spAutoFit/>
          </a:bodyPr>
          <a:lstStyle/>
          <a:p>
            <a:r>
              <a:rPr lang="en-US" sz="1600" dirty="0"/>
              <a:t>Reduced bias for visibility at all thresholds</a:t>
            </a:r>
          </a:p>
        </p:txBody>
      </p:sp>
      <p:sp>
        <p:nvSpPr>
          <p:cNvPr id="21" name="TextBox 20">
            <a:extLst>
              <a:ext uri="{FF2B5EF4-FFF2-40B4-BE49-F238E27FC236}">
                <a16:creationId xmlns:a16="http://schemas.microsoft.com/office/drawing/2014/main" id="{E4F3E70E-6B31-A040-9DDE-7F3C3C040E5F}"/>
              </a:ext>
            </a:extLst>
          </p:cNvPr>
          <p:cNvSpPr txBox="1"/>
          <p:nvPr/>
        </p:nvSpPr>
        <p:spPr>
          <a:xfrm>
            <a:off x="4170216" y="1080036"/>
            <a:ext cx="720533" cy="507831"/>
          </a:xfrm>
          <a:prstGeom prst="rect">
            <a:avLst/>
          </a:prstGeom>
          <a:noFill/>
        </p:spPr>
        <p:txBody>
          <a:bodyPr wrap="square" rtlCol="0">
            <a:spAutoFit/>
          </a:bodyPr>
          <a:lstStyle/>
          <a:p>
            <a:pPr algn="ctr"/>
            <a:r>
              <a:rPr lang="en-US" sz="1350" b="1" dirty="0"/>
              <a:t>HREFv2</a:t>
            </a:r>
          </a:p>
          <a:p>
            <a:pPr algn="ctr"/>
            <a:r>
              <a:rPr lang="en-US" sz="1350" b="1" dirty="0">
                <a:solidFill>
                  <a:srgbClr val="FF0000"/>
                </a:solidFill>
              </a:rPr>
              <a:t>HREFv3</a:t>
            </a:r>
            <a:endParaRPr lang="en-US" sz="1350" b="1" dirty="0">
              <a:solidFill>
                <a:srgbClr val="0432FF"/>
              </a:solidFill>
            </a:endParaRPr>
          </a:p>
        </p:txBody>
      </p:sp>
      <p:sp>
        <p:nvSpPr>
          <p:cNvPr id="22" name="TextBox 21">
            <a:extLst>
              <a:ext uri="{FF2B5EF4-FFF2-40B4-BE49-F238E27FC236}">
                <a16:creationId xmlns:a16="http://schemas.microsoft.com/office/drawing/2014/main" id="{C26CEC03-49D9-7C46-B416-55FFA28DB5E8}"/>
              </a:ext>
            </a:extLst>
          </p:cNvPr>
          <p:cNvSpPr txBox="1"/>
          <p:nvPr/>
        </p:nvSpPr>
        <p:spPr>
          <a:xfrm>
            <a:off x="1797548" y="1703884"/>
            <a:ext cx="1111371" cy="300082"/>
          </a:xfrm>
          <a:prstGeom prst="rect">
            <a:avLst/>
          </a:prstGeom>
          <a:solidFill>
            <a:schemeClr val="bg1"/>
          </a:solidFill>
          <a:ln w="25400">
            <a:solidFill>
              <a:schemeClr val="tx1"/>
            </a:solidFill>
          </a:ln>
        </p:spPr>
        <p:txBody>
          <a:bodyPr wrap="square" rtlCol="0">
            <a:spAutoFit/>
          </a:bodyPr>
          <a:lstStyle/>
          <a:p>
            <a:pPr algn="ctr"/>
            <a:r>
              <a:rPr lang="en-US" sz="1350" b="1" dirty="0"/>
              <a:t>Ceiling FBIAS </a:t>
            </a:r>
          </a:p>
        </p:txBody>
      </p:sp>
      <p:sp>
        <p:nvSpPr>
          <p:cNvPr id="23" name="TextBox 22">
            <a:extLst>
              <a:ext uri="{FF2B5EF4-FFF2-40B4-BE49-F238E27FC236}">
                <a16:creationId xmlns:a16="http://schemas.microsoft.com/office/drawing/2014/main" id="{1AE86F16-3E08-E247-9ABF-60183A10400C}"/>
              </a:ext>
            </a:extLst>
          </p:cNvPr>
          <p:cNvSpPr txBox="1"/>
          <p:nvPr/>
        </p:nvSpPr>
        <p:spPr>
          <a:xfrm>
            <a:off x="6081305" y="1703884"/>
            <a:ext cx="1285595" cy="300082"/>
          </a:xfrm>
          <a:prstGeom prst="rect">
            <a:avLst/>
          </a:prstGeom>
          <a:solidFill>
            <a:schemeClr val="bg1"/>
          </a:solidFill>
          <a:ln w="25400">
            <a:solidFill>
              <a:schemeClr val="tx1"/>
            </a:solidFill>
          </a:ln>
        </p:spPr>
        <p:txBody>
          <a:bodyPr wrap="square" rtlCol="0">
            <a:spAutoFit/>
          </a:bodyPr>
          <a:lstStyle/>
          <a:p>
            <a:pPr algn="ctr"/>
            <a:r>
              <a:rPr lang="en-US" sz="1350" b="1" dirty="0"/>
              <a:t>Visibility FBIAS</a:t>
            </a:r>
          </a:p>
        </p:txBody>
      </p:sp>
    </p:spTree>
    <p:extLst>
      <p:ext uri="{BB962C8B-B14F-4D97-AF65-F5344CB8AC3E}">
        <p14:creationId xmlns:p14="http://schemas.microsoft.com/office/powerpoint/2010/main" val="1557799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9699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128733"/>
            <a:ext cx="846824" cy="860437"/>
          </a:xfrm>
          <a:prstGeom prst="rect">
            <a:avLst/>
          </a:prstGeom>
        </p:spPr>
      </p:pic>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720" y="128733"/>
            <a:ext cx="841248" cy="841248"/>
          </a:xfrm>
          <a:prstGeom prst="rect">
            <a:avLst/>
          </a:prstGeom>
        </p:spPr>
      </p:pic>
      <p:sp>
        <p:nvSpPr>
          <p:cNvPr id="13" name="TextBox 12"/>
          <p:cNvSpPr txBox="1"/>
          <p:nvPr/>
        </p:nvSpPr>
        <p:spPr>
          <a:xfrm>
            <a:off x="1" y="419184"/>
            <a:ext cx="9156633" cy="461643"/>
          </a:xfrm>
          <a:prstGeom prst="rect">
            <a:avLst/>
          </a:prstGeom>
          <a:noFill/>
        </p:spPr>
        <p:txBody>
          <a:bodyPr wrap="square" lIns="121899" tIns="60949" rIns="121899" bIns="60949" rtlCol="0">
            <a:spAutoFit/>
          </a:bodyPr>
          <a:lstStyle/>
          <a:p>
            <a:pPr algn="ctr"/>
            <a:r>
              <a:rPr lang="en-US" sz="2200" b="1" dirty="0">
                <a:solidFill>
                  <a:schemeClr val="bg1"/>
                </a:solidFill>
                <a:latin typeface="Arial"/>
                <a:cs typeface="Arial"/>
              </a:rPr>
              <a:t>HREFv3 Impacted By Lack of Fog &amp; Low Cloud in FV3</a:t>
            </a:r>
          </a:p>
        </p:txBody>
      </p:sp>
      <p:sp>
        <p:nvSpPr>
          <p:cNvPr id="2" name="Slide Number Placeholder 1"/>
          <p:cNvSpPr>
            <a:spLocks noGrp="1"/>
          </p:cNvSpPr>
          <p:nvPr>
            <p:ph type="sldNum" sz="quarter" idx="12"/>
          </p:nvPr>
        </p:nvSpPr>
        <p:spPr/>
        <p:txBody>
          <a:bodyPr/>
          <a:lstStyle/>
          <a:p>
            <a:fld id="{364423BE-BAF9-5447-BAF7-CF3FF8308402}" type="slidenum">
              <a:rPr lang="en-US" smtClean="0"/>
              <a:t>24</a:t>
            </a:fld>
            <a:endParaRPr lang="en-US"/>
          </a:p>
        </p:txBody>
      </p:sp>
      <p:sp>
        <p:nvSpPr>
          <p:cNvPr id="19" name="TextBox 18">
            <a:extLst>
              <a:ext uri="{FF2B5EF4-FFF2-40B4-BE49-F238E27FC236}">
                <a16:creationId xmlns:a16="http://schemas.microsoft.com/office/drawing/2014/main" id="{2C3518EF-3D57-B24F-8524-9CA4C9A45350}"/>
              </a:ext>
            </a:extLst>
          </p:cNvPr>
          <p:cNvSpPr txBox="1"/>
          <p:nvPr/>
        </p:nvSpPr>
        <p:spPr>
          <a:xfrm>
            <a:off x="5912215" y="1838724"/>
            <a:ext cx="455574" cy="300082"/>
          </a:xfrm>
          <a:prstGeom prst="rect">
            <a:avLst/>
          </a:prstGeom>
          <a:noFill/>
        </p:spPr>
        <p:txBody>
          <a:bodyPr wrap="none" rtlCol="0">
            <a:spAutoFit/>
          </a:bodyPr>
          <a:lstStyle/>
          <a:p>
            <a:r>
              <a:rPr lang="en-US" sz="1350" b="1" dirty="0"/>
              <a:t>FV3</a:t>
            </a:r>
          </a:p>
        </p:txBody>
      </p:sp>
      <p:pic>
        <p:nvPicPr>
          <p:cNvPr id="17" name="Picture 16">
            <a:extLst>
              <a:ext uri="{FF2B5EF4-FFF2-40B4-BE49-F238E27FC236}">
                <a16:creationId xmlns:a16="http://schemas.microsoft.com/office/drawing/2014/main" id="{93867164-D5DF-9748-A62E-F9A1ECD73CF2}"/>
              </a:ext>
            </a:extLst>
          </p:cNvPr>
          <p:cNvPicPr>
            <a:picLocks noChangeAspect="1"/>
          </p:cNvPicPr>
          <p:nvPr/>
        </p:nvPicPr>
        <p:blipFill>
          <a:blip r:embed="rId4"/>
          <a:stretch>
            <a:fillRect/>
          </a:stretch>
        </p:blipFill>
        <p:spPr>
          <a:xfrm>
            <a:off x="169666" y="1214440"/>
            <a:ext cx="4543425" cy="2857500"/>
          </a:xfrm>
          <a:prstGeom prst="rect">
            <a:avLst/>
          </a:prstGeom>
        </p:spPr>
      </p:pic>
      <p:pic>
        <p:nvPicPr>
          <p:cNvPr id="21" name="Picture 20">
            <a:extLst>
              <a:ext uri="{FF2B5EF4-FFF2-40B4-BE49-F238E27FC236}">
                <a16:creationId xmlns:a16="http://schemas.microsoft.com/office/drawing/2014/main" id="{C5AAFF13-601A-084A-922F-FF2177A34743}"/>
              </a:ext>
            </a:extLst>
          </p:cNvPr>
          <p:cNvPicPr>
            <a:picLocks noChangeAspect="1"/>
          </p:cNvPicPr>
          <p:nvPr/>
        </p:nvPicPr>
        <p:blipFill>
          <a:blip r:embed="rId5"/>
          <a:stretch>
            <a:fillRect/>
          </a:stretch>
        </p:blipFill>
        <p:spPr>
          <a:xfrm>
            <a:off x="5025066" y="1176841"/>
            <a:ext cx="3749667" cy="2841414"/>
          </a:xfrm>
          <a:prstGeom prst="rect">
            <a:avLst/>
          </a:prstGeom>
        </p:spPr>
      </p:pic>
      <p:sp>
        <p:nvSpPr>
          <p:cNvPr id="22" name="TextBox 21">
            <a:extLst>
              <a:ext uri="{FF2B5EF4-FFF2-40B4-BE49-F238E27FC236}">
                <a16:creationId xmlns:a16="http://schemas.microsoft.com/office/drawing/2014/main" id="{C6DB455E-5098-2C48-9E7E-EE014230FF7E}"/>
              </a:ext>
            </a:extLst>
          </p:cNvPr>
          <p:cNvSpPr txBox="1"/>
          <p:nvPr/>
        </p:nvSpPr>
        <p:spPr>
          <a:xfrm>
            <a:off x="1193280" y="946941"/>
            <a:ext cx="2525050" cy="300082"/>
          </a:xfrm>
          <a:prstGeom prst="rect">
            <a:avLst/>
          </a:prstGeom>
          <a:noFill/>
        </p:spPr>
        <p:txBody>
          <a:bodyPr wrap="none" rtlCol="0">
            <a:spAutoFit/>
          </a:bodyPr>
          <a:lstStyle/>
          <a:p>
            <a:r>
              <a:rPr lang="en-US" sz="1350" b="1" dirty="0"/>
              <a:t>Visibility</a:t>
            </a:r>
            <a:r>
              <a:rPr lang="en-US" sz="1350" dirty="0"/>
              <a:t>  Valid 15z 5/26/20 (F27)</a:t>
            </a:r>
          </a:p>
        </p:txBody>
      </p:sp>
      <p:sp>
        <p:nvSpPr>
          <p:cNvPr id="18" name="Content Placeholder 3">
            <a:extLst>
              <a:ext uri="{FF2B5EF4-FFF2-40B4-BE49-F238E27FC236}">
                <a16:creationId xmlns:a16="http://schemas.microsoft.com/office/drawing/2014/main" id="{A3B3A1FF-6128-764E-90FA-12FEC47D76BC}"/>
              </a:ext>
            </a:extLst>
          </p:cNvPr>
          <p:cNvSpPr txBox="1">
            <a:spLocks/>
          </p:cNvSpPr>
          <p:nvPr/>
        </p:nvSpPr>
        <p:spPr>
          <a:xfrm>
            <a:off x="166237" y="4054167"/>
            <a:ext cx="8901342" cy="1034052"/>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1600" dirty="0">
                <a:solidFill>
                  <a:schemeClr val="tx1"/>
                </a:solidFill>
              </a:rPr>
              <a:t>NMMB clearly has too much coverage of low visibility with coastal stratus, but FV3 has too little</a:t>
            </a:r>
          </a:p>
          <a:p>
            <a:pPr algn="l"/>
            <a:endParaRPr lang="en-US" sz="1000" dirty="0">
              <a:solidFill>
                <a:schemeClr val="tx1"/>
              </a:solidFill>
            </a:endParaRPr>
          </a:p>
          <a:p>
            <a:pPr marL="285750" indent="-285750" algn="l">
              <a:buFont typeface="Arial" panose="020B0604020202020204" pitchFamily="34" charset="0"/>
              <a:buChar char="•"/>
            </a:pPr>
            <a:r>
              <a:rPr lang="en-US" sz="1600" dirty="0">
                <a:solidFill>
                  <a:schemeClr val="tx1"/>
                </a:solidFill>
              </a:rPr>
              <a:t>HREFv3 replaces the member with the highest bias for low visibilities (NMMB) with the member with the lowest bias for low visibilities (FV3) </a:t>
            </a:r>
          </a:p>
          <a:p>
            <a:pPr algn="l"/>
            <a:endParaRPr lang="en-US" sz="700" dirty="0">
              <a:solidFill>
                <a:schemeClr val="tx1"/>
              </a:solidFill>
            </a:endParaRPr>
          </a:p>
          <a:p>
            <a:pPr algn="l"/>
            <a:endParaRPr lang="en-US" sz="600" dirty="0">
              <a:solidFill>
                <a:schemeClr val="tx1"/>
              </a:solidFill>
            </a:endParaRPr>
          </a:p>
        </p:txBody>
      </p:sp>
      <p:sp>
        <p:nvSpPr>
          <p:cNvPr id="20" name="TextBox 19">
            <a:extLst>
              <a:ext uri="{FF2B5EF4-FFF2-40B4-BE49-F238E27FC236}">
                <a16:creationId xmlns:a16="http://schemas.microsoft.com/office/drawing/2014/main" id="{1C38F058-BB63-AC4E-9E9F-30A1B09A39BC}"/>
              </a:ext>
            </a:extLst>
          </p:cNvPr>
          <p:cNvSpPr txBox="1"/>
          <p:nvPr/>
        </p:nvSpPr>
        <p:spPr>
          <a:xfrm>
            <a:off x="1380237" y="1723059"/>
            <a:ext cx="729132" cy="300082"/>
          </a:xfrm>
          <a:prstGeom prst="rect">
            <a:avLst/>
          </a:prstGeom>
          <a:solidFill>
            <a:schemeClr val="bg1"/>
          </a:solidFill>
          <a:ln w="25400">
            <a:solidFill>
              <a:schemeClr val="tx1"/>
            </a:solidFill>
          </a:ln>
        </p:spPr>
        <p:txBody>
          <a:bodyPr wrap="square" rtlCol="0">
            <a:spAutoFit/>
          </a:bodyPr>
          <a:lstStyle/>
          <a:p>
            <a:pPr algn="ctr"/>
            <a:r>
              <a:rPr lang="en-US" sz="1350" b="1" dirty="0"/>
              <a:t>NMMB</a:t>
            </a:r>
          </a:p>
        </p:txBody>
      </p:sp>
      <p:sp>
        <p:nvSpPr>
          <p:cNvPr id="25" name="TextBox 24">
            <a:extLst>
              <a:ext uri="{FF2B5EF4-FFF2-40B4-BE49-F238E27FC236}">
                <a16:creationId xmlns:a16="http://schemas.microsoft.com/office/drawing/2014/main" id="{16D93976-3FD9-5D4A-81A0-B06A9273ACE8}"/>
              </a:ext>
            </a:extLst>
          </p:cNvPr>
          <p:cNvSpPr txBox="1"/>
          <p:nvPr/>
        </p:nvSpPr>
        <p:spPr>
          <a:xfrm>
            <a:off x="3855736" y="1723059"/>
            <a:ext cx="515962" cy="300082"/>
          </a:xfrm>
          <a:prstGeom prst="rect">
            <a:avLst/>
          </a:prstGeom>
          <a:solidFill>
            <a:schemeClr val="bg1"/>
          </a:solidFill>
          <a:ln w="25400">
            <a:solidFill>
              <a:schemeClr val="tx1"/>
            </a:solidFill>
          </a:ln>
        </p:spPr>
        <p:txBody>
          <a:bodyPr wrap="square" rtlCol="0">
            <a:spAutoFit/>
          </a:bodyPr>
          <a:lstStyle/>
          <a:p>
            <a:pPr algn="ctr"/>
            <a:r>
              <a:rPr lang="en-US" sz="1350" b="1" dirty="0"/>
              <a:t>FV3</a:t>
            </a:r>
          </a:p>
        </p:txBody>
      </p:sp>
    </p:spTree>
    <p:extLst>
      <p:ext uri="{BB962C8B-B14F-4D97-AF65-F5344CB8AC3E}">
        <p14:creationId xmlns:p14="http://schemas.microsoft.com/office/powerpoint/2010/main" val="3708077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9699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128733"/>
            <a:ext cx="846824" cy="860437"/>
          </a:xfrm>
          <a:prstGeom prst="rect">
            <a:avLst/>
          </a:prstGeom>
        </p:spPr>
      </p:pic>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60522" y="128733"/>
            <a:ext cx="841248" cy="841248"/>
          </a:xfrm>
          <a:prstGeom prst="rect">
            <a:avLst/>
          </a:prstGeom>
        </p:spPr>
      </p:pic>
      <p:sp>
        <p:nvSpPr>
          <p:cNvPr id="13" name="TextBox 12"/>
          <p:cNvSpPr txBox="1"/>
          <p:nvPr/>
        </p:nvSpPr>
        <p:spPr>
          <a:xfrm>
            <a:off x="1" y="419184"/>
            <a:ext cx="9156633" cy="446254"/>
          </a:xfrm>
          <a:prstGeom prst="rect">
            <a:avLst/>
          </a:prstGeom>
          <a:noFill/>
        </p:spPr>
        <p:txBody>
          <a:bodyPr wrap="square" lIns="121899" tIns="60949" rIns="121899" bIns="60949" rtlCol="0">
            <a:spAutoFit/>
          </a:bodyPr>
          <a:lstStyle/>
          <a:p>
            <a:pPr algn="ctr"/>
            <a:r>
              <a:rPr lang="en-US" sz="2100" b="1" dirty="0">
                <a:solidFill>
                  <a:schemeClr val="bg1"/>
                </a:solidFill>
                <a:latin typeface="Arial"/>
                <a:cs typeface="Arial"/>
              </a:rPr>
              <a:t>HREFv3 Mean Underpredicts Coverage of Low Visibilities</a:t>
            </a:r>
          </a:p>
        </p:txBody>
      </p:sp>
      <p:sp>
        <p:nvSpPr>
          <p:cNvPr id="2" name="Slide Number Placeholder 1"/>
          <p:cNvSpPr>
            <a:spLocks noGrp="1"/>
          </p:cNvSpPr>
          <p:nvPr>
            <p:ph type="sldNum" sz="quarter" idx="12"/>
          </p:nvPr>
        </p:nvSpPr>
        <p:spPr/>
        <p:txBody>
          <a:bodyPr/>
          <a:lstStyle/>
          <a:p>
            <a:fld id="{364423BE-BAF9-5447-BAF7-CF3FF8308402}" type="slidenum">
              <a:rPr lang="en-US" smtClean="0"/>
              <a:t>25</a:t>
            </a:fld>
            <a:endParaRPr lang="en-US"/>
          </a:p>
        </p:txBody>
      </p:sp>
      <p:pic>
        <p:nvPicPr>
          <p:cNvPr id="17" name="Picture 8">
            <a:extLst>
              <a:ext uri="{FF2B5EF4-FFF2-40B4-BE49-F238E27FC236}">
                <a16:creationId xmlns:a16="http://schemas.microsoft.com/office/drawing/2014/main" id="{D61C74FE-A926-ED4D-A143-AED712D85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697" y="1106782"/>
            <a:ext cx="7402605" cy="26131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F70B186-482F-C34B-B1AD-481F51231737}"/>
              </a:ext>
            </a:extLst>
          </p:cNvPr>
          <p:cNvSpPr txBox="1"/>
          <p:nvPr/>
        </p:nvSpPr>
        <p:spPr>
          <a:xfrm>
            <a:off x="5565506" y="3883529"/>
            <a:ext cx="2813591" cy="584775"/>
          </a:xfrm>
          <a:prstGeom prst="rect">
            <a:avLst/>
          </a:prstGeom>
          <a:noFill/>
        </p:spPr>
        <p:txBody>
          <a:bodyPr wrap="none" rtlCol="0">
            <a:spAutoFit/>
          </a:bodyPr>
          <a:lstStyle/>
          <a:p>
            <a:r>
              <a:rPr lang="en-US" sz="1600" dirty="0"/>
              <a:t>Much less coverage of the very</a:t>
            </a:r>
          </a:p>
          <a:p>
            <a:r>
              <a:rPr lang="en-US" sz="1600" dirty="0"/>
              <a:t>    low visibility amounts in v3</a:t>
            </a:r>
          </a:p>
        </p:txBody>
      </p:sp>
      <p:pic>
        <p:nvPicPr>
          <p:cNvPr id="20" name="Picture 6">
            <a:extLst>
              <a:ext uri="{FF2B5EF4-FFF2-40B4-BE49-F238E27FC236}">
                <a16:creationId xmlns:a16="http://schemas.microsoft.com/office/drawing/2014/main" id="{F8838B55-C1DF-294B-A864-932CFC17B2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105" b="23070"/>
          <a:stretch/>
        </p:blipFill>
        <p:spPr bwMode="auto">
          <a:xfrm>
            <a:off x="2977520" y="3793109"/>
            <a:ext cx="2171411" cy="135039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BA5EA91-F921-1B41-A3ED-C469349F2FA4}"/>
              </a:ext>
            </a:extLst>
          </p:cNvPr>
          <p:cNvSpPr txBox="1"/>
          <p:nvPr/>
        </p:nvSpPr>
        <p:spPr>
          <a:xfrm>
            <a:off x="1380237" y="1723059"/>
            <a:ext cx="729132" cy="300082"/>
          </a:xfrm>
          <a:prstGeom prst="rect">
            <a:avLst/>
          </a:prstGeom>
          <a:solidFill>
            <a:schemeClr val="bg1"/>
          </a:solidFill>
          <a:ln w="25400">
            <a:solidFill>
              <a:schemeClr val="tx1"/>
            </a:solidFill>
          </a:ln>
        </p:spPr>
        <p:txBody>
          <a:bodyPr wrap="square" rtlCol="0">
            <a:spAutoFit/>
          </a:bodyPr>
          <a:lstStyle/>
          <a:p>
            <a:pPr algn="ctr"/>
            <a:r>
              <a:rPr lang="en-US" sz="1350" b="1" dirty="0"/>
              <a:t>HREFv2</a:t>
            </a:r>
          </a:p>
        </p:txBody>
      </p:sp>
      <p:sp>
        <p:nvSpPr>
          <p:cNvPr id="18" name="TextBox 17">
            <a:extLst>
              <a:ext uri="{FF2B5EF4-FFF2-40B4-BE49-F238E27FC236}">
                <a16:creationId xmlns:a16="http://schemas.microsoft.com/office/drawing/2014/main" id="{9688E5F4-85EE-D644-B9F5-EE11E15C434B}"/>
              </a:ext>
            </a:extLst>
          </p:cNvPr>
          <p:cNvSpPr txBox="1"/>
          <p:nvPr/>
        </p:nvSpPr>
        <p:spPr>
          <a:xfrm>
            <a:off x="5146425" y="1723059"/>
            <a:ext cx="729132" cy="300082"/>
          </a:xfrm>
          <a:prstGeom prst="rect">
            <a:avLst/>
          </a:prstGeom>
          <a:solidFill>
            <a:schemeClr val="bg1"/>
          </a:solidFill>
          <a:ln w="25400">
            <a:solidFill>
              <a:schemeClr val="tx1"/>
            </a:solidFill>
          </a:ln>
        </p:spPr>
        <p:txBody>
          <a:bodyPr wrap="square" rtlCol="0">
            <a:spAutoFit/>
          </a:bodyPr>
          <a:lstStyle/>
          <a:p>
            <a:pPr algn="ctr"/>
            <a:r>
              <a:rPr lang="en-US" sz="1350" b="1" dirty="0"/>
              <a:t>HREFv3</a:t>
            </a:r>
          </a:p>
        </p:txBody>
      </p:sp>
      <p:sp>
        <p:nvSpPr>
          <p:cNvPr id="22" name="TextBox 21">
            <a:extLst>
              <a:ext uri="{FF2B5EF4-FFF2-40B4-BE49-F238E27FC236}">
                <a16:creationId xmlns:a16="http://schemas.microsoft.com/office/drawing/2014/main" id="{B5CC1854-8D0B-8D4A-8B1C-471FE6FAC6DB}"/>
              </a:ext>
            </a:extLst>
          </p:cNvPr>
          <p:cNvSpPr txBox="1"/>
          <p:nvPr/>
        </p:nvSpPr>
        <p:spPr>
          <a:xfrm>
            <a:off x="3394095" y="4036718"/>
            <a:ext cx="492105" cy="300082"/>
          </a:xfrm>
          <a:prstGeom prst="rect">
            <a:avLst/>
          </a:prstGeom>
          <a:solidFill>
            <a:schemeClr val="bg1"/>
          </a:solidFill>
          <a:ln w="25400">
            <a:solidFill>
              <a:schemeClr val="tx1"/>
            </a:solidFill>
          </a:ln>
        </p:spPr>
        <p:txBody>
          <a:bodyPr wrap="square" rtlCol="0">
            <a:spAutoFit/>
          </a:bodyPr>
          <a:lstStyle/>
          <a:p>
            <a:pPr algn="ctr"/>
            <a:r>
              <a:rPr lang="en-US" sz="1350" b="1" dirty="0"/>
              <a:t>ANL</a:t>
            </a:r>
          </a:p>
        </p:txBody>
      </p:sp>
      <p:sp>
        <p:nvSpPr>
          <p:cNvPr id="23" name="TextBox 22">
            <a:extLst>
              <a:ext uri="{FF2B5EF4-FFF2-40B4-BE49-F238E27FC236}">
                <a16:creationId xmlns:a16="http://schemas.microsoft.com/office/drawing/2014/main" id="{D229C8BF-CB59-6D4A-90D0-2FB0AB8D24F1}"/>
              </a:ext>
            </a:extLst>
          </p:cNvPr>
          <p:cNvSpPr txBox="1"/>
          <p:nvPr/>
        </p:nvSpPr>
        <p:spPr>
          <a:xfrm>
            <a:off x="-17239" y="1507145"/>
            <a:ext cx="1039323" cy="300082"/>
          </a:xfrm>
          <a:prstGeom prst="rect">
            <a:avLst/>
          </a:prstGeom>
          <a:noFill/>
        </p:spPr>
        <p:txBody>
          <a:bodyPr wrap="none" rtlCol="0">
            <a:spAutoFit/>
          </a:bodyPr>
          <a:lstStyle/>
          <a:p>
            <a:r>
              <a:rPr lang="en-US" sz="1350" b="1" dirty="0"/>
              <a:t>MEAN VSBY</a:t>
            </a:r>
          </a:p>
        </p:txBody>
      </p:sp>
    </p:spTree>
    <p:extLst>
      <p:ext uri="{BB962C8B-B14F-4D97-AF65-F5344CB8AC3E}">
        <p14:creationId xmlns:p14="http://schemas.microsoft.com/office/powerpoint/2010/main" val="853197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9699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128733"/>
            <a:ext cx="846824" cy="860437"/>
          </a:xfrm>
          <a:prstGeom prst="rect">
            <a:avLst/>
          </a:prstGeom>
        </p:spPr>
      </p:pic>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60522" y="128733"/>
            <a:ext cx="841248" cy="841248"/>
          </a:xfrm>
          <a:prstGeom prst="rect">
            <a:avLst/>
          </a:prstGeom>
        </p:spPr>
      </p:pic>
      <p:sp>
        <p:nvSpPr>
          <p:cNvPr id="13" name="TextBox 12"/>
          <p:cNvSpPr txBox="1"/>
          <p:nvPr/>
        </p:nvSpPr>
        <p:spPr>
          <a:xfrm>
            <a:off x="1" y="419184"/>
            <a:ext cx="9156633" cy="492420"/>
          </a:xfrm>
          <a:prstGeom prst="rect">
            <a:avLst/>
          </a:prstGeom>
          <a:noFill/>
        </p:spPr>
        <p:txBody>
          <a:bodyPr wrap="square" lIns="121899" tIns="60949" rIns="121899" bIns="60949" rtlCol="0">
            <a:spAutoFit/>
          </a:bodyPr>
          <a:lstStyle/>
          <a:p>
            <a:pPr algn="ctr"/>
            <a:r>
              <a:rPr lang="en-US" sz="2300" b="1" dirty="0">
                <a:solidFill>
                  <a:schemeClr val="bg1"/>
                </a:solidFill>
                <a:latin typeface="Arial"/>
                <a:cs typeface="Arial"/>
              </a:rPr>
              <a:t>Reduced Probabilities, But Signals Are Still Present</a:t>
            </a:r>
          </a:p>
        </p:txBody>
      </p:sp>
      <p:sp>
        <p:nvSpPr>
          <p:cNvPr id="2" name="Slide Number Placeholder 1"/>
          <p:cNvSpPr>
            <a:spLocks noGrp="1"/>
          </p:cNvSpPr>
          <p:nvPr>
            <p:ph type="sldNum" sz="quarter" idx="12"/>
          </p:nvPr>
        </p:nvSpPr>
        <p:spPr/>
        <p:txBody>
          <a:bodyPr/>
          <a:lstStyle/>
          <a:p>
            <a:fld id="{364423BE-BAF9-5447-BAF7-CF3FF8308402}" type="slidenum">
              <a:rPr lang="en-US" smtClean="0"/>
              <a:t>26</a:t>
            </a:fld>
            <a:endParaRPr lang="en-US"/>
          </a:p>
        </p:txBody>
      </p:sp>
      <p:pic>
        <p:nvPicPr>
          <p:cNvPr id="14" name="Picture 2">
            <a:extLst>
              <a:ext uri="{FF2B5EF4-FFF2-40B4-BE49-F238E27FC236}">
                <a16:creationId xmlns:a16="http://schemas.microsoft.com/office/drawing/2014/main" id="{B45BD5CE-6349-624E-B531-DF0467E87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456" y="1078950"/>
            <a:ext cx="7627355" cy="27153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EAA4C4-9818-E740-8553-52445DF7F3D2}"/>
              </a:ext>
            </a:extLst>
          </p:cNvPr>
          <p:cNvPicPr>
            <a:picLocks noChangeAspect="1"/>
          </p:cNvPicPr>
          <p:nvPr/>
        </p:nvPicPr>
        <p:blipFill rotWithShape="1">
          <a:blip r:embed="rId5"/>
          <a:srcRect t="62195" r="50000" b="11658"/>
          <a:stretch/>
        </p:blipFill>
        <p:spPr>
          <a:xfrm>
            <a:off x="3153005" y="3768484"/>
            <a:ext cx="2191217" cy="1375017"/>
          </a:xfrm>
          <a:prstGeom prst="rect">
            <a:avLst/>
          </a:prstGeom>
        </p:spPr>
      </p:pic>
      <p:sp>
        <p:nvSpPr>
          <p:cNvPr id="9" name="TextBox 8">
            <a:extLst>
              <a:ext uri="{FF2B5EF4-FFF2-40B4-BE49-F238E27FC236}">
                <a16:creationId xmlns:a16="http://schemas.microsoft.com/office/drawing/2014/main" id="{DCBBEE04-0FD3-9347-BF83-1D9CEDFE9DBB}"/>
              </a:ext>
            </a:extLst>
          </p:cNvPr>
          <p:cNvSpPr txBox="1"/>
          <p:nvPr/>
        </p:nvSpPr>
        <p:spPr>
          <a:xfrm>
            <a:off x="97379" y="1515309"/>
            <a:ext cx="752129" cy="715581"/>
          </a:xfrm>
          <a:prstGeom prst="rect">
            <a:avLst/>
          </a:prstGeom>
          <a:noFill/>
        </p:spPr>
        <p:txBody>
          <a:bodyPr wrap="none" rtlCol="0">
            <a:spAutoFit/>
          </a:bodyPr>
          <a:lstStyle/>
          <a:p>
            <a:r>
              <a:rPr lang="en-US" sz="1350" b="1" dirty="0"/>
              <a:t>PROB</a:t>
            </a:r>
            <a:br>
              <a:rPr lang="en-US" sz="1350" b="1" dirty="0"/>
            </a:br>
            <a:r>
              <a:rPr lang="en-US" sz="1350" b="1" dirty="0"/>
              <a:t>CEILING</a:t>
            </a:r>
          </a:p>
          <a:p>
            <a:r>
              <a:rPr lang="en-US" sz="1350" b="1" dirty="0"/>
              <a:t>&lt; 1000’</a:t>
            </a:r>
          </a:p>
        </p:txBody>
      </p:sp>
      <p:sp>
        <p:nvSpPr>
          <p:cNvPr id="19" name="TextBox 18">
            <a:extLst>
              <a:ext uri="{FF2B5EF4-FFF2-40B4-BE49-F238E27FC236}">
                <a16:creationId xmlns:a16="http://schemas.microsoft.com/office/drawing/2014/main" id="{52013340-567F-C740-A5D4-B4027725B6F0}"/>
              </a:ext>
            </a:extLst>
          </p:cNvPr>
          <p:cNvSpPr txBox="1"/>
          <p:nvPr/>
        </p:nvSpPr>
        <p:spPr>
          <a:xfrm>
            <a:off x="1380237" y="1723059"/>
            <a:ext cx="729132" cy="300082"/>
          </a:xfrm>
          <a:prstGeom prst="rect">
            <a:avLst/>
          </a:prstGeom>
          <a:solidFill>
            <a:schemeClr val="bg1"/>
          </a:solidFill>
          <a:ln w="25400">
            <a:solidFill>
              <a:schemeClr val="tx1"/>
            </a:solidFill>
          </a:ln>
        </p:spPr>
        <p:txBody>
          <a:bodyPr wrap="square" rtlCol="0">
            <a:spAutoFit/>
          </a:bodyPr>
          <a:lstStyle/>
          <a:p>
            <a:pPr algn="ctr"/>
            <a:r>
              <a:rPr lang="en-US" sz="1350" b="1" dirty="0"/>
              <a:t>HREFv2</a:t>
            </a:r>
          </a:p>
        </p:txBody>
      </p:sp>
      <p:sp>
        <p:nvSpPr>
          <p:cNvPr id="20" name="TextBox 19">
            <a:extLst>
              <a:ext uri="{FF2B5EF4-FFF2-40B4-BE49-F238E27FC236}">
                <a16:creationId xmlns:a16="http://schemas.microsoft.com/office/drawing/2014/main" id="{47DBDF25-F6B6-6E4E-B9F3-B674F395930E}"/>
              </a:ext>
            </a:extLst>
          </p:cNvPr>
          <p:cNvSpPr txBox="1"/>
          <p:nvPr/>
        </p:nvSpPr>
        <p:spPr>
          <a:xfrm>
            <a:off x="5152059" y="1723059"/>
            <a:ext cx="729132" cy="300082"/>
          </a:xfrm>
          <a:prstGeom prst="rect">
            <a:avLst/>
          </a:prstGeom>
          <a:solidFill>
            <a:schemeClr val="bg1"/>
          </a:solidFill>
          <a:ln w="25400">
            <a:solidFill>
              <a:schemeClr val="tx1"/>
            </a:solidFill>
          </a:ln>
        </p:spPr>
        <p:txBody>
          <a:bodyPr wrap="square" rtlCol="0">
            <a:spAutoFit/>
          </a:bodyPr>
          <a:lstStyle/>
          <a:p>
            <a:pPr algn="ctr"/>
            <a:r>
              <a:rPr lang="en-US" sz="1350" b="1" dirty="0"/>
              <a:t>HREFv3</a:t>
            </a:r>
          </a:p>
        </p:txBody>
      </p:sp>
      <p:sp>
        <p:nvSpPr>
          <p:cNvPr id="22" name="TextBox 21">
            <a:extLst>
              <a:ext uri="{FF2B5EF4-FFF2-40B4-BE49-F238E27FC236}">
                <a16:creationId xmlns:a16="http://schemas.microsoft.com/office/drawing/2014/main" id="{D2C308BD-E17A-AA4D-A6CF-876C9C7D8AFB}"/>
              </a:ext>
            </a:extLst>
          </p:cNvPr>
          <p:cNvSpPr txBox="1"/>
          <p:nvPr/>
        </p:nvSpPr>
        <p:spPr>
          <a:xfrm>
            <a:off x="3573709" y="4118284"/>
            <a:ext cx="492105" cy="300082"/>
          </a:xfrm>
          <a:prstGeom prst="rect">
            <a:avLst/>
          </a:prstGeom>
          <a:solidFill>
            <a:schemeClr val="bg1"/>
          </a:solidFill>
          <a:ln w="25400">
            <a:solidFill>
              <a:schemeClr val="tx1"/>
            </a:solidFill>
          </a:ln>
        </p:spPr>
        <p:txBody>
          <a:bodyPr wrap="square" rtlCol="0">
            <a:spAutoFit/>
          </a:bodyPr>
          <a:lstStyle/>
          <a:p>
            <a:pPr algn="ctr"/>
            <a:r>
              <a:rPr lang="en-US" sz="1350" b="1" dirty="0"/>
              <a:t>ANL</a:t>
            </a:r>
          </a:p>
        </p:txBody>
      </p:sp>
      <p:sp>
        <p:nvSpPr>
          <p:cNvPr id="23" name="TextBox 22">
            <a:extLst>
              <a:ext uri="{FF2B5EF4-FFF2-40B4-BE49-F238E27FC236}">
                <a16:creationId xmlns:a16="http://schemas.microsoft.com/office/drawing/2014/main" id="{A1BE327D-95FE-7745-901D-2B7F2FE1409C}"/>
              </a:ext>
            </a:extLst>
          </p:cNvPr>
          <p:cNvSpPr txBox="1"/>
          <p:nvPr/>
        </p:nvSpPr>
        <p:spPr>
          <a:xfrm>
            <a:off x="5565506" y="3883529"/>
            <a:ext cx="3211457" cy="584775"/>
          </a:xfrm>
          <a:prstGeom prst="rect">
            <a:avLst/>
          </a:prstGeom>
          <a:noFill/>
        </p:spPr>
        <p:txBody>
          <a:bodyPr wrap="none" rtlCol="0">
            <a:spAutoFit/>
          </a:bodyPr>
          <a:lstStyle/>
          <a:p>
            <a:r>
              <a:rPr lang="en-US" sz="1600" dirty="0"/>
              <a:t>Ceiling probabilities are reduced,</a:t>
            </a:r>
          </a:p>
          <a:p>
            <a:r>
              <a:rPr lang="en-US" sz="1600" dirty="0"/>
              <a:t>but coverage is relatively unchanged</a:t>
            </a:r>
          </a:p>
        </p:txBody>
      </p:sp>
    </p:spTree>
    <p:extLst>
      <p:ext uri="{BB962C8B-B14F-4D97-AF65-F5344CB8AC3E}">
        <p14:creationId xmlns:p14="http://schemas.microsoft.com/office/powerpoint/2010/main" val="1379633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Storm Prediction Center</a:t>
            </a:r>
          </a:p>
        </p:txBody>
      </p:sp>
      <p:sp>
        <p:nvSpPr>
          <p:cNvPr id="2" name="Slide Number Placeholder 1"/>
          <p:cNvSpPr>
            <a:spLocks noGrp="1"/>
          </p:cNvSpPr>
          <p:nvPr>
            <p:ph type="sldNum" sz="quarter" idx="12"/>
          </p:nvPr>
        </p:nvSpPr>
        <p:spPr/>
        <p:txBody>
          <a:bodyPr/>
          <a:lstStyle/>
          <a:p>
            <a:fld id="{364423BE-BAF9-5447-BAF7-CF3FF8308402}" type="slidenum">
              <a:rPr lang="en-US" smtClean="0"/>
              <a:t>27</a:t>
            </a:fld>
            <a:endParaRPr lang="en-US"/>
          </a:p>
        </p:txBody>
      </p:sp>
      <p:sp>
        <p:nvSpPr>
          <p:cNvPr id="17" name="Content Placeholder 2">
            <a:extLst>
              <a:ext uri="{FF2B5EF4-FFF2-40B4-BE49-F238E27FC236}">
                <a16:creationId xmlns:a16="http://schemas.microsoft.com/office/drawing/2014/main" id="{0BF28C9C-E5D5-4244-9393-63FCFBDA3951}"/>
              </a:ext>
            </a:extLst>
          </p:cNvPr>
          <p:cNvSpPr txBox="1">
            <a:spLocks/>
          </p:cNvSpPr>
          <p:nvPr/>
        </p:nvSpPr>
        <p:spPr>
          <a:xfrm>
            <a:off x="457199" y="1200150"/>
            <a:ext cx="8562976" cy="4019549"/>
          </a:xfrm>
          <a:prstGeom prst="rect">
            <a:avLst/>
          </a:prstGeom>
        </p:spPr>
        <p:txBody>
          <a:bodyPr vert="horz" lIns="91440" tIns="45720" rIns="91440" bIns="45720" rtlCol="0">
            <a:normAutofit fontScale="85000" lnSpcReduction="2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lvl="0">
              <a:defRPr/>
            </a:pPr>
            <a:r>
              <a:rPr lang="en-US" sz="2200" dirty="0">
                <a:solidFill>
                  <a:sysClr val="windowText" lastClr="000000"/>
                </a:solidFill>
                <a:latin typeface="Calibri"/>
              </a:rPr>
              <a:t>The </a:t>
            </a:r>
            <a:r>
              <a:rPr lang="en-US" sz="2200" b="1" u="sng" dirty="0">
                <a:solidFill>
                  <a:srgbClr val="007F00"/>
                </a:solidFill>
              </a:rPr>
              <a:t>parallel HREFv3 is an improvement</a:t>
            </a:r>
            <a:r>
              <a:rPr lang="en-US" sz="2200" dirty="0">
                <a:solidFill>
                  <a:sysClr val="windowText" lastClr="000000"/>
                </a:solidFill>
                <a:latin typeface="Calibri"/>
              </a:rPr>
              <a:t> over the operational HREFv2</a:t>
            </a:r>
            <a:endParaRPr kumimoji="0" lang="en-US" sz="220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685800" rtl="0" eaLnBrk="1" fontAlgn="auto" latinLnBrk="0" hangingPunct="1">
              <a:lnSpc>
                <a:spcPct val="100000"/>
              </a:lnSpc>
              <a:spcBef>
                <a:spcPct val="20000"/>
              </a:spcBef>
              <a:spcAft>
                <a:spcPts val="0"/>
              </a:spcAft>
              <a:buClrTx/>
              <a:buSzTx/>
              <a:buNone/>
              <a:tabLst/>
              <a:defRPr/>
            </a:pPr>
            <a:endParaRPr kumimoji="0" lang="en-US" sz="700" b="0" i="1" u="none" strike="noStrike" kern="1200" cap="none" spc="0" normalizeH="0" baseline="0" noProof="0" dirty="0">
              <a:ln>
                <a:noFill/>
              </a:ln>
              <a:solidFill>
                <a:sysClr val="windowText" lastClr="000000"/>
              </a:solidFill>
              <a:effectLst/>
              <a:uLnTx/>
              <a:uFillTx/>
              <a:latin typeface="Calibri"/>
              <a:ea typeface="+mn-ea"/>
              <a:cs typeface="+mn-cs"/>
            </a:endParaRPr>
          </a:p>
          <a:p>
            <a:r>
              <a:rPr lang="en-US" sz="2200" dirty="0">
                <a:solidFill>
                  <a:sysClr val="windowText" lastClr="000000"/>
                </a:solidFill>
              </a:rPr>
              <a:t>Forecast extension is very useful for Day 2 Convective Outlook, especially with recent switch to individual hazard probabilities on Day 2</a:t>
            </a:r>
          </a:p>
          <a:p>
            <a:pPr marL="0" indent="0">
              <a:buNone/>
            </a:pPr>
            <a:endParaRPr lang="en-US" sz="700" dirty="0">
              <a:solidFill>
                <a:sysClr val="windowText" lastClr="000000"/>
              </a:solidFill>
            </a:endParaRPr>
          </a:p>
          <a:p>
            <a:r>
              <a:rPr lang="en-US" sz="2200" dirty="0">
                <a:solidFill>
                  <a:sysClr val="windowText" lastClr="000000"/>
                </a:solidFill>
              </a:rPr>
              <a:t>Forecast extension is very useful for Day 2 Fire Weather Outlook; provides hi-res guidance for fire weather conditions in complex terrain and dry environments</a:t>
            </a:r>
          </a:p>
          <a:p>
            <a:pPr marL="0" indent="0">
              <a:buNone/>
            </a:pPr>
            <a:endParaRPr kumimoji="0" lang="en-US" sz="700" b="0" i="0" u="none" strike="noStrike" kern="1200" cap="none" spc="0" normalizeH="0" baseline="0" noProof="0" dirty="0">
              <a:ln>
                <a:noFill/>
              </a:ln>
              <a:solidFill>
                <a:sysClr val="windowText" lastClr="000000"/>
              </a:solidFill>
              <a:effectLst/>
              <a:uLnTx/>
              <a:uFillTx/>
              <a:latin typeface="Calibri"/>
              <a:ea typeface="+mn-ea"/>
              <a:cs typeface="+mn-cs"/>
            </a:endParaRP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sysClr val="windowText" lastClr="000000"/>
                </a:solidFill>
                <a:effectLst/>
                <a:uLnTx/>
                <a:uFillTx/>
                <a:latin typeface="Calibri"/>
                <a:ea typeface="+mn-ea"/>
                <a:cs typeface="+mn-cs"/>
              </a:rPr>
              <a:t>HiResW</a:t>
            </a:r>
            <a:r>
              <a:rPr kumimoji="0" lang="en-US" sz="2200" b="0" i="0" u="none" strike="noStrike" kern="1200" cap="none" spc="0" normalizeH="0" baseline="0" noProof="0" dirty="0">
                <a:ln>
                  <a:noFill/>
                </a:ln>
                <a:solidFill>
                  <a:sysClr val="windowText" lastClr="000000"/>
                </a:solidFill>
                <a:effectLst/>
                <a:uLnTx/>
                <a:uFillTx/>
                <a:latin typeface="Calibri"/>
                <a:ea typeface="+mn-ea"/>
                <a:cs typeface="+mn-cs"/>
              </a:rPr>
              <a:t> FV3 overall performed better than </a:t>
            </a:r>
            <a:r>
              <a:rPr kumimoji="0" lang="en-US" sz="2200" b="0" i="0" u="none" strike="noStrike" kern="1200" cap="none" spc="0" normalizeH="0" baseline="0" noProof="0" dirty="0" err="1">
                <a:ln>
                  <a:noFill/>
                </a:ln>
                <a:solidFill>
                  <a:sysClr val="windowText" lastClr="000000"/>
                </a:solidFill>
                <a:effectLst/>
                <a:uLnTx/>
                <a:uFillTx/>
                <a:latin typeface="Calibri"/>
                <a:ea typeface="+mn-ea"/>
                <a:cs typeface="+mn-cs"/>
              </a:rPr>
              <a:t>HiResW</a:t>
            </a:r>
            <a:r>
              <a:rPr kumimoji="0" lang="en-US" sz="2200" b="0" i="0" u="none" strike="noStrike" kern="1200" cap="none" spc="0" normalizeH="0" baseline="0" noProof="0" dirty="0">
                <a:ln>
                  <a:noFill/>
                </a:ln>
                <a:solidFill>
                  <a:sysClr val="windowText" lastClr="000000"/>
                </a:solidFill>
                <a:effectLst/>
                <a:uLnTx/>
                <a:uFillTx/>
                <a:latin typeface="Calibri"/>
                <a:ea typeface="+mn-ea"/>
                <a:cs typeface="+mn-cs"/>
              </a:rPr>
              <a:t> NMMB for convective and fire </a:t>
            </a:r>
            <a:r>
              <a:rPr kumimoji="0" lang="en-US" sz="2200" b="0" i="0" u="none" strike="noStrike" kern="1200" cap="none" spc="0" normalizeH="0" baseline="0" noProof="0" dirty="0" err="1">
                <a:ln>
                  <a:noFill/>
                </a:ln>
                <a:solidFill>
                  <a:sysClr val="windowText" lastClr="000000"/>
                </a:solidFill>
                <a:effectLst/>
                <a:uLnTx/>
                <a:uFillTx/>
                <a:latin typeface="Calibri"/>
                <a:ea typeface="+mn-ea"/>
                <a:cs typeface="+mn-cs"/>
              </a:rPr>
              <a:t>wx</a:t>
            </a:r>
            <a:r>
              <a:rPr kumimoji="0" lang="en-US" sz="2200" b="0" i="0" u="none" strike="noStrike" kern="1200" cap="none" spc="0" normalizeH="0" baseline="0" noProof="0" dirty="0">
                <a:ln>
                  <a:noFill/>
                </a:ln>
                <a:solidFill>
                  <a:sysClr val="windowText" lastClr="000000"/>
                </a:solidFill>
                <a:effectLst/>
                <a:uLnTx/>
                <a:uFillTx/>
                <a:latin typeface="Calibri"/>
                <a:ea typeface="+mn-ea"/>
                <a:cs typeface="+mn-cs"/>
              </a:rPr>
              <a:t> forecasts</a:t>
            </a:r>
          </a:p>
          <a:p>
            <a:pPr marL="0" lvl="0" indent="0">
              <a:buNone/>
              <a:defRPr/>
            </a:pPr>
            <a:endParaRPr lang="en-US" sz="700" i="1" dirty="0">
              <a:solidFill>
                <a:sysClr val="windowText" lastClr="000000"/>
              </a:solidFill>
            </a:endParaRPr>
          </a:p>
          <a:p>
            <a:r>
              <a:rPr lang="en-US" sz="2200" dirty="0"/>
              <a:t>Largest concern is with low instability bias in HRW-FV3, though it often doesn’t seem to negatively impact convective evolution</a:t>
            </a:r>
          </a:p>
          <a:p>
            <a:endParaRPr lang="en-US" sz="700" dirty="0"/>
          </a:p>
          <a:p>
            <a:r>
              <a:rPr lang="en-US" sz="2200" dirty="0"/>
              <a:t>HREFv3 appears to be an improvement over HREFv2.1 (uses HRRRv3 members) for severe weather. Sets a very high standard for the future RRFS</a:t>
            </a:r>
          </a:p>
          <a:p>
            <a:pPr marL="0" indent="0">
              <a:buNone/>
            </a:pPr>
            <a:endParaRPr lang="en-US" sz="700" dirty="0">
              <a:solidFill>
                <a:srgbClr val="007F00"/>
              </a:solidFill>
            </a:endParaRPr>
          </a:p>
          <a:p>
            <a:r>
              <a:rPr lang="en-US" sz="2200" b="1" u="sng" dirty="0">
                <a:solidFill>
                  <a:srgbClr val="007F00"/>
                </a:solidFill>
              </a:rPr>
              <a:t>Supports the proposed implementation of HREFv3</a:t>
            </a:r>
            <a:endParaRPr lang="en-US" sz="2200" u="sng" dirty="0"/>
          </a:p>
        </p:txBody>
      </p:sp>
    </p:spTree>
    <p:extLst>
      <p:ext uri="{BB962C8B-B14F-4D97-AF65-F5344CB8AC3E}">
        <p14:creationId xmlns:p14="http://schemas.microsoft.com/office/powerpoint/2010/main" val="1158609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8"/>
          <p:cNvPicPr preferRelativeResize="0"/>
          <p:nvPr/>
        </p:nvPicPr>
        <p:blipFill>
          <a:blip r:embed="rId3">
            <a:alphaModFix/>
          </a:blip>
          <a:stretch>
            <a:fillRect/>
          </a:stretch>
        </p:blipFill>
        <p:spPr>
          <a:xfrm>
            <a:off x="4754836" y="1091325"/>
            <a:ext cx="4078224" cy="3498293"/>
          </a:xfrm>
          <a:prstGeom prst="rect">
            <a:avLst/>
          </a:prstGeom>
          <a:noFill/>
          <a:ln>
            <a:noFill/>
          </a:ln>
        </p:spPr>
      </p:pic>
      <p:sp>
        <p:nvSpPr>
          <p:cNvPr id="106" name="Google Shape;10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HRW-FV3 Replacing HRW-NMMB</a:t>
            </a:r>
            <a:endParaRPr/>
          </a:p>
        </p:txBody>
      </p:sp>
      <p:sp>
        <p:nvSpPr>
          <p:cNvPr id="107" name="Google Shape;107;p18"/>
          <p:cNvSpPr txBox="1">
            <a:spLocks noGrp="1"/>
          </p:cNvSpPr>
          <p:nvPr>
            <p:ph type="body" idx="1"/>
          </p:nvPr>
        </p:nvSpPr>
        <p:spPr>
          <a:xfrm>
            <a:off x="410850" y="1154100"/>
            <a:ext cx="4283100" cy="34704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Clr>
                <a:srgbClr val="595959"/>
              </a:buClr>
              <a:buSzPts val="2000"/>
              <a:buChar char="●"/>
            </a:pPr>
            <a:r>
              <a:rPr lang="en" sz="2000" dirty="0">
                <a:solidFill>
                  <a:schemeClr val="tx1"/>
                </a:solidFill>
              </a:rPr>
              <a:t>Point verification surface-based CAPE (500,1000,2000 J/kg)</a:t>
            </a:r>
            <a:endParaRPr sz="2000" dirty="0">
              <a:solidFill>
                <a:schemeClr val="tx1"/>
              </a:solidFill>
            </a:endParaRPr>
          </a:p>
          <a:p>
            <a:pPr marL="457200" lvl="0" indent="-355600" algn="l" rtl="0">
              <a:lnSpc>
                <a:spcPct val="100000"/>
              </a:lnSpc>
              <a:spcBef>
                <a:spcPts val="0"/>
              </a:spcBef>
              <a:spcAft>
                <a:spcPts val="0"/>
              </a:spcAft>
              <a:buClr>
                <a:srgbClr val="595959"/>
              </a:buClr>
              <a:buSzPts val="2000"/>
              <a:buChar char="●"/>
            </a:pPr>
            <a:r>
              <a:rPr lang="en" sz="2000" b="1" i="1" dirty="0">
                <a:solidFill>
                  <a:schemeClr val="tx1"/>
                </a:solidFill>
              </a:rPr>
              <a:t>Biggest concern with HRW-FV3 is very low CAPE bias</a:t>
            </a:r>
            <a:endParaRPr sz="2000" b="1" i="1" dirty="0">
              <a:solidFill>
                <a:schemeClr val="tx1"/>
              </a:solidFill>
            </a:endParaRPr>
          </a:p>
          <a:p>
            <a:pPr marL="457200" lvl="0" indent="-355600" algn="l" rtl="0">
              <a:lnSpc>
                <a:spcPct val="100000"/>
              </a:lnSpc>
              <a:spcBef>
                <a:spcPts val="0"/>
              </a:spcBef>
              <a:spcAft>
                <a:spcPts val="0"/>
              </a:spcAft>
              <a:buClr>
                <a:srgbClr val="595959"/>
              </a:buClr>
              <a:buSzPts val="2000"/>
              <a:buChar char="●"/>
            </a:pPr>
            <a:r>
              <a:rPr lang="en" sz="2000" dirty="0">
                <a:solidFill>
                  <a:schemeClr val="tx1"/>
                </a:solidFill>
              </a:rPr>
              <a:t>This bias seems to stem from the odd combination of a cool, dry low-level/surface bias in the warm sector </a:t>
            </a:r>
            <a:endParaRPr sz="2000" dirty="0">
              <a:solidFill>
                <a:schemeClr val="tx1"/>
              </a:solidFill>
            </a:endParaRPr>
          </a:p>
          <a:p>
            <a:pPr marL="457200" lvl="0" indent="-355600" algn="l" rtl="0">
              <a:lnSpc>
                <a:spcPct val="100000"/>
              </a:lnSpc>
              <a:spcBef>
                <a:spcPts val="0"/>
              </a:spcBef>
              <a:spcAft>
                <a:spcPts val="0"/>
              </a:spcAft>
              <a:buClr>
                <a:srgbClr val="595959"/>
              </a:buClr>
              <a:buSzPts val="2000"/>
              <a:buChar char="●"/>
            </a:pPr>
            <a:r>
              <a:rPr lang="en" sz="2000" u="sng" dirty="0">
                <a:solidFill>
                  <a:schemeClr val="tx1"/>
                </a:solidFill>
              </a:rPr>
              <a:t>However, based on reflectivity stats, it doesn’t seem to often be a detriment to convective evolution</a:t>
            </a:r>
            <a:endParaRPr sz="2000" u="sng" dirty="0">
              <a:solidFill>
                <a:schemeClr val="tx1"/>
              </a:solidFill>
            </a:endParaRPr>
          </a:p>
        </p:txBody>
      </p:sp>
      <p:pic>
        <p:nvPicPr>
          <p:cNvPr id="108" name="Google Shape;108;p18" descr="spclogo"/>
          <p:cNvPicPr preferRelativeResize="0"/>
          <p:nvPr/>
        </p:nvPicPr>
        <p:blipFill rotWithShape="1">
          <a:blip r:embed="rId4">
            <a:alphaModFix/>
          </a:blip>
          <a:srcRect/>
          <a:stretch/>
        </p:blipFill>
        <p:spPr>
          <a:xfrm>
            <a:off x="7516400" y="164025"/>
            <a:ext cx="1379538" cy="551260"/>
          </a:xfrm>
          <a:prstGeom prst="rect">
            <a:avLst/>
          </a:prstGeom>
          <a:noFill/>
          <a:ln>
            <a:noFill/>
          </a:ln>
        </p:spPr>
      </p:pic>
      <p:sp>
        <p:nvSpPr>
          <p:cNvPr id="109" name="Google Shape;10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
        <p:nvSpPr>
          <p:cNvPr id="110" name="Google Shape;110;p18"/>
          <p:cNvSpPr txBox="1"/>
          <p:nvPr/>
        </p:nvSpPr>
        <p:spPr>
          <a:xfrm>
            <a:off x="3741600" y="4760875"/>
            <a:ext cx="1660800" cy="198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000000"/>
                </a:solidFill>
                <a:effectLst/>
                <a:uLnTx/>
                <a:uFillTx/>
                <a:latin typeface="Arial"/>
                <a:cs typeface="Arial"/>
                <a:sym typeface="Arial"/>
              </a:rPr>
              <a:t>SPC HREFv3 Evaluation</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8"/>
          <p:cNvSpPr txBox="1"/>
          <p:nvPr/>
        </p:nvSpPr>
        <p:spPr>
          <a:xfrm>
            <a:off x="5206800" y="4269625"/>
            <a:ext cx="3174300" cy="3936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6AA84F"/>
                </a:solidFill>
                <a:effectLst/>
                <a:uLnTx/>
                <a:uFillTx/>
                <a:latin typeface="Arial"/>
                <a:cs typeface="Arial"/>
                <a:sym typeface="Arial"/>
              </a:rPr>
              <a:t>HRW-FV3        </a:t>
            </a:r>
            <a:r>
              <a:rPr kumimoji="0" lang="en" sz="1800" b="0" i="0" u="none" strike="noStrike" kern="0" cap="none" spc="0" normalizeH="0" baseline="0" noProof="0">
                <a:ln>
                  <a:noFill/>
                </a:ln>
                <a:solidFill>
                  <a:srgbClr val="6D9EEB"/>
                </a:solidFill>
                <a:effectLst/>
                <a:uLnTx/>
                <a:uFillTx/>
                <a:latin typeface="Arial"/>
                <a:cs typeface="Arial"/>
                <a:sym typeface="Arial"/>
              </a:rPr>
              <a:t>HRW-NMMB</a:t>
            </a:r>
            <a:endParaRPr kumimoji="0" sz="1800" b="0" i="0" u="none" strike="noStrike" kern="0" cap="none" spc="0" normalizeH="0" baseline="0" noProof="0">
              <a:ln>
                <a:noFill/>
              </a:ln>
              <a:solidFill>
                <a:srgbClr val="6D9EEB"/>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4A86E8"/>
              </a:solidFill>
              <a:effectLst/>
              <a:uLnTx/>
              <a:uFillTx/>
              <a:latin typeface="Arial"/>
              <a:cs typeface="Arial"/>
              <a:sym typeface="Arial"/>
            </a:endParaRPr>
          </a:p>
        </p:txBody>
      </p:sp>
      <p:sp>
        <p:nvSpPr>
          <p:cNvPr id="112" name="Google Shape;112;p18"/>
          <p:cNvSpPr txBox="1"/>
          <p:nvPr/>
        </p:nvSpPr>
        <p:spPr>
          <a:xfrm>
            <a:off x="5079438" y="1091325"/>
            <a:ext cx="3429000" cy="5727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SBCAPE; CONUS; 00/12Z Runs; F00-48</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20200410-20200726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57449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6"/>
          <p:cNvPicPr preferRelativeResize="0"/>
          <p:nvPr/>
        </p:nvPicPr>
        <p:blipFill rotWithShape="1">
          <a:blip r:embed="rId3">
            <a:alphaModFix/>
          </a:blip>
          <a:srcRect t="7106"/>
          <a:stretch/>
        </p:blipFill>
        <p:spPr>
          <a:xfrm>
            <a:off x="4616587" y="1018037"/>
            <a:ext cx="4083711" cy="4023360"/>
          </a:xfrm>
          <a:prstGeom prst="rect">
            <a:avLst/>
          </a:prstGeom>
          <a:noFill/>
          <a:ln>
            <a:noFill/>
          </a:ln>
        </p:spPr>
      </p:pic>
      <p:sp>
        <p:nvSpPr>
          <p:cNvPr id="82" name="Google Shape;8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HRW-FV3 Replacing HRW-NMMB</a:t>
            </a:r>
            <a:endParaRPr/>
          </a:p>
        </p:txBody>
      </p:sp>
      <p:sp>
        <p:nvSpPr>
          <p:cNvPr id="83" name="Google Shape;83;p16"/>
          <p:cNvSpPr txBox="1">
            <a:spLocks noGrp="1"/>
          </p:cNvSpPr>
          <p:nvPr>
            <p:ph type="body" idx="1"/>
          </p:nvPr>
        </p:nvSpPr>
        <p:spPr>
          <a:xfrm>
            <a:off x="410850" y="1154100"/>
            <a:ext cx="4283100" cy="34704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Clr>
                <a:srgbClr val="595959"/>
              </a:buClr>
              <a:buSzPts val="2000"/>
              <a:buChar char="●"/>
            </a:pPr>
            <a:r>
              <a:rPr lang="en" sz="2000" dirty="0">
                <a:solidFill>
                  <a:schemeClr val="tx1"/>
                </a:solidFill>
              </a:rPr>
              <a:t>40-km neighborhood verification of 1-km AGL reflectivity</a:t>
            </a:r>
            <a:endParaRPr sz="2000" dirty="0">
              <a:solidFill>
                <a:schemeClr val="tx1"/>
              </a:solidFill>
            </a:endParaRPr>
          </a:p>
          <a:p>
            <a:pPr marL="457200" lvl="0" indent="-355600" algn="l" rtl="0">
              <a:lnSpc>
                <a:spcPct val="100000"/>
              </a:lnSpc>
              <a:spcBef>
                <a:spcPts val="0"/>
              </a:spcBef>
              <a:spcAft>
                <a:spcPts val="0"/>
              </a:spcAft>
              <a:buClr>
                <a:srgbClr val="595959"/>
              </a:buClr>
              <a:buSzPts val="2000"/>
              <a:buChar char="●"/>
            </a:pPr>
            <a:r>
              <a:rPr lang="en" sz="2000" dirty="0">
                <a:solidFill>
                  <a:schemeClr val="tx1"/>
                </a:solidFill>
              </a:rPr>
              <a:t>The </a:t>
            </a:r>
            <a:r>
              <a:rPr lang="en" sz="2000" u="sng" dirty="0">
                <a:solidFill>
                  <a:schemeClr val="tx1"/>
                </a:solidFill>
              </a:rPr>
              <a:t>HRW-FV3 and HRW-NMMB have similar bias characteristics</a:t>
            </a:r>
            <a:r>
              <a:rPr lang="en" sz="2000" dirty="0">
                <a:solidFill>
                  <a:schemeClr val="tx1"/>
                </a:solidFill>
              </a:rPr>
              <a:t>, even though the forecasts often look very different (upcoming slides)</a:t>
            </a:r>
            <a:endParaRPr sz="2000" dirty="0">
              <a:solidFill>
                <a:schemeClr val="tx1"/>
              </a:solidFill>
            </a:endParaRPr>
          </a:p>
          <a:p>
            <a:pPr marL="457200" lvl="0" indent="-355600" algn="l" rtl="0">
              <a:lnSpc>
                <a:spcPct val="100000"/>
              </a:lnSpc>
              <a:spcBef>
                <a:spcPts val="0"/>
              </a:spcBef>
              <a:spcAft>
                <a:spcPts val="0"/>
              </a:spcAft>
              <a:buClr>
                <a:srgbClr val="595959"/>
              </a:buClr>
              <a:buSzPts val="2000"/>
              <a:buChar char="●"/>
            </a:pPr>
            <a:r>
              <a:rPr lang="en" sz="2000" b="1" u="sng" dirty="0">
                <a:solidFill>
                  <a:schemeClr val="tx1"/>
                </a:solidFill>
              </a:rPr>
              <a:t>The HRW-FV3 reveals an improvement in CSI at all </a:t>
            </a:r>
            <a:r>
              <a:rPr lang="en" sz="2000" b="1" u="sng" dirty="0" err="1">
                <a:solidFill>
                  <a:schemeClr val="tx1"/>
                </a:solidFill>
              </a:rPr>
              <a:t>dBZ</a:t>
            </a:r>
            <a:r>
              <a:rPr lang="en" sz="2000" b="1" u="sng" dirty="0">
                <a:solidFill>
                  <a:schemeClr val="tx1"/>
                </a:solidFill>
              </a:rPr>
              <a:t> thresholds over HRW-NMMB</a:t>
            </a:r>
            <a:endParaRPr sz="2000" b="1" u="sng" dirty="0">
              <a:solidFill>
                <a:schemeClr val="tx1"/>
              </a:solidFill>
            </a:endParaRPr>
          </a:p>
        </p:txBody>
      </p:sp>
      <p:pic>
        <p:nvPicPr>
          <p:cNvPr id="84" name="Google Shape;84;p16" descr="spclogo"/>
          <p:cNvPicPr preferRelativeResize="0"/>
          <p:nvPr/>
        </p:nvPicPr>
        <p:blipFill rotWithShape="1">
          <a:blip r:embed="rId4">
            <a:alphaModFix/>
          </a:blip>
          <a:srcRect/>
          <a:stretch/>
        </p:blipFill>
        <p:spPr>
          <a:xfrm>
            <a:off x="7516400" y="164025"/>
            <a:ext cx="1379538" cy="551260"/>
          </a:xfrm>
          <a:prstGeom prst="rect">
            <a:avLst/>
          </a:prstGeom>
          <a:noFill/>
          <a:ln>
            <a:noFill/>
          </a:ln>
        </p:spPr>
      </p:pic>
      <p:sp>
        <p:nvSpPr>
          <p:cNvPr id="85" name="Google Shape;8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
        <p:nvSpPr>
          <p:cNvPr id="86" name="Google Shape;86;p16"/>
          <p:cNvSpPr txBox="1"/>
          <p:nvPr/>
        </p:nvSpPr>
        <p:spPr>
          <a:xfrm>
            <a:off x="3741600" y="4760875"/>
            <a:ext cx="1660800" cy="198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000000"/>
                </a:solidFill>
                <a:effectLst/>
                <a:uLnTx/>
                <a:uFillTx/>
                <a:latin typeface="Arial"/>
                <a:cs typeface="Arial"/>
                <a:sym typeface="Arial"/>
              </a:rPr>
              <a:t>SPC HREFv3 Evaluation</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16"/>
          <p:cNvSpPr txBox="1"/>
          <p:nvPr/>
        </p:nvSpPr>
        <p:spPr>
          <a:xfrm>
            <a:off x="6928275" y="3835425"/>
            <a:ext cx="1544100" cy="718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FF9900"/>
                </a:solidFill>
                <a:effectLst/>
                <a:uLnTx/>
                <a:uFillTx/>
                <a:latin typeface="Arial"/>
                <a:cs typeface="Arial"/>
                <a:sym typeface="Arial"/>
              </a:rPr>
              <a:t>HRW-FV3</a:t>
            </a:r>
            <a:endParaRPr kumimoji="0" sz="1800" b="0" i="0" u="none" strike="noStrike" kern="0" cap="none" spc="0" normalizeH="0" baseline="0" noProof="0">
              <a:ln>
                <a:noFill/>
              </a:ln>
              <a:solidFill>
                <a:srgbClr val="FF99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4A86E8"/>
                </a:solidFill>
                <a:effectLst/>
                <a:uLnTx/>
                <a:uFillTx/>
                <a:latin typeface="Arial"/>
                <a:cs typeface="Arial"/>
                <a:sym typeface="Arial"/>
              </a:rPr>
              <a:t>HRW-NMMB</a:t>
            </a:r>
            <a:endParaRPr kumimoji="0" sz="1800" b="0" i="0" u="none" strike="noStrike" kern="0" cap="none" spc="0" normalizeH="0" baseline="0" noProof="0">
              <a:ln>
                <a:noFill/>
              </a:ln>
              <a:solidFill>
                <a:srgbClr val="4A86E8"/>
              </a:solidFill>
              <a:effectLst/>
              <a:uLnTx/>
              <a:uFillTx/>
              <a:latin typeface="Arial"/>
              <a:cs typeface="Arial"/>
              <a:sym typeface="Arial"/>
            </a:endParaRPr>
          </a:p>
        </p:txBody>
      </p:sp>
      <p:sp>
        <p:nvSpPr>
          <p:cNvPr id="88" name="Google Shape;88;p16"/>
          <p:cNvSpPr txBox="1"/>
          <p:nvPr/>
        </p:nvSpPr>
        <p:spPr>
          <a:xfrm>
            <a:off x="5143500" y="1236700"/>
            <a:ext cx="3300900" cy="5727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1km REF; CONUS; 00Z Runs; F13-36</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20200410-20200731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57181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480" y="1607785"/>
            <a:ext cx="184666" cy="600164"/>
          </a:xfrm>
          <a:prstGeom prst="rect">
            <a:avLst/>
          </a:prstGeom>
          <a:noFill/>
        </p:spPr>
        <p:txBody>
          <a:bodyPr wrap="none" rtlCol="0">
            <a:spAutoFit/>
          </a:bodyPr>
          <a:lstStyle/>
          <a:p>
            <a:pPr algn="ctr"/>
            <a:endParaRPr lang="en-US" sz="3300" b="1" dirty="0">
              <a:solidFill>
                <a:srgbClr val="FF0000"/>
              </a:solidFill>
              <a:latin typeface="Arial"/>
              <a:cs typeface="Arial"/>
            </a:endParaRPr>
          </a:p>
        </p:txBody>
      </p:sp>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Field Evaluations of HREFv3</a:t>
            </a:r>
          </a:p>
        </p:txBody>
      </p:sp>
      <p:sp>
        <p:nvSpPr>
          <p:cNvPr id="17" name="TextBox 16"/>
          <p:cNvSpPr txBox="1"/>
          <p:nvPr/>
        </p:nvSpPr>
        <p:spPr>
          <a:xfrm>
            <a:off x="90249" y="1131907"/>
            <a:ext cx="9003213" cy="3693319"/>
          </a:xfrm>
          <a:prstGeom prst="rect">
            <a:avLst/>
          </a:prstGeom>
          <a:noFill/>
        </p:spPr>
        <p:txBody>
          <a:bodyPr wrap="square" rtlCol="0">
            <a:spAutoFit/>
          </a:bodyPr>
          <a:lstStyle/>
          <a:p>
            <a:pPr marL="91440" algn="ctr"/>
            <a:r>
              <a:rPr lang="en-US" sz="2500" b="1" dirty="0">
                <a:solidFill>
                  <a:srgbClr val="FF0000"/>
                </a:solidFill>
                <a:latin typeface="Arial"/>
                <a:cs typeface="Arial"/>
              </a:rPr>
              <a:t>Information that users were asked to provide:</a:t>
            </a:r>
          </a:p>
          <a:p>
            <a:pPr marL="91440"/>
            <a:endParaRPr lang="en-US" dirty="0">
              <a:solidFill>
                <a:srgbClr val="0000FF"/>
              </a:solidFill>
              <a:latin typeface="Arial"/>
              <a:cs typeface="Arial"/>
            </a:endParaRPr>
          </a:p>
          <a:p>
            <a:pPr marL="434340" indent="-342900">
              <a:buFont typeface="Arial"/>
              <a:buChar char="•"/>
            </a:pPr>
            <a:r>
              <a:rPr lang="en-US" sz="2300" dirty="0">
                <a:solidFill>
                  <a:srgbClr val="0000FF"/>
                </a:solidFill>
                <a:latin typeface="Arial"/>
                <a:cs typeface="Arial"/>
              </a:rPr>
              <a:t>What are your overall impressions of the performance of the proposed HREFv3 system relative to the current operational HREFv2?</a:t>
            </a:r>
          </a:p>
          <a:p>
            <a:pPr marL="377190" indent="-285750">
              <a:buFont typeface="Arial"/>
              <a:buChar char="•"/>
            </a:pPr>
            <a:endParaRPr lang="en-US" sz="1500" dirty="0">
              <a:solidFill>
                <a:srgbClr val="0000FF"/>
              </a:solidFill>
              <a:latin typeface="Arial"/>
              <a:cs typeface="Arial"/>
            </a:endParaRPr>
          </a:p>
          <a:p>
            <a:pPr marL="434340" indent="-342900">
              <a:buFont typeface="Arial"/>
              <a:buChar char="•"/>
            </a:pPr>
            <a:r>
              <a:rPr lang="en-US" sz="2300" dirty="0">
                <a:solidFill>
                  <a:srgbClr val="0000FF"/>
                </a:solidFill>
                <a:latin typeface="Arial"/>
                <a:cs typeface="Arial"/>
              </a:rPr>
              <a:t>How useful is the extended forecast length (to 48 h) for you?</a:t>
            </a:r>
          </a:p>
          <a:p>
            <a:pPr marL="377190" indent="-285750">
              <a:buFont typeface="Arial"/>
              <a:buChar char="•"/>
            </a:pPr>
            <a:endParaRPr lang="en-US" sz="1500" dirty="0">
              <a:solidFill>
                <a:srgbClr val="0000FF"/>
              </a:solidFill>
              <a:latin typeface="Arial"/>
              <a:cs typeface="Arial"/>
            </a:endParaRPr>
          </a:p>
          <a:p>
            <a:pPr marL="434340" indent="-342900">
              <a:buFont typeface="Arial"/>
              <a:buChar char="•"/>
            </a:pPr>
            <a:r>
              <a:rPr lang="en-US" sz="2300" dirty="0">
                <a:solidFill>
                  <a:srgbClr val="0000FF"/>
                </a:solidFill>
                <a:latin typeface="Arial"/>
                <a:cs typeface="Arial"/>
              </a:rPr>
              <a:t>Do you find the Ensemble Agreement Scale (EAS) probabilities to be a useful addition to the neighborhood maximum (NBMAX) probabilities for QPF?</a:t>
            </a:r>
          </a:p>
        </p:txBody>
      </p:sp>
    </p:spTree>
    <p:extLst>
      <p:ext uri="{BB962C8B-B14F-4D97-AF65-F5344CB8AC3E}">
        <p14:creationId xmlns:p14="http://schemas.microsoft.com/office/powerpoint/2010/main" val="651879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7"/>
          <p:cNvPicPr preferRelativeResize="0"/>
          <p:nvPr/>
        </p:nvPicPr>
        <p:blipFill rotWithShape="1">
          <a:blip r:embed="rId3">
            <a:alphaModFix/>
          </a:blip>
          <a:srcRect t="7106"/>
          <a:stretch/>
        </p:blipFill>
        <p:spPr>
          <a:xfrm>
            <a:off x="4616600" y="1018037"/>
            <a:ext cx="4083711" cy="4023360"/>
          </a:xfrm>
          <a:prstGeom prst="rect">
            <a:avLst/>
          </a:prstGeom>
          <a:noFill/>
          <a:ln>
            <a:noFill/>
          </a:ln>
        </p:spPr>
      </p:pic>
      <p:sp>
        <p:nvSpPr>
          <p:cNvPr id="94" name="Google Shape;9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HRW-FV3 Replacing HRW-NMMB</a:t>
            </a:r>
            <a:endParaRPr/>
          </a:p>
        </p:txBody>
      </p:sp>
      <p:sp>
        <p:nvSpPr>
          <p:cNvPr id="95" name="Google Shape;95;p17"/>
          <p:cNvSpPr txBox="1">
            <a:spLocks noGrp="1"/>
          </p:cNvSpPr>
          <p:nvPr>
            <p:ph type="body" idx="1"/>
          </p:nvPr>
        </p:nvSpPr>
        <p:spPr>
          <a:xfrm>
            <a:off x="410850" y="1154100"/>
            <a:ext cx="4283100" cy="34704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Clr>
                <a:srgbClr val="595959"/>
              </a:buClr>
              <a:buSzPts val="2000"/>
              <a:buChar char="●"/>
            </a:pPr>
            <a:r>
              <a:rPr lang="en" sz="2000" dirty="0">
                <a:solidFill>
                  <a:schemeClr val="tx1"/>
                </a:solidFill>
              </a:rPr>
              <a:t>40-km neighborhood verification of 1-km AGL reflectivity</a:t>
            </a:r>
            <a:endParaRPr sz="2000" dirty="0">
              <a:solidFill>
                <a:schemeClr val="tx1"/>
              </a:solidFill>
            </a:endParaRPr>
          </a:p>
          <a:p>
            <a:pPr marL="457200" lvl="0" indent="-355600" algn="l" rtl="0">
              <a:lnSpc>
                <a:spcPct val="100000"/>
              </a:lnSpc>
              <a:spcBef>
                <a:spcPts val="0"/>
              </a:spcBef>
              <a:spcAft>
                <a:spcPts val="0"/>
              </a:spcAft>
              <a:buClr>
                <a:srgbClr val="595959"/>
              </a:buClr>
              <a:buSzPts val="2000"/>
              <a:buChar char="●"/>
            </a:pPr>
            <a:r>
              <a:rPr lang="en" sz="2000" b="1" i="1" dirty="0">
                <a:solidFill>
                  <a:schemeClr val="tx1"/>
                </a:solidFill>
              </a:rPr>
              <a:t>How do these runs compare to other HREF members?</a:t>
            </a:r>
            <a:endParaRPr sz="2000" b="1" i="1" dirty="0">
              <a:solidFill>
                <a:schemeClr val="tx1"/>
              </a:solidFill>
            </a:endParaRPr>
          </a:p>
          <a:p>
            <a:pPr marL="457200" lvl="0" indent="-355600" algn="l" rtl="0">
              <a:lnSpc>
                <a:spcPct val="100000"/>
              </a:lnSpc>
              <a:spcBef>
                <a:spcPts val="0"/>
              </a:spcBef>
              <a:spcAft>
                <a:spcPts val="0"/>
              </a:spcAft>
              <a:buClr>
                <a:srgbClr val="595959"/>
              </a:buClr>
              <a:buSzPts val="2000"/>
              <a:buChar char="●"/>
            </a:pPr>
            <a:r>
              <a:rPr lang="en" sz="2000" dirty="0">
                <a:solidFill>
                  <a:schemeClr val="tx1"/>
                </a:solidFill>
              </a:rPr>
              <a:t>The HRW-ARW and HRW-NSSL runs have the highest CSI</a:t>
            </a:r>
            <a:endParaRPr sz="2000" dirty="0">
              <a:solidFill>
                <a:schemeClr val="tx1"/>
              </a:solidFill>
            </a:endParaRPr>
          </a:p>
          <a:p>
            <a:pPr marL="457200" lvl="0" indent="-355600" algn="l" rtl="0">
              <a:lnSpc>
                <a:spcPct val="100000"/>
              </a:lnSpc>
              <a:spcBef>
                <a:spcPts val="0"/>
              </a:spcBef>
              <a:spcAft>
                <a:spcPts val="0"/>
              </a:spcAft>
              <a:buClr>
                <a:srgbClr val="595959"/>
              </a:buClr>
              <a:buSzPts val="2000"/>
              <a:buChar char="●"/>
            </a:pPr>
            <a:r>
              <a:rPr lang="en" sz="2000" b="1" u="sng" dirty="0">
                <a:solidFill>
                  <a:schemeClr val="tx1"/>
                </a:solidFill>
              </a:rPr>
              <a:t>The HRW-FV3 has higher CSI values at 40 </a:t>
            </a:r>
            <a:r>
              <a:rPr lang="en" sz="2000" b="1" u="sng" dirty="0" err="1">
                <a:solidFill>
                  <a:schemeClr val="tx1"/>
                </a:solidFill>
              </a:rPr>
              <a:t>dBZ</a:t>
            </a:r>
            <a:r>
              <a:rPr lang="en" sz="2000" b="1" u="sng" dirty="0">
                <a:solidFill>
                  <a:schemeClr val="tx1"/>
                </a:solidFill>
              </a:rPr>
              <a:t> than the HRRRv3, NAM Nest, and HRW-NMMB!</a:t>
            </a:r>
            <a:endParaRPr sz="2000" b="1" u="sng" dirty="0">
              <a:solidFill>
                <a:schemeClr val="tx1"/>
              </a:solidFill>
            </a:endParaRPr>
          </a:p>
        </p:txBody>
      </p:sp>
      <p:pic>
        <p:nvPicPr>
          <p:cNvPr id="96" name="Google Shape;96;p17" descr="spclogo"/>
          <p:cNvPicPr preferRelativeResize="0"/>
          <p:nvPr/>
        </p:nvPicPr>
        <p:blipFill rotWithShape="1">
          <a:blip r:embed="rId4">
            <a:alphaModFix/>
          </a:blip>
          <a:srcRect/>
          <a:stretch/>
        </p:blipFill>
        <p:spPr>
          <a:xfrm>
            <a:off x="7516400" y="164025"/>
            <a:ext cx="1379538" cy="551260"/>
          </a:xfrm>
          <a:prstGeom prst="rect">
            <a:avLst/>
          </a:prstGeom>
          <a:noFill/>
          <a:ln>
            <a:noFill/>
          </a:ln>
        </p:spPr>
      </p:pic>
      <p:sp>
        <p:nvSpPr>
          <p:cNvPr id="97" name="Google Shape;97;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
        <p:nvSpPr>
          <p:cNvPr id="98" name="Google Shape;98;p17"/>
          <p:cNvSpPr txBox="1"/>
          <p:nvPr/>
        </p:nvSpPr>
        <p:spPr>
          <a:xfrm>
            <a:off x="3741600" y="4760875"/>
            <a:ext cx="1660800" cy="198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000000"/>
                </a:solidFill>
                <a:effectLst/>
                <a:uLnTx/>
                <a:uFillTx/>
                <a:latin typeface="Arial"/>
                <a:cs typeface="Arial"/>
                <a:sym typeface="Arial"/>
              </a:rPr>
              <a:t>SPC HREFv3 Evaluation</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17"/>
          <p:cNvSpPr txBox="1"/>
          <p:nvPr/>
        </p:nvSpPr>
        <p:spPr>
          <a:xfrm>
            <a:off x="6928275" y="2726325"/>
            <a:ext cx="1544100" cy="1827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800" b="0" i="0" u="none" strike="noStrike" kern="0" cap="none" spc="0" normalizeH="0" baseline="0" noProof="0">
                <a:ln>
                  <a:noFill/>
                </a:ln>
                <a:solidFill>
                  <a:srgbClr val="6AA84F"/>
                </a:solidFill>
                <a:effectLst/>
                <a:uLnTx/>
                <a:uFillTx/>
                <a:latin typeface="Arial"/>
                <a:cs typeface="Arial"/>
                <a:sym typeface="Arial"/>
              </a:rPr>
              <a:t>HRRRv3</a:t>
            </a:r>
            <a:endParaRPr kumimoji="0" sz="1800" b="0" i="0" u="none" strike="noStrike" kern="0" cap="none" spc="0" normalizeH="0" baseline="0" noProof="0">
              <a:ln>
                <a:noFill/>
              </a:ln>
              <a:solidFill>
                <a:srgbClr val="6AA84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800" b="0" i="0" u="none" strike="noStrike" kern="0" cap="none" spc="0" normalizeH="0" baseline="0" noProof="0">
                <a:ln>
                  <a:noFill/>
                </a:ln>
                <a:solidFill>
                  <a:srgbClr val="9900FF"/>
                </a:solidFill>
                <a:effectLst/>
                <a:uLnTx/>
                <a:uFillTx/>
                <a:latin typeface="Arial"/>
                <a:cs typeface="Arial"/>
                <a:sym typeface="Arial"/>
              </a:rPr>
              <a:t>HRW-ARW</a:t>
            </a:r>
            <a:endParaRPr kumimoji="0" sz="1800" b="0" i="0" u="none" strike="noStrike" kern="0" cap="none" spc="0" normalizeH="0" baseline="0" noProof="0">
              <a:ln>
                <a:noFill/>
              </a:ln>
              <a:solidFill>
                <a:srgbClr val="9900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800" b="0" i="0" u="none" strike="noStrike" kern="0" cap="none" spc="0" normalizeH="0" baseline="0" noProof="0">
                <a:ln>
                  <a:noFill/>
                </a:ln>
                <a:solidFill>
                  <a:srgbClr val="783F04"/>
                </a:solidFill>
                <a:effectLst/>
                <a:uLnTx/>
                <a:uFillTx/>
                <a:latin typeface="Arial"/>
                <a:cs typeface="Arial"/>
                <a:sym typeface="Arial"/>
              </a:rPr>
              <a:t>HRW-NSSL</a:t>
            </a:r>
            <a:endParaRPr kumimoji="0" sz="1800" b="0" i="0" u="none" strike="noStrike" kern="0" cap="none" spc="0" normalizeH="0" baseline="0" noProof="0">
              <a:ln>
                <a:noFill/>
              </a:ln>
              <a:solidFill>
                <a:srgbClr val="783F04"/>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FF0000"/>
                </a:solidFill>
                <a:effectLst/>
                <a:uLnTx/>
                <a:uFillTx/>
                <a:latin typeface="Arial"/>
                <a:cs typeface="Arial"/>
                <a:sym typeface="Arial"/>
              </a:rPr>
              <a:t>NAM Nest</a:t>
            </a:r>
            <a:endParaRPr kumimoji="0" sz="1800" b="0" i="0" u="none" strike="noStrike" kern="0" cap="none" spc="0" normalizeH="0" baseline="0" noProof="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FF9900"/>
                </a:solidFill>
                <a:effectLst/>
                <a:uLnTx/>
                <a:uFillTx/>
                <a:latin typeface="Arial"/>
                <a:cs typeface="Arial"/>
                <a:sym typeface="Arial"/>
              </a:rPr>
              <a:t>HRW-FV3</a:t>
            </a:r>
            <a:endParaRPr kumimoji="0" sz="1800" b="0" i="0" u="none" strike="noStrike" kern="0" cap="none" spc="0" normalizeH="0" baseline="0" noProof="0">
              <a:ln>
                <a:noFill/>
              </a:ln>
              <a:solidFill>
                <a:srgbClr val="FF99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4A86E8"/>
                </a:solidFill>
                <a:effectLst/>
                <a:uLnTx/>
                <a:uFillTx/>
                <a:latin typeface="Arial"/>
                <a:cs typeface="Arial"/>
                <a:sym typeface="Arial"/>
              </a:rPr>
              <a:t>HRW-NMMB</a:t>
            </a:r>
            <a:endParaRPr kumimoji="0" sz="1800" b="0" i="0" u="none" strike="noStrike" kern="0" cap="none" spc="0" normalizeH="0" baseline="0" noProof="0">
              <a:ln>
                <a:noFill/>
              </a:ln>
              <a:solidFill>
                <a:srgbClr val="4A86E8"/>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4A86E8"/>
              </a:solidFill>
              <a:effectLst/>
              <a:uLnTx/>
              <a:uFillTx/>
              <a:latin typeface="Arial"/>
              <a:cs typeface="Arial"/>
              <a:sym typeface="Arial"/>
            </a:endParaRPr>
          </a:p>
        </p:txBody>
      </p:sp>
      <p:sp>
        <p:nvSpPr>
          <p:cNvPr id="100" name="Google Shape;100;p17"/>
          <p:cNvSpPr txBox="1"/>
          <p:nvPr/>
        </p:nvSpPr>
        <p:spPr>
          <a:xfrm>
            <a:off x="5143500" y="1236700"/>
            <a:ext cx="3300900" cy="5727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1km REF; CONUS; 00Z Runs; F13-36</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20200410-20200730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99144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5"/>
          <p:cNvPicPr preferRelativeResize="0"/>
          <p:nvPr/>
        </p:nvPicPr>
        <p:blipFill rotWithShape="1">
          <a:blip r:embed="rId3">
            <a:alphaModFix/>
          </a:blip>
          <a:srcRect t="6838"/>
          <a:stretch/>
        </p:blipFill>
        <p:spPr>
          <a:xfrm>
            <a:off x="4617895" y="1017725"/>
            <a:ext cx="4081081" cy="4023975"/>
          </a:xfrm>
          <a:prstGeom prst="rect">
            <a:avLst/>
          </a:prstGeom>
          <a:noFill/>
          <a:ln>
            <a:noFill/>
          </a:ln>
        </p:spPr>
      </p:pic>
      <p:sp>
        <p:nvSpPr>
          <p:cNvPr id="70" name="Google Shape;70;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Addition of HRRRv4</a:t>
            </a:r>
            <a:endParaRPr dirty="0"/>
          </a:p>
        </p:txBody>
      </p:sp>
      <p:sp>
        <p:nvSpPr>
          <p:cNvPr id="71" name="Google Shape;71;p15"/>
          <p:cNvSpPr txBox="1">
            <a:spLocks noGrp="1"/>
          </p:cNvSpPr>
          <p:nvPr>
            <p:ph type="body" idx="1"/>
          </p:nvPr>
        </p:nvSpPr>
        <p:spPr>
          <a:xfrm>
            <a:off x="410850" y="1154100"/>
            <a:ext cx="4311000" cy="34704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Clr>
                <a:srgbClr val="595959"/>
              </a:buClr>
              <a:buSzPts val="2000"/>
              <a:buChar char="●"/>
            </a:pPr>
            <a:r>
              <a:rPr lang="en" sz="2000" dirty="0">
                <a:solidFill>
                  <a:schemeClr val="tx1"/>
                </a:solidFill>
              </a:rPr>
              <a:t>40-km neighborhood verification of composite reflectivity</a:t>
            </a:r>
            <a:endParaRPr sz="2000" dirty="0">
              <a:solidFill>
                <a:schemeClr val="tx1"/>
              </a:solidFill>
            </a:endParaRPr>
          </a:p>
          <a:p>
            <a:pPr marL="457200" lvl="0" indent="-355600" algn="l" rtl="0">
              <a:lnSpc>
                <a:spcPct val="100000"/>
              </a:lnSpc>
              <a:spcBef>
                <a:spcPts val="0"/>
              </a:spcBef>
              <a:spcAft>
                <a:spcPts val="0"/>
              </a:spcAft>
              <a:buClr>
                <a:srgbClr val="595959"/>
              </a:buClr>
              <a:buSzPts val="2000"/>
              <a:buChar char="●"/>
            </a:pPr>
            <a:r>
              <a:rPr lang="en" sz="2000" dirty="0">
                <a:solidFill>
                  <a:schemeClr val="tx1"/>
                </a:solidFill>
              </a:rPr>
              <a:t>Although the HRRRv4 evaluation has already been performed, wanted to check on the impact of reflectivity bug fix</a:t>
            </a:r>
            <a:endParaRPr sz="2000" dirty="0">
              <a:solidFill>
                <a:schemeClr val="tx1"/>
              </a:solidFill>
            </a:endParaRPr>
          </a:p>
          <a:p>
            <a:pPr marL="457200" lvl="0" indent="-355600" algn="l" rtl="0">
              <a:lnSpc>
                <a:spcPct val="100000"/>
              </a:lnSpc>
              <a:spcBef>
                <a:spcPts val="0"/>
              </a:spcBef>
              <a:spcAft>
                <a:spcPts val="0"/>
              </a:spcAft>
              <a:buClr>
                <a:srgbClr val="595959"/>
              </a:buClr>
              <a:buSzPts val="2000"/>
              <a:buChar char="●"/>
            </a:pPr>
            <a:r>
              <a:rPr lang="en" sz="2000" b="1" dirty="0">
                <a:solidFill>
                  <a:schemeClr val="tx1"/>
                </a:solidFill>
              </a:rPr>
              <a:t>While there is an increased frequency bias in HRRRv4, the </a:t>
            </a:r>
            <a:r>
              <a:rPr lang="en" sz="2000" b="1" u="sng" dirty="0">
                <a:solidFill>
                  <a:schemeClr val="tx1"/>
                </a:solidFill>
              </a:rPr>
              <a:t>POD is notably improved, leading to an increase in CSI</a:t>
            </a:r>
            <a:endParaRPr sz="2000" b="1" u="sng" dirty="0">
              <a:solidFill>
                <a:schemeClr val="tx1"/>
              </a:solidFill>
            </a:endParaRPr>
          </a:p>
        </p:txBody>
      </p:sp>
      <p:pic>
        <p:nvPicPr>
          <p:cNvPr id="72" name="Google Shape;72;p15" descr="spclogo"/>
          <p:cNvPicPr preferRelativeResize="0"/>
          <p:nvPr/>
        </p:nvPicPr>
        <p:blipFill rotWithShape="1">
          <a:blip r:embed="rId4">
            <a:alphaModFix/>
          </a:blip>
          <a:srcRect/>
          <a:stretch/>
        </p:blipFill>
        <p:spPr>
          <a:xfrm>
            <a:off x="7516400" y="164025"/>
            <a:ext cx="1379538" cy="551260"/>
          </a:xfrm>
          <a:prstGeom prst="rect">
            <a:avLst/>
          </a:prstGeom>
          <a:noFill/>
          <a:ln>
            <a:noFill/>
          </a:ln>
        </p:spPr>
      </p:pic>
      <p:sp>
        <p:nvSpPr>
          <p:cNvPr id="73" name="Google Shape;7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
        <p:nvSpPr>
          <p:cNvPr id="74" name="Google Shape;74;p15"/>
          <p:cNvSpPr txBox="1"/>
          <p:nvPr/>
        </p:nvSpPr>
        <p:spPr>
          <a:xfrm>
            <a:off x="3741600" y="4760875"/>
            <a:ext cx="1660800" cy="198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000000"/>
                </a:solidFill>
                <a:effectLst/>
                <a:uLnTx/>
                <a:uFillTx/>
                <a:latin typeface="Arial"/>
                <a:cs typeface="Arial"/>
                <a:sym typeface="Arial"/>
              </a:rPr>
              <a:t>SPC HREFv3 Evaluation</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15"/>
          <p:cNvSpPr txBox="1"/>
          <p:nvPr/>
        </p:nvSpPr>
        <p:spPr>
          <a:xfrm>
            <a:off x="7093050" y="3835425"/>
            <a:ext cx="1379400" cy="718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FF9900"/>
                </a:solidFill>
                <a:effectLst/>
                <a:uLnTx/>
                <a:uFillTx/>
                <a:latin typeface="Arial"/>
                <a:cs typeface="Arial"/>
                <a:sym typeface="Arial"/>
              </a:rPr>
              <a:t>HRRRv4</a:t>
            </a:r>
            <a:endParaRPr kumimoji="0" sz="1800" b="0" i="0" u="none" strike="noStrike" kern="0" cap="none" spc="0" normalizeH="0" baseline="0" noProof="0">
              <a:ln>
                <a:noFill/>
              </a:ln>
              <a:solidFill>
                <a:srgbClr val="FF99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4A86E8"/>
                </a:solidFill>
                <a:effectLst/>
                <a:uLnTx/>
                <a:uFillTx/>
                <a:latin typeface="Arial"/>
                <a:cs typeface="Arial"/>
                <a:sym typeface="Arial"/>
              </a:rPr>
              <a:t>HRRRv3</a:t>
            </a:r>
            <a:endParaRPr kumimoji="0" sz="1800" b="0" i="0" u="none" strike="noStrike" kern="0" cap="none" spc="0" normalizeH="0" baseline="0" noProof="0">
              <a:ln>
                <a:noFill/>
              </a:ln>
              <a:solidFill>
                <a:srgbClr val="4A86E8"/>
              </a:solidFill>
              <a:effectLst/>
              <a:uLnTx/>
              <a:uFillTx/>
              <a:latin typeface="Arial"/>
              <a:cs typeface="Arial"/>
              <a:sym typeface="Arial"/>
            </a:endParaRPr>
          </a:p>
        </p:txBody>
      </p:sp>
      <p:sp>
        <p:nvSpPr>
          <p:cNvPr id="76" name="Google Shape;76;p15"/>
          <p:cNvSpPr txBox="1"/>
          <p:nvPr/>
        </p:nvSpPr>
        <p:spPr>
          <a:xfrm>
            <a:off x="5143500" y="1236700"/>
            <a:ext cx="3300900" cy="5727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CREF; CONUS; 00Z Runs; F00-18</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20200410-20200610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26330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HREFv3 Replacing HREFv2.1</a:t>
            </a:r>
            <a:endParaRPr/>
          </a:p>
        </p:txBody>
      </p:sp>
      <p:sp>
        <p:nvSpPr>
          <p:cNvPr id="210" name="Google Shape;210;p25"/>
          <p:cNvSpPr txBox="1">
            <a:spLocks noGrp="1"/>
          </p:cNvSpPr>
          <p:nvPr>
            <p:ph type="body" idx="1"/>
          </p:nvPr>
        </p:nvSpPr>
        <p:spPr>
          <a:xfrm>
            <a:off x="311700" y="1152475"/>
            <a:ext cx="3579900" cy="38298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dirty="0">
                <a:solidFill>
                  <a:schemeClr val="tx1"/>
                </a:solidFill>
              </a:rPr>
              <a:t>Example forecast of 24-h ensemble max and neighborhood probability fields from 21 May 2020</a:t>
            </a:r>
            <a:endParaRPr sz="2000" dirty="0">
              <a:solidFill>
                <a:schemeClr val="tx1"/>
              </a:solidFill>
            </a:endParaRPr>
          </a:p>
          <a:p>
            <a:pPr marL="457200" lvl="0" indent="-355600" algn="l" rtl="0">
              <a:spcBef>
                <a:spcPts val="0"/>
              </a:spcBef>
              <a:spcAft>
                <a:spcPts val="0"/>
              </a:spcAft>
              <a:buSzPts val="2000"/>
              <a:buChar char="●"/>
            </a:pPr>
            <a:r>
              <a:rPr lang="en" sz="2000" dirty="0">
                <a:solidFill>
                  <a:schemeClr val="tx1"/>
                </a:solidFill>
              </a:rPr>
              <a:t>Forecasts were often similar between HREFv3 and HREFv2.1</a:t>
            </a:r>
            <a:endParaRPr sz="2000" dirty="0">
              <a:solidFill>
                <a:schemeClr val="tx1"/>
              </a:solidFill>
            </a:endParaRPr>
          </a:p>
          <a:p>
            <a:pPr marL="457200" lvl="0" indent="-355600" algn="l" rtl="0">
              <a:spcBef>
                <a:spcPts val="0"/>
              </a:spcBef>
              <a:spcAft>
                <a:spcPts val="0"/>
              </a:spcAft>
              <a:buSzPts val="2000"/>
              <a:buChar char="●"/>
            </a:pPr>
            <a:r>
              <a:rPr lang="en" sz="2000" dirty="0">
                <a:solidFill>
                  <a:schemeClr val="tx1"/>
                </a:solidFill>
              </a:rPr>
              <a:t>Larger differences often revealed an improvement for HREFv3 (bottom row) over HREFv2.1 (top row) </a:t>
            </a:r>
            <a:endParaRPr sz="2000" dirty="0">
              <a:solidFill>
                <a:schemeClr val="tx1"/>
              </a:solidFill>
            </a:endParaRPr>
          </a:p>
        </p:txBody>
      </p:sp>
      <p:pic>
        <p:nvPicPr>
          <p:cNvPr id="211" name="Google Shape;211;p25" descr="spclogo"/>
          <p:cNvPicPr preferRelativeResize="0"/>
          <p:nvPr/>
        </p:nvPicPr>
        <p:blipFill rotWithShape="1">
          <a:blip r:embed="rId3">
            <a:alphaModFix/>
          </a:blip>
          <a:srcRect/>
          <a:stretch/>
        </p:blipFill>
        <p:spPr>
          <a:xfrm>
            <a:off x="7516400" y="164025"/>
            <a:ext cx="1379538" cy="551260"/>
          </a:xfrm>
          <a:prstGeom prst="rect">
            <a:avLst/>
          </a:prstGeom>
          <a:noFill/>
          <a:ln>
            <a:noFill/>
          </a:ln>
        </p:spPr>
      </p:pic>
      <p:pic>
        <p:nvPicPr>
          <p:cNvPr id="212" name="Google Shape;212;p25"/>
          <p:cNvPicPr preferRelativeResize="0"/>
          <p:nvPr/>
        </p:nvPicPr>
        <p:blipFill rotWithShape="1">
          <a:blip r:embed="rId4">
            <a:alphaModFix/>
          </a:blip>
          <a:srcRect t="20352" r="73002" b="2319"/>
          <a:stretch/>
        </p:blipFill>
        <p:spPr>
          <a:xfrm>
            <a:off x="6374943" y="1017725"/>
            <a:ext cx="2649681" cy="4044850"/>
          </a:xfrm>
          <a:prstGeom prst="rect">
            <a:avLst/>
          </a:prstGeom>
          <a:noFill/>
          <a:ln>
            <a:noFill/>
          </a:ln>
        </p:spPr>
      </p:pic>
      <p:pic>
        <p:nvPicPr>
          <p:cNvPr id="213" name="Google Shape;213;p25"/>
          <p:cNvPicPr preferRelativeResize="0"/>
          <p:nvPr/>
        </p:nvPicPr>
        <p:blipFill rotWithShape="1">
          <a:blip r:embed="rId5">
            <a:alphaModFix/>
          </a:blip>
          <a:srcRect t="15512" r="73067" b="5901"/>
          <a:stretch/>
        </p:blipFill>
        <p:spPr>
          <a:xfrm>
            <a:off x="3775438" y="1019325"/>
            <a:ext cx="2599515" cy="4041649"/>
          </a:xfrm>
          <a:prstGeom prst="rect">
            <a:avLst/>
          </a:prstGeom>
          <a:noFill/>
          <a:ln>
            <a:noFill/>
          </a:ln>
        </p:spPr>
      </p:pic>
      <p:sp>
        <p:nvSpPr>
          <p:cNvPr id="214" name="Google Shape;214;p25"/>
          <p:cNvSpPr txBox="1"/>
          <p:nvPr/>
        </p:nvSpPr>
        <p:spPr>
          <a:xfrm>
            <a:off x="4824125" y="1019325"/>
            <a:ext cx="618300" cy="3222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UH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25"/>
          <p:cNvSpPr txBox="1"/>
          <p:nvPr/>
        </p:nvSpPr>
        <p:spPr>
          <a:xfrm>
            <a:off x="7052175" y="1019325"/>
            <a:ext cx="1152600" cy="3222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10-m Wind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6674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Weather Prediction Center</a:t>
            </a:r>
          </a:p>
        </p:txBody>
      </p:sp>
      <p:sp>
        <p:nvSpPr>
          <p:cNvPr id="2" name="Slide Number Placeholder 1"/>
          <p:cNvSpPr>
            <a:spLocks noGrp="1"/>
          </p:cNvSpPr>
          <p:nvPr>
            <p:ph type="sldNum" sz="quarter" idx="12"/>
          </p:nvPr>
        </p:nvSpPr>
        <p:spPr/>
        <p:txBody>
          <a:bodyPr/>
          <a:lstStyle/>
          <a:p>
            <a:fld id="{364423BE-BAF9-5447-BAF7-CF3FF8308402}" type="slidenum">
              <a:rPr lang="en-US" smtClean="0"/>
              <a:t>33</a:t>
            </a:fld>
            <a:endParaRPr lang="en-US"/>
          </a:p>
        </p:txBody>
      </p:sp>
      <p:sp>
        <p:nvSpPr>
          <p:cNvPr id="17" name="Content Placeholder 2">
            <a:extLst>
              <a:ext uri="{FF2B5EF4-FFF2-40B4-BE49-F238E27FC236}">
                <a16:creationId xmlns:a16="http://schemas.microsoft.com/office/drawing/2014/main" id="{0BF28C9C-E5D5-4244-9393-63FCFBDA3951}"/>
              </a:ext>
            </a:extLst>
          </p:cNvPr>
          <p:cNvSpPr txBox="1">
            <a:spLocks/>
          </p:cNvSpPr>
          <p:nvPr/>
        </p:nvSpPr>
        <p:spPr>
          <a:xfrm>
            <a:off x="457200" y="1200151"/>
            <a:ext cx="8229600" cy="3840956"/>
          </a:xfrm>
          <a:prstGeom prst="rect">
            <a:avLst/>
          </a:prstGeom>
        </p:spPr>
        <p:txBody>
          <a:bodyPr vert="horz" lIns="91440" tIns="45720" rIns="91440" bIns="45720" rtlCol="0">
            <a:normAutofit fontScale="92500" lnSpcReduction="1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200" dirty="0">
                <a:solidFill>
                  <a:sysClr val="windowText" lastClr="000000"/>
                </a:solidFill>
                <a:latin typeface="Calibri"/>
              </a:rPr>
              <a:t>The </a:t>
            </a:r>
            <a:r>
              <a:rPr lang="en-US" sz="2200" b="1" u="sng" dirty="0">
                <a:solidFill>
                  <a:sysClr val="windowText" lastClr="000000"/>
                </a:solidFill>
                <a:latin typeface="Calibri"/>
              </a:rPr>
              <a:t>parallel HREFv3 is overall equal</a:t>
            </a:r>
            <a:r>
              <a:rPr lang="en-US" sz="2200" b="1" dirty="0">
                <a:solidFill>
                  <a:sysClr val="windowText" lastClr="000000"/>
                </a:solidFill>
                <a:latin typeface="Calibri"/>
              </a:rPr>
              <a:t> </a:t>
            </a:r>
            <a:r>
              <a:rPr lang="en-US" sz="2200" dirty="0">
                <a:solidFill>
                  <a:sysClr val="windowText" lastClr="000000"/>
                </a:solidFill>
                <a:latin typeface="Calibri"/>
              </a:rPr>
              <a:t>to the operational HREFv2</a:t>
            </a:r>
            <a:endParaRPr kumimoji="0" lang="en-US" sz="220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685800" rtl="0" eaLnBrk="1" fontAlgn="auto" latinLnBrk="0" hangingPunct="1">
              <a:lnSpc>
                <a:spcPct val="100000"/>
              </a:lnSpc>
              <a:spcBef>
                <a:spcPct val="20000"/>
              </a:spcBef>
              <a:spcAft>
                <a:spcPts val="0"/>
              </a:spcAft>
              <a:buClrTx/>
              <a:buSzTx/>
              <a:buNone/>
              <a:tabLst/>
              <a:defRPr/>
            </a:pPr>
            <a:endParaRPr kumimoji="0" lang="en-US" sz="600" b="0" i="1" u="none" strike="noStrike" kern="1200" cap="none" spc="0" normalizeH="0" baseline="0" noProof="0" dirty="0">
              <a:ln>
                <a:noFill/>
              </a:ln>
              <a:solidFill>
                <a:sysClr val="windowText" lastClr="000000"/>
              </a:solidFill>
              <a:effectLst/>
              <a:uLnTx/>
              <a:uFillTx/>
              <a:latin typeface="Calibri"/>
              <a:ea typeface="+mn-ea"/>
              <a:cs typeface="+mn-cs"/>
            </a:endParaRPr>
          </a:p>
          <a:p>
            <a:r>
              <a:rPr lang="en-US" sz="2200" dirty="0">
                <a:solidFill>
                  <a:sysClr val="windowText" lastClr="000000"/>
                </a:solidFill>
              </a:rPr>
              <a:t>Forecast extension represents a potentially significant benefit with increased use of HREF for the Day 2 QPF and winter weather forecasts</a:t>
            </a:r>
          </a:p>
          <a:p>
            <a:pPr marL="0" indent="0">
              <a:buNone/>
            </a:pPr>
            <a:endParaRPr lang="en-US" sz="600" dirty="0">
              <a:solidFill>
                <a:sysClr val="windowText" lastClr="000000"/>
              </a:solidFill>
            </a:endParaRPr>
          </a:p>
          <a:p>
            <a:r>
              <a:rPr lang="en-US" sz="2200" dirty="0">
                <a:solidFill>
                  <a:sysClr val="windowText" lastClr="000000"/>
                </a:solidFill>
              </a:rPr>
              <a:t>EAS probabilities were extremely useful, especially when used in tandem with NBMAX probabilities</a:t>
            </a:r>
          </a:p>
          <a:p>
            <a:pPr marL="0" indent="0">
              <a:buNone/>
            </a:pPr>
            <a:endParaRPr lang="en-US" sz="600" dirty="0">
              <a:solidFill>
                <a:sysClr val="windowText" lastClr="000000"/>
              </a:solidFill>
            </a:endParaRPr>
          </a:p>
          <a:p>
            <a:r>
              <a:rPr lang="en-US" sz="2200" dirty="0">
                <a:solidFill>
                  <a:sysClr val="windowText" lastClr="000000"/>
                </a:solidFill>
              </a:rPr>
              <a:t>HREFv3 LPM mean QPF was an improvement over HREFv2 PM mean QPF</a:t>
            </a:r>
          </a:p>
          <a:p>
            <a:pPr marL="0" indent="0">
              <a:buNone/>
            </a:pPr>
            <a:endParaRPr lang="en-US" sz="600" dirty="0">
              <a:solidFill>
                <a:sysClr val="windowText" lastClr="000000"/>
              </a:solidFill>
            </a:endParaRPr>
          </a:p>
          <a:p>
            <a:r>
              <a:rPr lang="en-US" sz="2200" dirty="0" err="1">
                <a:solidFill>
                  <a:sysClr val="windowText" lastClr="000000"/>
                </a:solidFill>
              </a:rPr>
              <a:t>HiResW</a:t>
            </a:r>
            <a:r>
              <a:rPr lang="en-US" sz="2200" dirty="0">
                <a:solidFill>
                  <a:sysClr val="windowText" lastClr="000000"/>
                </a:solidFill>
              </a:rPr>
              <a:t> FV3 overall performed worse than </a:t>
            </a:r>
            <a:r>
              <a:rPr lang="en-US" sz="2200" dirty="0" err="1">
                <a:solidFill>
                  <a:sysClr val="windowText" lastClr="000000"/>
                </a:solidFill>
              </a:rPr>
              <a:t>HiResW</a:t>
            </a:r>
            <a:r>
              <a:rPr lang="en-US" sz="2200" dirty="0">
                <a:solidFill>
                  <a:sysClr val="windowText" lastClr="000000"/>
                </a:solidFill>
              </a:rPr>
              <a:t> NMMB</a:t>
            </a:r>
          </a:p>
          <a:p>
            <a:endParaRPr lang="en-US" sz="600" dirty="0">
              <a:solidFill>
                <a:sysClr val="windowText" lastClr="000000"/>
              </a:solidFill>
            </a:endParaRPr>
          </a:p>
          <a:p>
            <a:r>
              <a:rPr lang="en-US" sz="2200" dirty="0">
                <a:solidFill>
                  <a:sysClr val="windowText" lastClr="000000"/>
                </a:solidFill>
              </a:rPr>
              <a:t>Expressed concern that HREFv3 will be less likely to capture events associated with lower instability</a:t>
            </a:r>
          </a:p>
          <a:p>
            <a:pPr marL="0" lvl="0" indent="0">
              <a:buNone/>
              <a:defRPr/>
            </a:pPr>
            <a:endParaRPr lang="en-US" sz="600" i="1" dirty="0">
              <a:solidFill>
                <a:sysClr val="windowText" lastClr="000000"/>
              </a:solidFill>
            </a:endParaRPr>
          </a:p>
          <a:p>
            <a:r>
              <a:rPr lang="en-US" sz="2200" b="1" u="sng" dirty="0">
                <a:solidFill>
                  <a:srgbClr val="007F00"/>
                </a:solidFill>
              </a:rPr>
              <a:t>Supports the proposed implementation of HREFv3</a:t>
            </a:r>
            <a:endParaRPr lang="en-US" sz="2200" u="sng" dirty="0"/>
          </a:p>
        </p:txBody>
      </p:sp>
    </p:spTree>
    <p:extLst>
      <p:ext uri="{BB962C8B-B14F-4D97-AF65-F5344CB8AC3E}">
        <p14:creationId xmlns:p14="http://schemas.microsoft.com/office/powerpoint/2010/main" val="3945207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7"/>
          <p:cNvPicPr preferRelativeResize="0"/>
          <p:nvPr/>
        </p:nvPicPr>
        <p:blipFill>
          <a:blip r:embed="rId3">
            <a:alphaModFix/>
          </a:blip>
          <a:stretch>
            <a:fillRect/>
          </a:stretch>
        </p:blipFill>
        <p:spPr>
          <a:xfrm>
            <a:off x="914400" y="0"/>
            <a:ext cx="7315200" cy="2587175"/>
          </a:xfrm>
          <a:prstGeom prst="rect">
            <a:avLst/>
          </a:prstGeom>
          <a:noFill/>
          <a:ln>
            <a:noFill/>
          </a:ln>
        </p:spPr>
      </p:pic>
      <p:pic>
        <p:nvPicPr>
          <p:cNvPr id="150" name="Google Shape;150;p27"/>
          <p:cNvPicPr preferRelativeResize="0"/>
          <p:nvPr/>
        </p:nvPicPr>
        <p:blipFill>
          <a:blip r:embed="rId4">
            <a:alphaModFix/>
          </a:blip>
          <a:stretch>
            <a:fillRect/>
          </a:stretch>
        </p:blipFill>
        <p:spPr>
          <a:xfrm>
            <a:off x="4571988" y="2518150"/>
            <a:ext cx="3657600" cy="2625344"/>
          </a:xfrm>
          <a:prstGeom prst="rect">
            <a:avLst/>
          </a:prstGeom>
          <a:noFill/>
          <a:ln>
            <a:noFill/>
          </a:ln>
        </p:spPr>
      </p:pic>
      <p:sp>
        <p:nvSpPr>
          <p:cNvPr id="151" name="Google Shape;151;p27"/>
          <p:cNvSpPr txBox="1"/>
          <p:nvPr/>
        </p:nvSpPr>
        <p:spPr>
          <a:xfrm>
            <a:off x="1151225" y="1899500"/>
            <a:ext cx="878100" cy="337200"/>
          </a:xfrm>
          <a:prstGeom prst="rect">
            <a:avLst/>
          </a:prstGeom>
          <a:solidFill>
            <a:srgbClr val="D9D9D9"/>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000000"/>
                </a:solidFill>
                <a:effectLst/>
                <a:uLnTx/>
                <a:uFillTx/>
                <a:latin typeface="Arial"/>
                <a:cs typeface="Arial"/>
                <a:sym typeface="Arial"/>
              </a:rPr>
              <a:t>NBMAX</a:t>
            </a: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7"/>
          <p:cNvSpPr txBox="1"/>
          <p:nvPr/>
        </p:nvSpPr>
        <p:spPr>
          <a:xfrm>
            <a:off x="4806650" y="1899500"/>
            <a:ext cx="690600" cy="337200"/>
          </a:xfrm>
          <a:prstGeom prst="rect">
            <a:avLst/>
          </a:prstGeom>
          <a:solidFill>
            <a:srgbClr val="D9D9D9"/>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000000"/>
                </a:solidFill>
                <a:effectLst/>
                <a:uLnTx/>
                <a:uFillTx/>
                <a:latin typeface="Arial"/>
                <a:cs typeface="Arial"/>
                <a:sym typeface="Arial"/>
              </a:rPr>
              <a:t>EAS</a:t>
            </a: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7"/>
          <p:cNvSpPr txBox="1"/>
          <p:nvPr/>
        </p:nvSpPr>
        <p:spPr>
          <a:xfrm>
            <a:off x="0" y="2820500"/>
            <a:ext cx="3790800" cy="2064000"/>
          </a:xfrm>
          <a:prstGeom prst="rect">
            <a:avLst/>
          </a:prstGeom>
          <a:noFill/>
          <a:ln w="19050"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sng" strike="noStrike" kern="0" cap="none" spc="0" normalizeH="0" baseline="0" noProof="0">
                <a:ln>
                  <a:noFill/>
                </a:ln>
                <a:solidFill>
                  <a:srgbClr val="000000"/>
                </a:solidFill>
                <a:effectLst/>
                <a:uLnTx/>
                <a:uFillTx/>
                <a:latin typeface="Arial"/>
                <a:cs typeface="Arial"/>
                <a:sym typeface="Arial"/>
              </a:rPr>
              <a:t>Terrain Example</a:t>
            </a:r>
            <a:endParaRPr kumimoji="0" sz="1400" b="1" i="0" u="sng"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EAS more useful guidance in the terrain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EAS able to better pinpoint favorable areas, NBMAX too broad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6">
            <a:extLst>
              <a:ext uri="{FF2B5EF4-FFF2-40B4-BE49-F238E27FC236}">
                <a16:creationId xmlns:a16="http://schemas.microsoft.com/office/drawing/2014/main" id="{498FA213-8517-E048-BB05-8E5C94F40524}"/>
              </a:ext>
            </a:extLst>
          </p:cNvPr>
          <p:cNvSpPr txBox="1"/>
          <p:nvPr/>
        </p:nvSpPr>
        <p:spPr>
          <a:xfrm>
            <a:off x="52914" y="807632"/>
            <a:ext cx="1098311" cy="830997"/>
          </a:xfrm>
          <a:prstGeom prst="rect">
            <a:avLst/>
          </a:prstGeom>
          <a:noFill/>
        </p:spPr>
        <p:txBody>
          <a:bodyPr wrap="square" rtlCol="0">
            <a:spAutoFit/>
          </a:bodyPr>
          <a:lstStyle/>
          <a:p>
            <a:r>
              <a:rPr lang="en-US" sz="1600" b="1" dirty="0"/>
              <a:t>PROB </a:t>
            </a:r>
          </a:p>
          <a:p>
            <a:r>
              <a:rPr lang="en-US" sz="1600" b="1" dirty="0"/>
              <a:t>24-h QPF </a:t>
            </a:r>
          </a:p>
          <a:p>
            <a:r>
              <a:rPr lang="en-US" sz="1600" b="1" dirty="0"/>
              <a:t>&gt; 1” </a:t>
            </a:r>
          </a:p>
        </p:txBody>
      </p:sp>
      <p:sp>
        <p:nvSpPr>
          <p:cNvPr id="8" name="Google Shape;207;p33">
            <a:extLst>
              <a:ext uri="{FF2B5EF4-FFF2-40B4-BE49-F238E27FC236}">
                <a16:creationId xmlns:a16="http://schemas.microsoft.com/office/drawing/2014/main" id="{89126802-D18E-3148-A4D4-D0CD2FF50918}"/>
              </a:ext>
            </a:extLst>
          </p:cNvPr>
          <p:cNvSpPr txBox="1"/>
          <p:nvPr/>
        </p:nvSpPr>
        <p:spPr>
          <a:xfrm>
            <a:off x="4935861" y="4173399"/>
            <a:ext cx="976052" cy="337200"/>
          </a:xfrm>
          <a:prstGeom prst="rect">
            <a:avLst/>
          </a:prstGeom>
          <a:solidFill>
            <a:srgbClr val="D9D9D9"/>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a:ln>
                  <a:noFill/>
                </a:ln>
                <a:solidFill>
                  <a:srgbClr val="000000"/>
                </a:solidFill>
                <a:effectLst/>
                <a:uLnTx/>
                <a:uFillTx/>
                <a:latin typeface="Arial"/>
                <a:cs typeface="Arial"/>
                <a:sym typeface="Arial"/>
              </a:rPr>
              <a:t>ANL &gt; 1”</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4220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3"/>
          <p:cNvPicPr preferRelativeResize="0"/>
          <p:nvPr/>
        </p:nvPicPr>
        <p:blipFill>
          <a:blip r:embed="rId3">
            <a:alphaModFix/>
          </a:blip>
          <a:stretch>
            <a:fillRect/>
          </a:stretch>
        </p:blipFill>
        <p:spPr>
          <a:xfrm>
            <a:off x="914400" y="0"/>
            <a:ext cx="7315200" cy="2587175"/>
          </a:xfrm>
          <a:prstGeom prst="rect">
            <a:avLst/>
          </a:prstGeom>
          <a:noFill/>
          <a:ln>
            <a:noFill/>
          </a:ln>
        </p:spPr>
      </p:pic>
      <p:pic>
        <p:nvPicPr>
          <p:cNvPr id="204" name="Google Shape;204;p33"/>
          <p:cNvPicPr preferRelativeResize="0"/>
          <p:nvPr/>
        </p:nvPicPr>
        <p:blipFill rotWithShape="1">
          <a:blip r:embed="rId4">
            <a:alphaModFix/>
          </a:blip>
          <a:srcRect l="53712" t="61428" b="9681"/>
          <a:stretch/>
        </p:blipFill>
        <p:spPr>
          <a:xfrm>
            <a:off x="4572000" y="2514600"/>
            <a:ext cx="3657600" cy="2423161"/>
          </a:xfrm>
          <a:prstGeom prst="rect">
            <a:avLst/>
          </a:prstGeom>
          <a:noFill/>
          <a:ln>
            <a:noFill/>
          </a:ln>
        </p:spPr>
      </p:pic>
      <p:sp>
        <p:nvSpPr>
          <p:cNvPr id="205" name="Google Shape;205;p33"/>
          <p:cNvSpPr txBox="1"/>
          <p:nvPr/>
        </p:nvSpPr>
        <p:spPr>
          <a:xfrm>
            <a:off x="4806650" y="1899500"/>
            <a:ext cx="690600" cy="337200"/>
          </a:xfrm>
          <a:prstGeom prst="rect">
            <a:avLst/>
          </a:prstGeom>
          <a:solidFill>
            <a:srgbClr val="D9D9D9"/>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000000"/>
                </a:solidFill>
                <a:effectLst/>
                <a:uLnTx/>
                <a:uFillTx/>
                <a:latin typeface="Arial"/>
                <a:cs typeface="Arial"/>
                <a:sym typeface="Arial"/>
              </a:rPr>
              <a:t>EAS</a:t>
            </a:r>
            <a:endParaRPr kumimoji="0" sz="1400" b="1"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33"/>
          <p:cNvSpPr txBox="1"/>
          <p:nvPr/>
        </p:nvSpPr>
        <p:spPr>
          <a:xfrm>
            <a:off x="0" y="2820500"/>
            <a:ext cx="3790800" cy="2064000"/>
          </a:xfrm>
          <a:prstGeom prst="rect">
            <a:avLst/>
          </a:prstGeom>
          <a:noFill/>
          <a:ln w="19050"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sng" strike="noStrike" kern="0" cap="none" spc="0" normalizeH="0" baseline="0" noProof="0">
                <a:ln>
                  <a:noFill/>
                </a:ln>
                <a:solidFill>
                  <a:srgbClr val="000000"/>
                </a:solidFill>
                <a:effectLst/>
                <a:uLnTx/>
                <a:uFillTx/>
                <a:latin typeface="Arial"/>
                <a:cs typeface="Arial"/>
                <a:sym typeface="Arial"/>
              </a:rPr>
              <a:t>NBMAX and EAS used in tandem</a:t>
            </a:r>
            <a:endParaRPr kumimoji="0" sz="1400" b="1" i="0" u="sng"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High EAS probabilities over AR/MO indicate greater confidence in a widespread area of 2”+ rain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Higher EAS probabilities over NE/SD correctly direct your attention to that area vs the area of similar NBMAX over GA/SC</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33"/>
          <p:cNvSpPr txBox="1"/>
          <p:nvPr/>
        </p:nvSpPr>
        <p:spPr>
          <a:xfrm>
            <a:off x="1151225" y="1899500"/>
            <a:ext cx="878100" cy="337200"/>
          </a:xfrm>
          <a:prstGeom prst="rect">
            <a:avLst/>
          </a:prstGeom>
          <a:solidFill>
            <a:srgbClr val="D9D9D9"/>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a:ln>
                  <a:noFill/>
                </a:ln>
                <a:solidFill>
                  <a:srgbClr val="000000"/>
                </a:solidFill>
                <a:effectLst/>
                <a:uLnTx/>
                <a:uFillTx/>
                <a:latin typeface="Arial"/>
                <a:cs typeface="Arial"/>
                <a:sym typeface="Arial"/>
              </a:rPr>
              <a:t>NBMAX</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a:extLst>
              <a:ext uri="{FF2B5EF4-FFF2-40B4-BE49-F238E27FC236}">
                <a16:creationId xmlns:a16="http://schemas.microsoft.com/office/drawing/2014/main" id="{02F7AE42-CC73-384D-8384-0274116F5812}"/>
              </a:ext>
            </a:extLst>
          </p:cNvPr>
          <p:cNvSpPr txBox="1"/>
          <p:nvPr/>
        </p:nvSpPr>
        <p:spPr>
          <a:xfrm>
            <a:off x="52914" y="807632"/>
            <a:ext cx="1098311" cy="830997"/>
          </a:xfrm>
          <a:prstGeom prst="rect">
            <a:avLst/>
          </a:prstGeom>
          <a:noFill/>
        </p:spPr>
        <p:txBody>
          <a:bodyPr wrap="square" rtlCol="0">
            <a:spAutoFit/>
          </a:bodyPr>
          <a:lstStyle/>
          <a:p>
            <a:r>
              <a:rPr lang="en-US" sz="1600" b="1" dirty="0"/>
              <a:t>PROB </a:t>
            </a:r>
          </a:p>
          <a:p>
            <a:r>
              <a:rPr lang="en-US" sz="1600" b="1" dirty="0"/>
              <a:t>24-h QPF </a:t>
            </a:r>
          </a:p>
          <a:p>
            <a:r>
              <a:rPr lang="en-US" sz="1600" b="1" dirty="0"/>
              <a:t>&gt; 1” </a:t>
            </a:r>
          </a:p>
        </p:txBody>
      </p:sp>
      <p:sp>
        <p:nvSpPr>
          <p:cNvPr id="8" name="Google Shape;207;p33">
            <a:extLst>
              <a:ext uri="{FF2B5EF4-FFF2-40B4-BE49-F238E27FC236}">
                <a16:creationId xmlns:a16="http://schemas.microsoft.com/office/drawing/2014/main" id="{79B5A1BD-BE37-8945-BB64-F5BDBF894086}"/>
              </a:ext>
            </a:extLst>
          </p:cNvPr>
          <p:cNvSpPr txBox="1"/>
          <p:nvPr/>
        </p:nvSpPr>
        <p:spPr>
          <a:xfrm>
            <a:off x="4935861" y="4173399"/>
            <a:ext cx="976052" cy="337200"/>
          </a:xfrm>
          <a:prstGeom prst="rect">
            <a:avLst/>
          </a:prstGeom>
          <a:solidFill>
            <a:srgbClr val="D9D9D9"/>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a:ln>
                  <a:noFill/>
                </a:ln>
                <a:solidFill>
                  <a:srgbClr val="000000"/>
                </a:solidFill>
                <a:effectLst/>
                <a:uLnTx/>
                <a:uFillTx/>
                <a:latin typeface="Arial"/>
                <a:cs typeface="Arial"/>
                <a:sym typeface="Arial"/>
              </a:rPr>
              <a:t>ANL &gt; 1”</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8123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A467F"/>
                </a:solidFill>
                <a:effectLst/>
                <a:uLnTx/>
                <a:uFillTx/>
                <a:latin typeface="Avenir Book"/>
                <a:ea typeface="+mn-ea"/>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a:ea typeface="+mn-ea"/>
                <a:cs typeface="Arial"/>
              </a:rPr>
              <a:t>Addition of LPMM QPF Is an Improvement </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4423BE-BAF9-5447-BAF7-CF3FF830840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0B4F700F-2DC0-364F-AAFC-D0A9D76474A5}"/>
              </a:ext>
            </a:extLst>
          </p:cNvPr>
          <p:cNvPicPr>
            <a:picLocks noChangeAspect="1"/>
          </p:cNvPicPr>
          <p:nvPr/>
        </p:nvPicPr>
        <p:blipFill rotWithShape="1">
          <a:blip r:embed="rId4"/>
          <a:srcRect b="9628"/>
          <a:stretch/>
        </p:blipFill>
        <p:spPr>
          <a:xfrm>
            <a:off x="4952562" y="979921"/>
            <a:ext cx="3734238" cy="2607715"/>
          </a:xfrm>
          <a:prstGeom prst="rect">
            <a:avLst/>
          </a:prstGeom>
        </p:spPr>
      </p:pic>
      <p:sp>
        <p:nvSpPr>
          <p:cNvPr id="23" name="TextBox 22">
            <a:extLst>
              <a:ext uri="{FF2B5EF4-FFF2-40B4-BE49-F238E27FC236}">
                <a16:creationId xmlns:a16="http://schemas.microsoft.com/office/drawing/2014/main" id="{F2CAC7FC-AF8A-5C49-ABF5-261E79B408B8}"/>
              </a:ext>
            </a:extLst>
          </p:cNvPr>
          <p:cNvSpPr txBox="1"/>
          <p:nvPr/>
        </p:nvSpPr>
        <p:spPr>
          <a:xfrm>
            <a:off x="6945731" y="1418578"/>
            <a:ext cx="1259927" cy="7155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HREFv2 PMMN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0000"/>
                </a:solidFill>
                <a:effectLst/>
                <a:uLnTx/>
                <a:uFillTx/>
                <a:latin typeface="Calibri"/>
                <a:ea typeface="+mn-ea"/>
                <a:cs typeface="+mn-cs"/>
              </a:rPr>
              <a:t>HREFv3 PMMN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432FF"/>
                </a:solidFill>
                <a:effectLst/>
                <a:uLnTx/>
                <a:uFillTx/>
                <a:latin typeface="Calibri"/>
                <a:ea typeface="+mn-ea"/>
                <a:cs typeface="+mn-cs"/>
              </a:rPr>
              <a:t>HREFv3 LPMM</a:t>
            </a:r>
          </a:p>
        </p:txBody>
      </p:sp>
      <p:pic>
        <p:nvPicPr>
          <p:cNvPr id="14" name="Picture 13">
            <a:extLst>
              <a:ext uri="{FF2B5EF4-FFF2-40B4-BE49-F238E27FC236}">
                <a16:creationId xmlns:a16="http://schemas.microsoft.com/office/drawing/2014/main" id="{DE87D4A8-CB5C-144C-BDA4-05425465972B}"/>
              </a:ext>
            </a:extLst>
          </p:cNvPr>
          <p:cNvPicPr>
            <a:picLocks noChangeAspect="1"/>
          </p:cNvPicPr>
          <p:nvPr/>
        </p:nvPicPr>
        <p:blipFill>
          <a:blip r:embed="rId5"/>
          <a:srcRect/>
          <a:stretch/>
        </p:blipFill>
        <p:spPr>
          <a:xfrm>
            <a:off x="50032" y="1089807"/>
            <a:ext cx="2355485" cy="2321348"/>
          </a:xfrm>
          <a:prstGeom prst="rect">
            <a:avLst/>
          </a:prstGeom>
        </p:spPr>
      </p:pic>
      <p:pic>
        <p:nvPicPr>
          <p:cNvPr id="16" name="Picture 15">
            <a:extLst>
              <a:ext uri="{FF2B5EF4-FFF2-40B4-BE49-F238E27FC236}">
                <a16:creationId xmlns:a16="http://schemas.microsoft.com/office/drawing/2014/main" id="{C498E19B-8544-FD41-8888-704C1B473E9C}"/>
              </a:ext>
            </a:extLst>
          </p:cNvPr>
          <p:cNvPicPr>
            <a:picLocks noChangeAspect="1"/>
          </p:cNvPicPr>
          <p:nvPr/>
        </p:nvPicPr>
        <p:blipFill>
          <a:blip r:embed="rId6"/>
          <a:srcRect/>
          <a:stretch/>
        </p:blipFill>
        <p:spPr>
          <a:xfrm>
            <a:off x="2379800" y="1084548"/>
            <a:ext cx="2355485" cy="2321348"/>
          </a:xfrm>
          <a:prstGeom prst="rect">
            <a:avLst/>
          </a:prstGeom>
        </p:spPr>
      </p:pic>
      <p:pic>
        <p:nvPicPr>
          <p:cNvPr id="18" name="Picture 17">
            <a:extLst>
              <a:ext uri="{FF2B5EF4-FFF2-40B4-BE49-F238E27FC236}">
                <a16:creationId xmlns:a16="http://schemas.microsoft.com/office/drawing/2014/main" id="{8D00AD4D-5692-5641-93C6-121E0CADBB7A}"/>
              </a:ext>
            </a:extLst>
          </p:cNvPr>
          <p:cNvPicPr>
            <a:picLocks noChangeAspect="1"/>
          </p:cNvPicPr>
          <p:nvPr/>
        </p:nvPicPr>
        <p:blipFill>
          <a:blip r:embed="rId7"/>
          <a:srcRect/>
          <a:stretch/>
        </p:blipFill>
        <p:spPr>
          <a:xfrm>
            <a:off x="186114" y="2535785"/>
            <a:ext cx="2454319" cy="2607715"/>
          </a:xfrm>
          <a:prstGeom prst="rect">
            <a:avLst/>
          </a:prstGeom>
        </p:spPr>
      </p:pic>
      <p:sp>
        <p:nvSpPr>
          <p:cNvPr id="20" name="TextBox 19">
            <a:extLst>
              <a:ext uri="{FF2B5EF4-FFF2-40B4-BE49-F238E27FC236}">
                <a16:creationId xmlns:a16="http://schemas.microsoft.com/office/drawing/2014/main" id="{2C59947C-5EE8-AD4F-B965-ABE7741C4048}"/>
              </a:ext>
            </a:extLst>
          </p:cNvPr>
          <p:cNvSpPr txBox="1"/>
          <p:nvPr/>
        </p:nvSpPr>
        <p:spPr>
          <a:xfrm>
            <a:off x="1652968" y="1164662"/>
            <a:ext cx="752549" cy="507831"/>
          </a:xfrm>
          <a:prstGeom prst="rect">
            <a:avLst/>
          </a:prstGeom>
          <a:solidFill>
            <a:schemeClr val="bg1"/>
          </a:solidFill>
          <a:ln w="254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HREFv3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PMMN</a:t>
            </a:r>
          </a:p>
        </p:txBody>
      </p:sp>
      <p:sp>
        <p:nvSpPr>
          <p:cNvPr id="21" name="TextBox 20">
            <a:extLst>
              <a:ext uri="{FF2B5EF4-FFF2-40B4-BE49-F238E27FC236}">
                <a16:creationId xmlns:a16="http://schemas.microsoft.com/office/drawing/2014/main" id="{415976A1-8C5E-0645-913E-925C34A52DDF}"/>
              </a:ext>
            </a:extLst>
          </p:cNvPr>
          <p:cNvSpPr txBox="1"/>
          <p:nvPr/>
        </p:nvSpPr>
        <p:spPr>
          <a:xfrm>
            <a:off x="4041768" y="1164662"/>
            <a:ext cx="752549" cy="507831"/>
          </a:xfrm>
          <a:prstGeom prst="rect">
            <a:avLst/>
          </a:prstGeom>
          <a:solidFill>
            <a:schemeClr val="bg1"/>
          </a:solidFill>
          <a:ln w="254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HREFv3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LPMM</a:t>
            </a:r>
          </a:p>
        </p:txBody>
      </p:sp>
      <p:sp>
        <p:nvSpPr>
          <p:cNvPr id="24" name="TextBox 23">
            <a:extLst>
              <a:ext uri="{FF2B5EF4-FFF2-40B4-BE49-F238E27FC236}">
                <a16:creationId xmlns:a16="http://schemas.microsoft.com/office/drawing/2014/main" id="{306D83F8-067F-4C42-B25C-DE8E3A98824C}"/>
              </a:ext>
            </a:extLst>
          </p:cNvPr>
          <p:cNvSpPr txBox="1"/>
          <p:nvPr/>
        </p:nvSpPr>
        <p:spPr>
          <a:xfrm>
            <a:off x="269348" y="2821591"/>
            <a:ext cx="836929" cy="300082"/>
          </a:xfrm>
          <a:prstGeom prst="rect">
            <a:avLst/>
          </a:prstGeom>
          <a:solidFill>
            <a:schemeClr val="bg1"/>
          </a:solidFill>
          <a:ln w="254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Stage IV</a:t>
            </a:r>
          </a:p>
        </p:txBody>
      </p:sp>
      <p:sp>
        <p:nvSpPr>
          <p:cNvPr id="22" name="Content Placeholder 3">
            <a:extLst>
              <a:ext uri="{FF2B5EF4-FFF2-40B4-BE49-F238E27FC236}">
                <a16:creationId xmlns:a16="http://schemas.microsoft.com/office/drawing/2014/main" id="{C508F9DC-F731-6F4E-83A5-028EDEFC60EC}"/>
              </a:ext>
            </a:extLst>
          </p:cNvPr>
          <p:cNvSpPr txBox="1">
            <a:spLocks/>
          </p:cNvSpPr>
          <p:nvPr/>
        </p:nvSpPr>
        <p:spPr>
          <a:xfrm>
            <a:off x="2506436" y="3727420"/>
            <a:ext cx="6451449" cy="141608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chemeClr val="tx1"/>
                </a:solidFill>
                <a:effectLst/>
                <a:uLnTx/>
                <a:uFillTx/>
                <a:latin typeface="Calibri"/>
              </a:rPr>
              <a:t>Similar</a:t>
            </a:r>
            <a:r>
              <a:rPr kumimoji="0" lang="en-US" sz="1600" i="0" u="none" strike="noStrike" kern="1200" cap="none" spc="0" normalizeH="0" noProof="0" dirty="0">
                <a:ln>
                  <a:noFill/>
                </a:ln>
                <a:solidFill>
                  <a:schemeClr val="tx1"/>
                </a:solidFill>
                <a:effectLst/>
                <a:uLnTx/>
                <a:uFillTx/>
                <a:latin typeface="Calibri"/>
              </a:rPr>
              <a:t> to subjective evaluations </a:t>
            </a:r>
            <a:r>
              <a:rPr lang="en-US" sz="1600" dirty="0">
                <a:solidFill>
                  <a:schemeClr val="tx1"/>
                </a:solidFill>
                <a:latin typeface="Calibri"/>
              </a:rPr>
              <a:t>during WPC/HMT’s </a:t>
            </a:r>
            <a:r>
              <a:rPr lang="en-US" sz="1600" dirty="0" err="1">
                <a:solidFill>
                  <a:schemeClr val="tx1"/>
                </a:solidFill>
                <a:latin typeface="Calibri"/>
              </a:rPr>
              <a:t>FFaIR</a:t>
            </a:r>
            <a:r>
              <a:rPr lang="en-US" sz="1600" dirty="0">
                <a:solidFill>
                  <a:schemeClr val="tx1"/>
                </a:solidFill>
                <a:latin typeface="Calibri"/>
              </a:rPr>
              <a:t> experiment, </a:t>
            </a:r>
            <a:r>
              <a:rPr lang="en-US" sz="1600" b="1" dirty="0">
                <a:solidFill>
                  <a:srgbClr val="0201FF"/>
                </a:solidFill>
                <a:latin typeface="Calibri"/>
              </a:rPr>
              <a:t>LPMM</a:t>
            </a:r>
            <a:r>
              <a:rPr lang="en-US" sz="1600" dirty="0">
                <a:solidFill>
                  <a:schemeClr val="tx1"/>
                </a:solidFill>
                <a:latin typeface="Calibri"/>
              </a:rPr>
              <a:t> reduced the </a:t>
            </a:r>
            <a:r>
              <a:rPr lang="en-US" sz="1600" b="1" dirty="0">
                <a:solidFill>
                  <a:schemeClr val="tx1"/>
                </a:solidFill>
                <a:latin typeface="Calibri"/>
              </a:rPr>
              <a:t>PMMN’s</a:t>
            </a:r>
            <a:r>
              <a:rPr lang="en-US" sz="1600" dirty="0">
                <a:solidFill>
                  <a:schemeClr val="tx1"/>
                </a:solidFill>
                <a:latin typeface="Calibri"/>
              </a:rPr>
              <a:t> high bias for heavy amounts</a:t>
            </a:r>
            <a:endParaRPr kumimoji="0" lang="en-US" sz="1600" i="0" u="none" strike="noStrike" kern="1200" cap="none" spc="0" normalizeH="0" baseline="0" noProof="0" dirty="0">
              <a:ln>
                <a:noFill/>
              </a:ln>
              <a:solidFill>
                <a:schemeClr val="tx1"/>
              </a:solidFill>
              <a:effectLst/>
              <a:uLnTx/>
              <a:uFillTx/>
              <a:latin typeface="Calibri"/>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600" b="0" i="0" u="none" strike="noStrike" kern="1200" cap="none" spc="0" normalizeH="0" baseline="0" noProof="0" dirty="0">
              <a:ln>
                <a:noFill/>
              </a:ln>
              <a:solidFill>
                <a:prstClr val="black">
                  <a:tint val="75000"/>
                </a:prstClr>
              </a:solidFill>
              <a:effectLst/>
              <a:uLnTx/>
              <a:uFillTx/>
              <a:latin typeface="Calibri"/>
              <a:ea typeface="+mn-ea"/>
              <a:cs typeface="+mn-cs"/>
            </a:endParaRPr>
          </a:p>
          <a:p>
            <a:pPr marL="285750" marR="0" lvl="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201FF"/>
                </a:solidFill>
                <a:effectLst/>
                <a:uLnTx/>
                <a:uFillTx/>
                <a:latin typeface="Calibri"/>
                <a:ea typeface="+mn-ea"/>
                <a:cs typeface="+mn-cs"/>
              </a:rPr>
              <a:t>LPMM</a:t>
            </a:r>
            <a:r>
              <a:rPr kumimoji="0" lang="en-US" sz="1600" b="0" i="0" u="none" strike="noStrike" kern="1200" cap="none" spc="0" normalizeH="0" baseline="0" noProof="0" dirty="0">
                <a:ln>
                  <a:noFill/>
                </a:ln>
                <a:solidFill>
                  <a:prstClr val="black"/>
                </a:solidFill>
                <a:effectLst/>
                <a:uLnTx/>
                <a:uFillTx/>
                <a:latin typeface="Calibri"/>
                <a:ea typeface="+mn-ea"/>
                <a:cs typeface="+mn-cs"/>
              </a:rPr>
              <a:t> domain-averaged QPF matches the observed diurnal variability quite well</a:t>
            </a:r>
          </a:p>
        </p:txBody>
      </p:sp>
    </p:spTree>
    <p:extLst>
      <p:ext uri="{BB962C8B-B14F-4D97-AF65-F5344CB8AC3E}">
        <p14:creationId xmlns:p14="http://schemas.microsoft.com/office/powerpoint/2010/main" val="4083927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8" name="TextBox 27">
            <a:extLst>
              <a:ext uri="{FF2B5EF4-FFF2-40B4-BE49-F238E27FC236}">
                <a16:creationId xmlns:a16="http://schemas.microsoft.com/office/drawing/2014/main" id="{5AF0AF30-E429-C842-9AC8-6D18BBD0072F}"/>
              </a:ext>
            </a:extLst>
          </p:cNvPr>
          <p:cNvSpPr txBox="1"/>
          <p:nvPr/>
        </p:nvSpPr>
        <p:spPr>
          <a:xfrm>
            <a:off x="2166730" y="834887"/>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F72CBE78-7F2B-0C4F-BD9E-41E08A818902}"/>
              </a:ext>
            </a:extLst>
          </p:cNvPr>
          <p:cNvSpPr txBox="1"/>
          <p:nvPr/>
        </p:nvSpPr>
        <p:spPr>
          <a:xfrm>
            <a:off x="0" y="2310140"/>
            <a:ext cx="9156633" cy="646331"/>
          </a:xfrm>
          <a:prstGeom prst="rect">
            <a:avLst/>
          </a:prstGeom>
          <a:noFill/>
        </p:spPr>
        <p:txBody>
          <a:bodyPr wrap="square" rtlCol="0">
            <a:spAutoFit/>
          </a:bodyPr>
          <a:lstStyle/>
          <a:p>
            <a:pPr algn="ctr"/>
            <a:r>
              <a:rPr lang="en-US" sz="3600" b="1" dirty="0">
                <a:solidFill>
                  <a:schemeClr val="tx2"/>
                </a:solidFill>
                <a:latin typeface="Arial"/>
                <a:cs typeface="Arial"/>
              </a:rPr>
              <a:t>Summary and Overall Impressions</a:t>
            </a:r>
          </a:p>
        </p:txBody>
      </p:sp>
    </p:spTree>
    <p:extLst>
      <p:ext uri="{BB962C8B-B14F-4D97-AF65-F5344CB8AC3E}">
        <p14:creationId xmlns:p14="http://schemas.microsoft.com/office/powerpoint/2010/main" val="168841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480" y="1607785"/>
            <a:ext cx="184666" cy="600164"/>
          </a:xfrm>
          <a:prstGeom prst="rect">
            <a:avLst/>
          </a:prstGeom>
          <a:noFill/>
        </p:spPr>
        <p:txBody>
          <a:bodyPr wrap="none" rtlCol="0">
            <a:spAutoFit/>
          </a:bodyPr>
          <a:lstStyle/>
          <a:p>
            <a:pPr algn="ctr"/>
            <a:endParaRPr lang="en-US" sz="3300" b="1" dirty="0">
              <a:solidFill>
                <a:srgbClr val="FF0000"/>
              </a:solidFill>
              <a:latin typeface="Arial"/>
              <a:cs typeface="Arial"/>
            </a:endParaRPr>
          </a:p>
        </p:txBody>
      </p:sp>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Outline</a:t>
            </a:r>
          </a:p>
        </p:txBody>
      </p:sp>
      <p:sp>
        <p:nvSpPr>
          <p:cNvPr id="13" name="TextBox 12"/>
          <p:cNvSpPr txBox="1"/>
          <p:nvPr/>
        </p:nvSpPr>
        <p:spPr>
          <a:xfrm>
            <a:off x="118271" y="1123036"/>
            <a:ext cx="9410417" cy="2169825"/>
          </a:xfrm>
          <a:prstGeom prst="rect">
            <a:avLst/>
          </a:prstGeom>
          <a:noFill/>
        </p:spPr>
        <p:txBody>
          <a:bodyPr wrap="square" rtlCol="0">
            <a:spAutoFit/>
          </a:bodyPr>
          <a:lstStyle/>
          <a:p>
            <a:pPr marL="434340" indent="-342900">
              <a:buFont typeface="Arial" panose="020B0604020202020204" pitchFamily="34" charset="0"/>
              <a:buChar char="•"/>
            </a:pPr>
            <a:r>
              <a:rPr lang="en-US" sz="2300" dirty="0">
                <a:latin typeface="Arial"/>
                <a:cs typeface="Arial"/>
              </a:rPr>
              <a:t>Summary of HREFv3 evaluation comments/recommendations </a:t>
            </a:r>
            <a:br>
              <a:rPr lang="en-US" sz="2300" dirty="0">
                <a:latin typeface="Arial"/>
                <a:cs typeface="Arial"/>
              </a:rPr>
            </a:br>
            <a:r>
              <a:rPr lang="en-US" sz="2300" dirty="0">
                <a:latin typeface="Arial"/>
                <a:cs typeface="Arial"/>
              </a:rPr>
              <a:t>from the field (NWS Regions, Centers, and stakeholders)</a:t>
            </a:r>
          </a:p>
          <a:p>
            <a:pPr marL="457200" indent="-365760">
              <a:buFont typeface="Arial"/>
              <a:buChar char="•"/>
            </a:pPr>
            <a:endParaRPr lang="en-US" sz="2300" dirty="0">
              <a:latin typeface="Arial"/>
              <a:cs typeface="Arial"/>
            </a:endParaRPr>
          </a:p>
          <a:p>
            <a:pPr marL="457200" indent="-365760">
              <a:buFont typeface="Arial"/>
              <a:buChar char="•"/>
            </a:pPr>
            <a:r>
              <a:rPr lang="en-US" sz="2300" dirty="0">
                <a:latin typeface="Arial"/>
                <a:cs typeface="Arial"/>
              </a:rPr>
              <a:t>Summary of HREFv3 verification statistics</a:t>
            </a:r>
          </a:p>
          <a:p>
            <a:pPr marL="91440"/>
            <a:endParaRPr lang="en-US" sz="2000" dirty="0">
              <a:latin typeface="Arial"/>
              <a:cs typeface="Arial"/>
            </a:endParaRPr>
          </a:p>
          <a:p>
            <a:pPr marL="457200" indent="-365760">
              <a:buFont typeface="Arial"/>
              <a:buChar char="•"/>
            </a:pPr>
            <a:r>
              <a:rPr lang="en-US" sz="2300" dirty="0">
                <a:latin typeface="Arial"/>
                <a:cs typeface="Arial"/>
              </a:rPr>
              <a:t>Overall impressions of HREFv3</a:t>
            </a:r>
          </a:p>
        </p:txBody>
      </p:sp>
      <p:sp>
        <p:nvSpPr>
          <p:cNvPr id="2" name="Rectangle 1"/>
          <p:cNvSpPr/>
          <p:nvPr/>
        </p:nvSpPr>
        <p:spPr>
          <a:xfrm>
            <a:off x="205587" y="2137986"/>
            <a:ext cx="8578561" cy="554712"/>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26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HREFv3 Verification Summary</a:t>
            </a:r>
          </a:p>
        </p:txBody>
      </p:sp>
      <p:sp>
        <p:nvSpPr>
          <p:cNvPr id="2" name="Slide Number Placeholder 1"/>
          <p:cNvSpPr>
            <a:spLocks noGrp="1"/>
          </p:cNvSpPr>
          <p:nvPr>
            <p:ph type="sldNum" sz="quarter" idx="12"/>
          </p:nvPr>
        </p:nvSpPr>
        <p:spPr/>
        <p:txBody>
          <a:bodyPr/>
          <a:lstStyle/>
          <a:p>
            <a:fld id="{364423BE-BAF9-5447-BAF7-CF3FF8308402}" type="slidenum">
              <a:rPr lang="en-US" smtClean="0"/>
              <a:t>39</a:t>
            </a:fld>
            <a:endParaRPr lang="en-US"/>
          </a:p>
        </p:txBody>
      </p:sp>
      <p:sp>
        <p:nvSpPr>
          <p:cNvPr id="17" name="Content Placeholder 2">
            <a:extLst>
              <a:ext uri="{FF2B5EF4-FFF2-40B4-BE49-F238E27FC236}">
                <a16:creationId xmlns:a16="http://schemas.microsoft.com/office/drawing/2014/main" id="{0BF28C9C-E5D5-4244-9393-63FCFBDA3951}"/>
              </a:ext>
            </a:extLst>
          </p:cNvPr>
          <p:cNvSpPr txBox="1">
            <a:spLocks/>
          </p:cNvSpPr>
          <p:nvPr/>
        </p:nvSpPr>
        <p:spPr>
          <a:xfrm>
            <a:off x="457200" y="1200151"/>
            <a:ext cx="8229600" cy="3840956"/>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000" dirty="0">
                <a:solidFill>
                  <a:sysClr val="windowText" lastClr="000000"/>
                </a:solidFill>
                <a:latin typeface="Calibri"/>
              </a:rPr>
              <a:t>The summary chart on the following slide is a subjective attempt to condense objective stats from different metrics, thresholds, etc. into an easily digestible chart.</a:t>
            </a:r>
          </a:p>
          <a:p>
            <a:pPr lvl="1" indent="-257175">
              <a:buFont typeface="Arial" panose="020B0604020202020204" pitchFamily="34" charset="0"/>
              <a:buChar char="•"/>
              <a:defRPr/>
            </a:pPr>
            <a:r>
              <a:rPr lang="en-US" sz="1800" dirty="0">
                <a:solidFill>
                  <a:sysClr val="windowText" lastClr="000000"/>
                </a:solidFill>
                <a:latin typeface="Calibri"/>
              </a:rPr>
              <a:t>A UFS-R2O project is funded to explore reducing scorecards into similar summaries, while doing so in a more objective manner</a:t>
            </a:r>
            <a:endParaRPr kumimoji="0" lang="en-US" sz="240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685800" rtl="0" eaLnBrk="1" fontAlgn="auto" latinLnBrk="0" hangingPunct="1">
              <a:lnSpc>
                <a:spcPct val="100000"/>
              </a:lnSpc>
              <a:spcBef>
                <a:spcPct val="20000"/>
              </a:spcBef>
              <a:spcAft>
                <a:spcPts val="0"/>
              </a:spcAft>
              <a:buClrTx/>
              <a:buSzTx/>
              <a:buNone/>
              <a:tabLst/>
              <a:defRPr/>
            </a:pPr>
            <a:endParaRPr kumimoji="0" lang="en-US" sz="1600" i="0" u="none" strike="noStrike" kern="1200" cap="none" spc="0" normalizeH="0" baseline="0" noProof="0" dirty="0">
              <a:ln>
                <a:noFill/>
              </a:ln>
              <a:solidFill>
                <a:sysClr val="windowText" lastClr="000000"/>
              </a:solidFill>
              <a:effectLst/>
              <a:uLnTx/>
              <a:uFillTx/>
              <a:latin typeface="Calibri"/>
              <a:ea typeface="+mn-ea"/>
              <a:cs typeface="+mn-cs"/>
            </a:endParaRP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000" dirty="0">
                <a:solidFill>
                  <a:sysClr val="windowText" lastClr="000000"/>
                </a:solidFill>
                <a:latin typeface="Calibri"/>
              </a:rPr>
              <a:t>Subjective d</a:t>
            </a:r>
            <a:r>
              <a:rPr kumimoji="0" lang="en-US" sz="2000" i="0" u="none" strike="noStrike" kern="1200" cap="none" spc="0" normalizeH="0" baseline="0" noProof="0" dirty="0" err="1">
                <a:ln>
                  <a:noFill/>
                </a:ln>
                <a:solidFill>
                  <a:sysClr val="windowText" lastClr="000000"/>
                </a:solidFill>
                <a:effectLst/>
                <a:uLnTx/>
                <a:uFillTx/>
                <a:latin typeface="Calibri"/>
                <a:ea typeface="+mn-ea"/>
                <a:cs typeface="+mn-cs"/>
              </a:rPr>
              <a:t>escriptions</a:t>
            </a:r>
            <a:r>
              <a:rPr kumimoji="0" lang="en-US" sz="2000" i="0" u="none" strike="noStrike" kern="1200" cap="none" spc="0" normalizeH="0" baseline="0" noProof="0" dirty="0">
                <a:ln>
                  <a:noFill/>
                </a:ln>
                <a:solidFill>
                  <a:sysClr val="windowText" lastClr="000000"/>
                </a:solidFill>
                <a:effectLst/>
                <a:uLnTx/>
                <a:uFillTx/>
                <a:latin typeface="Calibri"/>
                <a:ea typeface="+mn-ea"/>
                <a:cs typeface="+mn-cs"/>
              </a:rPr>
              <a:t> are scaled as </a:t>
            </a:r>
            <a:r>
              <a:rPr kumimoji="0" lang="en-US" sz="2000" i="0" u="none" strike="noStrike" kern="1200" cap="none" spc="0" normalizeH="0" baseline="0" noProof="0" dirty="0" err="1">
                <a:ln>
                  <a:noFill/>
                </a:ln>
                <a:solidFill>
                  <a:sysClr val="windowText" lastClr="000000"/>
                </a:solidFill>
                <a:effectLst/>
                <a:uLnTx/>
                <a:uFillTx/>
                <a:latin typeface="Calibri"/>
                <a:ea typeface="+mn-ea"/>
                <a:cs typeface="+mn-cs"/>
              </a:rPr>
              <a:t>fol</a:t>
            </a:r>
            <a:r>
              <a:rPr lang="en-US" sz="2000" dirty="0">
                <a:solidFill>
                  <a:sysClr val="windowText" lastClr="000000"/>
                </a:solidFill>
                <a:latin typeface="Calibri"/>
              </a:rPr>
              <a:t>lows:</a:t>
            </a:r>
            <a:endParaRPr kumimoji="0" lang="en-US" sz="2000" i="0" u="none" strike="noStrike" kern="1200" cap="none" spc="0" normalizeH="0" baseline="0" noProof="0" dirty="0">
              <a:ln>
                <a:noFill/>
              </a:ln>
              <a:solidFill>
                <a:sysClr val="windowText" lastClr="000000"/>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B7419A46-BAF2-F048-88B6-7EA758BF354A}"/>
              </a:ext>
            </a:extLst>
          </p:cNvPr>
          <p:cNvGrpSpPr/>
          <p:nvPr/>
        </p:nvGrpSpPr>
        <p:grpSpPr>
          <a:xfrm>
            <a:off x="50032" y="3552486"/>
            <a:ext cx="9043430" cy="1081559"/>
            <a:chOff x="50032" y="2834029"/>
            <a:chExt cx="9043430" cy="1081559"/>
          </a:xfrm>
        </p:grpSpPr>
        <p:cxnSp>
          <p:nvCxnSpPr>
            <p:cNvPr id="4" name="Straight Arrow Connector 3">
              <a:extLst>
                <a:ext uri="{FF2B5EF4-FFF2-40B4-BE49-F238E27FC236}">
                  <a16:creationId xmlns:a16="http://schemas.microsoft.com/office/drawing/2014/main" id="{375223D4-2385-EF4F-AFA0-E9144C43D56C}"/>
                </a:ext>
              </a:extLst>
            </p:cNvPr>
            <p:cNvCxnSpPr>
              <a:stCxn id="17" idx="1"/>
              <a:endCxn id="17" idx="3"/>
            </p:cNvCxnSpPr>
            <p:nvPr/>
          </p:nvCxnSpPr>
          <p:spPr>
            <a:xfrm>
              <a:off x="457200" y="3120629"/>
              <a:ext cx="8229600" cy="0"/>
            </a:xfrm>
            <a:prstGeom prst="straightConnector1">
              <a:avLst/>
            </a:prstGeom>
            <a:ln w="635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85CC531E-B27F-FA41-8EBD-433A593DBA45}"/>
                </a:ext>
              </a:extLst>
            </p:cNvPr>
            <p:cNvCxnSpPr/>
            <p:nvPr/>
          </p:nvCxnSpPr>
          <p:spPr>
            <a:xfrm>
              <a:off x="4611189" y="2834029"/>
              <a:ext cx="0" cy="5878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5BF4F8D-15AB-2744-9200-E83768414B49}"/>
                </a:ext>
              </a:extLst>
            </p:cNvPr>
            <p:cNvCxnSpPr/>
            <p:nvPr/>
          </p:nvCxnSpPr>
          <p:spPr>
            <a:xfrm>
              <a:off x="3143793" y="2834029"/>
              <a:ext cx="0" cy="5878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A837AB6-F4B0-324E-8729-C48A09506551}"/>
                </a:ext>
              </a:extLst>
            </p:cNvPr>
            <p:cNvCxnSpPr/>
            <p:nvPr/>
          </p:nvCxnSpPr>
          <p:spPr>
            <a:xfrm>
              <a:off x="1876695" y="2834029"/>
              <a:ext cx="0" cy="5878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286C85E-4C9C-FC45-B8DE-003F56D3E825}"/>
                </a:ext>
              </a:extLst>
            </p:cNvPr>
            <p:cNvCxnSpPr/>
            <p:nvPr/>
          </p:nvCxnSpPr>
          <p:spPr>
            <a:xfrm>
              <a:off x="6122126" y="2834029"/>
              <a:ext cx="0" cy="5878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11DCA6D-5E74-8447-ABD2-42DC650CA609}"/>
                </a:ext>
              </a:extLst>
            </p:cNvPr>
            <p:cNvCxnSpPr/>
            <p:nvPr/>
          </p:nvCxnSpPr>
          <p:spPr>
            <a:xfrm>
              <a:off x="7532914" y="2834029"/>
              <a:ext cx="0" cy="5878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620E06B3-C4CC-D845-A000-BC625288786A}"/>
                </a:ext>
              </a:extLst>
            </p:cNvPr>
            <p:cNvSpPr txBox="1"/>
            <p:nvPr/>
          </p:nvSpPr>
          <p:spPr>
            <a:xfrm>
              <a:off x="7989505" y="3546256"/>
              <a:ext cx="1103957" cy="369332"/>
            </a:xfrm>
            <a:prstGeom prst="rect">
              <a:avLst/>
            </a:prstGeom>
            <a:noFill/>
          </p:spPr>
          <p:txBody>
            <a:bodyPr wrap="none" rtlCol="0">
              <a:spAutoFit/>
            </a:bodyPr>
            <a:lstStyle/>
            <a:p>
              <a:pPr lvl="0" algn="ctr">
                <a:defRPr/>
              </a:pPr>
              <a:r>
                <a:rPr lang="en-US" b="1" dirty="0">
                  <a:solidFill>
                    <a:srgbClr val="007F00"/>
                  </a:solidFill>
                </a:rPr>
                <a:t>Improved</a:t>
              </a:r>
              <a:endParaRPr lang="en-US" dirty="0"/>
            </a:p>
          </p:txBody>
        </p:sp>
        <p:sp>
          <p:nvSpPr>
            <p:cNvPr id="23" name="TextBox 22">
              <a:extLst>
                <a:ext uri="{FF2B5EF4-FFF2-40B4-BE49-F238E27FC236}">
                  <a16:creationId xmlns:a16="http://schemas.microsoft.com/office/drawing/2014/main" id="{DF2AC499-FF1E-6F46-9362-446200674315}"/>
                </a:ext>
              </a:extLst>
            </p:cNvPr>
            <p:cNvSpPr txBox="1"/>
            <p:nvPr/>
          </p:nvSpPr>
          <p:spPr>
            <a:xfrm>
              <a:off x="50032" y="3546256"/>
              <a:ext cx="1107739" cy="369332"/>
            </a:xfrm>
            <a:prstGeom prst="rect">
              <a:avLst/>
            </a:prstGeom>
            <a:noFill/>
          </p:spPr>
          <p:txBody>
            <a:bodyPr wrap="none" rtlCol="0">
              <a:spAutoFit/>
            </a:bodyPr>
            <a:lstStyle/>
            <a:p>
              <a:r>
                <a:rPr lang="en-US" b="1" dirty="0">
                  <a:solidFill>
                    <a:srgbClr val="FF0000"/>
                  </a:solidFill>
                </a:rPr>
                <a:t>Degraded</a:t>
              </a:r>
            </a:p>
          </p:txBody>
        </p:sp>
        <p:sp>
          <p:nvSpPr>
            <p:cNvPr id="24" name="TextBox 23">
              <a:extLst>
                <a:ext uri="{FF2B5EF4-FFF2-40B4-BE49-F238E27FC236}">
                  <a16:creationId xmlns:a16="http://schemas.microsoft.com/office/drawing/2014/main" id="{B988E88E-2BA6-004E-9A3D-30E713E672B5}"/>
                </a:ext>
              </a:extLst>
            </p:cNvPr>
            <p:cNvSpPr txBox="1"/>
            <p:nvPr/>
          </p:nvSpPr>
          <p:spPr>
            <a:xfrm>
              <a:off x="4169854" y="3540448"/>
              <a:ext cx="902555" cy="369332"/>
            </a:xfrm>
            <a:prstGeom prst="rect">
              <a:avLst/>
            </a:prstGeom>
            <a:noFill/>
          </p:spPr>
          <p:txBody>
            <a:bodyPr wrap="none" rtlCol="0">
              <a:spAutoFit/>
            </a:bodyPr>
            <a:lstStyle/>
            <a:p>
              <a:r>
                <a:rPr lang="en-US" b="1" dirty="0"/>
                <a:t>Neutral</a:t>
              </a:r>
            </a:p>
          </p:txBody>
        </p:sp>
        <p:sp>
          <p:nvSpPr>
            <p:cNvPr id="25" name="TextBox 24">
              <a:extLst>
                <a:ext uri="{FF2B5EF4-FFF2-40B4-BE49-F238E27FC236}">
                  <a16:creationId xmlns:a16="http://schemas.microsoft.com/office/drawing/2014/main" id="{3FAEE788-2573-704B-94A0-8D7278A62305}"/>
                </a:ext>
              </a:extLst>
            </p:cNvPr>
            <p:cNvSpPr txBox="1"/>
            <p:nvPr/>
          </p:nvSpPr>
          <p:spPr>
            <a:xfrm>
              <a:off x="5519268" y="3540448"/>
              <a:ext cx="1205715" cy="369332"/>
            </a:xfrm>
            <a:prstGeom prst="rect">
              <a:avLst/>
            </a:prstGeom>
            <a:noFill/>
          </p:spPr>
          <p:txBody>
            <a:bodyPr wrap="none" rtlCol="0">
              <a:spAutoFit/>
            </a:bodyPr>
            <a:lstStyle/>
            <a:p>
              <a:r>
                <a:rPr lang="en-US" dirty="0"/>
                <a:t>Somewhat</a:t>
              </a:r>
            </a:p>
          </p:txBody>
        </p:sp>
        <p:sp>
          <p:nvSpPr>
            <p:cNvPr id="26" name="TextBox 25">
              <a:extLst>
                <a:ext uri="{FF2B5EF4-FFF2-40B4-BE49-F238E27FC236}">
                  <a16:creationId xmlns:a16="http://schemas.microsoft.com/office/drawing/2014/main" id="{5550686C-C20F-9F42-9563-D1F7B796A044}"/>
                </a:ext>
              </a:extLst>
            </p:cNvPr>
            <p:cNvSpPr txBox="1"/>
            <p:nvPr/>
          </p:nvSpPr>
          <p:spPr>
            <a:xfrm>
              <a:off x="7110843" y="3540448"/>
              <a:ext cx="844142" cy="369332"/>
            </a:xfrm>
            <a:prstGeom prst="rect">
              <a:avLst/>
            </a:prstGeom>
            <a:noFill/>
          </p:spPr>
          <p:txBody>
            <a:bodyPr wrap="none" rtlCol="0">
              <a:spAutoFit/>
            </a:bodyPr>
            <a:lstStyle/>
            <a:p>
              <a:r>
                <a:rPr lang="en-US" dirty="0"/>
                <a:t>Mostly</a:t>
              </a:r>
            </a:p>
          </p:txBody>
        </p:sp>
        <p:sp>
          <p:nvSpPr>
            <p:cNvPr id="27" name="TextBox 26">
              <a:extLst>
                <a:ext uri="{FF2B5EF4-FFF2-40B4-BE49-F238E27FC236}">
                  <a16:creationId xmlns:a16="http://schemas.microsoft.com/office/drawing/2014/main" id="{D63F4A58-05F4-2E4A-BD3C-CF02896583AE}"/>
                </a:ext>
              </a:extLst>
            </p:cNvPr>
            <p:cNvSpPr txBox="1"/>
            <p:nvPr/>
          </p:nvSpPr>
          <p:spPr>
            <a:xfrm>
              <a:off x="1454624" y="3540448"/>
              <a:ext cx="844142" cy="369332"/>
            </a:xfrm>
            <a:prstGeom prst="rect">
              <a:avLst/>
            </a:prstGeom>
            <a:noFill/>
          </p:spPr>
          <p:txBody>
            <a:bodyPr wrap="none" rtlCol="0">
              <a:spAutoFit/>
            </a:bodyPr>
            <a:lstStyle/>
            <a:p>
              <a:r>
                <a:rPr lang="en-US" dirty="0"/>
                <a:t>Mostly</a:t>
              </a:r>
            </a:p>
          </p:txBody>
        </p:sp>
        <p:sp>
          <p:nvSpPr>
            <p:cNvPr id="28" name="TextBox 27">
              <a:extLst>
                <a:ext uri="{FF2B5EF4-FFF2-40B4-BE49-F238E27FC236}">
                  <a16:creationId xmlns:a16="http://schemas.microsoft.com/office/drawing/2014/main" id="{095E1045-C08D-8441-B1BF-1016E18105DC}"/>
                </a:ext>
              </a:extLst>
            </p:cNvPr>
            <p:cNvSpPr txBox="1"/>
            <p:nvPr/>
          </p:nvSpPr>
          <p:spPr>
            <a:xfrm>
              <a:off x="2540935" y="3540448"/>
              <a:ext cx="1205715" cy="369332"/>
            </a:xfrm>
            <a:prstGeom prst="rect">
              <a:avLst/>
            </a:prstGeom>
            <a:noFill/>
          </p:spPr>
          <p:txBody>
            <a:bodyPr wrap="none" rtlCol="0">
              <a:spAutoFit/>
            </a:bodyPr>
            <a:lstStyle/>
            <a:p>
              <a:r>
                <a:rPr lang="en-US" dirty="0"/>
                <a:t>Somewhat</a:t>
              </a:r>
            </a:p>
          </p:txBody>
        </p:sp>
      </p:grpSp>
    </p:spTree>
    <p:extLst>
      <p:ext uri="{BB962C8B-B14F-4D97-AF65-F5344CB8AC3E}">
        <p14:creationId xmlns:p14="http://schemas.microsoft.com/office/powerpoint/2010/main" val="68454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480" y="1607785"/>
            <a:ext cx="184666" cy="600164"/>
          </a:xfrm>
          <a:prstGeom prst="rect">
            <a:avLst/>
          </a:prstGeom>
          <a:noFill/>
        </p:spPr>
        <p:txBody>
          <a:bodyPr wrap="none" rtlCol="0">
            <a:spAutoFit/>
          </a:bodyPr>
          <a:lstStyle/>
          <a:p>
            <a:pPr algn="ctr"/>
            <a:endParaRPr lang="en-US" sz="3300" b="1" dirty="0">
              <a:solidFill>
                <a:srgbClr val="FF0000"/>
              </a:solidFill>
              <a:latin typeface="Arial"/>
              <a:cs typeface="Arial"/>
            </a:endParaRPr>
          </a:p>
        </p:txBody>
      </p:sp>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Field Evaluations of HREFv3</a:t>
            </a:r>
          </a:p>
        </p:txBody>
      </p:sp>
      <p:sp>
        <p:nvSpPr>
          <p:cNvPr id="17" name="TextBox 16"/>
          <p:cNvSpPr txBox="1"/>
          <p:nvPr/>
        </p:nvSpPr>
        <p:spPr>
          <a:xfrm>
            <a:off x="90249" y="1131907"/>
            <a:ext cx="9003213" cy="3877985"/>
          </a:xfrm>
          <a:prstGeom prst="rect">
            <a:avLst/>
          </a:prstGeom>
          <a:noFill/>
        </p:spPr>
        <p:txBody>
          <a:bodyPr wrap="square" rtlCol="0">
            <a:spAutoFit/>
          </a:bodyPr>
          <a:lstStyle/>
          <a:p>
            <a:pPr marL="91440" algn="ctr"/>
            <a:r>
              <a:rPr lang="en-US" sz="2500" b="1" dirty="0">
                <a:solidFill>
                  <a:srgbClr val="FF0000"/>
                </a:solidFill>
                <a:latin typeface="Arial"/>
                <a:cs typeface="Arial"/>
              </a:rPr>
              <a:t>Information that users were asked to provide:</a:t>
            </a:r>
          </a:p>
          <a:p>
            <a:pPr marL="91440"/>
            <a:endParaRPr lang="en-US" sz="1500" dirty="0">
              <a:solidFill>
                <a:srgbClr val="0000FF"/>
              </a:solidFill>
              <a:latin typeface="Arial"/>
              <a:cs typeface="Arial"/>
            </a:endParaRPr>
          </a:p>
          <a:p>
            <a:pPr marL="434340" indent="-342900">
              <a:buFont typeface="Arial"/>
              <a:buChar char="•"/>
            </a:pPr>
            <a:r>
              <a:rPr lang="en-US" sz="2300" dirty="0">
                <a:solidFill>
                  <a:srgbClr val="0000FF"/>
                </a:solidFill>
                <a:latin typeface="Arial"/>
                <a:cs typeface="Arial"/>
              </a:rPr>
              <a:t>Was the Local Probability Matched Mean (LPMM) QPF an improvement over the Probability Matched Mean (PMM)?</a:t>
            </a:r>
          </a:p>
          <a:p>
            <a:pPr marL="434340" indent="-342900">
              <a:buFont typeface="Arial"/>
              <a:buChar char="•"/>
            </a:pPr>
            <a:endParaRPr lang="en-US" sz="1500" dirty="0">
              <a:solidFill>
                <a:srgbClr val="0000FF"/>
              </a:solidFill>
              <a:latin typeface="Arial"/>
              <a:cs typeface="Arial"/>
            </a:endParaRPr>
          </a:p>
          <a:p>
            <a:pPr marL="434340" indent="-342900">
              <a:buFont typeface="Arial"/>
              <a:buChar char="•"/>
            </a:pPr>
            <a:r>
              <a:rPr lang="en-US" sz="2300" dirty="0">
                <a:solidFill>
                  <a:srgbClr val="0000FF"/>
                </a:solidFill>
                <a:latin typeface="Arial"/>
                <a:cs typeface="Arial"/>
              </a:rPr>
              <a:t>Was the 10 m wind modification to increase signal for strong wind events successful?</a:t>
            </a:r>
          </a:p>
          <a:p>
            <a:pPr marL="434340" indent="-342900">
              <a:buFont typeface="Arial"/>
              <a:buChar char="•"/>
            </a:pPr>
            <a:endParaRPr lang="en-US" sz="1500" dirty="0">
              <a:solidFill>
                <a:srgbClr val="0000FF"/>
              </a:solidFill>
              <a:latin typeface="Arial"/>
              <a:cs typeface="Arial"/>
            </a:endParaRPr>
          </a:p>
          <a:p>
            <a:pPr marL="434340" indent="-342900">
              <a:buFont typeface="Arial"/>
              <a:buChar char="•"/>
            </a:pPr>
            <a:r>
              <a:rPr lang="en-US" sz="2300" dirty="0">
                <a:solidFill>
                  <a:srgbClr val="0000FF"/>
                </a:solidFill>
                <a:latin typeface="Arial"/>
                <a:cs typeface="Arial"/>
              </a:rPr>
              <a:t>What was your impression of the performance of the HRW-FV3 member, relative to the HRW-NMMB member?</a:t>
            </a:r>
          </a:p>
          <a:p>
            <a:pPr marL="377190" indent="-285750">
              <a:buFont typeface="Arial"/>
              <a:buChar char="•"/>
            </a:pPr>
            <a:endParaRPr lang="en-US" sz="1500" dirty="0">
              <a:solidFill>
                <a:srgbClr val="0000FF"/>
              </a:solidFill>
              <a:latin typeface="Arial"/>
              <a:cs typeface="Arial"/>
            </a:endParaRPr>
          </a:p>
          <a:p>
            <a:pPr marL="434340" indent="-342900">
              <a:buFont typeface="Arial"/>
              <a:buChar char="•"/>
            </a:pPr>
            <a:r>
              <a:rPr lang="en-US" sz="2300" dirty="0">
                <a:solidFill>
                  <a:srgbClr val="0000FF"/>
                </a:solidFill>
                <a:latin typeface="Arial"/>
                <a:cs typeface="Arial"/>
              </a:rPr>
              <a:t>What is your recommendation?</a:t>
            </a:r>
          </a:p>
        </p:txBody>
      </p:sp>
    </p:spTree>
    <p:extLst>
      <p:ext uri="{BB962C8B-B14F-4D97-AF65-F5344CB8AC3E}">
        <p14:creationId xmlns:p14="http://schemas.microsoft.com/office/powerpoint/2010/main" val="1617885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HREFv3 Verification Summary</a:t>
            </a:r>
          </a:p>
        </p:txBody>
      </p:sp>
      <p:sp>
        <p:nvSpPr>
          <p:cNvPr id="2" name="Slide Number Placeholder 1"/>
          <p:cNvSpPr>
            <a:spLocks noGrp="1"/>
          </p:cNvSpPr>
          <p:nvPr>
            <p:ph type="sldNum" sz="quarter" idx="12"/>
          </p:nvPr>
        </p:nvSpPr>
        <p:spPr/>
        <p:txBody>
          <a:bodyPr/>
          <a:lstStyle/>
          <a:p>
            <a:fld id="{364423BE-BAF9-5447-BAF7-CF3FF8308402}" type="slidenum">
              <a:rPr lang="en-US" smtClean="0"/>
              <a:t>40</a:t>
            </a:fld>
            <a:endParaRPr lang="en-US"/>
          </a:p>
        </p:txBody>
      </p:sp>
      <p:graphicFrame>
        <p:nvGraphicFramePr>
          <p:cNvPr id="14" name="Table 13">
            <a:extLst>
              <a:ext uri="{FF2B5EF4-FFF2-40B4-BE49-F238E27FC236}">
                <a16:creationId xmlns:a16="http://schemas.microsoft.com/office/drawing/2014/main" id="{C170B94D-4783-6949-8E19-C498CE4BA088}"/>
              </a:ext>
            </a:extLst>
          </p:cNvPr>
          <p:cNvGraphicFramePr>
            <a:graphicFrameLocks noGrp="1"/>
          </p:cNvGraphicFramePr>
          <p:nvPr/>
        </p:nvGraphicFramePr>
        <p:xfrm>
          <a:off x="915441" y="983429"/>
          <a:ext cx="7308212" cy="4132128"/>
        </p:xfrm>
        <a:graphic>
          <a:graphicData uri="http://schemas.openxmlformats.org/drawingml/2006/table">
            <a:tbl>
              <a:tblPr firstRow="1" bandRow="1">
                <a:tableStyleId>{5C22544A-7EE6-4342-B048-85BDC9FD1C3A}</a:tableStyleId>
              </a:tblPr>
              <a:tblGrid>
                <a:gridCol w="1827053">
                  <a:extLst>
                    <a:ext uri="{9D8B030D-6E8A-4147-A177-3AD203B41FA5}">
                      <a16:colId xmlns:a16="http://schemas.microsoft.com/office/drawing/2014/main" val="3278623250"/>
                    </a:ext>
                  </a:extLst>
                </a:gridCol>
                <a:gridCol w="1827053">
                  <a:extLst>
                    <a:ext uri="{9D8B030D-6E8A-4147-A177-3AD203B41FA5}">
                      <a16:colId xmlns:a16="http://schemas.microsoft.com/office/drawing/2014/main" val="14596648"/>
                    </a:ext>
                  </a:extLst>
                </a:gridCol>
                <a:gridCol w="1827053">
                  <a:extLst>
                    <a:ext uri="{9D8B030D-6E8A-4147-A177-3AD203B41FA5}">
                      <a16:colId xmlns:a16="http://schemas.microsoft.com/office/drawing/2014/main" val="1747783224"/>
                    </a:ext>
                  </a:extLst>
                </a:gridCol>
                <a:gridCol w="1827053">
                  <a:extLst>
                    <a:ext uri="{9D8B030D-6E8A-4147-A177-3AD203B41FA5}">
                      <a16:colId xmlns:a16="http://schemas.microsoft.com/office/drawing/2014/main" val="3545422589"/>
                    </a:ext>
                  </a:extLst>
                </a:gridCol>
              </a:tblGrid>
              <a:tr h="344344">
                <a:tc>
                  <a:txBody>
                    <a:bodyPr/>
                    <a:lstStyle/>
                    <a:p>
                      <a:pPr algn="l"/>
                      <a:r>
                        <a:rPr lang="en-US" sz="1400" b="1" dirty="0"/>
                        <a:t>Forecast Parameter</a:t>
                      </a:r>
                    </a:p>
                  </a:txBody>
                  <a:tcPr marL="68580" marR="68580" marT="34290" marB="34290" anchor="ctr"/>
                </a:tc>
                <a:tc>
                  <a:txBody>
                    <a:bodyPr/>
                    <a:lstStyle/>
                    <a:p>
                      <a:pPr algn="ctr"/>
                      <a:r>
                        <a:rPr lang="en-US" sz="1400" dirty="0"/>
                        <a:t>CONUS – East</a:t>
                      </a:r>
                    </a:p>
                  </a:txBody>
                  <a:tcPr marL="68580" marR="68580" marT="34290" marB="34290" anchor="ctr"/>
                </a:tc>
                <a:tc>
                  <a:txBody>
                    <a:bodyPr/>
                    <a:lstStyle/>
                    <a:p>
                      <a:pPr algn="ctr"/>
                      <a:r>
                        <a:rPr lang="en-US" sz="1400" dirty="0"/>
                        <a:t>CONUS – West</a:t>
                      </a:r>
                    </a:p>
                  </a:txBody>
                  <a:tcPr marL="68580" marR="68580" marT="34290" marB="34290" anchor="ctr"/>
                </a:tc>
                <a:tc>
                  <a:txBody>
                    <a:bodyPr/>
                    <a:lstStyle/>
                    <a:p>
                      <a:pPr algn="ctr"/>
                      <a:r>
                        <a:rPr lang="en-US" sz="1400" dirty="0"/>
                        <a:t>Alaska</a:t>
                      </a:r>
                    </a:p>
                  </a:txBody>
                  <a:tcPr marL="68580" marR="68580" marT="34290" marB="34290" anchor="ctr"/>
                </a:tc>
                <a:extLst>
                  <a:ext uri="{0D108BD9-81ED-4DB2-BD59-A6C34878D82A}">
                    <a16:rowId xmlns:a16="http://schemas.microsoft.com/office/drawing/2014/main" val="4229933601"/>
                  </a:ext>
                </a:extLst>
              </a:tr>
              <a:tr h="344344">
                <a:tc>
                  <a:txBody>
                    <a:bodyPr/>
                    <a:lstStyle/>
                    <a:p>
                      <a:pPr algn="l"/>
                      <a:r>
                        <a:rPr lang="en-US" sz="1400" b="1" dirty="0"/>
                        <a:t>Upper Air (Z, T, V)</a:t>
                      </a:r>
                    </a:p>
                  </a:txBody>
                  <a:tcPr marL="68580" marR="68580" marT="34290" marB="34290" anchor="ct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Mostly </a:t>
                      </a:r>
                      <a:r>
                        <a:rPr lang="en-US" sz="1400" b="1" dirty="0">
                          <a:solidFill>
                            <a:srgbClr val="007F00"/>
                          </a:solidFill>
                        </a:rPr>
                        <a:t>Improved</a:t>
                      </a:r>
                      <a:r>
                        <a:rPr lang="en-US" sz="1400" dirty="0"/>
                        <a:t> </a:t>
                      </a:r>
                    </a:p>
                  </a:txBody>
                  <a:tcPr marL="68580" marR="68580" marT="34290" marB="34290" anchor="ct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Somewhat </a:t>
                      </a:r>
                      <a:r>
                        <a:rPr lang="en-US" sz="1400" b="1" dirty="0">
                          <a:solidFill>
                            <a:srgbClr val="007F00"/>
                          </a:solidFill>
                        </a:rPr>
                        <a:t>Improved</a:t>
                      </a:r>
                      <a:endParaRPr lang="en-US" sz="1400" dirty="0"/>
                    </a:p>
                  </a:txBody>
                  <a:tcPr marL="68580" marR="68580" marT="34290" marB="34290" anchor="ctr"/>
                </a:tc>
                <a:extLst>
                  <a:ext uri="{0D108BD9-81ED-4DB2-BD59-A6C34878D82A}">
                    <a16:rowId xmlns:a16="http://schemas.microsoft.com/office/drawing/2014/main" val="1790666278"/>
                  </a:ext>
                </a:extLst>
              </a:tr>
              <a:tr h="344344">
                <a:tc>
                  <a:txBody>
                    <a:bodyPr/>
                    <a:lstStyle/>
                    <a:p>
                      <a:pPr algn="l"/>
                      <a:r>
                        <a:rPr lang="en-US" sz="1400" b="1" dirty="0"/>
                        <a:t>2-m Temperature</a:t>
                      </a:r>
                    </a:p>
                  </a:txBody>
                  <a:tcPr marL="68580" marR="68580" marT="34290" marB="34290" anchor="ctr"/>
                </a:tc>
                <a:tc>
                  <a:txBody>
                    <a:bodyPr/>
                    <a:lstStyle/>
                    <a:p>
                      <a:pPr algn="ctr"/>
                      <a:r>
                        <a:rPr lang="en-US" sz="1400" dirty="0"/>
                        <a:t>Mostly </a:t>
                      </a:r>
                      <a:r>
                        <a:rPr lang="en-US" sz="1400" b="1" dirty="0">
                          <a:solidFill>
                            <a:srgbClr val="007F00"/>
                          </a:solidFill>
                        </a:rPr>
                        <a:t>Improved</a:t>
                      </a:r>
                      <a:endParaRPr lang="en-US" sz="1400" dirty="0"/>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007F00"/>
                          </a:solidFill>
                        </a:rPr>
                        <a:t>Improved</a:t>
                      </a:r>
                      <a:endParaRPr lang="en-US" sz="1400" dirty="0"/>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007F00"/>
                          </a:solidFill>
                        </a:rPr>
                        <a:t>Improved</a:t>
                      </a:r>
                      <a:endParaRPr lang="en-US" sz="1400" dirty="0"/>
                    </a:p>
                  </a:txBody>
                  <a:tcPr marL="68580" marR="68580" marT="34290" marB="34290" anchor="ctr"/>
                </a:tc>
                <a:extLst>
                  <a:ext uri="{0D108BD9-81ED-4DB2-BD59-A6C34878D82A}">
                    <a16:rowId xmlns:a16="http://schemas.microsoft.com/office/drawing/2014/main" val="863276987"/>
                  </a:ext>
                </a:extLst>
              </a:tr>
              <a:tr h="344344">
                <a:tc>
                  <a:txBody>
                    <a:bodyPr/>
                    <a:lstStyle/>
                    <a:p>
                      <a:pPr algn="l"/>
                      <a:r>
                        <a:rPr lang="en-US" sz="1400" b="1" dirty="0"/>
                        <a:t>2-m Dewpoint</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007F00"/>
                          </a:solidFill>
                        </a:rPr>
                        <a:t>Improved</a:t>
                      </a:r>
                      <a:endParaRPr lang="en-US" sz="1400" dirty="0"/>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007F00"/>
                          </a:solidFill>
                        </a:rPr>
                        <a:t>Improved</a:t>
                      </a:r>
                      <a:endParaRPr lang="en-US" sz="1400" dirty="0"/>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007F00"/>
                          </a:solidFill>
                        </a:rPr>
                        <a:t>Improved</a:t>
                      </a:r>
                      <a:endParaRPr lang="en-US" sz="1400" dirty="0"/>
                    </a:p>
                  </a:txBody>
                  <a:tcPr marL="68580" marR="68580" marT="34290" marB="34290" anchor="ctr"/>
                </a:tc>
                <a:extLst>
                  <a:ext uri="{0D108BD9-81ED-4DB2-BD59-A6C34878D82A}">
                    <a16:rowId xmlns:a16="http://schemas.microsoft.com/office/drawing/2014/main" val="614416962"/>
                  </a:ext>
                </a:extLst>
              </a:tr>
              <a:tr h="344344">
                <a:tc>
                  <a:txBody>
                    <a:bodyPr/>
                    <a:lstStyle/>
                    <a:p>
                      <a:pPr algn="l"/>
                      <a:r>
                        <a:rPr lang="en-US" sz="1400" b="1" dirty="0"/>
                        <a:t>10-m Winds</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Somewhat </a:t>
                      </a:r>
                      <a:r>
                        <a:rPr lang="en-US" sz="1400" b="1" dirty="0">
                          <a:solidFill>
                            <a:srgbClr val="FF0000"/>
                          </a:solidFill>
                        </a:rPr>
                        <a:t>Degraded</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Somewhat </a:t>
                      </a:r>
                      <a:r>
                        <a:rPr lang="en-US" sz="1400" b="1" dirty="0">
                          <a:solidFill>
                            <a:srgbClr val="FF0000"/>
                          </a:solidFill>
                        </a:rPr>
                        <a:t>Degraded</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Somewhat </a:t>
                      </a:r>
                      <a:r>
                        <a:rPr lang="en-US" sz="1400" b="1" dirty="0">
                          <a:solidFill>
                            <a:srgbClr val="FF0000"/>
                          </a:solidFill>
                        </a:rPr>
                        <a:t>Degraded</a:t>
                      </a:r>
                    </a:p>
                  </a:txBody>
                  <a:tcPr marL="68580" marR="68580" marT="34290" marB="34290" anchor="ctr"/>
                </a:tc>
                <a:extLst>
                  <a:ext uri="{0D108BD9-81ED-4DB2-BD59-A6C34878D82A}">
                    <a16:rowId xmlns:a16="http://schemas.microsoft.com/office/drawing/2014/main" val="3500821644"/>
                  </a:ext>
                </a:extLst>
              </a:tr>
              <a:tr h="344344">
                <a:tc>
                  <a:txBody>
                    <a:bodyPr/>
                    <a:lstStyle/>
                    <a:p>
                      <a:pPr algn="l"/>
                      <a:r>
                        <a:rPr lang="en-US" sz="1400" b="1" dirty="0"/>
                        <a:t>Cloud Cover</a:t>
                      </a:r>
                    </a:p>
                  </a:txBody>
                  <a:tcPr marL="68580" marR="68580" marT="34290" marB="34290" anchor="ctr"/>
                </a:tc>
                <a:tc>
                  <a:txBody>
                    <a:bodyPr/>
                    <a:lstStyle/>
                    <a:p>
                      <a:pPr algn="ctr"/>
                      <a:r>
                        <a:rPr lang="en-US" sz="1400" b="0" dirty="0">
                          <a:solidFill>
                            <a:schemeClr val="tx1"/>
                          </a:solidFill>
                        </a:rPr>
                        <a:t>Mostly</a:t>
                      </a:r>
                      <a:r>
                        <a:rPr lang="en-US" sz="1400" b="1" dirty="0">
                          <a:solidFill>
                            <a:srgbClr val="007F00"/>
                          </a:solidFill>
                        </a:rPr>
                        <a:t> Improved</a:t>
                      </a:r>
                      <a:endParaRPr lang="en-US" sz="1400" dirty="0"/>
                    </a:p>
                  </a:txBody>
                  <a:tcPr marL="68580" marR="68580" marT="34290" marB="34290" anchor="ctr"/>
                </a:tc>
                <a:tc>
                  <a:txBody>
                    <a:bodyPr/>
                    <a:lstStyle/>
                    <a:p>
                      <a:pPr algn="ctr"/>
                      <a:r>
                        <a:rPr lang="en-US" sz="1400" b="0" dirty="0">
                          <a:solidFill>
                            <a:schemeClr val="tx1"/>
                          </a:solidFill>
                        </a:rPr>
                        <a:t>Somewhat</a:t>
                      </a:r>
                      <a:r>
                        <a:rPr lang="en-US" sz="1400" b="1" dirty="0">
                          <a:solidFill>
                            <a:srgbClr val="007F00"/>
                          </a:solidFill>
                        </a:rPr>
                        <a:t> Improved</a:t>
                      </a:r>
                      <a:endParaRPr lang="en-US" sz="1400" dirty="0"/>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007F00"/>
                          </a:solidFill>
                        </a:rPr>
                        <a:t>Improved</a:t>
                      </a:r>
                      <a:endParaRPr lang="en-US" sz="1400" dirty="0"/>
                    </a:p>
                  </a:txBody>
                  <a:tcPr marL="68580" marR="68580" marT="34290" marB="34290" anchor="ctr"/>
                </a:tc>
                <a:extLst>
                  <a:ext uri="{0D108BD9-81ED-4DB2-BD59-A6C34878D82A}">
                    <a16:rowId xmlns:a16="http://schemas.microsoft.com/office/drawing/2014/main" val="109115393"/>
                  </a:ext>
                </a:extLst>
              </a:tr>
              <a:tr h="344344">
                <a:tc>
                  <a:txBody>
                    <a:bodyPr/>
                    <a:lstStyle/>
                    <a:p>
                      <a:pPr algn="l"/>
                      <a:r>
                        <a:rPr lang="en-US" sz="1400" b="1" dirty="0"/>
                        <a:t>Ceiling</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Somewhat </a:t>
                      </a:r>
                      <a:r>
                        <a:rPr lang="en-US" sz="1400" b="1" dirty="0">
                          <a:solidFill>
                            <a:srgbClr val="FF0000"/>
                          </a:solidFill>
                        </a:rPr>
                        <a:t>Degraded</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Somewhat </a:t>
                      </a:r>
                      <a:r>
                        <a:rPr lang="en-US" sz="1400" b="1" dirty="0">
                          <a:solidFill>
                            <a:srgbClr val="FF0000"/>
                          </a:solidFill>
                        </a:rPr>
                        <a:t>Degraded</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007F00"/>
                          </a:solidFill>
                        </a:rPr>
                        <a:t>Improved</a:t>
                      </a:r>
                      <a:endParaRPr lang="en-US" sz="1400" dirty="0"/>
                    </a:p>
                  </a:txBody>
                  <a:tcPr marL="68580" marR="68580" marT="34290" marB="34290" anchor="ctr"/>
                </a:tc>
                <a:extLst>
                  <a:ext uri="{0D108BD9-81ED-4DB2-BD59-A6C34878D82A}">
                    <a16:rowId xmlns:a16="http://schemas.microsoft.com/office/drawing/2014/main" val="1418153999"/>
                  </a:ext>
                </a:extLst>
              </a:tr>
              <a:tr h="344344">
                <a:tc>
                  <a:txBody>
                    <a:bodyPr/>
                    <a:lstStyle/>
                    <a:p>
                      <a:pPr algn="l"/>
                      <a:r>
                        <a:rPr lang="en-US" sz="1400" b="1" dirty="0"/>
                        <a:t>Visibility</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Mostly </a:t>
                      </a:r>
                      <a:r>
                        <a:rPr lang="en-US" sz="1400" b="1" dirty="0">
                          <a:solidFill>
                            <a:srgbClr val="FF0000"/>
                          </a:solidFill>
                        </a:rPr>
                        <a:t>Degraded</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Mostly </a:t>
                      </a:r>
                      <a:r>
                        <a:rPr lang="en-US" sz="1400" b="1" dirty="0">
                          <a:solidFill>
                            <a:srgbClr val="FF0000"/>
                          </a:solidFill>
                        </a:rPr>
                        <a:t>Degraded</a:t>
                      </a:r>
                    </a:p>
                  </a:txBody>
                  <a:tcPr marL="68580" marR="68580" marT="34290" marB="34290" anchor="ctr"/>
                </a:tc>
                <a:tc>
                  <a:txBody>
                    <a:bodyPr/>
                    <a:lstStyle/>
                    <a:p>
                      <a:pPr algn="ctr"/>
                      <a:r>
                        <a:rPr lang="en-US" sz="1400" b="1" dirty="0">
                          <a:solidFill>
                            <a:srgbClr val="007F00"/>
                          </a:solidFill>
                        </a:rPr>
                        <a:t>Improved</a:t>
                      </a:r>
                      <a:endParaRPr lang="en-US" sz="1400" dirty="0"/>
                    </a:p>
                  </a:txBody>
                  <a:tcPr marL="68580" marR="68580" marT="34290" marB="34290" anchor="ctr"/>
                </a:tc>
                <a:extLst>
                  <a:ext uri="{0D108BD9-81ED-4DB2-BD59-A6C34878D82A}">
                    <a16:rowId xmlns:a16="http://schemas.microsoft.com/office/drawing/2014/main" val="723345211"/>
                  </a:ext>
                </a:extLst>
              </a:tr>
              <a:tr h="344344">
                <a:tc>
                  <a:txBody>
                    <a:bodyPr/>
                    <a:lstStyle/>
                    <a:p>
                      <a:pPr algn="l"/>
                      <a:r>
                        <a:rPr lang="en-US" sz="1400" b="1" dirty="0"/>
                        <a:t>CAPE</a:t>
                      </a:r>
                    </a:p>
                  </a:txBody>
                  <a:tcPr marL="68580" marR="68580" marT="34290" marB="34290" anchor="ctr"/>
                </a:tc>
                <a:tc gridSpan="2">
                  <a:txBody>
                    <a:bodyPr/>
                    <a:lstStyle/>
                    <a:p>
                      <a:pPr algn="ctr"/>
                      <a:r>
                        <a:rPr lang="en-US" sz="1400" b="1" dirty="0">
                          <a:solidFill>
                            <a:srgbClr val="FF0000"/>
                          </a:solidFill>
                        </a:rPr>
                        <a:t>Degraded</a:t>
                      </a:r>
                    </a:p>
                  </a:txBody>
                  <a:tcPr marL="68580" marR="68580" marT="34290" marB="34290" anchor="ct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txBody>
                  <a:tcPr marL="68580" marR="68580" marT="34290" marB="34290" anchor="ctr"/>
                </a:tc>
                <a:tc>
                  <a:txBody>
                    <a:bodyPr/>
                    <a:lstStyle/>
                    <a:p>
                      <a:pPr algn="ctr"/>
                      <a:r>
                        <a:rPr lang="en-US" sz="1400" dirty="0"/>
                        <a:t>N/A</a:t>
                      </a:r>
                    </a:p>
                  </a:txBody>
                  <a:tcPr marL="68580" marR="68580" marT="34290" marB="34290" anchor="ctr"/>
                </a:tc>
                <a:extLst>
                  <a:ext uri="{0D108BD9-81ED-4DB2-BD59-A6C34878D82A}">
                    <a16:rowId xmlns:a16="http://schemas.microsoft.com/office/drawing/2014/main" val="2290785450"/>
                  </a:ext>
                </a:extLst>
              </a:tr>
              <a:tr h="344344">
                <a:tc>
                  <a:txBody>
                    <a:bodyPr/>
                    <a:lstStyle/>
                    <a:p>
                      <a:pPr algn="l"/>
                      <a:r>
                        <a:rPr lang="en-US" sz="1400" b="1" dirty="0"/>
                        <a:t>QPF</a:t>
                      </a:r>
                    </a:p>
                  </a:txBody>
                  <a:tcPr marL="68580" marR="68580" marT="34290" marB="34290" anchor="ctr"/>
                </a:tc>
                <a:tc>
                  <a:txBody>
                    <a:bodyPr/>
                    <a:lstStyle/>
                    <a:p>
                      <a:pPr algn="ctr"/>
                      <a:r>
                        <a:rPr lang="en-US" sz="1400" b="0" dirty="0">
                          <a:solidFill>
                            <a:schemeClr val="tx1"/>
                          </a:solidFill>
                        </a:rPr>
                        <a:t>Mostly </a:t>
                      </a:r>
                      <a:r>
                        <a:rPr lang="en-US" sz="1400" b="1" dirty="0">
                          <a:solidFill>
                            <a:srgbClr val="007F00"/>
                          </a:solidFill>
                        </a:rPr>
                        <a:t>Improved</a:t>
                      </a:r>
                      <a:endParaRPr lang="en-US" sz="1400" b="1" dirty="0">
                        <a:solidFill>
                          <a:srgbClr val="FF0000"/>
                        </a:solidFill>
                      </a:endParaRP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Mostly </a:t>
                      </a:r>
                      <a:r>
                        <a:rPr lang="en-US" sz="1400" b="1" dirty="0">
                          <a:solidFill>
                            <a:srgbClr val="007F00"/>
                          </a:solidFill>
                        </a:rPr>
                        <a:t>Improved</a:t>
                      </a:r>
                      <a:endParaRPr lang="en-US" sz="1400" b="1" dirty="0">
                        <a:solidFill>
                          <a:srgbClr val="FF0000"/>
                        </a:solidFill>
                      </a:endParaRPr>
                    </a:p>
                  </a:txBody>
                  <a:tcPr marL="68580" marR="68580" marT="34290" marB="34290" anchor="ctr"/>
                </a:tc>
                <a:tc>
                  <a:txBody>
                    <a:bodyPr/>
                    <a:lstStyle/>
                    <a:p>
                      <a:pPr algn="ctr"/>
                      <a:r>
                        <a:rPr lang="en-US" sz="1400" dirty="0"/>
                        <a:t>N/A</a:t>
                      </a:r>
                    </a:p>
                  </a:txBody>
                  <a:tcPr marL="68580" marR="68580" marT="34290" marB="34290" anchor="ctr"/>
                </a:tc>
                <a:extLst>
                  <a:ext uri="{0D108BD9-81ED-4DB2-BD59-A6C34878D82A}">
                    <a16:rowId xmlns:a16="http://schemas.microsoft.com/office/drawing/2014/main" val="3455660292"/>
                  </a:ext>
                </a:extLst>
              </a:tr>
              <a:tr h="344344">
                <a:tc>
                  <a:txBody>
                    <a:bodyPr/>
                    <a:lstStyle/>
                    <a:p>
                      <a:pPr algn="l"/>
                      <a:r>
                        <a:rPr lang="en-US" sz="1400" b="1" dirty="0"/>
                        <a:t>Reflectivity</a:t>
                      </a:r>
                    </a:p>
                  </a:txBody>
                  <a:tcPr marL="68580" marR="68580" marT="34290" marB="34290" anchor="ctr"/>
                </a:tc>
                <a:tc gridSpan="2">
                  <a:txBody>
                    <a:bodyPr/>
                    <a:lstStyle/>
                    <a:p>
                      <a:pPr algn="ctr"/>
                      <a:r>
                        <a:rPr lang="en-US" sz="1400" b="1" dirty="0">
                          <a:solidFill>
                            <a:srgbClr val="007F00"/>
                          </a:solidFill>
                        </a:rPr>
                        <a:t>Improved</a:t>
                      </a:r>
                      <a:endParaRPr lang="en-US" sz="1400" b="1" dirty="0">
                        <a:solidFill>
                          <a:srgbClr val="009051"/>
                        </a:solidFill>
                      </a:endParaRPr>
                    </a:p>
                  </a:txBody>
                  <a:tcPr marL="68580" marR="68580" marT="34290" marB="34290" anchor="ctr"/>
                </a:tc>
                <a:tc hMerge="1">
                  <a:txBody>
                    <a:bodyPr/>
                    <a:lstStyle/>
                    <a:p>
                      <a:endParaRPr lang="en-US"/>
                    </a:p>
                  </a:txBody>
                  <a:tcPr/>
                </a:tc>
                <a:tc>
                  <a:txBody>
                    <a:bodyPr/>
                    <a:lstStyle/>
                    <a:p>
                      <a:pPr algn="ctr"/>
                      <a:r>
                        <a:rPr lang="en-US" sz="1400" dirty="0"/>
                        <a:t>N/A</a:t>
                      </a:r>
                    </a:p>
                  </a:txBody>
                  <a:tcPr marL="68580" marR="68580" marT="34290" marB="34290" anchor="ctr"/>
                </a:tc>
                <a:extLst>
                  <a:ext uri="{0D108BD9-81ED-4DB2-BD59-A6C34878D82A}">
                    <a16:rowId xmlns:a16="http://schemas.microsoft.com/office/drawing/2014/main" val="323555655"/>
                  </a:ext>
                </a:extLst>
              </a:tr>
              <a:tr h="344344">
                <a:tc>
                  <a:txBody>
                    <a:bodyPr/>
                    <a:lstStyle/>
                    <a:p>
                      <a:pPr algn="l"/>
                      <a:r>
                        <a:rPr lang="en-US" sz="1400" b="1" dirty="0"/>
                        <a:t>Echo Top</a:t>
                      </a:r>
                    </a:p>
                  </a:txBody>
                  <a:tcPr marL="68580" marR="68580" marT="34290" marB="34290" anchor="ctr"/>
                </a:tc>
                <a:tc gridSpan="2">
                  <a:txBody>
                    <a:bodyPr/>
                    <a:lstStyle/>
                    <a:p>
                      <a:pPr algn="ctr"/>
                      <a:r>
                        <a:rPr lang="en-US" sz="1400" b="1" dirty="0">
                          <a:solidFill>
                            <a:schemeClr val="tx1"/>
                          </a:solidFill>
                        </a:rPr>
                        <a:t>Neutral</a:t>
                      </a:r>
                    </a:p>
                  </a:txBody>
                  <a:tcPr marL="68580" marR="68580" marT="34290" marB="34290" anchor="ctr"/>
                </a:tc>
                <a:tc hMerge="1">
                  <a:txBody>
                    <a:bodyPr/>
                    <a:lstStyle/>
                    <a:p>
                      <a:endParaRPr lang="en-US"/>
                    </a:p>
                  </a:txBody>
                  <a:tcPr/>
                </a:tc>
                <a:tc>
                  <a:txBody>
                    <a:bodyPr/>
                    <a:lstStyle/>
                    <a:p>
                      <a:pPr algn="ctr"/>
                      <a:r>
                        <a:rPr lang="en-US" sz="1400" dirty="0"/>
                        <a:t>N/A</a:t>
                      </a:r>
                    </a:p>
                  </a:txBody>
                  <a:tcPr marL="68580" marR="68580" marT="34290" marB="34290" anchor="ctr"/>
                </a:tc>
                <a:extLst>
                  <a:ext uri="{0D108BD9-81ED-4DB2-BD59-A6C34878D82A}">
                    <a16:rowId xmlns:a16="http://schemas.microsoft.com/office/drawing/2014/main" val="2359226387"/>
                  </a:ext>
                </a:extLst>
              </a:tr>
            </a:tbl>
          </a:graphicData>
        </a:graphic>
      </p:graphicFrame>
    </p:spTree>
    <p:extLst>
      <p:ext uri="{BB962C8B-B14F-4D97-AF65-F5344CB8AC3E}">
        <p14:creationId xmlns:p14="http://schemas.microsoft.com/office/powerpoint/2010/main" val="738159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480" y="1607785"/>
            <a:ext cx="184666" cy="600164"/>
          </a:xfrm>
          <a:prstGeom prst="rect">
            <a:avLst/>
          </a:prstGeom>
          <a:noFill/>
        </p:spPr>
        <p:txBody>
          <a:bodyPr wrap="none" rtlCol="0">
            <a:spAutoFit/>
          </a:bodyPr>
          <a:lstStyle/>
          <a:p>
            <a:pPr algn="ctr"/>
            <a:endParaRPr lang="en-US" sz="3300" b="1" dirty="0">
              <a:solidFill>
                <a:srgbClr val="FF0000"/>
              </a:solidFill>
              <a:latin typeface="Arial"/>
              <a:cs typeface="Arial"/>
            </a:endParaRPr>
          </a:p>
        </p:txBody>
      </p:sp>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Outline</a:t>
            </a:r>
          </a:p>
        </p:txBody>
      </p:sp>
      <p:sp>
        <p:nvSpPr>
          <p:cNvPr id="13" name="TextBox 12"/>
          <p:cNvSpPr txBox="1"/>
          <p:nvPr/>
        </p:nvSpPr>
        <p:spPr>
          <a:xfrm>
            <a:off x="118271" y="1123036"/>
            <a:ext cx="9410417" cy="2169825"/>
          </a:xfrm>
          <a:prstGeom prst="rect">
            <a:avLst/>
          </a:prstGeom>
          <a:noFill/>
        </p:spPr>
        <p:txBody>
          <a:bodyPr wrap="square" rtlCol="0">
            <a:spAutoFit/>
          </a:bodyPr>
          <a:lstStyle/>
          <a:p>
            <a:pPr marL="434340" indent="-342900">
              <a:buFont typeface="Arial" panose="020B0604020202020204" pitchFamily="34" charset="0"/>
              <a:buChar char="•"/>
            </a:pPr>
            <a:r>
              <a:rPr lang="en-US" sz="2300" dirty="0">
                <a:latin typeface="Arial"/>
                <a:cs typeface="Arial"/>
              </a:rPr>
              <a:t>Summary of HREFv3 evaluation comments/recommendations </a:t>
            </a:r>
            <a:br>
              <a:rPr lang="en-US" sz="2300" dirty="0">
                <a:latin typeface="Arial"/>
                <a:cs typeface="Arial"/>
              </a:rPr>
            </a:br>
            <a:r>
              <a:rPr lang="en-US" sz="2300" dirty="0">
                <a:latin typeface="Arial"/>
                <a:cs typeface="Arial"/>
              </a:rPr>
              <a:t>from the field (NWS Regions, Centers, and stakeholders)</a:t>
            </a:r>
          </a:p>
          <a:p>
            <a:pPr marL="457200" indent="-365760">
              <a:buFont typeface="Arial"/>
              <a:buChar char="•"/>
            </a:pPr>
            <a:endParaRPr lang="en-US" sz="2300" dirty="0">
              <a:latin typeface="Arial"/>
              <a:cs typeface="Arial"/>
            </a:endParaRPr>
          </a:p>
          <a:p>
            <a:pPr marL="457200" indent="-365760">
              <a:buFont typeface="Arial"/>
              <a:buChar char="•"/>
            </a:pPr>
            <a:r>
              <a:rPr lang="en-US" sz="2300" dirty="0">
                <a:latin typeface="Arial"/>
                <a:cs typeface="Arial"/>
              </a:rPr>
              <a:t>Summary of HREFv3 verification statistics</a:t>
            </a:r>
          </a:p>
          <a:p>
            <a:pPr marL="91440"/>
            <a:endParaRPr lang="en-US" sz="2000" dirty="0">
              <a:latin typeface="Arial"/>
              <a:cs typeface="Arial"/>
            </a:endParaRPr>
          </a:p>
          <a:p>
            <a:pPr marL="457200" indent="-365760">
              <a:buFont typeface="Arial"/>
              <a:buChar char="•"/>
            </a:pPr>
            <a:r>
              <a:rPr lang="en-US" sz="2300" dirty="0">
                <a:latin typeface="Arial"/>
                <a:cs typeface="Arial"/>
              </a:rPr>
              <a:t>Overall impressions of HREFv3</a:t>
            </a:r>
          </a:p>
        </p:txBody>
      </p:sp>
      <p:sp>
        <p:nvSpPr>
          <p:cNvPr id="2" name="Rectangle 1"/>
          <p:cNvSpPr/>
          <p:nvPr/>
        </p:nvSpPr>
        <p:spPr>
          <a:xfrm>
            <a:off x="205587" y="2802406"/>
            <a:ext cx="8578561" cy="554712"/>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74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Key Remarks from Evaluators</a:t>
            </a:r>
          </a:p>
        </p:txBody>
      </p:sp>
      <p:sp>
        <p:nvSpPr>
          <p:cNvPr id="2" name="Slide Number Placeholder 1"/>
          <p:cNvSpPr>
            <a:spLocks noGrp="1"/>
          </p:cNvSpPr>
          <p:nvPr>
            <p:ph type="sldNum" sz="quarter" idx="12"/>
          </p:nvPr>
        </p:nvSpPr>
        <p:spPr/>
        <p:txBody>
          <a:bodyPr/>
          <a:lstStyle/>
          <a:p>
            <a:fld id="{364423BE-BAF9-5447-BAF7-CF3FF8308402}" type="slidenum">
              <a:rPr lang="en-US" smtClean="0"/>
              <a:t>42</a:t>
            </a:fld>
            <a:endParaRPr lang="en-US"/>
          </a:p>
        </p:txBody>
      </p:sp>
      <p:graphicFrame>
        <p:nvGraphicFramePr>
          <p:cNvPr id="14" name="Table 13">
            <a:extLst>
              <a:ext uri="{FF2B5EF4-FFF2-40B4-BE49-F238E27FC236}">
                <a16:creationId xmlns:a16="http://schemas.microsoft.com/office/drawing/2014/main" id="{C170B94D-4783-6949-8E19-C498CE4BA088}"/>
              </a:ext>
            </a:extLst>
          </p:cNvPr>
          <p:cNvGraphicFramePr>
            <a:graphicFrameLocks noGrp="1"/>
          </p:cNvGraphicFramePr>
          <p:nvPr>
            <p:extLst>
              <p:ext uri="{D42A27DB-BD31-4B8C-83A1-F6EECF244321}">
                <p14:modId xmlns:p14="http://schemas.microsoft.com/office/powerpoint/2010/main" val="1889786405"/>
              </p:ext>
            </p:extLst>
          </p:nvPr>
        </p:nvGraphicFramePr>
        <p:xfrm>
          <a:off x="355932" y="1042985"/>
          <a:ext cx="8432135" cy="3909337"/>
        </p:xfrm>
        <a:graphic>
          <a:graphicData uri="http://schemas.openxmlformats.org/drawingml/2006/table">
            <a:tbl>
              <a:tblPr firstRow="1" bandRow="1">
                <a:tableStyleId>{5C22544A-7EE6-4342-B048-85BDC9FD1C3A}</a:tableStyleId>
              </a:tblPr>
              <a:tblGrid>
                <a:gridCol w="1672947">
                  <a:extLst>
                    <a:ext uri="{9D8B030D-6E8A-4147-A177-3AD203B41FA5}">
                      <a16:colId xmlns:a16="http://schemas.microsoft.com/office/drawing/2014/main" val="3278623250"/>
                    </a:ext>
                  </a:extLst>
                </a:gridCol>
                <a:gridCol w="1466662">
                  <a:extLst>
                    <a:ext uri="{9D8B030D-6E8A-4147-A177-3AD203B41FA5}">
                      <a16:colId xmlns:a16="http://schemas.microsoft.com/office/drawing/2014/main" val="1747783224"/>
                    </a:ext>
                  </a:extLst>
                </a:gridCol>
                <a:gridCol w="5292526">
                  <a:extLst>
                    <a:ext uri="{9D8B030D-6E8A-4147-A177-3AD203B41FA5}">
                      <a16:colId xmlns:a16="http://schemas.microsoft.com/office/drawing/2014/main" val="3545422589"/>
                    </a:ext>
                  </a:extLst>
                </a:gridCol>
              </a:tblGrid>
              <a:tr h="366037">
                <a:tc>
                  <a:txBody>
                    <a:bodyPr/>
                    <a:lstStyle/>
                    <a:p>
                      <a:pPr algn="l"/>
                      <a:r>
                        <a:rPr lang="en-US" sz="1400" b="1" dirty="0"/>
                        <a:t>Region/Center</a:t>
                      </a:r>
                    </a:p>
                  </a:txBody>
                  <a:tcPr marL="68580" marR="68580" marT="34290" marB="34290" anchor="ctr"/>
                </a:tc>
                <a:tc>
                  <a:txBody>
                    <a:bodyPr/>
                    <a:lstStyle/>
                    <a:p>
                      <a:pPr algn="ctr"/>
                      <a:r>
                        <a:rPr lang="en-US" sz="1400" dirty="0"/>
                        <a:t>Recommendation</a:t>
                      </a:r>
                    </a:p>
                  </a:txBody>
                  <a:tcPr marL="68580" marR="68580" marT="34290" marB="34290" anchor="ctr"/>
                </a:tc>
                <a:tc>
                  <a:txBody>
                    <a:bodyPr/>
                    <a:lstStyle/>
                    <a:p>
                      <a:pPr algn="ctr"/>
                      <a:r>
                        <a:rPr lang="en-US" sz="1400" dirty="0"/>
                        <a:t>Key Remarks</a:t>
                      </a:r>
                    </a:p>
                  </a:txBody>
                  <a:tcPr marL="68580" marR="68580" marT="34290" marB="34290" anchor="ctr"/>
                </a:tc>
                <a:extLst>
                  <a:ext uri="{0D108BD9-81ED-4DB2-BD59-A6C34878D82A}">
                    <a16:rowId xmlns:a16="http://schemas.microsoft.com/office/drawing/2014/main" val="4229933601"/>
                  </a:ext>
                </a:extLst>
              </a:tr>
              <a:tr h="526503">
                <a:tc>
                  <a:txBody>
                    <a:bodyPr/>
                    <a:lstStyle/>
                    <a:p>
                      <a:pPr algn="l"/>
                      <a:r>
                        <a:rPr lang="en-US" sz="1400" b="1" dirty="0"/>
                        <a:t>Alaska Region</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007F00"/>
                          </a:solidFill>
                        </a:rPr>
                        <a:t>Implement</a:t>
                      </a:r>
                      <a:endParaRPr lang="en-US" sz="1400" dirty="0"/>
                    </a:p>
                  </a:txBody>
                  <a:tcPr marL="68580" marR="68580" marT="34290" marB="3429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rgbClr val="007F00"/>
                          </a:solidFill>
                        </a:rPr>
                        <a:t>Extension will benefit Day 2 forecasting interests. EAS probs and LPMM QPF appear to be extremely useful improvements. </a:t>
                      </a:r>
                      <a:r>
                        <a:rPr lang="en-US" sz="1400" b="0" dirty="0">
                          <a:solidFill>
                            <a:srgbClr val="FF0000"/>
                          </a:solidFill>
                        </a:rPr>
                        <a:t>Preferred HREFv2 wind prob computation. FV3 runs were overall worse than NMMB runs</a:t>
                      </a:r>
                      <a:endParaRPr lang="en-US" sz="1400" dirty="0"/>
                    </a:p>
                  </a:txBody>
                  <a:tcPr marL="68580" marR="68580" marT="34290" marB="34290" anchor="ctr"/>
                </a:tc>
                <a:extLst>
                  <a:ext uri="{0D108BD9-81ED-4DB2-BD59-A6C34878D82A}">
                    <a16:rowId xmlns:a16="http://schemas.microsoft.com/office/drawing/2014/main" val="1418153999"/>
                  </a:ext>
                </a:extLst>
              </a:tr>
              <a:tr h="526503">
                <a:tc>
                  <a:txBody>
                    <a:bodyPr/>
                    <a:lstStyle/>
                    <a:p>
                      <a:pPr algn="l"/>
                      <a:r>
                        <a:rPr lang="en-US" sz="1400" b="1" dirty="0"/>
                        <a:t>Central Region</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007F00"/>
                          </a:solidFill>
                        </a:rPr>
                        <a:t>Implement</a:t>
                      </a:r>
                      <a:endParaRPr lang="en-US" sz="1400" b="1" dirty="0"/>
                    </a:p>
                  </a:txBody>
                  <a:tcPr marL="68580" marR="68580" marT="34290" marB="34290" anchor="ctr"/>
                </a:tc>
                <a:tc>
                  <a:txBody>
                    <a:bodyPr/>
                    <a:lstStyle/>
                    <a:p>
                      <a:pPr algn="l"/>
                      <a:r>
                        <a:rPr lang="en-US" sz="1400" b="0">
                          <a:solidFill>
                            <a:srgbClr val="007F00"/>
                          </a:solidFill>
                        </a:rPr>
                        <a:t>Useful </a:t>
                      </a:r>
                      <a:r>
                        <a:rPr lang="en-US" sz="1400" b="0" dirty="0">
                          <a:solidFill>
                            <a:srgbClr val="007F00"/>
                          </a:solidFill>
                        </a:rPr>
                        <a:t>for messaging, particularly in situations of low confidence. EAS probs and LPMM QPF appear to be useful improvements. A slight situation-dependent nod to FV3 over NMMB</a:t>
                      </a:r>
                      <a:endParaRPr lang="en-US" sz="1400" dirty="0">
                        <a:solidFill>
                          <a:srgbClr val="009051"/>
                        </a:solidFill>
                      </a:endParaRPr>
                    </a:p>
                  </a:txBody>
                  <a:tcPr marL="68580" marR="68580" marT="34290" marB="34290" anchor="ctr"/>
                </a:tc>
                <a:extLst>
                  <a:ext uri="{0D108BD9-81ED-4DB2-BD59-A6C34878D82A}">
                    <a16:rowId xmlns:a16="http://schemas.microsoft.com/office/drawing/2014/main" val="723345211"/>
                  </a:ext>
                </a:extLst>
              </a:tr>
              <a:tr h="526503">
                <a:tc>
                  <a:txBody>
                    <a:bodyPr/>
                    <a:lstStyle/>
                    <a:p>
                      <a:pPr algn="l"/>
                      <a:r>
                        <a:rPr lang="en-US" sz="1400" b="1" dirty="0"/>
                        <a:t>Eastern Region</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Neutral</a:t>
                      </a:r>
                      <a:endParaRPr lang="en-US" sz="1400" dirty="0">
                        <a:solidFill>
                          <a:schemeClr val="tx1"/>
                        </a:solidFill>
                      </a:endParaRPr>
                    </a:p>
                  </a:txBody>
                  <a:tcPr marL="68580" marR="68580" marT="34290" marB="3429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rgbClr val="007F00"/>
                          </a:solidFill>
                        </a:rPr>
                        <a:t>Forecast extension is a significant enhancement. Preferred HREFv3 wind probs computation.</a:t>
                      </a:r>
                      <a:r>
                        <a:rPr lang="en-US" sz="1400" b="0" dirty="0">
                          <a:solidFill>
                            <a:srgbClr val="FF0000"/>
                          </a:solidFill>
                        </a:rPr>
                        <a:t> Very concerned about degraded CAPE and C&amp;V performance. </a:t>
                      </a:r>
                      <a:r>
                        <a:rPr lang="en-US" sz="1400" b="0" dirty="0">
                          <a:solidFill>
                            <a:schemeClr val="tx1"/>
                          </a:solidFill>
                        </a:rPr>
                        <a:t>Time to RRFS was a factor in recommendation.</a:t>
                      </a:r>
                      <a:endParaRPr lang="en-US" sz="1400" dirty="0">
                        <a:solidFill>
                          <a:schemeClr val="tx1"/>
                        </a:solidFill>
                      </a:endParaRPr>
                    </a:p>
                  </a:txBody>
                  <a:tcPr marL="68580" marR="68580" marT="34290" marB="34290" anchor="ctr"/>
                </a:tc>
                <a:extLst>
                  <a:ext uri="{0D108BD9-81ED-4DB2-BD59-A6C34878D82A}">
                    <a16:rowId xmlns:a16="http://schemas.microsoft.com/office/drawing/2014/main" val="2290785450"/>
                  </a:ext>
                </a:extLst>
              </a:tr>
              <a:tr h="526503">
                <a:tc>
                  <a:txBody>
                    <a:bodyPr/>
                    <a:lstStyle/>
                    <a:p>
                      <a:pPr algn="l"/>
                      <a:r>
                        <a:rPr lang="en-US" sz="1400" b="1" dirty="0"/>
                        <a:t>Southern Region</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007F00"/>
                          </a:solidFill>
                        </a:rPr>
                        <a:t>Implement</a:t>
                      </a:r>
                      <a:endParaRPr lang="en-US" sz="1400" dirty="0"/>
                    </a:p>
                  </a:txBody>
                  <a:tcPr marL="68580" marR="68580" marT="34290" marB="3429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rgbClr val="007F00"/>
                          </a:solidFill>
                        </a:rPr>
                        <a:t>Extension will allow for Day 2 hazard assessment. Like QPF product additions. </a:t>
                      </a:r>
                      <a:r>
                        <a:rPr lang="en-US" sz="1400" b="0" dirty="0">
                          <a:solidFill>
                            <a:srgbClr val="FF0000"/>
                          </a:solidFill>
                        </a:rPr>
                        <a:t>Instability bias can degrade some aspects of convective forecasts at times.</a:t>
                      </a:r>
                      <a:endParaRPr lang="en-US" sz="1400" b="1" dirty="0">
                        <a:solidFill>
                          <a:srgbClr val="FF0000"/>
                        </a:solidFill>
                      </a:endParaRPr>
                    </a:p>
                  </a:txBody>
                  <a:tcPr marL="68580" marR="68580" marT="34290" marB="34290" anchor="ctr"/>
                </a:tc>
                <a:extLst>
                  <a:ext uri="{0D108BD9-81ED-4DB2-BD59-A6C34878D82A}">
                    <a16:rowId xmlns:a16="http://schemas.microsoft.com/office/drawing/2014/main" val="3379449227"/>
                  </a:ext>
                </a:extLst>
              </a:tr>
              <a:tr h="526503">
                <a:tc>
                  <a:txBody>
                    <a:bodyPr/>
                    <a:lstStyle/>
                    <a:p>
                      <a:pPr algn="l"/>
                      <a:r>
                        <a:rPr lang="en-US" sz="1400" b="1" dirty="0"/>
                        <a:t>Western Region</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007F00"/>
                          </a:solidFill>
                        </a:rPr>
                        <a:t>Implement</a:t>
                      </a:r>
                      <a:endParaRPr lang="en-US" sz="1400" dirty="0"/>
                    </a:p>
                  </a:txBody>
                  <a:tcPr marL="68580" marR="68580" marT="34290" marB="3429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rgbClr val="007F00"/>
                          </a:solidFill>
                        </a:rPr>
                        <a:t>Forecast extension will help Day 2 IDSS messaging. LPMM is an improvement. EAS probs are useful in terrain</a:t>
                      </a:r>
                      <a:r>
                        <a:rPr lang="en-US" sz="1400" b="0" dirty="0">
                          <a:solidFill>
                            <a:schemeClr val="tx1"/>
                          </a:solidFill>
                        </a:rPr>
                        <a:t>, but </a:t>
                      </a:r>
                      <a:r>
                        <a:rPr lang="en-US" sz="1400" b="0" dirty="0">
                          <a:solidFill>
                            <a:srgbClr val="FF0000"/>
                          </a:solidFill>
                        </a:rPr>
                        <a:t>can sometimes be too restrictive</a:t>
                      </a:r>
                    </a:p>
                  </a:txBody>
                  <a:tcPr marL="68580" marR="68580" marT="34290" marB="34290" anchor="ctr"/>
                </a:tc>
                <a:extLst>
                  <a:ext uri="{0D108BD9-81ED-4DB2-BD59-A6C34878D82A}">
                    <a16:rowId xmlns:a16="http://schemas.microsoft.com/office/drawing/2014/main" val="610207713"/>
                  </a:ext>
                </a:extLst>
              </a:tr>
            </a:tbl>
          </a:graphicData>
        </a:graphic>
      </p:graphicFrame>
    </p:spTree>
    <p:extLst>
      <p:ext uri="{BB962C8B-B14F-4D97-AF65-F5344CB8AC3E}">
        <p14:creationId xmlns:p14="http://schemas.microsoft.com/office/powerpoint/2010/main" val="3441040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Key Remarks from Evaluators</a:t>
            </a:r>
          </a:p>
        </p:txBody>
      </p:sp>
      <p:sp>
        <p:nvSpPr>
          <p:cNvPr id="2" name="Slide Number Placeholder 1"/>
          <p:cNvSpPr>
            <a:spLocks noGrp="1"/>
          </p:cNvSpPr>
          <p:nvPr>
            <p:ph type="sldNum" sz="quarter" idx="12"/>
          </p:nvPr>
        </p:nvSpPr>
        <p:spPr/>
        <p:txBody>
          <a:bodyPr/>
          <a:lstStyle/>
          <a:p>
            <a:fld id="{364423BE-BAF9-5447-BAF7-CF3FF8308402}" type="slidenum">
              <a:rPr lang="en-US" smtClean="0"/>
              <a:t>43</a:t>
            </a:fld>
            <a:endParaRPr lang="en-US"/>
          </a:p>
        </p:txBody>
      </p:sp>
      <p:graphicFrame>
        <p:nvGraphicFramePr>
          <p:cNvPr id="14" name="Table 13">
            <a:extLst>
              <a:ext uri="{FF2B5EF4-FFF2-40B4-BE49-F238E27FC236}">
                <a16:creationId xmlns:a16="http://schemas.microsoft.com/office/drawing/2014/main" id="{C170B94D-4783-6949-8E19-C498CE4BA088}"/>
              </a:ext>
            </a:extLst>
          </p:cNvPr>
          <p:cNvGraphicFramePr>
            <a:graphicFrameLocks noGrp="1"/>
          </p:cNvGraphicFramePr>
          <p:nvPr>
            <p:extLst>
              <p:ext uri="{D42A27DB-BD31-4B8C-83A1-F6EECF244321}">
                <p14:modId xmlns:p14="http://schemas.microsoft.com/office/powerpoint/2010/main" val="1531997197"/>
              </p:ext>
            </p:extLst>
          </p:nvPr>
        </p:nvGraphicFramePr>
        <p:xfrm>
          <a:off x="355932" y="1042985"/>
          <a:ext cx="8432135" cy="3940540"/>
        </p:xfrm>
        <a:graphic>
          <a:graphicData uri="http://schemas.openxmlformats.org/drawingml/2006/table">
            <a:tbl>
              <a:tblPr firstRow="1" bandRow="1">
                <a:tableStyleId>{5C22544A-7EE6-4342-B048-85BDC9FD1C3A}</a:tableStyleId>
              </a:tblPr>
              <a:tblGrid>
                <a:gridCol w="1672947">
                  <a:extLst>
                    <a:ext uri="{9D8B030D-6E8A-4147-A177-3AD203B41FA5}">
                      <a16:colId xmlns:a16="http://schemas.microsoft.com/office/drawing/2014/main" val="3278623250"/>
                    </a:ext>
                  </a:extLst>
                </a:gridCol>
                <a:gridCol w="1466662">
                  <a:extLst>
                    <a:ext uri="{9D8B030D-6E8A-4147-A177-3AD203B41FA5}">
                      <a16:colId xmlns:a16="http://schemas.microsoft.com/office/drawing/2014/main" val="1747783224"/>
                    </a:ext>
                  </a:extLst>
                </a:gridCol>
                <a:gridCol w="5292526">
                  <a:extLst>
                    <a:ext uri="{9D8B030D-6E8A-4147-A177-3AD203B41FA5}">
                      <a16:colId xmlns:a16="http://schemas.microsoft.com/office/drawing/2014/main" val="3545422589"/>
                    </a:ext>
                  </a:extLst>
                </a:gridCol>
              </a:tblGrid>
              <a:tr h="366037">
                <a:tc>
                  <a:txBody>
                    <a:bodyPr/>
                    <a:lstStyle/>
                    <a:p>
                      <a:pPr algn="l"/>
                      <a:r>
                        <a:rPr lang="en-US" sz="1400" b="1" dirty="0"/>
                        <a:t>Region/Center</a:t>
                      </a:r>
                    </a:p>
                  </a:txBody>
                  <a:tcPr marL="68580" marR="68580" marT="34290" marB="34290" anchor="ctr"/>
                </a:tc>
                <a:tc>
                  <a:txBody>
                    <a:bodyPr/>
                    <a:lstStyle/>
                    <a:p>
                      <a:pPr algn="ctr"/>
                      <a:r>
                        <a:rPr lang="en-US" sz="1400" dirty="0"/>
                        <a:t>Recommendation</a:t>
                      </a:r>
                    </a:p>
                  </a:txBody>
                  <a:tcPr marL="68580" marR="68580" marT="34290" marB="34290" anchor="ctr"/>
                </a:tc>
                <a:tc>
                  <a:txBody>
                    <a:bodyPr/>
                    <a:lstStyle/>
                    <a:p>
                      <a:pPr algn="ctr"/>
                      <a:r>
                        <a:rPr lang="en-US" sz="1400" dirty="0"/>
                        <a:t>Key Remarks</a:t>
                      </a:r>
                    </a:p>
                  </a:txBody>
                  <a:tcPr marL="68580" marR="68580" marT="34290" marB="34290" anchor="ctr"/>
                </a:tc>
                <a:extLst>
                  <a:ext uri="{0D108BD9-81ED-4DB2-BD59-A6C34878D82A}">
                    <a16:rowId xmlns:a16="http://schemas.microsoft.com/office/drawing/2014/main" val="4229933601"/>
                  </a:ext>
                </a:extLst>
              </a:tr>
              <a:tr h="526503">
                <a:tc>
                  <a:txBody>
                    <a:bodyPr/>
                    <a:lstStyle/>
                    <a:p>
                      <a:pPr algn="l"/>
                      <a:r>
                        <a:rPr lang="en-US" sz="1400" b="1" dirty="0"/>
                        <a:t>Aviation Weather Center</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007F00"/>
                          </a:solidFill>
                        </a:rPr>
                        <a:t>Implement</a:t>
                      </a:r>
                      <a:endParaRPr lang="en-US" sz="1400" dirty="0"/>
                    </a:p>
                  </a:txBody>
                  <a:tcPr marL="68580" marR="68580" marT="34290" marB="3429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rgbClr val="007F00"/>
                          </a:solidFill>
                        </a:rPr>
                        <a:t>Extension will benefit Day 2 forecast products. </a:t>
                      </a:r>
                      <a:r>
                        <a:rPr lang="en-US" sz="1400" b="0" dirty="0">
                          <a:solidFill>
                            <a:srgbClr val="FF0000"/>
                          </a:solidFill>
                        </a:rPr>
                        <a:t>Concerned about degraded C&amp;V performance attributable to lack of fog and low clouds in FV3 runs</a:t>
                      </a:r>
                      <a:endParaRPr lang="en-US" sz="1400" dirty="0"/>
                    </a:p>
                  </a:txBody>
                  <a:tcPr marL="68580" marR="68580" marT="34290" marB="34290" anchor="ctr"/>
                </a:tc>
                <a:extLst>
                  <a:ext uri="{0D108BD9-81ED-4DB2-BD59-A6C34878D82A}">
                    <a16:rowId xmlns:a16="http://schemas.microsoft.com/office/drawing/2014/main" val="1418153999"/>
                  </a:ext>
                </a:extLst>
              </a:tr>
              <a:tr h="526503">
                <a:tc>
                  <a:txBody>
                    <a:bodyPr/>
                    <a:lstStyle/>
                    <a:p>
                      <a:pPr algn="l"/>
                      <a:r>
                        <a:rPr lang="en-US" sz="1400" b="1" dirty="0"/>
                        <a:t>Storm Prediction Center</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007F00"/>
                          </a:solidFill>
                        </a:rPr>
                        <a:t>Implement</a:t>
                      </a:r>
                      <a:endParaRPr lang="en-US" sz="1400" dirty="0"/>
                    </a:p>
                  </a:txBody>
                  <a:tcPr marL="68580" marR="68580" marT="34290" marB="34290" anchor="ctr"/>
                </a:tc>
                <a:tc>
                  <a:txBody>
                    <a:bodyPr/>
                    <a:lstStyle/>
                    <a:p>
                      <a:pPr algn="l"/>
                      <a:r>
                        <a:rPr lang="en-US" sz="1400" b="0" dirty="0">
                          <a:solidFill>
                            <a:srgbClr val="007F00"/>
                          </a:solidFill>
                        </a:rPr>
                        <a:t>Extension is useful for Day 2 forecast products. </a:t>
                      </a:r>
                      <a:r>
                        <a:rPr lang="en-US" sz="1400" b="0" dirty="0">
                          <a:solidFill>
                            <a:srgbClr val="FF0000"/>
                          </a:solidFill>
                        </a:rPr>
                        <a:t>Concerned about low instability bias</a:t>
                      </a:r>
                      <a:r>
                        <a:rPr lang="en-US" sz="1400" b="0" dirty="0">
                          <a:solidFill>
                            <a:schemeClr val="tx1"/>
                          </a:solidFill>
                        </a:rPr>
                        <a:t>, but convective forecasts aren’t negatively impacted. </a:t>
                      </a:r>
                      <a:r>
                        <a:rPr lang="en-US" sz="1400" b="0" dirty="0">
                          <a:solidFill>
                            <a:srgbClr val="007F00"/>
                          </a:solidFill>
                        </a:rPr>
                        <a:t>HRRRv4 and HRW-FV3 improve upon HRRRv3 and HRW-NMMB for convective forecasts.</a:t>
                      </a:r>
                      <a:endParaRPr lang="en-US" sz="1400" dirty="0">
                        <a:solidFill>
                          <a:srgbClr val="009051"/>
                        </a:solidFill>
                      </a:endParaRPr>
                    </a:p>
                  </a:txBody>
                  <a:tcPr marL="68580" marR="68580" marT="34290" marB="34290" anchor="ctr"/>
                </a:tc>
                <a:extLst>
                  <a:ext uri="{0D108BD9-81ED-4DB2-BD59-A6C34878D82A}">
                    <a16:rowId xmlns:a16="http://schemas.microsoft.com/office/drawing/2014/main" val="723345211"/>
                  </a:ext>
                </a:extLst>
              </a:tr>
              <a:tr h="526503">
                <a:tc>
                  <a:txBody>
                    <a:bodyPr/>
                    <a:lstStyle/>
                    <a:p>
                      <a:pPr algn="l"/>
                      <a:r>
                        <a:rPr lang="en-US" sz="1400" b="1" dirty="0"/>
                        <a:t>Weather Prediction Center</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007F00"/>
                          </a:solidFill>
                        </a:rPr>
                        <a:t>Implement</a:t>
                      </a:r>
                      <a:endParaRPr lang="en-US" sz="1400" dirty="0"/>
                    </a:p>
                  </a:txBody>
                  <a:tcPr marL="68580" marR="68580" marT="34290" marB="3429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rgbClr val="007F00"/>
                          </a:solidFill>
                        </a:rPr>
                        <a:t>Extension may benefit Day 2 forecast products. EAS and LPMM products are useful additions. </a:t>
                      </a:r>
                      <a:r>
                        <a:rPr lang="en-US" sz="1400" b="0" dirty="0">
                          <a:solidFill>
                            <a:srgbClr val="FF0000"/>
                          </a:solidFill>
                        </a:rPr>
                        <a:t>Concerned about QPF events in low instability environments.</a:t>
                      </a:r>
                    </a:p>
                  </a:txBody>
                  <a:tcPr marL="68580" marR="68580" marT="34290" marB="34290" anchor="ctr"/>
                </a:tc>
                <a:extLst>
                  <a:ext uri="{0D108BD9-81ED-4DB2-BD59-A6C34878D82A}">
                    <a16:rowId xmlns:a16="http://schemas.microsoft.com/office/drawing/2014/main" val="2290785450"/>
                  </a:ext>
                </a:extLst>
              </a:tr>
              <a:tr h="526503">
                <a:tc>
                  <a:txBody>
                    <a:bodyPr/>
                    <a:lstStyle/>
                    <a:p>
                      <a:pPr algn="l"/>
                      <a:r>
                        <a:rPr lang="en-US" sz="1400" b="1" dirty="0"/>
                        <a:t>STI CAM SOO Team</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N/A</a:t>
                      </a:r>
                    </a:p>
                  </a:txBody>
                  <a:tcPr marL="68580" marR="68580" marT="34290" marB="3429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rgbClr val="007F00"/>
                          </a:solidFill>
                        </a:rPr>
                        <a:t>EAS probs complement NBMAX probs. FV3 outlier frequency is similar to NMMB. Lightning product is useful. Benefits to AK operations. </a:t>
                      </a:r>
                      <a:r>
                        <a:rPr lang="en-US" sz="1400" b="0" dirty="0">
                          <a:solidFill>
                            <a:srgbClr val="FF0000"/>
                          </a:solidFill>
                        </a:rPr>
                        <a:t>Concerned about degraded CAPE and C&amp;V performance.</a:t>
                      </a:r>
                      <a:endParaRPr lang="en-US" sz="1400" dirty="0"/>
                    </a:p>
                  </a:txBody>
                  <a:tcPr marL="68580" marR="68580" marT="34290" marB="34290" anchor="ctr"/>
                </a:tc>
                <a:extLst>
                  <a:ext uri="{0D108BD9-81ED-4DB2-BD59-A6C34878D82A}">
                    <a16:rowId xmlns:a16="http://schemas.microsoft.com/office/drawing/2014/main" val="3379449227"/>
                  </a:ext>
                </a:extLst>
              </a:tr>
              <a:tr h="526503">
                <a:tc>
                  <a:txBody>
                    <a:bodyPr/>
                    <a:lstStyle/>
                    <a:p>
                      <a:pPr algn="l"/>
                      <a:r>
                        <a:rPr lang="en-US" sz="1400" b="1" dirty="0"/>
                        <a:t>FAA Weather Research Branch</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rgbClr val="007F00"/>
                          </a:solidFill>
                        </a:rPr>
                        <a:t>Implement</a:t>
                      </a:r>
                      <a:endParaRPr lang="en-US" sz="1400" dirty="0"/>
                    </a:p>
                  </a:txBody>
                  <a:tcPr marL="68580" marR="68580" marT="34290" marB="34290" anchor="ctr"/>
                </a:tc>
                <a:tc>
                  <a:txBody>
                    <a:bodyPr/>
                    <a:lstStyle/>
                    <a:p>
                      <a:pPr algn="l"/>
                      <a:r>
                        <a:rPr lang="en-US" sz="1400" b="0" dirty="0">
                          <a:solidFill>
                            <a:srgbClr val="007F00"/>
                          </a:solidFill>
                        </a:rPr>
                        <a:t>Extension will benefit Day 2 forecast products. Favor addition of the HRRR</a:t>
                      </a:r>
                      <a:r>
                        <a:rPr lang="en-US" sz="1400" b="0" dirty="0">
                          <a:solidFill>
                            <a:schemeClr val="tx1"/>
                          </a:solidFill>
                        </a:rPr>
                        <a:t>, but </a:t>
                      </a:r>
                      <a:r>
                        <a:rPr lang="en-US" sz="1400" b="0" dirty="0">
                          <a:solidFill>
                            <a:srgbClr val="FF0000"/>
                          </a:solidFill>
                        </a:rPr>
                        <a:t>concerned FV3 member may not be ready for ops</a:t>
                      </a:r>
                      <a:endParaRPr lang="en-US" sz="1400" dirty="0"/>
                    </a:p>
                  </a:txBody>
                  <a:tcPr marL="68580" marR="68580" marT="34290" marB="34290" anchor="ctr"/>
                </a:tc>
                <a:extLst>
                  <a:ext uri="{0D108BD9-81ED-4DB2-BD59-A6C34878D82A}">
                    <a16:rowId xmlns:a16="http://schemas.microsoft.com/office/drawing/2014/main" val="610207713"/>
                  </a:ext>
                </a:extLst>
              </a:tr>
            </a:tbl>
          </a:graphicData>
        </a:graphic>
      </p:graphicFrame>
    </p:spTree>
    <p:extLst>
      <p:ext uri="{BB962C8B-B14F-4D97-AF65-F5344CB8AC3E}">
        <p14:creationId xmlns:p14="http://schemas.microsoft.com/office/powerpoint/2010/main" val="2569562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Overall Impressions: Common Concerns</a:t>
            </a:r>
          </a:p>
        </p:txBody>
      </p:sp>
      <p:sp>
        <p:nvSpPr>
          <p:cNvPr id="2" name="Slide Number Placeholder 1"/>
          <p:cNvSpPr>
            <a:spLocks noGrp="1"/>
          </p:cNvSpPr>
          <p:nvPr>
            <p:ph type="sldNum" sz="quarter" idx="12"/>
          </p:nvPr>
        </p:nvSpPr>
        <p:spPr/>
        <p:txBody>
          <a:bodyPr/>
          <a:lstStyle/>
          <a:p>
            <a:fld id="{364423BE-BAF9-5447-BAF7-CF3FF8308402}" type="slidenum">
              <a:rPr lang="en-US" smtClean="0"/>
              <a:t>44</a:t>
            </a:fld>
            <a:endParaRPr lang="en-US"/>
          </a:p>
        </p:txBody>
      </p:sp>
      <p:sp>
        <p:nvSpPr>
          <p:cNvPr id="16" name="Content Placeholder 2">
            <a:extLst>
              <a:ext uri="{FF2B5EF4-FFF2-40B4-BE49-F238E27FC236}">
                <a16:creationId xmlns:a16="http://schemas.microsoft.com/office/drawing/2014/main" id="{3FD4594F-500C-ED4A-BBF8-1B7063FA9B7C}"/>
              </a:ext>
            </a:extLst>
          </p:cNvPr>
          <p:cNvSpPr txBox="1">
            <a:spLocks/>
          </p:cNvSpPr>
          <p:nvPr/>
        </p:nvSpPr>
        <p:spPr>
          <a:xfrm>
            <a:off x="457200" y="1200151"/>
            <a:ext cx="8229600" cy="3840956"/>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kumimoji="0" lang="en-US" sz="2000" i="0" u="none" strike="noStrike" kern="1200" cap="none" spc="0" normalizeH="0" baseline="0" noProof="0" dirty="0">
                <a:ln>
                  <a:noFill/>
                </a:ln>
                <a:solidFill>
                  <a:sysClr val="windowText" lastClr="000000"/>
                </a:solidFill>
                <a:effectLst/>
                <a:uLnTx/>
                <a:uFillTx/>
                <a:latin typeface="Calibri"/>
                <a:ea typeface="+mn-ea"/>
                <a:cs typeface="+mn-cs"/>
              </a:rPr>
              <a:t>Overall, </a:t>
            </a:r>
            <a:r>
              <a:rPr kumimoji="0" lang="en-US" sz="2000" b="1" i="0" u="none" strike="noStrike" kern="1200" cap="none" spc="0" normalizeH="0" baseline="0" noProof="0" dirty="0">
                <a:ln>
                  <a:noFill/>
                </a:ln>
                <a:solidFill>
                  <a:sysClr val="windowText" lastClr="000000"/>
                </a:solidFill>
                <a:effectLst/>
                <a:uLnTx/>
                <a:uFillTx/>
                <a:latin typeface="Calibri"/>
                <a:ea typeface="+mn-ea"/>
                <a:cs typeface="+mn-cs"/>
              </a:rPr>
              <a:t>parallel guidance </a:t>
            </a:r>
            <a:r>
              <a:rPr kumimoji="0" lang="en-US" sz="2000" i="0" u="none" strike="noStrike" kern="1200" cap="none" spc="0" normalizeH="0" baseline="0" noProof="0" dirty="0">
                <a:ln>
                  <a:noFill/>
                </a:ln>
                <a:solidFill>
                  <a:sysClr val="windowText" lastClr="000000"/>
                </a:solidFill>
                <a:effectLst/>
                <a:uLnTx/>
                <a:uFillTx/>
                <a:latin typeface="Calibri"/>
                <a:ea typeface="+mn-ea"/>
                <a:cs typeface="+mn-cs"/>
              </a:rPr>
              <a:t>was considered </a:t>
            </a:r>
            <a:r>
              <a:rPr kumimoji="0" lang="en-US" sz="2000" b="1" i="1" u="none" strike="noStrike" kern="1200" cap="none" spc="0" normalizeH="0" baseline="0" noProof="0" dirty="0">
                <a:ln>
                  <a:noFill/>
                </a:ln>
                <a:solidFill>
                  <a:sysClr val="windowText" lastClr="000000"/>
                </a:solidFill>
                <a:effectLst/>
                <a:uLnTx/>
                <a:uFillTx/>
                <a:latin typeface="Calibri"/>
                <a:ea typeface="+mn-ea"/>
                <a:cs typeface="+mn-cs"/>
              </a:rPr>
              <a:t>as good or slightly better </a:t>
            </a:r>
            <a:r>
              <a:rPr kumimoji="0" lang="en-US" sz="2000" i="0" u="none" strike="noStrike" kern="1200" cap="none" spc="0" normalizeH="0" baseline="0" noProof="0" dirty="0">
                <a:ln>
                  <a:noFill/>
                </a:ln>
                <a:solidFill>
                  <a:sysClr val="windowText" lastClr="000000"/>
                </a:solidFill>
                <a:effectLst/>
                <a:uLnTx/>
                <a:uFillTx/>
                <a:latin typeface="Calibri"/>
                <a:ea typeface="+mn-ea"/>
                <a:cs typeface="+mn-cs"/>
              </a:rPr>
              <a:t>than operational guidance, </a:t>
            </a:r>
            <a:r>
              <a:rPr kumimoji="0" lang="en-US" sz="2000" i="1" u="sng" strike="noStrike" kern="1200" cap="none" spc="0" normalizeH="0" baseline="0" noProof="0" dirty="0">
                <a:ln>
                  <a:noFill/>
                </a:ln>
                <a:solidFill>
                  <a:sysClr val="windowText" lastClr="000000"/>
                </a:solidFill>
                <a:effectLst/>
                <a:uLnTx/>
                <a:uFillTx/>
                <a:latin typeface="Calibri"/>
                <a:ea typeface="+mn-ea"/>
                <a:cs typeface="+mn-cs"/>
              </a:rPr>
              <a:t>with the exception of instability, ceiling, and visibility</a:t>
            </a:r>
            <a:r>
              <a:rPr kumimoji="0" lang="en-US" sz="2000" i="0" u="none" strike="noStrike" kern="1200" cap="none" spc="0" normalizeH="0" baseline="0" noProof="0" dirty="0">
                <a:ln>
                  <a:noFill/>
                </a:ln>
                <a:solidFill>
                  <a:sysClr val="windowText" lastClr="000000"/>
                </a:solidFill>
                <a:effectLst/>
                <a:uLnTx/>
                <a:uFillTx/>
                <a:latin typeface="Calibri"/>
                <a:ea typeface="+mn-ea"/>
                <a:cs typeface="+mn-cs"/>
              </a:rPr>
              <a:t>.</a:t>
            </a:r>
          </a:p>
          <a:p>
            <a:r>
              <a:rPr lang="en-US" sz="2000" b="1" dirty="0">
                <a:solidFill>
                  <a:srgbClr val="007F00"/>
                </a:solidFill>
              </a:rPr>
              <a:t>All participating evaluators </a:t>
            </a:r>
            <a:r>
              <a:rPr lang="en-US" sz="2000" b="1">
                <a:solidFill>
                  <a:srgbClr val="007F00"/>
                </a:solidFill>
              </a:rPr>
              <a:t>and stakeholders </a:t>
            </a:r>
            <a:r>
              <a:rPr lang="en-US" sz="2000" b="1" dirty="0">
                <a:solidFill>
                  <a:srgbClr val="007F00"/>
                </a:solidFill>
              </a:rPr>
              <a:t>are generally supportive of the proposed implementation.</a:t>
            </a:r>
            <a:endParaRPr lang="en-US" sz="2000" dirty="0"/>
          </a:p>
          <a:p>
            <a:pPr marL="0" indent="0">
              <a:buNone/>
            </a:pPr>
            <a:endParaRPr kumimoji="0" lang="en-US" sz="2000" i="0" u="none" strike="noStrike" kern="1200" cap="none" spc="0" normalizeH="0" baseline="0" noProof="0" dirty="0">
              <a:ln>
                <a:noFill/>
              </a:ln>
              <a:solidFill>
                <a:sysClr val="windowText" lastClr="000000"/>
              </a:solidFill>
              <a:effectLst/>
              <a:uLnTx/>
              <a:uFillTx/>
              <a:latin typeface="Calibri"/>
              <a:ea typeface="+mn-ea"/>
              <a:cs typeface="+mn-cs"/>
            </a:endParaRPr>
          </a:p>
          <a:p>
            <a:pPr marL="0" indent="0">
              <a:buNone/>
            </a:pPr>
            <a:r>
              <a:rPr lang="en-US" sz="2000" u="sng" dirty="0">
                <a:solidFill>
                  <a:sysClr val="windowText" lastClr="000000"/>
                </a:solidFill>
                <a:latin typeface="Calibri"/>
              </a:rPr>
              <a:t>Common Concerns</a:t>
            </a:r>
            <a:endParaRPr kumimoji="0" lang="en-US" sz="2000" i="0" u="sng" strike="noStrike" kern="1200" cap="none" spc="0" normalizeH="0" baseline="0" noProof="0" dirty="0">
              <a:ln>
                <a:noFill/>
              </a:ln>
              <a:solidFill>
                <a:sysClr val="windowText" lastClr="000000"/>
              </a:solidFill>
              <a:effectLst/>
              <a:uLnTx/>
              <a:uFillTx/>
              <a:latin typeface="Calibri"/>
              <a:ea typeface="+mn-ea"/>
              <a:cs typeface="+mn-cs"/>
            </a:endParaRPr>
          </a:p>
          <a:p>
            <a:pPr marL="457200" indent="-457200">
              <a:buFont typeface="+mj-lt"/>
              <a:buAutoNum type="arabicPeriod"/>
            </a:pPr>
            <a:r>
              <a:rPr kumimoji="0" lang="en-US" sz="2000" i="0" u="none" strike="noStrike" kern="1200" cap="none" spc="0" normalizeH="0" baseline="0" noProof="0" dirty="0">
                <a:ln>
                  <a:noFill/>
                </a:ln>
                <a:solidFill>
                  <a:sysClr val="windowText" lastClr="000000"/>
                </a:solidFill>
                <a:effectLst/>
                <a:uLnTx/>
                <a:uFillTx/>
                <a:latin typeface="Calibri"/>
                <a:ea typeface="+mn-ea"/>
                <a:cs typeface="+mn-cs"/>
              </a:rPr>
              <a:t>Reduction in instability due to characteristics of the FV3 member</a:t>
            </a:r>
            <a:endParaRPr kumimoji="0" lang="en-US" sz="1000" i="0" u="none" strike="noStrike" kern="1200" cap="none" spc="0" normalizeH="0" baseline="0" noProof="0" dirty="0">
              <a:ln>
                <a:noFill/>
              </a:ln>
              <a:solidFill>
                <a:sysClr val="windowText" lastClr="000000"/>
              </a:solidFill>
              <a:effectLst/>
              <a:uLnTx/>
              <a:uFillTx/>
              <a:latin typeface="Calibri"/>
              <a:ea typeface="+mn-ea"/>
              <a:cs typeface="+mn-cs"/>
            </a:endParaRPr>
          </a:p>
          <a:p>
            <a:pPr marL="457200" indent="-457200">
              <a:buFont typeface="+mj-lt"/>
              <a:buAutoNum type="arabicPeriod"/>
            </a:pPr>
            <a:endParaRPr lang="en-US" sz="1000" dirty="0"/>
          </a:p>
          <a:p>
            <a:pPr marL="457200" indent="-457200">
              <a:buFont typeface="+mj-lt"/>
              <a:buAutoNum type="arabicPeriod"/>
            </a:pPr>
            <a:r>
              <a:rPr lang="en-US" sz="2000" dirty="0"/>
              <a:t>Significant reduction of forecasts of very low visibility</a:t>
            </a:r>
          </a:p>
          <a:p>
            <a:pPr marL="457200" indent="-457200">
              <a:buFont typeface="+mj-lt"/>
              <a:buAutoNum type="arabicPeriod"/>
            </a:pPr>
            <a:endParaRPr lang="en-US" sz="1000" dirty="0"/>
          </a:p>
          <a:p>
            <a:pPr marL="457200" indent="-457200">
              <a:buFont typeface="+mj-lt"/>
              <a:buAutoNum type="arabicPeriod"/>
            </a:pPr>
            <a:r>
              <a:rPr lang="en-US" sz="2000" dirty="0"/>
              <a:t>Fewer forecasts of lower ceilings</a:t>
            </a:r>
          </a:p>
        </p:txBody>
      </p:sp>
    </p:spTree>
    <p:extLst>
      <p:ext uri="{BB962C8B-B14F-4D97-AF65-F5344CB8AC3E}">
        <p14:creationId xmlns:p14="http://schemas.microsoft.com/office/powerpoint/2010/main" val="1369293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492420"/>
          </a:xfrm>
          <a:prstGeom prst="rect">
            <a:avLst/>
          </a:prstGeom>
          <a:noFill/>
        </p:spPr>
        <p:txBody>
          <a:bodyPr wrap="square" lIns="121899" tIns="60949" rIns="121899" bIns="60949" rtlCol="0">
            <a:spAutoFit/>
          </a:bodyPr>
          <a:lstStyle/>
          <a:p>
            <a:pPr algn="ctr"/>
            <a:r>
              <a:rPr lang="en-US" sz="2300" b="1" dirty="0">
                <a:solidFill>
                  <a:schemeClr val="bg1"/>
                </a:solidFill>
                <a:latin typeface="Arial"/>
                <a:cs typeface="Arial"/>
              </a:rPr>
              <a:t>Addressing CAPE, Ceiling, and Visibility Concerns</a:t>
            </a:r>
          </a:p>
        </p:txBody>
      </p:sp>
      <p:sp>
        <p:nvSpPr>
          <p:cNvPr id="2" name="Slide Number Placeholder 1"/>
          <p:cNvSpPr>
            <a:spLocks noGrp="1"/>
          </p:cNvSpPr>
          <p:nvPr>
            <p:ph type="sldNum" sz="quarter" idx="12"/>
          </p:nvPr>
        </p:nvSpPr>
        <p:spPr/>
        <p:txBody>
          <a:bodyPr/>
          <a:lstStyle/>
          <a:p>
            <a:fld id="{364423BE-BAF9-5447-BAF7-CF3FF8308402}" type="slidenum">
              <a:rPr lang="en-US" smtClean="0"/>
              <a:t>45</a:t>
            </a:fld>
            <a:endParaRPr lang="en-US"/>
          </a:p>
        </p:txBody>
      </p:sp>
      <p:sp>
        <p:nvSpPr>
          <p:cNvPr id="17" name="Content Placeholder 2">
            <a:extLst>
              <a:ext uri="{FF2B5EF4-FFF2-40B4-BE49-F238E27FC236}">
                <a16:creationId xmlns:a16="http://schemas.microsoft.com/office/drawing/2014/main" id="{0BF28C9C-E5D5-4244-9393-63FCFBDA3951}"/>
              </a:ext>
            </a:extLst>
          </p:cNvPr>
          <p:cNvSpPr txBox="1">
            <a:spLocks/>
          </p:cNvSpPr>
          <p:nvPr/>
        </p:nvSpPr>
        <p:spPr>
          <a:xfrm>
            <a:off x="457199" y="994166"/>
            <a:ext cx="8477795" cy="4100404"/>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20000"/>
              </a:spcBef>
              <a:spcAft>
                <a:spcPts val="0"/>
              </a:spcAft>
              <a:buClrTx/>
              <a:buSzTx/>
              <a:buNone/>
              <a:tabLst/>
              <a:defRPr/>
            </a:pPr>
            <a:r>
              <a:rPr lang="en-US" sz="1800" u="sng" dirty="0">
                <a:solidFill>
                  <a:sysClr val="windowText" lastClr="000000"/>
                </a:solidFill>
                <a:latin typeface="Calibri"/>
              </a:rPr>
              <a:t>Using These HREFv3 Products in the Field</a:t>
            </a: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800" b="1" i="1" dirty="0">
                <a:solidFill>
                  <a:sysClr val="windowText" lastClr="000000"/>
                </a:solidFill>
                <a:latin typeface="Calibri"/>
              </a:rPr>
              <a:t>Concerns with CAPE and C&amp;V guidance are most striking in the mean products</a:t>
            </a: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800" dirty="0">
                <a:solidFill>
                  <a:sysClr val="windowText" lastClr="000000"/>
                </a:solidFill>
                <a:latin typeface="Calibri"/>
              </a:rPr>
              <a:t>As an example, for LIFR and IFR conditions when ceilings are very low and/or visibilities are quite restricted, the HREFv3 means will be unable to show very low C&amp;V values if the FV3 members predict clear sky instead of fog or low cloud</a:t>
            </a:r>
          </a:p>
          <a:p>
            <a:pPr marL="0" marR="0" lvl="0" indent="0" algn="l" defTabSz="685800" rtl="0" eaLnBrk="1" fontAlgn="auto" latinLnBrk="0" hangingPunct="1">
              <a:lnSpc>
                <a:spcPct val="100000"/>
              </a:lnSpc>
              <a:spcBef>
                <a:spcPct val="20000"/>
              </a:spcBef>
              <a:spcAft>
                <a:spcPts val="0"/>
              </a:spcAft>
              <a:buClrTx/>
              <a:buSzTx/>
              <a:buNone/>
              <a:tabLst/>
              <a:defRPr/>
            </a:pPr>
            <a:endParaRPr lang="en-US" sz="1000" dirty="0">
              <a:solidFill>
                <a:sysClr val="windowText" lastClr="000000"/>
              </a:solidFill>
              <a:latin typeface="Calibri"/>
            </a:endParaRP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800" b="1" i="1" dirty="0">
                <a:solidFill>
                  <a:sysClr val="windowText" lastClr="000000"/>
                </a:solidFill>
                <a:latin typeface="Calibri"/>
              </a:rPr>
              <a:t>The CAPE and C&amp;V probability products are impacted, but to a lesser extent</a:t>
            </a: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800" dirty="0">
                <a:solidFill>
                  <a:sysClr val="windowText" lastClr="000000"/>
                </a:solidFill>
                <a:latin typeface="Calibri"/>
              </a:rPr>
              <a:t>Probabilistic signals for LIFR or IFR conditions will still be discernable, but upper-end probabilities might be reduced from 80-90% to 50-70%</a:t>
            </a:r>
          </a:p>
          <a:p>
            <a:pPr marL="0" indent="0">
              <a:buNone/>
              <a:defRPr/>
            </a:pPr>
            <a:endParaRPr lang="en-US" sz="1000" dirty="0">
              <a:solidFill>
                <a:sysClr val="windowText" lastClr="000000"/>
              </a:solidFill>
            </a:endParaRPr>
          </a:p>
          <a:p>
            <a:pPr>
              <a:defRPr/>
            </a:pPr>
            <a:r>
              <a:rPr lang="en-US" sz="1800" dirty="0">
                <a:solidFill>
                  <a:sysClr val="windowText" lastClr="000000"/>
                </a:solidFill>
              </a:rPr>
              <a:t>Forecaster education will be imperative to ensure the best use of HREFv3 CAPE and C&amp;V guidance. </a:t>
            </a:r>
            <a:r>
              <a:rPr lang="en-US" sz="1800" b="1" u="sng" dirty="0">
                <a:solidFill>
                  <a:sysClr val="windowText" lastClr="000000"/>
                </a:solidFill>
              </a:rPr>
              <a:t>The mean products for these fields must be used with caution.</a:t>
            </a:r>
            <a:endParaRPr lang="en-US" sz="1800" b="1" u="sng" dirty="0">
              <a:solidFill>
                <a:sysClr val="windowText" lastClr="000000"/>
              </a:solidFill>
              <a:latin typeface="Calibri"/>
            </a:endParaRP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800" b="1" i="1" dirty="0">
                <a:solidFill>
                  <a:sysClr val="windowText" lastClr="000000"/>
                </a:solidFill>
                <a:latin typeface="Calibri"/>
              </a:rPr>
              <a:t>Calibrating to and leaning on the probability products will be the best way to extract the most value out of the HREFv3 guidance for CAPE, ceiling, and visibility</a:t>
            </a:r>
            <a:endParaRPr kumimoji="0" lang="en-US" sz="1800" b="1" i="1"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40665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9699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128733"/>
            <a:ext cx="846824" cy="860437"/>
          </a:xfrm>
          <a:prstGeom prst="rect">
            <a:avLst/>
          </a:prstGeom>
        </p:spPr>
      </p:pic>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60522" y="128733"/>
            <a:ext cx="841248" cy="841248"/>
          </a:xfrm>
          <a:prstGeom prst="rect">
            <a:avLst/>
          </a:prstGeom>
        </p:spPr>
      </p:pic>
      <p:sp>
        <p:nvSpPr>
          <p:cNvPr id="13" name="TextBox 12"/>
          <p:cNvSpPr txBox="1"/>
          <p:nvPr/>
        </p:nvSpPr>
        <p:spPr>
          <a:xfrm>
            <a:off x="1" y="419184"/>
            <a:ext cx="9156633" cy="477031"/>
          </a:xfrm>
          <a:prstGeom prst="rect">
            <a:avLst/>
          </a:prstGeom>
          <a:noFill/>
        </p:spPr>
        <p:txBody>
          <a:bodyPr wrap="square" lIns="121899" tIns="60949" rIns="121899" bIns="60949" rtlCol="0">
            <a:spAutoFit/>
          </a:bodyPr>
          <a:lstStyle/>
          <a:p>
            <a:pPr algn="ctr"/>
            <a:r>
              <a:rPr lang="en-US" sz="2300" b="1" dirty="0">
                <a:solidFill>
                  <a:schemeClr val="bg1"/>
                </a:solidFill>
                <a:latin typeface="Arial"/>
                <a:cs typeface="Arial"/>
              </a:rPr>
              <a:t>Addressing CAPE, Ceiling, and Visibility Concerns</a:t>
            </a:r>
          </a:p>
        </p:txBody>
      </p:sp>
      <p:sp>
        <p:nvSpPr>
          <p:cNvPr id="2" name="Slide Number Placeholder 1"/>
          <p:cNvSpPr>
            <a:spLocks noGrp="1"/>
          </p:cNvSpPr>
          <p:nvPr>
            <p:ph type="sldNum" sz="quarter" idx="12"/>
          </p:nvPr>
        </p:nvSpPr>
        <p:spPr/>
        <p:txBody>
          <a:bodyPr/>
          <a:lstStyle/>
          <a:p>
            <a:fld id="{364423BE-BAF9-5447-BAF7-CF3FF8308402}" type="slidenum">
              <a:rPr lang="en-US" smtClean="0"/>
              <a:t>46</a:t>
            </a:fld>
            <a:endParaRPr lang="en-US"/>
          </a:p>
        </p:txBody>
      </p:sp>
      <p:pic>
        <p:nvPicPr>
          <p:cNvPr id="4" name="Picture 3">
            <a:extLst>
              <a:ext uri="{FF2B5EF4-FFF2-40B4-BE49-F238E27FC236}">
                <a16:creationId xmlns:a16="http://schemas.microsoft.com/office/drawing/2014/main" id="{4C8E0315-BE5B-8044-83B1-D81CA8087628}"/>
              </a:ext>
            </a:extLst>
          </p:cNvPr>
          <p:cNvPicPr>
            <a:picLocks noChangeAspect="1"/>
          </p:cNvPicPr>
          <p:nvPr/>
        </p:nvPicPr>
        <p:blipFill>
          <a:blip r:embed="rId4"/>
          <a:stretch>
            <a:fillRect/>
          </a:stretch>
        </p:blipFill>
        <p:spPr>
          <a:xfrm>
            <a:off x="65268" y="1011192"/>
            <a:ext cx="5485907" cy="2435743"/>
          </a:xfrm>
          <a:prstGeom prst="rect">
            <a:avLst/>
          </a:prstGeom>
        </p:spPr>
      </p:pic>
      <p:pic>
        <p:nvPicPr>
          <p:cNvPr id="5" name="Picture 4">
            <a:extLst>
              <a:ext uri="{FF2B5EF4-FFF2-40B4-BE49-F238E27FC236}">
                <a16:creationId xmlns:a16="http://schemas.microsoft.com/office/drawing/2014/main" id="{6B8BE59F-60DA-CC40-B347-4214743EFC68}"/>
              </a:ext>
            </a:extLst>
          </p:cNvPr>
          <p:cNvPicPr>
            <a:picLocks noChangeAspect="1"/>
          </p:cNvPicPr>
          <p:nvPr/>
        </p:nvPicPr>
        <p:blipFill>
          <a:blip r:embed="rId5"/>
          <a:stretch>
            <a:fillRect/>
          </a:stretch>
        </p:blipFill>
        <p:spPr>
          <a:xfrm>
            <a:off x="3319166" y="2599639"/>
            <a:ext cx="5595491" cy="2506780"/>
          </a:xfrm>
          <a:prstGeom prst="rect">
            <a:avLst/>
          </a:prstGeom>
        </p:spPr>
      </p:pic>
      <p:sp>
        <p:nvSpPr>
          <p:cNvPr id="23" name="TextBox 22">
            <a:extLst>
              <a:ext uri="{FF2B5EF4-FFF2-40B4-BE49-F238E27FC236}">
                <a16:creationId xmlns:a16="http://schemas.microsoft.com/office/drawing/2014/main" id="{E57A61C0-2276-6D41-A496-EB09C612A8F6}"/>
              </a:ext>
            </a:extLst>
          </p:cNvPr>
          <p:cNvSpPr txBox="1"/>
          <p:nvPr/>
        </p:nvSpPr>
        <p:spPr>
          <a:xfrm>
            <a:off x="1301748" y="4066401"/>
            <a:ext cx="1940199" cy="338554"/>
          </a:xfrm>
          <a:prstGeom prst="rect">
            <a:avLst/>
          </a:prstGeom>
          <a:noFill/>
        </p:spPr>
        <p:txBody>
          <a:bodyPr wrap="square" rtlCol="0">
            <a:spAutoFit/>
          </a:bodyPr>
          <a:lstStyle/>
          <a:p>
            <a:r>
              <a:rPr lang="en-US" sz="1600" b="1" dirty="0"/>
              <a:t>PROB VSBY &lt; ½ mile</a:t>
            </a:r>
          </a:p>
        </p:txBody>
      </p:sp>
      <p:sp>
        <p:nvSpPr>
          <p:cNvPr id="18" name="TextBox 17">
            <a:extLst>
              <a:ext uri="{FF2B5EF4-FFF2-40B4-BE49-F238E27FC236}">
                <a16:creationId xmlns:a16="http://schemas.microsoft.com/office/drawing/2014/main" id="{5664BBC7-642A-F848-800E-1B58007F3A52}"/>
              </a:ext>
            </a:extLst>
          </p:cNvPr>
          <p:cNvSpPr txBox="1"/>
          <p:nvPr/>
        </p:nvSpPr>
        <p:spPr>
          <a:xfrm>
            <a:off x="5551175" y="1283032"/>
            <a:ext cx="2513701" cy="584775"/>
          </a:xfrm>
          <a:prstGeom prst="rect">
            <a:avLst/>
          </a:prstGeom>
          <a:solidFill>
            <a:schemeClr val="accent4">
              <a:lumMod val="20000"/>
              <a:lumOff val="80000"/>
            </a:schemeClr>
          </a:solidFill>
        </p:spPr>
        <p:txBody>
          <a:bodyPr wrap="none" rtlCol="0">
            <a:spAutoFit/>
          </a:bodyPr>
          <a:lstStyle/>
          <a:p>
            <a:r>
              <a:rPr lang="en-US" sz="1600" dirty="0"/>
              <a:t>HREFv3 mean shows almost</a:t>
            </a:r>
          </a:p>
          <a:p>
            <a:r>
              <a:rPr lang="en-US" sz="1600" dirty="0"/>
              <a:t> no values of low visibility</a:t>
            </a:r>
          </a:p>
        </p:txBody>
      </p:sp>
      <p:sp>
        <p:nvSpPr>
          <p:cNvPr id="24" name="TextBox 23">
            <a:extLst>
              <a:ext uri="{FF2B5EF4-FFF2-40B4-BE49-F238E27FC236}">
                <a16:creationId xmlns:a16="http://schemas.microsoft.com/office/drawing/2014/main" id="{2794ADE6-49CD-AF4F-9607-3FD43E9AA8C4}"/>
              </a:ext>
            </a:extLst>
          </p:cNvPr>
          <p:cNvSpPr txBox="1"/>
          <p:nvPr/>
        </p:nvSpPr>
        <p:spPr>
          <a:xfrm>
            <a:off x="733888" y="4424692"/>
            <a:ext cx="2508059" cy="584775"/>
          </a:xfrm>
          <a:prstGeom prst="rect">
            <a:avLst/>
          </a:prstGeom>
          <a:solidFill>
            <a:schemeClr val="accent4">
              <a:lumMod val="20000"/>
              <a:lumOff val="80000"/>
            </a:schemeClr>
          </a:solidFill>
        </p:spPr>
        <p:txBody>
          <a:bodyPr wrap="none" rtlCol="0">
            <a:spAutoFit/>
          </a:bodyPr>
          <a:lstStyle/>
          <a:p>
            <a:r>
              <a:rPr lang="en-US" sz="1600" dirty="0"/>
              <a:t>HREFv3 still has modest</a:t>
            </a:r>
          </a:p>
          <a:p>
            <a:r>
              <a:rPr lang="en-US" sz="1600" dirty="0"/>
              <a:t>probabilities of low visibility</a:t>
            </a:r>
          </a:p>
        </p:txBody>
      </p:sp>
      <p:sp>
        <p:nvSpPr>
          <p:cNvPr id="19" name="TextBox 18">
            <a:extLst>
              <a:ext uri="{FF2B5EF4-FFF2-40B4-BE49-F238E27FC236}">
                <a16:creationId xmlns:a16="http://schemas.microsoft.com/office/drawing/2014/main" id="{3D71739B-08B8-C94F-A9E4-AEB22E67927E}"/>
              </a:ext>
            </a:extLst>
          </p:cNvPr>
          <p:cNvSpPr txBox="1"/>
          <p:nvPr/>
        </p:nvSpPr>
        <p:spPr>
          <a:xfrm>
            <a:off x="3057225" y="2193399"/>
            <a:ext cx="752549" cy="300082"/>
          </a:xfrm>
          <a:prstGeom prst="rect">
            <a:avLst/>
          </a:prstGeom>
          <a:solidFill>
            <a:schemeClr val="bg1"/>
          </a:solidFill>
          <a:ln w="254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HREFv3</a:t>
            </a:r>
          </a:p>
        </p:txBody>
      </p:sp>
      <p:sp>
        <p:nvSpPr>
          <p:cNvPr id="20" name="TextBox 19">
            <a:extLst>
              <a:ext uri="{FF2B5EF4-FFF2-40B4-BE49-F238E27FC236}">
                <a16:creationId xmlns:a16="http://schemas.microsoft.com/office/drawing/2014/main" id="{1F1A6E69-0504-1546-B6B9-7980D2D7D72D}"/>
              </a:ext>
            </a:extLst>
          </p:cNvPr>
          <p:cNvSpPr txBox="1"/>
          <p:nvPr/>
        </p:nvSpPr>
        <p:spPr>
          <a:xfrm>
            <a:off x="294975" y="2193399"/>
            <a:ext cx="752549" cy="300082"/>
          </a:xfrm>
          <a:prstGeom prst="rect">
            <a:avLst/>
          </a:prstGeom>
          <a:solidFill>
            <a:schemeClr val="bg1"/>
          </a:solidFill>
          <a:ln w="254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HREFv2</a:t>
            </a:r>
          </a:p>
        </p:txBody>
      </p:sp>
      <p:sp>
        <p:nvSpPr>
          <p:cNvPr id="21" name="TextBox 20">
            <a:extLst>
              <a:ext uri="{FF2B5EF4-FFF2-40B4-BE49-F238E27FC236}">
                <a16:creationId xmlns:a16="http://schemas.microsoft.com/office/drawing/2014/main" id="{71E535EE-9BC4-6C4A-BB55-208037435724}"/>
              </a:ext>
            </a:extLst>
          </p:cNvPr>
          <p:cNvSpPr txBox="1"/>
          <p:nvPr/>
        </p:nvSpPr>
        <p:spPr>
          <a:xfrm>
            <a:off x="5551175" y="976492"/>
            <a:ext cx="1940199" cy="338554"/>
          </a:xfrm>
          <a:prstGeom prst="rect">
            <a:avLst/>
          </a:prstGeom>
          <a:noFill/>
        </p:spPr>
        <p:txBody>
          <a:bodyPr wrap="square" rtlCol="0">
            <a:spAutoFit/>
          </a:bodyPr>
          <a:lstStyle/>
          <a:p>
            <a:r>
              <a:rPr lang="en-US" sz="1600" b="1" dirty="0"/>
              <a:t>MEAN VSBY</a:t>
            </a:r>
          </a:p>
        </p:txBody>
      </p:sp>
      <p:sp>
        <p:nvSpPr>
          <p:cNvPr id="25" name="TextBox 24">
            <a:extLst>
              <a:ext uri="{FF2B5EF4-FFF2-40B4-BE49-F238E27FC236}">
                <a16:creationId xmlns:a16="http://schemas.microsoft.com/office/drawing/2014/main" id="{693BFB10-1ABA-644B-803D-D28DD221A4EE}"/>
              </a:ext>
            </a:extLst>
          </p:cNvPr>
          <p:cNvSpPr txBox="1"/>
          <p:nvPr/>
        </p:nvSpPr>
        <p:spPr>
          <a:xfrm>
            <a:off x="7997797" y="4401869"/>
            <a:ext cx="752549" cy="300082"/>
          </a:xfrm>
          <a:prstGeom prst="rect">
            <a:avLst/>
          </a:prstGeom>
          <a:solidFill>
            <a:schemeClr val="bg1"/>
          </a:solidFill>
          <a:ln w="254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HREFv3</a:t>
            </a:r>
          </a:p>
        </p:txBody>
      </p:sp>
      <p:sp>
        <p:nvSpPr>
          <p:cNvPr id="26" name="TextBox 25">
            <a:extLst>
              <a:ext uri="{FF2B5EF4-FFF2-40B4-BE49-F238E27FC236}">
                <a16:creationId xmlns:a16="http://schemas.microsoft.com/office/drawing/2014/main" id="{CF00BF11-2BA1-164C-9834-C1691C72AC7E}"/>
              </a:ext>
            </a:extLst>
          </p:cNvPr>
          <p:cNvSpPr txBox="1"/>
          <p:nvPr/>
        </p:nvSpPr>
        <p:spPr>
          <a:xfrm>
            <a:off x="5235547" y="4401869"/>
            <a:ext cx="752549" cy="300082"/>
          </a:xfrm>
          <a:prstGeom prst="rect">
            <a:avLst/>
          </a:prstGeom>
          <a:solidFill>
            <a:schemeClr val="bg1"/>
          </a:solidFill>
          <a:ln w="254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HREFv2</a:t>
            </a:r>
          </a:p>
        </p:txBody>
      </p:sp>
    </p:spTree>
    <p:extLst>
      <p:ext uri="{BB962C8B-B14F-4D97-AF65-F5344CB8AC3E}">
        <p14:creationId xmlns:p14="http://schemas.microsoft.com/office/powerpoint/2010/main" val="309007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animBg="1"/>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0BF28C9C-E5D5-4244-9393-63FCFBDA3951}"/>
              </a:ext>
            </a:extLst>
          </p:cNvPr>
          <p:cNvSpPr txBox="1">
            <a:spLocks/>
          </p:cNvSpPr>
          <p:nvPr/>
        </p:nvSpPr>
        <p:spPr>
          <a:xfrm>
            <a:off x="457199" y="1196496"/>
            <a:ext cx="8477795" cy="3898074"/>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1800" dirty="0">
                <a:solidFill>
                  <a:sysClr val="windowText" lastClr="000000"/>
                </a:solidFill>
              </a:rPr>
              <a:t>Some evaluators and other partners have raised the legitimate question as to whether the </a:t>
            </a:r>
            <a:r>
              <a:rPr lang="en-US" sz="1800" dirty="0" err="1">
                <a:solidFill>
                  <a:sysClr val="windowText" lastClr="000000"/>
                </a:solidFill>
              </a:rPr>
              <a:t>HiResW</a:t>
            </a:r>
            <a:r>
              <a:rPr lang="en-US" sz="1800" dirty="0">
                <a:solidFill>
                  <a:sysClr val="windowText" lastClr="000000"/>
                </a:solidFill>
              </a:rPr>
              <a:t> FV3 member was “ready for primetime”</a:t>
            </a:r>
          </a:p>
          <a:p>
            <a:pPr marL="0" indent="0">
              <a:buNone/>
            </a:pPr>
            <a:endParaRPr lang="en-US" sz="1000" dirty="0">
              <a:solidFill>
                <a:sysClr val="windowText" lastClr="000000"/>
              </a:solidFill>
            </a:endParaRPr>
          </a:p>
          <a:p>
            <a:r>
              <a:rPr lang="en-US" sz="1800" dirty="0">
                <a:solidFill>
                  <a:sysClr val="windowText" lastClr="000000"/>
                </a:solidFill>
              </a:rPr>
              <a:t>Over the past year, </a:t>
            </a:r>
            <a:r>
              <a:rPr lang="en-US" sz="1800" dirty="0" err="1">
                <a:solidFill>
                  <a:sysClr val="windowText" lastClr="000000"/>
                </a:solidFill>
              </a:rPr>
              <a:t>HiResW</a:t>
            </a:r>
            <a:r>
              <a:rPr lang="en-US" sz="1800" dirty="0">
                <a:solidFill>
                  <a:sysClr val="windowText" lastClr="000000"/>
                </a:solidFill>
              </a:rPr>
              <a:t> FV3 runs with roughly similar configurations have performed comparably to some ops CAMs, like the HRRR, NAM Nest, and NMMB. SPC’s reflectivity stats for April to June support this, despite the CAPE concerns.</a:t>
            </a:r>
          </a:p>
          <a:p>
            <a:pPr marL="0" indent="0">
              <a:buNone/>
            </a:pPr>
            <a:endParaRPr lang="en-US" sz="1000" dirty="0">
              <a:solidFill>
                <a:sysClr val="windowText" lastClr="000000"/>
              </a:solidFill>
            </a:endParaRPr>
          </a:p>
          <a:p>
            <a:r>
              <a:rPr lang="en-US" sz="1800" dirty="0">
                <a:solidFill>
                  <a:sysClr val="windowText" lastClr="000000"/>
                </a:solidFill>
              </a:rPr>
              <a:t>Although we haven’t previously discussed it in this venue, EMC developers and the MEG are aware that the HRW-FV3 showed more improvement over the HRW-NMMB during the cool season. Marked changes in FV3 performance characteristics between March and April were investigated.</a:t>
            </a:r>
          </a:p>
          <a:p>
            <a:pPr marL="0" indent="0">
              <a:buNone/>
            </a:pPr>
            <a:endParaRPr lang="en-US" sz="1000" dirty="0">
              <a:solidFill>
                <a:sysClr val="windowText" lastClr="000000"/>
              </a:solidFill>
            </a:endParaRPr>
          </a:p>
          <a:p>
            <a:r>
              <a:rPr lang="en-US" sz="1800" dirty="0">
                <a:solidFill>
                  <a:sysClr val="windowText" lastClr="000000"/>
                </a:solidFill>
              </a:rPr>
              <a:t>We cautiously suspect that some of the </a:t>
            </a:r>
            <a:r>
              <a:rPr lang="en-US" sz="1800" dirty="0" err="1">
                <a:solidFill>
                  <a:sysClr val="windowText" lastClr="000000"/>
                </a:solidFill>
              </a:rPr>
              <a:t>HiResW</a:t>
            </a:r>
            <a:r>
              <a:rPr lang="en-US" sz="1800" dirty="0">
                <a:solidFill>
                  <a:sysClr val="windowText" lastClr="000000"/>
                </a:solidFill>
              </a:rPr>
              <a:t> FV3 concerns will be mitigated and overall synoptic performance will improve during the cool season.</a:t>
            </a:r>
          </a:p>
        </p:txBody>
      </p:sp>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492420"/>
          </a:xfrm>
          <a:prstGeom prst="rect">
            <a:avLst/>
          </a:prstGeom>
          <a:noFill/>
        </p:spPr>
        <p:txBody>
          <a:bodyPr wrap="square" lIns="121899" tIns="60949" rIns="121899" bIns="60949" rtlCol="0">
            <a:spAutoFit/>
          </a:bodyPr>
          <a:lstStyle/>
          <a:p>
            <a:pPr algn="ctr"/>
            <a:r>
              <a:rPr lang="en-US" sz="2300" b="1" dirty="0">
                <a:solidFill>
                  <a:schemeClr val="bg1"/>
                </a:solidFill>
                <a:latin typeface="Arial"/>
                <a:cs typeface="Arial"/>
              </a:rPr>
              <a:t>Addressing CAPE, Ceiling, and Visibility Concerns</a:t>
            </a:r>
          </a:p>
        </p:txBody>
      </p:sp>
      <p:sp>
        <p:nvSpPr>
          <p:cNvPr id="2" name="Slide Number Placeholder 1"/>
          <p:cNvSpPr>
            <a:spLocks noGrp="1"/>
          </p:cNvSpPr>
          <p:nvPr>
            <p:ph type="sldNum" sz="quarter" idx="12"/>
          </p:nvPr>
        </p:nvSpPr>
        <p:spPr/>
        <p:txBody>
          <a:bodyPr/>
          <a:lstStyle/>
          <a:p>
            <a:fld id="{364423BE-BAF9-5447-BAF7-CF3FF8308402}" type="slidenum">
              <a:rPr lang="en-US" smtClean="0"/>
              <a:t>47</a:t>
            </a:fld>
            <a:endParaRPr lang="en-US" dirty="0"/>
          </a:p>
        </p:txBody>
      </p:sp>
    </p:spTree>
    <p:extLst>
      <p:ext uri="{BB962C8B-B14F-4D97-AF65-F5344CB8AC3E}">
        <p14:creationId xmlns:p14="http://schemas.microsoft.com/office/powerpoint/2010/main" val="214647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492420"/>
          </a:xfrm>
          <a:prstGeom prst="rect">
            <a:avLst/>
          </a:prstGeom>
          <a:noFill/>
        </p:spPr>
        <p:txBody>
          <a:bodyPr wrap="square" lIns="121899" tIns="60949" rIns="121899" bIns="60949" rtlCol="0">
            <a:spAutoFit/>
          </a:bodyPr>
          <a:lstStyle/>
          <a:p>
            <a:pPr algn="ctr"/>
            <a:r>
              <a:rPr lang="en-US" sz="2300" b="1" dirty="0">
                <a:solidFill>
                  <a:schemeClr val="bg1"/>
                </a:solidFill>
                <a:latin typeface="Arial"/>
                <a:cs typeface="Arial"/>
              </a:rPr>
              <a:t>Addressing CAPE, Ceiling, and Visibility Concerns</a:t>
            </a:r>
          </a:p>
        </p:txBody>
      </p:sp>
      <p:sp>
        <p:nvSpPr>
          <p:cNvPr id="2" name="Slide Number Placeholder 1"/>
          <p:cNvSpPr>
            <a:spLocks noGrp="1"/>
          </p:cNvSpPr>
          <p:nvPr>
            <p:ph type="sldNum" sz="quarter" idx="12"/>
          </p:nvPr>
        </p:nvSpPr>
        <p:spPr/>
        <p:txBody>
          <a:bodyPr/>
          <a:lstStyle/>
          <a:p>
            <a:fld id="{364423BE-BAF9-5447-BAF7-CF3FF8308402}" type="slidenum">
              <a:rPr lang="en-US" smtClean="0"/>
              <a:t>48</a:t>
            </a:fld>
            <a:endParaRPr lang="en-US"/>
          </a:p>
        </p:txBody>
      </p:sp>
      <p:sp>
        <p:nvSpPr>
          <p:cNvPr id="17" name="Content Placeholder 2">
            <a:extLst>
              <a:ext uri="{FF2B5EF4-FFF2-40B4-BE49-F238E27FC236}">
                <a16:creationId xmlns:a16="http://schemas.microsoft.com/office/drawing/2014/main" id="{0BF28C9C-E5D5-4244-9393-63FCFBDA3951}"/>
              </a:ext>
            </a:extLst>
          </p:cNvPr>
          <p:cNvSpPr txBox="1">
            <a:spLocks/>
          </p:cNvSpPr>
          <p:nvPr/>
        </p:nvSpPr>
        <p:spPr>
          <a:xfrm>
            <a:off x="457199" y="994166"/>
            <a:ext cx="8477795" cy="4100404"/>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20000"/>
              </a:spcBef>
              <a:spcAft>
                <a:spcPts val="0"/>
              </a:spcAft>
              <a:buClrTx/>
              <a:buSzTx/>
              <a:buNone/>
              <a:tabLst/>
              <a:defRPr/>
            </a:pPr>
            <a:r>
              <a:rPr lang="en-US" sz="1800" u="sng" dirty="0">
                <a:solidFill>
                  <a:sysClr val="windowText" lastClr="000000"/>
                </a:solidFill>
                <a:latin typeface="Calibri"/>
              </a:rPr>
              <a:t>Model Development</a:t>
            </a:r>
          </a:p>
          <a:p>
            <a:r>
              <a:rPr lang="en-US" sz="1800" dirty="0">
                <a:solidFill>
                  <a:sysClr val="windowText" lastClr="000000"/>
                </a:solidFill>
              </a:rPr>
              <a:t>Concerns with HREFv3 are attributable to deficiencies in the FV3 member, as it’s currently configured</a:t>
            </a:r>
          </a:p>
          <a:p>
            <a:r>
              <a:rPr lang="en-US" sz="1800" b="1" i="1" dirty="0">
                <a:solidFill>
                  <a:sysClr val="windowText" lastClr="000000"/>
                </a:solidFill>
              </a:rPr>
              <a:t>FV3-CAM developers are already moving forward with physics upgrades that mitigate these issues in the RRFS baseline configuration. </a:t>
            </a:r>
            <a:r>
              <a:rPr lang="en-US" sz="1800" dirty="0">
                <a:solidFill>
                  <a:sysClr val="windowText" lastClr="000000"/>
                </a:solidFill>
              </a:rPr>
              <a:t>These upgrades and associated infrastructure were not quite ready in time for the HREFv3 implementation.</a:t>
            </a:r>
          </a:p>
          <a:p>
            <a:pPr marL="0" indent="0">
              <a:buNone/>
            </a:pPr>
            <a:endParaRPr kumimoji="0" lang="en-US" sz="9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685800" rtl="0" eaLnBrk="1" fontAlgn="auto" latinLnBrk="0" hangingPunct="1">
              <a:lnSpc>
                <a:spcPct val="100000"/>
              </a:lnSpc>
              <a:spcBef>
                <a:spcPct val="20000"/>
              </a:spcBef>
              <a:spcAft>
                <a:spcPts val="0"/>
              </a:spcAft>
              <a:buClrTx/>
              <a:buSzTx/>
              <a:buNone/>
              <a:tabLst/>
              <a:defRPr/>
            </a:pPr>
            <a:r>
              <a:rPr kumimoji="0" lang="en-US" sz="1800" b="0" i="0" u="sng" strike="noStrike" kern="1200" cap="none" spc="0" normalizeH="0" baseline="0" noProof="0" dirty="0">
                <a:ln>
                  <a:noFill/>
                </a:ln>
                <a:solidFill>
                  <a:sysClr val="windowText" lastClr="000000"/>
                </a:solidFill>
                <a:effectLst/>
                <a:uLnTx/>
                <a:uFillTx/>
                <a:latin typeface="Calibri"/>
                <a:ea typeface="+mn-ea"/>
                <a:cs typeface="+mn-cs"/>
              </a:rPr>
              <a:t>Verification and Products</a:t>
            </a: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To emphasize the importance</a:t>
            </a:r>
            <a:r>
              <a:rPr kumimoji="0" lang="en-US" sz="1800" b="0" i="0" u="none" strike="noStrike" kern="1200" cap="none" spc="0" normalizeH="0" noProof="0" dirty="0">
                <a:ln>
                  <a:noFill/>
                </a:ln>
                <a:solidFill>
                  <a:sysClr val="windowText" lastClr="000000"/>
                </a:solidFill>
                <a:effectLst/>
                <a:uLnTx/>
                <a:uFillTx/>
                <a:latin typeface="Calibri"/>
                <a:ea typeface="+mn-ea"/>
                <a:cs typeface="+mn-cs"/>
              </a:rPr>
              <a:t> and </a:t>
            </a: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value of the CAPE and C&amp;V probability products, </a:t>
            </a:r>
            <a:r>
              <a:rPr kumimoji="0" lang="en-US" sz="1800" b="1" i="1" u="none" strike="noStrike" kern="1200" cap="none" spc="0" normalizeH="0" baseline="0" noProof="0" dirty="0">
                <a:ln>
                  <a:noFill/>
                </a:ln>
                <a:solidFill>
                  <a:sysClr val="windowText" lastClr="000000"/>
                </a:solidFill>
                <a:effectLst/>
                <a:uLnTx/>
                <a:uFillTx/>
                <a:latin typeface="Calibri"/>
                <a:ea typeface="+mn-ea"/>
                <a:cs typeface="+mn-cs"/>
              </a:rPr>
              <a:t>VPPPG staff will continue refining probabilistic verification</a:t>
            </a:r>
            <a:r>
              <a:rPr kumimoji="0" lang="en-US" sz="1800" b="1" i="1" u="none" strike="noStrike" kern="1200" cap="none" spc="0" normalizeH="0" noProof="0" dirty="0">
                <a:ln>
                  <a:noFill/>
                </a:ln>
                <a:solidFill>
                  <a:sysClr val="windowText" lastClr="000000"/>
                </a:solidFill>
                <a:effectLst/>
                <a:uLnTx/>
                <a:uFillTx/>
                <a:latin typeface="Calibri"/>
                <a:ea typeface="+mn-ea"/>
                <a:cs typeface="+mn-cs"/>
              </a:rPr>
              <a:t> and will make probabilistic metrics more of a focus for the RRFS evaluation</a:t>
            </a:r>
            <a:endParaRPr kumimoji="0" lang="en-US" sz="1800" b="1" i="1" u="none" strike="noStrike" kern="1200" cap="none" spc="0" normalizeH="0" baseline="0" noProof="0" dirty="0">
              <a:ln>
                <a:noFill/>
              </a:ln>
              <a:solidFill>
                <a:sysClr val="windowText" lastClr="000000"/>
              </a:solidFill>
              <a:effectLst/>
              <a:uLnTx/>
              <a:uFillTx/>
              <a:latin typeface="Calibri"/>
              <a:ea typeface="+mn-ea"/>
              <a:cs typeface="+mn-cs"/>
            </a:endParaRP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800" b="1" i="1" dirty="0">
                <a:solidFill>
                  <a:sysClr val="windowText" lastClr="000000"/>
                </a:solidFill>
                <a:latin typeface="Calibri"/>
              </a:rPr>
              <a:t>VPPPG </a:t>
            </a:r>
            <a:r>
              <a:rPr kumimoji="0" lang="en-US" sz="1800" b="1" i="1" u="none" strike="noStrike" kern="1200" cap="none" spc="0" normalizeH="0" baseline="0" noProof="0" dirty="0">
                <a:ln>
                  <a:noFill/>
                </a:ln>
                <a:solidFill>
                  <a:sysClr val="windowText" lastClr="000000"/>
                </a:solidFill>
                <a:effectLst/>
                <a:uLnTx/>
                <a:uFillTx/>
                <a:latin typeface="Calibri"/>
                <a:ea typeface="+mn-ea"/>
                <a:cs typeface="+mn-cs"/>
              </a:rPr>
              <a:t>will also have a careful review of further product additions and changes necessary to better extract useful information from the RRFS</a:t>
            </a:r>
            <a:endParaRPr kumimoji="0" lang="en-US" sz="500" b="1" i="1"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424712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9699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128733"/>
            <a:ext cx="846824" cy="860437"/>
          </a:xfrm>
          <a:prstGeom prst="rect">
            <a:avLst/>
          </a:prstGeom>
        </p:spPr>
      </p:pic>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66176" y="102393"/>
            <a:ext cx="841248" cy="841248"/>
          </a:xfrm>
          <a:prstGeom prst="rect">
            <a:avLst/>
          </a:prstGeom>
        </p:spPr>
      </p:pic>
      <p:sp>
        <p:nvSpPr>
          <p:cNvPr id="13" name="TextBox 12"/>
          <p:cNvSpPr txBox="1"/>
          <p:nvPr/>
        </p:nvSpPr>
        <p:spPr>
          <a:xfrm>
            <a:off x="1" y="419184"/>
            <a:ext cx="9156633" cy="477031"/>
          </a:xfrm>
          <a:prstGeom prst="rect">
            <a:avLst/>
          </a:prstGeom>
          <a:noFill/>
        </p:spPr>
        <p:txBody>
          <a:bodyPr wrap="square" lIns="121899" tIns="60949" rIns="121899" bIns="60949" rtlCol="0">
            <a:spAutoFit/>
          </a:bodyPr>
          <a:lstStyle/>
          <a:p>
            <a:pPr algn="ctr"/>
            <a:r>
              <a:rPr lang="en-US" sz="2300" b="1" dirty="0">
                <a:solidFill>
                  <a:schemeClr val="bg1"/>
                </a:solidFill>
                <a:latin typeface="Arial"/>
                <a:cs typeface="Arial"/>
              </a:rPr>
              <a:t>Addressing CAPE, Ceiling, and Visibility Concerns</a:t>
            </a:r>
          </a:p>
        </p:txBody>
      </p:sp>
      <p:sp>
        <p:nvSpPr>
          <p:cNvPr id="2" name="Slide Number Placeholder 1"/>
          <p:cNvSpPr>
            <a:spLocks noGrp="1"/>
          </p:cNvSpPr>
          <p:nvPr>
            <p:ph type="sldNum" sz="quarter" idx="12"/>
          </p:nvPr>
        </p:nvSpPr>
        <p:spPr/>
        <p:txBody>
          <a:bodyPr/>
          <a:lstStyle/>
          <a:p>
            <a:fld id="{364423BE-BAF9-5447-BAF7-CF3FF8308402}" type="slidenum">
              <a:rPr lang="en-US" smtClean="0"/>
              <a:t>49</a:t>
            </a:fld>
            <a:endParaRPr lang="en-US"/>
          </a:p>
        </p:txBody>
      </p:sp>
      <p:pic>
        <p:nvPicPr>
          <p:cNvPr id="3" name="Picture 2">
            <a:extLst>
              <a:ext uri="{FF2B5EF4-FFF2-40B4-BE49-F238E27FC236}">
                <a16:creationId xmlns:a16="http://schemas.microsoft.com/office/drawing/2014/main" id="{C4D22334-A0DC-F343-BC70-90DC7B6E75F1}"/>
              </a:ext>
            </a:extLst>
          </p:cNvPr>
          <p:cNvPicPr>
            <a:picLocks noChangeAspect="1"/>
          </p:cNvPicPr>
          <p:nvPr/>
        </p:nvPicPr>
        <p:blipFill>
          <a:blip r:embed="rId4"/>
          <a:stretch>
            <a:fillRect/>
          </a:stretch>
        </p:blipFill>
        <p:spPr>
          <a:xfrm>
            <a:off x="1142588" y="1096667"/>
            <a:ext cx="3257476" cy="2950167"/>
          </a:xfrm>
          <a:prstGeom prst="rect">
            <a:avLst/>
          </a:prstGeom>
        </p:spPr>
      </p:pic>
      <p:pic>
        <p:nvPicPr>
          <p:cNvPr id="4" name="Picture 3">
            <a:extLst>
              <a:ext uri="{FF2B5EF4-FFF2-40B4-BE49-F238E27FC236}">
                <a16:creationId xmlns:a16="http://schemas.microsoft.com/office/drawing/2014/main" id="{699A75DB-F95A-7142-BF26-0B27D9BA0E59}"/>
              </a:ext>
            </a:extLst>
          </p:cNvPr>
          <p:cNvPicPr>
            <a:picLocks noChangeAspect="1"/>
          </p:cNvPicPr>
          <p:nvPr/>
        </p:nvPicPr>
        <p:blipFill>
          <a:blip r:embed="rId5"/>
          <a:stretch>
            <a:fillRect/>
          </a:stretch>
        </p:blipFill>
        <p:spPr>
          <a:xfrm>
            <a:off x="4703312" y="1096666"/>
            <a:ext cx="3298101" cy="2963624"/>
          </a:xfrm>
          <a:prstGeom prst="rect">
            <a:avLst/>
          </a:prstGeom>
        </p:spPr>
      </p:pic>
      <p:sp>
        <p:nvSpPr>
          <p:cNvPr id="16" name="Content Placeholder 3">
            <a:extLst>
              <a:ext uri="{FF2B5EF4-FFF2-40B4-BE49-F238E27FC236}">
                <a16:creationId xmlns:a16="http://schemas.microsoft.com/office/drawing/2014/main" id="{08B18878-3745-7B46-9073-3DA98049E44D}"/>
              </a:ext>
            </a:extLst>
          </p:cNvPr>
          <p:cNvSpPr txBox="1">
            <a:spLocks/>
          </p:cNvSpPr>
          <p:nvPr/>
        </p:nvSpPr>
        <p:spPr>
          <a:xfrm>
            <a:off x="166237" y="4054167"/>
            <a:ext cx="8901342" cy="103405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1600" dirty="0">
                <a:solidFill>
                  <a:schemeClr val="tx1"/>
                </a:solidFill>
              </a:rPr>
              <a:t>On the right, experimental Hi-Res FV3 configuration using Thompson microphysics and MYNN PBL scheme consistently shows much lower visibility (including West Coast marine stratus)</a:t>
            </a:r>
          </a:p>
          <a:p>
            <a:pPr algn="l"/>
            <a:endParaRPr lang="en-US" sz="700" dirty="0">
              <a:solidFill>
                <a:schemeClr val="tx1"/>
              </a:solidFill>
            </a:endParaRPr>
          </a:p>
          <a:p>
            <a:pPr marL="285750" indent="-285750" algn="l">
              <a:buFont typeface="Arial" panose="020B0604020202020204" pitchFamily="34" charset="0"/>
              <a:buChar char="•"/>
            </a:pPr>
            <a:r>
              <a:rPr lang="en-US" sz="1600" dirty="0">
                <a:solidFill>
                  <a:schemeClr val="tx1"/>
                </a:solidFill>
              </a:rPr>
              <a:t>Should consider replacing visibility mean with local probability-matched mean for RRFS</a:t>
            </a:r>
          </a:p>
          <a:p>
            <a:pPr algn="l"/>
            <a:endParaRPr lang="en-US" sz="600" dirty="0">
              <a:solidFill>
                <a:schemeClr val="tx1"/>
              </a:solidFill>
            </a:endParaRPr>
          </a:p>
        </p:txBody>
      </p:sp>
    </p:spTree>
    <p:extLst>
      <p:ext uri="{BB962C8B-B14F-4D97-AF65-F5344CB8AC3E}">
        <p14:creationId xmlns:p14="http://schemas.microsoft.com/office/powerpoint/2010/main" val="683278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480" y="1607785"/>
            <a:ext cx="184666" cy="600164"/>
          </a:xfrm>
          <a:prstGeom prst="rect">
            <a:avLst/>
          </a:prstGeom>
          <a:noFill/>
        </p:spPr>
        <p:txBody>
          <a:bodyPr wrap="none" rtlCol="0">
            <a:spAutoFit/>
          </a:bodyPr>
          <a:lstStyle/>
          <a:p>
            <a:pPr algn="ctr"/>
            <a:endParaRPr lang="en-US" sz="3300" b="1" dirty="0">
              <a:solidFill>
                <a:srgbClr val="FF0000"/>
              </a:solidFill>
              <a:latin typeface="Arial"/>
              <a:cs typeface="Arial"/>
            </a:endParaRPr>
          </a:p>
        </p:txBody>
      </p:sp>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NWS Alaska Region</a:t>
            </a:r>
          </a:p>
        </p:txBody>
      </p:sp>
      <p:sp>
        <p:nvSpPr>
          <p:cNvPr id="17" name="TextBox 16"/>
          <p:cNvSpPr txBox="1"/>
          <p:nvPr/>
        </p:nvSpPr>
        <p:spPr>
          <a:xfrm>
            <a:off x="90249" y="1054945"/>
            <a:ext cx="9066384" cy="3785652"/>
          </a:xfrm>
          <a:prstGeom prst="rect">
            <a:avLst/>
          </a:prstGeom>
          <a:noFill/>
        </p:spPr>
        <p:txBody>
          <a:bodyPr wrap="square" rtlCol="0">
            <a:spAutoFit/>
          </a:bodyPr>
          <a:lstStyle/>
          <a:p>
            <a:pPr marL="457200" indent="-365760">
              <a:buFont typeface="Arial"/>
              <a:buChar char="•"/>
            </a:pPr>
            <a:r>
              <a:rPr lang="en-US" sz="1600" dirty="0">
                <a:latin typeface="Arial"/>
                <a:cs typeface="Arial"/>
              </a:rPr>
              <a:t>The </a:t>
            </a:r>
            <a:r>
              <a:rPr lang="en-US" sz="1600" b="1" u="sng" dirty="0">
                <a:latin typeface="Arial"/>
                <a:cs typeface="Arial"/>
              </a:rPr>
              <a:t>parallel HREFv3 is overall equal</a:t>
            </a:r>
            <a:r>
              <a:rPr lang="en-US" sz="1600" dirty="0">
                <a:latin typeface="Arial"/>
                <a:cs typeface="Arial"/>
              </a:rPr>
              <a:t> to the operational HREFv2.</a:t>
            </a:r>
          </a:p>
          <a:p>
            <a:pPr marL="457200" indent="-365760">
              <a:buFont typeface="Arial"/>
              <a:buChar char="•"/>
            </a:pPr>
            <a:endParaRPr lang="en-US" sz="1600" dirty="0">
              <a:latin typeface="Arial"/>
              <a:cs typeface="Arial"/>
            </a:endParaRPr>
          </a:p>
          <a:p>
            <a:pPr marL="457200" indent="-365760">
              <a:buFont typeface="Arial"/>
              <a:buChar char="•"/>
            </a:pPr>
            <a:r>
              <a:rPr lang="en-US" sz="1600" dirty="0">
                <a:latin typeface="Arial"/>
                <a:cs typeface="Arial"/>
              </a:rPr>
              <a:t>48 h forecast length allows fire weather and aviation interests more lead time to better prepare for convective risks and fire weather conditions.</a:t>
            </a:r>
          </a:p>
          <a:p>
            <a:pPr marL="457200" indent="-365760">
              <a:buFont typeface="Arial"/>
              <a:buChar char="•"/>
            </a:pPr>
            <a:endParaRPr lang="en-US" sz="1600" dirty="0">
              <a:latin typeface="Arial"/>
              <a:cs typeface="Arial"/>
            </a:endParaRPr>
          </a:p>
          <a:p>
            <a:pPr marL="457200" indent="-365760">
              <a:buFont typeface="Arial"/>
              <a:buChar char="•"/>
            </a:pPr>
            <a:r>
              <a:rPr lang="en-US" sz="1600" dirty="0">
                <a:latin typeface="Arial"/>
                <a:cs typeface="Arial"/>
              </a:rPr>
              <a:t>EAS could be extremely useful, but highest QPF events occurred during evaluation hiatus.</a:t>
            </a:r>
          </a:p>
          <a:p>
            <a:pPr marL="457200" indent="-365760">
              <a:buFont typeface="Arial"/>
              <a:buChar char="•"/>
            </a:pPr>
            <a:endParaRPr lang="en-US" sz="1600" dirty="0">
              <a:latin typeface="Arial"/>
              <a:cs typeface="Arial"/>
            </a:endParaRPr>
          </a:p>
          <a:p>
            <a:pPr marL="457200" indent="-365760">
              <a:buFont typeface="Arial"/>
              <a:buChar char="•"/>
            </a:pPr>
            <a:r>
              <a:rPr lang="en-US" sz="1600" dirty="0">
                <a:latin typeface="Arial"/>
                <a:cs typeface="Arial"/>
              </a:rPr>
              <a:t>LPMM appeared to be an improvement, but unable to evaluate during highest QPF events.</a:t>
            </a:r>
          </a:p>
          <a:p>
            <a:pPr marL="457200" indent="-365760">
              <a:buFont typeface="Arial"/>
              <a:buChar char="•"/>
            </a:pPr>
            <a:endParaRPr lang="en-US" sz="1600" dirty="0">
              <a:latin typeface="Arial"/>
              <a:cs typeface="Arial"/>
            </a:endParaRPr>
          </a:p>
          <a:p>
            <a:pPr marL="457200" indent="-365760">
              <a:buFont typeface="Arial"/>
              <a:buChar char="•"/>
            </a:pPr>
            <a:r>
              <a:rPr lang="en-US" sz="1600" dirty="0">
                <a:latin typeface="Arial"/>
                <a:cs typeface="Arial"/>
              </a:rPr>
              <a:t>The HREFv2 probabilities (using instantaneous wind speed and point probabilities) looked better than in HREFv3.</a:t>
            </a:r>
          </a:p>
          <a:p>
            <a:pPr marL="91440"/>
            <a:endParaRPr lang="en-US" sz="1600" dirty="0">
              <a:latin typeface="Arial"/>
              <a:cs typeface="Arial"/>
            </a:endParaRPr>
          </a:p>
          <a:p>
            <a:pPr marL="457200" indent="-365760">
              <a:buFont typeface="Arial"/>
              <a:buChar char="•"/>
            </a:pPr>
            <a:r>
              <a:rPr lang="en-US" sz="1600" dirty="0">
                <a:latin typeface="Arial"/>
                <a:cs typeface="Arial"/>
              </a:rPr>
              <a:t>HRW-FV3 overall performed worse than HRW-NMMB.</a:t>
            </a:r>
          </a:p>
          <a:p>
            <a:pPr marL="457200" indent="-365760">
              <a:buFont typeface="Arial"/>
              <a:buChar char="•"/>
            </a:pPr>
            <a:endParaRPr lang="en-US" sz="1600" dirty="0">
              <a:latin typeface="Arial"/>
              <a:cs typeface="Arial"/>
            </a:endParaRPr>
          </a:p>
          <a:p>
            <a:pPr marL="457200" indent="-365760">
              <a:buFont typeface="Arial"/>
              <a:buChar char="•"/>
            </a:pPr>
            <a:r>
              <a:rPr lang="en-US" sz="1600" b="1" u="sng" dirty="0">
                <a:solidFill>
                  <a:srgbClr val="00B050"/>
                </a:solidFill>
                <a:latin typeface="Arial"/>
                <a:cs typeface="Arial"/>
              </a:rPr>
              <a:t>Supports the implementation of HREFv3.</a:t>
            </a:r>
          </a:p>
        </p:txBody>
      </p:sp>
    </p:spTree>
    <p:extLst>
      <p:ext uri="{BB962C8B-B14F-4D97-AF65-F5344CB8AC3E}">
        <p14:creationId xmlns:p14="http://schemas.microsoft.com/office/powerpoint/2010/main" val="509843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Overall Impressions: Common Positives</a:t>
            </a:r>
          </a:p>
        </p:txBody>
      </p:sp>
      <p:sp>
        <p:nvSpPr>
          <p:cNvPr id="2" name="Slide Number Placeholder 1"/>
          <p:cNvSpPr>
            <a:spLocks noGrp="1"/>
          </p:cNvSpPr>
          <p:nvPr>
            <p:ph type="sldNum" sz="quarter" idx="12"/>
          </p:nvPr>
        </p:nvSpPr>
        <p:spPr/>
        <p:txBody>
          <a:bodyPr/>
          <a:lstStyle/>
          <a:p>
            <a:fld id="{364423BE-BAF9-5447-BAF7-CF3FF8308402}" type="slidenum">
              <a:rPr lang="en-US" smtClean="0"/>
              <a:t>50</a:t>
            </a:fld>
            <a:endParaRPr lang="en-US"/>
          </a:p>
        </p:txBody>
      </p:sp>
      <p:sp>
        <p:nvSpPr>
          <p:cNvPr id="16" name="Content Placeholder 2">
            <a:extLst>
              <a:ext uri="{FF2B5EF4-FFF2-40B4-BE49-F238E27FC236}">
                <a16:creationId xmlns:a16="http://schemas.microsoft.com/office/drawing/2014/main" id="{3FD4594F-500C-ED4A-BBF8-1B7063FA9B7C}"/>
              </a:ext>
            </a:extLst>
          </p:cNvPr>
          <p:cNvSpPr txBox="1">
            <a:spLocks/>
          </p:cNvSpPr>
          <p:nvPr/>
        </p:nvSpPr>
        <p:spPr>
          <a:xfrm>
            <a:off x="457200" y="1200151"/>
            <a:ext cx="8229600" cy="3840956"/>
          </a:xfrm>
          <a:prstGeom prst="rect">
            <a:avLst/>
          </a:prstGeom>
        </p:spPr>
        <p:txBody>
          <a:bodyPr vert="horz" lIns="91440" tIns="45720" rIns="91440" bIns="45720" rtlCol="0">
            <a:normAutofit fontScale="85000" lnSpcReduction="2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457200" indent="-457200">
              <a:buFont typeface="+mj-lt"/>
              <a:buAutoNum type="arabicPeriod"/>
            </a:pPr>
            <a:r>
              <a:rPr kumimoji="0" lang="en-US" sz="2100" i="0" u="none" strike="noStrike" kern="1200" cap="none" spc="0" normalizeH="0" baseline="0" noProof="0" dirty="0">
                <a:ln>
                  <a:noFill/>
                </a:ln>
                <a:solidFill>
                  <a:sysClr val="windowText" lastClr="000000"/>
                </a:solidFill>
                <a:effectLst/>
                <a:uLnTx/>
                <a:uFillTx/>
                <a:latin typeface="Calibri"/>
                <a:ea typeface="+mn-ea"/>
                <a:cs typeface="+mn-cs"/>
              </a:rPr>
              <a:t>Forecast extension to 48 hours</a:t>
            </a:r>
          </a:p>
          <a:p>
            <a:pPr marL="457200" indent="-457200">
              <a:buFont typeface="+mj-lt"/>
              <a:buAutoNum type="arabicPeriod"/>
            </a:pPr>
            <a:endParaRPr kumimoji="0" lang="en-US" sz="1200" i="0" u="none" strike="noStrike" kern="1200" cap="none" spc="0" normalizeH="0" baseline="0" noProof="0" dirty="0">
              <a:ln>
                <a:noFill/>
              </a:ln>
              <a:solidFill>
                <a:sysClr val="windowText" lastClr="000000"/>
              </a:solidFill>
              <a:effectLst/>
              <a:uLnTx/>
              <a:uFillTx/>
              <a:latin typeface="Calibri"/>
              <a:ea typeface="+mn-ea"/>
              <a:cs typeface="+mn-cs"/>
            </a:endParaRPr>
          </a:p>
          <a:p>
            <a:pPr marL="457200" indent="-457200">
              <a:buFont typeface="+mj-lt"/>
              <a:buAutoNum type="arabicPeriod"/>
            </a:pPr>
            <a:r>
              <a:rPr kumimoji="0" lang="en-US" sz="2100" i="0" u="none" strike="noStrike" kern="1200" cap="none" spc="0" normalizeH="0" baseline="0" noProof="0" dirty="0">
                <a:ln>
                  <a:noFill/>
                </a:ln>
                <a:solidFill>
                  <a:sysClr val="windowText" lastClr="000000"/>
                </a:solidFill>
                <a:effectLst/>
                <a:uLnTx/>
                <a:uFillTx/>
                <a:latin typeface="Calibri"/>
                <a:ea typeface="+mn-ea"/>
                <a:cs typeface="+mn-cs"/>
              </a:rPr>
              <a:t>Synoptic and surface sensible weather guidance is generally improved</a:t>
            </a:r>
            <a:endParaRPr kumimoji="0" lang="en-US" sz="1200" i="0" u="none" strike="noStrike" kern="1200" cap="none" spc="0" normalizeH="0" baseline="0" noProof="0" dirty="0">
              <a:ln>
                <a:noFill/>
              </a:ln>
              <a:solidFill>
                <a:sysClr val="windowText" lastClr="000000"/>
              </a:solidFill>
              <a:effectLst/>
              <a:uLnTx/>
              <a:uFillTx/>
              <a:latin typeface="Calibri"/>
              <a:ea typeface="+mn-ea"/>
              <a:cs typeface="+mn-cs"/>
            </a:endParaRPr>
          </a:p>
          <a:p>
            <a:pPr marL="457200" indent="-457200">
              <a:buFont typeface="+mj-lt"/>
              <a:buAutoNum type="arabicPeriod"/>
            </a:pPr>
            <a:endParaRPr lang="en-US" sz="1200" dirty="0"/>
          </a:p>
          <a:p>
            <a:pPr marL="457200" indent="-457200">
              <a:buFont typeface="+mj-lt"/>
              <a:buAutoNum type="arabicPeriod"/>
            </a:pPr>
            <a:r>
              <a:rPr lang="en-US" sz="2100" dirty="0"/>
              <a:t>LPM mean QPF is an improvement upon PM mean QPF, often producing a more representative forecast</a:t>
            </a:r>
          </a:p>
          <a:p>
            <a:pPr marL="457200" indent="-457200">
              <a:buFont typeface="+mj-lt"/>
              <a:buAutoNum type="arabicPeriod"/>
            </a:pPr>
            <a:endParaRPr lang="en-US" sz="1200" dirty="0"/>
          </a:p>
          <a:p>
            <a:pPr marL="457200" indent="-457200">
              <a:buFont typeface="+mj-lt"/>
              <a:buAutoNum type="arabicPeriod"/>
            </a:pPr>
            <a:r>
              <a:rPr lang="en-US" sz="2100" dirty="0"/>
              <a:t>EAS probabilities are a useful addition, especially in terrain and at lower QPF thresholds</a:t>
            </a:r>
          </a:p>
          <a:p>
            <a:pPr marL="457200" indent="-457200">
              <a:buFont typeface="+mj-lt"/>
              <a:buAutoNum type="arabicPeriod"/>
            </a:pPr>
            <a:endParaRPr lang="en-US" sz="1200" dirty="0"/>
          </a:p>
          <a:p>
            <a:pPr marL="457200" indent="-457200">
              <a:buFont typeface="+mj-lt"/>
              <a:buAutoNum type="arabicPeriod"/>
            </a:pPr>
            <a:r>
              <a:rPr lang="en-US" sz="2100" dirty="0"/>
              <a:t>New wind probability computation is favored to the current computation and can provide a decent proxy for significant convective wind gusts</a:t>
            </a:r>
          </a:p>
          <a:p>
            <a:pPr marL="457200" indent="-457200">
              <a:buFont typeface="+mj-lt"/>
              <a:buAutoNum type="arabicPeriod"/>
            </a:pPr>
            <a:endParaRPr lang="en-US" sz="1200" dirty="0"/>
          </a:p>
          <a:p>
            <a:pPr marL="457200" indent="-457200">
              <a:buFont typeface="+mj-lt"/>
              <a:buAutoNum type="arabicPeriod"/>
            </a:pPr>
            <a:r>
              <a:rPr lang="en-US" sz="2100" dirty="0"/>
              <a:t>Lightning product is a useful addition. New thresholds for other products are useful additions as well.</a:t>
            </a:r>
            <a:endParaRPr lang="en-US" sz="1200" dirty="0"/>
          </a:p>
          <a:p>
            <a:pPr marL="457200" indent="-457200">
              <a:buFont typeface="+mj-lt"/>
              <a:buAutoNum type="arabicPeriod"/>
            </a:pPr>
            <a:endParaRPr lang="en-US" sz="1200" dirty="0">
              <a:solidFill>
                <a:sysClr val="windowText" lastClr="000000"/>
              </a:solidFill>
              <a:latin typeface="Calibri"/>
            </a:endParaRPr>
          </a:p>
          <a:p>
            <a:pPr marL="457200" indent="-457200">
              <a:buFont typeface="+mj-lt"/>
              <a:buAutoNum type="arabicPeriod"/>
            </a:pPr>
            <a:r>
              <a:rPr kumimoji="0" lang="en-US" sz="2100" b="0" i="0" u="none" strike="noStrike" kern="1200" cap="none" spc="0" normalizeH="0" baseline="0" noProof="0" dirty="0">
                <a:ln>
                  <a:noFill/>
                </a:ln>
                <a:solidFill>
                  <a:sysClr val="windowText" lastClr="000000"/>
                </a:solidFill>
                <a:effectLst/>
                <a:uLnTx/>
                <a:uFillTx/>
                <a:latin typeface="Calibri"/>
                <a:ea typeface="+mn-ea"/>
                <a:cs typeface="+mn-cs"/>
              </a:rPr>
              <a:t>Better representations of tropical cyclones</a:t>
            </a:r>
            <a:endParaRPr kumimoji="0" lang="en-US" sz="7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849132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3"/>
            <a:ext cx="846824" cy="860437"/>
          </a:xfrm>
          <a:prstGeom prst="rect">
            <a:avLst/>
          </a:prstGeom>
        </p:spPr>
      </p:pic>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1" y="434594"/>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Next Steps</a:t>
            </a:r>
          </a:p>
        </p:txBody>
      </p:sp>
      <p:sp>
        <p:nvSpPr>
          <p:cNvPr id="2" name="Slide Number Placeholder 1"/>
          <p:cNvSpPr>
            <a:spLocks noGrp="1"/>
          </p:cNvSpPr>
          <p:nvPr>
            <p:ph type="sldNum" sz="quarter" idx="12"/>
          </p:nvPr>
        </p:nvSpPr>
        <p:spPr/>
        <p:txBody>
          <a:bodyPr/>
          <a:lstStyle/>
          <a:p>
            <a:fld id="{364423BE-BAF9-5447-BAF7-CF3FF8308402}" type="slidenum">
              <a:rPr lang="en-US" smtClean="0"/>
              <a:t>51</a:t>
            </a:fld>
            <a:endParaRPr lang="en-US"/>
          </a:p>
        </p:txBody>
      </p:sp>
      <p:sp>
        <p:nvSpPr>
          <p:cNvPr id="16" name="Content Placeholder 2">
            <a:extLst>
              <a:ext uri="{FF2B5EF4-FFF2-40B4-BE49-F238E27FC236}">
                <a16:creationId xmlns:a16="http://schemas.microsoft.com/office/drawing/2014/main" id="{AC1E4B3D-0704-F14C-962D-ADB7C5933DEE}"/>
              </a:ext>
            </a:extLst>
          </p:cNvPr>
          <p:cNvSpPr txBox="1">
            <a:spLocks/>
          </p:cNvSpPr>
          <p:nvPr/>
        </p:nvSpPr>
        <p:spPr>
          <a:xfrm>
            <a:off x="457200" y="1200151"/>
            <a:ext cx="8636262" cy="3840956"/>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85743" indent="-285743">
              <a:spcBef>
                <a:spcPts val="225"/>
              </a:spcBef>
              <a:buFont typeface="Arial" charset="0"/>
              <a:buChar char="•"/>
            </a:pPr>
            <a:r>
              <a:rPr lang="en-US" sz="2000" dirty="0">
                <a:solidFill>
                  <a:sysClr val="windowText" lastClr="000000"/>
                </a:solidFill>
                <a:latin typeface="Calibri"/>
              </a:rPr>
              <a:t>The NCEP Office of the Director briefing will be held on August 28</a:t>
            </a:r>
            <a:endParaRPr lang="en-US" sz="2000" dirty="0"/>
          </a:p>
          <a:p>
            <a:pPr marL="285743" indent="-285743">
              <a:spcBef>
                <a:spcPts val="225"/>
              </a:spcBef>
              <a:buFont typeface="Arial" charset="0"/>
              <a:buChar char="•"/>
            </a:pPr>
            <a:endParaRPr lang="en-US" sz="1600" dirty="0"/>
          </a:p>
          <a:p>
            <a:pPr marL="285743" indent="-285743">
              <a:spcBef>
                <a:spcPts val="225"/>
              </a:spcBef>
              <a:buFont typeface="Arial" charset="0"/>
              <a:buChar char="•"/>
            </a:pPr>
            <a:r>
              <a:rPr lang="en-US" sz="2000" dirty="0"/>
              <a:t>Pending approval, code handoff is targeted for early September, and implementation is targeted for late December 2020</a:t>
            </a:r>
          </a:p>
          <a:p>
            <a:pPr marL="585781" lvl="1" indent="-285743">
              <a:spcBef>
                <a:spcPts val="225"/>
              </a:spcBef>
              <a:buFont typeface="Arial" charset="0"/>
              <a:buChar char="•"/>
            </a:pPr>
            <a:r>
              <a:rPr lang="en-US" sz="2000" i="1" dirty="0"/>
              <a:t>Implementation is contingent upon a successful prior implementation of HRRRv4 in November</a:t>
            </a:r>
            <a:endParaRPr lang="en-US" sz="2000" dirty="0"/>
          </a:p>
          <a:p>
            <a:pPr marL="285743" indent="-285743">
              <a:spcBef>
                <a:spcPts val="225"/>
              </a:spcBef>
              <a:buFont typeface="Arial" charset="0"/>
              <a:buChar char="•"/>
            </a:pPr>
            <a:endParaRPr lang="en-US" sz="1600" dirty="0"/>
          </a:p>
          <a:p>
            <a:pPr marL="285743" indent="-285743">
              <a:spcBef>
                <a:spcPts val="225"/>
              </a:spcBef>
              <a:buFont typeface="Arial" charset="0"/>
              <a:buChar char="•"/>
            </a:pPr>
            <a:r>
              <a:rPr lang="en-US" sz="2000" dirty="0"/>
              <a:t>This will be the final </a:t>
            </a:r>
            <a:r>
              <a:rPr lang="en-US" sz="2000" dirty="0">
                <a:solidFill>
                  <a:sysClr val="windowText" lastClr="000000"/>
                </a:solidFill>
              </a:rPr>
              <a:t>regional/CAM implementation before we move to the FV3-based CAM ensemble, the Rapid Refresh Forecast System (RRFS), in ~2023</a:t>
            </a:r>
            <a:endParaRPr lang="en-US" sz="600" dirty="0">
              <a:solidFill>
                <a:sysClr val="windowText" lastClr="000000"/>
              </a:solidFill>
              <a:latin typeface="Calibri"/>
            </a:endParaRPr>
          </a:p>
          <a:p>
            <a:pPr marL="342892" lvl="1" indent="0" defTabSz="685783">
              <a:buNone/>
              <a:defRPr/>
            </a:pPr>
            <a:endParaRPr lang="en-US" sz="1800" dirty="0">
              <a:solidFill>
                <a:sysClr val="windowText" lastClr="000000"/>
              </a:solidFill>
              <a:latin typeface="Calibri"/>
            </a:endParaRPr>
          </a:p>
        </p:txBody>
      </p:sp>
      <p:sp>
        <p:nvSpPr>
          <p:cNvPr id="17" name="Rectangle 16">
            <a:extLst>
              <a:ext uri="{FF2B5EF4-FFF2-40B4-BE49-F238E27FC236}">
                <a16:creationId xmlns:a16="http://schemas.microsoft.com/office/drawing/2014/main" id="{74601AD9-EC09-3443-9C82-922180BCE53F}"/>
              </a:ext>
            </a:extLst>
          </p:cNvPr>
          <p:cNvSpPr/>
          <p:nvPr/>
        </p:nvSpPr>
        <p:spPr>
          <a:xfrm>
            <a:off x="1573132" y="4292140"/>
            <a:ext cx="6096000" cy="707886"/>
          </a:xfrm>
          <a:prstGeom prst="rect">
            <a:avLst/>
          </a:prstGeom>
          <a:solidFill>
            <a:schemeClr val="bg1">
              <a:lumMod val="85000"/>
            </a:schemeClr>
          </a:solidFill>
          <a:ln>
            <a:solidFill>
              <a:srgbClr val="000000"/>
            </a:solidFill>
          </a:ln>
        </p:spPr>
        <p:txBody>
          <a:bodyPr wrap="square">
            <a:spAutoFit/>
          </a:bodyPr>
          <a:lstStyle/>
          <a:p>
            <a:pPr algn="ctr"/>
            <a:r>
              <a:rPr lang="en-US" sz="2000" b="1" dirty="0">
                <a:latin typeface="Arial"/>
                <a:cs typeface="Arial"/>
              </a:rPr>
              <a:t>HREFv3 Official Evaluation Webpage</a:t>
            </a:r>
          </a:p>
          <a:p>
            <a:pPr algn="ctr"/>
            <a:r>
              <a:rPr lang="en-US" sz="2000" dirty="0">
                <a:latin typeface="Arial"/>
                <a:cs typeface="Arial"/>
                <a:hlinkClick r:id="rId4"/>
              </a:rPr>
              <a:t>https://www.emc.ncep.noaa.gov/users/meg/hrefv3/</a:t>
            </a:r>
            <a:endParaRPr lang="en-US" sz="2000" dirty="0">
              <a:latin typeface="Arial"/>
              <a:cs typeface="Arial"/>
            </a:endParaRPr>
          </a:p>
        </p:txBody>
      </p:sp>
    </p:spTree>
    <p:extLst>
      <p:ext uri="{BB962C8B-B14F-4D97-AF65-F5344CB8AC3E}">
        <p14:creationId xmlns:p14="http://schemas.microsoft.com/office/powerpoint/2010/main" val="150112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r>
              <a:rPr lang="en-US" sz="2600" b="1" dirty="0">
                <a:latin typeface="Arial" panose="020B0604020202020204" pitchFamily="34" charset="0"/>
                <a:cs typeface="Arial" panose="020B0604020202020204" pitchFamily="34" charset="0"/>
              </a:rPr>
              <a:t>Acknowledgements</a:t>
            </a: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Google Shape;207;p40">
            <a:extLst>
              <a:ext uri="{FF2B5EF4-FFF2-40B4-BE49-F238E27FC236}">
                <a16:creationId xmlns:a16="http://schemas.microsoft.com/office/drawing/2014/main" id="{FF0B5269-43E2-9C4F-BEDF-30C8996894BC}"/>
              </a:ext>
            </a:extLst>
          </p:cNvPr>
          <p:cNvSpPr txBox="1">
            <a:spLocks noGrp="1"/>
          </p:cNvSpPr>
          <p:nvPr>
            <p:ph type="subTitle" idx="1"/>
          </p:nvPr>
        </p:nvSpPr>
        <p:spPr>
          <a:xfrm>
            <a:off x="329586" y="1249555"/>
            <a:ext cx="8484828" cy="3189905"/>
          </a:xfrm>
          <a:prstGeom prst="rect">
            <a:avLst/>
          </a:prstGeom>
        </p:spPr>
        <p:txBody>
          <a:bodyPr spcFirstLastPara="1" wrap="square" lIns="91425" tIns="91425" rIns="91425" bIns="91425" anchor="t" anchorCtr="0">
            <a:noAutofit/>
          </a:bodyPr>
          <a:lstStyle/>
          <a:p>
            <a:pPr marL="1714500" lvl="0" indent="-1657350" algn="l">
              <a:spcBef>
                <a:spcPts val="0"/>
              </a:spcBef>
            </a:pPr>
            <a:r>
              <a:rPr lang="en" sz="1300" dirty="0">
                <a:solidFill>
                  <a:srgbClr val="000000"/>
                </a:solidFill>
              </a:rPr>
              <a:t>Project Manager:	</a:t>
            </a:r>
            <a:r>
              <a:rPr lang="en" sz="1400" dirty="0">
                <a:solidFill>
                  <a:srgbClr val="000000"/>
                </a:solidFill>
              </a:rPr>
              <a:t>Matthew Pyle</a:t>
            </a:r>
          </a:p>
          <a:p>
            <a:pPr marL="1714500" lvl="0" indent="-1657350" algn="l">
              <a:spcBef>
                <a:spcPts val="0"/>
              </a:spcBef>
            </a:pPr>
            <a:r>
              <a:rPr lang="en" sz="1400" dirty="0">
                <a:solidFill>
                  <a:schemeClr val="tx1"/>
                </a:solidFill>
              </a:rPr>
              <a:t>FV3-CAM model:	</a:t>
            </a:r>
            <a:r>
              <a:rPr lang="en-US" sz="1400" dirty="0">
                <a:solidFill>
                  <a:schemeClr val="tx1"/>
                </a:solidFill>
              </a:rPr>
              <a:t>Jim Abeles, Eric </a:t>
            </a:r>
            <a:r>
              <a:rPr lang="en-US" sz="1400" dirty="0" err="1">
                <a:solidFill>
                  <a:schemeClr val="tx1"/>
                </a:solidFill>
              </a:rPr>
              <a:t>Aligo</a:t>
            </a:r>
            <a:r>
              <a:rPr lang="en-US" sz="1400" dirty="0">
                <a:solidFill>
                  <a:schemeClr val="tx1"/>
                </a:solidFill>
              </a:rPr>
              <a:t>, Tom Black, Ben Blake, Jacob Carley, </a:t>
            </a:r>
            <a:r>
              <a:rPr lang="en-US" sz="1400" dirty="0" err="1">
                <a:solidFill>
                  <a:schemeClr val="tx1"/>
                </a:solidFill>
              </a:rPr>
              <a:t>Dusan</a:t>
            </a:r>
            <a:r>
              <a:rPr lang="en-US" sz="1400" dirty="0">
                <a:solidFill>
                  <a:schemeClr val="tx1"/>
                </a:solidFill>
              </a:rPr>
              <a:t> </a:t>
            </a:r>
            <a:r>
              <a:rPr lang="en-US" sz="1400" dirty="0" err="1">
                <a:solidFill>
                  <a:schemeClr val="tx1"/>
                </a:solidFill>
              </a:rPr>
              <a:t>Jovic</a:t>
            </a:r>
            <a:r>
              <a:rPr lang="en-US" sz="1400" dirty="0">
                <a:solidFill>
                  <a:schemeClr val="tx1"/>
                </a:solidFill>
              </a:rPr>
              <a:t>, Ying Lin, Eric Rogers, Ed </a:t>
            </a:r>
            <a:r>
              <a:rPr lang="en-US" sz="1400" dirty="0" err="1">
                <a:solidFill>
                  <a:schemeClr val="tx1"/>
                </a:solidFill>
              </a:rPr>
              <a:t>Strobach</a:t>
            </a:r>
            <a:r>
              <a:rPr lang="en-US" sz="1400" dirty="0">
                <a:solidFill>
                  <a:schemeClr val="tx1"/>
                </a:solidFill>
              </a:rPr>
              <a:t>, </a:t>
            </a:r>
            <a:r>
              <a:rPr lang="en-US" sz="1400" dirty="0" err="1">
                <a:solidFill>
                  <a:schemeClr val="tx1"/>
                </a:solidFill>
              </a:rPr>
              <a:t>Xiaoyan</a:t>
            </a:r>
            <a:r>
              <a:rPr lang="en-US" sz="1400" dirty="0">
                <a:solidFill>
                  <a:schemeClr val="tx1"/>
                </a:solidFill>
              </a:rPr>
              <a:t> Zhang</a:t>
            </a:r>
          </a:p>
          <a:p>
            <a:pPr marL="1714500" lvl="0" indent="-1657350" algn="l">
              <a:spcBef>
                <a:spcPts val="0"/>
              </a:spcBef>
            </a:pPr>
            <a:r>
              <a:rPr lang="en-US" sz="1400" dirty="0">
                <a:solidFill>
                  <a:schemeClr val="tx1"/>
                </a:solidFill>
              </a:rPr>
              <a:t>HRRRv4 model: 	Trevor Alcott, Curtis Alexander, </a:t>
            </a:r>
            <a:r>
              <a:rPr lang="en-US" sz="1400" dirty="0" err="1">
                <a:solidFill>
                  <a:schemeClr val="tx1"/>
                </a:solidFill>
              </a:rPr>
              <a:t>Ravan</a:t>
            </a:r>
            <a:r>
              <a:rPr lang="en-US" sz="1400" dirty="0">
                <a:solidFill>
                  <a:schemeClr val="tx1"/>
                </a:solidFill>
              </a:rPr>
              <a:t> Ahmadov, Amanda Back, Hannah Barnes, Stan Benjamin, John Brown, David Dowell, Jeff </a:t>
            </a:r>
            <a:r>
              <a:rPr lang="en-US" sz="1400" dirty="0" err="1">
                <a:solidFill>
                  <a:schemeClr val="tx1"/>
                </a:solidFill>
              </a:rPr>
              <a:t>Duda</a:t>
            </a:r>
            <a:r>
              <a:rPr lang="en-US" sz="1400" dirty="0">
                <a:solidFill>
                  <a:schemeClr val="tx1"/>
                </a:solidFill>
              </a:rPr>
              <a:t>, Jason English, </a:t>
            </a:r>
            <a:r>
              <a:rPr lang="en-US" sz="1400" dirty="0" err="1">
                <a:solidFill>
                  <a:schemeClr val="tx1"/>
                </a:solidFill>
              </a:rPr>
              <a:t>Guoqing</a:t>
            </a:r>
            <a:r>
              <a:rPr lang="en-US" sz="1400" dirty="0">
                <a:solidFill>
                  <a:schemeClr val="tx1"/>
                </a:solidFill>
              </a:rPr>
              <a:t> Ge, George </a:t>
            </a:r>
            <a:r>
              <a:rPr lang="en-US" sz="1400" dirty="0" err="1">
                <a:solidFill>
                  <a:schemeClr val="tx1"/>
                </a:solidFill>
              </a:rPr>
              <a:t>Grell</a:t>
            </a:r>
            <a:r>
              <a:rPr lang="en-US" sz="1400" dirty="0">
                <a:solidFill>
                  <a:schemeClr val="tx1"/>
                </a:solidFill>
              </a:rPr>
              <a:t>, </a:t>
            </a:r>
            <a:r>
              <a:rPr lang="en-US" sz="1400" dirty="0" err="1">
                <a:solidFill>
                  <a:schemeClr val="tx1"/>
                </a:solidFill>
              </a:rPr>
              <a:t>Siwei</a:t>
            </a:r>
            <a:r>
              <a:rPr lang="en-US" sz="1400" dirty="0">
                <a:solidFill>
                  <a:schemeClr val="tx1"/>
                </a:solidFill>
              </a:rPr>
              <a:t> He, Ming Hu, Eric James, </a:t>
            </a:r>
            <a:r>
              <a:rPr lang="en-US" sz="1400" dirty="0" err="1">
                <a:solidFill>
                  <a:schemeClr val="tx1"/>
                </a:solidFill>
              </a:rPr>
              <a:t>Jaymes</a:t>
            </a:r>
            <a:r>
              <a:rPr lang="en-US" sz="1400" dirty="0">
                <a:solidFill>
                  <a:schemeClr val="tx1"/>
                </a:solidFill>
              </a:rPr>
              <a:t> Kenyon, Terra </a:t>
            </a:r>
            <a:r>
              <a:rPr lang="en-US" sz="1400" dirty="0" err="1">
                <a:solidFill>
                  <a:schemeClr val="tx1"/>
                </a:solidFill>
              </a:rPr>
              <a:t>Ladwig</a:t>
            </a:r>
            <a:r>
              <a:rPr lang="en-US" sz="1400" dirty="0">
                <a:solidFill>
                  <a:schemeClr val="tx1"/>
                </a:solidFill>
              </a:rPr>
              <a:t>, </a:t>
            </a:r>
            <a:r>
              <a:rPr lang="en-US" sz="1400" dirty="0" err="1">
                <a:solidFill>
                  <a:schemeClr val="tx1"/>
                </a:solidFill>
              </a:rPr>
              <a:t>Haidao</a:t>
            </a:r>
            <a:r>
              <a:rPr lang="en-US" sz="1400" dirty="0">
                <a:solidFill>
                  <a:schemeClr val="tx1"/>
                </a:solidFill>
              </a:rPr>
              <a:t> Lin, Joe Olson, Tanya Smirnova, Mike Toy, Greg Thompson, Steve Weygandt</a:t>
            </a:r>
            <a:endParaRPr sz="1400" dirty="0">
              <a:solidFill>
                <a:schemeClr val="tx1"/>
              </a:solidFill>
            </a:endParaRPr>
          </a:p>
          <a:p>
            <a:pPr marL="1714500" lvl="0" indent="-1657350" algn="l">
              <a:spcBef>
                <a:spcPts val="0"/>
              </a:spcBef>
            </a:pPr>
            <a:r>
              <a:rPr lang="en" sz="1400">
                <a:solidFill>
                  <a:srgbClr val="000000"/>
                </a:solidFill>
              </a:rPr>
              <a:t>VPPPGB</a:t>
            </a:r>
            <a:r>
              <a:rPr lang="en" sz="1400" dirty="0">
                <a:solidFill>
                  <a:srgbClr val="000000"/>
                </a:solidFill>
              </a:rPr>
              <a:t>: 	</a:t>
            </a:r>
            <a:r>
              <a:rPr lang="en" sz="1400" dirty="0">
                <a:solidFill>
                  <a:srgbClr val="000000"/>
                </a:solidFill>
                <a:ea typeface="Roboto"/>
                <a:cs typeface="Roboto"/>
                <a:sym typeface="Roboto"/>
              </a:rPr>
              <a:t>Geoff Manikin, Logan Dawson, </a:t>
            </a:r>
            <a:r>
              <a:rPr lang="en" sz="1400" dirty="0" err="1">
                <a:solidFill>
                  <a:srgbClr val="000000"/>
                </a:solidFill>
                <a:ea typeface="Roboto"/>
                <a:cs typeface="Roboto"/>
                <a:sym typeface="Roboto"/>
              </a:rPr>
              <a:t>Binbin</a:t>
            </a:r>
            <a:r>
              <a:rPr lang="en" sz="1400" dirty="0">
                <a:solidFill>
                  <a:srgbClr val="000000"/>
                </a:solidFill>
                <a:ea typeface="Roboto"/>
                <a:cs typeface="Roboto"/>
                <a:sym typeface="Roboto"/>
              </a:rPr>
              <a:t> Zhou, Perry </a:t>
            </a:r>
            <a:r>
              <a:rPr lang="en" sz="1400" dirty="0" err="1">
                <a:solidFill>
                  <a:srgbClr val="000000"/>
                </a:solidFill>
                <a:ea typeface="Roboto"/>
                <a:cs typeface="Roboto"/>
                <a:sym typeface="Roboto"/>
              </a:rPr>
              <a:t>Shafran</a:t>
            </a:r>
            <a:r>
              <a:rPr lang="en" sz="1400" dirty="0">
                <a:solidFill>
                  <a:srgbClr val="000000"/>
                </a:solidFill>
                <a:ea typeface="Roboto"/>
                <a:cs typeface="Roboto"/>
                <a:sym typeface="Roboto"/>
              </a:rPr>
              <a:t>, Chris MacIntosh, Alicia Bentley, Shannon Shields, Philippe </a:t>
            </a:r>
            <a:r>
              <a:rPr lang="en" sz="1400" dirty="0" err="1">
                <a:solidFill>
                  <a:srgbClr val="000000"/>
                </a:solidFill>
                <a:ea typeface="Roboto"/>
                <a:cs typeface="Roboto"/>
                <a:sym typeface="Roboto"/>
              </a:rPr>
              <a:t>Papin</a:t>
            </a:r>
            <a:endParaRPr sz="1400" dirty="0">
              <a:solidFill>
                <a:srgbClr val="000000"/>
              </a:solidFill>
            </a:endParaRPr>
          </a:p>
          <a:p>
            <a:pPr marL="1714500" indent="-1657350" algn="l">
              <a:spcBef>
                <a:spcPts val="0"/>
              </a:spcBef>
            </a:pPr>
            <a:r>
              <a:rPr lang="en" sz="1400" dirty="0">
                <a:solidFill>
                  <a:srgbClr val="000000"/>
                </a:solidFill>
              </a:rPr>
              <a:t>Management: 	Jian-Wen Bao, Arun Chawla, </a:t>
            </a:r>
            <a:r>
              <a:rPr lang="en" sz="1400" dirty="0">
                <a:solidFill>
                  <a:schemeClr val="dk1"/>
                </a:solidFill>
              </a:rPr>
              <a:t>Jason </a:t>
            </a:r>
            <a:r>
              <a:rPr lang="en" sz="1400" dirty="0" err="1">
                <a:solidFill>
                  <a:schemeClr val="dk1"/>
                </a:solidFill>
              </a:rPr>
              <a:t>Levit</a:t>
            </a:r>
            <a:r>
              <a:rPr lang="en" sz="1400" dirty="0">
                <a:solidFill>
                  <a:srgbClr val="000000"/>
                </a:solidFill>
              </a:rPr>
              <a:t>, Daryl Kleist, Vijay </a:t>
            </a:r>
            <a:r>
              <a:rPr lang="en" sz="1400" dirty="0" err="1">
                <a:solidFill>
                  <a:srgbClr val="000000"/>
                </a:solidFill>
              </a:rPr>
              <a:t>Tallapragada</a:t>
            </a:r>
            <a:endParaRPr lang="en" sz="1400" dirty="0">
              <a:solidFill>
                <a:srgbClr val="000000"/>
              </a:solidFill>
            </a:endParaRPr>
          </a:p>
          <a:p>
            <a:pPr marL="1714500" indent="-1657350" algn="l">
              <a:spcBef>
                <a:spcPts val="0"/>
              </a:spcBef>
            </a:pPr>
            <a:endParaRPr lang="en" sz="1400" dirty="0">
              <a:solidFill>
                <a:srgbClr val="000000"/>
              </a:solidFill>
            </a:endParaRPr>
          </a:p>
          <a:p>
            <a:pPr marL="1714500" indent="-1657350" algn="l">
              <a:spcBef>
                <a:spcPts val="0"/>
              </a:spcBef>
            </a:pPr>
            <a:r>
              <a:rPr lang="en" sz="1400" dirty="0">
                <a:solidFill>
                  <a:srgbClr val="000000"/>
                </a:solidFill>
              </a:rPr>
              <a:t>STI CAM SOO team: 	Mark Chenard, Adam Clark, Mike Evans, Rob Hepper, Tom Hultquist, Israel </a:t>
            </a:r>
            <a:r>
              <a:rPr lang="en" sz="1400" dirty="0" err="1">
                <a:solidFill>
                  <a:srgbClr val="000000"/>
                </a:solidFill>
              </a:rPr>
              <a:t>Jirak</a:t>
            </a:r>
            <a:r>
              <a:rPr lang="en" sz="1400" dirty="0">
                <a:solidFill>
                  <a:srgbClr val="000000"/>
                </a:solidFill>
              </a:rPr>
              <a:t>, Dave Levin, Geoff Manikin, Bryan </a:t>
            </a:r>
            <a:r>
              <a:rPr lang="en" sz="1400" dirty="0" err="1">
                <a:solidFill>
                  <a:srgbClr val="000000"/>
                </a:solidFill>
              </a:rPr>
              <a:t>Mroczka</a:t>
            </a:r>
            <a:r>
              <a:rPr lang="en" sz="1400" dirty="0">
                <a:solidFill>
                  <a:srgbClr val="000000"/>
                </a:solidFill>
              </a:rPr>
              <a:t>, Emily Niebuhr, Andy Taylor</a:t>
            </a:r>
            <a:endParaRPr sz="1400" dirty="0">
              <a:solidFill>
                <a:srgbClr val="000000"/>
              </a:solidFill>
            </a:endParaRPr>
          </a:p>
          <a:p>
            <a:pPr marL="1714500" lvl="0" indent="-1657350" algn="l" rtl="0">
              <a:spcBef>
                <a:spcPts val="0"/>
              </a:spcBef>
              <a:spcAft>
                <a:spcPts val="0"/>
              </a:spcAft>
              <a:buNone/>
            </a:pPr>
            <a:r>
              <a:rPr lang="en" sz="1400" dirty="0">
                <a:solidFill>
                  <a:srgbClr val="000000"/>
                </a:solidFill>
                <a:ea typeface="Roboto"/>
                <a:cs typeface="Roboto"/>
                <a:sym typeface="Roboto"/>
              </a:rPr>
              <a:t> </a:t>
            </a:r>
          </a:p>
          <a:p>
            <a:pPr marL="0" lvl="0" indent="0" algn="ctr" rtl="0">
              <a:spcBef>
                <a:spcPts val="0"/>
              </a:spcBef>
              <a:spcAft>
                <a:spcPts val="0"/>
              </a:spcAft>
              <a:buNone/>
            </a:pPr>
            <a:endParaRPr sz="2200" dirty="0"/>
          </a:p>
        </p:txBody>
      </p:sp>
      <p:sp>
        <p:nvSpPr>
          <p:cNvPr id="3" name="Slide Number Placeholder 2"/>
          <p:cNvSpPr>
            <a:spLocks noGrp="1"/>
          </p:cNvSpPr>
          <p:nvPr>
            <p:ph type="sldNum" sz="quarter" idx="12"/>
          </p:nvPr>
        </p:nvSpPr>
        <p:spPr/>
        <p:txBody>
          <a:bodyPr/>
          <a:lstStyle/>
          <a:p>
            <a:fld id="{364423BE-BAF9-5447-BAF7-CF3FF8308402}" type="slidenum">
              <a:rPr lang="en-US" smtClean="0"/>
              <a:t>52</a:t>
            </a:fld>
            <a:endParaRPr lang="en-US"/>
          </a:p>
        </p:txBody>
      </p:sp>
    </p:spTree>
    <p:extLst>
      <p:ext uri="{BB962C8B-B14F-4D97-AF65-F5344CB8AC3E}">
        <p14:creationId xmlns:p14="http://schemas.microsoft.com/office/powerpoint/2010/main" val="954210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492420"/>
          </a:xfrm>
          <a:prstGeom prst="rect">
            <a:avLst/>
          </a:prstGeom>
          <a:noFill/>
        </p:spPr>
        <p:txBody>
          <a:bodyPr wrap="square" lIns="121899" tIns="60949" rIns="121899" bIns="60949" rtlCol="0">
            <a:spAutoFit/>
          </a:bodyPr>
          <a:lstStyle/>
          <a:p>
            <a:pPr algn="ctr"/>
            <a:r>
              <a:rPr lang="en-US" sz="2300" b="1" dirty="0">
                <a:solidFill>
                  <a:schemeClr val="bg1"/>
                </a:solidFill>
                <a:latin typeface="Arial"/>
                <a:cs typeface="Arial"/>
              </a:rPr>
              <a:t>Fire </a:t>
            </a:r>
            <a:r>
              <a:rPr lang="en-US" sz="2300" b="1" dirty="0" err="1">
                <a:solidFill>
                  <a:schemeClr val="bg1"/>
                </a:solidFill>
                <a:latin typeface="Arial"/>
                <a:cs typeface="Arial"/>
              </a:rPr>
              <a:t>Wx</a:t>
            </a:r>
            <a:r>
              <a:rPr lang="en-US" sz="2300" b="1" dirty="0">
                <a:solidFill>
                  <a:schemeClr val="bg1"/>
                </a:solidFill>
                <a:latin typeface="Arial"/>
                <a:cs typeface="Arial"/>
              </a:rPr>
              <a:t> Guidance Can Benefit from Stronger Winds</a:t>
            </a:r>
          </a:p>
        </p:txBody>
      </p:sp>
      <p:pic>
        <p:nvPicPr>
          <p:cNvPr id="24" name="Picture 23">
            <a:extLst>
              <a:ext uri="{FF2B5EF4-FFF2-40B4-BE49-F238E27FC236}">
                <a16:creationId xmlns:a16="http://schemas.microsoft.com/office/drawing/2014/main" id="{F3C452D3-92EF-B746-876E-78E8B146BD23}"/>
              </a:ext>
            </a:extLst>
          </p:cNvPr>
          <p:cNvPicPr>
            <a:picLocks noChangeAspect="1"/>
          </p:cNvPicPr>
          <p:nvPr/>
        </p:nvPicPr>
        <p:blipFill rotWithShape="1">
          <a:blip r:embed="rId4"/>
          <a:srcRect t="16177" r="11042" b="16181"/>
          <a:stretch/>
        </p:blipFill>
        <p:spPr>
          <a:xfrm>
            <a:off x="4490726" y="994940"/>
            <a:ext cx="2224664" cy="2029912"/>
          </a:xfrm>
          <a:prstGeom prst="rect">
            <a:avLst/>
          </a:prstGeom>
        </p:spPr>
      </p:pic>
      <p:pic>
        <p:nvPicPr>
          <p:cNvPr id="25" name="Picture 24">
            <a:extLst>
              <a:ext uri="{FF2B5EF4-FFF2-40B4-BE49-F238E27FC236}">
                <a16:creationId xmlns:a16="http://schemas.microsoft.com/office/drawing/2014/main" id="{3CD78DBE-FBBB-1044-BA6B-8696AD55AED8}"/>
              </a:ext>
            </a:extLst>
          </p:cNvPr>
          <p:cNvPicPr>
            <a:picLocks noChangeAspect="1"/>
          </p:cNvPicPr>
          <p:nvPr/>
        </p:nvPicPr>
        <p:blipFill>
          <a:blip r:embed="rId5"/>
          <a:stretch>
            <a:fillRect/>
          </a:stretch>
        </p:blipFill>
        <p:spPr>
          <a:xfrm>
            <a:off x="56429" y="1000097"/>
            <a:ext cx="4452891" cy="1977084"/>
          </a:xfrm>
          <a:prstGeom prst="rect">
            <a:avLst/>
          </a:prstGeom>
        </p:spPr>
      </p:pic>
      <p:pic>
        <p:nvPicPr>
          <p:cNvPr id="26" name="Picture 25">
            <a:extLst>
              <a:ext uri="{FF2B5EF4-FFF2-40B4-BE49-F238E27FC236}">
                <a16:creationId xmlns:a16="http://schemas.microsoft.com/office/drawing/2014/main" id="{763A7CB0-D3A9-044A-A329-255B5C80B43A}"/>
              </a:ext>
            </a:extLst>
          </p:cNvPr>
          <p:cNvPicPr>
            <a:picLocks noChangeAspect="1"/>
          </p:cNvPicPr>
          <p:nvPr/>
        </p:nvPicPr>
        <p:blipFill rotWithShape="1">
          <a:blip r:embed="rId6"/>
          <a:srcRect b="49868"/>
          <a:stretch/>
        </p:blipFill>
        <p:spPr>
          <a:xfrm>
            <a:off x="56429" y="2968482"/>
            <a:ext cx="4452891" cy="2026956"/>
          </a:xfrm>
          <a:prstGeom prst="rect">
            <a:avLst/>
          </a:prstGeom>
        </p:spPr>
      </p:pic>
      <p:pic>
        <p:nvPicPr>
          <p:cNvPr id="27" name="Picture 26">
            <a:extLst>
              <a:ext uri="{FF2B5EF4-FFF2-40B4-BE49-F238E27FC236}">
                <a16:creationId xmlns:a16="http://schemas.microsoft.com/office/drawing/2014/main" id="{19BCA780-0EAC-4B49-916E-FB8E8239B42A}"/>
              </a:ext>
            </a:extLst>
          </p:cNvPr>
          <p:cNvPicPr>
            <a:picLocks noChangeAspect="1"/>
          </p:cNvPicPr>
          <p:nvPr/>
        </p:nvPicPr>
        <p:blipFill rotWithShape="1">
          <a:blip r:embed="rId6"/>
          <a:srcRect l="25000" t="49064" r="25040"/>
          <a:stretch/>
        </p:blipFill>
        <p:spPr>
          <a:xfrm>
            <a:off x="4490726" y="3002736"/>
            <a:ext cx="2224664" cy="2059466"/>
          </a:xfrm>
          <a:prstGeom prst="rect">
            <a:avLst/>
          </a:prstGeom>
        </p:spPr>
      </p:pic>
      <p:sp>
        <p:nvSpPr>
          <p:cNvPr id="34" name="Content Placeholder 3">
            <a:extLst>
              <a:ext uri="{FF2B5EF4-FFF2-40B4-BE49-F238E27FC236}">
                <a16:creationId xmlns:a16="http://schemas.microsoft.com/office/drawing/2014/main" id="{2566FA90-1A41-1A46-BBBB-3F82D496ACA1}"/>
              </a:ext>
            </a:extLst>
          </p:cNvPr>
          <p:cNvSpPr txBox="1">
            <a:spLocks/>
          </p:cNvSpPr>
          <p:nvPr/>
        </p:nvSpPr>
        <p:spPr>
          <a:xfrm>
            <a:off x="6715390" y="1238776"/>
            <a:ext cx="2372181" cy="38411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1600" dirty="0">
                <a:solidFill>
                  <a:schemeClr val="tx1"/>
                </a:solidFill>
              </a:rPr>
              <a:t>HREFv3 better signals threat for fire weather conditions over NM</a:t>
            </a:r>
          </a:p>
          <a:p>
            <a:pPr algn="l"/>
            <a:endParaRPr lang="en-US" sz="1200" dirty="0">
              <a:solidFill>
                <a:schemeClr val="tx1"/>
              </a:solidFill>
            </a:endParaRPr>
          </a:p>
          <a:p>
            <a:pPr algn="l"/>
            <a:endParaRPr lang="en-US" sz="1200" dirty="0">
              <a:solidFill>
                <a:schemeClr val="tx1"/>
              </a:solidFill>
            </a:endParaRPr>
          </a:p>
          <a:p>
            <a:pPr algn="l"/>
            <a:endParaRPr lang="en-US" sz="1200" dirty="0">
              <a:solidFill>
                <a:schemeClr val="tx1"/>
              </a:solidFill>
            </a:endParaRPr>
          </a:p>
          <a:p>
            <a:pPr algn="l"/>
            <a:endParaRPr lang="en-US" sz="1200" dirty="0">
              <a:solidFill>
                <a:schemeClr val="tx1"/>
              </a:solidFill>
            </a:endParaRPr>
          </a:p>
          <a:p>
            <a:pPr algn="l"/>
            <a:endParaRPr lang="en-US" sz="1200" dirty="0">
              <a:solidFill>
                <a:schemeClr val="tx1"/>
              </a:solidFill>
            </a:endParaRPr>
          </a:p>
          <a:p>
            <a:pPr marL="285750" indent="-285750" algn="l">
              <a:buFont typeface="Arial" panose="020B0604020202020204" pitchFamily="34" charset="0"/>
              <a:buChar char="•"/>
            </a:pPr>
            <a:r>
              <a:rPr lang="en-US" sz="1600" dirty="0">
                <a:solidFill>
                  <a:schemeClr val="tx1"/>
                </a:solidFill>
              </a:rPr>
              <a:t>FV3 contributed stronger wind speeds (by 5-9+ </a:t>
            </a:r>
            <a:r>
              <a:rPr lang="en-US" sz="1600" dirty="0" err="1">
                <a:solidFill>
                  <a:schemeClr val="tx1"/>
                </a:solidFill>
              </a:rPr>
              <a:t>kts</a:t>
            </a:r>
            <a:r>
              <a:rPr lang="en-US" sz="1600" dirty="0">
                <a:solidFill>
                  <a:schemeClr val="tx1"/>
                </a:solidFill>
              </a:rPr>
              <a:t>) than the NMMB across much of NM and CO</a:t>
            </a:r>
          </a:p>
        </p:txBody>
      </p:sp>
      <p:sp>
        <p:nvSpPr>
          <p:cNvPr id="36" name="TextBox 35">
            <a:extLst>
              <a:ext uri="{FF2B5EF4-FFF2-40B4-BE49-F238E27FC236}">
                <a16:creationId xmlns:a16="http://schemas.microsoft.com/office/drawing/2014/main" id="{9A30D6C5-6EAA-A247-B4CD-13A31FC10431}"/>
              </a:ext>
            </a:extLst>
          </p:cNvPr>
          <p:cNvSpPr txBox="1"/>
          <p:nvPr/>
        </p:nvSpPr>
        <p:spPr>
          <a:xfrm>
            <a:off x="1313109" y="1153132"/>
            <a:ext cx="805436" cy="507831"/>
          </a:xfrm>
          <a:prstGeom prst="rect">
            <a:avLst/>
          </a:prstGeom>
          <a:solidFill>
            <a:schemeClr val="bg1"/>
          </a:solidFill>
          <a:ln w="25400">
            <a:solidFill>
              <a:schemeClr val="tx1"/>
            </a:solidFill>
          </a:ln>
        </p:spPr>
        <p:txBody>
          <a:bodyPr wrap="square" rtlCol="0">
            <a:spAutoFit/>
          </a:bodyPr>
          <a:lstStyle/>
          <a:p>
            <a:pPr algn="ctr"/>
            <a:r>
              <a:rPr lang="en-US" sz="1350" b="1" dirty="0"/>
              <a:t>HREFv2</a:t>
            </a:r>
          </a:p>
          <a:p>
            <a:pPr algn="ctr"/>
            <a:r>
              <a:rPr lang="en-US" sz="1350" b="1" dirty="0"/>
              <a:t>PROB</a:t>
            </a:r>
          </a:p>
        </p:txBody>
      </p:sp>
      <p:sp>
        <p:nvSpPr>
          <p:cNvPr id="37" name="TextBox 36">
            <a:extLst>
              <a:ext uri="{FF2B5EF4-FFF2-40B4-BE49-F238E27FC236}">
                <a16:creationId xmlns:a16="http://schemas.microsoft.com/office/drawing/2014/main" id="{202844E2-472A-1243-A03B-866976909EAF}"/>
              </a:ext>
            </a:extLst>
          </p:cNvPr>
          <p:cNvSpPr txBox="1"/>
          <p:nvPr/>
        </p:nvSpPr>
        <p:spPr>
          <a:xfrm>
            <a:off x="3537773" y="1153132"/>
            <a:ext cx="805436" cy="507831"/>
          </a:xfrm>
          <a:prstGeom prst="rect">
            <a:avLst/>
          </a:prstGeom>
          <a:solidFill>
            <a:schemeClr val="bg1"/>
          </a:solidFill>
          <a:ln w="25400">
            <a:solidFill>
              <a:schemeClr val="tx1"/>
            </a:solidFill>
          </a:ln>
        </p:spPr>
        <p:txBody>
          <a:bodyPr wrap="square" rtlCol="0">
            <a:spAutoFit/>
          </a:bodyPr>
          <a:lstStyle/>
          <a:p>
            <a:pPr algn="ctr"/>
            <a:r>
              <a:rPr lang="en-US" sz="1350" b="1" dirty="0"/>
              <a:t>HREFv3</a:t>
            </a:r>
          </a:p>
          <a:p>
            <a:pPr algn="ctr"/>
            <a:r>
              <a:rPr lang="en-US" sz="1350" b="1" dirty="0"/>
              <a:t>PROB</a:t>
            </a:r>
          </a:p>
        </p:txBody>
      </p:sp>
      <p:sp>
        <p:nvSpPr>
          <p:cNvPr id="38" name="TextBox 37">
            <a:extLst>
              <a:ext uri="{FF2B5EF4-FFF2-40B4-BE49-F238E27FC236}">
                <a16:creationId xmlns:a16="http://schemas.microsoft.com/office/drawing/2014/main" id="{AF3FC7A0-441B-3948-B59F-72E7B0E00D8F}"/>
              </a:ext>
            </a:extLst>
          </p:cNvPr>
          <p:cNvSpPr txBox="1"/>
          <p:nvPr/>
        </p:nvSpPr>
        <p:spPr>
          <a:xfrm>
            <a:off x="5536018" y="2062511"/>
            <a:ext cx="1634386" cy="715581"/>
          </a:xfrm>
          <a:prstGeom prst="rect">
            <a:avLst/>
          </a:prstGeom>
          <a:solidFill>
            <a:schemeClr val="bg1"/>
          </a:solidFill>
          <a:ln w="25400">
            <a:solidFill>
              <a:schemeClr val="tx1"/>
            </a:solidFill>
          </a:ln>
        </p:spPr>
        <p:txBody>
          <a:bodyPr wrap="square" rtlCol="0">
            <a:spAutoFit/>
          </a:bodyPr>
          <a:lstStyle/>
          <a:p>
            <a:pPr algn="ctr"/>
            <a:r>
              <a:rPr lang="en-US" sz="1350" b="1" dirty="0"/>
              <a:t>RAP Analysis</a:t>
            </a:r>
          </a:p>
          <a:p>
            <a:pPr algn="ctr"/>
            <a:r>
              <a:rPr lang="en-US" sz="1350" b="1" dirty="0"/>
              <a:t>10-m Wind &gt; 17.5 </a:t>
            </a:r>
            <a:r>
              <a:rPr lang="en-US" sz="1350" b="1" dirty="0" err="1"/>
              <a:t>kt</a:t>
            </a:r>
            <a:r>
              <a:rPr lang="en-US" sz="1350" b="1" dirty="0"/>
              <a:t> &amp; 2-m RH &lt; 20%</a:t>
            </a:r>
          </a:p>
        </p:txBody>
      </p:sp>
      <p:sp>
        <p:nvSpPr>
          <p:cNvPr id="39" name="TextBox 38">
            <a:extLst>
              <a:ext uri="{FF2B5EF4-FFF2-40B4-BE49-F238E27FC236}">
                <a16:creationId xmlns:a16="http://schemas.microsoft.com/office/drawing/2014/main" id="{8E08C4D4-13AF-2D42-B86D-AC9BE50DE000}"/>
              </a:ext>
            </a:extLst>
          </p:cNvPr>
          <p:cNvSpPr txBox="1"/>
          <p:nvPr/>
        </p:nvSpPr>
        <p:spPr>
          <a:xfrm>
            <a:off x="3855800" y="3159333"/>
            <a:ext cx="634926" cy="300082"/>
          </a:xfrm>
          <a:prstGeom prst="rect">
            <a:avLst/>
          </a:prstGeom>
          <a:solidFill>
            <a:schemeClr val="bg1"/>
          </a:solidFill>
          <a:ln w="25400">
            <a:solidFill>
              <a:schemeClr val="tx1"/>
            </a:solidFill>
          </a:ln>
        </p:spPr>
        <p:txBody>
          <a:bodyPr wrap="square" rtlCol="0">
            <a:spAutoFit/>
          </a:bodyPr>
          <a:lstStyle/>
          <a:p>
            <a:pPr algn="ctr"/>
            <a:r>
              <a:rPr lang="en-US" sz="1350" b="1" dirty="0"/>
              <a:t>FV3 </a:t>
            </a:r>
          </a:p>
        </p:txBody>
      </p:sp>
      <p:sp>
        <p:nvSpPr>
          <p:cNvPr id="40" name="TextBox 39">
            <a:extLst>
              <a:ext uri="{FF2B5EF4-FFF2-40B4-BE49-F238E27FC236}">
                <a16:creationId xmlns:a16="http://schemas.microsoft.com/office/drawing/2014/main" id="{CAC83285-6567-DE45-A9C2-9E47DEF28338}"/>
              </a:ext>
            </a:extLst>
          </p:cNvPr>
          <p:cNvSpPr txBox="1"/>
          <p:nvPr/>
        </p:nvSpPr>
        <p:spPr>
          <a:xfrm>
            <a:off x="1483619" y="3161424"/>
            <a:ext cx="725641" cy="300082"/>
          </a:xfrm>
          <a:prstGeom prst="rect">
            <a:avLst/>
          </a:prstGeom>
          <a:solidFill>
            <a:schemeClr val="bg1"/>
          </a:solidFill>
          <a:ln w="25400">
            <a:solidFill>
              <a:schemeClr val="tx1"/>
            </a:solidFill>
          </a:ln>
        </p:spPr>
        <p:txBody>
          <a:bodyPr wrap="square" rtlCol="0">
            <a:spAutoFit/>
          </a:bodyPr>
          <a:lstStyle/>
          <a:p>
            <a:pPr algn="ctr"/>
            <a:r>
              <a:rPr lang="en-US" sz="1350" b="1" dirty="0"/>
              <a:t>NMMB </a:t>
            </a:r>
          </a:p>
        </p:txBody>
      </p:sp>
      <p:sp>
        <p:nvSpPr>
          <p:cNvPr id="42" name="TextBox 41">
            <a:extLst>
              <a:ext uri="{FF2B5EF4-FFF2-40B4-BE49-F238E27FC236}">
                <a16:creationId xmlns:a16="http://schemas.microsoft.com/office/drawing/2014/main" id="{51C78985-3E35-E44F-BCA9-42B7F047B024}"/>
              </a:ext>
            </a:extLst>
          </p:cNvPr>
          <p:cNvSpPr txBox="1"/>
          <p:nvPr/>
        </p:nvSpPr>
        <p:spPr>
          <a:xfrm>
            <a:off x="5906488" y="4288703"/>
            <a:ext cx="1136046" cy="507831"/>
          </a:xfrm>
          <a:prstGeom prst="rect">
            <a:avLst/>
          </a:prstGeom>
          <a:solidFill>
            <a:schemeClr val="bg1"/>
          </a:solidFill>
          <a:ln w="25400">
            <a:solidFill>
              <a:schemeClr val="tx1"/>
            </a:solidFill>
          </a:ln>
        </p:spPr>
        <p:txBody>
          <a:bodyPr wrap="square" rtlCol="0">
            <a:spAutoFit/>
          </a:bodyPr>
          <a:lstStyle/>
          <a:p>
            <a:pPr algn="ctr"/>
            <a:r>
              <a:rPr lang="en-US" sz="1350" b="1" dirty="0"/>
              <a:t>FV3 – NMMB</a:t>
            </a:r>
          </a:p>
          <a:p>
            <a:pPr algn="ctr"/>
            <a:r>
              <a:rPr lang="en-US" sz="1350" b="1" dirty="0"/>
              <a:t>Diff </a:t>
            </a:r>
          </a:p>
        </p:txBody>
      </p:sp>
    </p:spTree>
    <p:extLst>
      <p:ext uri="{BB962C8B-B14F-4D97-AF65-F5344CB8AC3E}">
        <p14:creationId xmlns:p14="http://schemas.microsoft.com/office/powerpoint/2010/main" val="16153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9" grpId="0" animBg="1"/>
      <p:bldP spid="40"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ontent Placeholder 3">
            <a:extLst>
              <a:ext uri="{FF2B5EF4-FFF2-40B4-BE49-F238E27FC236}">
                <a16:creationId xmlns:a16="http://schemas.microsoft.com/office/drawing/2014/main" id="{29448693-BBD0-D448-B039-6529F966FAA3}"/>
              </a:ext>
            </a:extLst>
          </p:cNvPr>
          <p:cNvSpPr txBox="1">
            <a:spLocks/>
          </p:cNvSpPr>
          <p:nvPr/>
        </p:nvSpPr>
        <p:spPr>
          <a:xfrm>
            <a:off x="452231" y="4349364"/>
            <a:ext cx="8341356" cy="73052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1600" dirty="0">
                <a:solidFill>
                  <a:schemeClr val="tx1"/>
                </a:solidFill>
              </a:rPr>
              <a:t>Difficult to analyze observed </a:t>
            </a:r>
            <a:r>
              <a:rPr lang="en-US" sz="1600" dirty="0" err="1">
                <a:solidFill>
                  <a:schemeClr val="tx1"/>
                </a:solidFill>
              </a:rPr>
              <a:t>precip</a:t>
            </a:r>
            <a:r>
              <a:rPr lang="en-US" sz="1600" dirty="0">
                <a:solidFill>
                  <a:schemeClr val="tx1"/>
                </a:solidFill>
              </a:rPr>
              <a:t> in Alaska, but the EAS probabilities are clearly defining key topographical features along the complex terrain of the coastline</a:t>
            </a:r>
          </a:p>
        </p:txBody>
      </p:sp>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492420"/>
          </a:xfrm>
          <a:prstGeom prst="rect">
            <a:avLst/>
          </a:prstGeom>
          <a:noFill/>
        </p:spPr>
        <p:txBody>
          <a:bodyPr wrap="square" lIns="121899" tIns="60949" rIns="121899" bIns="60949" rtlCol="0">
            <a:spAutoFit/>
          </a:bodyPr>
          <a:lstStyle/>
          <a:p>
            <a:pPr algn="ctr"/>
            <a:r>
              <a:rPr lang="en-US" sz="2400" b="1" dirty="0">
                <a:solidFill>
                  <a:schemeClr val="bg1"/>
                </a:solidFill>
                <a:latin typeface="Arial"/>
                <a:cs typeface="Arial"/>
              </a:rPr>
              <a:t>EAS Probabilities Are Quite Useful in Terrain</a:t>
            </a:r>
          </a:p>
        </p:txBody>
      </p:sp>
      <p:pic>
        <p:nvPicPr>
          <p:cNvPr id="24" name="Picture 23">
            <a:extLst>
              <a:ext uri="{FF2B5EF4-FFF2-40B4-BE49-F238E27FC236}">
                <a16:creationId xmlns:a16="http://schemas.microsoft.com/office/drawing/2014/main" id="{BD1A0225-4752-494B-B7CC-1BB05EA738A4}"/>
              </a:ext>
            </a:extLst>
          </p:cNvPr>
          <p:cNvPicPr>
            <a:picLocks noChangeAspect="1"/>
          </p:cNvPicPr>
          <p:nvPr/>
        </p:nvPicPr>
        <p:blipFill>
          <a:blip r:embed="rId5"/>
          <a:stretch>
            <a:fillRect/>
          </a:stretch>
        </p:blipFill>
        <p:spPr>
          <a:xfrm>
            <a:off x="50032" y="1361228"/>
            <a:ext cx="4440680" cy="2566713"/>
          </a:xfrm>
          <a:prstGeom prst="rect">
            <a:avLst/>
          </a:prstGeom>
        </p:spPr>
      </p:pic>
      <p:pic>
        <p:nvPicPr>
          <p:cNvPr id="25" name="Picture 24">
            <a:extLst>
              <a:ext uri="{FF2B5EF4-FFF2-40B4-BE49-F238E27FC236}">
                <a16:creationId xmlns:a16="http://schemas.microsoft.com/office/drawing/2014/main" id="{4ED1DF06-3135-D746-B843-A95E878FA538}"/>
              </a:ext>
            </a:extLst>
          </p:cNvPr>
          <p:cNvPicPr>
            <a:picLocks noChangeAspect="1"/>
          </p:cNvPicPr>
          <p:nvPr/>
        </p:nvPicPr>
        <p:blipFill>
          <a:blip r:embed="rId6"/>
          <a:stretch>
            <a:fillRect/>
          </a:stretch>
        </p:blipFill>
        <p:spPr>
          <a:xfrm>
            <a:off x="4572000" y="1361229"/>
            <a:ext cx="4440680" cy="2566713"/>
          </a:xfrm>
          <a:prstGeom prst="rect">
            <a:avLst/>
          </a:prstGeom>
        </p:spPr>
      </p:pic>
      <p:sp>
        <p:nvSpPr>
          <p:cNvPr id="26" name="TextBox 25">
            <a:extLst>
              <a:ext uri="{FF2B5EF4-FFF2-40B4-BE49-F238E27FC236}">
                <a16:creationId xmlns:a16="http://schemas.microsoft.com/office/drawing/2014/main" id="{F562F809-2934-CB40-BCC4-0E13E0070942}"/>
              </a:ext>
            </a:extLst>
          </p:cNvPr>
          <p:cNvSpPr txBox="1"/>
          <p:nvPr/>
        </p:nvSpPr>
        <p:spPr>
          <a:xfrm>
            <a:off x="856385" y="1556827"/>
            <a:ext cx="805436" cy="507831"/>
          </a:xfrm>
          <a:prstGeom prst="rect">
            <a:avLst/>
          </a:prstGeom>
          <a:solidFill>
            <a:schemeClr val="bg1"/>
          </a:solidFill>
          <a:ln w="25400">
            <a:solidFill>
              <a:schemeClr val="tx1"/>
            </a:solidFill>
          </a:ln>
        </p:spPr>
        <p:txBody>
          <a:bodyPr wrap="square" rtlCol="0">
            <a:spAutoFit/>
          </a:bodyPr>
          <a:lstStyle/>
          <a:p>
            <a:pPr algn="ctr"/>
            <a:r>
              <a:rPr lang="en-US" sz="1350" b="1" dirty="0"/>
              <a:t>HREFv2 NBMAX</a:t>
            </a:r>
          </a:p>
        </p:txBody>
      </p:sp>
      <p:sp>
        <p:nvSpPr>
          <p:cNvPr id="27" name="TextBox 26">
            <a:extLst>
              <a:ext uri="{FF2B5EF4-FFF2-40B4-BE49-F238E27FC236}">
                <a16:creationId xmlns:a16="http://schemas.microsoft.com/office/drawing/2014/main" id="{25AAFAF1-1572-9743-9D39-597055DFCFDE}"/>
              </a:ext>
            </a:extLst>
          </p:cNvPr>
          <p:cNvSpPr txBox="1"/>
          <p:nvPr/>
        </p:nvSpPr>
        <p:spPr>
          <a:xfrm>
            <a:off x="3084075" y="1556826"/>
            <a:ext cx="805436" cy="507831"/>
          </a:xfrm>
          <a:prstGeom prst="rect">
            <a:avLst/>
          </a:prstGeom>
          <a:solidFill>
            <a:schemeClr val="bg1"/>
          </a:solidFill>
          <a:ln w="25400">
            <a:solidFill>
              <a:schemeClr val="tx1"/>
            </a:solidFill>
          </a:ln>
        </p:spPr>
        <p:txBody>
          <a:bodyPr wrap="square" rtlCol="0">
            <a:spAutoFit/>
          </a:bodyPr>
          <a:lstStyle/>
          <a:p>
            <a:pPr algn="ctr"/>
            <a:r>
              <a:rPr lang="en-US" sz="1350" b="1" dirty="0"/>
              <a:t>HREFv3 EAS</a:t>
            </a:r>
          </a:p>
        </p:txBody>
      </p:sp>
      <p:sp>
        <p:nvSpPr>
          <p:cNvPr id="28" name="TextBox 27">
            <a:extLst>
              <a:ext uri="{FF2B5EF4-FFF2-40B4-BE49-F238E27FC236}">
                <a16:creationId xmlns:a16="http://schemas.microsoft.com/office/drawing/2014/main" id="{D5149CFA-948D-5747-AE0D-1F22B38F8125}"/>
              </a:ext>
            </a:extLst>
          </p:cNvPr>
          <p:cNvSpPr txBox="1"/>
          <p:nvPr/>
        </p:nvSpPr>
        <p:spPr>
          <a:xfrm>
            <a:off x="5376697" y="1554425"/>
            <a:ext cx="805436" cy="507831"/>
          </a:xfrm>
          <a:prstGeom prst="rect">
            <a:avLst/>
          </a:prstGeom>
          <a:solidFill>
            <a:schemeClr val="bg1"/>
          </a:solidFill>
          <a:ln w="25400">
            <a:solidFill>
              <a:schemeClr val="tx1"/>
            </a:solidFill>
          </a:ln>
        </p:spPr>
        <p:txBody>
          <a:bodyPr wrap="square" rtlCol="0">
            <a:spAutoFit/>
          </a:bodyPr>
          <a:lstStyle/>
          <a:p>
            <a:pPr algn="ctr"/>
            <a:r>
              <a:rPr lang="en-US" sz="1350" b="1" dirty="0"/>
              <a:t>HREFv2 NBMAX</a:t>
            </a:r>
          </a:p>
        </p:txBody>
      </p:sp>
      <p:sp>
        <p:nvSpPr>
          <p:cNvPr id="35" name="TextBox 34">
            <a:extLst>
              <a:ext uri="{FF2B5EF4-FFF2-40B4-BE49-F238E27FC236}">
                <a16:creationId xmlns:a16="http://schemas.microsoft.com/office/drawing/2014/main" id="{DA5E1D59-8258-2C40-833D-0DE792A78726}"/>
              </a:ext>
            </a:extLst>
          </p:cNvPr>
          <p:cNvSpPr txBox="1"/>
          <p:nvPr/>
        </p:nvSpPr>
        <p:spPr>
          <a:xfrm>
            <a:off x="7604387" y="1554424"/>
            <a:ext cx="805436" cy="507831"/>
          </a:xfrm>
          <a:prstGeom prst="rect">
            <a:avLst/>
          </a:prstGeom>
          <a:solidFill>
            <a:schemeClr val="bg1"/>
          </a:solidFill>
          <a:ln w="25400">
            <a:solidFill>
              <a:schemeClr val="tx1"/>
            </a:solidFill>
          </a:ln>
        </p:spPr>
        <p:txBody>
          <a:bodyPr wrap="square" rtlCol="0">
            <a:spAutoFit/>
          </a:bodyPr>
          <a:lstStyle/>
          <a:p>
            <a:pPr algn="ctr"/>
            <a:r>
              <a:rPr lang="en-US" sz="1350" b="1" dirty="0"/>
              <a:t>HREFv3 EAS</a:t>
            </a:r>
          </a:p>
        </p:txBody>
      </p:sp>
      <p:sp>
        <p:nvSpPr>
          <p:cNvPr id="36" name="TextBox 35">
            <a:extLst>
              <a:ext uri="{FF2B5EF4-FFF2-40B4-BE49-F238E27FC236}">
                <a16:creationId xmlns:a16="http://schemas.microsoft.com/office/drawing/2014/main" id="{2C6F76E9-A29C-1647-8EE1-A05C5C3F85C1}"/>
              </a:ext>
            </a:extLst>
          </p:cNvPr>
          <p:cNvSpPr txBox="1"/>
          <p:nvPr/>
        </p:nvSpPr>
        <p:spPr>
          <a:xfrm>
            <a:off x="1184432" y="1041535"/>
            <a:ext cx="2171878" cy="300082"/>
          </a:xfrm>
          <a:prstGeom prst="rect">
            <a:avLst/>
          </a:prstGeom>
          <a:noFill/>
        </p:spPr>
        <p:txBody>
          <a:bodyPr wrap="none" rtlCol="0">
            <a:spAutoFit/>
          </a:bodyPr>
          <a:lstStyle/>
          <a:p>
            <a:pPr algn="ctr"/>
            <a:r>
              <a:rPr lang="en-US" sz="1350" b="1" dirty="0"/>
              <a:t>Probability of 24-h QPF &gt; 1”</a:t>
            </a:r>
          </a:p>
        </p:txBody>
      </p:sp>
      <p:sp>
        <p:nvSpPr>
          <p:cNvPr id="37" name="TextBox 36">
            <a:extLst>
              <a:ext uri="{FF2B5EF4-FFF2-40B4-BE49-F238E27FC236}">
                <a16:creationId xmlns:a16="http://schemas.microsoft.com/office/drawing/2014/main" id="{89BAB571-1124-9B46-85D9-CC76278FB7D3}"/>
              </a:ext>
            </a:extLst>
          </p:cNvPr>
          <p:cNvSpPr txBox="1"/>
          <p:nvPr/>
        </p:nvSpPr>
        <p:spPr>
          <a:xfrm>
            <a:off x="5706401" y="1041535"/>
            <a:ext cx="2171877" cy="300082"/>
          </a:xfrm>
          <a:prstGeom prst="rect">
            <a:avLst/>
          </a:prstGeom>
          <a:noFill/>
        </p:spPr>
        <p:txBody>
          <a:bodyPr wrap="none" rtlCol="0">
            <a:spAutoFit/>
          </a:bodyPr>
          <a:lstStyle/>
          <a:p>
            <a:pPr algn="ctr"/>
            <a:r>
              <a:rPr lang="en-US" sz="1350" b="1" dirty="0"/>
              <a:t>Probability of 24-h QPF &gt; 2”</a:t>
            </a:r>
          </a:p>
        </p:txBody>
      </p:sp>
      <p:sp>
        <p:nvSpPr>
          <p:cNvPr id="38" name="TextBox 37">
            <a:extLst>
              <a:ext uri="{FF2B5EF4-FFF2-40B4-BE49-F238E27FC236}">
                <a16:creationId xmlns:a16="http://schemas.microsoft.com/office/drawing/2014/main" id="{7F477D31-BCD4-EE49-B290-399ACDC9C1EE}"/>
              </a:ext>
            </a:extLst>
          </p:cNvPr>
          <p:cNvSpPr txBox="1"/>
          <p:nvPr/>
        </p:nvSpPr>
        <p:spPr>
          <a:xfrm>
            <a:off x="3072470" y="3904273"/>
            <a:ext cx="3097323" cy="300082"/>
          </a:xfrm>
          <a:prstGeom prst="rect">
            <a:avLst/>
          </a:prstGeom>
          <a:noFill/>
        </p:spPr>
        <p:txBody>
          <a:bodyPr wrap="none" rtlCol="0">
            <a:spAutoFit/>
          </a:bodyPr>
          <a:lstStyle/>
          <a:p>
            <a:pPr algn="ctr"/>
            <a:r>
              <a:rPr lang="en-US" sz="1350" b="1" dirty="0"/>
              <a:t>Init: 06Z 23 May	Valid: 12Z 24 May (F30)</a:t>
            </a:r>
          </a:p>
        </p:txBody>
      </p:sp>
    </p:spTree>
    <p:extLst>
      <p:ext uri="{BB962C8B-B14F-4D97-AF65-F5344CB8AC3E}">
        <p14:creationId xmlns:p14="http://schemas.microsoft.com/office/powerpoint/2010/main" val="3880318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480" y="1607785"/>
            <a:ext cx="184666" cy="600164"/>
          </a:xfrm>
          <a:prstGeom prst="rect">
            <a:avLst/>
          </a:prstGeom>
          <a:noFill/>
        </p:spPr>
        <p:txBody>
          <a:bodyPr wrap="none" rtlCol="0">
            <a:spAutoFit/>
          </a:bodyPr>
          <a:lstStyle/>
          <a:p>
            <a:pPr algn="ctr"/>
            <a:endParaRPr lang="en-US" sz="3300" b="1" dirty="0">
              <a:solidFill>
                <a:srgbClr val="FF0000"/>
              </a:solidFill>
              <a:latin typeface="Arial"/>
              <a:cs typeface="Arial"/>
            </a:endParaRPr>
          </a:p>
        </p:txBody>
      </p:sp>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NWS Central Region</a:t>
            </a:r>
          </a:p>
        </p:txBody>
      </p:sp>
      <p:sp>
        <p:nvSpPr>
          <p:cNvPr id="13" name="TextBox 12"/>
          <p:cNvSpPr txBox="1"/>
          <p:nvPr/>
        </p:nvSpPr>
        <p:spPr>
          <a:xfrm>
            <a:off x="90249" y="1054945"/>
            <a:ext cx="9066384" cy="3693319"/>
          </a:xfrm>
          <a:prstGeom prst="rect">
            <a:avLst/>
          </a:prstGeom>
          <a:noFill/>
        </p:spPr>
        <p:txBody>
          <a:bodyPr wrap="square" rtlCol="0">
            <a:spAutoFit/>
          </a:bodyPr>
          <a:lstStyle/>
          <a:p>
            <a:pPr marL="457200" indent="-365760">
              <a:buFont typeface="Arial"/>
              <a:buChar char="•"/>
            </a:pPr>
            <a:r>
              <a:rPr lang="en-US" dirty="0">
                <a:latin typeface="Arial"/>
                <a:cs typeface="Arial"/>
              </a:rPr>
              <a:t>The </a:t>
            </a:r>
            <a:r>
              <a:rPr lang="en-US" b="1" u="sng" dirty="0">
                <a:solidFill>
                  <a:srgbClr val="00B050"/>
                </a:solidFill>
                <a:latin typeface="Arial"/>
                <a:cs typeface="Arial"/>
              </a:rPr>
              <a:t>parallel HREFv3 is an improvement</a:t>
            </a:r>
            <a:r>
              <a:rPr lang="en-US" dirty="0">
                <a:solidFill>
                  <a:srgbClr val="00B050"/>
                </a:solidFill>
                <a:latin typeface="Arial"/>
                <a:cs typeface="Arial"/>
              </a:rPr>
              <a:t> </a:t>
            </a:r>
            <a:r>
              <a:rPr lang="en-US" dirty="0">
                <a:latin typeface="Arial"/>
                <a:cs typeface="Arial"/>
              </a:rPr>
              <a:t>over the operational HREFv2.</a:t>
            </a:r>
          </a:p>
          <a:p>
            <a:pPr marL="457200" indent="-365760">
              <a:buFont typeface="Arial"/>
              <a:buChar char="•"/>
            </a:pPr>
            <a:endParaRPr lang="en-US" dirty="0">
              <a:latin typeface="Arial"/>
              <a:cs typeface="Arial"/>
            </a:endParaRPr>
          </a:p>
          <a:p>
            <a:pPr marL="457200" indent="-365760">
              <a:buFont typeface="Arial"/>
              <a:buChar char="•"/>
            </a:pPr>
            <a:r>
              <a:rPr lang="en-US" dirty="0">
                <a:latin typeface="Arial"/>
                <a:cs typeface="Arial"/>
              </a:rPr>
              <a:t>48 h forecast length is very useful for messaging, particularly in situations of low confidence.</a:t>
            </a:r>
          </a:p>
          <a:p>
            <a:pPr marL="457200" indent="-365760">
              <a:buFont typeface="Arial"/>
              <a:buChar char="•"/>
            </a:pPr>
            <a:endParaRPr lang="en-US" dirty="0">
              <a:latin typeface="Arial"/>
              <a:cs typeface="Arial"/>
            </a:endParaRPr>
          </a:p>
          <a:p>
            <a:pPr marL="457200" indent="-365760">
              <a:buFont typeface="Arial"/>
              <a:buChar char="•"/>
            </a:pPr>
            <a:r>
              <a:rPr lang="en-US" dirty="0">
                <a:latin typeface="Arial"/>
                <a:cs typeface="Arial"/>
              </a:rPr>
              <a:t>EAS probabilities were helpful in certain situations, but forecaster training needed to fully utilize them.</a:t>
            </a:r>
          </a:p>
          <a:p>
            <a:pPr marL="457200" indent="-365760">
              <a:buFont typeface="Arial"/>
              <a:buChar char="•"/>
            </a:pPr>
            <a:endParaRPr lang="en-US" dirty="0">
              <a:latin typeface="Arial"/>
              <a:cs typeface="Arial"/>
            </a:endParaRPr>
          </a:p>
          <a:p>
            <a:pPr marL="457200" indent="-365760">
              <a:buFont typeface="Arial"/>
              <a:buChar char="•"/>
            </a:pPr>
            <a:r>
              <a:rPr lang="en-US" dirty="0">
                <a:latin typeface="Arial"/>
                <a:cs typeface="Arial"/>
              </a:rPr>
              <a:t>LPMM is an improvement over PMM.</a:t>
            </a:r>
          </a:p>
          <a:p>
            <a:pPr marL="457200" indent="-365760">
              <a:buFont typeface="Arial"/>
              <a:buChar char="•"/>
            </a:pPr>
            <a:endParaRPr lang="en-US" dirty="0">
              <a:latin typeface="Arial"/>
              <a:cs typeface="Arial"/>
            </a:endParaRPr>
          </a:p>
          <a:p>
            <a:pPr marL="457200" indent="-365760">
              <a:buFont typeface="Arial"/>
              <a:buChar char="•"/>
            </a:pPr>
            <a:r>
              <a:rPr lang="en-US" dirty="0">
                <a:latin typeface="Arial"/>
                <a:cs typeface="Arial"/>
              </a:rPr>
              <a:t>HRW-FV3 overall performed better than HRW-NMMB.</a:t>
            </a:r>
          </a:p>
          <a:p>
            <a:pPr marL="457200" indent="-365760">
              <a:buFont typeface="Arial"/>
              <a:buChar char="•"/>
            </a:pPr>
            <a:endParaRPr lang="en-US" dirty="0">
              <a:latin typeface="Arial"/>
              <a:cs typeface="Arial"/>
            </a:endParaRPr>
          </a:p>
          <a:p>
            <a:pPr marL="457200" indent="-365760">
              <a:buFont typeface="Arial"/>
              <a:buChar char="•"/>
            </a:pPr>
            <a:r>
              <a:rPr lang="en-US" b="1" u="sng" dirty="0">
                <a:solidFill>
                  <a:srgbClr val="00B050"/>
                </a:solidFill>
                <a:latin typeface="Arial"/>
                <a:cs typeface="Arial"/>
              </a:rPr>
              <a:t>Supports the implementation of HREFv3.</a:t>
            </a:r>
          </a:p>
        </p:txBody>
      </p:sp>
    </p:spTree>
    <p:extLst>
      <p:ext uri="{BB962C8B-B14F-4D97-AF65-F5344CB8AC3E}">
        <p14:creationId xmlns:p14="http://schemas.microsoft.com/office/powerpoint/2010/main" val="1320757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480" y="1607785"/>
            <a:ext cx="184666" cy="600164"/>
          </a:xfrm>
          <a:prstGeom prst="rect">
            <a:avLst/>
          </a:prstGeom>
          <a:noFill/>
        </p:spPr>
        <p:txBody>
          <a:bodyPr wrap="none" rtlCol="0">
            <a:spAutoFit/>
          </a:bodyPr>
          <a:lstStyle/>
          <a:p>
            <a:pPr algn="ctr"/>
            <a:endParaRPr lang="en-US" sz="3300" b="1" dirty="0">
              <a:solidFill>
                <a:srgbClr val="FF0000"/>
              </a:solidFill>
              <a:latin typeface="Arial"/>
              <a:cs typeface="Arial"/>
            </a:endParaRPr>
          </a:p>
        </p:txBody>
      </p:sp>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NWS Eastern Region</a:t>
            </a:r>
          </a:p>
        </p:txBody>
      </p:sp>
      <p:sp>
        <p:nvSpPr>
          <p:cNvPr id="17" name="TextBox 16"/>
          <p:cNvSpPr txBox="1"/>
          <p:nvPr/>
        </p:nvSpPr>
        <p:spPr>
          <a:xfrm>
            <a:off x="90249" y="1054945"/>
            <a:ext cx="9066384" cy="3139321"/>
          </a:xfrm>
          <a:prstGeom prst="rect">
            <a:avLst/>
          </a:prstGeom>
          <a:noFill/>
        </p:spPr>
        <p:txBody>
          <a:bodyPr wrap="square" rtlCol="0">
            <a:spAutoFit/>
          </a:bodyPr>
          <a:lstStyle/>
          <a:p>
            <a:pPr marL="457200" indent="-365760">
              <a:buFont typeface="Arial"/>
              <a:buChar char="•"/>
            </a:pPr>
            <a:r>
              <a:rPr lang="en-US" dirty="0">
                <a:latin typeface="Arial"/>
                <a:cs typeface="Arial"/>
              </a:rPr>
              <a:t>The </a:t>
            </a:r>
            <a:r>
              <a:rPr lang="en-US" b="1" u="sng" dirty="0">
                <a:latin typeface="Arial"/>
                <a:cs typeface="Arial"/>
              </a:rPr>
              <a:t>parallel HREFv3 is overall equal</a:t>
            </a:r>
            <a:r>
              <a:rPr lang="en-US" dirty="0">
                <a:latin typeface="Arial"/>
                <a:cs typeface="Arial"/>
              </a:rPr>
              <a:t> to the operational HREFv2.</a:t>
            </a:r>
          </a:p>
          <a:p>
            <a:pPr marL="377190" indent="-285750">
              <a:buFont typeface="Arial"/>
              <a:buChar char="•"/>
            </a:pPr>
            <a:endParaRPr lang="en-US" dirty="0">
              <a:latin typeface="Arial"/>
              <a:cs typeface="Arial"/>
            </a:endParaRPr>
          </a:p>
          <a:p>
            <a:pPr marL="457200" indent="-365760">
              <a:buFont typeface="Arial"/>
              <a:buChar char="•"/>
            </a:pPr>
            <a:r>
              <a:rPr lang="en-US" dirty="0">
                <a:latin typeface="Arial"/>
                <a:cs typeface="Arial"/>
              </a:rPr>
              <a:t>48 h forecast length is very useful – a significant enhancement.</a:t>
            </a:r>
          </a:p>
          <a:p>
            <a:pPr marL="91440"/>
            <a:endParaRPr lang="en-US" dirty="0">
              <a:latin typeface="Arial"/>
              <a:cs typeface="Arial"/>
            </a:endParaRPr>
          </a:p>
          <a:p>
            <a:pPr marL="457200" indent="-365760">
              <a:buFont typeface="Arial"/>
              <a:buChar char="•"/>
            </a:pPr>
            <a:r>
              <a:rPr lang="en-US" dirty="0">
                <a:latin typeface="Arial"/>
                <a:cs typeface="Arial"/>
              </a:rPr>
              <a:t>The HREFv3 probabilities (using hourly maximum wind speed and a small neighborhood probability) looked better than in HREFv2.</a:t>
            </a:r>
          </a:p>
          <a:p>
            <a:pPr marL="457200" indent="-365760">
              <a:buFont typeface="Arial"/>
              <a:buChar char="•"/>
            </a:pPr>
            <a:endParaRPr lang="en-US" dirty="0">
              <a:latin typeface="Arial"/>
              <a:cs typeface="Arial"/>
            </a:endParaRPr>
          </a:p>
          <a:p>
            <a:pPr marL="457200" indent="-365760">
              <a:buFont typeface="Arial"/>
              <a:buChar char="•"/>
            </a:pPr>
            <a:r>
              <a:rPr lang="en-US" dirty="0">
                <a:latin typeface="Arial"/>
                <a:cs typeface="Arial"/>
              </a:rPr>
              <a:t>Concerns regarding low CAPE bias and lower frequencies of significantly reduced ceilings and visibilities.</a:t>
            </a:r>
          </a:p>
          <a:p>
            <a:pPr marL="457200" indent="-365760">
              <a:buFont typeface="Arial"/>
              <a:buChar char="•"/>
            </a:pPr>
            <a:endParaRPr lang="en-US" dirty="0">
              <a:latin typeface="Arial"/>
              <a:cs typeface="Arial"/>
            </a:endParaRPr>
          </a:p>
          <a:p>
            <a:pPr marL="457200" indent="-365760">
              <a:buFont typeface="Arial"/>
              <a:buChar char="•"/>
            </a:pPr>
            <a:r>
              <a:rPr lang="en-US" b="1" u="sng" dirty="0">
                <a:latin typeface="Arial"/>
                <a:cs typeface="Arial"/>
              </a:rPr>
              <a:t>Neutral on the implementation of HREFv3.</a:t>
            </a:r>
          </a:p>
        </p:txBody>
      </p:sp>
    </p:spTree>
    <p:extLst>
      <p:ext uri="{BB962C8B-B14F-4D97-AF65-F5344CB8AC3E}">
        <p14:creationId xmlns:p14="http://schemas.microsoft.com/office/powerpoint/2010/main" val="2515566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56966</TotalTime>
  <Words>4133</Words>
  <Application>Microsoft Macintosh PowerPoint</Application>
  <PresentationFormat>On-screen Show (16:9)</PresentationFormat>
  <Paragraphs>645</Paragraphs>
  <Slides>52</Slides>
  <Notes>14</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52</vt:i4>
      </vt:variant>
    </vt:vector>
  </HeadingPairs>
  <TitlesOfParts>
    <vt:vector size="58" baseType="lpstr">
      <vt:lpstr>Arial</vt:lpstr>
      <vt:lpstr>Avenir Book</vt:lpstr>
      <vt:lpstr>Calibri</vt:lpstr>
      <vt:lpstr>Office Theme</vt:lpstr>
      <vt:lpstr>Simple Light</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HRW-FV3 Replacing HRW-NMMB</vt:lpstr>
      <vt:lpstr>HRW-FV3 Replacing HRW-NMMB</vt:lpstr>
      <vt:lpstr>HRW-FV3 Replacing HRW-NMMB</vt:lpstr>
      <vt:lpstr>Addition of HRRRv4</vt:lpstr>
      <vt:lpstr>HREFv3 Replacing HREFv2.1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Alicia Bentley</dc:creator>
  <cp:lastModifiedBy>Logan Dawson</cp:lastModifiedBy>
  <cp:revision>823</cp:revision>
  <dcterms:created xsi:type="dcterms:W3CDTF">2019-12-12T20:05:14Z</dcterms:created>
  <dcterms:modified xsi:type="dcterms:W3CDTF">2020-08-13T20:09:40Z</dcterms:modified>
</cp:coreProperties>
</file>