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Lst>
  <p:sldSz cy="5143500" cx="9144000"/>
  <p:notesSz cx="6858000" cy="9144000"/>
  <p:embeddedFontLst>
    <p:embeddedFont>
      <p:font typeface="Roboto"/>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1B9BAA1-674D-42D6-A423-9018C52F7E37}">
  <a:tblStyle styleId="{61B9BAA1-674D-42D6-A423-9018C52F7E3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Roboto-boldItalic.fntdata"/><Relationship Id="rId83" Type="http://schemas.openxmlformats.org/officeDocument/2006/relationships/font" Target="fonts/Roboto-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slide" Target="slides/slide74.xml"/><Relationship Id="rId82" Type="http://schemas.openxmlformats.org/officeDocument/2006/relationships/font" Target="fonts/Roboto-bold.fntdata"/><Relationship Id="rId81"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8665b49c99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8665b49c99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8665b49c99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8665b49c99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8665b49c99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8665b49c99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8d62d6a38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8d62d6a38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8dbf98974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8dbf98974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8dbf98974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8dbf98974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8dbf98974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8dbf98974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8dbf98974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8dbf98974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8dbf98974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8dbf98974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8dbf98974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8dbf98974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8c8ec1357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8c8ec1357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8dbf98974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8dbf98974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8dbf98974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8dbf98974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8dbf98974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8dbf98974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8dbf989749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8dbf989749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8dbf989749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8dbf989749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8d62d6a38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8d62d6a38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8c8ec1357f_4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8c8ec1357f_4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8c8ec1357f_4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8c8ec1357f_4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8c8ec1357f_4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8c8ec1357f_4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8c8ec1357f_4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8c8ec1357f_4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Provided time series plots of temperature, dewpoint, surface based CAPE, and wind speed to support WFO Fairbanks evaluation during the period from 06/25 until 07/15. </a:t>
            </a:r>
            <a:endParaRPr/>
          </a:p>
          <a:p>
            <a:pPr indent="-298450" lvl="0" marL="457200" rtl="0" algn="l">
              <a:spcBef>
                <a:spcPts val="0"/>
              </a:spcBef>
              <a:spcAft>
                <a:spcPts val="0"/>
              </a:spcAft>
              <a:buSzPts val="1100"/>
              <a:buChar char="●"/>
            </a:pPr>
            <a:r>
              <a:rPr lang="en"/>
              <a:t>These plots are for all 06Z runs of NMMB/FV3 as well as HREFv3/v2 for all forecast times for surface temperature</a:t>
            </a:r>
            <a:endParaRPr/>
          </a:p>
          <a:p>
            <a:pPr indent="-298450" lvl="0" marL="457200" rtl="0" algn="l">
              <a:spcBef>
                <a:spcPts val="0"/>
              </a:spcBef>
              <a:spcAft>
                <a:spcPts val="0"/>
              </a:spcAft>
              <a:buSzPts val="1100"/>
              <a:buChar char="●"/>
            </a:pPr>
            <a:r>
              <a:rPr lang="en"/>
              <a:t>One thing that stood out was the propensity for NMMB to be significantly warmer/cooler than the FV3 for interior/coastal sites.  This was also reflected but to not as great an extent in the HFEFv3/v2 differences.</a:t>
            </a:r>
            <a:endParaRPr/>
          </a:p>
          <a:p>
            <a:pPr indent="-298450" lvl="0" marL="457200" rtl="0" algn="l">
              <a:spcBef>
                <a:spcPts val="0"/>
              </a:spcBef>
              <a:spcAft>
                <a:spcPts val="0"/>
              </a:spcAft>
              <a:buSzPts val="1100"/>
              <a:buChar char="●"/>
            </a:pPr>
            <a:r>
              <a:rPr lang="en"/>
              <a:t>Surface Td showed some tendency in the same manner as the temperatures but definitely not as great a degree of difference</a:t>
            </a:r>
            <a:endParaRPr/>
          </a:p>
          <a:p>
            <a:pPr indent="-298450" lvl="0" marL="457200" rtl="0" algn="l">
              <a:spcBef>
                <a:spcPts val="0"/>
              </a:spcBef>
              <a:spcAft>
                <a:spcPts val="0"/>
              </a:spcAft>
              <a:buSzPts val="1100"/>
              <a:buChar char="●"/>
            </a:pPr>
            <a:r>
              <a:rPr lang="en"/>
              <a:t>FV3 wind speeds (10m) were higher than the NMMB by about 2kts on average over interior Alaska but lower by about 1-2kts over coastal marine Alaska.  This is not our typical wind season so winds were never that strong during the evalution period.  These differences did not show up significantly in comparing HREFv3 to the operational HREF.</a:t>
            </a:r>
            <a:endParaRPr/>
          </a:p>
          <a:p>
            <a:pPr indent="-298450" lvl="0" marL="457200" rtl="0" algn="l">
              <a:spcBef>
                <a:spcPts val="0"/>
              </a:spcBef>
              <a:spcAft>
                <a:spcPts val="0"/>
              </a:spcAft>
              <a:buSzPts val="1100"/>
              <a:buChar char="●"/>
            </a:pPr>
            <a:r>
              <a:rPr lang="en"/>
              <a:t>CAPE was higher in NMMB/HREFv2 across all sites as expected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8d62d6a3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8d62d6a3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8c8ec1357f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8c8ec1357f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Td showed minor bias of the same nature but the amplitude of the bias was much less.  Additionally the Td bias was spread over all hours and not predictable in diurnal timing like the T bias.  </a:t>
            </a:r>
            <a:endParaRPr/>
          </a:p>
          <a:p>
            <a:pPr indent="-298450" lvl="0" marL="457200" rtl="0" algn="l">
              <a:spcBef>
                <a:spcPts val="0"/>
              </a:spcBef>
              <a:spcAft>
                <a:spcPts val="0"/>
              </a:spcAft>
              <a:buSzPts val="1100"/>
              <a:buChar char="●"/>
            </a:pPr>
            <a:r>
              <a:rPr lang="en"/>
              <a:t>Potential implications for convection timing and development?  Surface visibility (fog) for aviation?</a:t>
            </a:r>
            <a:endParaRPr/>
          </a:p>
          <a:p>
            <a:pPr indent="-298450" lvl="0" marL="457200" rtl="0" algn="l">
              <a:spcBef>
                <a:spcPts val="0"/>
              </a:spcBef>
              <a:spcAft>
                <a:spcPts val="0"/>
              </a:spcAft>
              <a:buSzPts val="1100"/>
              <a:buChar char="●"/>
            </a:pPr>
            <a:r>
              <a:rPr lang="en"/>
              <a:t>The larger diurnal range actually fit the observations better in most cases, though the timing of the sharp decrease of temps in the evening was too early in most cases (very long days in the summer up here)</a:t>
            </a:r>
            <a:endParaRPr/>
          </a:p>
          <a:p>
            <a:pPr indent="-298450" lvl="0" marL="457200" rtl="0" algn="l">
              <a:spcBef>
                <a:spcPts val="0"/>
              </a:spcBef>
              <a:spcAft>
                <a:spcPts val="0"/>
              </a:spcAft>
              <a:buSzPts val="1100"/>
              <a:buChar char="●"/>
            </a:pPr>
            <a:r>
              <a:rPr lang="en"/>
              <a:t>The larger diurnal range may not be the best later in the year for coastal sites especially in cool, marine airmasses, but it works pretty well in the summer.</a:t>
            </a:r>
            <a:endParaRPr/>
          </a:p>
          <a:p>
            <a:pPr indent="-298450" lvl="0" marL="457200" rtl="0" algn="l">
              <a:spcBef>
                <a:spcPts val="0"/>
              </a:spcBef>
              <a:spcAft>
                <a:spcPts val="0"/>
              </a:spcAft>
              <a:buSzPts val="1100"/>
              <a:buChar char="●"/>
            </a:pPr>
            <a:r>
              <a:rPr lang="en"/>
              <a:t>This could help explain some of the low CAPE bias on the FV3 which then is reflected in the HREFv3.</a:t>
            </a:r>
            <a:endParaRPr/>
          </a:p>
          <a:p>
            <a:pPr indent="-298450" lvl="0" marL="457200" rtl="0" algn="l">
              <a:spcBef>
                <a:spcPts val="0"/>
              </a:spcBef>
              <a:spcAft>
                <a:spcPts val="0"/>
              </a:spcAft>
              <a:buSzPts val="1100"/>
              <a:buChar char="●"/>
            </a:pPr>
            <a:r>
              <a:rPr lang="en"/>
              <a:t>All these biases are present, but much more muted in the HREFv3</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8c8ec1357f_4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8c8ec1357f_4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8d62d6a38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8d62d6a38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825253f08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825253f08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8c3f4d8768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8c3f4d8768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8c3f4d876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8c3f4d876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400">
                <a:solidFill>
                  <a:srgbClr val="FFFFFF"/>
                </a:solidFill>
              </a:rPr>
              <a:t>HREF V2 </a:t>
            </a:r>
            <a:endParaRPr b="1" sz="1400">
              <a:solidFill>
                <a:srgbClr val="FFFFFF"/>
              </a:solidFill>
            </a:endParaRPr>
          </a:p>
          <a:p>
            <a:pPr indent="0" lvl="0" marL="0" rtl="0" algn="ctr">
              <a:spcBef>
                <a:spcPts val="0"/>
              </a:spcBef>
              <a:spcAft>
                <a:spcPts val="0"/>
              </a:spcAft>
              <a:buNone/>
            </a:pPr>
            <a:r>
              <a:rPr b="1" lang="en" sz="1400">
                <a:solidFill>
                  <a:srgbClr val="FFFFFF"/>
                </a:solidFill>
              </a:rPr>
              <a:t>80-90% chance wsp &gt;= 20 knots</a:t>
            </a:r>
            <a:endParaRPr b="1" sz="1400">
              <a:solidFill>
                <a:srgbClr val="FFFFFF"/>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8c8ec1357f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8c8ec1357f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400">
                <a:solidFill>
                  <a:srgbClr val="FFFFFF"/>
                </a:solidFill>
              </a:rPr>
              <a:t>HREF V2 </a:t>
            </a:r>
            <a:endParaRPr b="1" sz="1400">
              <a:solidFill>
                <a:srgbClr val="FFFFFF"/>
              </a:solidFill>
            </a:endParaRPr>
          </a:p>
          <a:p>
            <a:pPr indent="0" lvl="0" marL="0" rtl="0" algn="ctr">
              <a:spcBef>
                <a:spcPts val="0"/>
              </a:spcBef>
              <a:spcAft>
                <a:spcPts val="0"/>
              </a:spcAft>
              <a:buNone/>
            </a:pPr>
            <a:r>
              <a:rPr b="1" lang="en" sz="1400">
                <a:solidFill>
                  <a:srgbClr val="FFFFFF"/>
                </a:solidFill>
              </a:rPr>
              <a:t>80-90% chance wsp &gt;= 20 knots</a:t>
            </a:r>
            <a:endParaRPr b="1" sz="1400">
              <a:solidFill>
                <a:srgbClr val="FFFFFF"/>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8c3f4d876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8c3f4d876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8c3f4d876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8c3f4d876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8c3f4d876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8c3f4d876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8665b49c9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8665b49c9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8c3f4d876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8c3f4d876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8c3f4d876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8c3f4d876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8c8ec1357f_2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8c8ec1357f_2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8d62d6a38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8d62d6a38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825253f0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825253f0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case is a classic severe weather set up over the southern plains on May 14, 2020.</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825253f08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825253f08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spatial distribution of MLCAP is very similar between the v2 and v2, although v2 has larger values.  The placement of the dry line is very similar in both ensembles.  Looking at the analysis, there is an area of reduced CAPE in central Texas missed by both ensembles.  The larger values in v2 over Oklahoma are better than in v3, however v3 would verify better to the south where analyzed CAPES are lower.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825253f08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825253f08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more recent event over the northeast is shown next.  Scattered severe storms developed along and near the stationary front over New England.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8d77b8092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8d77b8092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Probabilities for MLCAPE values greater than 1000 J/kg are higher in v2.</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8d77b8092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8d77b8092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likely due to higher probabilities in the NMMB member vs the FV3.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8d77b809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8d77b809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Higher forecast values of CAPE in the v2 can be seen on this slide.  This looks like a better forecaster than v3, based on the analysis which showed widespread areas of 1000 J/kg.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8665b49c99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8665b49c99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8d77b8092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8d77b8092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we will look at the environment associated with Fay as it moved up the coast on July 10th.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8d77b8092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8d77b8092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Probabilities of MLCAPE greater than 500 J/kg are shown on this slide.  As is usual, values of CAPE were mostly higher in v2 compared to v3.   Both models showed a minimum of CAPE near and north of Fay, where steadier rain was forecast.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8d77b8092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8d77b8092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Values of CAPE are pretty similar near the tropical storm, with slightly higher values to the north over New England.  An area of high instability over New England was under-forecast in both ensembles.  Higher instability over the Ohio Valley and western Pa was better depicted by the v2.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8d77b8092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8d77b8092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NMMB member was more unstable in most areas vs. the FV3 including New England and the Ohio Valley, and this better matched the analysis.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8c3f4d876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8c3f4d876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8d62d6a38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8d62d6a38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g8665b4a2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8665b4a2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Highest probs at 13z associated with TS Arthur and a small area near Mobile. Note the general increase in probs</a:t>
            </a:r>
            <a:r>
              <a:rPr lang="en"/>
              <a:t>, especially </a:t>
            </a:r>
            <a:r>
              <a:rPr lang="en"/>
              <a:t>over inland areas</a:t>
            </a:r>
            <a:r>
              <a:rPr lang="en"/>
              <a:t>,</a:t>
            </a:r>
            <a:r>
              <a:rPr lang="en"/>
              <a:t> from 13z to 18z.</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8665b4a2c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8665b4a2c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MRMS composite reflectivity is being used here because it’s much clearer to see than the lightning density plots.  The HREF lightning probs identified precipitation at 13z, but the main areas of lightning were offshore over the Gulf of Mexico and associated with TS Arthur.  A general increase in convective activity was observed by 18z, with associated lightning over inland areas.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g8665b4a2c8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8665b4a2c8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Highest probs just east of the mountains.  MRMS reflectivity shows the discrete cells in this area intensified after 06z, with some forming even farther east.</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8665b4a2c8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8665b4a2c8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HREFv3 forecast an area of 30-50 percent lightning probs along the TX and LA coast, which was not realized.  The corresponding MRMS composite reflectivity image to the right shows no convective activity in the area.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8665b49c99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8665b49c99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g8665b4a2c8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8665b4a2c8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in all, the HREFv3 lightning probabilities match fairly well with the MRMS reflectivity image in this example.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g8665b4a2c8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8665b4a2c8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finish with two cases from the SW monsoon. First, a case where the lightning probs were on the high end over northern Arizona, but less activity than forecast by the HREFv3 was observed.  The forecast for eastern NM and southeast AZ was reasonable.</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g8665b4a2c8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8665b4a2c8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 a case where low-end lightning probs were forecast across AZ, with much more convective activity observed than forecast by the HREFv3.</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8665b4a2c8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8665b4a2c8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8d62d6a381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8d62d6a38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g8c3f4d876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8c3f4d876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g8d62d6a381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8d62d6a381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8d62d6a38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8d62d6a38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g8d62d6a381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8d62d6a381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g8d62d6a38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8d62d6a38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8665b49c99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8665b49c99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g8d62d6a381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8d62d6a381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Google Shape;659;g8d62d6a381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8d62d6a381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g8d62d6a381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8d62d6a381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8d62d6a381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8d62d6a381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Google Shape;695;g8d62d6a38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8d62d6a38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8665b49c99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8665b49c99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8665b49c99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8665b49c99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gi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gif"/><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gif"/><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gif"/><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gi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gif"/><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gif"/><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gif"/><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9.png"/><Relationship Id="rId4" Type="http://schemas.openxmlformats.org/officeDocument/2006/relationships/image" Target="../media/image56.png"/><Relationship Id="rId5" Type="http://schemas.openxmlformats.org/officeDocument/2006/relationships/image" Target="../media/image60.png"/><Relationship Id="rId6" Type="http://schemas.openxmlformats.org/officeDocument/2006/relationships/image" Target="../media/image36.jpg"/><Relationship Id="rId7"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37.png"/><Relationship Id="rId6"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1.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7.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2.png"/><Relationship Id="rId7" Type="http://schemas.openxmlformats.org/officeDocument/2006/relationships/image" Target="../media/image86.png"/><Relationship Id="rId8"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50.png"/><Relationship Id="rId8"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png"/><Relationship Id="rId4" Type="http://schemas.openxmlformats.org/officeDocument/2006/relationships/image" Target="../media/image47.png"/><Relationship Id="rId5"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58.png"/><Relationship Id="rId5"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6.png"/><Relationship Id="rId4" Type="http://schemas.openxmlformats.org/officeDocument/2006/relationships/image" Target="../media/image61.png"/><Relationship Id="rId5"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gif"/><Relationship Id="rId4" Type="http://schemas.openxmlformats.org/officeDocument/2006/relationships/image" Target="../media/image15.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0.png"/><Relationship Id="rId4" Type="http://schemas.openxmlformats.org/officeDocument/2006/relationships/image" Target="../media/image68.png"/><Relationship Id="rId5"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9.png"/><Relationship Id="rId4" Type="http://schemas.openxmlformats.org/officeDocument/2006/relationships/image" Target="../media/image72.png"/><Relationship Id="rId5"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3.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5.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gif"/><Relationship Id="rId4" Type="http://schemas.openxmlformats.org/officeDocument/2006/relationships/image" Target="../media/image4.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7.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80.gif"/><Relationship Id="rId4" Type="http://schemas.openxmlformats.org/officeDocument/2006/relationships/image" Target="../media/image83.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96.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91.gif"/><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85.gif"/><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gif"/><Relationship Id="rId4" Type="http://schemas.openxmlformats.org/officeDocument/2006/relationships/image" Target="../media/image13.gif"/><Relationship Id="rId5" Type="http://schemas.openxmlformats.org/officeDocument/2006/relationships/image" Target="../media/image1.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92.gif"/><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97.gif"/><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95.gif"/><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8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0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8.png"/><Relationship Id="rId4" Type="http://schemas.openxmlformats.org/officeDocument/2006/relationships/image" Target="../media/image93.png"/><Relationship Id="rId5" Type="http://schemas.openxmlformats.org/officeDocument/2006/relationships/image" Target="../media/image109.png"/><Relationship Id="rId6" Type="http://schemas.openxmlformats.org/officeDocument/2006/relationships/image" Target="../media/image108.png"/><Relationship Id="rId7" Type="http://schemas.openxmlformats.org/officeDocument/2006/relationships/image" Target="../media/image1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04.png"/><Relationship Id="rId4" Type="http://schemas.openxmlformats.org/officeDocument/2006/relationships/image" Target="../media/image110.png"/><Relationship Id="rId5" Type="http://schemas.openxmlformats.org/officeDocument/2006/relationships/image" Target="../media/image107.png"/><Relationship Id="rId6" Type="http://schemas.openxmlformats.org/officeDocument/2006/relationships/image" Target="../media/image11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7.png"/><Relationship Id="rId6" Type="http://schemas.openxmlformats.org/officeDocument/2006/relationships/image" Target="../media/image10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18.png"/><Relationship Id="rId4" Type="http://schemas.openxmlformats.org/officeDocument/2006/relationships/image" Target="../media/image116.png"/><Relationship Id="rId5" Type="http://schemas.openxmlformats.org/officeDocument/2006/relationships/image" Target="../media/image115.png"/><Relationship Id="rId6" Type="http://schemas.openxmlformats.org/officeDocument/2006/relationships/image" Target="../media/image114.png"/><Relationship Id="rId7" Type="http://schemas.openxmlformats.org/officeDocument/2006/relationships/image" Target="../media/image11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gif"/><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gif"/><Relationship Id="rId4" Type="http://schemas.openxmlformats.org/officeDocument/2006/relationships/image" Target="../media/image6.gif"/><Relationship Id="rId5"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HREFv3 Evaluation</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MEG STI CAM Team</a:t>
            </a:r>
            <a:endParaRPr/>
          </a:p>
          <a:p>
            <a:pPr indent="0" lvl="0" marL="0" rtl="0" algn="ctr">
              <a:spcBef>
                <a:spcPts val="0"/>
              </a:spcBef>
              <a:spcAft>
                <a:spcPts val="0"/>
              </a:spcAft>
              <a:buNone/>
            </a:pPr>
            <a:r>
              <a:t/>
            </a:r>
            <a:endParaRPr sz="2400"/>
          </a:p>
          <a:p>
            <a:pPr indent="0" lvl="0" marL="0" rtl="0" algn="ctr">
              <a:spcBef>
                <a:spcPts val="0"/>
              </a:spcBef>
              <a:spcAft>
                <a:spcPts val="0"/>
              </a:spcAft>
              <a:buNone/>
            </a:pPr>
            <a:r>
              <a:rPr lang="en" sz="2400"/>
              <a:t>23 July 2020</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22"/>
          <p:cNvPicPr preferRelativeResize="0"/>
          <p:nvPr/>
        </p:nvPicPr>
        <p:blipFill>
          <a:blip r:embed="rId3">
            <a:alphaModFix/>
          </a:blip>
          <a:stretch>
            <a:fillRect/>
          </a:stretch>
        </p:blipFill>
        <p:spPr>
          <a:xfrm>
            <a:off x="1442550" y="152400"/>
            <a:ext cx="6258904" cy="48387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id="126" name="Google Shape;126;p23"/>
          <p:cNvPicPr preferRelativeResize="0"/>
          <p:nvPr/>
        </p:nvPicPr>
        <p:blipFill>
          <a:blip r:embed="rId3">
            <a:alphaModFix/>
          </a:blip>
          <a:stretch>
            <a:fillRect/>
          </a:stretch>
        </p:blipFill>
        <p:spPr>
          <a:xfrm>
            <a:off x="1655063" y="31038"/>
            <a:ext cx="5833871" cy="508141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Summary</a:t>
            </a:r>
            <a:endParaRPr/>
          </a:p>
        </p:txBody>
      </p:sp>
      <p:sp>
        <p:nvSpPr>
          <p:cNvPr id="132" name="Google Shape;132;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Main differences in ceiling and visibility guidance between HREFv2 and HREFv3 seem tied to replacing the high frequency biased NMMB with the low frequency biased FV3</a:t>
            </a:r>
            <a:endParaRPr/>
          </a:p>
          <a:p>
            <a:pPr indent="-317500" lvl="1" marL="914400" rtl="0" algn="l">
              <a:spcBef>
                <a:spcPts val="0"/>
              </a:spcBef>
              <a:spcAft>
                <a:spcPts val="0"/>
              </a:spcAft>
              <a:buSzPts val="1400"/>
              <a:buChar char="○"/>
            </a:pPr>
            <a:r>
              <a:rPr lang="en"/>
              <a:t>Little change to placement of features</a:t>
            </a:r>
            <a:endParaRPr/>
          </a:p>
          <a:p>
            <a:pPr indent="-317500" lvl="1" marL="914400" rtl="0" algn="l">
              <a:spcBef>
                <a:spcPts val="0"/>
              </a:spcBef>
              <a:spcAft>
                <a:spcPts val="0"/>
              </a:spcAft>
              <a:buSzPts val="1400"/>
              <a:buChar char="○"/>
            </a:pPr>
            <a:r>
              <a:rPr lang="en"/>
              <a:t>Generally lower threshold probabilities in v3 for both ceiling and visibility</a:t>
            </a:r>
            <a:endParaRPr/>
          </a:p>
          <a:p>
            <a:pPr indent="-317500" lvl="1" marL="914400" rtl="0" algn="l">
              <a:spcBef>
                <a:spcPts val="0"/>
              </a:spcBef>
              <a:spcAft>
                <a:spcPts val="0"/>
              </a:spcAft>
              <a:buSzPts val="1400"/>
              <a:buChar char="○"/>
            </a:pPr>
            <a:r>
              <a:rPr lang="en"/>
              <a:t>Generally higher ensemble mean values in v3 for both ceiling and visibility</a:t>
            </a:r>
            <a:endParaRPr/>
          </a:p>
          <a:p>
            <a:pPr indent="-342900" lvl="0" marL="457200" rtl="0" algn="l">
              <a:spcBef>
                <a:spcPts val="1000"/>
              </a:spcBef>
              <a:spcAft>
                <a:spcPts val="0"/>
              </a:spcAft>
              <a:buSzPts val="1800"/>
              <a:buChar char="●"/>
            </a:pPr>
            <a:r>
              <a:rPr lang="en"/>
              <a:t>Lack of low ceilings or visibility along the west coast due to marine stratus/fog noted throughout the evaluation from the FV3</a:t>
            </a:r>
            <a:endParaRPr/>
          </a:p>
          <a:p>
            <a:pPr indent="-317500" lvl="1" marL="914400" rtl="0" algn="l">
              <a:spcBef>
                <a:spcPts val="0"/>
              </a:spcBef>
              <a:spcAft>
                <a:spcPts val="1600"/>
              </a:spcAft>
              <a:buSzPts val="1400"/>
              <a:buChar char="○"/>
            </a:pPr>
            <a:r>
              <a:rPr lang="en"/>
              <a:t>Important to capture development/behavior of clouds along the west coast for airport operations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QPF</a:t>
            </a:r>
            <a:endParaRPr/>
          </a:p>
          <a:p>
            <a:pPr indent="0" lvl="0" marL="0" rtl="0" algn="ctr">
              <a:spcBef>
                <a:spcPts val="0"/>
              </a:spcBef>
              <a:spcAft>
                <a:spcPts val="0"/>
              </a:spcAft>
              <a:buNone/>
            </a:pPr>
            <a:r>
              <a:rPr lang="en" sz="2400"/>
              <a:t>Marc Chenard</a:t>
            </a:r>
            <a:r>
              <a:rPr lang="en" sz="2400"/>
              <a:t>, WPC</a:t>
            </a:r>
            <a:endParaRPr sz="2400"/>
          </a:p>
        </p:txBody>
      </p:sp>
      <p:sp>
        <p:nvSpPr>
          <p:cNvPr id="138" name="Google Shape;138;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6"/>
          <p:cNvSpPr txBox="1"/>
          <p:nvPr/>
        </p:nvSpPr>
        <p:spPr>
          <a:xfrm>
            <a:off x="1074900" y="150700"/>
            <a:ext cx="70521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t>Neighborhood (NBMAX) vs Ensemble Agreement Scale (EAS) probabilities</a:t>
            </a:r>
            <a:endParaRPr b="1" sz="1500"/>
          </a:p>
        </p:txBody>
      </p:sp>
      <p:sp>
        <p:nvSpPr>
          <p:cNvPr id="144" name="Google Shape;144;p26"/>
          <p:cNvSpPr txBox="1"/>
          <p:nvPr/>
        </p:nvSpPr>
        <p:spPr>
          <a:xfrm>
            <a:off x="291325" y="843850"/>
            <a:ext cx="7855800" cy="675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u="sng"/>
              <a:t>NBMAX Probabilities</a:t>
            </a:r>
            <a:r>
              <a:rPr lang="en"/>
              <a:t>: Accounts for forecast displacement between members by searching over a local neighborhood of points, and only evaluating the neighborhood maximum value. Neighborhood extends 40km out from a point and the probabilities are smoothed.</a:t>
            </a:r>
            <a:endParaRPr/>
          </a:p>
          <a:p>
            <a:pPr indent="-317500" lvl="1" marL="914400" rtl="0" algn="l">
              <a:spcBef>
                <a:spcPts val="0"/>
              </a:spcBef>
              <a:spcAft>
                <a:spcPts val="0"/>
              </a:spcAft>
              <a:buSzPts val="1400"/>
              <a:buChar char="○"/>
            </a:pPr>
            <a:r>
              <a:rPr lang="en"/>
              <a:t>Provides a smooth, spatially broad signal</a:t>
            </a:r>
            <a:endParaRPr/>
          </a:p>
          <a:p>
            <a:pPr indent="-317500" lvl="1" marL="914400" rtl="0" algn="l">
              <a:spcBef>
                <a:spcPts val="0"/>
              </a:spcBef>
              <a:spcAft>
                <a:spcPts val="0"/>
              </a:spcAft>
              <a:buSzPts val="1400"/>
              <a:buChar char="○"/>
            </a:pPr>
            <a:r>
              <a:rPr lang="en"/>
              <a:t>Current method used in HREFv2</a:t>
            </a:r>
            <a:endParaRPr/>
          </a:p>
          <a:p>
            <a:pPr indent="-317500" lvl="1" marL="914400" rtl="0" algn="l">
              <a:spcBef>
                <a:spcPts val="0"/>
              </a:spcBef>
              <a:spcAft>
                <a:spcPts val="0"/>
              </a:spcAft>
              <a:buClr>
                <a:schemeClr val="dk1"/>
              </a:buClr>
              <a:buSzPts val="1400"/>
              <a:buChar char="○"/>
            </a:pPr>
            <a:r>
              <a:rPr lang="en">
                <a:solidFill>
                  <a:schemeClr val="dk1"/>
                </a:solidFill>
              </a:rPr>
              <a:t>Heavily utilized at WPC for Excessive Rainfall Outlook. Mainly 2”,3”,5” for 24 hrs and 1”,2” for hourly</a:t>
            </a:r>
            <a:endParaRPr>
              <a:solidFill>
                <a:schemeClr val="dk1"/>
              </a:solidFill>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b="1" lang="en" u="sng"/>
              <a:t>EAS Probabilities</a:t>
            </a:r>
            <a:r>
              <a:rPr lang="en"/>
              <a:t>: Based on fractional coverage exceeding a threshold within a 10-100km radius, using a smaller radius when members agree closely, and a larger scale when they are less similar.</a:t>
            </a:r>
            <a:endParaRPr/>
          </a:p>
          <a:p>
            <a:pPr indent="-317500" lvl="1" marL="914400" rtl="0" algn="l">
              <a:spcBef>
                <a:spcPts val="0"/>
              </a:spcBef>
              <a:spcAft>
                <a:spcPts val="0"/>
              </a:spcAft>
              <a:buSzPts val="1400"/>
              <a:buChar char="○"/>
            </a:pPr>
            <a:r>
              <a:rPr lang="en"/>
              <a:t>Has the appearance of an intelligently smoothed point probability</a:t>
            </a:r>
            <a:endParaRPr/>
          </a:p>
          <a:p>
            <a:pPr indent="-317500" lvl="1" marL="914400" rtl="0" algn="l">
              <a:spcBef>
                <a:spcPts val="0"/>
              </a:spcBef>
              <a:spcAft>
                <a:spcPts val="0"/>
              </a:spcAft>
              <a:buSzPts val="1400"/>
              <a:buChar char="○"/>
            </a:pPr>
            <a:r>
              <a:rPr lang="en"/>
              <a:t>New for HREFv3</a:t>
            </a:r>
            <a:endParaRPr/>
          </a:p>
          <a:p>
            <a:pPr indent="0" lvl="0" marL="91440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id="149" name="Google Shape;149;p27"/>
          <p:cNvPicPr preferRelativeResize="0"/>
          <p:nvPr/>
        </p:nvPicPr>
        <p:blipFill>
          <a:blip r:embed="rId3">
            <a:alphaModFix/>
          </a:blip>
          <a:stretch>
            <a:fillRect/>
          </a:stretch>
        </p:blipFill>
        <p:spPr>
          <a:xfrm>
            <a:off x="914400" y="0"/>
            <a:ext cx="7315200" cy="2587175"/>
          </a:xfrm>
          <a:prstGeom prst="rect">
            <a:avLst/>
          </a:prstGeom>
          <a:noFill/>
          <a:ln>
            <a:noFill/>
          </a:ln>
        </p:spPr>
      </p:pic>
      <p:pic>
        <p:nvPicPr>
          <p:cNvPr id="150" name="Google Shape;150;p27"/>
          <p:cNvPicPr preferRelativeResize="0"/>
          <p:nvPr/>
        </p:nvPicPr>
        <p:blipFill>
          <a:blip r:embed="rId4">
            <a:alphaModFix/>
          </a:blip>
          <a:stretch>
            <a:fillRect/>
          </a:stretch>
        </p:blipFill>
        <p:spPr>
          <a:xfrm>
            <a:off x="4571988" y="2518150"/>
            <a:ext cx="3657600" cy="2625344"/>
          </a:xfrm>
          <a:prstGeom prst="rect">
            <a:avLst/>
          </a:prstGeom>
          <a:noFill/>
          <a:ln>
            <a:noFill/>
          </a:ln>
        </p:spPr>
      </p:pic>
      <p:sp>
        <p:nvSpPr>
          <p:cNvPr id="151" name="Google Shape;151;p27"/>
          <p:cNvSpPr txBox="1"/>
          <p:nvPr/>
        </p:nvSpPr>
        <p:spPr>
          <a:xfrm>
            <a:off x="1151225" y="1899500"/>
            <a:ext cx="8781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NBMAX</a:t>
            </a:r>
            <a:endParaRPr b="1"/>
          </a:p>
        </p:txBody>
      </p:sp>
      <p:sp>
        <p:nvSpPr>
          <p:cNvPr id="152" name="Google Shape;152;p27"/>
          <p:cNvSpPr txBox="1"/>
          <p:nvPr/>
        </p:nvSpPr>
        <p:spPr>
          <a:xfrm>
            <a:off x="4806650" y="1899500"/>
            <a:ext cx="6906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a:t>
            </a:r>
            <a:endParaRPr b="1"/>
          </a:p>
        </p:txBody>
      </p:sp>
      <p:sp>
        <p:nvSpPr>
          <p:cNvPr id="153" name="Google Shape;153;p27"/>
          <p:cNvSpPr txBox="1"/>
          <p:nvPr/>
        </p:nvSpPr>
        <p:spPr>
          <a:xfrm>
            <a:off x="0" y="2820500"/>
            <a:ext cx="3790800" cy="2064000"/>
          </a:xfrm>
          <a:prstGeom prst="rect">
            <a:avLst/>
          </a:prstGeom>
          <a:noFill/>
          <a:ln cap="flat" cmpd="sng" w="19050">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u="sng"/>
              <a:t>Terrain Example</a:t>
            </a:r>
            <a:endParaRPr b="1" u="sng"/>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n"/>
              <a:t>EAS more useful guidance in the terrain</a:t>
            </a:r>
            <a:endParaRPr/>
          </a:p>
          <a:p>
            <a:pPr indent="-317500" lvl="0" marL="457200" rtl="0" algn="l">
              <a:spcBef>
                <a:spcPts val="0"/>
              </a:spcBef>
              <a:spcAft>
                <a:spcPts val="0"/>
              </a:spcAft>
              <a:buSzPts val="1400"/>
              <a:buChar char="●"/>
            </a:pPr>
            <a:r>
              <a:rPr lang="en"/>
              <a:t>EAS able to better pinpoint favorable areas, NBMAX too broad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pic>
        <p:nvPicPr>
          <p:cNvPr id="158" name="Google Shape;158;p28"/>
          <p:cNvPicPr preferRelativeResize="0"/>
          <p:nvPr/>
        </p:nvPicPr>
        <p:blipFill>
          <a:blip r:embed="rId3">
            <a:alphaModFix/>
          </a:blip>
          <a:stretch>
            <a:fillRect/>
          </a:stretch>
        </p:blipFill>
        <p:spPr>
          <a:xfrm>
            <a:off x="914400" y="0"/>
            <a:ext cx="7315200" cy="2587175"/>
          </a:xfrm>
          <a:prstGeom prst="rect">
            <a:avLst/>
          </a:prstGeom>
          <a:noFill/>
          <a:ln>
            <a:noFill/>
          </a:ln>
        </p:spPr>
      </p:pic>
      <p:pic>
        <p:nvPicPr>
          <p:cNvPr id="159" name="Google Shape;159;p28"/>
          <p:cNvPicPr preferRelativeResize="0"/>
          <p:nvPr/>
        </p:nvPicPr>
        <p:blipFill rotWithShape="1">
          <a:blip r:embed="rId4">
            <a:alphaModFix/>
          </a:blip>
          <a:srcRect b="9557" l="0" r="51627" t="61026"/>
          <a:stretch/>
        </p:blipFill>
        <p:spPr>
          <a:xfrm>
            <a:off x="4572000" y="2514600"/>
            <a:ext cx="3657600" cy="2357120"/>
          </a:xfrm>
          <a:prstGeom prst="rect">
            <a:avLst/>
          </a:prstGeom>
          <a:noFill/>
          <a:ln>
            <a:noFill/>
          </a:ln>
        </p:spPr>
      </p:pic>
      <p:sp>
        <p:nvSpPr>
          <p:cNvPr id="160" name="Google Shape;160;p28"/>
          <p:cNvSpPr txBox="1"/>
          <p:nvPr/>
        </p:nvSpPr>
        <p:spPr>
          <a:xfrm>
            <a:off x="4806650" y="1899500"/>
            <a:ext cx="6906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a:t>
            </a:r>
            <a:endParaRPr b="1"/>
          </a:p>
        </p:txBody>
      </p:sp>
      <p:sp>
        <p:nvSpPr>
          <p:cNvPr id="161" name="Google Shape;161;p28"/>
          <p:cNvSpPr txBox="1"/>
          <p:nvPr/>
        </p:nvSpPr>
        <p:spPr>
          <a:xfrm>
            <a:off x="0" y="2820500"/>
            <a:ext cx="3790800" cy="2064000"/>
          </a:xfrm>
          <a:prstGeom prst="rect">
            <a:avLst/>
          </a:prstGeom>
          <a:noFill/>
          <a:ln cap="flat" cmpd="sng" w="19050">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u="sng"/>
              <a:t>EAS adding value</a:t>
            </a:r>
            <a:endParaRPr b="1" u="sng"/>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n"/>
              <a:t>EAS adds useful detail over both regions of organized heavy rainfall...Plains and NC/VA</a:t>
            </a:r>
            <a:endParaRPr/>
          </a:p>
        </p:txBody>
      </p:sp>
      <p:sp>
        <p:nvSpPr>
          <p:cNvPr id="162" name="Google Shape;162;p28"/>
          <p:cNvSpPr txBox="1"/>
          <p:nvPr/>
        </p:nvSpPr>
        <p:spPr>
          <a:xfrm>
            <a:off x="1151225" y="1899500"/>
            <a:ext cx="8781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NBMAX</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29"/>
          <p:cNvPicPr preferRelativeResize="0"/>
          <p:nvPr/>
        </p:nvPicPr>
        <p:blipFill>
          <a:blip r:embed="rId3">
            <a:alphaModFix/>
          </a:blip>
          <a:stretch>
            <a:fillRect/>
          </a:stretch>
        </p:blipFill>
        <p:spPr>
          <a:xfrm>
            <a:off x="914400" y="0"/>
            <a:ext cx="7315200" cy="2587175"/>
          </a:xfrm>
          <a:prstGeom prst="rect">
            <a:avLst/>
          </a:prstGeom>
          <a:noFill/>
          <a:ln>
            <a:noFill/>
          </a:ln>
        </p:spPr>
      </p:pic>
      <p:pic>
        <p:nvPicPr>
          <p:cNvPr id="168" name="Google Shape;168;p29"/>
          <p:cNvPicPr preferRelativeResize="0"/>
          <p:nvPr/>
        </p:nvPicPr>
        <p:blipFill rotWithShape="1">
          <a:blip r:embed="rId4">
            <a:alphaModFix/>
          </a:blip>
          <a:srcRect b="9340" l="54073" r="0" t="62449"/>
          <a:stretch/>
        </p:blipFill>
        <p:spPr>
          <a:xfrm>
            <a:off x="4670675" y="2514600"/>
            <a:ext cx="3657600" cy="2381505"/>
          </a:xfrm>
          <a:prstGeom prst="rect">
            <a:avLst/>
          </a:prstGeom>
          <a:noFill/>
          <a:ln>
            <a:noFill/>
          </a:ln>
        </p:spPr>
      </p:pic>
      <p:sp>
        <p:nvSpPr>
          <p:cNvPr id="169" name="Google Shape;169;p29"/>
          <p:cNvSpPr txBox="1"/>
          <p:nvPr/>
        </p:nvSpPr>
        <p:spPr>
          <a:xfrm>
            <a:off x="4806650" y="1899500"/>
            <a:ext cx="6906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a:t>
            </a:r>
            <a:endParaRPr b="1"/>
          </a:p>
        </p:txBody>
      </p:sp>
      <p:sp>
        <p:nvSpPr>
          <p:cNvPr id="170" name="Google Shape;170;p29"/>
          <p:cNvSpPr txBox="1"/>
          <p:nvPr/>
        </p:nvSpPr>
        <p:spPr>
          <a:xfrm>
            <a:off x="0" y="2820500"/>
            <a:ext cx="3790800" cy="2064000"/>
          </a:xfrm>
          <a:prstGeom prst="rect">
            <a:avLst/>
          </a:prstGeom>
          <a:noFill/>
          <a:ln cap="flat" cmpd="sng" w="19050">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u="sng"/>
              <a:t>EAS adding value</a:t>
            </a:r>
            <a:endParaRPr b="1" u="sng"/>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n"/>
              <a:t>EAS adds useful detail over eastern OK and southeast FL over the NBMAX</a:t>
            </a:r>
            <a:endParaRPr/>
          </a:p>
        </p:txBody>
      </p:sp>
      <p:sp>
        <p:nvSpPr>
          <p:cNvPr id="171" name="Google Shape;171;p29"/>
          <p:cNvSpPr txBox="1"/>
          <p:nvPr/>
        </p:nvSpPr>
        <p:spPr>
          <a:xfrm>
            <a:off x="1151225" y="1899500"/>
            <a:ext cx="8781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NBMAX</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pic>
        <p:nvPicPr>
          <p:cNvPr id="176" name="Google Shape;176;p30"/>
          <p:cNvPicPr preferRelativeResize="0"/>
          <p:nvPr/>
        </p:nvPicPr>
        <p:blipFill>
          <a:blip r:embed="rId3">
            <a:alphaModFix/>
          </a:blip>
          <a:stretch>
            <a:fillRect/>
          </a:stretch>
        </p:blipFill>
        <p:spPr>
          <a:xfrm>
            <a:off x="914400" y="0"/>
            <a:ext cx="7315200" cy="2587175"/>
          </a:xfrm>
          <a:prstGeom prst="rect">
            <a:avLst/>
          </a:prstGeom>
          <a:noFill/>
          <a:ln>
            <a:noFill/>
          </a:ln>
        </p:spPr>
      </p:pic>
      <p:pic>
        <p:nvPicPr>
          <p:cNvPr id="177" name="Google Shape;177;p30"/>
          <p:cNvPicPr preferRelativeResize="0"/>
          <p:nvPr/>
        </p:nvPicPr>
        <p:blipFill rotWithShape="1">
          <a:blip r:embed="rId4">
            <a:alphaModFix/>
          </a:blip>
          <a:srcRect b="9342" l="54073" r="0" t="61768"/>
          <a:stretch/>
        </p:blipFill>
        <p:spPr>
          <a:xfrm>
            <a:off x="4572000" y="2514600"/>
            <a:ext cx="3657600" cy="2438399"/>
          </a:xfrm>
          <a:prstGeom prst="rect">
            <a:avLst/>
          </a:prstGeom>
          <a:noFill/>
          <a:ln>
            <a:noFill/>
          </a:ln>
        </p:spPr>
      </p:pic>
      <p:sp>
        <p:nvSpPr>
          <p:cNvPr id="178" name="Google Shape;178;p30"/>
          <p:cNvSpPr txBox="1"/>
          <p:nvPr/>
        </p:nvSpPr>
        <p:spPr>
          <a:xfrm>
            <a:off x="4806650" y="1899500"/>
            <a:ext cx="6906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a:t>
            </a:r>
            <a:endParaRPr b="1"/>
          </a:p>
        </p:txBody>
      </p:sp>
      <p:sp>
        <p:nvSpPr>
          <p:cNvPr id="179" name="Google Shape;179;p30"/>
          <p:cNvSpPr txBox="1"/>
          <p:nvPr/>
        </p:nvSpPr>
        <p:spPr>
          <a:xfrm>
            <a:off x="0" y="2820500"/>
            <a:ext cx="3790800" cy="2064000"/>
          </a:xfrm>
          <a:prstGeom prst="rect">
            <a:avLst/>
          </a:prstGeom>
          <a:noFill/>
          <a:ln cap="flat" cmpd="sng" w="19050">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u="sng"/>
              <a:t>EAS less useful</a:t>
            </a:r>
            <a:endParaRPr b="1" u="sng"/>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n"/>
              <a:t>EAS could misleadingly imply little to no threat of 2”+ amounts over the TN/OH Valley and Mid Atlantic</a:t>
            </a:r>
            <a:endParaRPr/>
          </a:p>
          <a:p>
            <a:pPr indent="-317500" lvl="0" marL="457200" rtl="0" algn="l">
              <a:spcBef>
                <a:spcPts val="0"/>
              </a:spcBef>
              <a:spcAft>
                <a:spcPts val="0"/>
              </a:spcAft>
              <a:buSzPts val="1400"/>
              <a:buChar char="●"/>
            </a:pPr>
            <a:r>
              <a:rPr lang="en"/>
              <a:t>NBMAX would indicate a threat of 2”+ amounts</a:t>
            </a:r>
            <a:endParaRPr/>
          </a:p>
        </p:txBody>
      </p:sp>
      <p:sp>
        <p:nvSpPr>
          <p:cNvPr id="180" name="Google Shape;180;p30"/>
          <p:cNvSpPr txBox="1"/>
          <p:nvPr/>
        </p:nvSpPr>
        <p:spPr>
          <a:xfrm>
            <a:off x="1151225" y="1899500"/>
            <a:ext cx="8781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NBMAX</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id="185" name="Google Shape;185;p31"/>
          <p:cNvPicPr preferRelativeResize="0"/>
          <p:nvPr/>
        </p:nvPicPr>
        <p:blipFill>
          <a:blip r:embed="rId3">
            <a:alphaModFix/>
          </a:blip>
          <a:stretch>
            <a:fillRect/>
          </a:stretch>
        </p:blipFill>
        <p:spPr>
          <a:xfrm>
            <a:off x="914400" y="0"/>
            <a:ext cx="7315200" cy="2587175"/>
          </a:xfrm>
          <a:prstGeom prst="rect">
            <a:avLst/>
          </a:prstGeom>
          <a:noFill/>
          <a:ln>
            <a:noFill/>
          </a:ln>
        </p:spPr>
      </p:pic>
      <p:pic>
        <p:nvPicPr>
          <p:cNvPr id="186" name="Google Shape;186;p31"/>
          <p:cNvPicPr preferRelativeResize="0"/>
          <p:nvPr/>
        </p:nvPicPr>
        <p:blipFill rotWithShape="1">
          <a:blip r:embed="rId4">
            <a:alphaModFix/>
          </a:blip>
          <a:srcRect b="9852" l="57323" r="0" t="62277"/>
          <a:stretch/>
        </p:blipFill>
        <p:spPr>
          <a:xfrm>
            <a:off x="4761150" y="2514600"/>
            <a:ext cx="3474720" cy="2397557"/>
          </a:xfrm>
          <a:prstGeom prst="rect">
            <a:avLst/>
          </a:prstGeom>
          <a:noFill/>
          <a:ln>
            <a:noFill/>
          </a:ln>
        </p:spPr>
      </p:pic>
      <p:sp>
        <p:nvSpPr>
          <p:cNvPr id="187" name="Google Shape;187;p31"/>
          <p:cNvSpPr txBox="1"/>
          <p:nvPr/>
        </p:nvSpPr>
        <p:spPr>
          <a:xfrm>
            <a:off x="4806650" y="1899500"/>
            <a:ext cx="6906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a:t>
            </a:r>
            <a:endParaRPr b="1"/>
          </a:p>
        </p:txBody>
      </p:sp>
      <p:sp>
        <p:nvSpPr>
          <p:cNvPr id="188" name="Google Shape;188;p31"/>
          <p:cNvSpPr txBox="1"/>
          <p:nvPr/>
        </p:nvSpPr>
        <p:spPr>
          <a:xfrm>
            <a:off x="0" y="2820500"/>
            <a:ext cx="3790800" cy="2064000"/>
          </a:xfrm>
          <a:prstGeom prst="rect">
            <a:avLst/>
          </a:prstGeom>
          <a:noFill/>
          <a:ln cap="flat" cmpd="sng" w="19050">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u="sng"/>
              <a:t>EAS less useful</a:t>
            </a:r>
            <a:endParaRPr b="1" u="sng"/>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n"/>
              <a:t>Isolated/disorganized convective rainfall typically not depicted well by EAS</a:t>
            </a:r>
            <a:endParaRPr/>
          </a:p>
          <a:p>
            <a:pPr indent="-317500" lvl="0" marL="457200" rtl="0" algn="l">
              <a:spcBef>
                <a:spcPts val="0"/>
              </a:spcBef>
              <a:spcAft>
                <a:spcPts val="0"/>
              </a:spcAft>
              <a:buSzPts val="1400"/>
              <a:buChar char="●"/>
            </a:pPr>
            <a:r>
              <a:rPr lang="en"/>
              <a:t>NBMAX, while typically too broad, gives indication of upper bound possibilities</a:t>
            </a:r>
            <a:endParaRPr/>
          </a:p>
        </p:txBody>
      </p:sp>
      <p:sp>
        <p:nvSpPr>
          <p:cNvPr id="189" name="Google Shape;189;p31"/>
          <p:cNvSpPr txBox="1"/>
          <p:nvPr/>
        </p:nvSpPr>
        <p:spPr>
          <a:xfrm>
            <a:off x="1151225" y="1899500"/>
            <a:ext cx="8781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NBMAX</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 STI CAM Team</a:t>
            </a:r>
            <a:endParaRPr/>
          </a:p>
        </p:txBody>
      </p:sp>
      <p:sp>
        <p:nvSpPr>
          <p:cNvPr id="61" name="Google Shape;61;p14"/>
          <p:cNvSpPr txBox="1"/>
          <p:nvPr>
            <p:ph idx="1" type="body"/>
          </p:nvPr>
        </p:nvSpPr>
        <p:spPr>
          <a:xfrm>
            <a:off x="311700" y="1152475"/>
            <a:ext cx="8520600" cy="3749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i="1" lang="en" sz="2000"/>
              <a:t>Purpose:</a:t>
            </a:r>
            <a:r>
              <a:rPr lang="en" sz="2000"/>
              <a:t> Evaluate convection-allowing models (CAMs) and CAM ensembles proposed for implementation, including new products</a:t>
            </a:r>
            <a:endParaRPr sz="2000"/>
          </a:p>
          <a:p>
            <a:pPr indent="-355600" lvl="0" marL="457200" rtl="0" algn="l">
              <a:spcBef>
                <a:spcPts val="0"/>
              </a:spcBef>
              <a:spcAft>
                <a:spcPts val="0"/>
              </a:spcAft>
              <a:buSzPts val="2000"/>
              <a:buChar char="●"/>
            </a:pPr>
            <a:r>
              <a:rPr b="1" i="1" lang="en" sz="2000"/>
              <a:t>HREFv3 Evaluation:</a:t>
            </a:r>
            <a:r>
              <a:rPr lang="en" sz="2000"/>
              <a:t> HREFv3 adds the HRRRv4 members and replaces HRW-NMMB with HRW-FV3. The addition of the HRRR to HREF is long overdue, so this evaluation focuses mostly on products</a:t>
            </a:r>
            <a:endParaRPr sz="2000"/>
          </a:p>
          <a:p>
            <a:pPr indent="-355600" lvl="0" marL="457200" rtl="0" algn="l">
              <a:spcBef>
                <a:spcPts val="0"/>
              </a:spcBef>
              <a:spcAft>
                <a:spcPts val="0"/>
              </a:spcAft>
              <a:buSzPts val="2000"/>
              <a:buChar char="●"/>
            </a:pPr>
            <a:r>
              <a:rPr b="1" i="1" lang="en" sz="2000"/>
              <a:t>Current Members (Org) - Evaluation Topic:</a:t>
            </a:r>
            <a:endParaRPr b="1" i="1" sz="2000"/>
          </a:p>
        </p:txBody>
      </p:sp>
      <p:sp>
        <p:nvSpPr>
          <p:cNvPr id="62" name="Google Shape;6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3" name="Google Shape;63;p14"/>
          <p:cNvGraphicFramePr/>
          <p:nvPr/>
        </p:nvGraphicFramePr>
        <p:xfrm>
          <a:off x="878125" y="3381025"/>
          <a:ext cx="3000000" cy="3000000"/>
        </p:xfrm>
        <a:graphic>
          <a:graphicData uri="http://schemas.openxmlformats.org/drawingml/2006/table">
            <a:tbl>
              <a:tblPr>
                <a:noFill/>
                <a:tableStyleId>{61B9BAA1-674D-42D6-A423-9018C52F7E37}</a:tableStyleId>
              </a:tblPr>
              <a:tblGrid>
                <a:gridCol w="3421200"/>
                <a:gridCol w="4338400"/>
              </a:tblGrid>
              <a:tr h="289300">
                <a:tc>
                  <a:txBody>
                    <a:bodyPr/>
                    <a:lstStyle/>
                    <a:p>
                      <a:pPr indent="-317500" lvl="0" marL="457200" rtl="0" algn="l">
                        <a:lnSpc>
                          <a:spcPct val="50000"/>
                        </a:lnSpc>
                        <a:spcBef>
                          <a:spcPts val="0"/>
                        </a:spcBef>
                        <a:spcAft>
                          <a:spcPts val="0"/>
                        </a:spcAft>
                        <a:buClr>
                          <a:schemeClr val="dk2"/>
                        </a:buClr>
                        <a:buSzPts val="1400"/>
                        <a:buChar char="●"/>
                      </a:pPr>
                      <a:r>
                        <a:rPr lang="en">
                          <a:solidFill>
                            <a:schemeClr val="dk2"/>
                          </a:solidFill>
                        </a:rPr>
                        <a:t>Geoff Manikin (EMC)</a:t>
                      </a:r>
                      <a:endParaRPr>
                        <a:solidFill>
                          <a:schemeClr val="dk2"/>
                        </a:solidFill>
                      </a:endParaRPr>
                    </a:p>
                  </a:txBody>
                  <a:tcPr marT="0" marB="0" marR="0"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50000"/>
                        </a:lnSpc>
                        <a:spcBef>
                          <a:spcPts val="0"/>
                        </a:spcBef>
                        <a:spcAft>
                          <a:spcPts val="0"/>
                        </a:spcAft>
                        <a:buClr>
                          <a:schemeClr val="dk2"/>
                        </a:buClr>
                        <a:buSzPts val="1400"/>
                        <a:buChar char="●"/>
                      </a:pPr>
                      <a:r>
                        <a:rPr lang="en">
                          <a:solidFill>
                            <a:schemeClr val="dk2"/>
                          </a:solidFill>
                        </a:rPr>
                        <a:t>Bryan Mroczka (SR) - Winds</a:t>
                      </a:r>
                      <a:endParaRPr>
                        <a:solidFill>
                          <a:schemeClr val="dk2"/>
                        </a:solidFill>
                      </a:endParaRPr>
                    </a:p>
                  </a:txBody>
                  <a:tcPr marT="0" marB="0" marR="0"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89300">
                <a:tc>
                  <a:txBody>
                    <a:bodyPr/>
                    <a:lstStyle/>
                    <a:p>
                      <a:pPr indent="-317500" lvl="0" marL="457200" rtl="0" algn="l">
                        <a:lnSpc>
                          <a:spcPct val="50000"/>
                        </a:lnSpc>
                        <a:spcBef>
                          <a:spcPts val="0"/>
                        </a:spcBef>
                        <a:spcAft>
                          <a:spcPts val="0"/>
                        </a:spcAft>
                        <a:buClr>
                          <a:schemeClr val="dk2"/>
                        </a:buClr>
                        <a:buSzPts val="1400"/>
                        <a:buChar char="●"/>
                      </a:pPr>
                      <a:r>
                        <a:rPr lang="en">
                          <a:solidFill>
                            <a:schemeClr val="dk2"/>
                          </a:solidFill>
                        </a:rPr>
                        <a:t>Rob Hepper (AWC) - Aviation</a:t>
                      </a:r>
                      <a:endParaRPr>
                        <a:solidFill>
                          <a:schemeClr val="dk2"/>
                        </a:solidFill>
                      </a:endParaRPr>
                    </a:p>
                  </a:txBody>
                  <a:tcPr marT="0" marB="0" marR="0"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50000"/>
                        </a:lnSpc>
                        <a:spcBef>
                          <a:spcPts val="0"/>
                        </a:spcBef>
                        <a:spcAft>
                          <a:spcPts val="0"/>
                        </a:spcAft>
                        <a:buClr>
                          <a:schemeClr val="dk2"/>
                        </a:buClr>
                        <a:buSzPts val="1400"/>
                        <a:buChar char="●"/>
                      </a:pPr>
                      <a:r>
                        <a:rPr lang="en">
                          <a:solidFill>
                            <a:schemeClr val="dk2"/>
                          </a:solidFill>
                        </a:rPr>
                        <a:t>Mike Evans (ER) - Instability</a:t>
                      </a:r>
                      <a:endParaRPr>
                        <a:solidFill>
                          <a:schemeClr val="dk2"/>
                        </a:solidFill>
                      </a:endParaRPr>
                    </a:p>
                  </a:txBody>
                  <a:tcPr marT="0" marB="0" marR="0"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89300">
                <a:tc>
                  <a:txBody>
                    <a:bodyPr/>
                    <a:lstStyle/>
                    <a:p>
                      <a:pPr indent="-317500" lvl="0" marL="457200" rtl="0" algn="l">
                        <a:lnSpc>
                          <a:spcPct val="50000"/>
                        </a:lnSpc>
                        <a:spcBef>
                          <a:spcPts val="0"/>
                        </a:spcBef>
                        <a:spcAft>
                          <a:spcPts val="0"/>
                        </a:spcAft>
                        <a:buClr>
                          <a:schemeClr val="dk2"/>
                        </a:buClr>
                        <a:buSzPts val="1400"/>
                        <a:buChar char="●"/>
                      </a:pPr>
                      <a:r>
                        <a:rPr lang="en">
                          <a:solidFill>
                            <a:schemeClr val="dk2"/>
                          </a:solidFill>
                        </a:rPr>
                        <a:t>Marc Chenard (WPC) - QPF</a:t>
                      </a:r>
                      <a:endParaRPr>
                        <a:solidFill>
                          <a:schemeClr val="dk2"/>
                        </a:solidFill>
                      </a:endParaRPr>
                    </a:p>
                  </a:txBody>
                  <a:tcPr marT="0" marB="0" marR="0"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50000"/>
                        </a:lnSpc>
                        <a:spcBef>
                          <a:spcPts val="0"/>
                        </a:spcBef>
                        <a:spcAft>
                          <a:spcPts val="0"/>
                        </a:spcAft>
                        <a:buClr>
                          <a:schemeClr val="dk2"/>
                        </a:buClr>
                        <a:buSzPts val="1400"/>
                        <a:buChar char="●"/>
                      </a:pPr>
                      <a:r>
                        <a:rPr lang="en">
                          <a:solidFill>
                            <a:schemeClr val="dk2"/>
                          </a:solidFill>
                        </a:rPr>
                        <a:t>Andy Taylor (WR) - Lightning</a:t>
                      </a:r>
                      <a:endParaRPr>
                        <a:solidFill>
                          <a:schemeClr val="dk2"/>
                        </a:solidFill>
                      </a:endParaRPr>
                    </a:p>
                  </a:txBody>
                  <a:tcPr marT="0" marB="0" marR="0"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89300">
                <a:tc>
                  <a:txBody>
                    <a:bodyPr/>
                    <a:lstStyle/>
                    <a:p>
                      <a:pPr indent="-317500" lvl="0" marL="457200" rtl="0" algn="l">
                        <a:lnSpc>
                          <a:spcPct val="50000"/>
                        </a:lnSpc>
                        <a:spcBef>
                          <a:spcPts val="0"/>
                        </a:spcBef>
                        <a:spcAft>
                          <a:spcPts val="0"/>
                        </a:spcAft>
                        <a:buClr>
                          <a:schemeClr val="dk2"/>
                        </a:buClr>
                        <a:buSzPts val="1400"/>
                        <a:buChar char="●"/>
                      </a:pPr>
                      <a:r>
                        <a:rPr lang="en">
                          <a:solidFill>
                            <a:schemeClr val="dk2"/>
                          </a:solidFill>
                        </a:rPr>
                        <a:t>Emily Niebuhr (AR) - Alaska</a:t>
                      </a:r>
                      <a:endParaRPr>
                        <a:solidFill>
                          <a:schemeClr val="dk2"/>
                        </a:solidFill>
                      </a:endParaRPr>
                    </a:p>
                  </a:txBody>
                  <a:tcPr marT="0" marB="0" marR="0"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50000"/>
                        </a:lnSpc>
                        <a:spcBef>
                          <a:spcPts val="0"/>
                        </a:spcBef>
                        <a:spcAft>
                          <a:spcPts val="0"/>
                        </a:spcAft>
                        <a:buClr>
                          <a:schemeClr val="dk2"/>
                        </a:buClr>
                        <a:buSzPts val="1400"/>
                        <a:buChar char="●"/>
                      </a:pPr>
                      <a:r>
                        <a:rPr lang="en">
                          <a:solidFill>
                            <a:schemeClr val="dk2"/>
                          </a:solidFill>
                        </a:rPr>
                        <a:t>Israel Jirak (SPC) - Severe/Outlier Frequency</a:t>
                      </a:r>
                      <a:endParaRPr>
                        <a:solidFill>
                          <a:schemeClr val="dk2"/>
                        </a:solidFill>
                      </a:endParaRPr>
                    </a:p>
                  </a:txBody>
                  <a:tcPr marT="0" marB="0" marR="0"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89300">
                <a:tc>
                  <a:txBody>
                    <a:bodyPr/>
                    <a:lstStyle/>
                    <a:p>
                      <a:pPr indent="-317500" lvl="0" marL="457200" rtl="0" algn="l">
                        <a:lnSpc>
                          <a:spcPct val="50000"/>
                        </a:lnSpc>
                        <a:spcBef>
                          <a:spcPts val="0"/>
                        </a:spcBef>
                        <a:spcAft>
                          <a:spcPts val="0"/>
                        </a:spcAft>
                        <a:buClr>
                          <a:schemeClr val="dk2"/>
                        </a:buClr>
                        <a:buSzPts val="1400"/>
                        <a:buChar char="●"/>
                      </a:pPr>
                      <a:r>
                        <a:rPr lang="en">
                          <a:solidFill>
                            <a:schemeClr val="dk2"/>
                          </a:solidFill>
                        </a:rPr>
                        <a:t>Dave Levin (AR) - Alaska</a:t>
                      </a:r>
                      <a:endParaRPr>
                        <a:solidFill>
                          <a:schemeClr val="dk2"/>
                        </a:solidFill>
                      </a:endParaRPr>
                    </a:p>
                  </a:txBody>
                  <a:tcPr marT="0" marB="0" marR="0"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17500" lvl="0" marL="457200" rtl="0" algn="l">
                        <a:lnSpc>
                          <a:spcPct val="50000"/>
                        </a:lnSpc>
                        <a:spcBef>
                          <a:spcPts val="0"/>
                        </a:spcBef>
                        <a:spcAft>
                          <a:spcPts val="0"/>
                        </a:spcAft>
                        <a:buClr>
                          <a:schemeClr val="dk2"/>
                        </a:buClr>
                        <a:buSzPts val="1400"/>
                        <a:buChar char="●"/>
                      </a:pPr>
                      <a:r>
                        <a:rPr lang="en">
                          <a:solidFill>
                            <a:schemeClr val="dk2"/>
                          </a:solidFill>
                        </a:rPr>
                        <a:t>Tom Hultquist (CR)</a:t>
                      </a:r>
                      <a:endParaRPr>
                        <a:solidFill>
                          <a:schemeClr val="dk2"/>
                        </a:solidFill>
                      </a:endParaRPr>
                    </a:p>
                  </a:txBody>
                  <a:tcPr marT="0" marB="0" marR="0"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32"/>
          <p:cNvPicPr preferRelativeResize="0"/>
          <p:nvPr/>
        </p:nvPicPr>
        <p:blipFill>
          <a:blip r:embed="rId3">
            <a:alphaModFix/>
          </a:blip>
          <a:stretch>
            <a:fillRect/>
          </a:stretch>
        </p:blipFill>
        <p:spPr>
          <a:xfrm>
            <a:off x="914400" y="0"/>
            <a:ext cx="7315200" cy="2587175"/>
          </a:xfrm>
          <a:prstGeom prst="rect">
            <a:avLst/>
          </a:prstGeom>
          <a:noFill/>
          <a:ln>
            <a:noFill/>
          </a:ln>
        </p:spPr>
      </p:pic>
      <p:pic>
        <p:nvPicPr>
          <p:cNvPr id="195" name="Google Shape;195;p32"/>
          <p:cNvPicPr preferRelativeResize="0"/>
          <p:nvPr/>
        </p:nvPicPr>
        <p:blipFill rotWithShape="1">
          <a:blip r:embed="rId4">
            <a:alphaModFix/>
          </a:blip>
          <a:srcRect b="9681" l="2609" r="52248" t="61769"/>
          <a:stretch/>
        </p:blipFill>
        <p:spPr>
          <a:xfrm>
            <a:off x="4572000" y="2514600"/>
            <a:ext cx="3657600" cy="2446527"/>
          </a:xfrm>
          <a:prstGeom prst="rect">
            <a:avLst/>
          </a:prstGeom>
          <a:noFill/>
          <a:ln>
            <a:noFill/>
          </a:ln>
        </p:spPr>
      </p:pic>
      <p:sp>
        <p:nvSpPr>
          <p:cNvPr id="196" name="Google Shape;196;p32"/>
          <p:cNvSpPr txBox="1"/>
          <p:nvPr/>
        </p:nvSpPr>
        <p:spPr>
          <a:xfrm>
            <a:off x="4806650" y="1899500"/>
            <a:ext cx="6906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a:t>
            </a:r>
            <a:endParaRPr b="1"/>
          </a:p>
        </p:txBody>
      </p:sp>
      <p:sp>
        <p:nvSpPr>
          <p:cNvPr id="197" name="Google Shape;197;p32"/>
          <p:cNvSpPr txBox="1"/>
          <p:nvPr/>
        </p:nvSpPr>
        <p:spPr>
          <a:xfrm>
            <a:off x="0" y="2820500"/>
            <a:ext cx="3790800" cy="2064000"/>
          </a:xfrm>
          <a:prstGeom prst="rect">
            <a:avLst/>
          </a:prstGeom>
          <a:noFill/>
          <a:ln cap="flat" cmpd="sng" w="19050">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u="sng"/>
              <a:t>EAS less useful</a:t>
            </a:r>
            <a:endParaRPr b="1" u="sng"/>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n"/>
              <a:t>Isolated heavy rain in AZ/NM/CO</a:t>
            </a:r>
            <a:endParaRPr/>
          </a:p>
          <a:p>
            <a:pPr indent="-317500" lvl="0" marL="457200" rtl="0" algn="l">
              <a:spcBef>
                <a:spcPts val="0"/>
              </a:spcBef>
              <a:spcAft>
                <a:spcPts val="0"/>
              </a:spcAft>
              <a:buSzPts val="1400"/>
              <a:buChar char="●"/>
            </a:pPr>
            <a:r>
              <a:rPr lang="en"/>
              <a:t>Indication of the threat in NBMAX but not the EAS.</a:t>
            </a:r>
            <a:endParaRPr/>
          </a:p>
          <a:p>
            <a:pPr indent="-317500" lvl="0" marL="457200" rtl="0" algn="l">
              <a:spcBef>
                <a:spcPts val="0"/>
              </a:spcBef>
              <a:spcAft>
                <a:spcPts val="0"/>
              </a:spcAft>
              <a:buSzPts val="1400"/>
              <a:buChar char="●"/>
            </a:pPr>
            <a:r>
              <a:rPr lang="en"/>
              <a:t>The Southwest can be sensitive to these localized heavy rains...burn scars and/or other sensitive locations</a:t>
            </a:r>
            <a:endParaRPr/>
          </a:p>
        </p:txBody>
      </p:sp>
      <p:sp>
        <p:nvSpPr>
          <p:cNvPr id="198" name="Google Shape;198;p32"/>
          <p:cNvSpPr txBox="1"/>
          <p:nvPr/>
        </p:nvSpPr>
        <p:spPr>
          <a:xfrm>
            <a:off x="1151225" y="1899500"/>
            <a:ext cx="8781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NBMAX</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33"/>
          <p:cNvPicPr preferRelativeResize="0"/>
          <p:nvPr/>
        </p:nvPicPr>
        <p:blipFill>
          <a:blip r:embed="rId3">
            <a:alphaModFix/>
          </a:blip>
          <a:stretch>
            <a:fillRect/>
          </a:stretch>
        </p:blipFill>
        <p:spPr>
          <a:xfrm>
            <a:off x="914400" y="0"/>
            <a:ext cx="7315200" cy="2587175"/>
          </a:xfrm>
          <a:prstGeom prst="rect">
            <a:avLst/>
          </a:prstGeom>
          <a:noFill/>
          <a:ln>
            <a:noFill/>
          </a:ln>
        </p:spPr>
      </p:pic>
      <p:pic>
        <p:nvPicPr>
          <p:cNvPr id="204" name="Google Shape;204;p33"/>
          <p:cNvPicPr preferRelativeResize="0"/>
          <p:nvPr/>
        </p:nvPicPr>
        <p:blipFill rotWithShape="1">
          <a:blip r:embed="rId4">
            <a:alphaModFix/>
          </a:blip>
          <a:srcRect b="9681" l="53712" r="0" t="61428"/>
          <a:stretch/>
        </p:blipFill>
        <p:spPr>
          <a:xfrm>
            <a:off x="4572000" y="2514600"/>
            <a:ext cx="3657600" cy="2423161"/>
          </a:xfrm>
          <a:prstGeom prst="rect">
            <a:avLst/>
          </a:prstGeom>
          <a:noFill/>
          <a:ln>
            <a:noFill/>
          </a:ln>
        </p:spPr>
      </p:pic>
      <p:sp>
        <p:nvSpPr>
          <p:cNvPr id="205" name="Google Shape;205;p33"/>
          <p:cNvSpPr txBox="1"/>
          <p:nvPr/>
        </p:nvSpPr>
        <p:spPr>
          <a:xfrm>
            <a:off x="4806650" y="1899500"/>
            <a:ext cx="6906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a:t>
            </a:r>
            <a:endParaRPr b="1"/>
          </a:p>
        </p:txBody>
      </p:sp>
      <p:sp>
        <p:nvSpPr>
          <p:cNvPr id="206" name="Google Shape;206;p33"/>
          <p:cNvSpPr txBox="1"/>
          <p:nvPr/>
        </p:nvSpPr>
        <p:spPr>
          <a:xfrm>
            <a:off x="0" y="2820500"/>
            <a:ext cx="3790800" cy="2064000"/>
          </a:xfrm>
          <a:prstGeom prst="rect">
            <a:avLst/>
          </a:prstGeom>
          <a:noFill/>
          <a:ln cap="flat" cmpd="sng" w="19050">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u="sng"/>
              <a:t>NBMAX and EAS used in tandem</a:t>
            </a:r>
            <a:endParaRPr b="1" u="sng"/>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n"/>
              <a:t>High EAS probabilities over AR/MO indicate greater confidence in a widespread area of 2”+ rain</a:t>
            </a:r>
            <a:endParaRPr/>
          </a:p>
          <a:p>
            <a:pPr indent="-317500" lvl="0" marL="457200" rtl="0" algn="l">
              <a:spcBef>
                <a:spcPts val="0"/>
              </a:spcBef>
              <a:spcAft>
                <a:spcPts val="0"/>
              </a:spcAft>
              <a:buSzPts val="1400"/>
              <a:buChar char="●"/>
            </a:pPr>
            <a:r>
              <a:rPr lang="en"/>
              <a:t>Higher EAS probabilities over NE/SD correctly direct your attention to that area vs the area of similar NBMAX over GA/SC</a:t>
            </a:r>
            <a:endParaRPr/>
          </a:p>
        </p:txBody>
      </p:sp>
      <p:sp>
        <p:nvSpPr>
          <p:cNvPr id="207" name="Google Shape;207;p33"/>
          <p:cNvSpPr txBox="1"/>
          <p:nvPr/>
        </p:nvSpPr>
        <p:spPr>
          <a:xfrm>
            <a:off x="1151225" y="1899500"/>
            <a:ext cx="8781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NBMAX</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Google Shape;212;p34"/>
          <p:cNvPicPr preferRelativeResize="0"/>
          <p:nvPr/>
        </p:nvPicPr>
        <p:blipFill>
          <a:blip r:embed="rId3">
            <a:alphaModFix/>
          </a:blip>
          <a:stretch>
            <a:fillRect/>
          </a:stretch>
        </p:blipFill>
        <p:spPr>
          <a:xfrm>
            <a:off x="914400" y="0"/>
            <a:ext cx="7315200" cy="2587175"/>
          </a:xfrm>
          <a:prstGeom prst="rect">
            <a:avLst/>
          </a:prstGeom>
          <a:noFill/>
          <a:ln>
            <a:noFill/>
          </a:ln>
        </p:spPr>
      </p:pic>
      <p:pic>
        <p:nvPicPr>
          <p:cNvPr id="213" name="Google Shape;213;p34"/>
          <p:cNvPicPr preferRelativeResize="0"/>
          <p:nvPr/>
        </p:nvPicPr>
        <p:blipFill rotWithShape="1">
          <a:blip r:embed="rId4">
            <a:alphaModFix/>
          </a:blip>
          <a:srcRect b="11095" l="0" r="0" t="0"/>
          <a:stretch/>
        </p:blipFill>
        <p:spPr>
          <a:xfrm>
            <a:off x="4572000" y="2514600"/>
            <a:ext cx="3657600" cy="2501450"/>
          </a:xfrm>
          <a:prstGeom prst="rect">
            <a:avLst/>
          </a:prstGeom>
          <a:noFill/>
          <a:ln>
            <a:noFill/>
          </a:ln>
        </p:spPr>
      </p:pic>
      <p:sp>
        <p:nvSpPr>
          <p:cNvPr id="214" name="Google Shape;214;p34"/>
          <p:cNvSpPr txBox="1"/>
          <p:nvPr/>
        </p:nvSpPr>
        <p:spPr>
          <a:xfrm>
            <a:off x="4806650" y="1899500"/>
            <a:ext cx="6906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a:t>
            </a:r>
            <a:endParaRPr b="1"/>
          </a:p>
        </p:txBody>
      </p:sp>
      <p:sp>
        <p:nvSpPr>
          <p:cNvPr id="215" name="Google Shape;215;p34"/>
          <p:cNvSpPr txBox="1"/>
          <p:nvPr/>
        </p:nvSpPr>
        <p:spPr>
          <a:xfrm>
            <a:off x="0" y="2820500"/>
            <a:ext cx="3790800" cy="2195700"/>
          </a:xfrm>
          <a:prstGeom prst="rect">
            <a:avLst/>
          </a:prstGeom>
          <a:noFill/>
          <a:ln cap="flat" cmpd="sng" w="19050">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chemeClr val="dk1"/>
                </a:solidFill>
              </a:rPr>
              <a:t>NBMAX and EAS used in tandem</a:t>
            </a:r>
            <a:endParaRPr b="1" u="sng"/>
          </a:p>
          <a:p>
            <a:pPr indent="-317500" lvl="0" marL="457200" rtl="0" algn="l">
              <a:spcBef>
                <a:spcPts val="0"/>
              </a:spcBef>
              <a:spcAft>
                <a:spcPts val="0"/>
              </a:spcAft>
              <a:buClr>
                <a:schemeClr val="dk1"/>
              </a:buClr>
              <a:buSzPts val="1400"/>
              <a:buChar char="●"/>
            </a:pPr>
            <a:r>
              <a:rPr lang="en">
                <a:solidFill>
                  <a:schemeClr val="dk1"/>
                </a:solidFill>
              </a:rPr>
              <a:t>High EAS probabilities over IA/MN/WI indicate higher confidence in a widespread area of 2”+ rain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NBMAX correctly indicates 2”+ risk over the southeast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EAS adds value in indicating the threat is likely isolated (low probs), with the best chance of a cluster over southern AL</a:t>
            </a:r>
            <a:endParaRPr>
              <a:solidFill>
                <a:schemeClr val="dk1"/>
              </a:solidFill>
            </a:endParaRPr>
          </a:p>
        </p:txBody>
      </p:sp>
      <p:sp>
        <p:nvSpPr>
          <p:cNvPr id="216" name="Google Shape;216;p34"/>
          <p:cNvSpPr txBox="1"/>
          <p:nvPr/>
        </p:nvSpPr>
        <p:spPr>
          <a:xfrm>
            <a:off x="1151225" y="1899500"/>
            <a:ext cx="8781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NBMAX</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35"/>
          <p:cNvPicPr preferRelativeResize="0"/>
          <p:nvPr/>
        </p:nvPicPr>
        <p:blipFill>
          <a:blip r:embed="rId3">
            <a:alphaModFix/>
          </a:blip>
          <a:stretch>
            <a:fillRect/>
          </a:stretch>
        </p:blipFill>
        <p:spPr>
          <a:xfrm>
            <a:off x="914400" y="0"/>
            <a:ext cx="7315200" cy="2602305"/>
          </a:xfrm>
          <a:prstGeom prst="rect">
            <a:avLst/>
          </a:prstGeom>
          <a:noFill/>
          <a:ln>
            <a:noFill/>
          </a:ln>
        </p:spPr>
      </p:pic>
      <p:pic>
        <p:nvPicPr>
          <p:cNvPr id="222" name="Google Shape;222;p35"/>
          <p:cNvPicPr preferRelativeResize="0"/>
          <p:nvPr/>
        </p:nvPicPr>
        <p:blipFill>
          <a:blip r:embed="rId4">
            <a:alphaModFix/>
          </a:blip>
          <a:stretch>
            <a:fillRect/>
          </a:stretch>
        </p:blipFill>
        <p:spPr>
          <a:xfrm>
            <a:off x="4572000" y="2414375"/>
            <a:ext cx="3657600" cy="2729132"/>
          </a:xfrm>
          <a:prstGeom prst="rect">
            <a:avLst/>
          </a:prstGeom>
          <a:noFill/>
          <a:ln>
            <a:noFill/>
          </a:ln>
        </p:spPr>
      </p:pic>
      <p:sp>
        <p:nvSpPr>
          <p:cNvPr id="223" name="Google Shape;223;p35"/>
          <p:cNvSpPr txBox="1"/>
          <p:nvPr/>
        </p:nvSpPr>
        <p:spPr>
          <a:xfrm>
            <a:off x="4806650" y="1899500"/>
            <a:ext cx="6906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a:t>
            </a:r>
            <a:endParaRPr b="1"/>
          </a:p>
        </p:txBody>
      </p:sp>
      <p:sp>
        <p:nvSpPr>
          <p:cNvPr id="224" name="Google Shape;224;p35"/>
          <p:cNvSpPr txBox="1"/>
          <p:nvPr/>
        </p:nvSpPr>
        <p:spPr>
          <a:xfrm>
            <a:off x="0" y="2820500"/>
            <a:ext cx="3790800" cy="2220300"/>
          </a:xfrm>
          <a:prstGeom prst="rect">
            <a:avLst/>
          </a:prstGeom>
          <a:noFill/>
          <a:ln cap="flat" cmpd="sng" w="19050">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chemeClr val="dk1"/>
                </a:solidFill>
              </a:rPr>
              <a:t>NBMAX and EAS used in tandem</a:t>
            </a:r>
            <a:endParaRPr b="1" u="sng"/>
          </a:p>
          <a:p>
            <a:pPr indent="0" lvl="0" marL="0" rtl="0" algn="ctr">
              <a:spcBef>
                <a:spcPts val="0"/>
              </a:spcBef>
              <a:spcAft>
                <a:spcPts val="0"/>
              </a:spcAft>
              <a:buNone/>
            </a:pPr>
            <a:r>
              <a:t/>
            </a:r>
            <a:endParaRPr b="1"/>
          </a:p>
          <a:p>
            <a:pPr indent="-317500" lvl="0" marL="457200" rtl="0" algn="l">
              <a:spcBef>
                <a:spcPts val="0"/>
              </a:spcBef>
              <a:spcAft>
                <a:spcPts val="0"/>
              </a:spcAft>
              <a:buClr>
                <a:schemeClr val="dk1"/>
              </a:buClr>
              <a:buSzPts val="1400"/>
              <a:buChar char="●"/>
            </a:pPr>
            <a:r>
              <a:rPr lang="en">
                <a:solidFill>
                  <a:schemeClr val="dk1"/>
                </a:solidFill>
              </a:rPr>
              <a:t>NBMAX correctly indicates 2”+ risk over a broad swath in the east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EAS adds value in indicating the threat is generally isolated (low probs)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EAS also adds value by indicating the areas where 2”+ amounts may be more concentrated...KS/OK, TN/MS, Gulf Coast</a:t>
            </a:r>
            <a:endParaRPr>
              <a:solidFill>
                <a:schemeClr val="dk1"/>
              </a:solidFill>
            </a:endParaRPr>
          </a:p>
        </p:txBody>
      </p:sp>
      <p:sp>
        <p:nvSpPr>
          <p:cNvPr id="225" name="Google Shape;225;p35"/>
          <p:cNvSpPr txBox="1"/>
          <p:nvPr/>
        </p:nvSpPr>
        <p:spPr>
          <a:xfrm>
            <a:off x="1151225" y="1899500"/>
            <a:ext cx="878100" cy="337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NBMAX</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6"/>
          <p:cNvSpPr txBox="1"/>
          <p:nvPr/>
        </p:nvSpPr>
        <p:spPr>
          <a:xfrm>
            <a:off x="608850" y="725250"/>
            <a:ext cx="7926300" cy="36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EAS closer to a point probability, so can be useful for forecasting QPF amounts, but may miss the potential for isolated higher totals.</a:t>
            </a:r>
            <a:endParaRPr/>
          </a:p>
          <a:p>
            <a:pPr indent="-317500" lvl="0" marL="457200" rtl="0" algn="l">
              <a:spcBef>
                <a:spcPts val="0"/>
              </a:spcBef>
              <a:spcAft>
                <a:spcPts val="0"/>
              </a:spcAft>
              <a:buSzPts val="1400"/>
              <a:buChar char="●"/>
            </a:pPr>
            <a:r>
              <a:rPr lang="en"/>
              <a:t>EAS signal can indicate an organized/widespread threat and/or good model agreement. Can provide better detail than the NBMAX in these events.</a:t>
            </a:r>
            <a:endParaRPr/>
          </a:p>
          <a:p>
            <a:pPr indent="-317500" lvl="0" marL="457200" rtl="0" algn="l">
              <a:spcBef>
                <a:spcPts val="0"/>
              </a:spcBef>
              <a:spcAft>
                <a:spcPts val="0"/>
              </a:spcAft>
              <a:buSzPts val="1400"/>
              <a:buChar char="●"/>
            </a:pPr>
            <a:r>
              <a:rPr lang="en"/>
              <a:t>EAS typically better/more useful than NBMAX in areas of terrain.</a:t>
            </a:r>
            <a:endParaRPr/>
          </a:p>
          <a:p>
            <a:pPr indent="-317500" lvl="0" marL="457200" rtl="0" algn="l">
              <a:spcBef>
                <a:spcPts val="0"/>
              </a:spcBef>
              <a:spcAft>
                <a:spcPts val="0"/>
              </a:spcAft>
              <a:buSzPts val="1400"/>
              <a:buChar char="●"/>
            </a:pPr>
            <a:r>
              <a:rPr lang="en">
                <a:solidFill>
                  <a:schemeClr val="dk1"/>
                </a:solidFill>
              </a:rPr>
              <a:t>EAS may incorrectly imply no/low threat when model spread is high and/or the threat is isolated/localized in nature. </a:t>
            </a:r>
            <a:r>
              <a:rPr lang="en"/>
              <a:t> </a:t>
            </a:r>
            <a:endParaRPr/>
          </a:p>
          <a:p>
            <a:pPr indent="-317500" lvl="0" marL="457200" rtl="0" algn="l">
              <a:spcBef>
                <a:spcPts val="0"/>
              </a:spcBef>
              <a:spcAft>
                <a:spcPts val="0"/>
              </a:spcAft>
              <a:buSzPts val="1400"/>
              <a:buChar char="●"/>
            </a:pPr>
            <a:r>
              <a:rPr lang="en"/>
              <a:t>Using them in tandem may be the best option. They can complement each other.</a:t>
            </a:r>
            <a:endParaRPr/>
          </a:p>
          <a:p>
            <a:pPr indent="-317500" lvl="0" marL="457200" rtl="0" algn="l">
              <a:spcBef>
                <a:spcPts val="0"/>
              </a:spcBef>
              <a:spcAft>
                <a:spcPts val="0"/>
              </a:spcAft>
              <a:buSzPts val="1400"/>
              <a:buChar char="●"/>
            </a:pPr>
            <a:r>
              <a:rPr lang="en"/>
              <a:t>Use NBMAX to identify areas where heavy rain is possible, use EAS to get an idea of the nature of the event...how organized and/or focused the threat is.</a:t>
            </a:r>
            <a:endParaRPr/>
          </a:p>
          <a:p>
            <a:pPr indent="-317500" lvl="0" marL="457200" rtl="0" algn="l">
              <a:spcBef>
                <a:spcPts val="0"/>
              </a:spcBef>
              <a:spcAft>
                <a:spcPts val="0"/>
              </a:spcAft>
              <a:buSzPts val="1400"/>
              <a:buChar char="●"/>
            </a:pPr>
            <a:r>
              <a:rPr lang="en"/>
              <a:t>High end events tend to be focused/organized...so should see a signal in the EAS. Can add confidence to a forecast.</a:t>
            </a:r>
            <a:endParaRPr/>
          </a:p>
          <a:p>
            <a:pPr indent="-317500" lvl="0" marL="457200" rtl="0" algn="l">
              <a:spcBef>
                <a:spcPts val="0"/>
              </a:spcBef>
              <a:spcAft>
                <a:spcPts val="0"/>
              </a:spcAft>
              <a:buSzPts val="1400"/>
              <a:buChar char="●"/>
            </a:pPr>
            <a:r>
              <a:rPr lang="en">
                <a:solidFill>
                  <a:schemeClr val="dk1"/>
                </a:solidFill>
              </a:rPr>
              <a:t>Forecasters used to looking at NBMAX probabilities will need to calibrate to the EAS given the much lower values typically seen.</a:t>
            </a:r>
            <a:endParaRPr/>
          </a:p>
        </p:txBody>
      </p:sp>
      <p:sp>
        <p:nvSpPr>
          <p:cNvPr id="231" name="Google Shape;231;p36"/>
          <p:cNvSpPr txBox="1"/>
          <p:nvPr/>
        </p:nvSpPr>
        <p:spPr>
          <a:xfrm>
            <a:off x="2344500" y="131450"/>
            <a:ext cx="4455000" cy="51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t>Summary</a:t>
            </a:r>
            <a:endParaRPr b="1" sz="2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7"/>
          <p:cNvSpPr txBox="1"/>
          <p:nvPr>
            <p:ph type="title"/>
          </p:nvPr>
        </p:nvSpPr>
        <p:spPr>
          <a:xfrm>
            <a:off x="311700" y="2150850"/>
            <a:ext cx="8520600" cy="187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Alaska</a:t>
            </a:r>
            <a:endParaRPr/>
          </a:p>
          <a:p>
            <a:pPr indent="0" lvl="0" marL="0" rtl="0" algn="ctr">
              <a:spcBef>
                <a:spcPts val="0"/>
              </a:spcBef>
              <a:spcAft>
                <a:spcPts val="0"/>
              </a:spcAft>
              <a:buNone/>
            </a:pPr>
            <a:r>
              <a:rPr lang="en" sz="2400"/>
              <a:t>Emily Niebuhr</a:t>
            </a:r>
            <a:r>
              <a:rPr lang="en" sz="2400"/>
              <a:t>, AR</a:t>
            </a:r>
            <a:endParaRPr sz="2400"/>
          </a:p>
          <a:p>
            <a:pPr indent="0" lvl="0" marL="0" rtl="0" algn="ctr">
              <a:spcBef>
                <a:spcPts val="0"/>
              </a:spcBef>
              <a:spcAft>
                <a:spcPts val="0"/>
              </a:spcAft>
              <a:buNone/>
            </a:pPr>
            <a:r>
              <a:rPr lang="en" sz="2400"/>
              <a:t>Dave Levin, AR</a:t>
            </a:r>
            <a:endParaRPr sz="2400"/>
          </a:p>
          <a:p>
            <a:pPr indent="0" lvl="0" marL="0" rtl="0" algn="ctr">
              <a:spcBef>
                <a:spcPts val="0"/>
              </a:spcBef>
              <a:spcAft>
                <a:spcPts val="0"/>
              </a:spcAft>
              <a:buNone/>
            </a:pPr>
            <a:r>
              <a:rPr lang="en" sz="2400"/>
              <a:t>Fairbanks WFO</a:t>
            </a:r>
            <a:endParaRPr sz="2400"/>
          </a:p>
        </p:txBody>
      </p:sp>
      <p:sp>
        <p:nvSpPr>
          <p:cNvPr id="237" name="Google Shape;237;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8"/>
          <p:cNvSpPr txBox="1"/>
          <p:nvPr>
            <p:ph type="ctrTitle"/>
          </p:nvPr>
        </p:nvSpPr>
        <p:spPr>
          <a:xfrm>
            <a:off x="257000" y="87975"/>
            <a:ext cx="8520600" cy="145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Special Thanks to Fairbanks Forecasters</a:t>
            </a:r>
            <a:endParaRPr/>
          </a:p>
        </p:txBody>
      </p:sp>
      <p:sp>
        <p:nvSpPr>
          <p:cNvPr id="243" name="Google Shape;243;p38"/>
          <p:cNvSpPr txBox="1"/>
          <p:nvPr>
            <p:ph idx="1" type="subTitle"/>
          </p:nvPr>
        </p:nvSpPr>
        <p:spPr>
          <a:xfrm>
            <a:off x="0" y="3538150"/>
            <a:ext cx="9198900" cy="16053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Clr>
                <a:srgbClr val="000000"/>
              </a:buClr>
              <a:buSzPts val="1900"/>
              <a:buChar char="-"/>
            </a:pPr>
            <a:r>
              <a:rPr lang="en" sz="1700">
                <a:solidFill>
                  <a:srgbClr val="000000"/>
                </a:solidFill>
              </a:rPr>
              <a:t>Arctic Testbed and Proving Ground Provided daily comparison slides of FV3-SAR vs NMMB.</a:t>
            </a:r>
            <a:endParaRPr sz="1700">
              <a:solidFill>
                <a:srgbClr val="000000"/>
              </a:solidFill>
            </a:endParaRPr>
          </a:p>
          <a:p>
            <a:pPr indent="-336550" lvl="0" marL="457200" rtl="0" algn="l">
              <a:spcBef>
                <a:spcPts val="0"/>
              </a:spcBef>
              <a:spcAft>
                <a:spcPts val="0"/>
              </a:spcAft>
              <a:buClr>
                <a:srgbClr val="000000"/>
              </a:buClr>
              <a:buSzPts val="1700"/>
              <a:buChar char="-"/>
            </a:pPr>
            <a:r>
              <a:rPr lang="en" sz="1700">
                <a:solidFill>
                  <a:srgbClr val="000000"/>
                </a:solidFill>
              </a:rPr>
              <a:t>Motivation Convection poses significant fire risk / aviation community especially within interior Alaska</a:t>
            </a:r>
            <a:endParaRPr sz="1700">
              <a:solidFill>
                <a:srgbClr val="000000"/>
              </a:solidFill>
            </a:endParaRPr>
          </a:p>
          <a:p>
            <a:pPr indent="-336550" lvl="0" marL="457200" rtl="0" algn="l">
              <a:spcBef>
                <a:spcPts val="0"/>
              </a:spcBef>
              <a:spcAft>
                <a:spcPts val="0"/>
              </a:spcAft>
              <a:buClr>
                <a:srgbClr val="000000"/>
              </a:buClr>
              <a:buSzPts val="1700"/>
              <a:buChar char="-"/>
            </a:pPr>
            <a:r>
              <a:rPr lang="en" sz="1700">
                <a:solidFill>
                  <a:srgbClr val="000000"/>
                </a:solidFill>
              </a:rPr>
              <a:t>Challenges of forecasting weakly forced convection in arctic environment</a:t>
            </a:r>
            <a:endParaRPr sz="1700">
              <a:solidFill>
                <a:srgbClr val="000000"/>
              </a:solidFill>
            </a:endParaRPr>
          </a:p>
        </p:txBody>
      </p:sp>
      <p:sp>
        <p:nvSpPr>
          <p:cNvPr id="244" name="Google Shape;244;p38"/>
          <p:cNvSpPr txBox="1"/>
          <p:nvPr/>
        </p:nvSpPr>
        <p:spPr>
          <a:xfrm>
            <a:off x="1503925" y="1362250"/>
            <a:ext cx="6303600" cy="7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Especially SOO Victor Proton, Luke Culver, Jason Ahsenmacher</a:t>
            </a:r>
            <a:endParaRPr/>
          </a:p>
          <a:p>
            <a:pPr indent="0" lvl="0" marL="0" rtl="0" algn="l">
              <a:spcBef>
                <a:spcPts val="0"/>
              </a:spcBef>
              <a:spcAft>
                <a:spcPts val="0"/>
              </a:spcAft>
              <a:buNone/>
            </a:pPr>
            <a:r>
              <a:t/>
            </a:r>
            <a:endParaRPr/>
          </a:p>
        </p:txBody>
      </p:sp>
      <p:pic>
        <p:nvPicPr>
          <p:cNvPr id="245" name="Google Shape;245;p38"/>
          <p:cNvPicPr preferRelativeResize="0"/>
          <p:nvPr/>
        </p:nvPicPr>
        <p:blipFill rotWithShape="1">
          <a:blip r:embed="rId3">
            <a:alphaModFix/>
          </a:blip>
          <a:srcRect b="6231" l="0" r="0" t="11673"/>
          <a:stretch/>
        </p:blipFill>
        <p:spPr>
          <a:xfrm>
            <a:off x="3093737" y="1717775"/>
            <a:ext cx="2956524" cy="18203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9"/>
          <p:cNvSpPr txBox="1"/>
          <p:nvPr>
            <p:ph type="title"/>
          </p:nvPr>
        </p:nvSpPr>
        <p:spPr>
          <a:xfrm>
            <a:off x="619125" y="0"/>
            <a:ext cx="7239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Fairbanks Inputs: Forecaster Perspective </a:t>
            </a:r>
            <a:endParaRPr b="1"/>
          </a:p>
        </p:txBody>
      </p:sp>
      <p:sp>
        <p:nvSpPr>
          <p:cNvPr id="251" name="Google Shape;251;p39"/>
          <p:cNvSpPr txBox="1"/>
          <p:nvPr>
            <p:ph idx="1" type="body"/>
          </p:nvPr>
        </p:nvSpPr>
        <p:spPr>
          <a:xfrm>
            <a:off x="311700" y="487175"/>
            <a:ext cx="8520600" cy="457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rgbClr val="000000"/>
                </a:solidFill>
                <a:highlight>
                  <a:srgbClr val="FFFFFF"/>
                </a:highlight>
              </a:rPr>
              <a:t>Motivation: </a:t>
            </a:r>
            <a:endParaRPr b="1" sz="1300">
              <a:solidFill>
                <a:srgbClr val="000000"/>
              </a:solidFill>
              <a:highlight>
                <a:srgbClr val="FFFFFF"/>
              </a:highlight>
            </a:endParaRPr>
          </a:p>
          <a:p>
            <a:pPr indent="-311150" lvl="0" marL="457200" rtl="0" algn="l">
              <a:spcBef>
                <a:spcPts val="0"/>
              </a:spcBef>
              <a:spcAft>
                <a:spcPts val="0"/>
              </a:spcAft>
              <a:buClr>
                <a:srgbClr val="000000"/>
              </a:buClr>
              <a:buSzPts val="1300"/>
              <a:buChar char="-"/>
            </a:pPr>
            <a:r>
              <a:rPr lang="en" sz="1300">
                <a:solidFill>
                  <a:srgbClr val="000000"/>
                </a:solidFill>
                <a:highlight>
                  <a:srgbClr val="FFFFFF"/>
                </a:highlight>
              </a:rPr>
              <a:t>Arctic convection has significant impacts on interior Alaska by posing aviation hazard as well as fire ignition.</a:t>
            </a:r>
            <a:endParaRPr sz="1300">
              <a:solidFill>
                <a:srgbClr val="000000"/>
              </a:solidFill>
              <a:highlight>
                <a:srgbClr val="FFFFFF"/>
              </a:highlight>
            </a:endParaRPr>
          </a:p>
          <a:p>
            <a:pPr indent="-311150" lvl="0" marL="457200" rtl="0" algn="l">
              <a:spcBef>
                <a:spcPts val="0"/>
              </a:spcBef>
              <a:spcAft>
                <a:spcPts val="0"/>
              </a:spcAft>
              <a:buClr>
                <a:srgbClr val="000000"/>
              </a:buClr>
              <a:buSzPts val="1300"/>
              <a:buChar char="-"/>
            </a:pPr>
            <a:r>
              <a:rPr lang="en" sz="1300">
                <a:solidFill>
                  <a:srgbClr val="000000"/>
                </a:solidFill>
                <a:highlight>
                  <a:srgbClr val="FFFFFF"/>
                </a:highlight>
              </a:rPr>
              <a:t>Global models usually are unable to capture local features that may influence convection such as hills or low mountains</a:t>
            </a:r>
            <a:endParaRPr sz="1300">
              <a:solidFill>
                <a:srgbClr val="000000"/>
              </a:solidFill>
              <a:highlight>
                <a:srgbClr val="FFFFFF"/>
              </a:highlight>
            </a:endParaRPr>
          </a:p>
          <a:p>
            <a:pPr indent="-311150" lvl="0" marL="457200" rtl="0" algn="l">
              <a:spcBef>
                <a:spcPts val="0"/>
              </a:spcBef>
              <a:spcAft>
                <a:spcPts val="0"/>
              </a:spcAft>
              <a:buClr>
                <a:srgbClr val="000000"/>
              </a:buClr>
              <a:buSzPts val="1300"/>
              <a:buChar char="-"/>
            </a:pPr>
            <a:r>
              <a:rPr i="1" lang="en" sz="1300">
                <a:solidFill>
                  <a:srgbClr val="000000"/>
                </a:solidFill>
              </a:rPr>
              <a:t>“We always love having more hi-res guidance to use!”</a:t>
            </a:r>
            <a:endParaRPr i="1" sz="1300">
              <a:solidFill>
                <a:srgbClr val="000000"/>
              </a:solidFill>
            </a:endParaRPr>
          </a:p>
          <a:p>
            <a:pPr indent="0" lvl="0" marL="0" rtl="0" algn="l">
              <a:spcBef>
                <a:spcPts val="1600"/>
              </a:spcBef>
              <a:spcAft>
                <a:spcPts val="0"/>
              </a:spcAft>
              <a:buClr>
                <a:schemeClr val="dk1"/>
              </a:buClr>
              <a:buSzPts val="1100"/>
              <a:buFont typeface="Arial"/>
              <a:buNone/>
            </a:pPr>
            <a:r>
              <a:rPr b="1" lang="en" sz="1300">
                <a:solidFill>
                  <a:srgbClr val="000000"/>
                </a:solidFill>
                <a:highlight>
                  <a:srgbClr val="FFFFFF"/>
                </a:highlight>
              </a:rPr>
              <a:t>Main Question: How might the new model implementation impact convection? </a:t>
            </a:r>
            <a:endParaRPr b="1" sz="1300">
              <a:solidFill>
                <a:srgbClr val="000000"/>
              </a:solidFill>
              <a:highlight>
                <a:srgbClr val="FFFFFF"/>
              </a:highlight>
            </a:endParaRPr>
          </a:p>
          <a:p>
            <a:pPr indent="-311150" lvl="0" marL="457200" rtl="0" algn="l">
              <a:spcBef>
                <a:spcPts val="0"/>
              </a:spcBef>
              <a:spcAft>
                <a:spcPts val="0"/>
              </a:spcAft>
              <a:buClr>
                <a:srgbClr val="000000"/>
              </a:buClr>
              <a:buSzPts val="1300"/>
              <a:buChar char="-"/>
            </a:pPr>
            <a:r>
              <a:rPr lang="en" sz="1400">
                <a:solidFill>
                  <a:srgbClr val="000000"/>
                </a:solidFill>
              </a:rPr>
              <a:t>“One thing I've noticed is that the FV3 generally has the typical Interior diurnal showers/thunderstorms dissipating later on in the night (around 12Z), while the NMMB generally has them dissipating around 06Z. Typically, the 06-09Z time frame is more accurate for the Interior.”</a:t>
            </a:r>
            <a:endParaRPr b="1" sz="1300">
              <a:solidFill>
                <a:srgbClr val="000000"/>
              </a:solidFill>
              <a:highlight>
                <a:srgbClr val="FFFFFF"/>
              </a:highlight>
            </a:endParaRPr>
          </a:p>
          <a:p>
            <a:pPr indent="-311150" lvl="0" marL="457200" rtl="0" algn="l">
              <a:spcBef>
                <a:spcPts val="1600"/>
              </a:spcBef>
              <a:spcAft>
                <a:spcPts val="0"/>
              </a:spcAft>
              <a:buClr>
                <a:srgbClr val="000000"/>
              </a:buClr>
              <a:buSzPts val="1300"/>
              <a:buChar char="-"/>
            </a:pPr>
            <a:r>
              <a:rPr lang="en" sz="1100">
                <a:solidFill>
                  <a:srgbClr val="000000"/>
                </a:solidFill>
                <a:highlight>
                  <a:srgbClr val="FFFFFF"/>
                </a:highlight>
              </a:rPr>
              <a:t>FV3 has been a bit too low on CAPE and has a cool bias</a:t>
            </a:r>
            <a:endParaRPr sz="1100">
              <a:solidFill>
                <a:srgbClr val="000000"/>
              </a:solidFill>
              <a:highlight>
                <a:srgbClr val="FFFFFF"/>
              </a:highlight>
            </a:endParaRPr>
          </a:p>
          <a:p>
            <a:pPr indent="-298450" lvl="0" marL="457200" rtl="0" algn="l">
              <a:spcBef>
                <a:spcPts val="1600"/>
              </a:spcBef>
              <a:spcAft>
                <a:spcPts val="0"/>
              </a:spcAft>
              <a:buClr>
                <a:srgbClr val="000000"/>
              </a:buClr>
              <a:buSzPts val="1100"/>
              <a:buChar char="-"/>
            </a:pPr>
            <a:r>
              <a:rPr lang="en" sz="1100">
                <a:solidFill>
                  <a:srgbClr val="000000"/>
                </a:solidFill>
                <a:highlight>
                  <a:srgbClr val="FFFFFF"/>
                </a:highlight>
              </a:rPr>
              <a:t>FV3 still looks too "smoothed" in reflectivity which I fear may hurt the overall HREF means by being too low. </a:t>
            </a:r>
            <a:r>
              <a:rPr lang="en" sz="1100">
                <a:solidFill>
                  <a:srgbClr val="000000"/>
                </a:solidFill>
                <a:highlight>
                  <a:schemeClr val="lt1"/>
                </a:highlight>
              </a:rPr>
              <a:t>While the NMMB can sometimes look "spurious", it better captures the nature of your average Interior DMC than the FV3.</a:t>
            </a:r>
            <a:endParaRPr sz="1100">
              <a:solidFill>
                <a:srgbClr val="000000"/>
              </a:solidFill>
              <a:highlight>
                <a:srgbClr val="FFFFFF"/>
              </a:highlight>
            </a:endParaRPr>
          </a:p>
          <a:p>
            <a:pPr indent="0" lvl="0" marL="0" rtl="0" algn="l">
              <a:spcBef>
                <a:spcPts val="0"/>
              </a:spcBef>
              <a:spcAft>
                <a:spcPts val="0"/>
              </a:spcAft>
              <a:buNone/>
            </a:pPr>
            <a:r>
              <a:t/>
            </a:r>
            <a:endParaRPr sz="1100">
              <a:solidFill>
                <a:srgbClr val="000000"/>
              </a:solidFill>
              <a:highlight>
                <a:srgbClr val="FFFFFF"/>
              </a:highlight>
            </a:endParaRPr>
          </a:p>
          <a:p>
            <a:pPr indent="0" lvl="0" marL="0" rtl="0" algn="l">
              <a:spcBef>
                <a:spcPts val="0"/>
              </a:spcBef>
              <a:spcAft>
                <a:spcPts val="0"/>
              </a:spcAft>
              <a:buNone/>
            </a:pPr>
            <a:r>
              <a:rPr b="1" lang="en">
                <a:solidFill>
                  <a:srgbClr val="000000"/>
                </a:solidFill>
              </a:rPr>
              <a:t>How do forecasters interact with ensemble mesoscale tools?</a:t>
            </a:r>
            <a:endParaRPr b="1">
              <a:solidFill>
                <a:srgbClr val="000000"/>
              </a:solidFill>
            </a:endParaRPr>
          </a:p>
          <a:p>
            <a:pPr indent="-298450" lvl="0" marL="457200" rtl="0" algn="l">
              <a:spcBef>
                <a:spcPts val="1600"/>
              </a:spcBef>
              <a:spcAft>
                <a:spcPts val="0"/>
              </a:spcAft>
              <a:buClr>
                <a:srgbClr val="000000"/>
              </a:buClr>
              <a:buSzPts val="1100"/>
              <a:buChar char="-"/>
            </a:pPr>
            <a:r>
              <a:rPr lang="en" sz="1100">
                <a:solidFill>
                  <a:srgbClr val="000000"/>
                </a:solidFill>
                <a:highlight>
                  <a:srgbClr val="FFFFFF"/>
                </a:highlight>
              </a:rPr>
              <a:t>I use the products similar to how SPC uses the CAMs, for insurance, looking at what type of possible storm modes, how widespread convective activity will be, etc. </a:t>
            </a:r>
            <a:endParaRPr>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40"/>
          <p:cNvSpPr txBox="1"/>
          <p:nvPr>
            <p:ph type="title"/>
          </p:nvPr>
        </p:nvSpPr>
        <p:spPr>
          <a:xfrm>
            <a:off x="0" y="0"/>
            <a:ext cx="3567600" cy="891900"/>
          </a:xfrm>
          <a:prstGeom prst="rect">
            <a:avLst/>
          </a:prstGeom>
          <a:solidFill>
            <a:srgbClr val="93C47D"/>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600"/>
              <a:t>Performance during low convective events</a:t>
            </a:r>
            <a:endParaRPr sz="2600"/>
          </a:p>
        </p:txBody>
      </p:sp>
      <p:sp>
        <p:nvSpPr>
          <p:cNvPr id="257" name="Google Shape;257;p40"/>
          <p:cNvSpPr txBox="1"/>
          <p:nvPr>
            <p:ph idx="1" type="body"/>
          </p:nvPr>
        </p:nvSpPr>
        <p:spPr>
          <a:xfrm>
            <a:off x="42600" y="781800"/>
            <a:ext cx="34824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rgbClr val="000000"/>
              </a:buClr>
              <a:buSzPts val="1700"/>
              <a:buChar char="-"/>
            </a:pPr>
            <a:r>
              <a:rPr lang="en" sz="1700">
                <a:solidFill>
                  <a:srgbClr val="000000"/>
                </a:solidFill>
              </a:rPr>
              <a:t>Both models indicate a convective environment</a:t>
            </a:r>
            <a:endParaRPr sz="1700">
              <a:solidFill>
                <a:srgbClr val="000000"/>
              </a:solidFill>
            </a:endParaRPr>
          </a:p>
          <a:p>
            <a:pPr indent="-336550" lvl="0" marL="457200" rtl="0" algn="l">
              <a:spcBef>
                <a:spcPts val="0"/>
              </a:spcBef>
              <a:spcAft>
                <a:spcPts val="0"/>
              </a:spcAft>
              <a:buClr>
                <a:srgbClr val="000000"/>
              </a:buClr>
              <a:buSzPts val="1700"/>
              <a:buChar char="-"/>
            </a:pPr>
            <a:r>
              <a:rPr lang="en" sz="1700">
                <a:solidFill>
                  <a:srgbClr val="000000"/>
                </a:solidFill>
              </a:rPr>
              <a:t>FV3 appears to underestimate CAPE in low-cape environments</a:t>
            </a:r>
            <a:endParaRPr sz="1700">
              <a:solidFill>
                <a:srgbClr val="000000"/>
              </a:solidFill>
            </a:endParaRPr>
          </a:p>
          <a:p>
            <a:pPr indent="-336550" lvl="0" marL="457200" rtl="0" algn="l">
              <a:spcBef>
                <a:spcPts val="0"/>
              </a:spcBef>
              <a:spcAft>
                <a:spcPts val="0"/>
              </a:spcAft>
              <a:buClr>
                <a:srgbClr val="000000"/>
              </a:buClr>
              <a:buSzPts val="1700"/>
              <a:buChar char="-"/>
            </a:pPr>
            <a:r>
              <a:rPr lang="en" sz="1700">
                <a:solidFill>
                  <a:srgbClr val="000000"/>
                </a:solidFill>
              </a:rPr>
              <a:t>Slight cool bias during day, greater cool bias at night </a:t>
            </a:r>
            <a:endParaRPr sz="1700">
              <a:solidFill>
                <a:srgbClr val="000000"/>
              </a:solidFill>
            </a:endParaRPr>
          </a:p>
        </p:txBody>
      </p:sp>
      <p:pic>
        <p:nvPicPr>
          <p:cNvPr id="258" name="Google Shape;258;p40"/>
          <p:cNvPicPr preferRelativeResize="0"/>
          <p:nvPr/>
        </p:nvPicPr>
        <p:blipFill rotWithShape="1">
          <a:blip r:embed="rId3">
            <a:alphaModFix/>
          </a:blip>
          <a:srcRect b="0" l="7304" r="0" t="0"/>
          <a:stretch/>
        </p:blipFill>
        <p:spPr>
          <a:xfrm>
            <a:off x="3396425" y="2406825"/>
            <a:ext cx="3334250" cy="2834426"/>
          </a:xfrm>
          <a:prstGeom prst="rect">
            <a:avLst/>
          </a:prstGeom>
          <a:noFill/>
          <a:ln>
            <a:noFill/>
          </a:ln>
        </p:spPr>
      </p:pic>
      <p:pic>
        <p:nvPicPr>
          <p:cNvPr id="259" name="Google Shape;259;p40"/>
          <p:cNvPicPr preferRelativeResize="0"/>
          <p:nvPr/>
        </p:nvPicPr>
        <p:blipFill>
          <a:blip r:embed="rId4">
            <a:alphaModFix/>
          </a:blip>
          <a:stretch>
            <a:fillRect/>
          </a:stretch>
        </p:blipFill>
        <p:spPr>
          <a:xfrm>
            <a:off x="6459925" y="8"/>
            <a:ext cx="2668776" cy="2458642"/>
          </a:xfrm>
          <a:prstGeom prst="rect">
            <a:avLst/>
          </a:prstGeom>
          <a:noFill/>
          <a:ln>
            <a:noFill/>
          </a:ln>
        </p:spPr>
      </p:pic>
      <p:pic>
        <p:nvPicPr>
          <p:cNvPr id="260" name="Google Shape;260;p40"/>
          <p:cNvPicPr preferRelativeResize="0"/>
          <p:nvPr/>
        </p:nvPicPr>
        <p:blipFill>
          <a:blip r:embed="rId5">
            <a:alphaModFix/>
          </a:blip>
          <a:stretch>
            <a:fillRect/>
          </a:stretch>
        </p:blipFill>
        <p:spPr>
          <a:xfrm>
            <a:off x="6549150" y="2806217"/>
            <a:ext cx="2490324" cy="2281408"/>
          </a:xfrm>
          <a:prstGeom prst="rect">
            <a:avLst/>
          </a:prstGeom>
          <a:noFill/>
          <a:ln>
            <a:noFill/>
          </a:ln>
        </p:spPr>
      </p:pic>
      <p:pic>
        <p:nvPicPr>
          <p:cNvPr id="261" name="Google Shape;261;p40"/>
          <p:cNvPicPr preferRelativeResize="0"/>
          <p:nvPr/>
        </p:nvPicPr>
        <p:blipFill rotWithShape="1">
          <a:blip r:embed="rId6">
            <a:alphaModFix/>
          </a:blip>
          <a:srcRect b="0" l="3429" r="3883" t="0"/>
          <a:stretch/>
        </p:blipFill>
        <p:spPr>
          <a:xfrm>
            <a:off x="3721975" y="0"/>
            <a:ext cx="2583575" cy="2090499"/>
          </a:xfrm>
          <a:prstGeom prst="rect">
            <a:avLst/>
          </a:prstGeom>
          <a:noFill/>
          <a:ln>
            <a:noFill/>
          </a:ln>
        </p:spPr>
      </p:pic>
      <p:pic>
        <p:nvPicPr>
          <p:cNvPr id="262" name="Google Shape;262;p40"/>
          <p:cNvPicPr preferRelativeResize="0"/>
          <p:nvPr/>
        </p:nvPicPr>
        <p:blipFill>
          <a:blip r:embed="rId7">
            <a:alphaModFix/>
          </a:blip>
          <a:stretch>
            <a:fillRect/>
          </a:stretch>
        </p:blipFill>
        <p:spPr>
          <a:xfrm>
            <a:off x="-65" y="3053000"/>
            <a:ext cx="3133940" cy="2090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41"/>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Point Time Series Analysis</a:t>
            </a:r>
            <a:endParaRPr/>
          </a:p>
        </p:txBody>
      </p:sp>
      <p:pic>
        <p:nvPicPr>
          <p:cNvPr id="268" name="Google Shape;268;p41"/>
          <p:cNvPicPr preferRelativeResize="0"/>
          <p:nvPr/>
        </p:nvPicPr>
        <p:blipFill>
          <a:blip r:embed="rId3">
            <a:alphaModFix/>
          </a:blip>
          <a:stretch>
            <a:fillRect/>
          </a:stretch>
        </p:blipFill>
        <p:spPr>
          <a:xfrm>
            <a:off x="152400" y="712925"/>
            <a:ext cx="8839200" cy="4065111"/>
          </a:xfrm>
          <a:prstGeom prst="rect">
            <a:avLst/>
          </a:prstGeom>
          <a:noFill/>
          <a:ln>
            <a:noFill/>
          </a:ln>
        </p:spPr>
      </p:pic>
      <p:sp>
        <p:nvSpPr>
          <p:cNvPr id="269" name="Google Shape;269;p41"/>
          <p:cNvSpPr txBox="1"/>
          <p:nvPr/>
        </p:nvSpPr>
        <p:spPr>
          <a:xfrm>
            <a:off x="2421725" y="1221575"/>
            <a:ext cx="1961100" cy="7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NMMB had  warmer surface temperatures on average than the FV3 for interior sites.</a:t>
            </a:r>
            <a:endParaRPr>
              <a:solidFill>
                <a:srgbClr val="FFFFFF"/>
              </a:solidFill>
            </a:endParaRPr>
          </a:p>
          <a:p>
            <a:pPr indent="0" lvl="0" marL="0" rtl="0" algn="l">
              <a:spcBef>
                <a:spcPts val="0"/>
              </a:spcBef>
              <a:spcAft>
                <a:spcPts val="0"/>
              </a:spcAft>
              <a:buNone/>
            </a:pPr>
            <a:r>
              <a:rPr lang="en">
                <a:solidFill>
                  <a:srgbClr val="FFFFFF"/>
                </a:solidFill>
              </a:rPr>
              <a:t>This pattern was reversed for coastal marine sites</a:t>
            </a:r>
            <a:endParaRPr>
              <a:solidFill>
                <a:srgbClr val="FFFFFF"/>
              </a:solidFill>
            </a:endParaRPr>
          </a:p>
        </p:txBody>
      </p:sp>
      <p:sp>
        <p:nvSpPr>
          <p:cNvPr id="270" name="Google Shape;270;p41"/>
          <p:cNvSpPr txBox="1"/>
          <p:nvPr/>
        </p:nvSpPr>
        <p:spPr>
          <a:xfrm>
            <a:off x="6765125" y="992975"/>
            <a:ext cx="1961100" cy="7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Likewise, the HREFv3 (incorporating FV3) was cooler than the operational HREF for interior sites. This pattern was also reversed for coastal sites, though not as pronounced.</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Aviation</a:t>
            </a:r>
            <a:endParaRPr/>
          </a:p>
          <a:p>
            <a:pPr indent="0" lvl="0" marL="0" rtl="0" algn="ctr">
              <a:spcBef>
                <a:spcPts val="0"/>
              </a:spcBef>
              <a:spcAft>
                <a:spcPts val="0"/>
              </a:spcAft>
              <a:buNone/>
            </a:pPr>
            <a:r>
              <a:rPr lang="en" sz="2400"/>
              <a:t>Rob Hepper, AWC</a:t>
            </a:r>
            <a:endParaRPr sz="2400"/>
          </a:p>
        </p:txBody>
      </p:sp>
      <p:sp>
        <p:nvSpPr>
          <p:cNvPr id="69" name="Google Shape;69;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2"/>
          <p:cNvSpPr txBox="1"/>
          <p:nvPr>
            <p:ph type="title"/>
          </p:nvPr>
        </p:nvSpPr>
        <p:spPr>
          <a:xfrm>
            <a:off x="2355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Point Time Series Analysis</a:t>
            </a:r>
            <a:endParaRPr sz="2000"/>
          </a:p>
        </p:txBody>
      </p:sp>
      <p:pic>
        <p:nvPicPr>
          <p:cNvPr id="276" name="Google Shape;276;p42"/>
          <p:cNvPicPr preferRelativeResize="0"/>
          <p:nvPr/>
        </p:nvPicPr>
        <p:blipFill>
          <a:blip r:embed="rId3">
            <a:alphaModFix/>
          </a:blip>
          <a:stretch>
            <a:fillRect/>
          </a:stretch>
        </p:blipFill>
        <p:spPr>
          <a:xfrm>
            <a:off x="163100" y="359300"/>
            <a:ext cx="3627300" cy="2480350"/>
          </a:xfrm>
          <a:prstGeom prst="rect">
            <a:avLst/>
          </a:prstGeom>
          <a:noFill/>
          <a:ln>
            <a:noFill/>
          </a:ln>
        </p:spPr>
      </p:pic>
      <p:pic>
        <p:nvPicPr>
          <p:cNvPr id="277" name="Google Shape;277;p42"/>
          <p:cNvPicPr preferRelativeResize="0"/>
          <p:nvPr/>
        </p:nvPicPr>
        <p:blipFill>
          <a:blip r:embed="rId4">
            <a:alphaModFix/>
          </a:blip>
          <a:stretch>
            <a:fillRect/>
          </a:stretch>
        </p:blipFill>
        <p:spPr>
          <a:xfrm>
            <a:off x="5154744" y="359300"/>
            <a:ext cx="3433230" cy="2299325"/>
          </a:xfrm>
          <a:prstGeom prst="rect">
            <a:avLst/>
          </a:prstGeom>
          <a:noFill/>
          <a:ln>
            <a:noFill/>
          </a:ln>
        </p:spPr>
      </p:pic>
      <p:pic>
        <p:nvPicPr>
          <p:cNvPr id="278" name="Google Shape;278;p42"/>
          <p:cNvPicPr preferRelativeResize="0"/>
          <p:nvPr/>
        </p:nvPicPr>
        <p:blipFill>
          <a:blip r:embed="rId5">
            <a:alphaModFix/>
          </a:blip>
          <a:stretch>
            <a:fillRect/>
          </a:stretch>
        </p:blipFill>
        <p:spPr>
          <a:xfrm>
            <a:off x="297575" y="2803550"/>
            <a:ext cx="3416625" cy="2276050"/>
          </a:xfrm>
          <a:prstGeom prst="rect">
            <a:avLst/>
          </a:prstGeom>
          <a:noFill/>
          <a:ln>
            <a:noFill/>
          </a:ln>
        </p:spPr>
      </p:pic>
      <p:pic>
        <p:nvPicPr>
          <p:cNvPr id="279" name="Google Shape;279;p42"/>
          <p:cNvPicPr preferRelativeResize="0"/>
          <p:nvPr/>
        </p:nvPicPr>
        <p:blipFill>
          <a:blip r:embed="rId6">
            <a:alphaModFix/>
          </a:blip>
          <a:stretch>
            <a:fillRect/>
          </a:stretch>
        </p:blipFill>
        <p:spPr>
          <a:xfrm>
            <a:off x="5295562" y="2691775"/>
            <a:ext cx="3301739" cy="2299325"/>
          </a:xfrm>
          <a:prstGeom prst="rect">
            <a:avLst/>
          </a:prstGeom>
          <a:noFill/>
          <a:ln>
            <a:noFill/>
          </a:ln>
        </p:spPr>
      </p:pic>
      <p:sp>
        <p:nvSpPr>
          <p:cNvPr id="280" name="Google Shape;280;p42"/>
          <p:cNvSpPr/>
          <p:nvPr/>
        </p:nvSpPr>
        <p:spPr>
          <a:xfrm rot="-1886494">
            <a:off x="1564512" y="708334"/>
            <a:ext cx="1221558" cy="1853741"/>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2"/>
          <p:cNvSpPr/>
          <p:nvPr/>
        </p:nvSpPr>
        <p:spPr>
          <a:xfrm rot="-1886746">
            <a:off x="2294984" y="2820749"/>
            <a:ext cx="905133" cy="222820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2"/>
          <p:cNvSpPr/>
          <p:nvPr/>
        </p:nvSpPr>
        <p:spPr>
          <a:xfrm>
            <a:off x="5831700" y="403549"/>
            <a:ext cx="1221600" cy="21681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2"/>
          <p:cNvSpPr/>
          <p:nvPr/>
        </p:nvSpPr>
        <p:spPr>
          <a:xfrm rot="2084859">
            <a:off x="6003145" y="2689649"/>
            <a:ext cx="1221658" cy="218825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2"/>
          <p:cNvSpPr txBox="1"/>
          <p:nvPr/>
        </p:nvSpPr>
        <p:spPr>
          <a:xfrm>
            <a:off x="3712375" y="631025"/>
            <a:ext cx="1639500" cy="7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Largest cool bias for interior sites was in diurnal minimums and quicker onset of cooling in the evening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Largest warm bias for coastal sites was for maximum temperatures with larger diurnal ranges noted in general. This was especially true on full sun days with offshore flow.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3"/>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Conclusions</a:t>
            </a:r>
            <a:br>
              <a:rPr lang="en"/>
            </a:br>
            <a:endParaRPr/>
          </a:p>
        </p:txBody>
      </p:sp>
      <p:sp>
        <p:nvSpPr>
          <p:cNvPr id="290" name="Google Shape;290;p43"/>
          <p:cNvSpPr txBox="1"/>
          <p:nvPr>
            <p:ph idx="1" type="body"/>
          </p:nvPr>
        </p:nvSpPr>
        <p:spPr>
          <a:xfrm>
            <a:off x="0" y="387600"/>
            <a:ext cx="8734500" cy="4374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b="1" lang="en">
                <a:solidFill>
                  <a:srgbClr val="000000"/>
                </a:solidFill>
              </a:rPr>
              <a:t>Implications of swapping NMMB with FV3-SAR: </a:t>
            </a:r>
            <a:endParaRPr b="1">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Lower temperature bias in the morning likely leads to lower CAPE values resulting in a delay in convective initiation. Important implications for shallow arctic convection. </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Smoothed composite reflectivity </a:t>
            </a:r>
            <a:endParaRPr>
              <a:solidFill>
                <a:srgbClr val="000000"/>
              </a:solidFill>
            </a:endParaRPr>
          </a:p>
          <a:p>
            <a:pPr indent="-317500" lvl="2" marL="1371600" rtl="0" algn="l">
              <a:spcBef>
                <a:spcPts val="0"/>
              </a:spcBef>
              <a:spcAft>
                <a:spcPts val="0"/>
              </a:spcAft>
              <a:buClr>
                <a:srgbClr val="000000"/>
              </a:buClr>
              <a:buSzPts val="1400"/>
              <a:buChar char="-"/>
            </a:pPr>
            <a:r>
              <a:rPr lang="en">
                <a:solidFill>
                  <a:srgbClr val="000000"/>
                </a:solidFill>
              </a:rPr>
              <a:t>Forecaster concerns that model may under-depict the severity of extreme precipitation events during unusual events (none during test period)</a:t>
            </a:r>
            <a:endParaRPr>
              <a:solidFill>
                <a:srgbClr val="000000"/>
              </a:solidFill>
            </a:endParaRPr>
          </a:p>
          <a:p>
            <a:pPr indent="-317500" lvl="2" marL="1371600" rtl="0" algn="l">
              <a:spcBef>
                <a:spcPts val="0"/>
              </a:spcBef>
              <a:spcAft>
                <a:spcPts val="0"/>
              </a:spcAft>
              <a:buClr>
                <a:srgbClr val="000000"/>
              </a:buClr>
              <a:buSzPts val="1400"/>
              <a:buChar char="-"/>
            </a:pPr>
            <a:r>
              <a:rPr lang="en">
                <a:solidFill>
                  <a:srgbClr val="000000"/>
                </a:solidFill>
              </a:rPr>
              <a:t>Forecaster implications: could result in less/later detection of smaller convective events which still have significant implications for Alaska Aviation community</a:t>
            </a:r>
            <a:endParaRPr>
              <a:solidFill>
                <a:srgbClr val="000000"/>
              </a:solidFill>
            </a:endParaRPr>
          </a:p>
          <a:p>
            <a:pPr indent="-342900" lvl="0" marL="457200" rtl="0" algn="l">
              <a:spcBef>
                <a:spcPts val="0"/>
              </a:spcBef>
              <a:spcAft>
                <a:spcPts val="0"/>
              </a:spcAft>
              <a:buClr>
                <a:srgbClr val="000000"/>
              </a:buClr>
              <a:buSzPts val="1800"/>
              <a:buChar char="-"/>
            </a:pPr>
            <a:r>
              <a:rPr b="1" lang="en">
                <a:solidFill>
                  <a:srgbClr val="000000"/>
                </a:solidFill>
              </a:rPr>
              <a:t>Tools for ensemble mesoscale modeling:</a:t>
            </a:r>
            <a:endParaRPr b="1">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Forecasters found the lightning tool quite helpful</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Would be great to have a team to continue to work with forecasters 					to determine where ensemble outputs provide the greatest value</a:t>
            </a:r>
            <a:endParaRPr>
              <a:solidFill>
                <a:srgbClr val="000000"/>
              </a:solidFill>
            </a:endParaRPr>
          </a:p>
          <a:p>
            <a:pPr indent="-342900" lvl="0" marL="457200" rtl="0" algn="l">
              <a:spcBef>
                <a:spcPts val="0"/>
              </a:spcBef>
              <a:spcAft>
                <a:spcPts val="0"/>
              </a:spcAft>
              <a:buClr>
                <a:srgbClr val="000000"/>
              </a:buClr>
              <a:buSzPts val="1800"/>
              <a:buChar char="-"/>
            </a:pPr>
            <a:r>
              <a:rPr b="1" lang="en">
                <a:solidFill>
                  <a:srgbClr val="000000"/>
                </a:solidFill>
              </a:rPr>
              <a:t>Requests for Future Study: </a:t>
            </a:r>
            <a:endParaRPr b="1">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I would certainly use it a lot more regularly for all types of weather if there were more 'Region' options with reference points on the maps (forecast zones, points for cities, etc.). This would have the potential to be VERY useful in coastal areas for visibility/ceiling forecasting, and anywhere for winter weather! </a:t>
            </a:r>
            <a:r>
              <a:rPr b="1" lang="en" sz="1500">
                <a:solidFill>
                  <a:srgbClr val="000000"/>
                </a:solidFill>
              </a:rPr>
              <a:t>We always love having more hi-res guidance to use!</a:t>
            </a:r>
            <a:endParaRPr b="1" sz="1500">
              <a:solidFill>
                <a:srgbClr val="000000"/>
              </a:solidFill>
            </a:endParaRPr>
          </a:p>
          <a:p>
            <a:pPr indent="-317500" lvl="1" marL="914400" rtl="0" algn="l">
              <a:spcBef>
                <a:spcPts val="0"/>
              </a:spcBef>
              <a:spcAft>
                <a:spcPts val="0"/>
              </a:spcAft>
              <a:buClr>
                <a:srgbClr val="000000"/>
              </a:buClr>
              <a:buSzPts val="1400"/>
              <a:buChar char="-"/>
            </a:pPr>
            <a:r>
              <a:t/>
            </a:r>
            <a:endParaRPr>
              <a:solidFill>
                <a:srgbClr val="000000"/>
              </a:solidFill>
            </a:endParaRPr>
          </a:p>
        </p:txBody>
      </p:sp>
      <p:pic>
        <p:nvPicPr>
          <p:cNvPr id="291" name="Google Shape;291;p43"/>
          <p:cNvPicPr preferRelativeResize="0"/>
          <p:nvPr/>
        </p:nvPicPr>
        <p:blipFill>
          <a:blip r:embed="rId3">
            <a:alphaModFix/>
          </a:blip>
          <a:stretch>
            <a:fillRect/>
          </a:stretch>
        </p:blipFill>
        <p:spPr>
          <a:xfrm>
            <a:off x="7019925" y="2319175"/>
            <a:ext cx="2028826" cy="1623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Wind Speed Probability</a:t>
            </a:r>
            <a:endParaRPr/>
          </a:p>
          <a:p>
            <a:pPr indent="0" lvl="0" marL="0" rtl="0" algn="ctr">
              <a:spcBef>
                <a:spcPts val="0"/>
              </a:spcBef>
              <a:spcAft>
                <a:spcPts val="0"/>
              </a:spcAft>
              <a:buNone/>
            </a:pPr>
            <a:r>
              <a:rPr lang="en" sz="2400"/>
              <a:t>Bryan Mroczka</a:t>
            </a:r>
            <a:r>
              <a:rPr lang="en" sz="2400"/>
              <a:t>, SR</a:t>
            </a:r>
            <a:endParaRPr sz="2400"/>
          </a:p>
        </p:txBody>
      </p:sp>
      <p:sp>
        <p:nvSpPr>
          <p:cNvPr id="297" name="Google Shape;297;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45"/>
          <p:cNvSpPr txBox="1"/>
          <p:nvPr>
            <p:ph type="title"/>
          </p:nvPr>
        </p:nvSpPr>
        <p:spPr>
          <a:xfrm>
            <a:off x="311700" y="0"/>
            <a:ext cx="8520600" cy="6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sz="3000"/>
              <a:t>Abbreviated </a:t>
            </a:r>
            <a:r>
              <a:rPr lang="en" sz="3000"/>
              <a:t>Summary</a:t>
            </a:r>
            <a:endParaRPr sz="3000"/>
          </a:p>
          <a:p>
            <a:pPr indent="0" lvl="0" marL="0" rtl="0" algn="ctr">
              <a:spcBef>
                <a:spcPts val="0"/>
              </a:spcBef>
              <a:spcAft>
                <a:spcPts val="0"/>
              </a:spcAft>
              <a:buNone/>
            </a:pPr>
            <a:r>
              <a:t/>
            </a:r>
            <a:endParaRPr/>
          </a:p>
        </p:txBody>
      </p:sp>
      <p:sp>
        <p:nvSpPr>
          <p:cNvPr id="303" name="Google Shape;303;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4" name="Google Shape;304;p45"/>
          <p:cNvSpPr txBox="1"/>
          <p:nvPr/>
        </p:nvSpPr>
        <p:spPr>
          <a:xfrm>
            <a:off x="110700" y="628475"/>
            <a:ext cx="6079800" cy="32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p>
          <a:p>
            <a:pPr indent="-336550" lvl="0" marL="457200" rtl="0" algn="l">
              <a:spcBef>
                <a:spcPts val="0"/>
              </a:spcBef>
              <a:spcAft>
                <a:spcPts val="0"/>
              </a:spcAft>
              <a:buSzPts val="1700"/>
              <a:buAutoNum type="arabicParenR"/>
            </a:pPr>
            <a:r>
              <a:rPr lang="en" sz="1700"/>
              <a:t>HREF-V3 and HREF-V2 wind speed probabilities both show an over-representative of the analyzed URMA wind speed. The HREF-V3 showed a greater bias compared to HREF-V2.</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HREF-V3 forecasts featured larger areal expanses to individual probability ranges for a given wind speed threshold compared to HREF-V2.</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The reliability of the ensembles was higher throughout forecast hours for V2 compared to V3. </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The time of year (main mode of convective winds vs synoptic) likely contributed to the following verification.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              </a:t>
            </a:r>
            <a:endParaRPr b="1" sz="18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05" name="Google Shape;305;p45"/>
          <p:cNvPicPr preferRelativeResize="0"/>
          <p:nvPr/>
        </p:nvPicPr>
        <p:blipFill>
          <a:blip r:embed="rId3">
            <a:alphaModFix/>
          </a:blip>
          <a:stretch>
            <a:fillRect/>
          </a:stretch>
        </p:blipFill>
        <p:spPr>
          <a:xfrm>
            <a:off x="5892201" y="1672650"/>
            <a:ext cx="3202449" cy="20175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6"/>
          <p:cNvSpPr txBox="1"/>
          <p:nvPr>
            <p:ph type="title"/>
          </p:nvPr>
        </p:nvSpPr>
        <p:spPr>
          <a:xfrm>
            <a:off x="-376550" y="154475"/>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Study Methodology</a:t>
            </a:r>
            <a:endParaRPr/>
          </a:p>
        </p:txBody>
      </p:sp>
      <p:sp>
        <p:nvSpPr>
          <p:cNvPr id="311" name="Google Shape;311;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2" name="Google Shape;312;p46"/>
          <p:cNvSpPr txBox="1"/>
          <p:nvPr/>
        </p:nvSpPr>
        <p:spPr>
          <a:xfrm>
            <a:off x="72750" y="1227275"/>
            <a:ext cx="6862500" cy="3566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a:t>Utilize 100 unique HREF-V3 &amp; HREF-V2 runs during May, June, &amp; early July.</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Separate into individual datasets the gridded bins for various probability ranges (00-10%, 10-20%...90-100%) for each wind speed threshold (20, 30, 40 knots).</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Create URMA wind speed threshold datasets matching the forecast hours times (6, 12, 18, 24, 30, &amp; 36) for the individual HREF runs.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Compare each gridded set of bins and forecast hours with the respective URMA results to determine a reliability for each model probability range for given wind speed. </a:t>
            </a:r>
            <a:endParaRPr/>
          </a:p>
          <a:p>
            <a:pPr indent="0" lvl="0" marL="457200" rtl="0" algn="l">
              <a:spcBef>
                <a:spcPts val="0"/>
              </a:spcBef>
              <a:spcAft>
                <a:spcPts val="0"/>
              </a:spcAft>
              <a:buNone/>
            </a:pPr>
            <a:r>
              <a:t/>
            </a:r>
            <a:endParaRPr sz="800"/>
          </a:p>
          <a:p>
            <a:pPr indent="0" lvl="0" marL="0" rtl="0" algn="l">
              <a:spcBef>
                <a:spcPts val="0"/>
              </a:spcBef>
              <a:spcAft>
                <a:spcPts val="0"/>
              </a:spcAft>
              <a:buNone/>
            </a:pPr>
            <a:r>
              <a:t/>
            </a:r>
            <a:endParaRPr/>
          </a:p>
        </p:txBody>
      </p:sp>
      <p:sp>
        <p:nvSpPr>
          <p:cNvPr id="313" name="Google Shape;313;p46"/>
          <p:cNvSpPr txBox="1"/>
          <p:nvPr/>
        </p:nvSpPr>
        <p:spPr>
          <a:xfrm>
            <a:off x="7126350" y="996275"/>
            <a:ext cx="1894800" cy="28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t>Example:</a:t>
            </a:r>
            <a:endParaRPr b="1" u="sng"/>
          </a:p>
          <a:p>
            <a:pPr indent="0" lvl="0" marL="0" rtl="0" algn="l">
              <a:spcBef>
                <a:spcPts val="0"/>
              </a:spcBef>
              <a:spcAft>
                <a:spcPts val="0"/>
              </a:spcAft>
              <a:buNone/>
            </a:pPr>
            <a:r>
              <a:t/>
            </a:r>
            <a:endParaRPr/>
          </a:p>
          <a:p>
            <a:pPr indent="0" lvl="0" marL="0" rtl="0" algn="l">
              <a:spcBef>
                <a:spcPts val="0"/>
              </a:spcBef>
              <a:spcAft>
                <a:spcPts val="0"/>
              </a:spcAft>
              <a:buNone/>
            </a:pPr>
            <a:r>
              <a:rPr lang="en"/>
              <a:t>Reliability (40-50) =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of gridpoints forecast by HREF at 40-50% probability for 20kt winds that also have an URMA value &gt;= 20kts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of total gridpoints forecast by HREF at 40-50% probabiltiy for 20kt winds.</a:t>
            </a:r>
            <a:endParaRPr/>
          </a:p>
          <a:p>
            <a:pPr indent="0" lvl="0" marL="0" rtl="0" algn="l">
              <a:spcBef>
                <a:spcPts val="0"/>
              </a:spcBef>
              <a:spcAft>
                <a:spcPts val="0"/>
              </a:spcAft>
              <a:buNone/>
            </a:pPr>
            <a:r>
              <a:t/>
            </a:r>
            <a:endParaRPr/>
          </a:p>
        </p:txBody>
      </p:sp>
      <p:cxnSp>
        <p:nvCxnSpPr>
          <p:cNvPr id="314" name="Google Shape;314;p46"/>
          <p:cNvCxnSpPr/>
          <p:nvPr/>
        </p:nvCxnSpPr>
        <p:spPr>
          <a:xfrm flipH="1" rot="10800000">
            <a:off x="7069125" y="3124825"/>
            <a:ext cx="1853700" cy="591300"/>
          </a:xfrm>
          <a:prstGeom prst="straightConnector1">
            <a:avLst/>
          </a:prstGeom>
          <a:noFill/>
          <a:ln cap="flat" cmpd="sng" w="9525">
            <a:solidFill>
              <a:schemeClr val="dk2"/>
            </a:solidFill>
            <a:prstDash val="solid"/>
            <a:round/>
            <a:headEnd len="med" w="med" type="none"/>
            <a:tailEnd len="med" w="med" type="none"/>
          </a:ln>
          <a:effectLst>
            <a:outerShdw blurRad="57150" rotWithShape="0" algn="bl" dir="5400000" dist="19050">
              <a:srgbClr val="000000">
                <a:alpha val="50000"/>
              </a:srgbClr>
            </a:outerShdw>
          </a:effectLst>
        </p:spPr>
      </p:cxnSp>
      <p:sp>
        <p:nvSpPr>
          <p:cNvPr id="315" name="Google Shape;315;p46"/>
          <p:cNvSpPr/>
          <p:nvPr/>
        </p:nvSpPr>
        <p:spPr>
          <a:xfrm>
            <a:off x="6935250" y="996275"/>
            <a:ext cx="2064900" cy="37971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1" name="Google Shape;321;p47"/>
          <p:cNvPicPr preferRelativeResize="0"/>
          <p:nvPr/>
        </p:nvPicPr>
        <p:blipFill>
          <a:blip r:embed="rId3">
            <a:alphaModFix/>
          </a:blip>
          <a:stretch>
            <a:fillRect/>
          </a:stretch>
        </p:blipFill>
        <p:spPr>
          <a:xfrm>
            <a:off x="2945650" y="139338"/>
            <a:ext cx="3008124" cy="2445475"/>
          </a:xfrm>
          <a:prstGeom prst="rect">
            <a:avLst/>
          </a:prstGeom>
          <a:noFill/>
          <a:ln>
            <a:noFill/>
          </a:ln>
        </p:spPr>
      </p:pic>
      <p:pic>
        <p:nvPicPr>
          <p:cNvPr id="322" name="Google Shape;322;p47"/>
          <p:cNvPicPr preferRelativeResize="0"/>
          <p:nvPr/>
        </p:nvPicPr>
        <p:blipFill>
          <a:blip r:embed="rId4">
            <a:alphaModFix/>
          </a:blip>
          <a:stretch>
            <a:fillRect/>
          </a:stretch>
        </p:blipFill>
        <p:spPr>
          <a:xfrm>
            <a:off x="2938675" y="2624400"/>
            <a:ext cx="3008126" cy="2419349"/>
          </a:xfrm>
          <a:prstGeom prst="rect">
            <a:avLst/>
          </a:prstGeom>
          <a:noFill/>
          <a:ln>
            <a:noFill/>
          </a:ln>
        </p:spPr>
      </p:pic>
      <p:pic>
        <p:nvPicPr>
          <p:cNvPr id="323" name="Google Shape;323;p47"/>
          <p:cNvPicPr preferRelativeResize="0"/>
          <p:nvPr/>
        </p:nvPicPr>
        <p:blipFill>
          <a:blip r:embed="rId5">
            <a:alphaModFix/>
          </a:blip>
          <a:stretch>
            <a:fillRect/>
          </a:stretch>
        </p:blipFill>
        <p:spPr>
          <a:xfrm>
            <a:off x="6020600" y="152400"/>
            <a:ext cx="2970999" cy="2419349"/>
          </a:xfrm>
          <a:prstGeom prst="rect">
            <a:avLst/>
          </a:prstGeom>
          <a:noFill/>
          <a:ln>
            <a:noFill/>
          </a:ln>
        </p:spPr>
      </p:pic>
      <p:pic>
        <p:nvPicPr>
          <p:cNvPr id="324" name="Google Shape;324;p47"/>
          <p:cNvPicPr preferRelativeResize="0"/>
          <p:nvPr/>
        </p:nvPicPr>
        <p:blipFill>
          <a:blip r:embed="rId6">
            <a:alphaModFix/>
          </a:blip>
          <a:stretch>
            <a:fillRect/>
          </a:stretch>
        </p:blipFill>
        <p:spPr>
          <a:xfrm>
            <a:off x="6020600" y="2611350"/>
            <a:ext cx="3008126" cy="2419349"/>
          </a:xfrm>
          <a:prstGeom prst="rect">
            <a:avLst/>
          </a:prstGeom>
          <a:noFill/>
          <a:ln>
            <a:noFill/>
          </a:ln>
        </p:spPr>
      </p:pic>
      <p:pic>
        <p:nvPicPr>
          <p:cNvPr id="325" name="Google Shape;325;p47"/>
          <p:cNvPicPr preferRelativeResize="0"/>
          <p:nvPr/>
        </p:nvPicPr>
        <p:blipFill>
          <a:blip r:embed="rId7">
            <a:alphaModFix/>
          </a:blip>
          <a:stretch>
            <a:fillRect/>
          </a:stretch>
        </p:blipFill>
        <p:spPr>
          <a:xfrm>
            <a:off x="71950" y="152413"/>
            <a:ext cx="2806875" cy="2419350"/>
          </a:xfrm>
          <a:prstGeom prst="rect">
            <a:avLst/>
          </a:prstGeom>
          <a:noFill/>
          <a:ln>
            <a:noFill/>
          </a:ln>
        </p:spPr>
      </p:pic>
      <p:pic>
        <p:nvPicPr>
          <p:cNvPr id="326" name="Google Shape;326;p47"/>
          <p:cNvPicPr preferRelativeResize="0"/>
          <p:nvPr/>
        </p:nvPicPr>
        <p:blipFill>
          <a:blip r:embed="rId8">
            <a:alphaModFix/>
          </a:blip>
          <a:stretch>
            <a:fillRect/>
          </a:stretch>
        </p:blipFill>
        <p:spPr>
          <a:xfrm>
            <a:off x="71950" y="2624400"/>
            <a:ext cx="2806876" cy="2406301"/>
          </a:xfrm>
          <a:prstGeom prst="rect">
            <a:avLst/>
          </a:prstGeom>
          <a:noFill/>
          <a:ln>
            <a:noFill/>
          </a:ln>
        </p:spPr>
      </p:pic>
      <p:sp>
        <p:nvSpPr>
          <p:cNvPr id="327" name="Google Shape;327;p47"/>
          <p:cNvSpPr txBox="1"/>
          <p:nvPr/>
        </p:nvSpPr>
        <p:spPr>
          <a:xfrm>
            <a:off x="6006650" y="4442700"/>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V2 </a:t>
            </a:r>
            <a:endParaRPr b="1">
              <a:solidFill>
                <a:srgbClr val="FFFFFF"/>
              </a:solidFill>
            </a:endParaRPr>
          </a:p>
          <a:p>
            <a:pPr indent="0" lvl="0" marL="0" rtl="0" algn="ctr">
              <a:spcBef>
                <a:spcPts val="0"/>
              </a:spcBef>
              <a:spcAft>
                <a:spcPts val="0"/>
              </a:spcAft>
              <a:buNone/>
            </a:pPr>
            <a:r>
              <a:rPr b="1" lang="en">
                <a:solidFill>
                  <a:srgbClr val="FFFFFF"/>
                </a:solidFill>
              </a:rPr>
              <a:t>80-90% chance wsp &gt;= 20 knots</a:t>
            </a:r>
            <a:endParaRPr b="1">
              <a:solidFill>
                <a:srgbClr val="FFFFFF"/>
              </a:solidFill>
            </a:endParaRPr>
          </a:p>
        </p:txBody>
      </p:sp>
      <p:sp>
        <p:nvSpPr>
          <p:cNvPr id="328" name="Google Shape;328;p47"/>
          <p:cNvSpPr txBox="1"/>
          <p:nvPr/>
        </p:nvSpPr>
        <p:spPr>
          <a:xfrm>
            <a:off x="6020600" y="1981675"/>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V3 </a:t>
            </a:r>
            <a:endParaRPr b="1">
              <a:solidFill>
                <a:srgbClr val="FFFFFF"/>
              </a:solidFill>
            </a:endParaRPr>
          </a:p>
          <a:p>
            <a:pPr indent="0" lvl="0" marL="0" rtl="0" algn="ctr">
              <a:spcBef>
                <a:spcPts val="0"/>
              </a:spcBef>
              <a:spcAft>
                <a:spcPts val="0"/>
              </a:spcAft>
              <a:buNone/>
            </a:pPr>
            <a:r>
              <a:rPr b="1" lang="en">
                <a:solidFill>
                  <a:srgbClr val="FFFFFF"/>
                </a:solidFill>
              </a:rPr>
              <a:t>80-90% chance wsp &gt;= 20 knots</a:t>
            </a:r>
            <a:endParaRPr b="1">
              <a:solidFill>
                <a:srgbClr val="FFFFFF"/>
              </a:solidFill>
            </a:endParaRPr>
          </a:p>
        </p:txBody>
      </p:sp>
      <p:sp>
        <p:nvSpPr>
          <p:cNvPr id="329" name="Google Shape;329;p47"/>
          <p:cNvSpPr txBox="1"/>
          <p:nvPr/>
        </p:nvSpPr>
        <p:spPr>
          <a:xfrm>
            <a:off x="2938675" y="4442700"/>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V2 </a:t>
            </a:r>
            <a:endParaRPr b="1">
              <a:solidFill>
                <a:srgbClr val="FFFFFF"/>
              </a:solidFill>
            </a:endParaRPr>
          </a:p>
          <a:p>
            <a:pPr indent="0" lvl="0" marL="0" rtl="0" algn="ctr">
              <a:spcBef>
                <a:spcPts val="0"/>
              </a:spcBef>
              <a:spcAft>
                <a:spcPts val="0"/>
              </a:spcAft>
              <a:buNone/>
            </a:pPr>
            <a:r>
              <a:rPr b="1" lang="en">
                <a:solidFill>
                  <a:srgbClr val="FFFFFF"/>
                </a:solidFill>
              </a:rPr>
              <a:t>40-50% chance wsp &gt;= 20 knots</a:t>
            </a:r>
            <a:endParaRPr b="1">
              <a:solidFill>
                <a:srgbClr val="FFFFFF"/>
              </a:solidFill>
            </a:endParaRPr>
          </a:p>
        </p:txBody>
      </p:sp>
      <p:sp>
        <p:nvSpPr>
          <p:cNvPr id="330" name="Google Shape;330;p47"/>
          <p:cNvSpPr txBox="1"/>
          <p:nvPr/>
        </p:nvSpPr>
        <p:spPr>
          <a:xfrm>
            <a:off x="2964250" y="1981675"/>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V3 </a:t>
            </a:r>
            <a:endParaRPr b="1">
              <a:solidFill>
                <a:srgbClr val="FFFFFF"/>
              </a:solidFill>
            </a:endParaRPr>
          </a:p>
          <a:p>
            <a:pPr indent="0" lvl="0" marL="0" rtl="0" algn="ctr">
              <a:spcBef>
                <a:spcPts val="0"/>
              </a:spcBef>
              <a:spcAft>
                <a:spcPts val="0"/>
              </a:spcAft>
              <a:buNone/>
            </a:pPr>
            <a:r>
              <a:rPr b="1" lang="en">
                <a:solidFill>
                  <a:srgbClr val="FFFFFF"/>
                </a:solidFill>
              </a:rPr>
              <a:t>40-50% chance wsp &gt;= 20 knots</a:t>
            </a:r>
            <a:endParaRPr b="1">
              <a:solidFill>
                <a:srgbClr val="FFFFFF"/>
              </a:solidFill>
            </a:endParaRPr>
          </a:p>
        </p:txBody>
      </p:sp>
      <p:sp>
        <p:nvSpPr>
          <p:cNvPr id="331" name="Google Shape;331;p47"/>
          <p:cNvSpPr txBox="1"/>
          <p:nvPr/>
        </p:nvSpPr>
        <p:spPr>
          <a:xfrm>
            <a:off x="-10062" y="4442700"/>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V2 </a:t>
            </a:r>
            <a:endParaRPr b="1">
              <a:solidFill>
                <a:srgbClr val="FFFFFF"/>
              </a:solidFill>
            </a:endParaRPr>
          </a:p>
          <a:p>
            <a:pPr indent="0" lvl="0" marL="0" rtl="0" algn="ctr">
              <a:spcBef>
                <a:spcPts val="0"/>
              </a:spcBef>
              <a:spcAft>
                <a:spcPts val="0"/>
              </a:spcAft>
              <a:buNone/>
            </a:pPr>
            <a:r>
              <a:rPr b="1" lang="en">
                <a:solidFill>
                  <a:srgbClr val="FFFFFF"/>
                </a:solidFill>
              </a:rPr>
              <a:t>10-20% chance wsp &gt;= 20 knots</a:t>
            </a:r>
            <a:endParaRPr b="1">
              <a:solidFill>
                <a:srgbClr val="FFFFFF"/>
              </a:solidFill>
            </a:endParaRPr>
          </a:p>
        </p:txBody>
      </p:sp>
      <p:sp>
        <p:nvSpPr>
          <p:cNvPr id="332" name="Google Shape;332;p47"/>
          <p:cNvSpPr txBox="1"/>
          <p:nvPr/>
        </p:nvSpPr>
        <p:spPr>
          <a:xfrm>
            <a:off x="-10050" y="1981675"/>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V3 </a:t>
            </a:r>
            <a:endParaRPr b="1">
              <a:solidFill>
                <a:srgbClr val="FFFFFF"/>
              </a:solidFill>
            </a:endParaRPr>
          </a:p>
          <a:p>
            <a:pPr indent="0" lvl="0" marL="0" rtl="0" algn="ctr">
              <a:spcBef>
                <a:spcPts val="0"/>
              </a:spcBef>
              <a:spcAft>
                <a:spcPts val="0"/>
              </a:spcAft>
              <a:buNone/>
            </a:pPr>
            <a:r>
              <a:rPr b="1" lang="en">
                <a:solidFill>
                  <a:srgbClr val="FFFFFF"/>
                </a:solidFill>
              </a:rPr>
              <a:t>10-20% chance wsp &gt;= 20 knots</a:t>
            </a:r>
            <a:endParaRPr b="1">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8" name="Google Shape;338;p48"/>
          <p:cNvSpPr txBox="1"/>
          <p:nvPr/>
        </p:nvSpPr>
        <p:spPr>
          <a:xfrm>
            <a:off x="5935150" y="4442700"/>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V2 </a:t>
            </a:r>
            <a:endParaRPr b="1">
              <a:solidFill>
                <a:srgbClr val="FFFFFF"/>
              </a:solidFill>
            </a:endParaRPr>
          </a:p>
          <a:p>
            <a:pPr indent="0" lvl="0" marL="0" rtl="0" algn="ctr">
              <a:spcBef>
                <a:spcPts val="0"/>
              </a:spcBef>
              <a:spcAft>
                <a:spcPts val="0"/>
              </a:spcAft>
              <a:buNone/>
            </a:pPr>
            <a:r>
              <a:rPr b="1" lang="en">
                <a:solidFill>
                  <a:srgbClr val="FFFFFF"/>
                </a:solidFill>
              </a:rPr>
              <a:t>80-90% chance wsp &gt;= 20 knots</a:t>
            </a:r>
            <a:endParaRPr b="1">
              <a:solidFill>
                <a:srgbClr val="FFFFFF"/>
              </a:solidFill>
            </a:endParaRPr>
          </a:p>
        </p:txBody>
      </p:sp>
      <p:sp>
        <p:nvSpPr>
          <p:cNvPr id="339" name="Google Shape;339;p48"/>
          <p:cNvSpPr txBox="1"/>
          <p:nvPr/>
        </p:nvSpPr>
        <p:spPr>
          <a:xfrm>
            <a:off x="6020600" y="1981675"/>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V3 </a:t>
            </a:r>
            <a:endParaRPr b="1">
              <a:solidFill>
                <a:srgbClr val="FFFFFF"/>
              </a:solidFill>
            </a:endParaRPr>
          </a:p>
          <a:p>
            <a:pPr indent="0" lvl="0" marL="0" rtl="0" algn="ctr">
              <a:spcBef>
                <a:spcPts val="0"/>
              </a:spcBef>
              <a:spcAft>
                <a:spcPts val="0"/>
              </a:spcAft>
              <a:buNone/>
            </a:pPr>
            <a:r>
              <a:rPr b="1" lang="en">
                <a:solidFill>
                  <a:srgbClr val="FFFFFF"/>
                </a:solidFill>
              </a:rPr>
              <a:t>80-90% chance wsp &gt;= 20 knots</a:t>
            </a:r>
            <a:endParaRPr b="1">
              <a:solidFill>
                <a:srgbClr val="FFFFFF"/>
              </a:solidFill>
            </a:endParaRPr>
          </a:p>
        </p:txBody>
      </p:sp>
      <p:sp>
        <p:nvSpPr>
          <p:cNvPr id="340" name="Google Shape;340;p48"/>
          <p:cNvSpPr txBox="1"/>
          <p:nvPr/>
        </p:nvSpPr>
        <p:spPr>
          <a:xfrm>
            <a:off x="2938675" y="4442700"/>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V2 </a:t>
            </a:r>
            <a:endParaRPr b="1">
              <a:solidFill>
                <a:srgbClr val="FFFFFF"/>
              </a:solidFill>
            </a:endParaRPr>
          </a:p>
          <a:p>
            <a:pPr indent="0" lvl="0" marL="0" rtl="0" algn="ctr">
              <a:spcBef>
                <a:spcPts val="0"/>
              </a:spcBef>
              <a:spcAft>
                <a:spcPts val="0"/>
              </a:spcAft>
              <a:buNone/>
            </a:pPr>
            <a:r>
              <a:rPr b="1" lang="en">
                <a:solidFill>
                  <a:srgbClr val="FFFFFF"/>
                </a:solidFill>
              </a:rPr>
              <a:t>40-50% chance wsp &gt;= 20 knots</a:t>
            </a:r>
            <a:endParaRPr b="1">
              <a:solidFill>
                <a:srgbClr val="FFFFFF"/>
              </a:solidFill>
            </a:endParaRPr>
          </a:p>
        </p:txBody>
      </p:sp>
      <p:sp>
        <p:nvSpPr>
          <p:cNvPr id="341" name="Google Shape;341;p48"/>
          <p:cNvSpPr txBox="1"/>
          <p:nvPr/>
        </p:nvSpPr>
        <p:spPr>
          <a:xfrm>
            <a:off x="2964250" y="1981675"/>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V3 </a:t>
            </a:r>
            <a:endParaRPr b="1">
              <a:solidFill>
                <a:srgbClr val="FFFFFF"/>
              </a:solidFill>
            </a:endParaRPr>
          </a:p>
          <a:p>
            <a:pPr indent="0" lvl="0" marL="0" rtl="0" algn="ctr">
              <a:spcBef>
                <a:spcPts val="0"/>
              </a:spcBef>
              <a:spcAft>
                <a:spcPts val="0"/>
              </a:spcAft>
              <a:buNone/>
            </a:pPr>
            <a:r>
              <a:rPr b="1" lang="en">
                <a:solidFill>
                  <a:srgbClr val="FFFFFF"/>
                </a:solidFill>
              </a:rPr>
              <a:t>40-50% chance wsp &gt;= 20 knots</a:t>
            </a:r>
            <a:endParaRPr b="1">
              <a:solidFill>
                <a:srgbClr val="FFFFFF"/>
              </a:solidFill>
            </a:endParaRPr>
          </a:p>
        </p:txBody>
      </p:sp>
      <p:sp>
        <p:nvSpPr>
          <p:cNvPr id="342" name="Google Shape;342;p48"/>
          <p:cNvSpPr txBox="1"/>
          <p:nvPr/>
        </p:nvSpPr>
        <p:spPr>
          <a:xfrm>
            <a:off x="-10062" y="4442700"/>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V2 </a:t>
            </a:r>
            <a:endParaRPr b="1">
              <a:solidFill>
                <a:srgbClr val="FFFFFF"/>
              </a:solidFill>
            </a:endParaRPr>
          </a:p>
          <a:p>
            <a:pPr indent="0" lvl="0" marL="0" rtl="0" algn="ctr">
              <a:spcBef>
                <a:spcPts val="0"/>
              </a:spcBef>
              <a:spcAft>
                <a:spcPts val="0"/>
              </a:spcAft>
              <a:buNone/>
            </a:pPr>
            <a:r>
              <a:rPr b="1" lang="en">
                <a:solidFill>
                  <a:srgbClr val="FFFFFF"/>
                </a:solidFill>
              </a:rPr>
              <a:t>10-20% chance wsp &gt;= 20 knots</a:t>
            </a:r>
            <a:endParaRPr b="1">
              <a:solidFill>
                <a:srgbClr val="FFFFFF"/>
              </a:solidFill>
            </a:endParaRPr>
          </a:p>
        </p:txBody>
      </p:sp>
      <p:sp>
        <p:nvSpPr>
          <p:cNvPr id="343" name="Google Shape;343;p48"/>
          <p:cNvSpPr txBox="1"/>
          <p:nvPr/>
        </p:nvSpPr>
        <p:spPr>
          <a:xfrm>
            <a:off x="-10050" y="1981675"/>
            <a:ext cx="2970900" cy="7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HREF V3 </a:t>
            </a:r>
            <a:endParaRPr b="1">
              <a:solidFill>
                <a:srgbClr val="FFFFFF"/>
              </a:solidFill>
            </a:endParaRPr>
          </a:p>
          <a:p>
            <a:pPr indent="0" lvl="0" marL="0" rtl="0" algn="ctr">
              <a:spcBef>
                <a:spcPts val="0"/>
              </a:spcBef>
              <a:spcAft>
                <a:spcPts val="0"/>
              </a:spcAft>
              <a:buNone/>
            </a:pPr>
            <a:r>
              <a:rPr b="1" lang="en">
                <a:solidFill>
                  <a:srgbClr val="FFFFFF"/>
                </a:solidFill>
              </a:rPr>
              <a:t>10-20% chance wsp &gt;= 20 knots</a:t>
            </a:r>
            <a:endParaRPr b="1">
              <a:solidFill>
                <a:srgbClr val="FFFFFF"/>
              </a:solidFill>
            </a:endParaRPr>
          </a:p>
        </p:txBody>
      </p:sp>
      <p:pic>
        <p:nvPicPr>
          <p:cNvPr id="344" name="Google Shape;344;p48"/>
          <p:cNvPicPr preferRelativeResize="0"/>
          <p:nvPr/>
        </p:nvPicPr>
        <p:blipFill>
          <a:blip r:embed="rId3">
            <a:alphaModFix/>
          </a:blip>
          <a:stretch>
            <a:fillRect/>
          </a:stretch>
        </p:blipFill>
        <p:spPr>
          <a:xfrm>
            <a:off x="55150" y="644800"/>
            <a:ext cx="2970899" cy="2037675"/>
          </a:xfrm>
          <a:prstGeom prst="rect">
            <a:avLst/>
          </a:prstGeom>
          <a:noFill/>
          <a:ln>
            <a:noFill/>
          </a:ln>
        </p:spPr>
      </p:pic>
      <p:pic>
        <p:nvPicPr>
          <p:cNvPr id="345" name="Google Shape;345;p48"/>
          <p:cNvPicPr preferRelativeResize="0"/>
          <p:nvPr/>
        </p:nvPicPr>
        <p:blipFill>
          <a:blip r:embed="rId4">
            <a:alphaModFix/>
          </a:blip>
          <a:stretch>
            <a:fillRect/>
          </a:stretch>
        </p:blipFill>
        <p:spPr>
          <a:xfrm>
            <a:off x="3135025" y="0"/>
            <a:ext cx="2885576" cy="2682474"/>
          </a:xfrm>
          <a:prstGeom prst="rect">
            <a:avLst/>
          </a:prstGeom>
          <a:noFill/>
          <a:ln>
            <a:noFill/>
          </a:ln>
        </p:spPr>
      </p:pic>
      <p:pic>
        <p:nvPicPr>
          <p:cNvPr id="346" name="Google Shape;346;p48"/>
          <p:cNvPicPr preferRelativeResize="0"/>
          <p:nvPr/>
        </p:nvPicPr>
        <p:blipFill>
          <a:blip r:embed="rId5">
            <a:alphaModFix/>
          </a:blip>
          <a:stretch>
            <a:fillRect/>
          </a:stretch>
        </p:blipFill>
        <p:spPr>
          <a:xfrm>
            <a:off x="6129575" y="25475"/>
            <a:ext cx="2891576" cy="2657000"/>
          </a:xfrm>
          <a:prstGeom prst="rect">
            <a:avLst/>
          </a:prstGeom>
          <a:noFill/>
          <a:ln>
            <a:noFill/>
          </a:ln>
        </p:spPr>
      </p:pic>
      <p:pic>
        <p:nvPicPr>
          <p:cNvPr id="347" name="Google Shape;347;p48"/>
          <p:cNvPicPr preferRelativeResize="0"/>
          <p:nvPr/>
        </p:nvPicPr>
        <p:blipFill>
          <a:blip r:embed="rId6">
            <a:alphaModFix/>
          </a:blip>
          <a:stretch>
            <a:fillRect/>
          </a:stretch>
        </p:blipFill>
        <p:spPr>
          <a:xfrm>
            <a:off x="67175" y="2712575"/>
            <a:ext cx="2970899" cy="2387801"/>
          </a:xfrm>
          <a:prstGeom prst="rect">
            <a:avLst/>
          </a:prstGeom>
          <a:noFill/>
          <a:ln>
            <a:noFill/>
          </a:ln>
        </p:spPr>
      </p:pic>
      <p:pic>
        <p:nvPicPr>
          <p:cNvPr id="348" name="Google Shape;348;p48"/>
          <p:cNvPicPr preferRelativeResize="0"/>
          <p:nvPr/>
        </p:nvPicPr>
        <p:blipFill>
          <a:blip r:embed="rId7">
            <a:alphaModFix/>
          </a:blip>
          <a:stretch>
            <a:fillRect/>
          </a:stretch>
        </p:blipFill>
        <p:spPr>
          <a:xfrm>
            <a:off x="3129225" y="2712575"/>
            <a:ext cx="2885576" cy="2387801"/>
          </a:xfrm>
          <a:prstGeom prst="rect">
            <a:avLst/>
          </a:prstGeom>
          <a:noFill/>
          <a:ln>
            <a:noFill/>
          </a:ln>
        </p:spPr>
      </p:pic>
      <p:pic>
        <p:nvPicPr>
          <p:cNvPr id="349" name="Google Shape;349;p48"/>
          <p:cNvPicPr preferRelativeResize="0"/>
          <p:nvPr/>
        </p:nvPicPr>
        <p:blipFill>
          <a:blip r:embed="rId8">
            <a:alphaModFix/>
          </a:blip>
          <a:stretch>
            <a:fillRect/>
          </a:stretch>
        </p:blipFill>
        <p:spPr>
          <a:xfrm>
            <a:off x="6105950" y="2712575"/>
            <a:ext cx="2891575" cy="2387800"/>
          </a:xfrm>
          <a:prstGeom prst="rect">
            <a:avLst/>
          </a:prstGeom>
          <a:noFill/>
          <a:ln>
            <a:noFill/>
          </a:ln>
        </p:spPr>
      </p:pic>
      <p:sp>
        <p:nvSpPr>
          <p:cNvPr id="350" name="Google Shape;350;p48"/>
          <p:cNvSpPr txBox="1"/>
          <p:nvPr/>
        </p:nvSpPr>
        <p:spPr>
          <a:xfrm>
            <a:off x="1334050" y="2065225"/>
            <a:ext cx="1604700" cy="5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URMA Wind Speed &gt;= 20kts</a:t>
            </a:r>
            <a:endParaRPr>
              <a:solidFill>
                <a:srgbClr val="FFFFFF"/>
              </a:solidFill>
            </a:endParaRPr>
          </a:p>
        </p:txBody>
      </p:sp>
      <p:sp>
        <p:nvSpPr>
          <p:cNvPr id="351" name="Google Shape;351;p48"/>
          <p:cNvSpPr txBox="1"/>
          <p:nvPr/>
        </p:nvSpPr>
        <p:spPr>
          <a:xfrm>
            <a:off x="4410100" y="2123300"/>
            <a:ext cx="1604700" cy="5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FFFFF"/>
                </a:solidFill>
              </a:rPr>
              <a:t>HREF V3 20kts</a:t>
            </a:r>
            <a:endParaRPr>
              <a:solidFill>
                <a:srgbClr val="FFFFFF"/>
              </a:solidFill>
            </a:endParaRPr>
          </a:p>
          <a:p>
            <a:pPr indent="0" lvl="0" marL="0" rtl="0" algn="l">
              <a:spcBef>
                <a:spcPts val="0"/>
              </a:spcBef>
              <a:spcAft>
                <a:spcPts val="0"/>
              </a:spcAft>
              <a:buClr>
                <a:schemeClr val="dk1"/>
              </a:buClr>
              <a:buSzPts val="1100"/>
              <a:buFont typeface="Arial"/>
              <a:buNone/>
            </a:pPr>
            <a:r>
              <a:rPr lang="en">
                <a:solidFill>
                  <a:srgbClr val="FFFFFF"/>
                </a:solidFill>
              </a:rPr>
              <a:t>10-20%</a:t>
            </a:r>
            <a:endParaRPr>
              <a:solidFill>
                <a:srgbClr val="FFFFFF"/>
              </a:solidFill>
            </a:endParaRPr>
          </a:p>
        </p:txBody>
      </p:sp>
      <p:sp>
        <p:nvSpPr>
          <p:cNvPr id="352" name="Google Shape;352;p48"/>
          <p:cNvSpPr txBox="1"/>
          <p:nvPr/>
        </p:nvSpPr>
        <p:spPr>
          <a:xfrm>
            <a:off x="7383600" y="2123300"/>
            <a:ext cx="1604700" cy="5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FFFFF"/>
                </a:solidFill>
              </a:rPr>
              <a:t>HREF V3 20 kts</a:t>
            </a:r>
            <a:endParaRPr>
              <a:solidFill>
                <a:srgbClr val="FFFFFF"/>
              </a:solidFill>
            </a:endParaRPr>
          </a:p>
          <a:p>
            <a:pPr indent="0" lvl="0" marL="0" rtl="0" algn="l">
              <a:spcBef>
                <a:spcPts val="0"/>
              </a:spcBef>
              <a:spcAft>
                <a:spcPts val="0"/>
              </a:spcAft>
              <a:buClr>
                <a:schemeClr val="dk1"/>
              </a:buClr>
              <a:buSzPts val="1100"/>
              <a:buFont typeface="Arial"/>
              <a:buNone/>
            </a:pPr>
            <a:r>
              <a:rPr lang="en">
                <a:solidFill>
                  <a:srgbClr val="FFFFFF"/>
                </a:solidFill>
              </a:rPr>
              <a:t>30-40%</a:t>
            </a:r>
            <a:endParaRPr>
              <a:solidFill>
                <a:srgbClr val="FFFFFF"/>
              </a:solidFill>
            </a:endParaRPr>
          </a:p>
        </p:txBody>
      </p:sp>
      <p:sp>
        <p:nvSpPr>
          <p:cNvPr id="353" name="Google Shape;353;p48"/>
          <p:cNvSpPr txBox="1"/>
          <p:nvPr/>
        </p:nvSpPr>
        <p:spPr>
          <a:xfrm>
            <a:off x="1357175" y="4442700"/>
            <a:ext cx="1680900" cy="7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HREF V3 20kts</a:t>
            </a:r>
            <a:endParaRPr>
              <a:solidFill>
                <a:srgbClr val="FFFFFF"/>
              </a:solidFill>
            </a:endParaRPr>
          </a:p>
          <a:p>
            <a:pPr indent="0" lvl="0" marL="0" rtl="0" algn="l">
              <a:spcBef>
                <a:spcPts val="0"/>
              </a:spcBef>
              <a:spcAft>
                <a:spcPts val="0"/>
              </a:spcAft>
              <a:buNone/>
            </a:pPr>
            <a:r>
              <a:rPr lang="en">
                <a:solidFill>
                  <a:srgbClr val="FFFFFF"/>
                </a:solidFill>
              </a:rPr>
              <a:t>40-50%</a:t>
            </a:r>
            <a:endParaRPr>
              <a:solidFill>
                <a:srgbClr val="FFFFFF"/>
              </a:solidFill>
            </a:endParaRPr>
          </a:p>
        </p:txBody>
      </p:sp>
      <p:sp>
        <p:nvSpPr>
          <p:cNvPr id="354" name="Google Shape;354;p48"/>
          <p:cNvSpPr txBox="1"/>
          <p:nvPr/>
        </p:nvSpPr>
        <p:spPr>
          <a:xfrm>
            <a:off x="4365300" y="4498725"/>
            <a:ext cx="1604700" cy="5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HREF V3 20kts</a:t>
            </a:r>
            <a:endParaRPr>
              <a:solidFill>
                <a:srgbClr val="FFFFFF"/>
              </a:solidFill>
            </a:endParaRPr>
          </a:p>
          <a:p>
            <a:pPr indent="0" lvl="0" marL="0" rtl="0" algn="l">
              <a:spcBef>
                <a:spcPts val="0"/>
              </a:spcBef>
              <a:spcAft>
                <a:spcPts val="0"/>
              </a:spcAft>
              <a:buNone/>
            </a:pPr>
            <a:r>
              <a:rPr lang="en">
                <a:solidFill>
                  <a:srgbClr val="FFFFFF"/>
                </a:solidFill>
              </a:rPr>
              <a:t>60-70%</a:t>
            </a:r>
            <a:endParaRPr>
              <a:solidFill>
                <a:srgbClr val="FFFFFF"/>
              </a:solidFill>
            </a:endParaRPr>
          </a:p>
        </p:txBody>
      </p:sp>
      <p:sp>
        <p:nvSpPr>
          <p:cNvPr id="355" name="Google Shape;355;p48"/>
          <p:cNvSpPr txBox="1"/>
          <p:nvPr/>
        </p:nvSpPr>
        <p:spPr>
          <a:xfrm>
            <a:off x="7500325" y="4439425"/>
            <a:ext cx="1520700" cy="6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HREF V3 20kts</a:t>
            </a:r>
            <a:endParaRPr>
              <a:solidFill>
                <a:srgbClr val="FFFFFF"/>
              </a:solidFill>
            </a:endParaRPr>
          </a:p>
          <a:p>
            <a:pPr indent="0" lvl="0" marL="0" rtl="0" algn="l">
              <a:spcBef>
                <a:spcPts val="0"/>
              </a:spcBef>
              <a:spcAft>
                <a:spcPts val="0"/>
              </a:spcAft>
              <a:buNone/>
            </a:pPr>
            <a:r>
              <a:rPr lang="en">
                <a:solidFill>
                  <a:srgbClr val="FFFFFF"/>
                </a:solidFill>
              </a:rPr>
              <a:t>80-90%</a:t>
            </a:r>
            <a:endParaRPr>
              <a:solidFill>
                <a:srgbClr val="FFFFFF"/>
              </a:solidFill>
            </a:endParaRPr>
          </a:p>
        </p:txBody>
      </p:sp>
      <p:sp>
        <p:nvSpPr>
          <p:cNvPr id="356" name="Google Shape;356;p48"/>
          <p:cNvSpPr txBox="1"/>
          <p:nvPr/>
        </p:nvSpPr>
        <p:spPr>
          <a:xfrm>
            <a:off x="-12025" y="62550"/>
            <a:ext cx="3287700" cy="5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Over-forecast convection example from less predictable / weaker forced pattern</a:t>
            </a:r>
            <a:endParaRPr b="1" sz="1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2" name="Google Shape;362;p49"/>
          <p:cNvPicPr preferRelativeResize="0"/>
          <p:nvPr/>
        </p:nvPicPr>
        <p:blipFill>
          <a:blip r:embed="rId3">
            <a:alphaModFix/>
          </a:blip>
          <a:stretch>
            <a:fillRect/>
          </a:stretch>
        </p:blipFill>
        <p:spPr>
          <a:xfrm>
            <a:off x="81375" y="142325"/>
            <a:ext cx="3230200" cy="2484774"/>
          </a:xfrm>
          <a:prstGeom prst="rect">
            <a:avLst/>
          </a:prstGeom>
          <a:noFill/>
          <a:ln>
            <a:noFill/>
          </a:ln>
        </p:spPr>
      </p:pic>
      <p:pic>
        <p:nvPicPr>
          <p:cNvPr id="363" name="Google Shape;363;p49"/>
          <p:cNvPicPr preferRelativeResize="0"/>
          <p:nvPr/>
        </p:nvPicPr>
        <p:blipFill>
          <a:blip r:embed="rId4">
            <a:alphaModFix/>
          </a:blip>
          <a:stretch>
            <a:fillRect/>
          </a:stretch>
        </p:blipFill>
        <p:spPr>
          <a:xfrm>
            <a:off x="81374" y="2572082"/>
            <a:ext cx="3230200" cy="2484743"/>
          </a:xfrm>
          <a:prstGeom prst="rect">
            <a:avLst/>
          </a:prstGeom>
          <a:noFill/>
          <a:ln>
            <a:noFill/>
          </a:ln>
        </p:spPr>
      </p:pic>
      <p:pic>
        <p:nvPicPr>
          <p:cNvPr id="364" name="Google Shape;364;p49"/>
          <p:cNvPicPr preferRelativeResize="0"/>
          <p:nvPr/>
        </p:nvPicPr>
        <p:blipFill>
          <a:blip r:embed="rId5">
            <a:alphaModFix/>
          </a:blip>
          <a:stretch>
            <a:fillRect/>
          </a:stretch>
        </p:blipFill>
        <p:spPr>
          <a:xfrm>
            <a:off x="3311575" y="782520"/>
            <a:ext cx="5669300" cy="4360981"/>
          </a:xfrm>
          <a:prstGeom prst="rect">
            <a:avLst/>
          </a:prstGeom>
          <a:noFill/>
          <a:ln>
            <a:noFill/>
          </a:ln>
        </p:spPr>
      </p:pic>
      <p:sp>
        <p:nvSpPr>
          <p:cNvPr id="365" name="Google Shape;365;p49"/>
          <p:cNvSpPr txBox="1"/>
          <p:nvPr/>
        </p:nvSpPr>
        <p:spPr>
          <a:xfrm>
            <a:off x="3442575" y="142325"/>
            <a:ext cx="5538300" cy="48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highlight>
                  <a:srgbClr val="D9D9D9"/>
                </a:highlight>
              </a:rPr>
              <a:t>Wsp &gt;= 20 knots Reliability Graphs - Fcst Hour 6</a:t>
            </a:r>
            <a:endParaRPr b="1" sz="1800">
              <a:highlight>
                <a:srgbClr val="D9D9D9"/>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1" name="Google Shape;371;p50"/>
          <p:cNvPicPr preferRelativeResize="0"/>
          <p:nvPr/>
        </p:nvPicPr>
        <p:blipFill rotWithShape="1">
          <a:blip r:embed="rId3">
            <a:alphaModFix/>
          </a:blip>
          <a:srcRect b="0" l="0" r="0" t="0"/>
          <a:stretch/>
        </p:blipFill>
        <p:spPr>
          <a:xfrm>
            <a:off x="81375" y="142325"/>
            <a:ext cx="3230200" cy="2484774"/>
          </a:xfrm>
          <a:prstGeom prst="rect">
            <a:avLst/>
          </a:prstGeom>
          <a:noFill/>
          <a:ln>
            <a:noFill/>
          </a:ln>
        </p:spPr>
      </p:pic>
      <p:pic>
        <p:nvPicPr>
          <p:cNvPr id="372" name="Google Shape;372;p50"/>
          <p:cNvPicPr preferRelativeResize="0"/>
          <p:nvPr/>
        </p:nvPicPr>
        <p:blipFill rotWithShape="1">
          <a:blip r:embed="rId4">
            <a:alphaModFix/>
          </a:blip>
          <a:srcRect b="0" l="0" r="0" t="0"/>
          <a:stretch/>
        </p:blipFill>
        <p:spPr>
          <a:xfrm>
            <a:off x="81374" y="2572082"/>
            <a:ext cx="3230200" cy="2484743"/>
          </a:xfrm>
          <a:prstGeom prst="rect">
            <a:avLst/>
          </a:prstGeom>
          <a:noFill/>
          <a:ln>
            <a:noFill/>
          </a:ln>
        </p:spPr>
      </p:pic>
      <p:pic>
        <p:nvPicPr>
          <p:cNvPr id="373" name="Google Shape;373;p50"/>
          <p:cNvPicPr preferRelativeResize="0"/>
          <p:nvPr/>
        </p:nvPicPr>
        <p:blipFill>
          <a:blip r:embed="rId5">
            <a:alphaModFix/>
          </a:blip>
          <a:stretch>
            <a:fillRect/>
          </a:stretch>
        </p:blipFill>
        <p:spPr>
          <a:xfrm>
            <a:off x="3261250" y="734447"/>
            <a:ext cx="5731801" cy="4409053"/>
          </a:xfrm>
          <a:prstGeom prst="rect">
            <a:avLst/>
          </a:prstGeom>
          <a:noFill/>
          <a:ln>
            <a:noFill/>
          </a:ln>
        </p:spPr>
      </p:pic>
      <p:sp>
        <p:nvSpPr>
          <p:cNvPr id="374" name="Google Shape;374;p50"/>
          <p:cNvSpPr txBox="1"/>
          <p:nvPr/>
        </p:nvSpPr>
        <p:spPr>
          <a:xfrm>
            <a:off x="3311575" y="142325"/>
            <a:ext cx="5731800" cy="46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highlight>
                  <a:srgbClr val="D9D9D9"/>
                </a:highlight>
              </a:rPr>
              <a:t>Wsp &gt;= 20 knots Reliability Graphs - Fcst Hour 18</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0" name="Google Shape;380;p51"/>
          <p:cNvPicPr preferRelativeResize="0"/>
          <p:nvPr/>
        </p:nvPicPr>
        <p:blipFill rotWithShape="1">
          <a:blip r:embed="rId3">
            <a:alphaModFix/>
          </a:blip>
          <a:srcRect b="0" l="0" r="0" t="0"/>
          <a:stretch/>
        </p:blipFill>
        <p:spPr>
          <a:xfrm>
            <a:off x="81375" y="2571750"/>
            <a:ext cx="3230200" cy="2484774"/>
          </a:xfrm>
          <a:prstGeom prst="rect">
            <a:avLst/>
          </a:prstGeom>
          <a:noFill/>
          <a:ln>
            <a:noFill/>
          </a:ln>
        </p:spPr>
      </p:pic>
      <p:pic>
        <p:nvPicPr>
          <p:cNvPr id="381" name="Google Shape;381;p51"/>
          <p:cNvPicPr preferRelativeResize="0"/>
          <p:nvPr/>
        </p:nvPicPr>
        <p:blipFill rotWithShape="1">
          <a:blip r:embed="rId4">
            <a:alphaModFix/>
          </a:blip>
          <a:srcRect b="0" l="0" r="0" t="0"/>
          <a:stretch/>
        </p:blipFill>
        <p:spPr>
          <a:xfrm>
            <a:off x="81374" y="136232"/>
            <a:ext cx="3230200" cy="2484743"/>
          </a:xfrm>
          <a:prstGeom prst="rect">
            <a:avLst/>
          </a:prstGeom>
          <a:noFill/>
          <a:ln>
            <a:noFill/>
          </a:ln>
        </p:spPr>
      </p:pic>
      <p:pic>
        <p:nvPicPr>
          <p:cNvPr id="382" name="Google Shape;382;p51"/>
          <p:cNvPicPr preferRelativeResize="0"/>
          <p:nvPr/>
        </p:nvPicPr>
        <p:blipFill rotWithShape="1">
          <a:blip r:embed="rId5">
            <a:alphaModFix/>
          </a:blip>
          <a:srcRect b="0" l="0" r="0" t="0"/>
          <a:stretch/>
        </p:blipFill>
        <p:spPr>
          <a:xfrm>
            <a:off x="3311575" y="657043"/>
            <a:ext cx="5832424" cy="4486458"/>
          </a:xfrm>
          <a:prstGeom prst="rect">
            <a:avLst/>
          </a:prstGeom>
          <a:noFill/>
          <a:ln>
            <a:noFill/>
          </a:ln>
        </p:spPr>
      </p:pic>
      <p:sp>
        <p:nvSpPr>
          <p:cNvPr id="383" name="Google Shape;383;p51"/>
          <p:cNvSpPr txBox="1"/>
          <p:nvPr/>
        </p:nvSpPr>
        <p:spPr>
          <a:xfrm>
            <a:off x="3311575" y="136225"/>
            <a:ext cx="5772000" cy="8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highlight>
                  <a:srgbClr val="D9D9D9"/>
                </a:highlight>
              </a:rPr>
              <a:t>Wsp &gt;= 20 knots Reliability Graphs - Fcst Hour 36</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pic>
        <p:nvPicPr>
          <p:cNvPr id="74" name="Google Shape;74;p16"/>
          <p:cNvPicPr preferRelativeResize="0"/>
          <p:nvPr/>
        </p:nvPicPr>
        <p:blipFill rotWithShape="1">
          <a:blip r:embed="rId3">
            <a:alphaModFix/>
          </a:blip>
          <a:srcRect b="60673" l="0" r="51033" t="10484"/>
          <a:stretch/>
        </p:blipFill>
        <p:spPr>
          <a:xfrm>
            <a:off x="2971800" y="3024450"/>
            <a:ext cx="3146376" cy="2223999"/>
          </a:xfrm>
          <a:prstGeom prst="rect">
            <a:avLst/>
          </a:prstGeom>
          <a:noFill/>
          <a:ln>
            <a:noFill/>
          </a:ln>
        </p:spPr>
      </p:pic>
      <p:sp>
        <p:nvSpPr>
          <p:cNvPr id="75" name="Google Shape;75;p16"/>
          <p:cNvSpPr txBox="1"/>
          <p:nvPr>
            <p:ph type="title"/>
          </p:nvPr>
        </p:nvSpPr>
        <p:spPr>
          <a:xfrm>
            <a:off x="311700" y="107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Ceiling</a:t>
            </a:r>
            <a:endParaRPr/>
          </a:p>
        </p:txBody>
      </p:sp>
      <p:sp>
        <p:nvSpPr>
          <p:cNvPr id="76" name="Google Shape;76;p16"/>
          <p:cNvSpPr txBox="1"/>
          <p:nvPr>
            <p:ph idx="1" type="body"/>
          </p:nvPr>
        </p:nvSpPr>
        <p:spPr>
          <a:xfrm>
            <a:off x="89450" y="3248975"/>
            <a:ext cx="2882400" cy="176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Lower probabilities almost across the board</a:t>
            </a:r>
            <a:endParaRPr sz="1400"/>
          </a:p>
          <a:p>
            <a:pPr indent="-317500" lvl="0" marL="457200" rtl="0" algn="l">
              <a:spcBef>
                <a:spcPts val="0"/>
              </a:spcBef>
              <a:spcAft>
                <a:spcPts val="0"/>
              </a:spcAft>
              <a:buSzPts val="1400"/>
              <a:buChar char="●"/>
            </a:pPr>
            <a:r>
              <a:rPr lang="en" sz="1400"/>
              <a:t>Improvement in some areas (Gulf &amp; East Coast), perhaps not in others (West Coast)</a:t>
            </a:r>
            <a:endParaRPr sz="1400"/>
          </a:p>
        </p:txBody>
      </p:sp>
      <p:pic>
        <p:nvPicPr>
          <p:cNvPr id="77" name="Google Shape;77;p16"/>
          <p:cNvPicPr preferRelativeResize="0"/>
          <p:nvPr/>
        </p:nvPicPr>
        <p:blipFill>
          <a:blip r:embed="rId4">
            <a:alphaModFix/>
          </a:blip>
          <a:stretch>
            <a:fillRect/>
          </a:stretch>
        </p:blipFill>
        <p:spPr>
          <a:xfrm>
            <a:off x="914400" y="679950"/>
            <a:ext cx="7216325" cy="2569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9" name="Google Shape;389;p52"/>
          <p:cNvPicPr preferRelativeResize="0"/>
          <p:nvPr/>
        </p:nvPicPr>
        <p:blipFill rotWithShape="1">
          <a:blip r:embed="rId3">
            <a:alphaModFix/>
          </a:blip>
          <a:srcRect b="0" l="0" r="0" t="0"/>
          <a:stretch/>
        </p:blipFill>
        <p:spPr>
          <a:xfrm>
            <a:off x="81375" y="2571750"/>
            <a:ext cx="3230200" cy="2484774"/>
          </a:xfrm>
          <a:prstGeom prst="rect">
            <a:avLst/>
          </a:prstGeom>
          <a:noFill/>
          <a:ln>
            <a:noFill/>
          </a:ln>
        </p:spPr>
      </p:pic>
      <p:pic>
        <p:nvPicPr>
          <p:cNvPr id="390" name="Google Shape;390;p52"/>
          <p:cNvPicPr preferRelativeResize="0"/>
          <p:nvPr/>
        </p:nvPicPr>
        <p:blipFill rotWithShape="1">
          <a:blip r:embed="rId4">
            <a:alphaModFix/>
          </a:blip>
          <a:srcRect b="0" l="0" r="0" t="0"/>
          <a:stretch/>
        </p:blipFill>
        <p:spPr>
          <a:xfrm>
            <a:off x="81374" y="136232"/>
            <a:ext cx="3230200" cy="2484743"/>
          </a:xfrm>
          <a:prstGeom prst="rect">
            <a:avLst/>
          </a:prstGeom>
          <a:noFill/>
          <a:ln>
            <a:noFill/>
          </a:ln>
        </p:spPr>
      </p:pic>
      <p:pic>
        <p:nvPicPr>
          <p:cNvPr id="391" name="Google Shape;391;p52"/>
          <p:cNvPicPr preferRelativeResize="0"/>
          <p:nvPr/>
        </p:nvPicPr>
        <p:blipFill rotWithShape="1">
          <a:blip r:embed="rId5">
            <a:alphaModFix/>
          </a:blip>
          <a:srcRect b="0" l="0" r="0" t="0"/>
          <a:stretch/>
        </p:blipFill>
        <p:spPr>
          <a:xfrm>
            <a:off x="3311575" y="614843"/>
            <a:ext cx="5832424" cy="4486458"/>
          </a:xfrm>
          <a:prstGeom prst="rect">
            <a:avLst/>
          </a:prstGeom>
          <a:noFill/>
          <a:ln>
            <a:noFill/>
          </a:ln>
        </p:spPr>
      </p:pic>
      <p:sp>
        <p:nvSpPr>
          <p:cNvPr id="392" name="Google Shape;392;p52"/>
          <p:cNvSpPr txBox="1"/>
          <p:nvPr/>
        </p:nvSpPr>
        <p:spPr>
          <a:xfrm>
            <a:off x="3408225" y="75825"/>
            <a:ext cx="5639100" cy="68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highlight>
                  <a:srgbClr val="D9D9D9"/>
                </a:highlight>
              </a:rPr>
              <a:t>Wsp &gt;= 30 knots Reliability Graphs - Fcst Hour 12</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8" name="Google Shape;398;p53"/>
          <p:cNvPicPr preferRelativeResize="0"/>
          <p:nvPr/>
        </p:nvPicPr>
        <p:blipFill rotWithShape="1">
          <a:blip r:embed="rId3">
            <a:alphaModFix/>
          </a:blip>
          <a:srcRect b="0" l="0" r="0" t="0"/>
          <a:stretch/>
        </p:blipFill>
        <p:spPr>
          <a:xfrm>
            <a:off x="81375" y="2571750"/>
            <a:ext cx="3230200" cy="2484774"/>
          </a:xfrm>
          <a:prstGeom prst="rect">
            <a:avLst/>
          </a:prstGeom>
          <a:noFill/>
          <a:ln>
            <a:noFill/>
          </a:ln>
        </p:spPr>
      </p:pic>
      <p:pic>
        <p:nvPicPr>
          <p:cNvPr id="399" name="Google Shape;399;p53"/>
          <p:cNvPicPr preferRelativeResize="0"/>
          <p:nvPr/>
        </p:nvPicPr>
        <p:blipFill rotWithShape="1">
          <a:blip r:embed="rId4">
            <a:alphaModFix/>
          </a:blip>
          <a:srcRect b="0" l="0" r="0" t="0"/>
          <a:stretch/>
        </p:blipFill>
        <p:spPr>
          <a:xfrm>
            <a:off x="81374" y="136232"/>
            <a:ext cx="3230200" cy="2484743"/>
          </a:xfrm>
          <a:prstGeom prst="rect">
            <a:avLst/>
          </a:prstGeom>
          <a:noFill/>
          <a:ln>
            <a:noFill/>
          </a:ln>
        </p:spPr>
      </p:pic>
      <p:pic>
        <p:nvPicPr>
          <p:cNvPr id="400" name="Google Shape;400;p53"/>
          <p:cNvPicPr preferRelativeResize="0"/>
          <p:nvPr/>
        </p:nvPicPr>
        <p:blipFill rotWithShape="1">
          <a:blip r:embed="rId5">
            <a:alphaModFix/>
          </a:blip>
          <a:srcRect b="0" l="0" r="0" t="0"/>
          <a:stretch/>
        </p:blipFill>
        <p:spPr>
          <a:xfrm>
            <a:off x="3311575" y="614843"/>
            <a:ext cx="5832424" cy="4486458"/>
          </a:xfrm>
          <a:prstGeom prst="rect">
            <a:avLst/>
          </a:prstGeom>
          <a:noFill/>
          <a:ln>
            <a:noFill/>
          </a:ln>
        </p:spPr>
      </p:pic>
      <p:sp>
        <p:nvSpPr>
          <p:cNvPr id="401" name="Google Shape;401;p53"/>
          <p:cNvSpPr txBox="1"/>
          <p:nvPr/>
        </p:nvSpPr>
        <p:spPr>
          <a:xfrm>
            <a:off x="3408225" y="75825"/>
            <a:ext cx="5639100" cy="68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highlight>
                  <a:srgbClr val="D9D9D9"/>
                </a:highlight>
              </a:rPr>
              <a:t>Wsp &gt;= 40 knots Reliability Graphs - Fcst Hour 24</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4"/>
          <p:cNvSpPr txBox="1"/>
          <p:nvPr>
            <p:ph type="title"/>
          </p:nvPr>
        </p:nvSpPr>
        <p:spPr>
          <a:xfrm>
            <a:off x="311700" y="0"/>
            <a:ext cx="8520600" cy="6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sz="3000"/>
              <a:t>Summary- Wind Speed Probability</a:t>
            </a:r>
            <a:endParaRPr sz="3000"/>
          </a:p>
          <a:p>
            <a:pPr indent="0" lvl="0" marL="0" rtl="0" algn="ctr">
              <a:spcBef>
                <a:spcPts val="0"/>
              </a:spcBef>
              <a:spcAft>
                <a:spcPts val="0"/>
              </a:spcAft>
              <a:buNone/>
            </a:pPr>
            <a:r>
              <a:t/>
            </a:r>
            <a:endParaRPr/>
          </a:p>
        </p:txBody>
      </p:sp>
      <p:sp>
        <p:nvSpPr>
          <p:cNvPr id="407" name="Google Shape;407;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8" name="Google Shape;408;p54"/>
          <p:cNvSpPr txBox="1"/>
          <p:nvPr/>
        </p:nvSpPr>
        <p:spPr>
          <a:xfrm>
            <a:off x="110700" y="250475"/>
            <a:ext cx="8922600" cy="32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p>
          <a:p>
            <a:pPr indent="-336550" lvl="0" marL="457200" rtl="0" algn="l">
              <a:spcBef>
                <a:spcPts val="0"/>
              </a:spcBef>
              <a:spcAft>
                <a:spcPts val="0"/>
              </a:spcAft>
              <a:buSzPts val="1700"/>
              <a:buAutoNum type="arabicParenR"/>
            </a:pPr>
            <a:r>
              <a:rPr lang="en" sz="1700"/>
              <a:t>HREF-V3 and HREF-V2 wind speed probability thresholds are both over-representative of the analyzed URMA wind speed. The HREF-V3 showed a greater bias compared to HREF-V2.</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HREF-V3 forecasts featured larger areal expanses to individual probability ranges for a given wind speed threshold compared to HREF-V2.</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The model reliability was higher throughout the probability bins and forecast hours for V2 compared to V3. </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The time of year (main mode of convective winds) likely contributed to these bias scores. The HREF V3 did do well on occasions with stronger forcing and resulting large convective complexes. Weaker forcing days, which are more common, with less defined convection (spatial and temporal) tended to be more likely to be over-forecast by the ensemble and likely contribute to the lower scores.   </a:t>
            </a:r>
            <a:endParaRPr sz="1700"/>
          </a:p>
          <a:p>
            <a:pPr indent="0" lvl="0" marL="457200" rtl="0" algn="l">
              <a:spcBef>
                <a:spcPts val="0"/>
              </a:spcBef>
              <a:spcAft>
                <a:spcPts val="0"/>
              </a:spcAft>
              <a:buNone/>
            </a:pPr>
            <a:r>
              <a:t/>
            </a:r>
            <a:endParaRPr sz="1900"/>
          </a:p>
          <a:p>
            <a:pPr indent="0" lvl="0" marL="0" rtl="0" algn="l">
              <a:spcBef>
                <a:spcPts val="0"/>
              </a:spcBef>
              <a:spcAft>
                <a:spcPts val="0"/>
              </a:spcAft>
              <a:buNone/>
            </a:pPr>
            <a:r>
              <a:rPr b="1" lang="en" sz="1200"/>
              <a:t>The full range of graphs for all forecast hour and wind speed thresholds can be shared by google drive by request.</a:t>
            </a:r>
            <a:endParaRPr b="1" sz="12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5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Instability</a:t>
            </a:r>
            <a:endParaRPr/>
          </a:p>
          <a:p>
            <a:pPr indent="0" lvl="0" marL="0" rtl="0" algn="ctr">
              <a:spcBef>
                <a:spcPts val="0"/>
              </a:spcBef>
              <a:spcAft>
                <a:spcPts val="0"/>
              </a:spcAft>
              <a:buNone/>
            </a:pPr>
            <a:r>
              <a:rPr lang="en" sz="2400"/>
              <a:t>Mike Evans</a:t>
            </a:r>
            <a:r>
              <a:rPr lang="en" sz="2400"/>
              <a:t>, ER</a:t>
            </a:r>
            <a:endParaRPr sz="2400"/>
          </a:p>
        </p:txBody>
      </p:sp>
      <p:sp>
        <p:nvSpPr>
          <p:cNvPr id="414" name="Google Shape;414;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56"/>
          <p:cNvSpPr txBox="1"/>
          <p:nvPr>
            <p:ph type="title"/>
          </p:nvPr>
        </p:nvSpPr>
        <p:spPr>
          <a:xfrm>
            <a:off x="227025" y="4010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Classic southern plains severe - May 14, 2020</a:t>
            </a:r>
            <a:endParaRPr sz="3200"/>
          </a:p>
        </p:txBody>
      </p:sp>
      <p:sp>
        <p:nvSpPr>
          <p:cNvPr id="420" name="Google Shape;420;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1" name="Google Shape;421;p56"/>
          <p:cNvPicPr preferRelativeResize="0"/>
          <p:nvPr/>
        </p:nvPicPr>
        <p:blipFill>
          <a:blip r:embed="rId3">
            <a:alphaModFix/>
          </a:blip>
          <a:stretch>
            <a:fillRect/>
          </a:stretch>
        </p:blipFill>
        <p:spPr>
          <a:xfrm>
            <a:off x="1309500" y="1338825"/>
            <a:ext cx="6810323" cy="35958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7"/>
          <p:cNvSpPr txBox="1"/>
          <p:nvPr>
            <p:ph type="title"/>
          </p:nvPr>
        </p:nvSpPr>
        <p:spPr>
          <a:xfrm>
            <a:off x="212925" y="3023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MLCAPE comparison valid 21z</a:t>
            </a:r>
            <a:endParaRPr/>
          </a:p>
        </p:txBody>
      </p:sp>
      <p:sp>
        <p:nvSpPr>
          <p:cNvPr id="427" name="Google Shape;427;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8" name="Google Shape;428;p57"/>
          <p:cNvPicPr preferRelativeResize="0"/>
          <p:nvPr/>
        </p:nvPicPr>
        <p:blipFill>
          <a:blip r:embed="rId3">
            <a:alphaModFix/>
          </a:blip>
          <a:stretch>
            <a:fillRect/>
          </a:stretch>
        </p:blipFill>
        <p:spPr>
          <a:xfrm>
            <a:off x="0" y="1649149"/>
            <a:ext cx="5733624" cy="2573150"/>
          </a:xfrm>
          <a:prstGeom prst="rect">
            <a:avLst/>
          </a:prstGeom>
          <a:noFill/>
          <a:ln>
            <a:noFill/>
          </a:ln>
        </p:spPr>
      </p:pic>
      <p:pic>
        <p:nvPicPr>
          <p:cNvPr id="429" name="Google Shape;429;p57"/>
          <p:cNvPicPr preferRelativeResize="0"/>
          <p:nvPr/>
        </p:nvPicPr>
        <p:blipFill>
          <a:blip r:embed="rId4">
            <a:alphaModFix/>
          </a:blip>
          <a:stretch>
            <a:fillRect/>
          </a:stretch>
        </p:blipFill>
        <p:spPr>
          <a:xfrm>
            <a:off x="5946548" y="1180400"/>
            <a:ext cx="2892650" cy="2929036"/>
          </a:xfrm>
          <a:prstGeom prst="rect">
            <a:avLst/>
          </a:prstGeom>
          <a:noFill/>
          <a:ln>
            <a:noFill/>
          </a:ln>
        </p:spPr>
      </p:pic>
      <p:sp>
        <p:nvSpPr>
          <p:cNvPr id="430" name="Google Shape;430;p57"/>
          <p:cNvSpPr txBox="1"/>
          <p:nvPr/>
        </p:nvSpPr>
        <p:spPr>
          <a:xfrm>
            <a:off x="212925" y="2536425"/>
            <a:ext cx="7941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HREFv2</a:t>
            </a:r>
            <a:endParaRPr b="1" sz="1200"/>
          </a:p>
        </p:txBody>
      </p:sp>
      <p:sp>
        <p:nvSpPr>
          <p:cNvPr id="431" name="Google Shape;431;p57"/>
          <p:cNvSpPr txBox="1"/>
          <p:nvPr/>
        </p:nvSpPr>
        <p:spPr>
          <a:xfrm>
            <a:off x="3125025" y="2536425"/>
            <a:ext cx="7941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HREFv3</a:t>
            </a:r>
            <a:endParaRPr b="1" sz="1200"/>
          </a:p>
        </p:txBody>
      </p:sp>
      <p:sp>
        <p:nvSpPr>
          <p:cNvPr id="432" name="Google Shape;432;p57"/>
          <p:cNvSpPr txBox="1"/>
          <p:nvPr/>
        </p:nvSpPr>
        <p:spPr>
          <a:xfrm>
            <a:off x="6005675" y="2536425"/>
            <a:ext cx="5487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ANL</a:t>
            </a:r>
            <a:endParaRPr b="1" sz="1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58"/>
          <p:cNvSpPr txBox="1"/>
          <p:nvPr>
            <p:ph type="title"/>
          </p:nvPr>
        </p:nvSpPr>
        <p:spPr>
          <a:xfrm>
            <a:off x="241150" y="2599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N</a:t>
            </a:r>
            <a:r>
              <a:rPr lang="en" sz="3200"/>
              <a:t>ortheast convection with scattered severe - July 13, 2020</a:t>
            </a:r>
            <a:endParaRPr sz="3200"/>
          </a:p>
        </p:txBody>
      </p:sp>
      <p:sp>
        <p:nvSpPr>
          <p:cNvPr id="438" name="Google Shape;438;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9" name="Google Shape;439;p58"/>
          <p:cNvPicPr preferRelativeResize="0"/>
          <p:nvPr/>
        </p:nvPicPr>
        <p:blipFill>
          <a:blip r:embed="rId3">
            <a:alphaModFix/>
          </a:blip>
          <a:stretch>
            <a:fillRect/>
          </a:stretch>
        </p:blipFill>
        <p:spPr>
          <a:xfrm>
            <a:off x="1847150" y="1166500"/>
            <a:ext cx="5308600" cy="37989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59"/>
          <p:cNvSpPr txBox="1"/>
          <p:nvPr>
            <p:ph type="title"/>
          </p:nvPr>
        </p:nvSpPr>
        <p:spPr>
          <a:xfrm>
            <a:off x="94125" y="4450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Probability MLCAPE &gt; 1000 J/kg July 13 21z</a:t>
            </a:r>
            <a:endParaRPr sz="3200"/>
          </a:p>
        </p:txBody>
      </p:sp>
      <p:sp>
        <p:nvSpPr>
          <p:cNvPr id="445" name="Google Shape;445;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46" name="Google Shape;446;p59"/>
          <p:cNvPicPr preferRelativeResize="0"/>
          <p:nvPr/>
        </p:nvPicPr>
        <p:blipFill>
          <a:blip r:embed="rId3">
            <a:alphaModFix/>
          </a:blip>
          <a:stretch>
            <a:fillRect/>
          </a:stretch>
        </p:blipFill>
        <p:spPr>
          <a:xfrm>
            <a:off x="544025" y="1505625"/>
            <a:ext cx="7816074" cy="3194025"/>
          </a:xfrm>
          <a:prstGeom prst="rect">
            <a:avLst/>
          </a:prstGeom>
          <a:noFill/>
          <a:ln>
            <a:noFill/>
          </a:ln>
        </p:spPr>
      </p:pic>
      <p:sp>
        <p:nvSpPr>
          <p:cNvPr id="447" name="Google Shape;447;p59"/>
          <p:cNvSpPr txBox="1"/>
          <p:nvPr/>
        </p:nvSpPr>
        <p:spPr>
          <a:xfrm>
            <a:off x="1023700" y="3220925"/>
            <a:ext cx="911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HREF v2</a:t>
            </a:r>
            <a:endParaRPr/>
          </a:p>
        </p:txBody>
      </p:sp>
      <p:sp>
        <p:nvSpPr>
          <p:cNvPr id="448" name="Google Shape;448;p59"/>
          <p:cNvSpPr txBox="1"/>
          <p:nvPr/>
        </p:nvSpPr>
        <p:spPr>
          <a:xfrm>
            <a:off x="4968725" y="3258375"/>
            <a:ext cx="9114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HREF v3</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60"/>
          <p:cNvSpPr txBox="1"/>
          <p:nvPr>
            <p:ph type="title"/>
          </p:nvPr>
        </p:nvSpPr>
        <p:spPr>
          <a:xfrm>
            <a:off x="198550" y="2971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MLCAPE NMMB vs FV3 21z</a:t>
            </a:r>
            <a:endParaRPr/>
          </a:p>
        </p:txBody>
      </p:sp>
      <p:sp>
        <p:nvSpPr>
          <p:cNvPr id="454" name="Google Shape;454;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55" name="Google Shape;455;p60"/>
          <p:cNvPicPr preferRelativeResize="0"/>
          <p:nvPr/>
        </p:nvPicPr>
        <p:blipFill>
          <a:blip r:embed="rId3">
            <a:alphaModFix/>
          </a:blip>
          <a:stretch>
            <a:fillRect/>
          </a:stretch>
        </p:blipFill>
        <p:spPr>
          <a:xfrm>
            <a:off x="752925" y="1344700"/>
            <a:ext cx="7922700" cy="3198300"/>
          </a:xfrm>
          <a:prstGeom prst="rect">
            <a:avLst/>
          </a:prstGeom>
          <a:noFill/>
          <a:ln>
            <a:noFill/>
          </a:ln>
        </p:spPr>
      </p:pic>
      <p:sp>
        <p:nvSpPr>
          <p:cNvPr id="456" name="Google Shape;456;p60"/>
          <p:cNvSpPr txBox="1"/>
          <p:nvPr/>
        </p:nvSpPr>
        <p:spPr>
          <a:xfrm>
            <a:off x="1385750" y="3158500"/>
            <a:ext cx="923700" cy="3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NMMB</a:t>
            </a:r>
            <a:endParaRPr/>
          </a:p>
        </p:txBody>
      </p:sp>
      <p:sp>
        <p:nvSpPr>
          <p:cNvPr id="457" name="Google Shape;457;p60"/>
          <p:cNvSpPr txBox="1"/>
          <p:nvPr/>
        </p:nvSpPr>
        <p:spPr>
          <a:xfrm>
            <a:off x="5268350" y="3183475"/>
            <a:ext cx="599100" cy="2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FV3</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61"/>
          <p:cNvSpPr txBox="1"/>
          <p:nvPr>
            <p:ph type="title"/>
          </p:nvPr>
        </p:nvSpPr>
        <p:spPr>
          <a:xfrm>
            <a:off x="198575" y="218775"/>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Routine convection - northeast July 13 21z</a:t>
            </a:r>
            <a:endParaRPr sz="3200"/>
          </a:p>
        </p:txBody>
      </p:sp>
      <p:sp>
        <p:nvSpPr>
          <p:cNvPr id="463" name="Google Shape;463;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64" name="Google Shape;464;p61"/>
          <p:cNvPicPr preferRelativeResize="0"/>
          <p:nvPr/>
        </p:nvPicPr>
        <p:blipFill>
          <a:blip r:embed="rId3">
            <a:alphaModFix/>
          </a:blip>
          <a:stretch>
            <a:fillRect/>
          </a:stretch>
        </p:blipFill>
        <p:spPr>
          <a:xfrm>
            <a:off x="0" y="1634575"/>
            <a:ext cx="5502325" cy="2253900"/>
          </a:xfrm>
          <a:prstGeom prst="rect">
            <a:avLst/>
          </a:prstGeom>
          <a:noFill/>
          <a:ln>
            <a:noFill/>
          </a:ln>
        </p:spPr>
      </p:pic>
      <p:pic>
        <p:nvPicPr>
          <p:cNvPr id="465" name="Google Shape;465;p61"/>
          <p:cNvPicPr preferRelativeResize="0"/>
          <p:nvPr/>
        </p:nvPicPr>
        <p:blipFill>
          <a:blip r:embed="rId4">
            <a:alphaModFix/>
          </a:blip>
          <a:stretch>
            <a:fillRect/>
          </a:stretch>
        </p:blipFill>
        <p:spPr>
          <a:xfrm>
            <a:off x="5502325" y="1060563"/>
            <a:ext cx="3138299" cy="2969013"/>
          </a:xfrm>
          <a:prstGeom prst="rect">
            <a:avLst/>
          </a:prstGeom>
          <a:noFill/>
          <a:ln>
            <a:noFill/>
          </a:ln>
        </p:spPr>
      </p:pic>
      <p:sp>
        <p:nvSpPr>
          <p:cNvPr id="466" name="Google Shape;466;p61"/>
          <p:cNvSpPr txBox="1"/>
          <p:nvPr/>
        </p:nvSpPr>
        <p:spPr>
          <a:xfrm>
            <a:off x="486875" y="2883850"/>
            <a:ext cx="1073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HREF v2</a:t>
            </a:r>
            <a:endParaRPr/>
          </a:p>
        </p:txBody>
      </p:sp>
      <p:sp>
        <p:nvSpPr>
          <p:cNvPr id="467" name="Google Shape;467;p61"/>
          <p:cNvSpPr txBox="1"/>
          <p:nvPr/>
        </p:nvSpPr>
        <p:spPr>
          <a:xfrm>
            <a:off x="3146025" y="2933800"/>
            <a:ext cx="9738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HREF v3</a:t>
            </a:r>
            <a:endParaRPr/>
          </a:p>
        </p:txBody>
      </p:sp>
      <p:sp>
        <p:nvSpPr>
          <p:cNvPr id="468" name="Google Shape;468;p61"/>
          <p:cNvSpPr txBox="1"/>
          <p:nvPr/>
        </p:nvSpPr>
        <p:spPr>
          <a:xfrm>
            <a:off x="5842625" y="2908825"/>
            <a:ext cx="6615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ANL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7"/>
          <p:cNvPicPr preferRelativeResize="0"/>
          <p:nvPr/>
        </p:nvPicPr>
        <p:blipFill rotWithShape="1">
          <a:blip r:embed="rId3">
            <a:alphaModFix/>
          </a:blip>
          <a:srcRect b="10400" l="0" r="50843" t="63018"/>
          <a:stretch/>
        </p:blipFill>
        <p:spPr>
          <a:xfrm>
            <a:off x="2971800" y="3154680"/>
            <a:ext cx="3145536" cy="2035348"/>
          </a:xfrm>
          <a:prstGeom prst="rect">
            <a:avLst/>
          </a:prstGeom>
          <a:noFill/>
          <a:ln>
            <a:noFill/>
          </a:ln>
        </p:spPr>
      </p:pic>
      <p:sp>
        <p:nvSpPr>
          <p:cNvPr id="83" name="Google Shape;83;p17"/>
          <p:cNvSpPr txBox="1"/>
          <p:nvPr>
            <p:ph type="title"/>
          </p:nvPr>
        </p:nvSpPr>
        <p:spPr>
          <a:xfrm>
            <a:off x="311700" y="107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Ceiling</a:t>
            </a:r>
            <a:endParaRPr/>
          </a:p>
        </p:txBody>
      </p:sp>
      <p:pic>
        <p:nvPicPr>
          <p:cNvPr id="84" name="Google Shape;84;p17"/>
          <p:cNvPicPr preferRelativeResize="0"/>
          <p:nvPr/>
        </p:nvPicPr>
        <p:blipFill>
          <a:blip r:embed="rId4">
            <a:alphaModFix/>
          </a:blip>
          <a:stretch>
            <a:fillRect/>
          </a:stretch>
        </p:blipFill>
        <p:spPr>
          <a:xfrm>
            <a:off x="914400" y="676656"/>
            <a:ext cx="7214615" cy="2562113"/>
          </a:xfrm>
          <a:prstGeom prst="rect">
            <a:avLst/>
          </a:prstGeom>
          <a:noFill/>
          <a:ln>
            <a:noFill/>
          </a:ln>
        </p:spPr>
      </p:pic>
      <p:sp>
        <p:nvSpPr>
          <p:cNvPr id="85" name="Google Shape;85;p17"/>
          <p:cNvSpPr txBox="1"/>
          <p:nvPr>
            <p:ph idx="1" type="body"/>
          </p:nvPr>
        </p:nvSpPr>
        <p:spPr>
          <a:xfrm>
            <a:off x="89450" y="3248975"/>
            <a:ext cx="2882400" cy="176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Lower probabilities almost across the board</a:t>
            </a:r>
            <a:endParaRPr sz="1400"/>
          </a:p>
          <a:p>
            <a:pPr indent="-317500" lvl="0" marL="457200" rtl="0" algn="l">
              <a:spcBef>
                <a:spcPts val="0"/>
              </a:spcBef>
              <a:spcAft>
                <a:spcPts val="0"/>
              </a:spcAft>
              <a:buSzPts val="1400"/>
              <a:buChar char="●"/>
            </a:pPr>
            <a:r>
              <a:rPr lang="en" sz="1400"/>
              <a:t>Improvement in some areas (Gulf Coast), perhaps not in others (West Coast)</a:t>
            </a:r>
            <a:endParaRPr sz="14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62"/>
          <p:cNvSpPr txBox="1"/>
          <p:nvPr>
            <p:ph type="title"/>
          </p:nvPr>
        </p:nvSpPr>
        <p:spPr>
          <a:xfrm>
            <a:off x="233375" y="3058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July 10, 2020 - Tropical Storm Fay - 21z</a:t>
            </a:r>
            <a:endParaRPr/>
          </a:p>
        </p:txBody>
      </p:sp>
      <p:sp>
        <p:nvSpPr>
          <p:cNvPr id="474" name="Google Shape;474;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5" name="Google Shape;475;p62"/>
          <p:cNvPicPr preferRelativeResize="0"/>
          <p:nvPr/>
        </p:nvPicPr>
        <p:blipFill>
          <a:blip r:embed="rId3">
            <a:alphaModFix/>
          </a:blip>
          <a:stretch>
            <a:fillRect/>
          </a:stretch>
        </p:blipFill>
        <p:spPr>
          <a:xfrm>
            <a:off x="1675400" y="1209075"/>
            <a:ext cx="4903542" cy="36911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63"/>
          <p:cNvSpPr txBox="1"/>
          <p:nvPr>
            <p:ph type="title"/>
          </p:nvPr>
        </p:nvSpPr>
        <p:spPr>
          <a:xfrm>
            <a:off x="311700" y="349325"/>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Probability MLCAPE &gt; 500 J/kg July 10 21z</a:t>
            </a:r>
            <a:endParaRPr sz="3200"/>
          </a:p>
        </p:txBody>
      </p:sp>
      <p:sp>
        <p:nvSpPr>
          <p:cNvPr id="481" name="Google Shape;481;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82" name="Google Shape;482;p63"/>
          <p:cNvPicPr preferRelativeResize="0"/>
          <p:nvPr/>
        </p:nvPicPr>
        <p:blipFill>
          <a:blip r:embed="rId3">
            <a:alphaModFix/>
          </a:blip>
          <a:stretch>
            <a:fillRect/>
          </a:stretch>
        </p:blipFill>
        <p:spPr>
          <a:xfrm>
            <a:off x="882738" y="1518800"/>
            <a:ext cx="7378525" cy="3067725"/>
          </a:xfrm>
          <a:prstGeom prst="rect">
            <a:avLst/>
          </a:prstGeom>
          <a:noFill/>
          <a:ln>
            <a:noFill/>
          </a:ln>
        </p:spPr>
      </p:pic>
      <p:sp>
        <p:nvSpPr>
          <p:cNvPr id="483" name="Google Shape;483;p63"/>
          <p:cNvSpPr txBox="1"/>
          <p:nvPr/>
        </p:nvSpPr>
        <p:spPr>
          <a:xfrm>
            <a:off x="1123575" y="1860150"/>
            <a:ext cx="1410900" cy="4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HREF v2</a:t>
            </a:r>
            <a:endParaRPr/>
          </a:p>
        </p:txBody>
      </p:sp>
      <p:sp>
        <p:nvSpPr>
          <p:cNvPr id="484" name="Google Shape;484;p63"/>
          <p:cNvSpPr txBox="1"/>
          <p:nvPr/>
        </p:nvSpPr>
        <p:spPr>
          <a:xfrm>
            <a:off x="4731375" y="1885125"/>
            <a:ext cx="1186200" cy="4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HREF v3</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64"/>
          <p:cNvSpPr txBox="1"/>
          <p:nvPr>
            <p:ph type="title"/>
          </p:nvPr>
        </p:nvSpPr>
        <p:spPr>
          <a:xfrm>
            <a:off x="311700" y="2710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Tropical Storm Fay - northeast July 10 21z</a:t>
            </a:r>
            <a:endParaRPr sz="3200"/>
          </a:p>
        </p:txBody>
      </p:sp>
      <p:sp>
        <p:nvSpPr>
          <p:cNvPr id="490" name="Google Shape;490;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91" name="Google Shape;491;p64"/>
          <p:cNvPicPr preferRelativeResize="0"/>
          <p:nvPr/>
        </p:nvPicPr>
        <p:blipFill>
          <a:blip r:embed="rId3">
            <a:alphaModFix/>
          </a:blip>
          <a:stretch>
            <a:fillRect/>
          </a:stretch>
        </p:blipFill>
        <p:spPr>
          <a:xfrm>
            <a:off x="90175" y="1898901"/>
            <a:ext cx="4978424" cy="2047625"/>
          </a:xfrm>
          <a:prstGeom prst="rect">
            <a:avLst/>
          </a:prstGeom>
          <a:noFill/>
          <a:ln>
            <a:noFill/>
          </a:ln>
        </p:spPr>
      </p:pic>
      <p:pic>
        <p:nvPicPr>
          <p:cNvPr id="492" name="Google Shape;492;p64"/>
          <p:cNvPicPr preferRelativeResize="0"/>
          <p:nvPr/>
        </p:nvPicPr>
        <p:blipFill>
          <a:blip r:embed="rId4">
            <a:alphaModFix/>
          </a:blip>
          <a:stretch>
            <a:fillRect/>
          </a:stretch>
        </p:blipFill>
        <p:spPr>
          <a:xfrm>
            <a:off x="5334050" y="978101"/>
            <a:ext cx="3385350" cy="3187296"/>
          </a:xfrm>
          <a:prstGeom prst="rect">
            <a:avLst/>
          </a:prstGeom>
          <a:noFill/>
          <a:ln>
            <a:noFill/>
          </a:ln>
        </p:spPr>
      </p:pic>
      <p:sp>
        <p:nvSpPr>
          <p:cNvPr id="493" name="Google Shape;493;p64"/>
          <p:cNvSpPr txBox="1"/>
          <p:nvPr/>
        </p:nvSpPr>
        <p:spPr>
          <a:xfrm>
            <a:off x="399500" y="1997475"/>
            <a:ext cx="8613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4"/>
          <p:cNvSpPr txBox="1"/>
          <p:nvPr/>
        </p:nvSpPr>
        <p:spPr>
          <a:xfrm>
            <a:off x="224725" y="2122325"/>
            <a:ext cx="10113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HREF v2</a:t>
            </a:r>
            <a:endParaRPr/>
          </a:p>
        </p:txBody>
      </p:sp>
      <p:sp>
        <p:nvSpPr>
          <p:cNvPr id="495" name="Google Shape;495;p64"/>
          <p:cNvSpPr txBox="1"/>
          <p:nvPr/>
        </p:nvSpPr>
        <p:spPr>
          <a:xfrm>
            <a:off x="2671875" y="2109825"/>
            <a:ext cx="9237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HREF v3</a:t>
            </a:r>
            <a:endParaRPr/>
          </a:p>
        </p:txBody>
      </p:sp>
      <p:sp>
        <p:nvSpPr>
          <p:cNvPr id="496" name="Google Shape;496;p64"/>
          <p:cNvSpPr txBox="1"/>
          <p:nvPr/>
        </p:nvSpPr>
        <p:spPr>
          <a:xfrm>
            <a:off x="5334050" y="2153475"/>
            <a:ext cx="724200" cy="2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ANL</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65"/>
          <p:cNvSpPr txBox="1"/>
          <p:nvPr>
            <p:ph type="title"/>
          </p:nvPr>
        </p:nvSpPr>
        <p:spPr>
          <a:xfrm>
            <a:off x="172450" y="4624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MLCAPE NMMB vs FV3 21z</a:t>
            </a:r>
            <a:endParaRPr/>
          </a:p>
        </p:txBody>
      </p:sp>
      <p:sp>
        <p:nvSpPr>
          <p:cNvPr id="502" name="Google Shape;502;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03" name="Google Shape;503;p65"/>
          <p:cNvPicPr preferRelativeResize="0"/>
          <p:nvPr/>
        </p:nvPicPr>
        <p:blipFill>
          <a:blip r:embed="rId3">
            <a:alphaModFix/>
          </a:blip>
          <a:stretch>
            <a:fillRect/>
          </a:stretch>
        </p:blipFill>
        <p:spPr>
          <a:xfrm>
            <a:off x="718125" y="1483975"/>
            <a:ext cx="7561851" cy="3057400"/>
          </a:xfrm>
          <a:prstGeom prst="rect">
            <a:avLst/>
          </a:prstGeom>
          <a:noFill/>
          <a:ln>
            <a:noFill/>
          </a:ln>
        </p:spPr>
      </p:pic>
      <p:sp>
        <p:nvSpPr>
          <p:cNvPr id="504" name="Google Shape;504;p65"/>
          <p:cNvSpPr txBox="1"/>
          <p:nvPr/>
        </p:nvSpPr>
        <p:spPr>
          <a:xfrm>
            <a:off x="1086125" y="1747800"/>
            <a:ext cx="786600" cy="2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NMMB</a:t>
            </a:r>
            <a:endParaRPr/>
          </a:p>
        </p:txBody>
      </p:sp>
      <p:sp>
        <p:nvSpPr>
          <p:cNvPr id="505" name="Google Shape;505;p65"/>
          <p:cNvSpPr txBox="1"/>
          <p:nvPr/>
        </p:nvSpPr>
        <p:spPr>
          <a:xfrm>
            <a:off x="4806425" y="1735300"/>
            <a:ext cx="7866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FV3</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66"/>
          <p:cNvSpPr txBox="1"/>
          <p:nvPr>
            <p:ph type="title"/>
          </p:nvPr>
        </p:nvSpPr>
        <p:spPr>
          <a:xfrm>
            <a:off x="241150" y="217625"/>
            <a:ext cx="8520600" cy="6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Instability - summary</a:t>
            </a:r>
            <a:endParaRPr/>
          </a:p>
          <a:p>
            <a:pPr indent="0" lvl="0" marL="0" rtl="0" algn="ctr">
              <a:spcBef>
                <a:spcPts val="0"/>
              </a:spcBef>
              <a:spcAft>
                <a:spcPts val="0"/>
              </a:spcAft>
              <a:buNone/>
            </a:pPr>
            <a:r>
              <a:t/>
            </a:r>
            <a:endParaRPr/>
          </a:p>
        </p:txBody>
      </p:sp>
      <p:sp>
        <p:nvSpPr>
          <p:cNvPr id="511" name="Google Shape;511;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2" name="Google Shape;512;p66"/>
          <p:cNvSpPr txBox="1"/>
          <p:nvPr/>
        </p:nvSpPr>
        <p:spPr>
          <a:xfrm>
            <a:off x="762000" y="1284100"/>
            <a:ext cx="7196700" cy="32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V2 mostly forecast more instability / CAPE than V3</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Differences were mostly due to NMMB values larger than FV3 values</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Higher V2 forecasts were mostly closer to observed values</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Spatial patterns of CAPE were very similar between the two versions (dry line placement, axis of high and low values, ect)</a:t>
            </a:r>
            <a:endParaRPr sz="2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6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Lightning</a:t>
            </a:r>
            <a:endParaRPr/>
          </a:p>
          <a:p>
            <a:pPr indent="0" lvl="0" marL="0" rtl="0" algn="ctr">
              <a:spcBef>
                <a:spcPts val="0"/>
              </a:spcBef>
              <a:spcAft>
                <a:spcPts val="0"/>
              </a:spcAft>
              <a:buNone/>
            </a:pPr>
            <a:r>
              <a:rPr lang="en" sz="2400"/>
              <a:t>Andy Taylor</a:t>
            </a:r>
            <a:r>
              <a:rPr lang="en" sz="2400"/>
              <a:t>, WR</a:t>
            </a:r>
            <a:endParaRPr sz="2400"/>
          </a:p>
        </p:txBody>
      </p:sp>
      <p:sp>
        <p:nvSpPr>
          <p:cNvPr id="518" name="Google Shape;518;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Google Shape;523;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18 May, Southeast US</a:t>
            </a:r>
            <a:endParaRPr/>
          </a:p>
        </p:txBody>
      </p:sp>
      <p:sp>
        <p:nvSpPr>
          <p:cNvPr id="524" name="Google Shape;524;p6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525" name="Google Shape;525;p6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26" name="Google Shape;526;p68"/>
          <p:cNvPicPr preferRelativeResize="0"/>
          <p:nvPr/>
        </p:nvPicPr>
        <p:blipFill>
          <a:blip r:embed="rId3">
            <a:alphaModFix/>
          </a:blip>
          <a:stretch>
            <a:fillRect/>
          </a:stretch>
        </p:blipFill>
        <p:spPr>
          <a:xfrm>
            <a:off x="311700" y="1229975"/>
            <a:ext cx="3987414" cy="3913525"/>
          </a:xfrm>
          <a:prstGeom prst="rect">
            <a:avLst/>
          </a:prstGeom>
          <a:noFill/>
          <a:ln>
            <a:noFill/>
          </a:ln>
        </p:spPr>
      </p:pic>
      <p:pic>
        <p:nvPicPr>
          <p:cNvPr id="527" name="Google Shape;527;p68"/>
          <p:cNvPicPr preferRelativeResize="0"/>
          <p:nvPr/>
        </p:nvPicPr>
        <p:blipFill>
          <a:blip r:embed="rId4">
            <a:alphaModFix/>
          </a:blip>
          <a:stretch>
            <a:fillRect/>
          </a:stretch>
        </p:blipFill>
        <p:spPr>
          <a:xfrm>
            <a:off x="4777549" y="1229975"/>
            <a:ext cx="3987426" cy="3913497"/>
          </a:xfrm>
          <a:prstGeom prst="rect">
            <a:avLst/>
          </a:prstGeom>
          <a:noFill/>
          <a:ln>
            <a:noFill/>
          </a:ln>
        </p:spPr>
      </p:pic>
      <p:sp>
        <p:nvSpPr>
          <p:cNvPr id="528" name="Google Shape;528;p68"/>
          <p:cNvSpPr txBox="1"/>
          <p:nvPr/>
        </p:nvSpPr>
        <p:spPr>
          <a:xfrm>
            <a:off x="2009100" y="871775"/>
            <a:ext cx="605100" cy="35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13z</a:t>
            </a:r>
            <a:endParaRPr b="1">
              <a:latin typeface="Roboto"/>
              <a:ea typeface="Roboto"/>
              <a:cs typeface="Roboto"/>
              <a:sym typeface="Roboto"/>
            </a:endParaRPr>
          </a:p>
        </p:txBody>
      </p:sp>
      <p:sp>
        <p:nvSpPr>
          <p:cNvPr id="529" name="Google Shape;529;p68"/>
          <p:cNvSpPr txBox="1"/>
          <p:nvPr/>
        </p:nvSpPr>
        <p:spPr>
          <a:xfrm>
            <a:off x="6593525" y="871775"/>
            <a:ext cx="828000" cy="2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18z</a:t>
            </a:r>
            <a:endParaRPr b="1">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18 May Southeast US MRMS Reflectivity</a:t>
            </a:r>
            <a:endParaRPr/>
          </a:p>
        </p:txBody>
      </p:sp>
      <p:sp>
        <p:nvSpPr>
          <p:cNvPr id="535" name="Google Shape;535;p6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536" name="Google Shape;536;p6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37" name="Google Shape;537;p69"/>
          <p:cNvPicPr preferRelativeResize="0"/>
          <p:nvPr/>
        </p:nvPicPr>
        <p:blipFill rotWithShape="1">
          <a:blip r:embed="rId3">
            <a:alphaModFix/>
          </a:blip>
          <a:srcRect b="0" l="0" r="0" t="0"/>
          <a:stretch/>
        </p:blipFill>
        <p:spPr>
          <a:xfrm>
            <a:off x="0" y="1413850"/>
            <a:ext cx="4528649" cy="3226675"/>
          </a:xfrm>
          <a:prstGeom prst="rect">
            <a:avLst/>
          </a:prstGeom>
          <a:noFill/>
          <a:ln>
            <a:noFill/>
          </a:ln>
        </p:spPr>
      </p:pic>
      <p:pic>
        <p:nvPicPr>
          <p:cNvPr id="538" name="Google Shape;538;p69"/>
          <p:cNvPicPr preferRelativeResize="0"/>
          <p:nvPr/>
        </p:nvPicPr>
        <p:blipFill rotWithShape="1">
          <a:blip r:embed="rId4">
            <a:alphaModFix/>
          </a:blip>
          <a:srcRect b="0" l="0" r="0" t="0"/>
          <a:stretch/>
        </p:blipFill>
        <p:spPr>
          <a:xfrm>
            <a:off x="4615350" y="1413850"/>
            <a:ext cx="4528649" cy="3226678"/>
          </a:xfrm>
          <a:prstGeom prst="rect">
            <a:avLst/>
          </a:prstGeom>
          <a:noFill/>
          <a:ln>
            <a:noFill/>
          </a:ln>
        </p:spPr>
      </p:pic>
      <p:sp>
        <p:nvSpPr>
          <p:cNvPr id="539" name="Google Shape;539;p69"/>
          <p:cNvSpPr txBox="1"/>
          <p:nvPr/>
        </p:nvSpPr>
        <p:spPr>
          <a:xfrm>
            <a:off x="1933975" y="1017725"/>
            <a:ext cx="5652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13z</a:t>
            </a:r>
            <a:endParaRPr b="1" sz="1800"/>
          </a:p>
        </p:txBody>
      </p:sp>
      <p:sp>
        <p:nvSpPr>
          <p:cNvPr id="540" name="Google Shape;540;p69"/>
          <p:cNvSpPr txBox="1"/>
          <p:nvPr/>
        </p:nvSpPr>
        <p:spPr>
          <a:xfrm>
            <a:off x="6597075" y="1017713"/>
            <a:ext cx="5652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18z</a:t>
            </a:r>
            <a:endParaRPr b="1" sz="18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Google Shape;545;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Near Midnight MDT 20 May, northern Rockies</a:t>
            </a:r>
            <a:endParaRPr/>
          </a:p>
        </p:txBody>
      </p:sp>
      <p:sp>
        <p:nvSpPr>
          <p:cNvPr id="546" name="Google Shape;546;p7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547" name="Google Shape;547;p7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48" name="Google Shape;548;p70"/>
          <p:cNvPicPr preferRelativeResize="0"/>
          <p:nvPr/>
        </p:nvPicPr>
        <p:blipFill>
          <a:blip r:embed="rId3">
            <a:alphaModFix/>
          </a:blip>
          <a:stretch>
            <a:fillRect/>
          </a:stretch>
        </p:blipFill>
        <p:spPr>
          <a:xfrm>
            <a:off x="0" y="1080800"/>
            <a:ext cx="4699451" cy="3641379"/>
          </a:xfrm>
          <a:prstGeom prst="rect">
            <a:avLst/>
          </a:prstGeom>
          <a:noFill/>
          <a:ln>
            <a:noFill/>
          </a:ln>
        </p:spPr>
      </p:pic>
      <p:pic>
        <p:nvPicPr>
          <p:cNvPr id="549" name="Google Shape;549;p70"/>
          <p:cNvPicPr preferRelativeResize="0"/>
          <p:nvPr/>
        </p:nvPicPr>
        <p:blipFill rotWithShape="1">
          <a:blip r:embed="rId4">
            <a:alphaModFix/>
          </a:blip>
          <a:srcRect b="0" l="0" r="0" t="0"/>
          <a:stretch/>
        </p:blipFill>
        <p:spPr>
          <a:xfrm>
            <a:off x="4699450" y="1318125"/>
            <a:ext cx="4444549" cy="316673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 am CDT 5 Jun, Gulf Coast</a:t>
            </a:r>
            <a:endParaRPr/>
          </a:p>
        </p:txBody>
      </p:sp>
      <p:sp>
        <p:nvSpPr>
          <p:cNvPr id="555" name="Google Shape;555;p7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556" name="Google Shape;556;p7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57" name="Google Shape;557;p71"/>
          <p:cNvPicPr preferRelativeResize="0"/>
          <p:nvPr/>
        </p:nvPicPr>
        <p:blipFill>
          <a:blip r:embed="rId3">
            <a:alphaModFix/>
          </a:blip>
          <a:stretch>
            <a:fillRect/>
          </a:stretch>
        </p:blipFill>
        <p:spPr>
          <a:xfrm>
            <a:off x="311697" y="1152475"/>
            <a:ext cx="4404933" cy="3913526"/>
          </a:xfrm>
          <a:prstGeom prst="rect">
            <a:avLst/>
          </a:prstGeom>
          <a:noFill/>
          <a:ln>
            <a:noFill/>
          </a:ln>
        </p:spPr>
      </p:pic>
      <p:pic>
        <p:nvPicPr>
          <p:cNvPr id="558" name="Google Shape;558;p71"/>
          <p:cNvPicPr preferRelativeResize="0"/>
          <p:nvPr/>
        </p:nvPicPr>
        <p:blipFill rotWithShape="1">
          <a:blip r:embed="rId4">
            <a:alphaModFix/>
          </a:blip>
          <a:srcRect b="0" l="4270" r="4279" t="0"/>
          <a:stretch/>
        </p:blipFill>
        <p:spPr>
          <a:xfrm>
            <a:off x="4664463" y="1383375"/>
            <a:ext cx="4335775" cy="33779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pic>
        <p:nvPicPr>
          <p:cNvPr id="90" name="Google Shape;90;p18"/>
          <p:cNvPicPr preferRelativeResize="0"/>
          <p:nvPr/>
        </p:nvPicPr>
        <p:blipFill rotWithShape="1">
          <a:blip r:embed="rId3">
            <a:alphaModFix/>
          </a:blip>
          <a:srcRect b="23689" l="0" r="0" t="25649"/>
          <a:stretch/>
        </p:blipFill>
        <p:spPr>
          <a:xfrm>
            <a:off x="2971800" y="3200400"/>
            <a:ext cx="3145536" cy="1905824"/>
          </a:xfrm>
          <a:prstGeom prst="rect">
            <a:avLst/>
          </a:prstGeom>
          <a:noFill/>
          <a:ln>
            <a:noFill/>
          </a:ln>
        </p:spPr>
      </p:pic>
      <p:sp>
        <p:nvSpPr>
          <p:cNvPr id="91" name="Google Shape;91;p18"/>
          <p:cNvSpPr txBox="1"/>
          <p:nvPr>
            <p:ph type="title"/>
          </p:nvPr>
        </p:nvSpPr>
        <p:spPr>
          <a:xfrm>
            <a:off x="311700" y="107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Ceiling</a:t>
            </a:r>
            <a:endParaRPr/>
          </a:p>
        </p:txBody>
      </p:sp>
      <p:pic>
        <p:nvPicPr>
          <p:cNvPr id="92" name="Google Shape;92;p18"/>
          <p:cNvPicPr preferRelativeResize="0"/>
          <p:nvPr/>
        </p:nvPicPr>
        <p:blipFill>
          <a:blip r:embed="rId4">
            <a:alphaModFix/>
          </a:blip>
          <a:stretch>
            <a:fillRect/>
          </a:stretch>
        </p:blipFill>
        <p:spPr>
          <a:xfrm>
            <a:off x="914400" y="676656"/>
            <a:ext cx="7214615" cy="2608361"/>
          </a:xfrm>
          <a:prstGeom prst="rect">
            <a:avLst/>
          </a:prstGeom>
          <a:noFill/>
          <a:ln>
            <a:noFill/>
          </a:ln>
        </p:spPr>
      </p:pic>
      <p:pic>
        <p:nvPicPr>
          <p:cNvPr id="93" name="Google Shape;93;p18"/>
          <p:cNvPicPr preferRelativeResize="0"/>
          <p:nvPr/>
        </p:nvPicPr>
        <p:blipFill rotWithShape="1">
          <a:blip r:embed="rId5">
            <a:alphaModFix/>
          </a:blip>
          <a:srcRect b="91006" l="9417" r="9538" t="1454"/>
          <a:stretch/>
        </p:blipFill>
        <p:spPr>
          <a:xfrm rot="5400000">
            <a:off x="5270674" y="4074483"/>
            <a:ext cx="1920240" cy="226937"/>
          </a:xfrm>
          <a:prstGeom prst="rect">
            <a:avLst/>
          </a:prstGeom>
          <a:noFill/>
          <a:ln>
            <a:noFill/>
          </a:ln>
        </p:spPr>
      </p:pic>
      <p:sp>
        <p:nvSpPr>
          <p:cNvPr id="94" name="Google Shape;94;p18"/>
          <p:cNvSpPr txBox="1"/>
          <p:nvPr>
            <p:ph idx="1" type="body"/>
          </p:nvPr>
        </p:nvSpPr>
        <p:spPr>
          <a:xfrm>
            <a:off x="89450" y="3248975"/>
            <a:ext cx="2882400" cy="176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Large differences between NMMB and FV3, results in mixed bag </a:t>
            </a:r>
            <a:endParaRPr sz="1400"/>
          </a:p>
          <a:p>
            <a:pPr indent="-317500" lvl="0" marL="457200" rtl="0" algn="l">
              <a:spcBef>
                <a:spcPts val="0"/>
              </a:spcBef>
              <a:spcAft>
                <a:spcPts val="0"/>
              </a:spcAft>
              <a:buSzPts val="1400"/>
              <a:buChar char="●"/>
            </a:pPr>
            <a:r>
              <a:rPr lang="en" sz="1400"/>
              <a:t>Very few appearances of low ceilings or visibilities from FV3 on the West Coast</a:t>
            </a:r>
            <a:endParaRPr sz="14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Google Shape;563;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9 Jun, North Central US</a:t>
            </a:r>
            <a:endParaRPr/>
          </a:p>
        </p:txBody>
      </p:sp>
      <p:sp>
        <p:nvSpPr>
          <p:cNvPr id="564" name="Google Shape;564;p7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565" name="Google Shape;565;p7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66" name="Google Shape;566;p72"/>
          <p:cNvPicPr preferRelativeResize="0"/>
          <p:nvPr/>
        </p:nvPicPr>
        <p:blipFill>
          <a:blip r:embed="rId3">
            <a:alphaModFix/>
          </a:blip>
          <a:stretch>
            <a:fillRect/>
          </a:stretch>
        </p:blipFill>
        <p:spPr>
          <a:xfrm>
            <a:off x="311700" y="1152475"/>
            <a:ext cx="4260299" cy="3991024"/>
          </a:xfrm>
          <a:prstGeom prst="rect">
            <a:avLst/>
          </a:prstGeom>
          <a:noFill/>
          <a:ln>
            <a:noFill/>
          </a:ln>
        </p:spPr>
      </p:pic>
      <p:pic>
        <p:nvPicPr>
          <p:cNvPr id="567" name="Google Shape;567;p72"/>
          <p:cNvPicPr preferRelativeResize="0"/>
          <p:nvPr/>
        </p:nvPicPr>
        <p:blipFill rotWithShape="1">
          <a:blip r:embed="rId4">
            <a:alphaModFix/>
          </a:blip>
          <a:srcRect b="0" l="4603" r="4603" t="0"/>
          <a:stretch/>
        </p:blipFill>
        <p:spPr>
          <a:xfrm>
            <a:off x="4569800" y="1415225"/>
            <a:ext cx="4525099" cy="35511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Jul, SW Monsoon</a:t>
            </a:r>
            <a:endParaRPr/>
          </a:p>
        </p:txBody>
      </p:sp>
      <p:sp>
        <p:nvSpPr>
          <p:cNvPr id="573" name="Google Shape;573;p7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574" name="Google Shape;574;p7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75" name="Google Shape;575;p73"/>
          <p:cNvPicPr preferRelativeResize="0"/>
          <p:nvPr/>
        </p:nvPicPr>
        <p:blipFill>
          <a:blip r:embed="rId3">
            <a:alphaModFix/>
          </a:blip>
          <a:stretch>
            <a:fillRect/>
          </a:stretch>
        </p:blipFill>
        <p:spPr>
          <a:xfrm>
            <a:off x="311700" y="1017725"/>
            <a:ext cx="3999901" cy="4093926"/>
          </a:xfrm>
          <a:prstGeom prst="rect">
            <a:avLst/>
          </a:prstGeom>
          <a:noFill/>
          <a:ln>
            <a:noFill/>
          </a:ln>
        </p:spPr>
      </p:pic>
      <p:pic>
        <p:nvPicPr>
          <p:cNvPr id="576" name="Google Shape;576;p73"/>
          <p:cNvPicPr preferRelativeResize="0"/>
          <p:nvPr/>
        </p:nvPicPr>
        <p:blipFill rotWithShape="1">
          <a:blip r:embed="rId4">
            <a:alphaModFix/>
          </a:blip>
          <a:srcRect b="0" l="0" r="0" t="0"/>
          <a:stretch/>
        </p:blipFill>
        <p:spPr>
          <a:xfrm>
            <a:off x="4311600" y="1242663"/>
            <a:ext cx="4832399" cy="344308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11 Jul, SW Monsoon</a:t>
            </a:r>
            <a:endParaRPr/>
          </a:p>
        </p:txBody>
      </p:sp>
      <p:sp>
        <p:nvSpPr>
          <p:cNvPr id="582" name="Google Shape;582;p7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583" name="Google Shape;583;p7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84" name="Google Shape;584;p74"/>
          <p:cNvPicPr preferRelativeResize="0"/>
          <p:nvPr/>
        </p:nvPicPr>
        <p:blipFill>
          <a:blip r:embed="rId3">
            <a:alphaModFix/>
          </a:blip>
          <a:stretch>
            <a:fillRect/>
          </a:stretch>
        </p:blipFill>
        <p:spPr>
          <a:xfrm>
            <a:off x="311700" y="1152475"/>
            <a:ext cx="3999901" cy="3991025"/>
          </a:xfrm>
          <a:prstGeom prst="rect">
            <a:avLst/>
          </a:prstGeom>
          <a:noFill/>
          <a:ln>
            <a:noFill/>
          </a:ln>
        </p:spPr>
      </p:pic>
      <p:pic>
        <p:nvPicPr>
          <p:cNvPr id="585" name="Google Shape;585;p74"/>
          <p:cNvPicPr preferRelativeResize="0"/>
          <p:nvPr/>
        </p:nvPicPr>
        <p:blipFill rotWithShape="1">
          <a:blip r:embed="rId4">
            <a:alphaModFix/>
          </a:blip>
          <a:srcRect b="0" l="0" r="0" t="0"/>
          <a:stretch/>
        </p:blipFill>
        <p:spPr>
          <a:xfrm>
            <a:off x="4349057" y="1351525"/>
            <a:ext cx="4794944" cy="3416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Google Shape;590;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Points to Remember</a:t>
            </a:r>
            <a:endParaRPr/>
          </a:p>
        </p:txBody>
      </p:sp>
      <p:sp>
        <p:nvSpPr>
          <p:cNvPr id="591" name="Google Shape;591;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Lightning</a:t>
            </a:r>
            <a:endParaRPr b="1"/>
          </a:p>
          <a:p>
            <a:pPr indent="0" lvl="0" marL="0" rtl="0" algn="l">
              <a:spcBef>
                <a:spcPts val="1600"/>
              </a:spcBef>
              <a:spcAft>
                <a:spcPts val="0"/>
              </a:spcAft>
              <a:buNone/>
            </a:pPr>
            <a:r>
              <a:rPr lang="en"/>
              <a:t>Not a lightning strike density product, just a broad sense of where precipitation is forecast to occur and where sufficient charge separation exists to support lightning</a:t>
            </a:r>
            <a:endParaRPr/>
          </a:p>
          <a:p>
            <a:pPr indent="0" lvl="0" marL="0" rtl="0" algn="l">
              <a:spcBef>
                <a:spcPts val="1600"/>
              </a:spcBef>
              <a:spcAft>
                <a:spcPts val="0"/>
              </a:spcAft>
              <a:buNone/>
            </a:pPr>
            <a:r>
              <a:rPr lang="en"/>
              <a:t>If the HREFv3 spatial precipitation distribution and reflectivity forecast is good, the lightning prob forecast tends to be good, and vice versa</a:t>
            </a:r>
            <a:endParaRPr/>
          </a:p>
          <a:p>
            <a:pPr indent="0" lvl="0" marL="0" rtl="0" algn="l">
              <a:spcBef>
                <a:spcPts val="1600"/>
              </a:spcBef>
              <a:spcAft>
                <a:spcPts val="0"/>
              </a:spcAft>
              <a:buNone/>
            </a:pPr>
            <a:r>
              <a:rPr lang="en"/>
              <a:t>Probs typically max out around 50%, over 70% is infrequent</a:t>
            </a:r>
            <a:endParaRPr/>
          </a:p>
          <a:p>
            <a:pPr indent="0" lvl="0" marL="0" rtl="0" algn="l">
              <a:spcBef>
                <a:spcPts val="1600"/>
              </a:spcBef>
              <a:spcAft>
                <a:spcPts val="0"/>
              </a:spcAft>
              <a:buNone/>
            </a:pPr>
            <a:r>
              <a:rPr lang="en"/>
              <a:t>High lightning probs tend to be associated w/ strong forcing</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7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Severe/Outlier Frequency</a:t>
            </a:r>
            <a:endParaRPr/>
          </a:p>
          <a:p>
            <a:pPr indent="0" lvl="0" marL="0" rtl="0" algn="ctr">
              <a:spcBef>
                <a:spcPts val="0"/>
              </a:spcBef>
              <a:spcAft>
                <a:spcPts val="0"/>
              </a:spcAft>
              <a:buNone/>
            </a:pPr>
            <a:r>
              <a:rPr lang="en" sz="2400"/>
              <a:t>Israel Jirak</a:t>
            </a:r>
            <a:r>
              <a:rPr lang="en" sz="2400"/>
              <a:t>, SPC</a:t>
            </a:r>
            <a:endParaRPr sz="2400"/>
          </a:p>
        </p:txBody>
      </p:sp>
      <p:sp>
        <p:nvSpPr>
          <p:cNvPr id="597" name="Google Shape;597;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pic>
        <p:nvPicPr>
          <p:cNvPr id="602" name="Google Shape;602;p77"/>
          <p:cNvPicPr preferRelativeResize="0"/>
          <p:nvPr/>
        </p:nvPicPr>
        <p:blipFill rotWithShape="1">
          <a:blip r:embed="rId3">
            <a:alphaModFix/>
          </a:blip>
          <a:srcRect b="3368" l="2105" r="3456" t="4099"/>
          <a:stretch/>
        </p:blipFill>
        <p:spPr>
          <a:xfrm>
            <a:off x="3332693" y="1007050"/>
            <a:ext cx="5697457" cy="4051525"/>
          </a:xfrm>
          <a:prstGeom prst="rect">
            <a:avLst/>
          </a:prstGeom>
          <a:noFill/>
          <a:ln>
            <a:noFill/>
          </a:ln>
        </p:spPr>
      </p:pic>
      <p:sp>
        <p:nvSpPr>
          <p:cNvPr id="603" name="Google Shape;603;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2020 HWT SFE CAM Ensemble Subjective Ratings</a:t>
            </a:r>
            <a:endParaRPr/>
          </a:p>
        </p:txBody>
      </p:sp>
      <p:sp>
        <p:nvSpPr>
          <p:cNvPr id="604" name="Google Shape;604;p77"/>
          <p:cNvSpPr/>
          <p:nvPr/>
        </p:nvSpPr>
        <p:spPr>
          <a:xfrm>
            <a:off x="4989725" y="1412925"/>
            <a:ext cx="632100" cy="19332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77"/>
          <p:cNvSpPr txBox="1"/>
          <p:nvPr>
            <p:ph idx="1" type="body"/>
          </p:nvPr>
        </p:nvSpPr>
        <p:spPr>
          <a:xfrm>
            <a:off x="311700" y="1152475"/>
            <a:ext cx="3208200" cy="3681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While HREFv3 was not directly compared to HREFv2 during the HWT SFE, it was rated subjectively higher than HREFv2.1 and all other experimental CAM ensembles for severe weather forecasting</a:t>
            </a:r>
            <a:endParaRPr sz="2000"/>
          </a:p>
        </p:txBody>
      </p:sp>
      <p:sp>
        <p:nvSpPr>
          <p:cNvPr id="606" name="Google Shape;606;p77"/>
          <p:cNvSpPr/>
          <p:nvPr/>
        </p:nvSpPr>
        <p:spPr>
          <a:xfrm rot="5400000">
            <a:off x="7188670" y="2751300"/>
            <a:ext cx="346800" cy="2900100"/>
          </a:xfrm>
          <a:prstGeom prst="rightBrace">
            <a:avLst>
              <a:gd fmla="val 50000" name="adj1"/>
              <a:gd fmla="val 50000"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77"/>
          <p:cNvSpPr txBox="1"/>
          <p:nvPr/>
        </p:nvSpPr>
        <p:spPr>
          <a:xfrm>
            <a:off x="5912025" y="4374750"/>
            <a:ext cx="2900100" cy="3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Experimental CAM Ensembles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sp>
        <p:nvSpPr>
          <p:cNvPr id="612" name="Google Shape;612;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Outlier Frequency of HREF members</a:t>
            </a:r>
            <a:endParaRPr/>
          </a:p>
        </p:txBody>
      </p:sp>
      <p:sp>
        <p:nvSpPr>
          <p:cNvPr id="613" name="Google Shape;613;p78"/>
          <p:cNvSpPr txBox="1"/>
          <p:nvPr>
            <p:ph idx="1" type="body"/>
          </p:nvPr>
        </p:nvSpPr>
        <p:spPr>
          <a:xfrm>
            <a:off x="311700" y="1152475"/>
            <a:ext cx="4445400" cy="3681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The HRW NMMB tends to be an outlier in the HREF </a:t>
            </a:r>
            <a:r>
              <a:rPr lang="en" sz="2000"/>
              <a:t>more frequently </a:t>
            </a:r>
            <a:r>
              <a:rPr lang="en" sz="2000"/>
              <a:t>than any other current members</a:t>
            </a:r>
            <a:endParaRPr sz="2000"/>
          </a:p>
          <a:p>
            <a:pPr indent="-355600" lvl="0" marL="457200" rtl="0" algn="l">
              <a:spcBef>
                <a:spcPts val="0"/>
              </a:spcBef>
              <a:spcAft>
                <a:spcPts val="0"/>
              </a:spcAft>
              <a:buSzPts val="2000"/>
              <a:buChar char="●"/>
            </a:pPr>
            <a:r>
              <a:rPr lang="en" sz="2000"/>
              <a:t>Is the HRW-FV3 a less frequent outlier than the HRW-NMMB?</a:t>
            </a:r>
            <a:endParaRPr sz="2000"/>
          </a:p>
        </p:txBody>
      </p:sp>
      <p:pic>
        <p:nvPicPr>
          <p:cNvPr id="614" name="Google Shape;614;p78"/>
          <p:cNvPicPr preferRelativeResize="0"/>
          <p:nvPr/>
        </p:nvPicPr>
        <p:blipFill rotWithShape="1">
          <a:blip r:embed="rId3">
            <a:alphaModFix/>
          </a:blip>
          <a:srcRect b="0" l="33554" r="33242" t="50000"/>
          <a:stretch/>
        </p:blipFill>
        <p:spPr>
          <a:xfrm>
            <a:off x="4756973" y="1017725"/>
            <a:ext cx="4278228" cy="4026625"/>
          </a:xfrm>
          <a:prstGeom prst="rect">
            <a:avLst/>
          </a:prstGeom>
          <a:noFill/>
          <a:ln>
            <a:noFill/>
          </a:ln>
        </p:spPr>
      </p:pic>
      <p:sp>
        <p:nvSpPr>
          <p:cNvPr id="615" name="Google Shape;615;p78"/>
          <p:cNvSpPr/>
          <p:nvPr/>
        </p:nvSpPr>
        <p:spPr>
          <a:xfrm>
            <a:off x="7473575" y="1648400"/>
            <a:ext cx="1425300" cy="4959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8"/>
          <p:cNvSpPr txBox="1"/>
          <p:nvPr/>
        </p:nvSpPr>
        <p:spPr>
          <a:xfrm>
            <a:off x="7473575" y="4015650"/>
            <a:ext cx="1425300" cy="495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t>Courtesy of Brett Roberts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Methodology to Define Outlier Member</a:t>
            </a:r>
            <a:endParaRPr/>
          </a:p>
        </p:txBody>
      </p:sp>
      <p:sp>
        <p:nvSpPr>
          <p:cNvPr id="622" name="Google Shape;622;p79"/>
          <p:cNvSpPr txBox="1"/>
          <p:nvPr>
            <p:ph idx="1" type="body"/>
          </p:nvPr>
        </p:nvSpPr>
        <p:spPr>
          <a:xfrm>
            <a:off x="311700" y="1152475"/>
            <a:ext cx="8649000" cy="37926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Examined paintball plots of 40 dBZ reflectivity forecasts from HREFv2.1 and HREFv3 for the period of the 2020 HWT SFE (27 April - 29 May; M-F)</a:t>
            </a:r>
            <a:endParaRPr sz="2000"/>
          </a:p>
          <a:p>
            <a:pPr indent="-355600" lvl="0" marL="457200" rtl="0" algn="l">
              <a:spcBef>
                <a:spcPts val="0"/>
              </a:spcBef>
              <a:spcAft>
                <a:spcPts val="0"/>
              </a:spcAft>
              <a:buSzPts val="2000"/>
              <a:buChar char="●"/>
            </a:pPr>
            <a:r>
              <a:rPr lang="en" sz="2000"/>
              <a:t>Subjectively rated HRW-NMMB (HREFv2.1) and HRW-FV3 (HREFv3) as being a “bad outlier” or “within the envelope” relative to the other respective HREF members.</a:t>
            </a:r>
            <a:endParaRPr sz="2000"/>
          </a:p>
          <a:p>
            <a:pPr indent="-355600" lvl="0" marL="457200" rtl="0" algn="l">
              <a:spcBef>
                <a:spcPts val="0"/>
              </a:spcBef>
              <a:spcAft>
                <a:spcPts val="0"/>
              </a:spcAft>
              <a:buSzPts val="2000"/>
              <a:buChar char="●"/>
            </a:pPr>
            <a:r>
              <a:rPr lang="en" sz="2000"/>
              <a:t>Provided one rating per 0000 UTC forecast cycle of the “lowest” category (e.g., if the HRW-NMMB was a “bad outlier” at any point in the next convective day, it was assigned that rating for the cycle)</a:t>
            </a:r>
            <a:endParaRPr sz="2000"/>
          </a:p>
          <a:p>
            <a:pPr indent="-355600" lvl="0" marL="457200" rtl="0" algn="l">
              <a:spcBef>
                <a:spcPts val="0"/>
              </a:spcBef>
              <a:spcAft>
                <a:spcPts val="0"/>
              </a:spcAft>
              <a:buSzPts val="2000"/>
              <a:buChar char="●"/>
            </a:pPr>
            <a:r>
              <a:rPr lang="en" sz="2000"/>
              <a:t>Focused on primary severe weather threat area within the SFE domain</a:t>
            </a:r>
            <a:endParaRPr sz="20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Outlier Frequency Results</a:t>
            </a:r>
            <a:endParaRPr/>
          </a:p>
        </p:txBody>
      </p:sp>
      <p:graphicFrame>
        <p:nvGraphicFramePr>
          <p:cNvPr id="628" name="Google Shape;628;p80"/>
          <p:cNvGraphicFramePr/>
          <p:nvPr/>
        </p:nvGraphicFramePr>
        <p:xfrm>
          <a:off x="710800" y="1238025"/>
          <a:ext cx="3000000" cy="3000000"/>
        </p:xfrm>
        <a:graphic>
          <a:graphicData uri="http://schemas.openxmlformats.org/drawingml/2006/table">
            <a:tbl>
              <a:tblPr>
                <a:noFill/>
                <a:tableStyleId>{61B9BAA1-674D-42D6-A423-9018C52F7E37}</a:tableStyleId>
              </a:tblPr>
              <a:tblGrid>
                <a:gridCol w="2453200"/>
                <a:gridCol w="2453200"/>
                <a:gridCol w="2453200"/>
              </a:tblGrid>
              <a:tr h="1201075">
                <a:tc>
                  <a:txBody>
                    <a:bodyPr/>
                    <a:lstStyle/>
                    <a:p>
                      <a:pPr indent="0" lvl="0" marL="0" rtl="0" algn="l">
                        <a:spcBef>
                          <a:spcPts val="0"/>
                        </a:spcBef>
                        <a:spcAft>
                          <a:spcPts val="0"/>
                        </a:spcAft>
                        <a:buNone/>
                      </a:pPr>
                      <a:r>
                        <a:rPr b="1" lang="en" sz="2000"/>
                        <a:t>Model</a:t>
                      </a:r>
                      <a:endParaRPr b="1" sz="2000"/>
                    </a:p>
                  </a:txBody>
                  <a:tcPr marT="91425" marB="91425" marR="91425" marL="91425" anchor="ctr">
                    <a:lnR cap="flat" cmpd="sng" w="19050">
                      <a:solidFill>
                        <a:srgbClr val="9E9E9E"/>
                      </a:solidFill>
                      <a:prstDash val="solid"/>
                      <a:round/>
                      <a:headEnd len="sm" w="sm" type="none"/>
                      <a:tailEnd len="sm" w="sm" type="none"/>
                    </a:lnR>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t>“Bad Outlier”</a:t>
                      </a:r>
                      <a:endParaRPr b="1" sz="1800"/>
                    </a:p>
                  </a:txBody>
                  <a:tcPr marT="91425" marB="91425" marR="91425" marL="91425" anchor="ctr">
                    <a:lnL cap="flat" cmpd="sng" w="19050">
                      <a:solidFill>
                        <a:srgbClr val="9E9E9E"/>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t>“Within the Envelope”</a:t>
                      </a:r>
                      <a:endParaRPr b="1" sz="1800"/>
                    </a:p>
                  </a:txBody>
                  <a:tcPr marT="91425" marB="91425" marR="91425" marL="91425" anchor="ctr">
                    <a:lnB cap="flat" cmpd="sng" w="9525">
                      <a:solidFill>
                        <a:srgbClr val="000000"/>
                      </a:solidFill>
                      <a:prstDash val="solid"/>
                      <a:round/>
                      <a:headEnd len="sm" w="sm" type="none"/>
                      <a:tailEnd len="sm" w="sm" type="none"/>
                    </a:lnB>
                  </a:tcPr>
                </a:tc>
              </a:tr>
              <a:tr h="1201075">
                <a:tc>
                  <a:txBody>
                    <a:bodyPr/>
                    <a:lstStyle/>
                    <a:p>
                      <a:pPr indent="0" lvl="0" marL="0" rtl="0" algn="l">
                        <a:spcBef>
                          <a:spcPts val="0"/>
                        </a:spcBef>
                        <a:spcAft>
                          <a:spcPts val="0"/>
                        </a:spcAft>
                        <a:buNone/>
                      </a:pPr>
                      <a:r>
                        <a:rPr i="1" lang="en" sz="2000"/>
                        <a:t>HRW-NMMB</a:t>
                      </a:r>
                      <a:endParaRPr i="1" sz="2000"/>
                    </a:p>
                  </a:txBody>
                  <a:tcPr marT="91425" marB="91425" marR="91425" marL="91425" anchor="ctr">
                    <a:lnR cap="flat" cmpd="sng" w="19050">
                      <a:solidFill>
                        <a:srgbClr val="9E9E9E"/>
                      </a:solidFill>
                      <a:prstDash val="solid"/>
                      <a:round/>
                      <a:headEnd len="sm" w="sm" type="none"/>
                      <a:tailEnd len="sm" w="sm" type="none"/>
                    </a:lnR>
                    <a:lnT cap="flat" cmpd="sng" w="9525">
                      <a:solidFill>
                        <a:srgbClr val="000000"/>
                      </a:solidFill>
                      <a:prstDash val="solid"/>
                      <a:round/>
                      <a:headEnd len="sm" w="sm" type="none"/>
                      <a:tailEnd len="sm" w="sm" type="none"/>
                    </a:lnT>
                  </a:tcPr>
                </a:tc>
                <a:tc>
                  <a:txBody>
                    <a:bodyPr/>
                    <a:lstStyle/>
                    <a:p>
                      <a:pPr indent="0" lvl="0" marL="0" rtl="0" algn="ctr">
                        <a:spcBef>
                          <a:spcPts val="0"/>
                        </a:spcBef>
                        <a:spcAft>
                          <a:spcPts val="0"/>
                        </a:spcAft>
                        <a:buNone/>
                      </a:pPr>
                      <a:r>
                        <a:rPr lang="en" sz="1800"/>
                        <a:t>6/22 (</a:t>
                      </a:r>
                      <a:r>
                        <a:rPr b="1" lang="en" sz="1800"/>
                        <a:t>27%</a:t>
                      </a:r>
                      <a:r>
                        <a:rPr lang="en" sz="1800"/>
                        <a:t>)</a:t>
                      </a:r>
                      <a:endParaRPr sz="1800"/>
                    </a:p>
                  </a:txBody>
                  <a:tcPr marT="91425" marB="91425" marR="91425" marL="91425" anchor="ctr">
                    <a:lnL cap="flat" cmpd="sng" w="19050">
                      <a:solidFill>
                        <a:srgbClr val="9E9E9E"/>
                      </a:solidFill>
                      <a:prstDash val="solid"/>
                      <a:round/>
                      <a:headEnd len="sm" w="sm" type="none"/>
                      <a:tailEnd len="sm" w="sm" type="none"/>
                    </a:lnL>
                    <a:lnT cap="flat" cmpd="sng" w="9525">
                      <a:solidFill>
                        <a:srgbClr val="000000"/>
                      </a:solidFill>
                      <a:prstDash val="solid"/>
                      <a:round/>
                      <a:headEnd len="sm" w="sm" type="none"/>
                      <a:tailEnd len="sm" w="sm" type="none"/>
                    </a:lnT>
                  </a:tcPr>
                </a:tc>
                <a:tc>
                  <a:txBody>
                    <a:bodyPr/>
                    <a:lstStyle/>
                    <a:p>
                      <a:pPr indent="0" lvl="0" marL="0" rtl="0" algn="ctr">
                        <a:spcBef>
                          <a:spcPts val="0"/>
                        </a:spcBef>
                        <a:spcAft>
                          <a:spcPts val="0"/>
                        </a:spcAft>
                        <a:buNone/>
                      </a:pPr>
                      <a:r>
                        <a:rPr lang="en" sz="1800"/>
                        <a:t>16/22 (</a:t>
                      </a:r>
                      <a:r>
                        <a:rPr b="1" lang="en" sz="1800"/>
                        <a:t>73%</a:t>
                      </a:r>
                      <a:r>
                        <a:rPr lang="en" sz="1800"/>
                        <a:t>)</a:t>
                      </a:r>
                      <a:endParaRPr sz="1800"/>
                    </a:p>
                  </a:txBody>
                  <a:tcPr marT="91425" marB="91425" marR="91425" marL="91425" anchor="ctr">
                    <a:lnT cap="flat" cmpd="sng" w="9525">
                      <a:solidFill>
                        <a:srgbClr val="000000"/>
                      </a:solidFill>
                      <a:prstDash val="solid"/>
                      <a:round/>
                      <a:headEnd len="sm" w="sm" type="none"/>
                      <a:tailEnd len="sm" w="sm" type="none"/>
                    </a:lnT>
                  </a:tcPr>
                </a:tc>
              </a:tr>
              <a:tr h="1201075">
                <a:tc>
                  <a:txBody>
                    <a:bodyPr/>
                    <a:lstStyle/>
                    <a:p>
                      <a:pPr indent="0" lvl="0" marL="0" rtl="0" algn="l">
                        <a:spcBef>
                          <a:spcPts val="0"/>
                        </a:spcBef>
                        <a:spcAft>
                          <a:spcPts val="0"/>
                        </a:spcAft>
                        <a:buNone/>
                      </a:pPr>
                      <a:r>
                        <a:rPr i="1" lang="en" sz="2000"/>
                        <a:t>HRW-</a:t>
                      </a:r>
                      <a:r>
                        <a:rPr i="1" lang="en" sz="2000"/>
                        <a:t>FV3</a:t>
                      </a:r>
                      <a:endParaRPr i="1" sz="2000"/>
                    </a:p>
                  </a:txBody>
                  <a:tcPr marT="91425" marB="91425" marR="91425" marL="91425" anchor="ctr">
                    <a:lnR cap="flat" cmpd="sng" w="19050">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 sz="1800"/>
                        <a:t>7/22 (</a:t>
                      </a:r>
                      <a:r>
                        <a:rPr b="1" lang="en" sz="1800"/>
                        <a:t>32%</a:t>
                      </a:r>
                      <a:r>
                        <a:rPr lang="en" sz="1800"/>
                        <a:t>)</a:t>
                      </a:r>
                      <a:endParaRPr sz="1800"/>
                    </a:p>
                  </a:txBody>
                  <a:tcPr marT="91425" marB="91425" marR="91425" marL="91425" anchor="ctr">
                    <a:lnL cap="flat" cmpd="sng" w="19050">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 sz="1800"/>
                        <a:t>15/22 (</a:t>
                      </a:r>
                      <a:r>
                        <a:rPr b="1" lang="en" sz="1800"/>
                        <a:t>68%</a:t>
                      </a:r>
                      <a:r>
                        <a:rPr lang="en" sz="1800"/>
                        <a:t>)</a:t>
                      </a:r>
                      <a:endParaRPr sz="1800"/>
                    </a:p>
                  </a:txBody>
                  <a:tcPr marT="91425" marB="91425" marR="91425" marL="91425" anchor="ct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pic>
        <p:nvPicPr>
          <p:cNvPr id="633" name="Google Shape;633;p81"/>
          <p:cNvPicPr preferRelativeResize="0"/>
          <p:nvPr/>
        </p:nvPicPr>
        <p:blipFill rotWithShape="1">
          <a:blip r:embed="rId3">
            <a:alphaModFix/>
          </a:blip>
          <a:srcRect b="9668" l="26962" r="31427" t="38431"/>
          <a:stretch/>
        </p:blipFill>
        <p:spPr>
          <a:xfrm>
            <a:off x="2776550" y="1083975"/>
            <a:ext cx="2743201" cy="1824925"/>
          </a:xfrm>
          <a:prstGeom prst="rect">
            <a:avLst/>
          </a:prstGeom>
          <a:noFill/>
          <a:ln>
            <a:noFill/>
          </a:ln>
        </p:spPr>
      </p:pic>
      <p:pic>
        <p:nvPicPr>
          <p:cNvPr id="634" name="Google Shape;634;p81"/>
          <p:cNvPicPr preferRelativeResize="0"/>
          <p:nvPr/>
        </p:nvPicPr>
        <p:blipFill>
          <a:blip r:embed="rId4">
            <a:alphaModFix/>
          </a:blip>
          <a:stretch>
            <a:fillRect/>
          </a:stretch>
        </p:blipFill>
        <p:spPr>
          <a:xfrm>
            <a:off x="5668137" y="1138125"/>
            <a:ext cx="2505456" cy="1753820"/>
          </a:xfrm>
          <a:prstGeom prst="rect">
            <a:avLst/>
          </a:prstGeom>
          <a:noFill/>
          <a:ln>
            <a:noFill/>
          </a:ln>
        </p:spPr>
      </p:pic>
      <p:pic>
        <p:nvPicPr>
          <p:cNvPr id="635" name="Google Shape;635;p81"/>
          <p:cNvPicPr preferRelativeResize="0"/>
          <p:nvPr/>
        </p:nvPicPr>
        <p:blipFill rotWithShape="1">
          <a:blip r:embed="rId5">
            <a:alphaModFix/>
          </a:blip>
          <a:srcRect b="1458" l="53323" r="20381" t="60150"/>
          <a:stretch/>
        </p:blipFill>
        <p:spPr>
          <a:xfrm>
            <a:off x="5516763" y="2929325"/>
            <a:ext cx="2642616" cy="2057465"/>
          </a:xfrm>
          <a:prstGeom prst="rect">
            <a:avLst/>
          </a:prstGeom>
          <a:noFill/>
          <a:ln>
            <a:noFill/>
          </a:ln>
        </p:spPr>
      </p:pic>
      <p:pic>
        <p:nvPicPr>
          <p:cNvPr id="636" name="Google Shape;636;p81"/>
          <p:cNvPicPr preferRelativeResize="0"/>
          <p:nvPr/>
        </p:nvPicPr>
        <p:blipFill rotWithShape="1">
          <a:blip r:embed="rId6">
            <a:alphaModFix/>
          </a:blip>
          <a:srcRect b="2134" l="27068" r="46635" t="60546"/>
          <a:stretch/>
        </p:blipFill>
        <p:spPr>
          <a:xfrm>
            <a:off x="2726212" y="2975150"/>
            <a:ext cx="2642616" cy="2010276"/>
          </a:xfrm>
          <a:prstGeom prst="rect">
            <a:avLst/>
          </a:prstGeom>
          <a:noFill/>
          <a:ln>
            <a:noFill/>
          </a:ln>
        </p:spPr>
      </p:pic>
      <p:pic>
        <p:nvPicPr>
          <p:cNvPr id="637" name="Google Shape;637;p81"/>
          <p:cNvPicPr preferRelativeResize="0"/>
          <p:nvPr/>
        </p:nvPicPr>
        <p:blipFill rotWithShape="1">
          <a:blip r:embed="rId7">
            <a:alphaModFix/>
          </a:blip>
          <a:srcRect b="3586" l="0" r="73163" t="21697"/>
          <a:stretch/>
        </p:blipFill>
        <p:spPr>
          <a:xfrm>
            <a:off x="157013" y="1019163"/>
            <a:ext cx="2566834" cy="3813047"/>
          </a:xfrm>
          <a:prstGeom prst="rect">
            <a:avLst/>
          </a:prstGeom>
          <a:noFill/>
          <a:ln>
            <a:noFill/>
          </a:ln>
        </p:spPr>
      </p:pic>
      <p:sp>
        <p:nvSpPr>
          <p:cNvPr id="638" name="Google Shape;638;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Outlier Example: 04 May</a:t>
            </a:r>
            <a:endParaRPr/>
          </a:p>
        </p:txBody>
      </p:sp>
      <p:sp>
        <p:nvSpPr>
          <p:cNvPr id="639" name="Google Shape;639;p81"/>
          <p:cNvSpPr txBox="1"/>
          <p:nvPr/>
        </p:nvSpPr>
        <p:spPr>
          <a:xfrm>
            <a:off x="2728450" y="943350"/>
            <a:ext cx="10164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HRW-NMMB</a:t>
            </a:r>
            <a:endParaRPr b="1" sz="900"/>
          </a:p>
        </p:txBody>
      </p:sp>
      <p:sp>
        <p:nvSpPr>
          <p:cNvPr id="640" name="Google Shape;640;p81"/>
          <p:cNvSpPr txBox="1"/>
          <p:nvPr/>
        </p:nvSpPr>
        <p:spPr>
          <a:xfrm>
            <a:off x="256800" y="1253250"/>
            <a:ext cx="14076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HRW-NMMB </a:t>
            </a:r>
            <a:endParaRPr b="1" sz="1200">
              <a:solidFill>
                <a:srgbClr val="0000FF"/>
              </a:solidFill>
            </a:endParaRPr>
          </a:p>
          <a:p>
            <a:pPr indent="0" lvl="0" marL="0" rtl="0" algn="l">
              <a:spcBef>
                <a:spcPts val="0"/>
              </a:spcBef>
              <a:spcAft>
                <a:spcPts val="0"/>
              </a:spcAft>
              <a:buNone/>
            </a:pPr>
            <a:r>
              <a:rPr b="1" lang="en" sz="1200">
                <a:solidFill>
                  <a:srgbClr val="0000FF"/>
                </a:solidFill>
              </a:rPr>
              <a:t>“envelope”</a:t>
            </a:r>
            <a:endParaRPr b="1" sz="1200">
              <a:solidFill>
                <a:srgbClr val="0000FF"/>
              </a:solidFill>
            </a:endParaRPr>
          </a:p>
        </p:txBody>
      </p:sp>
      <p:cxnSp>
        <p:nvCxnSpPr>
          <p:cNvPr id="641" name="Google Shape;641;p81"/>
          <p:cNvCxnSpPr/>
          <p:nvPr/>
        </p:nvCxnSpPr>
        <p:spPr>
          <a:xfrm>
            <a:off x="892400" y="1712538"/>
            <a:ext cx="421500" cy="345000"/>
          </a:xfrm>
          <a:prstGeom prst="straightConnector1">
            <a:avLst/>
          </a:prstGeom>
          <a:noFill/>
          <a:ln cap="flat" cmpd="sng" w="19050">
            <a:solidFill>
              <a:srgbClr val="0000FF"/>
            </a:solidFill>
            <a:prstDash val="solid"/>
            <a:round/>
            <a:headEnd len="med" w="med" type="none"/>
            <a:tailEnd len="med" w="med" type="triangle"/>
          </a:ln>
        </p:spPr>
      </p:cxnSp>
      <p:sp>
        <p:nvSpPr>
          <p:cNvPr id="642" name="Google Shape;642;p81"/>
          <p:cNvSpPr txBox="1"/>
          <p:nvPr/>
        </p:nvSpPr>
        <p:spPr>
          <a:xfrm>
            <a:off x="203750" y="3238075"/>
            <a:ext cx="10164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HRW-</a:t>
            </a:r>
            <a:r>
              <a:rPr b="1" lang="en" sz="1200">
                <a:solidFill>
                  <a:srgbClr val="0000FF"/>
                </a:solidFill>
              </a:rPr>
              <a:t>FV3</a:t>
            </a:r>
            <a:endParaRPr b="1" sz="1200">
              <a:solidFill>
                <a:srgbClr val="0000FF"/>
              </a:solidFill>
            </a:endParaRPr>
          </a:p>
          <a:p>
            <a:pPr indent="0" lvl="0" marL="0" rtl="0" algn="l">
              <a:spcBef>
                <a:spcPts val="0"/>
              </a:spcBef>
              <a:spcAft>
                <a:spcPts val="0"/>
              </a:spcAft>
              <a:buNone/>
            </a:pPr>
            <a:r>
              <a:rPr b="1" lang="en" sz="1200">
                <a:solidFill>
                  <a:srgbClr val="0000FF"/>
                </a:solidFill>
              </a:rPr>
              <a:t>“outlier”</a:t>
            </a:r>
            <a:endParaRPr b="1" sz="1200">
              <a:solidFill>
                <a:srgbClr val="0000FF"/>
              </a:solidFill>
            </a:endParaRPr>
          </a:p>
        </p:txBody>
      </p:sp>
      <p:cxnSp>
        <p:nvCxnSpPr>
          <p:cNvPr id="643" name="Google Shape;643;p81"/>
          <p:cNvCxnSpPr/>
          <p:nvPr/>
        </p:nvCxnSpPr>
        <p:spPr>
          <a:xfrm>
            <a:off x="830400" y="3693400"/>
            <a:ext cx="260400" cy="1986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1655063" y="33825"/>
            <a:ext cx="5833871" cy="507585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pic>
        <p:nvPicPr>
          <p:cNvPr id="648" name="Google Shape;648;p82"/>
          <p:cNvPicPr preferRelativeResize="0"/>
          <p:nvPr/>
        </p:nvPicPr>
        <p:blipFill rotWithShape="1">
          <a:blip r:embed="rId3">
            <a:alphaModFix/>
          </a:blip>
          <a:srcRect b="9971" l="10785" r="45046" t="29816"/>
          <a:stretch/>
        </p:blipFill>
        <p:spPr>
          <a:xfrm>
            <a:off x="2888050" y="1118900"/>
            <a:ext cx="2416645" cy="1755676"/>
          </a:xfrm>
          <a:prstGeom prst="rect">
            <a:avLst/>
          </a:prstGeom>
          <a:noFill/>
          <a:ln>
            <a:noFill/>
          </a:ln>
        </p:spPr>
      </p:pic>
      <p:pic>
        <p:nvPicPr>
          <p:cNvPr id="649" name="Google Shape;649;p82"/>
          <p:cNvPicPr preferRelativeResize="0"/>
          <p:nvPr/>
        </p:nvPicPr>
        <p:blipFill rotWithShape="1">
          <a:blip r:embed="rId4">
            <a:alphaModFix/>
          </a:blip>
          <a:srcRect b="2547" l="0" r="72859" t="21631"/>
          <a:stretch/>
        </p:blipFill>
        <p:spPr>
          <a:xfrm>
            <a:off x="203750" y="980079"/>
            <a:ext cx="2638149" cy="3927946"/>
          </a:xfrm>
          <a:prstGeom prst="rect">
            <a:avLst/>
          </a:prstGeom>
          <a:noFill/>
          <a:ln>
            <a:noFill/>
          </a:ln>
        </p:spPr>
      </p:pic>
      <p:sp>
        <p:nvSpPr>
          <p:cNvPr id="650" name="Google Shape;650;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Outlier Example: 21 May</a:t>
            </a:r>
            <a:endParaRPr/>
          </a:p>
        </p:txBody>
      </p:sp>
      <p:sp>
        <p:nvSpPr>
          <p:cNvPr id="651" name="Google Shape;651;p82"/>
          <p:cNvSpPr txBox="1"/>
          <p:nvPr/>
        </p:nvSpPr>
        <p:spPr>
          <a:xfrm>
            <a:off x="2728450" y="943350"/>
            <a:ext cx="10164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HRW-NMMB</a:t>
            </a:r>
            <a:endParaRPr b="1" sz="900"/>
          </a:p>
        </p:txBody>
      </p:sp>
      <p:sp>
        <p:nvSpPr>
          <p:cNvPr id="652" name="Google Shape;652;p82"/>
          <p:cNvSpPr txBox="1"/>
          <p:nvPr/>
        </p:nvSpPr>
        <p:spPr>
          <a:xfrm>
            <a:off x="257700" y="2354825"/>
            <a:ext cx="11244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HRW-NMMB</a:t>
            </a:r>
            <a:endParaRPr b="1" sz="1200">
              <a:solidFill>
                <a:srgbClr val="0000FF"/>
              </a:solidFill>
            </a:endParaRPr>
          </a:p>
          <a:p>
            <a:pPr indent="0" lvl="0" marL="0" rtl="0" algn="l">
              <a:spcBef>
                <a:spcPts val="0"/>
              </a:spcBef>
              <a:spcAft>
                <a:spcPts val="0"/>
              </a:spcAft>
              <a:buNone/>
            </a:pPr>
            <a:r>
              <a:rPr b="1" lang="en" sz="1200">
                <a:solidFill>
                  <a:srgbClr val="0000FF"/>
                </a:solidFill>
              </a:rPr>
              <a:t>“Outlier”</a:t>
            </a:r>
            <a:endParaRPr b="1" sz="1200">
              <a:solidFill>
                <a:srgbClr val="0000FF"/>
              </a:solidFill>
            </a:endParaRPr>
          </a:p>
        </p:txBody>
      </p:sp>
      <p:cxnSp>
        <p:nvCxnSpPr>
          <p:cNvPr id="653" name="Google Shape;653;p82"/>
          <p:cNvCxnSpPr/>
          <p:nvPr/>
        </p:nvCxnSpPr>
        <p:spPr>
          <a:xfrm flipH="1" rot="10800000">
            <a:off x="1041075" y="2329925"/>
            <a:ext cx="322200" cy="99300"/>
          </a:xfrm>
          <a:prstGeom prst="straightConnector1">
            <a:avLst/>
          </a:prstGeom>
          <a:noFill/>
          <a:ln cap="flat" cmpd="sng" w="19050">
            <a:solidFill>
              <a:srgbClr val="0000FF"/>
            </a:solidFill>
            <a:prstDash val="solid"/>
            <a:round/>
            <a:headEnd len="med" w="med" type="none"/>
            <a:tailEnd len="med" w="med" type="triangle"/>
          </a:ln>
        </p:spPr>
      </p:cxnSp>
      <p:sp>
        <p:nvSpPr>
          <p:cNvPr id="654" name="Google Shape;654;p82"/>
          <p:cNvSpPr txBox="1"/>
          <p:nvPr/>
        </p:nvSpPr>
        <p:spPr>
          <a:xfrm>
            <a:off x="257700" y="3272050"/>
            <a:ext cx="10164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HRW-</a:t>
            </a:r>
            <a:r>
              <a:rPr b="1" lang="en" sz="1200">
                <a:solidFill>
                  <a:srgbClr val="0000FF"/>
                </a:solidFill>
              </a:rPr>
              <a:t>FV3</a:t>
            </a:r>
            <a:endParaRPr b="1" sz="1200">
              <a:solidFill>
                <a:srgbClr val="0000FF"/>
              </a:solidFill>
            </a:endParaRPr>
          </a:p>
          <a:p>
            <a:pPr indent="0" lvl="0" marL="0" rtl="0" algn="l">
              <a:spcBef>
                <a:spcPts val="0"/>
              </a:spcBef>
              <a:spcAft>
                <a:spcPts val="0"/>
              </a:spcAft>
              <a:buNone/>
            </a:pPr>
            <a:r>
              <a:rPr b="1" lang="en" sz="1200">
                <a:solidFill>
                  <a:srgbClr val="0000FF"/>
                </a:solidFill>
              </a:rPr>
              <a:t>“Envelope”</a:t>
            </a:r>
            <a:endParaRPr b="1" sz="1200">
              <a:solidFill>
                <a:srgbClr val="0000FF"/>
              </a:solidFill>
            </a:endParaRPr>
          </a:p>
        </p:txBody>
      </p:sp>
      <p:cxnSp>
        <p:nvCxnSpPr>
          <p:cNvPr id="655" name="Google Shape;655;p82"/>
          <p:cNvCxnSpPr/>
          <p:nvPr/>
        </p:nvCxnSpPr>
        <p:spPr>
          <a:xfrm>
            <a:off x="892350" y="3518050"/>
            <a:ext cx="706500" cy="63900"/>
          </a:xfrm>
          <a:prstGeom prst="straightConnector1">
            <a:avLst/>
          </a:prstGeom>
          <a:noFill/>
          <a:ln cap="flat" cmpd="sng" w="19050">
            <a:solidFill>
              <a:srgbClr val="0000FF"/>
            </a:solidFill>
            <a:prstDash val="solid"/>
            <a:round/>
            <a:headEnd len="med" w="med" type="none"/>
            <a:tailEnd len="med" w="med" type="triangle"/>
          </a:ln>
        </p:spPr>
      </p:cxnSp>
      <p:pic>
        <p:nvPicPr>
          <p:cNvPr id="656" name="Google Shape;656;p82"/>
          <p:cNvPicPr preferRelativeResize="0"/>
          <p:nvPr/>
        </p:nvPicPr>
        <p:blipFill>
          <a:blip r:embed="rId5">
            <a:alphaModFix/>
          </a:blip>
          <a:stretch>
            <a:fillRect/>
          </a:stretch>
        </p:blipFill>
        <p:spPr>
          <a:xfrm>
            <a:off x="5491651" y="1094525"/>
            <a:ext cx="2504406" cy="1755675"/>
          </a:xfrm>
          <a:prstGeom prst="rect">
            <a:avLst/>
          </a:prstGeom>
          <a:noFill/>
          <a:ln>
            <a:noFill/>
          </a:ln>
        </p:spPr>
      </p:pic>
      <p:pic>
        <p:nvPicPr>
          <p:cNvPr id="657" name="Google Shape;657;p82"/>
          <p:cNvPicPr preferRelativeResize="0"/>
          <p:nvPr/>
        </p:nvPicPr>
        <p:blipFill rotWithShape="1">
          <a:blip r:embed="rId6">
            <a:alphaModFix/>
          </a:blip>
          <a:srcRect b="6128" l="27108" r="20436" t="55714"/>
          <a:stretch/>
        </p:blipFill>
        <p:spPr>
          <a:xfrm>
            <a:off x="2815300" y="2952800"/>
            <a:ext cx="5251372" cy="20358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pic>
        <p:nvPicPr>
          <p:cNvPr id="662" name="Google Shape;662;p83"/>
          <p:cNvPicPr preferRelativeResize="0"/>
          <p:nvPr/>
        </p:nvPicPr>
        <p:blipFill rotWithShape="1">
          <a:blip r:embed="rId3">
            <a:alphaModFix/>
          </a:blip>
          <a:srcRect b="5873" l="26976" r="20571" t="55713"/>
          <a:stretch/>
        </p:blipFill>
        <p:spPr>
          <a:xfrm>
            <a:off x="2728450" y="2975750"/>
            <a:ext cx="5252977" cy="2050024"/>
          </a:xfrm>
          <a:prstGeom prst="rect">
            <a:avLst/>
          </a:prstGeom>
          <a:noFill/>
          <a:ln>
            <a:noFill/>
          </a:ln>
        </p:spPr>
      </p:pic>
      <p:pic>
        <p:nvPicPr>
          <p:cNvPr id="663" name="Google Shape;663;p83"/>
          <p:cNvPicPr preferRelativeResize="0"/>
          <p:nvPr/>
        </p:nvPicPr>
        <p:blipFill rotWithShape="1">
          <a:blip r:embed="rId4">
            <a:alphaModFix/>
          </a:blip>
          <a:srcRect b="6005" l="10167" r="45512" t="31302"/>
          <a:stretch/>
        </p:blipFill>
        <p:spPr>
          <a:xfrm>
            <a:off x="2848825" y="1085875"/>
            <a:ext cx="2416649" cy="1821725"/>
          </a:xfrm>
          <a:prstGeom prst="rect">
            <a:avLst/>
          </a:prstGeom>
          <a:noFill/>
          <a:ln>
            <a:noFill/>
          </a:ln>
        </p:spPr>
      </p:pic>
      <p:pic>
        <p:nvPicPr>
          <p:cNvPr id="664" name="Google Shape;664;p83"/>
          <p:cNvPicPr preferRelativeResize="0"/>
          <p:nvPr/>
        </p:nvPicPr>
        <p:blipFill rotWithShape="1">
          <a:blip r:embed="rId5">
            <a:alphaModFix/>
          </a:blip>
          <a:srcRect b="2977" l="0" r="72611" t="21265"/>
          <a:stretch/>
        </p:blipFill>
        <p:spPr>
          <a:xfrm>
            <a:off x="136100" y="1017725"/>
            <a:ext cx="2638924" cy="3890299"/>
          </a:xfrm>
          <a:prstGeom prst="rect">
            <a:avLst/>
          </a:prstGeom>
          <a:noFill/>
          <a:ln>
            <a:noFill/>
          </a:ln>
        </p:spPr>
      </p:pic>
      <p:sp>
        <p:nvSpPr>
          <p:cNvPr id="665" name="Google Shape;665;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Outlier Example: 21 May</a:t>
            </a:r>
            <a:endParaRPr/>
          </a:p>
        </p:txBody>
      </p:sp>
      <p:sp>
        <p:nvSpPr>
          <p:cNvPr id="666" name="Google Shape;666;p83"/>
          <p:cNvSpPr txBox="1"/>
          <p:nvPr/>
        </p:nvSpPr>
        <p:spPr>
          <a:xfrm>
            <a:off x="2728450" y="943350"/>
            <a:ext cx="10164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HRW-NMMB</a:t>
            </a:r>
            <a:endParaRPr b="1" sz="900"/>
          </a:p>
        </p:txBody>
      </p:sp>
      <p:sp>
        <p:nvSpPr>
          <p:cNvPr id="667" name="Google Shape;667;p83"/>
          <p:cNvSpPr txBox="1"/>
          <p:nvPr/>
        </p:nvSpPr>
        <p:spPr>
          <a:xfrm>
            <a:off x="203700" y="2206050"/>
            <a:ext cx="11244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HRW-NMMB</a:t>
            </a:r>
            <a:endParaRPr b="1" sz="1200">
              <a:solidFill>
                <a:srgbClr val="0000FF"/>
              </a:solidFill>
            </a:endParaRPr>
          </a:p>
        </p:txBody>
      </p:sp>
      <p:cxnSp>
        <p:nvCxnSpPr>
          <p:cNvPr id="668" name="Google Shape;668;p83"/>
          <p:cNvCxnSpPr/>
          <p:nvPr/>
        </p:nvCxnSpPr>
        <p:spPr>
          <a:xfrm flipH="1" rot="10800000">
            <a:off x="966725" y="2057475"/>
            <a:ext cx="285000" cy="247800"/>
          </a:xfrm>
          <a:prstGeom prst="straightConnector1">
            <a:avLst/>
          </a:prstGeom>
          <a:noFill/>
          <a:ln cap="flat" cmpd="sng" w="19050">
            <a:solidFill>
              <a:srgbClr val="0000FF"/>
            </a:solidFill>
            <a:prstDash val="solid"/>
            <a:round/>
            <a:headEnd len="med" w="med" type="none"/>
            <a:tailEnd len="med" w="med" type="triangle"/>
          </a:ln>
        </p:spPr>
      </p:cxnSp>
      <p:sp>
        <p:nvSpPr>
          <p:cNvPr id="669" name="Google Shape;669;p83"/>
          <p:cNvSpPr txBox="1"/>
          <p:nvPr/>
        </p:nvSpPr>
        <p:spPr>
          <a:xfrm>
            <a:off x="311700" y="3287625"/>
            <a:ext cx="10164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HRW-</a:t>
            </a:r>
            <a:r>
              <a:rPr b="1" lang="en" sz="1200">
                <a:solidFill>
                  <a:srgbClr val="0000FF"/>
                </a:solidFill>
              </a:rPr>
              <a:t>FV3</a:t>
            </a:r>
            <a:endParaRPr b="1" sz="1200">
              <a:solidFill>
                <a:srgbClr val="0000FF"/>
              </a:solidFill>
            </a:endParaRPr>
          </a:p>
        </p:txBody>
      </p:sp>
      <p:cxnSp>
        <p:nvCxnSpPr>
          <p:cNvPr id="670" name="Google Shape;670;p83"/>
          <p:cNvCxnSpPr/>
          <p:nvPr/>
        </p:nvCxnSpPr>
        <p:spPr>
          <a:xfrm>
            <a:off x="892350" y="3518050"/>
            <a:ext cx="756000" cy="621600"/>
          </a:xfrm>
          <a:prstGeom prst="straightConnector1">
            <a:avLst/>
          </a:prstGeom>
          <a:noFill/>
          <a:ln cap="flat" cmpd="sng" w="19050">
            <a:solidFill>
              <a:srgbClr val="0000FF"/>
            </a:solidFill>
            <a:prstDash val="solid"/>
            <a:round/>
            <a:headEnd len="med" w="med" type="none"/>
            <a:tailEnd len="med" w="med" type="triangle"/>
          </a:ln>
        </p:spPr>
      </p:cxnSp>
      <p:pic>
        <p:nvPicPr>
          <p:cNvPr id="671" name="Google Shape;671;p83"/>
          <p:cNvPicPr preferRelativeResize="0"/>
          <p:nvPr/>
        </p:nvPicPr>
        <p:blipFill>
          <a:blip r:embed="rId6">
            <a:alphaModFix/>
          </a:blip>
          <a:stretch>
            <a:fillRect/>
          </a:stretch>
        </p:blipFill>
        <p:spPr>
          <a:xfrm>
            <a:off x="5415451" y="1094525"/>
            <a:ext cx="2504406" cy="17556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sp>
        <p:nvSpPr>
          <p:cNvPr id="676" name="Google Shape;676;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Outlier Example: 22 May</a:t>
            </a:r>
            <a:endParaRPr/>
          </a:p>
        </p:txBody>
      </p:sp>
      <p:pic>
        <p:nvPicPr>
          <p:cNvPr id="677" name="Google Shape;677;p84"/>
          <p:cNvPicPr preferRelativeResize="0"/>
          <p:nvPr/>
        </p:nvPicPr>
        <p:blipFill rotWithShape="1">
          <a:blip r:embed="rId3">
            <a:alphaModFix/>
          </a:blip>
          <a:srcRect b="3102" l="0" r="72910" t="21602"/>
          <a:stretch/>
        </p:blipFill>
        <p:spPr>
          <a:xfrm>
            <a:off x="152400" y="1017725"/>
            <a:ext cx="2576051" cy="3815925"/>
          </a:xfrm>
          <a:prstGeom prst="rect">
            <a:avLst/>
          </a:prstGeom>
          <a:noFill/>
          <a:ln>
            <a:noFill/>
          </a:ln>
        </p:spPr>
      </p:pic>
      <p:pic>
        <p:nvPicPr>
          <p:cNvPr id="678" name="Google Shape;678;p84"/>
          <p:cNvPicPr preferRelativeResize="0"/>
          <p:nvPr/>
        </p:nvPicPr>
        <p:blipFill rotWithShape="1">
          <a:blip r:embed="rId4">
            <a:alphaModFix/>
          </a:blip>
          <a:srcRect b="40025" l="0" r="73100" t="21156"/>
          <a:stretch/>
        </p:blipFill>
        <p:spPr>
          <a:xfrm>
            <a:off x="2728450" y="2962150"/>
            <a:ext cx="2638149" cy="2028951"/>
          </a:xfrm>
          <a:prstGeom prst="rect">
            <a:avLst/>
          </a:prstGeom>
          <a:noFill/>
          <a:ln>
            <a:noFill/>
          </a:ln>
        </p:spPr>
      </p:pic>
      <p:pic>
        <p:nvPicPr>
          <p:cNvPr id="679" name="Google Shape;679;p84"/>
          <p:cNvPicPr preferRelativeResize="0"/>
          <p:nvPr/>
        </p:nvPicPr>
        <p:blipFill rotWithShape="1">
          <a:blip r:embed="rId5">
            <a:alphaModFix/>
          </a:blip>
          <a:srcRect b="2155" l="53146" r="19926" t="59697"/>
          <a:stretch/>
        </p:blipFill>
        <p:spPr>
          <a:xfrm>
            <a:off x="5519000" y="2962138"/>
            <a:ext cx="2638149" cy="1991830"/>
          </a:xfrm>
          <a:prstGeom prst="rect">
            <a:avLst/>
          </a:prstGeom>
          <a:noFill/>
          <a:ln>
            <a:noFill/>
          </a:ln>
        </p:spPr>
      </p:pic>
      <p:pic>
        <p:nvPicPr>
          <p:cNvPr id="680" name="Google Shape;680;p84"/>
          <p:cNvPicPr preferRelativeResize="0"/>
          <p:nvPr/>
        </p:nvPicPr>
        <p:blipFill rotWithShape="1">
          <a:blip r:embed="rId6">
            <a:alphaModFix/>
          </a:blip>
          <a:srcRect b="28501" l="29230" r="24845" t="16317"/>
          <a:stretch/>
        </p:blipFill>
        <p:spPr>
          <a:xfrm>
            <a:off x="2777299" y="1119712"/>
            <a:ext cx="2741702" cy="1755663"/>
          </a:xfrm>
          <a:prstGeom prst="rect">
            <a:avLst/>
          </a:prstGeom>
          <a:noFill/>
          <a:ln>
            <a:noFill/>
          </a:ln>
        </p:spPr>
      </p:pic>
      <p:sp>
        <p:nvSpPr>
          <p:cNvPr id="681" name="Google Shape;681;p84"/>
          <p:cNvSpPr txBox="1"/>
          <p:nvPr/>
        </p:nvSpPr>
        <p:spPr>
          <a:xfrm>
            <a:off x="2728450" y="943350"/>
            <a:ext cx="10164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HRW-NMMB</a:t>
            </a:r>
            <a:endParaRPr b="1" sz="900"/>
          </a:p>
        </p:txBody>
      </p:sp>
      <p:sp>
        <p:nvSpPr>
          <p:cNvPr id="682" name="Google Shape;682;p84"/>
          <p:cNvSpPr txBox="1"/>
          <p:nvPr/>
        </p:nvSpPr>
        <p:spPr>
          <a:xfrm>
            <a:off x="203750" y="1541925"/>
            <a:ext cx="14076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HRW-NMMB “outlier”</a:t>
            </a:r>
            <a:endParaRPr b="1" sz="1200">
              <a:solidFill>
                <a:srgbClr val="0000FF"/>
              </a:solidFill>
            </a:endParaRPr>
          </a:p>
        </p:txBody>
      </p:sp>
      <p:cxnSp>
        <p:nvCxnSpPr>
          <p:cNvPr id="683" name="Google Shape;683;p84"/>
          <p:cNvCxnSpPr/>
          <p:nvPr/>
        </p:nvCxnSpPr>
        <p:spPr>
          <a:xfrm>
            <a:off x="433800" y="1958250"/>
            <a:ext cx="495900" cy="570000"/>
          </a:xfrm>
          <a:prstGeom prst="straightConnector1">
            <a:avLst/>
          </a:prstGeom>
          <a:noFill/>
          <a:ln cap="flat" cmpd="sng" w="19050">
            <a:solidFill>
              <a:srgbClr val="0000FF"/>
            </a:solidFill>
            <a:prstDash val="solid"/>
            <a:round/>
            <a:headEnd len="med" w="med" type="none"/>
            <a:tailEnd len="med" w="med" type="triangle"/>
          </a:ln>
        </p:spPr>
      </p:cxnSp>
      <p:sp>
        <p:nvSpPr>
          <p:cNvPr id="684" name="Google Shape;684;p84"/>
          <p:cNvSpPr txBox="1"/>
          <p:nvPr/>
        </p:nvSpPr>
        <p:spPr>
          <a:xfrm>
            <a:off x="318800" y="3394400"/>
            <a:ext cx="1072800" cy="3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HRW-</a:t>
            </a:r>
            <a:r>
              <a:rPr b="1" lang="en" sz="1200">
                <a:solidFill>
                  <a:srgbClr val="0000FF"/>
                </a:solidFill>
              </a:rPr>
              <a:t>FV3</a:t>
            </a:r>
            <a:endParaRPr b="1" sz="1200">
              <a:solidFill>
                <a:srgbClr val="0000FF"/>
              </a:solidFill>
            </a:endParaRPr>
          </a:p>
          <a:p>
            <a:pPr indent="0" lvl="0" marL="0" rtl="0" algn="l">
              <a:spcBef>
                <a:spcPts val="0"/>
              </a:spcBef>
              <a:spcAft>
                <a:spcPts val="0"/>
              </a:spcAft>
              <a:buNone/>
            </a:pPr>
            <a:r>
              <a:rPr b="1" lang="en" sz="1200">
                <a:solidFill>
                  <a:srgbClr val="0000FF"/>
                </a:solidFill>
              </a:rPr>
              <a:t>“outlier”</a:t>
            </a:r>
            <a:endParaRPr b="1" sz="1200">
              <a:solidFill>
                <a:srgbClr val="0000FF"/>
              </a:solidFill>
            </a:endParaRPr>
          </a:p>
        </p:txBody>
      </p:sp>
      <p:cxnSp>
        <p:nvCxnSpPr>
          <p:cNvPr id="685" name="Google Shape;685;p84"/>
          <p:cNvCxnSpPr/>
          <p:nvPr/>
        </p:nvCxnSpPr>
        <p:spPr>
          <a:xfrm>
            <a:off x="818000" y="3865075"/>
            <a:ext cx="991500" cy="286800"/>
          </a:xfrm>
          <a:prstGeom prst="straightConnector1">
            <a:avLst/>
          </a:prstGeom>
          <a:noFill/>
          <a:ln cap="flat" cmpd="sng" w="19050">
            <a:solidFill>
              <a:srgbClr val="0000FF"/>
            </a:solidFill>
            <a:prstDash val="solid"/>
            <a:round/>
            <a:headEnd len="med" w="med" type="none"/>
            <a:tailEnd len="med" w="med" type="triangle"/>
          </a:ln>
        </p:spPr>
      </p:cxnSp>
      <p:pic>
        <p:nvPicPr>
          <p:cNvPr id="686" name="Google Shape;686;p84"/>
          <p:cNvPicPr preferRelativeResize="0"/>
          <p:nvPr/>
        </p:nvPicPr>
        <p:blipFill>
          <a:blip r:embed="rId7">
            <a:alphaModFix/>
          </a:blip>
          <a:stretch>
            <a:fillRect/>
          </a:stretch>
        </p:blipFill>
        <p:spPr>
          <a:xfrm>
            <a:off x="5668651" y="1137200"/>
            <a:ext cx="2504417" cy="1755675"/>
          </a:xfrm>
          <a:prstGeom prst="rect">
            <a:avLst/>
          </a:prstGeom>
          <a:noFill/>
          <a:ln>
            <a:noFill/>
          </a:ln>
        </p:spPr>
      </p:pic>
      <p:cxnSp>
        <p:nvCxnSpPr>
          <p:cNvPr id="687" name="Google Shape;687;p84"/>
          <p:cNvCxnSpPr/>
          <p:nvPr/>
        </p:nvCxnSpPr>
        <p:spPr>
          <a:xfrm>
            <a:off x="818000" y="3865075"/>
            <a:ext cx="74400" cy="5349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693" name="Google Shape;693;p85"/>
          <p:cNvSpPr txBox="1"/>
          <p:nvPr>
            <p:ph idx="1" type="body"/>
          </p:nvPr>
        </p:nvSpPr>
        <p:spPr>
          <a:xfrm>
            <a:off x="311700" y="1152475"/>
            <a:ext cx="8520600" cy="38052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Implementation of HREFv3 is a must!</a:t>
            </a:r>
            <a:endParaRPr sz="2400"/>
          </a:p>
          <a:p>
            <a:pPr indent="-381000" lvl="0" marL="457200" rtl="0" algn="l">
              <a:spcBef>
                <a:spcPts val="0"/>
              </a:spcBef>
              <a:spcAft>
                <a:spcPts val="0"/>
              </a:spcAft>
              <a:buSzPts val="2400"/>
              <a:buChar char="●"/>
            </a:pPr>
            <a:r>
              <a:rPr lang="en" sz="2400"/>
              <a:t>HREFv3 appears to be a notable improvement even over HREFv2.1 (with HRRRv3 members) for severe weather, which will create a very high standard for the future RRFS</a:t>
            </a:r>
            <a:endParaRPr sz="2400"/>
          </a:p>
          <a:p>
            <a:pPr indent="-381000" lvl="0" marL="457200" rtl="0" algn="l">
              <a:spcBef>
                <a:spcPts val="0"/>
              </a:spcBef>
              <a:spcAft>
                <a:spcPts val="0"/>
              </a:spcAft>
              <a:buSzPts val="2400"/>
              <a:buChar char="●"/>
            </a:pPr>
            <a:r>
              <a:rPr lang="en" sz="2400"/>
              <a:t>The HRW-FV3 seems to be an outlier in the HREF as often as the HRW-NMMB, but perhaps that’s not surprising (or bad - from a diversity perspective), given different initial conditions (GFS) and different model core/physics (FV3) from all of the other members</a:t>
            </a:r>
            <a:endParaRPr sz="24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697" name="Shape 697"/>
        <p:cNvGrpSpPr/>
        <p:nvPr/>
      </p:nvGrpSpPr>
      <p:grpSpPr>
        <a:xfrm>
          <a:off x="0" y="0"/>
          <a:ext cx="0" cy="0"/>
          <a:chOff x="0" y="0"/>
          <a:chExt cx="0" cy="0"/>
        </a:xfrm>
      </p:grpSpPr>
      <p:sp>
        <p:nvSpPr>
          <p:cNvPr id="698" name="Google Shape;698;p8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QPF</a:t>
            </a:r>
            <a:endParaRPr/>
          </a:p>
          <a:p>
            <a:pPr indent="0" lvl="0" marL="0" rtl="0" algn="ctr">
              <a:spcBef>
                <a:spcPts val="0"/>
              </a:spcBef>
              <a:spcAft>
                <a:spcPts val="0"/>
              </a:spcAft>
              <a:buNone/>
            </a:pPr>
            <a:r>
              <a:rPr lang="en" sz="2400"/>
              <a:t>Tom Hultquist</a:t>
            </a:r>
            <a:r>
              <a:rPr lang="en" sz="2400"/>
              <a:t>, CR</a:t>
            </a:r>
            <a:endParaRPr sz="2400"/>
          </a:p>
        </p:txBody>
      </p:sp>
      <p:sp>
        <p:nvSpPr>
          <p:cNvPr id="699" name="Google Shape;699;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0"/>
          <p:cNvSpPr txBox="1"/>
          <p:nvPr/>
        </p:nvSpPr>
        <p:spPr>
          <a:xfrm>
            <a:off x="237975" y="3142475"/>
            <a:ext cx="2358300" cy="1826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Wider envelopes</a:t>
            </a:r>
            <a:r>
              <a:rPr lang="en"/>
              <a:t> of high visibilities (10+ kft)</a:t>
            </a:r>
            <a:endParaRPr/>
          </a:p>
          <a:p>
            <a:pPr indent="-317500" lvl="0" marL="457200" rtl="0" algn="l">
              <a:spcBef>
                <a:spcPts val="0"/>
              </a:spcBef>
              <a:spcAft>
                <a:spcPts val="0"/>
              </a:spcAft>
              <a:buSzPts val="1400"/>
              <a:buChar char="●"/>
            </a:pPr>
            <a:r>
              <a:rPr lang="en"/>
              <a:t>More focused areas of mid-range visibilities (4-10 kft)</a:t>
            </a:r>
            <a:endParaRPr/>
          </a:p>
          <a:p>
            <a:pPr indent="-317500" lvl="0" marL="457200" rtl="0" algn="l">
              <a:spcBef>
                <a:spcPts val="0"/>
              </a:spcBef>
              <a:spcAft>
                <a:spcPts val="0"/>
              </a:spcAft>
              <a:buSzPts val="1400"/>
              <a:buChar char="●"/>
            </a:pPr>
            <a:r>
              <a:rPr lang="en"/>
              <a:t>Mixed bag at lower visibilities</a:t>
            </a:r>
            <a:endParaRPr/>
          </a:p>
        </p:txBody>
      </p:sp>
      <p:sp>
        <p:nvSpPr>
          <p:cNvPr id="105" name="Google Shape;105;p20"/>
          <p:cNvSpPr txBox="1"/>
          <p:nvPr>
            <p:ph type="title"/>
          </p:nvPr>
        </p:nvSpPr>
        <p:spPr>
          <a:xfrm>
            <a:off x="311700" y="107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Visibility</a:t>
            </a:r>
            <a:endParaRPr/>
          </a:p>
        </p:txBody>
      </p:sp>
      <p:pic>
        <p:nvPicPr>
          <p:cNvPr id="106" name="Google Shape;106;p20"/>
          <p:cNvPicPr preferRelativeResize="0"/>
          <p:nvPr/>
        </p:nvPicPr>
        <p:blipFill>
          <a:blip r:embed="rId3">
            <a:alphaModFix/>
          </a:blip>
          <a:stretch>
            <a:fillRect/>
          </a:stretch>
        </p:blipFill>
        <p:spPr>
          <a:xfrm>
            <a:off x="914400" y="676656"/>
            <a:ext cx="7214615" cy="2543615"/>
          </a:xfrm>
          <a:prstGeom prst="rect">
            <a:avLst/>
          </a:prstGeom>
          <a:noFill/>
          <a:ln>
            <a:noFill/>
          </a:ln>
        </p:spPr>
      </p:pic>
      <p:pic>
        <p:nvPicPr>
          <p:cNvPr id="107" name="Google Shape;107;p20"/>
          <p:cNvPicPr preferRelativeResize="0"/>
          <p:nvPr/>
        </p:nvPicPr>
        <p:blipFill rotWithShape="1">
          <a:blip r:embed="rId4">
            <a:alphaModFix/>
          </a:blip>
          <a:srcRect b="24155" l="0" r="0" t="25183"/>
          <a:stretch/>
        </p:blipFill>
        <p:spPr>
          <a:xfrm>
            <a:off x="2971800" y="3200400"/>
            <a:ext cx="3145536" cy="1905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1"/>
          <p:cNvSpPr txBox="1"/>
          <p:nvPr>
            <p:ph type="ctrTitle"/>
          </p:nvPr>
        </p:nvSpPr>
        <p:spPr>
          <a:xfrm>
            <a:off x="311700" y="107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a:t>Visibility</a:t>
            </a:r>
            <a:endParaRPr sz="2800"/>
          </a:p>
        </p:txBody>
      </p:sp>
      <p:pic>
        <p:nvPicPr>
          <p:cNvPr id="113" name="Google Shape;113;p21"/>
          <p:cNvPicPr preferRelativeResize="0"/>
          <p:nvPr/>
        </p:nvPicPr>
        <p:blipFill>
          <a:blip r:embed="rId3">
            <a:alphaModFix/>
          </a:blip>
          <a:stretch>
            <a:fillRect/>
          </a:stretch>
        </p:blipFill>
        <p:spPr>
          <a:xfrm>
            <a:off x="0" y="747031"/>
            <a:ext cx="6858000" cy="2859673"/>
          </a:xfrm>
          <a:prstGeom prst="rect">
            <a:avLst/>
          </a:prstGeom>
          <a:noFill/>
          <a:ln>
            <a:noFill/>
          </a:ln>
        </p:spPr>
      </p:pic>
      <p:pic>
        <p:nvPicPr>
          <p:cNvPr id="114" name="Google Shape;114;p21"/>
          <p:cNvPicPr preferRelativeResize="0"/>
          <p:nvPr/>
        </p:nvPicPr>
        <p:blipFill rotWithShape="1">
          <a:blip r:embed="rId4">
            <a:alphaModFix/>
          </a:blip>
          <a:srcRect b="19308" l="0" r="0" t="31372"/>
          <a:stretch/>
        </p:blipFill>
        <p:spPr>
          <a:xfrm>
            <a:off x="2971800" y="3281677"/>
            <a:ext cx="3145524" cy="1861825"/>
          </a:xfrm>
          <a:prstGeom prst="rect">
            <a:avLst/>
          </a:prstGeom>
          <a:noFill/>
          <a:ln>
            <a:noFill/>
          </a:ln>
        </p:spPr>
      </p:pic>
      <p:pic>
        <p:nvPicPr>
          <p:cNvPr id="115" name="Google Shape;115;p21"/>
          <p:cNvPicPr preferRelativeResize="0"/>
          <p:nvPr/>
        </p:nvPicPr>
        <p:blipFill>
          <a:blip r:embed="rId5">
            <a:alphaModFix/>
          </a:blip>
          <a:stretch>
            <a:fillRect/>
          </a:stretch>
        </p:blipFill>
        <p:spPr>
          <a:xfrm>
            <a:off x="6355875" y="2393275"/>
            <a:ext cx="2787500" cy="2787500"/>
          </a:xfrm>
          <a:prstGeom prst="rect">
            <a:avLst/>
          </a:prstGeom>
          <a:noFill/>
          <a:ln>
            <a:noFill/>
          </a:ln>
        </p:spPr>
      </p:pic>
      <p:sp>
        <p:nvSpPr>
          <p:cNvPr id="116" name="Google Shape;116;p21"/>
          <p:cNvSpPr txBox="1"/>
          <p:nvPr>
            <p:ph idx="1" type="subTitle"/>
          </p:nvPr>
        </p:nvSpPr>
        <p:spPr>
          <a:xfrm>
            <a:off x="89450" y="3796375"/>
            <a:ext cx="2882400" cy="12153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400"/>
              <a:t>FV3 does not depict fog development nearly as often as NMMB</a:t>
            </a:r>
            <a:endParaRPr sz="1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