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Lst>
  <p:sldSz cy="5143500" cx="9144000"/>
  <p:notesSz cx="6858000" cy="9144000"/>
  <p:embeddedFontLst>
    <p:embeddedFont>
      <p:font typeface="Roboto"/>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07" roundtripDataSignature="AMtx7mjKGXkbW2n9KCvkZcKgqoZ4UtZl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82CC68B-5AA0-471E-BAD1-ACD173880FBF}">
  <a:tblStyle styleId="{882CC68B-5AA0-471E-BAD1-ACD173880FB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customschemas.google.com/relationships/presentationmetadata" Target="metadata"/><Relationship Id="rId106" Type="http://schemas.openxmlformats.org/officeDocument/2006/relationships/font" Target="fonts/Roboto-boldItalic.fntdata"/><Relationship Id="rId105" Type="http://schemas.openxmlformats.org/officeDocument/2006/relationships/font" Target="fonts/Roboto-italic.fntdata"/><Relationship Id="rId104" Type="http://schemas.openxmlformats.org/officeDocument/2006/relationships/font" Target="fonts/Roboto-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oboto-regular.fntdata"/><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9de9517aaf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9de9517aaf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1" name="Google Shape;99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6" name="Google Shape;110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7" name="Google Shape;114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6" name="Google Shape;121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7" name="Google Shape;126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5" name="Google Shape;130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6" name="Google Shape;132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8" name="Google Shape;134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1" name="Google Shape;139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5" name="Google Shape;140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6" name="Google Shape;142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5" name="Google Shape;1445;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8" name="Google Shape;1458;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1" name="Google Shape;147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3" name="Google Shape;150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9" name="Google Shape;1519;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5" name="Google Shape;153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5" name="Google Shape;1555;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3" name="Google Shape;157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1" name="Google Shape;159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1" name="Google Shape;161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7" name="Google Shape;163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2" name="Google Shape;165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5" name="Google Shape;166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8" name="Google Shape;167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3" name="Google Shape;1703;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6" name="Google Shape;171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0" name="Google Shape;173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9e1eb36ad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3" name="Google Shape;1743;g9e1eb36ad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6" name="Google Shape;175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6"/>
          <p:cNvSpPr txBox="1"/>
          <p:nvPr>
            <p:ph type="ctrTitle"/>
          </p:nvPr>
        </p:nvSpPr>
        <p:spPr>
          <a:xfrm>
            <a:off x="685800" y="1597822"/>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9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9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9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9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5"/>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0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6"/>
          <p:cNvSpPr txBox="1"/>
          <p:nvPr>
            <p:ph type="title"/>
          </p:nvPr>
        </p:nvSpPr>
        <p:spPr>
          <a:xfrm rot="5400000">
            <a:off x="6012656" y="771527"/>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06"/>
          <p:cNvSpPr txBox="1"/>
          <p:nvPr>
            <p:ph idx="1" type="body"/>
          </p:nvPr>
        </p:nvSpPr>
        <p:spPr>
          <a:xfrm rot="5400000">
            <a:off x="1821656" y="-1209673"/>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0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0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9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9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9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99"/>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99"/>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99"/>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9"/>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0"/>
          <p:cNvSpPr txBox="1"/>
          <p:nvPr>
            <p:ph idx="1" type="body"/>
          </p:nvPr>
        </p:nvSpPr>
        <p:spPr>
          <a:xfrm>
            <a:off x="457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100"/>
          <p:cNvSpPr txBox="1"/>
          <p:nvPr>
            <p:ph idx="2" type="body"/>
          </p:nvPr>
        </p:nvSpPr>
        <p:spPr>
          <a:xfrm>
            <a:off x="4648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10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01"/>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101"/>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101"/>
          <p:cNvSpPr txBox="1"/>
          <p:nvPr>
            <p:ph idx="3" type="body"/>
          </p:nvPr>
        </p:nvSpPr>
        <p:spPr>
          <a:xfrm>
            <a:off x="4645029"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101"/>
          <p:cNvSpPr txBox="1"/>
          <p:nvPr>
            <p:ph idx="4" type="body"/>
          </p:nvPr>
        </p:nvSpPr>
        <p:spPr>
          <a:xfrm>
            <a:off x="4645029"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10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0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0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0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3"/>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3"/>
          <p:cNvSpPr txBox="1"/>
          <p:nvPr>
            <p:ph idx="1" type="body"/>
          </p:nvPr>
        </p:nvSpPr>
        <p:spPr>
          <a:xfrm>
            <a:off x="3575050" y="204791"/>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103"/>
          <p:cNvSpPr txBox="1"/>
          <p:nvPr>
            <p:ph idx="2" type="body"/>
          </p:nvPr>
        </p:nvSpPr>
        <p:spPr>
          <a:xfrm>
            <a:off x="457202" y="1076328"/>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10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4"/>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4"/>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4"/>
          <p:cNvSpPr txBox="1"/>
          <p:nvPr>
            <p:ph idx="1" type="body"/>
          </p:nvPr>
        </p:nvSpPr>
        <p:spPr>
          <a:xfrm>
            <a:off x="1792288" y="4025506"/>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9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9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dk1"/>
                </a:solidFill>
                <a:latin typeface="Calibri"/>
                <a:ea typeface="Calibri"/>
                <a:cs typeface="Calibri"/>
                <a:sym typeface="Calibri"/>
              </a:defRPr>
            </a:lvl1pPr>
            <a:lvl2pPr indent="0" lvl="1" marL="0" marR="0" rtl="0" algn="r">
              <a:spcBef>
                <a:spcPts val="0"/>
              </a:spcBef>
              <a:buNone/>
              <a:defRPr b="1" i="0" sz="1200" u="none" cap="none" strike="noStrike">
                <a:solidFill>
                  <a:schemeClr val="dk1"/>
                </a:solidFill>
                <a:latin typeface="Calibri"/>
                <a:ea typeface="Calibri"/>
                <a:cs typeface="Calibri"/>
                <a:sym typeface="Calibri"/>
              </a:defRPr>
            </a:lvl2pPr>
            <a:lvl3pPr indent="0" lvl="2" marL="0" marR="0" rtl="0" algn="r">
              <a:spcBef>
                <a:spcPts val="0"/>
              </a:spcBef>
              <a:buNone/>
              <a:defRPr b="1" i="0" sz="1200" u="none" cap="none" strike="noStrike">
                <a:solidFill>
                  <a:schemeClr val="dk1"/>
                </a:solidFill>
                <a:latin typeface="Calibri"/>
                <a:ea typeface="Calibri"/>
                <a:cs typeface="Calibri"/>
                <a:sym typeface="Calibri"/>
              </a:defRPr>
            </a:lvl3pPr>
            <a:lvl4pPr indent="0" lvl="3" marL="0" marR="0" rtl="0" algn="r">
              <a:spcBef>
                <a:spcPts val="0"/>
              </a:spcBef>
              <a:buNone/>
              <a:defRPr b="1" i="0" sz="1200" u="none" cap="none" strike="noStrike">
                <a:solidFill>
                  <a:schemeClr val="dk1"/>
                </a:solidFill>
                <a:latin typeface="Calibri"/>
                <a:ea typeface="Calibri"/>
                <a:cs typeface="Calibri"/>
                <a:sym typeface="Calibri"/>
              </a:defRPr>
            </a:lvl4pPr>
            <a:lvl5pPr indent="0" lvl="4" marL="0" marR="0" rtl="0" algn="r">
              <a:spcBef>
                <a:spcPts val="0"/>
              </a:spcBef>
              <a:buNone/>
              <a:defRPr b="1" i="0" sz="1200" u="none" cap="none" strike="noStrike">
                <a:solidFill>
                  <a:schemeClr val="dk1"/>
                </a:solidFill>
                <a:latin typeface="Calibri"/>
                <a:ea typeface="Calibri"/>
                <a:cs typeface="Calibri"/>
                <a:sym typeface="Calibri"/>
              </a:defRPr>
            </a:lvl5pPr>
            <a:lvl6pPr indent="0" lvl="5" marL="0" marR="0" rtl="0" algn="r">
              <a:spcBef>
                <a:spcPts val="0"/>
              </a:spcBef>
              <a:buNone/>
              <a:defRPr b="1" i="0" sz="1200" u="none" cap="none" strike="noStrike">
                <a:solidFill>
                  <a:schemeClr val="dk1"/>
                </a:solidFill>
                <a:latin typeface="Calibri"/>
                <a:ea typeface="Calibri"/>
                <a:cs typeface="Calibri"/>
                <a:sym typeface="Calibri"/>
              </a:defRPr>
            </a:lvl6pPr>
            <a:lvl7pPr indent="0" lvl="6" marL="0" marR="0" rtl="0" algn="r">
              <a:spcBef>
                <a:spcPts val="0"/>
              </a:spcBef>
              <a:buNone/>
              <a:defRPr b="1" i="0" sz="1200" u="none" cap="none" strike="noStrike">
                <a:solidFill>
                  <a:schemeClr val="dk1"/>
                </a:solidFill>
                <a:latin typeface="Calibri"/>
                <a:ea typeface="Calibri"/>
                <a:cs typeface="Calibri"/>
                <a:sym typeface="Calibri"/>
              </a:defRPr>
            </a:lvl7pPr>
            <a:lvl8pPr indent="0" lvl="7" marL="0" marR="0" rtl="0" algn="r">
              <a:spcBef>
                <a:spcPts val="0"/>
              </a:spcBef>
              <a:buNone/>
              <a:defRPr b="1" i="0" sz="1200" u="none" cap="none" strike="noStrike">
                <a:solidFill>
                  <a:schemeClr val="dk1"/>
                </a:solidFill>
                <a:latin typeface="Calibri"/>
                <a:ea typeface="Calibri"/>
                <a:cs typeface="Calibri"/>
                <a:sym typeface="Calibri"/>
              </a:defRPr>
            </a:lvl8pPr>
            <a:lvl9pPr indent="0" lvl="8" marL="0" marR="0" rtl="0" algn="r">
              <a:spcBef>
                <a:spcPts val="0"/>
              </a:spcBef>
              <a:buNone/>
              <a:defRPr b="1"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8.png"/><Relationship Id="rId15" Type="http://schemas.openxmlformats.org/officeDocument/2006/relationships/image" Target="../media/image39.png"/><Relationship Id="rId1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8.png"/><Relationship Id="rId8"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gif"/><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3.png"/><Relationship Id="rId8"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44.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hyperlink" Target="https://drive.google.com/drive/folders/14AIkrrQlV_QwtXCLdScyi87Fx9y5vq2y"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7.png"/><Relationship Id="rId4" Type="http://schemas.openxmlformats.org/officeDocument/2006/relationships/image" Target="../media/image2.png"/><Relationship Id="rId5"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8.png"/><Relationship Id="rId4" Type="http://schemas.openxmlformats.org/officeDocument/2006/relationships/image" Target="../media/image52.png"/><Relationship Id="rId5" Type="http://schemas.openxmlformats.org/officeDocument/2006/relationships/image" Target="../media/image2.png"/><Relationship Id="rId6"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7.png"/><Relationship Id="rId4" Type="http://schemas.openxmlformats.org/officeDocument/2006/relationships/image" Target="../media/image2.png"/><Relationship Id="rId5"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6.gif"/><Relationship Id="rId4" Type="http://schemas.openxmlformats.org/officeDocument/2006/relationships/image" Target="../media/image2.png"/><Relationship Id="rId5"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4.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7.png"/><Relationship Id="rId4" Type="http://schemas.openxmlformats.org/officeDocument/2006/relationships/image" Target="../media/image2.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1.png"/><Relationship Id="rId4" Type="http://schemas.openxmlformats.org/officeDocument/2006/relationships/image" Target="../media/image2.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9.jpg"/><Relationship Id="rId4" Type="http://schemas.openxmlformats.org/officeDocument/2006/relationships/image" Target="../media/image2.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2.png"/><Relationship Id="rId7"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9.gif"/><Relationship Id="rId6" Type="http://schemas.openxmlformats.org/officeDocument/2006/relationships/image" Target="../media/image85.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3.png"/><Relationship Id="rId6" Type="http://schemas.openxmlformats.org/officeDocument/2006/relationships/image" Target="../media/image9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1.gif"/><Relationship Id="rId6" Type="http://schemas.openxmlformats.org/officeDocument/2006/relationships/image" Target="../media/image89.gif"/><Relationship Id="rId7" Type="http://schemas.openxmlformats.org/officeDocument/2006/relationships/image" Target="../media/image84.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1.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hyperlink" Target="https://drive.google.com/file/d/1oqslPSMXNqG-bIT8F2PKr5-3RQrCf5iD/view?usp=sharing" TargetMode="External"/><Relationship Id="rId4" Type="http://schemas.openxmlformats.org/officeDocument/2006/relationships/hyperlink" Target="https://docs.google.com/presentation/d/1EfoTVUlHnQ8PudehBmz7SHWbTY44bMJzL_wGOrUqT1o/edit?ts=5f777b6e#slide=id.p" TargetMode="External"/><Relationship Id="rId9" Type="http://schemas.openxmlformats.org/officeDocument/2006/relationships/image" Target="../media/image3.png"/><Relationship Id="rId5" Type="http://schemas.openxmlformats.org/officeDocument/2006/relationships/hyperlink" Target="https://docs.google.com/presentation/d/1CvkT4DOIuHLOjcONvxu2_w0CDXqcHrFvK--1eFzBJ1w/edit#slide=id.g83e8dda086_0_219" TargetMode="External"/><Relationship Id="rId6" Type="http://schemas.openxmlformats.org/officeDocument/2006/relationships/hyperlink" Target="https://docs.google.com/presentation/d/1urD_nwzB4ElVF_ElQc-UZayOrzB_9b7kopvrZS3MQB4/edit#slide=id.g9e121c0612_0_115" TargetMode="External"/><Relationship Id="rId7" Type="http://schemas.openxmlformats.org/officeDocument/2006/relationships/hyperlink" Target="https://docs.google.com/presentation/d/1U0yard3drsgcxpbtQC8KgXmNWPArfL3o06t05pDVTcM/edit#slide=id.p1" TargetMode="External"/><Relationship Id="rId8"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0.png"/><Relationship Id="rId6"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3.png"/><Relationship Id="rId6"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7.png"/><Relationship Id="rId6" Type="http://schemas.openxmlformats.org/officeDocument/2006/relationships/image" Target="../media/image8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7.png"/><Relationship Id="rId6" Type="http://schemas.openxmlformats.org/officeDocument/2006/relationships/image" Target="../media/image10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4.png"/><Relationship Id="rId6"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9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96.png"/><Relationship Id="rId4" Type="http://schemas.openxmlformats.org/officeDocument/2006/relationships/image" Target="../media/image99.png"/><Relationship Id="rId5" Type="http://schemas.openxmlformats.org/officeDocument/2006/relationships/image" Target="../media/image2.png"/><Relationship Id="rId6"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3.png"/><Relationship Id="rId6" Type="http://schemas.openxmlformats.org/officeDocument/2006/relationships/image" Target="../media/image100.png"/><Relationship Id="rId7" Type="http://schemas.openxmlformats.org/officeDocument/2006/relationships/image" Target="../media/image107.png"/><Relationship Id="rId8"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13.gif"/><Relationship Id="rId5" Type="http://schemas.openxmlformats.org/officeDocument/2006/relationships/image" Target="../media/image116.gif"/><Relationship Id="rId6" Type="http://schemas.openxmlformats.org/officeDocument/2006/relationships/image" Target="../media/image115.gif"/><Relationship Id="rId7" Type="http://schemas.openxmlformats.org/officeDocument/2006/relationships/image" Target="../media/image106.png"/><Relationship Id="rId8" Type="http://schemas.openxmlformats.org/officeDocument/2006/relationships/image" Target="../media/image111.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5.jpg"/><Relationship Id="rId6" Type="http://schemas.openxmlformats.org/officeDocument/2006/relationships/image" Target="../media/image110.jpg"/><Relationship Id="rId7" Type="http://schemas.openxmlformats.org/officeDocument/2006/relationships/image" Target="../media/image112.jpg"/><Relationship Id="rId8" Type="http://schemas.openxmlformats.org/officeDocument/2006/relationships/image" Target="../media/image10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docs.google.com/document/d/1spABEYEeofvkQUUk9TKq5jcMmOEOqQ2i1QBZ0yjIJCw/edit" TargetMode="External"/><Relationship Id="rId6" Type="http://schemas.openxmlformats.org/officeDocument/2006/relationships/hyperlink" Target="https://www.nco.ncep.noaa.gov/pmb/changes/gfsv16_removal_grids.shtml" TargetMode="External"/><Relationship Id="rId7" Type="http://schemas.openxmlformats.org/officeDocument/2006/relationships/hyperlink" Target="https://docs.google.com/document/d/1pDLqP6ne2grEJ2vMfw7RnkwyzRsGpGPMb1d2DeDuu2E/edit"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4.png"/><Relationship Id="rId6" Type="http://schemas.openxmlformats.org/officeDocument/2006/relationships/image" Target="../media/image10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2.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59490" y="439406"/>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89" name="Google Shape;89;p1"/>
          <p:cNvSpPr/>
          <p:nvPr/>
        </p:nvSpPr>
        <p:spPr>
          <a:xfrm>
            <a:off x="510746" y="450912"/>
            <a:ext cx="8220777" cy="493852"/>
          </a:xfrm>
          <a:prstGeom prst="rect">
            <a:avLst/>
          </a:prstGeom>
          <a:noFill/>
          <a:ln cap="flat" cmpd="sng" w="28575">
            <a:solidFill>
              <a:srgbClr val="226BAB"/>
            </a:solidFill>
            <a:prstDash val="solid"/>
            <a:round/>
            <a:headEnd len="sm" w="sm" type="none"/>
            <a:tailEnd len="sm" w="sm" type="none"/>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90" name="Google Shape;90;p1"/>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91" name="Google Shape;91;p1"/>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92" name="Google Shape;92;p1"/>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93" name="Google Shape;93;p1"/>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94" name="Google Shape;94;p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95" name="Google Shape;95;p1"/>
          <p:cNvSpPr txBox="1"/>
          <p:nvPr/>
        </p:nvSpPr>
        <p:spPr>
          <a:xfrm>
            <a:off x="42817" y="414927"/>
            <a:ext cx="9156633" cy="492410"/>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NCEP OD Science and Decisional Brief</a:t>
            </a:r>
            <a:endParaRPr/>
          </a:p>
        </p:txBody>
      </p:sp>
      <p:sp>
        <p:nvSpPr>
          <p:cNvPr id="96" name="Google Shape;96;p1"/>
          <p:cNvSpPr txBox="1"/>
          <p:nvPr/>
        </p:nvSpPr>
        <p:spPr>
          <a:xfrm>
            <a:off x="-23973" y="2929507"/>
            <a:ext cx="9167973" cy="18466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chemeClr val="dk1"/>
                </a:solidFill>
                <a:latin typeface="Arial"/>
                <a:ea typeface="Arial"/>
                <a:cs typeface="Arial"/>
                <a:sym typeface="Arial"/>
              </a:rPr>
              <a:t>Presented by:</a:t>
            </a:r>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2100" u="none" cap="none" strike="noStrike">
                <a:solidFill>
                  <a:srgbClr val="0000FF"/>
                </a:solidFill>
                <a:latin typeface="Calibri"/>
                <a:ea typeface="Calibri"/>
                <a:cs typeface="Calibri"/>
                <a:sym typeface="Calibri"/>
              </a:rPr>
              <a:t>Vijay Tallapragada and Geoff Manikin</a:t>
            </a:r>
            <a:endParaRPr/>
          </a:p>
          <a:p>
            <a:pPr indent="0" lvl="0" marL="0" marR="0" rtl="0" algn="ctr">
              <a:spcBef>
                <a:spcPts val="0"/>
              </a:spcBef>
              <a:spcAft>
                <a:spcPts val="0"/>
              </a:spcAft>
              <a:buNone/>
            </a:pPr>
            <a:r>
              <a:rPr b="1" i="0" lang="en-US" sz="1800" u="none" cap="none" strike="noStrike">
                <a:solidFill>
                  <a:schemeClr val="dk1"/>
                </a:solidFill>
                <a:latin typeface="Arial"/>
                <a:ea typeface="Arial"/>
                <a:cs typeface="Arial"/>
                <a:sym typeface="Arial"/>
              </a:rPr>
              <a:t>Environmental Modeling Center</a:t>
            </a:r>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2100" u="none" cap="none" strike="noStrike">
                <a:solidFill>
                  <a:srgbClr val="0000FF"/>
                </a:solidFill>
                <a:latin typeface="Calibri"/>
                <a:ea typeface="Calibri"/>
                <a:cs typeface="Calibri"/>
                <a:sym typeface="Calibri"/>
              </a:rPr>
              <a:t>5 October 2020</a:t>
            </a:r>
            <a:endParaRPr/>
          </a:p>
        </p:txBody>
      </p:sp>
      <p:sp>
        <p:nvSpPr>
          <p:cNvPr id="97" name="Google Shape;97;p1"/>
          <p:cNvSpPr txBox="1"/>
          <p:nvPr/>
        </p:nvSpPr>
        <p:spPr>
          <a:xfrm>
            <a:off x="50025" y="1323473"/>
            <a:ext cx="9043500" cy="153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hlink"/>
                </a:solidFill>
                <a:latin typeface="Calibri"/>
                <a:ea typeface="Calibri"/>
                <a:cs typeface="Calibri"/>
                <a:sym typeface="Calibri"/>
              </a:rPr>
              <a:t>GDAS/GFS v16.0</a:t>
            </a:r>
            <a:r>
              <a:rPr b="1" i="0" lang="en-US" sz="2800" u="none" cap="none" strike="noStrike">
                <a:solidFill>
                  <a:srgbClr val="0000FF"/>
                </a:solidFill>
                <a:latin typeface="Calibri"/>
                <a:ea typeface="Calibri"/>
                <a:cs typeface="Calibri"/>
                <a:sym typeface="Calibri"/>
              </a:rPr>
              <a:t>:</a:t>
            </a:r>
            <a:r>
              <a:rPr b="1" i="0" lang="en-US" sz="2790" u="none" cap="none" strike="noStrike">
                <a:solidFill>
                  <a:srgbClr val="0000FF"/>
                </a:solidFill>
                <a:latin typeface="Calibri"/>
                <a:ea typeface="Calibri"/>
                <a:cs typeface="Calibri"/>
                <a:sym typeface="Calibri"/>
              </a:rPr>
              <a:t> Upgrades to the Global Forecast System for implementation in </a:t>
            </a:r>
            <a:r>
              <a:rPr b="1" i="0" lang="en-US" sz="2880" u="none" cap="none" strike="noStrike">
                <a:solidFill>
                  <a:srgbClr val="0000FF"/>
                </a:solidFill>
                <a:latin typeface="Calibri"/>
                <a:ea typeface="Calibri"/>
                <a:cs typeface="Calibri"/>
                <a:sym typeface="Calibri"/>
              </a:rPr>
              <a:t>Q2FY21</a:t>
            </a:r>
            <a:endParaRPr/>
          </a:p>
          <a:p>
            <a:pPr indent="0" lvl="0" marL="0" marR="0" rtl="0" algn="ctr">
              <a:spcBef>
                <a:spcPts val="0"/>
              </a:spcBef>
              <a:spcAft>
                <a:spcPts val="0"/>
              </a:spcAft>
              <a:buNone/>
            </a:pPr>
            <a:r>
              <a:rPr b="1" i="1" lang="en-US" sz="2000" u="none" cap="none" strike="noStrike">
                <a:solidFill>
                  <a:srgbClr val="0000FF"/>
                </a:solidFill>
                <a:latin typeface="Calibri"/>
                <a:ea typeface="Calibri"/>
                <a:cs typeface="Calibri"/>
                <a:sym typeface="Calibri"/>
              </a:rPr>
              <a:t>First major upgrade to the UFS Medium Range Weather Application Coupled to the Global Wave Model</a:t>
            </a:r>
            <a:endParaRPr b="0" i="1" sz="1200" u="none" cap="none" strike="noStrike">
              <a:solidFill>
                <a:schemeClr val="dk1"/>
              </a:solidFill>
              <a:latin typeface="Calibri"/>
              <a:ea typeface="Calibri"/>
              <a:cs typeface="Calibri"/>
              <a:sym typeface="Calibri"/>
            </a:endParaRPr>
          </a:p>
        </p:txBody>
      </p:sp>
      <p:sp>
        <p:nvSpPr>
          <p:cNvPr id="98" name="Google Shape;98;p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9" name="Google Shape;99;p1"/>
          <p:cNvPicPr preferRelativeResize="0"/>
          <p:nvPr/>
        </p:nvPicPr>
        <p:blipFill rotWithShape="1">
          <a:blip r:embed="rId5">
            <a:alphaModFix/>
          </a:blip>
          <a:srcRect b="0" l="0" r="0" t="0"/>
          <a:stretch/>
        </p:blipFill>
        <p:spPr>
          <a:xfrm>
            <a:off x="1000412" y="4627675"/>
            <a:ext cx="1318122" cy="515825"/>
          </a:xfrm>
          <a:prstGeom prst="rect">
            <a:avLst/>
          </a:prstGeom>
          <a:noFill/>
          <a:ln>
            <a:noFill/>
          </a:ln>
        </p:spPr>
      </p:pic>
      <p:pic>
        <p:nvPicPr>
          <p:cNvPr descr="NCEP Central Operations WCOSS Implementation Standards" id="100" name="Google Shape;100;p1"/>
          <p:cNvPicPr preferRelativeResize="0"/>
          <p:nvPr/>
        </p:nvPicPr>
        <p:blipFill rotWithShape="1">
          <a:blip r:embed="rId6">
            <a:alphaModFix/>
          </a:blip>
          <a:srcRect b="0" l="0" r="0" t="0"/>
          <a:stretch/>
        </p:blipFill>
        <p:spPr>
          <a:xfrm>
            <a:off x="21623" y="4659917"/>
            <a:ext cx="933193" cy="5143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0"/>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219" name="Google Shape;219;p10"/>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220" name="Google Shape;220;p10"/>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221" name="Google Shape;221;p10"/>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222" name="Google Shape;222;p10"/>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223" name="Google Shape;223;p10"/>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224" name="Google Shape;224;p10"/>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GFSv16: Major Changes to the Forecast Model</a:t>
            </a:r>
            <a:endParaRPr/>
          </a:p>
        </p:txBody>
      </p:sp>
      <p:pic>
        <p:nvPicPr>
          <p:cNvPr id="225" name="Google Shape;225;p10"/>
          <p:cNvPicPr preferRelativeResize="0"/>
          <p:nvPr/>
        </p:nvPicPr>
        <p:blipFill rotWithShape="1">
          <a:blip r:embed="rId5">
            <a:alphaModFix/>
          </a:blip>
          <a:srcRect b="0" l="0" r="0" t="0"/>
          <a:stretch/>
        </p:blipFill>
        <p:spPr>
          <a:xfrm>
            <a:off x="2632164" y="1021658"/>
            <a:ext cx="6487285" cy="4072910"/>
          </a:xfrm>
          <a:prstGeom prst="rect">
            <a:avLst/>
          </a:prstGeom>
          <a:noFill/>
          <a:ln>
            <a:noFill/>
          </a:ln>
        </p:spPr>
      </p:pic>
      <p:sp>
        <p:nvSpPr>
          <p:cNvPr id="226" name="Google Shape;226;p10"/>
          <p:cNvSpPr txBox="1"/>
          <p:nvPr/>
        </p:nvSpPr>
        <p:spPr>
          <a:xfrm>
            <a:off x="0" y="2275413"/>
            <a:ext cx="2646218" cy="782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FF0000"/>
              </a:buClr>
              <a:buSzPts val="2100"/>
              <a:buFont typeface="Calibri"/>
              <a:buNone/>
            </a:pPr>
            <a:r>
              <a:rPr b="1" lang="en-US" sz="2100">
                <a:solidFill>
                  <a:srgbClr val="FF0000"/>
                </a:solidFill>
                <a:latin typeface="Calibri"/>
                <a:ea typeface="Calibri"/>
                <a:cs typeface="Calibri"/>
                <a:sym typeface="Calibri"/>
              </a:rPr>
              <a:t>Non-Stationary </a:t>
            </a:r>
            <a:r>
              <a:rPr b="1" i="0" lang="en-US" sz="2100" u="none" cap="none" strike="noStrike">
                <a:solidFill>
                  <a:srgbClr val="FF0000"/>
                </a:solidFill>
                <a:latin typeface="Arial"/>
                <a:ea typeface="Arial"/>
                <a:cs typeface="Arial"/>
                <a:sym typeface="Arial"/>
              </a:rPr>
              <a:t>GWD</a:t>
            </a:r>
            <a:r>
              <a:rPr b="1" lang="en-US" sz="2100">
                <a:solidFill>
                  <a:srgbClr val="FF0000"/>
                </a:solidFill>
                <a:latin typeface="Calibri"/>
                <a:ea typeface="Calibri"/>
                <a:cs typeface="Calibri"/>
                <a:sym typeface="Calibri"/>
              </a:rPr>
              <a:t>:  </a:t>
            </a:r>
            <a:r>
              <a:rPr b="1" i="0" lang="en-US" sz="2100" u="none" cap="none" strike="noStrike">
                <a:solidFill>
                  <a:srgbClr val="FF0000"/>
                </a:solidFill>
                <a:latin typeface="Arial"/>
                <a:ea typeface="Arial"/>
                <a:cs typeface="Arial"/>
                <a:sym typeface="Arial"/>
              </a:rPr>
              <a:t> Impac</a:t>
            </a:r>
            <a:r>
              <a:rPr b="1" lang="en-US" sz="2100">
                <a:solidFill>
                  <a:srgbClr val="FF0000"/>
                </a:solidFill>
                <a:latin typeface="Calibri"/>
                <a:ea typeface="Calibri"/>
                <a:cs typeface="Calibri"/>
                <a:sym typeface="Calibri"/>
              </a:rPr>
              <a:t>t on QBO/SAO </a:t>
            </a:r>
            <a:endParaRPr b="1" i="0" sz="2100" u="none" cap="none" strike="noStrike">
              <a:solidFill>
                <a:srgbClr val="FF0000"/>
              </a:solidFill>
              <a:latin typeface="Arial"/>
              <a:ea typeface="Arial"/>
              <a:cs typeface="Arial"/>
              <a:sym typeface="Arial"/>
            </a:endParaRPr>
          </a:p>
          <a:p>
            <a:pPr indent="0" lvl="0" marL="0" marR="0" rtl="0" algn="ctr">
              <a:lnSpc>
                <a:spcPct val="115000"/>
              </a:lnSpc>
              <a:spcBef>
                <a:spcPts val="0"/>
              </a:spcBef>
              <a:spcAft>
                <a:spcPts val="0"/>
              </a:spcAft>
              <a:buClr>
                <a:srgbClr val="0000FF"/>
              </a:buClr>
              <a:buSzPts val="2400"/>
              <a:buFont typeface="Calibri"/>
              <a:buNone/>
            </a:pPr>
            <a:r>
              <a:rPr b="1" lang="en-US" sz="1800">
                <a:solidFill>
                  <a:srgbClr val="0000FF"/>
                </a:solidFill>
                <a:latin typeface="Calibri"/>
                <a:ea typeface="Calibri"/>
                <a:cs typeface="Calibri"/>
                <a:sym typeface="Calibri"/>
              </a:rPr>
              <a:t>In collaboration with </a:t>
            </a:r>
            <a:r>
              <a:rPr b="1" lang="en-US" sz="2000">
                <a:solidFill>
                  <a:srgbClr val="0000FF"/>
                </a:solidFill>
                <a:latin typeface="Calibri"/>
                <a:ea typeface="Calibri"/>
                <a:cs typeface="Calibri"/>
                <a:sym typeface="Calibri"/>
              </a:rPr>
              <a:t>CIRES, UCB</a:t>
            </a:r>
            <a:endParaRPr b="1" sz="1600">
              <a:solidFill>
                <a:srgbClr val="0000FF"/>
              </a:solidFill>
              <a:latin typeface="Calibri"/>
              <a:ea typeface="Calibri"/>
              <a:cs typeface="Calibri"/>
              <a:sym typeface="Calibri"/>
            </a:endParaRPr>
          </a:p>
        </p:txBody>
      </p:sp>
      <p:sp>
        <p:nvSpPr>
          <p:cNvPr id="227" name="Google Shape;227;p1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1"/>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233" name="Google Shape;233;p11"/>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234" name="Google Shape;234;p11"/>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235" name="Google Shape;235;p11"/>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236" name="Google Shape;236;p11"/>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237" name="Google Shape;237;p1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238" name="Google Shape;238;p11"/>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Forecast improvements in the Stratosphere</a:t>
            </a:r>
            <a:endParaRPr/>
          </a:p>
        </p:txBody>
      </p:sp>
      <p:grpSp>
        <p:nvGrpSpPr>
          <p:cNvPr id="239" name="Google Shape;239;p11"/>
          <p:cNvGrpSpPr/>
          <p:nvPr/>
        </p:nvGrpSpPr>
        <p:grpSpPr>
          <a:xfrm>
            <a:off x="284007" y="1044913"/>
            <a:ext cx="3512138" cy="3918451"/>
            <a:chOff x="284007" y="1044913"/>
            <a:chExt cx="2708550" cy="3918451"/>
          </a:xfrm>
        </p:grpSpPr>
        <p:sp>
          <p:nvSpPr>
            <p:cNvPr id="240" name="Google Shape;240;p11"/>
            <p:cNvSpPr txBox="1"/>
            <p:nvPr/>
          </p:nvSpPr>
          <p:spPr>
            <a:xfrm>
              <a:off x="284007" y="1044913"/>
              <a:ext cx="2708550" cy="49860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US" sz="1425">
                  <a:solidFill>
                    <a:srgbClr val="0000FF"/>
                  </a:solidFill>
                  <a:latin typeface="Times New Roman"/>
                  <a:ea typeface="Times New Roman"/>
                  <a:cs typeface="Times New Roman"/>
                  <a:sym typeface="Times New Roman"/>
                </a:rPr>
                <a:t>Improved 1-hPa Temperatures </a:t>
              </a:r>
              <a:r>
                <a:rPr b="1" lang="en-US" sz="1125">
                  <a:solidFill>
                    <a:schemeClr val="dk1"/>
                  </a:solidFill>
                  <a:latin typeface="Times New Roman"/>
                  <a:ea typeface="Times New Roman"/>
                  <a:cs typeface="Times New Roman"/>
                  <a:sym typeface="Times New Roman"/>
                </a:rPr>
                <a:t>: </a:t>
              </a:r>
              <a:endParaRPr b="1" sz="1125">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1125">
                  <a:solidFill>
                    <a:schemeClr val="dk1"/>
                  </a:solidFill>
                  <a:latin typeface="Times New Roman"/>
                  <a:ea typeface="Times New Roman"/>
                  <a:cs typeface="Times New Roman"/>
                  <a:sym typeface="Times New Roman"/>
                </a:rPr>
                <a:t>60N-90N   Dec 2019 – Jan 2020</a:t>
              </a:r>
              <a:endParaRPr b="1" sz="1125">
                <a:solidFill>
                  <a:schemeClr val="dk1"/>
                </a:solidFill>
                <a:latin typeface="Times New Roman"/>
                <a:ea typeface="Times New Roman"/>
                <a:cs typeface="Times New Roman"/>
                <a:sym typeface="Times New Roman"/>
              </a:endParaRPr>
            </a:p>
          </p:txBody>
        </p:sp>
        <p:pic>
          <p:nvPicPr>
            <p:cNvPr id="241" name="Google Shape;241;p11"/>
            <p:cNvPicPr preferRelativeResize="0"/>
            <p:nvPr/>
          </p:nvPicPr>
          <p:blipFill rotWithShape="1">
            <a:blip r:embed="rId5">
              <a:alphaModFix/>
            </a:blip>
            <a:srcRect b="0" l="0" r="0" t="0"/>
            <a:stretch/>
          </p:blipFill>
          <p:spPr>
            <a:xfrm>
              <a:off x="640163" y="3386020"/>
              <a:ext cx="2206856" cy="1577344"/>
            </a:xfrm>
            <a:prstGeom prst="rect">
              <a:avLst/>
            </a:prstGeom>
            <a:noFill/>
            <a:ln>
              <a:noFill/>
            </a:ln>
          </p:spPr>
        </p:pic>
        <p:pic>
          <p:nvPicPr>
            <p:cNvPr id="242" name="Google Shape;242;p11"/>
            <p:cNvPicPr preferRelativeResize="0"/>
            <p:nvPr/>
          </p:nvPicPr>
          <p:blipFill rotWithShape="1">
            <a:blip r:embed="rId6">
              <a:alphaModFix/>
            </a:blip>
            <a:srcRect b="0" l="0" r="0" t="0"/>
            <a:stretch/>
          </p:blipFill>
          <p:spPr>
            <a:xfrm>
              <a:off x="639919" y="1654251"/>
              <a:ext cx="2206856" cy="1577325"/>
            </a:xfrm>
            <a:prstGeom prst="rect">
              <a:avLst/>
            </a:prstGeom>
            <a:noFill/>
            <a:ln>
              <a:noFill/>
            </a:ln>
          </p:spPr>
        </p:pic>
        <p:sp>
          <p:nvSpPr>
            <p:cNvPr id="243" name="Google Shape;243;p11"/>
            <p:cNvSpPr txBox="1"/>
            <p:nvPr/>
          </p:nvSpPr>
          <p:spPr>
            <a:xfrm>
              <a:off x="1136269" y="3586335"/>
              <a:ext cx="659025" cy="254025"/>
            </a:xfrm>
            <a:prstGeom prst="rect">
              <a:avLst/>
            </a:prstGeom>
            <a:solidFill>
              <a:srgbClr val="FFF2CC"/>
            </a:solid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b="1" i="1" lang="en-US" sz="1200">
                  <a:solidFill>
                    <a:schemeClr val="dk1"/>
                  </a:solidFill>
                  <a:latin typeface="Times New Roman"/>
                  <a:ea typeface="Times New Roman"/>
                  <a:cs typeface="Times New Roman"/>
                  <a:sym typeface="Times New Roman"/>
                </a:rPr>
                <a:t>GFSv16</a:t>
              </a:r>
              <a:endParaRPr b="1" i="1" sz="1200">
                <a:solidFill>
                  <a:schemeClr val="dk1"/>
                </a:solidFill>
                <a:latin typeface="Times New Roman"/>
                <a:ea typeface="Times New Roman"/>
                <a:cs typeface="Times New Roman"/>
                <a:sym typeface="Times New Roman"/>
              </a:endParaRPr>
            </a:p>
          </p:txBody>
        </p:sp>
      </p:grpSp>
      <p:grpSp>
        <p:nvGrpSpPr>
          <p:cNvPr id="244" name="Google Shape;244;p11"/>
          <p:cNvGrpSpPr/>
          <p:nvPr/>
        </p:nvGrpSpPr>
        <p:grpSpPr>
          <a:xfrm>
            <a:off x="4262037" y="1119192"/>
            <a:ext cx="4820818" cy="3956601"/>
            <a:chOff x="4332117" y="1119192"/>
            <a:chExt cx="3722006" cy="3956601"/>
          </a:xfrm>
        </p:grpSpPr>
        <p:pic>
          <p:nvPicPr>
            <p:cNvPr id="245" name="Google Shape;245;p11"/>
            <p:cNvPicPr preferRelativeResize="0"/>
            <p:nvPr/>
          </p:nvPicPr>
          <p:blipFill rotWithShape="1">
            <a:blip r:embed="rId7">
              <a:alphaModFix/>
            </a:blip>
            <a:srcRect b="0" l="0" r="0" t="0"/>
            <a:stretch/>
          </p:blipFill>
          <p:spPr>
            <a:xfrm>
              <a:off x="4543674" y="1758961"/>
              <a:ext cx="1030300" cy="1100834"/>
            </a:xfrm>
            <a:prstGeom prst="rect">
              <a:avLst/>
            </a:prstGeom>
            <a:noFill/>
            <a:ln>
              <a:noFill/>
            </a:ln>
          </p:spPr>
        </p:pic>
        <p:pic>
          <p:nvPicPr>
            <p:cNvPr id="246" name="Google Shape;246;p11"/>
            <p:cNvPicPr preferRelativeResize="0"/>
            <p:nvPr/>
          </p:nvPicPr>
          <p:blipFill rotWithShape="1">
            <a:blip r:embed="rId8">
              <a:alphaModFix/>
            </a:blip>
            <a:srcRect b="0" l="0" r="0" t="0"/>
            <a:stretch/>
          </p:blipFill>
          <p:spPr>
            <a:xfrm>
              <a:off x="5685939" y="1773290"/>
              <a:ext cx="1030300" cy="1100834"/>
            </a:xfrm>
            <a:prstGeom prst="rect">
              <a:avLst/>
            </a:prstGeom>
            <a:noFill/>
            <a:ln>
              <a:noFill/>
            </a:ln>
          </p:spPr>
        </p:pic>
        <p:pic>
          <p:nvPicPr>
            <p:cNvPr id="247" name="Google Shape;247;p11"/>
            <p:cNvPicPr preferRelativeResize="0"/>
            <p:nvPr/>
          </p:nvPicPr>
          <p:blipFill rotWithShape="1">
            <a:blip r:embed="rId9">
              <a:alphaModFix/>
            </a:blip>
            <a:srcRect b="0" l="0" r="0" t="0"/>
            <a:stretch/>
          </p:blipFill>
          <p:spPr>
            <a:xfrm>
              <a:off x="6849425" y="1765221"/>
              <a:ext cx="1030300" cy="1100834"/>
            </a:xfrm>
            <a:prstGeom prst="rect">
              <a:avLst/>
            </a:prstGeom>
            <a:noFill/>
            <a:ln>
              <a:noFill/>
            </a:ln>
          </p:spPr>
        </p:pic>
        <p:pic>
          <p:nvPicPr>
            <p:cNvPr id="248" name="Google Shape;248;p11"/>
            <p:cNvPicPr preferRelativeResize="0"/>
            <p:nvPr/>
          </p:nvPicPr>
          <p:blipFill rotWithShape="1">
            <a:blip r:embed="rId10">
              <a:alphaModFix/>
            </a:blip>
            <a:srcRect b="0" l="0" r="0" t="0"/>
            <a:stretch/>
          </p:blipFill>
          <p:spPr>
            <a:xfrm>
              <a:off x="4543674" y="2853534"/>
              <a:ext cx="1030300" cy="1100834"/>
            </a:xfrm>
            <a:prstGeom prst="rect">
              <a:avLst/>
            </a:prstGeom>
            <a:noFill/>
            <a:ln>
              <a:noFill/>
            </a:ln>
          </p:spPr>
        </p:pic>
        <p:pic>
          <p:nvPicPr>
            <p:cNvPr id="249" name="Google Shape;249;p11"/>
            <p:cNvPicPr preferRelativeResize="0"/>
            <p:nvPr/>
          </p:nvPicPr>
          <p:blipFill rotWithShape="1">
            <a:blip r:embed="rId11">
              <a:alphaModFix/>
            </a:blip>
            <a:srcRect b="0" l="0" r="0" t="0"/>
            <a:stretch/>
          </p:blipFill>
          <p:spPr>
            <a:xfrm>
              <a:off x="5685939" y="2874124"/>
              <a:ext cx="1030300" cy="1100834"/>
            </a:xfrm>
            <a:prstGeom prst="rect">
              <a:avLst/>
            </a:prstGeom>
            <a:noFill/>
            <a:ln>
              <a:noFill/>
            </a:ln>
          </p:spPr>
        </p:pic>
        <p:pic>
          <p:nvPicPr>
            <p:cNvPr id="250" name="Google Shape;250;p11"/>
            <p:cNvPicPr preferRelativeResize="0"/>
            <p:nvPr/>
          </p:nvPicPr>
          <p:blipFill rotWithShape="1">
            <a:blip r:embed="rId12">
              <a:alphaModFix/>
            </a:blip>
            <a:srcRect b="0" l="0" r="0" t="0"/>
            <a:stretch/>
          </p:blipFill>
          <p:spPr>
            <a:xfrm>
              <a:off x="4552469" y="3948109"/>
              <a:ext cx="1030300" cy="1100834"/>
            </a:xfrm>
            <a:prstGeom prst="rect">
              <a:avLst/>
            </a:prstGeom>
            <a:noFill/>
            <a:ln>
              <a:noFill/>
            </a:ln>
          </p:spPr>
        </p:pic>
        <p:pic>
          <p:nvPicPr>
            <p:cNvPr id="251" name="Google Shape;251;p11"/>
            <p:cNvPicPr preferRelativeResize="0"/>
            <p:nvPr/>
          </p:nvPicPr>
          <p:blipFill rotWithShape="1">
            <a:blip r:embed="rId13">
              <a:alphaModFix/>
            </a:blip>
            <a:srcRect b="0" l="0" r="0" t="0"/>
            <a:stretch/>
          </p:blipFill>
          <p:spPr>
            <a:xfrm>
              <a:off x="5685939" y="3974959"/>
              <a:ext cx="1030300" cy="1100834"/>
            </a:xfrm>
            <a:prstGeom prst="rect">
              <a:avLst/>
            </a:prstGeom>
            <a:noFill/>
            <a:ln>
              <a:noFill/>
            </a:ln>
          </p:spPr>
        </p:pic>
        <p:pic>
          <p:nvPicPr>
            <p:cNvPr id="252" name="Google Shape;252;p11"/>
            <p:cNvPicPr preferRelativeResize="0"/>
            <p:nvPr/>
          </p:nvPicPr>
          <p:blipFill rotWithShape="1">
            <a:blip r:embed="rId14">
              <a:alphaModFix/>
            </a:blip>
            <a:srcRect b="0" l="0" r="0" t="0"/>
            <a:stretch/>
          </p:blipFill>
          <p:spPr>
            <a:xfrm>
              <a:off x="6849425" y="3954368"/>
              <a:ext cx="1030300" cy="1100834"/>
            </a:xfrm>
            <a:prstGeom prst="rect">
              <a:avLst/>
            </a:prstGeom>
            <a:noFill/>
            <a:ln>
              <a:noFill/>
            </a:ln>
          </p:spPr>
        </p:pic>
        <p:pic>
          <p:nvPicPr>
            <p:cNvPr id="253" name="Google Shape;253;p11"/>
            <p:cNvPicPr preferRelativeResize="0"/>
            <p:nvPr/>
          </p:nvPicPr>
          <p:blipFill rotWithShape="1">
            <a:blip r:embed="rId15">
              <a:alphaModFix/>
            </a:blip>
            <a:srcRect b="0" l="0" r="0" t="0"/>
            <a:stretch/>
          </p:blipFill>
          <p:spPr>
            <a:xfrm>
              <a:off x="6849425" y="2859794"/>
              <a:ext cx="1030300" cy="1100834"/>
            </a:xfrm>
            <a:prstGeom prst="rect">
              <a:avLst/>
            </a:prstGeom>
            <a:noFill/>
            <a:ln>
              <a:noFill/>
            </a:ln>
          </p:spPr>
        </p:pic>
        <p:sp>
          <p:nvSpPr>
            <p:cNvPr id="254" name="Google Shape;254;p11"/>
            <p:cNvSpPr txBox="1"/>
            <p:nvPr/>
          </p:nvSpPr>
          <p:spPr>
            <a:xfrm rot="5400000">
              <a:off x="3979224" y="2031439"/>
              <a:ext cx="947201" cy="19282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09-11/2019</a:t>
              </a:r>
              <a:endParaRPr sz="1200">
                <a:solidFill>
                  <a:srgbClr val="000000"/>
                </a:solidFill>
                <a:latin typeface="Calibri"/>
                <a:ea typeface="Calibri"/>
                <a:cs typeface="Calibri"/>
                <a:sym typeface="Calibri"/>
              </a:endParaRPr>
            </a:p>
          </p:txBody>
        </p:sp>
        <p:sp>
          <p:nvSpPr>
            <p:cNvPr id="255" name="Google Shape;255;p11"/>
            <p:cNvSpPr txBox="1"/>
            <p:nvPr/>
          </p:nvSpPr>
          <p:spPr>
            <a:xfrm rot="5238735">
              <a:off x="4019090" y="3215641"/>
              <a:ext cx="858870" cy="192752"/>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12/2019-02/2020</a:t>
              </a:r>
              <a:endParaRPr sz="1200">
                <a:solidFill>
                  <a:srgbClr val="000000"/>
                </a:solidFill>
                <a:latin typeface="Calibri"/>
                <a:ea typeface="Calibri"/>
                <a:cs typeface="Calibri"/>
                <a:sym typeface="Calibri"/>
              </a:endParaRPr>
            </a:p>
          </p:txBody>
        </p:sp>
        <p:sp>
          <p:nvSpPr>
            <p:cNvPr id="256" name="Google Shape;256;p11"/>
            <p:cNvSpPr txBox="1"/>
            <p:nvPr/>
          </p:nvSpPr>
          <p:spPr>
            <a:xfrm rot="5400000">
              <a:off x="4030013" y="4422111"/>
              <a:ext cx="871200" cy="19282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03-05/2020</a:t>
              </a:r>
              <a:endParaRPr sz="1200">
                <a:solidFill>
                  <a:srgbClr val="000000"/>
                </a:solidFill>
                <a:latin typeface="Calibri"/>
                <a:ea typeface="Calibri"/>
                <a:cs typeface="Calibri"/>
                <a:sym typeface="Calibri"/>
              </a:endParaRPr>
            </a:p>
          </p:txBody>
        </p:sp>
        <p:sp>
          <p:nvSpPr>
            <p:cNvPr id="257" name="Google Shape;257;p11"/>
            <p:cNvSpPr txBox="1"/>
            <p:nvPr/>
          </p:nvSpPr>
          <p:spPr>
            <a:xfrm>
              <a:off x="4543674" y="1119192"/>
              <a:ext cx="3510450" cy="479443"/>
            </a:xfrm>
            <a:prstGeom prst="rect">
              <a:avLst/>
            </a:prstGeom>
            <a:noFill/>
            <a:ln>
              <a:noFill/>
            </a:ln>
          </p:spPr>
          <p:txBody>
            <a:bodyPr anchorCtr="0" anchor="t" bIns="68550" lIns="68550" spcFirstLastPara="1" rIns="68550" wrap="square" tIns="68550">
              <a:noAutofit/>
            </a:bodyPr>
            <a:lstStyle/>
            <a:p>
              <a:pPr indent="0" lvl="0" marL="0" marR="0" rtl="0" algn="l">
                <a:spcBef>
                  <a:spcPts val="0"/>
                </a:spcBef>
                <a:spcAft>
                  <a:spcPts val="0"/>
                </a:spcAft>
                <a:buNone/>
              </a:pPr>
              <a:r>
                <a:rPr b="1" lang="en-US" sz="1350">
                  <a:solidFill>
                    <a:srgbClr val="0000FF"/>
                  </a:solidFill>
                  <a:latin typeface="Calibri"/>
                  <a:ea typeface="Calibri"/>
                  <a:cs typeface="Calibri"/>
                  <a:sym typeface="Calibri"/>
                </a:rPr>
                <a:t>Captured water vapor seasonal cycle </a:t>
              </a:r>
              <a:r>
                <a:rPr b="1" lang="en-US" sz="1200">
                  <a:solidFill>
                    <a:schemeClr val="dk1"/>
                  </a:solidFill>
                  <a:latin typeface="Calibri"/>
                  <a:ea typeface="Calibri"/>
                  <a:cs typeface="Calibri"/>
                  <a:sym typeface="Calibri"/>
                </a:rPr>
                <a:t>in the stratosphere, compares well with UARS HALOE observations (Sept. 2019-May 2020)</a:t>
              </a:r>
              <a:endParaRPr b="1" sz="1200">
                <a:solidFill>
                  <a:schemeClr val="dk1"/>
                </a:solidFill>
                <a:latin typeface="Calibri"/>
                <a:ea typeface="Calibri"/>
                <a:cs typeface="Calibri"/>
                <a:sym typeface="Calibri"/>
              </a:endParaRPr>
            </a:p>
          </p:txBody>
        </p:sp>
      </p:grpSp>
      <p:sp>
        <p:nvSpPr>
          <p:cNvPr id="258" name="Google Shape;258;p11"/>
          <p:cNvSpPr txBox="1"/>
          <p:nvPr/>
        </p:nvSpPr>
        <p:spPr>
          <a:xfrm>
            <a:off x="6625878" y="946905"/>
            <a:ext cx="2530757"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rgbClr val="0000FF"/>
                </a:solidFill>
                <a:latin typeface="Calibri"/>
                <a:ea typeface="Calibri"/>
                <a:cs typeface="Calibri"/>
                <a:sym typeface="Calibri"/>
              </a:rPr>
              <a:t>Figures courtesy: Craig Long, CPC</a:t>
            </a:r>
            <a:endParaRPr/>
          </a:p>
        </p:txBody>
      </p:sp>
      <p:sp>
        <p:nvSpPr>
          <p:cNvPr id="259" name="Google Shape;259;p1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2"/>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265" name="Google Shape;265;p12"/>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266" name="Google Shape;266;p12"/>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267" name="Google Shape;267;p12"/>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268" name="Google Shape;268;p12"/>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269" name="Google Shape;269;p1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270" name="Google Shape;270;p12"/>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Improved ice cloud – radiation interactions</a:t>
            </a:r>
            <a:endParaRPr/>
          </a:p>
        </p:txBody>
      </p:sp>
      <p:pic>
        <p:nvPicPr>
          <p:cNvPr descr="C:\Users\ruiyu.sun\Desktop\COLD_BIAS_IN_FV3GFS\fv3gfs16_cold_bias_threshold4minrei\figures\qmin9em6_global_tmp_xz_map_20170105_120.gif" id="271" name="Google Shape;271;p12"/>
          <p:cNvPicPr preferRelativeResize="0"/>
          <p:nvPr/>
        </p:nvPicPr>
        <p:blipFill rotWithShape="1">
          <a:blip r:embed="rId5">
            <a:alphaModFix/>
          </a:blip>
          <a:srcRect b="0" l="0" r="50000" t="0"/>
          <a:stretch/>
        </p:blipFill>
        <p:spPr>
          <a:xfrm>
            <a:off x="50032" y="1006166"/>
            <a:ext cx="4098499" cy="3718150"/>
          </a:xfrm>
          <a:prstGeom prst="rect">
            <a:avLst/>
          </a:prstGeom>
          <a:noFill/>
          <a:ln>
            <a:noFill/>
          </a:ln>
        </p:spPr>
      </p:pic>
      <p:sp>
        <p:nvSpPr>
          <p:cNvPr id="272" name="Google Shape;272;p12"/>
          <p:cNvSpPr txBox="1"/>
          <p:nvPr/>
        </p:nvSpPr>
        <p:spPr>
          <a:xfrm>
            <a:off x="713839" y="4692588"/>
            <a:ext cx="3193143" cy="267339"/>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reduced tropospheric cold bias</a:t>
            </a:r>
            <a:endParaRPr b="1" sz="1800">
              <a:solidFill>
                <a:schemeClr val="dk1"/>
              </a:solidFill>
              <a:latin typeface="Calibri"/>
              <a:ea typeface="Calibri"/>
              <a:cs typeface="Calibri"/>
              <a:sym typeface="Calibri"/>
            </a:endParaRPr>
          </a:p>
        </p:txBody>
      </p:sp>
      <p:sp>
        <p:nvSpPr>
          <p:cNvPr id="273" name="Google Shape;273;p12"/>
          <p:cNvSpPr txBox="1"/>
          <p:nvPr/>
        </p:nvSpPr>
        <p:spPr>
          <a:xfrm>
            <a:off x="4391890" y="927929"/>
            <a:ext cx="4701572" cy="9849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Calibri"/>
                <a:ea typeface="Calibri"/>
                <a:cs typeface="Calibri"/>
                <a:sym typeface="Calibri"/>
              </a:rPr>
              <a:t>Use </a:t>
            </a:r>
            <a:r>
              <a:rPr b="0" i="0" lang="en-US" sz="2400" u="none" cap="none" strike="noStrike">
                <a:solidFill>
                  <a:srgbClr val="000000"/>
                </a:solidFill>
                <a:latin typeface="Arial"/>
                <a:ea typeface="Arial"/>
                <a:cs typeface="Arial"/>
                <a:sym typeface="Arial"/>
              </a:rPr>
              <a:t>Wyser (1998) formula to calculate r</a:t>
            </a:r>
            <a:r>
              <a:rPr b="0" baseline="-25000" i="0" lang="en-US" sz="2400" u="none" cap="none" strike="noStrike">
                <a:solidFill>
                  <a:srgbClr val="000000"/>
                </a:solidFill>
                <a:latin typeface="Arial"/>
                <a:ea typeface="Arial"/>
                <a:cs typeface="Arial"/>
                <a:sym typeface="Arial"/>
              </a:rPr>
              <a:t>eff-ice</a:t>
            </a:r>
            <a:r>
              <a:rPr b="0" i="0" lang="en-US" sz="2400" u="none" cap="none" strike="noStrike">
                <a:solidFill>
                  <a:srgbClr val="000000"/>
                </a:solidFill>
                <a:latin typeface="Arial"/>
                <a:ea typeface="Arial"/>
                <a:cs typeface="Arial"/>
                <a:sym typeface="Arial"/>
              </a:rPr>
              <a:t> as a function of q</a:t>
            </a:r>
            <a:r>
              <a:rPr b="0" baseline="-25000" i="0" lang="en-US" sz="2400" u="none" cap="none" strike="noStrike">
                <a:solidFill>
                  <a:srgbClr val="000000"/>
                </a:solidFill>
                <a:latin typeface="Arial"/>
                <a:ea typeface="Arial"/>
                <a:cs typeface="Arial"/>
                <a:sym typeface="Arial"/>
              </a:rPr>
              <a:t>i</a:t>
            </a:r>
            <a:r>
              <a:rPr b="0" i="0" lang="en-US" sz="2400" u="none" cap="none" strike="noStrike">
                <a:solidFill>
                  <a:srgbClr val="000000"/>
                </a:solidFill>
                <a:latin typeface="Arial"/>
                <a:ea typeface="Arial"/>
                <a:cs typeface="Arial"/>
                <a:sym typeface="Arial"/>
              </a:rPr>
              <a:t> and T</a:t>
            </a:r>
            <a:r>
              <a:rPr b="0" i="0" lang="en-US" sz="2400" u="none" cap="none" strike="noStrike">
                <a:solidFill>
                  <a:schemeClr val="dk1"/>
                </a:solidFill>
                <a:latin typeface="Arial"/>
                <a:ea typeface="Arial"/>
                <a:cs typeface="Arial"/>
                <a:sym typeface="Arial"/>
              </a:rPr>
              <a:t> for q</a:t>
            </a:r>
            <a:r>
              <a:rPr b="0" baseline="-25000" i="0" lang="en-US" sz="2400" u="none" cap="none" strike="noStrike">
                <a:solidFill>
                  <a:schemeClr val="dk1"/>
                </a:solidFill>
                <a:latin typeface="Arial"/>
                <a:ea typeface="Arial"/>
                <a:cs typeface="Arial"/>
                <a:sym typeface="Arial"/>
              </a:rPr>
              <a:t>i</a:t>
            </a:r>
            <a:r>
              <a:rPr b="0" i="0" lang="en-US" sz="2400" u="none" cap="none" strike="noStrike">
                <a:solidFill>
                  <a:schemeClr val="dk1"/>
                </a:solidFill>
                <a:latin typeface="Arial"/>
                <a:ea typeface="Arial"/>
                <a:cs typeface="Arial"/>
                <a:sym typeface="Arial"/>
              </a:rPr>
              <a:t> &gt; qmin instead of usi</a:t>
            </a:r>
            <a:r>
              <a:rPr lang="en-US" sz="2400">
                <a:solidFill>
                  <a:schemeClr val="dk1"/>
                </a:solidFill>
                <a:latin typeface="Calibri"/>
                <a:ea typeface="Calibri"/>
                <a:cs typeface="Calibri"/>
                <a:sym typeface="Calibri"/>
              </a:rPr>
              <a:t>ng a constant r</a:t>
            </a:r>
            <a:r>
              <a:rPr baseline="-25000" lang="en-US" sz="2400">
                <a:solidFill>
                  <a:schemeClr val="dk1"/>
                </a:solidFill>
                <a:latin typeface="Calibri"/>
                <a:ea typeface="Calibri"/>
                <a:cs typeface="Calibri"/>
                <a:sym typeface="Calibri"/>
              </a:rPr>
              <a:t>eff-ice</a:t>
            </a:r>
            <a:endParaRPr/>
          </a:p>
          <a:p>
            <a:pPr indent="0" lvl="0" marL="0" marR="0" rtl="0" algn="l">
              <a:lnSpc>
                <a:spcPct val="100000"/>
              </a:lnSpc>
              <a:spcBef>
                <a:spcPts val="0"/>
              </a:spcBef>
              <a:spcAft>
                <a:spcPts val="0"/>
              </a:spcAft>
              <a:buClr>
                <a:srgbClr val="000000"/>
              </a:buClr>
              <a:buSzPts val="2800"/>
              <a:buFont typeface="Arial"/>
              <a:buNone/>
            </a:pPr>
            <a:r>
              <a:t/>
            </a:r>
            <a:endParaRPr b="0" baseline="-2500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0000"/>
              </a:solidFill>
              <a:latin typeface="Arial"/>
              <a:ea typeface="Arial"/>
              <a:cs typeface="Arial"/>
              <a:sym typeface="Arial"/>
            </a:endParaRPr>
          </a:p>
        </p:txBody>
      </p:sp>
      <p:pic>
        <p:nvPicPr>
          <p:cNvPr id="274" name="Google Shape;274;p12"/>
          <p:cNvPicPr preferRelativeResize="0"/>
          <p:nvPr/>
        </p:nvPicPr>
        <p:blipFill rotWithShape="1">
          <a:blip r:embed="rId6">
            <a:alphaModFix/>
          </a:blip>
          <a:srcRect b="0" l="0" r="0" t="0"/>
          <a:stretch/>
        </p:blipFill>
        <p:spPr>
          <a:xfrm>
            <a:off x="4391890" y="2650547"/>
            <a:ext cx="2539224" cy="2309380"/>
          </a:xfrm>
          <a:prstGeom prst="rect">
            <a:avLst/>
          </a:prstGeom>
          <a:noFill/>
          <a:ln>
            <a:noFill/>
          </a:ln>
        </p:spPr>
      </p:pic>
      <p:sp>
        <p:nvSpPr>
          <p:cNvPr id="275" name="Google Shape;275;p12"/>
          <p:cNvSpPr txBox="1"/>
          <p:nvPr/>
        </p:nvSpPr>
        <p:spPr>
          <a:xfrm>
            <a:off x="7031181" y="3384786"/>
            <a:ext cx="181148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1800">
                <a:solidFill>
                  <a:srgbClr val="0000FF"/>
                </a:solidFill>
                <a:latin typeface="Calibri"/>
                <a:ea typeface="Calibri"/>
                <a:cs typeface="Calibri"/>
                <a:sym typeface="Calibri"/>
              </a:rPr>
              <a:t>In collaboration with GFDL</a:t>
            </a:r>
            <a:endParaRPr/>
          </a:p>
        </p:txBody>
      </p:sp>
      <p:sp>
        <p:nvSpPr>
          <p:cNvPr id="276" name="Google Shape;276;p1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9de9517aaf_0_2"/>
          <p:cNvSpPr/>
          <p:nvPr/>
        </p:nvSpPr>
        <p:spPr>
          <a:xfrm>
            <a:off x="510746" y="450912"/>
            <a:ext cx="8220900" cy="493800"/>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282" name="Google Shape;282;g9de9517aaf_0_2"/>
          <p:cNvSpPr txBox="1"/>
          <p:nvPr/>
        </p:nvSpPr>
        <p:spPr>
          <a:xfrm>
            <a:off x="510746" y="48932"/>
            <a:ext cx="8220900" cy="354000"/>
          </a:xfrm>
          <a:prstGeom prst="rect">
            <a:avLst/>
          </a:prstGeom>
          <a:solidFill>
            <a:srgbClr val="5BA4E3"/>
          </a:solidFill>
          <a:ln>
            <a:noFill/>
          </a:ln>
        </p:spPr>
        <p:txBody>
          <a:bodyPr anchorCtr="0" anchor="t" bIns="60925" lIns="121875" spcFirstLastPara="1" rIns="121875" wrap="square" tIns="60925">
            <a:no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283" name="Google Shape;283;g9de9517aaf_0_2"/>
          <p:cNvSpPr/>
          <p:nvPr/>
        </p:nvSpPr>
        <p:spPr>
          <a:xfrm>
            <a:off x="50034" y="27615"/>
            <a:ext cx="904800" cy="962400"/>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284" name="Google Shape;284;g9de9517aaf_0_2"/>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285" name="Google Shape;285;g9de9517aaf_0_2"/>
          <p:cNvSpPr/>
          <p:nvPr/>
        </p:nvSpPr>
        <p:spPr>
          <a:xfrm>
            <a:off x="8205660" y="38955"/>
            <a:ext cx="951000" cy="951000"/>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286" name="Google Shape;286;g9de9517aaf_0_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287" name="Google Shape;287;g9de9517aaf_0_2"/>
          <p:cNvSpPr txBox="1"/>
          <p:nvPr/>
        </p:nvSpPr>
        <p:spPr>
          <a:xfrm>
            <a:off x="2" y="419184"/>
            <a:ext cx="9156600" cy="492300"/>
          </a:xfrm>
          <a:prstGeom prst="rect">
            <a:avLst/>
          </a:prstGeom>
          <a:noFill/>
          <a:ln>
            <a:noFill/>
          </a:ln>
        </p:spPr>
        <p:txBody>
          <a:bodyPr anchorCtr="0" anchor="t" bIns="60925" lIns="121875" spcFirstLastPara="1" rIns="121875" wrap="square" tIns="60925">
            <a:noAutofit/>
          </a:bodyPr>
          <a:lstStyle/>
          <a:p>
            <a:pPr indent="0" lvl="0" marL="0" marR="0" rtl="0" algn="ctr">
              <a:spcBef>
                <a:spcPts val="0"/>
              </a:spcBef>
              <a:spcAft>
                <a:spcPts val="0"/>
              </a:spcAft>
              <a:buNone/>
            </a:pPr>
            <a:r>
              <a:rPr b="1" lang="en-US" sz="2400">
                <a:solidFill>
                  <a:schemeClr val="lt1"/>
                </a:solidFill>
              </a:rPr>
              <a:t>Addressing Model Stability Issues</a:t>
            </a:r>
            <a:endParaRPr/>
          </a:p>
        </p:txBody>
      </p:sp>
      <p:sp>
        <p:nvSpPr>
          <p:cNvPr id="288" name="Google Shape;288;g9de9517aaf_0_2"/>
          <p:cNvSpPr txBox="1"/>
          <p:nvPr/>
        </p:nvSpPr>
        <p:spPr>
          <a:xfrm>
            <a:off x="1394400" y="2837550"/>
            <a:ext cx="3177600" cy="273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1800">
                <a:solidFill>
                  <a:srgbClr val="0000FF"/>
                </a:solidFill>
                <a:latin typeface="Calibri"/>
                <a:ea typeface="Calibri"/>
                <a:cs typeface="Calibri"/>
                <a:sym typeface="Calibri"/>
              </a:rPr>
              <a:t>In collaboration with GFDL</a:t>
            </a:r>
            <a:endParaRPr/>
          </a:p>
        </p:txBody>
      </p:sp>
      <p:sp>
        <p:nvSpPr>
          <p:cNvPr id="289" name="Google Shape;289;g9de9517aaf_0_2"/>
          <p:cNvSpPr txBox="1"/>
          <p:nvPr>
            <p:ph idx="12" type="sldNum"/>
          </p:nvPr>
        </p:nvSpPr>
        <p:spPr>
          <a:xfrm>
            <a:off x="6999550" y="4865849"/>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0" name="Google Shape;290;g9de9517aaf_0_2"/>
          <p:cNvSpPr txBox="1"/>
          <p:nvPr/>
        </p:nvSpPr>
        <p:spPr>
          <a:xfrm>
            <a:off x="139500" y="992675"/>
            <a:ext cx="8877600" cy="2054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US">
                <a:latin typeface="Calibri"/>
                <a:ea typeface="Calibri"/>
                <a:cs typeface="Calibri"/>
                <a:sym typeface="Calibri"/>
              </a:rPr>
              <a:t>The GFS.v16 had a few model crashes in early September when a strong typhoon passed over a small island over southern Japan.  EMC worked with GFDL to diagnose the cause of the crashes and tested a few options to stabilize the model.   All crashed cycles had excessive vertical velocities (&gt;300 m/s) and delp becoming negative.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The model failures have close </a:t>
            </a:r>
            <a:r>
              <a:rPr lang="en-US">
                <a:latin typeface="Calibri"/>
                <a:ea typeface="Calibri"/>
                <a:cs typeface="Calibri"/>
                <a:sym typeface="Calibri"/>
              </a:rPr>
              <a:t>resemblance</a:t>
            </a:r>
            <a:r>
              <a:rPr lang="en-US">
                <a:latin typeface="Calibri"/>
                <a:ea typeface="Calibri"/>
                <a:cs typeface="Calibri"/>
                <a:sym typeface="Calibri"/>
              </a:rPr>
              <a:t> to similar failed cases for GEFSv12, which was addressed by applying the 2dz filter to 100hPa and above (n_sponge=23 instead of 4).  However, GFSv16 with similar settings (n_sponge=40) did not recover the failures.</a:t>
            </a:r>
            <a:endParaRPr>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b="1" lang="en-US">
                <a:solidFill>
                  <a:schemeClr val="dk1"/>
                </a:solidFill>
                <a:latin typeface="Calibri"/>
                <a:ea typeface="Calibri"/>
                <a:cs typeface="Calibri"/>
                <a:sym typeface="Calibri"/>
              </a:rPr>
              <a:t>After several trials, a solution was implemented by extending  the delta-z filter in the vertical from the model top down to the tropopause and </a:t>
            </a:r>
            <a:r>
              <a:rPr b="1" lang="en-US" sz="1150">
                <a:highlight>
                  <a:srgbClr val="FFFFFF"/>
                </a:highlight>
                <a:latin typeface="Roboto"/>
                <a:ea typeface="Roboto"/>
                <a:cs typeface="Roboto"/>
                <a:sym typeface="Roboto"/>
              </a:rPr>
              <a:t>increasing the value of a minimum layer thickness parameter which enforces height monotonicity. </a:t>
            </a:r>
            <a:endParaRPr>
              <a:latin typeface="Calibri"/>
              <a:ea typeface="Calibri"/>
              <a:cs typeface="Calibri"/>
              <a:sym typeface="Calibri"/>
            </a:endParaRPr>
          </a:p>
        </p:txBody>
      </p:sp>
      <p:pic>
        <p:nvPicPr>
          <p:cNvPr id="291" name="Google Shape;291;g9de9517aaf_0_2"/>
          <p:cNvPicPr preferRelativeResize="0"/>
          <p:nvPr/>
        </p:nvPicPr>
        <p:blipFill rotWithShape="1">
          <a:blip r:embed="rId5">
            <a:alphaModFix/>
          </a:blip>
          <a:srcRect b="9066" l="12854" r="0" t="0"/>
          <a:stretch/>
        </p:blipFill>
        <p:spPr>
          <a:xfrm>
            <a:off x="2825450" y="3111446"/>
            <a:ext cx="2554700" cy="1879655"/>
          </a:xfrm>
          <a:prstGeom prst="rect">
            <a:avLst/>
          </a:prstGeom>
          <a:noFill/>
          <a:ln>
            <a:noFill/>
          </a:ln>
        </p:spPr>
      </p:pic>
      <p:sp>
        <p:nvSpPr>
          <p:cNvPr id="292" name="Google Shape;292;g9de9517aaf_0_2"/>
          <p:cNvSpPr txBox="1"/>
          <p:nvPr/>
        </p:nvSpPr>
        <p:spPr>
          <a:xfrm>
            <a:off x="2220650" y="4735350"/>
            <a:ext cx="3618900" cy="404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1600">
                <a:solidFill>
                  <a:schemeClr val="dk1"/>
                </a:solidFill>
                <a:latin typeface="Calibri"/>
                <a:ea typeface="Calibri"/>
                <a:cs typeface="Calibri"/>
                <a:sym typeface="Calibri"/>
              </a:rPr>
              <a:t>w=-354m/s at (i,j,k)=(741,558,125)</a:t>
            </a:r>
            <a:endParaRPr sz="200"/>
          </a:p>
        </p:txBody>
      </p:sp>
      <p:pic>
        <p:nvPicPr>
          <p:cNvPr id="293" name="Google Shape;293;g9de9517aaf_0_2"/>
          <p:cNvPicPr preferRelativeResize="0"/>
          <p:nvPr/>
        </p:nvPicPr>
        <p:blipFill>
          <a:blip r:embed="rId6">
            <a:alphaModFix/>
          </a:blip>
          <a:stretch>
            <a:fillRect/>
          </a:stretch>
        </p:blipFill>
        <p:spPr>
          <a:xfrm>
            <a:off x="224075" y="3194850"/>
            <a:ext cx="2554700" cy="1879650"/>
          </a:xfrm>
          <a:prstGeom prst="rect">
            <a:avLst/>
          </a:prstGeom>
          <a:noFill/>
          <a:ln>
            <a:noFill/>
          </a:ln>
        </p:spPr>
      </p:pic>
      <p:sp>
        <p:nvSpPr>
          <p:cNvPr id="294" name="Google Shape;294;g9de9517aaf_0_2"/>
          <p:cNvSpPr txBox="1"/>
          <p:nvPr/>
        </p:nvSpPr>
        <p:spPr>
          <a:xfrm>
            <a:off x="5340450" y="2890250"/>
            <a:ext cx="3753000" cy="205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alibri"/>
              <a:buChar char="●"/>
            </a:pPr>
            <a:r>
              <a:rPr b="1" lang="en-US" sz="1600">
                <a:latin typeface="Calibri"/>
                <a:ea typeface="Calibri"/>
                <a:cs typeface="Calibri"/>
                <a:sym typeface="Calibri"/>
              </a:rPr>
              <a:t>All crashed cases were recovered.</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b="1" lang="en-US" sz="1600">
                <a:latin typeface="Calibri"/>
                <a:ea typeface="Calibri"/>
                <a:cs typeface="Calibri"/>
                <a:sym typeface="Calibri"/>
              </a:rPr>
              <a:t>This solution was tested in both forecast-only experiments and a cycled experiment.  It has a very small impact on the forecast skills and proved to be efficient in removing the model instability issues.</a:t>
            </a:r>
            <a:endParaRPr b="1"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00" name="Google Shape;300;p13"/>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01" name="Google Shape;301;p13"/>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02" name="Google Shape;302;p13"/>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03" name="Google Shape;303;p13"/>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04" name="Google Shape;304;p1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05" name="Google Shape;305;p13"/>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One-Way Coupling to Wave Model</a:t>
            </a:r>
            <a:endParaRPr/>
          </a:p>
        </p:txBody>
      </p:sp>
      <p:sp>
        <p:nvSpPr>
          <p:cNvPr id="306" name="Google Shape;306;p13"/>
          <p:cNvSpPr txBox="1"/>
          <p:nvPr/>
        </p:nvSpPr>
        <p:spPr>
          <a:xfrm>
            <a:off x="228600" y="1263457"/>
            <a:ext cx="3742800" cy="3831111"/>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355600" lvl="0" marL="457200" marR="0" rtl="0" algn="l">
              <a:spcBef>
                <a:spcPts val="560"/>
              </a:spcBef>
              <a:spcAft>
                <a:spcPts val="0"/>
              </a:spcAft>
              <a:buClr>
                <a:srgbClr val="000000"/>
              </a:buClr>
              <a:buSzPts val="2000"/>
              <a:buFont typeface="Arial"/>
              <a:buChar char="●"/>
            </a:pPr>
            <a:r>
              <a:rPr b="1" lang="en-US" sz="1600">
                <a:solidFill>
                  <a:srgbClr val="000000"/>
                </a:solidFill>
                <a:latin typeface="Calibri"/>
                <a:ea typeface="Calibri"/>
                <a:cs typeface="Calibri"/>
                <a:sym typeface="Calibri"/>
              </a:rPr>
              <a:t>Arctic Polar Stereographic</a:t>
            </a:r>
            <a:endParaRPr sz="1600"/>
          </a:p>
          <a:p>
            <a:pPr indent="-355600" lvl="1" marL="914400" marR="0" rtl="0" algn="l">
              <a:spcBef>
                <a:spcPts val="0"/>
              </a:spcBef>
              <a:spcAft>
                <a:spcPts val="0"/>
              </a:spcAft>
              <a:buClr>
                <a:srgbClr val="000000"/>
              </a:buClr>
              <a:buSzPts val="2000"/>
              <a:buFont typeface="Arial"/>
              <a:buChar char="○"/>
            </a:pPr>
            <a:r>
              <a:rPr b="1" i="0" lang="en-US" sz="1600" u="none" cap="none" strike="noStrike">
                <a:solidFill>
                  <a:srgbClr val="000000"/>
                </a:solidFill>
                <a:latin typeface="Calibri"/>
                <a:ea typeface="Calibri"/>
                <a:cs typeface="Calibri"/>
                <a:sym typeface="Calibri"/>
              </a:rPr>
              <a:t>18 km resolution</a:t>
            </a:r>
            <a:endParaRPr sz="1600"/>
          </a:p>
          <a:p>
            <a:pPr indent="-355600" lvl="1" marL="914400" marR="0" rtl="0" algn="l">
              <a:spcBef>
                <a:spcPts val="0"/>
              </a:spcBef>
              <a:spcAft>
                <a:spcPts val="0"/>
              </a:spcAft>
              <a:buClr>
                <a:srgbClr val="000000"/>
              </a:buClr>
              <a:buSzPts val="2000"/>
              <a:buFont typeface="Arial"/>
              <a:buChar char="○"/>
            </a:pPr>
            <a:r>
              <a:rPr b="1" i="0" lang="en-US" sz="1600" u="none" cap="none" strike="noStrike">
                <a:solidFill>
                  <a:srgbClr val="000000"/>
                </a:solidFill>
                <a:latin typeface="Calibri"/>
                <a:ea typeface="Calibri"/>
                <a:cs typeface="Calibri"/>
                <a:sym typeface="Calibri"/>
              </a:rPr>
              <a:t>50°N to 90°N</a:t>
            </a:r>
            <a:endParaRPr sz="1600"/>
          </a:p>
          <a:p>
            <a:pPr indent="-355600" lvl="0" marL="457200" marR="0" rtl="0" algn="l">
              <a:spcBef>
                <a:spcPts val="560"/>
              </a:spcBef>
              <a:spcAft>
                <a:spcPts val="0"/>
              </a:spcAft>
              <a:buClr>
                <a:srgbClr val="000000"/>
              </a:buClr>
              <a:buSzPts val="2000"/>
              <a:buFont typeface="Arial"/>
              <a:buChar char="●"/>
            </a:pPr>
            <a:r>
              <a:rPr b="1" lang="en-US" sz="1600">
                <a:solidFill>
                  <a:srgbClr val="000000"/>
                </a:solidFill>
                <a:latin typeface="Calibri"/>
                <a:ea typeface="Calibri"/>
                <a:cs typeface="Calibri"/>
                <a:sym typeface="Calibri"/>
              </a:rPr>
              <a:t>Global grid: 30 arc min</a:t>
            </a:r>
            <a:endParaRPr sz="1600"/>
          </a:p>
          <a:p>
            <a:pPr indent="-355600" lvl="0" marL="457200" marR="0" rtl="0" algn="l">
              <a:spcBef>
                <a:spcPts val="560"/>
              </a:spcBef>
              <a:spcAft>
                <a:spcPts val="0"/>
              </a:spcAft>
              <a:buClr>
                <a:srgbClr val="000000"/>
              </a:buClr>
              <a:buSzPts val="2000"/>
              <a:buFont typeface="Arial"/>
              <a:buChar char="●"/>
            </a:pPr>
            <a:r>
              <a:rPr b="1" lang="en-US" sz="1600">
                <a:solidFill>
                  <a:srgbClr val="000000"/>
                </a:solidFill>
                <a:latin typeface="Calibri"/>
                <a:ea typeface="Calibri"/>
                <a:cs typeface="Calibri"/>
                <a:sym typeface="Calibri"/>
              </a:rPr>
              <a:t>Regional grids: 10 arc min</a:t>
            </a:r>
            <a:endParaRPr sz="1600"/>
          </a:p>
          <a:p>
            <a:pPr indent="-355600" lvl="1" marL="914400" marR="0" rtl="0" algn="l">
              <a:spcBef>
                <a:spcPts val="0"/>
              </a:spcBef>
              <a:spcAft>
                <a:spcPts val="0"/>
              </a:spcAft>
              <a:buClr>
                <a:srgbClr val="000000"/>
              </a:buClr>
              <a:buSzPts val="2000"/>
              <a:buFont typeface="Arial"/>
              <a:buChar char="○"/>
            </a:pPr>
            <a:r>
              <a:rPr b="1" i="0" lang="en-US" sz="1600" u="none" cap="none" strike="noStrike">
                <a:solidFill>
                  <a:srgbClr val="000000"/>
                </a:solidFill>
                <a:latin typeface="Calibri"/>
                <a:ea typeface="Calibri"/>
                <a:cs typeface="Calibri"/>
                <a:sym typeface="Calibri"/>
              </a:rPr>
              <a:t>ak_10m; wc_10m; at_10m; ep_10m</a:t>
            </a:r>
            <a:endParaRPr sz="1600"/>
          </a:p>
          <a:p>
            <a:pPr indent="-355600" lvl="0" marL="457200" marR="0" rtl="0" algn="l">
              <a:spcBef>
                <a:spcPts val="560"/>
              </a:spcBef>
              <a:spcAft>
                <a:spcPts val="0"/>
              </a:spcAft>
              <a:buClr>
                <a:srgbClr val="000000"/>
              </a:buClr>
              <a:buSzPts val="2000"/>
              <a:buFont typeface="Arial"/>
              <a:buChar char="●"/>
            </a:pPr>
            <a:r>
              <a:rPr b="1" lang="en-US" sz="1600">
                <a:solidFill>
                  <a:srgbClr val="000000"/>
                </a:solidFill>
                <a:latin typeface="Calibri"/>
                <a:ea typeface="Calibri"/>
                <a:cs typeface="Calibri"/>
                <a:sym typeface="Calibri"/>
              </a:rPr>
              <a:t>Coastal grids: 4 arc min</a:t>
            </a:r>
            <a:endParaRPr sz="1600"/>
          </a:p>
          <a:p>
            <a:pPr indent="-355600" lvl="1" marL="914400" marR="0" rtl="0" algn="l">
              <a:spcBef>
                <a:spcPts val="0"/>
              </a:spcBef>
              <a:spcAft>
                <a:spcPts val="0"/>
              </a:spcAft>
              <a:buClr>
                <a:srgbClr val="000000"/>
              </a:buClr>
              <a:buSzPts val="2000"/>
              <a:buFont typeface="Arial"/>
              <a:buChar char="○"/>
            </a:pPr>
            <a:r>
              <a:rPr b="1" i="0" lang="en-US" sz="1600" u="none" cap="none" strike="noStrike">
                <a:solidFill>
                  <a:srgbClr val="000000"/>
                </a:solidFill>
                <a:latin typeface="Calibri"/>
                <a:ea typeface="Calibri"/>
                <a:cs typeface="Calibri"/>
                <a:sym typeface="Calibri"/>
              </a:rPr>
              <a:t>ak_4m; wc_4m; at_4m </a:t>
            </a:r>
            <a:endParaRPr b="1" i="0" sz="1600" u="none" cap="none" strike="noStrike">
              <a:solidFill>
                <a:srgbClr val="000000"/>
              </a:solidFill>
              <a:latin typeface="Calibri"/>
              <a:ea typeface="Calibri"/>
              <a:cs typeface="Calibri"/>
              <a:sym typeface="Calibri"/>
            </a:endParaRPr>
          </a:p>
          <a:p>
            <a:pPr indent="-330200" lvl="0" marL="457200" rtl="0" algn="l">
              <a:spcBef>
                <a:spcPts val="560"/>
              </a:spcBef>
              <a:spcAft>
                <a:spcPts val="0"/>
              </a:spcAft>
              <a:buSzPts val="1600"/>
              <a:buFont typeface="Calibri"/>
              <a:buChar char="●"/>
            </a:pPr>
            <a:r>
              <a:rPr b="1" lang="en-US" sz="1600">
                <a:solidFill>
                  <a:schemeClr val="dk1"/>
                </a:solidFill>
                <a:latin typeface="Calibri"/>
                <a:ea typeface="Calibri"/>
                <a:cs typeface="Calibri"/>
                <a:sym typeface="Calibri"/>
              </a:rPr>
              <a:t>No ocean current interactions</a:t>
            </a:r>
            <a:endParaRPr b="1" sz="1600">
              <a:latin typeface="Calibri"/>
              <a:ea typeface="Calibri"/>
              <a:cs typeface="Calibri"/>
              <a:sym typeface="Calibri"/>
            </a:endParaRPr>
          </a:p>
        </p:txBody>
      </p:sp>
      <p:sp>
        <p:nvSpPr>
          <p:cNvPr id="307" name="Google Shape;307;p13"/>
          <p:cNvSpPr txBox="1"/>
          <p:nvPr/>
        </p:nvSpPr>
        <p:spPr>
          <a:xfrm>
            <a:off x="228600" y="894232"/>
            <a:ext cx="3742800" cy="434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a:solidFill>
                  <a:srgbClr val="0000FF"/>
                </a:solidFill>
                <a:latin typeface="Calibri"/>
                <a:ea typeface="Calibri"/>
                <a:cs typeface="Calibri"/>
                <a:sym typeface="Calibri"/>
              </a:rPr>
              <a:t>Operational </a:t>
            </a:r>
            <a:r>
              <a:rPr b="1" lang="en-US" sz="1800">
                <a:solidFill>
                  <a:srgbClr val="0000FF"/>
                </a:solidFill>
                <a:latin typeface="Calibri"/>
                <a:ea typeface="Calibri"/>
                <a:cs typeface="Calibri"/>
                <a:sym typeface="Calibri"/>
              </a:rPr>
              <a:t>Multi_1 (GWMv3)</a:t>
            </a:r>
            <a:endParaRPr b="1" sz="1800">
              <a:solidFill>
                <a:srgbClr val="0000FF"/>
              </a:solidFill>
              <a:latin typeface="Calibri"/>
              <a:ea typeface="Calibri"/>
              <a:cs typeface="Calibri"/>
              <a:sym typeface="Calibri"/>
            </a:endParaRPr>
          </a:p>
        </p:txBody>
      </p:sp>
      <p:sp>
        <p:nvSpPr>
          <p:cNvPr id="308" name="Google Shape;308;p13"/>
          <p:cNvSpPr txBox="1"/>
          <p:nvPr/>
        </p:nvSpPr>
        <p:spPr>
          <a:xfrm>
            <a:off x="4004925" y="1236475"/>
            <a:ext cx="5088300" cy="3838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spcBef>
                <a:spcPts val="560"/>
              </a:spcBef>
              <a:spcAft>
                <a:spcPts val="0"/>
              </a:spcAft>
              <a:buClr>
                <a:srgbClr val="000000"/>
              </a:buClr>
              <a:buSzPts val="1800"/>
              <a:buFont typeface="Arial"/>
              <a:buChar char="●"/>
            </a:pPr>
            <a:r>
              <a:rPr b="1" lang="en-US" sz="1600">
                <a:solidFill>
                  <a:srgbClr val="000000"/>
                </a:solidFill>
                <a:latin typeface="Calibri"/>
                <a:ea typeface="Calibri"/>
                <a:cs typeface="Calibri"/>
                <a:sym typeface="Calibri"/>
              </a:rPr>
              <a:t>Arctic Polar Stereographic: </a:t>
            </a:r>
            <a:r>
              <a:rPr b="1" i="0" lang="en-US" sz="1600" u="none" cap="none" strike="noStrike">
                <a:solidFill>
                  <a:srgbClr val="FF0000"/>
                </a:solidFill>
                <a:latin typeface="Calibri"/>
                <a:ea typeface="Calibri"/>
                <a:cs typeface="Calibri"/>
                <a:sym typeface="Calibri"/>
              </a:rPr>
              <a:t>9 km resolution</a:t>
            </a:r>
            <a:endParaRPr/>
          </a:p>
          <a:p>
            <a:pPr indent="-342900" lvl="1" marL="914400" marR="0" rtl="0" algn="l">
              <a:spcBef>
                <a:spcPts val="0"/>
              </a:spcBef>
              <a:spcAft>
                <a:spcPts val="0"/>
              </a:spcAft>
              <a:buClr>
                <a:srgbClr val="000000"/>
              </a:buClr>
              <a:buSzPts val="1800"/>
              <a:buFont typeface="Arial"/>
              <a:buChar char="○"/>
            </a:pPr>
            <a:r>
              <a:rPr b="1" i="0" lang="en-US" sz="1600" u="none" cap="none" strike="noStrike">
                <a:solidFill>
                  <a:srgbClr val="000000"/>
                </a:solidFill>
                <a:latin typeface="Calibri"/>
                <a:ea typeface="Calibri"/>
                <a:cs typeface="Calibri"/>
                <a:sym typeface="Calibri"/>
              </a:rPr>
              <a:t>50°N to 90°N</a:t>
            </a:r>
            <a:endParaRPr/>
          </a:p>
          <a:p>
            <a:pPr indent="-342900" lvl="0" marL="457200" marR="0" rtl="0" algn="l">
              <a:spcBef>
                <a:spcPts val="560"/>
              </a:spcBef>
              <a:spcAft>
                <a:spcPts val="0"/>
              </a:spcAft>
              <a:buClr>
                <a:srgbClr val="000000"/>
              </a:buClr>
              <a:buSzPts val="1800"/>
              <a:buFont typeface="Arial"/>
              <a:buChar char="●"/>
            </a:pPr>
            <a:r>
              <a:rPr b="1" lang="en-US" sz="1600">
                <a:solidFill>
                  <a:srgbClr val="000000"/>
                </a:solidFill>
                <a:latin typeface="Calibri"/>
                <a:ea typeface="Calibri"/>
                <a:cs typeface="Calibri"/>
                <a:sym typeface="Calibri"/>
              </a:rPr>
              <a:t>Global </a:t>
            </a:r>
            <a:r>
              <a:rPr b="1" lang="en-US" sz="1600">
                <a:latin typeface="Calibri"/>
                <a:ea typeface="Calibri"/>
                <a:cs typeface="Calibri"/>
                <a:sym typeface="Calibri"/>
              </a:rPr>
              <a:t>grid: </a:t>
            </a:r>
            <a:r>
              <a:rPr b="1" i="0" lang="en-US" sz="1600" u="none" cap="none" strike="noStrike">
                <a:solidFill>
                  <a:srgbClr val="000000"/>
                </a:solidFill>
                <a:latin typeface="Calibri"/>
                <a:ea typeface="Calibri"/>
                <a:cs typeface="Calibri"/>
                <a:sym typeface="Calibri"/>
              </a:rPr>
              <a:t>16 km (10 arcmin)</a:t>
            </a:r>
            <a:endParaRPr/>
          </a:p>
          <a:p>
            <a:pPr indent="-342900" lvl="1" marL="914400" marR="0" rtl="0" algn="l">
              <a:spcBef>
                <a:spcPts val="0"/>
              </a:spcBef>
              <a:spcAft>
                <a:spcPts val="0"/>
              </a:spcAft>
              <a:buClr>
                <a:srgbClr val="000000"/>
              </a:buClr>
              <a:buSzPts val="1800"/>
              <a:buFont typeface="Arial"/>
              <a:buChar char="○"/>
            </a:pPr>
            <a:r>
              <a:rPr b="1" i="0" lang="en-US" sz="1600" u="none" cap="none" strike="noStrike">
                <a:solidFill>
                  <a:srgbClr val="000000"/>
                </a:solidFill>
                <a:latin typeface="Calibri"/>
                <a:ea typeface="Calibri"/>
                <a:cs typeface="Calibri"/>
                <a:sym typeface="Calibri"/>
              </a:rPr>
              <a:t>15°S to 52.5°N</a:t>
            </a:r>
            <a:endParaRPr/>
          </a:p>
          <a:p>
            <a:pPr indent="-342900" lvl="0" marL="457200" marR="0" rtl="0" algn="l">
              <a:spcBef>
                <a:spcPts val="560"/>
              </a:spcBef>
              <a:spcAft>
                <a:spcPts val="0"/>
              </a:spcAft>
              <a:buClr>
                <a:srgbClr val="000000"/>
              </a:buClr>
              <a:buSzPts val="1800"/>
              <a:buFont typeface="Arial"/>
              <a:buChar char="●"/>
            </a:pPr>
            <a:r>
              <a:rPr b="1" lang="en-US" sz="1600">
                <a:solidFill>
                  <a:srgbClr val="000000"/>
                </a:solidFill>
                <a:latin typeface="Calibri"/>
                <a:ea typeface="Calibri"/>
                <a:cs typeface="Calibri"/>
                <a:sym typeface="Calibri"/>
              </a:rPr>
              <a:t>Southern Ocean : </a:t>
            </a:r>
            <a:r>
              <a:rPr b="1" i="0" lang="en-US" sz="1600" u="none" cap="none" strike="noStrike">
                <a:solidFill>
                  <a:srgbClr val="000000"/>
                </a:solidFill>
                <a:latin typeface="Calibri"/>
                <a:ea typeface="Calibri"/>
                <a:cs typeface="Calibri"/>
                <a:sym typeface="Calibri"/>
              </a:rPr>
              <a:t>25 km (15 arcmin)</a:t>
            </a:r>
            <a:endParaRPr/>
          </a:p>
          <a:p>
            <a:pPr indent="-342900" lvl="1" marL="914400" marR="0" rtl="0" algn="l">
              <a:spcBef>
                <a:spcPts val="0"/>
              </a:spcBef>
              <a:spcAft>
                <a:spcPts val="0"/>
              </a:spcAft>
              <a:buClr>
                <a:srgbClr val="000000"/>
              </a:buClr>
              <a:buSzPts val="1800"/>
              <a:buFont typeface="Arial"/>
              <a:buChar char="○"/>
            </a:pPr>
            <a:r>
              <a:rPr b="1" i="0" lang="en-US" sz="1600" u="none" cap="none" strike="noStrike">
                <a:solidFill>
                  <a:srgbClr val="000000"/>
                </a:solidFill>
                <a:latin typeface="Calibri"/>
                <a:ea typeface="Calibri"/>
                <a:cs typeface="Calibri"/>
                <a:sym typeface="Calibri"/>
              </a:rPr>
              <a:t>10.5°S to 79.5°S</a:t>
            </a:r>
            <a:endParaRPr/>
          </a:p>
          <a:p>
            <a:pPr indent="-336550" lvl="0" marL="457200" marR="0" rtl="0" algn="l">
              <a:spcBef>
                <a:spcPts val="225"/>
              </a:spcBef>
              <a:spcAft>
                <a:spcPts val="0"/>
              </a:spcAft>
              <a:buClr>
                <a:srgbClr val="FF0000"/>
              </a:buClr>
              <a:buSzPts val="1700"/>
              <a:buFont typeface="Arial"/>
              <a:buChar char="●"/>
            </a:pPr>
            <a:r>
              <a:rPr b="1" lang="en-US" sz="1600">
                <a:solidFill>
                  <a:srgbClr val="FF0000"/>
                </a:solidFill>
                <a:latin typeface="Calibri"/>
                <a:ea typeface="Calibri"/>
                <a:cs typeface="Calibri"/>
                <a:sym typeface="Calibri"/>
              </a:rPr>
              <a:t>Removal of regional and coastal grids</a:t>
            </a:r>
            <a:endParaRPr b="1" sz="1600">
              <a:solidFill>
                <a:srgbClr val="FF0000"/>
              </a:solidFill>
              <a:latin typeface="Calibri"/>
              <a:ea typeface="Calibri"/>
              <a:cs typeface="Calibri"/>
              <a:sym typeface="Calibri"/>
            </a:endParaRPr>
          </a:p>
          <a:p>
            <a:pPr indent="-336550" lvl="0" marL="457200" marR="0" rtl="0" algn="l">
              <a:spcBef>
                <a:spcPts val="225"/>
              </a:spcBef>
              <a:spcAft>
                <a:spcPts val="0"/>
              </a:spcAft>
              <a:buClr>
                <a:srgbClr val="FF0000"/>
              </a:buClr>
              <a:buSzPts val="1700"/>
              <a:buFont typeface="Arial"/>
              <a:buChar char="●"/>
            </a:pPr>
            <a:r>
              <a:rPr b="1" lang="en-US" sz="1600">
                <a:solidFill>
                  <a:srgbClr val="FF0000"/>
                </a:solidFill>
                <a:latin typeface="Calibri"/>
                <a:ea typeface="Calibri"/>
                <a:cs typeface="Calibri"/>
                <a:sym typeface="Calibri"/>
              </a:rPr>
              <a:t>New RTOFS ocean surface current forcing up to 192h</a:t>
            </a:r>
            <a:endParaRPr>
              <a:solidFill>
                <a:srgbClr val="FF0000"/>
              </a:solidFill>
            </a:endParaRPr>
          </a:p>
          <a:p>
            <a:pPr indent="-336550" lvl="0" marL="457200" marR="0" rtl="0" algn="l">
              <a:spcBef>
                <a:spcPts val="225"/>
              </a:spcBef>
              <a:spcAft>
                <a:spcPts val="0"/>
              </a:spcAft>
              <a:buClr>
                <a:schemeClr val="dk1"/>
              </a:buClr>
              <a:buSzPts val="1700"/>
              <a:buFont typeface="Arial"/>
              <a:buChar char="●"/>
            </a:pPr>
            <a:r>
              <a:rPr b="1" lang="en-US" sz="1600">
                <a:solidFill>
                  <a:srgbClr val="000000"/>
                </a:solidFill>
                <a:latin typeface="Calibri"/>
                <a:ea typeface="Calibri"/>
                <a:cs typeface="Calibri"/>
                <a:sym typeface="Calibri"/>
              </a:rPr>
              <a:t>Forecasts will be extended from 180 hr to </a:t>
            </a:r>
            <a:r>
              <a:rPr b="1" lang="en-US" sz="1600">
                <a:solidFill>
                  <a:srgbClr val="FF0000"/>
                </a:solidFill>
                <a:latin typeface="Calibri"/>
                <a:ea typeface="Calibri"/>
                <a:cs typeface="Calibri"/>
                <a:sym typeface="Calibri"/>
              </a:rPr>
              <a:t>384 hr.</a:t>
            </a:r>
            <a:endParaRPr b="1" sz="1600">
              <a:solidFill>
                <a:srgbClr val="FF0000"/>
              </a:solidFill>
              <a:latin typeface="Calibri"/>
              <a:ea typeface="Calibri"/>
              <a:cs typeface="Calibri"/>
              <a:sym typeface="Calibri"/>
            </a:endParaRPr>
          </a:p>
          <a:p>
            <a:pPr indent="-330200" lvl="0" marL="457200" rtl="0" algn="l">
              <a:spcBef>
                <a:spcPts val="560"/>
              </a:spcBef>
              <a:spcAft>
                <a:spcPts val="0"/>
              </a:spcAft>
              <a:buClr>
                <a:srgbClr val="FF0000"/>
              </a:buClr>
              <a:buSzPts val="1600"/>
              <a:buFont typeface="Calibri"/>
              <a:buChar char="●"/>
            </a:pPr>
            <a:r>
              <a:rPr b="1" lang="en-US" sz="1600">
                <a:solidFill>
                  <a:srgbClr val="FF0000"/>
                </a:solidFill>
                <a:latin typeface="Calibri"/>
                <a:ea typeface="Calibri"/>
                <a:cs typeface="Calibri"/>
                <a:sym typeface="Calibri"/>
              </a:rPr>
              <a:t>Improved Wave Physics</a:t>
            </a:r>
            <a:endParaRPr b="1" sz="1600">
              <a:solidFill>
                <a:srgbClr val="FF0000"/>
              </a:solidFill>
              <a:latin typeface="Calibri"/>
              <a:ea typeface="Calibri"/>
              <a:cs typeface="Calibri"/>
              <a:sym typeface="Calibri"/>
            </a:endParaRPr>
          </a:p>
          <a:p>
            <a:pPr indent="0" lvl="0" marL="0" marR="0" rtl="0" algn="l">
              <a:spcBef>
                <a:spcPts val="560"/>
              </a:spcBef>
              <a:spcAft>
                <a:spcPts val="0"/>
              </a:spcAft>
              <a:buClr>
                <a:schemeClr val="dk1"/>
              </a:buClr>
              <a:buSzPts val="1600"/>
              <a:buFont typeface="Arial"/>
              <a:buNone/>
            </a:pPr>
            <a:r>
              <a:t/>
            </a:r>
            <a:endParaRPr b="1" sz="1600">
              <a:solidFill>
                <a:srgbClr val="000000"/>
              </a:solidFill>
              <a:latin typeface="Calibri"/>
              <a:ea typeface="Calibri"/>
              <a:cs typeface="Calibri"/>
              <a:sym typeface="Calibri"/>
            </a:endParaRPr>
          </a:p>
        </p:txBody>
      </p:sp>
      <p:sp>
        <p:nvSpPr>
          <p:cNvPr id="309" name="Google Shape;309;p13"/>
          <p:cNvSpPr txBox="1"/>
          <p:nvPr/>
        </p:nvSpPr>
        <p:spPr>
          <a:xfrm>
            <a:off x="4509414" y="868767"/>
            <a:ext cx="3742800" cy="434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a:solidFill>
                  <a:srgbClr val="0000FF"/>
                </a:solidFill>
                <a:latin typeface="Calibri"/>
                <a:ea typeface="Calibri"/>
                <a:cs typeface="Calibri"/>
                <a:sym typeface="Calibri"/>
              </a:rPr>
              <a:t>GFSv16-Wave Component</a:t>
            </a:r>
            <a:endParaRPr b="1" sz="1800">
              <a:solidFill>
                <a:srgbClr val="0000FF"/>
              </a:solidFill>
              <a:latin typeface="Calibri"/>
              <a:ea typeface="Calibri"/>
              <a:cs typeface="Calibri"/>
              <a:sym typeface="Calibri"/>
            </a:endParaRPr>
          </a:p>
        </p:txBody>
      </p:sp>
      <p:sp>
        <p:nvSpPr>
          <p:cNvPr id="310" name="Google Shape;310;p1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16" name="Google Shape;316;p14"/>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17" name="Google Shape;317;p14"/>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18" name="Google Shape;318;p14"/>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19" name="Google Shape;319;p14"/>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20" name="Google Shape;320;p1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21" name="Google Shape;321;p14"/>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Major Upgrades to GDAS</a:t>
            </a:r>
            <a:endParaRPr/>
          </a:p>
        </p:txBody>
      </p:sp>
      <p:sp>
        <p:nvSpPr>
          <p:cNvPr id="322" name="Google Shape;322;p14"/>
          <p:cNvSpPr txBox="1"/>
          <p:nvPr/>
        </p:nvSpPr>
        <p:spPr>
          <a:xfrm>
            <a:off x="103900" y="1021650"/>
            <a:ext cx="4514100" cy="3922800"/>
          </a:xfrm>
          <a:prstGeom prst="rect">
            <a:avLst/>
          </a:prstGeom>
          <a:noFill/>
          <a:ln>
            <a:noFill/>
          </a:ln>
        </p:spPr>
        <p:txBody>
          <a:bodyPr anchorCtr="0" anchor="t" bIns="34275" lIns="68550" spcFirstLastPara="1" rIns="68550" wrap="square" tIns="34275">
            <a:noAutofit/>
          </a:bodyPr>
          <a:lstStyle/>
          <a:p>
            <a:pPr indent="-287337" lvl="1" marL="287337" marR="0" rtl="0" algn="l">
              <a:lnSpc>
                <a:spcPct val="100000"/>
              </a:lnSpc>
              <a:spcBef>
                <a:spcPts val="0"/>
              </a:spcBef>
              <a:spcAft>
                <a:spcPts val="0"/>
              </a:spcAft>
              <a:buClr>
                <a:srgbClr val="0000FF"/>
              </a:buClr>
              <a:buSzPts val="1800"/>
              <a:buFont typeface="Merriweather Sans"/>
              <a:buChar char="•"/>
            </a:pPr>
            <a:r>
              <a:rPr b="1" i="0" lang="en-US" sz="1400" u="none" cap="none" strike="noStrike">
                <a:solidFill>
                  <a:srgbClr val="0000FF"/>
                </a:solidFill>
                <a:latin typeface="Arial"/>
                <a:ea typeface="Arial"/>
                <a:cs typeface="Arial"/>
                <a:sym typeface="Arial"/>
              </a:rPr>
              <a:t>Local Ensemble Kalman Filter (LETKF) </a:t>
            </a:r>
            <a:r>
              <a:rPr b="0" i="0" lang="en-US" sz="1400" u="none" cap="none" strike="noStrike">
                <a:solidFill>
                  <a:schemeClr val="dk1"/>
                </a:solidFill>
                <a:latin typeface="Calibri"/>
                <a:ea typeface="Calibri"/>
                <a:cs typeface="Calibri"/>
                <a:sym typeface="Calibri"/>
              </a:rPr>
              <a:t> with model space localization and linearized observation operator</a:t>
            </a:r>
            <a:endParaRPr/>
          </a:p>
          <a:p>
            <a:pPr indent="0" lvl="4" marL="287337" marR="0" rtl="0" algn="l">
              <a:lnSpc>
                <a:spcPct val="100000"/>
              </a:lnSpc>
              <a:spcBef>
                <a:spcPts val="225"/>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to replace the Ensemble Square Root Filter (EnSRF)</a:t>
            </a:r>
            <a:endParaRPr b="0" i="0" sz="1400" u="none" cap="none" strike="noStrike">
              <a:solidFill>
                <a:schemeClr val="dk1"/>
              </a:solidFill>
              <a:latin typeface="Calibri"/>
              <a:ea typeface="Calibri"/>
              <a:cs typeface="Calibri"/>
              <a:sym typeface="Calibri"/>
            </a:endParaRPr>
          </a:p>
          <a:p>
            <a:pPr indent="-287337" lvl="1" marL="287337" marR="0" rtl="0" algn="l">
              <a:lnSpc>
                <a:spcPct val="100000"/>
              </a:lnSpc>
              <a:spcBef>
                <a:spcPts val="225"/>
              </a:spcBef>
              <a:spcAft>
                <a:spcPts val="0"/>
              </a:spcAft>
              <a:buClr>
                <a:srgbClr val="0000FF"/>
              </a:buClr>
              <a:buSzPts val="1800"/>
              <a:buFont typeface="Merriweather Sans"/>
              <a:buChar char="•"/>
            </a:pPr>
            <a:r>
              <a:rPr b="1" i="0" lang="en-US" sz="1400" u="none" cap="none" strike="noStrike">
                <a:solidFill>
                  <a:srgbClr val="0000FF"/>
                </a:solidFill>
                <a:latin typeface="Arial"/>
                <a:ea typeface="Arial"/>
                <a:cs typeface="Arial"/>
                <a:sym typeface="Arial"/>
              </a:rPr>
              <a:t>4-Dimensional Incremental Analysis Update (4D-IAU</a:t>
            </a:r>
            <a:r>
              <a:rPr b="0" i="0" lang="en-US" sz="1400" u="none" cap="none" strike="noStrike">
                <a:solidFill>
                  <a:srgbClr val="0000FF"/>
                </a:solidFill>
                <a:latin typeface="Arial"/>
                <a:ea typeface="Arial"/>
                <a:cs typeface="Arial"/>
                <a:sym typeface="Arial"/>
              </a:rPr>
              <a:t>)</a:t>
            </a:r>
            <a:endParaRPr/>
          </a:p>
          <a:p>
            <a:pPr indent="-273050" lvl="0" marL="285750" marR="0" rtl="0" algn="l">
              <a:lnSpc>
                <a:spcPct val="100000"/>
              </a:lnSpc>
              <a:spcBef>
                <a:spcPts val="0"/>
              </a:spcBef>
              <a:spcAft>
                <a:spcPts val="0"/>
              </a:spcAft>
              <a:buClr>
                <a:schemeClr val="dk1"/>
              </a:buClr>
              <a:buSzPts val="1600"/>
              <a:buFont typeface="Calibri"/>
              <a:buChar char="•"/>
            </a:pPr>
            <a:r>
              <a:rPr lang="en-US" sz="1400">
                <a:solidFill>
                  <a:schemeClr val="dk1"/>
                </a:solidFill>
                <a:latin typeface="Calibri"/>
                <a:ea typeface="Calibri"/>
                <a:cs typeface="Calibri"/>
                <a:sym typeface="Calibri"/>
              </a:rPr>
              <a:t>T</a:t>
            </a:r>
            <a:r>
              <a:rPr b="1" lang="en-US" sz="1400">
                <a:solidFill>
                  <a:schemeClr val="dk1"/>
                </a:solidFill>
                <a:latin typeface="Calibri"/>
                <a:ea typeface="Calibri"/>
                <a:cs typeface="Calibri"/>
                <a:sym typeface="Calibri"/>
              </a:rPr>
              <a:t>urn on SKEB </a:t>
            </a:r>
            <a:r>
              <a:rPr lang="en-US" sz="1400">
                <a:solidFill>
                  <a:schemeClr val="dk1"/>
                </a:solidFill>
                <a:latin typeface="Calibri"/>
                <a:ea typeface="Calibri"/>
                <a:cs typeface="Calibri"/>
                <a:sym typeface="Calibri"/>
              </a:rPr>
              <a:t>in EnKF forecasts</a:t>
            </a:r>
            <a:endParaRPr b="1" sz="1400">
              <a:solidFill>
                <a:srgbClr val="0000CC"/>
              </a:solidFill>
              <a:latin typeface="Calibri"/>
              <a:ea typeface="Calibri"/>
              <a:cs typeface="Calibri"/>
              <a:sym typeface="Calibri"/>
            </a:endParaRPr>
          </a:p>
          <a:p>
            <a:pPr indent="-273050" lvl="0" marL="285750" marR="0" rtl="0" algn="l">
              <a:lnSpc>
                <a:spcPct val="100000"/>
              </a:lnSpc>
              <a:spcBef>
                <a:spcPts val="0"/>
              </a:spcBef>
              <a:spcAft>
                <a:spcPts val="0"/>
              </a:spcAft>
              <a:buClr>
                <a:srgbClr val="000000"/>
              </a:buClr>
              <a:buSzPts val="1600"/>
              <a:buFont typeface="Calibri"/>
              <a:buChar char="•"/>
            </a:pPr>
            <a:r>
              <a:rPr b="1" lang="en-US" sz="1400">
                <a:solidFill>
                  <a:srgbClr val="FF0000"/>
                </a:solidFill>
                <a:latin typeface="Calibri"/>
                <a:ea typeface="Calibri"/>
                <a:cs typeface="Calibri"/>
                <a:sym typeface="Calibri"/>
              </a:rPr>
              <a:t>New variational QC</a:t>
            </a:r>
            <a:endParaRPr/>
          </a:p>
          <a:p>
            <a:pPr indent="-273050" lvl="0" marL="285750" marR="0" rtl="0" algn="l">
              <a:lnSpc>
                <a:spcPct val="100000"/>
              </a:lnSpc>
              <a:spcBef>
                <a:spcPts val="0"/>
              </a:spcBef>
              <a:spcAft>
                <a:spcPts val="0"/>
              </a:spcAft>
              <a:buClr>
                <a:srgbClr val="000000"/>
              </a:buClr>
              <a:buSzPts val="1600"/>
              <a:buFont typeface="Calibri"/>
              <a:buChar char="•"/>
            </a:pPr>
            <a:r>
              <a:rPr lang="en-US" sz="1400">
                <a:solidFill>
                  <a:schemeClr val="dk1"/>
                </a:solidFill>
                <a:latin typeface="Calibri"/>
                <a:ea typeface="Calibri"/>
                <a:cs typeface="Calibri"/>
                <a:sym typeface="Calibri"/>
              </a:rPr>
              <a:t>Apply Hilbert curve to aircraft data</a:t>
            </a:r>
            <a:endParaRPr/>
          </a:p>
          <a:p>
            <a:pPr indent="-273050" lvl="0" marL="285750" marR="0" rtl="0" algn="l">
              <a:lnSpc>
                <a:spcPct val="100000"/>
              </a:lnSpc>
              <a:spcBef>
                <a:spcPts val="0"/>
              </a:spcBef>
              <a:spcAft>
                <a:spcPts val="0"/>
              </a:spcAft>
              <a:buClr>
                <a:srgbClr val="000000"/>
              </a:buClr>
              <a:buSzPts val="1600"/>
              <a:buFont typeface="Calibri"/>
              <a:buChar char="•"/>
            </a:pPr>
            <a:r>
              <a:rPr b="1" lang="en-US" sz="1400">
                <a:solidFill>
                  <a:schemeClr val="dk1"/>
                </a:solidFill>
                <a:latin typeface="Calibri"/>
                <a:ea typeface="Calibri"/>
                <a:cs typeface="Calibri"/>
                <a:sym typeface="Calibri"/>
              </a:rPr>
              <a:t>Correlated observation error</a:t>
            </a:r>
            <a:r>
              <a:rPr lang="en-US" sz="1400">
                <a:solidFill>
                  <a:schemeClr val="dk1"/>
                </a:solidFill>
                <a:latin typeface="Calibri"/>
                <a:ea typeface="Calibri"/>
                <a:cs typeface="Calibri"/>
                <a:sym typeface="Calibri"/>
              </a:rPr>
              <a:t> for CrIS over sea surfaces and IASI over sea and land</a:t>
            </a:r>
            <a:endParaRPr/>
          </a:p>
          <a:p>
            <a:pPr indent="-273050" lvl="0" marL="285750" marR="0" rtl="0" algn="l">
              <a:lnSpc>
                <a:spcPct val="100000"/>
              </a:lnSpc>
              <a:spcBef>
                <a:spcPts val="0"/>
              </a:spcBef>
              <a:spcAft>
                <a:spcPts val="0"/>
              </a:spcAft>
              <a:buClr>
                <a:srgbClr val="000000"/>
              </a:buClr>
              <a:buSzPts val="1600"/>
              <a:buFont typeface="Calibri"/>
              <a:buChar char="•"/>
            </a:pPr>
            <a:r>
              <a:rPr lang="en-US" sz="1400">
                <a:solidFill>
                  <a:schemeClr val="dk1"/>
                </a:solidFill>
                <a:latin typeface="Calibri"/>
                <a:ea typeface="Calibri"/>
                <a:cs typeface="Calibri"/>
                <a:sym typeface="Calibri"/>
              </a:rPr>
              <a:t>Update temperature aircraft bias correction with safeguard</a:t>
            </a:r>
            <a:endParaRPr/>
          </a:p>
          <a:p>
            <a:pPr indent="-273050" lvl="0" marL="285750" marR="0" rtl="0" algn="l">
              <a:lnSpc>
                <a:spcPct val="100000"/>
              </a:lnSpc>
              <a:spcBef>
                <a:spcPts val="0"/>
              </a:spcBef>
              <a:spcAft>
                <a:spcPts val="0"/>
              </a:spcAft>
              <a:buClr>
                <a:srgbClr val="000000"/>
              </a:buClr>
              <a:buSzPts val="1600"/>
              <a:buFont typeface="Calibri"/>
              <a:buChar char="•"/>
            </a:pPr>
            <a:r>
              <a:rPr lang="en-US" sz="1400">
                <a:solidFill>
                  <a:schemeClr val="dk1"/>
                </a:solidFill>
                <a:latin typeface="Calibri"/>
                <a:ea typeface="Calibri"/>
                <a:cs typeface="Calibri"/>
                <a:sym typeface="Calibri"/>
              </a:rPr>
              <a:t>Assimilate AMSU-A channel 14 and ATMS channel 15 w/o bias correction </a:t>
            </a:r>
            <a:endParaRPr/>
          </a:p>
        </p:txBody>
      </p:sp>
      <p:sp>
        <p:nvSpPr>
          <p:cNvPr id="323" name="Google Shape;323;p1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4" name="Google Shape;324;p14"/>
          <p:cNvSpPr txBox="1"/>
          <p:nvPr/>
        </p:nvSpPr>
        <p:spPr>
          <a:xfrm>
            <a:off x="4618000" y="1054625"/>
            <a:ext cx="4514100" cy="3961500"/>
          </a:xfrm>
          <a:prstGeom prst="rect">
            <a:avLst/>
          </a:prstGeom>
          <a:noFill/>
          <a:ln>
            <a:noFill/>
          </a:ln>
        </p:spPr>
        <p:txBody>
          <a:bodyPr anchorCtr="0" anchor="t" bIns="34275" lIns="68550" spcFirstLastPara="1" rIns="68550" wrap="square" tIns="34275">
            <a:noAutofit/>
          </a:bodyPr>
          <a:lstStyle/>
          <a:p>
            <a:pPr indent="-287337" lvl="1" marL="287337" marR="0" rtl="0" algn="l">
              <a:lnSpc>
                <a:spcPct val="100000"/>
              </a:lnSpc>
              <a:spcBef>
                <a:spcPts val="0"/>
              </a:spcBef>
              <a:spcAft>
                <a:spcPts val="0"/>
              </a:spcAft>
              <a:buClr>
                <a:srgbClr val="0000FF"/>
              </a:buClr>
              <a:buSzPts val="1800"/>
              <a:buFont typeface="Merriweather Sans"/>
              <a:buChar char="•"/>
            </a:pPr>
            <a:r>
              <a:rPr b="1" lang="en-US" sz="1400">
                <a:solidFill>
                  <a:schemeClr val="dk1"/>
                </a:solidFill>
                <a:latin typeface="Calibri"/>
                <a:ea typeface="Calibri"/>
                <a:cs typeface="Calibri"/>
                <a:sym typeface="Calibri"/>
              </a:rPr>
              <a:t>Assimilate CSR data from ABI_G16, AHI_Himawari8, and SEVIRI_M08; AVHRR </a:t>
            </a:r>
            <a:r>
              <a:rPr lang="en-US" sz="1400">
                <a:solidFill>
                  <a:schemeClr val="dk1"/>
                </a:solidFill>
                <a:latin typeface="Calibri"/>
                <a:ea typeface="Calibri"/>
                <a:cs typeface="Calibri"/>
                <a:sym typeface="Calibri"/>
              </a:rPr>
              <a:t>from NOAA-19 and Metop-B for NSST</a:t>
            </a:r>
            <a:endParaRPr/>
          </a:p>
          <a:p>
            <a:pPr indent="-273050" lvl="0" marL="285750" marR="0" rtl="0" algn="l">
              <a:lnSpc>
                <a:spcPct val="100000"/>
              </a:lnSpc>
              <a:spcBef>
                <a:spcPts val="0"/>
              </a:spcBef>
              <a:spcAft>
                <a:spcPts val="0"/>
              </a:spcAft>
              <a:buClr>
                <a:schemeClr val="dk1"/>
              </a:buClr>
              <a:buSzPts val="1600"/>
              <a:buFont typeface="Calibri"/>
              <a:buChar char="•"/>
            </a:pPr>
            <a:r>
              <a:rPr b="1" lang="en-US" sz="1400">
                <a:solidFill>
                  <a:schemeClr val="dk1"/>
                </a:solidFill>
                <a:latin typeface="Calibri"/>
                <a:ea typeface="Calibri"/>
                <a:cs typeface="Calibri"/>
                <a:sym typeface="Calibri"/>
              </a:rPr>
              <a:t>Assimilate additional GPSRO</a:t>
            </a:r>
            <a:r>
              <a:rPr lang="en-US" sz="1400">
                <a:solidFill>
                  <a:schemeClr val="dk1"/>
                </a:solidFill>
                <a:latin typeface="Calibri"/>
                <a:ea typeface="Calibri"/>
                <a:cs typeface="Calibri"/>
                <a:sym typeface="Calibri"/>
              </a:rPr>
              <a:t> (add Metop-C GRAS, More Cosmic-2)</a:t>
            </a:r>
            <a:endParaRPr/>
          </a:p>
          <a:p>
            <a:pPr indent="-273050" lvl="0" marL="285750" marR="0" rtl="0" algn="l">
              <a:lnSpc>
                <a:spcPct val="100000"/>
              </a:lnSpc>
              <a:spcBef>
                <a:spcPts val="0"/>
              </a:spcBef>
              <a:spcAft>
                <a:spcPts val="0"/>
              </a:spcAft>
              <a:buClr>
                <a:srgbClr val="FF0000"/>
              </a:buClr>
              <a:buSzPts val="1600"/>
              <a:buFont typeface="Calibri"/>
              <a:buChar char="•"/>
            </a:pPr>
            <a:r>
              <a:rPr b="1" lang="en-US" sz="1400">
                <a:solidFill>
                  <a:srgbClr val="FF0000"/>
                </a:solidFill>
                <a:latin typeface="Calibri"/>
                <a:ea typeface="Calibri"/>
                <a:cs typeface="Calibri"/>
                <a:sym typeface="Calibri"/>
              </a:rPr>
              <a:t>Assimilate </a:t>
            </a:r>
            <a:r>
              <a:rPr lang="en-US" sz="1400">
                <a:solidFill>
                  <a:srgbClr val="FF0000"/>
                </a:solidFill>
                <a:latin typeface="Calibri"/>
                <a:ea typeface="Calibri"/>
                <a:cs typeface="Calibri"/>
                <a:sym typeface="Calibri"/>
              </a:rPr>
              <a:t>high-density flight-level wind, temperature, and moisture observations </a:t>
            </a:r>
            <a:r>
              <a:rPr b="1" lang="en-US" sz="1400">
                <a:solidFill>
                  <a:srgbClr val="FF0000"/>
                </a:solidFill>
                <a:latin typeface="Calibri"/>
                <a:ea typeface="Calibri"/>
                <a:cs typeface="Calibri"/>
                <a:sym typeface="Calibri"/>
              </a:rPr>
              <a:t>(HDOBS) in tropical storm environment (first time in operations for GFS)</a:t>
            </a:r>
            <a:endParaRPr/>
          </a:p>
          <a:p>
            <a:pPr indent="-273050" lvl="0" marL="285750" marR="0" rtl="0" algn="l">
              <a:lnSpc>
                <a:spcPct val="100000"/>
              </a:lnSpc>
              <a:spcBef>
                <a:spcPts val="0"/>
              </a:spcBef>
              <a:spcAft>
                <a:spcPts val="0"/>
              </a:spcAft>
              <a:buClr>
                <a:schemeClr val="dk1"/>
              </a:buClr>
              <a:buSzPts val="1600"/>
              <a:buFont typeface="Calibri"/>
              <a:buChar char="•"/>
            </a:pPr>
            <a:r>
              <a:rPr lang="en-US" sz="1400">
                <a:solidFill>
                  <a:schemeClr val="dk1"/>
                </a:solidFill>
                <a:highlight>
                  <a:srgbClr val="FFFFFF"/>
                </a:highlight>
                <a:latin typeface="Calibri"/>
                <a:ea typeface="Calibri"/>
                <a:cs typeface="Calibri"/>
                <a:sym typeface="Calibri"/>
              </a:rPr>
              <a:t>Reduce the distance threshold for inner core dropsonde data </a:t>
            </a:r>
            <a:r>
              <a:rPr lang="en-US" sz="1400">
                <a:solidFill>
                  <a:srgbClr val="222222"/>
                </a:solidFill>
                <a:highlight>
                  <a:srgbClr val="FFFFFF"/>
                </a:highlight>
                <a:latin typeface="Calibri"/>
                <a:ea typeface="Calibri"/>
                <a:cs typeface="Calibri"/>
                <a:sym typeface="Calibri"/>
              </a:rPr>
              <a:t>to 55km (from 111km or 3*RMW) and add </a:t>
            </a:r>
            <a:r>
              <a:rPr lang="en-US" sz="1400">
                <a:solidFill>
                  <a:schemeClr val="dk1"/>
                </a:solidFill>
                <a:highlight>
                  <a:srgbClr val="FFFFFF"/>
                </a:highlight>
                <a:latin typeface="Calibri"/>
                <a:ea typeface="Calibri"/>
                <a:cs typeface="Calibri"/>
                <a:sym typeface="Calibri"/>
              </a:rPr>
              <a:t>a wind threshold of 32 m/s to </a:t>
            </a:r>
            <a:r>
              <a:rPr b="1" lang="en-US" sz="1400">
                <a:solidFill>
                  <a:schemeClr val="dk1"/>
                </a:solidFill>
                <a:highlight>
                  <a:srgbClr val="FFFFFF"/>
                </a:highlight>
                <a:latin typeface="Calibri"/>
                <a:ea typeface="Calibri"/>
                <a:cs typeface="Calibri"/>
                <a:sym typeface="Calibri"/>
              </a:rPr>
              <a:t>allow more dropsonde data being  assimilated</a:t>
            </a:r>
            <a:endParaRPr b="1" sz="1400">
              <a:solidFill>
                <a:schemeClr val="dk1"/>
              </a:solidFill>
              <a:latin typeface="Calibri"/>
              <a:ea typeface="Calibri"/>
              <a:cs typeface="Calibri"/>
              <a:sym typeface="Calibri"/>
            </a:endParaRPr>
          </a:p>
          <a:p>
            <a:pPr indent="-273050" lvl="0" marL="285750" marR="0" rtl="0" algn="l">
              <a:lnSpc>
                <a:spcPct val="100000"/>
              </a:lnSpc>
              <a:spcBef>
                <a:spcPts val="0"/>
              </a:spcBef>
              <a:spcAft>
                <a:spcPts val="0"/>
              </a:spcAft>
              <a:buClr>
                <a:srgbClr val="000000"/>
              </a:buClr>
              <a:buSzPts val="1600"/>
              <a:buFont typeface="Calibri"/>
              <a:buChar char="•"/>
            </a:pPr>
            <a:r>
              <a:rPr b="1" lang="en-US" sz="1400">
                <a:solidFill>
                  <a:schemeClr val="dk1"/>
                </a:solidFill>
                <a:latin typeface="Calibri"/>
                <a:ea typeface="Calibri"/>
                <a:cs typeface="Calibri"/>
                <a:sym typeface="Calibri"/>
              </a:rPr>
              <a:t>Use CRTM v2.3.0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5"/>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30" name="Google Shape;330;p15"/>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31" name="Google Shape;331;p15"/>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32" name="Google Shape;332;p15"/>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33" name="Google Shape;333;p15"/>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34" name="Google Shape;334;p1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35" name="Google Shape;335;p15"/>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4D-Incremental Analysis Update (IAU)</a:t>
            </a:r>
            <a:endParaRPr/>
          </a:p>
        </p:txBody>
      </p:sp>
      <p:pic>
        <p:nvPicPr>
          <p:cNvPr id="336" name="Google Shape;336;p15"/>
          <p:cNvPicPr preferRelativeResize="0"/>
          <p:nvPr/>
        </p:nvPicPr>
        <p:blipFill rotWithShape="1">
          <a:blip r:embed="rId5">
            <a:alphaModFix/>
          </a:blip>
          <a:srcRect b="0" l="0" r="0" t="0"/>
          <a:stretch/>
        </p:blipFill>
        <p:spPr>
          <a:xfrm>
            <a:off x="50032" y="1021658"/>
            <a:ext cx="9043430" cy="3761510"/>
          </a:xfrm>
          <a:prstGeom prst="rect">
            <a:avLst/>
          </a:prstGeom>
          <a:noFill/>
          <a:ln>
            <a:noFill/>
          </a:ln>
        </p:spPr>
      </p:pic>
      <p:sp>
        <p:nvSpPr>
          <p:cNvPr id="337" name="Google Shape;337;p15"/>
          <p:cNvSpPr txBox="1"/>
          <p:nvPr/>
        </p:nvSpPr>
        <p:spPr>
          <a:xfrm>
            <a:off x="3002973" y="4724316"/>
            <a:ext cx="45789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In collaboration with OAR/PSL</a:t>
            </a:r>
            <a:endParaRPr sz="1800">
              <a:solidFill>
                <a:schemeClr val="dk1"/>
              </a:solidFill>
              <a:latin typeface="Calibri"/>
              <a:ea typeface="Calibri"/>
              <a:cs typeface="Calibri"/>
              <a:sym typeface="Calibri"/>
            </a:endParaRPr>
          </a:p>
        </p:txBody>
      </p:sp>
      <p:sp>
        <p:nvSpPr>
          <p:cNvPr id="338" name="Google Shape;338;p1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6"/>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44" name="Google Shape;344;p16"/>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45" name="Google Shape;345;p16"/>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46" name="Google Shape;346;p16"/>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47" name="Google Shape;347;p16"/>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48" name="Google Shape;348;p1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49" name="Google Shape;349;p16"/>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New Variational Quality Control Algorithm</a:t>
            </a:r>
            <a:endParaRPr/>
          </a:p>
        </p:txBody>
      </p:sp>
      <p:pic>
        <p:nvPicPr>
          <p:cNvPr id="350" name="Google Shape;350;p16"/>
          <p:cNvPicPr preferRelativeResize="0"/>
          <p:nvPr/>
        </p:nvPicPr>
        <p:blipFill rotWithShape="1">
          <a:blip r:embed="rId5">
            <a:alphaModFix/>
          </a:blip>
          <a:srcRect b="0" l="0" r="0" t="0"/>
          <a:stretch/>
        </p:blipFill>
        <p:spPr>
          <a:xfrm>
            <a:off x="243941" y="2839890"/>
            <a:ext cx="5556226" cy="2106099"/>
          </a:xfrm>
          <a:prstGeom prst="rect">
            <a:avLst/>
          </a:prstGeom>
          <a:noFill/>
          <a:ln>
            <a:noFill/>
          </a:ln>
        </p:spPr>
      </p:pic>
      <p:pic>
        <p:nvPicPr>
          <p:cNvPr id="351" name="Google Shape;351;p16"/>
          <p:cNvPicPr preferRelativeResize="0"/>
          <p:nvPr/>
        </p:nvPicPr>
        <p:blipFill rotWithShape="1">
          <a:blip r:embed="rId6">
            <a:alphaModFix/>
          </a:blip>
          <a:srcRect b="0" l="0" r="0" t="0"/>
          <a:stretch/>
        </p:blipFill>
        <p:spPr>
          <a:xfrm>
            <a:off x="243941" y="972839"/>
            <a:ext cx="5595750" cy="1749579"/>
          </a:xfrm>
          <a:prstGeom prst="rect">
            <a:avLst/>
          </a:prstGeom>
          <a:noFill/>
          <a:ln>
            <a:noFill/>
          </a:ln>
        </p:spPr>
      </p:pic>
      <p:sp>
        <p:nvSpPr>
          <p:cNvPr id="352" name="Google Shape;352;p16"/>
          <p:cNvSpPr txBox="1"/>
          <p:nvPr/>
        </p:nvSpPr>
        <p:spPr>
          <a:xfrm>
            <a:off x="5731158" y="993563"/>
            <a:ext cx="3362303" cy="4057927"/>
          </a:xfrm>
          <a:prstGeom prst="rect">
            <a:avLst/>
          </a:prstGeom>
          <a:noFill/>
          <a:ln>
            <a:noFill/>
          </a:ln>
        </p:spPr>
        <p:txBody>
          <a:bodyPr anchorCtr="0" anchor="t" bIns="91425" lIns="91425" spcFirstLastPara="1" rIns="91425" wrap="square" tIns="91425">
            <a:noAutofit/>
          </a:bodyPr>
          <a:lstStyle/>
          <a:p>
            <a:pPr indent="-228600" lvl="0" marL="228600" marR="0" rtl="0" algn="l">
              <a:lnSpc>
                <a:spcPct val="100000"/>
              </a:lnSpc>
              <a:spcBef>
                <a:spcPts val="0"/>
              </a:spcBef>
              <a:spcAft>
                <a:spcPts val="0"/>
              </a:spcAft>
              <a:buClr>
                <a:srgbClr val="000000"/>
              </a:buClr>
              <a:buSzPts val="1800"/>
              <a:buFont typeface="Calibri"/>
              <a:buChar char="●"/>
            </a:pPr>
            <a:r>
              <a:rPr b="0" i="0" lang="en-US" sz="1600" u="none" cap="none" strike="noStrike">
                <a:solidFill>
                  <a:srgbClr val="000000"/>
                </a:solidFill>
                <a:latin typeface="Calibri"/>
                <a:ea typeface="Calibri"/>
                <a:cs typeface="Calibri"/>
                <a:sym typeface="Calibri"/>
              </a:rPr>
              <a:t>A </a:t>
            </a:r>
            <a:r>
              <a:rPr b="1" i="0" lang="en-US" sz="1800" u="none" cap="none" strike="noStrike">
                <a:solidFill>
                  <a:srgbClr val="0000FF"/>
                </a:solidFill>
                <a:latin typeface="Calibri"/>
                <a:ea typeface="Calibri"/>
                <a:cs typeface="Calibri"/>
                <a:sym typeface="Calibri"/>
              </a:rPr>
              <a:t>new variational quality control</a:t>
            </a:r>
            <a:r>
              <a:rPr b="0" i="0" lang="en-US" sz="1600" u="none" cap="none" strike="noStrike">
                <a:solidFill>
                  <a:srgbClr val="000000"/>
                </a:solidFill>
                <a:latin typeface="Calibri"/>
                <a:ea typeface="Calibri"/>
                <a:cs typeface="Calibri"/>
                <a:sym typeface="Calibri"/>
              </a:rPr>
              <a:t> is applied to </a:t>
            </a:r>
            <a:r>
              <a:rPr b="1" i="0" lang="en-US" sz="1800" u="none" cap="none" strike="noStrike">
                <a:solidFill>
                  <a:srgbClr val="0000FF"/>
                </a:solidFill>
                <a:latin typeface="Calibri"/>
                <a:ea typeface="Calibri"/>
                <a:cs typeface="Calibri"/>
                <a:sym typeface="Calibri"/>
              </a:rPr>
              <a:t>conventional observations</a:t>
            </a:r>
            <a:r>
              <a:rPr b="0" i="0" lang="en-U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0"/>
              </a:spcBef>
              <a:spcAft>
                <a:spcPts val="0"/>
              </a:spcAft>
              <a:buClr>
                <a:srgbClr val="000000"/>
              </a:buClr>
              <a:buSzPts val="1800"/>
              <a:buFont typeface="Calibri"/>
              <a:buChar char="●"/>
            </a:pPr>
            <a:r>
              <a:rPr b="0" i="0" lang="en-US" sz="1600" u="none" cap="none" strike="noStrike">
                <a:solidFill>
                  <a:srgbClr val="000000"/>
                </a:solidFill>
                <a:latin typeface="Calibri"/>
                <a:ea typeface="Calibri"/>
                <a:cs typeface="Calibri"/>
                <a:sym typeface="Calibri"/>
              </a:rPr>
              <a:t>Previous variational quality control could not be applied in the first iterations of minimization due to the possibility of multiple minima in the cost function.</a:t>
            </a:r>
            <a:endParaRPr b="0" i="0" sz="16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0"/>
              </a:spcBef>
              <a:spcAft>
                <a:spcPts val="0"/>
              </a:spcAft>
              <a:buClr>
                <a:srgbClr val="000000"/>
              </a:buClr>
              <a:buSzPts val="1800"/>
              <a:buFont typeface="Calibri"/>
              <a:buChar char="●"/>
            </a:pPr>
            <a:r>
              <a:rPr b="0" i="0" lang="en-US" sz="1600" u="none" cap="none" strike="noStrike">
                <a:solidFill>
                  <a:srgbClr val="000000"/>
                </a:solidFill>
                <a:latin typeface="Calibri"/>
                <a:ea typeface="Calibri"/>
                <a:cs typeface="Calibri"/>
                <a:sym typeface="Calibri"/>
              </a:rPr>
              <a:t>New probability density function formulation greatly reduces the possibility of multiple minima.</a:t>
            </a:r>
            <a:endParaRPr b="0" i="0" sz="16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0"/>
              </a:spcBef>
              <a:spcAft>
                <a:spcPts val="1000"/>
              </a:spcAft>
              <a:buClr>
                <a:srgbClr val="000000"/>
              </a:buClr>
              <a:buSzPts val="1800"/>
              <a:buFont typeface="Calibri"/>
              <a:buChar char="●"/>
            </a:pPr>
            <a:r>
              <a:rPr b="1" i="0" lang="en-US" sz="1800" u="none" cap="none" strike="noStrike">
                <a:solidFill>
                  <a:srgbClr val="0000FF"/>
                </a:solidFill>
                <a:latin typeface="Calibri"/>
                <a:ea typeface="Calibri"/>
                <a:cs typeface="Calibri"/>
                <a:sym typeface="Calibri"/>
              </a:rPr>
              <a:t>Greatest impact in wind RMSE</a:t>
            </a:r>
            <a:r>
              <a:rPr b="0" i="0" lang="en-US" sz="1600" u="none" cap="none" strike="noStrike">
                <a:solidFill>
                  <a:srgbClr val="000000"/>
                </a:solidFill>
                <a:latin typeface="Calibri"/>
                <a:ea typeface="Calibri"/>
                <a:cs typeface="Calibri"/>
                <a:sym typeface="Calibri"/>
              </a:rPr>
              <a:t> and in the northern hemisphere.</a:t>
            </a:r>
            <a:endParaRPr b="0" i="0" sz="1600" u="none" cap="none" strike="noStrike">
              <a:solidFill>
                <a:srgbClr val="000000"/>
              </a:solidFill>
              <a:latin typeface="Calibri"/>
              <a:ea typeface="Calibri"/>
              <a:cs typeface="Calibri"/>
              <a:sym typeface="Calibri"/>
            </a:endParaRPr>
          </a:p>
        </p:txBody>
      </p:sp>
      <p:sp>
        <p:nvSpPr>
          <p:cNvPr id="353" name="Google Shape;353;p1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7"/>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59" name="Google Shape;359;p17"/>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60" name="Google Shape;360;p17"/>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61" name="Google Shape;361;p17"/>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62" name="Google Shape;362;p17"/>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63" name="Google Shape;363;p1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64" name="Google Shape;364;p17"/>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New Assimilation of HDOBS</a:t>
            </a:r>
            <a:endParaRPr/>
          </a:p>
        </p:txBody>
      </p:sp>
      <p:pic>
        <p:nvPicPr>
          <p:cNvPr id="365" name="Google Shape;365;p17"/>
          <p:cNvPicPr preferRelativeResize="0"/>
          <p:nvPr/>
        </p:nvPicPr>
        <p:blipFill rotWithShape="1">
          <a:blip r:embed="rId5">
            <a:alphaModFix/>
          </a:blip>
          <a:srcRect b="0" l="0" r="0" t="0"/>
          <a:stretch/>
        </p:blipFill>
        <p:spPr>
          <a:xfrm>
            <a:off x="173183" y="1006261"/>
            <a:ext cx="8767106" cy="3324476"/>
          </a:xfrm>
          <a:prstGeom prst="rect">
            <a:avLst/>
          </a:prstGeom>
          <a:noFill/>
          <a:ln>
            <a:noFill/>
          </a:ln>
        </p:spPr>
      </p:pic>
      <p:sp>
        <p:nvSpPr>
          <p:cNvPr id="366" name="Google Shape;366;p17"/>
          <p:cNvSpPr txBox="1"/>
          <p:nvPr/>
        </p:nvSpPr>
        <p:spPr>
          <a:xfrm>
            <a:off x="954815" y="4441302"/>
            <a:ext cx="75562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Significant improvements in track forecast errors, especially for strong storms</a:t>
            </a:r>
            <a:endParaRPr/>
          </a:p>
        </p:txBody>
      </p:sp>
      <p:sp>
        <p:nvSpPr>
          <p:cNvPr id="367" name="Google Shape;367;p1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73" name="Google Shape;373;p18"/>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74" name="Google Shape;374;p18"/>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75" name="Google Shape;375;p18"/>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76" name="Google Shape;376;p18"/>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77" name="Google Shape;377;p1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78" name="Google Shape;378;p18"/>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Infrastructure changes</a:t>
            </a:r>
            <a:endParaRPr/>
          </a:p>
        </p:txBody>
      </p:sp>
      <p:sp>
        <p:nvSpPr>
          <p:cNvPr id="379" name="Google Shape;379;p18"/>
          <p:cNvSpPr txBox="1"/>
          <p:nvPr/>
        </p:nvSpPr>
        <p:spPr>
          <a:xfrm>
            <a:off x="103909" y="972839"/>
            <a:ext cx="8989553" cy="4082887"/>
          </a:xfrm>
          <a:prstGeom prst="rect">
            <a:avLst/>
          </a:prstGeom>
          <a:noFill/>
          <a:ln>
            <a:noFill/>
          </a:ln>
        </p:spPr>
        <p:txBody>
          <a:bodyPr anchorCtr="0" anchor="t" bIns="34275" lIns="68550" spcFirstLastPara="1" rIns="68550" wrap="square" tIns="34275">
            <a:noAutofit/>
          </a:bodyPr>
          <a:lstStyle/>
          <a:p>
            <a:pPr indent="-287337" lvl="1" marL="287337" marR="0" rtl="0" algn="l">
              <a:spcBef>
                <a:spcPts val="0"/>
              </a:spcBef>
              <a:spcAft>
                <a:spcPts val="0"/>
              </a:spcAft>
              <a:buClr>
                <a:srgbClr val="0000FF"/>
              </a:buClr>
              <a:buSzPts val="1800"/>
              <a:buFont typeface="Merriweather Sans"/>
              <a:buChar char="•"/>
            </a:pPr>
            <a:r>
              <a:rPr b="1" i="0" lang="en-US" sz="1800" u="none" cap="none" strike="noStrike">
                <a:solidFill>
                  <a:srgbClr val="0000FF"/>
                </a:solidFill>
                <a:latin typeface="Arial"/>
                <a:ea typeface="Arial"/>
                <a:cs typeface="Arial"/>
                <a:sym typeface="Arial"/>
              </a:rPr>
              <a:t>Change the model output format from nemsio to compressed netCDF</a:t>
            </a:r>
            <a:endParaRPr b="1" i="0" sz="1800" u="none" cap="none" strike="noStrike">
              <a:solidFill>
                <a:srgbClr val="0000FF"/>
              </a:solidFill>
              <a:latin typeface="Arial"/>
              <a:ea typeface="Arial"/>
              <a:cs typeface="Arial"/>
              <a:sym typeface="Arial"/>
            </a:endParaRPr>
          </a:p>
          <a:p>
            <a:pPr indent="-287336" lvl="2" marL="687357" marR="0" rtl="0" algn="l">
              <a:spcBef>
                <a:spcPts val="0"/>
              </a:spcBef>
              <a:spcAft>
                <a:spcPts val="0"/>
              </a:spcAft>
              <a:buClr>
                <a:srgbClr val="0000FF"/>
              </a:buClr>
              <a:buSzPts val="1800"/>
              <a:buFont typeface="Merriweather Sans"/>
              <a:buChar char="•"/>
            </a:pPr>
            <a:r>
              <a:rPr b="1" i="0" lang="en-US" sz="1400" u="none" cap="none" strike="noStrike">
                <a:solidFill>
                  <a:schemeClr val="dk1"/>
                </a:solidFill>
                <a:latin typeface="Arial"/>
                <a:ea typeface="Arial"/>
                <a:cs typeface="Arial"/>
                <a:sym typeface="Arial"/>
              </a:rPr>
              <a:t>A new parallel I/O was developed with updated netCDF and HDF libraries</a:t>
            </a:r>
            <a:endParaRPr/>
          </a:p>
          <a:p>
            <a:pPr indent="-287336" lvl="2" marL="687357" marR="0" rtl="0" algn="l">
              <a:spcBef>
                <a:spcPts val="0"/>
              </a:spcBef>
              <a:spcAft>
                <a:spcPts val="0"/>
              </a:spcAft>
              <a:buClr>
                <a:srgbClr val="0000FF"/>
              </a:buClr>
              <a:buSzPts val="1800"/>
              <a:buFont typeface="Merriweather Sans"/>
              <a:buChar char="•"/>
            </a:pPr>
            <a:r>
              <a:rPr b="1" i="0" lang="en-US" sz="1400" u="none" cap="none" strike="noStrike">
                <a:solidFill>
                  <a:schemeClr val="dk1"/>
                </a:solidFill>
                <a:latin typeface="Arial"/>
                <a:ea typeface="Arial"/>
                <a:cs typeface="Arial"/>
                <a:sym typeface="Arial"/>
              </a:rPr>
              <a:t>3D Atmospheric fields will have 5x compression (33.6 GB to 6.7 GB, lossy compression)</a:t>
            </a:r>
            <a:endParaRPr/>
          </a:p>
          <a:p>
            <a:pPr indent="-287337" lvl="2" marL="687357" marR="0" rtl="0" algn="l">
              <a:spcBef>
                <a:spcPts val="0"/>
              </a:spcBef>
              <a:spcAft>
                <a:spcPts val="0"/>
              </a:spcAft>
              <a:buClr>
                <a:srgbClr val="0000FF"/>
              </a:buClr>
              <a:buSzPts val="1800"/>
              <a:buFont typeface="Merriweather Sans"/>
              <a:buChar char="•"/>
            </a:pPr>
            <a:r>
              <a:rPr b="1" i="0" lang="en-US" sz="1400" u="none" cap="none" strike="noStrike">
                <a:solidFill>
                  <a:schemeClr val="dk1"/>
                </a:solidFill>
                <a:latin typeface="Arial"/>
                <a:ea typeface="Arial"/>
                <a:cs typeface="Arial"/>
                <a:sym typeface="Arial"/>
              </a:rPr>
              <a:t>Surface 2D fields will have 2.5x compression (2.8 GB to 1.1 GB,  lossless compression)</a:t>
            </a:r>
            <a:endParaRPr b="1" i="0" sz="700" u="none" cap="none" strike="noStrike">
              <a:solidFill>
                <a:schemeClr val="dk1"/>
              </a:solidFill>
              <a:latin typeface="Calibri"/>
              <a:ea typeface="Calibri"/>
              <a:cs typeface="Calibri"/>
              <a:sym typeface="Calibri"/>
            </a:endParaRPr>
          </a:p>
          <a:p>
            <a:pPr indent="-287337" lvl="1" marL="287337" marR="0" rtl="0" algn="l">
              <a:spcBef>
                <a:spcPts val="0"/>
              </a:spcBef>
              <a:spcAft>
                <a:spcPts val="0"/>
              </a:spcAft>
              <a:buClr>
                <a:srgbClr val="0000FF"/>
              </a:buClr>
              <a:buSzPts val="1800"/>
              <a:buFont typeface="Merriweather Sans"/>
              <a:buChar char="•"/>
            </a:pPr>
            <a:r>
              <a:rPr b="1" i="0" lang="en-US" sz="1800" u="none" cap="none" strike="noStrike">
                <a:solidFill>
                  <a:srgbClr val="0000FF"/>
                </a:solidFill>
                <a:latin typeface="Arial"/>
                <a:ea typeface="Arial"/>
                <a:cs typeface="Arial"/>
                <a:sym typeface="Arial"/>
              </a:rPr>
              <a:t>Pre-Processing Changes</a:t>
            </a:r>
            <a:endParaRPr/>
          </a:p>
          <a:p>
            <a:pPr indent="-287337" lvl="2" marL="687357" marR="0" rtl="0" algn="l">
              <a:spcBef>
                <a:spcPts val="0"/>
              </a:spcBef>
              <a:spcAft>
                <a:spcPts val="0"/>
              </a:spcAft>
              <a:buClr>
                <a:srgbClr val="0000FF"/>
              </a:buClr>
              <a:buSzPts val="1800"/>
              <a:buFont typeface="Merriweather Sans"/>
              <a:buChar char="•"/>
            </a:pPr>
            <a:r>
              <a:rPr b="1" i="0" lang="en-US" sz="1400" u="none" cap="none" strike="noStrike">
                <a:solidFill>
                  <a:schemeClr val="dk1"/>
                </a:solidFill>
                <a:latin typeface="Arial"/>
                <a:ea typeface="Arial"/>
                <a:cs typeface="Arial"/>
                <a:sym typeface="Arial"/>
              </a:rPr>
              <a:t>obsproc_global  and obsproc_prep was updated to process new satellite observations, high density aircraft observations,  and to work with model history files in netCDF format.</a:t>
            </a:r>
            <a:endParaRPr b="1" i="0" sz="700" u="none" cap="none" strike="noStrike">
              <a:solidFill>
                <a:schemeClr val="dk1"/>
              </a:solidFill>
              <a:latin typeface="Arial"/>
              <a:ea typeface="Arial"/>
              <a:cs typeface="Arial"/>
              <a:sym typeface="Arial"/>
            </a:endParaRPr>
          </a:p>
          <a:p>
            <a:pPr indent="-287337" lvl="1" marL="287337" marR="0" rtl="0" algn="l">
              <a:spcBef>
                <a:spcPts val="0"/>
              </a:spcBef>
              <a:spcAft>
                <a:spcPts val="0"/>
              </a:spcAft>
              <a:buClr>
                <a:srgbClr val="0000FF"/>
              </a:buClr>
              <a:buSzPts val="1800"/>
              <a:buFont typeface="Merriweather Sans"/>
              <a:buChar char="•"/>
            </a:pPr>
            <a:r>
              <a:rPr b="1" i="0" lang="en-US" sz="1800" u="none" cap="none" strike="noStrike">
                <a:solidFill>
                  <a:srgbClr val="0000FF"/>
                </a:solidFill>
                <a:latin typeface="Arial"/>
                <a:ea typeface="Arial"/>
                <a:cs typeface="Arial"/>
                <a:sym typeface="Arial"/>
              </a:rPr>
              <a:t>Inline Post-Processing</a:t>
            </a:r>
            <a:endParaRPr/>
          </a:p>
          <a:p>
            <a:pPr indent="-342900" lvl="1" marL="628650" marR="0" rtl="0" algn="l">
              <a:lnSpc>
                <a:spcPct val="115000"/>
              </a:lnSpc>
              <a:spcBef>
                <a:spcPts val="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Inline post makes use of forecast data saved in memory for post processing, </a:t>
            </a:r>
            <a:r>
              <a:rPr b="1" i="1" lang="en-US" sz="1400" u="sng" cap="none" strike="noStrike">
                <a:solidFill>
                  <a:schemeClr val="dk1"/>
                </a:solidFill>
                <a:latin typeface="Arial"/>
                <a:ea typeface="Arial"/>
                <a:cs typeface="Arial"/>
                <a:sym typeface="Arial"/>
              </a:rPr>
              <a:t>reduces I/O activity, and speeds up the entire forecast system.</a:t>
            </a:r>
            <a:endParaRPr/>
          </a:p>
          <a:p>
            <a:pPr indent="-342900" lvl="1" marL="628650" marR="0" rtl="0" algn="l">
              <a:lnSpc>
                <a:spcPct val="115000"/>
              </a:lnSpc>
              <a:spcBef>
                <a:spcPts val="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A Post library was created using the offline post Fortran programs. It can be called by the Write Grid Component within the forecast model.</a:t>
            </a:r>
            <a:endParaRPr/>
          </a:p>
          <a:p>
            <a:pPr indent="-342900" lvl="1" marL="628650" marR="0" rtl="0" algn="l">
              <a:lnSpc>
                <a:spcPct val="115000"/>
              </a:lnSpc>
              <a:spcBef>
                <a:spcPts val="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Since lossy compression is applied for writing out forecast history files, </a:t>
            </a:r>
            <a:r>
              <a:rPr b="1" i="1" lang="en-US" sz="1400" u="sng" cap="none" strike="noStrike">
                <a:solidFill>
                  <a:schemeClr val="dk1"/>
                </a:solidFill>
                <a:latin typeface="Arial"/>
                <a:ea typeface="Arial"/>
                <a:cs typeface="Arial"/>
                <a:sym typeface="Arial"/>
              </a:rPr>
              <a:t>inline post generates more accurate products</a:t>
            </a:r>
            <a:r>
              <a:rPr b="1" i="0" lang="en-US" sz="1400" u="none" cap="none" strike="noStrike">
                <a:solidFill>
                  <a:schemeClr val="dk1"/>
                </a:solidFill>
                <a:latin typeface="Arial"/>
                <a:ea typeface="Arial"/>
                <a:cs typeface="Arial"/>
                <a:sym typeface="Arial"/>
              </a:rPr>
              <a:t> than the standalone offline post.</a:t>
            </a:r>
            <a:endParaRPr/>
          </a:p>
          <a:p>
            <a:pPr indent="-342900" lvl="1" marL="628650" marR="0" rtl="0" algn="l">
              <a:lnSpc>
                <a:spcPct val="115000"/>
              </a:lnSpc>
              <a:spcBef>
                <a:spcPts val="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Simulated satellite radiance and WAFS files are still made by the offline post.</a:t>
            </a:r>
            <a:endParaRPr b="1" i="0" sz="1400" u="none" cap="none" strike="noStrike">
              <a:solidFill>
                <a:srgbClr val="0000FF"/>
              </a:solidFill>
              <a:latin typeface="Arial"/>
              <a:ea typeface="Arial"/>
              <a:cs typeface="Arial"/>
              <a:sym typeface="Arial"/>
            </a:endParaRPr>
          </a:p>
        </p:txBody>
      </p:sp>
      <p:sp>
        <p:nvSpPr>
          <p:cNvPr id="380" name="Google Shape;380;p1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06" name="Google Shape;106;p2"/>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07" name="Google Shape;107;p2"/>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08" name="Google Shape;108;p2"/>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09" name="Google Shape;109;p2"/>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10" name="Google Shape;110;p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11" name="Google Shape;111;p2"/>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GFSv16 Acknowledgements</a:t>
            </a:r>
            <a:endParaRPr/>
          </a:p>
        </p:txBody>
      </p:sp>
      <p:sp>
        <p:nvSpPr>
          <p:cNvPr id="112" name="Google Shape;112;p2"/>
          <p:cNvSpPr txBox="1"/>
          <p:nvPr>
            <p:ph idx="1" type="subTitle"/>
          </p:nvPr>
        </p:nvSpPr>
        <p:spPr>
          <a:xfrm>
            <a:off x="50034" y="1001419"/>
            <a:ext cx="9043428" cy="4008600"/>
          </a:xfrm>
          <a:prstGeom prst="rect">
            <a:avLst/>
          </a:prstGeom>
          <a:noFill/>
          <a:ln>
            <a:noFill/>
          </a:ln>
        </p:spPr>
        <p:txBody>
          <a:bodyPr anchorCtr="0" anchor="t" bIns="68550" lIns="68550" spcFirstLastPara="1" rIns="68550" wrap="square" tIns="68550">
            <a:noAutofit/>
          </a:bodyPr>
          <a:lstStyle/>
          <a:p>
            <a:pPr indent="-1717675" lvl="0" marL="1773238" rtl="0" algn="l">
              <a:spcBef>
                <a:spcPts val="0"/>
              </a:spcBef>
              <a:spcAft>
                <a:spcPts val="0"/>
              </a:spcAft>
              <a:buClr>
                <a:srgbClr val="000000"/>
              </a:buClr>
              <a:buSzPts val="1400"/>
              <a:buNone/>
            </a:pPr>
            <a:r>
              <a:rPr b="1" lang="en-US" sz="1200">
                <a:solidFill>
                  <a:srgbClr val="000000"/>
                </a:solidFill>
                <a:latin typeface="Arial"/>
                <a:ea typeface="Arial"/>
                <a:cs typeface="Arial"/>
                <a:sym typeface="Arial"/>
              </a:rPr>
              <a:t>Project Manager:</a:t>
            </a:r>
            <a:r>
              <a:rPr lang="en-US" sz="1200">
                <a:solidFill>
                  <a:srgbClr val="000000"/>
                </a:solidFill>
                <a:latin typeface="Arial"/>
                <a:ea typeface="Arial"/>
                <a:cs typeface="Arial"/>
                <a:sym typeface="Arial"/>
              </a:rPr>
              <a:t>	</a:t>
            </a:r>
            <a:r>
              <a:rPr b="1" lang="en-US" sz="1200">
                <a:solidFill>
                  <a:schemeClr val="dk1"/>
                </a:solidFill>
                <a:latin typeface="Arial"/>
                <a:ea typeface="Arial"/>
                <a:cs typeface="Arial"/>
                <a:sym typeface="Arial"/>
              </a:rPr>
              <a:t>Vijay Tallapragada</a:t>
            </a:r>
            <a:endParaRPr b="1" sz="2800">
              <a:solidFill>
                <a:schemeClr val="dk1"/>
              </a:solidFil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Project Leads: </a:t>
            </a:r>
            <a:r>
              <a:rPr lang="en-US" sz="1200">
                <a:solidFill>
                  <a:schemeClr val="dk1"/>
                </a:solidFill>
                <a:latin typeface="Arial"/>
                <a:ea typeface="Arial"/>
                <a:cs typeface="Arial"/>
                <a:sym typeface="Arial"/>
              </a:rPr>
              <a:t>	</a:t>
            </a:r>
            <a:r>
              <a:rPr b="1" lang="en-US" sz="1200">
                <a:solidFill>
                  <a:schemeClr val="dk1"/>
                </a:solidFill>
                <a:latin typeface="Arial"/>
                <a:ea typeface="Arial"/>
                <a:cs typeface="Arial"/>
                <a:sym typeface="Arial"/>
              </a:rPr>
              <a:t>Fanglin Yang &amp; Russ Treadon </a:t>
            </a:r>
            <a:endParaRPr b="1"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Model: </a:t>
            </a:r>
            <a:r>
              <a:rPr lang="en-US" sz="1200">
                <a:solidFill>
                  <a:schemeClr val="dk1"/>
                </a:solidFill>
                <a:latin typeface="Arial"/>
                <a:ea typeface="Arial"/>
                <a:cs typeface="Arial"/>
                <a:sym typeface="Arial"/>
              </a:rPr>
              <a:t>	Jongil Han, Jack Kain, Weizhong Zheng, George Gayno, Helin Wei, Ruiyu Sun, Moorthi </a:t>
            </a:r>
            <a:r>
              <a:rPr lang="en-US" sz="1200">
                <a:solidFill>
                  <a:schemeClr val="dk1"/>
                </a:solidFill>
                <a:highlight>
                  <a:srgbClr val="FFFFFF"/>
                </a:highlight>
                <a:latin typeface="Arial"/>
                <a:ea typeface="Arial"/>
                <a:cs typeface="Arial"/>
                <a:sym typeface="Arial"/>
              </a:rPr>
              <a:t>Shrinivas</a:t>
            </a:r>
            <a:r>
              <a:rPr lang="en-US" sz="1200">
                <a:solidFill>
                  <a:schemeClr val="dk1"/>
                </a:solidFill>
                <a:latin typeface="Arial"/>
                <a:ea typeface="Arial"/>
                <a:cs typeface="Arial"/>
                <a:sym typeface="Arial"/>
              </a:rPr>
              <a:t>, Anning Chen, Rongqian Yang, Xingren Wu, Xiaqiong Zhou, </a:t>
            </a: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Valery Yudin, Youlong Xia, Jesse Meng, Henrique Alves, Roberto Padilla, </a:t>
            </a: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Jessica Meixner, Ali Abdolali, Jian-Wen Bao, Henry Juang, Sajal Kar</a:t>
            </a:r>
            <a:endParaRPr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Data Assimilation:</a:t>
            </a:r>
            <a:r>
              <a:rPr lang="en-US" sz="1200">
                <a:solidFill>
                  <a:schemeClr val="dk1"/>
                </a:solidFill>
                <a:latin typeface="Arial"/>
                <a:ea typeface="Arial"/>
                <a:cs typeface="Arial"/>
                <a:sym typeface="Arial"/>
              </a:rPr>
              <a:t>	Jeff Whitaker, Catherine Thomas, Cory Martin, Wanshu Wu, Phil Pe</a:t>
            </a:r>
            <a:r>
              <a:rPr lang="en-US" sz="1200">
                <a:solidFill>
                  <a:schemeClr val="dk1"/>
                </a:solidFill>
              </a:rPr>
              <a:t>gion, </a:t>
            </a:r>
            <a:r>
              <a:rPr lang="en-US" sz="1200">
                <a:solidFill>
                  <a:schemeClr val="dk1"/>
                </a:solidFill>
                <a:latin typeface="Arial"/>
                <a:ea typeface="Arial"/>
                <a:cs typeface="Arial"/>
                <a:sym typeface="Arial"/>
              </a:rPr>
              <a:t>Haixia Liu, Kristen Bathmann, Andrew Collard, Xu Li, Yanqiu Zhu, Xiujuan Su, </a:t>
            </a:r>
            <a:r>
              <a:rPr lang="en-US" sz="1200">
                <a:solidFill>
                  <a:schemeClr val="dk1"/>
                </a:solidFill>
              </a:rPr>
              <a:t>Jim </a:t>
            </a:r>
            <a:r>
              <a:rPr lang="en-US" sz="1200">
                <a:solidFill>
                  <a:schemeClr val="dk1"/>
                </a:solidFill>
                <a:latin typeface="Arial"/>
                <a:ea typeface="Arial"/>
                <a:cs typeface="Arial"/>
                <a:sym typeface="Arial"/>
              </a:rPr>
              <a:t>Purser</a:t>
            </a:r>
            <a:r>
              <a:rPr lang="en-US" sz="1200">
                <a:solidFill>
                  <a:schemeClr val="dk1"/>
                </a:solidFill>
              </a:rPr>
              <a:t>, </a:t>
            </a:r>
            <a:r>
              <a:rPr lang="en-US" sz="1200">
                <a:solidFill>
                  <a:schemeClr val="dk1"/>
                </a:solidFill>
                <a:latin typeface="Arial"/>
                <a:ea typeface="Arial"/>
                <a:cs typeface="Arial"/>
                <a:sym typeface="Arial"/>
              </a:rPr>
              <a:t>Shelley Melchior, Sudhir Nadiga, Steve Stegall</a:t>
            </a:r>
            <a:endParaRPr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endParaRPr>
          </a:p>
          <a:p>
            <a:pPr indent="-1717675" lvl="0" marL="1773238" rtl="0" algn="l">
              <a:spcBef>
                <a:spcPts val="0"/>
              </a:spcBef>
              <a:spcAft>
                <a:spcPts val="0"/>
              </a:spcAft>
              <a:buClr>
                <a:srgbClr val="000000"/>
              </a:buClr>
              <a:buSzPts val="1400"/>
              <a:buNone/>
            </a:pPr>
            <a:r>
              <a:rPr b="1" lang="en-US" sz="1400">
                <a:solidFill>
                  <a:schemeClr val="dk1"/>
                </a:solidFill>
              </a:rPr>
              <a:t>Post &amp; VV:</a:t>
            </a: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	Hui-ya Chuang, Wen Meng, Boi Vuong, Mallory Row, Guang-Ping Lou, Yali Mao,</a:t>
            </a:r>
            <a:r>
              <a:rPr lang="en-US" sz="1200">
                <a:solidFill>
                  <a:schemeClr val="dk1"/>
                </a:solidFill>
              </a:rPr>
              <a:t> </a:t>
            </a:r>
            <a:r>
              <a:rPr lang="en-US" sz="1200">
                <a:solidFill>
                  <a:schemeClr val="dk1"/>
                </a:solidFill>
                <a:latin typeface="Arial"/>
                <a:ea typeface="Arial"/>
                <a:cs typeface="Arial"/>
                <a:sym typeface="Arial"/>
              </a:rPr>
              <a:t>Jiayi Peng, Deanna Spindler, Todd Spindler, Roberto Padilla, Geoff Manikin, Alicia Bentley, Logan Dawson, Shannon Shields, Chris MacIntosh, Philippe Papin</a:t>
            </a:r>
            <a:endParaRPr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Infrastructure: </a:t>
            </a:r>
            <a:r>
              <a:rPr lang="en-US" sz="1200">
                <a:solidFill>
                  <a:schemeClr val="dk1"/>
                </a:solidFill>
                <a:latin typeface="Arial"/>
                <a:ea typeface="Arial"/>
                <a:cs typeface="Arial"/>
                <a:sym typeface="Arial"/>
              </a:rPr>
              <a:t>	Jun Wang, Kate Friedman, Mark Iredell, Hang Lei, Eric Rogers, Lin Gan, George Vandenberghe, James Abeles, Gerhard Theurich, Edward Hartnett, Farida Adimi  </a:t>
            </a:r>
            <a:endParaRPr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EMC Management: </a:t>
            </a:r>
            <a:r>
              <a:rPr lang="en-US" sz="1200">
                <a:solidFill>
                  <a:schemeClr val="dk1"/>
                </a:solidFill>
                <a:latin typeface="Arial"/>
                <a:ea typeface="Arial"/>
                <a:cs typeface="Arial"/>
                <a:sym typeface="Arial"/>
              </a:rPr>
              <a:t>	Ivanka Stajner, Vijay Tallapragada, Arun Chawla, Jason Levit, Avichal Mehra, Daryl Kleist, Fanglin Yang</a:t>
            </a:r>
            <a:endParaRPr sz="12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NCO:</a:t>
            </a:r>
            <a:r>
              <a:rPr lang="en-US" sz="1200">
                <a:solidFill>
                  <a:schemeClr val="dk1"/>
                </a:solidFill>
                <a:latin typeface="Arial"/>
                <a:ea typeface="Arial"/>
                <a:cs typeface="Arial"/>
                <a:sym typeface="Arial"/>
              </a:rPr>
              <a:t>	Carissa Klemmer, Steven Earle, Anne Myckow, Dataflow team </a:t>
            </a:r>
            <a:endParaRPr sz="2800">
              <a:solidFill>
                <a:schemeClr val="dk1"/>
              </a:solidFil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External Collaborators: </a:t>
            </a:r>
            <a:r>
              <a:rPr lang="en-US" sz="1200">
                <a:solidFill>
                  <a:schemeClr val="dk1"/>
                </a:solidFill>
              </a:rPr>
              <a:t>CPC</a:t>
            </a: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GFDL, GSL, PSL and NCAR/CGD</a:t>
            </a:r>
            <a:endParaRPr sz="2800">
              <a:solidFill>
                <a:schemeClr val="dk1"/>
              </a:solidFill>
            </a:endParaRPr>
          </a:p>
          <a:p>
            <a:pPr indent="-1717675" lvl="0" marL="1773238" rtl="0" algn="l">
              <a:spcBef>
                <a:spcPts val="0"/>
              </a:spcBef>
              <a:spcAft>
                <a:spcPts val="0"/>
              </a:spcAft>
              <a:buClr>
                <a:srgbClr val="000000"/>
              </a:buClr>
              <a:buSzPts val="1400"/>
              <a:buNone/>
            </a:pPr>
            <a:r>
              <a:t/>
            </a:r>
            <a:endParaRPr b="1" sz="500">
              <a:solidFill>
                <a:schemeClr val="dk1"/>
              </a:solidFill>
              <a:latin typeface="Arial"/>
              <a:ea typeface="Arial"/>
              <a:cs typeface="Arial"/>
              <a:sym typeface="Arial"/>
            </a:endParaRPr>
          </a:p>
          <a:p>
            <a:pPr indent="-1717675" lvl="0" marL="1773238" rtl="0" algn="l">
              <a:spcBef>
                <a:spcPts val="0"/>
              </a:spcBef>
              <a:spcAft>
                <a:spcPts val="0"/>
              </a:spcAft>
              <a:buClr>
                <a:srgbClr val="000000"/>
              </a:buClr>
              <a:buSzPts val="1400"/>
              <a:buNone/>
            </a:pPr>
            <a:r>
              <a:rPr b="1" lang="en-US" sz="1200">
                <a:solidFill>
                  <a:schemeClr val="dk1"/>
                </a:solidFill>
                <a:latin typeface="Arial"/>
                <a:ea typeface="Arial"/>
                <a:cs typeface="Arial"/>
                <a:sym typeface="Arial"/>
              </a:rPr>
              <a:t>STI SOO Team:	</a:t>
            </a:r>
            <a:r>
              <a:rPr lang="en-US" sz="1200">
                <a:solidFill>
                  <a:schemeClr val="dk1"/>
                </a:solidFill>
                <a:latin typeface="Arial"/>
                <a:ea typeface="Arial"/>
                <a:cs typeface="Arial"/>
                <a:sym typeface="Arial"/>
              </a:rPr>
              <a:t>Robert Ballard, Warren Blier, Mike Fowle, Chris Karstens, Mark Klein, David Levin, Bill Martin, Emily Niebuhr, Jack Settelmaier, Steverino Silberberg, Ben Trabing, Brian Zachry</a:t>
            </a:r>
            <a:endParaRPr sz="2800">
              <a:solidFill>
                <a:schemeClr val="dk1"/>
              </a:solidFill>
            </a:endParaRPr>
          </a:p>
        </p:txBody>
      </p:sp>
      <p:sp>
        <p:nvSpPr>
          <p:cNvPr id="113" name="Google Shape;113;p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9"/>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86" name="Google Shape;386;p19"/>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387" name="Google Shape;387;p19"/>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388" name="Google Shape;388;p19"/>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389" name="Google Shape;389;p19"/>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390" name="Google Shape;390;p1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391" name="Google Shape;391;p19"/>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Product changes</a:t>
            </a:r>
            <a:endParaRPr/>
          </a:p>
        </p:txBody>
      </p:sp>
      <p:sp>
        <p:nvSpPr>
          <p:cNvPr id="392" name="Google Shape;392;p19"/>
          <p:cNvSpPr txBox="1"/>
          <p:nvPr/>
        </p:nvSpPr>
        <p:spPr>
          <a:xfrm>
            <a:off x="103904" y="1021650"/>
            <a:ext cx="4538100" cy="4122000"/>
          </a:xfrm>
          <a:prstGeom prst="rect">
            <a:avLst/>
          </a:prstGeom>
          <a:noFill/>
          <a:ln>
            <a:noFill/>
          </a:ln>
        </p:spPr>
        <p:txBody>
          <a:bodyPr anchorCtr="0" anchor="t" bIns="34275" lIns="68550" spcFirstLastPara="1" rIns="68550" wrap="square" tIns="34275">
            <a:noAutofit/>
          </a:bodyPr>
          <a:lstStyle/>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Unification of isobaric state fields</a:t>
            </a:r>
            <a:endParaRPr/>
          </a:p>
          <a:p>
            <a:pPr indent="-287337"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All isobaric state fields in pgrb2 files will have the same 41 levels at all forecast hrs and analysis time</a:t>
            </a:r>
            <a:endParaRPr/>
          </a:p>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New Products</a:t>
            </a:r>
            <a:endParaRPr/>
          </a:p>
          <a:p>
            <a:pPr indent="-287337"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Add more pressure levels (at 0.01, 0.02, 0.04, 0.07, 0.1, 0.2, 0.7 hPas) in the upper stratosphere and the mesosphere in pgrb2 files</a:t>
            </a:r>
            <a:endParaRPr/>
          </a:p>
          <a:p>
            <a:pPr indent="-287337"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Other new products include cloud ceiling, total column and low/mid/high cloud fractions, and radar reflectivity at 1 km/4 km and 1st/2nd model level above ground.</a:t>
            </a:r>
            <a:endParaRPr/>
          </a:p>
          <a:p>
            <a:pPr indent="-287337"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FSU storm genesis verification stats</a:t>
            </a:r>
            <a:endParaRPr/>
          </a:p>
          <a:p>
            <a:pPr indent="-287337"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Bufr sounding data will have 127 levels instead of 64 with some addition changes to terrain adjustments</a:t>
            </a:r>
            <a:endParaRPr b="1" i="0" sz="1200" u="none" cap="none" strike="noStrike">
              <a:solidFill>
                <a:schemeClr val="dk1"/>
              </a:solidFill>
              <a:latin typeface="Arial"/>
              <a:ea typeface="Arial"/>
              <a:cs typeface="Arial"/>
              <a:sym typeface="Arial"/>
            </a:endParaRPr>
          </a:p>
          <a:p>
            <a:pPr indent="-342900" lvl="2" marL="285750" rtl="0" algn="l">
              <a:spcBef>
                <a:spcPts val="0"/>
              </a:spcBef>
              <a:spcAft>
                <a:spcPts val="0"/>
              </a:spcAft>
              <a:buClr>
                <a:schemeClr val="hlink"/>
              </a:buClr>
              <a:buSzPts val="1800"/>
              <a:buChar char="•"/>
            </a:pPr>
            <a:r>
              <a:rPr b="1" lang="en-US" sz="1600">
                <a:solidFill>
                  <a:schemeClr val="hlink"/>
                </a:solidFill>
                <a:latin typeface="Calibri"/>
                <a:ea typeface="Calibri"/>
                <a:cs typeface="Calibri"/>
                <a:sym typeface="Calibri"/>
              </a:rPr>
              <a:t>Delayed products</a:t>
            </a:r>
            <a:endParaRPr>
              <a:solidFill>
                <a:schemeClr val="dk1"/>
              </a:solidFill>
            </a:endParaRPr>
          </a:p>
          <a:p>
            <a:pPr indent="-342900" lvl="2" marL="685800" rtl="0" algn="l">
              <a:spcBef>
                <a:spcPts val="0"/>
              </a:spcBef>
              <a:spcAft>
                <a:spcPts val="0"/>
              </a:spcAft>
              <a:buClr>
                <a:schemeClr val="hlink"/>
              </a:buClr>
              <a:buSzPts val="1800"/>
              <a:buChar char="•"/>
            </a:pPr>
            <a:r>
              <a:rPr b="1" lang="en-US" sz="1200">
                <a:solidFill>
                  <a:schemeClr val="dk1"/>
                </a:solidFill>
              </a:rPr>
              <a:t>synthetic GOES products</a:t>
            </a:r>
            <a:endParaRPr b="1" i="0" sz="1200" u="none" cap="none" strike="noStrike">
              <a:solidFill>
                <a:srgbClr val="0000FF"/>
              </a:solidFill>
              <a:latin typeface="Arial"/>
              <a:ea typeface="Arial"/>
              <a:cs typeface="Arial"/>
              <a:sym typeface="Arial"/>
            </a:endParaRPr>
          </a:p>
        </p:txBody>
      </p:sp>
      <p:sp>
        <p:nvSpPr>
          <p:cNvPr id="393" name="Google Shape;393;p1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4" name="Google Shape;394;p19"/>
          <p:cNvSpPr txBox="1"/>
          <p:nvPr/>
        </p:nvSpPr>
        <p:spPr>
          <a:xfrm>
            <a:off x="4801125" y="1071750"/>
            <a:ext cx="4292400" cy="3777300"/>
          </a:xfrm>
          <a:prstGeom prst="rect">
            <a:avLst/>
          </a:prstGeom>
          <a:noFill/>
          <a:ln>
            <a:noFill/>
          </a:ln>
        </p:spPr>
        <p:txBody>
          <a:bodyPr anchorCtr="0" anchor="t" bIns="91425" lIns="91425" spcFirstLastPara="1" rIns="91425" wrap="square" tIns="91425">
            <a:noAutofit/>
          </a:bodyPr>
          <a:lstStyle/>
          <a:p>
            <a:pPr indent="-287337" lvl="1" marL="287337" rtl="0" algn="l">
              <a:spcBef>
                <a:spcPts val="0"/>
              </a:spcBef>
              <a:spcAft>
                <a:spcPts val="0"/>
              </a:spcAft>
              <a:buClr>
                <a:schemeClr val="hlink"/>
              </a:buClr>
              <a:buSzPts val="1800"/>
              <a:buFont typeface="Merriweather Sans"/>
              <a:buChar char="•"/>
            </a:pPr>
            <a:r>
              <a:rPr b="1" lang="en-US" sz="1600">
                <a:solidFill>
                  <a:schemeClr val="hlink"/>
                </a:solidFill>
                <a:latin typeface="Calibri"/>
                <a:ea typeface="Calibri"/>
                <a:cs typeface="Calibri"/>
                <a:sym typeface="Calibri"/>
              </a:rPr>
              <a:t>Replaced products</a:t>
            </a:r>
            <a:endParaRPr>
              <a:solidFill>
                <a:schemeClr val="dk1"/>
              </a:solidFill>
            </a:endParaRPr>
          </a:p>
          <a:p>
            <a:pPr indent="-287337" lvl="2" marL="687357" rtl="0" algn="l">
              <a:spcBef>
                <a:spcPts val="0"/>
              </a:spcBef>
              <a:spcAft>
                <a:spcPts val="0"/>
              </a:spcAft>
              <a:buClr>
                <a:schemeClr val="hlink"/>
              </a:buClr>
              <a:buSzPts val="1800"/>
              <a:buFont typeface="Merriweather Sans"/>
              <a:buChar char="•"/>
            </a:pPr>
            <a:r>
              <a:rPr b="1" lang="en-US" sz="1200">
                <a:solidFill>
                  <a:schemeClr val="dk1"/>
                </a:solidFill>
              </a:rPr>
              <a:t>Replace filtered Shuell SLP with unfiltered one using same ID PRMSL</a:t>
            </a:r>
            <a:endParaRPr>
              <a:solidFill>
                <a:schemeClr val="dk1"/>
              </a:solidFill>
            </a:endParaRPr>
          </a:p>
          <a:p>
            <a:pPr indent="-285750" lvl="2" marL="685800" rtl="0" algn="l">
              <a:spcBef>
                <a:spcPts val="0"/>
              </a:spcBef>
              <a:spcAft>
                <a:spcPts val="0"/>
              </a:spcAft>
              <a:buClr>
                <a:schemeClr val="hlink"/>
              </a:buClr>
              <a:buSzPts val="1800"/>
              <a:buFont typeface="Merriweather Sans"/>
              <a:buChar char="•"/>
            </a:pPr>
            <a:r>
              <a:rPr b="1" lang="en-US" sz="1200">
                <a:solidFill>
                  <a:schemeClr val="dk1"/>
                </a:solidFill>
              </a:rPr>
              <a:t>Replace legacy synthetic nadir GOES 12/13 with synthetic nadir ABI GOES-R products</a:t>
            </a:r>
            <a:endParaRPr>
              <a:solidFill>
                <a:schemeClr val="dk1"/>
              </a:solidFill>
            </a:endParaRPr>
          </a:p>
          <a:p>
            <a:pPr indent="-285750" lvl="2" marL="285750" rtl="0" algn="l">
              <a:spcBef>
                <a:spcPts val="0"/>
              </a:spcBef>
              <a:spcAft>
                <a:spcPts val="0"/>
              </a:spcAft>
              <a:buClr>
                <a:schemeClr val="hlink"/>
              </a:buClr>
              <a:buSzPts val="1800"/>
              <a:buFont typeface="Merriweather Sans"/>
              <a:buChar char="•"/>
            </a:pPr>
            <a:r>
              <a:rPr b="1" lang="en-US" sz="1600">
                <a:solidFill>
                  <a:schemeClr val="hlink"/>
                </a:solidFill>
                <a:latin typeface="Calibri"/>
                <a:ea typeface="Calibri"/>
                <a:cs typeface="Calibri"/>
                <a:sym typeface="Calibri"/>
              </a:rPr>
              <a:t>Removed products</a:t>
            </a:r>
            <a:endParaRPr b="1" sz="1200">
              <a:solidFill>
                <a:schemeClr val="dk1"/>
              </a:solidFill>
              <a:latin typeface="Calibri"/>
              <a:ea typeface="Calibri"/>
              <a:cs typeface="Calibri"/>
              <a:sym typeface="Calibri"/>
            </a:endParaRPr>
          </a:p>
          <a:p>
            <a:pPr indent="-285750" lvl="3" marL="685800" rtl="0" algn="l">
              <a:spcBef>
                <a:spcPts val="0"/>
              </a:spcBef>
              <a:spcAft>
                <a:spcPts val="0"/>
              </a:spcAft>
              <a:buClr>
                <a:schemeClr val="hlink"/>
              </a:buClr>
              <a:buSzPts val="1800"/>
              <a:buFont typeface="Merriweather Sans"/>
              <a:buChar char="•"/>
            </a:pPr>
            <a:r>
              <a:rPr b="1" lang="en-US" sz="1200">
                <a:solidFill>
                  <a:schemeClr val="dk1"/>
                </a:solidFill>
              </a:rPr>
              <a:t>Three legacy bulletins (navy bull, wintemv bull, gdas bull)</a:t>
            </a:r>
            <a:endParaRPr>
              <a:solidFill>
                <a:schemeClr val="dk1"/>
              </a:solidFill>
            </a:endParaRPr>
          </a:p>
          <a:p>
            <a:pPr indent="-285750" lvl="3" marL="685800" rtl="0" algn="l">
              <a:spcBef>
                <a:spcPts val="0"/>
              </a:spcBef>
              <a:spcAft>
                <a:spcPts val="0"/>
              </a:spcAft>
              <a:buClr>
                <a:schemeClr val="hlink"/>
              </a:buClr>
              <a:buSzPts val="1800"/>
              <a:buFont typeface="Merriweather Sans"/>
              <a:buChar char="•"/>
            </a:pPr>
            <a:r>
              <a:rPr b="1" lang="en-US" sz="1200">
                <a:solidFill>
                  <a:schemeClr val="dk1"/>
                </a:solidFill>
              </a:rPr>
              <a:t>5-wave height (5WAVH) in all GFS pgb files, AWIPS 20km grids (CONUS, Alaska, Puerto Rico, Pacific region) and AWIPS LAT/LON 1.0 degree grid</a:t>
            </a:r>
            <a:endParaRPr>
              <a:solidFill>
                <a:schemeClr val="dk1"/>
              </a:solidFill>
            </a:endParaRPr>
          </a:p>
          <a:p>
            <a:pPr indent="-285750" lvl="3" marL="685800" rtl="0" algn="l">
              <a:spcBef>
                <a:spcPts val="0"/>
              </a:spcBef>
              <a:spcAft>
                <a:spcPts val="0"/>
              </a:spcAft>
              <a:buClr>
                <a:schemeClr val="hlink"/>
              </a:buClr>
              <a:buSzPts val="1800"/>
              <a:buFont typeface="Merriweather Sans"/>
              <a:buChar char="•"/>
            </a:pPr>
            <a:r>
              <a:rPr b="1" lang="en-US" sz="1200">
                <a:solidFill>
                  <a:schemeClr val="dk1"/>
                </a:solidFill>
              </a:rPr>
              <a:t>Lifted Index in GFS Flux files</a:t>
            </a:r>
            <a:endParaRPr>
              <a:solidFill>
                <a:schemeClr val="dk1"/>
              </a:solidFill>
            </a:endParaRPr>
          </a:p>
          <a:p>
            <a:pPr indent="-285750" lvl="3" marL="685800" rtl="0" algn="l">
              <a:spcBef>
                <a:spcPts val="0"/>
              </a:spcBef>
              <a:spcAft>
                <a:spcPts val="0"/>
              </a:spcAft>
              <a:buClr>
                <a:schemeClr val="hlink"/>
              </a:buClr>
              <a:buSzPts val="1800"/>
              <a:buFont typeface="Merriweather Sans"/>
              <a:buChar char="•"/>
            </a:pPr>
            <a:r>
              <a:rPr b="1" lang="en-US" sz="1200">
                <a:solidFill>
                  <a:schemeClr val="dk1"/>
                </a:solidFill>
              </a:rPr>
              <a:t>SPFH at 16 levels from pgrb2b</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0"/>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400" name="Google Shape;400;p20"/>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01" name="Google Shape;401;p20"/>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402" name="Google Shape;402;p20"/>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403" name="Google Shape;403;p20"/>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404" name="Google Shape;404;p20"/>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405" name="Google Shape;405;p20"/>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Retrospective and Real-Time Parallels</a:t>
            </a:r>
            <a:endParaRPr/>
          </a:p>
        </p:txBody>
      </p:sp>
      <p:pic>
        <p:nvPicPr>
          <p:cNvPr id="406" name="Google Shape;406;p20"/>
          <p:cNvPicPr preferRelativeResize="0"/>
          <p:nvPr/>
        </p:nvPicPr>
        <p:blipFill rotWithShape="1">
          <a:blip r:embed="rId5">
            <a:alphaModFix/>
          </a:blip>
          <a:srcRect b="0" l="0" r="0" t="0"/>
          <a:stretch/>
        </p:blipFill>
        <p:spPr>
          <a:xfrm>
            <a:off x="50032" y="972839"/>
            <a:ext cx="8998476" cy="4078651"/>
          </a:xfrm>
          <a:prstGeom prst="rect">
            <a:avLst/>
          </a:prstGeom>
          <a:noFill/>
          <a:ln>
            <a:noFill/>
          </a:ln>
        </p:spPr>
      </p:pic>
      <p:sp>
        <p:nvSpPr>
          <p:cNvPr id="407" name="Google Shape;407;p2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1"/>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413" name="Google Shape;413;p21"/>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14" name="Google Shape;414;p21"/>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415" name="Google Shape;415;p21"/>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416" name="Google Shape;416;p21"/>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417" name="Google Shape;417;p2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418" name="Google Shape;418;p21"/>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Evaluation of GFSv16 Performance</a:t>
            </a:r>
            <a:endParaRPr/>
          </a:p>
        </p:txBody>
      </p:sp>
      <p:sp>
        <p:nvSpPr>
          <p:cNvPr id="419" name="Google Shape;419;p2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0" name="Google Shape;420;p21"/>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p>
            <a:pPr indent="-342900" lvl="0" marL="495300" rtl="0" algn="l">
              <a:spcBef>
                <a:spcPts val="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Independent assessment of GFSv16 retrospectives by EMC MEG Group (statistical </a:t>
            </a:r>
            <a:r>
              <a:rPr b="1" lang="en-US" sz="2400">
                <a:solidFill>
                  <a:srgbClr val="FF0000"/>
                </a:solidFill>
                <a:latin typeface="Arial"/>
                <a:ea typeface="Arial"/>
                <a:cs typeface="Arial"/>
                <a:sym typeface="Arial"/>
              </a:rPr>
              <a:t>using METplus</a:t>
            </a:r>
            <a:r>
              <a:rPr b="1" lang="en-US" sz="2400">
                <a:solidFill>
                  <a:srgbClr val="000000"/>
                </a:solidFill>
                <a:latin typeface="Arial"/>
                <a:ea typeface="Arial"/>
                <a:cs typeface="Arial"/>
                <a:sym typeface="Arial"/>
              </a:rPr>
              <a:t> and subjective using case studies)</a:t>
            </a:r>
            <a:endParaRPr/>
          </a:p>
          <a:p>
            <a:pPr indent="-342900" lvl="0" marL="495300" rtl="0" algn="l">
              <a:spcBef>
                <a:spcPts val="12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Summary of field evaluations</a:t>
            </a:r>
            <a:endParaRPr sz="2400">
              <a:latin typeface="Arial"/>
              <a:ea typeface="Arial"/>
              <a:cs typeface="Arial"/>
              <a:sym typeface="Arial"/>
            </a:endParaRPr>
          </a:p>
          <a:p>
            <a:pPr indent="-342900" lvl="0" marL="495300" rtl="0" algn="l">
              <a:spcBef>
                <a:spcPts val="12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Evaluation of impact of GFSv16 on downstream models</a:t>
            </a:r>
            <a:endParaRPr/>
          </a:p>
          <a:p>
            <a:pPr indent="-342900" lvl="0" marL="495300" rtl="0" algn="l">
              <a:spcBef>
                <a:spcPts val="12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Benefits and concerns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2"/>
          <p:cNvSpPr/>
          <p:nvPr/>
        </p:nvSpPr>
        <p:spPr>
          <a:xfrm>
            <a:off x="510746" y="450912"/>
            <a:ext cx="8220777" cy="493852"/>
          </a:xfrm>
          <a:prstGeom prst="rect">
            <a:avLst/>
          </a:prstGeom>
          <a:noFill/>
          <a:ln cap="flat" cmpd="sng" w="28575">
            <a:solidFill>
              <a:srgbClr val="226BAB"/>
            </a:solidFill>
            <a:prstDash val="solid"/>
            <a:round/>
            <a:headEnd len="sm" w="sm" type="none"/>
            <a:tailEnd len="sm" w="sm" type="none"/>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426" name="Google Shape;426;p22"/>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27" name="Google Shape;427;p22"/>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428" name="Google Shape;428;p22"/>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429" name="Google Shape;429;p22"/>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430" name="Google Shape;430;p2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431" name="Google Shape;431;p22"/>
          <p:cNvSpPr txBox="1"/>
          <p:nvPr/>
        </p:nvSpPr>
        <p:spPr>
          <a:xfrm>
            <a:off x="2" y="442706"/>
            <a:ext cx="9156633" cy="477031"/>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300">
                <a:solidFill>
                  <a:srgbClr val="FF0000"/>
                </a:solidFill>
                <a:latin typeface="Arial"/>
                <a:ea typeface="Arial"/>
                <a:cs typeface="Arial"/>
                <a:sym typeface="Arial"/>
              </a:rPr>
              <a:t>The Evaluation of GFSv16</a:t>
            </a:r>
            <a:endParaRPr/>
          </a:p>
        </p:txBody>
      </p:sp>
      <p:sp>
        <p:nvSpPr>
          <p:cNvPr id="432" name="Google Shape;432;p22"/>
          <p:cNvSpPr txBox="1"/>
          <p:nvPr/>
        </p:nvSpPr>
        <p:spPr>
          <a:xfrm>
            <a:off x="-11338" y="3732657"/>
            <a:ext cx="9167973" cy="12003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Geoff Manikin, Alicia Bentley, Shannon Shields, </a:t>
            </a:r>
            <a:br>
              <a:rPr b="1" lang="en-US" sz="1800">
                <a:solidFill>
                  <a:schemeClr val="dk1"/>
                </a:solidFill>
                <a:latin typeface="Arial"/>
                <a:ea typeface="Arial"/>
                <a:cs typeface="Arial"/>
                <a:sym typeface="Arial"/>
              </a:rPr>
            </a:br>
            <a:r>
              <a:rPr b="1" lang="en-US" sz="1800">
                <a:solidFill>
                  <a:schemeClr val="dk1"/>
                </a:solidFill>
                <a:latin typeface="Arial"/>
                <a:ea typeface="Arial"/>
                <a:cs typeface="Arial"/>
                <a:sym typeface="Arial"/>
              </a:rPr>
              <a:t>Philippe Papin, Logan Dawson, Chris MacIntosh</a:t>
            </a:r>
            <a:endParaRPr b="1" sz="1800">
              <a:solidFill>
                <a:srgbClr val="0D68B9"/>
              </a:solidFill>
              <a:latin typeface="Arial"/>
              <a:ea typeface="Arial"/>
              <a:cs typeface="Arial"/>
              <a:sym typeface="Arial"/>
            </a:endParaRPr>
          </a:p>
          <a:p>
            <a:pPr indent="0" lvl="0" marL="0" marR="0" rtl="0" algn="ctr">
              <a:spcBef>
                <a:spcPts val="0"/>
              </a:spcBef>
              <a:spcAft>
                <a:spcPts val="0"/>
              </a:spcAft>
              <a:buNone/>
            </a:pPr>
            <a:r>
              <a:rPr b="1" lang="en-US" sz="1800">
                <a:solidFill>
                  <a:srgbClr val="226BAB"/>
                </a:solidFill>
                <a:latin typeface="Arial"/>
                <a:ea typeface="Arial"/>
                <a:cs typeface="Arial"/>
                <a:sym typeface="Arial"/>
              </a:rPr>
              <a:t>EMC Model Evaluation Group Presentation to the NCEP Director</a:t>
            </a:r>
            <a:endParaRPr/>
          </a:p>
          <a:p>
            <a:pPr indent="0" lvl="0" marL="0" marR="0" rtl="0" algn="ctr">
              <a:spcBef>
                <a:spcPts val="0"/>
              </a:spcBef>
              <a:spcAft>
                <a:spcPts val="0"/>
              </a:spcAft>
              <a:buNone/>
            </a:pPr>
            <a:r>
              <a:rPr b="1" lang="en-US" sz="1800">
                <a:solidFill>
                  <a:srgbClr val="226BAB"/>
                </a:solidFill>
                <a:latin typeface="Arial"/>
                <a:ea typeface="Arial"/>
                <a:cs typeface="Arial"/>
                <a:sym typeface="Arial"/>
              </a:rPr>
              <a:t>  5 October 2020</a:t>
            </a:r>
            <a:endParaRPr/>
          </a:p>
        </p:txBody>
      </p:sp>
      <p:pic>
        <p:nvPicPr>
          <p:cNvPr descr="gfs_mw_slp_ORDthxgiving_20.png" id="433" name="Google Shape;433;p22"/>
          <p:cNvPicPr preferRelativeResize="0"/>
          <p:nvPr/>
        </p:nvPicPr>
        <p:blipFill rotWithShape="1">
          <a:blip r:embed="rId5">
            <a:alphaModFix/>
          </a:blip>
          <a:srcRect b="0" l="49627" r="0" t="50926"/>
          <a:stretch/>
        </p:blipFill>
        <p:spPr>
          <a:xfrm>
            <a:off x="6082998" y="1042985"/>
            <a:ext cx="3010463" cy="2647013"/>
          </a:xfrm>
          <a:prstGeom prst="rect">
            <a:avLst/>
          </a:prstGeom>
          <a:noFill/>
          <a:ln>
            <a:noFill/>
          </a:ln>
        </p:spPr>
      </p:pic>
      <p:pic>
        <p:nvPicPr>
          <p:cNvPr descr="gfs_mw_slp_ORDthxgiving_20.png" id="434" name="Google Shape;434;p22"/>
          <p:cNvPicPr preferRelativeResize="0"/>
          <p:nvPr/>
        </p:nvPicPr>
        <p:blipFill rotWithShape="1">
          <a:blip r:embed="rId5">
            <a:alphaModFix/>
          </a:blip>
          <a:srcRect b="50926" l="0" r="0" t="0"/>
          <a:stretch/>
        </p:blipFill>
        <p:spPr>
          <a:xfrm>
            <a:off x="92867" y="1042985"/>
            <a:ext cx="5976368" cy="2647013"/>
          </a:xfrm>
          <a:prstGeom prst="rect">
            <a:avLst/>
          </a:prstGeom>
          <a:noFill/>
          <a:ln>
            <a:noFill/>
          </a:ln>
        </p:spPr>
      </p:pic>
      <p:sp>
        <p:nvSpPr>
          <p:cNvPr id="435" name="Google Shape;435;p22"/>
          <p:cNvSpPr txBox="1"/>
          <p:nvPr/>
        </p:nvSpPr>
        <p:spPr>
          <a:xfrm>
            <a:off x="2018457" y="1147368"/>
            <a:ext cx="1034827" cy="53091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GFSv15 </a:t>
            </a:r>
            <a:r>
              <a:rPr lang="en-US" sz="1400">
                <a:solidFill>
                  <a:schemeClr val="dk1"/>
                </a:solidFill>
                <a:latin typeface="Arial"/>
                <a:ea typeface="Arial"/>
                <a:cs typeface="Arial"/>
                <a:sym typeface="Arial"/>
              </a:rPr>
              <a:t>(F120)</a:t>
            </a:r>
            <a:endParaRPr sz="1400">
              <a:solidFill>
                <a:srgbClr val="0D68B9"/>
              </a:solidFill>
              <a:latin typeface="Arial"/>
              <a:ea typeface="Arial"/>
              <a:cs typeface="Arial"/>
              <a:sym typeface="Arial"/>
            </a:endParaRPr>
          </a:p>
        </p:txBody>
      </p:sp>
      <p:sp>
        <p:nvSpPr>
          <p:cNvPr id="436" name="Google Shape;436;p22"/>
          <p:cNvSpPr txBox="1"/>
          <p:nvPr/>
        </p:nvSpPr>
        <p:spPr>
          <a:xfrm>
            <a:off x="5034409" y="1147368"/>
            <a:ext cx="1034827" cy="53091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GFSv16</a:t>
            </a:r>
            <a:br>
              <a:rPr b="1"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(F120)</a:t>
            </a:r>
            <a:endParaRPr sz="1400">
              <a:solidFill>
                <a:srgbClr val="0D68B9"/>
              </a:solidFill>
              <a:latin typeface="Arial"/>
              <a:ea typeface="Arial"/>
              <a:cs typeface="Arial"/>
              <a:sym typeface="Arial"/>
            </a:endParaRPr>
          </a:p>
        </p:txBody>
      </p:sp>
      <p:sp>
        <p:nvSpPr>
          <p:cNvPr id="437" name="Google Shape;437;p22"/>
          <p:cNvSpPr txBox="1"/>
          <p:nvPr/>
        </p:nvSpPr>
        <p:spPr>
          <a:xfrm>
            <a:off x="8058635" y="1145763"/>
            <a:ext cx="1034827" cy="53091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 Analysis</a:t>
            </a:r>
            <a:endParaRPr sz="1400">
              <a:solidFill>
                <a:srgbClr val="0D68B9"/>
              </a:solidFill>
              <a:latin typeface="Arial"/>
              <a:ea typeface="Arial"/>
              <a:cs typeface="Arial"/>
              <a:sym typeface="Arial"/>
            </a:endParaRPr>
          </a:p>
        </p:txBody>
      </p:sp>
      <p:sp>
        <p:nvSpPr>
          <p:cNvPr id="438" name="Google Shape;438;p22"/>
          <p:cNvSpPr txBox="1"/>
          <p:nvPr/>
        </p:nvSpPr>
        <p:spPr>
          <a:xfrm>
            <a:off x="4694917" y="2167432"/>
            <a:ext cx="555228"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chemeClr val="dk1"/>
                </a:solidFill>
                <a:latin typeface="Times New Roman"/>
                <a:ea typeface="Times New Roman"/>
                <a:cs typeface="Times New Roman"/>
                <a:sym typeface="Times New Roman"/>
              </a:rPr>
              <a:t>L</a:t>
            </a:r>
            <a:endParaRPr/>
          </a:p>
        </p:txBody>
      </p:sp>
      <p:sp>
        <p:nvSpPr>
          <p:cNvPr id="439" name="Google Shape;439;p22"/>
          <p:cNvSpPr txBox="1"/>
          <p:nvPr/>
        </p:nvSpPr>
        <p:spPr>
          <a:xfrm>
            <a:off x="7480571" y="2167432"/>
            <a:ext cx="555228"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chemeClr val="dk1"/>
                </a:solidFill>
                <a:latin typeface="Times New Roman"/>
                <a:ea typeface="Times New Roman"/>
                <a:cs typeface="Times New Roman"/>
                <a:sym typeface="Times New Roman"/>
              </a:rPr>
              <a:t>L</a:t>
            </a:r>
            <a:endParaRPr/>
          </a:p>
        </p:txBody>
      </p:sp>
      <p:sp>
        <p:nvSpPr>
          <p:cNvPr id="440" name="Google Shape;440;p22"/>
          <p:cNvSpPr txBox="1"/>
          <p:nvPr/>
        </p:nvSpPr>
        <p:spPr>
          <a:xfrm>
            <a:off x="1885096" y="4866501"/>
            <a:ext cx="547207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Acknowledgements:  Jason Levit, Deanna Spindler, Mallory Row, Zhan Zhang</a:t>
            </a:r>
            <a:endParaRPr/>
          </a:p>
        </p:txBody>
      </p:sp>
      <p:sp>
        <p:nvSpPr>
          <p:cNvPr id="441" name="Google Shape;441;p2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3"/>
          <p:cNvSpPr/>
          <p:nvPr/>
        </p:nvSpPr>
        <p:spPr>
          <a:xfrm>
            <a:off x="213031" y="1110280"/>
            <a:ext cx="8717937" cy="3765129"/>
          </a:xfrm>
          <a:prstGeom prst="rect">
            <a:avLst/>
          </a:prstGeom>
          <a:noFill/>
          <a:ln>
            <a:noFill/>
          </a:ln>
        </p:spPr>
        <p:txBody>
          <a:bodyPr anchorCtr="0" anchor="t" bIns="45700" lIns="91425" spcFirstLastPara="1" rIns="91425" wrap="square" tIns="45700">
            <a:spAutoFit/>
          </a:bodyPr>
          <a:lstStyle/>
          <a:p>
            <a:pPr indent="-192015" lvl="1" marL="285736" marR="0" rtl="0" algn="l">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The GFSv16 official evaluation included analyses of:</a:t>
            </a:r>
            <a:endParaRPr/>
          </a:p>
          <a:p>
            <a:pPr indent="-342883" lvl="2" marL="893782" marR="0" rtl="0" algn="l">
              <a:spcBef>
                <a:spcPts val="400"/>
              </a:spcBef>
              <a:spcAft>
                <a:spcPts val="0"/>
              </a:spcAft>
              <a:buClr>
                <a:srgbClr val="0000FF"/>
              </a:buClr>
              <a:buSzPts val="2200"/>
              <a:buFont typeface="Courier New"/>
              <a:buChar char="o"/>
            </a:pPr>
            <a:r>
              <a:rPr b="0" i="0" lang="en-US" sz="2200" u="none" cap="none" strike="noStrike">
                <a:solidFill>
                  <a:srgbClr val="0000FF"/>
                </a:solidFill>
                <a:latin typeface="Arial"/>
                <a:ea typeface="Arial"/>
                <a:cs typeface="Arial"/>
                <a:sym typeface="Arial"/>
              </a:rPr>
              <a:t>Retrospectives </a:t>
            </a:r>
            <a:r>
              <a:rPr b="0" i="0" lang="en-US" sz="2200" u="none" cap="none" strike="noStrike">
                <a:solidFill>
                  <a:schemeClr val="dk1"/>
                </a:solidFill>
                <a:latin typeface="Arial"/>
                <a:ea typeface="Arial"/>
                <a:cs typeface="Arial"/>
                <a:sym typeface="Arial"/>
              </a:rPr>
              <a:t>(</a:t>
            </a:r>
            <a:r>
              <a:rPr b="0" i="0" lang="en-US" sz="2200" u="none" cap="none" strike="noStrike">
                <a:solidFill>
                  <a:srgbClr val="FF0000"/>
                </a:solidFill>
                <a:latin typeface="Arial"/>
                <a:ea typeface="Arial"/>
                <a:cs typeface="Arial"/>
                <a:sym typeface="Arial"/>
              </a:rPr>
              <a:t>5/5/19–5/18/20</a:t>
            </a:r>
            <a:r>
              <a:rPr b="0" i="0" lang="en-US" sz="2200" u="none" cap="none" strike="noStrike">
                <a:solidFill>
                  <a:srgbClr val="000000"/>
                </a:solidFill>
                <a:latin typeface="Arial"/>
                <a:ea typeface="Arial"/>
                <a:cs typeface="Arial"/>
                <a:sym typeface="Arial"/>
              </a:rPr>
              <a:t>;</a:t>
            </a:r>
            <a:r>
              <a:rPr b="0" i="0" lang="en-US" sz="2200" u="none" cap="none" strike="noStrike">
                <a:solidFill>
                  <a:srgbClr val="FF0000"/>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added </a:t>
            </a:r>
            <a:r>
              <a:rPr b="0" i="0" lang="en-US" sz="2200" u="none" cap="none" strike="noStrike">
                <a:solidFill>
                  <a:srgbClr val="FF0000"/>
                </a:solidFill>
                <a:latin typeface="Arial"/>
                <a:ea typeface="Arial"/>
                <a:cs typeface="Arial"/>
                <a:sym typeface="Arial"/>
              </a:rPr>
              <a:t>8/31/18–10/12/18</a:t>
            </a:r>
            <a:r>
              <a:rPr b="0" i="0" lang="en-US" sz="2200" u="none" cap="none" strike="noStrike">
                <a:solidFill>
                  <a:schemeClr val="dk1"/>
                </a:solidFill>
                <a:latin typeface="Arial"/>
                <a:ea typeface="Arial"/>
                <a:cs typeface="Arial"/>
                <a:sym typeface="Arial"/>
              </a:rPr>
              <a:t>)</a:t>
            </a:r>
            <a:endParaRPr/>
          </a:p>
          <a:p>
            <a:pPr indent="-342884" lvl="3" marL="1350959" marR="0" rtl="0" algn="l">
              <a:spcBef>
                <a:spcPts val="400"/>
              </a:spcBef>
              <a:spcAft>
                <a:spcPts val="0"/>
              </a:spcAft>
              <a:buClr>
                <a:schemeClr val="dk1"/>
              </a:buClr>
              <a:buSzPts val="2200"/>
              <a:buFont typeface="Noto Sans Symbols"/>
              <a:buChar char="▪"/>
            </a:pPr>
            <a:r>
              <a:rPr b="0" i="0" lang="en-US" sz="2200" u="none" cap="none" strike="noStrike">
                <a:solidFill>
                  <a:schemeClr val="dk1"/>
                </a:solidFill>
                <a:latin typeface="Arial"/>
                <a:ea typeface="Arial"/>
                <a:cs typeface="Arial"/>
                <a:sym typeface="Arial"/>
              </a:rPr>
              <a:t>Statistics</a:t>
            </a:r>
            <a:endParaRPr/>
          </a:p>
          <a:p>
            <a:pPr indent="-342884" lvl="3" marL="1350959" marR="0" rtl="0" algn="l">
              <a:spcBef>
                <a:spcPts val="400"/>
              </a:spcBef>
              <a:spcAft>
                <a:spcPts val="0"/>
              </a:spcAft>
              <a:buClr>
                <a:schemeClr val="dk1"/>
              </a:buClr>
              <a:buSzPts val="2200"/>
              <a:buFont typeface="Noto Sans Symbols"/>
              <a:buChar char="▪"/>
            </a:pPr>
            <a:r>
              <a:rPr b="0" i="0" lang="en-US" sz="2200" u="none" cap="none" strike="noStrike">
                <a:solidFill>
                  <a:schemeClr val="dk1"/>
                </a:solidFill>
                <a:latin typeface="Arial"/>
                <a:ea typeface="Arial"/>
                <a:cs typeface="Arial"/>
                <a:sym typeface="Arial"/>
              </a:rPr>
              <a:t>50 Case Studies </a:t>
            </a:r>
            <a:endParaRPr/>
          </a:p>
          <a:p>
            <a:pPr indent="-342883" lvl="2" marL="893782" marR="0" rtl="0" algn="l">
              <a:spcBef>
                <a:spcPts val="400"/>
              </a:spcBef>
              <a:spcAft>
                <a:spcPts val="0"/>
              </a:spcAft>
              <a:buClr>
                <a:srgbClr val="0000FF"/>
              </a:buClr>
              <a:buSzPts val="2200"/>
              <a:buFont typeface="Courier New"/>
              <a:buChar char="o"/>
            </a:pPr>
            <a:r>
              <a:rPr b="0" i="0" lang="en-US" sz="2200" u="none" cap="none" strike="noStrike">
                <a:solidFill>
                  <a:srgbClr val="0000FF"/>
                </a:solidFill>
                <a:latin typeface="Arial"/>
                <a:ea typeface="Arial"/>
                <a:cs typeface="Arial"/>
                <a:sym typeface="Arial"/>
              </a:rPr>
              <a:t>Real-time Parallel </a:t>
            </a:r>
            <a:r>
              <a:rPr b="0" i="0" lang="en-US" sz="2200" u="none" cap="none" strike="noStrike">
                <a:solidFill>
                  <a:srgbClr val="000000"/>
                </a:solidFill>
                <a:latin typeface="Arial"/>
                <a:ea typeface="Arial"/>
                <a:cs typeface="Arial"/>
                <a:sym typeface="Arial"/>
              </a:rPr>
              <a:t>(</a:t>
            </a:r>
            <a:r>
              <a:rPr b="0" i="0" lang="en-US" sz="2200" u="none" cap="none" strike="noStrike">
                <a:solidFill>
                  <a:srgbClr val="FF0000"/>
                </a:solidFill>
                <a:latin typeface="Arial"/>
                <a:ea typeface="Arial"/>
                <a:cs typeface="Arial"/>
                <a:sym typeface="Arial"/>
              </a:rPr>
              <a:t>5/19/20–present</a:t>
            </a:r>
            <a:r>
              <a:rPr b="0" i="0" lang="en-US" sz="2200" u="none" cap="none" strike="noStrike">
                <a:solidFill>
                  <a:schemeClr val="dk1"/>
                </a:solidFill>
                <a:latin typeface="Arial"/>
                <a:ea typeface="Arial"/>
                <a:cs typeface="Arial"/>
                <a:sym typeface="Arial"/>
              </a:rPr>
              <a:t>)</a:t>
            </a:r>
            <a:endParaRPr/>
          </a:p>
          <a:p>
            <a:pPr indent="-342884" lvl="3" marL="1350959" marR="0" rtl="0" algn="l">
              <a:spcBef>
                <a:spcPts val="400"/>
              </a:spcBef>
              <a:spcAft>
                <a:spcPts val="0"/>
              </a:spcAft>
              <a:buClr>
                <a:schemeClr val="dk1"/>
              </a:buClr>
              <a:buSzPts val="2200"/>
              <a:buFont typeface="Noto Sans Symbols"/>
              <a:buChar char="▪"/>
            </a:pPr>
            <a:r>
              <a:rPr b="0" i="0" lang="en-US" sz="2200" u="none" cap="none" strike="noStrike">
                <a:solidFill>
                  <a:schemeClr val="dk1"/>
                </a:solidFill>
                <a:latin typeface="Arial"/>
                <a:ea typeface="Arial"/>
                <a:cs typeface="Arial"/>
                <a:sym typeface="Arial"/>
              </a:rPr>
              <a:t>Statistics</a:t>
            </a:r>
            <a:endParaRPr/>
          </a:p>
          <a:p>
            <a:pPr indent="-342884" lvl="3" marL="1350959" marR="0" rtl="0" algn="l">
              <a:spcBef>
                <a:spcPts val="400"/>
              </a:spcBef>
              <a:spcAft>
                <a:spcPts val="0"/>
              </a:spcAft>
              <a:buClr>
                <a:schemeClr val="dk1"/>
              </a:buClr>
              <a:buSzPts val="2200"/>
              <a:buFont typeface="Noto Sans Symbols"/>
              <a:buChar char="▪"/>
            </a:pPr>
            <a:r>
              <a:rPr b="0" i="0" lang="en-US" sz="2200" u="none" cap="none" strike="noStrike">
                <a:solidFill>
                  <a:schemeClr val="dk1"/>
                </a:solidFill>
                <a:latin typeface="Arial"/>
                <a:ea typeface="Arial"/>
                <a:cs typeface="Arial"/>
                <a:sym typeface="Arial"/>
              </a:rPr>
              <a:t>Representative examples</a:t>
            </a:r>
            <a:endParaRPr/>
          </a:p>
          <a:p>
            <a:pPr indent="-241284" lvl="1" marL="436604" marR="0" rtl="0" algn="l">
              <a:spcBef>
                <a:spcPts val="40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a:p>
            <a:pPr indent="-342884" lvl="1" marL="436604" marR="0" rtl="0" algn="l">
              <a:spcBef>
                <a:spcPts val="4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The GFSv16 official evaluation also included an STI team of NWS SOOs tasked with analyzing GFSv16 forecasts in a testbed format</a:t>
            </a:r>
            <a:endParaRPr/>
          </a:p>
        </p:txBody>
      </p:sp>
      <p:sp>
        <p:nvSpPr>
          <p:cNvPr id="447" name="Google Shape;447;p2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448" name="Google Shape;448;p23"/>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49" name="Google Shape;449;p23"/>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450" name="Google Shape;450;p23"/>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451" name="Google Shape;451;p23"/>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452" name="Google Shape;452;p2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453" name="Google Shape;453;p23"/>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GFSv16 Evaluation Details</a:t>
            </a:r>
            <a:endParaRPr/>
          </a:p>
        </p:txBody>
      </p:sp>
      <p:sp>
        <p:nvSpPr>
          <p:cNvPr id="454" name="Google Shape;454;p2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24"/>
          <p:cNvPicPr preferRelativeResize="0"/>
          <p:nvPr/>
        </p:nvPicPr>
        <p:blipFill rotWithShape="1">
          <a:blip r:embed="rId3">
            <a:alphaModFix/>
          </a:blip>
          <a:srcRect b="0" l="0" r="0" t="0"/>
          <a:stretch/>
        </p:blipFill>
        <p:spPr>
          <a:xfrm>
            <a:off x="4853598" y="757405"/>
            <a:ext cx="3261814" cy="2038634"/>
          </a:xfrm>
          <a:prstGeom prst="rect">
            <a:avLst/>
          </a:prstGeom>
          <a:noFill/>
          <a:ln cap="flat" cmpd="sng" w="9525">
            <a:solidFill>
              <a:schemeClr val="dk1"/>
            </a:solidFill>
            <a:prstDash val="solid"/>
            <a:round/>
            <a:headEnd len="sm" w="sm" type="none"/>
            <a:tailEnd len="sm" w="sm" type="none"/>
          </a:ln>
        </p:spPr>
      </p:pic>
      <p:pic>
        <p:nvPicPr>
          <p:cNvPr id="460" name="Google Shape;460;p24"/>
          <p:cNvPicPr preferRelativeResize="0"/>
          <p:nvPr/>
        </p:nvPicPr>
        <p:blipFill rotWithShape="1">
          <a:blip r:embed="rId4">
            <a:alphaModFix/>
          </a:blip>
          <a:srcRect b="0" l="0" r="0" t="0"/>
          <a:stretch/>
        </p:blipFill>
        <p:spPr>
          <a:xfrm>
            <a:off x="905683" y="757403"/>
            <a:ext cx="3261816" cy="2038635"/>
          </a:xfrm>
          <a:prstGeom prst="rect">
            <a:avLst/>
          </a:prstGeom>
          <a:noFill/>
          <a:ln cap="flat" cmpd="sng" w="9525">
            <a:solidFill>
              <a:schemeClr val="dk1"/>
            </a:solidFill>
            <a:prstDash val="solid"/>
            <a:round/>
            <a:headEnd len="sm" w="sm" type="none"/>
            <a:tailEnd len="sm" w="sm" type="none"/>
          </a:ln>
        </p:spPr>
      </p:pic>
      <p:sp>
        <p:nvSpPr>
          <p:cNvPr id="461" name="Google Shape;461;p2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462" name="Google Shape;462;p24"/>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63" name="Google Shape;463;p24"/>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464" name="Google Shape;464;p24"/>
          <p:cNvPicPr preferRelativeResize="0"/>
          <p:nvPr/>
        </p:nvPicPr>
        <p:blipFill rotWithShape="1">
          <a:blip r:embed="rId5">
            <a:alphaModFix/>
          </a:blip>
          <a:srcRect b="0" l="0" r="0" t="0"/>
          <a:stretch/>
        </p:blipFill>
        <p:spPr>
          <a:xfrm>
            <a:off x="50032" y="80675"/>
            <a:ext cx="846824" cy="860437"/>
          </a:xfrm>
          <a:prstGeom prst="rect">
            <a:avLst/>
          </a:prstGeom>
          <a:noFill/>
          <a:ln>
            <a:noFill/>
          </a:ln>
        </p:spPr>
      </p:pic>
      <p:sp>
        <p:nvSpPr>
          <p:cNvPr id="465" name="Google Shape;465;p24"/>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466" name="Google Shape;466;p24"/>
          <p:cNvPicPr preferRelativeResize="0"/>
          <p:nvPr/>
        </p:nvPicPr>
        <p:blipFill rotWithShape="1">
          <a:blip r:embed="rId6">
            <a:alphaModFix/>
          </a:blip>
          <a:srcRect b="0" l="0" r="0" t="0"/>
          <a:stretch/>
        </p:blipFill>
        <p:spPr>
          <a:xfrm>
            <a:off x="8252214" y="92010"/>
            <a:ext cx="841248" cy="841248"/>
          </a:xfrm>
          <a:prstGeom prst="rect">
            <a:avLst/>
          </a:prstGeom>
          <a:noFill/>
          <a:ln>
            <a:noFill/>
          </a:ln>
        </p:spPr>
      </p:pic>
      <p:pic>
        <p:nvPicPr>
          <p:cNvPr id="467" name="Google Shape;467;p24"/>
          <p:cNvPicPr preferRelativeResize="0"/>
          <p:nvPr/>
        </p:nvPicPr>
        <p:blipFill rotWithShape="1">
          <a:blip r:embed="rId7">
            <a:alphaModFix/>
          </a:blip>
          <a:srcRect b="0" l="0" r="0" t="0"/>
          <a:stretch/>
        </p:blipFill>
        <p:spPr>
          <a:xfrm>
            <a:off x="905683" y="2941763"/>
            <a:ext cx="3261816" cy="2038635"/>
          </a:xfrm>
          <a:prstGeom prst="rect">
            <a:avLst/>
          </a:prstGeom>
          <a:noFill/>
          <a:ln cap="flat" cmpd="sng" w="9525">
            <a:solidFill>
              <a:schemeClr val="dk1"/>
            </a:solidFill>
            <a:prstDash val="solid"/>
            <a:round/>
            <a:headEnd len="sm" w="sm" type="none"/>
            <a:tailEnd len="sm" w="sm" type="none"/>
          </a:ln>
        </p:spPr>
      </p:pic>
      <p:pic>
        <p:nvPicPr>
          <p:cNvPr id="468" name="Google Shape;468;p24"/>
          <p:cNvPicPr preferRelativeResize="0"/>
          <p:nvPr/>
        </p:nvPicPr>
        <p:blipFill rotWithShape="1">
          <a:blip r:embed="rId8">
            <a:alphaModFix/>
          </a:blip>
          <a:srcRect b="0" l="0" r="0" t="0"/>
          <a:stretch/>
        </p:blipFill>
        <p:spPr>
          <a:xfrm>
            <a:off x="4853598" y="2941765"/>
            <a:ext cx="3261814" cy="2038634"/>
          </a:xfrm>
          <a:prstGeom prst="rect">
            <a:avLst/>
          </a:prstGeom>
          <a:noFill/>
          <a:ln cap="flat" cmpd="sng" w="9525">
            <a:solidFill>
              <a:schemeClr val="dk1"/>
            </a:solidFill>
            <a:prstDash val="solid"/>
            <a:round/>
            <a:headEnd len="sm" w="sm" type="none"/>
            <a:tailEnd len="sm" w="sm" type="none"/>
          </a:ln>
        </p:spPr>
      </p:pic>
      <p:sp>
        <p:nvSpPr>
          <p:cNvPr id="469" name="Google Shape;469;p24"/>
          <p:cNvSpPr txBox="1"/>
          <p:nvPr/>
        </p:nvSpPr>
        <p:spPr>
          <a:xfrm>
            <a:off x="1165936" y="2561574"/>
            <a:ext cx="2737864" cy="338554"/>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Retrospective Case Studies</a:t>
            </a:r>
            <a:endParaRPr/>
          </a:p>
        </p:txBody>
      </p:sp>
      <p:sp>
        <p:nvSpPr>
          <p:cNvPr id="470" name="Google Shape;470;p24"/>
          <p:cNvSpPr txBox="1"/>
          <p:nvPr/>
        </p:nvSpPr>
        <p:spPr>
          <a:xfrm>
            <a:off x="5107623" y="2561574"/>
            <a:ext cx="2737864" cy="338554"/>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Real-time Forecast Maps</a:t>
            </a:r>
            <a:endParaRPr/>
          </a:p>
        </p:txBody>
      </p:sp>
      <p:sp>
        <p:nvSpPr>
          <p:cNvPr id="471" name="Google Shape;471;p24"/>
          <p:cNvSpPr txBox="1"/>
          <p:nvPr/>
        </p:nvSpPr>
        <p:spPr>
          <a:xfrm>
            <a:off x="1165936" y="4804947"/>
            <a:ext cx="2737864" cy="338554"/>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Retrospective Soundings</a:t>
            </a:r>
            <a:endParaRPr/>
          </a:p>
        </p:txBody>
      </p:sp>
      <p:sp>
        <p:nvSpPr>
          <p:cNvPr id="472" name="Google Shape;472;p24"/>
          <p:cNvSpPr txBox="1"/>
          <p:nvPr/>
        </p:nvSpPr>
        <p:spPr>
          <a:xfrm>
            <a:off x="4965634" y="4804947"/>
            <a:ext cx="3018938" cy="338554"/>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Retrospective/Real-time Stats</a:t>
            </a:r>
            <a:endParaRPr/>
          </a:p>
        </p:txBody>
      </p:sp>
      <p:sp>
        <p:nvSpPr>
          <p:cNvPr id="473" name="Google Shape;473;p24"/>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GFSv16 Evaluation Resources (VPPPG)</a:t>
            </a:r>
            <a:endParaRPr/>
          </a:p>
        </p:txBody>
      </p:sp>
      <p:sp>
        <p:nvSpPr>
          <p:cNvPr id="474" name="Google Shape;474;p24"/>
          <p:cNvSpPr txBox="1"/>
          <p:nvPr/>
        </p:nvSpPr>
        <p:spPr>
          <a:xfrm>
            <a:off x="6286909" y="4404480"/>
            <a:ext cx="1128963" cy="369332"/>
          </a:xfrm>
          <a:prstGeom prst="rect">
            <a:avLst/>
          </a:prstGeom>
          <a:solidFill>
            <a:srgbClr val="F2DAD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METplus!!</a:t>
            </a:r>
            <a:endParaRPr/>
          </a:p>
        </p:txBody>
      </p:sp>
      <p:sp>
        <p:nvSpPr>
          <p:cNvPr id="475" name="Google Shape;475;p2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aphicFrame>
        <p:nvGraphicFramePr>
          <p:cNvPr id="480" name="Google Shape;480;p25"/>
          <p:cNvGraphicFramePr/>
          <p:nvPr/>
        </p:nvGraphicFramePr>
        <p:xfrm>
          <a:off x="0" y="1260432"/>
          <a:ext cx="3000000" cy="3000000"/>
        </p:xfrm>
        <a:graphic>
          <a:graphicData uri="http://schemas.openxmlformats.org/drawingml/2006/table">
            <a:tbl>
              <a:tblPr>
                <a:noFill/>
                <a:tableStyleId>{882CC68B-5AA0-471E-BAD1-ACD173880FBF}</a:tableStyleId>
              </a:tblPr>
              <a:tblGrid>
                <a:gridCol w="2414075"/>
                <a:gridCol w="6729925"/>
              </a:tblGrid>
              <a:tr h="38810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Parameter</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Remarks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46860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200/250-hPa Winds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1200"/>
                        <a:buFont typeface="Arial"/>
                        <a:buNone/>
                      </a:pPr>
                      <a:r>
                        <a:rPr b="1" i="0" lang="en-US" sz="1200" u="none" cap="none" strike="noStrike">
                          <a:solidFill>
                            <a:srgbClr val="FF0000"/>
                          </a:solidFill>
                          <a:latin typeface="Arial"/>
                          <a:ea typeface="Arial"/>
                          <a:cs typeface="Arial"/>
                          <a:sym typeface="Arial"/>
                        </a:rPr>
                        <a:t>Existing NH &amp; SH low bias in GFSv15 worse in GFSv16</a:t>
                      </a:r>
                      <a:r>
                        <a:rPr b="0" i="0" lang="en-US" sz="1200" u="none" cap="none" strike="noStrike">
                          <a:solidFill>
                            <a:srgbClr val="FF0000"/>
                          </a:solidFill>
                          <a:latin typeface="Arial"/>
                          <a:ea typeface="Arial"/>
                          <a:cs typeface="Arial"/>
                          <a:sym typeface="Arial"/>
                        </a:rPr>
                        <a:t>,</a:t>
                      </a:r>
                      <a:r>
                        <a:rPr b="0" i="0" lang="en-US" sz="1200" u="none" cap="none" strike="noStrike">
                          <a:solidFill>
                            <a:srgbClr val="008000"/>
                          </a:solidFill>
                          <a:latin typeface="Arial"/>
                          <a:ea typeface="Arial"/>
                          <a:cs typeface="Arial"/>
                          <a:sym typeface="Arial"/>
                        </a:rPr>
                        <a:t> but mitigated in tropics &amp; over U.S.</a:t>
                      </a:r>
                      <a:endParaRPr/>
                    </a:p>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RMSE higher initially and in tropics, </a:t>
                      </a:r>
                      <a:r>
                        <a:rPr b="0" i="0" lang="en-US" sz="1300" u="none" cap="none" strike="noStrike">
                          <a:solidFill>
                            <a:srgbClr val="008000"/>
                          </a:solidFill>
                          <a:latin typeface="Arial"/>
                          <a:ea typeface="Arial"/>
                          <a:cs typeface="Arial"/>
                          <a:sym typeface="Arial"/>
                        </a:rPr>
                        <a:t>but reduced in medium range for NH &amp; SH.</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00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500-hPa Height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Improved NH &amp; SH 500-hPa AC scores in medium-range</a:t>
                      </a:r>
                      <a:r>
                        <a:rPr b="0" i="0" lang="en-US" sz="1300" u="none" cap="none" strike="noStrike">
                          <a:solidFill>
                            <a:srgbClr val="008000"/>
                          </a:solidFill>
                          <a:latin typeface="Arial"/>
                          <a:ea typeface="Arial"/>
                          <a:cs typeface="Arial"/>
                          <a:sym typeface="Arial"/>
                        </a:rPr>
                        <a:t>. </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Lower NH &amp; SH RMSE at most lead times.</a:t>
                      </a:r>
                      <a:r>
                        <a:rPr b="1" i="0" lang="en-US" sz="1300" u="none" cap="none" strike="noStrike">
                          <a:solidFill>
                            <a:srgbClr val="008000"/>
                          </a:solidFill>
                          <a:latin typeface="Arial"/>
                          <a:ea typeface="Arial"/>
                          <a:cs typeface="Arial"/>
                          <a:sym typeface="Arial"/>
                        </a:rPr>
                        <a:t>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48005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850-hPa Winds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1300"/>
                        <a:buFont typeface="Arial"/>
                        <a:buNone/>
                      </a:pPr>
                      <a:r>
                        <a:rPr b="1" i="0" lang="en-US" sz="1300" u="none" cap="none" strike="noStrike">
                          <a:solidFill>
                            <a:srgbClr val="FF0000"/>
                          </a:solidFill>
                          <a:latin typeface="Arial"/>
                          <a:ea typeface="Arial"/>
                          <a:cs typeface="Arial"/>
                          <a:sym typeface="Arial"/>
                        </a:rPr>
                        <a:t>Existing NH &amp; SH low bias in GFSv15 worse in GFSv16</a:t>
                      </a:r>
                      <a:r>
                        <a:rPr b="0" i="0" lang="en-US" sz="1300" u="none" cap="none" strike="noStrike">
                          <a:solidFill>
                            <a:srgbClr val="FF0000"/>
                          </a:solidFill>
                          <a:latin typeface="Arial"/>
                          <a:ea typeface="Arial"/>
                          <a:cs typeface="Arial"/>
                          <a:sym typeface="Arial"/>
                        </a:rPr>
                        <a:t>, especially in tropics.</a:t>
                      </a:r>
                      <a:endParaRPr/>
                    </a:p>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RMSE higher initially, </a:t>
                      </a:r>
                      <a:r>
                        <a:rPr b="0" i="0" lang="en-US" sz="1300" u="none" cap="none" strike="noStrike">
                          <a:solidFill>
                            <a:srgbClr val="008000"/>
                          </a:solidFill>
                          <a:latin typeface="Arial"/>
                          <a:ea typeface="Arial"/>
                          <a:cs typeface="Arial"/>
                          <a:sym typeface="Arial"/>
                        </a:rPr>
                        <a:t>but significantly reduced in short-to-medium range for NH &amp; SH.</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67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850-hPa Temp.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Mitigated cold bias seen in GFSv15 during NH cool season in medium- and extended- ranges.   </a:t>
                      </a:r>
                      <a:r>
                        <a:rPr b="0" i="0" lang="en-US" sz="1300" u="none" cap="none" strike="noStrike">
                          <a:solidFill>
                            <a:srgbClr val="008000"/>
                          </a:solidFill>
                          <a:latin typeface="Arial"/>
                          <a:ea typeface="Arial"/>
                          <a:cs typeface="Arial"/>
                          <a:sym typeface="Arial"/>
                        </a:rPr>
                        <a:t>Lower NH &amp; SH RMSE in the medium-range. </a:t>
                      </a:r>
                      <a:r>
                        <a:rPr b="1" i="0" lang="en-US" sz="1300" u="none" cap="none" strike="noStrike">
                          <a:solidFill>
                            <a:srgbClr val="FF0000"/>
                          </a:solidFill>
                          <a:latin typeface="Arial"/>
                          <a:ea typeface="Arial"/>
                          <a:cs typeface="Arial"/>
                          <a:sym typeface="Arial"/>
                        </a:rPr>
                        <a:t>Colder temperatures in short-range</a:t>
                      </a:r>
                      <a:r>
                        <a:rPr b="0" i="0" lang="en-US" sz="1300" u="none" cap="none" strike="noStrike">
                          <a:solidFill>
                            <a:srgbClr val="FF0000"/>
                          </a:solidFill>
                          <a:latin typeface="Arial"/>
                          <a:ea typeface="Arial"/>
                          <a:cs typeface="Arial"/>
                          <a:sym typeface="Arial"/>
                        </a:rPr>
                        <a:t>, especially in NH cool season short-range forecast.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480075">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1000-hPa Height </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Improved NH &amp; SH 1000-hPa AC scores at most lead times.</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Lower NH &amp; SH RMSE at most lead times.</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00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10-m Winds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Little change in bias overall over the U.S.</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Slight but significant decrease in RMSE in short-to-medium range.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481" name="Google Shape;481;p25"/>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482" name="Google Shape;482;p25"/>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83" name="Google Shape;483;p25"/>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484" name="Google Shape;484;p25"/>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485" name="Google Shape;485;p25"/>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486" name="Google Shape;486;p2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487" name="Google Shape;487;p25"/>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Summary of GFSv16 Verification Statistics</a:t>
            </a:r>
            <a:endParaRPr/>
          </a:p>
        </p:txBody>
      </p:sp>
      <p:sp>
        <p:nvSpPr>
          <p:cNvPr id="488" name="Google Shape;488;p25"/>
          <p:cNvSpPr txBox="1"/>
          <p:nvPr/>
        </p:nvSpPr>
        <p:spPr>
          <a:xfrm>
            <a:off x="1345225" y="941825"/>
            <a:ext cx="6629100" cy="3078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B050"/>
                </a:solidFill>
                <a:latin typeface="Arial"/>
                <a:ea typeface="Arial"/>
                <a:cs typeface="Arial"/>
                <a:sym typeface="Arial"/>
              </a:rPr>
              <a:t>Improvement </a:t>
            </a:r>
            <a:r>
              <a:rPr lang="en-US" sz="1400">
                <a:solidFill>
                  <a:schemeClr val="dk1"/>
                </a:solidFill>
                <a:latin typeface="Arial"/>
                <a:ea typeface="Arial"/>
                <a:cs typeface="Arial"/>
                <a:sym typeface="Arial"/>
              </a:rPr>
              <a:t>     Neutral      </a:t>
            </a:r>
            <a:r>
              <a:rPr lang="en-US" sz="1400">
                <a:solidFill>
                  <a:srgbClr val="FF0000"/>
                </a:solidFill>
                <a:latin typeface="Arial"/>
                <a:ea typeface="Arial"/>
                <a:cs typeface="Arial"/>
                <a:sym typeface="Arial"/>
              </a:rPr>
              <a:t>Degradation        </a:t>
            </a:r>
            <a:r>
              <a:rPr b="1" lang="en-US" sz="1400">
                <a:solidFill>
                  <a:schemeClr val="dk1"/>
                </a:solidFill>
                <a:latin typeface="Arial"/>
                <a:ea typeface="Arial"/>
                <a:cs typeface="Arial"/>
                <a:sym typeface="Arial"/>
              </a:rPr>
              <a:t>Bold indicates MEG emphasis</a:t>
            </a:r>
            <a:endParaRPr/>
          </a:p>
        </p:txBody>
      </p:sp>
      <p:sp>
        <p:nvSpPr>
          <p:cNvPr id="489" name="Google Shape;489;p2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graphicFrame>
        <p:nvGraphicFramePr>
          <p:cNvPr id="494" name="Google Shape;494;p26"/>
          <p:cNvGraphicFramePr/>
          <p:nvPr/>
        </p:nvGraphicFramePr>
        <p:xfrm>
          <a:off x="0" y="1045555"/>
          <a:ext cx="3000000" cy="3000000"/>
        </p:xfrm>
        <a:graphic>
          <a:graphicData uri="http://schemas.openxmlformats.org/drawingml/2006/table">
            <a:tbl>
              <a:tblPr>
                <a:noFill/>
                <a:tableStyleId>{882CC68B-5AA0-471E-BAD1-ACD173880FBF}</a:tableStyleId>
              </a:tblPr>
              <a:tblGrid>
                <a:gridCol w="2414075"/>
                <a:gridCol w="6729925"/>
              </a:tblGrid>
              <a:tr h="38435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Parameter</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Remarks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8686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2-m Temp.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Mitigated cold bias over CONUS during cool season at longer lead times.</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Lower RMSE over CONUS during cool season at longer lead times.</a:t>
                      </a:r>
                      <a:endParaRPr/>
                    </a:p>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Inconsistent CONUS bias signal comparing 2019 &amp; 2020 warm seasons.</a:t>
                      </a:r>
                      <a:endParaRPr/>
                    </a:p>
                    <a:p>
                      <a:pPr indent="0" lvl="0" marL="0" marR="0" rtl="0" algn="ctr">
                        <a:lnSpc>
                          <a:spcPct val="100000"/>
                        </a:lnSpc>
                        <a:spcBef>
                          <a:spcPts val="0"/>
                        </a:spcBef>
                        <a:spcAft>
                          <a:spcPts val="0"/>
                        </a:spcAft>
                        <a:buClr>
                          <a:srgbClr val="FF0000"/>
                        </a:buClr>
                        <a:buSzPts val="1300"/>
                        <a:buFont typeface="Arial"/>
                        <a:buNone/>
                      </a:pPr>
                      <a:r>
                        <a:rPr b="1" i="0" lang="en-US" sz="1300" u="none" cap="none" strike="noStrike">
                          <a:solidFill>
                            <a:srgbClr val="FF0000"/>
                          </a:solidFill>
                          <a:latin typeface="Arial"/>
                          <a:ea typeface="Arial"/>
                          <a:cs typeface="Arial"/>
                          <a:sym typeface="Arial"/>
                        </a:rPr>
                        <a:t>Higher RMSE over Eastern U.S. during warm season at most lead times.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67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Low-Level Moisture/</a:t>
                      </a:r>
                      <a:endParaRPr/>
                    </a:p>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2-m Dewpoint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FF0000"/>
                        </a:buClr>
                        <a:buSzPts val="1300"/>
                        <a:buFont typeface="Arial"/>
                        <a:buNone/>
                      </a:pPr>
                      <a:r>
                        <a:rPr b="1" i="0" lang="en-US" sz="1300" u="none" cap="none" strike="noStrike">
                          <a:solidFill>
                            <a:srgbClr val="FF0000"/>
                          </a:solidFill>
                          <a:latin typeface="Arial"/>
                          <a:ea typeface="Arial"/>
                          <a:cs typeface="Arial"/>
                          <a:sym typeface="Arial"/>
                        </a:rPr>
                        <a:t>Introduced significant low bias over CONUS at short lead times (correlated with dry soil moisture)</a:t>
                      </a:r>
                      <a:r>
                        <a:rPr b="0" i="0" lang="en-US" sz="1300" u="none" cap="none" strike="noStrike">
                          <a:solidFill>
                            <a:srgbClr val="FF0000"/>
                          </a:solidFill>
                          <a:latin typeface="Arial"/>
                          <a:ea typeface="Arial"/>
                          <a:cs typeface="Arial"/>
                          <a:sym typeface="Arial"/>
                        </a:rPr>
                        <a:t>; bias worse in summer,</a:t>
                      </a:r>
                      <a:r>
                        <a:rPr b="0" i="0" lang="en-US" sz="1300" u="none" cap="none" strike="noStrike">
                          <a:solidFill>
                            <a:srgbClr val="008000"/>
                          </a:solidFill>
                          <a:latin typeface="Arial"/>
                          <a:ea typeface="Arial"/>
                          <a:cs typeface="Arial"/>
                          <a:sym typeface="Arial"/>
                        </a:rPr>
                        <a:t> </a:t>
                      </a:r>
                      <a:r>
                        <a:rPr b="0" i="0" lang="en-US" sz="1300" u="none" cap="none" strike="noStrike">
                          <a:solidFill>
                            <a:schemeClr val="dk1"/>
                          </a:solidFill>
                          <a:latin typeface="Arial"/>
                          <a:ea typeface="Arial"/>
                          <a:cs typeface="Arial"/>
                          <a:sym typeface="Arial"/>
                        </a:rPr>
                        <a:t>more negligible in winter.</a:t>
                      </a:r>
                      <a:endParaRPr/>
                    </a:p>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RMSE increased in short-range</a:t>
                      </a:r>
                      <a:r>
                        <a:rPr b="0" i="0" lang="en-US" sz="1300" u="none" cap="none" strike="noStrike">
                          <a:solidFill>
                            <a:srgbClr val="008000"/>
                          </a:solidFill>
                          <a:latin typeface="Arial"/>
                          <a:ea typeface="Arial"/>
                          <a:cs typeface="Arial"/>
                          <a:sym typeface="Arial"/>
                        </a:rPr>
                        <a:t> but reduced in medium-range.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4800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Precipitation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U.S. ETS significantly improved at most 24h thresholds at most lead times.</a:t>
                      </a:r>
                      <a:endParaRPr/>
                    </a:p>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U.S. high bias reduced at low thresholds; low bias reduced at higher thresholds.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00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CAPE (real-time)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RMSE increased; </a:t>
                      </a:r>
                      <a:r>
                        <a:rPr b="1" i="0" lang="en-US" sz="1300" u="none" cap="none" strike="noStrike">
                          <a:solidFill>
                            <a:srgbClr val="FF0000"/>
                          </a:solidFill>
                          <a:latin typeface="Arial"/>
                          <a:ea typeface="Arial"/>
                          <a:cs typeface="Arial"/>
                          <a:sym typeface="Arial"/>
                        </a:rPr>
                        <a:t>existing low GFSv15 bias made significantly worse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TC Track</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9525" marR="0" rtl="0" algn="ctr">
                        <a:lnSpc>
                          <a:spcPct val="100000"/>
                        </a:lnSpc>
                        <a:spcBef>
                          <a:spcPts val="0"/>
                        </a:spcBef>
                        <a:spcAft>
                          <a:spcPts val="0"/>
                        </a:spcAft>
                        <a:buClr>
                          <a:srgbClr val="008000"/>
                        </a:buClr>
                        <a:buSzPts val="1200"/>
                        <a:buFont typeface="Arial"/>
                        <a:buNone/>
                      </a:pPr>
                      <a:r>
                        <a:rPr b="1" i="0" lang="en-US" sz="1200" u="none" cap="none" strike="noStrike">
                          <a:solidFill>
                            <a:srgbClr val="008000"/>
                          </a:solidFill>
                          <a:latin typeface="Arial"/>
                          <a:ea typeface="Arial"/>
                          <a:cs typeface="Arial"/>
                          <a:sym typeface="Arial"/>
                        </a:rPr>
                        <a:t>Reduced errors overall for strong TCs but </a:t>
                      </a:r>
                      <a:r>
                        <a:rPr b="1" i="0" lang="en-US" sz="1200" u="none" cap="none" strike="noStrike">
                          <a:solidFill>
                            <a:srgbClr val="FF0000"/>
                          </a:solidFill>
                          <a:latin typeface="Arial"/>
                          <a:ea typeface="Arial"/>
                          <a:cs typeface="Arial"/>
                          <a:sym typeface="Arial"/>
                        </a:rPr>
                        <a:t>slow &amp; right-of-track biases at long lead times.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TC Size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9525"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Reduced low bias in 34-kt wind radii as GFSv16 produces larger and stronger TCs.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495" name="Google Shape;495;p26"/>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496" name="Google Shape;496;p26"/>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497" name="Google Shape;497;p26"/>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498" name="Google Shape;498;p26"/>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499" name="Google Shape;499;p26"/>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500" name="Google Shape;500;p2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01" name="Google Shape;501;p26"/>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Summary of GFSv16 Verification Statistics</a:t>
            </a:r>
            <a:endParaRPr/>
          </a:p>
        </p:txBody>
      </p:sp>
      <p:sp>
        <p:nvSpPr>
          <p:cNvPr id="502" name="Google Shape;502;p2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graphicFrame>
        <p:nvGraphicFramePr>
          <p:cNvPr id="507" name="Google Shape;507;p27"/>
          <p:cNvGraphicFramePr/>
          <p:nvPr/>
        </p:nvGraphicFramePr>
        <p:xfrm>
          <a:off x="0" y="1042985"/>
          <a:ext cx="3000000" cy="3000000"/>
        </p:xfrm>
        <a:graphic>
          <a:graphicData uri="http://schemas.openxmlformats.org/drawingml/2006/table">
            <a:tbl>
              <a:tblPr>
                <a:noFill/>
                <a:tableStyleId>{882CC68B-5AA0-471E-BAD1-ACD173880FBF}</a:tableStyleId>
              </a:tblPr>
              <a:tblGrid>
                <a:gridCol w="2414075"/>
                <a:gridCol w="6729925"/>
              </a:tblGrid>
              <a:tr h="391075">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Parameter</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Remarks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106297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 TC Intensity</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Lower intensity error at almost all lead times in North Atlantic.</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Less of a weak bias at longer lead times in North Atlantic.</a:t>
                      </a:r>
                      <a:endParaRPr/>
                    </a:p>
                    <a:p>
                      <a:pPr indent="0" lvl="0" marL="0" marR="0" rtl="0" algn="ctr">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Arial"/>
                          <a:ea typeface="Arial"/>
                          <a:cs typeface="Arial"/>
                          <a:sym typeface="Arial"/>
                        </a:rPr>
                        <a:t>Similar intensity error at almost all lead times in East Pacific.</a:t>
                      </a:r>
                      <a:endParaRPr/>
                    </a:p>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Slightly less of a weak bias at longer lead times in East Pacific.</a:t>
                      </a:r>
                      <a:endParaRPr/>
                    </a:p>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Tendency to strengthen most TCs in the long-range.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674375">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TC Genesis</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POD improved in both NATL &amp; EPAC, </a:t>
                      </a:r>
                      <a:r>
                        <a:rPr b="0" i="0" lang="en-US" sz="1300" u="none" cap="none" strike="noStrike">
                          <a:solidFill>
                            <a:srgbClr val="FF0000"/>
                          </a:solidFill>
                          <a:latin typeface="Arial"/>
                          <a:ea typeface="Arial"/>
                          <a:cs typeface="Arial"/>
                          <a:sym typeface="Arial"/>
                        </a:rPr>
                        <a:t>but</a:t>
                      </a:r>
                      <a:r>
                        <a:rPr b="1" i="0" lang="en-US" sz="1300" u="none" cap="none" strike="noStrike">
                          <a:solidFill>
                            <a:srgbClr val="FF0000"/>
                          </a:solidFill>
                          <a:latin typeface="Arial"/>
                          <a:ea typeface="Arial"/>
                          <a:cs typeface="Arial"/>
                          <a:sym typeface="Arial"/>
                        </a:rPr>
                        <a:t> FAR also increased</a:t>
                      </a:r>
                      <a:r>
                        <a:rPr b="0" i="0" lang="en-US" sz="1300" u="none" cap="none" strike="noStrike">
                          <a:solidFill>
                            <a:srgbClr val="FF0000"/>
                          </a:solidFill>
                          <a:latin typeface="Arial"/>
                          <a:ea typeface="Arial"/>
                          <a:cs typeface="Arial"/>
                          <a:sym typeface="Arial"/>
                        </a:rPr>
                        <a:t>. </a:t>
                      </a:r>
                      <a:r>
                        <a:rPr b="0" i="0" lang="en-US" sz="1300" u="none" cap="none" strike="noStrike">
                          <a:solidFill>
                            <a:srgbClr val="008000"/>
                          </a:solidFill>
                          <a:latin typeface="Arial"/>
                          <a:ea typeface="Arial"/>
                          <a:cs typeface="Arial"/>
                          <a:sym typeface="Arial"/>
                        </a:rPr>
                        <a:t>Overall CSI increase.</a:t>
                      </a:r>
                      <a:endParaRPr/>
                    </a:p>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Increased TC genesis lead time</a:t>
                      </a:r>
                      <a:r>
                        <a:rPr b="0" i="0" lang="en-US" sz="1300" u="none" cap="none" strike="noStrike">
                          <a:solidFill>
                            <a:srgbClr val="008000"/>
                          </a:solidFill>
                          <a:latin typeface="Arial"/>
                          <a:ea typeface="Arial"/>
                          <a:cs typeface="Arial"/>
                          <a:sym typeface="Arial"/>
                        </a:rPr>
                        <a:t>, </a:t>
                      </a:r>
                      <a:r>
                        <a:rPr b="0" i="0" lang="en-US" sz="1300" u="none" cap="none" strike="noStrike">
                          <a:solidFill>
                            <a:schemeClr val="dk1"/>
                          </a:solidFill>
                          <a:latin typeface="Arial"/>
                          <a:ea typeface="Arial"/>
                          <a:cs typeface="Arial"/>
                          <a:sym typeface="Arial"/>
                        </a:rPr>
                        <a:t>but many TCs still completely missed by both models. </a:t>
                      </a:r>
                      <a:r>
                        <a:rPr b="0" i="0" lang="en-US" sz="1300" u="none" cap="none" strike="noStrike">
                          <a:solidFill>
                            <a:srgbClr val="FF0000"/>
                          </a:solidFill>
                          <a:latin typeface="Arial"/>
                          <a:ea typeface="Arial"/>
                          <a:cs typeface="Arial"/>
                          <a:sym typeface="Arial"/>
                        </a:rPr>
                        <a:t>Too many false alarms from 50</a:t>
                      </a:r>
                      <a:r>
                        <a:rPr b="0" i="0" lang="en-US" sz="1300" u="none" cap="none" strike="noStrike">
                          <a:solidFill>
                            <a:srgbClr val="FF0000"/>
                          </a:solidFill>
                          <a:latin typeface="Batang"/>
                          <a:ea typeface="Batang"/>
                          <a:cs typeface="Batang"/>
                          <a:sym typeface="Batang"/>
                        </a:rPr>
                        <a:t>°</a:t>
                      </a:r>
                      <a:r>
                        <a:rPr b="0" i="0" lang="en-US" sz="1300" u="none" cap="none" strike="noStrike">
                          <a:solidFill>
                            <a:srgbClr val="FF0000"/>
                          </a:solidFill>
                          <a:latin typeface="Arial"/>
                          <a:ea typeface="Arial"/>
                          <a:cs typeface="Arial"/>
                          <a:sym typeface="Arial"/>
                        </a:rPr>
                        <a:t>-70</a:t>
                      </a:r>
                      <a:r>
                        <a:rPr b="0" i="0" lang="en-US" sz="1300" u="none" cap="none" strike="noStrike">
                          <a:solidFill>
                            <a:srgbClr val="FF0000"/>
                          </a:solidFill>
                          <a:latin typeface="Batang"/>
                          <a:ea typeface="Batang"/>
                          <a:cs typeface="Batang"/>
                          <a:sym typeface="Batang"/>
                        </a:rPr>
                        <a:t>°</a:t>
                      </a:r>
                      <a:r>
                        <a:rPr b="0" i="0" lang="en-US" sz="1300" u="none" cap="none" strike="noStrike">
                          <a:solidFill>
                            <a:srgbClr val="FF0000"/>
                          </a:solidFill>
                          <a:latin typeface="Arial"/>
                          <a:ea typeface="Arial"/>
                          <a:cs typeface="Arial"/>
                          <a:sym typeface="Arial"/>
                        </a:rPr>
                        <a:t>W.</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3703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HWRF</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Improved track &amp; intensity forecast when initialized with GFSv16.</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38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HMON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1300"/>
                        <a:buFont typeface="Arial"/>
                        <a:buNone/>
                      </a:pPr>
                      <a:r>
                        <a:rPr b="0" i="0" lang="en-US" sz="1300" u="none" cap="none" strike="noStrike">
                          <a:solidFill>
                            <a:srgbClr val="FF0000"/>
                          </a:solidFill>
                          <a:latin typeface="Arial"/>
                          <a:ea typeface="Arial"/>
                          <a:cs typeface="Arial"/>
                          <a:sym typeface="Arial"/>
                        </a:rPr>
                        <a:t>Degraded track forecast for NATL when initialized with GFSv16 </a:t>
                      </a:r>
                      <a:r>
                        <a:rPr b="0" i="0" lang="en-US" sz="1300" u="none" cap="none" strike="noStrike">
                          <a:solidFill>
                            <a:srgbClr val="008000"/>
                          </a:solidFill>
                          <a:latin typeface="Arial"/>
                          <a:ea typeface="Arial"/>
                          <a:cs typeface="Arial"/>
                          <a:sym typeface="Arial"/>
                        </a:rPr>
                        <a:t>but improved for EPAC. Intensity forecast improved.</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00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Waves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1" i="0" lang="en-US" sz="1300" u="none" cap="none" strike="noStrike">
                          <a:solidFill>
                            <a:srgbClr val="008000"/>
                          </a:solidFill>
                          <a:latin typeface="Arial"/>
                          <a:ea typeface="Arial"/>
                          <a:cs typeface="Arial"/>
                          <a:sym typeface="Arial"/>
                        </a:rPr>
                        <a:t>Lower globally-averaged RMSE &amp; bias for sig. wave height in GFS-Wave</a:t>
                      </a:r>
                      <a:r>
                        <a:rPr b="0" i="0" lang="en-US" sz="1300" u="none" cap="none" strike="noStrike">
                          <a:solidFill>
                            <a:srgbClr val="008000"/>
                          </a:solidFill>
                          <a:latin typeface="Arial"/>
                          <a:ea typeface="Arial"/>
                          <a:cs typeface="Arial"/>
                          <a:sym typeface="Arial"/>
                        </a:rPr>
                        <a:t>.   </a:t>
                      </a:r>
                      <a:r>
                        <a:rPr b="1" i="0" lang="en-US" sz="1300" u="none" cap="none" strike="noStrike">
                          <a:solidFill>
                            <a:srgbClr val="008000"/>
                          </a:solidFill>
                          <a:latin typeface="Arial"/>
                          <a:ea typeface="Arial"/>
                          <a:cs typeface="Arial"/>
                          <a:sym typeface="Arial"/>
                        </a:rPr>
                        <a:t>GFS-Wave better at predicting global sig. wave height, peak period, &amp; wind speed </a:t>
                      </a:r>
                      <a:endParaRPr/>
                    </a:p>
                    <a:p>
                      <a:pPr indent="0" lvl="0" marL="0" marR="0" rtl="0" algn="ctr">
                        <a:lnSpc>
                          <a:spcPct val="100000"/>
                        </a:lnSpc>
                        <a:spcBef>
                          <a:spcPts val="0"/>
                        </a:spcBef>
                        <a:spcAft>
                          <a:spcPts val="0"/>
                        </a:spcAft>
                        <a:buClr>
                          <a:srgbClr val="FF0000"/>
                        </a:buClr>
                        <a:buSzPts val="1300"/>
                        <a:buFont typeface="Arial"/>
                        <a:buNone/>
                      </a:pPr>
                      <a:r>
                        <a:rPr b="1" i="0" lang="en-US" sz="1300" u="none" cap="none" strike="noStrike">
                          <a:solidFill>
                            <a:srgbClr val="FF0000"/>
                          </a:solidFill>
                          <a:latin typeface="Arial"/>
                          <a:ea typeface="Arial"/>
                          <a:cs typeface="Arial"/>
                          <a:sym typeface="Arial"/>
                        </a:rPr>
                        <a:t>Some regional degradation of waves forecasts (sig, wave height and wind speed) </a:t>
                      </a:r>
                      <a:r>
                        <a:rPr b="0" i="0" lang="en-US" sz="1300" u="none" cap="none" strike="noStrike">
                          <a:solidFill>
                            <a:srgbClr val="FF0000"/>
                          </a:solidFill>
                          <a:latin typeface="Arial"/>
                          <a:ea typeface="Arial"/>
                          <a:cs typeface="Arial"/>
                          <a:sym typeface="Arial"/>
                        </a:rPr>
                        <a:t>where the high-resolution Multi-1 output grids are not available in GFS-Wave</a:t>
                      </a:r>
                      <a:endParaRPr b="0" i="0" sz="1300" u="none" cap="none" strike="noStrike">
                        <a:solidFill>
                          <a:srgbClr val="008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508" name="Google Shape;508;p27"/>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509" name="Google Shape;509;p27"/>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510" name="Google Shape;510;p27"/>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511" name="Google Shape;511;p27"/>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512" name="Google Shape;512;p27"/>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513" name="Google Shape;513;p2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14" name="Google Shape;514;p27"/>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Summary of GFSv16 Verification Statistics</a:t>
            </a:r>
            <a:endParaRPr/>
          </a:p>
        </p:txBody>
      </p:sp>
      <p:sp>
        <p:nvSpPr>
          <p:cNvPr id="515" name="Google Shape;515;p2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8"/>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521" name="Google Shape;521;p28"/>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522" name="Google Shape;522;p28"/>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523" name="Google Shape;523;p28"/>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524" name="Google Shape;524;p28"/>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525" name="Google Shape;525;p2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26" name="Google Shape;526;p28"/>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Overall Atmospheric Impressions of GFSv16 </a:t>
            </a:r>
            <a:endParaRPr/>
          </a:p>
        </p:txBody>
      </p:sp>
      <p:graphicFrame>
        <p:nvGraphicFramePr>
          <p:cNvPr id="527" name="Google Shape;527;p28"/>
          <p:cNvGraphicFramePr/>
          <p:nvPr/>
        </p:nvGraphicFramePr>
        <p:xfrm>
          <a:off x="1" y="957491"/>
          <a:ext cx="3000000" cy="3000000"/>
        </p:xfrm>
        <a:graphic>
          <a:graphicData uri="http://schemas.openxmlformats.org/drawingml/2006/table">
            <a:tbl>
              <a:tblPr>
                <a:noFill/>
                <a:tableStyleId>{882CC68B-5AA0-471E-BAD1-ACD173880FBF}</a:tableStyleId>
              </a:tblPr>
              <a:tblGrid>
                <a:gridCol w="1713825"/>
                <a:gridCol w="2034400"/>
                <a:gridCol w="5395775"/>
              </a:tblGrid>
              <a:tr h="357025">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Region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Recommendation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Key Remarks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674350">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Eastern Region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lang="en-US" sz="1300" u="none" cap="none" strike="noStrike">
                          <a:solidFill>
                            <a:srgbClr val="008000"/>
                          </a:solidFill>
                          <a:latin typeface="Arial"/>
                          <a:ea typeface="Arial"/>
                          <a:cs typeface="Arial"/>
                          <a:sym typeface="Arial"/>
                        </a:rPr>
                        <a:t>Improvement with PBL structure, cold-air damming, and medium-range Ptype. </a:t>
                      </a:r>
                      <a:r>
                        <a:rPr lang="en-US" sz="1300" u="none" cap="none" strike="noStrike">
                          <a:solidFill>
                            <a:srgbClr val="FF0000"/>
                          </a:solidFill>
                          <a:latin typeface="Arial"/>
                          <a:ea typeface="Arial"/>
                          <a:cs typeface="Arial"/>
                          <a:sym typeface="Arial"/>
                        </a:rPr>
                        <a:t>Low CAPE bias and low-level cold bias in cool season (short-term) concerns.</a:t>
                      </a:r>
                      <a:endParaRPr b="1" i="0" sz="1300" u="none" cap="none" strike="noStrike">
                        <a:solidFill>
                          <a:srgbClr val="FF0000"/>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8809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Central Region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1" marL="0" marR="0" rtl="0" algn="ctr">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Notable synoptic improvements in medium-range.; </a:t>
                      </a:r>
                      <a:r>
                        <a:rPr b="0" i="0" lang="en-US" sz="1300" u="none" cap="none" strike="noStrike">
                          <a:solidFill>
                            <a:srgbClr val="FF0000"/>
                          </a:solidFill>
                          <a:latin typeface="Arial"/>
                          <a:ea typeface="Arial"/>
                          <a:cs typeface="Arial"/>
                          <a:sym typeface="Arial"/>
                        </a:rPr>
                        <a:t>cases of </a:t>
                      </a:r>
                      <a:endParaRPr b="0" i="0" sz="1300" u="none" cap="none" strike="noStrike">
                        <a:solidFill>
                          <a:srgbClr val="FF0000"/>
                        </a:solidFill>
                        <a:latin typeface="Arial"/>
                        <a:ea typeface="Arial"/>
                        <a:cs typeface="Arial"/>
                        <a:sym typeface="Arial"/>
                      </a:endParaRPr>
                    </a:p>
                    <a:p>
                      <a:pPr indent="0" lvl="1" marL="0" marR="0" rtl="0" algn="ctr">
                        <a:spcBef>
                          <a:spcPts val="0"/>
                        </a:spcBef>
                        <a:spcAft>
                          <a:spcPts val="0"/>
                        </a:spcAft>
                        <a:buClr>
                          <a:srgbClr val="008000"/>
                        </a:buClr>
                        <a:buSzPts val="1300"/>
                        <a:buFont typeface="Arial"/>
                        <a:buNone/>
                      </a:pPr>
                      <a:r>
                        <a:rPr b="0" i="0" lang="en-US" sz="1300" u="none" cap="none" strike="noStrike">
                          <a:solidFill>
                            <a:srgbClr val="FF0000"/>
                          </a:solidFill>
                          <a:latin typeface="Arial"/>
                          <a:ea typeface="Arial"/>
                          <a:cs typeface="Arial"/>
                          <a:sym typeface="Arial"/>
                        </a:rPr>
                        <a:t>overmixed PBL in warm season. </a:t>
                      </a:r>
                      <a:r>
                        <a:rPr b="0" i="0" lang="en-US" sz="1300" u="none" cap="none" strike="noStrike">
                          <a:solidFill>
                            <a:srgbClr val="008000"/>
                          </a:solidFill>
                          <a:latin typeface="Arial"/>
                          <a:ea typeface="Arial"/>
                          <a:cs typeface="Arial"/>
                          <a:sym typeface="Arial"/>
                        </a:rPr>
                        <a:t>Improvement in low-level temps (reduction in 2-m cold bias).   </a:t>
                      </a:r>
                      <a:r>
                        <a:rPr b="0" i="0" lang="en-US" sz="1300" u="none" cap="none" strike="noStrike">
                          <a:solidFill>
                            <a:srgbClr val="FF0000"/>
                          </a:solidFill>
                          <a:latin typeface="Arial"/>
                          <a:ea typeface="Arial"/>
                          <a:cs typeface="Arial"/>
                          <a:sym typeface="Arial"/>
                        </a:rPr>
                        <a:t>Some erroneous late day decoupling</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61810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Southern Region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7F00"/>
                        </a:buClr>
                        <a:buSzPts val="1300"/>
                        <a:buFont typeface="Arial"/>
                        <a:buNone/>
                      </a:pPr>
                      <a:r>
                        <a:rPr b="0" i="0" lang="en-US" sz="1300" u="none" cap="none" strike="noStrike">
                          <a:solidFill>
                            <a:srgbClr val="007F00"/>
                          </a:solidFill>
                          <a:latin typeface="Arial"/>
                          <a:ea typeface="Arial"/>
                          <a:cs typeface="Arial"/>
                          <a:sym typeface="Arial"/>
                        </a:rPr>
                        <a:t>Evidence of improved temp. profile in shallow, cold air masses. </a:t>
                      </a:r>
                      <a:r>
                        <a:rPr b="0" i="0" lang="en-US" sz="1300" u="none" cap="none" strike="noStrike">
                          <a:solidFill>
                            <a:srgbClr val="FF0000"/>
                          </a:solidFill>
                          <a:latin typeface="Arial"/>
                          <a:ea typeface="Arial"/>
                          <a:cs typeface="Arial"/>
                          <a:sym typeface="Arial"/>
                        </a:rPr>
                        <a:t>Larger TC FAR and right-of-track bias. Low warm season CAPE.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57067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Western Region</a:t>
                      </a:r>
                      <a:endParaRPr b="1" i="0" sz="1400" u="none" cap="none" strike="noStrike">
                        <a:solidFill>
                          <a:srgbClr val="17375E"/>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Improvement in low-level temps.  Better details in QPF, winds, temps/RH. Noticeable improvement in the mid-range.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480075">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Alaska Region</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More significant cyclones, improved PBL &amp; better cold low-level temp. </a:t>
                      </a:r>
                      <a:r>
                        <a:rPr b="0" i="0" lang="en-US" sz="1300" u="none" cap="none" strike="noStrike">
                          <a:solidFill>
                            <a:schemeClr val="dk1"/>
                          </a:solidFill>
                          <a:latin typeface="Arial"/>
                          <a:ea typeface="Arial"/>
                          <a:cs typeface="Arial"/>
                          <a:sym typeface="Arial"/>
                        </a:rPr>
                        <a:t>Large</a:t>
                      </a:r>
                      <a:r>
                        <a:rPr b="0" i="0" lang="en-US" sz="1300" u="none" cap="none" strike="noStrike">
                          <a:solidFill>
                            <a:srgbClr val="008000"/>
                          </a:solidFill>
                          <a:latin typeface="Arial"/>
                          <a:ea typeface="Arial"/>
                          <a:cs typeface="Arial"/>
                          <a:sym typeface="Arial"/>
                        </a:rPr>
                        <a:t> </a:t>
                      </a:r>
                      <a:r>
                        <a:rPr b="0" i="0" lang="en-US" sz="1300" u="none" cap="none" strike="noStrike">
                          <a:solidFill>
                            <a:schemeClr val="dk1"/>
                          </a:solidFill>
                          <a:latin typeface="Arial"/>
                          <a:ea typeface="Arial"/>
                          <a:cs typeface="Arial"/>
                          <a:sym typeface="Arial"/>
                        </a:rPr>
                        <a:t>2-m temp. change flipping from warm to cold bias.</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693100">
                <a:tc>
                  <a:txBody>
                    <a:bodyPr/>
                    <a:lstStyle/>
                    <a:p>
                      <a:pPr indent="0" lvl="0" marL="0" marR="0" rtl="0" algn="ctr">
                        <a:lnSpc>
                          <a:spcPct val="100000"/>
                        </a:lnSpc>
                        <a:spcBef>
                          <a:spcPts val="0"/>
                        </a:spcBef>
                        <a:spcAft>
                          <a:spcPts val="0"/>
                        </a:spcAft>
                        <a:buClr>
                          <a:srgbClr val="002060"/>
                        </a:buClr>
                        <a:buSzPts val="1400"/>
                        <a:buFont typeface="Arial"/>
                        <a:buNone/>
                      </a:pPr>
                      <a:r>
                        <a:rPr b="1" i="0" lang="en-US" sz="1400" u="none" cap="none" strike="noStrike">
                          <a:solidFill>
                            <a:srgbClr val="002060"/>
                          </a:solidFill>
                          <a:latin typeface="Arial"/>
                          <a:ea typeface="Arial"/>
                          <a:cs typeface="Arial"/>
                          <a:sym typeface="Arial"/>
                        </a:rPr>
                        <a:t>Pacific Region</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300"/>
                        <a:buFont typeface="Arial"/>
                        <a:buNone/>
                      </a:pPr>
                      <a:r>
                        <a:rPr b="0" i="0" lang="en-US" sz="1300" u="none" cap="none" strike="noStrike">
                          <a:solidFill>
                            <a:srgbClr val="008000"/>
                          </a:solidFill>
                          <a:latin typeface="Arial"/>
                          <a:ea typeface="Arial"/>
                          <a:cs typeface="Arial"/>
                          <a:sym typeface="Arial"/>
                        </a:rPr>
                        <a:t>Significantly better TC genesis; </a:t>
                      </a:r>
                      <a:r>
                        <a:rPr b="0" i="0" lang="en-US" sz="1300" u="none" cap="none" strike="noStrike">
                          <a:solidFill>
                            <a:srgbClr val="FF0000"/>
                          </a:solidFill>
                          <a:latin typeface="Arial"/>
                          <a:ea typeface="Arial"/>
                          <a:cs typeface="Arial"/>
                          <a:sym typeface="Arial"/>
                        </a:rPr>
                        <a:t>some increase in false alarms. </a:t>
                      </a:r>
                      <a:r>
                        <a:rPr b="0" i="0" lang="en-US" sz="1300" u="none" cap="none" strike="noStrike">
                          <a:solidFill>
                            <a:srgbClr val="008000"/>
                          </a:solidFill>
                          <a:latin typeface="Arial"/>
                          <a:ea typeface="Arial"/>
                          <a:cs typeface="Arial"/>
                          <a:sym typeface="Arial"/>
                        </a:rPr>
                        <a:t>With stronger TCs, GFSv16 has better track, size, and intensity. </a:t>
                      </a:r>
                      <a:r>
                        <a:rPr b="0" i="0" lang="en-US" sz="1300" u="none" cap="none" strike="noStrike">
                          <a:solidFill>
                            <a:srgbClr val="FF0000"/>
                          </a:solidFill>
                          <a:latin typeface="Arial"/>
                          <a:ea typeface="Arial"/>
                          <a:cs typeface="Arial"/>
                          <a:sym typeface="Arial"/>
                        </a:rPr>
                        <a:t> Some false TC interactions in GFSv16</a:t>
                      </a:r>
                      <a:r>
                        <a:rPr b="0" i="0" lang="en-US" sz="1300" u="none" cap="none" strike="noStrike">
                          <a:solidFill>
                            <a:srgbClr val="008000"/>
                          </a:solidFill>
                          <a:latin typeface="Arial"/>
                          <a:ea typeface="Arial"/>
                          <a:cs typeface="Arial"/>
                          <a:sym typeface="Arial"/>
                        </a:rPr>
                        <a:t>.</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528" name="Google Shape;528;p28"/>
          <p:cNvSpPr txBox="1"/>
          <p:nvPr/>
        </p:nvSpPr>
        <p:spPr>
          <a:xfrm>
            <a:off x="4712458" y="1547542"/>
            <a:ext cx="1222200" cy="2550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8"/>
          <p:cNvSpPr txBox="1"/>
          <p:nvPr/>
        </p:nvSpPr>
        <p:spPr>
          <a:xfrm>
            <a:off x="4046875" y="2316750"/>
            <a:ext cx="1222200" cy="2550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8"/>
          <p:cNvSpPr txBox="1"/>
          <p:nvPr/>
        </p:nvSpPr>
        <p:spPr>
          <a:xfrm>
            <a:off x="6623536" y="3176954"/>
            <a:ext cx="1887417" cy="255032"/>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8"/>
          <p:cNvSpPr txBox="1"/>
          <p:nvPr/>
        </p:nvSpPr>
        <p:spPr>
          <a:xfrm>
            <a:off x="4222497" y="2112994"/>
            <a:ext cx="3679500" cy="2550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28"/>
          <p:cNvSpPr txBox="1"/>
          <p:nvPr/>
        </p:nvSpPr>
        <p:spPr>
          <a:xfrm>
            <a:off x="5263978" y="3758412"/>
            <a:ext cx="3190147" cy="255032"/>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28"/>
          <p:cNvSpPr txBox="1"/>
          <p:nvPr/>
        </p:nvSpPr>
        <p:spPr>
          <a:xfrm>
            <a:off x="4302400" y="3170825"/>
            <a:ext cx="2321100" cy="2550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8"/>
          <p:cNvSpPr txBox="1"/>
          <p:nvPr/>
        </p:nvSpPr>
        <p:spPr>
          <a:xfrm>
            <a:off x="6277704" y="4590483"/>
            <a:ext cx="2233200" cy="2550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8"/>
          <p:cNvSpPr txBox="1"/>
          <p:nvPr/>
        </p:nvSpPr>
        <p:spPr>
          <a:xfrm>
            <a:off x="3857925" y="1310200"/>
            <a:ext cx="3740400" cy="2550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8"/>
          <p:cNvSpPr txBox="1"/>
          <p:nvPr/>
        </p:nvSpPr>
        <p:spPr>
          <a:xfrm>
            <a:off x="3821014" y="2947247"/>
            <a:ext cx="4664400" cy="2550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8"/>
          <p:cNvSpPr txBox="1"/>
          <p:nvPr/>
        </p:nvSpPr>
        <p:spPr>
          <a:xfrm>
            <a:off x="4152717" y="3539768"/>
            <a:ext cx="2411634" cy="255032"/>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8"/>
          <p:cNvSpPr txBox="1"/>
          <p:nvPr/>
        </p:nvSpPr>
        <p:spPr>
          <a:xfrm>
            <a:off x="5799254" y="4092343"/>
            <a:ext cx="3190147" cy="255032"/>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8"/>
          <p:cNvSpPr txBox="1"/>
          <p:nvPr/>
        </p:nvSpPr>
        <p:spPr>
          <a:xfrm>
            <a:off x="6453169" y="2354740"/>
            <a:ext cx="2466300" cy="2550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1"/>
                                        </p:tgtEl>
                                      </p:cBhvr>
                                    </p:animEffect>
                                    <p:set>
                                      <p:cBhvr>
                                        <p:cTn dur="1" fill="hold">
                                          <p:stCondLst>
                                            <p:cond delay="500"/>
                                          </p:stCondLst>
                                        </p:cTn>
                                        <p:tgtEl>
                                          <p:spTgt spid="5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2"/>
                                        </p:tgtEl>
                                      </p:cBhvr>
                                    </p:animEffect>
                                    <p:set>
                                      <p:cBhvr>
                                        <p:cTn dur="1" fill="hold">
                                          <p:stCondLst>
                                            <p:cond delay="500"/>
                                          </p:stCondLst>
                                        </p:cTn>
                                        <p:tgtEl>
                                          <p:spTgt spid="5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5"/>
                                        </p:tgtEl>
                                      </p:cBhvr>
                                    </p:animEffect>
                                    <p:set>
                                      <p:cBhvr>
                                        <p:cTn dur="1" fill="hold">
                                          <p:stCondLst>
                                            <p:cond delay="500"/>
                                          </p:stCondLst>
                                        </p:cTn>
                                        <p:tgtEl>
                                          <p:spTgt spid="5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9"/>
                                        </p:tgtEl>
                                      </p:cBhvr>
                                    </p:animEffect>
                                    <p:set>
                                      <p:cBhvr>
                                        <p:cTn dur="1" fill="hold">
                                          <p:stCondLst>
                                            <p:cond delay="500"/>
                                          </p:stCondLst>
                                        </p:cTn>
                                        <p:tgtEl>
                                          <p:spTgt spid="5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6"/>
                                        </p:tgtEl>
                                      </p:cBhvr>
                                    </p:animEffect>
                                    <p:set>
                                      <p:cBhvr>
                                        <p:cTn dur="1" fill="hold">
                                          <p:stCondLst>
                                            <p:cond delay="500"/>
                                          </p:stCondLst>
                                        </p:cTn>
                                        <p:tgtEl>
                                          <p:spTgt spid="5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7"/>
                                        </p:tgtEl>
                                      </p:cBhvr>
                                    </p:animEffect>
                                    <p:set>
                                      <p:cBhvr>
                                        <p:cTn dur="1" fill="hold">
                                          <p:stCondLst>
                                            <p:cond delay="500"/>
                                          </p:stCondLst>
                                        </p:cTn>
                                        <p:tgtEl>
                                          <p:spTgt spid="5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8"/>
                                        </p:tgtEl>
                                      </p:cBhvr>
                                    </p:animEffect>
                                    <p:set>
                                      <p:cBhvr>
                                        <p:cTn dur="1" fill="hold">
                                          <p:stCondLst>
                                            <p:cond delay="500"/>
                                          </p:stCondLst>
                                        </p:cTn>
                                        <p:tgtEl>
                                          <p:spTgt spid="5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28"/>
                                        </p:tgtEl>
                                      </p:cBhvr>
                                    </p:animEffect>
                                    <p:set>
                                      <p:cBhvr>
                                        <p:cTn dur="1" fill="hold">
                                          <p:stCondLst>
                                            <p:cond delay="500"/>
                                          </p:stCondLst>
                                        </p:cTn>
                                        <p:tgtEl>
                                          <p:spTgt spid="5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29"/>
                                        </p:tgtEl>
                                      </p:cBhvr>
                                    </p:animEffect>
                                    <p:set>
                                      <p:cBhvr>
                                        <p:cTn dur="1" fill="hold">
                                          <p:stCondLst>
                                            <p:cond delay="500"/>
                                          </p:stCondLst>
                                        </p:cTn>
                                        <p:tgtEl>
                                          <p:spTgt spid="52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0"/>
                                        </p:tgtEl>
                                      </p:cBhvr>
                                    </p:animEffect>
                                    <p:set>
                                      <p:cBhvr>
                                        <p:cTn dur="1" fill="hold">
                                          <p:stCondLst>
                                            <p:cond delay="500"/>
                                          </p:stCondLst>
                                        </p:cTn>
                                        <p:tgtEl>
                                          <p:spTgt spid="5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19" name="Google Shape;119;p3"/>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20" name="Google Shape;120;p3"/>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21" name="Google Shape;121;p3"/>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22" name="Google Shape;122;p3"/>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23" name="Google Shape;123;p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4" name="Google Shape;124;p3"/>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GDAS/GFSv16 Status as of 10/5/20</a:t>
            </a:r>
            <a:endParaRPr/>
          </a:p>
        </p:txBody>
      </p:sp>
      <p:pic>
        <p:nvPicPr>
          <p:cNvPr id="125" name="Google Shape;125;p3"/>
          <p:cNvPicPr preferRelativeResize="0"/>
          <p:nvPr/>
        </p:nvPicPr>
        <p:blipFill rotWithShape="1">
          <a:blip r:embed="rId5">
            <a:alphaModFix/>
          </a:blip>
          <a:srcRect b="0" l="0" r="0" t="0"/>
          <a:stretch/>
        </p:blipFill>
        <p:spPr>
          <a:xfrm>
            <a:off x="307428" y="1021658"/>
            <a:ext cx="8529144" cy="3912949"/>
          </a:xfrm>
          <a:prstGeom prst="rect">
            <a:avLst/>
          </a:prstGeom>
          <a:noFill/>
          <a:ln>
            <a:noFill/>
          </a:ln>
        </p:spPr>
      </p:pic>
      <p:sp>
        <p:nvSpPr>
          <p:cNvPr id="126" name="Google Shape;126;p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9"/>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546" name="Google Shape;546;p29"/>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547" name="Google Shape;547;p29"/>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548" name="Google Shape;548;p29"/>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549" name="Google Shape;549;p29"/>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550" name="Google Shape;550;p2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51" name="Google Shape;551;p29"/>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Overall Atmospheric Impressions of GFSv16 </a:t>
            </a:r>
            <a:endParaRPr/>
          </a:p>
        </p:txBody>
      </p:sp>
      <p:graphicFrame>
        <p:nvGraphicFramePr>
          <p:cNvPr id="552" name="Google Shape;552;p29"/>
          <p:cNvGraphicFramePr/>
          <p:nvPr/>
        </p:nvGraphicFramePr>
        <p:xfrm>
          <a:off x="49133" y="951572"/>
          <a:ext cx="3000000" cy="3000000"/>
        </p:xfrm>
        <a:graphic>
          <a:graphicData uri="http://schemas.openxmlformats.org/drawingml/2006/table">
            <a:tbl>
              <a:tblPr>
                <a:noFill/>
                <a:tableStyleId>{882CC68B-5AA0-471E-BAD1-ACD173880FBF}</a:tableStyleId>
              </a:tblPr>
              <a:tblGrid>
                <a:gridCol w="1665075"/>
                <a:gridCol w="1976525"/>
                <a:gridCol w="5242275"/>
              </a:tblGrid>
              <a:tr h="322400">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Center</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Recommendation</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Key Remarks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615500">
                <a:tc>
                  <a:txBody>
                    <a:bodyPr/>
                    <a:lstStyle/>
                    <a:p>
                      <a:pPr indent="0" lvl="0" marL="0" marR="0" rtl="0" algn="ctr">
                        <a:lnSpc>
                          <a:spcPct val="100000"/>
                        </a:lnSpc>
                        <a:spcBef>
                          <a:spcPts val="0"/>
                        </a:spcBef>
                        <a:spcAft>
                          <a:spcPts val="0"/>
                        </a:spcAft>
                        <a:buClr>
                          <a:srgbClr val="17375E"/>
                        </a:buClr>
                        <a:buSzPts val="1200"/>
                        <a:buFont typeface="Arial"/>
                        <a:buNone/>
                      </a:pPr>
                      <a:r>
                        <a:rPr b="1" i="0" lang="en-US" sz="1200" u="none" cap="none" strike="noStrike">
                          <a:solidFill>
                            <a:srgbClr val="17375E"/>
                          </a:solidFill>
                          <a:latin typeface="Arial"/>
                          <a:ea typeface="Arial"/>
                          <a:cs typeface="Arial"/>
                          <a:sym typeface="Arial"/>
                        </a:rPr>
                        <a:t>WPC</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200"/>
                        <a:buFont typeface="Arial"/>
                        <a:buNone/>
                      </a:pPr>
                      <a:r>
                        <a:rPr b="1" i="0" lang="en-US" sz="12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200"/>
                        <a:buFont typeface="Arial"/>
                        <a:buNone/>
                      </a:pPr>
                      <a:r>
                        <a:rPr lang="en-US" sz="1200" u="none" cap="none" strike="noStrike">
                          <a:solidFill>
                            <a:srgbClr val="008000"/>
                          </a:solidFill>
                          <a:latin typeface="Arial"/>
                          <a:ea typeface="Arial"/>
                          <a:cs typeface="Arial"/>
                          <a:sym typeface="Arial"/>
                        </a:rPr>
                        <a:t>Progressive bias in GFSv15 appears mitigated (handles synoptic scale better). Better captured higher QPF and cold-air damming in East.</a:t>
                      </a:r>
                      <a:r>
                        <a:rPr lang="en-US" sz="1200" u="none" cap="none" strike="noStrike">
                          <a:solidFill>
                            <a:schemeClr val="dk1"/>
                          </a:solidFill>
                          <a:latin typeface="Arial"/>
                          <a:ea typeface="Arial"/>
                          <a:cs typeface="Arial"/>
                          <a:sym typeface="Arial"/>
                        </a:rPr>
                        <a:t> </a:t>
                      </a:r>
                      <a:r>
                        <a:rPr lang="en-US" sz="1200" u="none" cap="none" strike="noStrike">
                          <a:solidFill>
                            <a:srgbClr val="FF0000"/>
                          </a:solidFill>
                          <a:latin typeface="Arial"/>
                          <a:ea typeface="Arial"/>
                          <a:cs typeface="Arial"/>
                          <a:sym typeface="Arial"/>
                        </a:rPr>
                        <a:t>Tendency to over-forecast sleet and low CAPE bias concerns.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791350">
                <a:tc>
                  <a:txBody>
                    <a:bodyPr/>
                    <a:lstStyle/>
                    <a:p>
                      <a:pPr indent="0" lvl="0" marL="0" marR="0" rtl="0" algn="ctr">
                        <a:lnSpc>
                          <a:spcPct val="100000"/>
                        </a:lnSpc>
                        <a:spcBef>
                          <a:spcPts val="0"/>
                        </a:spcBef>
                        <a:spcAft>
                          <a:spcPts val="0"/>
                        </a:spcAft>
                        <a:buClr>
                          <a:srgbClr val="17375E"/>
                        </a:buClr>
                        <a:buSzPts val="1200"/>
                        <a:buFont typeface="Arial"/>
                        <a:buNone/>
                      </a:pPr>
                      <a:r>
                        <a:rPr b="1" i="0" lang="en-US" sz="1200" u="none" cap="none" strike="noStrike">
                          <a:solidFill>
                            <a:srgbClr val="17375E"/>
                          </a:solidFill>
                          <a:latin typeface="Arial"/>
                          <a:ea typeface="Arial"/>
                          <a:cs typeface="Arial"/>
                          <a:sym typeface="Arial"/>
                        </a:rPr>
                        <a:t>SPC</a:t>
                      </a:r>
                      <a:endParaRPr b="1" i="0" sz="1200" u="none" cap="none" strike="noStrike">
                        <a:solidFill>
                          <a:srgbClr val="17375E"/>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Neutral</a:t>
                      </a:r>
                      <a:endParaRPr b="1" i="0" sz="1200" u="none" cap="none" strike="noStrike">
                        <a:solidFill>
                          <a:schemeClr val="dk1"/>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91440" marR="0" rtl="0" algn="ctr">
                        <a:lnSpc>
                          <a:spcPct val="100000"/>
                        </a:lnSpc>
                        <a:spcBef>
                          <a:spcPts val="0"/>
                        </a:spcBef>
                        <a:spcAft>
                          <a:spcPts val="0"/>
                        </a:spcAft>
                        <a:buClr>
                          <a:srgbClr val="008000"/>
                        </a:buClr>
                        <a:buSzPts val="1200"/>
                        <a:buFont typeface="Calibri"/>
                        <a:buNone/>
                      </a:pPr>
                      <a:r>
                        <a:rPr lang="en-US" sz="1200" u="none" cap="none" strike="noStrike">
                          <a:solidFill>
                            <a:srgbClr val="008000"/>
                          </a:solidFill>
                          <a:latin typeface="Arial"/>
                          <a:ea typeface="Arial"/>
                          <a:cs typeface="Arial"/>
                          <a:sym typeface="Arial"/>
                        </a:rPr>
                        <a:t>Improved forecasts of frontal boundaries for a few cases. </a:t>
                      </a:r>
                      <a:r>
                        <a:rPr lang="en-US" sz="1200" u="none" cap="none" strike="noStrike">
                          <a:solidFill>
                            <a:srgbClr val="FF0000"/>
                          </a:solidFill>
                          <a:latin typeface="Arial"/>
                          <a:ea typeface="Arial"/>
                          <a:cs typeface="Arial"/>
                          <a:sym typeface="Arial"/>
                        </a:rPr>
                        <a:t>Degradation in low-level temps during warm season. Drier soil moisture </a:t>
                      </a:r>
                      <a:endParaRPr sz="1200" u="none" cap="none" strike="noStrike">
                        <a:solidFill>
                          <a:srgbClr val="FF0000"/>
                        </a:solidFill>
                        <a:latin typeface="Arial"/>
                        <a:ea typeface="Arial"/>
                        <a:cs typeface="Arial"/>
                        <a:sym typeface="Arial"/>
                      </a:endParaRPr>
                    </a:p>
                    <a:p>
                      <a:pPr indent="0" lvl="0" marL="91440" marR="0" rtl="0" algn="ctr">
                        <a:lnSpc>
                          <a:spcPct val="100000"/>
                        </a:lnSpc>
                        <a:spcBef>
                          <a:spcPts val="0"/>
                        </a:spcBef>
                        <a:spcAft>
                          <a:spcPts val="0"/>
                        </a:spcAft>
                        <a:buClr>
                          <a:srgbClr val="008000"/>
                        </a:buClr>
                        <a:buSzPts val="1200"/>
                        <a:buFont typeface="Calibri"/>
                        <a:buNone/>
                      </a:pPr>
                      <a:r>
                        <a:rPr lang="en-US" sz="1200" u="none" cap="none" strike="noStrike">
                          <a:solidFill>
                            <a:srgbClr val="FF0000"/>
                          </a:solidFill>
                          <a:latin typeface="Arial"/>
                          <a:ea typeface="Arial"/>
                          <a:cs typeface="Arial"/>
                          <a:sym typeface="Arial"/>
                        </a:rPr>
                        <a:t>exacerbates the 2-m dewpoint and low instability biases when coupled with overmixing bias.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480075">
                <a:tc>
                  <a:txBody>
                    <a:bodyPr/>
                    <a:lstStyle/>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NHC</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Neutral</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91440" marR="0" rtl="0" algn="ctr">
                        <a:spcBef>
                          <a:spcPts val="0"/>
                        </a:spcBef>
                        <a:spcAft>
                          <a:spcPts val="0"/>
                        </a:spcAft>
                        <a:buClr>
                          <a:srgbClr val="008000"/>
                        </a:buClr>
                        <a:buSzPts val="1200"/>
                        <a:buFont typeface="Calibri"/>
                        <a:buNone/>
                      </a:pPr>
                      <a:r>
                        <a:rPr lang="en-US" sz="1200" u="none" cap="none" strike="noStrike">
                          <a:solidFill>
                            <a:srgbClr val="008000"/>
                          </a:solidFill>
                          <a:latin typeface="Arial"/>
                          <a:ea typeface="Arial"/>
                          <a:cs typeface="Arial"/>
                          <a:sym typeface="Arial"/>
                        </a:rPr>
                        <a:t>Improvements to TC intensity/wind radii and increased lead time </a:t>
                      </a:r>
                      <a:r>
                        <a:rPr lang="en-US" sz="1200" u="none" cap="none" strike="noStrike">
                          <a:solidFill>
                            <a:srgbClr val="FF0000"/>
                          </a:solidFill>
                          <a:latin typeface="Arial"/>
                          <a:ea typeface="Arial"/>
                          <a:cs typeface="Arial"/>
                          <a:sym typeface="Arial"/>
                        </a:rPr>
                        <a:t>and false alarms </a:t>
                      </a:r>
                      <a:r>
                        <a:rPr lang="en-US" sz="1200" u="none" cap="none" strike="noStrike">
                          <a:solidFill>
                            <a:srgbClr val="008000"/>
                          </a:solidFill>
                          <a:latin typeface="Arial"/>
                          <a:ea typeface="Arial"/>
                          <a:cs typeface="Arial"/>
                          <a:sym typeface="Arial"/>
                        </a:rPr>
                        <a:t>for genesis. </a:t>
                      </a:r>
                      <a:r>
                        <a:rPr lang="en-US" sz="1200" u="none" cap="none" strike="noStrike">
                          <a:solidFill>
                            <a:srgbClr val="FF0000"/>
                          </a:solidFill>
                          <a:latin typeface="Arial"/>
                          <a:ea typeface="Arial"/>
                          <a:cs typeface="Arial"/>
                          <a:sym typeface="Arial"/>
                        </a:rPr>
                        <a:t>Increased right-of-track &amp; along-track bias.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615500">
                <a:tc>
                  <a:txBody>
                    <a:bodyPr/>
                    <a:lstStyle/>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AWC</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8000"/>
                        </a:buClr>
                        <a:buSzPts val="1200"/>
                        <a:buFont typeface="Arial"/>
                        <a:buNone/>
                      </a:pPr>
                      <a:r>
                        <a:rPr b="1" i="0" lang="en-US" sz="12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2F2F2"/>
                    </a:solidFill>
                  </a:tcPr>
                </a:tc>
                <a:tc>
                  <a:txBody>
                    <a:bodyPr/>
                    <a:lstStyle/>
                    <a:p>
                      <a:pPr indent="0" lvl="0" marL="91440" marR="0" rtl="0" algn="ctr">
                        <a:spcBef>
                          <a:spcPts val="0"/>
                        </a:spcBef>
                        <a:spcAft>
                          <a:spcPts val="0"/>
                        </a:spcAft>
                        <a:buClr>
                          <a:srgbClr val="008000"/>
                        </a:buClr>
                        <a:buSzPts val="1200"/>
                        <a:buFont typeface="Calibri"/>
                        <a:buNone/>
                      </a:pPr>
                      <a:r>
                        <a:rPr lang="en-US" sz="1200" u="none" cap="none" strike="noStrike">
                          <a:solidFill>
                            <a:srgbClr val="008000"/>
                          </a:solidFill>
                          <a:latin typeface="Arial"/>
                          <a:ea typeface="Arial"/>
                          <a:cs typeface="Arial"/>
                          <a:sym typeface="Arial"/>
                        </a:rPr>
                        <a:t>Mitigation of progressive bias seen in GFSv15. Better ability to capture cold-air damming events. Better jet stream forecasts. Slightly better PBL. Improvement in low-level temps.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2F2F2"/>
                    </a:solidFill>
                  </a:tcPr>
                </a:tc>
              </a:tr>
              <a:tr h="615500">
                <a:tc>
                  <a:txBody>
                    <a:bodyPr/>
                    <a:lstStyle/>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CPC</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200"/>
                        <a:buFont typeface="Arial"/>
                        <a:buNone/>
                      </a:pPr>
                      <a:r>
                        <a:rPr b="1" i="0" lang="en-US" sz="12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91440" marR="0" rtl="0" algn="ctr">
                        <a:spcBef>
                          <a:spcPts val="0"/>
                        </a:spcBef>
                        <a:spcAft>
                          <a:spcPts val="0"/>
                        </a:spcAft>
                        <a:buClr>
                          <a:srgbClr val="008000"/>
                        </a:buClr>
                        <a:buSzPts val="1200"/>
                        <a:buFont typeface="Calibri"/>
                        <a:buNone/>
                      </a:pPr>
                      <a:r>
                        <a:rPr lang="en-US" sz="1200" u="none" cap="none" strike="noStrike">
                          <a:solidFill>
                            <a:srgbClr val="008000"/>
                          </a:solidFill>
                          <a:latin typeface="Arial"/>
                          <a:ea typeface="Arial"/>
                          <a:cs typeface="Arial"/>
                          <a:sym typeface="Arial"/>
                        </a:rPr>
                        <a:t>Slightly improved 500-hPa heights. </a:t>
                      </a:r>
                      <a:r>
                        <a:rPr lang="en-US" sz="1200" u="none" cap="none" strike="noStrike">
                          <a:solidFill>
                            <a:schemeClr val="dk1"/>
                          </a:solidFill>
                          <a:latin typeface="Arial"/>
                          <a:ea typeface="Arial"/>
                          <a:cs typeface="Arial"/>
                          <a:sym typeface="Arial"/>
                        </a:rPr>
                        <a:t>Temps get warmer with forecast time in winter latitudes. Winter (summer) zonal winds decrease (increase) with lead time. </a:t>
                      </a:r>
                      <a:r>
                        <a:rPr lang="en-US" sz="1200" u="none" cap="none" strike="noStrike">
                          <a:solidFill>
                            <a:srgbClr val="FF0000"/>
                          </a:solidFill>
                          <a:latin typeface="Arial"/>
                          <a:ea typeface="Arial"/>
                          <a:cs typeface="Arial"/>
                          <a:sym typeface="Arial"/>
                        </a:rPr>
                        <a:t>Ozone in polar night issue.</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615500">
                <a:tc>
                  <a:txBody>
                    <a:bodyPr/>
                    <a:lstStyle/>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First Energy Corp</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008000"/>
                        </a:buClr>
                        <a:buSzPts val="1200"/>
                        <a:buFont typeface="Arial"/>
                        <a:buNone/>
                      </a:pPr>
                      <a:r>
                        <a:rPr b="1" i="0" lang="en-US" sz="1200" u="none" cap="none" strike="noStrike">
                          <a:solidFill>
                            <a:srgbClr val="008000"/>
                          </a:solidFill>
                          <a:latin typeface="Arial"/>
                          <a:ea typeface="Arial"/>
                          <a:cs typeface="Arial"/>
                          <a:sym typeface="Arial"/>
                        </a:rPr>
                        <a:t>Implement</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91440" marR="0" rtl="0" algn="ctr">
                        <a:spcBef>
                          <a:spcPts val="0"/>
                        </a:spcBef>
                        <a:spcAft>
                          <a:spcPts val="0"/>
                        </a:spcAft>
                        <a:buClr>
                          <a:schemeClr val="dk1"/>
                        </a:buClr>
                        <a:buSzPts val="1200"/>
                        <a:buFont typeface="Calibri"/>
                        <a:buNone/>
                      </a:pPr>
                      <a:r>
                        <a:rPr lang="en-US" sz="1200" u="none" cap="none" strike="noStrike">
                          <a:solidFill>
                            <a:schemeClr val="dk1"/>
                          </a:solidFill>
                          <a:latin typeface="Arial"/>
                          <a:ea typeface="Arial"/>
                          <a:cs typeface="Arial"/>
                          <a:sym typeface="Arial"/>
                        </a:rPr>
                        <a:t>Many parameters behaved similarly between the two versions.  </a:t>
                      </a:r>
                      <a:endParaRPr/>
                    </a:p>
                    <a:p>
                      <a:pPr indent="0" lvl="0" marL="91440" marR="0" rtl="0" algn="ctr">
                        <a:spcBef>
                          <a:spcPts val="0"/>
                        </a:spcBef>
                        <a:spcAft>
                          <a:spcPts val="0"/>
                        </a:spcAft>
                        <a:buClr>
                          <a:srgbClr val="179325"/>
                        </a:buClr>
                        <a:buSzPts val="1200"/>
                        <a:buFont typeface="Calibri"/>
                        <a:buNone/>
                      </a:pPr>
                      <a:r>
                        <a:rPr lang="en-US" sz="1200" u="none" cap="none" strike="noStrike">
                          <a:solidFill>
                            <a:srgbClr val="179325"/>
                          </a:solidFill>
                          <a:latin typeface="Arial"/>
                          <a:ea typeface="Arial"/>
                          <a:cs typeface="Arial"/>
                          <a:sym typeface="Arial"/>
                        </a:rPr>
                        <a:t>More realistic surface pressure intensity.  Views GFSv16 as a foundational component of the UFS.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bl>
          </a:graphicData>
        </a:graphic>
      </p:graphicFrame>
      <p:sp>
        <p:nvSpPr>
          <p:cNvPr id="553" name="Google Shape;553;p29"/>
          <p:cNvSpPr txBox="1"/>
          <p:nvPr/>
        </p:nvSpPr>
        <p:spPr>
          <a:xfrm>
            <a:off x="3920904" y="1985425"/>
            <a:ext cx="2752200" cy="2055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9"/>
          <p:cNvSpPr txBox="1"/>
          <p:nvPr/>
        </p:nvSpPr>
        <p:spPr>
          <a:xfrm>
            <a:off x="3883270" y="1320554"/>
            <a:ext cx="4897200" cy="1998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9"/>
          <p:cNvSpPr txBox="1"/>
          <p:nvPr/>
        </p:nvSpPr>
        <p:spPr>
          <a:xfrm>
            <a:off x="3839587" y="3854658"/>
            <a:ext cx="2413500" cy="2550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9"/>
          <p:cNvSpPr txBox="1"/>
          <p:nvPr/>
        </p:nvSpPr>
        <p:spPr>
          <a:xfrm>
            <a:off x="3960925" y="3242335"/>
            <a:ext cx="3200400" cy="2055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9"/>
          <p:cNvSpPr txBox="1"/>
          <p:nvPr/>
        </p:nvSpPr>
        <p:spPr>
          <a:xfrm>
            <a:off x="4014418" y="1523821"/>
            <a:ext cx="2512500" cy="2055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9"/>
          <p:cNvSpPr txBox="1"/>
          <p:nvPr/>
        </p:nvSpPr>
        <p:spPr>
          <a:xfrm>
            <a:off x="4192450" y="4720386"/>
            <a:ext cx="2817900" cy="2055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9"/>
          <p:cNvSpPr txBox="1"/>
          <p:nvPr/>
        </p:nvSpPr>
        <p:spPr>
          <a:xfrm>
            <a:off x="6636725" y="1684048"/>
            <a:ext cx="1767900" cy="2055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29"/>
          <p:cNvSpPr txBox="1"/>
          <p:nvPr/>
        </p:nvSpPr>
        <p:spPr>
          <a:xfrm>
            <a:off x="5785339" y="3447822"/>
            <a:ext cx="1881600" cy="205500"/>
          </a:xfrm>
          <a:prstGeom prst="rect">
            <a:avLst/>
          </a:prstGeom>
          <a:noFill/>
          <a:ln cap="flat" cmpd="sng" w="44450">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9"/>
          <p:cNvSpPr txBox="1"/>
          <p:nvPr/>
        </p:nvSpPr>
        <p:spPr>
          <a:xfrm>
            <a:off x="3960925" y="2328775"/>
            <a:ext cx="3821100" cy="205500"/>
          </a:xfrm>
          <a:prstGeom prst="rect">
            <a:avLst/>
          </a:prstGeom>
          <a:noFill/>
          <a:ln cap="flat" cmpd="sng" w="44450">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58"/>
                                        </p:tgtEl>
                                      </p:cBhvr>
                                    </p:animEffect>
                                    <p:set>
                                      <p:cBhvr>
                                        <p:cTn dur="1" fill="hold">
                                          <p:stCondLst>
                                            <p:cond delay="500"/>
                                          </p:stCondLst>
                                        </p:cTn>
                                        <p:tgtEl>
                                          <p:spTgt spid="5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55"/>
                                        </p:tgtEl>
                                      </p:cBhvr>
                                    </p:animEffect>
                                    <p:set>
                                      <p:cBhvr>
                                        <p:cTn dur="1" fill="hold">
                                          <p:stCondLst>
                                            <p:cond delay="500"/>
                                          </p:stCondLst>
                                        </p:cTn>
                                        <p:tgtEl>
                                          <p:spTgt spid="5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60"/>
                                        </p:tgtEl>
                                      </p:cBhvr>
                                    </p:animEffect>
                                    <p:set>
                                      <p:cBhvr>
                                        <p:cTn dur="1" fill="hold">
                                          <p:stCondLst>
                                            <p:cond delay="500"/>
                                          </p:stCondLst>
                                        </p:cTn>
                                        <p:tgtEl>
                                          <p:spTgt spid="5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56"/>
                                        </p:tgtEl>
                                      </p:cBhvr>
                                    </p:animEffect>
                                    <p:set>
                                      <p:cBhvr>
                                        <p:cTn dur="1" fill="hold">
                                          <p:stCondLst>
                                            <p:cond delay="500"/>
                                          </p:stCondLst>
                                        </p:cTn>
                                        <p:tgtEl>
                                          <p:spTgt spid="55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53"/>
                                        </p:tgtEl>
                                      </p:cBhvr>
                                    </p:animEffect>
                                    <p:set>
                                      <p:cBhvr>
                                        <p:cTn dur="1" fill="hold">
                                          <p:stCondLst>
                                            <p:cond delay="500"/>
                                          </p:stCondLst>
                                        </p:cTn>
                                        <p:tgtEl>
                                          <p:spTgt spid="5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54"/>
                                        </p:tgtEl>
                                      </p:cBhvr>
                                    </p:animEffect>
                                    <p:set>
                                      <p:cBhvr>
                                        <p:cTn dur="1" fill="hold">
                                          <p:stCondLst>
                                            <p:cond delay="500"/>
                                          </p:stCondLst>
                                        </p:cTn>
                                        <p:tgtEl>
                                          <p:spTgt spid="55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57"/>
                                        </p:tgtEl>
                                      </p:cBhvr>
                                    </p:animEffect>
                                    <p:set>
                                      <p:cBhvr>
                                        <p:cTn dur="1" fill="hold">
                                          <p:stCondLst>
                                            <p:cond delay="500"/>
                                          </p:stCondLst>
                                        </p:cTn>
                                        <p:tgtEl>
                                          <p:spTgt spid="55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0"/>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568" name="Google Shape;568;p30"/>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569" name="Google Shape;569;p30"/>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570" name="Google Shape;570;p30"/>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571" name="Google Shape;571;p30"/>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572" name="Google Shape;572;p30"/>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73" name="Google Shape;573;p30"/>
          <p:cNvSpPr/>
          <p:nvPr/>
        </p:nvSpPr>
        <p:spPr>
          <a:xfrm>
            <a:off x="4482913" y="2433250"/>
            <a:ext cx="223138"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Calibri"/>
                <a:ea typeface="Calibri"/>
                <a:cs typeface="Calibri"/>
                <a:sym typeface="Calibri"/>
              </a:rPr>
              <a:t> </a:t>
            </a:r>
            <a:endParaRPr/>
          </a:p>
        </p:txBody>
      </p:sp>
      <p:sp>
        <p:nvSpPr>
          <p:cNvPr id="574" name="Google Shape;574;p30"/>
          <p:cNvSpPr/>
          <p:nvPr/>
        </p:nvSpPr>
        <p:spPr>
          <a:xfrm>
            <a:off x="4482913" y="2433250"/>
            <a:ext cx="223138"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Calibri"/>
                <a:ea typeface="Calibri"/>
                <a:cs typeface="Calibri"/>
                <a:sym typeface="Calibri"/>
              </a:rPr>
              <a:t> </a:t>
            </a:r>
            <a:endParaRPr/>
          </a:p>
        </p:txBody>
      </p:sp>
      <p:graphicFrame>
        <p:nvGraphicFramePr>
          <p:cNvPr id="575" name="Google Shape;575;p30"/>
          <p:cNvGraphicFramePr/>
          <p:nvPr/>
        </p:nvGraphicFramePr>
        <p:xfrm>
          <a:off x="0" y="941110"/>
          <a:ext cx="3000000" cy="3000000"/>
        </p:xfrm>
        <a:graphic>
          <a:graphicData uri="http://schemas.openxmlformats.org/drawingml/2006/table">
            <a:tbl>
              <a:tblPr>
                <a:noFill/>
                <a:tableStyleId>{882CC68B-5AA0-471E-BAD1-ACD173880FBF}</a:tableStyleId>
              </a:tblPr>
              <a:tblGrid>
                <a:gridCol w="1713825"/>
                <a:gridCol w="2034400"/>
                <a:gridCol w="5395775"/>
              </a:tblGrid>
              <a:tr h="308575">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Center/Region</a:t>
                      </a:r>
                      <a:endParaRPr b="1" i="0" sz="16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Recommendation</a:t>
                      </a:r>
                      <a:endParaRPr b="1" i="0" sz="16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Key Remarks</a:t>
                      </a:r>
                      <a:endParaRPr b="1" i="0" sz="1600" u="none" cap="none" strike="noStrike">
                        <a:solidFill>
                          <a:schemeClr val="lt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1BD"/>
                    </a:solidFill>
                  </a:tcPr>
                </a:tc>
              </a:tr>
              <a:tr h="1287475">
                <a:tc>
                  <a:txBody>
                    <a:bodyPr/>
                    <a:lstStyle/>
                    <a:p>
                      <a:pPr indent="0" lvl="0" marL="0" marR="0" rtl="0" algn="ctr">
                        <a:lnSpc>
                          <a:spcPct val="100000"/>
                        </a:lnSpc>
                        <a:spcBef>
                          <a:spcPts val="0"/>
                        </a:spcBef>
                        <a:spcAft>
                          <a:spcPts val="0"/>
                        </a:spcAft>
                        <a:buClr>
                          <a:srgbClr val="17375E"/>
                        </a:buClr>
                        <a:buSzPts val="1400"/>
                        <a:buFont typeface="Arial"/>
                        <a:buNone/>
                      </a:pPr>
                      <a:r>
                        <a:rPr b="1" lang="en-US" sz="1400" u="none" cap="none" strike="noStrike">
                          <a:solidFill>
                            <a:srgbClr val="17375E"/>
                          </a:solidFill>
                          <a:latin typeface="Arial"/>
                          <a:ea typeface="Arial"/>
                          <a:cs typeface="Arial"/>
                          <a:sym typeface="Arial"/>
                        </a:rPr>
                        <a:t>Ocean Prediction Center</a:t>
                      </a:r>
                      <a:endParaRPr b="1" i="0" sz="14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FF0000"/>
                          </a:solidFill>
                          <a:latin typeface="Arial"/>
                          <a:ea typeface="Arial"/>
                          <a:cs typeface="Arial"/>
                          <a:sym typeface="Arial"/>
                        </a:rPr>
                        <a:t>Do NOT Implement</a:t>
                      </a:r>
                      <a:endParaRPr b="1" i="0" sz="1400" u="none" cap="none" strike="noStrike">
                        <a:solidFill>
                          <a:srgbClr val="FF0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cap="none" strike="noStrike">
                          <a:solidFill>
                            <a:srgbClr val="FF0000"/>
                          </a:solidFill>
                          <a:latin typeface="Arial"/>
                          <a:ea typeface="Arial"/>
                          <a:cs typeface="Arial"/>
                          <a:sym typeface="Arial"/>
                        </a:rPr>
                        <a:t>No improved reliability in forecasts of ocean waves.</a:t>
                      </a:r>
                      <a:endParaRPr/>
                    </a:p>
                    <a:p>
                      <a:pPr indent="0" lvl="0" marL="0" marR="0" rtl="0" algn="ctr">
                        <a:lnSpc>
                          <a:spcPct val="100000"/>
                        </a:lnSpc>
                        <a:spcBef>
                          <a:spcPts val="0"/>
                        </a:spcBef>
                        <a:spcAft>
                          <a:spcPts val="0"/>
                        </a:spcAft>
                        <a:buClr>
                          <a:schemeClr val="dk1"/>
                        </a:buClr>
                        <a:buSzPts val="1400"/>
                        <a:buFont typeface="Arial"/>
                        <a:buNone/>
                      </a:pPr>
                      <a:r>
                        <a:rPr b="0" i="0" lang="en-US" sz="1400" u="none" cap="none" strike="noStrike">
                          <a:solidFill>
                            <a:srgbClr val="008000"/>
                          </a:solidFill>
                          <a:latin typeface="Arial"/>
                          <a:ea typeface="Arial"/>
                          <a:cs typeface="Arial"/>
                          <a:sym typeface="Arial"/>
                        </a:rPr>
                        <a:t>Improvement of wave height bias over the north Pacific, </a:t>
                      </a:r>
                      <a:r>
                        <a:rPr b="0" i="0" lang="en-US" sz="1400" u="none" cap="none" strike="noStrike">
                          <a:solidFill>
                            <a:schemeClr val="dk1"/>
                          </a:solidFill>
                          <a:latin typeface="Arial"/>
                          <a:ea typeface="Arial"/>
                          <a:cs typeface="Arial"/>
                          <a:sym typeface="Arial"/>
                        </a:rPr>
                        <a:t>but a consistent lack of improvement over the north Atlantic</a:t>
                      </a:r>
                      <a:r>
                        <a:rPr b="0" i="0" lang="en-US" sz="1400" u="none" cap="none" strike="noStrike">
                          <a:solidFill>
                            <a:srgbClr val="FF0000"/>
                          </a:solidFill>
                          <a:latin typeface="Arial"/>
                          <a:ea typeface="Arial"/>
                          <a:cs typeface="Arial"/>
                          <a:sym typeface="Arial"/>
                        </a:rPr>
                        <a:t>. </a:t>
                      </a:r>
                      <a:r>
                        <a:rPr b="0" i="0" lang="en-US" sz="1400" u="none" cap="none" strike="noStrike">
                          <a:solidFill>
                            <a:srgbClr val="008000"/>
                          </a:solidFill>
                          <a:latin typeface="Arial"/>
                          <a:ea typeface="Arial"/>
                          <a:cs typeface="Arial"/>
                          <a:sym typeface="Arial"/>
                        </a:rPr>
                        <a:t>Period and direction seemed better, </a:t>
                      </a:r>
                      <a:r>
                        <a:rPr b="0" i="0" lang="en-US" sz="1400" u="none" cap="none" strike="noStrike">
                          <a:solidFill>
                            <a:srgbClr val="FF0000"/>
                          </a:solidFill>
                          <a:latin typeface="Arial"/>
                          <a:ea typeface="Arial"/>
                          <a:cs typeface="Arial"/>
                          <a:sym typeface="Arial"/>
                        </a:rPr>
                        <a:t>but wind speed and wave height are worse over North Atlantic and west coast which potentially hurts OPC ops. Low bias for the highest wave heights.</a:t>
                      </a:r>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1055725">
                <a:tc>
                  <a:txBody>
                    <a:bodyPr/>
                    <a:lstStyle/>
                    <a:p>
                      <a:pPr indent="0" lvl="0" marL="0" marR="0" rtl="0" algn="ctr">
                        <a:lnSpc>
                          <a:spcPct val="100000"/>
                        </a:lnSpc>
                        <a:spcBef>
                          <a:spcPts val="0"/>
                        </a:spcBef>
                        <a:spcAft>
                          <a:spcPts val="0"/>
                        </a:spcAft>
                        <a:buClr>
                          <a:srgbClr val="17375E"/>
                        </a:buClr>
                        <a:buSzPts val="1400"/>
                        <a:buFont typeface="Arial"/>
                        <a:buNone/>
                      </a:pPr>
                      <a:r>
                        <a:rPr b="1" lang="en-US" sz="1400" u="none" cap="none" strike="noStrike">
                          <a:solidFill>
                            <a:srgbClr val="002060"/>
                          </a:solidFill>
                          <a:latin typeface="Arial"/>
                          <a:ea typeface="Arial"/>
                          <a:cs typeface="Arial"/>
                          <a:sym typeface="Arial"/>
                        </a:rPr>
                        <a:t>National Hurricane Center</a:t>
                      </a:r>
                      <a:endParaRPr b="1" i="0" sz="14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17375E"/>
                        </a:buClr>
                        <a:buSzPts val="1400"/>
                        <a:buFont typeface="Arial"/>
                        <a:buNone/>
                      </a:pPr>
                      <a:r>
                        <a:t/>
                      </a:r>
                      <a:endParaRPr b="1" i="0" sz="1200" u="none" cap="none" strike="noStrike">
                        <a:solidFill>
                          <a:srgbClr val="17375E"/>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chemeClr val="dk1"/>
                          </a:solidFill>
                          <a:latin typeface="Arial"/>
                          <a:ea typeface="Arial"/>
                          <a:cs typeface="Arial"/>
                          <a:sym typeface="Arial"/>
                        </a:rPr>
                        <a:t>Neutral</a:t>
                      </a:r>
                      <a:endParaRPr b="1" i="0" sz="1400" u="none" cap="none" strike="noStrike">
                        <a:solidFill>
                          <a:schemeClr val="dk1"/>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latin typeface="Arial"/>
                          <a:ea typeface="Arial"/>
                          <a:cs typeface="Arial"/>
                          <a:sym typeface="Arial"/>
                        </a:rPr>
                        <a:t>Unsure about improved reliability in forecasts of ocean waves. </a:t>
                      </a:r>
                      <a:r>
                        <a:rPr b="0" i="0" lang="en-US" sz="1400" u="none" cap="none" strike="noStrike">
                          <a:solidFill>
                            <a:srgbClr val="FF0000"/>
                          </a:solidFill>
                          <a:latin typeface="Arial"/>
                          <a:ea typeface="Arial"/>
                          <a:cs typeface="Arial"/>
                          <a:sym typeface="Arial"/>
                        </a:rPr>
                        <a:t>Slightly higher Hs RMSE 00-48 hr and a slight low wave height bias. GFS-Wave lowest in 95th quantile stats vs. obs and Multi_1.</a:t>
                      </a:r>
                      <a:r>
                        <a:rPr lang="en-US"/>
                        <a:t>  </a:t>
                      </a:r>
                      <a:r>
                        <a:rPr b="0" i="0" lang="en-US" sz="1400" u="none" cap="none" strike="noStrike">
                          <a:solidFill>
                            <a:srgbClr val="FF0000"/>
                          </a:solidFill>
                          <a:latin typeface="Arial"/>
                          <a:ea typeface="Arial"/>
                          <a:cs typeface="Arial"/>
                          <a:sym typeface="Arial"/>
                        </a:rPr>
                        <a:t>Slightly lower long distance-traveled swell.</a:t>
                      </a:r>
                      <a:endParaRPr b="0" i="0" sz="1400" u="none" cap="none" strike="noStrike">
                        <a:solidFill>
                          <a:srgbClr val="FF0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1055725">
                <a:tc>
                  <a:txBody>
                    <a:bodyPr/>
                    <a:lstStyle/>
                    <a:p>
                      <a:pPr indent="0" lvl="0" marL="0" marR="0" rtl="0" algn="ctr">
                        <a:lnSpc>
                          <a:spcPct val="100000"/>
                        </a:lnSpc>
                        <a:spcBef>
                          <a:spcPts val="0"/>
                        </a:spcBef>
                        <a:spcAft>
                          <a:spcPts val="0"/>
                        </a:spcAft>
                        <a:buClr>
                          <a:srgbClr val="17375E"/>
                        </a:buClr>
                        <a:buSzPts val="1400"/>
                        <a:buFont typeface="Arial"/>
                        <a:buNone/>
                      </a:pPr>
                      <a:r>
                        <a:rPr b="1" i="0" lang="en-US" sz="1400" u="none" cap="none" strike="noStrike">
                          <a:solidFill>
                            <a:srgbClr val="17375E"/>
                          </a:solidFill>
                          <a:latin typeface="Arial"/>
                          <a:ea typeface="Arial"/>
                          <a:cs typeface="Arial"/>
                          <a:sym typeface="Arial"/>
                        </a:rPr>
                        <a:t>Eastern Region</a:t>
                      </a:r>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008000"/>
                        </a:buClr>
                        <a:buSzPts val="1400"/>
                        <a:buFont typeface="Arial"/>
                        <a:buNone/>
                      </a:pPr>
                      <a:r>
                        <a:rPr b="1" i="0" lang="en-US" sz="1400" u="none" cap="none" strike="noStrike">
                          <a:solidFill>
                            <a:srgbClr val="008000"/>
                          </a:solidFill>
                          <a:latin typeface="Arial"/>
                          <a:ea typeface="Arial"/>
                          <a:cs typeface="Arial"/>
                          <a:sym typeface="Arial"/>
                        </a:rPr>
                        <a:t>Implement</a:t>
                      </a:r>
                      <a:endParaRPr b="1" i="0" sz="1400" u="none" cap="none" strike="noStrike">
                        <a:solidFill>
                          <a:srgbClr val="008000"/>
                        </a:solidFill>
                        <a:latin typeface="Arial"/>
                        <a:ea typeface="Arial"/>
                        <a:cs typeface="Arial"/>
                        <a:sym typeface="Arial"/>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179325"/>
                          </a:solidFill>
                          <a:latin typeface="Arial"/>
                          <a:ea typeface="Arial"/>
                          <a:cs typeface="Arial"/>
                          <a:sym typeface="Arial"/>
                        </a:rPr>
                        <a:t>Improved reliability in forecasts of ocean waves. </a:t>
                      </a:r>
                      <a:r>
                        <a:rPr b="0" i="0" lang="en-US" sz="1400" u="none" cap="none" strike="noStrike">
                          <a:solidFill>
                            <a:srgbClr val="FF0000"/>
                          </a:solidFill>
                          <a:latin typeface="Arial"/>
                          <a:ea typeface="Arial"/>
                          <a:cs typeface="Arial"/>
                          <a:sym typeface="Arial"/>
                        </a:rPr>
                        <a:t>Increase in error/bias in some areas</a:t>
                      </a:r>
                      <a:r>
                        <a:rPr b="0" i="0" lang="en-US" sz="1400" u="none" cap="none" strike="noStrike">
                          <a:solidFill>
                            <a:srgbClr val="008000"/>
                          </a:solidFill>
                          <a:latin typeface="Arial"/>
                          <a:ea typeface="Arial"/>
                          <a:cs typeface="Arial"/>
                          <a:sym typeface="Arial"/>
                        </a:rPr>
                        <a:t> </a:t>
                      </a:r>
                      <a:r>
                        <a:rPr b="0" i="0" lang="en-US" sz="1400" u="none" cap="none" strike="noStrike">
                          <a:solidFill>
                            <a:srgbClr val="FF0000"/>
                          </a:solidFill>
                          <a:latin typeface="Arial"/>
                          <a:ea typeface="Arial"/>
                          <a:cs typeface="Arial"/>
                          <a:sym typeface="Arial"/>
                        </a:rPr>
                        <a:t>is smaller than </a:t>
                      </a:r>
                      <a:r>
                        <a:rPr b="0" i="0" lang="en-US" sz="1400" u="none" cap="none" strike="noStrike">
                          <a:solidFill>
                            <a:srgbClr val="179325"/>
                          </a:solidFill>
                          <a:latin typeface="Arial"/>
                          <a:ea typeface="Arial"/>
                          <a:cs typeface="Arial"/>
                          <a:sym typeface="Arial"/>
                        </a:rPr>
                        <a:t>overall improvement</a:t>
                      </a:r>
                      <a:r>
                        <a:rPr b="0" i="0" lang="en-US" sz="1400" u="none" cap="none" strike="noStrike">
                          <a:solidFill>
                            <a:srgbClr val="17B815"/>
                          </a:solidFill>
                          <a:latin typeface="Arial"/>
                          <a:ea typeface="Arial"/>
                          <a:cs typeface="Arial"/>
                          <a:sym typeface="Arial"/>
                        </a:rPr>
                        <a:t>. </a:t>
                      </a:r>
                      <a:r>
                        <a:rPr b="0" i="0" lang="en-US" sz="1400" u="none" cap="none" strike="noStrike">
                          <a:solidFill>
                            <a:srgbClr val="FF0000"/>
                          </a:solidFill>
                          <a:latin typeface="Arial"/>
                          <a:ea typeface="Arial"/>
                          <a:cs typeface="Arial"/>
                          <a:sym typeface="Arial"/>
                        </a:rPr>
                        <a:t>Some concern of operational issues with coarser grids in GFS-Wave.</a:t>
                      </a:r>
                      <a:endParaRPr/>
                    </a:p>
                  </a:txBody>
                  <a:tcPr marT="34275" marB="3427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bl>
          </a:graphicData>
        </a:graphic>
      </p:graphicFrame>
      <p:sp>
        <p:nvSpPr>
          <p:cNvPr id="576" name="Google Shape;576;p3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7" name="Google Shape;577;p30"/>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Overall Impressions of GFSv16 Waves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31"/>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583" name="Google Shape;583;p31"/>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584" name="Google Shape;584;p31"/>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585" name="Google Shape;585;p31"/>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586" name="Google Shape;586;p31"/>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587" name="Google Shape;587;p3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588" name="Google Shape;588;p31"/>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Waves Concerns</a:t>
            </a:r>
            <a:endParaRPr/>
          </a:p>
        </p:txBody>
      </p:sp>
      <p:graphicFrame>
        <p:nvGraphicFramePr>
          <p:cNvPr id="589" name="Google Shape;589;p31"/>
          <p:cNvGraphicFramePr/>
          <p:nvPr/>
        </p:nvGraphicFramePr>
        <p:xfrm>
          <a:off x="0" y="3213702"/>
          <a:ext cx="3000000" cy="3000000"/>
        </p:xfrm>
        <a:graphic>
          <a:graphicData uri="http://schemas.openxmlformats.org/drawingml/2006/table">
            <a:tbl>
              <a:tblPr>
                <a:noFill/>
                <a:tableStyleId>{882CC68B-5AA0-471E-BAD1-ACD173880FBF}</a:tableStyleId>
              </a:tblPr>
              <a:tblGrid>
                <a:gridCol w="2582200"/>
                <a:gridCol w="1837325"/>
                <a:gridCol w="1936650"/>
              </a:tblGrid>
              <a:tr h="378050">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Satellite Overall</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Sig Wave Height</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Wind Speed</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6625">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Global</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r>
              <a:tr h="386625">
                <a:tc>
                  <a:txBody>
                    <a:bodyPr/>
                    <a:lstStyle/>
                    <a:p>
                      <a:pPr indent="0" lvl="0" marL="0" marR="0" rtl="0" algn="l">
                        <a:spcBef>
                          <a:spcPts val="0"/>
                        </a:spcBef>
                        <a:spcAft>
                          <a:spcPts val="0"/>
                        </a:spcAft>
                        <a:buClr>
                          <a:schemeClr val="dk1"/>
                        </a:buClr>
                        <a:buSzPts val="1600"/>
                        <a:buFont typeface="Arial"/>
                        <a:buNone/>
                      </a:pPr>
                      <a:r>
                        <a:rPr lang="en-US" sz="1600" u="none" cap="none" strike="noStrike">
                          <a:solidFill>
                            <a:schemeClr val="dk1"/>
                          </a:solidFill>
                          <a:latin typeface="Arial"/>
                          <a:ea typeface="Arial"/>
                          <a:cs typeface="Arial"/>
                          <a:sym typeface="Arial"/>
                        </a:rPr>
                        <a:t>North Atlantic (at_10m)</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r>
              <a:tr h="529000">
                <a:tc>
                  <a:txBody>
                    <a:bodyPr/>
                    <a:lstStyle/>
                    <a:p>
                      <a:pPr indent="0" lvl="0" marL="0" marR="0" rtl="0" algn="l">
                        <a:spcBef>
                          <a:spcPts val="0"/>
                        </a:spcBef>
                        <a:spcAft>
                          <a:spcPts val="0"/>
                        </a:spcAft>
                        <a:buClr>
                          <a:schemeClr val="dk1"/>
                        </a:buClr>
                        <a:buSzPts val="1600"/>
                        <a:buFont typeface="Arial"/>
                        <a:buNone/>
                      </a:pPr>
                      <a:r>
                        <a:rPr lang="en-US" sz="1600" u="none" cap="none" strike="noStrike">
                          <a:solidFill>
                            <a:schemeClr val="dk1"/>
                          </a:solidFill>
                          <a:latin typeface="Arial"/>
                          <a:ea typeface="Arial"/>
                          <a:cs typeface="Arial"/>
                          <a:sym typeface="Arial"/>
                        </a:rPr>
                        <a:t>US West Coast (wc_10m)</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100"/>
                        <a:buFont typeface="Arial"/>
                        <a:buNone/>
                      </a:pPr>
                      <a:r>
                        <a:rPr lang="en-US" sz="1600" u="none" cap="none" strike="noStrike">
                          <a:solidFill>
                            <a:schemeClr val="dk1"/>
                          </a:solidFill>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marR="0" rtl="0" algn="ctr">
                        <a:spcBef>
                          <a:spcPts val="0"/>
                        </a:spcBef>
                        <a:spcAft>
                          <a:spcPts val="0"/>
                        </a:spcAft>
                        <a:buClr>
                          <a:schemeClr val="dk1"/>
                        </a:buClr>
                        <a:buSzPts val="1100"/>
                        <a:buFont typeface="Arial"/>
                        <a:buNone/>
                      </a:pPr>
                      <a:r>
                        <a:rPr lang="en-US" sz="1600" u="none" cap="none" strike="noStrike">
                          <a:solidFill>
                            <a:schemeClr val="dk1"/>
                          </a:solidFill>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r>
            </a:tbl>
          </a:graphicData>
        </a:graphic>
      </p:graphicFrame>
      <p:graphicFrame>
        <p:nvGraphicFramePr>
          <p:cNvPr id="590" name="Google Shape;590;p31"/>
          <p:cNvGraphicFramePr/>
          <p:nvPr/>
        </p:nvGraphicFramePr>
        <p:xfrm>
          <a:off x="50032" y="1000184"/>
          <a:ext cx="3000000" cy="3000000"/>
        </p:xfrm>
        <a:graphic>
          <a:graphicData uri="http://schemas.openxmlformats.org/drawingml/2006/table">
            <a:tbl>
              <a:tblPr>
                <a:noFill/>
                <a:tableStyleId>{882CC68B-5AA0-471E-BAD1-ACD173880FBF}</a:tableStyleId>
              </a:tblPr>
              <a:tblGrid>
                <a:gridCol w="1701800"/>
                <a:gridCol w="1502825"/>
                <a:gridCol w="1547800"/>
                <a:gridCol w="1553725"/>
              </a:tblGrid>
              <a:tr h="598900">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Buoys Overall</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Sig Wave Height</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Wind Speed</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Peak Period</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4300">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Subjective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r>
              <a:tr h="406000">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Objective/month</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Multi-1</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r>
              <a:tr h="392600">
                <a:tc>
                  <a:txBody>
                    <a:bodyPr/>
                    <a:lstStyle/>
                    <a:p>
                      <a:pPr indent="0" lvl="0" marL="0" marR="0" rtl="0" algn="l">
                        <a:spcBef>
                          <a:spcPts val="0"/>
                        </a:spcBef>
                        <a:spcAft>
                          <a:spcPts val="0"/>
                        </a:spcAft>
                        <a:buClr>
                          <a:schemeClr val="dk1"/>
                        </a:buClr>
                        <a:buSzPts val="1600"/>
                        <a:buFont typeface="Arial"/>
                        <a:buNone/>
                      </a:pPr>
                      <a:r>
                        <a:rPr lang="en-US" sz="1600" u="none" cap="none" strike="noStrike">
                          <a:latin typeface="Arial"/>
                          <a:ea typeface="Arial"/>
                          <a:cs typeface="Arial"/>
                          <a:sym typeface="Arial"/>
                        </a:rPr>
                        <a:t>Objective/fcst</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Tie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Tie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GFS Wave</a:t>
                      </a:r>
                      <a:endParaRPr sz="1600" u="none" cap="none" strike="noStrike">
                        <a:latin typeface="Arial"/>
                        <a:ea typeface="Arial"/>
                        <a:cs typeface="Arial"/>
                        <a:sym typeface="Aria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A86E8"/>
                    </a:solidFill>
                  </a:tcPr>
                </a:tc>
              </a:tr>
            </a:tbl>
          </a:graphicData>
        </a:graphic>
      </p:graphicFrame>
      <p:sp>
        <p:nvSpPr>
          <p:cNvPr id="591" name="Google Shape;591;p31"/>
          <p:cNvSpPr txBox="1"/>
          <p:nvPr/>
        </p:nvSpPr>
        <p:spPr>
          <a:xfrm>
            <a:off x="6356179" y="1348681"/>
            <a:ext cx="2851500" cy="3970200"/>
          </a:xfrm>
          <a:prstGeom prst="rect">
            <a:avLst/>
          </a:prstGeom>
          <a:noFill/>
          <a:ln>
            <a:noFill/>
          </a:ln>
        </p:spPr>
        <p:txBody>
          <a:bodyPr anchorCtr="0" anchor="t" bIns="45700" lIns="91425" spcFirstLastPara="1" rIns="91425" wrap="square" tIns="45700">
            <a:spAutoFit/>
          </a:bodyPr>
          <a:lstStyle/>
          <a:p>
            <a:pPr indent="-279400" lvl="0" marL="285750" marR="0" rtl="0" algn="l">
              <a:spcBef>
                <a:spcPts val="0"/>
              </a:spcBef>
              <a:spcAft>
                <a:spcPts val="0"/>
              </a:spcAft>
              <a:buClr>
                <a:schemeClr val="dk1"/>
              </a:buClr>
              <a:buSzPts val="1300"/>
              <a:buFont typeface="Arial"/>
              <a:buChar char="•"/>
            </a:pPr>
            <a:r>
              <a:rPr lang="en-US" sz="1300">
                <a:solidFill>
                  <a:schemeClr val="dk1"/>
                </a:solidFill>
                <a:latin typeface="Arial"/>
                <a:ea typeface="Arial"/>
                <a:cs typeface="Arial"/>
                <a:sym typeface="Arial"/>
              </a:rPr>
              <a:t>Buoys (coastal areas) and satellite data (open ocean) were used to compare the existing Multi-1 global wave model with GFSv16 (GFS Wave - wave component coupled to atmosphere)</a:t>
            </a:r>
            <a:endParaRPr sz="1300"/>
          </a:p>
          <a:p>
            <a:pPr indent="-196850" lvl="0" marL="285750" marR="0" rtl="0" algn="l">
              <a:spcBef>
                <a:spcPts val="0"/>
              </a:spcBef>
              <a:spcAft>
                <a:spcPts val="0"/>
              </a:spcAft>
              <a:buClr>
                <a:schemeClr val="dk1"/>
              </a:buClr>
              <a:buSzPts val="1400"/>
              <a:buFont typeface="Arial"/>
              <a:buNone/>
            </a:pPr>
            <a:r>
              <a:t/>
            </a:r>
            <a:endParaRPr sz="13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300"/>
              <a:buFont typeface="Arial"/>
              <a:buChar char="•"/>
            </a:pPr>
            <a:r>
              <a:rPr lang="en-US" sz="1300">
                <a:solidFill>
                  <a:schemeClr val="dk1"/>
                </a:solidFill>
                <a:latin typeface="Arial"/>
                <a:ea typeface="Arial"/>
                <a:cs typeface="Arial"/>
                <a:sym typeface="Arial"/>
              </a:rPr>
              <a:t>Regionally, Multi-1 has better sig. wave heights and wind speeds.   Globally, GFS-Wave has better sig. wave heights, wind speed, and peak period</a:t>
            </a:r>
            <a:endParaRPr sz="1300"/>
          </a:p>
          <a:p>
            <a:pPr indent="-196850" lvl="0" marL="285750" marR="0" rtl="0" algn="l">
              <a:spcBef>
                <a:spcPts val="0"/>
              </a:spcBef>
              <a:spcAft>
                <a:spcPts val="0"/>
              </a:spcAft>
              <a:buClr>
                <a:schemeClr val="dk1"/>
              </a:buClr>
              <a:buSzPts val="1400"/>
              <a:buFont typeface="Arial"/>
              <a:buNone/>
            </a:pPr>
            <a:r>
              <a:t/>
            </a:r>
            <a:endParaRPr sz="1300">
              <a:solidFill>
                <a:schemeClr val="dk1"/>
              </a:solidFill>
              <a:latin typeface="Arial"/>
              <a:ea typeface="Arial"/>
              <a:cs typeface="Arial"/>
              <a:sym typeface="Arial"/>
            </a:endParaRPr>
          </a:p>
          <a:p>
            <a:pPr indent="-279400" lvl="0" marL="285750" marR="0" rtl="0" algn="l">
              <a:spcBef>
                <a:spcPts val="0"/>
              </a:spcBef>
              <a:spcAft>
                <a:spcPts val="0"/>
              </a:spcAft>
              <a:buClr>
                <a:schemeClr val="dk1"/>
              </a:buClr>
              <a:buSzPts val="1300"/>
              <a:buFont typeface="Arial"/>
              <a:buChar char="•"/>
            </a:pPr>
            <a:r>
              <a:rPr lang="en-US" sz="1300">
                <a:solidFill>
                  <a:schemeClr val="dk1"/>
                </a:solidFill>
                <a:latin typeface="Arial"/>
                <a:ea typeface="Arial"/>
                <a:cs typeface="Arial"/>
                <a:sym typeface="Arial"/>
              </a:rPr>
              <a:t>Near the coastal US, </a:t>
            </a:r>
            <a:endParaRPr sz="1300"/>
          </a:p>
          <a:p>
            <a:pPr indent="0" lvl="0" marL="0" marR="0" rtl="0" algn="l">
              <a:spcBef>
                <a:spcPts val="0"/>
              </a:spcBef>
              <a:spcAft>
                <a:spcPts val="0"/>
              </a:spcAft>
              <a:buNone/>
            </a:pPr>
            <a:r>
              <a:rPr lang="en-US" sz="1300">
                <a:solidFill>
                  <a:schemeClr val="dk1"/>
                </a:solidFill>
                <a:latin typeface="Arial"/>
                <a:ea typeface="Arial"/>
                <a:cs typeface="Arial"/>
                <a:sym typeface="Arial"/>
              </a:rPr>
              <a:t>      Multi-1 performs better, as </a:t>
            </a:r>
            <a:endParaRPr sz="1300"/>
          </a:p>
          <a:p>
            <a:pPr indent="0" lvl="0" marL="0" marR="0" rtl="0" algn="l">
              <a:spcBef>
                <a:spcPts val="0"/>
              </a:spcBef>
              <a:spcAft>
                <a:spcPts val="0"/>
              </a:spcAft>
              <a:buNone/>
            </a:pPr>
            <a:r>
              <a:rPr lang="en-US" sz="1300">
                <a:solidFill>
                  <a:schemeClr val="dk1"/>
                </a:solidFill>
                <a:latin typeface="Arial"/>
                <a:ea typeface="Arial"/>
                <a:cs typeface="Arial"/>
                <a:sym typeface="Arial"/>
              </a:rPr>
              <a:t>      expected due to the loss of </a:t>
            </a:r>
            <a:endParaRPr sz="1300"/>
          </a:p>
          <a:p>
            <a:pPr indent="0" lvl="0" marL="0" marR="0" rtl="0" algn="l">
              <a:spcBef>
                <a:spcPts val="0"/>
              </a:spcBef>
              <a:spcAft>
                <a:spcPts val="0"/>
              </a:spcAft>
              <a:buNone/>
            </a:pPr>
            <a:r>
              <a:rPr lang="en-US" sz="1300">
                <a:solidFill>
                  <a:schemeClr val="dk1"/>
                </a:solidFill>
                <a:latin typeface="Arial"/>
                <a:ea typeface="Arial"/>
                <a:cs typeface="Arial"/>
                <a:sym typeface="Arial"/>
              </a:rPr>
              <a:t>      the 4 arcmin grids</a:t>
            </a:r>
            <a:endParaRPr sz="1300"/>
          </a:p>
        </p:txBody>
      </p:sp>
      <p:sp>
        <p:nvSpPr>
          <p:cNvPr id="592" name="Google Shape;592;p31"/>
          <p:cNvSpPr txBox="1"/>
          <p:nvPr/>
        </p:nvSpPr>
        <p:spPr>
          <a:xfrm>
            <a:off x="6800552" y="992825"/>
            <a:ext cx="2292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From Deanna Spindler</a:t>
            </a:r>
            <a:endParaRPr/>
          </a:p>
        </p:txBody>
      </p:sp>
      <p:sp>
        <p:nvSpPr>
          <p:cNvPr id="593" name="Google Shape;593;p3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2"/>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599" name="Google Shape;599;p32"/>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00" name="Google Shape;600;p32"/>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601" name="Google Shape;601;p32"/>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602" name="Google Shape;602;p32"/>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603" name="Google Shape;603;p3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04" name="Google Shape;604;p32"/>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Waves Concerns</a:t>
            </a:r>
            <a:endParaRPr/>
          </a:p>
        </p:txBody>
      </p:sp>
      <p:pic>
        <p:nvPicPr>
          <p:cNvPr id="605" name="Google Shape;605;p32"/>
          <p:cNvPicPr preferRelativeResize="0"/>
          <p:nvPr/>
        </p:nvPicPr>
        <p:blipFill rotWithShape="1">
          <a:blip r:embed="rId5">
            <a:alphaModFix/>
          </a:blip>
          <a:srcRect b="0" l="0" r="0" t="0"/>
          <a:stretch/>
        </p:blipFill>
        <p:spPr>
          <a:xfrm>
            <a:off x="0" y="933258"/>
            <a:ext cx="5493903" cy="4120427"/>
          </a:xfrm>
          <a:prstGeom prst="rect">
            <a:avLst/>
          </a:prstGeom>
          <a:noFill/>
          <a:ln>
            <a:noFill/>
          </a:ln>
        </p:spPr>
      </p:pic>
      <p:sp>
        <p:nvSpPr>
          <p:cNvPr id="606" name="Google Shape;606;p32"/>
          <p:cNvSpPr txBox="1"/>
          <p:nvPr/>
        </p:nvSpPr>
        <p:spPr>
          <a:xfrm>
            <a:off x="5178664" y="1109793"/>
            <a:ext cx="3914798" cy="3862592"/>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750"/>
              <a:buFont typeface="Arial"/>
              <a:buChar char="•"/>
            </a:pPr>
            <a:r>
              <a:rPr lang="en-US" sz="1750">
                <a:solidFill>
                  <a:schemeClr val="dk1"/>
                </a:solidFill>
                <a:latin typeface="Arial"/>
                <a:ea typeface="Arial"/>
                <a:cs typeface="Arial"/>
                <a:sym typeface="Arial"/>
              </a:rPr>
              <a:t>95% Quantile Wave Height is around 3m, and Multi-1 holds a slight edge</a:t>
            </a:r>
            <a:endParaRPr/>
          </a:p>
          <a:p>
            <a:pPr indent="-174611" lvl="0" marL="285736" marR="0" rtl="0" algn="l">
              <a:spcBef>
                <a:spcPts val="0"/>
              </a:spcBef>
              <a:spcAft>
                <a:spcPts val="0"/>
              </a:spcAft>
              <a:buClr>
                <a:schemeClr val="dk1"/>
              </a:buClr>
              <a:buSzPts val="1750"/>
              <a:buFont typeface="Arial"/>
              <a:buNone/>
            </a:pPr>
            <a:r>
              <a:t/>
            </a:r>
            <a:endParaRPr sz="175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750"/>
              <a:buFont typeface="Arial"/>
              <a:buChar char="•"/>
            </a:pPr>
            <a:r>
              <a:rPr lang="en-US" sz="1750">
                <a:solidFill>
                  <a:schemeClr val="dk1"/>
                </a:solidFill>
                <a:latin typeface="Arial"/>
                <a:ea typeface="Arial"/>
                <a:cs typeface="Arial"/>
                <a:sym typeface="Arial"/>
              </a:rPr>
              <a:t>For larger waves, sample size is quite small, and both Multi-1 and GFS-Wave overpredict “dangerous seas” (according to buoy data), but Multi-1 does better with the larger waves in the early forecast hours</a:t>
            </a:r>
            <a:endParaRPr/>
          </a:p>
          <a:p>
            <a:pPr indent="-174611" lvl="0" marL="285736" marR="0" rtl="0" algn="l">
              <a:spcBef>
                <a:spcPts val="0"/>
              </a:spcBef>
              <a:spcAft>
                <a:spcPts val="0"/>
              </a:spcAft>
              <a:buClr>
                <a:schemeClr val="dk1"/>
              </a:buClr>
              <a:buSzPts val="1750"/>
              <a:buFont typeface="Arial"/>
              <a:buNone/>
            </a:pPr>
            <a:r>
              <a:t/>
            </a:r>
            <a:endParaRPr sz="175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750"/>
              <a:buFont typeface="Arial"/>
              <a:buChar char="•"/>
            </a:pPr>
            <a:r>
              <a:rPr lang="en-US" sz="1750">
                <a:solidFill>
                  <a:schemeClr val="dk1"/>
                </a:solidFill>
                <a:latin typeface="Arial"/>
                <a:ea typeface="Arial"/>
                <a:cs typeface="Arial"/>
                <a:sym typeface="Arial"/>
              </a:rPr>
              <a:t>OPC deems better detection of large waves as critical to their operations</a:t>
            </a:r>
            <a:endParaRPr/>
          </a:p>
        </p:txBody>
      </p:sp>
      <p:sp>
        <p:nvSpPr>
          <p:cNvPr id="607" name="Google Shape;607;p3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3"/>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613" name="Google Shape;613;p33"/>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14" name="Google Shape;614;p33"/>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615" name="Google Shape;615;p33"/>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616" name="Google Shape;616;p33"/>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617" name="Google Shape;617;p3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18" name="Google Shape;618;p33"/>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Waves Concerns</a:t>
            </a:r>
            <a:endParaRPr/>
          </a:p>
        </p:txBody>
      </p:sp>
      <p:sp>
        <p:nvSpPr>
          <p:cNvPr id="619" name="Google Shape;619;p33"/>
          <p:cNvSpPr txBox="1"/>
          <p:nvPr/>
        </p:nvSpPr>
        <p:spPr>
          <a:xfrm>
            <a:off x="6127611" y="1591407"/>
            <a:ext cx="3029023" cy="2785374"/>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750"/>
              <a:buFont typeface="Arial"/>
              <a:buChar char="•"/>
            </a:pPr>
            <a:r>
              <a:rPr lang="en-US" sz="1750">
                <a:solidFill>
                  <a:schemeClr val="dk1"/>
                </a:solidFill>
                <a:latin typeface="Arial"/>
                <a:ea typeface="Arial"/>
                <a:cs typeface="Arial"/>
                <a:sym typeface="Arial"/>
              </a:rPr>
              <a:t>These examples show that Multi-1 overestimates wave height on the open seas and that GFSv16 may be overall better with the largest waves</a:t>
            </a:r>
            <a:endParaRPr/>
          </a:p>
          <a:p>
            <a:pPr indent="-174611" lvl="0" marL="285736" marR="0" rtl="0" algn="l">
              <a:spcBef>
                <a:spcPts val="0"/>
              </a:spcBef>
              <a:spcAft>
                <a:spcPts val="0"/>
              </a:spcAft>
              <a:buClr>
                <a:schemeClr val="dk1"/>
              </a:buClr>
              <a:buSzPts val="1750"/>
              <a:buFont typeface="Arial"/>
              <a:buNone/>
            </a:pPr>
            <a:r>
              <a:t/>
            </a:r>
            <a:endParaRPr sz="175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750"/>
              <a:buFont typeface="Arial"/>
              <a:buChar char="•"/>
            </a:pPr>
            <a:r>
              <a:rPr lang="en-US" sz="1750">
                <a:solidFill>
                  <a:schemeClr val="dk1"/>
                </a:solidFill>
                <a:latin typeface="Arial"/>
                <a:ea typeface="Arial"/>
                <a:cs typeface="Arial"/>
                <a:sym typeface="Arial"/>
              </a:rPr>
              <a:t>It’s tough to discern this in the stats, though, since smaller waves dominate</a:t>
            </a:r>
            <a:endParaRPr/>
          </a:p>
        </p:txBody>
      </p:sp>
      <p:pic>
        <p:nvPicPr>
          <p:cNvPr id="620" name="Google Shape;620;p33"/>
          <p:cNvPicPr preferRelativeResize="0"/>
          <p:nvPr/>
        </p:nvPicPr>
        <p:blipFill rotWithShape="1">
          <a:blip r:embed="rId5">
            <a:alphaModFix/>
          </a:blip>
          <a:srcRect b="0" l="0" r="36404" t="0"/>
          <a:stretch/>
        </p:blipFill>
        <p:spPr>
          <a:xfrm>
            <a:off x="50033" y="1459522"/>
            <a:ext cx="3029024" cy="3456079"/>
          </a:xfrm>
          <a:prstGeom prst="rect">
            <a:avLst/>
          </a:prstGeom>
          <a:noFill/>
          <a:ln>
            <a:noFill/>
          </a:ln>
        </p:spPr>
      </p:pic>
      <p:pic>
        <p:nvPicPr>
          <p:cNvPr id="621" name="Google Shape;621;p33"/>
          <p:cNvPicPr preferRelativeResize="0"/>
          <p:nvPr/>
        </p:nvPicPr>
        <p:blipFill rotWithShape="1">
          <a:blip r:embed="rId6">
            <a:alphaModFix/>
          </a:blip>
          <a:srcRect b="3889" l="0" r="37010" t="0"/>
          <a:stretch/>
        </p:blipFill>
        <p:spPr>
          <a:xfrm>
            <a:off x="3079057" y="1459523"/>
            <a:ext cx="2891355" cy="3332286"/>
          </a:xfrm>
          <a:prstGeom prst="rect">
            <a:avLst/>
          </a:prstGeom>
          <a:noFill/>
          <a:ln>
            <a:noFill/>
          </a:ln>
        </p:spPr>
      </p:pic>
      <p:sp>
        <p:nvSpPr>
          <p:cNvPr id="622" name="Google Shape;622;p33"/>
          <p:cNvSpPr/>
          <p:nvPr/>
        </p:nvSpPr>
        <p:spPr>
          <a:xfrm>
            <a:off x="4130565" y="1963871"/>
            <a:ext cx="207967" cy="256885"/>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23" name="Google Shape;623;p33"/>
          <p:cNvSpPr/>
          <p:nvPr/>
        </p:nvSpPr>
        <p:spPr>
          <a:xfrm>
            <a:off x="4846997" y="1963871"/>
            <a:ext cx="298939" cy="377479"/>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24" name="Google Shape;624;p33"/>
          <p:cNvSpPr/>
          <p:nvPr/>
        </p:nvSpPr>
        <p:spPr>
          <a:xfrm>
            <a:off x="1825374" y="2124728"/>
            <a:ext cx="429207" cy="377479"/>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25" name="Google Shape;625;p33"/>
          <p:cNvSpPr/>
          <p:nvPr/>
        </p:nvSpPr>
        <p:spPr>
          <a:xfrm>
            <a:off x="2613576" y="2313467"/>
            <a:ext cx="371455" cy="504482"/>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26" name="Google Shape;626;p33"/>
          <p:cNvSpPr/>
          <p:nvPr/>
        </p:nvSpPr>
        <p:spPr>
          <a:xfrm>
            <a:off x="1412598" y="2220756"/>
            <a:ext cx="298939" cy="377479"/>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27" name="Google Shape;627;p33"/>
          <p:cNvSpPr txBox="1"/>
          <p:nvPr/>
        </p:nvSpPr>
        <p:spPr>
          <a:xfrm>
            <a:off x="2201338" y="1445877"/>
            <a:ext cx="824476"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Arial"/>
                <a:ea typeface="Arial"/>
                <a:cs typeface="Arial"/>
                <a:sym typeface="Arial"/>
              </a:rPr>
              <a:t>2019092000</a:t>
            </a:r>
            <a:endParaRPr/>
          </a:p>
        </p:txBody>
      </p:sp>
      <p:sp>
        <p:nvSpPr>
          <p:cNvPr id="628" name="Google Shape;628;p33"/>
          <p:cNvSpPr txBox="1"/>
          <p:nvPr/>
        </p:nvSpPr>
        <p:spPr>
          <a:xfrm>
            <a:off x="5177119" y="1445877"/>
            <a:ext cx="824476"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Arial"/>
                <a:ea typeface="Arial"/>
                <a:cs typeface="Arial"/>
                <a:sym typeface="Arial"/>
              </a:rPr>
              <a:t>2019112600</a:t>
            </a:r>
            <a:endParaRPr/>
          </a:p>
        </p:txBody>
      </p:sp>
      <p:sp>
        <p:nvSpPr>
          <p:cNvPr id="629" name="Google Shape;629;p33"/>
          <p:cNvSpPr/>
          <p:nvPr/>
        </p:nvSpPr>
        <p:spPr>
          <a:xfrm>
            <a:off x="4437277" y="2341350"/>
            <a:ext cx="207967" cy="256885"/>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30" name="Google Shape;630;p3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4"/>
          <p:cNvSpPr txBox="1"/>
          <p:nvPr/>
        </p:nvSpPr>
        <p:spPr>
          <a:xfrm>
            <a:off x="239650" y="1012376"/>
            <a:ext cx="8491800" cy="3972000"/>
          </a:xfrm>
          <a:prstGeom prst="rect">
            <a:avLst/>
          </a:prstGeom>
          <a:noFill/>
          <a:ln>
            <a:noFill/>
          </a:ln>
        </p:spPr>
        <p:txBody>
          <a:bodyPr anchorCtr="0" anchor="t" bIns="45700" lIns="91425" spcFirstLastPara="1" rIns="91425" wrap="square" tIns="45700">
            <a:spAutoFit/>
          </a:bodyPr>
          <a:lstStyle/>
          <a:p>
            <a:pPr indent="0" lvl="0" marL="91438" marR="0" rtl="0" algn="l">
              <a:spcBef>
                <a:spcPts val="0"/>
              </a:spcBef>
              <a:spcAft>
                <a:spcPts val="0"/>
              </a:spcAft>
              <a:buNone/>
            </a:pPr>
            <a:r>
              <a:t/>
            </a:r>
            <a:endParaRPr b="1" sz="900" u="sng">
              <a:solidFill>
                <a:srgbClr val="000000"/>
              </a:solidFill>
              <a:latin typeface="Arial"/>
              <a:ea typeface="Arial"/>
              <a:cs typeface="Arial"/>
              <a:sym typeface="Arial"/>
            </a:endParaRPr>
          </a:p>
          <a:p>
            <a:pPr indent="-257175" lvl="0" marL="348613"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Notable improvements in synoptic-scale performance in the medium-range </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Progressive bias in GFSv15 appears mitigated with better consistency catching correct solutions earlier</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Improved frontal positions and QPF</a:t>
            </a:r>
            <a:endParaRPr/>
          </a:p>
          <a:p>
            <a:pPr indent="0" lvl="1" marL="199991"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 in low-level temperature forecasts (mitigation of the winter low-level cold bias)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Better ability to resolve shallow, cold air masses and some associated cold air damming events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Improvements to TC intensity and increased lead time for genesis</a:t>
            </a:r>
            <a:endParaRPr/>
          </a:p>
          <a:p>
            <a:pPr indent="-257175" lvl="2" marL="914333"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With stronger TCs, GFSv16 has overall better track, size, and intensity</a:t>
            </a:r>
            <a:endParaRPr/>
          </a:p>
          <a:p>
            <a:pPr indent="-142875" lvl="0" marL="348613"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161925" lvl="0" marL="348613" marR="0" rtl="0" algn="l">
              <a:spcBef>
                <a:spcPts val="0"/>
              </a:spcBef>
              <a:spcAft>
                <a:spcPts val="0"/>
              </a:spcAft>
              <a:buClr>
                <a:schemeClr val="dk1"/>
              </a:buClr>
              <a:buSzPts val="1500"/>
              <a:buFont typeface="Arial"/>
              <a:buNone/>
            </a:pPr>
            <a:r>
              <a:t/>
            </a:r>
            <a:endParaRPr sz="1500">
              <a:solidFill>
                <a:srgbClr val="000000"/>
              </a:solidFill>
              <a:latin typeface="Arial"/>
              <a:ea typeface="Arial"/>
              <a:cs typeface="Arial"/>
              <a:sym typeface="Arial"/>
            </a:endParaRPr>
          </a:p>
          <a:p>
            <a:pPr indent="-292091" lvl="0" marL="434329" marR="0" rtl="0" algn="l">
              <a:spcBef>
                <a:spcPts val="0"/>
              </a:spcBef>
              <a:spcAft>
                <a:spcPts val="0"/>
              </a:spcAft>
              <a:buClr>
                <a:schemeClr val="dk1"/>
              </a:buClr>
              <a:buSzPts val="800"/>
              <a:buFont typeface="Arial"/>
              <a:buNone/>
            </a:pPr>
            <a:r>
              <a:t/>
            </a:r>
            <a:endParaRPr sz="800">
              <a:solidFill>
                <a:srgbClr val="000000"/>
              </a:solidFill>
              <a:latin typeface="Arial"/>
              <a:ea typeface="Arial"/>
              <a:cs typeface="Arial"/>
              <a:sym typeface="Arial"/>
            </a:endParaRPr>
          </a:p>
        </p:txBody>
      </p:sp>
      <p:sp>
        <p:nvSpPr>
          <p:cNvPr id="636" name="Google Shape;636;p34"/>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637" name="Google Shape;637;p34"/>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38" name="Google Shape;638;p34"/>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639" name="Google Shape;639;p34"/>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640" name="Google Shape;640;p34"/>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641" name="Google Shape;641;p3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42" name="Google Shape;642;p34"/>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Common Strengths From All Evaluations</a:t>
            </a:r>
            <a:endParaRPr/>
          </a:p>
        </p:txBody>
      </p:sp>
      <p:sp>
        <p:nvSpPr>
          <p:cNvPr id="643" name="Google Shape;643;p34"/>
          <p:cNvSpPr/>
          <p:nvPr/>
        </p:nvSpPr>
        <p:spPr>
          <a:xfrm>
            <a:off x="193254" y="1033007"/>
            <a:ext cx="8333712" cy="1331051"/>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3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5"/>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650" name="Google Shape;650;p35"/>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51" name="Google Shape;651;p35"/>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652" name="Google Shape;652;p35"/>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653" name="Google Shape;653;p35"/>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654" name="Google Shape;654;p3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55" name="Google Shape;655;p35"/>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500-hPa AC Scores (Global) </a:t>
            </a:r>
            <a:endParaRPr/>
          </a:p>
        </p:txBody>
      </p:sp>
      <p:pic>
        <p:nvPicPr>
          <p:cNvPr id="656" name="Google Shape;656;p35"/>
          <p:cNvPicPr preferRelativeResize="0"/>
          <p:nvPr/>
        </p:nvPicPr>
        <p:blipFill rotWithShape="1">
          <a:blip r:embed="rId5">
            <a:alphaModFix/>
          </a:blip>
          <a:srcRect b="16081" l="0" r="0" t="0"/>
          <a:stretch/>
        </p:blipFill>
        <p:spPr>
          <a:xfrm>
            <a:off x="155222" y="956250"/>
            <a:ext cx="3136861" cy="1316190"/>
          </a:xfrm>
          <a:prstGeom prst="rect">
            <a:avLst/>
          </a:prstGeom>
          <a:noFill/>
          <a:ln>
            <a:noFill/>
          </a:ln>
        </p:spPr>
      </p:pic>
      <p:sp>
        <p:nvSpPr>
          <p:cNvPr id="657" name="Google Shape;657;p35"/>
          <p:cNvSpPr txBox="1"/>
          <p:nvPr/>
        </p:nvSpPr>
        <p:spPr>
          <a:xfrm>
            <a:off x="3288145" y="1072343"/>
            <a:ext cx="2210781" cy="523216"/>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Valid: 6/12/19</a:t>
            </a:r>
            <a:r>
              <a:rPr lang="en-US" sz="1400">
                <a:solidFill>
                  <a:schemeClr val="dk1"/>
                </a:solidFill>
                <a:latin typeface="Arial"/>
                <a:ea typeface="Arial"/>
                <a:cs typeface="Arial"/>
                <a:sym typeface="Arial"/>
              </a:rPr>
              <a:t>–</a:t>
            </a:r>
            <a:r>
              <a:rPr b="1" lang="en-US" sz="1400">
                <a:solidFill>
                  <a:schemeClr val="dk1"/>
                </a:solidFill>
                <a:latin typeface="Arial"/>
                <a:ea typeface="Arial"/>
                <a:cs typeface="Arial"/>
                <a:sym typeface="Arial"/>
              </a:rPr>
              <a:t>9/16/20</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 (Day 5) </a:t>
            </a:r>
            <a:endParaRPr sz="1400">
              <a:solidFill>
                <a:schemeClr val="dk1"/>
              </a:solidFill>
              <a:latin typeface="Arial"/>
              <a:ea typeface="Arial"/>
              <a:cs typeface="Arial"/>
              <a:sym typeface="Arial"/>
            </a:endParaRPr>
          </a:p>
        </p:txBody>
      </p:sp>
      <p:pic>
        <p:nvPicPr>
          <p:cNvPr id="658" name="Google Shape;658;p35"/>
          <p:cNvPicPr preferRelativeResize="0"/>
          <p:nvPr/>
        </p:nvPicPr>
        <p:blipFill rotWithShape="1">
          <a:blip r:embed="rId6">
            <a:alphaModFix/>
          </a:blip>
          <a:srcRect b="6023" l="0" r="0" t="48884"/>
          <a:stretch/>
        </p:blipFill>
        <p:spPr>
          <a:xfrm>
            <a:off x="5558424" y="974110"/>
            <a:ext cx="3136862" cy="1414503"/>
          </a:xfrm>
          <a:prstGeom prst="rect">
            <a:avLst/>
          </a:prstGeom>
          <a:noFill/>
          <a:ln>
            <a:noFill/>
          </a:ln>
        </p:spPr>
      </p:pic>
      <p:sp>
        <p:nvSpPr>
          <p:cNvPr id="659" name="Google Shape;659;p35"/>
          <p:cNvSpPr txBox="1"/>
          <p:nvPr/>
        </p:nvSpPr>
        <p:spPr>
          <a:xfrm>
            <a:off x="737734" y="1772923"/>
            <a:ext cx="2200479" cy="55399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 = .888</a:t>
            </a:r>
            <a:endParaRPr/>
          </a:p>
          <a:p>
            <a:pPr indent="0" lvl="0" marL="0" marR="0" rtl="0" algn="ctr">
              <a:spcBef>
                <a:spcPts val="0"/>
              </a:spcBef>
              <a:spcAft>
                <a:spcPts val="0"/>
              </a:spcAft>
              <a:buNone/>
            </a:pPr>
            <a:r>
              <a:rPr b="1" lang="en-US" sz="1500">
                <a:solidFill>
                  <a:srgbClr val="FF0000"/>
                </a:solidFill>
                <a:latin typeface="Arial"/>
                <a:ea typeface="Arial"/>
                <a:cs typeface="Arial"/>
                <a:sym typeface="Arial"/>
              </a:rPr>
              <a:t>GFSv16 = .895 </a:t>
            </a:r>
            <a:endParaRPr/>
          </a:p>
        </p:txBody>
      </p:sp>
      <p:sp>
        <p:nvSpPr>
          <p:cNvPr id="660" name="Google Shape;660;p35"/>
          <p:cNvSpPr txBox="1"/>
          <p:nvPr/>
        </p:nvSpPr>
        <p:spPr>
          <a:xfrm>
            <a:off x="6257246" y="2092069"/>
            <a:ext cx="1709874" cy="3116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FF0000"/>
                </a:solidFill>
                <a:latin typeface="Arial"/>
                <a:ea typeface="Arial"/>
                <a:cs typeface="Arial"/>
                <a:sym typeface="Arial"/>
              </a:rPr>
              <a:t>GFSv16</a:t>
            </a:r>
            <a:r>
              <a:rPr b="1" lang="en-US" sz="1400">
                <a:solidFill>
                  <a:schemeClr val="dk1"/>
                </a:solidFill>
                <a:latin typeface="Arial"/>
                <a:ea typeface="Arial"/>
                <a:cs typeface="Arial"/>
                <a:sym typeface="Arial"/>
              </a:rPr>
              <a:t>−GFSv15</a:t>
            </a:r>
            <a:endParaRPr b="1" sz="1400">
              <a:solidFill>
                <a:srgbClr val="FF0000"/>
              </a:solidFill>
              <a:latin typeface="Arial"/>
              <a:ea typeface="Arial"/>
              <a:cs typeface="Arial"/>
              <a:sym typeface="Arial"/>
            </a:endParaRPr>
          </a:p>
        </p:txBody>
      </p:sp>
      <p:sp>
        <p:nvSpPr>
          <p:cNvPr id="661" name="Google Shape;661;p35"/>
          <p:cNvSpPr/>
          <p:nvPr/>
        </p:nvSpPr>
        <p:spPr>
          <a:xfrm rot="10163632">
            <a:off x="5940588" y="1216351"/>
            <a:ext cx="1942774" cy="811927"/>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62" name="Google Shape;662;p35"/>
          <p:cNvPicPr preferRelativeResize="0"/>
          <p:nvPr/>
        </p:nvPicPr>
        <p:blipFill rotWithShape="1">
          <a:blip r:embed="rId7">
            <a:alphaModFix/>
          </a:blip>
          <a:srcRect b="15451" l="0" r="0" t="0"/>
          <a:stretch/>
        </p:blipFill>
        <p:spPr>
          <a:xfrm>
            <a:off x="216815" y="2318764"/>
            <a:ext cx="3075268" cy="1300050"/>
          </a:xfrm>
          <a:prstGeom prst="rect">
            <a:avLst/>
          </a:prstGeom>
          <a:noFill/>
          <a:ln>
            <a:noFill/>
          </a:ln>
        </p:spPr>
      </p:pic>
      <p:sp>
        <p:nvSpPr>
          <p:cNvPr id="663" name="Google Shape;663;p35"/>
          <p:cNvSpPr txBox="1"/>
          <p:nvPr/>
        </p:nvSpPr>
        <p:spPr>
          <a:xfrm>
            <a:off x="768971" y="3018496"/>
            <a:ext cx="1909361" cy="55399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 = .891</a:t>
            </a:r>
            <a:endParaRPr/>
          </a:p>
          <a:p>
            <a:pPr indent="0" lvl="0" marL="0" marR="0" rtl="0" algn="ctr">
              <a:spcBef>
                <a:spcPts val="0"/>
              </a:spcBef>
              <a:spcAft>
                <a:spcPts val="0"/>
              </a:spcAft>
              <a:buNone/>
            </a:pPr>
            <a:r>
              <a:rPr b="1" lang="en-US" sz="1500">
                <a:solidFill>
                  <a:srgbClr val="FF0000"/>
                </a:solidFill>
                <a:latin typeface="Arial"/>
                <a:ea typeface="Arial"/>
                <a:cs typeface="Arial"/>
                <a:sym typeface="Arial"/>
              </a:rPr>
              <a:t>GFSv16 = .896 </a:t>
            </a:r>
            <a:endParaRPr/>
          </a:p>
        </p:txBody>
      </p:sp>
      <p:pic>
        <p:nvPicPr>
          <p:cNvPr id="664" name="Google Shape;664;p35"/>
          <p:cNvPicPr preferRelativeResize="0"/>
          <p:nvPr/>
        </p:nvPicPr>
        <p:blipFill rotWithShape="1">
          <a:blip r:embed="rId8">
            <a:alphaModFix/>
          </a:blip>
          <a:srcRect b="0" l="0" r="0" t="0"/>
          <a:stretch/>
        </p:blipFill>
        <p:spPr>
          <a:xfrm>
            <a:off x="226474" y="3618814"/>
            <a:ext cx="3065609" cy="1532805"/>
          </a:xfrm>
          <a:prstGeom prst="rect">
            <a:avLst/>
          </a:prstGeom>
          <a:noFill/>
          <a:ln>
            <a:noFill/>
          </a:ln>
        </p:spPr>
      </p:pic>
      <p:sp>
        <p:nvSpPr>
          <p:cNvPr id="665" name="Google Shape;665;p35"/>
          <p:cNvSpPr txBox="1"/>
          <p:nvPr/>
        </p:nvSpPr>
        <p:spPr>
          <a:xfrm>
            <a:off x="50032" y="4385216"/>
            <a:ext cx="3601905" cy="553994"/>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 = .882 </a:t>
            </a:r>
            <a:endParaRPr/>
          </a:p>
          <a:p>
            <a:pPr indent="0" lvl="0" marL="0" marR="0" rtl="0" algn="ctr">
              <a:spcBef>
                <a:spcPts val="0"/>
              </a:spcBef>
              <a:spcAft>
                <a:spcPts val="0"/>
              </a:spcAft>
              <a:buNone/>
            </a:pPr>
            <a:r>
              <a:rPr b="1" lang="en-US" sz="1500">
                <a:solidFill>
                  <a:srgbClr val="FF0000"/>
                </a:solidFill>
                <a:latin typeface="Arial"/>
                <a:ea typeface="Arial"/>
                <a:cs typeface="Arial"/>
                <a:sym typeface="Arial"/>
              </a:rPr>
              <a:t>GFSv16 = .890 </a:t>
            </a:r>
            <a:endParaRPr/>
          </a:p>
        </p:txBody>
      </p:sp>
      <p:pic>
        <p:nvPicPr>
          <p:cNvPr id="666" name="Google Shape;666;p35"/>
          <p:cNvPicPr preferRelativeResize="0"/>
          <p:nvPr/>
        </p:nvPicPr>
        <p:blipFill rotWithShape="1">
          <a:blip r:embed="rId9">
            <a:alphaModFix/>
          </a:blip>
          <a:srcRect b="6432" l="0" r="0" t="49412"/>
          <a:stretch/>
        </p:blipFill>
        <p:spPr>
          <a:xfrm>
            <a:off x="5584057" y="2388613"/>
            <a:ext cx="3169557" cy="1399526"/>
          </a:xfrm>
          <a:prstGeom prst="rect">
            <a:avLst/>
          </a:prstGeom>
          <a:noFill/>
          <a:ln>
            <a:noFill/>
          </a:ln>
        </p:spPr>
      </p:pic>
      <p:sp>
        <p:nvSpPr>
          <p:cNvPr id="667" name="Google Shape;667;p35"/>
          <p:cNvSpPr/>
          <p:nvPr/>
        </p:nvSpPr>
        <p:spPr>
          <a:xfrm rot="10163632">
            <a:off x="6201451" y="2683624"/>
            <a:ext cx="1414754" cy="811927"/>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68" name="Google Shape;668;p35"/>
          <p:cNvPicPr preferRelativeResize="0"/>
          <p:nvPr/>
        </p:nvPicPr>
        <p:blipFill rotWithShape="1">
          <a:blip r:embed="rId10">
            <a:alphaModFix/>
          </a:blip>
          <a:srcRect b="2462" l="0" r="0" t="49201"/>
          <a:stretch/>
        </p:blipFill>
        <p:spPr>
          <a:xfrm>
            <a:off x="5631960" y="3619564"/>
            <a:ext cx="3169557" cy="1532055"/>
          </a:xfrm>
          <a:prstGeom prst="rect">
            <a:avLst/>
          </a:prstGeom>
          <a:noFill/>
          <a:ln>
            <a:noFill/>
          </a:ln>
        </p:spPr>
      </p:pic>
      <p:sp>
        <p:nvSpPr>
          <p:cNvPr id="669" name="Google Shape;669;p35"/>
          <p:cNvSpPr/>
          <p:nvPr/>
        </p:nvSpPr>
        <p:spPr>
          <a:xfrm rot="10163632">
            <a:off x="6084616" y="3826598"/>
            <a:ext cx="1936945" cy="811927"/>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35"/>
          <p:cNvSpPr txBox="1"/>
          <p:nvPr/>
        </p:nvSpPr>
        <p:spPr>
          <a:xfrm>
            <a:off x="3998235" y="1832470"/>
            <a:ext cx="790601" cy="369332"/>
          </a:xfrm>
          <a:prstGeom prst="rect">
            <a:avLst/>
          </a:prstGeom>
          <a:solidFill>
            <a:srgbClr val="FDE9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Global</a:t>
            </a:r>
            <a:endParaRPr/>
          </a:p>
        </p:txBody>
      </p:sp>
      <p:sp>
        <p:nvSpPr>
          <p:cNvPr id="671" name="Google Shape;671;p35"/>
          <p:cNvSpPr txBox="1"/>
          <p:nvPr/>
        </p:nvSpPr>
        <p:spPr>
          <a:xfrm>
            <a:off x="4154527" y="3087566"/>
            <a:ext cx="478016" cy="369332"/>
          </a:xfrm>
          <a:prstGeom prst="rect">
            <a:avLst/>
          </a:prstGeom>
          <a:solidFill>
            <a:srgbClr val="FDE9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NH</a:t>
            </a:r>
            <a:endParaRPr/>
          </a:p>
        </p:txBody>
      </p:sp>
      <p:sp>
        <p:nvSpPr>
          <p:cNvPr id="672" name="Google Shape;672;p35"/>
          <p:cNvSpPr txBox="1"/>
          <p:nvPr/>
        </p:nvSpPr>
        <p:spPr>
          <a:xfrm>
            <a:off x="4176168" y="4507922"/>
            <a:ext cx="434734" cy="369332"/>
          </a:xfrm>
          <a:prstGeom prst="rect">
            <a:avLst/>
          </a:prstGeom>
          <a:solidFill>
            <a:srgbClr val="FDE9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SH</a:t>
            </a:r>
            <a:endParaRPr/>
          </a:p>
        </p:txBody>
      </p:sp>
      <p:sp>
        <p:nvSpPr>
          <p:cNvPr id="673" name="Google Shape;673;p35"/>
          <p:cNvSpPr txBox="1"/>
          <p:nvPr/>
        </p:nvSpPr>
        <p:spPr>
          <a:xfrm>
            <a:off x="5882463" y="4749090"/>
            <a:ext cx="19591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Statistically Significant</a:t>
            </a:r>
            <a:endParaRPr/>
          </a:p>
        </p:txBody>
      </p:sp>
      <p:sp>
        <p:nvSpPr>
          <p:cNvPr id="674" name="Google Shape;674;p3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graphicFrame>
        <p:nvGraphicFramePr>
          <p:cNvPr id="679" name="Google Shape;679;p36"/>
          <p:cNvGraphicFramePr/>
          <p:nvPr/>
        </p:nvGraphicFramePr>
        <p:xfrm>
          <a:off x="50032" y="990124"/>
          <a:ext cx="3000000" cy="3000000"/>
        </p:xfrm>
        <a:graphic>
          <a:graphicData uri="http://schemas.openxmlformats.org/drawingml/2006/table">
            <a:tbl>
              <a:tblPr>
                <a:noFill/>
                <a:tableStyleId>{882CC68B-5AA0-471E-BAD1-ACD173880FBF}</a:tableStyleId>
              </a:tblPr>
              <a:tblGrid>
                <a:gridCol w="2542100"/>
                <a:gridCol w="3164675"/>
                <a:gridCol w="3336650"/>
              </a:tblGrid>
              <a:tr h="509500">
                <a:tc>
                  <a:txBody>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lt1"/>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GFSv15 (OPS)</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GFSv16 (RETRO)</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r>
              <a:tr h="509500">
                <a:tc>
                  <a:txBody>
                    <a:bodyPr/>
                    <a:lstStyle/>
                    <a:p>
                      <a:pPr indent="0" lvl="0" marL="0" marR="0" rtl="0" algn="ctr">
                        <a:lnSpc>
                          <a:spcPct val="100000"/>
                        </a:lnSpc>
                        <a:spcBef>
                          <a:spcPts val="0"/>
                        </a:spcBef>
                        <a:spcAft>
                          <a:spcPts val="0"/>
                        </a:spcAft>
                        <a:buClr>
                          <a:srgbClr val="00144D"/>
                        </a:buClr>
                        <a:buSzPts val="2000"/>
                        <a:buFont typeface="Arial"/>
                        <a:buNone/>
                      </a:pPr>
                      <a:r>
                        <a:rPr b="1" i="0" lang="en-US" sz="2000" u="none" cap="none" strike="noStrike">
                          <a:solidFill>
                            <a:srgbClr val="00144D"/>
                          </a:solidFill>
                          <a:latin typeface="Arial"/>
                          <a:ea typeface="Arial"/>
                          <a:cs typeface="Arial"/>
                          <a:sym typeface="Arial"/>
                        </a:rPr>
                        <a:t>Fall </a:t>
                      </a:r>
                      <a:r>
                        <a:rPr b="1" i="0" lang="en-US" sz="2000" u="none" cap="none" strike="noStrike">
                          <a:solidFill>
                            <a:srgbClr val="17375E"/>
                          </a:solidFill>
                          <a:latin typeface="Arial"/>
                          <a:ea typeface="Arial"/>
                          <a:cs typeface="Arial"/>
                          <a:sym typeface="Arial"/>
                        </a:rPr>
                        <a:t>2018</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0.916</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0.916</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509500">
                <a:tc>
                  <a:txBody>
                    <a:bodyPr/>
                    <a:lstStyle/>
                    <a:p>
                      <a:pPr indent="0" lvl="0" marL="0" marR="0" rtl="0" algn="ctr">
                        <a:lnSpc>
                          <a:spcPct val="100000"/>
                        </a:lnSpc>
                        <a:spcBef>
                          <a:spcPts val="0"/>
                        </a:spcBef>
                        <a:spcAft>
                          <a:spcPts val="0"/>
                        </a:spcAft>
                        <a:buClr>
                          <a:srgbClr val="17375E"/>
                        </a:buClr>
                        <a:buSzPts val="2000"/>
                        <a:buFont typeface="Arial"/>
                        <a:buNone/>
                      </a:pPr>
                      <a:r>
                        <a:rPr b="1" i="0" lang="en-US" sz="2000" u="none" cap="none" strike="noStrike">
                          <a:solidFill>
                            <a:srgbClr val="17375E"/>
                          </a:solidFill>
                          <a:latin typeface="Arial"/>
                          <a:ea typeface="Arial"/>
                          <a:cs typeface="Arial"/>
                          <a:sym typeface="Arial"/>
                        </a:rPr>
                        <a:t>May 2019</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0.880</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0.897</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509775">
                <a:tc>
                  <a:txBody>
                    <a:bodyPr/>
                    <a:lstStyle/>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Summer 2019</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0.880 </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0.888</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536950">
                <a:tc>
                  <a:txBody>
                    <a:bodyPr/>
                    <a:lstStyle/>
                    <a:p>
                      <a:pPr indent="0" lvl="0" marL="0" marR="0" rtl="0" algn="ctr">
                        <a:lnSpc>
                          <a:spcPct val="100000"/>
                        </a:lnSpc>
                        <a:spcBef>
                          <a:spcPts val="0"/>
                        </a:spcBef>
                        <a:spcAft>
                          <a:spcPts val="0"/>
                        </a:spcAft>
                        <a:buClr>
                          <a:srgbClr val="17375E"/>
                        </a:buClr>
                        <a:buSzPts val="2000"/>
                        <a:buFont typeface="Arial"/>
                        <a:buNone/>
                      </a:pPr>
                      <a:r>
                        <a:rPr b="1" i="0" lang="en-US" sz="2000" u="none" cap="none" strike="noStrike">
                          <a:solidFill>
                            <a:srgbClr val="17375E"/>
                          </a:solidFill>
                          <a:latin typeface="Arial"/>
                          <a:ea typeface="Arial"/>
                          <a:cs typeface="Arial"/>
                          <a:sym typeface="Arial"/>
                        </a:rPr>
                        <a:t>Fall 2019</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0.897</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0.901</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577725">
                <a:tc>
                  <a:txBody>
                    <a:bodyPr/>
                    <a:lstStyle/>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Winter/Spring 2020</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0.909</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0.913</a:t>
                      </a:r>
                      <a:endParaRPr/>
                    </a:p>
                  </a:txBody>
                  <a:tcPr marT="45725" marB="45725"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90900">
                <a:tc>
                  <a:txBody>
                    <a:bodyPr/>
                    <a:lstStyle/>
                    <a:p>
                      <a:pPr indent="0" lvl="0" marL="0" marR="0" rtl="0" algn="ctr">
                        <a:lnSpc>
                          <a:spcPct val="100000"/>
                        </a:lnSpc>
                        <a:spcBef>
                          <a:spcPts val="0"/>
                        </a:spcBef>
                        <a:spcAft>
                          <a:spcPts val="0"/>
                        </a:spcAft>
                        <a:buClr>
                          <a:srgbClr val="17375E"/>
                        </a:buClr>
                        <a:buSzPts val="2000"/>
                        <a:buFont typeface="Arial"/>
                        <a:buNone/>
                      </a:pPr>
                      <a:r>
                        <a:rPr b="1" i="0" lang="en-US" sz="2000" u="none" cap="none" strike="noStrike">
                          <a:solidFill>
                            <a:srgbClr val="17375E"/>
                          </a:solidFill>
                          <a:latin typeface="Arial"/>
                          <a:ea typeface="Arial"/>
                          <a:cs typeface="Arial"/>
                          <a:sym typeface="Arial"/>
                        </a:rPr>
                        <a:t>Real-Time Parallel</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0.864</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0.871</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EF4"/>
                    </a:solidFill>
                  </a:tcPr>
                </a:tc>
              </a:tr>
              <a:tr h="509500">
                <a:tc>
                  <a:txBody>
                    <a:bodyPr/>
                    <a:lstStyle/>
                    <a:p>
                      <a:pPr indent="0" lvl="0" marL="0" marR="0" rtl="0" algn="ctr">
                        <a:lnSpc>
                          <a:spcPct val="100000"/>
                        </a:lnSpc>
                        <a:spcBef>
                          <a:spcPts val="0"/>
                        </a:spcBef>
                        <a:spcAft>
                          <a:spcPts val="0"/>
                        </a:spcAft>
                        <a:buClr>
                          <a:srgbClr val="17375E"/>
                        </a:buClr>
                        <a:buSzPts val="2000"/>
                        <a:buFont typeface="Arial"/>
                        <a:buNone/>
                      </a:pPr>
                      <a:r>
                        <a:rPr b="1" i="0" lang="en-US" sz="2000" u="sng" cap="none" strike="noStrike">
                          <a:solidFill>
                            <a:srgbClr val="17375E"/>
                          </a:solidFill>
                          <a:latin typeface="Arial"/>
                          <a:ea typeface="Arial"/>
                          <a:cs typeface="Arial"/>
                          <a:sym typeface="Arial"/>
                        </a:rPr>
                        <a:t>Full Retro Period</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sng" cap="none" strike="noStrike">
                          <a:solidFill>
                            <a:schemeClr val="dk1"/>
                          </a:solidFill>
                          <a:latin typeface="Arial"/>
                          <a:ea typeface="Arial"/>
                          <a:cs typeface="Arial"/>
                          <a:sym typeface="Arial"/>
                        </a:rPr>
                        <a:t>0.890</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sng" cap="none" strike="noStrike">
                          <a:solidFill>
                            <a:srgbClr val="FF0000"/>
                          </a:solidFill>
                          <a:latin typeface="Arial"/>
                          <a:ea typeface="Arial"/>
                          <a:cs typeface="Arial"/>
                          <a:sym typeface="Arial"/>
                        </a:rPr>
                        <a:t>0.896</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680" name="Google Shape;680;p36"/>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681" name="Google Shape;681;p36"/>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82" name="Google Shape;682;p36"/>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683" name="Google Shape;683;p36"/>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684" name="Google Shape;684;p36"/>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685" name="Google Shape;685;p3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86" name="Google Shape;686;p36"/>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GFSv16 AC Scores (NH 500-hPa Z at Day 5)</a:t>
            </a:r>
            <a:endParaRPr/>
          </a:p>
        </p:txBody>
      </p:sp>
      <p:sp>
        <p:nvSpPr>
          <p:cNvPr id="687" name="Google Shape;687;p3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graphicFrame>
        <p:nvGraphicFramePr>
          <p:cNvPr id="692" name="Google Shape;692;p37"/>
          <p:cNvGraphicFramePr/>
          <p:nvPr/>
        </p:nvGraphicFramePr>
        <p:xfrm>
          <a:off x="50032" y="990122"/>
          <a:ext cx="3000000" cy="3000000"/>
        </p:xfrm>
        <a:graphic>
          <a:graphicData uri="http://schemas.openxmlformats.org/drawingml/2006/table">
            <a:tbl>
              <a:tblPr>
                <a:noFill/>
                <a:tableStyleId>{882CC68B-5AA0-471E-BAD1-ACD173880FBF}</a:tableStyleId>
              </a:tblPr>
              <a:tblGrid>
                <a:gridCol w="1856950"/>
                <a:gridCol w="2631825"/>
                <a:gridCol w="2373500"/>
                <a:gridCol w="2181125"/>
              </a:tblGrid>
              <a:tr h="1343750">
                <a:tc>
                  <a:txBody>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lt1"/>
                        </a:solidFill>
                        <a:latin typeface="Arial"/>
                        <a:ea typeface="Arial"/>
                        <a:cs typeface="Arial"/>
                        <a:sym typeface="Aria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GFSv16 vs. GFSv15</a:t>
                      </a:r>
                      <a:endParaRPr/>
                    </a:p>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Mean Rating</a:t>
                      </a:r>
                      <a:endParaRPr/>
                    </a:p>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(−3 to +3)</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 GFSv16 was</a:t>
                      </a:r>
                      <a:br>
                        <a:rPr b="1" i="0" lang="en-US" sz="2000" u="none" cap="none" strike="noStrike">
                          <a:solidFill>
                            <a:schemeClr val="lt1"/>
                          </a:solidFill>
                          <a:latin typeface="Arial"/>
                          <a:ea typeface="Arial"/>
                          <a:cs typeface="Arial"/>
                          <a:sym typeface="Arial"/>
                        </a:rPr>
                      </a:br>
                      <a:r>
                        <a:rPr b="1" i="0" lang="en-US" sz="2000" u="sng" cap="none" strike="noStrike">
                          <a:solidFill>
                            <a:schemeClr val="lt1"/>
                          </a:solidFill>
                          <a:latin typeface="Arial"/>
                          <a:ea typeface="Arial"/>
                          <a:cs typeface="Arial"/>
                          <a:sym typeface="Arial"/>
                        </a:rPr>
                        <a:t>as good or better</a:t>
                      </a:r>
                      <a:br>
                        <a:rPr b="1" i="0" lang="en-US" sz="2000" u="none" cap="none" strike="noStrike">
                          <a:solidFill>
                            <a:schemeClr val="lt1"/>
                          </a:solidFill>
                          <a:latin typeface="Arial"/>
                          <a:ea typeface="Arial"/>
                          <a:cs typeface="Arial"/>
                          <a:sym typeface="Arial"/>
                        </a:rPr>
                      </a:br>
                      <a:r>
                        <a:rPr b="1" i="0" lang="en-US" sz="2000" u="none" cap="none" strike="noStrike">
                          <a:solidFill>
                            <a:schemeClr val="lt1"/>
                          </a:solidFill>
                          <a:latin typeface="Arial"/>
                          <a:ea typeface="Arial"/>
                          <a:cs typeface="Arial"/>
                          <a:sym typeface="Arial"/>
                        </a:rPr>
                        <a:t>than GFSv15</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 GFSv16 </a:t>
                      </a:r>
                      <a:br>
                        <a:rPr b="1" i="0" lang="en-US" sz="2000" u="none" cap="none" strike="noStrike">
                          <a:solidFill>
                            <a:schemeClr val="lt1"/>
                          </a:solidFill>
                          <a:latin typeface="Arial"/>
                          <a:ea typeface="Arial"/>
                          <a:cs typeface="Arial"/>
                          <a:sym typeface="Arial"/>
                        </a:rPr>
                      </a:br>
                      <a:r>
                        <a:rPr b="1" i="0" lang="en-US" sz="2000" u="none" cap="none" strike="noStrike">
                          <a:solidFill>
                            <a:schemeClr val="lt1"/>
                          </a:solidFill>
                          <a:latin typeface="Arial"/>
                          <a:ea typeface="Arial"/>
                          <a:cs typeface="Arial"/>
                          <a:sym typeface="Arial"/>
                        </a:rPr>
                        <a:t>was </a:t>
                      </a:r>
                      <a:r>
                        <a:rPr b="1" i="0" lang="en-US" sz="2000" u="sng" cap="none" strike="noStrike">
                          <a:solidFill>
                            <a:schemeClr val="lt1"/>
                          </a:solidFill>
                          <a:latin typeface="Arial"/>
                          <a:ea typeface="Arial"/>
                          <a:cs typeface="Arial"/>
                          <a:sym typeface="Arial"/>
                        </a:rPr>
                        <a:t>worse</a:t>
                      </a:r>
                      <a:br>
                        <a:rPr b="1" i="0" lang="en-US" sz="2000" u="sng" cap="none" strike="noStrike">
                          <a:solidFill>
                            <a:schemeClr val="lt1"/>
                          </a:solidFill>
                          <a:latin typeface="Arial"/>
                          <a:ea typeface="Arial"/>
                          <a:cs typeface="Arial"/>
                          <a:sym typeface="Arial"/>
                        </a:rPr>
                      </a:br>
                      <a:r>
                        <a:rPr b="1" i="0" lang="en-US" sz="2000" u="none" cap="none" strike="noStrike">
                          <a:solidFill>
                            <a:schemeClr val="lt1"/>
                          </a:solidFill>
                          <a:latin typeface="Arial"/>
                          <a:ea typeface="Arial"/>
                          <a:cs typeface="Arial"/>
                          <a:sym typeface="Arial"/>
                        </a:rPr>
                        <a:t>than GFSv15</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4E8CBE"/>
                    </a:solidFill>
                  </a:tcPr>
                </a:tc>
              </a:tr>
              <a:tr h="936550">
                <a:tc>
                  <a:txBody>
                    <a:bodyPr/>
                    <a:lstStyle/>
                    <a:p>
                      <a:pPr indent="0" lvl="0" marL="0" marR="0" rtl="0" algn="ctr">
                        <a:lnSpc>
                          <a:spcPct val="100000"/>
                        </a:lnSpc>
                        <a:spcBef>
                          <a:spcPts val="0"/>
                        </a:spcBef>
                        <a:spcAft>
                          <a:spcPts val="0"/>
                        </a:spcAft>
                        <a:buClr>
                          <a:srgbClr val="00144D"/>
                        </a:buClr>
                        <a:buSzPts val="2000"/>
                        <a:buFont typeface="Arial"/>
                        <a:buNone/>
                      </a:pPr>
                      <a:r>
                        <a:rPr b="1" i="0" lang="en-US" sz="2000" u="none" cap="none" strike="noStrike">
                          <a:solidFill>
                            <a:srgbClr val="00144D"/>
                          </a:solidFill>
                          <a:latin typeface="Arial"/>
                          <a:ea typeface="Arial"/>
                          <a:cs typeface="Arial"/>
                          <a:sym typeface="Arial"/>
                        </a:rPr>
                        <a:t>Extended</a:t>
                      </a:r>
                      <a:br>
                        <a:rPr b="1" i="0" lang="en-US" sz="2000" u="none" cap="none" strike="noStrike">
                          <a:solidFill>
                            <a:srgbClr val="00144D"/>
                          </a:solidFill>
                          <a:latin typeface="Arial"/>
                          <a:ea typeface="Arial"/>
                          <a:cs typeface="Arial"/>
                          <a:sym typeface="Arial"/>
                        </a:rPr>
                      </a:br>
                      <a:r>
                        <a:rPr b="1" i="0" lang="en-US" sz="2000" u="none" cap="none" strike="noStrike">
                          <a:solidFill>
                            <a:srgbClr val="00144D"/>
                          </a:solidFill>
                          <a:latin typeface="Arial"/>
                          <a:ea typeface="Arial"/>
                          <a:cs typeface="Arial"/>
                          <a:sym typeface="Arial"/>
                        </a:rPr>
                        <a:t>Range</a:t>
                      </a:r>
                      <a:endParaRPr b="1" i="0" sz="2000" u="none" cap="none" strike="noStrike">
                        <a:solidFill>
                          <a:srgbClr val="00144D"/>
                        </a:solidFill>
                        <a:latin typeface="Arial"/>
                        <a:ea typeface="Arial"/>
                        <a:cs typeface="Arial"/>
                        <a:sym typeface="Arial"/>
                      </a:endParaRPr>
                    </a:p>
                    <a:p>
                      <a:pPr indent="0" lvl="0" marL="0" marR="0" rtl="0" algn="ctr">
                        <a:lnSpc>
                          <a:spcPct val="100000"/>
                        </a:lnSpc>
                        <a:spcBef>
                          <a:spcPts val="0"/>
                        </a:spcBef>
                        <a:spcAft>
                          <a:spcPts val="0"/>
                        </a:spcAft>
                        <a:buClr>
                          <a:srgbClr val="00144D"/>
                        </a:buClr>
                        <a:buSzPts val="2000"/>
                        <a:buFont typeface="Arial"/>
                        <a:buNone/>
                      </a:pPr>
                      <a:r>
                        <a:rPr b="1" lang="en-US">
                          <a:solidFill>
                            <a:srgbClr val="00144D"/>
                          </a:solidFill>
                        </a:rPr>
                        <a:t>(days 8-10)</a:t>
                      </a:r>
                      <a:endParaRPr b="1">
                        <a:solidFill>
                          <a:srgbClr val="00144D"/>
                        </a:solidFil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0.35</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78%</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22%</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936550">
                <a:tc>
                  <a:txBody>
                    <a:bodyPr/>
                    <a:lstStyle/>
                    <a:p>
                      <a:pPr indent="0" lvl="0" marL="0" marR="0" rtl="0" algn="ctr">
                        <a:lnSpc>
                          <a:spcPct val="100000"/>
                        </a:lnSpc>
                        <a:spcBef>
                          <a:spcPts val="0"/>
                        </a:spcBef>
                        <a:spcAft>
                          <a:spcPts val="0"/>
                        </a:spcAft>
                        <a:buClr>
                          <a:srgbClr val="00144D"/>
                        </a:buClr>
                        <a:buSzPts val="2000"/>
                        <a:buFont typeface="Arial"/>
                        <a:buNone/>
                      </a:pPr>
                      <a:r>
                        <a:rPr b="1" i="0" lang="en-US" sz="2000" u="none" cap="none" strike="noStrike">
                          <a:solidFill>
                            <a:srgbClr val="00144D"/>
                          </a:solidFill>
                          <a:latin typeface="Arial"/>
                          <a:ea typeface="Arial"/>
                          <a:cs typeface="Arial"/>
                          <a:sym typeface="Arial"/>
                        </a:rPr>
                        <a:t>Medium</a:t>
                      </a:r>
                      <a:br>
                        <a:rPr b="1" i="0" lang="en-US" sz="2000" u="none" cap="none" strike="noStrike">
                          <a:solidFill>
                            <a:srgbClr val="00144D"/>
                          </a:solidFill>
                          <a:latin typeface="Arial"/>
                          <a:ea typeface="Arial"/>
                          <a:cs typeface="Arial"/>
                          <a:sym typeface="Arial"/>
                        </a:rPr>
                      </a:br>
                      <a:r>
                        <a:rPr b="1" i="0" lang="en-US" sz="2000" u="none" cap="none" strike="noStrike">
                          <a:solidFill>
                            <a:srgbClr val="00144D"/>
                          </a:solidFill>
                          <a:latin typeface="Arial"/>
                          <a:ea typeface="Arial"/>
                          <a:cs typeface="Arial"/>
                          <a:sym typeface="Arial"/>
                        </a:rPr>
                        <a:t>Range</a:t>
                      </a:r>
                      <a:endParaRPr b="1" i="0" sz="2000" u="none" cap="none" strike="noStrike">
                        <a:solidFill>
                          <a:srgbClr val="00144D"/>
                        </a:solidFill>
                        <a:latin typeface="Arial"/>
                        <a:ea typeface="Arial"/>
                        <a:cs typeface="Arial"/>
                        <a:sym typeface="Arial"/>
                      </a:endParaRPr>
                    </a:p>
                    <a:p>
                      <a:pPr indent="0" lvl="0" marL="0" marR="0" rtl="0" algn="ctr">
                        <a:lnSpc>
                          <a:spcPct val="100000"/>
                        </a:lnSpc>
                        <a:spcBef>
                          <a:spcPts val="0"/>
                        </a:spcBef>
                        <a:spcAft>
                          <a:spcPts val="0"/>
                        </a:spcAft>
                        <a:buClr>
                          <a:srgbClr val="00144D"/>
                        </a:buClr>
                        <a:buSzPts val="2000"/>
                        <a:buFont typeface="Arial"/>
                        <a:buNone/>
                      </a:pPr>
                      <a:r>
                        <a:rPr b="1" lang="en-US">
                          <a:solidFill>
                            <a:srgbClr val="00144D"/>
                          </a:solidFill>
                        </a:rPr>
                        <a:t>(days 4-7)</a:t>
                      </a:r>
                      <a:endParaRPr b="1">
                        <a:solidFill>
                          <a:srgbClr val="00144D"/>
                        </a:solidFil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0.59</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83%</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17%</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936550">
                <a:tc>
                  <a:txBody>
                    <a:bodyPr/>
                    <a:lstStyle/>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Short</a:t>
                      </a:r>
                      <a:br>
                        <a:rPr b="1" i="0" lang="en-US" sz="2000" u="none" cap="none" strike="noStrike">
                          <a:solidFill>
                            <a:srgbClr val="002060"/>
                          </a:solidFill>
                          <a:latin typeface="Arial"/>
                          <a:ea typeface="Arial"/>
                          <a:cs typeface="Arial"/>
                          <a:sym typeface="Arial"/>
                        </a:rPr>
                      </a:br>
                      <a:r>
                        <a:rPr b="1" i="0" lang="en-US" sz="2000" u="none" cap="none" strike="noStrike">
                          <a:solidFill>
                            <a:srgbClr val="002060"/>
                          </a:solidFill>
                          <a:latin typeface="Arial"/>
                          <a:ea typeface="Arial"/>
                          <a:cs typeface="Arial"/>
                          <a:sym typeface="Arial"/>
                        </a:rPr>
                        <a:t>Range</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2000"/>
                        <a:buFont typeface="Arial"/>
                        <a:buNone/>
                      </a:pPr>
                      <a:r>
                        <a:rPr b="1" lang="en-US">
                          <a:solidFill>
                            <a:srgbClr val="002060"/>
                          </a:solidFill>
                        </a:rPr>
                        <a:t>(days 1-3)</a:t>
                      </a:r>
                      <a:endParaRPr b="1">
                        <a:solidFill>
                          <a:srgbClr val="002060"/>
                        </a:solidFill>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0.07</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Arial"/>
                          <a:ea typeface="Arial"/>
                          <a:cs typeface="Arial"/>
                          <a:sym typeface="Arial"/>
                        </a:rPr>
                        <a:t>85%</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15%</a:t>
                      </a:r>
                      <a:endParaRPr/>
                    </a:p>
                  </a:txBody>
                  <a:tcPr marT="45700" marB="45700" marR="121925" marL="121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693" name="Google Shape;693;p37"/>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694" name="Google Shape;694;p37"/>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695" name="Google Shape;695;p37"/>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696" name="Google Shape;696;p37"/>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697" name="Google Shape;697;p37"/>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698" name="Google Shape;698;p3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699" name="Google Shape;699;p37"/>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GFSv16 NWS SOO Team Synoptic Ratings</a:t>
            </a:r>
            <a:endParaRPr/>
          </a:p>
        </p:txBody>
      </p:sp>
      <p:sp>
        <p:nvSpPr>
          <p:cNvPr id="700" name="Google Shape;700;p3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38"/>
          <p:cNvSpPr txBox="1"/>
          <p:nvPr/>
        </p:nvSpPr>
        <p:spPr>
          <a:xfrm>
            <a:off x="5317498" y="2134488"/>
            <a:ext cx="3852430" cy="2800763"/>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760"/>
              <a:buFont typeface="Arial"/>
              <a:buChar char="•"/>
            </a:pPr>
            <a:r>
              <a:rPr lang="en-US" sz="1760">
                <a:solidFill>
                  <a:schemeClr val="dk1"/>
                </a:solidFill>
                <a:latin typeface="Arial"/>
                <a:ea typeface="Arial"/>
                <a:cs typeface="Arial"/>
                <a:sym typeface="Arial"/>
              </a:rPr>
              <a:t>GFSv16 forecasted the location of this and other cutoff lows earlier and more consistently than GFSv15, with some mitigation of the progressive issue noted in the GFSv15 evaluation</a:t>
            </a:r>
            <a:endParaRPr/>
          </a:p>
          <a:p>
            <a:pPr indent="-173976" lvl="0" marL="285736" marR="0" rtl="0" algn="l">
              <a:spcBef>
                <a:spcPts val="0"/>
              </a:spcBef>
              <a:spcAft>
                <a:spcPts val="0"/>
              </a:spcAft>
              <a:buClr>
                <a:schemeClr val="dk1"/>
              </a:buClr>
              <a:buSzPts val="1760"/>
              <a:buFont typeface="Arial"/>
              <a:buNone/>
            </a:pPr>
            <a:r>
              <a:t/>
            </a:r>
            <a:endParaRPr sz="1760">
              <a:solidFill>
                <a:srgbClr val="FF0000"/>
              </a:solidFill>
              <a:latin typeface="Arial"/>
              <a:ea typeface="Arial"/>
              <a:cs typeface="Arial"/>
              <a:sym typeface="Arial"/>
            </a:endParaRPr>
          </a:p>
          <a:p>
            <a:pPr indent="-285736" lvl="0" marL="285736" marR="0" rtl="0" algn="l">
              <a:spcBef>
                <a:spcPts val="0"/>
              </a:spcBef>
              <a:spcAft>
                <a:spcPts val="0"/>
              </a:spcAft>
              <a:buClr>
                <a:schemeClr val="dk1"/>
              </a:buClr>
              <a:buSzPts val="1760"/>
              <a:buFont typeface="Arial"/>
              <a:buChar char="•"/>
            </a:pPr>
            <a:r>
              <a:rPr lang="en-US" sz="1760">
                <a:solidFill>
                  <a:schemeClr val="dk1"/>
                </a:solidFill>
                <a:latin typeface="Arial"/>
                <a:ea typeface="Arial"/>
                <a:cs typeface="Arial"/>
                <a:sym typeface="Arial"/>
              </a:rPr>
              <a:t>Several evaluators noted that GFSv16 showed more run-to-run continuity than GFSv15</a:t>
            </a:r>
            <a:endParaRPr/>
          </a:p>
        </p:txBody>
      </p:sp>
      <p:pic>
        <p:nvPicPr>
          <p:cNvPr id="706" name="Google Shape;706;p38"/>
          <p:cNvPicPr preferRelativeResize="0"/>
          <p:nvPr/>
        </p:nvPicPr>
        <p:blipFill rotWithShape="1">
          <a:blip r:embed="rId3">
            <a:alphaModFix/>
          </a:blip>
          <a:srcRect b="0" l="0" r="0" t="0"/>
          <a:stretch/>
        </p:blipFill>
        <p:spPr>
          <a:xfrm>
            <a:off x="10034" y="1050122"/>
            <a:ext cx="5294171" cy="4069633"/>
          </a:xfrm>
          <a:prstGeom prst="rect">
            <a:avLst/>
          </a:prstGeom>
          <a:noFill/>
          <a:ln>
            <a:noFill/>
          </a:ln>
        </p:spPr>
      </p:pic>
      <p:sp>
        <p:nvSpPr>
          <p:cNvPr id="707" name="Google Shape;707;p3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708" name="Google Shape;708;p38"/>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709" name="Google Shape;709;p38"/>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710" name="Google Shape;710;p38"/>
          <p:cNvPicPr preferRelativeResize="0"/>
          <p:nvPr/>
        </p:nvPicPr>
        <p:blipFill rotWithShape="1">
          <a:blip r:embed="rId4">
            <a:alphaModFix/>
          </a:blip>
          <a:srcRect b="0" l="0" r="0" t="0"/>
          <a:stretch/>
        </p:blipFill>
        <p:spPr>
          <a:xfrm>
            <a:off x="50032" y="80674"/>
            <a:ext cx="846824" cy="860437"/>
          </a:xfrm>
          <a:prstGeom prst="rect">
            <a:avLst/>
          </a:prstGeom>
          <a:noFill/>
          <a:ln>
            <a:noFill/>
          </a:ln>
        </p:spPr>
      </p:pic>
      <p:sp>
        <p:nvSpPr>
          <p:cNvPr id="711" name="Google Shape;711;p38"/>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712" name="Google Shape;712;p38"/>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713" name="Google Shape;713;p38"/>
          <p:cNvSpPr txBox="1"/>
          <p:nvPr/>
        </p:nvSpPr>
        <p:spPr>
          <a:xfrm>
            <a:off x="23327" y="1134859"/>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714" name="Google Shape;714;p38"/>
          <p:cNvSpPr txBox="1"/>
          <p:nvPr/>
        </p:nvSpPr>
        <p:spPr>
          <a:xfrm>
            <a:off x="2682937" y="1134859"/>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715" name="Google Shape;715;p38"/>
          <p:cNvSpPr txBox="1"/>
          <p:nvPr/>
        </p:nvSpPr>
        <p:spPr>
          <a:xfrm>
            <a:off x="23327" y="3211705"/>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716" name="Google Shape;716;p38"/>
          <p:cNvSpPr txBox="1"/>
          <p:nvPr/>
        </p:nvSpPr>
        <p:spPr>
          <a:xfrm>
            <a:off x="2682937" y="3211705"/>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 Anl.</a:t>
            </a:r>
            <a:endParaRPr/>
          </a:p>
        </p:txBody>
      </p:sp>
      <p:sp>
        <p:nvSpPr>
          <p:cNvPr id="717" name="Google Shape;717;p38"/>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Captures Synoptic Pattern Better</a:t>
            </a:r>
            <a:endParaRPr/>
          </a:p>
        </p:txBody>
      </p:sp>
      <p:sp>
        <p:nvSpPr>
          <p:cNvPr id="718" name="Google Shape;718;p38"/>
          <p:cNvSpPr txBox="1"/>
          <p:nvPr/>
        </p:nvSpPr>
        <p:spPr>
          <a:xfrm>
            <a:off x="5466677" y="1050122"/>
            <a:ext cx="3400093" cy="92332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TC Olga Case</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00z 10/20/20 (F144)</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00Z 10/26/20 </a:t>
            </a:r>
            <a:endParaRPr/>
          </a:p>
        </p:txBody>
      </p:sp>
      <p:sp>
        <p:nvSpPr>
          <p:cNvPr id="719" name="Google Shape;719;p3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32" name="Google Shape;132;p4"/>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33" name="Google Shape;133;p4"/>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34" name="Google Shape;134;p4"/>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35" name="Google Shape;135;p4"/>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36" name="Google Shape;136;p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37" name="Google Shape;137;p4"/>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GDAS/GFSv16 Project Plan</a:t>
            </a:r>
            <a:endParaRPr/>
          </a:p>
        </p:txBody>
      </p:sp>
      <p:sp>
        <p:nvSpPr>
          <p:cNvPr id="138" name="Google Shape;138;p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9" name="Google Shape;139;p4"/>
          <p:cNvPicPr preferRelativeResize="0"/>
          <p:nvPr/>
        </p:nvPicPr>
        <p:blipFill rotWithShape="1">
          <a:blip r:embed="rId5">
            <a:alphaModFix/>
          </a:blip>
          <a:srcRect b="-836" l="13682" r="12647" t="837"/>
          <a:stretch/>
        </p:blipFill>
        <p:spPr>
          <a:xfrm>
            <a:off x="127821" y="1066933"/>
            <a:ext cx="4209211" cy="3010752"/>
          </a:xfrm>
          <a:prstGeom prst="rect">
            <a:avLst/>
          </a:prstGeom>
          <a:noFill/>
          <a:ln>
            <a:noFill/>
          </a:ln>
        </p:spPr>
      </p:pic>
      <p:pic>
        <p:nvPicPr>
          <p:cNvPr id="140" name="Google Shape;140;p4"/>
          <p:cNvPicPr preferRelativeResize="0"/>
          <p:nvPr/>
        </p:nvPicPr>
        <p:blipFill rotWithShape="1">
          <a:blip r:embed="rId6">
            <a:alphaModFix/>
          </a:blip>
          <a:srcRect b="0" l="0" r="0" t="0"/>
          <a:stretch/>
        </p:blipFill>
        <p:spPr>
          <a:xfrm>
            <a:off x="4415077" y="1042986"/>
            <a:ext cx="4523059" cy="4031458"/>
          </a:xfrm>
          <a:prstGeom prst="rect">
            <a:avLst/>
          </a:prstGeom>
          <a:noFill/>
          <a:ln>
            <a:noFill/>
          </a:ln>
        </p:spPr>
      </p:pic>
      <p:sp>
        <p:nvSpPr>
          <p:cNvPr id="141" name="Google Shape;141;p4"/>
          <p:cNvSpPr txBox="1"/>
          <p:nvPr/>
        </p:nvSpPr>
        <p:spPr>
          <a:xfrm>
            <a:off x="473444" y="4369422"/>
            <a:ext cx="33528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GFSv16 Project Plan</a:t>
            </a:r>
            <a:r>
              <a:rPr b="1" i="0" lang="en-US" sz="1800" u="none" cap="none" strike="noStrike">
                <a:solidFill>
                  <a:schemeClr val="dk1"/>
                </a:solidFill>
                <a:latin typeface="Calibri"/>
                <a:ea typeface="Calibri"/>
                <a:cs typeface="Calibri"/>
                <a:sym typeface="Calibri"/>
              </a:rPr>
              <a:t> and Charter Approved by EMC and NCO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9"/>
          <p:cNvSpPr txBox="1"/>
          <p:nvPr/>
        </p:nvSpPr>
        <p:spPr>
          <a:xfrm>
            <a:off x="5057195" y="2129193"/>
            <a:ext cx="4099438"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GFSv16 forecasted the position of the cold front more correctly and consistently than GFSv15</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5" name="Google Shape;725;p39"/>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726" name="Google Shape;726;p39"/>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727" name="Google Shape;727;p39"/>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728" name="Google Shape;728;p39"/>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729" name="Google Shape;729;p39"/>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730" name="Google Shape;730;p3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731" name="Google Shape;731;p39"/>
          <p:cNvSpPr txBox="1"/>
          <p:nvPr/>
        </p:nvSpPr>
        <p:spPr>
          <a:xfrm>
            <a:off x="5430148" y="1074875"/>
            <a:ext cx="3400093"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Cold Front Example </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09/08/20 (F048)</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09/10/20 </a:t>
            </a:r>
            <a:endParaRPr/>
          </a:p>
        </p:txBody>
      </p:sp>
      <p:pic>
        <p:nvPicPr>
          <p:cNvPr id="732" name="Google Shape;732;p39"/>
          <p:cNvPicPr preferRelativeResize="0"/>
          <p:nvPr/>
        </p:nvPicPr>
        <p:blipFill rotWithShape="1">
          <a:blip r:embed="rId5">
            <a:alphaModFix/>
          </a:blip>
          <a:srcRect b="0" l="0" r="0" t="0"/>
          <a:stretch/>
        </p:blipFill>
        <p:spPr>
          <a:xfrm>
            <a:off x="172571" y="1177447"/>
            <a:ext cx="4871990" cy="3745103"/>
          </a:xfrm>
          <a:prstGeom prst="rect">
            <a:avLst/>
          </a:prstGeom>
          <a:noFill/>
          <a:ln>
            <a:noFill/>
          </a:ln>
        </p:spPr>
      </p:pic>
      <p:sp>
        <p:nvSpPr>
          <p:cNvPr id="733" name="Google Shape;733;p39"/>
          <p:cNvSpPr txBox="1"/>
          <p:nvPr/>
        </p:nvSpPr>
        <p:spPr>
          <a:xfrm>
            <a:off x="178833" y="1255307"/>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734" name="Google Shape;734;p39"/>
          <p:cNvSpPr txBox="1"/>
          <p:nvPr/>
        </p:nvSpPr>
        <p:spPr>
          <a:xfrm>
            <a:off x="2627927" y="1255307"/>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735" name="Google Shape;735;p39"/>
          <p:cNvSpPr txBox="1"/>
          <p:nvPr/>
        </p:nvSpPr>
        <p:spPr>
          <a:xfrm>
            <a:off x="178833" y="3167940"/>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736" name="Google Shape;736;p39"/>
          <p:cNvSpPr txBox="1"/>
          <p:nvPr/>
        </p:nvSpPr>
        <p:spPr>
          <a:xfrm>
            <a:off x="2627927" y="3167940"/>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RAP Anl.</a:t>
            </a:r>
            <a:endParaRPr/>
          </a:p>
        </p:txBody>
      </p:sp>
      <p:sp>
        <p:nvSpPr>
          <p:cNvPr id="737" name="Google Shape;737;p39"/>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Position of Frontal Boundaries</a:t>
            </a:r>
            <a:endParaRPr/>
          </a:p>
        </p:txBody>
      </p:sp>
      <p:sp>
        <p:nvSpPr>
          <p:cNvPr id="738" name="Google Shape;738;p39"/>
          <p:cNvSpPr/>
          <p:nvPr/>
        </p:nvSpPr>
        <p:spPr>
          <a:xfrm rot="-2456227">
            <a:off x="763761" y="3826839"/>
            <a:ext cx="802679" cy="831124"/>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39"/>
          <p:cNvSpPr txBox="1"/>
          <p:nvPr/>
        </p:nvSpPr>
        <p:spPr>
          <a:xfrm>
            <a:off x="5584311" y="4545653"/>
            <a:ext cx="3050708" cy="584776"/>
          </a:xfrm>
          <a:prstGeom prst="rect">
            <a:avLst/>
          </a:prstGeom>
          <a:solidFill>
            <a:srgbClr val="FBFF5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600">
                <a:solidFill>
                  <a:schemeClr val="dk1"/>
                </a:solidFill>
                <a:latin typeface="Arial"/>
                <a:ea typeface="Arial"/>
                <a:cs typeface="Arial"/>
                <a:sym typeface="Arial"/>
              </a:rPr>
              <a:t>Thanks to Steverino Silberberg </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(AWC) </a:t>
            </a:r>
            <a:r>
              <a:rPr i="1" lang="en-US" sz="1600">
                <a:solidFill>
                  <a:srgbClr val="000000"/>
                </a:solidFill>
                <a:latin typeface="Arial"/>
                <a:ea typeface="Arial"/>
                <a:cs typeface="Arial"/>
                <a:sym typeface="Arial"/>
              </a:rPr>
              <a:t>from NWS SOO Team</a:t>
            </a:r>
            <a:endParaRPr i="1" sz="1600">
              <a:solidFill>
                <a:schemeClr val="dk1"/>
              </a:solidFill>
              <a:latin typeface="Arial"/>
              <a:ea typeface="Arial"/>
              <a:cs typeface="Arial"/>
              <a:sym typeface="Arial"/>
            </a:endParaRPr>
          </a:p>
        </p:txBody>
      </p:sp>
      <p:sp>
        <p:nvSpPr>
          <p:cNvPr id="740" name="Google Shape;740;p39"/>
          <p:cNvSpPr/>
          <p:nvPr/>
        </p:nvSpPr>
        <p:spPr>
          <a:xfrm rot="-2456227">
            <a:off x="3211872" y="3826840"/>
            <a:ext cx="802679" cy="831124"/>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39"/>
          <p:cNvSpPr/>
          <p:nvPr/>
        </p:nvSpPr>
        <p:spPr>
          <a:xfrm rot="-2456227">
            <a:off x="763761" y="1908194"/>
            <a:ext cx="802679" cy="831124"/>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39"/>
          <p:cNvSpPr/>
          <p:nvPr/>
        </p:nvSpPr>
        <p:spPr>
          <a:xfrm rot="-2456227">
            <a:off x="3211872" y="1908195"/>
            <a:ext cx="802679" cy="831124"/>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3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40"/>
          <p:cNvPicPr preferRelativeResize="0"/>
          <p:nvPr/>
        </p:nvPicPr>
        <p:blipFill rotWithShape="1">
          <a:blip r:embed="rId3">
            <a:alphaModFix/>
          </a:blip>
          <a:srcRect b="0" l="0" r="0" t="0"/>
          <a:stretch/>
        </p:blipFill>
        <p:spPr>
          <a:xfrm>
            <a:off x="406847" y="1382791"/>
            <a:ext cx="3774677" cy="3774677"/>
          </a:xfrm>
          <a:prstGeom prst="rect">
            <a:avLst/>
          </a:prstGeom>
          <a:noFill/>
          <a:ln>
            <a:noFill/>
          </a:ln>
        </p:spPr>
      </p:pic>
      <p:sp>
        <p:nvSpPr>
          <p:cNvPr id="749" name="Google Shape;749;p40"/>
          <p:cNvSpPr txBox="1"/>
          <p:nvPr/>
        </p:nvSpPr>
        <p:spPr>
          <a:xfrm>
            <a:off x="4823480" y="1608676"/>
            <a:ext cx="184666" cy="59960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300">
              <a:solidFill>
                <a:srgbClr val="FF0000"/>
              </a:solidFill>
              <a:latin typeface="Arial"/>
              <a:ea typeface="Arial"/>
              <a:cs typeface="Arial"/>
              <a:sym typeface="Arial"/>
            </a:endParaRPr>
          </a:p>
        </p:txBody>
      </p:sp>
      <p:sp>
        <p:nvSpPr>
          <p:cNvPr id="750" name="Google Shape;750;p40"/>
          <p:cNvSpPr/>
          <p:nvPr/>
        </p:nvSpPr>
        <p:spPr>
          <a:xfrm>
            <a:off x="510746" y="452874"/>
            <a:ext cx="8220777" cy="493395"/>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751" name="Google Shape;751;p40"/>
          <p:cNvSpPr txBox="1"/>
          <p:nvPr/>
        </p:nvSpPr>
        <p:spPr>
          <a:xfrm>
            <a:off x="510746" y="51265"/>
            <a:ext cx="8220777" cy="353594"/>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752" name="Google Shape;752;p40"/>
          <p:cNvSpPr/>
          <p:nvPr/>
        </p:nvSpPr>
        <p:spPr>
          <a:xfrm>
            <a:off x="50034" y="29968"/>
            <a:ext cx="904781" cy="96161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753" name="Google Shape;753;p40"/>
          <p:cNvPicPr preferRelativeResize="0"/>
          <p:nvPr/>
        </p:nvPicPr>
        <p:blipFill rotWithShape="1">
          <a:blip r:embed="rId4">
            <a:alphaModFix/>
          </a:blip>
          <a:srcRect b="0" l="0" r="0" t="0"/>
          <a:stretch/>
        </p:blipFill>
        <p:spPr>
          <a:xfrm>
            <a:off x="50032" y="82978"/>
            <a:ext cx="846824" cy="859641"/>
          </a:xfrm>
          <a:prstGeom prst="rect">
            <a:avLst/>
          </a:prstGeom>
          <a:noFill/>
          <a:ln>
            <a:noFill/>
          </a:ln>
        </p:spPr>
      </p:pic>
      <p:sp>
        <p:nvSpPr>
          <p:cNvPr id="754" name="Google Shape;754;p40"/>
          <p:cNvSpPr/>
          <p:nvPr/>
        </p:nvSpPr>
        <p:spPr>
          <a:xfrm>
            <a:off x="8205660" y="41297"/>
            <a:ext cx="950975" cy="95009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755" name="Google Shape;755;p40"/>
          <p:cNvPicPr preferRelativeResize="0"/>
          <p:nvPr/>
        </p:nvPicPr>
        <p:blipFill rotWithShape="1">
          <a:blip r:embed="rId5">
            <a:alphaModFix/>
          </a:blip>
          <a:srcRect b="0" l="0" r="0" t="0"/>
          <a:stretch/>
        </p:blipFill>
        <p:spPr>
          <a:xfrm>
            <a:off x="8252214" y="94304"/>
            <a:ext cx="841248" cy="840470"/>
          </a:xfrm>
          <a:prstGeom prst="rect">
            <a:avLst/>
          </a:prstGeom>
          <a:noFill/>
          <a:ln>
            <a:noFill/>
          </a:ln>
        </p:spPr>
      </p:pic>
      <p:sp>
        <p:nvSpPr>
          <p:cNvPr id="756" name="Google Shape;756;p40"/>
          <p:cNvSpPr txBox="1"/>
          <p:nvPr/>
        </p:nvSpPr>
        <p:spPr>
          <a:xfrm>
            <a:off x="2" y="421174"/>
            <a:ext cx="9156633" cy="5227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Improved QPF ETS and Bias</a:t>
            </a:r>
            <a:endParaRPr/>
          </a:p>
        </p:txBody>
      </p:sp>
      <p:sp>
        <p:nvSpPr>
          <p:cNvPr id="757" name="Google Shape;757;p40"/>
          <p:cNvSpPr/>
          <p:nvPr/>
        </p:nvSpPr>
        <p:spPr>
          <a:xfrm>
            <a:off x="562893" y="3561281"/>
            <a:ext cx="2778184" cy="385740"/>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40"/>
          <p:cNvSpPr txBox="1"/>
          <p:nvPr/>
        </p:nvSpPr>
        <p:spPr>
          <a:xfrm>
            <a:off x="821000" y="4536737"/>
            <a:ext cx="195919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Statistically Significant</a:t>
            </a:r>
            <a:endParaRPr/>
          </a:p>
        </p:txBody>
      </p:sp>
      <p:sp>
        <p:nvSpPr>
          <p:cNvPr id="759" name="Google Shape;759;p40"/>
          <p:cNvSpPr txBox="1"/>
          <p:nvPr/>
        </p:nvSpPr>
        <p:spPr>
          <a:xfrm>
            <a:off x="4311232" y="1604809"/>
            <a:ext cx="4943376"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24-h QPF improvements appear most pronounced in the medium range, which is consistent w/ improved 500-hPa AC scores  </a:t>
            </a:r>
            <a:endParaRPr/>
          </a:p>
          <a:p>
            <a:pPr indent="-285750" lvl="1" marL="742916" marR="0" rtl="0" algn="l">
              <a:spcBef>
                <a:spcPts val="0"/>
              </a:spcBef>
              <a:spcAft>
                <a:spcPts val="0"/>
              </a:spcAft>
              <a:buClr>
                <a:srgbClr val="0432FF"/>
              </a:buClr>
              <a:buSzPts val="1800"/>
              <a:buFont typeface="Arial"/>
              <a:buChar char="•"/>
            </a:pPr>
            <a:r>
              <a:rPr b="1" i="0" lang="en-US" sz="1800" u="none" cap="none" strike="noStrike">
                <a:solidFill>
                  <a:srgbClr val="0432FF"/>
                </a:solidFill>
                <a:latin typeface="Arial"/>
                <a:ea typeface="Arial"/>
                <a:cs typeface="Arial"/>
                <a:sym typeface="Arial"/>
              </a:rPr>
              <a:t>F120: </a:t>
            </a:r>
            <a:r>
              <a:rPr b="0" i="0" lang="en-US" sz="1800" u="none" cap="none" strike="noStrike">
                <a:solidFill>
                  <a:srgbClr val="0432FF"/>
                </a:solidFill>
                <a:latin typeface="Arial"/>
                <a:ea typeface="Arial"/>
                <a:cs typeface="Arial"/>
                <a:sym typeface="Arial"/>
              </a:rPr>
              <a:t>Statistically significant improvement at 0.2–35 mm thresholds</a:t>
            </a:r>
            <a:endParaRPr/>
          </a:p>
        </p:txBody>
      </p:sp>
      <p:sp>
        <p:nvSpPr>
          <p:cNvPr id="760" name="Google Shape;760;p40"/>
          <p:cNvSpPr txBox="1"/>
          <p:nvPr/>
        </p:nvSpPr>
        <p:spPr>
          <a:xfrm>
            <a:off x="2045381" y="1697952"/>
            <a:ext cx="1877509"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24-h QPF ETS</a:t>
            </a:r>
            <a:endParaRPr/>
          </a:p>
        </p:txBody>
      </p:sp>
      <p:sp>
        <p:nvSpPr>
          <p:cNvPr id="761" name="Google Shape;761;p40"/>
          <p:cNvSpPr txBox="1"/>
          <p:nvPr/>
        </p:nvSpPr>
        <p:spPr>
          <a:xfrm>
            <a:off x="1144726" y="1057200"/>
            <a:ext cx="2778300" cy="311700"/>
          </a:xfrm>
          <a:prstGeom prst="rect">
            <a:avLst/>
          </a:prstGeom>
          <a:solidFill>
            <a:srgbClr val="D8D8D8"/>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Valid: 6/12/19</a:t>
            </a:r>
            <a:r>
              <a:rPr lang="en-US" sz="1400">
                <a:solidFill>
                  <a:schemeClr val="dk1"/>
                </a:solidFill>
                <a:latin typeface="Arial"/>
                <a:ea typeface="Arial"/>
                <a:cs typeface="Arial"/>
                <a:sym typeface="Arial"/>
              </a:rPr>
              <a:t>–</a:t>
            </a:r>
            <a:r>
              <a:rPr b="1" lang="en-US" sz="1400">
                <a:solidFill>
                  <a:schemeClr val="dk1"/>
                </a:solidFill>
                <a:latin typeface="Arial"/>
                <a:ea typeface="Arial"/>
                <a:cs typeface="Arial"/>
                <a:sym typeface="Arial"/>
              </a:rPr>
              <a:t>9/23/20 (F120) </a:t>
            </a:r>
            <a:endParaRPr sz="1400">
              <a:solidFill>
                <a:schemeClr val="dk1"/>
              </a:solidFill>
              <a:latin typeface="Arial"/>
              <a:ea typeface="Arial"/>
              <a:cs typeface="Arial"/>
              <a:sym typeface="Arial"/>
            </a:endParaRPr>
          </a:p>
        </p:txBody>
      </p:sp>
      <p:sp>
        <p:nvSpPr>
          <p:cNvPr id="762" name="Google Shape;762;p40"/>
          <p:cNvSpPr txBox="1"/>
          <p:nvPr/>
        </p:nvSpPr>
        <p:spPr>
          <a:xfrm>
            <a:off x="5104587" y="1097590"/>
            <a:ext cx="3365600" cy="369332"/>
          </a:xfrm>
          <a:prstGeom prst="rect">
            <a:avLst/>
          </a:prstGeom>
          <a:solidFill>
            <a:srgbClr val="FBFF53"/>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Equitable Threat Score (ETS)</a:t>
            </a:r>
            <a:endParaRPr/>
          </a:p>
        </p:txBody>
      </p:sp>
      <p:sp>
        <p:nvSpPr>
          <p:cNvPr id="763" name="Google Shape;763;p4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p41"/>
          <p:cNvPicPr preferRelativeResize="0"/>
          <p:nvPr/>
        </p:nvPicPr>
        <p:blipFill rotWithShape="1">
          <a:blip r:embed="rId3">
            <a:alphaModFix/>
          </a:blip>
          <a:srcRect b="0" l="0" r="0" t="0"/>
          <a:stretch/>
        </p:blipFill>
        <p:spPr>
          <a:xfrm>
            <a:off x="455690" y="1329781"/>
            <a:ext cx="3750719" cy="3750719"/>
          </a:xfrm>
          <a:prstGeom prst="rect">
            <a:avLst/>
          </a:prstGeom>
          <a:noFill/>
          <a:ln>
            <a:noFill/>
          </a:ln>
        </p:spPr>
      </p:pic>
      <p:sp>
        <p:nvSpPr>
          <p:cNvPr id="769" name="Google Shape;769;p41"/>
          <p:cNvSpPr txBox="1"/>
          <p:nvPr/>
        </p:nvSpPr>
        <p:spPr>
          <a:xfrm>
            <a:off x="4823480" y="1608676"/>
            <a:ext cx="184666" cy="59960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300">
              <a:solidFill>
                <a:srgbClr val="FF0000"/>
              </a:solidFill>
              <a:latin typeface="Arial"/>
              <a:ea typeface="Arial"/>
              <a:cs typeface="Arial"/>
              <a:sym typeface="Arial"/>
            </a:endParaRPr>
          </a:p>
        </p:txBody>
      </p:sp>
      <p:sp>
        <p:nvSpPr>
          <p:cNvPr id="770" name="Google Shape;770;p41"/>
          <p:cNvSpPr/>
          <p:nvPr/>
        </p:nvSpPr>
        <p:spPr>
          <a:xfrm>
            <a:off x="510746" y="452874"/>
            <a:ext cx="8220777" cy="493395"/>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771" name="Google Shape;771;p41"/>
          <p:cNvSpPr txBox="1"/>
          <p:nvPr/>
        </p:nvSpPr>
        <p:spPr>
          <a:xfrm>
            <a:off x="510746" y="51265"/>
            <a:ext cx="8220777" cy="353594"/>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772" name="Google Shape;772;p41"/>
          <p:cNvSpPr/>
          <p:nvPr/>
        </p:nvSpPr>
        <p:spPr>
          <a:xfrm>
            <a:off x="50034" y="29968"/>
            <a:ext cx="904781" cy="96161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773" name="Google Shape;773;p41"/>
          <p:cNvPicPr preferRelativeResize="0"/>
          <p:nvPr/>
        </p:nvPicPr>
        <p:blipFill rotWithShape="1">
          <a:blip r:embed="rId4">
            <a:alphaModFix/>
          </a:blip>
          <a:srcRect b="0" l="0" r="0" t="0"/>
          <a:stretch/>
        </p:blipFill>
        <p:spPr>
          <a:xfrm>
            <a:off x="50032" y="82978"/>
            <a:ext cx="846824" cy="859641"/>
          </a:xfrm>
          <a:prstGeom prst="rect">
            <a:avLst/>
          </a:prstGeom>
          <a:noFill/>
          <a:ln>
            <a:noFill/>
          </a:ln>
        </p:spPr>
      </p:pic>
      <p:sp>
        <p:nvSpPr>
          <p:cNvPr id="774" name="Google Shape;774;p41"/>
          <p:cNvSpPr/>
          <p:nvPr/>
        </p:nvSpPr>
        <p:spPr>
          <a:xfrm>
            <a:off x="8205660" y="41297"/>
            <a:ext cx="950975" cy="95009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775" name="Google Shape;775;p41"/>
          <p:cNvPicPr preferRelativeResize="0"/>
          <p:nvPr/>
        </p:nvPicPr>
        <p:blipFill rotWithShape="1">
          <a:blip r:embed="rId5">
            <a:alphaModFix/>
          </a:blip>
          <a:srcRect b="0" l="0" r="0" t="0"/>
          <a:stretch/>
        </p:blipFill>
        <p:spPr>
          <a:xfrm>
            <a:off x="8252214" y="94304"/>
            <a:ext cx="841248" cy="840470"/>
          </a:xfrm>
          <a:prstGeom prst="rect">
            <a:avLst/>
          </a:prstGeom>
          <a:noFill/>
          <a:ln>
            <a:noFill/>
          </a:ln>
        </p:spPr>
      </p:pic>
      <p:sp>
        <p:nvSpPr>
          <p:cNvPr id="776" name="Google Shape;776;p41"/>
          <p:cNvSpPr/>
          <p:nvPr/>
        </p:nvSpPr>
        <p:spPr>
          <a:xfrm rot="280242">
            <a:off x="622441" y="3997234"/>
            <a:ext cx="1253839" cy="403532"/>
          </a:xfrm>
          <a:prstGeom prst="ellipse">
            <a:avLst/>
          </a:prstGeom>
          <a:noFill/>
          <a:ln cap="flat" cmpd="sng" w="25400">
            <a:solidFill>
              <a:srgbClr val="17B8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7B815"/>
              </a:solidFill>
              <a:latin typeface="Calibri"/>
              <a:ea typeface="Calibri"/>
              <a:cs typeface="Calibri"/>
              <a:sym typeface="Calibri"/>
            </a:endParaRPr>
          </a:p>
        </p:txBody>
      </p:sp>
      <p:sp>
        <p:nvSpPr>
          <p:cNvPr id="777" name="Google Shape;777;p41"/>
          <p:cNvSpPr txBox="1"/>
          <p:nvPr/>
        </p:nvSpPr>
        <p:spPr>
          <a:xfrm>
            <a:off x="896856" y="3350557"/>
            <a:ext cx="1959191" cy="3074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Statistically Significant</a:t>
            </a:r>
            <a:endParaRPr/>
          </a:p>
        </p:txBody>
      </p:sp>
      <p:sp>
        <p:nvSpPr>
          <p:cNvPr id="778" name="Google Shape;778;p41"/>
          <p:cNvSpPr/>
          <p:nvPr/>
        </p:nvSpPr>
        <p:spPr>
          <a:xfrm rot="-387369">
            <a:off x="2529023" y="3539013"/>
            <a:ext cx="1053212" cy="399844"/>
          </a:xfrm>
          <a:prstGeom prst="ellipse">
            <a:avLst/>
          </a:prstGeom>
          <a:noFill/>
          <a:ln cap="flat" cmpd="sng" w="25400">
            <a:solidFill>
              <a:srgbClr val="0441F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79" name="Google Shape;779;p41"/>
          <p:cNvCxnSpPr/>
          <p:nvPr/>
        </p:nvCxnSpPr>
        <p:spPr>
          <a:xfrm>
            <a:off x="854917" y="2339369"/>
            <a:ext cx="3157434" cy="0"/>
          </a:xfrm>
          <a:prstGeom prst="straightConnector1">
            <a:avLst/>
          </a:prstGeom>
          <a:noFill/>
          <a:ln cap="flat" cmpd="sng" w="19050">
            <a:solidFill>
              <a:schemeClr val="dk1"/>
            </a:solidFill>
            <a:prstDash val="dash"/>
            <a:round/>
            <a:headEnd len="sm" w="sm" type="none"/>
            <a:tailEnd len="sm" w="sm" type="none"/>
          </a:ln>
        </p:spPr>
      </p:cxnSp>
      <p:cxnSp>
        <p:nvCxnSpPr>
          <p:cNvPr id="780" name="Google Shape;780;p41"/>
          <p:cNvCxnSpPr/>
          <p:nvPr/>
        </p:nvCxnSpPr>
        <p:spPr>
          <a:xfrm rot="10800000">
            <a:off x="3050437" y="2669741"/>
            <a:ext cx="0" cy="299990"/>
          </a:xfrm>
          <a:prstGeom prst="straightConnector1">
            <a:avLst/>
          </a:prstGeom>
          <a:noFill/>
          <a:ln cap="flat" cmpd="sng" w="25400">
            <a:solidFill>
              <a:srgbClr val="0441FA"/>
            </a:solidFill>
            <a:prstDash val="solid"/>
            <a:round/>
            <a:headEnd len="sm" w="sm" type="none"/>
            <a:tailEnd len="med" w="med" type="triangle"/>
          </a:ln>
        </p:spPr>
      </p:cxnSp>
      <p:cxnSp>
        <p:nvCxnSpPr>
          <p:cNvPr id="781" name="Google Shape;781;p41"/>
          <p:cNvCxnSpPr/>
          <p:nvPr/>
        </p:nvCxnSpPr>
        <p:spPr>
          <a:xfrm>
            <a:off x="1245493" y="1705708"/>
            <a:ext cx="0" cy="288734"/>
          </a:xfrm>
          <a:prstGeom prst="straightConnector1">
            <a:avLst/>
          </a:prstGeom>
          <a:noFill/>
          <a:ln cap="flat" cmpd="sng" w="25400">
            <a:solidFill>
              <a:srgbClr val="17B815"/>
            </a:solidFill>
            <a:prstDash val="solid"/>
            <a:round/>
            <a:headEnd len="sm" w="sm" type="none"/>
            <a:tailEnd len="med" w="med" type="triangle"/>
          </a:ln>
        </p:spPr>
      </p:cxnSp>
      <p:sp>
        <p:nvSpPr>
          <p:cNvPr id="782" name="Google Shape;782;p41"/>
          <p:cNvSpPr txBox="1"/>
          <p:nvPr/>
        </p:nvSpPr>
        <p:spPr>
          <a:xfrm>
            <a:off x="4273574" y="1515579"/>
            <a:ext cx="5024175"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24-h QPF bias improvements also most pronounced in the medium range</a:t>
            </a:r>
            <a:endParaRPr/>
          </a:p>
          <a:p>
            <a:pPr indent="-171450" lvl="0" marL="285750"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285750" lvl="0" marL="285750" marR="0" rtl="0" algn="l">
              <a:spcBef>
                <a:spcPts val="0"/>
              </a:spcBef>
              <a:spcAft>
                <a:spcPts val="0"/>
              </a:spcAft>
              <a:buClr>
                <a:srgbClr val="17B815"/>
              </a:buClr>
              <a:buSzPts val="1800"/>
              <a:buFont typeface="Arial"/>
              <a:buChar char="•"/>
            </a:pPr>
            <a:r>
              <a:rPr lang="en-US" sz="1800">
                <a:solidFill>
                  <a:srgbClr val="17B815"/>
                </a:solidFill>
                <a:latin typeface="Arial"/>
                <a:ea typeface="Arial"/>
                <a:cs typeface="Arial"/>
                <a:sym typeface="Arial"/>
              </a:rPr>
              <a:t>Reduction of the high bias at lower QPF thresholds is statistically significant</a:t>
            </a:r>
            <a:endParaRPr/>
          </a:p>
          <a:p>
            <a:pPr indent="-171450" lvl="0" marL="285750"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285750" lvl="0" marL="285750" marR="0" rtl="0" algn="l">
              <a:spcBef>
                <a:spcPts val="0"/>
              </a:spcBef>
              <a:spcAft>
                <a:spcPts val="0"/>
              </a:spcAft>
              <a:buClr>
                <a:srgbClr val="0441FA"/>
              </a:buClr>
              <a:buSzPts val="1800"/>
              <a:buFont typeface="Arial"/>
              <a:buChar char="•"/>
            </a:pPr>
            <a:r>
              <a:rPr lang="en-US" sz="1800">
                <a:solidFill>
                  <a:srgbClr val="0441FA"/>
                </a:solidFill>
                <a:latin typeface="Arial"/>
                <a:ea typeface="Arial"/>
                <a:cs typeface="Arial"/>
                <a:sym typeface="Arial"/>
              </a:rPr>
              <a:t>Reduction of the low bias at medium-to-high QPF thresholds is statistically significant</a:t>
            </a:r>
            <a:endParaRPr/>
          </a:p>
          <a:p>
            <a:pPr indent="-171450" lvl="0" marL="285750"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Overall bias improvement is seen in the short range as well</a:t>
            </a:r>
            <a:endParaRPr/>
          </a:p>
        </p:txBody>
      </p:sp>
      <p:sp>
        <p:nvSpPr>
          <p:cNvPr id="783" name="Google Shape;783;p41"/>
          <p:cNvSpPr txBox="1"/>
          <p:nvPr/>
        </p:nvSpPr>
        <p:spPr>
          <a:xfrm>
            <a:off x="6291796" y="1097590"/>
            <a:ext cx="672254" cy="369332"/>
          </a:xfrm>
          <a:prstGeom prst="rect">
            <a:avLst/>
          </a:prstGeom>
          <a:solidFill>
            <a:srgbClr val="FBFF53"/>
          </a:soli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Bias</a:t>
            </a:r>
            <a:endParaRPr/>
          </a:p>
        </p:txBody>
      </p:sp>
      <p:sp>
        <p:nvSpPr>
          <p:cNvPr id="784" name="Google Shape;784;p41"/>
          <p:cNvSpPr txBox="1"/>
          <p:nvPr/>
        </p:nvSpPr>
        <p:spPr>
          <a:xfrm>
            <a:off x="2" y="421174"/>
            <a:ext cx="9156633" cy="5227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Improved QPF ETS and Bias</a:t>
            </a:r>
            <a:endParaRPr/>
          </a:p>
        </p:txBody>
      </p:sp>
      <p:sp>
        <p:nvSpPr>
          <p:cNvPr id="785" name="Google Shape;785;p41"/>
          <p:cNvSpPr txBox="1"/>
          <p:nvPr/>
        </p:nvSpPr>
        <p:spPr>
          <a:xfrm>
            <a:off x="2088524" y="1576754"/>
            <a:ext cx="1923827" cy="369332"/>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24-h QPF Bias</a:t>
            </a:r>
            <a:endParaRPr/>
          </a:p>
        </p:txBody>
      </p:sp>
      <p:sp>
        <p:nvSpPr>
          <p:cNvPr id="786" name="Google Shape;786;p41"/>
          <p:cNvSpPr txBox="1"/>
          <p:nvPr/>
        </p:nvSpPr>
        <p:spPr>
          <a:xfrm>
            <a:off x="1068250" y="1049150"/>
            <a:ext cx="2727000" cy="311700"/>
          </a:xfrm>
          <a:prstGeom prst="rect">
            <a:avLst/>
          </a:prstGeom>
          <a:solidFill>
            <a:srgbClr val="D8D8D8"/>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Valid: 6/12/19</a:t>
            </a:r>
            <a:r>
              <a:rPr lang="en-US" sz="1400">
                <a:solidFill>
                  <a:schemeClr val="dk1"/>
                </a:solidFill>
                <a:latin typeface="Arial"/>
                <a:ea typeface="Arial"/>
                <a:cs typeface="Arial"/>
                <a:sym typeface="Arial"/>
              </a:rPr>
              <a:t>–</a:t>
            </a:r>
            <a:r>
              <a:rPr b="1" lang="en-US" sz="1400">
                <a:solidFill>
                  <a:schemeClr val="dk1"/>
                </a:solidFill>
                <a:latin typeface="Arial"/>
                <a:ea typeface="Arial"/>
                <a:cs typeface="Arial"/>
                <a:sym typeface="Arial"/>
              </a:rPr>
              <a:t>9/23/20 (F120) </a:t>
            </a:r>
            <a:endParaRPr sz="1400">
              <a:solidFill>
                <a:schemeClr val="dk1"/>
              </a:solidFill>
              <a:latin typeface="Arial"/>
              <a:ea typeface="Arial"/>
              <a:cs typeface="Arial"/>
              <a:sym typeface="Arial"/>
            </a:endParaRPr>
          </a:p>
        </p:txBody>
      </p:sp>
      <p:sp>
        <p:nvSpPr>
          <p:cNvPr id="787" name="Google Shape;787;p4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42"/>
          <p:cNvSpPr/>
          <p:nvPr/>
        </p:nvSpPr>
        <p:spPr>
          <a:xfrm>
            <a:off x="510746" y="452874"/>
            <a:ext cx="8220777" cy="493395"/>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793" name="Google Shape;793;p42"/>
          <p:cNvSpPr txBox="1"/>
          <p:nvPr/>
        </p:nvSpPr>
        <p:spPr>
          <a:xfrm>
            <a:off x="510746" y="51265"/>
            <a:ext cx="8220777" cy="353594"/>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794" name="Google Shape;794;p42"/>
          <p:cNvSpPr/>
          <p:nvPr/>
        </p:nvSpPr>
        <p:spPr>
          <a:xfrm>
            <a:off x="50034" y="29968"/>
            <a:ext cx="904781" cy="96161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795" name="Google Shape;795;p42"/>
          <p:cNvPicPr preferRelativeResize="0"/>
          <p:nvPr/>
        </p:nvPicPr>
        <p:blipFill rotWithShape="1">
          <a:blip r:embed="rId3">
            <a:alphaModFix/>
          </a:blip>
          <a:srcRect b="0" l="0" r="0" t="0"/>
          <a:stretch/>
        </p:blipFill>
        <p:spPr>
          <a:xfrm>
            <a:off x="50032" y="82978"/>
            <a:ext cx="846824" cy="859641"/>
          </a:xfrm>
          <a:prstGeom prst="rect">
            <a:avLst/>
          </a:prstGeom>
          <a:noFill/>
          <a:ln>
            <a:noFill/>
          </a:ln>
        </p:spPr>
      </p:pic>
      <p:sp>
        <p:nvSpPr>
          <p:cNvPr id="796" name="Google Shape;796;p42"/>
          <p:cNvSpPr/>
          <p:nvPr/>
        </p:nvSpPr>
        <p:spPr>
          <a:xfrm>
            <a:off x="8205660" y="41297"/>
            <a:ext cx="950975" cy="95009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797" name="Google Shape;797;p42"/>
          <p:cNvPicPr preferRelativeResize="0"/>
          <p:nvPr/>
        </p:nvPicPr>
        <p:blipFill rotWithShape="1">
          <a:blip r:embed="rId4">
            <a:alphaModFix/>
          </a:blip>
          <a:srcRect b="0" l="0" r="0" t="0"/>
          <a:stretch/>
        </p:blipFill>
        <p:spPr>
          <a:xfrm>
            <a:off x="8252214" y="94304"/>
            <a:ext cx="841248" cy="840470"/>
          </a:xfrm>
          <a:prstGeom prst="rect">
            <a:avLst/>
          </a:prstGeom>
          <a:noFill/>
          <a:ln>
            <a:noFill/>
          </a:ln>
        </p:spPr>
      </p:pic>
      <p:pic>
        <p:nvPicPr>
          <p:cNvPr id="798" name="Google Shape;798;p42"/>
          <p:cNvPicPr preferRelativeResize="0"/>
          <p:nvPr/>
        </p:nvPicPr>
        <p:blipFill rotWithShape="1">
          <a:blip r:embed="rId5">
            <a:alphaModFix/>
          </a:blip>
          <a:srcRect b="0" l="0" r="0" t="0"/>
          <a:stretch/>
        </p:blipFill>
        <p:spPr>
          <a:xfrm>
            <a:off x="543859" y="1049488"/>
            <a:ext cx="3974286" cy="3931450"/>
          </a:xfrm>
          <a:prstGeom prst="rect">
            <a:avLst/>
          </a:prstGeom>
          <a:noFill/>
          <a:ln>
            <a:noFill/>
          </a:ln>
        </p:spPr>
      </p:pic>
      <p:sp>
        <p:nvSpPr>
          <p:cNvPr id="799" name="Google Shape;799;p42"/>
          <p:cNvSpPr txBox="1"/>
          <p:nvPr/>
        </p:nvSpPr>
        <p:spPr>
          <a:xfrm>
            <a:off x="543860" y="2422077"/>
            <a:ext cx="1139233" cy="32286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800" name="Google Shape;800;p42"/>
          <p:cNvSpPr txBox="1"/>
          <p:nvPr/>
        </p:nvSpPr>
        <p:spPr>
          <a:xfrm>
            <a:off x="2548587" y="2422077"/>
            <a:ext cx="1139233" cy="32286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801" name="Google Shape;801;p42"/>
          <p:cNvSpPr txBox="1"/>
          <p:nvPr/>
        </p:nvSpPr>
        <p:spPr>
          <a:xfrm>
            <a:off x="543859" y="4425181"/>
            <a:ext cx="1139233" cy="32286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802" name="Google Shape;802;p42"/>
          <p:cNvSpPr txBox="1"/>
          <p:nvPr/>
        </p:nvSpPr>
        <p:spPr>
          <a:xfrm>
            <a:off x="2548587" y="4425587"/>
            <a:ext cx="1139233" cy="32286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Stage IV</a:t>
            </a:r>
            <a:endParaRPr/>
          </a:p>
        </p:txBody>
      </p:sp>
      <p:sp>
        <p:nvSpPr>
          <p:cNvPr id="803" name="Google Shape;803;p42"/>
          <p:cNvSpPr txBox="1"/>
          <p:nvPr/>
        </p:nvSpPr>
        <p:spPr>
          <a:xfrm>
            <a:off x="4721937" y="1802102"/>
            <a:ext cx="4241420" cy="922476"/>
          </a:xfrm>
          <a:prstGeom prst="rect">
            <a:avLst/>
          </a:prstGeom>
          <a:noFill/>
          <a:ln>
            <a:noFill/>
          </a:ln>
        </p:spPr>
        <p:txBody>
          <a:bodyPr anchorCtr="0" anchor="t" bIns="45700" lIns="91425" spcFirstLastPara="1" rIns="91425" wrap="square" tIns="45700">
            <a:spAutoFit/>
          </a:bodyPr>
          <a:lstStyle/>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sp>
        <p:nvSpPr>
          <p:cNvPr id="804" name="Google Shape;804;p42"/>
          <p:cNvSpPr txBox="1"/>
          <p:nvPr/>
        </p:nvSpPr>
        <p:spPr>
          <a:xfrm>
            <a:off x="4873659" y="1073881"/>
            <a:ext cx="3956583"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West Coast Bomb Cyclone Case</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00z 11/22/19 (F132)</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11/27/19 </a:t>
            </a:r>
            <a:endParaRPr/>
          </a:p>
        </p:txBody>
      </p:sp>
      <p:sp>
        <p:nvSpPr>
          <p:cNvPr id="805" name="Google Shape;805;p42"/>
          <p:cNvSpPr txBox="1"/>
          <p:nvPr/>
        </p:nvSpPr>
        <p:spPr>
          <a:xfrm>
            <a:off x="4721937" y="1971585"/>
            <a:ext cx="44220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GFSv16 consistently had (correctly) higher QPF amounts inland over N California and Oregon for this case</a:t>
            </a:r>
            <a:endParaRPr/>
          </a:p>
        </p:txBody>
      </p:sp>
      <p:sp>
        <p:nvSpPr>
          <p:cNvPr id="806" name="Google Shape;806;p42"/>
          <p:cNvSpPr txBox="1"/>
          <p:nvPr/>
        </p:nvSpPr>
        <p:spPr>
          <a:xfrm>
            <a:off x="2" y="421174"/>
            <a:ext cx="9156633" cy="5227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Improved QPF ETS and Bias</a:t>
            </a:r>
            <a:endParaRPr/>
          </a:p>
        </p:txBody>
      </p:sp>
      <p:sp>
        <p:nvSpPr>
          <p:cNvPr id="807" name="Google Shape;807;p4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3"/>
          <p:cNvSpPr txBox="1"/>
          <p:nvPr/>
        </p:nvSpPr>
        <p:spPr>
          <a:xfrm>
            <a:off x="239659" y="1012380"/>
            <a:ext cx="8491863" cy="4462760"/>
          </a:xfrm>
          <a:prstGeom prst="rect">
            <a:avLst/>
          </a:prstGeom>
          <a:noFill/>
          <a:ln>
            <a:noFill/>
          </a:ln>
        </p:spPr>
        <p:txBody>
          <a:bodyPr anchorCtr="0" anchor="t" bIns="45700" lIns="91425" spcFirstLastPara="1" rIns="91425" wrap="square" tIns="45700">
            <a:spAutoFit/>
          </a:bodyPr>
          <a:lstStyle/>
          <a:p>
            <a:pPr indent="0" lvl="0" marL="91438" marR="0" rtl="0" algn="l">
              <a:spcBef>
                <a:spcPts val="0"/>
              </a:spcBef>
              <a:spcAft>
                <a:spcPts val="0"/>
              </a:spcAft>
              <a:buNone/>
            </a:pPr>
            <a:r>
              <a:t/>
            </a:r>
            <a:endParaRPr b="1" sz="900" u="sng">
              <a:solidFill>
                <a:srgbClr val="000000"/>
              </a:solidFill>
              <a:latin typeface="Arial"/>
              <a:ea typeface="Arial"/>
              <a:cs typeface="Arial"/>
              <a:sym typeface="Arial"/>
            </a:endParaRPr>
          </a:p>
          <a:p>
            <a:pPr indent="-257175" lvl="0" marL="348613"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Notable improvements in synoptic-scale performance in the medium-range </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Progressive bias in GFSv15 appears mitigated with better consistency catching correct solutions earlier</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Improved frontal positions and QPF</a:t>
            </a:r>
            <a:endParaRPr/>
          </a:p>
          <a:p>
            <a:pPr indent="0" lvl="1" marL="199991"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 in low-level temperature forecasts (mitigation of the winter low-level cold bias)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Better ability to resolve shallow, cold air masses and some associated cold air damming events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Improvements to TC intensity and increased lead time for genesis</a:t>
            </a:r>
            <a:endParaRPr/>
          </a:p>
          <a:p>
            <a:pPr indent="-257175" lvl="2" marL="914333"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With stronger TCs, GFSv16 has overall better track, size, and intensity</a:t>
            </a:r>
            <a:endParaRPr/>
          </a:p>
          <a:p>
            <a:pPr indent="-142875" lvl="0" marL="348613"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161925" lvl="0" marL="348613" marR="0" rtl="0" algn="l">
              <a:spcBef>
                <a:spcPts val="0"/>
              </a:spcBef>
              <a:spcAft>
                <a:spcPts val="0"/>
              </a:spcAft>
              <a:buClr>
                <a:schemeClr val="dk1"/>
              </a:buClr>
              <a:buSzPts val="1500"/>
              <a:buFont typeface="Arial"/>
              <a:buNone/>
            </a:pPr>
            <a:r>
              <a:t/>
            </a:r>
            <a:endParaRPr sz="1500">
              <a:solidFill>
                <a:srgbClr val="000000"/>
              </a:solidFill>
              <a:latin typeface="Arial"/>
              <a:ea typeface="Arial"/>
              <a:cs typeface="Arial"/>
              <a:sym typeface="Arial"/>
            </a:endParaRPr>
          </a:p>
          <a:p>
            <a:pPr indent="-292091" lvl="0" marL="434329" marR="0" rtl="0" algn="l">
              <a:spcBef>
                <a:spcPts val="0"/>
              </a:spcBef>
              <a:spcAft>
                <a:spcPts val="0"/>
              </a:spcAft>
              <a:buClr>
                <a:schemeClr val="dk1"/>
              </a:buClr>
              <a:buSzPts val="800"/>
              <a:buFont typeface="Arial"/>
              <a:buNone/>
            </a:pPr>
            <a:r>
              <a:t/>
            </a:r>
            <a:endParaRPr sz="800">
              <a:solidFill>
                <a:srgbClr val="000000"/>
              </a:solidFill>
              <a:latin typeface="Arial"/>
              <a:ea typeface="Arial"/>
              <a:cs typeface="Arial"/>
              <a:sym typeface="Arial"/>
            </a:endParaRPr>
          </a:p>
        </p:txBody>
      </p:sp>
      <p:sp>
        <p:nvSpPr>
          <p:cNvPr id="813" name="Google Shape;813;p43"/>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814" name="Google Shape;814;p43"/>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815" name="Google Shape;815;p43"/>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816" name="Google Shape;816;p43"/>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817" name="Google Shape;817;p43"/>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818" name="Google Shape;818;p4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819" name="Google Shape;819;p43"/>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Common Strengths From All Evaluations</a:t>
            </a:r>
            <a:endParaRPr/>
          </a:p>
        </p:txBody>
      </p:sp>
      <p:sp>
        <p:nvSpPr>
          <p:cNvPr id="820" name="Google Shape;820;p43"/>
          <p:cNvSpPr/>
          <p:nvPr/>
        </p:nvSpPr>
        <p:spPr>
          <a:xfrm>
            <a:off x="412478" y="2435469"/>
            <a:ext cx="8268668" cy="791308"/>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4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44"/>
          <p:cNvPicPr preferRelativeResize="0"/>
          <p:nvPr/>
        </p:nvPicPr>
        <p:blipFill rotWithShape="1">
          <a:blip r:embed="rId3">
            <a:alphaModFix/>
          </a:blip>
          <a:srcRect b="0" l="0" r="0" t="0"/>
          <a:stretch/>
        </p:blipFill>
        <p:spPr>
          <a:xfrm>
            <a:off x="600549" y="1383875"/>
            <a:ext cx="3796257" cy="3796257"/>
          </a:xfrm>
          <a:prstGeom prst="rect">
            <a:avLst/>
          </a:prstGeom>
          <a:noFill/>
          <a:ln>
            <a:noFill/>
          </a:ln>
        </p:spPr>
      </p:pic>
      <p:pic>
        <p:nvPicPr>
          <p:cNvPr id="827" name="Google Shape;827;p44"/>
          <p:cNvPicPr preferRelativeResize="0"/>
          <p:nvPr/>
        </p:nvPicPr>
        <p:blipFill rotWithShape="1">
          <a:blip r:embed="rId4">
            <a:alphaModFix/>
          </a:blip>
          <a:srcRect b="0" l="0" r="0" t="0"/>
          <a:stretch/>
        </p:blipFill>
        <p:spPr>
          <a:xfrm>
            <a:off x="4553502" y="1396082"/>
            <a:ext cx="3796257" cy="3796257"/>
          </a:xfrm>
          <a:prstGeom prst="rect">
            <a:avLst/>
          </a:prstGeom>
          <a:noFill/>
          <a:ln>
            <a:noFill/>
          </a:ln>
        </p:spPr>
      </p:pic>
      <p:sp>
        <p:nvSpPr>
          <p:cNvPr id="828" name="Google Shape;828;p4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829" name="Google Shape;829;p44"/>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830" name="Google Shape;830;p44"/>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831" name="Google Shape;831;p44"/>
          <p:cNvPicPr preferRelativeResize="0"/>
          <p:nvPr/>
        </p:nvPicPr>
        <p:blipFill rotWithShape="1">
          <a:blip r:embed="rId5">
            <a:alphaModFix/>
          </a:blip>
          <a:srcRect b="0" l="0" r="0" t="0"/>
          <a:stretch/>
        </p:blipFill>
        <p:spPr>
          <a:xfrm>
            <a:off x="50032" y="80674"/>
            <a:ext cx="846824" cy="860437"/>
          </a:xfrm>
          <a:prstGeom prst="rect">
            <a:avLst/>
          </a:prstGeom>
          <a:noFill/>
          <a:ln>
            <a:noFill/>
          </a:ln>
        </p:spPr>
      </p:pic>
      <p:sp>
        <p:nvSpPr>
          <p:cNvPr id="832" name="Google Shape;832;p44"/>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833" name="Google Shape;833;p44"/>
          <p:cNvPicPr preferRelativeResize="0"/>
          <p:nvPr/>
        </p:nvPicPr>
        <p:blipFill rotWithShape="1">
          <a:blip r:embed="rId6">
            <a:alphaModFix/>
          </a:blip>
          <a:srcRect b="0" l="0" r="0" t="0"/>
          <a:stretch/>
        </p:blipFill>
        <p:spPr>
          <a:xfrm>
            <a:off x="8252214" y="92010"/>
            <a:ext cx="841248" cy="841248"/>
          </a:xfrm>
          <a:prstGeom prst="rect">
            <a:avLst/>
          </a:prstGeom>
          <a:noFill/>
          <a:ln>
            <a:noFill/>
          </a:ln>
        </p:spPr>
      </p:pic>
      <p:sp>
        <p:nvSpPr>
          <p:cNvPr id="834" name="Google Shape;834;p44"/>
          <p:cNvSpPr txBox="1"/>
          <p:nvPr/>
        </p:nvSpPr>
        <p:spPr>
          <a:xfrm>
            <a:off x="981645" y="2744522"/>
            <a:ext cx="800661" cy="646331"/>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850T</a:t>
            </a:r>
            <a:endParaRPr/>
          </a:p>
          <a:p>
            <a:pPr indent="0" lvl="0" marL="0" marR="0" rtl="0" algn="ctr">
              <a:spcBef>
                <a:spcPts val="0"/>
              </a:spcBef>
              <a:spcAft>
                <a:spcPts val="0"/>
              </a:spcAft>
              <a:buNone/>
            </a:pPr>
            <a:r>
              <a:rPr b="1" lang="en-US" sz="1800">
                <a:solidFill>
                  <a:schemeClr val="dk1"/>
                </a:solidFill>
                <a:latin typeface="Arial"/>
                <a:ea typeface="Arial"/>
                <a:cs typeface="Arial"/>
                <a:sym typeface="Arial"/>
              </a:rPr>
              <a:t>Bias</a:t>
            </a:r>
            <a:endParaRPr/>
          </a:p>
        </p:txBody>
      </p:sp>
      <p:sp>
        <p:nvSpPr>
          <p:cNvPr id="835" name="Google Shape;835;p44"/>
          <p:cNvSpPr txBox="1"/>
          <p:nvPr/>
        </p:nvSpPr>
        <p:spPr>
          <a:xfrm>
            <a:off x="7230384" y="2759866"/>
            <a:ext cx="938931" cy="646331"/>
          </a:xfrm>
          <a:prstGeom prst="rect">
            <a:avLst/>
          </a:prstGeom>
          <a:solidFill>
            <a:srgbClr val="FBFF5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850T</a:t>
            </a:r>
            <a:endParaRPr/>
          </a:p>
          <a:p>
            <a:pPr indent="0" lvl="0" marL="0" marR="0" rtl="0" algn="ctr">
              <a:spcBef>
                <a:spcPts val="0"/>
              </a:spcBef>
              <a:spcAft>
                <a:spcPts val="0"/>
              </a:spcAft>
              <a:buNone/>
            </a:pPr>
            <a:r>
              <a:rPr b="1" lang="en-US" sz="1800">
                <a:solidFill>
                  <a:schemeClr val="dk1"/>
                </a:solidFill>
                <a:latin typeface="Arial"/>
                <a:ea typeface="Arial"/>
                <a:cs typeface="Arial"/>
                <a:sym typeface="Arial"/>
              </a:rPr>
              <a:t>RMSE</a:t>
            </a:r>
            <a:endParaRPr/>
          </a:p>
        </p:txBody>
      </p:sp>
      <p:sp>
        <p:nvSpPr>
          <p:cNvPr id="836" name="Google Shape;836;p44"/>
          <p:cNvSpPr txBox="1"/>
          <p:nvPr/>
        </p:nvSpPr>
        <p:spPr>
          <a:xfrm>
            <a:off x="1274694" y="1363083"/>
            <a:ext cx="2649789" cy="338554"/>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NH – Winter/Spring 2020</a:t>
            </a:r>
            <a:endParaRPr/>
          </a:p>
        </p:txBody>
      </p:sp>
      <p:sp>
        <p:nvSpPr>
          <p:cNvPr id="837" name="Google Shape;837;p44"/>
          <p:cNvSpPr txBox="1"/>
          <p:nvPr/>
        </p:nvSpPr>
        <p:spPr>
          <a:xfrm>
            <a:off x="5249559" y="1363083"/>
            <a:ext cx="2649789" cy="338554"/>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NH – Winter/Spring 2020</a:t>
            </a:r>
            <a:endParaRPr/>
          </a:p>
        </p:txBody>
      </p:sp>
      <p:sp>
        <p:nvSpPr>
          <p:cNvPr id="838" name="Google Shape;838;p44"/>
          <p:cNvSpPr txBox="1"/>
          <p:nvPr/>
        </p:nvSpPr>
        <p:spPr>
          <a:xfrm>
            <a:off x="2852039" y="1654054"/>
            <a:ext cx="107244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GFSv16</a:t>
            </a:r>
            <a:endParaRPr/>
          </a:p>
        </p:txBody>
      </p:sp>
      <p:sp>
        <p:nvSpPr>
          <p:cNvPr id="839" name="Google Shape;839;p44"/>
          <p:cNvSpPr txBox="1"/>
          <p:nvPr/>
        </p:nvSpPr>
        <p:spPr>
          <a:xfrm>
            <a:off x="2849102" y="2823612"/>
            <a:ext cx="107244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GFSv15</a:t>
            </a:r>
            <a:endParaRPr/>
          </a:p>
        </p:txBody>
      </p:sp>
      <p:sp>
        <p:nvSpPr>
          <p:cNvPr id="840" name="Google Shape;840;p44"/>
          <p:cNvSpPr txBox="1"/>
          <p:nvPr/>
        </p:nvSpPr>
        <p:spPr>
          <a:xfrm>
            <a:off x="6826904" y="2371248"/>
            <a:ext cx="107244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GFSv16</a:t>
            </a:r>
            <a:endParaRPr/>
          </a:p>
        </p:txBody>
      </p:sp>
      <p:sp>
        <p:nvSpPr>
          <p:cNvPr id="841" name="Google Shape;841;p44"/>
          <p:cNvSpPr txBox="1"/>
          <p:nvPr/>
        </p:nvSpPr>
        <p:spPr>
          <a:xfrm>
            <a:off x="6826904" y="1736104"/>
            <a:ext cx="107244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GFSv15</a:t>
            </a:r>
            <a:endParaRPr/>
          </a:p>
        </p:txBody>
      </p:sp>
      <p:sp>
        <p:nvSpPr>
          <p:cNvPr id="842" name="Google Shape;842;p44"/>
          <p:cNvSpPr txBox="1"/>
          <p:nvPr/>
        </p:nvSpPr>
        <p:spPr>
          <a:xfrm>
            <a:off x="-352778" y="958894"/>
            <a:ext cx="982133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GFSv15</a:t>
            </a:r>
            <a:r>
              <a:rPr lang="en-US" sz="1800">
                <a:solidFill>
                  <a:srgbClr val="FF0000"/>
                </a:solidFill>
                <a:latin typeface="Arial"/>
                <a:ea typeface="Arial"/>
                <a:cs typeface="Arial"/>
                <a:sym typeface="Arial"/>
              </a:rPr>
              <a:t> </a:t>
            </a:r>
            <a:r>
              <a:rPr lang="en-US" sz="1800">
                <a:solidFill>
                  <a:schemeClr val="dk1"/>
                </a:solidFill>
                <a:latin typeface="Arial"/>
                <a:ea typeface="Arial"/>
                <a:cs typeface="Arial"/>
                <a:sym typeface="Arial"/>
              </a:rPr>
              <a:t>has a known </a:t>
            </a:r>
            <a:r>
              <a:rPr lang="en-US" sz="1800" u="sng">
                <a:solidFill>
                  <a:schemeClr val="dk1"/>
                </a:solidFill>
                <a:latin typeface="Arial"/>
                <a:ea typeface="Arial"/>
                <a:cs typeface="Arial"/>
                <a:sym typeface="Arial"/>
              </a:rPr>
              <a:t>low-level cold bias</a:t>
            </a:r>
            <a:r>
              <a:rPr lang="en-US" sz="1800">
                <a:solidFill>
                  <a:schemeClr val="dk1"/>
                </a:solidFill>
                <a:latin typeface="Arial"/>
                <a:ea typeface="Arial"/>
                <a:cs typeface="Arial"/>
                <a:sym typeface="Arial"/>
              </a:rPr>
              <a:t> that gets worse with lead time</a:t>
            </a:r>
            <a:endParaRPr/>
          </a:p>
        </p:txBody>
      </p:sp>
      <p:sp>
        <p:nvSpPr>
          <p:cNvPr id="843" name="Google Shape;843;p44"/>
          <p:cNvSpPr txBox="1"/>
          <p:nvPr/>
        </p:nvSpPr>
        <p:spPr>
          <a:xfrm>
            <a:off x="1462527" y="4359480"/>
            <a:ext cx="2772210" cy="58477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600">
                <a:solidFill>
                  <a:srgbClr val="FF0000"/>
                </a:solidFill>
                <a:latin typeface="Arial"/>
                <a:ea typeface="Arial"/>
                <a:cs typeface="Arial"/>
                <a:sym typeface="Arial"/>
              </a:rPr>
              <a:t>GFSv16</a:t>
            </a:r>
            <a:r>
              <a:rPr b="1" lang="en-US" sz="16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has less of a cold bias at longer lead times</a:t>
            </a:r>
            <a:endParaRPr/>
          </a:p>
        </p:txBody>
      </p:sp>
      <p:sp>
        <p:nvSpPr>
          <p:cNvPr id="844" name="Google Shape;844;p44"/>
          <p:cNvSpPr txBox="1"/>
          <p:nvPr/>
        </p:nvSpPr>
        <p:spPr>
          <a:xfrm>
            <a:off x="4948248" y="4365457"/>
            <a:ext cx="2569866" cy="584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0000"/>
                </a:solidFill>
                <a:latin typeface="Arial"/>
                <a:ea typeface="Arial"/>
                <a:cs typeface="Arial"/>
                <a:sym typeface="Arial"/>
              </a:rPr>
              <a:t>GFSv16</a:t>
            </a:r>
            <a:r>
              <a:rPr b="1" lang="en-US" sz="16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has lower </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RMSE at and after F036</a:t>
            </a:r>
            <a:endParaRPr/>
          </a:p>
        </p:txBody>
      </p:sp>
      <p:sp>
        <p:nvSpPr>
          <p:cNvPr id="845" name="Google Shape;845;p44"/>
          <p:cNvSpPr txBox="1"/>
          <p:nvPr/>
        </p:nvSpPr>
        <p:spPr>
          <a:xfrm>
            <a:off x="951384" y="3429182"/>
            <a:ext cx="137817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GFSv16 − GFSv15</a:t>
            </a:r>
            <a:endParaRPr/>
          </a:p>
        </p:txBody>
      </p:sp>
      <p:sp>
        <p:nvSpPr>
          <p:cNvPr id="846" name="Google Shape;846;p44"/>
          <p:cNvSpPr txBox="1"/>
          <p:nvPr/>
        </p:nvSpPr>
        <p:spPr>
          <a:xfrm>
            <a:off x="4961077" y="3435228"/>
            <a:ext cx="137817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GFSv16 − GFSv15</a:t>
            </a:r>
            <a:endParaRPr/>
          </a:p>
        </p:txBody>
      </p:sp>
      <p:sp>
        <p:nvSpPr>
          <p:cNvPr id="847" name="Google Shape;847;p44"/>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Mitigated Low-Level Cold Bias </a:t>
            </a:r>
            <a:endParaRPr/>
          </a:p>
        </p:txBody>
      </p:sp>
      <p:sp>
        <p:nvSpPr>
          <p:cNvPr id="848" name="Google Shape;848;p44"/>
          <p:cNvSpPr txBox="1"/>
          <p:nvPr/>
        </p:nvSpPr>
        <p:spPr>
          <a:xfrm>
            <a:off x="-10410" y="1528077"/>
            <a:ext cx="812242" cy="5847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00Z</a:t>
            </a:r>
            <a:endParaRPr/>
          </a:p>
          <a:p>
            <a:pPr indent="0" lvl="0" marL="0" marR="0" rtl="0" algn="ctr">
              <a:spcBef>
                <a:spcPts val="0"/>
              </a:spcBef>
              <a:spcAft>
                <a:spcPts val="0"/>
              </a:spcAft>
              <a:buNone/>
            </a:pPr>
            <a:r>
              <a:rPr b="1" lang="en-US" sz="1600">
                <a:solidFill>
                  <a:schemeClr val="dk1"/>
                </a:solidFill>
                <a:latin typeface="Arial"/>
                <a:ea typeface="Arial"/>
                <a:cs typeface="Arial"/>
                <a:sym typeface="Arial"/>
              </a:rPr>
              <a:t>cycles</a:t>
            </a:r>
            <a:endParaRPr/>
          </a:p>
        </p:txBody>
      </p:sp>
      <p:sp>
        <p:nvSpPr>
          <p:cNvPr id="849" name="Google Shape;849;p44"/>
          <p:cNvSpPr txBox="1"/>
          <p:nvPr/>
        </p:nvSpPr>
        <p:spPr>
          <a:xfrm>
            <a:off x="-67967" y="3147460"/>
            <a:ext cx="936767" cy="584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Grid-to-</a:t>
            </a:r>
            <a:br>
              <a:rPr b="1" lang="en-US" sz="1600">
                <a:solidFill>
                  <a:schemeClr val="dk1"/>
                </a:solidFill>
                <a:latin typeface="Arial"/>
                <a:ea typeface="Arial"/>
                <a:cs typeface="Arial"/>
                <a:sym typeface="Arial"/>
              </a:rPr>
            </a:br>
            <a:r>
              <a:rPr b="1" lang="en-US" sz="1600">
                <a:solidFill>
                  <a:schemeClr val="dk1"/>
                </a:solidFill>
                <a:latin typeface="Arial"/>
                <a:ea typeface="Arial"/>
                <a:cs typeface="Arial"/>
                <a:sym typeface="Arial"/>
              </a:rPr>
              <a:t>Obs</a:t>
            </a:r>
            <a:endParaRPr b="1" sz="1600">
              <a:solidFill>
                <a:schemeClr val="dk1"/>
              </a:solidFill>
              <a:latin typeface="Arial"/>
              <a:ea typeface="Arial"/>
              <a:cs typeface="Arial"/>
              <a:sym typeface="Arial"/>
            </a:endParaRPr>
          </a:p>
        </p:txBody>
      </p:sp>
      <p:sp>
        <p:nvSpPr>
          <p:cNvPr id="850" name="Google Shape;850;p4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45"/>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856" name="Google Shape;856;p45"/>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857" name="Google Shape;857;p45"/>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858" name="Google Shape;858;p45"/>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859" name="Google Shape;859;p45"/>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860" name="Google Shape;860;p4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grpSp>
        <p:nvGrpSpPr>
          <p:cNvPr id="861" name="Google Shape;861;p45"/>
          <p:cNvGrpSpPr/>
          <p:nvPr/>
        </p:nvGrpSpPr>
        <p:grpSpPr>
          <a:xfrm>
            <a:off x="4670343" y="967179"/>
            <a:ext cx="4145844" cy="4176322"/>
            <a:chOff x="6227124" y="1289571"/>
            <a:chExt cx="5527792" cy="5568429"/>
          </a:xfrm>
        </p:grpSpPr>
        <p:pic>
          <p:nvPicPr>
            <p:cNvPr id="862" name="Google Shape;862;p45"/>
            <p:cNvPicPr preferRelativeResize="0"/>
            <p:nvPr/>
          </p:nvPicPr>
          <p:blipFill rotWithShape="1">
            <a:blip r:embed="rId5">
              <a:alphaModFix/>
            </a:blip>
            <a:srcRect b="0" l="0" r="0" t="0"/>
            <a:stretch/>
          </p:blipFill>
          <p:spPr>
            <a:xfrm>
              <a:off x="6227124" y="1330208"/>
              <a:ext cx="5527792" cy="5527792"/>
            </a:xfrm>
            <a:prstGeom prst="rect">
              <a:avLst/>
            </a:prstGeom>
            <a:noFill/>
            <a:ln>
              <a:noFill/>
            </a:ln>
          </p:spPr>
        </p:pic>
        <p:sp>
          <p:nvSpPr>
            <p:cNvPr id="863" name="Google Shape;863;p45"/>
            <p:cNvSpPr txBox="1"/>
            <p:nvPr/>
          </p:nvSpPr>
          <p:spPr>
            <a:xfrm>
              <a:off x="7093184" y="1289571"/>
              <a:ext cx="4109761" cy="430887"/>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000000"/>
                  </a:solidFill>
                  <a:latin typeface="Arial"/>
                  <a:ea typeface="Arial"/>
                  <a:cs typeface="Arial"/>
                  <a:sym typeface="Arial"/>
                </a:rPr>
                <a:t>Eastern US – Winter/Spr. 2020</a:t>
              </a:r>
              <a:endParaRPr/>
            </a:p>
          </p:txBody>
        </p:sp>
        <p:sp>
          <p:nvSpPr>
            <p:cNvPr id="864" name="Google Shape;864;p45"/>
            <p:cNvSpPr txBox="1"/>
            <p:nvPr/>
          </p:nvSpPr>
          <p:spPr>
            <a:xfrm>
              <a:off x="6687985" y="3190400"/>
              <a:ext cx="120138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000000"/>
                  </a:solidFill>
                  <a:latin typeface="Arial"/>
                  <a:ea typeface="Arial"/>
                  <a:cs typeface="Arial"/>
                  <a:sym typeface="Arial"/>
                </a:rPr>
                <a:t>GFSv15</a:t>
              </a:r>
              <a:endParaRPr/>
            </a:p>
            <a:p>
              <a:pPr indent="0" lvl="0" marL="0" marR="0" rtl="0" algn="l">
                <a:spcBef>
                  <a:spcPts val="0"/>
                </a:spcBef>
                <a:spcAft>
                  <a:spcPts val="0"/>
                </a:spcAft>
                <a:buNone/>
              </a:pPr>
              <a:r>
                <a:rPr b="1" lang="en-US" sz="1500">
                  <a:solidFill>
                    <a:srgbClr val="FF0000"/>
                  </a:solidFill>
                  <a:latin typeface="Arial"/>
                  <a:ea typeface="Arial"/>
                  <a:cs typeface="Arial"/>
                  <a:sym typeface="Arial"/>
                </a:rPr>
                <a:t>GFSv16</a:t>
              </a:r>
              <a:endParaRPr/>
            </a:p>
          </p:txBody>
        </p:sp>
        <p:sp>
          <p:nvSpPr>
            <p:cNvPr id="865" name="Google Shape;865;p45"/>
            <p:cNvSpPr txBox="1"/>
            <p:nvPr/>
          </p:nvSpPr>
          <p:spPr>
            <a:xfrm>
              <a:off x="6748275" y="4240096"/>
              <a:ext cx="379612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FF0000"/>
                  </a:solidFill>
                  <a:latin typeface="Arial"/>
                  <a:ea typeface="Arial"/>
                  <a:cs typeface="Arial"/>
                  <a:sym typeface="Arial"/>
                </a:rPr>
                <a:t>GFSv16</a:t>
              </a:r>
              <a:r>
                <a:rPr lang="en-US" sz="1500">
                  <a:solidFill>
                    <a:srgbClr val="FF0000"/>
                  </a:solidFill>
                  <a:latin typeface="Arial"/>
                  <a:ea typeface="Arial"/>
                  <a:cs typeface="Arial"/>
                  <a:sym typeface="Arial"/>
                </a:rPr>
                <a:t> </a:t>
              </a:r>
              <a:r>
                <a:rPr lang="en-US" sz="1500">
                  <a:solidFill>
                    <a:srgbClr val="000000"/>
                  </a:solidFill>
                  <a:latin typeface="Arial"/>
                  <a:ea typeface="Arial"/>
                  <a:cs typeface="Arial"/>
                  <a:sym typeface="Arial"/>
                </a:rPr>
                <a:t>has less of a cold bias </a:t>
              </a:r>
              <a:br>
                <a:rPr lang="en-US" sz="1500">
                  <a:solidFill>
                    <a:srgbClr val="000000"/>
                  </a:solidFill>
                  <a:latin typeface="Arial"/>
                  <a:ea typeface="Arial"/>
                  <a:cs typeface="Arial"/>
                  <a:sym typeface="Arial"/>
                </a:rPr>
              </a:br>
              <a:r>
                <a:rPr lang="en-US" sz="1500">
                  <a:solidFill>
                    <a:srgbClr val="000000"/>
                  </a:solidFill>
                  <a:latin typeface="Arial"/>
                  <a:ea typeface="Arial"/>
                  <a:cs typeface="Arial"/>
                  <a:sym typeface="Arial"/>
                </a:rPr>
                <a:t>at longer lead times </a:t>
              </a:r>
              <a:r>
                <a:rPr b="1" lang="en-US" sz="1500">
                  <a:solidFill>
                    <a:srgbClr val="000000"/>
                  </a:solidFill>
                  <a:latin typeface="Arial"/>
                  <a:ea typeface="Arial"/>
                  <a:cs typeface="Arial"/>
                  <a:sym typeface="Arial"/>
                </a:rPr>
                <a:t> </a:t>
              </a:r>
              <a:endParaRPr/>
            </a:p>
          </p:txBody>
        </p:sp>
      </p:grpSp>
      <p:cxnSp>
        <p:nvCxnSpPr>
          <p:cNvPr id="866" name="Google Shape;866;p45"/>
          <p:cNvCxnSpPr/>
          <p:nvPr/>
        </p:nvCxnSpPr>
        <p:spPr>
          <a:xfrm>
            <a:off x="879210" y="1783924"/>
            <a:ext cx="3523459" cy="0"/>
          </a:xfrm>
          <a:prstGeom prst="straightConnector1">
            <a:avLst/>
          </a:prstGeom>
          <a:noFill/>
          <a:ln cap="flat" cmpd="sng" w="12700">
            <a:solidFill>
              <a:schemeClr val="dk1"/>
            </a:solidFill>
            <a:prstDash val="dash"/>
            <a:round/>
            <a:headEnd len="sm" w="sm" type="none"/>
            <a:tailEnd len="sm" w="sm" type="none"/>
          </a:ln>
        </p:spPr>
      </p:cxnSp>
      <p:cxnSp>
        <p:nvCxnSpPr>
          <p:cNvPr id="867" name="Google Shape;867;p45"/>
          <p:cNvCxnSpPr/>
          <p:nvPr/>
        </p:nvCxnSpPr>
        <p:spPr>
          <a:xfrm>
            <a:off x="5075319" y="1625880"/>
            <a:ext cx="3523459" cy="0"/>
          </a:xfrm>
          <a:prstGeom prst="straightConnector1">
            <a:avLst/>
          </a:prstGeom>
          <a:noFill/>
          <a:ln cap="flat" cmpd="sng" w="12700">
            <a:solidFill>
              <a:schemeClr val="dk1"/>
            </a:solidFill>
            <a:prstDash val="dash"/>
            <a:round/>
            <a:headEnd len="sm" w="sm" type="none"/>
            <a:tailEnd len="sm" w="sm" type="none"/>
          </a:ln>
        </p:spPr>
      </p:cxnSp>
      <p:pic>
        <p:nvPicPr>
          <p:cNvPr id="868" name="Google Shape;868;p45"/>
          <p:cNvPicPr preferRelativeResize="0"/>
          <p:nvPr/>
        </p:nvPicPr>
        <p:blipFill rotWithShape="1">
          <a:blip r:embed="rId6">
            <a:alphaModFix/>
          </a:blip>
          <a:srcRect b="0" l="0" r="0" t="0"/>
          <a:stretch/>
        </p:blipFill>
        <p:spPr>
          <a:xfrm>
            <a:off x="454300" y="997658"/>
            <a:ext cx="4145844" cy="4145844"/>
          </a:xfrm>
          <a:prstGeom prst="rect">
            <a:avLst/>
          </a:prstGeom>
          <a:noFill/>
          <a:ln>
            <a:noFill/>
          </a:ln>
        </p:spPr>
      </p:pic>
      <p:sp>
        <p:nvSpPr>
          <p:cNvPr id="869" name="Google Shape;869;p45"/>
          <p:cNvSpPr txBox="1"/>
          <p:nvPr/>
        </p:nvSpPr>
        <p:spPr>
          <a:xfrm>
            <a:off x="798079" y="2392802"/>
            <a:ext cx="901039"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000000"/>
                </a:solidFill>
                <a:latin typeface="Arial"/>
                <a:ea typeface="Arial"/>
                <a:cs typeface="Arial"/>
                <a:sym typeface="Arial"/>
              </a:rPr>
              <a:t>GFSv15</a:t>
            </a:r>
            <a:endParaRPr/>
          </a:p>
          <a:p>
            <a:pPr indent="0" lvl="0" marL="0" marR="0" rtl="0" algn="l">
              <a:spcBef>
                <a:spcPts val="0"/>
              </a:spcBef>
              <a:spcAft>
                <a:spcPts val="0"/>
              </a:spcAft>
              <a:buNone/>
            </a:pPr>
            <a:r>
              <a:rPr b="1" lang="en-US" sz="1500">
                <a:solidFill>
                  <a:srgbClr val="FF0000"/>
                </a:solidFill>
                <a:latin typeface="Arial"/>
                <a:ea typeface="Arial"/>
                <a:cs typeface="Arial"/>
                <a:sym typeface="Arial"/>
              </a:rPr>
              <a:t>GFSv16</a:t>
            </a:r>
            <a:endParaRPr/>
          </a:p>
        </p:txBody>
      </p:sp>
      <p:sp>
        <p:nvSpPr>
          <p:cNvPr id="870" name="Google Shape;870;p45"/>
          <p:cNvSpPr txBox="1"/>
          <p:nvPr/>
        </p:nvSpPr>
        <p:spPr>
          <a:xfrm>
            <a:off x="1111954" y="971341"/>
            <a:ext cx="3082321" cy="323165"/>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000000"/>
                </a:solidFill>
                <a:latin typeface="Arial"/>
                <a:ea typeface="Arial"/>
                <a:cs typeface="Arial"/>
                <a:sym typeface="Arial"/>
              </a:rPr>
              <a:t>Western US – Winter/Spr. 2020</a:t>
            </a:r>
            <a:endParaRPr/>
          </a:p>
        </p:txBody>
      </p:sp>
      <p:sp>
        <p:nvSpPr>
          <p:cNvPr id="871" name="Google Shape;871;p45"/>
          <p:cNvSpPr txBox="1"/>
          <p:nvPr/>
        </p:nvSpPr>
        <p:spPr>
          <a:xfrm>
            <a:off x="808654" y="3178233"/>
            <a:ext cx="311495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FF0000"/>
                </a:solidFill>
                <a:latin typeface="Arial"/>
                <a:ea typeface="Arial"/>
                <a:cs typeface="Arial"/>
                <a:sym typeface="Arial"/>
              </a:rPr>
              <a:t>GFSv16</a:t>
            </a:r>
            <a:r>
              <a:rPr lang="en-US" sz="1500">
                <a:solidFill>
                  <a:srgbClr val="FF0000"/>
                </a:solidFill>
                <a:latin typeface="Arial"/>
                <a:ea typeface="Arial"/>
                <a:cs typeface="Arial"/>
                <a:sym typeface="Arial"/>
              </a:rPr>
              <a:t> </a:t>
            </a:r>
            <a:r>
              <a:rPr lang="en-US" sz="1500">
                <a:solidFill>
                  <a:srgbClr val="000000"/>
                </a:solidFill>
                <a:latin typeface="Arial"/>
                <a:ea typeface="Arial"/>
                <a:cs typeface="Arial"/>
                <a:sym typeface="Arial"/>
              </a:rPr>
              <a:t>has less of a cold bias at </a:t>
            </a:r>
            <a:br>
              <a:rPr lang="en-US" sz="1500">
                <a:solidFill>
                  <a:srgbClr val="000000"/>
                </a:solidFill>
                <a:latin typeface="Arial"/>
                <a:ea typeface="Arial"/>
                <a:cs typeface="Arial"/>
                <a:sym typeface="Arial"/>
              </a:rPr>
            </a:br>
            <a:r>
              <a:rPr lang="en-US" sz="1500">
                <a:solidFill>
                  <a:srgbClr val="000000"/>
                </a:solidFill>
                <a:latin typeface="Arial"/>
                <a:ea typeface="Arial"/>
                <a:cs typeface="Arial"/>
                <a:sym typeface="Arial"/>
              </a:rPr>
              <a:t>longer lead times for 00z </a:t>
            </a:r>
            <a:endParaRPr/>
          </a:p>
          <a:p>
            <a:pPr indent="0" lvl="0" marL="0" marR="0" rtl="0" algn="l">
              <a:spcBef>
                <a:spcPts val="0"/>
              </a:spcBef>
              <a:spcAft>
                <a:spcPts val="0"/>
              </a:spcAft>
              <a:buNone/>
            </a:pPr>
            <a:r>
              <a:rPr lang="en-US" sz="1500">
                <a:solidFill>
                  <a:srgbClr val="000000"/>
                </a:solidFill>
                <a:latin typeface="Arial"/>
                <a:ea typeface="Arial"/>
                <a:cs typeface="Arial"/>
                <a:sym typeface="Arial"/>
              </a:rPr>
              <a:t>valid times </a:t>
            </a:r>
            <a:r>
              <a:rPr b="1" lang="en-US" sz="1500">
                <a:solidFill>
                  <a:srgbClr val="000000"/>
                </a:solidFill>
                <a:latin typeface="Arial"/>
                <a:ea typeface="Arial"/>
                <a:cs typeface="Arial"/>
                <a:sym typeface="Arial"/>
              </a:rPr>
              <a:t> </a:t>
            </a:r>
            <a:endParaRPr/>
          </a:p>
        </p:txBody>
      </p:sp>
      <p:cxnSp>
        <p:nvCxnSpPr>
          <p:cNvPr id="872" name="Google Shape;872;p45"/>
          <p:cNvCxnSpPr/>
          <p:nvPr/>
        </p:nvCxnSpPr>
        <p:spPr>
          <a:xfrm>
            <a:off x="868800" y="1778280"/>
            <a:ext cx="3523459" cy="0"/>
          </a:xfrm>
          <a:prstGeom prst="straightConnector1">
            <a:avLst/>
          </a:prstGeom>
          <a:noFill/>
          <a:ln cap="flat" cmpd="sng" w="12700">
            <a:solidFill>
              <a:schemeClr val="dk1"/>
            </a:solidFill>
            <a:prstDash val="dash"/>
            <a:round/>
            <a:headEnd len="sm" w="sm" type="none"/>
            <a:tailEnd len="sm" w="sm" type="none"/>
          </a:ln>
        </p:spPr>
      </p:cxnSp>
      <p:sp>
        <p:nvSpPr>
          <p:cNvPr id="873" name="Google Shape;873;p45"/>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Mitigated Low-Level Cold Bias </a:t>
            </a:r>
            <a:endParaRPr/>
          </a:p>
        </p:txBody>
      </p:sp>
      <p:sp>
        <p:nvSpPr>
          <p:cNvPr id="874" name="Google Shape;874;p45"/>
          <p:cNvSpPr txBox="1"/>
          <p:nvPr/>
        </p:nvSpPr>
        <p:spPr>
          <a:xfrm>
            <a:off x="-10410" y="1528077"/>
            <a:ext cx="812242" cy="5847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00Z</a:t>
            </a:r>
            <a:endParaRPr/>
          </a:p>
          <a:p>
            <a:pPr indent="0" lvl="0" marL="0" marR="0" rtl="0" algn="ctr">
              <a:spcBef>
                <a:spcPts val="0"/>
              </a:spcBef>
              <a:spcAft>
                <a:spcPts val="0"/>
              </a:spcAft>
              <a:buNone/>
            </a:pPr>
            <a:r>
              <a:rPr b="1" lang="en-US" sz="1600">
                <a:solidFill>
                  <a:schemeClr val="dk1"/>
                </a:solidFill>
                <a:latin typeface="Arial"/>
                <a:ea typeface="Arial"/>
                <a:cs typeface="Arial"/>
                <a:sym typeface="Arial"/>
              </a:rPr>
              <a:t>cycles</a:t>
            </a:r>
            <a:endParaRPr/>
          </a:p>
        </p:txBody>
      </p:sp>
      <p:sp>
        <p:nvSpPr>
          <p:cNvPr id="875" name="Google Shape;875;p45"/>
          <p:cNvSpPr txBox="1"/>
          <p:nvPr/>
        </p:nvSpPr>
        <p:spPr>
          <a:xfrm>
            <a:off x="-67967" y="3147460"/>
            <a:ext cx="936767" cy="584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Grid-to-</a:t>
            </a:r>
            <a:br>
              <a:rPr b="1" lang="en-US" sz="1600">
                <a:solidFill>
                  <a:schemeClr val="dk1"/>
                </a:solidFill>
                <a:latin typeface="Arial"/>
                <a:ea typeface="Arial"/>
                <a:cs typeface="Arial"/>
                <a:sym typeface="Arial"/>
              </a:rPr>
            </a:br>
            <a:r>
              <a:rPr b="1" lang="en-US" sz="1600">
                <a:solidFill>
                  <a:schemeClr val="dk1"/>
                </a:solidFill>
                <a:latin typeface="Arial"/>
                <a:ea typeface="Arial"/>
                <a:cs typeface="Arial"/>
                <a:sym typeface="Arial"/>
              </a:rPr>
              <a:t>Obs</a:t>
            </a:r>
            <a:endParaRPr b="1" sz="1600">
              <a:solidFill>
                <a:schemeClr val="dk1"/>
              </a:solidFill>
              <a:latin typeface="Arial"/>
              <a:ea typeface="Arial"/>
              <a:cs typeface="Arial"/>
              <a:sym typeface="Arial"/>
            </a:endParaRPr>
          </a:p>
        </p:txBody>
      </p:sp>
      <p:sp>
        <p:nvSpPr>
          <p:cNvPr id="876" name="Google Shape;876;p45"/>
          <p:cNvSpPr txBox="1"/>
          <p:nvPr/>
        </p:nvSpPr>
        <p:spPr>
          <a:xfrm>
            <a:off x="2779890" y="2736466"/>
            <a:ext cx="1612370" cy="369332"/>
          </a:xfrm>
          <a:prstGeom prst="rect">
            <a:avLst/>
          </a:prstGeom>
          <a:solidFill>
            <a:srgbClr val="FBFF53"/>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2-m T Bias</a:t>
            </a:r>
            <a:endParaRPr/>
          </a:p>
        </p:txBody>
      </p:sp>
      <p:sp>
        <p:nvSpPr>
          <p:cNvPr id="877" name="Google Shape;877;p45"/>
          <p:cNvSpPr txBox="1"/>
          <p:nvPr/>
        </p:nvSpPr>
        <p:spPr>
          <a:xfrm>
            <a:off x="6986409" y="2734977"/>
            <a:ext cx="1612370" cy="369332"/>
          </a:xfrm>
          <a:prstGeom prst="rect">
            <a:avLst/>
          </a:prstGeom>
          <a:solidFill>
            <a:srgbClr val="FBFF53"/>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2-m T Bias</a:t>
            </a:r>
            <a:endParaRPr/>
          </a:p>
        </p:txBody>
      </p:sp>
      <p:sp>
        <p:nvSpPr>
          <p:cNvPr id="878" name="Google Shape;878;p4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46"/>
          <p:cNvSpPr txBox="1"/>
          <p:nvPr/>
        </p:nvSpPr>
        <p:spPr>
          <a:xfrm>
            <a:off x="239659" y="1012380"/>
            <a:ext cx="8491863" cy="4462760"/>
          </a:xfrm>
          <a:prstGeom prst="rect">
            <a:avLst/>
          </a:prstGeom>
          <a:noFill/>
          <a:ln>
            <a:noFill/>
          </a:ln>
        </p:spPr>
        <p:txBody>
          <a:bodyPr anchorCtr="0" anchor="t" bIns="45700" lIns="91425" spcFirstLastPara="1" rIns="91425" wrap="square" tIns="45700">
            <a:spAutoFit/>
          </a:bodyPr>
          <a:lstStyle/>
          <a:p>
            <a:pPr indent="0" lvl="0" marL="91438" marR="0" rtl="0" algn="l">
              <a:spcBef>
                <a:spcPts val="0"/>
              </a:spcBef>
              <a:spcAft>
                <a:spcPts val="0"/>
              </a:spcAft>
              <a:buNone/>
            </a:pPr>
            <a:r>
              <a:t/>
            </a:r>
            <a:endParaRPr b="1" sz="900" u="sng">
              <a:solidFill>
                <a:srgbClr val="000000"/>
              </a:solidFill>
              <a:latin typeface="Arial"/>
              <a:ea typeface="Arial"/>
              <a:cs typeface="Arial"/>
              <a:sym typeface="Arial"/>
            </a:endParaRPr>
          </a:p>
          <a:p>
            <a:pPr indent="-257175" lvl="0" marL="348613"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Notable improvements in synoptic-scale performance in the medium-range </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Progressive bias in GFSv15 appears mitigated with better consistency, catching correct solutions earlier</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Improved frontal positions and QPF</a:t>
            </a:r>
            <a:endParaRPr/>
          </a:p>
          <a:p>
            <a:pPr indent="0" lvl="1" marL="199991"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 in low-level temperature forecasts (mitigation of the winter low-level cold bias)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Better ability to resolve shallow, cold air masses and some associated cold air damming events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Improvements to TC intensity and increased lead time for genesis</a:t>
            </a:r>
            <a:endParaRPr/>
          </a:p>
          <a:p>
            <a:pPr indent="-257175" lvl="2" marL="914333"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With stronger TCs, GFSv16 has overall better track, size, and intensity</a:t>
            </a:r>
            <a:endParaRPr/>
          </a:p>
          <a:p>
            <a:pPr indent="-142875" lvl="0" marL="348613"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161925" lvl="0" marL="348613" marR="0" rtl="0" algn="l">
              <a:spcBef>
                <a:spcPts val="0"/>
              </a:spcBef>
              <a:spcAft>
                <a:spcPts val="0"/>
              </a:spcAft>
              <a:buClr>
                <a:schemeClr val="dk1"/>
              </a:buClr>
              <a:buSzPts val="1500"/>
              <a:buFont typeface="Arial"/>
              <a:buNone/>
            </a:pPr>
            <a:r>
              <a:t/>
            </a:r>
            <a:endParaRPr sz="1500">
              <a:solidFill>
                <a:srgbClr val="000000"/>
              </a:solidFill>
              <a:latin typeface="Arial"/>
              <a:ea typeface="Arial"/>
              <a:cs typeface="Arial"/>
              <a:sym typeface="Arial"/>
            </a:endParaRPr>
          </a:p>
          <a:p>
            <a:pPr indent="-292091" lvl="0" marL="434329" marR="0" rtl="0" algn="l">
              <a:spcBef>
                <a:spcPts val="0"/>
              </a:spcBef>
              <a:spcAft>
                <a:spcPts val="0"/>
              </a:spcAft>
              <a:buClr>
                <a:schemeClr val="dk1"/>
              </a:buClr>
              <a:buSzPts val="800"/>
              <a:buFont typeface="Arial"/>
              <a:buNone/>
            </a:pPr>
            <a:r>
              <a:t/>
            </a:r>
            <a:endParaRPr sz="800">
              <a:solidFill>
                <a:srgbClr val="000000"/>
              </a:solidFill>
              <a:latin typeface="Arial"/>
              <a:ea typeface="Arial"/>
              <a:cs typeface="Arial"/>
              <a:sym typeface="Arial"/>
            </a:endParaRPr>
          </a:p>
        </p:txBody>
      </p:sp>
      <p:sp>
        <p:nvSpPr>
          <p:cNvPr id="884" name="Google Shape;884;p46"/>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885" name="Google Shape;885;p46"/>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886" name="Google Shape;886;p46"/>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887" name="Google Shape;887;p46"/>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888" name="Google Shape;888;p46"/>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889" name="Google Shape;889;p4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890" name="Google Shape;890;p46"/>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Common Strengths From All Evaluations</a:t>
            </a:r>
            <a:endParaRPr/>
          </a:p>
        </p:txBody>
      </p:sp>
      <p:sp>
        <p:nvSpPr>
          <p:cNvPr id="891" name="Google Shape;891;p46"/>
          <p:cNvSpPr/>
          <p:nvPr/>
        </p:nvSpPr>
        <p:spPr>
          <a:xfrm>
            <a:off x="149292" y="3297115"/>
            <a:ext cx="8333712" cy="834005"/>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4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47"/>
          <p:cNvPicPr preferRelativeResize="0"/>
          <p:nvPr/>
        </p:nvPicPr>
        <p:blipFill rotWithShape="1">
          <a:blip r:embed="rId3">
            <a:alphaModFix/>
          </a:blip>
          <a:srcRect b="0" l="0" r="0" t="0"/>
          <a:stretch/>
        </p:blipFill>
        <p:spPr>
          <a:xfrm>
            <a:off x="512646" y="943667"/>
            <a:ext cx="4222795" cy="4193585"/>
          </a:xfrm>
          <a:prstGeom prst="rect">
            <a:avLst/>
          </a:prstGeom>
          <a:noFill/>
          <a:ln>
            <a:noFill/>
          </a:ln>
        </p:spPr>
      </p:pic>
      <p:sp>
        <p:nvSpPr>
          <p:cNvPr id="898" name="Google Shape;898;p47"/>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899" name="Google Shape;899;p47"/>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00" name="Google Shape;900;p47"/>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901" name="Google Shape;901;p47"/>
          <p:cNvPicPr preferRelativeResize="0"/>
          <p:nvPr/>
        </p:nvPicPr>
        <p:blipFill rotWithShape="1">
          <a:blip r:embed="rId4">
            <a:alphaModFix/>
          </a:blip>
          <a:srcRect b="0" l="0" r="0" t="0"/>
          <a:stretch/>
        </p:blipFill>
        <p:spPr>
          <a:xfrm>
            <a:off x="50032" y="80675"/>
            <a:ext cx="846824" cy="860437"/>
          </a:xfrm>
          <a:prstGeom prst="rect">
            <a:avLst/>
          </a:prstGeom>
          <a:noFill/>
          <a:ln>
            <a:noFill/>
          </a:ln>
        </p:spPr>
      </p:pic>
      <p:sp>
        <p:nvSpPr>
          <p:cNvPr id="902" name="Google Shape;902;p47"/>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903" name="Google Shape;903;p47"/>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904" name="Google Shape;904;p47"/>
          <p:cNvSpPr txBox="1"/>
          <p:nvPr/>
        </p:nvSpPr>
        <p:spPr>
          <a:xfrm>
            <a:off x="5430149" y="1019320"/>
            <a:ext cx="3400093" cy="92332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Mid-Atlantic Severe Case</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02/03/20 (F072)</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02/06/20 </a:t>
            </a:r>
            <a:endParaRPr/>
          </a:p>
        </p:txBody>
      </p:sp>
      <p:sp>
        <p:nvSpPr>
          <p:cNvPr id="905" name="Google Shape;905;p47"/>
          <p:cNvSpPr txBox="1"/>
          <p:nvPr/>
        </p:nvSpPr>
        <p:spPr>
          <a:xfrm>
            <a:off x="521156" y="1017333"/>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906" name="Google Shape;906;p47"/>
          <p:cNvSpPr txBox="1"/>
          <p:nvPr/>
        </p:nvSpPr>
        <p:spPr>
          <a:xfrm>
            <a:off x="2639446" y="1017333"/>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907" name="Google Shape;907;p47"/>
          <p:cNvSpPr txBox="1"/>
          <p:nvPr/>
        </p:nvSpPr>
        <p:spPr>
          <a:xfrm>
            <a:off x="521156" y="3153411"/>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908" name="Google Shape;908;p47"/>
          <p:cNvSpPr txBox="1"/>
          <p:nvPr/>
        </p:nvSpPr>
        <p:spPr>
          <a:xfrm>
            <a:off x="2639446" y="3153411"/>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RAP Anl.</a:t>
            </a:r>
            <a:endParaRPr/>
          </a:p>
        </p:txBody>
      </p:sp>
      <p:sp>
        <p:nvSpPr>
          <p:cNvPr id="909" name="Google Shape;909;p47"/>
          <p:cNvSpPr txBox="1"/>
          <p:nvPr/>
        </p:nvSpPr>
        <p:spPr>
          <a:xfrm>
            <a:off x="5009485" y="2029758"/>
            <a:ext cx="4241420" cy="3877981"/>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GFSv16 was correctly colder than GFSv15 over VA/MD area, where cold air damming is occurring</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along the eastern Appalachians</a:t>
            </a:r>
            <a:endParaRPr/>
          </a:p>
          <a:p>
            <a:pPr indent="-184136" lvl="0" marL="285736"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Improved 2-m T forecasts in shallow, cold air masses may be tied to a better handling of low-level clouds</a:t>
            </a:r>
            <a:endParaRPr/>
          </a:p>
          <a:p>
            <a:pPr indent="-184136" lvl="0" marL="285736"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This is a long-standing GFS issue for which there seems to be some v16 improvement</a:t>
            </a:r>
            <a:endParaRPr/>
          </a:p>
          <a:p>
            <a:pPr indent="-171436" lvl="0" marL="285736"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171436" lvl="0" marL="285736"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sp>
        <p:nvSpPr>
          <p:cNvPr id="910" name="Google Shape;910;p47"/>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Temps in Shallow, Cold Air Masses</a:t>
            </a:r>
            <a:endParaRPr/>
          </a:p>
        </p:txBody>
      </p:sp>
      <p:sp>
        <p:nvSpPr>
          <p:cNvPr id="911" name="Google Shape;911;p4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4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17" name="Google Shape;917;p48"/>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18" name="Google Shape;918;p48"/>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919" name="Google Shape;919;p48"/>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920" name="Google Shape;920;p48"/>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921" name="Google Shape;921;p4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922" name="Google Shape;922;p48"/>
          <p:cNvSpPr txBox="1"/>
          <p:nvPr/>
        </p:nvSpPr>
        <p:spPr>
          <a:xfrm>
            <a:off x="4954759" y="2017202"/>
            <a:ext cx="4241420" cy="2862318"/>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F072:</a:t>
            </a:r>
            <a:r>
              <a:rPr lang="en-US" sz="1800">
                <a:solidFill>
                  <a:schemeClr val="dk1"/>
                </a:solidFill>
                <a:latin typeface="Arial"/>
                <a:ea typeface="Arial"/>
                <a:cs typeface="Arial"/>
                <a:sym typeface="Arial"/>
              </a:rPr>
              <a:t> GFSv16 was correctly colder than GFSv15 over VA/MD area, where cold air damming is occurring</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along the eastern Appalachians</a:t>
            </a:r>
            <a:endParaRPr/>
          </a:p>
          <a:p>
            <a:pPr indent="-171436" lvl="0" marL="285736"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Improved 2-m T forecasts in shallow, cold air masses may to be tied to a better handling of low-level clouds</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171436" lvl="0" marL="285736"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pic>
        <p:nvPicPr>
          <p:cNvPr id="923" name="Google Shape;923;p48"/>
          <p:cNvPicPr preferRelativeResize="0"/>
          <p:nvPr/>
        </p:nvPicPr>
        <p:blipFill rotWithShape="1">
          <a:blip r:embed="rId5">
            <a:alphaModFix/>
          </a:blip>
          <a:srcRect b="0" l="0" r="0" t="0"/>
          <a:stretch/>
        </p:blipFill>
        <p:spPr>
          <a:xfrm>
            <a:off x="114178" y="1220266"/>
            <a:ext cx="4899748" cy="3614739"/>
          </a:xfrm>
          <a:prstGeom prst="rect">
            <a:avLst/>
          </a:prstGeom>
          <a:noFill/>
          <a:ln>
            <a:noFill/>
          </a:ln>
        </p:spPr>
      </p:pic>
      <p:sp>
        <p:nvSpPr>
          <p:cNvPr id="924" name="Google Shape;924;p48"/>
          <p:cNvSpPr txBox="1"/>
          <p:nvPr/>
        </p:nvSpPr>
        <p:spPr>
          <a:xfrm>
            <a:off x="388887" y="1601330"/>
            <a:ext cx="222154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OBS</a:t>
            </a:r>
            <a:endParaRPr/>
          </a:p>
          <a:p>
            <a:pPr indent="0" lvl="0" marL="0" marR="0" rtl="0" algn="l">
              <a:spcBef>
                <a:spcPts val="0"/>
              </a:spcBef>
              <a:spcAft>
                <a:spcPts val="0"/>
              </a:spcAft>
              <a:buNone/>
            </a:pPr>
            <a:r>
              <a:rPr b="1" lang="en-US" sz="2000">
                <a:solidFill>
                  <a:srgbClr val="0520FC"/>
                </a:solidFill>
                <a:latin typeface="Arial"/>
                <a:ea typeface="Arial"/>
                <a:cs typeface="Arial"/>
                <a:sym typeface="Arial"/>
              </a:rPr>
              <a:t>GFSv15</a:t>
            </a:r>
            <a:endParaRPr/>
          </a:p>
          <a:p>
            <a:pPr indent="0" lvl="0" marL="0" marR="0" rtl="0" algn="l">
              <a:spcBef>
                <a:spcPts val="0"/>
              </a:spcBef>
              <a:spcAft>
                <a:spcPts val="0"/>
              </a:spcAft>
              <a:buNone/>
            </a:pPr>
            <a:r>
              <a:rPr b="1" lang="en-US" sz="2000">
                <a:solidFill>
                  <a:srgbClr val="FF0000"/>
                </a:solidFill>
                <a:latin typeface="Arial"/>
                <a:ea typeface="Arial"/>
                <a:cs typeface="Arial"/>
                <a:sym typeface="Arial"/>
              </a:rPr>
              <a:t>GFSv16</a:t>
            </a:r>
            <a:endParaRPr/>
          </a:p>
        </p:txBody>
      </p:sp>
      <p:sp>
        <p:nvSpPr>
          <p:cNvPr id="925" name="Google Shape;925;p48"/>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Temps in Shallow, Cold Air Masses</a:t>
            </a:r>
            <a:endParaRPr/>
          </a:p>
        </p:txBody>
      </p:sp>
      <p:sp>
        <p:nvSpPr>
          <p:cNvPr id="926" name="Google Shape;926;p48"/>
          <p:cNvSpPr txBox="1"/>
          <p:nvPr/>
        </p:nvSpPr>
        <p:spPr>
          <a:xfrm>
            <a:off x="5430149" y="1019320"/>
            <a:ext cx="3400093" cy="923326"/>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Mid-Atlantic Severe Case</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02/03/20 (F072)</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02/06/20 </a:t>
            </a:r>
            <a:endParaRPr/>
          </a:p>
        </p:txBody>
      </p:sp>
      <p:sp>
        <p:nvSpPr>
          <p:cNvPr id="927" name="Google Shape;927;p4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28" name="Google Shape;928;p48"/>
          <p:cNvSpPr txBox="1"/>
          <p:nvPr/>
        </p:nvSpPr>
        <p:spPr>
          <a:xfrm>
            <a:off x="3498500" y="1419450"/>
            <a:ext cx="12813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chemeClr val="dk1"/>
                </a:solidFill>
                <a:highlight>
                  <a:srgbClr val="FFFFFF"/>
                </a:highlight>
                <a:latin typeface="Arial"/>
                <a:ea typeface="Arial"/>
                <a:cs typeface="Arial"/>
                <a:sym typeface="Arial"/>
              </a:rPr>
              <a:t>Dulles, VA</a:t>
            </a:r>
            <a:endParaRPr b="1">
              <a:solidFill>
                <a:schemeClr val="dk1"/>
              </a:solidFill>
              <a:highlight>
                <a:srgbClr val="FFFFFF"/>
              </a:highlight>
              <a:latin typeface="Arial"/>
              <a:ea typeface="Arial"/>
              <a:cs typeface="Arial"/>
              <a:sym typeface="Arial"/>
            </a:endParaRPr>
          </a:p>
          <a:p>
            <a:pPr indent="0" lvl="0" marL="0" marR="0" rtl="0" algn="l">
              <a:spcBef>
                <a:spcPts val="0"/>
              </a:spcBef>
              <a:spcAft>
                <a:spcPts val="0"/>
              </a:spcAft>
              <a:buNone/>
            </a:pPr>
            <a:r>
              <a:rPr b="1" lang="en-US">
                <a:solidFill>
                  <a:schemeClr val="dk1"/>
                </a:solidFill>
                <a:highlight>
                  <a:srgbClr val="FFFFFF"/>
                </a:highlight>
              </a:rPr>
              <a:t>        (IAD)</a:t>
            </a:r>
            <a:endParaRPr b="1">
              <a:solidFill>
                <a:schemeClr val="dk1"/>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47" name="Google Shape;147;p5"/>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48" name="Google Shape;148;p5"/>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49" name="Google Shape;149;p5"/>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50" name="Google Shape;150;p5"/>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51" name="Google Shape;151;p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52" name="Google Shape;152;p5"/>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Contents</a:t>
            </a:r>
            <a:endParaRPr/>
          </a:p>
        </p:txBody>
      </p:sp>
      <p:sp>
        <p:nvSpPr>
          <p:cNvPr id="153" name="Google Shape;153;p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p>
            <a:pPr indent="-190500" lvl="0" marL="342900" rtl="0" algn="l">
              <a:spcBef>
                <a:spcPts val="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Scope and objectives of GDAS/GFSv16 upgrade</a:t>
            </a:r>
            <a:endParaRPr/>
          </a:p>
          <a:p>
            <a:pPr indent="-190500" lvl="0" marL="342900" rtl="0" algn="l">
              <a:spcBef>
                <a:spcPts val="6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Science and Product changes</a:t>
            </a:r>
            <a:endParaRPr sz="2400">
              <a:latin typeface="Arial"/>
              <a:ea typeface="Arial"/>
              <a:cs typeface="Arial"/>
              <a:sym typeface="Arial"/>
            </a:endParaRPr>
          </a:p>
          <a:p>
            <a:pPr indent="-190500" lvl="0" marL="342900" rtl="0" algn="l">
              <a:spcBef>
                <a:spcPts val="6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Retrospective and real-time performance evaluation</a:t>
            </a:r>
            <a:endParaRPr sz="2400">
              <a:latin typeface="Arial"/>
              <a:ea typeface="Arial"/>
              <a:cs typeface="Arial"/>
              <a:sym typeface="Arial"/>
            </a:endParaRPr>
          </a:p>
          <a:p>
            <a:pPr indent="-190500" lvl="0" marL="342900" rtl="0" algn="l">
              <a:spcBef>
                <a:spcPts val="600"/>
              </a:spcBef>
              <a:spcAft>
                <a:spcPts val="0"/>
              </a:spcAft>
              <a:buClr>
                <a:srgbClr val="000000"/>
              </a:buClr>
              <a:buSzPts val="3000"/>
              <a:buFont typeface="Noto Sans Symbols"/>
              <a:buChar char="⮚"/>
            </a:pPr>
            <a:r>
              <a:rPr b="1" lang="en-US" sz="2400">
                <a:latin typeface="Arial"/>
                <a:ea typeface="Arial"/>
                <a:cs typeface="Arial"/>
                <a:sym typeface="Arial"/>
              </a:rPr>
              <a:t>Downstream model evaluation</a:t>
            </a:r>
            <a:endParaRPr b="1" sz="2400">
              <a:solidFill>
                <a:srgbClr val="000000"/>
              </a:solidFill>
              <a:latin typeface="Arial"/>
              <a:ea typeface="Arial"/>
              <a:cs typeface="Arial"/>
              <a:sym typeface="Arial"/>
            </a:endParaRPr>
          </a:p>
          <a:p>
            <a:pPr indent="-190500" lvl="0" marL="342900" rtl="0" algn="l">
              <a:spcBef>
                <a:spcPts val="6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Benefits and concerns</a:t>
            </a:r>
            <a:endParaRPr/>
          </a:p>
          <a:p>
            <a:pPr indent="-190500" lvl="0" marL="342900" rtl="0" algn="l">
              <a:spcBef>
                <a:spcPts val="600"/>
              </a:spcBef>
              <a:spcAft>
                <a:spcPts val="0"/>
              </a:spcAft>
              <a:buClr>
                <a:srgbClr val="000000"/>
              </a:buClr>
              <a:buSzPts val="3000"/>
              <a:buFont typeface="Noto Sans Symbols"/>
              <a:buChar char="⮚"/>
            </a:pPr>
            <a:r>
              <a:rPr b="1" lang="en-US" sz="2400">
                <a:solidFill>
                  <a:srgbClr val="000000"/>
                </a:solidFill>
                <a:latin typeface="Arial"/>
                <a:ea typeface="Arial"/>
                <a:cs typeface="Arial"/>
                <a:sym typeface="Arial"/>
              </a:rPr>
              <a:t>System configuration and resource requirements</a:t>
            </a:r>
            <a:endParaRPr/>
          </a:p>
        </p:txBody>
      </p:sp>
      <p:sp>
        <p:nvSpPr>
          <p:cNvPr id="154" name="Google Shape;154;p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49"/>
          <p:cNvPicPr preferRelativeResize="0"/>
          <p:nvPr/>
        </p:nvPicPr>
        <p:blipFill rotWithShape="1">
          <a:blip r:embed="rId3">
            <a:alphaModFix/>
          </a:blip>
          <a:srcRect b="14187" l="0" r="0" t="14193"/>
          <a:stretch/>
        </p:blipFill>
        <p:spPr>
          <a:xfrm>
            <a:off x="50032" y="1118296"/>
            <a:ext cx="5251731" cy="3761224"/>
          </a:xfrm>
          <a:prstGeom prst="rect">
            <a:avLst/>
          </a:prstGeom>
          <a:noFill/>
          <a:ln>
            <a:noFill/>
          </a:ln>
        </p:spPr>
      </p:pic>
      <p:sp>
        <p:nvSpPr>
          <p:cNvPr id="934" name="Google Shape;934;p49"/>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35" name="Google Shape;935;p49"/>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36" name="Google Shape;936;p49"/>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937" name="Google Shape;937;p49"/>
          <p:cNvPicPr preferRelativeResize="0"/>
          <p:nvPr/>
        </p:nvPicPr>
        <p:blipFill rotWithShape="1">
          <a:blip r:embed="rId4">
            <a:alphaModFix/>
          </a:blip>
          <a:srcRect b="0" l="0" r="0" t="0"/>
          <a:stretch/>
        </p:blipFill>
        <p:spPr>
          <a:xfrm>
            <a:off x="50032" y="80675"/>
            <a:ext cx="846824" cy="860437"/>
          </a:xfrm>
          <a:prstGeom prst="rect">
            <a:avLst/>
          </a:prstGeom>
          <a:noFill/>
          <a:ln>
            <a:noFill/>
          </a:ln>
        </p:spPr>
      </p:pic>
      <p:sp>
        <p:nvSpPr>
          <p:cNvPr id="938" name="Google Shape;938;p49"/>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939" name="Google Shape;939;p49"/>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940" name="Google Shape;940;p49"/>
          <p:cNvSpPr txBox="1"/>
          <p:nvPr/>
        </p:nvSpPr>
        <p:spPr>
          <a:xfrm>
            <a:off x="5430149" y="2214669"/>
            <a:ext cx="3663313" cy="2862318"/>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Example of here of dramatic improvement in GFSv16 with handling the </a:t>
            </a:r>
            <a:r>
              <a:rPr lang="en-US" sz="1800">
                <a:solidFill>
                  <a:srgbClr val="17B815"/>
                </a:solidFill>
                <a:latin typeface="Arial"/>
                <a:ea typeface="Arial"/>
                <a:cs typeface="Arial"/>
                <a:sym typeface="Arial"/>
              </a:rPr>
              <a:t>low-level temp. profile </a:t>
            </a:r>
            <a:r>
              <a:rPr lang="en-US" sz="1800">
                <a:solidFill>
                  <a:schemeClr val="dk1"/>
                </a:solidFill>
                <a:latin typeface="Arial"/>
                <a:ea typeface="Arial"/>
                <a:cs typeface="Arial"/>
                <a:sym typeface="Arial"/>
              </a:rPr>
              <a:t>in a shallow arctic air mass over Alaska</a:t>
            </a:r>
            <a:endParaRPr/>
          </a:p>
          <a:p>
            <a:pPr indent="-171436" lvl="0" marL="285736"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Alaska Region did note some overall GFSv16 improvement in this type of event</a:t>
            </a:r>
            <a:endParaRPr/>
          </a:p>
          <a:p>
            <a:pPr indent="-171436" lvl="0" marL="285736"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sp>
        <p:nvSpPr>
          <p:cNvPr id="941" name="Google Shape;941;p49"/>
          <p:cNvSpPr txBox="1"/>
          <p:nvPr/>
        </p:nvSpPr>
        <p:spPr>
          <a:xfrm>
            <a:off x="3208639" y="2324946"/>
            <a:ext cx="22215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OBS</a:t>
            </a:r>
            <a:endParaRPr/>
          </a:p>
          <a:p>
            <a:pPr indent="0" lvl="0" marL="0" marR="0" rtl="0" algn="l">
              <a:spcBef>
                <a:spcPts val="0"/>
              </a:spcBef>
              <a:spcAft>
                <a:spcPts val="0"/>
              </a:spcAft>
              <a:buNone/>
            </a:pPr>
            <a:r>
              <a:rPr b="1" lang="en-US" sz="2000">
                <a:solidFill>
                  <a:srgbClr val="0520FC"/>
                </a:solidFill>
                <a:latin typeface="Arial"/>
                <a:ea typeface="Arial"/>
                <a:cs typeface="Arial"/>
                <a:sym typeface="Arial"/>
              </a:rPr>
              <a:t>GFSv15</a:t>
            </a:r>
            <a:endParaRPr/>
          </a:p>
          <a:p>
            <a:pPr indent="0" lvl="0" marL="0" marR="0" rtl="0" algn="l">
              <a:spcBef>
                <a:spcPts val="0"/>
              </a:spcBef>
              <a:spcAft>
                <a:spcPts val="0"/>
              </a:spcAft>
              <a:buNone/>
            </a:pPr>
            <a:r>
              <a:rPr b="1" lang="en-US" sz="2000">
                <a:solidFill>
                  <a:srgbClr val="FF0000"/>
                </a:solidFill>
                <a:latin typeface="Arial"/>
                <a:ea typeface="Arial"/>
                <a:cs typeface="Arial"/>
                <a:sym typeface="Arial"/>
              </a:rPr>
              <a:t>GFSv16</a:t>
            </a:r>
            <a:endParaRPr/>
          </a:p>
        </p:txBody>
      </p:sp>
      <p:sp>
        <p:nvSpPr>
          <p:cNvPr id="942" name="Google Shape;942;p49"/>
          <p:cNvSpPr txBox="1"/>
          <p:nvPr/>
        </p:nvSpPr>
        <p:spPr>
          <a:xfrm>
            <a:off x="3568425" y="1425963"/>
            <a:ext cx="1284900" cy="493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chemeClr val="dk1"/>
                </a:solidFill>
                <a:highlight>
                  <a:srgbClr val="FFFFFF"/>
                </a:highlight>
                <a:latin typeface="Arial"/>
                <a:ea typeface="Arial"/>
                <a:cs typeface="Arial"/>
                <a:sym typeface="Arial"/>
              </a:rPr>
              <a:t>Nome, AK</a:t>
            </a:r>
            <a:endParaRPr b="1">
              <a:solidFill>
                <a:schemeClr val="dk1"/>
              </a:solidFill>
              <a:highlight>
                <a:srgbClr val="FFFFFF"/>
              </a:highlight>
              <a:latin typeface="Arial"/>
              <a:ea typeface="Arial"/>
              <a:cs typeface="Arial"/>
              <a:sym typeface="Arial"/>
            </a:endParaRPr>
          </a:p>
          <a:p>
            <a:pPr indent="0" lvl="0" marL="0" marR="0" rtl="0" algn="l">
              <a:spcBef>
                <a:spcPts val="0"/>
              </a:spcBef>
              <a:spcAft>
                <a:spcPts val="0"/>
              </a:spcAft>
              <a:buNone/>
            </a:pPr>
            <a:r>
              <a:rPr b="1" lang="en-US">
                <a:solidFill>
                  <a:schemeClr val="dk1"/>
                </a:solidFill>
                <a:highlight>
                  <a:srgbClr val="FFFFFF"/>
                </a:highlight>
              </a:rPr>
              <a:t>     (KOME)</a:t>
            </a:r>
            <a:endParaRPr b="1">
              <a:solidFill>
                <a:schemeClr val="dk1"/>
              </a:solidFill>
              <a:highlight>
                <a:srgbClr val="FFFFFF"/>
              </a:highlight>
            </a:endParaRPr>
          </a:p>
        </p:txBody>
      </p:sp>
      <p:sp>
        <p:nvSpPr>
          <p:cNvPr id="943" name="Google Shape;943;p49"/>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Temps in Shallow, Cold Air Masses</a:t>
            </a:r>
            <a:endParaRPr/>
          </a:p>
        </p:txBody>
      </p:sp>
      <p:sp>
        <p:nvSpPr>
          <p:cNvPr id="944" name="Google Shape;944;p49"/>
          <p:cNvSpPr txBox="1"/>
          <p:nvPr/>
        </p:nvSpPr>
        <p:spPr>
          <a:xfrm>
            <a:off x="5430149" y="1273457"/>
            <a:ext cx="3400093" cy="646327"/>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Fcst: 00z 01/06/20 (F012)</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01/06/20 </a:t>
            </a:r>
            <a:endParaRPr/>
          </a:p>
        </p:txBody>
      </p:sp>
      <p:sp>
        <p:nvSpPr>
          <p:cNvPr id="945" name="Google Shape;945;p49"/>
          <p:cNvSpPr/>
          <p:nvPr/>
        </p:nvSpPr>
        <p:spPr>
          <a:xfrm rot="-387369">
            <a:off x="1433583" y="4358586"/>
            <a:ext cx="1053212" cy="307492"/>
          </a:xfrm>
          <a:prstGeom prst="ellipse">
            <a:avLst/>
          </a:prstGeom>
          <a:noFill/>
          <a:ln cap="flat" cmpd="sng" w="25400">
            <a:solidFill>
              <a:srgbClr val="17B8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92D050"/>
              </a:solidFill>
              <a:latin typeface="Calibri"/>
              <a:ea typeface="Calibri"/>
              <a:cs typeface="Calibri"/>
              <a:sym typeface="Calibri"/>
            </a:endParaRPr>
          </a:p>
        </p:txBody>
      </p:sp>
      <p:sp>
        <p:nvSpPr>
          <p:cNvPr id="946" name="Google Shape;946;p4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50"/>
          <p:cNvPicPr preferRelativeResize="0"/>
          <p:nvPr/>
        </p:nvPicPr>
        <p:blipFill rotWithShape="1">
          <a:blip r:embed="rId3">
            <a:alphaModFix/>
          </a:blip>
          <a:srcRect b="0" l="0" r="0" t="0"/>
          <a:stretch/>
        </p:blipFill>
        <p:spPr>
          <a:xfrm>
            <a:off x="650130" y="992074"/>
            <a:ext cx="3953345" cy="4151424"/>
          </a:xfrm>
          <a:prstGeom prst="rect">
            <a:avLst/>
          </a:prstGeom>
          <a:noFill/>
          <a:ln>
            <a:noFill/>
          </a:ln>
        </p:spPr>
      </p:pic>
      <p:sp>
        <p:nvSpPr>
          <p:cNvPr id="952" name="Google Shape;952;p50"/>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53" name="Google Shape;953;p50"/>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54" name="Google Shape;954;p50"/>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955" name="Google Shape;955;p50"/>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956" name="Google Shape;956;p50"/>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957" name="Google Shape;957;p50"/>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958" name="Google Shape;958;p50"/>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Resolved Low-level Warming Issue</a:t>
            </a:r>
            <a:endParaRPr/>
          </a:p>
        </p:txBody>
      </p:sp>
      <p:sp>
        <p:nvSpPr>
          <p:cNvPr id="959" name="Google Shape;959;p50"/>
          <p:cNvSpPr txBox="1"/>
          <p:nvPr/>
        </p:nvSpPr>
        <p:spPr>
          <a:xfrm>
            <a:off x="5430148" y="1074875"/>
            <a:ext cx="3400093"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Midwest Ptype Event </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01/20/20 (F084)</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Valid: 00Z 01/24/20 </a:t>
            </a:r>
            <a:endParaRPr/>
          </a:p>
        </p:txBody>
      </p:sp>
      <p:sp>
        <p:nvSpPr>
          <p:cNvPr id="960" name="Google Shape;960;p50"/>
          <p:cNvSpPr txBox="1"/>
          <p:nvPr/>
        </p:nvSpPr>
        <p:spPr>
          <a:xfrm>
            <a:off x="656486" y="2468590"/>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961" name="Google Shape;961;p50"/>
          <p:cNvSpPr txBox="1"/>
          <p:nvPr/>
        </p:nvSpPr>
        <p:spPr>
          <a:xfrm>
            <a:off x="2644882" y="2468590"/>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962" name="Google Shape;962;p50"/>
          <p:cNvSpPr txBox="1"/>
          <p:nvPr/>
        </p:nvSpPr>
        <p:spPr>
          <a:xfrm>
            <a:off x="4867084" y="2114480"/>
            <a:ext cx="4241420"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An odd GFSv15 low-level warming </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issue that was seen a few cases last winter in GFSv15 appears to be resolved in GFSv16.   In this example, GFSv15 forecasts rain over IA/IL/WI/MO where snow occurred; GFSv16 forecast is much improved</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rgbClr val="FF0000"/>
              </a:solidFill>
              <a:latin typeface="Arial"/>
              <a:ea typeface="Arial"/>
              <a:cs typeface="Arial"/>
              <a:sym typeface="Arial"/>
            </a:endParaRPr>
          </a:p>
        </p:txBody>
      </p:sp>
      <p:sp>
        <p:nvSpPr>
          <p:cNvPr id="963" name="Google Shape;963;p50"/>
          <p:cNvSpPr/>
          <p:nvPr/>
        </p:nvSpPr>
        <p:spPr>
          <a:xfrm>
            <a:off x="1442720" y="3048000"/>
            <a:ext cx="2448560" cy="2095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4" name="Google Shape;964;p50"/>
          <p:cNvPicPr preferRelativeResize="0"/>
          <p:nvPr/>
        </p:nvPicPr>
        <p:blipFill rotWithShape="1">
          <a:blip r:embed="rId3">
            <a:alphaModFix/>
          </a:blip>
          <a:srcRect b="0" l="8741" r="0" t="49522"/>
          <a:stretch/>
        </p:blipFill>
        <p:spPr>
          <a:xfrm>
            <a:off x="0" y="3048000"/>
            <a:ext cx="3607795" cy="2095500"/>
          </a:xfrm>
          <a:prstGeom prst="rect">
            <a:avLst/>
          </a:prstGeom>
          <a:noFill/>
          <a:ln>
            <a:noFill/>
          </a:ln>
        </p:spPr>
      </p:pic>
      <p:sp>
        <p:nvSpPr>
          <p:cNvPr id="965" name="Google Shape;965;p50"/>
          <p:cNvSpPr txBox="1"/>
          <p:nvPr/>
        </p:nvSpPr>
        <p:spPr>
          <a:xfrm>
            <a:off x="656486" y="4573526"/>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pic>
        <p:nvPicPr>
          <p:cNvPr id="966" name="Google Shape;966;p50"/>
          <p:cNvPicPr preferRelativeResize="0"/>
          <p:nvPr/>
        </p:nvPicPr>
        <p:blipFill rotWithShape="1">
          <a:blip r:embed="rId6">
            <a:alphaModFix/>
          </a:blip>
          <a:srcRect b="0" l="0" r="0" t="0"/>
          <a:stretch/>
        </p:blipFill>
        <p:spPr>
          <a:xfrm>
            <a:off x="2875279" y="3047999"/>
            <a:ext cx="1728196" cy="1836208"/>
          </a:xfrm>
          <a:prstGeom prst="rect">
            <a:avLst/>
          </a:prstGeom>
          <a:noFill/>
          <a:ln>
            <a:noFill/>
          </a:ln>
        </p:spPr>
      </p:pic>
      <p:sp>
        <p:nvSpPr>
          <p:cNvPr id="967" name="Google Shape;967;p50"/>
          <p:cNvSpPr txBox="1"/>
          <p:nvPr/>
        </p:nvSpPr>
        <p:spPr>
          <a:xfrm>
            <a:off x="2875279" y="4573526"/>
            <a:ext cx="579121"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Obs</a:t>
            </a:r>
            <a:endParaRPr b="1" sz="1500">
              <a:solidFill>
                <a:schemeClr val="dk1"/>
              </a:solidFill>
              <a:latin typeface="Arial"/>
              <a:ea typeface="Arial"/>
              <a:cs typeface="Arial"/>
              <a:sym typeface="Arial"/>
            </a:endParaRPr>
          </a:p>
        </p:txBody>
      </p:sp>
      <p:sp>
        <p:nvSpPr>
          <p:cNvPr id="968" name="Google Shape;968;p50"/>
          <p:cNvSpPr txBox="1"/>
          <p:nvPr/>
        </p:nvSpPr>
        <p:spPr>
          <a:xfrm>
            <a:off x="5516483" y="4545653"/>
            <a:ext cx="3186362" cy="584776"/>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600">
                <a:solidFill>
                  <a:schemeClr val="dk1"/>
                </a:solidFill>
                <a:latin typeface="Arial"/>
                <a:ea typeface="Arial"/>
                <a:cs typeface="Arial"/>
                <a:sym typeface="Arial"/>
              </a:rPr>
              <a:t>Thanks to Ray Wolf (WFO DVN)</a:t>
            </a:r>
            <a:endParaRPr/>
          </a:p>
          <a:p>
            <a:pPr indent="0" lvl="0" marL="0" marR="0" rtl="0" algn="ctr">
              <a:spcBef>
                <a:spcPts val="0"/>
              </a:spcBef>
              <a:spcAft>
                <a:spcPts val="0"/>
              </a:spcAft>
              <a:buNone/>
            </a:pPr>
            <a:r>
              <a:rPr i="1" lang="en-US" sz="1600">
                <a:solidFill>
                  <a:schemeClr val="dk1"/>
                </a:solidFill>
                <a:latin typeface="Arial"/>
                <a:ea typeface="Arial"/>
                <a:cs typeface="Arial"/>
                <a:sym typeface="Arial"/>
              </a:rPr>
              <a:t>See 2/6/20 MEG Presentation</a:t>
            </a:r>
            <a:endParaRPr/>
          </a:p>
        </p:txBody>
      </p:sp>
      <p:sp>
        <p:nvSpPr>
          <p:cNvPr id="969" name="Google Shape;969;p5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51"/>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75" name="Google Shape;975;p51"/>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76" name="Google Shape;976;p51"/>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977" name="Google Shape;977;p51"/>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978" name="Google Shape;978;p51"/>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979" name="Google Shape;979;p5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980" name="Google Shape;980;p51"/>
          <p:cNvSpPr txBox="1"/>
          <p:nvPr/>
        </p:nvSpPr>
        <p:spPr>
          <a:xfrm>
            <a:off x="5430148" y="1074875"/>
            <a:ext cx="3400093"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Midwest Ptype Event </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01/20/20 (F084)</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00Z 01/24/20 </a:t>
            </a:r>
            <a:endParaRPr/>
          </a:p>
        </p:txBody>
      </p:sp>
      <p:pic>
        <p:nvPicPr>
          <p:cNvPr descr="2020012012_744550_14 (2).gif" id="981" name="Google Shape;981;p51"/>
          <p:cNvPicPr preferRelativeResize="0"/>
          <p:nvPr/>
        </p:nvPicPr>
        <p:blipFill rotWithShape="1">
          <a:blip r:embed="rId5">
            <a:alphaModFix/>
          </a:blip>
          <a:srcRect b="0" l="0" r="0" t="0"/>
          <a:stretch/>
        </p:blipFill>
        <p:spPr>
          <a:xfrm>
            <a:off x="134621" y="1178559"/>
            <a:ext cx="5141594" cy="3688535"/>
          </a:xfrm>
          <a:prstGeom prst="rect">
            <a:avLst/>
          </a:prstGeom>
          <a:noFill/>
          <a:ln>
            <a:noFill/>
          </a:ln>
        </p:spPr>
      </p:pic>
      <p:sp>
        <p:nvSpPr>
          <p:cNvPr id="982" name="Google Shape;982;p51"/>
          <p:cNvSpPr txBox="1"/>
          <p:nvPr/>
        </p:nvSpPr>
        <p:spPr>
          <a:xfrm>
            <a:off x="951589" y="3544535"/>
            <a:ext cx="1044314"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Arial"/>
                <a:ea typeface="Arial"/>
                <a:cs typeface="Arial"/>
                <a:sym typeface="Arial"/>
              </a:rPr>
              <a:t>GFSv15</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GFSv16</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OBS</a:t>
            </a:r>
            <a:endParaRPr/>
          </a:p>
        </p:txBody>
      </p:sp>
      <p:sp>
        <p:nvSpPr>
          <p:cNvPr id="983" name="Google Shape;983;p51"/>
          <p:cNvSpPr txBox="1"/>
          <p:nvPr/>
        </p:nvSpPr>
        <p:spPr>
          <a:xfrm>
            <a:off x="2930275" y="1567325"/>
            <a:ext cx="1423800" cy="5232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al"/>
                <a:ea typeface="Arial"/>
                <a:cs typeface="Arial"/>
                <a:sym typeface="Arial"/>
              </a:rPr>
              <a:t>Davenport, IA</a:t>
            </a:r>
            <a:endParaRPr b="1" sz="1400">
              <a:solidFill>
                <a:srgbClr val="000000"/>
              </a:solidFill>
              <a:latin typeface="Arial"/>
              <a:ea typeface="Arial"/>
              <a:cs typeface="Arial"/>
              <a:sym typeface="Arial"/>
            </a:endParaRPr>
          </a:p>
          <a:p>
            <a:pPr indent="0" lvl="0" marL="0" marR="0" rtl="0" algn="l">
              <a:spcBef>
                <a:spcPts val="0"/>
              </a:spcBef>
              <a:spcAft>
                <a:spcPts val="0"/>
              </a:spcAft>
              <a:buNone/>
            </a:pPr>
            <a:r>
              <a:rPr b="1" lang="en-US"/>
              <a:t>       (DVN)</a:t>
            </a:r>
            <a:endParaRPr b="1"/>
          </a:p>
        </p:txBody>
      </p:sp>
      <p:cxnSp>
        <p:nvCxnSpPr>
          <p:cNvPr id="984" name="Google Shape;984;p51"/>
          <p:cNvCxnSpPr/>
          <p:nvPr/>
        </p:nvCxnSpPr>
        <p:spPr>
          <a:xfrm flipH="1" rot="10800000">
            <a:off x="2568489" y="2804086"/>
            <a:ext cx="1833616" cy="1833715"/>
          </a:xfrm>
          <a:prstGeom prst="straightConnector1">
            <a:avLst/>
          </a:prstGeom>
          <a:noFill/>
          <a:ln cap="flat" cmpd="sng" w="25400">
            <a:solidFill>
              <a:srgbClr val="660066"/>
            </a:solidFill>
            <a:prstDash val="solid"/>
            <a:round/>
            <a:headEnd len="sm" w="sm" type="none"/>
            <a:tailEnd len="sm" w="sm" type="none"/>
          </a:ln>
        </p:spPr>
      </p:cxnSp>
      <p:sp>
        <p:nvSpPr>
          <p:cNvPr id="985" name="Google Shape;985;p51"/>
          <p:cNvSpPr/>
          <p:nvPr/>
        </p:nvSpPr>
        <p:spPr>
          <a:xfrm>
            <a:off x="2287203" y="3624265"/>
            <a:ext cx="1280871" cy="1007349"/>
          </a:xfrm>
          <a:prstGeom prst="flowChartConnector">
            <a:avLst/>
          </a:prstGeom>
          <a:noFill/>
          <a:ln cap="flat" cmpd="sng"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6" name="Google Shape;986;p51"/>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Resolved Low-level Warming Issue</a:t>
            </a:r>
            <a:endParaRPr/>
          </a:p>
        </p:txBody>
      </p:sp>
      <p:sp>
        <p:nvSpPr>
          <p:cNvPr id="987" name="Google Shape;987;p51"/>
          <p:cNvSpPr txBox="1"/>
          <p:nvPr/>
        </p:nvSpPr>
        <p:spPr>
          <a:xfrm>
            <a:off x="5430148" y="2268133"/>
            <a:ext cx="3678356"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The improvement is shown in this example in which GFSv15 shows erroneous low-level warming that did not occur.  GFSv16 has a correctly colder profile</a:t>
            </a:r>
            <a:endParaRPr sz="1800">
              <a:solidFill>
                <a:srgbClr val="FF0000"/>
              </a:solidFill>
              <a:latin typeface="Arial"/>
              <a:ea typeface="Arial"/>
              <a:cs typeface="Arial"/>
              <a:sym typeface="Arial"/>
            </a:endParaRPr>
          </a:p>
        </p:txBody>
      </p:sp>
      <p:sp>
        <p:nvSpPr>
          <p:cNvPr id="988" name="Google Shape;988;p5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52"/>
          <p:cNvSpPr txBox="1"/>
          <p:nvPr/>
        </p:nvSpPr>
        <p:spPr>
          <a:xfrm>
            <a:off x="239659" y="1012380"/>
            <a:ext cx="8491863" cy="4462760"/>
          </a:xfrm>
          <a:prstGeom prst="rect">
            <a:avLst/>
          </a:prstGeom>
          <a:noFill/>
          <a:ln>
            <a:noFill/>
          </a:ln>
        </p:spPr>
        <p:txBody>
          <a:bodyPr anchorCtr="0" anchor="t" bIns="45700" lIns="91425" spcFirstLastPara="1" rIns="91425" wrap="square" tIns="45700">
            <a:spAutoFit/>
          </a:bodyPr>
          <a:lstStyle/>
          <a:p>
            <a:pPr indent="0" lvl="0" marL="91438" marR="0" rtl="0" algn="l">
              <a:spcBef>
                <a:spcPts val="0"/>
              </a:spcBef>
              <a:spcAft>
                <a:spcPts val="0"/>
              </a:spcAft>
              <a:buNone/>
            </a:pPr>
            <a:r>
              <a:t/>
            </a:r>
            <a:endParaRPr b="1" sz="900" u="sng">
              <a:solidFill>
                <a:srgbClr val="000000"/>
              </a:solidFill>
              <a:latin typeface="Arial"/>
              <a:ea typeface="Arial"/>
              <a:cs typeface="Arial"/>
              <a:sym typeface="Arial"/>
            </a:endParaRPr>
          </a:p>
          <a:p>
            <a:pPr indent="-257175" lvl="0" marL="348613"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Notable improvements in synoptic-scale performance in the medium-range </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Progressive bias in GFSv15 appears mitigated with better consistency catching correct solutions earlier</a:t>
            </a:r>
            <a:endParaRPr/>
          </a:p>
          <a:p>
            <a:pPr indent="-257175" lvl="1" marL="691513" marR="0" rtl="0" algn="l">
              <a:spcBef>
                <a:spcPts val="0"/>
              </a:spcBef>
              <a:spcAft>
                <a:spcPts val="0"/>
              </a:spcAft>
              <a:buClr>
                <a:srgbClr val="0070C0"/>
              </a:buClr>
              <a:buSzPts val="1800"/>
              <a:buFont typeface="Arial"/>
              <a:buChar char="•"/>
            </a:pPr>
            <a:r>
              <a:rPr b="0" i="0" lang="en-US" sz="1800" u="none" cap="none" strike="noStrike">
                <a:solidFill>
                  <a:srgbClr val="0070C0"/>
                </a:solidFill>
                <a:latin typeface="Arial"/>
                <a:ea typeface="Arial"/>
                <a:cs typeface="Arial"/>
                <a:sym typeface="Arial"/>
              </a:rPr>
              <a:t>Improved frontal positions and QPF</a:t>
            </a:r>
            <a:endParaRPr/>
          </a:p>
          <a:p>
            <a:pPr indent="0" lvl="1" marL="199991"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 in low-level temperature forecasts (mitigation of the winter low-level cold bias)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Better ability to resolve shallow, cold air masses and some associated cold air damming events</a:t>
            </a:r>
            <a:endParaRPr/>
          </a:p>
          <a:p>
            <a:pPr indent="-142875" lvl="1" marL="457166"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57175" lvl="1" marL="457166"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Improvements to TC intensity and increased lead time for genesis</a:t>
            </a:r>
            <a:endParaRPr/>
          </a:p>
          <a:p>
            <a:pPr indent="-257175" lvl="2" marL="914333"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With stronger TCs, GFSv16 has overall better track, size, and intensity</a:t>
            </a:r>
            <a:endParaRPr/>
          </a:p>
          <a:p>
            <a:pPr indent="-142875" lvl="0" marL="348613"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161925" lvl="0" marL="348613" marR="0" rtl="0" algn="l">
              <a:spcBef>
                <a:spcPts val="0"/>
              </a:spcBef>
              <a:spcAft>
                <a:spcPts val="0"/>
              </a:spcAft>
              <a:buClr>
                <a:schemeClr val="dk1"/>
              </a:buClr>
              <a:buSzPts val="1500"/>
              <a:buFont typeface="Arial"/>
              <a:buNone/>
            </a:pPr>
            <a:r>
              <a:t/>
            </a:r>
            <a:endParaRPr sz="1500">
              <a:solidFill>
                <a:srgbClr val="000000"/>
              </a:solidFill>
              <a:latin typeface="Arial"/>
              <a:ea typeface="Arial"/>
              <a:cs typeface="Arial"/>
              <a:sym typeface="Arial"/>
            </a:endParaRPr>
          </a:p>
          <a:p>
            <a:pPr indent="-292091" lvl="0" marL="434329" marR="0" rtl="0" algn="l">
              <a:spcBef>
                <a:spcPts val="0"/>
              </a:spcBef>
              <a:spcAft>
                <a:spcPts val="0"/>
              </a:spcAft>
              <a:buClr>
                <a:schemeClr val="dk1"/>
              </a:buClr>
              <a:buSzPts val="800"/>
              <a:buFont typeface="Arial"/>
              <a:buNone/>
            </a:pPr>
            <a:r>
              <a:t/>
            </a:r>
            <a:endParaRPr sz="800">
              <a:solidFill>
                <a:srgbClr val="000000"/>
              </a:solidFill>
              <a:latin typeface="Arial"/>
              <a:ea typeface="Arial"/>
              <a:cs typeface="Arial"/>
              <a:sym typeface="Arial"/>
            </a:endParaRPr>
          </a:p>
        </p:txBody>
      </p:sp>
      <p:sp>
        <p:nvSpPr>
          <p:cNvPr id="994" name="Google Shape;994;p52"/>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rgbClr val="FFFFFF"/>
              </a:solidFill>
              <a:latin typeface="Arial"/>
              <a:ea typeface="Arial"/>
              <a:cs typeface="Arial"/>
              <a:sym typeface="Arial"/>
            </a:endParaRPr>
          </a:p>
        </p:txBody>
      </p:sp>
      <p:sp>
        <p:nvSpPr>
          <p:cNvPr id="995" name="Google Shape;995;p52"/>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996" name="Google Shape;996;p52"/>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2000px-Seal_of_the_United_States_Department_of_Commerce.svg.png" id="997" name="Google Shape;997;p52"/>
          <p:cNvPicPr preferRelativeResize="0"/>
          <p:nvPr/>
        </p:nvPicPr>
        <p:blipFill rotWithShape="1">
          <a:blip r:embed="rId3">
            <a:alphaModFix/>
          </a:blip>
          <a:srcRect b="0" l="0" r="0" t="0"/>
          <a:stretch/>
        </p:blipFill>
        <p:spPr>
          <a:xfrm>
            <a:off x="50032" y="80673"/>
            <a:ext cx="846824" cy="860437"/>
          </a:xfrm>
          <a:prstGeom prst="rect">
            <a:avLst/>
          </a:prstGeom>
          <a:noFill/>
          <a:ln>
            <a:noFill/>
          </a:ln>
        </p:spPr>
      </p:pic>
      <p:sp>
        <p:nvSpPr>
          <p:cNvPr id="998" name="Google Shape;998;p52"/>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1024px-NOAA_logo.svg.png" id="999" name="Google Shape;999;p5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000" name="Google Shape;1000;p52"/>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rgbClr val="FFFFFF"/>
                </a:solidFill>
                <a:latin typeface="Arial"/>
                <a:ea typeface="Arial"/>
                <a:cs typeface="Arial"/>
                <a:sym typeface="Arial"/>
              </a:rPr>
              <a:t>Common Strengths From All Evaluations</a:t>
            </a:r>
            <a:endParaRPr/>
          </a:p>
        </p:txBody>
      </p:sp>
      <p:sp>
        <p:nvSpPr>
          <p:cNvPr id="1001" name="Google Shape;1001;p52"/>
          <p:cNvSpPr/>
          <p:nvPr/>
        </p:nvSpPr>
        <p:spPr>
          <a:xfrm>
            <a:off x="239659" y="4139912"/>
            <a:ext cx="8333712" cy="834005"/>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2" name="Google Shape;1002;p5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5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008" name="Google Shape;1008;p53"/>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009" name="Google Shape;1009;p53"/>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010" name="Google Shape;1010;p53"/>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011" name="Google Shape;1011;p53"/>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012" name="Google Shape;1012;p5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013" name="Google Shape;1013;p53"/>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Identifies TCs More Often &amp; Earlier</a:t>
            </a:r>
            <a:endParaRPr/>
          </a:p>
        </p:txBody>
      </p:sp>
      <p:pic>
        <p:nvPicPr>
          <p:cNvPr descr="Screen Shot 2020-09-18 at 1.30.40 PM.png" id="1014" name="Google Shape;1014;p53"/>
          <p:cNvPicPr preferRelativeResize="0"/>
          <p:nvPr/>
        </p:nvPicPr>
        <p:blipFill rotWithShape="1">
          <a:blip r:embed="rId5">
            <a:alphaModFix/>
          </a:blip>
          <a:srcRect b="0" l="0" r="0" t="0"/>
          <a:stretch/>
        </p:blipFill>
        <p:spPr>
          <a:xfrm>
            <a:off x="419892" y="969306"/>
            <a:ext cx="3979326" cy="3794118"/>
          </a:xfrm>
          <a:prstGeom prst="rect">
            <a:avLst/>
          </a:prstGeom>
          <a:noFill/>
          <a:ln>
            <a:noFill/>
          </a:ln>
        </p:spPr>
      </p:pic>
      <p:sp>
        <p:nvSpPr>
          <p:cNvPr id="1015" name="Google Shape;1015;p53"/>
          <p:cNvSpPr txBox="1"/>
          <p:nvPr/>
        </p:nvSpPr>
        <p:spPr>
          <a:xfrm>
            <a:off x="4744783" y="950533"/>
            <a:ext cx="4457775" cy="4031869"/>
          </a:xfrm>
          <a:prstGeom prst="rect">
            <a:avLst/>
          </a:prstGeom>
          <a:noFill/>
          <a:ln>
            <a:noFill/>
          </a:ln>
        </p:spPr>
        <p:txBody>
          <a:bodyPr anchorCtr="0" anchor="t" bIns="45700" lIns="91425" spcFirstLastPara="1" rIns="91425" wrap="square" tIns="45700">
            <a:spAutoFit/>
          </a:bodyPr>
          <a:lstStyle/>
          <a:p>
            <a:pPr indent="-285736" lvl="0" marL="285736"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Legend: </a:t>
            </a:r>
            <a:endParaRPr/>
          </a:p>
          <a:p>
            <a:pPr indent="-192023" lvl="1" marL="557784"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x-axis: </a:t>
            </a:r>
            <a:r>
              <a:rPr b="0" i="0" lang="en-US" sz="1600" u="none" cap="none" strike="noStrike">
                <a:solidFill>
                  <a:srgbClr val="0000FF"/>
                </a:solidFill>
                <a:latin typeface="Arial"/>
                <a:ea typeface="Arial"/>
                <a:cs typeface="Arial"/>
                <a:sym typeface="Arial"/>
              </a:rPr>
              <a:t>Success Ratio (1−FAR) </a:t>
            </a:r>
            <a:endParaRPr/>
          </a:p>
          <a:p>
            <a:pPr indent="-192023" lvl="1" marL="557784" marR="0" rtl="0" algn="l">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y-axis: </a:t>
            </a:r>
            <a:r>
              <a:rPr b="0" i="0" lang="en-US" sz="1600" u="none" cap="none" strike="noStrike">
                <a:solidFill>
                  <a:srgbClr val="0000FF"/>
                </a:solidFill>
                <a:latin typeface="Arial"/>
                <a:ea typeface="Arial"/>
                <a:cs typeface="Arial"/>
                <a:sym typeface="Arial"/>
              </a:rPr>
              <a:t>Probability Of Detection (POD)</a:t>
            </a:r>
            <a:endParaRPr/>
          </a:p>
          <a:p>
            <a:pPr indent="-192023" lvl="1" marL="557784" marR="0" rtl="0" algn="l">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dashed lines: </a:t>
            </a:r>
            <a:r>
              <a:rPr b="0" i="0" lang="en-US" sz="1600" u="none" cap="none" strike="noStrike">
                <a:solidFill>
                  <a:srgbClr val="0000FF"/>
                </a:solidFill>
                <a:latin typeface="Arial"/>
                <a:ea typeface="Arial"/>
                <a:cs typeface="Arial"/>
                <a:sym typeface="Arial"/>
              </a:rPr>
              <a:t>Frequency Bias</a:t>
            </a:r>
            <a:endParaRPr/>
          </a:p>
          <a:p>
            <a:pPr indent="-192023" lvl="1" marL="557784" marR="0" rtl="0" algn="l">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solid lines: </a:t>
            </a:r>
            <a:r>
              <a:rPr b="0" i="0" lang="en-US" sz="1600" u="none" cap="none" strike="noStrike">
                <a:solidFill>
                  <a:srgbClr val="0000FF"/>
                </a:solidFill>
                <a:latin typeface="Arial"/>
                <a:ea typeface="Arial"/>
                <a:cs typeface="Arial"/>
                <a:sym typeface="Arial"/>
              </a:rPr>
              <a:t>Critical Success Index (CSI)</a:t>
            </a:r>
            <a:endParaRPr/>
          </a:p>
          <a:p>
            <a:pPr indent="-184136" lvl="0" marL="285736"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285736" lvl="0" marL="285736"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All values would equal 1 in a perfectly performing model</a:t>
            </a:r>
            <a:endParaRPr sz="1600">
              <a:solidFill>
                <a:srgbClr val="000000"/>
              </a:solidFill>
              <a:latin typeface="Arial"/>
              <a:ea typeface="Arial"/>
              <a:cs typeface="Arial"/>
              <a:sym typeface="Arial"/>
            </a:endParaRPr>
          </a:p>
          <a:p>
            <a:pPr indent="-184136" lvl="0" marL="285736" marR="0" rtl="0" algn="l">
              <a:spcBef>
                <a:spcPts val="0"/>
              </a:spcBef>
              <a:spcAft>
                <a:spcPts val="0"/>
              </a:spcAft>
              <a:buClr>
                <a:schemeClr val="dk1"/>
              </a:buClr>
              <a:buSzPts val="1600"/>
              <a:buFont typeface="Arial"/>
              <a:buNone/>
            </a:pPr>
            <a:r>
              <a:t/>
            </a:r>
            <a:endParaRPr sz="1600">
              <a:solidFill>
                <a:srgbClr val="000000"/>
              </a:solidFill>
              <a:latin typeface="Arial"/>
              <a:ea typeface="Arial"/>
              <a:cs typeface="Arial"/>
              <a:sym typeface="Arial"/>
            </a:endParaRPr>
          </a:p>
          <a:p>
            <a:pPr indent="-285736" lvl="0" marL="285736" marR="0" rtl="0" algn="l">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On average, GFSv16 exhibits:</a:t>
            </a:r>
            <a:endParaRPr/>
          </a:p>
          <a:p>
            <a:pPr indent="-285736" lvl="1" marL="742902" marR="0" rtl="0" algn="l">
              <a:spcBef>
                <a:spcPts val="0"/>
              </a:spcBef>
              <a:spcAft>
                <a:spcPts val="0"/>
              </a:spcAft>
              <a:buClr>
                <a:srgbClr val="0000FF"/>
              </a:buClr>
              <a:buSzPts val="1600"/>
              <a:buFont typeface="Arial"/>
              <a:buChar char="•"/>
            </a:pPr>
            <a:r>
              <a:rPr b="0" i="0" lang="en-US" sz="1600" u="none" cap="none" strike="noStrike">
                <a:solidFill>
                  <a:srgbClr val="0000FF"/>
                </a:solidFill>
                <a:latin typeface="Arial"/>
                <a:ea typeface="Arial"/>
                <a:cs typeface="Arial"/>
                <a:sym typeface="Arial"/>
              </a:rPr>
              <a:t>Larger POD and CSI (closer to 1) </a:t>
            </a:r>
            <a:endParaRPr/>
          </a:p>
          <a:p>
            <a:pPr indent="-285736" lvl="1" marL="742902" marR="0" rtl="0" algn="l">
              <a:spcBef>
                <a:spcPts val="0"/>
              </a:spcBef>
              <a:spcAft>
                <a:spcPts val="0"/>
              </a:spcAft>
              <a:buClr>
                <a:srgbClr val="0000FF"/>
              </a:buClr>
              <a:buSzPts val="1600"/>
              <a:buFont typeface="Arial"/>
              <a:buChar char="•"/>
            </a:pPr>
            <a:r>
              <a:rPr b="0" i="0" lang="en-US" sz="1600" u="none" cap="none" strike="noStrike">
                <a:solidFill>
                  <a:srgbClr val="0000FF"/>
                </a:solidFill>
                <a:latin typeface="Arial"/>
                <a:ea typeface="Arial"/>
                <a:cs typeface="Arial"/>
                <a:sym typeface="Arial"/>
              </a:rPr>
              <a:t>Frequency Bias is closer to 1</a:t>
            </a:r>
            <a:endParaRPr/>
          </a:p>
          <a:p>
            <a:pPr indent="-285736" lvl="1" marL="742902" marR="0" rtl="0" algn="l">
              <a:spcBef>
                <a:spcPts val="0"/>
              </a:spcBef>
              <a:spcAft>
                <a:spcPts val="0"/>
              </a:spcAft>
              <a:buClr>
                <a:srgbClr val="0000FF"/>
              </a:buClr>
              <a:buSzPts val="1600"/>
              <a:buFont typeface="Arial"/>
              <a:buChar char="•"/>
            </a:pPr>
            <a:r>
              <a:rPr b="0" i="0" lang="en-US" sz="1600" u="none" cap="none" strike="noStrike">
                <a:solidFill>
                  <a:srgbClr val="0000FF"/>
                </a:solidFill>
                <a:latin typeface="Arial"/>
                <a:ea typeface="Arial"/>
                <a:cs typeface="Arial"/>
                <a:sym typeface="Arial"/>
              </a:rPr>
              <a:t>Smaller Success Ratio (FAR too high)</a:t>
            </a:r>
            <a:endParaRPr/>
          </a:p>
          <a:p>
            <a:pPr indent="-184136" lvl="1" marL="742902" marR="0" rtl="0" algn="l">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a:p>
            <a:pPr indent="-285736" lvl="0" marL="285736" marR="0" rtl="0" algn="l">
              <a:spcBef>
                <a:spcPts val="0"/>
              </a:spcBef>
              <a:spcAft>
                <a:spcPts val="0"/>
              </a:spcAft>
              <a:buClr>
                <a:srgbClr val="000000"/>
              </a:buClr>
              <a:buSzPts val="1600"/>
              <a:buFont typeface="Arial"/>
              <a:buChar char="•"/>
            </a:pPr>
            <a:r>
              <a:rPr lang="en-US" sz="1600">
                <a:solidFill>
                  <a:srgbClr val="000000"/>
                </a:solidFill>
                <a:latin typeface="Arial"/>
                <a:ea typeface="Arial"/>
                <a:cs typeface="Arial"/>
                <a:sym typeface="Arial"/>
              </a:rPr>
              <a:t>GFSv16 is more cyclogenetic than GFSv15, and it identifies genesis with more lead time</a:t>
            </a:r>
            <a:endParaRPr/>
          </a:p>
        </p:txBody>
      </p:sp>
      <p:sp>
        <p:nvSpPr>
          <p:cNvPr id="1016" name="Google Shape;1016;p53"/>
          <p:cNvSpPr txBox="1"/>
          <p:nvPr/>
        </p:nvSpPr>
        <p:spPr>
          <a:xfrm>
            <a:off x="586638" y="4777334"/>
            <a:ext cx="3645834" cy="338550"/>
          </a:xfrm>
          <a:prstGeom prst="rect">
            <a:avLst/>
          </a:prstGeom>
          <a:solidFill>
            <a:srgbClr val="FBFF5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600">
                <a:solidFill>
                  <a:srgbClr val="000000"/>
                </a:solidFill>
                <a:latin typeface="Arial"/>
                <a:ea typeface="Arial"/>
                <a:cs typeface="Arial"/>
                <a:sym typeface="Arial"/>
              </a:rPr>
              <a:t>Thanks to Dan Halperin (ERAU)</a:t>
            </a:r>
            <a:endParaRPr/>
          </a:p>
        </p:txBody>
      </p:sp>
      <p:sp>
        <p:nvSpPr>
          <p:cNvPr id="1017" name="Google Shape;1017;p5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54"/>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023" name="Google Shape;1023;p54"/>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024" name="Google Shape;1024;p54"/>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025" name="Google Shape;1025;p54"/>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026" name="Google Shape;1026;p54"/>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027" name="Google Shape;1027;p5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pic>
        <p:nvPicPr>
          <p:cNvPr id="1028" name="Google Shape;1028;p54"/>
          <p:cNvPicPr preferRelativeResize="0"/>
          <p:nvPr/>
        </p:nvPicPr>
        <p:blipFill rotWithShape="1">
          <a:blip r:embed="rId5">
            <a:alphaModFix/>
          </a:blip>
          <a:srcRect b="0" l="0" r="0" t="0"/>
          <a:stretch/>
        </p:blipFill>
        <p:spPr>
          <a:xfrm>
            <a:off x="65628" y="1061148"/>
            <a:ext cx="4403725" cy="3233593"/>
          </a:xfrm>
          <a:prstGeom prst="rect">
            <a:avLst/>
          </a:prstGeom>
          <a:noFill/>
          <a:ln>
            <a:noFill/>
          </a:ln>
        </p:spPr>
      </p:pic>
      <p:pic>
        <p:nvPicPr>
          <p:cNvPr id="1029" name="Google Shape;1029;p54"/>
          <p:cNvPicPr preferRelativeResize="0"/>
          <p:nvPr/>
        </p:nvPicPr>
        <p:blipFill rotWithShape="1">
          <a:blip r:embed="rId6">
            <a:alphaModFix/>
          </a:blip>
          <a:srcRect b="0" l="0" r="0" t="0"/>
          <a:stretch/>
        </p:blipFill>
        <p:spPr>
          <a:xfrm>
            <a:off x="4575811" y="1061148"/>
            <a:ext cx="4342804" cy="3188859"/>
          </a:xfrm>
          <a:prstGeom prst="rect">
            <a:avLst/>
          </a:prstGeom>
          <a:noFill/>
          <a:ln>
            <a:noFill/>
          </a:ln>
        </p:spPr>
      </p:pic>
      <p:sp>
        <p:nvSpPr>
          <p:cNvPr id="1030" name="Google Shape;1030;p54"/>
          <p:cNvSpPr txBox="1"/>
          <p:nvPr/>
        </p:nvSpPr>
        <p:spPr>
          <a:xfrm>
            <a:off x="1917170" y="3379005"/>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031" name="Google Shape;1031;p54"/>
          <p:cNvSpPr txBox="1"/>
          <p:nvPr/>
        </p:nvSpPr>
        <p:spPr>
          <a:xfrm>
            <a:off x="1917170" y="2543571"/>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032" name="Google Shape;1032;p54"/>
          <p:cNvSpPr/>
          <p:nvPr/>
        </p:nvSpPr>
        <p:spPr>
          <a:xfrm>
            <a:off x="3080303" y="3489583"/>
            <a:ext cx="136045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200">
                <a:solidFill>
                  <a:schemeClr val="dk1"/>
                </a:solidFill>
                <a:latin typeface="Arial"/>
                <a:ea typeface="Arial"/>
                <a:cs typeface="Arial"/>
                <a:sym typeface="Arial"/>
              </a:rPr>
              <a:t>Images provided </a:t>
            </a:r>
            <a:br>
              <a:rPr i="1" lang="en-US" sz="1200">
                <a:solidFill>
                  <a:schemeClr val="dk1"/>
                </a:solidFill>
                <a:latin typeface="Arial"/>
                <a:ea typeface="Arial"/>
                <a:cs typeface="Arial"/>
                <a:sym typeface="Arial"/>
              </a:rPr>
            </a:br>
            <a:r>
              <a:rPr i="1" lang="en-US" sz="1200">
                <a:solidFill>
                  <a:schemeClr val="dk1"/>
                </a:solidFill>
                <a:latin typeface="Arial"/>
                <a:ea typeface="Arial"/>
                <a:cs typeface="Arial"/>
                <a:sym typeface="Arial"/>
              </a:rPr>
              <a:t>by Jiayi Peng</a:t>
            </a:r>
            <a:endParaRPr i="1" sz="1200">
              <a:solidFill>
                <a:schemeClr val="dk1"/>
              </a:solidFill>
              <a:latin typeface="Arial"/>
              <a:ea typeface="Arial"/>
              <a:cs typeface="Arial"/>
              <a:sym typeface="Arial"/>
            </a:endParaRPr>
          </a:p>
        </p:txBody>
      </p:sp>
      <p:sp>
        <p:nvSpPr>
          <p:cNvPr id="1033" name="Google Shape;1033;p54"/>
          <p:cNvSpPr txBox="1"/>
          <p:nvPr/>
        </p:nvSpPr>
        <p:spPr>
          <a:xfrm>
            <a:off x="506686" y="1472264"/>
            <a:ext cx="3538369" cy="61555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700">
                <a:solidFill>
                  <a:schemeClr val="dk1"/>
                </a:solidFill>
                <a:latin typeface="Arial"/>
                <a:ea typeface="Arial"/>
                <a:cs typeface="Arial"/>
                <a:sym typeface="Arial"/>
              </a:rPr>
              <a:t>North Atlantic Track Error (nm)</a:t>
            </a:r>
            <a:br>
              <a:rPr b="1" i="1" lang="en-US" sz="1700">
                <a:solidFill>
                  <a:schemeClr val="dk1"/>
                </a:solidFill>
                <a:latin typeface="Arial"/>
                <a:ea typeface="Arial"/>
                <a:cs typeface="Arial"/>
                <a:sym typeface="Arial"/>
              </a:rPr>
            </a:br>
            <a:r>
              <a:rPr b="1" i="1" lang="en-US" sz="1700">
                <a:solidFill>
                  <a:schemeClr val="dk1"/>
                </a:solidFill>
                <a:latin typeface="Arial"/>
                <a:ea typeface="Arial"/>
                <a:cs typeface="Arial"/>
                <a:sym typeface="Arial"/>
              </a:rPr>
              <a:t>for TCs ≥65 kt </a:t>
            </a:r>
            <a:endParaRPr/>
          </a:p>
        </p:txBody>
      </p:sp>
      <p:sp>
        <p:nvSpPr>
          <p:cNvPr id="1034" name="Google Shape;1034;p54"/>
          <p:cNvSpPr txBox="1"/>
          <p:nvPr/>
        </p:nvSpPr>
        <p:spPr>
          <a:xfrm>
            <a:off x="1" y="4386818"/>
            <a:ext cx="914400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GFSv16 </a:t>
            </a:r>
            <a:r>
              <a:rPr lang="en-US" sz="1800">
                <a:solidFill>
                  <a:srgbClr val="000000"/>
                </a:solidFill>
                <a:latin typeface="Arial"/>
                <a:ea typeface="Arial"/>
                <a:cs typeface="Arial"/>
                <a:sym typeface="Arial"/>
              </a:rPr>
              <a:t>has lower track error than </a:t>
            </a:r>
            <a:r>
              <a:rPr b="1" lang="en-US" sz="1800">
                <a:solidFill>
                  <a:srgbClr val="0000FF"/>
                </a:solidFill>
                <a:latin typeface="Arial"/>
                <a:ea typeface="Arial"/>
                <a:cs typeface="Arial"/>
                <a:sym typeface="Arial"/>
              </a:rPr>
              <a:t>GFSv15</a:t>
            </a:r>
            <a:r>
              <a:rPr b="1" lang="en-US" sz="1800">
                <a:solidFill>
                  <a:srgbClr val="3ACBC8"/>
                </a:solidFill>
                <a:latin typeface="Arial"/>
                <a:ea typeface="Arial"/>
                <a:cs typeface="Arial"/>
                <a:sym typeface="Arial"/>
              </a:rPr>
              <a:t> </a:t>
            </a:r>
            <a:r>
              <a:rPr lang="en-US" sz="1800">
                <a:solidFill>
                  <a:srgbClr val="000000"/>
                </a:solidFill>
                <a:latin typeface="Arial"/>
                <a:ea typeface="Arial"/>
                <a:cs typeface="Arial"/>
                <a:sym typeface="Arial"/>
              </a:rPr>
              <a:t>for strong TCs (</a:t>
            </a:r>
            <a:r>
              <a:rPr lang="en-US" sz="1800">
                <a:solidFill>
                  <a:schemeClr val="dk1"/>
                </a:solidFill>
                <a:latin typeface="Arial"/>
                <a:ea typeface="Arial"/>
                <a:cs typeface="Arial"/>
                <a:sym typeface="Arial"/>
              </a:rPr>
              <a:t>≥65 kt)</a:t>
            </a:r>
            <a:r>
              <a:rPr b="1" lang="en-US" sz="1800">
                <a:solidFill>
                  <a:srgbClr val="FF0000"/>
                </a:solidFill>
                <a:latin typeface="Arial"/>
                <a:ea typeface="Arial"/>
                <a:cs typeface="Arial"/>
                <a:sym typeface="Arial"/>
              </a:rPr>
              <a:t> </a:t>
            </a:r>
            <a:r>
              <a:rPr lang="en-US" sz="1800">
                <a:solidFill>
                  <a:srgbClr val="000000"/>
                </a:solidFill>
                <a:latin typeface="Arial"/>
                <a:ea typeface="Arial"/>
                <a:cs typeface="Arial"/>
                <a:sym typeface="Arial"/>
              </a:rPr>
              <a:t>during most </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of the medium range </a:t>
            </a:r>
            <a:r>
              <a:rPr lang="en-US" sz="1800">
                <a:solidFill>
                  <a:schemeClr val="dk1"/>
                </a:solidFill>
                <a:latin typeface="Arial"/>
                <a:ea typeface="Arial"/>
                <a:cs typeface="Arial"/>
                <a:sym typeface="Arial"/>
              </a:rPr>
              <a:t>in both the North Atlantic and East Pacific</a:t>
            </a:r>
            <a:endParaRPr sz="1800">
              <a:solidFill>
                <a:srgbClr val="000000"/>
              </a:solidFill>
              <a:latin typeface="Arial"/>
              <a:ea typeface="Arial"/>
              <a:cs typeface="Arial"/>
              <a:sym typeface="Arial"/>
            </a:endParaRPr>
          </a:p>
          <a:p>
            <a:pPr indent="0" lvl="0" marL="0" marR="0" rtl="0" algn="ctr">
              <a:spcBef>
                <a:spcPts val="0"/>
              </a:spcBef>
              <a:spcAft>
                <a:spcPts val="0"/>
              </a:spcAft>
              <a:buNone/>
            </a:pPr>
            <a:r>
              <a:t/>
            </a:r>
            <a:endParaRPr sz="600">
              <a:solidFill>
                <a:srgbClr val="000000"/>
              </a:solidFill>
              <a:latin typeface="Arial"/>
              <a:ea typeface="Arial"/>
              <a:cs typeface="Arial"/>
              <a:sym typeface="Arial"/>
            </a:endParaRPr>
          </a:p>
        </p:txBody>
      </p:sp>
      <p:sp>
        <p:nvSpPr>
          <p:cNvPr id="1035" name="Google Shape;1035;p54"/>
          <p:cNvSpPr txBox="1"/>
          <p:nvPr/>
        </p:nvSpPr>
        <p:spPr>
          <a:xfrm>
            <a:off x="4986354" y="1472264"/>
            <a:ext cx="3550594" cy="61555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700">
                <a:solidFill>
                  <a:schemeClr val="dk1"/>
                </a:solidFill>
                <a:latin typeface="Arial"/>
                <a:ea typeface="Arial"/>
                <a:cs typeface="Arial"/>
                <a:sym typeface="Arial"/>
              </a:rPr>
              <a:t>East Pacific Track Error (nm)</a:t>
            </a:r>
            <a:br>
              <a:rPr b="1" i="1" lang="en-US" sz="1700">
                <a:solidFill>
                  <a:schemeClr val="dk1"/>
                </a:solidFill>
                <a:latin typeface="Arial"/>
                <a:ea typeface="Arial"/>
                <a:cs typeface="Arial"/>
                <a:sym typeface="Arial"/>
              </a:rPr>
            </a:br>
            <a:r>
              <a:rPr b="1" i="1" lang="en-US" sz="1700">
                <a:solidFill>
                  <a:schemeClr val="dk1"/>
                </a:solidFill>
                <a:latin typeface="Arial"/>
                <a:ea typeface="Arial"/>
                <a:cs typeface="Arial"/>
                <a:sym typeface="Arial"/>
              </a:rPr>
              <a:t>for TCs ≥65 kt </a:t>
            </a:r>
            <a:endParaRPr/>
          </a:p>
        </p:txBody>
      </p:sp>
      <p:sp>
        <p:nvSpPr>
          <p:cNvPr id="1036" name="Google Shape;1036;p54"/>
          <p:cNvSpPr txBox="1"/>
          <p:nvPr/>
        </p:nvSpPr>
        <p:spPr>
          <a:xfrm>
            <a:off x="6667292" y="3347891"/>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037" name="Google Shape;1037;p54"/>
          <p:cNvSpPr txBox="1"/>
          <p:nvPr/>
        </p:nvSpPr>
        <p:spPr>
          <a:xfrm>
            <a:off x="6667291" y="2547166"/>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038" name="Google Shape;1038;p54"/>
          <p:cNvSpPr txBox="1"/>
          <p:nvPr/>
        </p:nvSpPr>
        <p:spPr>
          <a:xfrm>
            <a:off x="-6316"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520">
                <a:solidFill>
                  <a:schemeClr val="lt1"/>
                </a:solidFill>
                <a:latin typeface="Arial"/>
                <a:ea typeface="Arial"/>
                <a:cs typeface="Arial"/>
                <a:sym typeface="Arial"/>
              </a:rPr>
              <a:t>Strengths: Improved Medium-Range Track Error</a:t>
            </a:r>
            <a:endParaRPr/>
          </a:p>
        </p:txBody>
      </p:sp>
      <p:sp>
        <p:nvSpPr>
          <p:cNvPr id="1039" name="Google Shape;1039;p5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descr="gfs_se_slp_Dorian2019_22.png" id="1044" name="Google Shape;1044;p55"/>
          <p:cNvPicPr preferRelativeResize="0"/>
          <p:nvPr/>
        </p:nvPicPr>
        <p:blipFill rotWithShape="1">
          <a:blip r:embed="rId3">
            <a:alphaModFix/>
          </a:blip>
          <a:srcRect b="0" l="0" r="0" t="0"/>
          <a:stretch/>
        </p:blipFill>
        <p:spPr>
          <a:xfrm>
            <a:off x="648803" y="943667"/>
            <a:ext cx="4384292" cy="4198736"/>
          </a:xfrm>
          <a:prstGeom prst="rect">
            <a:avLst/>
          </a:prstGeom>
          <a:noFill/>
          <a:ln>
            <a:noFill/>
          </a:ln>
        </p:spPr>
      </p:pic>
      <p:sp>
        <p:nvSpPr>
          <p:cNvPr id="1045" name="Google Shape;1045;p55"/>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046" name="Google Shape;1046;p55"/>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047" name="Google Shape;1047;p55"/>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048" name="Google Shape;1048;p55"/>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049" name="Google Shape;1049;p55"/>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050" name="Google Shape;1050;p55"/>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051" name="Google Shape;1051;p55"/>
          <p:cNvSpPr txBox="1"/>
          <p:nvPr/>
        </p:nvSpPr>
        <p:spPr>
          <a:xfrm>
            <a:off x="1677989" y="1019524"/>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1052" name="Google Shape;1052;p55"/>
          <p:cNvSpPr txBox="1"/>
          <p:nvPr/>
        </p:nvSpPr>
        <p:spPr>
          <a:xfrm>
            <a:off x="3883452" y="1019524"/>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1053" name="Google Shape;1053;p55"/>
          <p:cNvSpPr txBox="1"/>
          <p:nvPr/>
        </p:nvSpPr>
        <p:spPr>
          <a:xfrm>
            <a:off x="5512777" y="1074875"/>
            <a:ext cx="3086099"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TC Dorian</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00z 08/30/19 (F132)</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09/04/19 </a:t>
            </a:r>
            <a:endParaRPr/>
          </a:p>
        </p:txBody>
      </p:sp>
      <p:sp>
        <p:nvSpPr>
          <p:cNvPr id="1054" name="Google Shape;1054;p55"/>
          <p:cNvSpPr txBox="1"/>
          <p:nvPr/>
        </p:nvSpPr>
        <p:spPr>
          <a:xfrm>
            <a:off x="1677989" y="3154318"/>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1055" name="Google Shape;1055;p55"/>
          <p:cNvSpPr txBox="1"/>
          <p:nvPr/>
        </p:nvSpPr>
        <p:spPr>
          <a:xfrm>
            <a:off x="3883452" y="3154318"/>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 Anl.</a:t>
            </a:r>
            <a:endParaRPr/>
          </a:p>
        </p:txBody>
      </p:sp>
      <p:sp>
        <p:nvSpPr>
          <p:cNvPr id="1056" name="Google Shape;1056;p55"/>
          <p:cNvSpPr txBox="1"/>
          <p:nvPr/>
        </p:nvSpPr>
        <p:spPr>
          <a:xfrm>
            <a:off x="5171154" y="2323321"/>
            <a:ext cx="4241420"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GFSv16 forecasted Dorian</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to track north of Puerto Rico more than 24 h earlier than GFSv15 (not shown)</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Shown here</a:t>
            </a:r>
            <a:r>
              <a:rPr b="1"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GFSv16 forecasted Dorian to turn right and skim the Florida coast 36 h earlier than GFSv15  </a:t>
            </a:r>
            <a:endParaRPr/>
          </a:p>
        </p:txBody>
      </p:sp>
      <p:sp>
        <p:nvSpPr>
          <p:cNvPr id="1057" name="Google Shape;1057;p55"/>
          <p:cNvSpPr txBox="1"/>
          <p:nvPr/>
        </p:nvSpPr>
        <p:spPr>
          <a:xfrm>
            <a:off x="-6316"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520">
                <a:solidFill>
                  <a:schemeClr val="lt1"/>
                </a:solidFill>
                <a:latin typeface="Arial"/>
                <a:ea typeface="Arial"/>
                <a:cs typeface="Arial"/>
                <a:sym typeface="Arial"/>
              </a:rPr>
              <a:t>Strengths: Improved Medium-Range Track Error</a:t>
            </a:r>
            <a:endParaRPr/>
          </a:p>
        </p:txBody>
      </p:sp>
      <p:sp>
        <p:nvSpPr>
          <p:cNvPr id="1058" name="Google Shape;1058;p5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56"/>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064" name="Google Shape;1064;p56"/>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065" name="Google Shape;1065;p56"/>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066" name="Google Shape;1066;p56"/>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067" name="Google Shape;1067;p56"/>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068" name="Google Shape;1068;p5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069" name="Google Shape;1069;p56"/>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Improved TC Intensity in N Atlantic </a:t>
            </a:r>
            <a:endParaRPr/>
          </a:p>
        </p:txBody>
      </p:sp>
      <p:pic>
        <p:nvPicPr>
          <p:cNvPr id="1070" name="Google Shape;1070;p56"/>
          <p:cNvPicPr preferRelativeResize="0"/>
          <p:nvPr/>
        </p:nvPicPr>
        <p:blipFill rotWithShape="1">
          <a:blip r:embed="rId5">
            <a:alphaModFix/>
          </a:blip>
          <a:srcRect b="0" l="0" r="0" t="0"/>
          <a:stretch/>
        </p:blipFill>
        <p:spPr>
          <a:xfrm>
            <a:off x="61791" y="1035586"/>
            <a:ext cx="4473350" cy="3284717"/>
          </a:xfrm>
          <a:prstGeom prst="rect">
            <a:avLst/>
          </a:prstGeom>
          <a:noFill/>
          <a:ln>
            <a:noFill/>
          </a:ln>
        </p:spPr>
      </p:pic>
      <p:pic>
        <p:nvPicPr>
          <p:cNvPr id="1071" name="Google Shape;1071;p56"/>
          <p:cNvPicPr preferRelativeResize="0"/>
          <p:nvPr/>
        </p:nvPicPr>
        <p:blipFill rotWithShape="1">
          <a:blip r:embed="rId6">
            <a:alphaModFix/>
          </a:blip>
          <a:srcRect b="0" l="0" r="0" t="0"/>
          <a:stretch/>
        </p:blipFill>
        <p:spPr>
          <a:xfrm>
            <a:off x="4561317" y="1035586"/>
            <a:ext cx="4473350" cy="3284717"/>
          </a:xfrm>
          <a:prstGeom prst="rect">
            <a:avLst/>
          </a:prstGeom>
          <a:noFill/>
          <a:ln>
            <a:noFill/>
          </a:ln>
        </p:spPr>
      </p:pic>
      <p:sp>
        <p:nvSpPr>
          <p:cNvPr id="1072" name="Google Shape;1072;p56"/>
          <p:cNvSpPr txBox="1"/>
          <p:nvPr/>
        </p:nvSpPr>
        <p:spPr>
          <a:xfrm>
            <a:off x="1611438" y="3336703"/>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073" name="Google Shape;1073;p56"/>
          <p:cNvSpPr txBox="1"/>
          <p:nvPr/>
        </p:nvSpPr>
        <p:spPr>
          <a:xfrm>
            <a:off x="1611438" y="2677669"/>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074" name="Google Shape;1074;p56"/>
          <p:cNvSpPr txBox="1"/>
          <p:nvPr/>
        </p:nvSpPr>
        <p:spPr>
          <a:xfrm>
            <a:off x="7549254" y="2608571"/>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075" name="Google Shape;1075;p56"/>
          <p:cNvSpPr txBox="1"/>
          <p:nvPr/>
        </p:nvSpPr>
        <p:spPr>
          <a:xfrm>
            <a:off x="7549254" y="3075644"/>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076" name="Google Shape;1076;p56"/>
          <p:cNvSpPr/>
          <p:nvPr/>
        </p:nvSpPr>
        <p:spPr>
          <a:xfrm>
            <a:off x="3139098" y="3513103"/>
            <a:ext cx="136045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200">
                <a:solidFill>
                  <a:schemeClr val="dk1"/>
                </a:solidFill>
                <a:latin typeface="Arial"/>
                <a:ea typeface="Arial"/>
                <a:cs typeface="Arial"/>
                <a:sym typeface="Arial"/>
              </a:rPr>
              <a:t>Images provided </a:t>
            </a:r>
            <a:br>
              <a:rPr i="1" lang="en-US" sz="1200">
                <a:solidFill>
                  <a:schemeClr val="dk1"/>
                </a:solidFill>
                <a:latin typeface="Arial"/>
                <a:ea typeface="Arial"/>
                <a:cs typeface="Arial"/>
                <a:sym typeface="Arial"/>
              </a:rPr>
            </a:br>
            <a:r>
              <a:rPr i="1" lang="en-US" sz="1200">
                <a:solidFill>
                  <a:schemeClr val="dk1"/>
                </a:solidFill>
                <a:latin typeface="Arial"/>
                <a:ea typeface="Arial"/>
                <a:cs typeface="Arial"/>
                <a:sym typeface="Arial"/>
              </a:rPr>
              <a:t>by Jiayi Peng</a:t>
            </a:r>
            <a:endParaRPr i="1" sz="1200">
              <a:solidFill>
                <a:schemeClr val="dk1"/>
              </a:solidFill>
              <a:latin typeface="Arial"/>
              <a:ea typeface="Arial"/>
              <a:cs typeface="Arial"/>
              <a:sym typeface="Arial"/>
            </a:endParaRPr>
          </a:p>
        </p:txBody>
      </p:sp>
      <p:sp>
        <p:nvSpPr>
          <p:cNvPr id="1077" name="Google Shape;1077;p56"/>
          <p:cNvSpPr txBox="1"/>
          <p:nvPr/>
        </p:nvSpPr>
        <p:spPr>
          <a:xfrm>
            <a:off x="506686" y="1472264"/>
            <a:ext cx="3867617"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Arial"/>
                <a:ea typeface="Arial"/>
                <a:cs typeface="Arial"/>
                <a:sym typeface="Arial"/>
              </a:rPr>
              <a:t>North Atlantic Intensity Error (kt)</a:t>
            </a:r>
            <a:endParaRPr/>
          </a:p>
        </p:txBody>
      </p:sp>
      <p:sp>
        <p:nvSpPr>
          <p:cNvPr id="1078" name="Google Shape;1078;p56"/>
          <p:cNvSpPr txBox="1"/>
          <p:nvPr/>
        </p:nvSpPr>
        <p:spPr>
          <a:xfrm>
            <a:off x="5007023" y="1472264"/>
            <a:ext cx="3867617"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Arial"/>
                <a:ea typeface="Arial"/>
                <a:cs typeface="Arial"/>
                <a:sym typeface="Arial"/>
              </a:rPr>
              <a:t>North Atlantic Intensity Bias (kt)</a:t>
            </a:r>
            <a:endParaRPr/>
          </a:p>
        </p:txBody>
      </p:sp>
      <p:sp>
        <p:nvSpPr>
          <p:cNvPr id="1079" name="Google Shape;1079;p56"/>
          <p:cNvSpPr/>
          <p:nvPr/>
        </p:nvSpPr>
        <p:spPr>
          <a:xfrm rot="-5400000">
            <a:off x="4509074" y="1936509"/>
            <a:ext cx="122000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Strong</a:t>
            </a:r>
            <a:endParaRPr/>
          </a:p>
        </p:txBody>
      </p:sp>
      <p:sp>
        <p:nvSpPr>
          <p:cNvPr id="1080" name="Google Shape;1080;p56"/>
          <p:cNvSpPr/>
          <p:nvPr/>
        </p:nvSpPr>
        <p:spPr>
          <a:xfrm rot="-5400000">
            <a:off x="4509074" y="3156514"/>
            <a:ext cx="122000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Weak</a:t>
            </a:r>
            <a:endParaRPr/>
          </a:p>
        </p:txBody>
      </p:sp>
      <p:sp>
        <p:nvSpPr>
          <p:cNvPr id="1081" name="Google Shape;1081;p56"/>
          <p:cNvSpPr txBox="1"/>
          <p:nvPr/>
        </p:nvSpPr>
        <p:spPr>
          <a:xfrm>
            <a:off x="1" y="4386818"/>
            <a:ext cx="914400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GFSv16 </a:t>
            </a:r>
            <a:r>
              <a:rPr lang="en-US" sz="1800">
                <a:solidFill>
                  <a:srgbClr val="000000"/>
                </a:solidFill>
                <a:latin typeface="Arial"/>
                <a:ea typeface="Arial"/>
                <a:cs typeface="Arial"/>
                <a:sym typeface="Arial"/>
              </a:rPr>
              <a:t>has lower intensity error than </a:t>
            </a:r>
            <a:r>
              <a:rPr b="1" lang="en-US" sz="1800">
                <a:solidFill>
                  <a:srgbClr val="0000FF"/>
                </a:solidFill>
                <a:latin typeface="Arial"/>
                <a:ea typeface="Arial"/>
                <a:cs typeface="Arial"/>
                <a:sym typeface="Arial"/>
              </a:rPr>
              <a:t>GFSv15</a:t>
            </a:r>
            <a:r>
              <a:rPr b="1" lang="en-US" sz="1800">
                <a:solidFill>
                  <a:srgbClr val="FF0000"/>
                </a:solidFill>
                <a:latin typeface="Arial"/>
                <a:ea typeface="Arial"/>
                <a:cs typeface="Arial"/>
                <a:sym typeface="Arial"/>
              </a:rPr>
              <a:t> </a:t>
            </a:r>
            <a:r>
              <a:rPr lang="en-US" sz="1800">
                <a:solidFill>
                  <a:srgbClr val="000000"/>
                </a:solidFill>
                <a:latin typeface="Arial"/>
                <a:ea typeface="Arial"/>
                <a:cs typeface="Arial"/>
                <a:sym typeface="Arial"/>
              </a:rPr>
              <a:t>at almost all lead times in the N Atlantic</a:t>
            </a:r>
            <a:endParaRPr/>
          </a:p>
          <a:p>
            <a:pPr indent="0" lvl="0" marL="0" marR="0" rtl="0" algn="ctr">
              <a:spcBef>
                <a:spcPts val="0"/>
              </a:spcBef>
              <a:spcAft>
                <a:spcPts val="0"/>
              </a:spcAft>
              <a:buNone/>
            </a:pPr>
            <a:r>
              <a:t/>
            </a:r>
            <a:endParaRPr sz="600">
              <a:solidFill>
                <a:srgbClr val="000000"/>
              </a:solidFill>
              <a:latin typeface="Arial"/>
              <a:ea typeface="Arial"/>
              <a:cs typeface="Arial"/>
              <a:sym typeface="Arial"/>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GFSv16</a:t>
            </a:r>
            <a:r>
              <a:rPr lang="en-US" sz="1800">
                <a:solidFill>
                  <a:srgbClr val="000000"/>
                </a:solidFill>
                <a:latin typeface="Arial"/>
                <a:ea typeface="Arial"/>
                <a:cs typeface="Arial"/>
                <a:sym typeface="Arial"/>
              </a:rPr>
              <a:t> has less of a weak bias than </a:t>
            </a:r>
            <a:r>
              <a:rPr b="1" lang="en-US" sz="1800">
                <a:solidFill>
                  <a:srgbClr val="0000FF"/>
                </a:solidFill>
                <a:latin typeface="Arial"/>
                <a:ea typeface="Arial"/>
                <a:cs typeface="Arial"/>
                <a:sym typeface="Arial"/>
              </a:rPr>
              <a:t>GFSv15</a:t>
            </a:r>
            <a:r>
              <a:rPr lang="en-US" sz="1800">
                <a:solidFill>
                  <a:schemeClr val="dk1"/>
                </a:solidFill>
                <a:latin typeface="Arial"/>
                <a:ea typeface="Arial"/>
                <a:cs typeface="Arial"/>
                <a:sym typeface="Arial"/>
              </a:rPr>
              <a:t> at longer lead times</a:t>
            </a:r>
            <a:endParaRPr sz="1800">
              <a:solidFill>
                <a:srgbClr val="000000"/>
              </a:solidFill>
              <a:latin typeface="Arial"/>
              <a:ea typeface="Arial"/>
              <a:cs typeface="Arial"/>
              <a:sym typeface="Arial"/>
            </a:endParaRPr>
          </a:p>
        </p:txBody>
      </p:sp>
      <p:sp>
        <p:nvSpPr>
          <p:cNvPr id="1082" name="Google Shape;1082;p5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57"/>
          <p:cNvPicPr preferRelativeResize="0"/>
          <p:nvPr/>
        </p:nvPicPr>
        <p:blipFill rotWithShape="1">
          <a:blip r:embed="rId3">
            <a:alphaModFix/>
          </a:blip>
          <a:srcRect b="0" l="0" r="0" t="0"/>
          <a:stretch/>
        </p:blipFill>
        <p:spPr>
          <a:xfrm>
            <a:off x="438077" y="990120"/>
            <a:ext cx="4336930" cy="4153378"/>
          </a:xfrm>
          <a:prstGeom prst="rect">
            <a:avLst/>
          </a:prstGeom>
          <a:noFill/>
          <a:ln>
            <a:noFill/>
          </a:ln>
        </p:spPr>
      </p:pic>
      <p:sp>
        <p:nvSpPr>
          <p:cNvPr id="1088" name="Google Shape;1088;p57"/>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089" name="Google Shape;1089;p57"/>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090" name="Google Shape;1090;p57"/>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091" name="Google Shape;1091;p57"/>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092" name="Google Shape;1092;p57"/>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093" name="Google Shape;1093;p57"/>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094" name="Google Shape;1094;p57"/>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Strengths: Improved TC Intensity in N Atlantic </a:t>
            </a:r>
            <a:endParaRPr/>
          </a:p>
        </p:txBody>
      </p:sp>
      <p:sp>
        <p:nvSpPr>
          <p:cNvPr id="1095" name="Google Shape;1095;p57"/>
          <p:cNvSpPr txBox="1"/>
          <p:nvPr/>
        </p:nvSpPr>
        <p:spPr>
          <a:xfrm>
            <a:off x="1437592" y="1070218"/>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1096" name="Google Shape;1096;p57"/>
          <p:cNvSpPr txBox="1"/>
          <p:nvPr/>
        </p:nvSpPr>
        <p:spPr>
          <a:xfrm>
            <a:off x="3623405" y="1070218"/>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1097" name="Google Shape;1097;p57"/>
          <p:cNvSpPr txBox="1"/>
          <p:nvPr/>
        </p:nvSpPr>
        <p:spPr>
          <a:xfrm>
            <a:off x="5495192" y="1092293"/>
            <a:ext cx="2964741"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TC Michael </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12z 10/08/18 (F048)</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12Z 10/10/18 </a:t>
            </a:r>
            <a:endParaRPr/>
          </a:p>
        </p:txBody>
      </p:sp>
      <p:sp>
        <p:nvSpPr>
          <p:cNvPr id="1098" name="Google Shape;1098;p57"/>
          <p:cNvSpPr txBox="1"/>
          <p:nvPr/>
        </p:nvSpPr>
        <p:spPr>
          <a:xfrm>
            <a:off x="1437592" y="3185545"/>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1099" name="Google Shape;1099;p57"/>
          <p:cNvSpPr txBox="1"/>
          <p:nvPr/>
        </p:nvSpPr>
        <p:spPr>
          <a:xfrm>
            <a:off x="3623405" y="3185545"/>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RAP Anl.</a:t>
            </a:r>
            <a:endParaRPr/>
          </a:p>
        </p:txBody>
      </p:sp>
      <p:sp>
        <p:nvSpPr>
          <p:cNvPr id="1100" name="Google Shape;1100;p57"/>
          <p:cNvSpPr txBox="1"/>
          <p:nvPr/>
        </p:nvSpPr>
        <p:spPr>
          <a:xfrm>
            <a:off x="5163052" y="2605144"/>
            <a:ext cx="4241420"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Michael: </a:t>
            </a:r>
            <a:r>
              <a:rPr lang="en-US" sz="1800">
                <a:solidFill>
                  <a:schemeClr val="dk1"/>
                </a:solidFill>
                <a:latin typeface="Arial"/>
                <a:ea typeface="Arial"/>
                <a:cs typeface="Arial"/>
                <a:sym typeface="Arial"/>
              </a:rPr>
              <a:t>GFSv16 consistently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(and correctly) forecasted a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stronger TC than GFSv15</a:t>
            </a:r>
            <a:endParaRPr/>
          </a:p>
        </p:txBody>
      </p:sp>
      <p:sp>
        <p:nvSpPr>
          <p:cNvPr id="1101" name="Google Shape;1101;p57"/>
          <p:cNvSpPr/>
          <p:nvPr/>
        </p:nvSpPr>
        <p:spPr>
          <a:xfrm rot="-1074281">
            <a:off x="614618" y="3808775"/>
            <a:ext cx="910813" cy="735774"/>
          </a:xfrm>
          <a:prstGeom prst="ellipse">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57"/>
          <p:cNvSpPr txBox="1"/>
          <p:nvPr/>
        </p:nvSpPr>
        <p:spPr>
          <a:xfrm>
            <a:off x="3677415" y="3927973"/>
            <a:ext cx="1367147" cy="553998"/>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Best Track:</a:t>
            </a:r>
            <a:endParaRPr/>
          </a:p>
          <a:p>
            <a:pPr indent="0" lvl="0" marL="0" marR="0" rtl="0" algn="ctr">
              <a:spcBef>
                <a:spcPts val="0"/>
              </a:spcBef>
              <a:spcAft>
                <a:spcPts val="0"/>
              </a:spcAft>
              <a:buNone/>
            </a:pPr>
            <a:r>
              <a:rPr b="1" lang="en-US" sz="1500">
                <a:solidFill>
                  <a:schemeClr val="dk1"/>
                </a:solidFill>
                <a:latin typeface="Arial"/>
                <a:ea typeface="Arial"/>
                <a:cs typeface="Arial"/>
                <a:sym typeface="Arial"/>
              </a:rPr>
              <a:t>125 kt</a:t>
            </a:r>
            <a:endParaRPr b="1" sz="1500">
              <a:solidFill>
                <a:schemeClr val="dk1"/>
              </a:solidFill>
              <a:latin typeface="Arial"/>
              <a:ea typeface="Arial"/>
              <a:cs typeface="Arial"/>
              <a:sym typeface="Arial"/>
            </a:endParaRPr>
          </a:p>
        </p:txBody>
      </p:sp>
      <p:sp>
        <p:nvSpPr>
          <p:cNvPr id="1103" name="Google Shape;1103;p5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58"/>
          <p:cNvSpPr/>
          <p:nvPr/>
        </p:nvSpPr>
        <p:spPr>
          <a:xfrm>
            <a:off x="143168" y="1234363"/>
            <a:ext cx="9106601" cy="3939536"/>
          </a:xfrm>
          <a:prstGeom prst="rect">
            <a:avLst/>
          </a:prstGeom>
          <a:noFill/>
          <a:ln>
            <a:noFill/>
          </a:ln>
        </p:spPr>
        <p:txBody>
          <a:bodyPr anchorCtr="0" anchor="t" bIns="45700" lIns="91425" spcFirstLastPara="1" rIns="91425" wrap="square" tIns="45700">
            <a:spAutoFit/>
          </a:bodyPr>
          <a:lstStyle/>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Increased right-of-track bias at longer lead times for North Atlantic TCs</a:t>
            </a:r>
            <a:endParaRPr sz="1900">
              <a:solidFill>
                <a:srgbClr val="0000FF"/>
              </a:solidFill>
              <a:latin typeface="Arial"/>
              <a:ea typeface="Arial"/>
              <a:cs typeface="Arial"/>
              <a:sym typeface="Arial"/>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rgbClr val="0000FF"/>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Larger TC False Alarm Rate (FAR) in the western North Atlantic (70°W–50°W)</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Tendency to strengthen all TCs in the long range (pre-formation, not in stats)</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Exacerbation of low instability (i.e., CAPE) bias that already existed in GFSv15, driven largely by dry soil moisture</a:t>
            </a:r>
            <a:endParaRPr/>
          </a:p>
          <a:p>
            <a:pPr indent="0" lvl="0" marL="93721" marR="0" rtl="0" algn="l">
              <a:lnSpc>
                <a:spcPct val="150000"/>
              </a:lnSpc>
              <a:spcBef>
                <a:spcPts val="0"/>
              </a:spcBef>
              <a:spcAft>
                <a:spcPts val="0"/>
              </a:spcAft>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Lack of considerable improvement in forecasting radiation inversions</a:t>
            </a:r>
            <a:endParaRPr/>
          </a:p>
          <a:p>
            <a:pPr indent="-71365" lvl="1" marL="742903" marR="0" rtl="0" algn="l">
              <a:spcBef>
                <a:spcPts val="0"/>
              </a:spcBef>
              <a:spcAft>
                <a:spcPts val="0"/>
              </a:spcAft>
              <a:buClr>
                <a:schemeClr val="dk1"/>
              </a:buClr>
              <a:buSzPts val="1900"/>
              <a:buFont typeface="Arial"/>
              <a:buNone/>
            </a:pPr>
            <a:r>
              <a:t/>
            </a:r>
            <a:endParaRPr b="0" i="0" sz="1900" u="none" cap="none" strike="noStrike">
              <a:solidFill>
                <a:srgbClr val="0000FF"/>
              </a:solidFill>
              <a:latin typeface="Arial"/>
              <a:ea typeface="Arial"/>
              <a:cs typeface="Arial"/>
              <a:sym typeface="Arial"/>
            </a:endParaRPr>
          </a:p>
        </p:txBody>
      </p:sp>
      <p:sp>
        <p:nvSpPr>
          <p:cNvPr id="1109" name="Google Shape;1109;p5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110" name="Google Shape;1110;p58"/>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111" name="Google Shape;1111;p58"/>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112" name="Google Shape;1112;p58"/>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113" name="Google Shape;1113;p58"/>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114" name="Google Shape;1114;p5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115" name="Google Shape;1115;p58"/>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Common Concerns Across the Evaluations</a:t>
            </a:r>
            <a:endParaRPr/>
          </a:p>
        </p:txBody>
      </p:sp>
      <p:sp>
        <p:nvSpPr>
          <p:cNvPr id="1116" name="Google Shape;1116;p58"/>
          <p:cNvSpPr/>
          <p:nvPr/>
        </p:nvSpPr>
        <p:spPr>
          <a:xfrm>
            <a:off x="199516" y="1234375"/>
            <a:ext cx="8052600" cy="493800"/>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7" name="Google Shape;1117;p5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6"/>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60" name="Google Shape;160;p6"/>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61" name="Google Shape;161;p6"/>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62" name="Google Shape;162;p6"/>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63" name="Google Shape;163;p6"/>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64" name="Google Shape;164;p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5" name="Google Shape;165;p6"/>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Scope and objectives of GDAS/GFSv16</a:t>
            </a:r>
            <a:endParaRPr/>
          </a:p>
        </p:txBody>
      </p:sp>
      <p:sp>
        <p:nvSpPr>
          <p:cNvPr id="166" name="Google Shape;166;p6"/>
          <p:cNvSpPr txBox="1"/>
          <p:nvPr>
            <p:ph idx="1" type="body"/>
          </p:nvPr>
        </p:nvSpPr>
        <p:spPr>
          <a:xfrm>
            <a:off x="50034" y="984190"/>
            <a:ext cx="9043428" cy="4078636"/>
          </a:xfrm>
          <a:prstGeom prst="rect">
            <a:avLst/>
          </a:prstGeom>
          <a:noFill/>
          <a:ln>
            <a:noFill/>
          </a:ln>
        </p:spPr>
        <p:txBody>
          <a:bodyPr anchorCtr="0" anchor="t" bIns="45700" lIns="91425" spcFirstLastPara="1" rIns="91425" wrap="square" tIns="45700">
            <a:normAutofit/>
          </a:bodyPr>
          <a:lstStyle/>
          <a:p>
            <a:pPr indent="-311150" lvl="0" marL="457200" marR="0" rtl="0" algn="l">
              <a:lnSpc>
                <a:spcPct val="100000"/>
              </a:lnSpc>
              <a:spcBef>
                <a:spcPts val="0"/>
              </a:spcBef>
              <a:spcAft>
                <a:spcPts val="0"/>
              </a:spcAft>
              <a:buSzPts val="1300"/>
              <a:buChar char="•"/>
            </a:pPr>
            <a:r>
              <a:rPr b="1" lang="en-US" sz="1300">
                <a:latin typeface="Arial"/>
                <a:ea typeface="Arial"/>
                <a:cs typeface="Arial"/>
                <a:sym typeface="Arial"/>
              </a:rPr>
              <a:t>Increase the vertical resolution (long awaited) and advanced physics to enhance the model representation of the atmosphere, improve the DA algorithms, and include more observations (satellite and in-situ) for better initial conditions</a:t>
            </a:r>
            <a:endParaRPr b="1" sz="1300">
              <a:latin typeface="Arial"/>
              <a:ea typeface="Arial"/>
              <a:cs typeface="Arial"/>
              <a:sym typeface="Arial"/>
            </a:endParaRPr>
          </a:p>
          <a:p>
            <a:pPr indent="0" lvl="0" marL="457200" marR="0" rtl="0" algn="l">
              <a:lnSpc>
                <a:spcPct val="100000"/>
              </a:lnSpc>
              <a:spcBef>
                <a:spcPts val="0"/>
              </a:spcBef>
              <a:spcAft>
                <a:spcPts val="0"/>
              </a:spcAft>
              <a:buNone/>
            </a:pPr>
            <a:r>
              <a:t/>
            </a:r>
            <a:endParaRPr b="1" sz="700">
              <a:latin typeface="Arial"/>
              <a:ea typeface="Arial"/>
              <a:cs typeface="Arial"/>
              <a:sym typeface="Arial"/>
            </a:endParaRPr>
          </a:p>
          <a:p>
            <a:pPr indent="-311150" lvl="0" marL="457200" marR="0" rtl="0" algn="l">
              <a:lnSpc>
                <a:spcPct val="100000"/>
              </a:lnSpc>
              <a:spcBef>
                <a:spcPts val="0"/>
              </a:spcBef>
              <a:spcAft>
                <a:spcPts val="0"/>
              </a:spcAft>
              <a:buSzPts val="1300"/>
              <a:buChar char="•"/>
            </a:pPr>
            <a:r>
              <a:rPr b="1" lang="en-US" sz="1300">
                <a:latin typeface="Arial"/>
                <a:ea typeface="Arial"/>
                <a:cs typeface="Arial"/>
                <a:sym typeface="Arial"/>
              </a:rPr>
              <a:t>Couple the deterministic global wave model with the atmospheric model using the UFS coupling framework (simplification of production suite)</a:t>
            </a:r>
            <a:endParaRPr b="1" sz="1300">
              <a:latin typeface="Arial"/>
              <a:ea typeface="Arial"/>
              <a:cs typeface="Arial"/>
              <a:sym typeface="Arial"/>
            </a:endParaRPr>
          </a:p>
          <a:p>
            <a:pPr indent="0" lvl="0" marL="457200" marR="0" rtl="0" algn="l">
              <a:lnSpc>
                <a:spcPct val="100000"/>
              </a:lnSpc>
              <a:spcBef>
                <a:spcPts val="0"/>
              </a:spcBef>
              <a:spcAft>
                <a:spcPts val="0"/>
              </a:spcAft>
              <a:buNone/>
            </a:pPr>
            <a:r>
              <a:t/>
            </a:r>
            <a:endParaRPr b="1" sz="700">
              <a:latin typeface="Arial"/>
              <a:ea typeface="Arial"/>
              <a:cs typeface="Arial"/>
              <a:sym typeface="Arial"/>
            </a:endParaRPr>
          </a:p>
          <a:p>
            <a:pPr indent="-304800" lvl="0" marL="457200" marR="0" rtl="0" algn="l">
              <a:lnSpc>
                <a:spcPct val="100000"/>
              </a:lnSpc>
              <a:spcBef>
                <a:spcPts val="0"/>
              </a:spcBef>
              <a:spcAft>
                <a:spcPts val="0"/>
              </a:spcAft>
              <a:buSzPts val="1200"/>
              <a:buChar char="•"/>
            </a:pPr>
            <a:r>
              <a:rPr b="1" lang="en-US" sz="1300" u="sng">
                <a:latin typeface="Arial"/>
                <a:ea typeface="Arial"/>
                <a:cs typeface="Arial"/>
                <a:sym typeface="Arial"/>
              </a:rPr>
              <a:t>Scientific</a:t>
            </a:r>
            <a:r>
              <a:rPr b="1" lang="en-US" sz="1620" u="sng"/>
              <a:t> priorities: Improve the forecast skill while addressing known issues from GFSv15 evaluation</a:t>
            </a:r>
            <a:endParaRPr b="1" sz="3300" u="sng"/>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Excessive cold bias in the winter season</a:t>
            </a:r>
            <a:endParaRPr b="1" sz="1300">
              <a:latin typeface="Arial"/>
              <a:ea typeface="Arial"/>
              <a:cs typeface="Arial"/>
              <a:sym typeface="Arial"/>
            </a:endParaRPr>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Progressive bias for synoptic scale systems</a:t>
            </a:r>
            <a:endParaRPr b="1" sz="1300">
              <a:latin typeface="Arial"/>
              <a:ea typeface="Arial"/>
              <a:cs typeface="Arial"/>
              <a:sym typeface="Arial"/>
            </a:endParaRPr>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Less skillful TC track forecasts, especially for stronger storms</a:t>
            </a:r>
            <a:endParaRPr b="1" sz="1300">
              <a:latin typeface="Arial"/>
              <a:ea typeface="Arial"/>
              <a:cs typeface="Arial"/>
              <a:sym typeface="Arial"/>
            </a:endParaRPr>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Low bias for stratospheric temperature forecasts</a:t>
            </a:r>
            <a:endParaRPr b="1" sz="1300">
              <a:latin typeface="Arial"/>
              <a:ea typeface="Arial"/>
              <a:cs typeface="Arial"/>
              <a:sym typeface="Arial"/>
            </a:endParaRPr>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Precipitation dry bias for moderate rainfall</a:t>
            </a:r>
            <a:endParaRPr b="1" sz="1300">
              <a:latin typeface="Arial"/>
              <a:ea typeface="Arial"/>
              <a:cs typeface="Arial"/>
              <a:sym typeface="Arial"/>
            </a:endParaRPr>
          </a:p>
          <a:p>
            <a:pPr indent="-253979" lvl="1" marL="742895" marR="0" rtl="0" algn="l">
              <a:lnSpc>
                <a:spcPct val="100000"/>
              </a:lnSpc>
              <a:spcBef>
                <a:spcPts val="0"/>
              </a:spcBef>
              <a:spcAft>
                <a:spcPts val="0"/>
              </a:spcAft>
              <a:buSzPts val="1300"/>
              <a:buChar char="•"/>
            </a:pPr>
            <a:r>
              <a:rPr b="1" lang="en-US" sz="1300">
                <a:latin typeface="Arial"/>
                <a:ea typeface="Arial"/>
                <a:cs typeface="Arial"/>
                <a:sym typeface="Arial"/>
              </a:rPr>
              <a:t>Poor representation of boundary layer inversions</a:t>
            </a:r>
            <a:endParaRPr b="1" sz="1300">
              <a:latin typeface="Arial"/>
              <a:ea typeface="Arial"/>
              <a:cs typeface="Arial"/>
              <a:sym typeface="Arial"/>
            </a:endParaRPr>
          </a:p>
          <a:p>
            <a:pPr indent="0" lvl="0" marL="457200" marR="0" rtl="0" algn="l">
              <a:lnSpc>
                <a:spcPct val="100000"/>
              </a:lnSpc>
              <a:spcBef>
                <a:spcPts val="0"/>
              </a:spcBef>
              <a:spcAft>
                <a:spcPts val="0"/>
              </a:spcAft>
              <a:buNone/>
            </a:pPr>
            <a:r>
              <a:t/>
            </a:r>
            <a:endParaRPr b="1" sz="720"/>
          </a:p>
          <a:p>
            <a:pPr indent="-311150" lvl="0" marL="457200" marR="0" rtl="0" algn="l">
              <a:lnSpc>
                <a:spcPct val="100000"/>
              </a:lnSpc>
              <a:spcBef>
                <a:spcPts val="0"/>
              </a:spcBef>
              <a:spcAft>
                <a:spcPts val="0"/>
              </a:spcAft>
              <a:buSzPts val="1300"/>
              <a:buChar char="•"/>
            </a:pPr>
            <a:r>
              <a:rPr b="1" lang="en-US" sz="1620"/>
              <a:t>Improve </a:t>
            </a:r>
            <a:r>
              <a:rPr b="1" lang="en-US" sz="1620"/>
              <a:t>products</a:t>
            </a:r>
            <a:r>
              <a:rPr b="1" lang="en-US" sz="1620"/>
              <a:t> and add new variables requested by the users</a:t>
            </a:r>
            <a:endParaRPr b="1" sz="3300"/>
          </a:p>
          <a:p>
            <a:pPr indent="0" lvl="0" marL="457200" marR="0" rtl="0" algn="l">
              <a:lnSpc>
                <a:spcPct val="100000"/>
              </a:lnSpc>
              <a:spcBef>
                <a:spcPts val="0"/>
              </a:spcBef>
              <a:spcAft>
                <a:spcPts val="0"/>
              </a:spcAft>
              <a:buNone/>
            </a:pPr>
            <a:r>
              <a:t/>
            </a:r>
            <a:endParaRPr b="1" sz="700">
              <a:latin typeface="Arial"/>
              <a:ea typeface="Arial"/>
              <a:cs typeface="Arial"/>
              <a:sym typeface="Arial"/>
            </a:endParaRPr>
          </a:p>
          <a:p>
            <a:pPr indent="-304800" lvl="0" marL="457200" marR="0" rtl="0" algn="l">
              <a:lnSpc>
                <a:spcPct val="100000"/>
              </a:lnSpc>
              <a:spcBef>
                <a:spcPts val="0"/>
              </a:spcBef>
              <a:spcAft>
                <a:spcPts val="0"/>
              </a:spcAft>
              <a:buSzPts val="1200"/>
              <a:buChar char="•"/>
            </a:pPr>
            <a:r>
              <a:rPr b="1" lang="en-US" sz="1300">
                <a:latin typeface="Arial"/>
                <a:ea typeface="Arial"/>
                <a:cs typeface="Arial"/>
                <a:sym typeface="Arial"/>
              </a:rPr>
              <a:t>Conduct</a:t>
            </a:r>
            <a:r>
              <a:rPr b="1" lang="en-US" sz="1620"/>
              <a:t> comprehensive testing and evaluation including downstream models to demonstrate the benefits of this upgrade</a:t>
            </a:r>
            <a:endParaRPr b="1" sz="3300"/>
          </a:p>
        </p:txBody>
      </p:sp>
      <p:sp>
        <p:nvSpPr>
          <p:cNvPr id="167" name="Google Shape;167;p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59"/>
          <p:cNvPicPr preferRelativeResize="0"/>
          <p:nvPr/>
        </p:nvPicPr>
        <p:blipFill rotWithShape="1">
          <a:blip r:embed="rId3">
            <a:alphaModFix/>
          </a:blip>
          <a:srcRect b="0" l="0" r="0" t="0"/>
          <a:stretch/>
        </p:blipFill>
        <p:spPr>
          <a:xfrm>
            <a:off x="61791" y="1035586"/>
            <a:ext cx="4473350" cy="3284717"/>
          </a:xfrm>
          <a:prstGeom prst="rect">
            <a:avLst/>
          </a:prstGeom>
          <a:noFill/>
          <a:ln>
            <a:noFill/>
          </a:ln>
        </p:spPr>
      </p:pic>
      <p:sp>
        <p:nvSpPr>
          <p:cNvPr id="1123" name="Google Shape;1123;p59"/>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124" name="Google Shape;1124;p59"/>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125" name="Google Shape;1125;p59"/>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126" name="Google Shape;1126;p59"/>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127" name="Google Shape;1127;p59"/>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128" name="Google Shape;1128;p59"/>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129" name="Google Shape;1129;p59"/>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Concerns: Increased Right-of-Track Bias</a:t>
            </a:r>
            <a:endParaRPr/>
          </a:p>
        </p:txBody>
      </p:sp>
      <p:pic>
        <p:nvPicPr>
          <p:cNvPr id="1130" name="Google Shape;1130;p59"/>
          <p:cNvPicPr preferRelativeResize="0"/>
          <p:nvPr/>
        </p:nvPicPr>
        <p:blipFill rotWithShape="1">
          <a:blip r:embed="rId6">
            <a:alphaModFix/>
          </a:blip>
          <a:srcRect b="0" l="0" r="0" t="0"/>
          <a:stretch/>
        </p:blipFill>
        <p:spPr>
          <a:xfrm>
            <a:off x="4561317" y="1035586"/>
            <a:ext cx="4473350" cy="3284717"/>
          </a:xfrm>
          <a:prstGeom prst="rect">
            <a:avLst/>
          </a:prstGeom>
          <a:noFill/>
          <a:ln>
            <a:noFill/>
          </a:ln>
        </p:spPr>
      </p:pic>
      <p:sp>
        <p:nvSpPr>
          <p:cNvPr id="1131" name="Google Shape;1131;p59"/>
          <p:cNvSpPr txBox="1"/>
          <p:nvPr/>
        </p:nvSpPr>
        <p:spPr>
          <a:xfrm>
            <a:off x="2791723" y="2876606"/>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132" name="Google Shape;1132;p59"/>
          <p:cNvSpPr txBox="1"/>
          <p:nvPr/>
        </p:nvSpPr>
        <p:spPr>
          <a:xfrm>
            <a:off x="2791723" y="2311427"/>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133" name="Google Shape;1133;p59"/>
          <p:cNvSpPr txBox="1"/>
          <p:nvPr/>
        </p:nvSpPr>
        <p:spPr>
          <a:xfrm>
            <a:off x="6717936" y="2048268"/>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endParaRPr/>
          </a:p>
        </p:txBody>
      </p:sp>
      <p:sp>
        <p:nvSpPr>
          <p:cNvPr id="1134" name="Google Shape;1134;p59"/>
          <p:cNvSpPr txBox="1"/>
          <p:nvPr/>
        </p:nvSpPr>
        <p:spPr>
          <a:xfrm>
            <a:off x="6717936" y="2667534"/>
            <a:ext cx="1034827"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00FF"/>
                </a:solidFill>
                <a:latin typeface="Arial"/>
                <a:ea typeface="Arial"/>
                <a:cs typeface="Arial"/>
                <a:sym typeface="Arial"/>
              </a:rPr>
              <a:t>GFSv15</a:t>
            </a:r>
            <a:endParaRPr/>
          </a:p>
        </p:txBody>
      </p:sp>
      <p:sp>
        <p:nvSpPr>
          <p:cNvPr id="1135" name="Google Shape;1135;p59"/>
          <p:cNvSpPr/>
          <p:nvPr/>
        </p:nvSpPr>
        <p:spPr>
          <a:xfrm>
            <a:off x="7640891" y="3512609"/>
            <a:ext cx="1360456"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200">
                <a:solidFill>
                  <a:schemeClr val="dk1"/>
                </a:solidFill>
                <a:latin typeface="Arial"/>
                <a:ea typeface="Arial"/>
                <a:cs typeface="Arial"/>
                <a:sym typeface="Arial"/>
              </a:rPr>
              <a:t>Images provided </a:t>
            </a:r>
            <a:br>
              <a:rPr i="1" lang="en-US" sz="1200">
                <a:solidFill>
                  <a:schemeClr val="dk1"/>
                </a:solidFill>
                <a:latin typeface="Arial"/>
                <a:ea typeface="Arial"/>
                <a:cs typeface="Arial"/>
                <a:sym typeface="Arial"/>
              </a:rPr>
            </a:br>
            <a:r>
              <a:rPr i="1" lang="en-US" sz="1200">
                <a:solidFill>
                  <a:schemeClr val="dk1"/>
                </a:solidFill>
                <a:latin typeface="Arial"/>
                <a:ea typeface="Arial"/>
                <a:cs typeface="Arial"/>
                <a:sym typeface="Arial"/>
              </a:rPr>
              <a:t>by Jiayi Peng</a:t>
            </a:r>
            <a:endParaRPr i="1" sz="1200">
              <a:solidFill>
                <a:schemeClr val="dk1"/>
              </a:solidFill>
              <a:latin typeface="Arial"/>
              <a:ea typeface="Arial"/>
              <a:cs typeface="Arial"/>
              <a:sym typeface="Arial"/>
            </a:endParaRPr>
          </a:p>
        </p:txBody>
      </p:sp>
      <p:sp>
        <p:nvSpPr>
          <p:cNvPr id="1136" name="Google Shape;1136;p59"/>
          <p:cNvSpPr txBox="1"/>
          <p:nvPr/>
        </p:nvSpPr>
        <p:spPr>
          <a:xfrm>
            <a:off x="506687" y="1472264"/>
            <a:ext cx="3765432"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Arial"/>
                <a:ea typeface="Arial"/>
                <a:cs typeface="Arial"/>
                <a:sym typeface="Arial"/>
              </a:rPr>
              <a:t>N Atlantic Along-Track Bias</a:t>
            </a:r>
            <a:endParaRPr/>
          </a:p>
        </p:txBody>
      </p:sp>
      <p:sp>
        <p:nvSpPr>
          <p:cNvPr id="1137" name="Google Shape;1137;p59"/>
          <p:cNvSpPr txBox="1"/>
          <p:nvPr/>
        </p:nvSpPr>
        <p:spPr>
          <a:xfrm>
            <a:off x="5007024" y="1472264"/>
            <a:ext cx="3724498" cy="369332"/>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chemeClr val="dk1"/>
                </a:solidFill>
                <a:latin typeface="Arial"/>
                <a:ea typeface="Arial"/>
                <a:cs typeface="Arial"/>
                <a:sym typeface="Arial"/>
              </a:rPr>
              <a:t>N Atlantic Across-Track Bias</a:t>
            </a:r>
            <a:endParaRPr/>
          </a:p>
        </p:txBody>
      </p:sp>
      <p:sp>
        <p:nvSpPr>
          <p:cNvPr id="1138" name="Google Shape;1138;p59"/>
          <p:cNvSpPr/>
          <p:nvPr/>
        </p:nvSpPr>
        <p:spPr>
          <a:xfrm rot="-5400000">
            <a:off x="4492391" y="1909022"/>
            <a:ext cx="125337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Right</a:t>
            </a:r>
            <a:endParaRPr/>
          </a:p>
        </p:txBody>
      </p:sp>
      <p:sp>
        <p:nvSpPr>
          <p:cNvPr id="1139" name="Google Shape;1139;p59"/>
          <p:cNvSpPr/>
          <p:nvPr/>
        </p:nvSpPr>
        <p:spPr>
          <a:xfrm rot="-5400000">
            <a:off x="4503674" y="3151113"/>
            <a:ext cx="123080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Left</a:t>
            </a:r>
            <a:endParaRPr/>
          </a:p>
        </p:txBody>
      </p:sp>
      <p:sp>
        <p:nvSpPr>
          <p:cNvPr id="1140" name="Google Shape;1140;p59"/>
          <p:cNvSpPr txBox="1"/>
          <p:nvPr/>
        </p:nvSpPr>
        <p:spPr>
          <a:xfrm>
            <a:off x="-64650" y="4365750"/>
            <a:ext cx="92733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r>
              <a:rPr b="1" lang="en-US" sz="1700">
                <a:solidFill>
                  <a:schemeClr val="dk1"/>
                </a:solidFill>
                <a:latin typeface="Arial"/>
                <a:ea typeface="Arial"/>
                <a:cs typeface="Arial"/>
                <a:sym typeface="Arial"/>
              </a:rPr>
              <a:t> </a:t>
            </a:r>
            <a:r>
              <a:rPr lang="en-US" sz="1700">
                <a:solidFill>
                  <a:schemeClr val="dk1"/>
                </a:solidFill>
                <a:latin typeface="Arial"/>
                <a:ea typeface="Arial"/>
                <a:cs typeface="Arial"/>
                <a:sym typeface="Arial"/>
              </a:rPr>
              <a:t>has a larger slow bias than </a:t>
            </a:r>
            <a:r>
              <a:rPr b="1" lang="en-US" sz="1700">
                <a:solidFill>
                  <a:srgbClr val="0000FF"/>
                </a:solidFill>
                <a:latin typeface="Arial"/>
                <a:ea typeface="Arial"/>
                <a:cs typeface="Arial"/>
                <a:sym typeface="Arial"/>
              </a:rPr>
              <a:t>GFSv15 </a:t>
            </a:r>
            <a:r>
              <a:rPr lang="en-US" sz="1700">
                <a:solidFill>
                  <a:schemeClr val="dk1"/>
                </a:solidFill>
                <a:latin typeface="Arial"/>
                <a:ea typeface="Arial"/>
                <a:cs typeface="Arial"/>
                <a:sym typeface="Arial"/>
              </a:rPr>
              <a:t>that grows with forecast length in the N Atlantic</a:t>
            </a:r>
            <a:endParaRPr/>
          </a:p>
          <a:p>
            <a:pPr indent="0" lvl="0" marL="0" marR="0" rtl="0" algn="ctr">
              <a:spcBef>
                <a:spcPts val="0"/>
              </a:spcBef>
              <a:spcAft>
                <a:spcPts val="0"/>
              </a:spcAft>
              <a:buNone/>
            </a:pPr>
            <a:r>
              <a:t/>
            </a:r>
            <a:endParaRPr sz="600">
              <a:solidFill>
                <a:srgbClr val="FF0000"/>
              </a:solidFill>
              <a:latin typeface="Arial"/>
              <a:ea typeface="Arial"/>
              <a:cs typeface="Arial"/>
              <a:sym typeface="Arial"/>
            </a:endParaRPr>
          </a:p>
          <a:p>
            <a:pPr indent="0" lvl="0" marL="0" marR="0" rtl="0" algn="ctr">
              <a:spcBef>
                <a:spcPts val="0"/>
              </a:spcBef>
              <a:spcAft>
                <a:spcPts val="0"/>
              </a:spcAft>
              <a:buNone/>
            </a:pPr>
            <a:r>
              <a:rPr b="1" lang="en-US" sz="1700">
                <a:solidFill>
                  <a:srgbClr val="FF0000"/>
                </a:solidFill>
                <a:latin typeface="Arial"/>
                <a:ea typeface="Arial"/>
                <a:cs typeface="Arial"/>
                <a:sym typeface="Arial"/>
              </a:rPr>
              <a:t>GFSv16</a:t>
            </a:r>
            <a:r>
              <a:rPr lang="en-US" sz="1700">
                <a:solidFill>
                  <a:schemeClr val="dk1"/>
                </a:solidFill>
                <a:latin typeface="Arial"/>
                <a:ea typeface="Arial"/>
                <a:cs typeface="Arial"/>
                <a:sym typeface="Arial"/>
              </a:rPr>
              <a:t> has a larger right-of-track bias than </a:t>
            </a:r>
            <a:r>
              <a:rPr b="1" lang="en-US" sz="1700">
                <a:solidFill>
                  <a:srgbClr val="0000FF"/>
                </a:solidFill>
                <a:latin typeface="Arial"/>
                <a:ea typeface="Arial"/>
                <a:cs typeface="Arial"/>
                <a:sym typeface="Arial"/>
              </a:rPr>
              <a:t>GFSv15</a:t>
            </a:r>
            <a:r>
              <a:rPr lang="en-US" sz="1700">
                <a:solidFill>
                  <a:schemeClr val="dk1"/>
                </a:solidFill>
                <a:latin typeface="Arial"/>
                <a:ea typeface="Arial"/>
                <a:cs typeface="Arial"/>
                <a:sym typeface="Arial"/>
              </a:rPr>
              <a:t> that is largest at longer lead times</a:t>
            </a:r>
            <a:endParaRPr/>
          </a:p>
        </p:txBody>
      </p:sp>
      <p:sp>
        <p:nvSpPr>
          <p:cNvPr id="1141" name="Google Shape;1141;p59"/>
          <p:cNvSpPr/>
          <p:nvPr/>
        </p:nvSpPr>
        <p:spPr>
          <a:xfrm rot="-5400000">
            <a:off x="-482" y="1909022"/>
            <a:ext cx="125337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Fast</a:t>
            </a:r>
            <a:endParaRPr/>
          </a:p>
        </p:txBody>
      </p:sp>
      <p:sp>
        <p:nvSpPr>
          <p:cNvPr id="1142" name="Google Shape;1142;p59"/>
          <p:cNvSpPr/>
          <p:nvPr/>
        </p:nvSpPr>
        <p:spPr>
          <a:xfrm rot="-5400000">
            <a:off x="10801" y="3151112"/>
            <a:ext cx="12308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Slow</a:t>
            </a:r>
            <a:endParaRPr/>
          </a:p>
        </p:txBody>
      </p:sp>
      <p:sp>
        <p:nvSpPr>
          <p:cNvPr id="1143" name="Google Shape;1143;p59"/>
          <p:cNvSpPr txBox="1"/>
          <p:nvPr/>
        </p:nvSpPr>
        <p:spPr>
          <a:xfrm>
            <a:off x="12633" y="3596899"/>
            <a:ext cx="9144000" cy="707886"/>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000">
                <a:solidFill>
                  <a:schemeClr val="dk1"/>
                </a:solidFill>
                <a:latin typeface="Arial"/>
                <a:ea typeface="Arial"/>
                <a:cs typeface="Arial"/>
                <a:sym typeface="Arial"/>
              </a:rPr>
              <a:t>A slower and right-of-track bias at longer lead times suggests</a:t>
            </a:r>
            <a:br>
              <a:rPr i="1" lang="en-US" sz="2000">
                <a:solidFill>
                  <a:schemeClr val="dk1"/>
                </a:solidFill>
                <a:latin typeface="Arial"/>
                <a:ea typeface="Arial"/>
                <a:cs typeface="Arial"/>
                <a:sym typeface="Arial"/>
              </a:rPr>
            </a:br>
            <a:r>
              <a:rPr i="1" lang="en-US" sz="2000">
                <a:solidFill>
                  <a:schemeClr val="dk1"/>
                </a:solidFill>
                <a:latin typeface="Arial"/>
                <a:ea typeface="Arial"/>
                <a:cs typeface="Arial"/>
                <a:sym typeface="Arial"/>
              </a:rPr>
              <a:t>that GFSv16 may be recurving TCs earlier than GFSv15 </a:t>
            </a:r>
            <a:endParaRPr/>
          </a:p>
        </p:txBody>
      </p:sp>
      <p:sp>
        <p:nvSpPr>
          <p:cNvPr id="1144" name="Google Shape;1144;p5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60"/>
          <p:cNvPicPr preferRelativeResize="0"/>
          <p:nvPr/>
        </p:nvPicPr>
        <p:blipFill rotWithShape="1">
          <a:blip r:embed="rId3">
            <a:alphaModFix/>
          </a:blip>
          <a:srcRect b="0" l="0" r="0" t="0"/>
          <a:stretch/>
        </p:blipFill>
        <p:spPr>
          <a:xfrm>
            <a:off x="1055015" y="1115386"/>
            <a:ext cx="4138756" cy="3943224"/>
          </a:xfrm>
          <a:prstGeom prst="rect">
            <a:avLst/>
          </a:prstGeom>
          <a:noFill/>
          <a:ln>
            <a:noFill/>
          </a:ln>
        </p:spPr>
      </p:pic>
      <p:sp>
        <p:nvSpPr>
          <p:cNvPr id="1150" name="Google Shape;1150;p60"/>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151" name="Google Shape;1151;p60"/>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152" name="Google Shape;1152;p60"/>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153" name="Google Shape;1153;p60"/>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154" name="Google Shape;1154;p60"/>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155" name="Google Shape;1155;p60"/>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156" name="Google Shape;1156;p60"/>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Concerns: Increased Right-of-Track Bias</a:t>
            </a:r>
            <a:endParaRPr/>
          </a:p>
        </p:txBody>
      </p:sp>
      <p:sp>
        <p:nvSpPr>
          <p:cNvPr id="1157" name="Google Shape;1157;p60"/>
          <p:cNvSpPr txBox="1"/>
          <p:nvPr/>
        </p:nvSpPr>
        <p:spPr>
          <a:xfrm>
            <a:off x="5947318" y="1094101"/>
            <a:ext cx="3003251"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TC Isaias</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18z 07/30/20 (F096)</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18Z 08/03/20 </a:t>
            </a:r>
            <a:endParaRPr/>
          </a:p>
        </p:txBody>
      </p:sp>
      <p:sp>
        <p:nvSpPr>
          <p:cNvPr id="1158" name="Google Shape;1158;p60"/>
          <p:cNvSpPr txBox="1"/>
          <p:nvPr/>
        </p:nvSpPr>
        <p:spPr>
          <a:xfrm>
            <a:off x="5947318" y="2256001"/>
            <a:ext cx="2913332" cy="166199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GFSv16 was often further right of track than v15 in the short and medium ranges.   Both are also too fast in this example.</a:t>
            </a:r>
            <a:endParaRPr/>
          </a:p>
        </p:txBody>
      </p:sp>
      <p:sp>
        <p:nvSpPr>
          <p:cNvPr id="1159" name="Google Shape;1159;p60"/>
          <p:cNvSpPr txBox="1"/>
          <p:nvPr/>
        </p:nvSpPr>
        <p:spPr>
          <a:xfrm>
            <a:off x="1977825" y="2485084"/>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1160" name="Google Shape;1160;p60"/>
          <p:cNvSpPr txBox="1"/>
          <p:nvPr/>
        </p:nvSpPr>
        <p:spPr>
          <a:xfrm>
            <a:off x="4054538" y="2485084"/>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sp>
        <p:nvSpPr>
          <p:cNvPr id="1161" name="Google Shape;1161;p60"/>
          <p:cNvSpPr txBox="1"/>
          <p:nvPr/>
        </p:nvSpPr>
        <p:spPr>
          <a:xfrm>
            <a:off x="1977824" y="4510391"/>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1162" name="Google Shape;1162;p60"/>
          <p:cNvSpPr txBox="1"/>
          <p:nvPr/>
        </p:nvSpPr>
        <p:spPr>
          <a:xfrm>
            <a:off x="4051515" y="4510391"/>
            <a:ext cx="1139233"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 Anl.</a:t>
            </a:r>
            <a:endParaRPr/>
          </a:p>
        </p:txBody>
      </p:sp>
      <p:sp>
        <p:nvSpPr>
          <p:cNvPr id="1163" name="Google Shape;1163;p60"/>
          <p:cNvSpPr/>
          <p:nvPr/>
        </p:nvSpPr>
        <p:spPr>
          <a:xfrm>
            <a:off x="1977824" y="3322085"/>
            <a:ext cx="869795" cy="67447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4" name="Google Shape;1164;p6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61"/>
          <p:cNvSpPr/>
          <p:nvPr/>
        </p:nvSpPr>
        <p:spPr>
          <a:xfrm>
            <a:off x="143168" y="1234363"/>
            <a:ext cx="9106601" cy="3939536"/>
          </a:xfrm>
          <a:prstGeom prst="rect">
            <a:avLst/>
          </a:prstGeom>
          <a:noFill/>
          <a:ln>
            <a:noFill/>
          </a:ln>
        </p:spPr>
        <p:txBody>
          <a:bodyPr anchorCtr="0" anchor="t" bIns="45700" lIns="91425" spcFirstLastPara="1" rIns="91425" wrap="square" tIns="45700">
            <a:spAutoFit/>
          </a:bodyPr>
          <a:lstStyle/>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Increased right-of-track bias at longer lead times for North Atlantic TCs</a:t>
            </a:r>
            <a:endParaRPr sz="1900">
              <a:solidFill>
                <a:srgbClr val="0000FF"/>
              </a:solidFill>
              <a:latin typeface="Arial"/>
              <a:ea typeface="Arial"/>
              <a:cs typeface="Arial"/>
              <a:sym typeface="Arial"/>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rgbClr val="0000FF"/>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Larger TC False Alarm Rate (FAR) in the western North Atlantic (70°W–50°W)</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Tendency to strengthen all TCs in the long range (pre-formation, not in stats)</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Exacerbation of low instability (i.e., CAPE) bias that already existed in GFSv15, driven largely by dry soil moisture</a:t>
            </a:r>
            <a:endParaRPr/>
          </a:p>
          <a:p>
            <a:pPr indent="0" lvl="0" marL="93721" marR="0" rtl="0" algn="l">
              <a:lnSpc>
                <a:spcPct val="150000"/>
              </a:lnSpc>
              <a:spcBef>
                <a:spcPts val="0"/>
              </a:spcBef>
              <a:spcAft>
                <a:spcPts val="0"/>
              </a:spcAft>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Lack of considerable improvement in forecasting radiation inversions</a:t>
            </a:r>
            <a:endParaRPr/>
          </a:p>
          <a:p>
            <a:pPr indent="-71365" lvl="1" marL="742903" marR="0" rtl="0" algn="l">
              <a:spcBef>
                <a:spcPts val="0"/>
              </a:spcBef>
              <a:spcAft>
                <a:spcPts val="0"/>
              </a:spcAft>
              <a:buClr>
                <a:schemeClr val="dk1"/>
              </a:buClr>
              <a:buSzPts val="1900"/>
              <a:buFont typeface="Arial"/>
              <a:buNone/>
            </a:pPr>
            <a:r>
              <a:t/>
            </a:r>
            <a:endParaRPr b="0" i="0" sz="1900" u="none" cap="none" strike="noStrike">
              <a:solidFill>
                <a:srgbClr val="0000FF"/>
              </a:solidFill>
              <a:latin typeface="Arial"/>
              <a:ea typeface="Arial"/>
              <a:cs typeface="Arial"/>
              <a:sym typeface="Arial"/>
            </a:endParaRPr>
          </a:p>
        </p:txBody>
      </p:sp>
      <p:sp>
        <p:nvSpPr>
          <p:cNvPr id="1170" name="Google Shape;1170;p61"/>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171" name="Google Shape;1171;p61"/>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172" name="Google Shape;1172;p61"/>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173" name="Google Shape;1173;p61"/>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174" name="Google Shape;1174;p61"/>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175" name="Google Shape;1175;p6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176" name="Google Shape;1176;p61"/>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Common Concerns Across the Evaluations</a:t>
            </a:r>
            <a:endParaRPr/>
          </a:p>
        </p:txBody>
      </p:sp>
      <p:sp>
        <p:nvSpPr>
          <p:cNvPr id="1177" name="Google Shape;1177;p61"/>
          <p:cNvSpPr/>
          <p:nvPr/>
        </p:nvSpPr>
        <p:spPr>
          <a:xfrm>
            <a:off x="199515" y="1906321"/>
            <a:ext cx="8733469" cy="493852"/>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8" name="Google Shape;1178;p6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62"/>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184" name="Google Shape;1184;p62"/>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185" name="Google Shape;1185;p62"/>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186" name="Google Shape;1186;p62"/>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187" name="Google Shape;1187;p62"/>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188" name="Google Shape;1188;p6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189" name="Google Shape;1189;p62"/>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Larger TC False Alarm Rate</a:t>
            </a:r>
            <a:endParaRPr/>
          </a:p>
        </p:txBody>
      </p:sp>
      <p:pic>
        <p:nvPicPr>
          <p:cNvPr descr="A screenshot of a computer&#10;&#10;Description automatically generated" id="1190" name="Google Shape;1190;p62"/>
          <p:cNvPicPr preferRelativeResize="0"/>
          <p:nvPr/>
        </p:nvPicPr>
        <p:blipFill rotWithShape="1">
          <a:blip r:embed="rId5">
            <a:alphaModFix/>
          </a:blip>
          <a:srcRect b="37265" l="9277" r="35434" t="6495"/>
          <a:stretch/>
        </p:blipFill>
        <p:spPr>
          <a:xfrm>
            <a:off x="397932" y="1317293"/>
            <a:ext cx="6036735" cy="3454177"/>
          </a:xfrm>
          <a:prstGeom prst="rect">
            <a:avLst/>
          </a:prstGeom>
          <a:noFill/>
          <a:ln>
            <a:noFill/>
          </a:ln>
        </p:spPr>
      </p:pic>
      <p:sp>
        <p:nvSpPr>
          <p:cNvPr id="1191" name="Google Shape;1191;p62"/>
          <p:cNvSpPr txBox="1"/>
          <p:nvPr/>
        </p:nvSpPr>
        <p:spPr>
          <a:xfrm>
            <a:off x="3597903" y="1059790"/>
            <a:ext cx="2046458" cy="307777"/>
          </a:xfrm>
          <a:prstGeom prst="rect">
            <a:avLst/>
          </a:prstGeom>
          <a:solidFill>
            <a:srgbClr val="F4F4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From Dan Halperin, ERAU</a:t>
            </a:r>
            <a:endParaRPr/>
          </a:p>
        </p:txBody>
      </p:sp>
      <p:sp>
        <p:nvSpPr>
          <p:cNvPr id="1192" name="Google Shape;1192;p62"/>
          <p:cNvSpPr txBox="1"/>
          <p:nvPr/>
        </p:nvSpPr>
        <p:spPr>
          <a:xfrm>
            <a:off x="6876585" y="1381498"/>
            <a:ext cx="2088995" cy="34963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80">
                <a:solidFill>
                  <a:schemeClr val="dk1"/>
                </a:solidFill>
                <a:latin typeface="Arial"/>
                <a:ea typeface="Arial"/>
                <a:cs typeface="Arial"/>
                <a:sym typeface="Arial"/>
              </a:rPr>
              <a:t>A        further left than the        of the same color indicates that v16 has a higher false alarm rate for that season</a:t>
            </a:r>
            <a:endParaRPr/>
          </a:p>
          <a:p>
            <a:pPr indent="0" lvl="0" marL="0" marR="0" rtl="0" algn="l">
              <a:spcBef>
                <a:spcPts val="0"/>
              </a:spcBef>
              <a:spcAft>
                <a:spcPts val="0"/>
              </a:spcAft>
              <a:buNone/>
            </a:pPr>
            <a:r>
              <a:t/>
            </a:r>
            <a:endParaRPr sz="1580">
              <a:solidFill>
                <a:schemeClr val="dk1"/>
              </a:solidFill>
              <a:latin typeface="Arial"/>
              <a:ea typeface="Arial"/>
              <a:cs typeface="Arial"/>
              <a:sym typeface="Arial"/>
            </a:endParaRPr>
          </a:p>
          <a:p>
            <a:pPr indent="0" lvl="0" marL="0" marR="0" rtl="0" algn="l">
              <a:spcBef>
                <a:spcPts val="0"/>
              </a:spcBef>
              <a:spcAft>
                <a:spcPts val="0"/>
              </a:spcAft>
              <a:buNone/>
            </a:pPr>
            <a:r>
              <a:rPr lang="en-US" sz="1580">
                <a:solidFill>
                  <a:schemeClr val="dk1"/>
                </a:solidFill>
                <a:latin typeface="Arial"/>
                <a:ea typeface="Arial"/>
                <a:cs typeface="Arial"/>
                <a:sym typeface="Arial"/>
              </a:rPr>
              <a:t>While preliminary 2020 numbers look good for v16, the </a:t>
            </a:r>
            <a:r>
              <a:rPr lang="en-US" sz="1580">
                <a:solidFill>
                  <a:srgbClr val="289617"/>
                </a:solidFill>
                <a:latin typeface="Arial"/>
                <a:ea typeface="Arial"/>
                <a:cs typeface="Arial"/>
                <a:sym typeface="Arial"/>
              </a:rPr>
              <a:t>weighted mean </a:t>
            </a:r>
            <a:r>
              <a:rPr lang="en-US" sz="1580">
                <a:solidFill>
                  <a:schemeClr val="dk1"/>
                </a:solidFill>
                <a:latin typeface="Arial"/>
                <a:ea typeface="Arial"/>
                <a:cs typeface="Arial"/>
                <a:sym typeface="Arial"/>
              </a:rPr>
              <a:t>for the three TC seasons shows that v16 has a larger FAR</a:t>
            </a:r>
            <a:endParaRPr/>
          </a:p>
        </p:txBody>
      </p:sp>
      <p:sp>
        <p:nvSpPr>
          <p:cNvPr id="1193" name="Google Shape;1193;p62"/>
          <p:cNvSpPr/>
          <p:nvPr/>
        </p:nvSpPr>
        <p:spPr>
          <a:xfrm>
            <a:off x="7208595" y="1434360"/>
            <a:ext cx="287552" cy="202054"/>
          </a:xfrm>
          <a:prstGeom prst="triangle">
            <a:avLst>
              <a:gd fmla="val 50000"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4" name="Google Shape;1194;p62"/>
          <p:cNvSpPr/>
          <p:nvPr/>
        </p:nvSpPr>
        <p:spPr>
          <a:xfrm>
            <a:off x="7781280" y="1685832"/>
            <a:ext cx="279603" cy="247130"/>
          </a:xfrm>
          <a:prstGeom prst="ellipse">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5" name="Google Shape;1195;p62"/>
          <p:cNvSpPr/>
          <p:nvPr/>
        </p:nvSpPr>
        <p:spPr>
          <a:xfrm rot="2083182">
            <a:off x="2192892" y="3610078"/>
            <a:ext cx="810872" cy="238251"/>
          </a:xfrm>
          <a:prstGeom prst="flowChartConnector">
            <a:avLst/>
          </a:prstGeom>
          <a:noFill/>
          <a:ln cap="flat" cmpd="sng" w="38100">
            <a:solidFill>
              <a:srgbClr val="17932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6" name="Google Shape;1196;p6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63"/>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02" name="Google Shape;1202;p63"/>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03" name="Google Shape;1203;p63"/>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04" name="Google Shape;1204;p63"/>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205" name="Google Shape;1205;p63"/>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06" name="Google Shape;1206;p6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07" name="Google Shape;1207;p63"/>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Larger TC False Alarm Rate</a:t>
            </a:r>
            <a:endParaRPr/>
          </a:p>
        </p:txBody>
      </p:sp>
      <p:pic>
        <p:nvPicPr>
          <p:cNvPr descr="A screenshot of a computer&#10;&#10;Description automatically generated" id="1208" name="Google Shape;1208;p63"/>
          <p:cNvPicPr preferRelativeResize="0"/>
          <p:nvPr/>
        </p:nvPicPr>
        <p:blipFill rotWithShape="1">
          <a:blip r:embed="rId5">
            <a:alphaModFix/>
          </a:blip>
          <a:srcRect b="34017" l="18654" r="24519" t="33333"/>
          <a:stretch/>
        </p:blipFill>
        <p:spPr>
          <a:xfrm>
            <a:off x="50032" y="1328439"/>
            <a:ext cx="8760175" cy="2831123"/>
          </a:xfrm>
          <a:prstGeom prst="rect">
            <a:avLst/>
          </a:prstGeom>
          <a:noFill/>
          <a:ln>
            <a:noFill/>
          </a:ln>
        </p:spPr>
      </p:pic>
      <p:sp>
        <p:nvSpPr>
          <p:cNvPr id="1209" name="Google Shape;1209;p63"/>
          <p:cNvSpPr txBox="1"/>
          <p:nvPr/>
        </p:nvSpPr>
        <p:spPr>
          <a:xfrm>
            <a:off x="380788" y="4358571"/>
            <a:ext cx="83824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Large number of false alarms in GFSv16, relative to v15, between 50º and 70º W</a:t>
            </a:r>
            <a:endParaRPr/>
          </a:p>
        </p:txBody>
      </p:sp>
      <p:sp>
        <p:nvSpPr>
          <p:cNvPr id="1210" name="Google Shape;1210;p63"/>
          <p:cNvSpPr/>
          <p:nvPr/>
        </p:nvSpPr>
        <p:spPr>
          <a:xfrm>
            <a:off x="6110654" y="2185689"/>
            <a:ext cx="1029172" cy="1415562"/>
          </a:xfrm>
          <a:custGeom>
            <a:rect b="b" l="l" r="r" t="t"/>
            <a:pathLst>
              <a:path extrusionOk="0" h="1415562" w="1029172">
                <a:moveTo>
                  <a:pt x="527538" y="149470"/>
                </a:moveTo>
                <a:cubicBezTo>
                  <a:pt x="507023" y="131885"/>
                  <a:pt x="486905" y="113826"/>
                  <a:pt x="465992" y="96716"/>
                </a:cubicBezTo>
                <a:cubicBezTo>
                  <a:pt x="454651" y="87437"/>
                  <a:pt x="441949" y="79876"/>
                  <a:pt x="430823" y="70339"/>
                </a:cubicBezTo>
                <a:cubicBezTo>
                  <a:pt x="421382" y="62247"/>
                  <a:pt x="413998" y="51922"/>
                  <a:pt x="404446" y="43962"/>
                </a:cubicBezTo>
                <a:cubicBezTo>
                  <a:pt x="331000" y="-17243"/>
                  <a:pt x="428752" y="77060"/>
                  <a:pt x="351692" y="0"/>
                </a:cubicBezTo>
                <a:cubicBezTo>
                  <a:pt x="313592" y="2931"/>
                  <a:pt x="275309" y="4053"/>
                  <a:pt x="237392" y="8793"/>
                </a:cubicBezTo>
                <a:cubicBezTo>
                  <a:pt x="228196" y="9943"/>
                  <a:pt x="218726" y="12444"/>
                  <a:pt x="211015" y="17585"/>
                </a:cubicBezTo>
                <a:cubicBezTo>
                  <a:pt x="200669" y="24482"/>
                  <a:pt x="193430" y="35170"/>
                  <a:pt x="184638" y="43962"/>
                </a:cubicBezTo>
                <a:cubicBezTo>
                  <a:pt x="162539" y="110261"/>
                  <a:pt x="192349" y="28539"/>
                  <a:pt x="158261" y="96716"/>
                </a:cubicBezTo>
                <a:cubicBezTo>
                  <a:pt x="154116" y="105005"/>
                  <a:pt x="153614" y="114804"/>
                  <a:pt x="149469" y="123093"/>
                </a:cubicBezTo>
                <a:cubicBezTo>
                  <a:pt x="144743" y="132545"/>
                  <a:pt x="137127" y="140295"/>
                  <a:pt x="131884" y="149470"/>
                </a:cubicBezTo>
                <a:cubicBezTo>
                  <a:pt x="87263" y="227556"/>
                  <a:pt x="139558" y="146752"/>
                  <a:pt x="96715" y="211016"/>
                </a:cubicBezTo>
                <a:lnTo>
                  <a:pt x="70338" y="290147"/>
                </a:lnTo>
                <a:lnTo>
                  <a:pt x="61546" y="316524"/>
                </a:lnTo>
                <a:cubicBezTo>
                  <a:pt x="55937" y="400668"/>
                  <a:pt x="56840" y="436973"/>
                  <a:pt x="43961" y="509954"/>
                </a:cubicBezTo>
                <a:cubicBezTo>
                  <a:pt x="38767" y="539387"/>
                  <a:pt x="33626" y="568881"/>
                  <a:pt x="26377" y="597877"/>
                </a:cubicBezTo>
                <a:cubicBezTo>
                  <a:pt x="20515" y="621323"/>
                  <a:pt x="12210" y="644291"/>
                  <a:pt x="8792" y="668216"/>
                </a:cubicBezTo>
                <a:lnTo>
                  <a:pt x="0" y="729762"/>
                </a:lnTo>
                <a:cubicBezTo>
                  <a:pt x="2931" y="756139"/>
                  <a:pt x="4757" y="782662"/>
                  <a:pt x="8792" y="808893"/>
                </a:cubicBezTo>
                <a:cubicBezTo>
                  <a:pt x="13962" y="842499"/>
                  <a:pt x="18265" y="840694"/>
                  <a:pt x="26377" y="870439"/>
                </a:cubicBezTo>
                <a:cubicBezTo>
                  <a:pt x="32736" y="893755"/>
                  <a:pt x="40543" y="916852"/>
                  <a:pt x="43961" y="940777"/>
                </a:cubicBezTo>
                <a:cubicBezTo>
                  <a:pt x="46892" y="961293"/>
                  <a:pt x="49603" y="981841"/>
                  <a:pt x="52754" y="1002324"/>
                </a:cubicBezTo>
                <a:cubicBezTo>
                  <a:pt x="66188" y="1089645"/>
                  <a:pt x="57589" y="1021008"/>
                  <a:pt x="70338" y="1116624"/>
                </a:cubicBezTo>
                <a:cubicBezTo>
                  <a:pt x="82661" y="1209042"/>
                  <a:pt x="70694" y="1161653"/>
                  <a:pt x="96715" y="1239716"/>
                </a:cubicBezTo>
                <a:lnTo>
                  <a:pt x="105508" y="1266093"/>
                </a:lnTo>
                <a:cubicBezTo>
                  <a:pt x="108439" y="1274885"/>
                  <a:pt x="109159" y="1284759"/>
                  <a:pt x="114300" y="1292470"/>
                </a:cubicBezTo>
                <a:cubicBezTo>
                  <a:pt x="135443" y="1324186"/>
                  <a:pt x="148499" y="1347507"/>
                  <a:pt x="184638" y="1371600"/>
                </a:cubicBezTo>
                <a:cubicBezTo>
                  <a:pt x="202223" y="1383323"/>
                  <a:pt x="217342" y="1400087"/>
                  <a:pt x="237392" y="1406770"/>
                </a:cubicBezTo>
                <a:lnTo>
                  <a:pt x="263769" y="1415562"/>
                </a:lnTo>
                <a:cubicBezTo>
                  <a:pt x="304800" y="1412631"/>
                  <a:pt x="345977" y="1411313"/>
                  <a:pt x="386861" y="1406770"/>
                </a:cubicBezTo>
                <a:cubicBezTo>
                  <a:pt x="398871" y="1405436"/>
                  <a:pt x="410001" y="1399123"/>
                  <a:pt x="422031" y="1397977"/>
                </a:cubicBezTo>
                <a:cubicBezTo>
                  <a:pt x="539300" y="1386808"/>
                  <a:pt x="812538" y="1382490"/>
                  <a:pt x="888023" y="1380393"/>
                </a:cubicBezTo>
                <a:cubicBezTo>
                  <a:pt x="902333" y="1378008"/>
                  <a:pt x="948603" y="1373114"/>
                  <a:pt x="967154" y="1362808"/>
                </a:cubicBezTo>
                <a:cubicBezTo>
                  <a:pt x="985629" y="1352545"/>
                  <a:pt x="1019908" y="1327639"/>
                  <a:pt x="1019908" y="1327639"/>
                </a:cubicBezTo>
                <a:cubicBezTo>
                  <a:pt x="1032485" y="1289906"/>
                  <a:pt x="1032034" y="1305801"/>
                  <a:pt x="1019908" y="1257300"/>
                </a:cubicBezTo>
                <a:cubicBezTo>
                  <a:pt x="1017660" y="1248309"/>
                  <a:pt x="1016905" y="1238161"/>
                  <a:pt x="1011115" y="1230924"/>
                </a:cubicBezTo>
                <a:cubicBezTo>
                  <a:pt x="1004514" y="1222673"/>
                  <a:pt x="993530" y="1219201"/>
                  <a:pt x="984738" y="1213339"/>
                </a:cubicBezTo>
                <a:cubicBezTo>
                  <a:pt x="981807" y="1169377"/>
                  <a:pt x="978324" y="1125449"/>
                  <a:pt x="975946" y="1081454"/>
                </a:cubicBezTo>
                <a:cubicBezTo>
                  <a:pt x="972462" y="1017005"/>
                  <a:pt x="974030" y="952200"/>
                  <a:pt x="967154" y="888024"/>
                </a:cubicBezTo>
                <a:cubicBezTo>
                  <a:pt x="965179" y="869594"/>
                  <a:pt x="959851" y="850693"/>
                  <a:pt x="949569" y="835270"/>
                </a:cubicBezTo>
                <a:lnTo>
                  <a:pt x="931984" y="808893"/>
                </a:lnTo>
                <a:cubicBezTo>
                  <a:pt x="902427" y="720219"/>
                  <a:pt x="947532" y="857786"/>
                  <a:pt x="914400" y="747347"/>
                </a:cubicBezTo>
                <a:cubicBezTo>
                  <a:pt x="909074" y="729593"/>
                  <a:pt x="907097" y="710016"/>
                  <a:pt x="896815" y="694593"/>
                </a:cubicBezTo>
                <a:lnTo>
                  <a:pt x="861646" y="641839"/>
                </a:lnTo>
                <a:cubicBezTo>
                  <a:pt x="829585" y="545653"/>
                  <a:pt x="880716" y="691338"/>
                  <a:pt x="835269" y="589085"/>
                </a:cubicBezTo>
                <a:cubicBezTo>
                  <a:pt x="827741" y="572147"/>
                  <a:pt x="823546" y="553916"/>
                  <a:pt x="817684" y="536331"/>
                </a:cubicBezTo>
                <a:cubicBezTo>
                  <a:pt x="814753" y="527539"/>
                  <a:pt x="814033" y="517665"/>
                  <a:pt x="808892" y="509954"/>
                </a:cubicBezTo>
                <a:cubicBezTo>
                  <a:pt x="803031" y="501162"/>
                  <a:pt x="795600" y="493233"/>
                  <a:pt x="791308" y="483577"/>
                </a:cubicBezTo>
                <a:cubicBezTo>
                  <a:pt x="783780" y="466639"/>
                  <a:pt x="786830" y="443931"/>
                  <a:pt x="773723" y="430824"/>
                </a:cubicBezTo>
                <a:cubicBezTo>
                  <a:pt x="764931" y="422032"/>
                  <a:pt x="755306" y="413999"/>
                  <a:pt x="747346" y="404447"/>
                </a:cubicBezTo>
                <a:cubicBezTo>
                  <a:pt x="740581" y="396329"/>
                  <a:pt x="737233" y="385542"/>
                  <a:pt x="729761" y="378070"/>
                </a:cubicBezTo>
                <a:cubicBezTo>
                  <a:pt x="722289" y="370598"/>
                  <a:pt x="712176" y="366347"/>
                  <a:pt x="703384" y="360485"/>
                </a:cubicBezTo>
                <a:cubicBezTo>
                  <a:pt x="697523" y="351693"/>
                  <a:pt x="693272" y="341580"/>
                  <a:pt x="685800" y="334108"/>
                </a:cubicBezTo>
                <a:cubicBezTo>
                  <a:pt x="678328" y="326636"/>
                  <a:pt x="666381" y="324476"/>
                  <a:pt x="659423" y="316524"/>
                </a:cubicBezTo>
                <a:cubicBezTo>
                  <a:pt x="645506" y="300619"/>
                  <a:pt x="635977" y="281355"/>
                  <a:pt x="624254" y="263770"/>
                </a:cubicBezTo>
                <a:lnTo>
                  <a:pt x="606669" y="237393"/>
                </a:lnTo>
                <a:cubicBezTo>
                  <a:pt x="603738" y="228601"/>
                  <a:pt x="602378" y="219118"/>
                  <a:pt x="597877" y="211016"/>
                </a:cubicBezTo>
                <a:cubicBezTo>
                  <a:pt x="587614" y="192541"/>
                  <a:pt x="562708" y="158262"/>
                  <a:pt x="562708" y="158262"/>
                </a:cubicBezTo>
                <a:lnTo>
                  <a:pt x="527538" y="149470"/>
                </a:lnTo>
                <a:close/>
              </a:path>
            </a:pathLst>
          </a:custGeom>
          <a:noFill/>
          <a:ln cap="flat" cmpd="sng" w="53975">
            <a:solidFill>
              <a:srgbClr val="7030A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1" name="Google Shape;1211;p63"/>
          <p:cNvSpPr/>
          <p:nvPr/>
        </p:nvSpPr>
        <p:spPr>
          <a:xfrm>
            <a:off x="1761392" y="2185689"/>
            <a:ext cx="1029172" cy="1415562"/>
          </a:xfrm>
          <a:custGeom>
            <a:rect b="b" l="l" r="r" t="t"/>
            <a:pathLst>
              <a:path extrusionOk="0" h="1415562" w="1029172">
                <a:moveTo>
                  <a:pt x="527538" y="149470"/>
                </a:moveTo>
                <a:cubicBezTo>
                  <a:pt x="507023" y="131885"/>
                  <a:pt x="486905" y="113826"/>
                  <a:pt x="465992" y="96716"/>
                </a:cubicBezTo>
                <a:cubicBezTo>
                  <a:pt x="454651" y="87437"/>
                  <a:pt x="441949" y="79876"/>
                  <a:pt x="430823" y="70339"/>
                </a:cubicBezTo>
                <a:cubicBezTo>
                  <a:pt x="421382" y="62247"/>
                  <a:pt x="413998" y="51922"/>
                  <a:pt x="404446" y="43962"/>
                </a:cubicBezTo>
                <a:cubicBezTo>
                  <a:pt x="331000" y="-17243"/>
                  <a:pt x="428752" y="77060"/>
                  <a:pt x="351692" y="0"/>
                </a:cubicBezTo>
                <a:cubicBezTo>
                  <a:pt x="313592" y="2931"/>
                  <a:pt x="275309" y="4053"/>
                  <a:pt x="237392" y="8793"/>
                </a:cubicBezTo>
                <a:cubicBezTo>
                  <a:pt x="228196" y="9943"/>
                  <a:pt x="218726" y="12444"/>
                  <a:pt x="211015" y="17585"/>
                </a:cubicBezTo>
                <a:cubicBezTo>
                  <a:pt x="200669" y="24482"/>
                  <a:pt x="193430" y="35170"/>
                  <a:pt x="184638" y="43962"/>
                </a:cubicBezTo>
                <a:cubicBezTo>
                  <a:pt x="162539" y="110261"/>
                  <a:pt x="192349" y="28539"/>
                  <a:pt x="158261" y="96716"/>
                </a:cubicBezTo>
                <a:cubicBezTo>
                  <a:pt x="154116" y="105005"/>
                  <a:pt x="153614" y="114804"/>
                  <a:pt x="149469" y="123093"/>
                </a:cubicBezTo>
                <a:cubicBezTo>
                  <a:pt x="144743" y="132545"/>
                  <a:pt x="137127" y="140295"/>
                  <a:pt x="131884" y="149470"/>
                </a:cubicBezTo>
                <a:cubicBezTo>
                  <a:pt x="87263" y="227556"/>
                  <a:pt x="139558" y="146752"/>
                  <a:pt x="96715" y="211016"/>
                </a:cubicBezTo>
                <a:lnTo>
                  <a:pt x="70338" y="290147"/>
                </a:lnTo>
                <a:lnTo>
                  <a:pt x="61546" y="316524"/>
                </a:lnTo>
                <a:cubicBezTo>
                  <a:pt x="55937" y="400668"/>
                  <a:pt x="56840" y="436973"/>
                  <a:pt x="43961" y="509954"/>
                </a:cubicBezTo>
                <a:cubicBezTo>
                  <a:pt x="38767" y="539387"/>
                  <a:pt x="33626" y="568881"/>
                  <a:pt x="26377" y="597877"/>
                </a:cubicBezTo>
                <a:cubicBezTo>
                  <a:pt x="20515" y="621323"/>
                  <a:pt x="12210" y="644291"/>
                  <a:pt x="8792" y="668216"/>
                </a:cubicBezTo>
                <a:lnTo>
                  <a:pt x="0" y="729762"/>
                </a:lnTo>
                <a:cubicBezTo>
                  <a:pt x="2931" y="756139"/>
                  <a:pt x="4757" y="782662"/>
                  <a:pt x="8792" y="808893"/>
                </a:cubicBezTo>
                <a:cubicBezTo>
                  <a:pt x="13962" y="842499"/>
                  <a:pt x="18265" y="840694"/>
                  <a:pt x="26377" y="870439"/>
                </a:cubicBezTo>
                <a:cubicBezTo>
                  <a:pt x="32736" y="893755"/>
                  <a:pt x="40543" y="916852"/>
                  <a:pt x="43961" y="940777"/>
                </a:cubicBezTo>
                <a:cubicBezTo>
                  <a:pt x="46892" y="961293"/>
                  <a:pt x="49603" y="981841"/>
                  <a:pt x="52754" y="1002324"/>
                </a:cubicBezTo>
                <a:cubicBezTo>
                  <a:pt x="66188" y="1089645"/>
                  <a:pt x="57589" y="1021008"/>
                  <a:pt x="70338" y="1116624"/>
                </a:cubicBezTo>
                <a:cubicBezTo>
                  <a:pt x="82661" y="1209042"/>
                  <a:pt x="70694" y="1161653"/>
                  <a:pt x="96715" y="1239716"/>
                </a:cubicBezTo>
                <a:lnTo>
                  <a:pt x="105508" y="1266093"/>
                </a:lnTo>
                <a:cubicBezTo>
                  <a:pt x="108439" y="1274885"/>
                  <a:pt x="109159" y="1284759"/>
                  <a:pt x="114300" y="1292470"/>
                </a:cubicBezTo>
                <a:cubicBezTo>
                  <a:pt x="135443" y="1324186"/>
                  <a:pt x="148499" y="1347507"/>
                  <a:pt x="184638" y="1371600"/>
                </a:cubicBezTo>
                <a:cubicBezTo>
                  <a:pt x="202223" y="1383323"/>
                  <a:pt x="217342" y="1400087"/>
                  <a:pt x="237392" y="1406770"/>
                </a:cubicBezTo>
                <a:lnTo>
                  <a:pt x="263769" y="1415562"/>
                </a:lnTo>
                <a:cubicBezTo>
                  <a:pt x="304800" y="1412631"/>
                  <a:pt x="345977" y="1411313"/>
                  <a:pt x="386861" y="1406770"/>
                </a:cubicBezTo>
                <a:cubicBezTo>
                  <a:pt x="398871" y="1405436"/>
                  <a:pt x="410001" y="1399123"/>
                  <a:pt x="422031" y="1397977"/>
                </a:cubicBezTo>
                <a:cubicBezTo>
                  <a:pt x="539300" y="1386808"/>
                  <a:pt x="812538" y="1382490"/>
                  <a:pt x="888023" y="1380393"/>
                </a:cubicBezTo>
                <a:cubicBezTo>
                  <a:pt x="902333" y="1378008"/>
                  <a:pt x="948603" y="1373114"/>
                  <a:pt x="967154" y="1362808"/>
                </a:cubicBezTo>
                <a:cubicBezTo>
                  <a:pt x="985629" y="1352545"/>
                  <a:pt x="1019908" y="1327639"/>
                  <a:pt x="1019908" y="1327639"/>
                </a:cubicBezTo>
                <a:cubicBezTo>
                  <a:pt x="1032485" y="1289906"/>
                  <a:pt x="1032034" y="1305801"/>
                  <a:pt x="1019908" y="1257300"/>
                </a:cubicBezTo>
                <a:cubicBezTo>
                  <a:pt x="1017660" y="1248309"/>
                  <a:pt x="1016905" y="1238161"/>
                  <a:pt x="1011115" y="1230924"/>
                </a:cubicBezTo>
                <a:cubicBezTo>
                  <a:pt x="1004514" y="1222673"/>
                  <a:pt x="993530" y="1219201"/>
                  <a:pt x="984738" y="1213339"/>
                </a:cubicBezTo>
                <a:cubicBezTo>
                  <a:pt x="981807" y="1169377"/>
                  <a:pt x="978324" y="1125449"/>
                  <a:pt x="975946" y="1081454"/>
                </a:cubicBezTo>
                <a:cubicBezTo>
                  <a:pt x="972462" y="1017005"/>
                  <a:pt x="974030" y="952200"/>
                  <a:pt x="967154" y="888024"/>
                </a:cubicBezTo>
                <a:cubicBezTo>
                  <a:pt x="965179" y="869594"/>
                  <a:pt x="959851" y="850693"/>
                  <a:pt x="949569" y="835270"/>
                </a:cubicBezTo>
                <a:lnTo>
                  <a:pt x="931984" y="808893"/>
                </a:lnTo>
                <a:cubicBezTo>
                  <a:pt x="902427" y="720219"/>
                  <a:pt x="947532" y="857786"/>
                  <a:pt x="914400" y="747347"/>
                </a:cubicBezTo>
                <a:cubicBezTo>
                  <a:pt x="909074" y="729593"/>
                  <a:pt x="907097" y="710016"/>
                  <a:pt x="896815" y="694593"/>
                </a:cubicBezTo>
                <a:lnTo>
                  <a:pt x="861646" y="641839"/>
                </a:lnTo>
                <a:cubicBezTo>
                  <a:pt x="829585" y="545653"/>
                  <a:pt x="880716" y="691338"/>
                  <a:pt x="835269" y="589085"/>
                </a:cubicBezTo>
                <a:cubicBezTo>
                  <a:pt x="827741" y="572147"/>
                  <a:pt x="823546" y="553916"/>
                  <a:pt x="817684" y="536331"/>
                </a:cubicBezTo>
                <a:cubicBezTo>
                  <a:pt x="814753" y="527539"/>
                  <a:pt x="814033" y="517665"/>
                  <a:pt x="808892" y="509954"/>
                </a:cubicBezTo>
                <a:cubicBezTo>
                  <a:pt x="803031" y="501162"/>
                  <a:pt x="795600" y="493233"/>
                  <a:pt x="791308" y="483577"/>
                </a:cubicBezTo>
                <a:cubicBezTo>
                  <a:pt x="783780" y="466639"/>
                  <a:pt x="786830" y="443931"/>
                  <a:pt x="773723" y="430824"/>
                </a:cubicBezTo>
                <a:cubicBezTo>
                  <a:pt x="764931" y="422032"/>
                  <a:pt x="755306" y="413999"/>
                  <a:pt x="747346" y="404447"/>
                </a:cubicBezTo>
                <a:cubicBezTo>
                  <a:pt x="740581" y="396329"/>
                  <a:pt x="737233" y="385542"/>
                  <a:pt x="729761" y="378070"/>
                </a:cubicBezTo>
                <a:cubicBezTo>
                  <a:pt x="722289" y="370598"/>
                  <a:pt x="712176" y="366347"/>
                  <a:pt x="703384" y="360485"/>
                </a:cubicBezTo>
                <a:cubicBezTo>
                  <a:pt x="697523" y="351693"/>
                  <a:pt x="693272" y="341580"/>
                  <a:pt x="685800" y="334108"/>
                </a:cubicBezTo>
                <a:cubicBezTo>
                  <a:pt x="678328" y="326636"/>
                  <a:pt x="666381" y="324476"/>
                  <a:pt x="659423" y="316524"/>
                </a:cubicBezTo>
                <a:cubicBezTo>
                  <a:pt x="645506" y="300619"/>
                  <a:pt x="635977" y="281355"/>
                  <a:pt x="624254" y="263770"/>
                </a:cubicBezTo>
                <a:lnTo>
                  <a:pt x="606669" y="237393"/>
                </a:lnTo>
                <a:cubicBezTo>
                  <a:pt x="603738" y="228601"/>
                  <a:pt x="602378" y="219118"/>
                  <a:pt x="597877" y="211016"/>
                </a:cubicBezTo>
                <a:cubicBezTo>
                  <a:pt x="587614" y="192541"/>
                  <a:pt x="562708" y="158262"/>
                  <a:pt x="562708" y="158262"/>
                </a:cubicBezTo>
                <a:lnTo>
                  <a:pt x="527538" y="149470"/>
                </a:lnTo>
                <a:close/>
              </a:path>
            </a:pathLst>
          </a:custGeom>
          <a:noFill/>
          <a:ln cap="flat" cmpd="sng" w="53975">
            <a:solidFill>
              <a:srgbClr val="7030A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2" name="Google Shape;1212;p63"/>
          <p:cNvSpPr txBox="1"/>
          <p:nvPr/>
        </p:nvSpPr>
        <p:spPr>
          <a:xfrm>
            <a:off x="3597900" y="1005300"/>
            <a:ext cx="2133600" cy="307800"/>
          </a:xfrm>
          <a:prstGeom prst="rect">
            <a:avLst/>
          </a:prstGeom>
          <a:solidFill>
            <a:srgbClr val="F4F4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From Dan Halperin, ERAU</a:t>
            </a:r>
            <a:endParaRPr/>
          </a:p>
        </p:txBody>
      </p:sp>
      <p:sp>
        <p:nvSpPr>
          <p:cNvPr id="1213" name="Google Shape;1213;p6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par>
                                <p:cTn fill="hold" nodeType="withEffect" presetClass="entr" presetID="10" presetSubtype="0">
                                  <p:stCondLst>
                                    <p:cond delay="0"/>
                                  </p:stCondLst>
                                  <p:childTnLst>
                                    <p:set>
                                      <p:cBhvr>
                                        <p:cTn dur="1" fill="hold">
                                          <p:stCondLst>
                                            <p:cond delay="0"/>
                                          </p:stCondLst>
                                        </p:cTn>
                                        <p:tgtEl>
                                          <p:spTgt spid="1210"/>
                                        </p:tgtEl>
                                        <p:attrNameLst>
                                          <p:attrName>style.visibility</p:attrName>
                                        </p:attrNameLst>
                                      </p:cBhvr>
                                      <p:to>
                                        <p:strVal val="visible"/>
                                      </p:to>
                                    </p:set>
                                    <p:animEffect filter="fade" transition="in">
                                      <p:cBhvr>
                                        <p:cTn dur="500"/>
                                        <p:tgtEl>
                                          <p:spTgt spid="1210"/>
                                        </p:tgtEl>
                                      </p:cBhvr>
                                    </p:animEffect>
                                  </p:childTnLst>
                                </p:cTn>
                              </p:par>
                              <p:par>
                                <p:cTn fill="hold" nodeType="with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64"/>
          <p:cNvSpPr/>
          <p:nvPr/>
        </p:nvSpPr>
        <p:spPr>
          <a:xfrm>
            <a:off x="143168" y="1234363"/>
            <a:ext cx="9106601" cy="3939536"/>
          </a:xfrm>
          <a:prstGeom prst="rect">
            <a:avLst/>
          </a:prstGeom>
          <a:noFill/>
          <a:ln>
            <a:noFill/>
          </a:ln>
        </p:spPr>
        <p:txBody>
          <a:bodyPr anchorCtr="0" anchor="t" bIns="45700" lIns="91425" spcFirstLastPara="1" rIns="91425" wrap="square" tIns="45700">
            <a:spAutoFit/>
          </a:bodyPr>
          <a:lstStyle/>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Increased right-of-track bias at longer lead times for North Atlantic TCs</a:t>
            </a:r>
            <a:endParaRPr sz="1900">
              <a:solidFill>
                <a:srgbClr val="0000FF"/>
              </a:solidFill>
              <a:latin typeface="Arial"/>
              <a:ea typeface="Arial"/>
              <a:cs typeface="Arial"/>
              <a:sym typeface="Arial"/>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rgbClr val="0000FF"/>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Larger TC False Alarm Rate (FAR) in the western North Atlantic (70°W–50°W)</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Tendency to strengthen TCs in the long range (pre-formation, not in stats)</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Exacerbation of low instability (i.e., CAPE) bias that already existed in GFSv15, driven largely by dry soil moisture</a:t>
            </a:r>
            <a:endParaRPr/>
          </a:p>
          <a:p>
            <a:pPr indent="0" lvl="0" marL="93721" marR="0" rtl="0" algn="l">
              <a:lnSpc>
                <a:spcPct val="150000"/>
              </a:lnSpc>
              <a:spcBef>
                <a:spcPts val="0"/>
              </a:spcBef>
              <a:spcAft>
                <a:spcPts val="0"/>
              </a:spcAft>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Lack of considerable improvement in forecasting radiation inversions</a:t>
            </a:r>
            <a:endParaRPr/>
          </a:p>
          <a:p>
            <a:pPr indent="-71365" lvl="1" marL="742903" marR="0" rtl="0" algn="l">
              <a:spcBef>
                <a:spcPts val="0"/>
              </a:spcBef>
              <a:spcAft>
                <a:spcPts val="0"/>
              </a:spcAft>
              <a:buClr>
                <a:schemeClr val="dk1"/>
              </a:buClr>
              <a:buSzPts val="1900"/>
              <a:buFont typeface="Arial"/>
              <a:buNone/>
            </a:pPr>
            <a:r>
              <a:t/>
            </a:r>
            <a:endParaRPr b="0" i="0" sz="1900" u="none" cap="none" strike="noStrike">
              <a:solidFill>
                <a:srgbClr val="0000FF"/>
              </a:solidFill>
              <a:latin typeface="Arial"/>
              <a:ea typeface="Arial"/>
              <a:cs typeface="Arial"/>
              <a:sym typeface="Arial"/>
            </a:endParaRPr>
          </a:p>
        </p:txBody>
      </p:sp>
      <p:sp>
        <p:nvSpPr>
          <p:cNvPr id="1219" name="Google Shape;1219;p6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20" name="Google Shape;1220;p64"/>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21" name="Google Shape;1221;p64"/>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22" name="Google Shape;1222;p64"/>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223" name="Google Shape;1223;p64"/>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24" name="Google Shape;1224;p6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25" name="Google Shape;1225;p64"/>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Common Concerns Across the Evaluations</a:t>
            </a:r>
            <a:endParaRPr/>
          </a:p>
        </p:txBody>
      </p:sp>
      <p:sp>
        <p:nvSpPr>
          <p:cNvPr id="1226" name="Google Shape;1226;p64"/>
          <p:cNvSpPr/>
          <p:nvPr/>
        </p:nvSpPr>
        <p:spPr>
          <a:xfrm>
            <a:off x="143168" y="2571623"/>
            <a:ext cx="8733469" cy="493852"/>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7" name="Google Shape;1227;p6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pic>
        <p:nvPicPr>
          <p:cNvPr id="1232" name="Google Shape;1232;p65"/>
          <p:cNvPicPr preferRelativeResize="0"/>
          <p:nvPr/>
        </p:nvPicPr>
        <p:blipFill rotWithShape="1">
          <a:blip r:embed="rId3">
            <a:alphaModFix/>
          </a:blip>
          <a:srcRect b="0" l="0" r="0" t="0"/>
          <a:stretch/>
        </p:blipFill>
        <p:spPr>
          <a:xfrm>
            <a:off x="369491" y="1056271"/>
            <a:ext cx="4485007" cy="3991569"/>
          </a:xfrm>
          <a:prstGeom prst="rect">
            <a:avLst/>
          </a:prstGeom>
          <a:noFill/>
          <a:ln>
            <a:noFill/>
          </a:ln>
        </p:spPr>
      </p:pic>
      <p:sp>
        <p:nvSpPr>
          <p:cNvPr id="1233" name="Google Shape;1233;p65"/>
          <p:cNvSpPr/>
          <p:nvPr/>
        </p:nvSpPr>
        <p:spPr>
          <a:xfrm>
            <a:off x="510745"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34" name="Google Shape;1234;p65"/>
          <p:cNvSpPr txBox="1"/>
          <p:nvPr/>
        </p:nvSpPr>
        <p:spPr>
          <a:xfrm>
            <a:off x="510745" y="48931"/>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35" name="Google Shape;1235;p65"/>
          <p:cNvSpPr/>
          <p:nvPr/>
        </p:nvSpPr>
        <p:spPr>
          <a:xfrm>
            <a:off x="50033" y="27614"/>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36" name="Google Shape;1236;p65"/>
          <p:cNvPicPr preferRelativeResize="0"/>
          <p:nvPr/>
        </p:nvPicPr>
        <p:blipFill rotWithShape="1">
          <a:blip r:embed="rId4">
            <a:alphaModFix/>
          </a:blip>
          <a:srcRect b="0" l="0" r="0" t="0"/>
          <a:stretch/>
        </p:blipFill>
        <p:spPr>
          <a:xfrm>
            <a:off x="50032" y="80673"/>
            <a:ext cx="846824" cy="860437"/>
          </a:xfrm>
          <a:prstGeom prst="rect">
            <a:avLst/>
          </a:prstGeom>
          <a:noFill/>
          <a:ln>
            <a:noFill/>
          </a:ln>
        </p:spPr>
      </p:pic>
      <p:sp>
        <p:nvSpPr>
          <p:cNvPr id="1237" name="Google Shape;1237;p65"/>
          <p:cNvSpPr/>
          <p:nvPr/>
        </p:nvSpPr>
        <p:spPr>
          <a:xfrm>
            <a:off x="8205659" y="38954"/>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38" name="Google Shape;1238;p65"/>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239" name="Google Shape;1239;p65"/>
          <p:cNvSpPr txBox="1"/>
          <p:nvPr/>
        </p:nvSpPr>
        <p:spPr>
          <a:xfrm>
            <a:off x="5670340" y="1074876"/>
            <a:ext cx="3061181" cy="92333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TCs Laura/Marco  </a:t>
            </a:r>
            <a:endParaRPr/>
          </a:p>
          <a:p>
            <a:pPr indent="0" lvl="0" marL="0" marR="0" rtl="0" algn="ctr">
              <a:spcBef>
                <a:spcPts val="0"/>
              </a:spcBef>
              <a:spcAft>
                <a:spcPts val="0"/>
              </a:spcAft>
              <a:buNone/>
            </a:pPr>
            <a:r>
              <a:rPr b="1" lang="en-US" sz="1800">
                <a:solidFill>
                  <a:srgbClr val="FF0000"/>
                </a:solidFill>
                <a:latin typeface="Arial"/>
                <a:ea typeface="Arial"/>
                <a:cs typeface="Arial"/>
                <a:sym typeface="Arial"/>
              </a:rPr>
              <a:t>Fcst: 18z 08/18/20(F144)</a:t>
            </a:r>
            <a:br>
              <a:rPr b="1" lang="en-US" sz="1800">
                <a:solidFill>
                  <a:srgbClr val="FF0000"/>
                </a:solidFill>
                <a:latin typeface="Arial"/>
                <a:ea typeface="Arial"/>
                <a:cs typeface="Arial"/>
                <a:sym typeface="Arial"/>
              </a:rPr>
            </a:br>
            <a:r>
              <a:rPr b="1" lang="en-US" sz="1800">
                <a:solidFill>
                  <a:srgbClr val="FF0000"/>
                </a:solidFill>
                <a:latin typeface="Arial"/>
                <a:ea typeface="Arial"/>
                <a:cs typeface="Arial"/>
                <a:sym typeface="Arial"/>
              </a:rPr>
              <a:t>Valid: 18Z 08/24/20</a:t>
            </a:r>
            <a:endParaRPr/>
          </a:p>
        </p:txBody>
      </p:sp>
      <p:sp>
        <p:nvSpPr>
          <p:cNvPr id="1240" name="Google Shape;1240;p65"/>
          <p:cNvSpPr txBox="1"/>
          <p:nvPr/>
        </p:nvSpPr>
        <p:spPr>
          <a:xfrm>
            <a:off x="1"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Concerns: Strengthens Too Many TCs</a:t>
            </a:r>
            <a:endParaRPr/>
          </a:p>
        </p:txBody>
      </p:sp>
      <p:cxnSp>
        <p:nvCxnSpPr>
          <p:cNvPr id="1241" name="Google Shape;1241;p65"/>
          <p:cNvCxnSpPr/>
          <p:nvPr/>
        </p:nvCxnSpPr>
        <p:spPr>
          <a:xfrm flipH="1" rot="10800000">
            <a:off x="1185333" y="1851692"/>
            <a:ext cx="2214863" cy="293634"/>
          </a:xfrm>
          <a:prstGeom prst="straightConnector1">
            <a:avLst/>
          </a:prstGeom>
          <a:noFill/>
          <a:ln cap="flat" cmpd="sng" w="25400">
            <a:solidFill>
              <a:schemeClr val="dk1"/>
            </a:solidFill>
            <a:prstDash val="solid"/>
            <a:round/>
            <a:headEnd len="med" w="med" type="stealth"/>
            <a:tailEnd len="med" w="med" type="stealth"/>
          </a:ln>
        </p:spPr>
      </p:cxnSp>
      <p:sp>
        <p:nvSpPr>
          <p:cNvPr id="1242" name="Google Shape;1242;p65"/>
          <p:cNvSpPr txBox="1"/>
          <p:nvPr/>
        </p:nvSpPr>
        <p:spPr>
          <a:xfrm>
            <a:off x="5044563" y="2062782"/>
            <a:ext cx="4112072" cy="1477328"/>
          </a:xfrm>
          <a:prstGeom prst="rect">
            <a:avLst/>
          </a:prstGeom>
          <a:noFill/>
          <a:ln>
            <a:noFill/>
          </a:ln>
        </p:spPr>
        <p:txBody>
          <a:bodyPr anchorCtr="0" anchor="t" bIns="45700" lIns="91425" spcFirstLastPara="1" rIns="91425" wrap="square" tIns="45700">
            <a:spAutoFit/>
          </a:bodyPr>
          <a:lstStyle/>
          <a:p>
            <a:pPr indent="-285743" lvl="0" marL="285743"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Marco</a:t>
            </a:r>
            <a:r>
              <a:rPr lang="en-US" sz="1800">
                <a:solidFill>
                  <a:schemeClr val="dk1"/>
                </a:solidFill>
                <a:latin typeface="Arial"/>
                <a:ea typeface="Arial"/>
                <a:cs typeface="Arial"/>
                <a:sym typeface="Arial"/>
              </a:rPr>
              <a:t>: GFSv16 had better track forecasts, but 15 consecutive v16 cycles had Marco as a sub 982 low (with many in the 950s and 960s);  no GFSv15 cycle was that intense</a:t>
            </a:r>
            <a:endParaRPr/>
          </a:p>
        </p:txBody>
      </p:sp>
      <p:cxnSp>
        <p:nvCxnSpPr>
          <p:cNvPr id="1243" name="Google Shape;1243;p65"/>
          <p:cNvCxnSpPr/>
          <p:nvPr/>
        </p:nvCxnSpPr>
        <p:spPr>
          <a:xfrm flipH="1" rot="10800000">
            <a:off x="1887651" y="1901792"/>
            <a:ext cx="2334305" cy="96717"/>
          </a:xfrm>
          <a:prstGeom prst="straightConnector1">
            <a:avLst/>
          </a:prstGeom>
          <a:noFill/>
          <a:ln cap="flat" cmpd="sng" w="25400">
            <a:solidFill>
              <a:schemeClr val="dk1"/>
            </a:solidFill>
            <a:prstDash val="solid"/>
            <a:round/>
            <a:headEnd len="med" w="med" type="stealth"/>
            <a:tailEnd len="med" w="med" type="stealth"/>
          </a:ln>
        </p:spPr>
      </p:cxnSp>
      <p:sp>
        <p:nvSpPr>
          <p:cNvPr id="1244" name="Google Shape;1244;p65"/>
          <p:cNvSpPr txBox="1"/>
          <p:nvPr/>
        </p:nvSpPr>
        <p:spPr>
          <a:xfrm>
            <a:off x="5044563" y="3343358"/>
            <a:ext cx="4099438" cy="2031325"/>
          </a:xfrm>
          <a:prstGeom prst="rect">
            <a:avLst/>
          </a:prstGeom>
          <a:noFill/>
          <a:ln>
            <a:noFill/>
          </a:ln>
        </p:spPr>
        <p:txBody>
          <a:bodyPr anchorCtr="0" anchor="t" bIns="45700" lIns="91425" spcFirstLastPara="1" rIns="91425" wrap="square" tIns="45700">
            <a:spAutoFit/>
          </a:bodyPr>
          <a:lstStyle/>
          <a:p>
            <a:pPr indent="-171443" lvl="0" marL="285743"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43" lvl="0" marL="285743" marR="0" rtl="0" algn="l">
              <a:spcBef>
                <a:spcPts val="0"/>
              </a:spcBef>
              <a:spcAft>
                <a:spcPts val="0"/>
              </a:spcAft>
              <a:buClr>
                <a:schemeClr val="dk1"/>
              </a:buClr>
              <a:buSzPts val="1800"/>
              <a:buFont typeface="Arial"/>
              <a:buChar char="•"/>
            </a:pPr>
            <a:r>
              <a:rPr b="1" lang="en-US" sz="1800">
                <a:solidFill>
                  <a:schemeClr val="dk1"/>
                </a:solidFill>
                <a:latin typeface="Arial"/>
                <a:ea typeface="Arial"/>
                <a:cs typeface="Arial"/>
                <a:sym typeface="Arial"/>
              </a:rPr>
              <a:t>Laura</a:t>
            </a:r>
            <a:r>
              <a:rPr lang="en-US" sz="1800">
                <a:solidFill>
                  <a:schemeClr val="dk1"/>
                </a:solidFill>
                <a:latin typeface="Arial"/>
                <a:ea typeface="Arial"/>
                <a:cs typeface="Arial"/>
                <a:sym typeface="Arial"/>
              </a:rPr>
              <a:t>: GFSv16 did well with many aspects of the intensity forecast, but this example shows a major threat to south FL that did not materialize</a:t>
            </a:r>
            <a:endParaRPr/>
          </a:p>
          <a:p>
            <a:pPr indent="-171443" lvl="0" marL="285743"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45" name="Google Shape;1245;p65"/>
          <p:cNvSpPr txBox="1"/>
          <p:nvPr/>
        </p:nvSpPr>
        <p:spPr>
          <a:xfrm>
            <a:off x="356857" y="4469042"/>
            <a:ext cx="1013658"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v16−v15</a:t>
            </a:r>
            <a:endParaRPr/>
          </a:p>
        </p:txBody>
      </p:sp>
      <p:sp>
        <p:nvSpPr>
          <p:cNvPr id="1246" name="Google Shape;1246;p65"/>
          <p:cNvSpPr txBox="1"/>
          <p:nvPr/>
        </p:nvSpPr>
        <p:spPr>
          <a:xfrm>
            <a:off x="2642773" y="4469042"/>
            <a:ext cx="1013658"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 Anl.</a:t>
            </a:r>
            <a:endParaRPr/>
          </a:p>
        </p:txBody>
      </p:sp>
      <p:sp>
        <p:nvSpPr>
          <p:cNvPr id="1247" name="Google Shape;1247;p65"/>
          <p:cNvSpPr txBox="1"/>
          <p:nvPr/>
        </p:nvSpPr>
        <p:spPr>
          <a:xfrm>
            <a:off x="362037" y="2438960"/>
            <a:ext cx="900706"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GFSv15</a:t>
            </a:r>
            <a:endParaRPr/>
          </a:p>
        </p:txBody>
      </p:sp>
      <p:sp>
        <p:nvSpPr>
          <p:cNvPr id="1248" name="Google Shape;1248;p65"/>
          <p:cNvSpPr txBox="1"/>
          <p:nvPr/>
        </p:nvSpPr>
        <p:spPr>
          <a:xfrm>
            <a:off x="2647953" y="2438960"/>
            <a:ext cx="900706" cy="323165"/>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GFSv16</a:t>
            </a:r>
            <a:endParaRPr/>
          </a:p>
        </p:txBody>
      </p:sp>
      <p:pic>
        <p:nvPicPr>
          <p:cNvPr id="1249" name="Google Shape;1249;p65"/>
          <p:cNvPicPr preferRelativeResize="0"/>
          <p:nvPr/>
        </p:nvPicPr>
        <p:blipFill rotWithShape="1">
          <a:blip r:embed="rId6">
            <a:alphaModFix/>
          </a:blip>
          <a:srcRect b="0" l="0" r="0" t="0"/>
          <a:stretch/>
        </p:blipFill>
        <p:spPr>
          <a:xfrm>
            <a:off x="356857" y="1037132"/>
            <a:ext cx="4564056" cy="4057437"/>
          </a:xfrm>
          <a:prstGeom prst="rect">
            <a:avLst/>
          </a:prstGeom>
          <a:noFill/>
          <a:ln>
            <a:noFill/>
          </a:ln>
        </p:spPr>
      </p:pic>
      <p:sp>
        <p:nvSpPr>
          <p:cNvPr id="1250" name="Google Shape;1250;p6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500"/>
                                        <p:tgtEl>
                                          <p:spTgt spid="1242"/>
                                        </p:tgtEl>
                                      </p:cBhvr>
                                    </p:animEffect>
                                  </p:childTnLst>
                                </p:cTn>
                              </p:par>
                              <p:par>
                                <p:cTn fill="hold" nodeType="with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500"/>
                                        <p:tgtEl>
                                          <p:spTgt spid="1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2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500"/>
                                        <p:tgtEl>
                                          <p:spTgt spid="1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66"/>
          <p:cNvSpPr/>
          <p:nvPr/>
        </p:nvSpPr>
        <p:spPr>
          <a:xfrm>
            <a:off x="143168" y="1234363"/>
            <a:ext cx="9106601" cy="3939536"/>
          </a:xfrm>
          <a:prstGeom prst="rect">
            <a:avLst/>
          </a:prstGeom>
          <a:noFill/>
          <a:ln>
            <a:noFill/>
          </a:ln>
        </p:spPr>
        <p:txBody>
          <a:bodyPr anchorCtr="0" anchor="t" bIns="45700" lIns="91425" spcFirstLastPara="1" rIns="91425" wrap="square" tIns="45700">
            <a:spAutoFit/>
          </a:bodyPr>
          <a:lstStyle/>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Increased right-of-track bias at longer lead times for North Atlantic TCs</a:t>
            </a:r>
            <a:endParaRPr sz="1900">
              <a:solidFill>
                <a:srgbClr val="0000FF"/>
              </a:solidFill>
              <a:latin typeface="Arial"/>
              <a:ea typeface="Arial"/>
              <a:cs typeface="Arial"/>
              <a:sym typeface="Arial"/>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rgbClr val="0000FF"/>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Larger TC False Alarm Rate (FAR) in the western North Atlantic (70°W–50°W)</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Tendency to strengthen all TCs in the long range (pre-formation, not in stats)</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Exacerbation of low instability (i.e., CAPE) bias that already existed in GFSv15, driven largely by dry soil moisture</a:t>
            </a:r>
            <a:endParaRPr/>
          </a:p>
          <a:p>
            <a:pPr indent="0" lvl="0" marL="93721" marR="0" rtl="0" algn="l">
              <a:lnSpc>
                <a:spcPct val="150000"/>
              </a:lnSpc>
              <a:spcBef>
                <a:spcPts val="0"/>
              </a:spcBef>
              <a:spcAft>
                <a:spcPts val="0"/>
              </a:spcAft>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Lack of considerable improvement in forecasting radiation inversions</a:t>
            </a:r>
            <a:endParaRPr/>
          </a:p>
          <a:p>
            <a:pPr indent="-71365" lvl="1" marL="742903" marR="0" rtl="0" algn="l">
              <a:spcBef>
                <a:spcPts val="0"/>
              </a:spcBef>
              <a:spcAft>
                <a:spcPts val="0"/>
              </a:spcAft>
              <a:buClr>
                <a:schemeClr val="dk1"/>
              </a:buClr>
              <a:buSzPts val="1900"/>
              <a:buFont typeface="Arial"/>
              <a:buNone/>
            </a:pPr>
            <a:r>
              <a:t/>
            </a:r>
            <a:endParaRPr b="0" i="0" sz="1900" u="none" cap="none" strike="noStrike">
              <a:solidFill>
                <a:srgbClr val="0000FF"/>
              </a:solidFill>
              <a:latin typeface="Arial"/>
              <a:ea typeface="Arial"/>
              <a:cs typeface="Arial"/>
              <a:sym typeface="Arial"/>
            </a:endParaRPr>
          </a:p>
        </p:txBody>
      </p:sp>
      <p:sp>
        <p:nvSpPr>
          <p:cNvPr id="1256" name="Google Shape;1256;p66"/>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57" name="Google Shape;1257;p66"/>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58" name="Google Shape;1258;p66"/>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59" name="Google Shape;1259;p66"/>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260" name="Google Shape;1260;p66"/>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61" name="Google Shape;1261;p6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62" name="Google Shape;1262;p66"/>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Common Concerns Across the Evaluations</a:t>
            </a:r>
            <a:endParaRPr/>
          </a:p>
        </p:txBody>
      </p:sp>
      <p:sp>
        <p:nvSpPr>
          <p:cNvPr id="1263" name="Google Shape;1263;p66"/>
          <p:cNvSpPr/>
          <p:nvPr/>
        </p:nvSpPr>
        <p:spPr>
          <a:xfrm>
            <a:off x="205265" y="3286712"/>
            <a:ext cx="8888197" cy="880841"/>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4" name="Google Shape;1264;p6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67"/>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70" name="Google Shape;1270;p67"/>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71" name="Google Shape;1271;p67"/>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72" name="Google Shape;1272;p67"/>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273" name="Google Shape;1273;p67"/>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74" name="Google Shape;1274;p6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75" name="Google Shape;1275;p67"/>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CAPE Magnitudes Are Reduced in GFSv16</a:t>
            </a:r>
            <a:endParaRPr/>
          </a:p>
        </p:txBody>
      </p:sp>
      <p:sp>
        <p:nvSpPr>
          <p:cNvPr id="1276" name="Google Shape;1276;p67"/>
          <p:cNvSpPr txBox="1"/>
          <p:nvPr/>
        </p:nvSpPr>
        <p:spPr>
          <a:xfrm>
            <a:off x="172303" y="4037876"/>
            <a:ext cx="8984329" cy="1046440"/>
          </a:xfrm>
          <a:prstGeom prst="rect">
            <a:avLst/>
          </a:prstGeom>
          <a:noFill/>
          <a:ln>
            <a:noFill/>
          </a:ln>
        </p:spPr>
        <p:txBody>
          <a:bodyPr anchorCtr="0" anchor="t" bIns="45700" lIns="91425" spcFirstLastPara="1" rIns="91425" wrap="square" tIns="45700">
            <a:spAutoFit/>
          </a:bodyPr>
          <a:lstStyle/>
          <a:p>
            <a:pPr indent="-342900" lvl="0" marL="43434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Operational</a:t>
            </a:r>
            <a:r>
              <a:rPr b="1" lang="en-US" sz="1700">
                <a:solidFill>
                  <a:schemeClr val="dk1"/>
                </a:solidFill>
                <a:latin typeface="Arial"/>
                <a:ea typeface="Arial"/>
                <a:cs typeface="Arial"/>
                <a:sym typeface="Arial"/>
              </a:rPr>
              <a:t> GFSv15</a:t>
            </a:r>
            <a:r>
              <a:rPr lang="en-US" sz="1700">
                <a:solidFill>
                  <a:schemeClr val="dk1"/>
                </a:solidFill>
                <a:latin typeface="Arial"/>
                <a:ea typeface="Arial"/>
                <a:cs typeface="Arial"/>
                <a:sym typeface="Arial"/>
              </a:rPr>
              <a:t> CAPE analyses/forecasts are consistently lower than </a:t>
            </a:r>
            <a:r>
              <a:rPr b="1" lang="en-US" sz="1700">
                <a:solidFill>
                  <a:srgbClr val="7F7F7F"/>
                </a:solidFill>
                <a:latin typeface="Arial"/>
                <a:ea typeface="Arial"/>
                <a:cs typeface="Arial"/>
                <a:sym typeface="Arial"/>
              </a:rPr>
              <a:t>obs</a:t>
            </a:r>
            <a:endParaRPr b="1" sz="1700">
              <a:solidFill>
                <a:srgbClr val="7F7F7F"/>
              </a:solidFill>
              <a:latin typeface="Arial"/>
              <a:ea typeface="Arial"/>
              <a:cs typeface="Arial"/>
              <a:sym typeface="Arial"/>
            </a:endParaRPr>
          </a:p>
          <a:p>
            <a:pPr indent="0" lvl="0" marL="91440" marR="0" rtl="0" algn="l">
              <a:spcBef>
                <a:spcPts val="0"/>
              </a:spcBef>
              <a:spcAft>
                <a:spcPts val="0"/>
              </a:spcAft>
              <a:buNone/>
            </a:pPr>
            <a:r>
              <a:t/>
            </a:r>
            <a:endParaRPr sz="1100">
              <a:solidFill>
                <a:schemeClr val="dk1"/>
              </a:solidFill>
              <a:latin typeface="Arial"/>
              <a:ea typeface="Arial"/>
              <a:cs typeface="Arial"/>
              <a:sym typeface="Arial"/>
            </a:endParaRPr>
          </a:p>
          <a:p>
            <a:pPr indent="-342900" lvl="0" marL="43434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CAPE magnitudes in </a:t>
            </a:r>
            <a:r>
              <a:rPr b="1" lang="en-US" sz="1700">
                <a:solidFill>
                  <a:srgbClr val="FF0000"/>
                </a:solidFill>
                <a:latin typeface="Arial"/>
                <a:ea typeface="Arial"/>
                <a:cs typeface="Arial"/>
                <a:sym typeface="Arial"/>
              </a:rPr>
              <a:t>GFSv16</a:t>
            </a:r>
            <a:r>
              <a:rPr lang="en-US" sz="1700">
                <a:solidFill>
                  <a:schemeClr val="dk1"/>
                </a:solidFill>
                <a:latin typeface="Arial"/>
                <a:ea typeface="Arial"/>
                <a:cs typeface="Arial"/>
                <a:sym typeface="Arial"/>
              </a:rPr>
              <a:t> analyses/forecasts are consistently lower than those from </a:t>
            </a:r>
            <a:r>
              <a:rPr b="1" lang="en-US" sz="1700">
                <a:solidFill>
                  <a:schemeClr val="dk1"/>
                </a:solidFill>
                <a:latin typeface="Arial"/>
                <a:ea typeface="Arial"/>
                <a:cs typeface="Arial"/>
                <a:sym typeface="Arial"/>
              </a:rPr>
              <a:t>GFSv15</a:t>
            </a:r>
            <a:endParaRPr b="1" sz="1700">
              <a:solidFill>
                <a:srgbClr val="7F7F7F"/>
              </a:solidFill>
              <a:latin typeface="Arial"/>
              <a:ea typeface="Arial"/>
              <a:cs typeface="Arial"/>
              <a:sym typeface="Arial"/>
            </a:endParaRPr>
          </a:p>
        </p:txBody>
      </p:sp>
      <p:sp>
        <p:nvSpPr>
          <p:cNvPr id="1277" name="Google Shape;1277;p67"/>
          <p:cNvSpPr txBox="1"/>
          <p:nvPr/>
        </p:nvSpPr>
        <p:spPr>
          <a:xfrm>
            <a:off x="694650" y="1413450"/>
            <a:ext cx="96382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GFSv15</a:t>
            </a:r>
            <a:endParaRPr/>
          </a:p>
          <a:p>
            <a:pPr indent="0" lvl="0" marL="0" marR="0" rtl="0" algn="l">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GFSv16</a:t>
            </a:r>
            <a:endParaRPr/>
          </a:p>
          <a:p>
            <a:pPr indent="0" lvl="0" marL="0" marR="0" rtl="0" algn="l">
              <a:spcBef>
                <a:spcPts val="0"/>
              </a:spcBef>
              <a:spcAft>
                <a:spcPts val="0"/>
              </a:spcAft>
              <a:buNone/>
            </a:pPr>
            <a:r>
              <a:rPr b="1" lang="en-US" sz="1400">
                <a:solidFill>
                  <a:srgbClr val="7F7F7F"/>
                </a:solidFill>
                <a:latin typeface="Arial"/>
                <a:ea typeface="Arial"/>
                <a:cs typeface="Arial"/>
                <a:sym typeface="Arial"/>
              </a:rPr>
              <a:t>Obs</a:t>
            </a:r>
            <a:endParaRPr b="1" sz="1400">
              <a:solidFill>
                <a:srgbClr val="000000"/>
              </a:solidFill>
              <a:latin typeface="Arial"/>
              <a:ea typeface="Arial"/>
              <a:cs typeface="Arial"/>
              <a:sym typeface="Arial"/>
            </a:endParaRPr>
          </a:p>
        </p:txBody>
      </p:sp>
      <p:pic>
        <p:nvPicPr>
          <p:cNvPr id="1278" name="Google Shape;1278;p67"/>
          <p:cNvPicPr preferRelativeResize="0"/>
          <p:nvPr/>
        </p:nvPicPr>
        <p:blipFill rotWithShape="1">
          <a:blip r:embed="rId5">
            <a:alphaModFix/>
          </a:blip>
          <a:srcRect b="3748" l="0" r="0" t="0"/>
          <a:stretch/>
        </p:blipFill>
        <p:spPr>
          <a:xfrm>
            <a:off x="1529719" y="989928"/>
            <a:ext cx="6401621" cy="3080870"/>
          </a:xfrm>
          <a:prstGeom prst="rect">
            <a:avLst/>
          </a:prstGeom>
          <a:noFill/>
          <a:ln>
            <a:noFill/>
          </a:ln>
        </p:spPr>
      </p:pic>
      <p:sp>
        <p:nvSpPr>
          <p:cNvPr id="1279" name="Google Shape;1279;p6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68"/>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285" name="Google Shape;1285;p68"/>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286" name="Google Shape;1286;p68"/>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287" name="Google Shape;1287;p68"/>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288" name="Google Shape;1288;p68"/>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289" name="Google Shape;1289;p6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290" name="Google Shape;1290;p68"/>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CAPE Magnitudes Are Reduced in GFSv16</a:t>
            </a:r>
            <a:endParaRPr/>
          </a:p>
        </p:txBody>
      </p:sp>
      <p:sp>
        <p:nvSpPr>
          <p:cNvPr id="1291" name="Google Shape;1291;p68"/>
          <p:cNvSpPr txBox="1"/>
          <p:nvPr/>
        </p:nvSpPr>
        <p:spPr>
          <a:xfrm>
            <a:off x="589483" y="4285735"/>
            <a:ext cx="8091662" cy="877163"/>
          </a:xfrm>
          <a:prstGeom prst="rect">
            <a:avLst/>
          </a:prstGeom>
          <a:noFill/>
          <a:ln>
            <a:noFill/>
          </a:ln>
        </p:spPr>
        <p:txBody>
          <a:bodyPr anchorCtr="0" anchor="t" bIns="45700" lIns="91425" spcFirstLastPara="1" rIns="91425" wrap="square" tIns="45700">
            <a:spAutoFit/>
          </a:bodyPr>
          <a:lstStyle/>
          <a:p>
            <a:pPr indent="-342900" lvl="0" marL="43434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GFSv16 CAPE was notably lower across the Northern and Central Plains</a:t>
            </a:r>
            <a:r>
              <a:rPr lang="en-US" sz="1000">
                <a:solidFill>
                  <a:schemeClr val="dk1"/>
                </a:solidFill>
                <a:latin typeface="Arial"/>
                <a:ea typeface="Arial"/>
                <a:cs typeface="Arial"/>
                <a:sym typeface="Arial"/>
              </a:rPr>
              <a:t>, </a:t>
            </a:r>
            <a:r>
              <a:rPr lang="en-US" sz="1700">
                <a:solidFill>
                  <a:schemeClr val="dk1"/>
                </a:solidFill>
                <a:latin typeface="Arial"/>
                <a:ea typeface="Arial"/>
                <a:cs typeface="Arial"/>
                <a:sym typeface="Arial"/>
              </a:rPr>
              <a:t>as well as over the Gulf Coast region and southeast; smaller reductions over the northeast, Ohio Valley, and Mexico</a:t>
            </a:r>
            <a:endParaRPr/>
          </a:p>
        </p:txBody>
      </p:sp>
      <p:grpSp>
        <p:nvGrpSpPr>
          <p:cNvPr id="1292" name="Google Shape;1292;p68"/>
          <p:cNvGrpSpPr/>
          <p:nvPr/>
        </p:nvGrpSpPr>
        <p:grpSpPr>
          <a:xfrm>
            <a:off x="129508" y="1181166"/>
            <a:ext cx="8876954" cy="2415699"/>
            <a:chOff x="133523" y="1082875"/>
            <a:chExt cx="8876954" cy="2415699"/>
          </a:xfrm>
        </p:grpSpPr>
        <p:pic>
          <p:nvPicPr>
            <p:cNvPr id="1293" name="Google Shape;1293;p68"/>
            <p:cNvPicPr preferRelativeResize="0"/>
            <p:nvPr/>
          </p:nvPicPr>
          <p:blipFill rotWithShape="1">
            <a:blip r:embed="rId5">
              <a:alphaModFix/>
            </a:blip>
            <a:srcRect b="50083" l="0" r="0" t="0"/>
            <a:stretch/>
          </p:blipFill>
          <p:spPr>
            <a:xfrm>
              <a:off x="133523" y="1122630"/>
              <a:ext cx="5868926" cy="2375944"/>
            </a:xfrm>
            <a:prstGeom prst="rect">
              <a:avLst/>
            </a:prstGeom>
            <a:noFill/>
            <a:ln>
              <a:noFill/>
            </a:ln>
          </p:spPr>
        </p:pic>
        <p:pic>
          <p:nvPicPr>
            <p:cNvPr id="1294" name="Google Shape;1294;p68"/>
            <p:cNvPicPr preferRelativeResize="0"/>
            <p:nvPr/>
          </p:nvPicPr>
          <p:blipFill rotWithShape="1">
            <a:blip r:embed="rId5">
              <a:alphaModFix/>
            </a:blip>
            <a:srcRect b="0" l="24548" r="24376" t="50083"/>
            <a:stretch/>
          </p:blipFill>
          <p:spPr>
            <a:xfrm>
              <a:off x="6012835" y="1082875"/>
              <a:ext cx="2997642" cy="2375944"/>
            </a:xfrm>
            <a:prstGeom prst="rect">
              <a:avLst/>
            </a:prstGeom>
            <a:noFill/>
            <a:ln>
              <a:noFill/>
            </a:ln>
          </p:spPr>
        </p:pic>
      </p:grpSp>
      <p:sp>
        <p:nvSpPr>
          <p:cNvPr id="1295" name="Google Shape;1295;p68"/>
          <p:cNvSpPr txBox="1"/>
          <p:nvPr/>
        </p:nvSpPr>
        <p:spPr>
          <a:xfrm>
            <a:off x="170266" y="1324629"/>
            <a:ext cx="904781"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GFSv15</a:t>
            </a:r>
            <a:endParaRPr b="1" sz="1200">
              <a:solidFill>
                <a:schemeClr val="dk1"/>
              </a:solidFill>
              <a:latin typeface="Arial"/>
              <a:ea typeface="Arial"/>
              <a:cs typeface="Arial"/>
              <a:sym typeface="Arial"/>
            </a:endParaRPr>
          </a:p>
        </p:txBody>
      </p:sp>
      <p:sp>
        <p:nvSpPr>
          <p:cNvPr id="1296" name="Google Shape;1296;p68"/>
          <p:cNvSpPr txBox="1"/>
          <p:nvPr/>
        </p:nvSpPr>
        <p:spPr>
          <a:xfrm>
            <a:off x="3126770" y="1324629"/>
            <a:ext cx="904781"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GFSv16</a:t>
            </a:r>
            <a:endParaRPr b="1" sz="1200">
              <a:solidFill>
                <a:schemeClr val="dk1"/>
              </a:solidFill>
              <a:latin typeface="Arial"/>
              <a:ea typeface="Arial"/>
              <a:cs typeface="Arial"/>
              <a:sym typeface="Arial"/>
            </a:endParaRPr>
          </a:p>
        </p:txBody>
      </p:sp>
      <p:sp>
        <p:nvSpPr>
          <p:cNvPr id="1297" name="Google Shape;1297;p68"/>
          <p:cNvSpPr txBox="1"/>
          <p:nvPr/>
        </p:nvSpPr>
        <p:spPr>
          <a:xfrm>
            <a:off x="6095248" y="1324629"/>
            <a:ext cx="974855"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v16 - v15</a:t>
            </a:r>
            <a:endParaRPr b="1" sz="1200">
              <a:solidFill>
                <a:schemeClr val="dk1"/>
              </a:solidFill>
              <a:latin typeface="Arial"/>
              <a:ea typeface="Arial"/>
              <a:cs typeface="Arial"/>
              <a:sym typeface="Arial"/>
            </a:endParaRPr>
          </a:p>
        </p:txBody>
      </p:sp>
      <p:sp>
        <p:nvSpPr>
          <p:cNvPr id="1298" name="Google Shape;1298;p68"/>
          <p:cNvSpPr txBox="1"/>
          <p:nvPr/>
        </p:nvSpPr>
        <p:spPr>
          <a:xfrm>
            <a:off x="954825" y="3642075"/>
            <a:ext cx="714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Surface-Based CAPE Forecasts (left and middle) and Forecast Differences (right)</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Init: 00Z 07/23/20     Valid: 00Z 07/24/20 (F024) </a:t>
            </a:r>
            <a:endParaRPr/>
          </a:p>
        </p:txBody>
      </p:sp>
      <p:sp>
        <p:nvSpPr>
          <p:cNvPr id="1299" name="Google Shape;1299;p68"/>
          <p:cNvSpPr txBox="1"/>
          <p:nvPr/>
        </p:nvSpPr>
        <p:spPr>
          <a:xfrm>
            <a:off x="3126770"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sp>
        <p:nvSpPr>
          <p:cNvPr id="1300" name="Google Shape;1300;p68"/>
          <p:cNvSpPr txBox="1"/>
          <p:nvPr/>
        </p:nvSpPr>
        <p:spPr>
          <a:xfrm>
            <a:off x="6095248"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sp>
        <p:nvSpPr>
          <p:cNvPr id="1301" name="Google Shape;1301;p68"/>
          <p:cNvSpPr txBox="1"/>
          <p:nvPr/>
        </p:nvSpPr>
        <p:spPr>
          <a:xfrm>
            <a:off x="170266"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sp>
        <p:nvSpPr>
          <p:cNvPr id="1302" name="Google Shape;1302;p6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7"/>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3000" u="none" cap="none" strike="noStrike">
              <a:solidFill>
                <a:schemeClr val="lt1"/>
              </a:solidFill>
              <a:latin typeface="Arial"/>
              <a:ea typeface="Arial"/>
              <a:cs typeface="Arial"/>
              <a:sym typeface="Arial"/>
            </a:endParaRPr>
          </a:p>
        </p:txBody>
      </p:sp>
      <p:sp>
        <p:nvSpPr>
          <p:cNvPr id="173" name="Google Shape;173;p7"/>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0" i="0" lang="en-US" sz="1500" u="none" cap="none" strike="noStrike">
                <a:solidFill>
                  <a:srgbClr val="1A467F"/>
                </a:solidFill>
                <a:latin typeface="Avenir"/>
                <a:ea typeface="Avenir"/>
                <a:cs typeface="Avenir"/>
                <a:sym typeface="Avenir"/>
              </a:rPr>
              <a:t>NATIONAL OCEANIC AND ATMOSPHERIC ADMINISTRATION</a:t>
            </a:r>
            <a:endParaRPr/>
          </a:p>
        </p:txBody>
      </p:sp>
      <p:sp>
        <p:nvSpPr>
          <p:cNvPr id="174" name="Google Shape;174;p7"/>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2000px-Seal_of_the_United_States_Department_of_Commerce.svg.png" id="175" name="Google Shape;175;p7"/>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6" name="Google Shape;176;p7"/>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024px-NOAA_logo.svg.png" id="177" name="Google Shape;177;p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8" name="Google Shape;178;p7"/>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Change History of GFS Configurations</a:t>
            </a:r>
            <a:endParaRPr/>
          </a:p>
        </p:txBody>
      </p:sp>
      <p:graphicFrame>
        <p:nvGraphicFramePr>
          <p:cNvPr id="179" name="Google Shape;179;p7"/>
          <p:cNvGraphicFramePr/>
          <p:nvPr/>
        </p:nvGraphicFramePr>
        <p:xfrm>
          <a:off x="609600" y="1029163"/>
          <a:ext cx="3000000" cy="3000000"/>
        </p:xfrm>
        <a:graphic>
          <a:graphicData uri="http://schemas.openxmlformats.org/drawingml/2006/table">
            <a:tbl>
              <a:tblPr>
                <a:noFill/>
                <a:tableStyleId>{882CC68B-5AA0-471E-BAD1-ACD173880FBF}</a:tableStyleId>
              </a:tblPr>
              <a:tblGrid>
                <a:gridCol w="1019500"/>
                <a:gridCol w="751925"/>
                <a:gridCol w="1254775"/>
                <a:gridCol w="1549975"/>
                <a:gridCol w="3764275"/>
              </a:tblGrid>
              <a:tr h="2357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 Mon/Year</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12700">
                      <a:solidFill>
                        <a:srgbClr val="9BBB5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Lev</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12700">
                      <a:solidFill>
                        <a:srgbClr val="9BBB5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Truncations</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12700">
                      <a:solidFill>
                        <a:srgbClr val="9BBB5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Z-cor/dyncore</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12700">
                      <a:solidFill>
                        <a:srgbClr val="9BBB59"/>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Major components upgrade</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12700">
                      <a:solidFill>
                        <a:srgbClr val="9BBB59"/>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Aug  1980</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12</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R30 (375km)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first global spectral model, rhomboidal </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BBB59"/>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Oct 1983</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12</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R40 (300km)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i="0" sz="800" u="none" cap="none" strike="noStrike">
                        <a:solidFill>
                          <a:schemeClr val="dk1"/>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Apr  1985</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18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R40 (300km)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GFDL Physics</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Aug 1987</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18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T80 (150km)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First triangular truncation; diurnal cycle</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Mar 1991</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18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00"/>
                        </a:buClr>
                        <a:buSzPts val="1100"/>
                        <a:buFont typeface="Arial"/>
                        <a:buNone/>
                      </a:pPr>
                      <a:r>
                        <a:rPr b="1" i="0" lang="en-US" sz="800" u="none" cap="none" strike="noStrike">
                          <a:solidFill>
                            <a:srgbClr val="006600"/>
                          </a:solidFill>
                          <a:latin typeface="Times New Roman"/>
                          <a:ea typeface="Times New Roman"/>
                          <a:cs typeface="Times New Roman"/>
                          <a:sym typeface="Times New Roman"/>
                        </a:rPr>
                        <a:t>T126 (105km)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i="0" sz="800" u="none" cap="none" strike="noStrike">
                        <a:solidFill>
                          <a:schemeClr val="dk1"/>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5275">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Aug  1993</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00"/>
                        </a:buClr>
                        <a:buSzPts val="1100"/>
                        <a:buFont typeface="Arial"/>
                        <a:buNone/>
                      </a:pPr>
                      <a:r>
                        <a:rPr b="1" i="0" lang="en-US" sz="800" u="none" cap="none" strike="noStrike">
                          <a:solidFill>
                            <a:srgbClr val="006600"/>
                          </a:solidFill>
                          <a:latin typeface="Times New Roman"/>
                          <a:ea typeface="Times New Roman"/>
                          <a:cs typeface="Times New Roman"/>
                          <a:sym typeface="Times New Roman"/>
                        </a:rPr>
                        <a:t>28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00"/>
                        </a:buClr>
                        <a:buSzPts val="1100"/>
                        <a:buFont typeface="Arial"/>
                        <a:buNone/>
                      </a:pPr>
                      <a:r>
                        <a:rPr b="1" i="0" lang="en-US" sz="800" u="none" cap="none" strike="noStrike">
                          <a:solidFill>
                            <a:srgbClr val="006600"/>
                          </a:solidFill>
                          <a:latin typeface="Times New Roman"/>
                          <a:ea typeface="Times New Roman"/>
                          <a:cs typeface="Times New Roman"/>
                          <a:sym typeface="Times New Roman"/>
                        </a:rPr>
                        <a:t>T126 (105km)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Arakawa-Schubert convection</a:t>
                      </a:r>
                      <a:endParaRPr b="1" i="0" sz="800" u="none" cap="none" strike="noStrike">
                        <a:solidFill>
                          <a:schemeClr val="dk1"/>
                        </a:solidFill>
                        <a:latin typeface="Calibri"/>
                        <a:ea typeface="Calibri"/>
                        <a:cs typeface="Calibri"/>
                        <a:sym typeface="Calibri"/>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3325">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Jun  1998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00"/>
                        </a:buClr>
                        <a:buSzPts val="1100"/>
                        <a:buFont typeface="Arial"/>
                        <a:buNone/>
                      </a:pPr>
                      <a:r>
                        <a:rPr b="1" i="0" lang="en-US" sz="800" u="none" cap="none" strike="noStrike">
                          <a:solidFill>
                            <a:srgbClr val="006600"/>
                          </a:solidFill>
                          <a:latin typeface="Times New Roman"/>
                          <a:ea typeface="Times New Roman"/>
                          <a:cs typeface="Times New Roman"/>
                          <a:sym typeface="Times New Roman"/>
                        </a:rPr>
                        <a:t>42</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T170 (80km)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Prognostic ozone; SW from GFDL to NASA</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Oct  1998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00"/>
                        </a:buClr>
                        <a:buSzPts val="1100"/>
                        <a:buFont typeface="Arial"/>
                        <a:buNone/>
                      </a:pPr>
                      <a:r>
                        <a:rPr b="1" i="0" lang="en-US" sz="800" u="none" cap="none" strike="noStrike">
                          <a:solidFill>
                            <a:srgbClr val="006600"/>
                          </a:solidFill>
                          <a:latin typeface="Times New Roman"/>
                          <a:ea typeface="Times New Roman"/>
                          <a:cs typeface="Times New Roman"/>
                          <a:sym typeface="Times New Roman"/>
                        </a:rPr>
                        <a:t>28</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T170 (80km)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the restoration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Jan  2000</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42</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T170 (80km)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first on IBM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Oct  2002</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T254 (55km)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RRTM LW; </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May  2005</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100"/>
                        <a:buFont typeface="Arial"/>
                        <a:buNone/>
                      </a:pPr>
                      <a:r>
                        <a:rPr b="1" i="0" lang="en-US" sz="800" u="none" cap="none" strike="noStrike">
                          <a:solidFill>
                            <a:schemeClr val="accent2"/>
                          </a:solidFill>
                          <a:latin typeface="Times New Roman"/>
                          <a:ea typeface="Times New Roman"/>
                          <a:cs typeface="Times New Roman"/>
                          <a:sym typeface="Times New Roman"/>
                        </a:rPr>
                        <a:t>T382 (35km)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Sigma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2L OSU to 4L NOAH LSM; high-res to 180hr</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May  2007</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100"/>
                        <a:buFont typeface="Arial"/>
                        <a:buNone/>
                      </a:pPr>
                      <a:r>
                        <a:rPr b="1" i="0" lang="en-US" sz="800" u="none" cap="none" strike="noStrike">
                          <a:solidFill>
                            <a:schemeClr val="accent2"/>
                          </a:solidFill>
                          <a:latin typeface="Times New Roman"/>
                          <a:ea typeface="Times New Roman"/>
                          <a:cs typeface="Times New Roman"/>
                          <a:sym typeface="Times New Roman"/>
                        </a:rPr>
                        <a:t>T382 (35km)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Hybrid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SSI to GSI</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Jul 2010</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663300"/>
                        </a:buClr>
                        <a:buSzPts val="1100"/>
                        <a:buFont typeface="Arial"/>
                        <a:buNone/>
                      </a:pPr>
                      <a:r>
                        <a:rPr b="1" i="0" lang="en-US" sz="800" u="none" cap="none" strike="noStrike">
                          <a:solidFill>
                            <a:srgbClr val="663300"/>
                          </a:solidFill>
                          <a:latin typeface="Times New Roman"/>
                          <a:ea typeface="Times New Roman"/>
                          <a:cs typeface="Times New Roman"/>
                          <a:sym typeface="Times New Roman"/>
                        </a:rPr>
                        <a:t>T574 (23km)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FF"/>
                        </a:buClr>
                        <a:buSzPts val="1100"/>
                        <a:buFont typeface="Arial"/>
                        <a:buNone/>
                      </a:pPr>
                      <a:r>
                        <a:rPr b="1" i="0" lang="en-US" sz="800" u="none" cap="none" strike="noStrike">
                          <a:solidFill>
                            <a:srgbClr val="0000FF"/>
                          </a:solidFill>
                          <a:latin typeface="Times New Roman"/>
                          <a:ea typeface="Times New Roman"/>
                          <a:cs typeface="Times New Roman"/>
                          <a:sym typeface="Times New Roman"/>
                        </a:rPr>
                        <a:t>Hybrid  Eulerian</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RRTM SW; New shallow cnvtion; TVD tracer</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Jan 2015</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T1534 (13km)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Hybrid Semi-Lag</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SLG;  Hybrid EDMF; McICA etc</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3325">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May2016</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T1534 (13km)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Hybrid Semi-Lag</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4-D Hybrid En-Var DA</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4300">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Jun2017</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T1534 (13km)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Hybrid Semi-Lag</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NEMS GSM, advanced physics</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03325">
                <a:tc>
                  <a:txBody>
                    <a:bodyPr/>
                    <a:lstStyle/>
                    <a:p>
                      <a:pPr indent="0" lvl="0" marL="0" marR="0" rtl="0" algn="r">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Jun 2019</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i="0" lang="en-US" sz="800" u="none" cap="none" strike="noStrike">
                          <a:solidFill>
                            <a:schemeClr val="folHlink"/>
                          </a:solidFill>
                          <a:latin typeface="Times New Roman"/>
                          <a:ea typeface="Times New Roman"/>
                          <a:cs typeface="Times New Roman"/>
                          <a:sym typeface="Times New Roman"/>
                        </a:rPr>
                        <a:t>64</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FV3  (13km)</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Finite-Volume </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i="0" lang="en-US" sz="800" u="none" cap="none" strike="noStrike">
                          <a:solidFill>
                            <a:schemeClr val="dk1"/>
                          </a:solidFill>
                          <a:latin typeface="Times New Roman"/>
                          <a:ea typeface="Times New Roman"/>
                          <a:cs typeface="Times New Roman"/>
                          <a:sym typeface="Times New Roman"/>
                        </a:rPr>
                        <a:t>NGGPS FV3 dycore, GFDL MP</a:t>
                      </a:r>
                      <a:endParaRPr sz="1400" u="none" cap="none" strike="noStrike"/>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308625">
                <a:tc>
                  <a:txBody>
                    <a:bodyPr/>
                    <a:lstStyle/>
                    <a:p>
                      <a:pPr indent="0" lvl="0" marL="0" marR="0" rtl="0" algn="r">
                        <a:lnSpc>
                          <a:spcPct val="100000"/>
                        </a:lnSpc>
                        <a:spcBef>
                          <a:spcPts val="0"/>
                        </a:spcBef>
                        <a:spcAft>
                          <a:spcPts val="0"/>
                        </a:spcAft>
                        <a:buClr>
                          <a:schemeClr val="dk1"/>
                        </a:buClr>
                        <a:buSzPts val="1100"/>
                        <a:buFont typeface="Arial"/>
                        <a:buNone/>
                      </a:pPr>
                      <a:r>
                        <a:rPr b="1" lang="en-US" sz="800" u="none" cap="none" strike="noStrike">
                          <a:solidFill>
                            <a:schemeClr val="dk1"/>
                          </a:solidFill>
                          <a:latin typeface="Times New Roman"/>
                          <a:ea typeface="Times New Roman"/>
                          <a:cs typeface="Times New Roman"/>
                          <a:sym typeface="Times New Roman"/>
                        </a:rPr>
                        <a:t>Feb 2021</a:t>
                      </a:r>
                      <a:endParaRPr b="1" i="0" sz="1400" u="none" cap="none" strike="noStrike">
                        <a:solidFill>
                          <a:schemeClr val="dk1"/>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folHlink"/>
                        </a:buClr>
                        <a:buSzPts val="1100"/>
                        <a:buFont typeface="Arial"/>
                        <a:buNone/>
                      </a:pPr>
                      <a:r>
                        <a:rPr b="1" lang="en-US" sz="1600" u="none" cap="none" strike="noStrike">
                          <a:solidFill>
                            <a:schemeClr val="folHlink"/>
                          </a:solidFill>
                          <a:latin typeface="Times New Roman"/>
                          <a:ea typeface="Times New Roman"/>
                          <a:cs typeface="Times New Roman"/>
                          <a:sym typeface="Times New Roman"/>
                        </a:rPr>
                        <a:t>127</a:t>
                      </a:r>
                      <a:endParaRPr b="1" i="0" sz="2200" u="none" cap="none" strike="noStrike">
                        <a:solidFill>
                          <a:schemeClr val="folHlink"/>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100"/>
                        <a:buFont typeface="Arial"/>
                        <a:buNone/>
                      </a:pPr>
                      <a:r>
                        <a:rPr b="1" i="0" lang="en-US" sz="800" u="none" cap="none" strike="noStrike">
                          <a:solidFill>
                            <a:srgbClr val="FF0000"/>
                          </a:solidFill>
                          <a:latin typeface="Times New Roman"/>
                          <a:ea typeface="Times New Roman"/>
                          <a:cs typeface="Times New Roman"/>
                          <a:sym typeface="Times New Roman"/>
                        </a:rPr>
                        <a:t>FV3  (13km)</a:t>
                      </a:r>
                      <a:endParaRPr b="1" i="0" sz="1400" u="none" cap="none" strike="noStrike">
                        <a:solidFill>
                          <a:srgbClr val="FF0000"/>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800000"/>
                        </a:buClr>
                        <a:buSzPts val="1100"/>
                        <a:buFont typeface="Arial"/>
                        <a:buNone/>
                      </a:pPr>
                      <a:r>
                        <a:rPr b="1" i="0" lang="en-US" sz="800" u="none" cap="none" strike="noStrike">
                          <a:solidFill>
                            <a:srgbClr val="800000"/>
                          </a:solidFill>
                          <a:latin typeface="Times New Roman"/>
                          <a:ea typeface="Times New Roman"/>
                          <a:cs typeface="Times New Roman"/>
                          <a:sym typeface="Times New Roman"/>
                        </a:rPr>
                        <a:t>Finite-Volume </a:t>
                      </a:r>
                      <a:endParaRPr b="1" i="0" sz="1400" u="none" cap="none" strike="noStrike">
                        <a:solidFill>
                          <a:srgbClr val="800000"/>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lang="en-US" sz="800" u="none" cap="none" strike="noStrike">
                          <a:solidFill>
                            <a:schemeClr val="dk1"/>
                          </a:solidFill>
                          <a:latin typeface="Times New Roman"/>
                          <a:ea typeface="Times New Roman"/>
                          <a:cs typeface="Times New Roman"/>
                          <a:sym typeface="Times New Roman"/>
                        </a:rPr>
                        <a:t>IAU, LETKF, TKE-EDMF, uGWD</a:t>
                      </a:r>
                      <a:endParaRPr b="1" i="0" sz="1400" u="none" cap="none" strike="noStrike">
                        <a:solidFill>
                          <a:schemeClr val="dk1"/>
                        </a:solidFill>
                        <a:latin typeface="Times New Roman"/>
                        <a:ea typeface="Times New Roman"/>
                        <a:cs typeface="Times New Roman"/>
                        <a:sym typeface="Times New Roman"/>
                      </a:endParaRPr>
                    </a:p>
                  </a:txBody>
                  <a:tcPr marT="34300" marB="343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180" name="Google Shape;180;p7"/>
          <p:cNvSpPr txBox="1"/>
          <p:nvPr/>
        </p:nvSpPr>
        <p:spPr>
          <a:xfrm>
            <a:off x="55089" y="3523319"/>
            <a:ext cx="1120685" cy="576900"/>
          </a:xfrm>
          <a:prstGeom prst="rect">
            <a:avLst/>
          </a:prstGeom>
          <a:noFill/>
          <a:ln>
            <a:noFill/>
          </a:ln>
        </p:spPr>
        <p:txBody>
          <a:bodyPr anchorCtr="0" anchor="t" bIns="68550" lIns="68550" spcFirstLastPara="1" rIns="68550" wrap="square" tIns="68550">
            <a:noAutofit/>
          </a:bodyPr>
          <a:lstStyle/>
          <a:p>
            <a:pPr indent="0" lvl="0" marL="0" marR="0" rtl="0" algn="l">
              <a:spcBef>
                <a:spcPts val="0"/>
              </a:spcBef>
              <a:spcAft>
                <a:spcPts val="0"/>
              </a:spcAft>
              <a:buNone/>
            </a:pPr>
            <a:r>
              <a:rPr b="1" i="0" lang="en-US" sz="1500" u="none" cap="none" strike="noStrike">
                <a:solidFill>
                  <a:srgbClr val="FF00FF"/>
                </a:solidFill>
                <a:latin typeface="Calibri"/>
                <a:ea typeface="Calibri"/>
                <a:cs typeface="Calibri"/>
                <a:sym typeface="Calibri"/>
              </a:rPr>
              <a:t>18 years !</a:t>
            </a:r>
            <a:endParaRPr b="1" sz="1500">
              <a:solidFill>
                <a:srgbClr val="FF00FF"/>
              </a:solidFill>
              <a:latin typeface="Calibri"/>
              <a:ea typeface="Calibri"/>
              <a:cs typeface="Calibri"/>
              <a:sym typeface="Calibri"/>
            </a:endParaRPr>
          </a:p>
        </p:txBody>
      </p:sp>
      <p:sp>
        <p:nvSpPr>
          <p:cNvPr id="181" name="Google Shape;181;p7"/>
          <p:cNvSpPr/>
          <p:nvPr/>
        </p:nvSpPr>
        <p:spPr>
          <a:xfrm>
            <a:off x="876065" y="3109198"/>
            <a:ext cx="157500" cy="1826775"/>
          </a:xfrm>
          <a:prstGeom prst="down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182" name="Google Shape;182;p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3" name="Google Shape;183;p7"/>
          <p:cNvPicPr preferRelativeResize="0"/>
          <p:nvPr/>
        </p:nvPicPr>
        <p:blipFill rotWithShape="1">
          <a:blip r:embed="rId5">
            <a:alphaModFix/>
          </a:blip>
          <a:srcRect b="0" l="0" r="0" t="0"/>
          <a:stretch/>
        </p:blipFill>
        <p:spPr>
          <a:xfrm>
            <a:off x="2574416" y="924255"/>
            <a:ext cx="3895725" cy="42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pic>
        <p:nvPicPr>
          <p:cNvPr id="1307" name="Google Shape;1307;p69"/>
          <p:cNvPicPr preferRelativeResize="0"/>
          <p:nvPr/>
        </p:nvPicPr>
        <p:blipFill rotWithShape="1">
          <a:blip r:embed="rId3">
            <a:alphaModFix/>
          </a:blip>
          <a:srcRect b="0" l="50000" r="0" t="50000"/>
          <a:stretch/>
        </p:blipFill>
        <p:spPr>
          <a:xfrm>
            <a:off x="6039192" y="1179426"/>
            <a:ext cx="2929561" cy="2375944"/>
          </a:xfrm>
          <a:prstGeom prst="rect">
            <a:avLst/>
          </a:prstGeom>
          <a:noFill/>
          <a:ln>
            <a:noFill/>
          </a:ln>
        </p:spPr>
      </p:pic>
      <p:sp>
        <p:nvSpPr>
          <p:cNvPr id="1308" name="Google Shape;1308;p69"/>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309" name="Google Shape;1309;p69"/>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310" name="Google Shape;1310;p69"/>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311" name="Google Shape;1311;p69"/>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312" name="Google Shape;1312;p69"/>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313" name="Google Shape;1313;p69"/>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314" name="Google Shape;1314;p69"/>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CAPE Magnitudes Are Reduced in GFSv16</a:t>
            </a:r>
            <a:endParaRPr/>
          </a:p>
        </p:txBody>
      </p:sp>
      <p:sp>
        <p:nvSpPr>
          <p:cNvPr id="1315" name="Google Shape;1315;p69"/>
          <p:cNvSpPr txBox="1"/>
          <p:nvPr/>
        </p:nvSpPr>
        <p:spPr>
          <a:xfrm>
            <a:off x="-138093" y="4274395"/>
            <a:ext cx="9294726" cy="867930"/>
          </a:xfrm>
          <a:prstGeom prst="rect">
            <a:avLst/>
          </a:prstGeom>
          <a:noFill/>
          <a:ln>
            <a:noFill/>
          </a:ln>
        </p:spPr>
        <p:txBody>
          <a:bodyPr anchorCtr="0" anchor="t" bIns="45700" lIns="91425" spcFirstLastPara="1" rIns="91425" wrap="square" tIns="45700">
            <a:spAutoFit/>
          </a:bodyPr>
          <a:lstStyle/>
          <a:p>
            <a:pPr indent="-342900" lvl="0" marL="434340" marR="0" rtl="0" algn="l">
              <a:spcBef>
                <a:spcPts val="0"/>
              </a:spcBef>
              <a:spcAft>
                <a:spcPts val="0"/>
              </a:spcAft>
              <a:buClr>
                <a:schemeClr val="dk1"/>
              </a:buClr>
              <a:buSzPts val="1679"/>
              <a:buFont typeface="Arial"/>
              <a:buChar char="•"/>
            </a:pPr>
            <a:r>
              <a:rPr lang="en-US" sz="1679">
                <a:solidFill>
                  <a:schemeClr val="dk1"/>
                </a:solidFill>
                <a:latin typeface="Arial"/>
                <a:ea typeface="Arial"/>
                <a:cs typeface="Arial"/>
                <a:sym typeface="Arial"/>
              </a:rPr>
              <a:t>The higher CAPE values in GFSv15 are almost always better, and even those are too low</a:t>
            </a:r>
            <a:endParaRPr/>
          </a:p>
          <a:p>
            <a:pPr indent="-342900" lvl="0" marL="434340" marR="0" rtl="0" algn="l">
              <a:spcBef>
                <a:spcPts val="0"/>
              </a:spcBef>
              <a:spcAft>
                <a:spcPts val="0"/>
              </a:spcAft>
              <a:buClr>
                <a:schemeClr val="dk1"/>
              </a:buClr>
              <a:buSzPts val="1679"/>
              <a:buFont typeface="Arial"/>
              <a:buChar char="•"/>
            </a:pPr>
            <a:r>
              <a:rPr lang="en-US" sz="1679">
                <a:solidFill>
                  <a:schemeClr val="dk1"/>
                </a:solidFill>
                <a:latin typeface="Arial"/>
                <a:ea typeface="Arial"/>
                <a:cs typeface="Arial"/>
                <a:sym typeface="Arial"/>
              </a:rPr>
              <a:t>The only cumulative negative SOO team rating (across their complete set of ratings) was for short-range forecasts of CAPE</a:t>
            </a:r>
            <a:endParaRPr/>
          </a:p>
        </p:txBody>
      </p:sp>
      <p:pic>
        <p:nvPicPr>
          <p:cNvPr id="1316" name="Google Shape;1316;p69"/>
          <p:cNvPicPr preferRelativeResize="0"/>
          <p:nvPr/>
        </p:nvPicPr>
        <p:blipFill rotWithShape="1">
          <a:blip r:embed="rId6">
            <a:alphaModFix/>
          </a:blip>
          <a:srcRect b="50083" l="0" r="0" t="0"/>
          <a:stretch/>
        </p:blipFill>
        <p:spPr>
          <a:xfrm>
            <a:off x="129508" y="1220921"/>
            <a:ext cx="5868926" cy="2375944"/>
          </a:xfrm>
          <a:prstGeom prst="rect">
            <a:avLst/>
          </a:prstGeom>
          <a:noFill/>
          <a:ln>
            <a:noFill/>
          </a:ln>
        </p:spPr>
      </p:pic>
      <p:sp>
        <p:nvSpPr>
          <p:cNvPr id="1317" name="Google Shape;1317;p69"/>
          <p:cNvSpPr txBox="1"/>
          <p:nvPr/>
        </p:nvSpPr>
        <p:spPr>
          <a:xfrm>
            <a:off x="170266" y="1324629"/>
            <a:ext cx="904781"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GFSv15</a:t>
            </a:r>
            <a:endParaRPr b="1" sz="1200">
              <a:solidFill>
                <a:schemeClr val="dk1"/>
              </a:solidFill>
              <a:latin typeface="Arial"/>
              <a:ea typeface="Arial"/>
              <a:cs typeface="Arial"/>
              <a:sym typeface="Arial"/>
            </a:endParaRPr>
          </a:p>
        </p:txBody>
      </p:sp>
      <p:sp>
        <p:nvSpPr>
          <p:cNvPr id="1318" name="Google Shape;1318;p69"/>
          <p:cNvSpPr txBox="1"/>
          <p:nvPr/>
        </p:nvSpPr>
        <p:spPr>
          <a:xfrm>
            <a:off x="3126770" y="1324629"/>
            <a:ext cx="904781"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GFSv16</a:t>
            </a:r>
            <a:endParaRPr b="1" sz="1200">
              <a:solidFill>
                <a:schemeClr val="dk1"/>
              </a:solidFill>
              <a:latin typeface="Arial"/>
              <a:ea typeface="Arial"/>
              <a:cs typeface="Arial"/>
              <a:sym typeface="Arial"/>
            </a:endParaRPr>
          </a:p>
        </p:txBody>
      </p:sp>
      <p:sp>
        <p:nvSpPr>
          <p:cNvPr id="1319" name="Google Shape;1319;p69"/>
          <p:cNvSpPr txBox="1"/>
          <p:nvPr/>
        </p:nvSpPr>
        <p:spPr>
          <a:xfrm>
            <a:off x="1512350" y="3642075"/>
            <a:ext cx="6154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Surface-Based CAPE Forecasts (left and middle) and Analysis (right)</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Init: 00Z 07/23/20     Valid: 00Z 07/24/20 (F024) </a:t>
            </a:r>
            <a:endParaRPr/>
          </a:p>
        </p:txBody>
      </p:sp>
      <p:sp>
        <p:nvSpPr>
          <p:cNvPr id="1320" name="Google Shape;1320;p69"/>
          <p:cNvSpPr txBox="1"/>
          <p:nvPr/>
        </p:nvSpPr>
        <p:spPr>
          <a:xfrm>
            <a:off x="3126770"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sp>
        <p:nvSpPr>
          <p:cNvPr id="1321" name="Google Shape;1321;p69"/>
          <p:cNvSpPr txBox="1"/>
          <p:nvPr/>
        </p:nvSpPr>
        <p:spPr>
          <a:xfrm>
            <a:off x="170266"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sp>
        <p:nvSpPr>
          <p:cNvPr id="1322" name="Google Shape;1322;p69"/>
          <p:cNvSpPr txBox="1"/>
          <p:nvPr/>
        </p:nvSpPr>
        <p:spPr>
          <a:xfrm>
            <a:off x="6083275" y="1324625"/>
            <a:ext cx="1023900" cy="273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RAP ANL</a:t>
            </a:r>
            <a:endParaRPr b="1" sz="1200">
              <a:solidFill>
                <a:schemeClr val="dk1"/>
              </a:solidFill>
              <a:latin typeface="Arial"/>
              <a:ea typeface="Arial"/>
              <a:cs typeface="Arial"/>
              <a:sym typeface="Arial"/>
            </a:endParaRPr>
          </a:p>
        </p:txBody>
      </p:sp>
      <p:sp>
        <p:nvSpPr>
          <p:cNvPr id="1323" name="Google Shape;1323;p6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pic>
        <p:nvPicPr>
          <p:cNvPr id="1328" name="Google Shape;1328;p70"/>
          <p:cNvPicPr preferRelativeResize="0"/>
          <p:nvPr/>
        </p:nvPicPr>
        <p:blipFill rotWithShape="1">
          <a:blip r:embed="rId3">
            <a:alphaModFix/>
          </a:blip>
          <a:srcRect b="0" l="24575" r="23966" t="50000"/>
          <a:stretch/>
        </p:blipFill>
        <p:spPr>
          <a:xfrm>
            <a:off x="9190" y="1279620"/>
            <a:ext cx="3014963" cy="2375944"/>
          </a:xfrm>
          <a:prstGeom prst="rect">
            <a:avLst/>
          </a:prstGeom>
          <a:noFill/>
          <a:ln>
            <a:noFill/>
          </a:ln>
        </p:spPr>
      </p:pic>
      <p:sp>
        <p:nvSpPr>
          <p:cNvPr id="1329" name="Google Shape;1329;p70"/>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330" name="Google Shape;1330;p70"/>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331" name="Google Shape;1331;p70"/>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332" name="Google Shape;1332;p70"/>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333" name="Google Shape;1333;p70"/>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334" name="Google Shape;1334;p70"/>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335" name="Google Shape;1335;p70"/>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Drier Soil Reduces Boundary Layer Moisture</a:t>
            </a:r>
            <a:endParaRPr/>
          </a:p>
        </p:txBody>
      </p:sp>
      <p:sp>
        <p:nvSpPr>
          <p:cNvPr id="1336" name="Google Shape;1336;p70"/>
          <p:cNvSpPr txBox="1"/>
          <p:nvPr/>
        </p:nvSpPr>
        <p:spPr>
          <a:xfrm>
            <a:off x="160552" y="4153572"/>
            <a:ext cx="8921159" cy="769441"/>
          </a:xfrm>
          <a:prstGeom prst="rect">
            <a:avLst/>
          </a:prstGeom>
          <a:noFill/>
          <a:ln>
            <a:noFill/>
          </a:ln>
        </p:spPr>
        <p:txBody>
          <a:bodyPr anchorCtr="0" anchor="t" bIns="45700" lIns="91425" spcFirstLastPara="1" rIns="91425" wrap="square" tIns="45700">
            <a:spAutoFit/>
          </a:bodyPr>
          <a:lstStyle/>
          <a:p>
            <a:pPr indent="-342900" lvl="0" marL="43434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GFSv16 top level soil moisture is considerably drier than in v15</a:t>
            </a:r>
            <a:endParaRPr/>
          </a:p>
          <a:p>
            <a:pPr indent="0" lvl="0" marL="91440" marR="0" rtl="0" algn="l">
              <a:spcBef>
                <a:spcPts val="0"/>
              </a:spcBef>
              <a:spcAft>
                <a:spcPts val="0"/>
              </a:spcAft>
              <a:buNone/>
            </a:pPr>
            <a:r>
              <a:t/>
            </a:r>
            <a:endParaRPr sz="1000">
              <a:solidFill>
                <a:schemeClr val="dk1"/>
              </a:solidFill>
              <a:latin typeface="Arial"/>
              <a:ea typeface="Arial"/>
              <a:cs typeface="Arial"/>
              <a:sym typeface="Arial"/>
            </a:endParaRPr>
          </a:p>
          <a:p>
            <a:pPr indent="-342900" lvl="0" marL="434340" marR="0" rtl="0" algn="l">
              <a:spcBef>
                <a:spcPts val="0"/>
              </a:spcBef>
              <a:spcAft>
                <a:spcPts val="0"/>
              </a:spcAft>
              <a:buClr>
                <a:schemeClr val="dk1"/>
              </a:buClr>
              <a:buSzPts val="1700"/>
              <a:buFont typeface="Arial"/>
              <a:buChar char="•"/>
            </a:pPr>
            <a:r>
              <a:rPr lang="en-US" sz="1700">
                <a:solidFill>
                  <a:schemeClr val="dk1"/>
                </a:solidFill>
                <a:latin typeface="Arial"/>
                <a:ea typeface="Arial"/>
                <a:cs typeface="Arial"/>
                <a:sym typeface="Arial"/>
              </a:rPr>
              <a:t>Good alignment between lower 2-m dew points and largest areas of reduced CAPE</a:t>
            </a:r>
            <a:endParaRPr/>
          </a:p>
        </p:txBody>
      </p:sp>
      <p:pic>
        <p:nvPicPr>
          <p:cNvPr id="1337" name="Google Shape;1337;p70"/>
          <p:cNvPicPr preferRelativeResize="0"/>
          <p:nvPr/>
        </p:nvPicPr>
        <p:blipFill rotWithShape="1">
          <a:blip r:embed="rId6">
            <a:alphaModFix/>
          </a:blip>
          <a:srcRect b="0" l="24548" r="24376" t="50083"/>
          <a:stretch/>
        </p:blipFill>
        <p:spPr>
          <a:xfrm>
            <a:off x="6054983" y="1271435"/>
            <a:ext cx="2997642" cy="2375944"/>
          </a:xfrm>
          <a:prstGeom prst="rect">
            <a:avLst/>
          </a:prstGeom>
          <a:noFill/>
          <a:ln>
            <a:noFill/>
          </a:ln>
        </p:spPr>
      </p:pic>
      <p:sp>
        <p:nvSpPr>
          <p:cNvPr id="1338" name="Google Shape;1338;p70"/>
          <p:cNvSpPr txBox="1"/>
          <p:nvPr/>
        </p:nvSpPr>
        <p:spPr>
          <a:xfrm>
            <a:off x="2490189" y="3718176"/>
            <a:ext cx="406848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Init: 00Z 07/23/20   Valid: 00Z 07/23/20 (F024) </a:t>
            </a:r>
            <a:endParaRPr/>
          </a:p>
        </p:txBody>
      </p:sp>
      <p:sp>
        <p:nvSpPr>
          <p:cNvPr id="1339" name="Google Shape;1339;p70"/>
          <p:cNvSpPr txBox="1"/>
          <p:nvPr/>
        </p:nvSpPr>
        <p:spPr>
          <a:xfrm>
            <a:off x="3126770" y="2844594"/>
            <a:ext cx="66397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F024</a:t>
            </a:r>
            <a:endParaRPr/>
          </a:p>
        </p:txBody>
      </p:sp>
      <p:pic>
        <p:nvPicPr>
          <p:cNvPr id="1340" name="Google Shape;1340;p70"/>
          <p:cNvPicPr preferRelativeResize="0"/>
          <p:nvPr/>
        </p:nvPicPr>
        <p:blipFill rotWithShape="1">
          <a:blip r:embed="rId7">
            <a:alphaModFix/>
          </a:blip>
          <a:srcRect b="0" l="24501" r="24234" t="50000"/>
          <a:stretch/>
        </p:blipFill>
        <p:spPr>
          <a:xfrm>
            <a:off x="3018804" y="1279953"/>
            <a:ext cx="3011249" cy="2381945"/>
          </a:xfrm>
          <a:prstGeom prst="rect">
            <a:avLst/>
          </a:prstGeom>
          <a:noFill/>
          <a:ln>
            <a:noFill/>
          </a:ln>
        </p:spPr>
      </p:pic>
      <p:sp>
        <p:nvSpPr>
          <p:cNvPr id="1341" name="Google Shape;1341;p70"/>
          <p:cNvSpPr txBox="1"/>
          <p:nvPr/>
        </p:nvSpPr>
        <p:spPr>
          <a:xfrm>
            <a:off x="50032" y="1428340"/>
            <a:ext cx="1173514" cy="64633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F024</a:t>
            </a:r>
            <a:endParaRPr/>
          </a:p>
          <a:p>
            <a:pPr indent="0" lvl="0" marL="0" marR="0" rtl="0" algn="ctr">
              <a:spcBef>
                <a:spcPts val="0"/>
              </a:spcBef>
              <a:spcAft>
                <a:spcPts val="0"/>
              </a:spcAft>
              <a:buNone/>
            </a:pPr>
            <a:r>
              <a:rPr b="1" lang="en-US" sz="1200">
                <a:solidFill>
                  <a:schemeClr val="dk1"/>
                </a:solidFill>
                <a:latin typeface="Arial"/>
                <a:ea typeface="Arial"/>
                <a:cs typeface="Arial"/>
                <a:sym typeface="Arial"/>
              </a:rPr>
              <a:t>Top Level Soil Moisture</a:t>
            </a:r>
            <a:endParaRPr/>
          </a:p>
        </p:txBody>
      </p:sp>
      <p:sp>
        <p:nvSpPr>
          <p:cNvPr id="1342" name="Google Shape;1342;p70"/>
          <p:cNvSpPr txBox="1"/>
          <p:nvPr/>
        </p:nvSpPr>
        <p:spPr>
          <a:xfrm>
            <a:off x="3068836" y="1414561"/>
            <a:ext cx="1173514" cy="64633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F024</a:t>
            </a:r>
            <a:endParaRPr/>
          </a:p>
          <a:p>
            <a:pPr indent="0" lvl="0" marL="0" marR="0" rtl="0" algn="ctr">
              <a:spcBef>
                <a:spcPts val="0"/>
              </a:spcBef>
              <a:spcAft>
                <a:spcPts val="0"/>
              </a:spcAft>
              <a:buNone/>
            </a:pPr>
            <a:r>
              <a:rPr b="1" lang="en-US" sz="1200">
                <a:solidFill>
                  <a:schemeClr val="dk1"/>
                </a:solidFill>
                <a:latin typeface="Arial"/>
                <a:ea typeface="Arial"/>
                <a:cs typeface="Arial"/>
                <a:sym typeface="Arial"/>
              </a:rPr>
              <a:t>2-m Dew Point</a:t>
            </a:r>
            <a:endParaRPr/>
          </a:p>
        </p:txBody>
      </p:sp>
      <p:sp>
        <p:nvSpPr>
          <p:cNvPr id="1343" name="Google Shape;1343;p70"/>
          <p:cNvSpPr txBox="1"/>
          <p:nvPr/>
        </p:nvSpPr>
        <p:spPr>
          <a:xfrm>
            <a:off x="6104262" y="1428340"/>
            <a:ext cx="1173514" cy="64633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F024</a:t>
            </a:r>
            <a:endParaRPr/>
          </a:p>
          <a:p>
            <a:pPr indent="0" lvl="0" marL="0" marR="0" rtl="0" algn="ctr">
              <a:spcBef>
                <a:spcPts val="0"/>
              </a:spcBef>
              <a:spcAft>
                <a:spcPts val="0"/>
              </a:spcAft>
              <a:buNone/>
            </a:pPr>
            <a:r>
              <a:rPr b="1" lang="en-US" sz="1200">
                <a:solidFill>
                  <a:schemeClr val="dk1"/>
                </a:solidFill>
                <a:latin typeface="Arial"/>
                <a:ea typeface="Arial"/>
                <a:cs typeface="Arial"/>
                <a:sym typeface="Arial"/>
              </a:rPr>
              <a:t>Sfc-Based CAPE</a:t>
            </a:r>
            <a:endParaRPr/>
          </a:p>
        </p:txBody>
      </p:sp>
      <p:sp>
        <p:nvSpPr>
          <p:cNvPr id="1344" name="Google Shape;1344;p70"/>
          <p:cNvSpPr txBox="1"/>
          <p:nvPr/>
        </p:nvSpPr>
        <p:spPr>
          <a:xfrm>
            <a:off x="3544845" y="966340"/>
            <a:ext cx="1998133" cy="307777"/>
          </a:xfrm>
          <a:prstGeom prst="rect">
            <a:avLst/>
          </a:prstGeom>
          <a:solidFill>
            <a:srgbClr val="FBFF53"/>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v16 - v15 Differences</a:t>
            </a:r>
            <a:endParaRPr b="1" sz="1200">
              <a:solidFill>
                <a:schemeClr val="dk1"/>
              </a:solidFill>
              <a:latin typeface="Arial"/>
              <a:ea typeface="Arial"/>
              <a:cs typeface="Arial"/>
              <a:sym typeface="Arial"/>
            </a:endParaRPr>
          </a:p>
        </p:txBody>
      </p:sp>
      <p:sp>
        <p:nvSpPr>
          <p:cNvPr id="1345" name="Google Shape;1345;p7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71"/>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351" name="Google Shape;1351;p71"/>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352" name="Google Shape;1352;p71"/>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353" name="Google Shape;1353;p71"/>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354" name="Google Shape;1354;p71"/>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355" name="Google Shape;1355;p7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356" name="Google Shape;1356;p71"/>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Tendency to Overmix the Boundary Layer</a:t>
            </a:r>
            <a:endParaRPr/>
          </a:p>
        </p:txBody>
      </p:sp>
      <p:pic>
        <p:nvPicPr>
          <p:cNvPr id="1357" name="Google Shape;1357;p71"/>
          <p:cNvPicPr preferRelativeResize="0"/>
          <p:nvPr/>
        </p:nvPicPr>
        <p:blipFill rotWithShape="1">
          <a:blip r:embed="rId5">
            <a:alphaModFix/>
          </a:blip>
          <a:srcRect b="0" l="0" r="0" t="0"/>
          <a:stretch/>
        </p:blipFill>
        <p:spPr>
          <a:xfrm>
            <a:off x="299274" y="1317293"/>
            <a:ext cx="4260156" cy="3077274"/>
          </a:xfrm>
          <a:prstGeom prst="rect">
            <a:avLst/>
          </a:prstGeom>
          <a:noFill/>
          <a:ln>
            <a:noFill/>
          </a:ln>
        </p:spPr>
      </p:pic>
      <p:pic>
        <p:nvPicPr>
          <p:cNvPr id="1358" name="Google Shape;1358;p71"/>
          <p:cNvPicPr preferRelativeResize="0"/>
          <p:nvPr/>
        </p:nvPicPr>
        <p:blipFill rotWithShape="1">
          <a:blip r:embed="rId6">
            <a:alphaModFix/>
          </a:blip>
          <a:srcRect b="0" l="0" r="0" t="0"/>
          <a:stretch/>
        </p:blipFill>
        <p:spPr>
          <a:xfrm>
            <a:off x="4749647" y="1328982"/>
            <a:ext cx="4277944" cy="3064531"/>
          </a:xfrm>
          <a:prstGeom prst="rect">
            <a:avLst/>
          </a:prstGeom>
          <a:noFill/>
          <a:ln>
            <a:noFill/>
          </a:ln>
        </p:spPr>
      </p:pic>
      <p:sp>
        <p:nvSpPr>
          <p:cNvPr id="1359" name="Google Shape;1359;p71"/>
          <p:cNvSpPr txBox="1"/>
          <p:nvPr/>
        </p:nvSpPr>
        <p:spPr>
          <a:xfrm>
            <a:off x="3239185" y="941109"/>
            <a:ext cx="268210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01FF"/>
              </a:buClr>
              <a:buSzPts val="1400"/>
              <a:buFont typeface="Arial"/>
              <a:buNone/>
            </a:pPr>
            <a:r>
              <a:rPr b="1" i="0" lang="en-US" sz="1400" u="none" cap="none" strike="noStrike">
                <a:solidFill>
                  <a:srgbClr val="0201FF"/>
                </a:solidFill>
                <a:latin typeface="Arial"/>
                <a:ea typeface="Arial"/>
                <a:cs typeface="Arial"/>
                <a:sym typeface="Arial"/>
              </a:rPr>
              <a:t>GFSv15</a:t>
            </a:r>
            <a:r>
              <a:rPr b="1" lang="en-US" sz="1400">
                <a:solidFill>
                  <a:srgbClr val="000000"/>
                </a:solidFill>
                <a:latin typeface="Arial"/>
                <a:ea typeface="Arial"/>
                <a:cs typeface="Arial"/>
                <a:sym typeface="Arial"/>
              </a:rPr>
              <a:t>     </a:t>
            </a:r>
            <a:r>
              <a:rPr b="1" i="0" lang="en-US" sz="1400" u="none" cap="none" strike="noStrike">
                <a:solidFill>
                  <a:srgbClr val="FF0000"/>
                </a:solidFill>
                <a:latin typeface="Arial"/>
                <a:ea typeface="Arial"/>
                <a:cs typeface="Arial"/>
                <a:sym typeface="Arial"/>
              </a:rPr>
              <a:t>GFSv16     </a:t>
            </a:r>
            <a:r>
              <a:rPr b="1" i="0" lang="en-US" sz="1400" u="none" cap="none" strike="noStrike">
                <a:solidFill>
                  <a:schemeClr val="dk1"/>
                </a:solidFill>
                <a:latin typeface="Arial"/>
                <a:ea typeface="Arial"/>
                <a:cs typeface="Arial"/>
                <a:sym typeface="Arial"/>
              </a:rPr>
              <a:t>Obs</a:t>
            </a:r>
            <a:endParaRPr b="1" i="0" sz="1400" u="none" cap="none" strike="noStrike">
              <a:solidFill>
                <a:schemeClr val="dk1"/>
              </a:solidFill>
              <a:latin typeface="Arial"/>
              <a:ea typeface="Arial"/>
              <a:cs typeface="Arial"/>
              <a:sym typeface="Arial"/>
            </a:endParaRPr>
          </a:p>
        </p:txBody>
      </p:sp>
      <p:sp>
        <p:nvSpPr>
          <p:cNvPr id="1360" name="Google Shape;1360;p71"/>
          <p:cNvSpPr txBox="1"/>
          <p:nvPr/>
        </p:nvSpPr>
        <p:spPr>
          <a:xfrm>
            <a:off x="2458225" y="4399575"/>
            <a:ext cx="41481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Init: 12Z 08/16/20     Valid: 00Z 08/17/20 (F012) </a:t>
            </a:r>
            <a:endParaRPr/>
          </a:p>
        </p:txBody>
      </p:sp>
      <p:sp>
        <p:nvSpPr>
          <p:cNvPr id="1361" name="Google Shape;1361;p71"/>
          <p:cNvSpPr txBox="1"/>
          <p:nvPr/>
        </p:nvSpPr>
        <p:spPr>
          <a:xfrm>
            <a:off x="6711696" y="1745853"/>
            <a:ext cx="1548826" cy="52322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Norman, OK</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(OUN)</a:t>
            </a:r>
            <a:endParaRPr b="1" sz="1100">
              <a:solidFill>
                <a:schemeClr val="dk1"/>
              </a:solidFill>
              <a:latin typeface="Arial"/>
              <a:ea typeface="Arial"/>
              <a:cs typeface="Arial"/>
              <a:sym typeface="Arial"/>
            </a:endParaRPr>
          </a:p>
        </p:txBody>
      </p:sp>
      <p:sp>
        <p:nvSpPr>
          <p:cNvPr id="1362" name="Google Shape;1362;p71"/>
          <p:cNvSpPr txBox="1"/>
          <p:nvPr/>
        </p:nvSpPr>
        <p:spPr>
          <a:xfrm>
            <a:off x="2414525" y="1742200"/>
            <a:ext cx="1494900" cy="5232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Fort Worth, TX (FWD)</a:t>
            </a:r>
            <a:endParaRPr b="1" sz="1100">
              <a:solidFill>
                <a:schemeClr val="dk1"/>
              </a:solidFill>
              <a:latin typeface="Arial"/>
              <a:ea typeface="Arial"/>
              <a:cs typeface="Arial"/>
              <a:sym typeface="Arial"/>
            </a:endParaRPr>
          </a:p>
        </p:txBody>
      </p:sp>
      <p:sp>
        <p:nvSpPr>
          <p:cNvPr id="1363" name="Google Shape;1363;p71"/>
          <p:cNvSpPr txBox="1"/>
          <p:nvPr/>
        </p:nvSpPr>
        <p:spPr>
          <a:xfrm>
            <a:off x="160552" y="4693455"/>
            <a:ext cx="8921159" cy="353943"/>
          </a:xfrm>
          <a:prstGeom prst="rect">
            <a:avLst/>
          </a:prstGeom>
          <a:noFill/>
          <a:ln>
            <a:noFill/>
          </a:ln>
        </p:spPr>
        <p:txBody>
          <a:bodyPr anchorCtr="0" anchor="t" bIns="45700" lIns="91425" spcFirstLastPara="1" rIns="91425" wrap="square" tIns="45700">
            <a:spAutoFit/>
          </a:bodyPr>
          <a:lstStyle/>
          <a:p>
            <a:pPr indent="-342900" lvl="0" marL="434340" marR="0" rtl="0" algn="l">
              <a:spcBef>
                <a:spcPts val="0"/>
              </a:spcBef>
              <a:spcAft>
                <a:spcPts val="0"/>
              </a:spcAft>
              <a:buClr>
                <a:srgbClr val="FF0000"/>
              </a:buClr>
              <a:buSzPts val="1700"/>
              <a:buFont typeface="Arial"/>
              <a:buChar char="•"/>
            </a:pPr>
            <a:r>
              <a:rPr b="1" lang="en-US" sz="1700">
                <a:solidFill>
                  <a:srgbClr val="FF0000"/>
                </a:solidFill>
                <a:latin typeface="Arial"/>
                <a:ea typeface="Arial"/>
                <a:cs typeface="Arial"/>
                <a:sym typeface="Arial"/>
              </a:rPr>
              <a:t>GFSv16</a:t>
            </a:r>
            <a:r>
              <a:rPr lang="en-US" sz="1700">
                <a:solidFill>
                  <a:schemeClr val="dk1"/>
                </a:solidFill>
                <a:latin typeface="Arial"/>
                <a:ea typeface="Arial"/>
                <a:cs typeface="Arial"/>
                <a:sym typeface="Arial"/>
              </a:rPr>
              <a:t> PBL was </a:t>
            </a:r>
            <a:r>
              <a:rPr lang="en-US" sz="1700">
                <a:solidFill>
                  <a:srgbClr val="6D3F15"/>
                </a:solidFill>
                <a:latin typeface="Arial"/>
                <a:ea typeface="Arial"/>
                <a:cs typeface="Arial"/>
                <a:sym typeface="Arial"/>
              </a:rPr>
              <a:t>drier</a:t>
            </a:r>
            <a:r>
              <a:rPr lang="en-US" sz="1700">
                <a:solidFill>
                  <a:schemeClr val="dk1"/>
                </a:solidFill>
                <a:latin typeface="Arial"/>
                <a:ea typeface="Arial"/>
                <a:cs typeface="Arial"/>
                <a:sym typeface="Arial"/>
              </a:rPr>
              <a:t>/</a:t>
            </a:r>
            <a:r>
              <a:rPr lang="en-US" sz="1700">
                <a:solidFill>
                  <a:srgbClr val="FF8400"/>
                </a:solidFill>
                <a:latin typeface="Arial"/>
                <a:ea typeface="Arial"/>
                <a:cs typeface="Arial"/>
                <a:sym typeface="Arial"/>
              </a:rPr>
              <a:t>warmer</a:t>
            </a:r>
            <a:r>
              <a:rPr lang="en-US" sz="1700">
                <a:solidFill>
                  <a:schemeClr val="dk1"/>
                </a:solidFill>
                <a:latin typeface="Arial"/>
                <a:ea typeface="Arial"/>
                <a:cs typeface="Arial"/>
                <a:sym typeface="Arial"/>
              </a:rPr>
              <a:t>/</a:t>
            </a:r>
            <a:r>
              <a:rPr lang="en-US" sz="1700">
                <a:solidFill>
                  <a:srgbClr val="17B815"/>
                </a:solidFill>
                <a:latin typeface="Arial"/>
                <a:ea typeface="Arial"/>
                <a:cs typeface="Arial"/>
                <a:sym typeface="Arial"/>
              </a:rPr>
              <a:t>deeper</a:t>
            </a:r>
            <a:r>
              <a:rPr lang="en-US" sz="1700">
                <a:solidFill>
                  <a:schemeClr val="dk1"/>
                </a:solidFill>
                <a:latin typeface="Arial"/>
                <a:ea typeface="Arial"/>
                <a:cs typeface="Arial"/>
                <a:sym typeface="Arial"/>
              </a:rPr>
              <a:t> than </a:t>
            </a:r>
            <a:r>
              <a:rPr b="1" lang="en-US" sz="1700">
                <a:solidFill>
                  <a:srgbClr val="0201FF"/>
                </a:solidFill>
                <a:latin typeface="Arial"/>
                <a:ea typeface="Arial"/>
                <a:cs typeface="Arial"/>
                <a:sym typeface="Arial"/>
              </a:rPr>
              <a:t>GFSv15</a:t>
            </a:r>
            <a:r>
              <a:rPr lang="en-US" sz="1700">
                <a:solidFill>
                  <a:schemeClr val="dk1"/>
                </a:solidFill>
                <a:latin typeface="Arial"/>
                <a:ea typeface="Arial"/>
                <a:cs typeface="Arial"/>
                <a:sym typeface="Arial"/>
              </a:rPr>
              <a:t> and </a:t>
            </a:r>
            <a:r>
              <a:rPr b="1" lang="en-US" sz="1700">
                <a:solidFill>
                  <a:schemeClr val="dk1"/>
                </a:solidFill>
                <a:latin typeface="Arial"/>
                <a:ea typeface="Arial"/>
                <a:cs typeface="Arial"/>
                <a:sym typeface="Arial"/>
              </a:rPr>
              <a:t>obs</a:t>
            </a:r>
            <a:r>
              <a:rPr lang="en-US" sz="1700">
                <a:solidFill>
                  <a:schemeClr val="dk1"/>
                </a:solidFill>
                <a:latin typeface="Arial"/>
                <a:ea typeface="Arial"/>
                <a:cs typeface="Arial"/>
                <a:sym typeface="Arial"/>
              </a:rPr>
              <a:t> in the unstable air</a:t>
            </a:r>
            <a:endParaRPr/>
          </a:p>
        </p:txBody>
      </p:sp>
      <p:sp>
        <p:nvSpPr>
          <p:cNvPr id="1364" name="Google Shape;1364;p71"/>
          <p:cNvSpPr/>
          <p:nvPr/>
        </p:nvSpPr>
        <p:spPr>
          <a:xfrm rot="-387369">
            <a:off x="2147972" y="3747497"/>
            <a:ext cx="767903" cy="411230"/>
          </a:xfrm>
          <a:prstGeom prst="ellipse">
            <a:avLst/>
          </a:prstGeom>
          <a:noFill/>
          <a:ln cap="flat" cmpd="sng" w="25400">
            <a:solidFill>
              <a:srgbClr val="4A2111">
                <a:alpha val="80784"/>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5" name="Google Shape;1365;p71"/>
          <p:cNvSpPr/>
          <p:nvPr/>
        </p:nvSpPr>
        <p:spPr>
          <a:xfrm rot="-387369">
            <a:off x="2098542" y="3124954"/>
            <a:ext cx="1151152" cy="813415"/>
          </a:xfrm>
          <a:prstGeom prst="ellipse">
            <a:avLst/>
          </a:prstGeom>
          <a:noFill/>
          <a:ln cap="flat" cmpd="sng" w="25400">
            <a:solidFill>
              <a:srgbClr val="17B8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6" name="Google Shape;1366;p71"/>
          <p:cNvSpPr/>
          <p:nvPr/>
        </p:nvSpPr>
        <p:spPr>
          <a:xfrm rot="-387369">
            <a:off x="6632761" y="3695957"/>
            <a:ext cx="767903" cy="411230"/>
          </a:xfrm>
          <a:prstGeom prst="ellipse">
            <a:avLst/>
          </a:prstGeom>
          <a:noFill/>
          <a:ln cap="flat" cmpd="sng" w="25400">
            <a:solidFill>
              <a:srgbClr val="4A2111">
                <a:alpha val="80784"/>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7" name="Google Shape;1367;p71"/>
          <p:cNvSpPr/>
          <p:nvPr/>
        </p:nvSpPr>
        <p:spPr>
          <a:xfrm rot="-387369">
            <a:off x="3066528" y="3590339"/>
            <a:ext cx="691676" cy="655688"/>
          </a:xfrm>
          <a:prstGeom prst="ellipse">
            <a:avLst/>
          </a:prstGeom>
          <a:noFill/>
          <a:ln cap="flat" cmpd="sng" w="25400">
            <a:solidFill>
              <a:srgbClr val="FF8400">
                <a:alpha val="80784"/>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8400"/>
              </a:solidFill>
              <a:latin typeface="Calibri"/>
              <a:ea typeface="Calibri"/>
              <a:cs typeface="Calibri"/>
              <a:sym typeface="Calibri"/>
            </a:endParaRPr>
          </a:p>
        </p:txBody>
      </p:sp>
      <p:sp>
        <p:nvSpPr>
          <p:cNvPr id="1368" name="Google Shape;1368;p71"/>
          <p:cNvSpPr/>
          <p:nvPr/>
        </p:nvSpPr>
        <p:spPr>
          <a:xfrm rot="-387369">
            <a:off x="7542334" y="3573728"/>
            <a:ext cx="691676" cy="655688"/>
          </a:xfrm>
          <a:prstGeom prst="ellipse">
            <a:avLst/>
          </a:prstGeom>
          <a:noFill/>
          <a:ln cap="flat" cmpd="sng" w="25400">
            <a:solidFill>
              <a:srgbClr val="FF8400">
                <a:alpha val="80784"/>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8400"/>
              </a:solidFill>
              <a:latin typeface="Calibri"/>
              <a:ea typeface="Calibri"/>
              <a:cs typeface="Calibri"/>
              <a:sym typeface="Calibri"/>
            </a:endParaRPr>
          </a:p>
        </p:txBody>
      </p:sp>
      <p:sp>
        <p:nvSpPr>
          <p:cNvPr id="1369" name="Google Shape;1369;p71"/>
          <p:cNvSpPr/>
          <p:nvPr/>
        </p:nvSpPr>
        <p:spPr>
          <a:xfrm rot="-387369">
            <a:off x="6612780" y="3236076"/>
            <a:ext cx="1174529" cy="622164"/>
          </a:xfrm>
          <a:prstGeom prst="ellipse">
            <a:avLst/>
          </a:prstGeom>
          <a:noFill/>
          <a:ln cap="flat" cmpd="sng" w="25400">
            <a:solidFill>
              <a:srgbClr val="17B8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0" name="Google Shape;1370;p7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500"/>
                                        <p:tgtEl>
                                          <p:spTgt spid="1364"/>
                                        </p:tgtEl>
                                      </p:cBhvr>
                                    </p:animEffect>
                                  </p:childTnLst>
                                </p:cTn>
                              </p:par>
                              <p:par>
                                <p:cTn fill="hold" nodeType="with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500"/>
                                        <p:tgtEl>
                                          <p:spTgt spid="1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par>
                                <p:cTn fill="hold" nodeType="with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64"/>
                                        </p:tgtEl>
                                      </p:cBhvr>
                                    </p:animEffect>
                                    <p:set>
                                      <p:cBhvr>
                                        <p:cTn dur="1" fill="hold">
                                          <p:stCondLst>
                                            <p:cond delay="500"/>
                                          </p:stCondLst>
                                        </p:cTn>
                                        <p:tgtEl>
                                          <p:spTgt spid="13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67"/>
                                        </p:tgtEl>
                                      </p:cBhvr>
                                    </p:animEffect>
                                    <p:set>
                                      <p:cBhvr>
                                        <p:cTn dur="1" fill="hold">
                                          <p:stCondLst>
                                            <p:cond delay="500"/>
                                          </p:stCondLst>
                                        </p:cTn>
                                        <p:tgtEl>
                                          <p:spTgt spid="13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66"/>
                                        </p:tgtEl>
                                      </p:cBhvr>
                                    </p:animEffect>
                                    <p:set>
                                      <p:cBhvr>
                                        <p:cTn dur="1" fill="hold">
                                          <p:stCondLst>
                                            <p:cond delay="500"/>
                                          </p:stCondLst>
                                        </p:cTn>
                                        <p:tgtEl>
                                          <p:spTgt spid="13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68"/>
                                        </p:tgtEl>
                                      </p:cBhvr>
                                    </p:animEffect>
                                    <p:set>
                                      <p:cBhvr>
                                        <p:cTn dur="1" fill="hold">
                                          <p:stCondLst>
                                            <p:cond delay="500"/>
                                          </p:stCondLst>
                                        </p:cTn>
                                        <p:tgtEl>
                                          <p:spTgt spid="13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72"/>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376" name="Google Shape;1376;p72"/>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377" name="Google Shape;1377;p72"/>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378" name="Google Shape;1378;p72"/>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379" name="Google Shape;1379;p72"/>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380" name="Google Shape;1380;p7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381" name="Google Shape;1381;p72"/>
          <p:cNvSpPr txBox="1"/>
          <p:nvPr/>
        </p:nvSpPr>
        <p:spPr>
          <a:xfrm>
            <a:off x="0" y="419183"/>
            <a:ext cx="9156633" cy="477031"/>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300">
                <a:solidFill>
                  <a:schemeClr val="lt1"/>
                </a:solidFill>
                <a:latin typeface="Arial"/>
                <a:ea typeface="Arial"/>
                <a:cs typeface="Arial"/>
                <a:sym typeface="Arial"/>
              </a:rPr>
              <a:t>Exacerbation of Warm Season Low-Level Dry Bias</a:t>
            </a:r>
            <a:endParaRPr/>
          </a:p>
        </p:txBody>
      </p:sp>
      <p:sp>
        <p:nvSpPr>
          <p:cNvPr id="1382" name="Google Shape;1382;p72"/>
          <p:cNvSpPr txBox="1"/>
          <p:nvPr/>
        </p:nvSpPr>
        <p:spPr>
          <a:xfrm>
            <a:off x="555003" y="4426738"/>
            <a:ext cx="30299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Northern Plains 2-m Td Bias as a</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 Function of Forecast Lead</a:t>
            </a:r>
            <a:endParaRPr/>
          </a:p>
        </p:txBody>
      </p:sp>
      <p:pic>
        <p:nvPicPr>
          <p:cNvPr id="1383" name="Google Shape;1383;p72"/>
          <p:cNvPicPr preferRelativeResize="0"/>
          <p:nvPr/>
        </p:nvPicPr>
        <p:blipFill rotWithShape="1">
          <a:blip r:embed="rId5">
            <a:alphaModFix/>
          </a:blip>
          <a:srcRect b="0" l="0" r="0" t="0"/>
          <a:stretch/>
        </p:blipFill>
        <p:spPr>
          <a:xfrm>
            <a:off x="296921" y="1081006"/>
            <a:ext cx="3311134" cy="3311134"/>
          </a:xfrm>
          <a:prstGeom prst="rect">
            <a:avLst/>
          </a:prstGeom>
          <a:noFill/>
          <a:ln>
            <a:noFill/>
          </a:ln>
        </p:spPr>
      </p:pic>
      <p:sp>
        <p:nvSpPr>
          <p:cNvPr id="1384" name="Google Shape;1384;p72"/>
          <p:cNvSpPr txBox="1"/>
          <p:nvPr/>
        </p:nvSpPr>
        <p:spPr>
          <a:xfrm>
            <a:off x="2621171" y="2310140"/>
            <a:ext cx="96382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GFSv15</a:t>
            </a:r>
            <a:endParaRPr/>
          </a:p>
          <a:p>
            <a:pPr indent="0" lvl="0" marL="0" marR="0" rtl="0" algn="l">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Arial"/>
                <a:ea typeface="Arial"/>
                <a:cs typeface="Arial"/>
                <a:sym typeface="Arial"/>
              </a:rPr>
              <a:t>GFSv16</a:t>
            </a:r>
            <a:endParaRPr/>
          </a:p>
        </p:txBody>
      </p:sp>
      <p:pic>
        <p:nvPicPr>
          <p:cNvPr id="1385" name="Google Shape;1385;p72"/>
          <p:cNvPicPr preferRelativeResize="0"/>
          <p:nvPr/>
        </p:nvPicPr>
        <p:blipFill rotWithShape="1">
          <a:blip r:embed="rId6">
            <a:alphaModFix/>
          </a:blip>
          <a:srcRect b="0" l="0" r="0" t="0"/>
          <a:stretch/>
        </p:blipFill>
        <p:spPr>
          <a:xfrm>
            <a:off x="4572000" y="1052742"/>
            <a:ext cx="3546162" cy="3373995"/>
          </a:xfrm>
          <a:prstGeom prst="rect">
            <a:avLst/>
          </a:prstGeom>
          <a:noFill/>
          <a:ln>
            <a:noFill/>
          </a:ln>
        </p:spPr>
      </p:pic>
      <p:sp>
        <p:nvSpPr>
          <p:cNvPr id="1386" name="Google Shape;1386;p72"/>
          <p:cNvSpPr txBox="1"/>
          <p:nvPr/>
        </p:nvSpPr>
        <p:spPr>
          <a:xfrm>
            <a:off x="4811755" y="1361729"/>
            <a:ext cx="2329252" cy="1061603"/>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spcBef>
                <a:spcPts val="0"/>
              </a:spcBef>
              <a:spcAft>
                <a:spcPts val="0"/>
              </a:spcAft>
              <a:buNone/>
            </a:pPr>
            <a:r>
              <a:rPr lang="en-US" sz="1500">
                <a:solidFill>
                  <a:srgbClr val="0000FF"/>
                </a:solidFill>
                <a:latin typeface="Arial"/>
                <a:ea typeface="Arial"/>
                <a:cs typeface="Arial"/>
                <a:sym typeface="Arial"/>
              </a:rPr>
              <a:t>        </a:t>
            </a:r>
            <a:r>
              <a:rPr lang="en-US" sz="1500">
                <a:solidFill>
                  <a:srgbClr val="FFD966"/>
                </a:solidFill>
                <a:latin typeface="Arial"/>
                <a:ea typeface="Arial"/>
                <a:cs typeface="Arial"/>
                <a:sym typeface="Arial"/>
              </a:rPr>
              <a:t>GFSv15 Td&gt;=60F</a:t>
            </a:r>
            <a:endParaRPr sz="1500">
              <a:solidFill>
                <a:srgbClr val="FFD966"/>
              </a:solidFill>
              <a:latin typeface="Arial"/>
              <a:ea typeface="Arial"/>
              <a:cs typeface="Arial"/>
              <a:sym typeface="Arial"/>
            </a:endParaRPr>
          </a:p>
          <a:p>
            <a:pPr indent="0" lvl="0" marL="0" marR="0" rtl="0" algn="l">
              <a:spcBef>
                <a:spcPts val="0"/>
              </a:spcBef>
              <a:spcAft>
                <a:spcPts val="0"/>
              </a:spcAft>
              <a:buNone/>
            </a:pPr>
            <a:r>
              <a:rPr lang="en-US" sz="1500">
                <a:solidFill>
                  <a:srgbClr val="FF0000"/>
                </a:solidFill>
                <a:latin typeface="Arial"/>
                <a:ea typeface="Arial"/>
                <a:cs typeface="Arial"/>
                <a:sym typeface="Arial"/>
              </a:rPr>
              <a:t>        </a:t>
            </a:r>
            <a:r>
              <a:rPr lang="en-US" sz="1500">
                <a:solidFill>
                  <a:srgbClr val="FFD966"/>
                </a:solidFill>
                <a:latin typeface="Arial"/>
                <a:ea typeface="Arial"/>
                <a:cs typeface="Arial"/>
                <a:sym typeface="Arial"/>
              </a:rPr>
              <a:t>GFSv16 Td&gt;=60F</a:t>
            </a:r>
            <a:endParaRPr sz="1500">
              <a:solidFill>
                <a:srgbClr val="FFD966"/>
              </a:solidFill>
              <a:latin typeface="Arial"/>
              <a:ea typeface="Arial"/>
              <a:cs typeface="Arial"/>
              <a:sym typeface="Arial"/>
            </a:endParaRPr>
          </a:p>
          <a:p>
            <a:pPr indent="0" lvl="0" marL="0" marR="0" rtl="0" algn="l">
              <a:spcBef>
                <a:spcPts val="0"/>
              </a:spcBef>
              <a:spcAft>
                <a:spcPts val="0"/>
              </a:spcAft>
              <a:buNone/>
            </a:pPr>
            <a:r>
              <a:rPr lang="en-US" sz="1500">
                <a:solidFill>
                  <a:srgbClr val="FFD966"/>
                </a:solidFill>
                <a:latin typeface="Arial"/>
                <a:ea typeface="Arial"/>
                <a:cs typeface="Arial"/>
                <a:sym typeface="Arial"/>
              </a:rPr>
              <a:t>        </a:t>
            </a:r>
            <a:r>
              <a:rPr lang="en-US" sz="1500">
                <a:solidFill>
                  <a:srgbClr val="38761D"/>
                </a:solidFill>
                <a:latin typeface="Arial"/>
                <a:ea typeface="Arial"/>
                <a:cs typeface="Arial"/>
                <a:sym typeface="Arial"/>
              </a:rPr>
              <a:t>GFSv15 Td&gt;=70F</a:t>
            </a:r>
            <a:endParaRPr sz="1500">
              <a:solidFill>
                <a:srgbClr val="38761D"/>
              </a:solidFill>
              <a:latin typeface="Arial"/>
              <a:ea typeface="Arial"/>
              <a:cs typeface="Arial"/>
              <a:sym typeface="Arial"/>
            </a:endParaRPr>
          </a:p>
          <a:p>
            <a:pPr indent="0" lvl="0" marL="0" marR="0" rtl="0" algn="l">
              <a:spcBef>
                <a:spcPts val="0"/>
              </a:spcBef>
              <a:spcAft>
                <a:spcPts val="0"/>
              </a:spcAft>
              <a:buNone/>
            </a:pPr>
            <a:r>
              <a:rPr lang="en-US" sz="1500">
                <a:solidFill>
                  <a:srgbClr val="FFD966"/>
                </a:solidFill>
                <a:latin typeface="Arial"/>
                <a:ea typeface="Arial"/>
                <a:cs typeface="Arial"/>
                <a:sym typeface="Arial"/>
              </a:rPr>
              <a:t>        </a:t>
            </a:r>
            <a:r>
              <a:rPr lang="en-US" sz="1500">
                <a:solidFill>
                  <a:srgbClr val="38761D"/>
                </a:solidFill>
                <a:latin typeface="Arial"/>
                <a:ea typeface="Arial"/>
                <a:cs typeface="Arial"/>
                <a:sym typeface="Arial"/>
              </a:rPr>
              <a:t>GFSv16 Td&gt;=70F</a:t>
            </a:r>
            <a:endParaRPr sz="1500">
              <a:solidFill>
                <a:srgbClr val="38761D"/>
              </a:solidFill>
              <a:latin typeface="Arial"/>
              <a:ea typeface="Arial"/>
              <a:cs typeface="Arial"/>
              <a:sym typeface="Arial"/>
            </a:endParaRPr>
          </a:p>
        </p:txBody>
      </p:sp>
      <p:sp>
        <p:nvSpPr>
          <p:cNvPr id="1387" name="Google Shape;1387;p72"/>
          <p:cNvSpPr txBox="1"/>
          <p:nvPr/>
        </p:nvSpPr>
        <p:spPr>
          <a:xfrm>
            <a:off x="4647355" y="4426738"/>
            <a:ext cx="3371437"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Frequency Bias for 2-m TD &gt; 60F as a</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 Function of Forecast Lead</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 courtesy: SPC</a:t>
            </a:r>
            <a:endParaRPr/>
          </a:p>
        </p:txBody>
      </p:sp>
      <p:sp>
        <p:nvSpPr>
          <p:cNvPr id="1388" name="Google Shape;1388;p7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73"/>
          <p:cNvSpPr/>
          <p:nvPr/>
        </p:nvSpPr>
        <p:spPr>
          <a:xfrm>
            <a:off x="143168" y="1234363"/>
            <a:ext cx="9106601" cy="3939536"/>
          </a:xfrm>
          <a:prstGeom prst="rect">
            <a:avLst/>
          </a:prstGeom>
          <a:noFill/>
          <a:ln>
            <a:noFill/>
          </a:ln>
        </p:spPr>
        <p:txBody>
          <a:bodyPr anchorCtr="0" anchor="t" bIns="45700" lIns="91425" spcFirstLastPara="1" rIns="91425" wrap="square" tIns="45700">
            <a:spAutoFit/>
          </a:bodyPr>
          <a:lstStyle/>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Increased right-of-track bias at longer lead times for North Atlantic TCs</a:t>
            </a:r>
            <a:endParaRPr sz="1900">
              <a:solidFill>
                <a:srgbClr val="0000FF"/>
              </a:solidFill>
              <a:latin typeface="Arial"/>
              <a:ea typeface="Arial"/>
              <a:cs typeface="Arial"/>
              <a:sym typeface="Arial"/>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rgbClr val="0000FF"/>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Larger TC False Alarm Rate (FAR) in the western North Atlantic (70°W–50°W)</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Tendency to strengthen all TCs in the long range (pre-formation, not in stats)</a:t>
            </a:r>
            <a:endParaRPr/>
          </a:p>
          <a:p>
            <a:pPr indent="-128515" lvl="0" marL="285736" marR="0" rtl="0" algn="l">
              <a:lnSpc>
                <a:spcPct val="15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Exacerbation of low instability (i.e., CAPE) bias that already existed in GFSv15, driven largely by dry soil moisture</a:t>
            </a:r>
            <a:endParaRPr/>
          </a:p>
          <a:p>
            <a:pPr indent="0" lvl="0" marL="93721" marR="0" rtl="0" algn="l">
              <a:lnSpc>
                <a:spcPct val="150000"/>
              </a:lnSpc>
              <a:spcBef>
                <a:spcPts val="0"/>
              </a:spcBef>
              <a:spcAft>
                <a:spcPts val="0"/>
              </a:spcAft>
              <a:buNone/>
            </a:pPr>
            <a:r>
              <a:t/>
            </a:r>
            <a:endParaRPr sz="1000">
              <a:solidFill>
                <a:schemeClr val="dk1"/>
              </a:solidFill>
              <a:latin typeface="Arial"/>
              <a:ea typeface="Arial"/>
              <a:cs typeface="Arial"/>
              <a:sym typeface="Arial"/>
            </a:endParaRPr>
          </a:p>
          <a:p>
            <a:pPr indent="-192015" lvl="0" marL="285736" marR="0" rtl="0" algn="l">
              <a:lnSpc>
                <a:spcPct val="15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Lack of considerable improvement in forecasting radiation inversions</a:t>
            </a:r>
            <a:endParaRPr/>
          </a:p>
          <a:p>
            <a:pPr indent="-71365" lvl="1" marL="742903" marR="0" rtl="0" algn="l">
              <a:spcBef>
                <a:spcPts val="0"/>
              </a:spcBef>
              <a:spcAft>
                <a:spcPts val="0"/>
              </a:spcAft>
              <a:buClr>
                <a:schemeClr val="dk1"/>
              </a:buClr>
              <a:buSzPts val="1900"/>
              <a:buFont typeface="Arial"/>
              <a:buNone/>
            </a:pPr>
            <a:r>
              <a:t/>
            </a:r>
            <a:endParaRPr b="0" i="0" sz="1900" u="none" cap="none" strike="noStrike">
              <a:solidFill>
                <a:srgbClr val="0000FF"/>
              </a:solidFill>
              <a:latin typeface="Arial"/>
              <a:ea typeface="Arial"/>
              <a:cs typeface="Arial"/>
              <a:sym typeface="Arial"/>
            </a:endParaRPr>
          </a:p>
        </p:txBody>
      </p:sp>
      <p:sp>
        <p:nvSpPr>
          <p:cNvPr id="1394" name="Google Shape;1394;p7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395" name="Google Shape;1395;p73"/>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396" name="Google Shape;1396;p73"/>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397" name="Google Shape;1397;p73"/>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398" name="Google Shape;1398;p73"/>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399" name="Google Shape;1399;p7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00" name="Google Shape;1400;p73"/>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Common Concerns Across the Evaluations</a:t>
            </a:r>
            <a:endParaRPr/>
          </a:p>
        </p:txBody>
      </p:sp>
      <p:sp>
        <p:nvSpPr>
          <p:cNvPr id="1401" name="Google Shape;1401;p73"/>
          <p:cNvSpPr/>
          <p:nvPr/>
        </p:nvSpPr>
        <p:spPr>
          <a:xfrm>
            <a:off x="143169" y="4332998"/>
            <a:ext cx="7919378" cy="493852"/>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2" name="Google Shape;1402;p7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74"/>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08" name="Google Shape;1408;p74"/>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09" name="Google Shape;1409;p74"/>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10" name="Google Shape;1410;p74"/>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411" name="Google Shape;1411;p74"/>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12" name="Google Shape;1412;p7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13" name="Google Shape;1413;p74"/>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Inversions</a:t>
            </a:r>
            <a:endParaRPr/>
          </a:p>
        </p:txBody>
      </p:sp>
      <p:sp>
        <p:nvSpPr>
          <p:cNvPr id="1414" name="Google Shape;1414;p74"/>
          <p:cNvSpPr txBox="1"/>
          <p:nvPr/>
        </p:nvSpPr>
        <p:spPr>
          <a:xfrm>
            <a:off x="3279525" y="1021625"/>
            <a:ext cx="4590000" cy="400200"/>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2m Temp Errors    Analysis - Forecast</a:t>
            </a:r>
            <a:endParaRPr/>
          </a:p>
        </p:txBody>
      </p:sp>
      <p:pic>
        <p:nvPicPr>
          <p:cNvPr id="1415" name="Google Shape;1415;p74"/>
          <p:cNvPicPr preferRelativeResize="0"/>
          <p:nvPr/>
        </p:nvPicPr>
        <p:blipFill rotWithShape="1">
          <a:blip r:embed="rId5">
            <a:alphaModFix/>
          </a:blip>
          <a:srcRect b="89456" l="0" r="0" t="3198"/>
          <a:stretch/>
        </p:blipFill>
        <p:spPr>
          <a:xfrm>
            <a:off x="167053" y="2930680"/>
            <a:ext cx="3174120" cy="321368"/>
          </a:xfrm>
          <a:prstGeom prst="rect">
            <a:avLst/>
          </a:prstGeom>
          <a:noFill/>
          <a:ln>
            <a:noFill/>
          </a:ln>
        </p:spPr>
      </p:pic>
      <p:pic>
        <p:nvPicPr>
          <p:cNvPr id="1416" name="Google Shape;1416;p74"/>
          <p:cNvPicPr preferRelativeResize="0"/>
          <p:nvPr/>
        </p:nvPicPr>
        <p:blipFill rotWithShape="1">
          <a:blip r:embed="rId6">
            <a:alphaModFix/>
          </a:blip>
          <a:srcRect b="19390" l="0" r="0" t="20707"/>
          <a:stretch/>
        </p:blipFill>
        <p:spPr>
          <a:xfrm>
            <a:off x="167053" y="1022106"/>
            <a:ext cx="3035975" cy="1925601"/>
          </a:xfrm>
          <a:prstGeom prst="rect">
            <a:avLst/>
          </a:prstGeom>
          <a:noFill/>
          <a:ln>
            <a:noFill/>
          </a:ln>
        </p:spPr>
      </p:pic>
      <p:pic>
        <p:nvPicPr>
          <p:cNvPr id="1417" name="Google Shape;1417;p74"/>
          <p:cNvPicPr preferRelativeResize="0"/>
          <p:nvPr/>
        </p:nvPicPr>
        <p:blipFill rotWithShape="1">
          <a:blip r:embed="rId5">
            <a:alphaModFix/>
          </a:blip>
          <a:srcRect b="19464" l="0" r="0" t="20634"/>
          <a:stretch/>
        </p:blipFill>
        <p:spPr>
          <a:xfrm>
            <a:off x="167053" y="3160114"/>
            <a:ext cx="3112478" cy="1974124"/>
          </a:xfrm>
          <a:prstGeom prst="rect">
            <a:avLst/>
          </a:prstGeom>
          <a:noFill/>
          <a:ln>
            <a:noFill/>
          </a:ln>
        </p:spPr>
      </p:pic>
      <p:sp>
        <p:nvSpPr>
          <p:cNvPr id="1418" name="Google Shape;1418;p74"/>
          <p:cNvSpPr txBox="1"/>
          <p:nvPr/>
        </p:nvSpPr>
        <p:spPr>
          <a:xfrm>
            <a:off x="2905905" y="1498612"/>
            <a:ext cx="3332189" cy="3539430"/>
          </a:xfrm>
          <a:prstGeom prst="rect">
            <a:avLst/>
          </a:prstGeom>
          <a:noFill/>
          <a:ln>
            <a:noFill/>
          </a:ln>
        </p:spPr>
        <p:txBody>
          <a:bodyPr anchorCtr="0" anchor="t" bIns="45700" lIns="91425" spcFirstLastPara="1" rIns="91425" wrap="square" tIns="45700">
            <a:spAutoFit/>
          </a:bodyPr>
          <a:lstStyle/>
          <a:p>
            <a:pPr indent="0" lvl="0" marL="91440" marR="0" rtl="0" algn="l">
              <a:spcBef>
                <a:spcPts val="0"/>
              </a:spcBef>
              <a:spcAft>
                <a:spcPts val="0"/>
              </a:spcAft>
              <a:buNone/>
            </a:pPr>
            <a:r>
              <a:rPr lang="en-US" sz="1600">
                <a:solidFill>
                  <a:schemeClr val="dk1"/>
                </a:solidFill>
                <a:latin typeface="Arial"/>
                <a:ea typeface="Arial"/>
                <a:cs typeface="Arial"/>
                <a:sym typeface="Arial"/>
              </a:rPr>
              <a:t>    Fcst: 12Z 04/29/20 (F024)</a:t>
            </a:r>
            <a:endParaRPr/>
          </a:p>
          <a:p>
            <a:pPr indent="0" lvl="0" marL="91440" marR="0" rtl="0" algn="l">
              <a:spcBef>
                <a:spcPts val="0"/>
              </a:spcBef>
              <a:spcAft>
                <a:spcPts val="0"/>
              </a:spcAft>
              <a:buNone/>
            </a:pPr>
            <a:r>
              <a:rPr lang="en-US" sz="1600">
                <a:solidFill>
                  <a:schemeClr val="dk1"/>
                </a:solidFill>
                <a:latin typeface="Arial"/>
                <a:ea typeface="Arial"/>
                <a:cs typeface="Arial"/>
                <a:sym typeface="Arial"/>
              </a:rPr>
              <a:t>    Valid: 12Z 04/30/20</a:t>
            </a:r>
            <a:endParaRPr/>
          </a:p>
          <a:p>
            <a:pPr indent="0" lvl="0" marL="91440" marR="0" rtl="0" algn="l">
              <a:spcBef>
                <a:spcPts val="0"/>
              </a:spcBef>
              <a:spcAft>
                <a:spcPts val="0"/>
              </a:spcAft>
              <a:buNone/>
            </a:pPr>
            <a:r>
              <a:t/>
            </a:r>
            <a:endParaRPr sz="1600">
              <a:solidFill>
                <a:schemeClr val="dk1"/>
              </a:solidFill>
              <a:latin typeface="Arial"/>
              <a:ea typeface="Arial"/>
              <a:cs typeface="Arial"/>
              <a:sym typeface="Arial"/>
            </a:endParaRPr>
          </a:p>
          <a:p>
            <a:pPr indent="-342900" lvl="0" marL="434340"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Very large errors for a short range forecast.  </a:t>
            </a:r>
            <a:r>
              <a:rPr b="1" lang="en-US" sz="1600">
                <a:solidFill>
                  <a:schemeClr val="dk1"/>
                </a:solidFill>
                <a:latin typeface="Arial"/>
                <a:ea typeface="Arial"/>
                <a:cs typeface="Arial"/>
                <a:sym typeface="Arial"/>
              </a:rPr>
              <a:t>GFSv16 appears to offer very slight improvement</a:t>
            </a:r>
            <a:r>
              <a:rPr lang="en-US" sz="1600">
                <a:solidFill>
                  <a:schemeClr val="dk1"/>
                </a:solidFill>
                <a:latin typeface="Arial"/>
                <a:ea typeface="Arial"/>
                <a:cs typeface="Arial"/>
                <a:sym typeface="Arial"/>
              </a:rPr>
              <a:t>, but both forecasts are </a:t>
            </a:r>
            <a:r>
              <a:rPr b="1" lang="en-US" sz="1600">
                <a:solidFill>
                  <a:schemeClr val="dk1"/>
                </a:solidFill>
                <a:latin typeface="Arial"/>
                <a:ea typeface="Arial"/>
                <a:cs typeface="Arial"/>
                <a:sym typeface="Arial"/>
              </a:rPr>
              <a:t>far too warm </a:t>
            </a:r>
            <a:r>
              <a:rPr lang="en-US" sz="1600">
                <a:solidFill>
                  <a:schemeClr val="dk1"/>
                </a:solidFill>
                <a:latin typeface="Arial"/>
                <a:ea typeface="Arial"/>
                <a:cs typeface="Arial"/>
                <a:sym typeface="Arial"/>
              </a:rPr>
              <a:t>over the Plains and upper Midwest</a:t>
            </a:r>
            <a:endParaRPr/>
          </a:p>
          <a:p>
            <a:pPr indent="0" lvl="0" marL="91440" marR="0" rtl="0" algn="l">
              <a:spcBef>
                <a:spcPts val="0"/>
              </a:spcBef>
              <a:spcAft>
                <a:spcPts val="0"/>
              </a:spcAft>
              <a:buNone/>
            </a:pPr>
            <a:r>
              <a:t/>
            </a:r>
            <a:endParaRPr sz="1600">
              <a:solidFill>
                <a:schemeClr val="dk1"/>
              </a:solidFill>
              <a:latin typeface="Arial"/>
              <a:ea typeface="Arial"/>
              <a:cs typeface="Arial"/>
              <a:sym typeface="Arial"/>
            </a:endParaRPr>
          </a:p>
          <a:p>
            <a:pPr indent="-342900" lvl="0" marL="434340"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The </a:t>
            </a:r>
            <a:r>
              <a:rPr b="1" lang="en-US" sz="1600">
                <a:solidFill>
                  <a:schemeClr val="dk1"/>
                </a:solidFill>
                <a:latin typeface="Arial"/>
                <a:ea typeface="Arial"/>
                <a:cs typeface="Arial"/>
                <a:sym typeface="Arial"/>
              </a:rPr>
              <a:t>lack of a sufficiently strong inversion </a:t>
            </a:r>
            <a:r>
              <a:rPr lang="en-US" sz="1600">
                <a:solidFill>
                  <a:schemeClr val="dk1"/>
                </a:solidFill>
                <a:latin typeface="Arial"/>
                <a:ea typeface="Arial"/>
                <a:cs typeface="Arial"/>
                <a:sym typeface="Arial"/>
              </a:rPr>
              <a:t>shows up well in the forecast soundings</a:t>
            </a:r>
            <a:endParaRPr/>
          </a:p>
        </p:txBody>
      </p:sp>
      <p:pic>
        <p:nvPicPr>
          <p:cNvPr id="1419" name="Google Shape;1419;p74"/>
          <p:cNvPicPr preferRelativeResize="0"/>
          <p:nvPr/>
        </p:nvPicPr>
        <p:blipFill rotWithShape="1">
          <a:blip r:embed="rId7">
            <a:alphaModFix/>
          </a:blip>
          <a:srcRect b="19659" l="0" r="0" t="20634"/>
          <a:stretch/>
        </p:blipFill>
        <p:spPr>
          <a:xfrm>
            <a:off x="6190137" y="1419360"/>
            <a:ext cx="2966496" cy="1875406"/>
          </a:xfrm>
          <a:prstGeom prst="rect">
            <a:avLst/>
          </a:prstGeom>
          <a:noFill/>
          <a:ln>
            <a:noFill/>
          </a:ln>
        </p:spPr>
      </p:pic>
      <p:sp>
        <p:nvSpPr>
          <p:cNvPr id="1420" name="Google Shape;1420;p74"/>
          <p:cNvSpPr txBox="1"/>
          <p:nvPr/>
        </p:nvSpPr>
        <p:spPr>
          <a:xfrm>
            <a:off x="6690946" y="3345434"/>
            <a:ext cx="2286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NAM error map for same case shows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that this type of case  (strong radiational cooling) can be handled better</a:t>
            </a:r>
            <a:endParaRPr/>
          </a:p>
        </p:txBody>
      </p:sp>
      <p:sp>
        <p:nvSpPr>
          <p:cNvPr id="1421" name="Google Shape;1421;p74"/>
          <p:cNvSpPr txBox="1"/>
          <p:nvPr/>
        </p:nvSpPr>
        <p:spPr>
          <a:xfrm>
            <a:off x="2481118" y="2014847"/>
            <a:ext cx="6062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GFS</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v15</a:t>
            </a:r>
            <a:endParaRPr/>
          </a:p>
        </p:txBody>
      </p:sp>
      <p:sp>
        <p:nvSpPr>
          <p:cNvPr id="1422" name="Google Shape;1422;p74"/>
          <p:cNvSpPr txBox="1"/>
          <p:nvPr/>
        </p:nvSpPr>
        <p:spPr>
          <a:xfrm>
            <a:off x="2481118" y="4147176"/>
            <a:ext cx="6062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GFS</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v16</a:t>
            </a:r>
            <a:endParaRPr/>
          </a:p>
        </p:txBody>
      </p:sp>
      <p:sp>
        <p:nvSpPr>
          <p:cNvPr id="1423" name="Google Shape;1423;p7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500"/>
                                        <p:tgtEl>
                                          <p:spTgt spid="1419"/>
                                        </p:tgtEl>
                                      </p:cBhvr>
                                    </p:animEffect>
                                  </p:childTnLst>
                                </p:cTn>
                              </p:par>
                              <p:par>
                                <p:cTn fill="hold" nodeType="with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75"/>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29" name="Google Shape;1429;p75"/>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30" name="Google Shape;1430;p75"/>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31" name="Google Shape;1431;p75"/>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432" name="Google Shape;1432;p75"/>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33" name="Google Shape;1433;p7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34" name="Google Shape;1434;p75"/>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Inversions - BIS soundings</a:t>
            </a:r>
            <a:endParaRPr/>
          </a:p>
        </p:txBody>
      </p:sp>
      <p:pic>
        <p:nvPicPr>
          <p:cNvPr id="1435" name="Google Shape;1435;p75"/>
          <p:cNvPicPr preferRelativeResize="0"/>
          <p:nvPr/>
        </p:nvPicPr>
        <p:blipFill rotWithShape="1">
          <a:blip r:embed="rId5">
            <a:alphaModFix/>
          </a:blip>
          <a:srcRect b="0" l="0" r="0" t="0"/>
          <a:stretch/>
        </p:blipFill>
        <p:spPr>
          <a:xfrm>
            <a:off x="275150" y="1072438"/>
            <a:ext cx="5415540" cy="3936506"/>
          </a:xfrm>
          <a:prstGeom prst="rect">
            <a:avLst/>
          </a:prstGeom>
          <a:noFill/>
          <a:ln>
            <a:noFill/>
          </a:ln>
        </p:spPr>
      </p:pic>
      <p:sp>
        <p:nvSpPr>
          <p:cNvPr id="1436" name="Google Shape;1436;p75"/>
          <p:cNvSpPr txBox="1"/>
          <p:nvPr/>
        </p:nvSpPr>
        <p:spPr>
          <a:xfrm>
            <a:off x="6046750" y="1089150"/>
            <a:ext cx="2684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Bismarck, ND   (BIS)</a:t>
            </a:r>
            <a:endParaRPr/>
          </a:p>
        </p:txBody>
      </p:sp>
      <p:sp>
        <p:nvSpPr>
          <p:cNvPr id="1437" name="Google Shape;1437;p75"/>
          <p:cNvSpPr txBox="1"/>
          <p:nvPr/>
        </p:nvSpPr>
        <p:spPr>
          <a:xfrm>
            <a:off x="5836187" y="1602884"/>
            <a:ext cx="3109616" cy="3208571"/>
          </a:xfrm>
          <a:prstGeom prst="rect">
            <a:avLst/>
          </a:prstGeom>
          <a:noFill/>
          <a:ln>
            <a:noFill/>
          </a:ln>
        </p:spPr>
        <p:txBody>
          <a:bodyPr anchorCtr="0" anchor="t" bIns="45700" lIns="91425" spcFirstLastPara="1" rIns="91425" wrap="square" tIns="45700">
            <a:spAutoFit/>
          </a:bodyPr>
          <a:lstStyle/>
          <a:p>
            <a:pPr indent="0" lvl="0" marL="68580" marR="0" rtl="0" algn="l">
              <a:spcBef>
                <a:spcPts val="0"/>
              </a:spcBef>
              <a:spcAft>
                <a:spcPts val="0"/>
              </a:spcAft>
              <a:buNone/>
            </a:pPr>
            <a:r>
              <a:rPr lang="en-US" sz="1350">
                <a:solidFill>
                  <a:schemeClr val="dk1"/>
                </a:solidFill>
                <a:latin typeface="Arial"/>
                <a:ea typeface="Arial"/>
                <a:cs typeface="Arial"/>
                <a:sym typeface="Arial"/>
              </a:rPr>
              <a:t>Fcst: 12Z 04/29/20 (F024)</a:t>
            </a:r>
            <a:endParaRPr/>
          </a:p>
          <a:p>
            <a:pPr indent="0" lvl="0" marL="68580" marR="0" rtl="0" algn="l">
              <a:spcBef>
                <a:spcPts val="0"/>
              </a:spcBef>
              <a:spcAft>
                <a:spcPts val="0"/>
              </a:spcAft>
              <a:buNone/>
            </a:pPr>
            <a:r>
              <a:rPr lang="en-US" sz="1350">
                <a:solidFill>
                  <a:schemeClr val="dk1"/>
                </a:solidFill>
                <a:latin typeface="Arial"/>
                <a:ea typeface="Arial"/>
                <a:cs typeface="Arial"/>
                <a:sym typeface="Arial"/>
              </a:rPr>
              <a:t>Valid: 12Z 04/30/20</a:t>
            </a:r>
            <a:endParaRPr/>
          </a:p>
          <a:p>
            <a:pPr indent="0" lvl="0" marL="68580" marR="0" rtl="0" algn="l">
              <a:spcBef>
                <a:spcPts val="0"/>
              </a:spcBef>
              <a:spcAft>
                <a:spcPts val="0"/>
              </a:spcAft>
              <a:buNone/>
            </a:pPr>
            <a:r>
              <a:t/>
            </a:r>
            <a:endParaRPr sz="1350">
              <a:solidFill>
                <a:schemeClr val="dk1"/>
              </a:solidFill>
              <a:latin typeface="Arial"/>
              <a:ea typeface="Arial"/>
              <a:cs typeface="Arial"/>
              <a:sym typeface="Arial"/>
            </a:endParaRPr>
          </a:p>
          <a:p>
            <a:pPr indent="-257175" lvl="0" marL="325755" marR="0" rtl="0" algn="l">
              <a:spcBef>
                <a:spcPts val="0"/>
              </a:spcBef>
              <a:spcAft>
                <a:spcPts val="0"/>
              </a:spcAft>
              <a:buClr>
                <a:schemeClr val="dk1"/>
              </a:buClr>
              <a:buSzPts val="1350"/>
              <a:buFont typeface="Arial"/>
              <a:buChar char="•"/>
            </a:pPr>
            <a:r>
              <a:rPr lang="en-US" sz="1350">
                <a:solidFill>
                  <a:schemeClr val="dk1"/>
                </a:solidFill>
                <a:latin typeface="Arial"/>
                <a:ea typeface="Arial"/>
                <a:cs typeface="Arial"/>
                <a:sym typeface="Arial"/>
              </a:rPr>
              <a:t>GFSv15 and v16 both fail to capture the strength of the low-level inversion and end up way too warm at the lowest levels</a:t>
            </a:r>
            <a:endParaRPr/>
          </a:p>
          <a:p>
            <a:pPr indent="-171450" lvl="0" marL="325755" marR="0" rtl="0" algn="l">
              <a:spcBef>
                <a:spcPts val="0"/>
              </a:spcBef>
              <a:spcAft>
                <a:spcPts val="0"/>
              </a:spcAft>
              <a:buClr>
                <a:schemeClr val="dk1"/>
              </a:buClr>
              <a:buSzPts val="1350"/>
              <a:buFont typeface="Arial"/>
              <a:buNone/>
            </a:pPr>
            <a:r>
              <a:t/>
            </a:r>
            <a:endParaRPr sz="1350">
              <a:solidFill>
                <a:schemeClr val="dk1"/>
              </a:solidFill>
              <a:latin typeface="Arial"/>
              <a:ea typeface="Arial"/>
              <a:cs typeface="Arial"/>
              <a:sym typeface="Arial"/>
            </a:endParaRPr>
          </a:p>
          <a:p>
            <a:pPr indent="-257175" lvl="0" marL="325755" marR="0" rtl="0" algn="l">
              <a:spcBef>
                <a:spcPts val="0"/>
              </a:spcBef>
              <a:spcAft>
                <a:spcPts val="0"/>
              </a:spcAft>
              <a:buClr>
                <a:schemeClr val="dk1"/>
              </a:buClr>
              <a:buSzPts val="1350"/>
              <a:buFont typeface="Arial"/>
              <a:buChar char="•"/>
            </a:pPr>
            <a:r>
              <a:rPr lang="en-US" sz="1350">
                <a:solidFill>
                  <a:schemeClr val="dk1"/>
                </a:solidFill>
                <a:latin typeface="Arial"/>
                <a:ea typeface="Arial"/>
                <a:cs typeface="Arial"/>
                <a:sym typeface="Arial"/>
              </a:rPr>
              <a:t>GFSv16 shows very modest improvement over v15</a:t>
            </a:r>
            <a:endParaRPr/>
          </a:p>
          <a:p>
            <a:pPr indent="0" lvl="0" marL="68580" marR="0" rtl="0" algn="l">
              <a:spcBef>
                <a:spcPts val="0"/>
              </a:spcBef>
              <a:spcAft>
                <a:spcPts val="0"/>
              </a:spcAft>
              <a:buNone/>
            </a:pPr>
            <a:r>
              <a:t/>
            </a:r>
            <a:endParaRPr sz="1350">
              <a:solidFill>
                <a:schemeClr val="dk1"/>
              </a:solidFill>
              <a:latin typeface="Arial"/>
              <a:ea typeface="Arial"/>
              <a:cs typeface="Arial"/>
              <a:sym typeface="Arial"/>
            </a:endParaRPr>
          </a:p>
          <a:p>
            <a:pPr indent="-257175" lvl="0" marL="325755" marR="0" rtl="0" algn="l">
              <a:spcBef>
                <a:spcPts val="0"/>
              </a:spcBef>
              <a:spcAft>
                <a:spcPts val="0"/>
              </a:spcAft>
              <a:buClr>
                <a:schemeClr val="dk1"/>
              </a:buClr>
              <a:buSzPts val="1350"/>
              <a:buFont typeface="Arial"/>
              <a:buChar char="•"/>
            </a:pPr>
            <a:r>
              <a:rPr lang="en-US" sz="1350">
                <a:solidFill>
                  <a:schemeClr val="dk1"/>
                </a:solidFill>
                <a:latin typeface="Arial"/>
                <a:ea typeface="Arial"/>
                <a:cs typeface="Arial"/>
                <a:sym typeface="Arial"/>
              </a:rPr>
              <a:t>Note how the observed winds are weak at the lowest level; both GFS versions have winds that are too strong</a:t>
            </a:r>
            <a:endParaRPr/>
          </a:p>
        </p:txBody>
      </p:sp>
      <p:sp>
        <p:nvSpPr>
          <p:cNvPr id="1438" name="Google Shape;1438;p75"/>
          <p:cNvSpPr txBox="1"/>
          <p:nvPr/>
        </p:nvSpPr>
        <p:spPr>
          <a:xfrm>
            <a:off x="3952734" y="1572766"/>
            <a:ext cx="91185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OBS</a:t>
            </a:r>
            <a:endParaRPr/>
          </a:p>
          <a:p>
            <a:pPr indent="0" lvl="0" marL="0" marR="0" rtl="0" algn="l">
              <a:spcBef>
                <a:spcPts val="0"/>
              </a:spcBef>
              <a:spcAft>
                <a:spcPts val="0"/>
              </a:spcAft>
              <a:buNone/>
            </a:pPr>
            <a:r>
              <a:rPr b="1" lang="en-US" sz="1800">
                <a:solidFill>
                  <a:srgbClr val="0520FC"/>
                </a:solidFill>
                <a:latin typeface="Calibri"/>
                <a:ea typeface="Calibri"/>
                <a:cs typeface="Calibri"/>
                <a:sym typeface="Calibri"/>
              </a:rPr>
              <a:t>GFSV15</a:t>
            </a:r>
            <a:endParaRPr/>
          </a:p>
          <a:p>
            <a:pPr indent="0" lvl="0" marL="0" marR="0" rtl="0" algn="l">
              <a:spcBef>
                <a:spcPts val="0"/>
              </a:spcBef>
              <a:spcAft>
                <a:spcPts val="0"/>
              </a:spcAft>
              <a:buNone/>
            </a:pPr>
            <a:r>
              <a:rPr b="1" lang="en-US" sz="1800">
                <a:solidFill>
                  <a:srgbClr val="FF0000"/>
                </a:solidFill>
                <a:latin typeface="Calibri"/>
                <a:ea typeface="Calibri"/>
                <a:cs typeface="Calibri"/>
                <a:sym typeface="Calibri"/>
              </a:rPr>
              <a:t>GFSv16</a:t>
            </a:r>
            <a:endParaRPr/>
          </a:p>
        </p:txBody>
      </p:sp>
      <p:sp>
        <p:nvSpPr>
          <p:cNvPr id="1439" name="Google Shape;1439;p75"/>
          <p:cNvSpPr txBox="1"/>
          <p:nvPr/>
        </p:nvSpPr>
        <p:spPr>
          <a:xfrm>
            <a:off x="4800351" y="1036453"/>
            <a:ext cx="44114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OBS</a:t>
            </a:r>
            <a:endParaRPr/>
          </a:p>
        </p:txBody>
      </p:sp>
      <p:sp>
        <p:nvSpPr>
          <p:cNvPr id="1440" name="Google Shape;1440;p75"/>
          <p:cNvSpPr txBox="1"/>
          <p:nvPr/>
        </p:nvSpPr>
        <p:spPr>
          <a:xfrm>
            <a:off x="5425497" y="1036453"/>
            <a:ext cx="4106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0000"/>
                </a:solidFill>
                <a:latin typeface="Calibri"/>
                <a:ea typeface="Calibri"/>
                <a:cs typeface="Calibri"/>
                <a:sym typeface="Calibri"/>
              </a:rPr>
              <a:t>v16</a:t>
            </a:r>
            <a:endParaRPr/>
          </a:p>
        </p:txBody>
      </p:sp>
      <p:sp>
        <p:nvSpPr>
          <p:cNvPr id="1441" name="Google Shape;1441;p75"/>
          <p:cNvSpPr txBox="1"/>
          <p:nvPr/>
        </p:nvSpPr>
        <p:spPr>
          <a:xfrm>
            <a:off x="5127292" y="1036453"/>
            <a:ext cx="4106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520FC"/>
                </a:solidFill>
                <a:latin typeface="Calibri"/>
                <a:ea typeface="Calibri"/>
                <a:cs typeface="Calibri"/>
                <a:sym typeface="Calibri"/>
              </a:rPr>
              <a:t>v15</a:t>
            </a:r>
            <a:endParaRPr/>
          </a:p>
        </p:txBody>
      </p:sp>
      <p:sp>
        <p:nvSpPr>
          <p:cNvPr id="1442" name="Google Shape;1442;p7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76"/>
          <p:cNvSpPr/>
          <p:nvPr/>
        </p:nvSpPr>
        <p:spPr>
          <a:xfrm>
            <a:off x="18750" y="992825"/>
            <a:ext cx="9106500" cy="4029300"/>
          </a:xfrm>
          <a:prstGeom prst="rect">
            <a:avLst/>
          </a:prstGeom>
          <a:noFill/>
          <a:ln>
            <a:noFill/>
          </a:ln>
        </p:spPr>
        <p:txBody>
          <a:bodyPr anchorCtr="0" anchor="t" bIns="45700" lIns="91425" spcFirstLastPara="1" rIns="91425" wrap="square" tIns="45700">
            <a:spAutoFit/>
          </a:bodyPr>
          <a:lstStyle/>
          <a:p>
            <a:pPr indent="-192015" lvl="0" marL="285736" marR="0" rtl="0" algn="l">
              <a:spcBef>
                <a:spcPts val="0"/>
              </a:spcBef>
              <a:spcAft>
                <a:spcPts val="0"/>
              </a:spcAft>
              <a:buClr>
                <a:schemeClr val="dk1"/>
              </a:buClr>
              <a:buSzPts val="1650"/>
              <a:buChar char="•"/>
            </a:pPr>
            <a:r>
              <a:rPr b="1" lang="en-US" sz="1650">
                <a:solidFill>
                  <a:schemeClr val="dk1"/>
                </a:solidFill>
              </a:rPr>
              <a:t>There were 12 recommendations submitted for the atmospheric component of the evaluation:   10 recommended implementation, and 2 were neutral</a:t>
            </a:r>
            <a:endParaRPr b="1"/>
          </a:p>
          <a:p>
            <a:pPr indent="-87240" lvl="0" marL="285736" marR="0" rtl="0" algn="l">
              <a:spcBef>
                <a:spcPts val="0"/>
              </a:spcBef>
              <a:spcAft>
                <a:spcPts val="0"/>
              </a:spcAft>
              <a:buClr>
                <a:schemeClr val="dk1"/>
              </a:buClr>
              <a:buSzPts val="1650"/>
              <a:buFont typeface="Arial"/>
              <a:buNone/>
            </a:pPr>
            <a:r>
              <a:t/>
            </a:r>
            <a:endParaRPr b="1" sz="500">
              <a:solidFill>
                <a:schemeClr val="dk1"/>
              </a:solidFill>
            </a:endParaRPr>
          </a:p>
          <a:p>
            <a:pPr indent="-192015" lvl="0" marL="285736" marR="0" rtl="0" algn="l">
              <a:spcBef>
                <a:spcPts val="0"/>
              </a:spcBef>
              <a:spcAft>
                <a:spcPts val="0"/>
              </a:spcAft>
              <a:buClr>
                <a:schemeClr val="dk1"/>
              </a:buClr>
              <a:buSzPts val="1650"/>
              <a:buChar char="•"/>
            </a:pPr>
            <a:r>
              <a:rPr b="1" lang="en-US" sz="1650">
                <a:solidFill>
                  <a:schemeClr val="dk1"/>
                </a:solidFill>
              </a:rPr>
              <a:t>The biggest overall positives are the improved medium range synoptic performance of GFSv16 and the mitigated low-level cold bias in the cool season</a:t>
            </a:r>
            <a:endParaRPr b="1"/>
          </a:p>
          <a:p>
            <a:pPr indent="-87240" lvl="0" marL="285736" marR="0" rtl="0" algn="l">
              <a:spcBef>
                <a:spcPts val="0"/>
              </a:spcBef>
              <a:spcAft>
                <a:spcPts val="0"/>
              </a:spcAft>
              <a:buClr>
                <a:schemeClr val="dk1"/>
              </a:buClr>
              <a:buSzPts val="1650"/>
              <a:buFont typeface="Arial"/>
              <a:buNone/>
            </a:pPr>
            <a:r>
              <a:t/>
            </a:r>
            <a:endParaRPr b="1" sz="500">
              <a:solidFill>
                <a:schemeClr val="dk1"/>
              </a:solidFill>
            </a:endParaRPr>
          </a:p>
          <a:p>
            <a:pPr indent="-192015" lvl="0" marL="285736" marR="0" rtl="0" algn="l">
              <a:spcBef>
                <a:spcPts val="0"/>
              </a:spcBef>
              <a:spcAft>
                <a:spcPts val="0"/>
              </a:spcAft>
              <a:buClr>
                <a:schemeClr val="dk1"/>
              </a:buClr>
              <a:buSzPts val="1650"/>
              <a:buChar char="•"/>
            </a:pPr>
            <a:r>
              <a:rPr b="1" lang="en-US" sz="1650">
                <a:solidFill>
                  <a:schemeClr val="dk1"/>
                </a:solidFill>
              </a:rPr>
              <a:t>The biggest negative is the reduction of warm season CAPE values that are already too low in GFSv15</a:t>
            </a:r>
            <a:endParaRPr b="1"/>
          </a:p>
          <a:p>
            <a:pPr indent="-87240" lvl="0" marL="285736" marR="0" rtl="0" algn="l">
              <a:spcBef>
                <a:spcPts val="0"/>
              </a:spcBef>
              <a:spcAft>
                <a:spcPts val="0"/>
              </a:spcAft>
              <a:buClr>
                <a:schemeClr val="dk1"/>
              </a:buClr>
              <a:buSzPts val="1650"/>
              <a:buFont typeface="Arial"/>
              <a:buNone/>
            </a:pPr>
            <a:r>
              <a:t/>
            </a:r>
            <a:endParaRPr b="1" sz="500">
              <a:solidFill>
                <a:schemeClr val="dk1"/>
              </a:solidFill>
            </a:endParaRPr>
          </a:p>
          <a:p>
            <a:pPr indent="-192015" lvl="0" marL="285736" marR="0" rtl="0" algn="l">
              <a:spcBef>
                <a:spcPts val="0"/>
              </a:spcBef>
              <a:spcAft>
                <a:spcPts val="0"/>
              </a:spcAft>
              <a:buClr>
                <a:schemeClr val="dk1"/>
              </a:buClr>
              <a:buSzPts val="1650"/>
              <a:buChar char="•"/>
            </a:pPr>
            <a:r>
              <a:rPr b="1" lang="en-US" sz="1650">
                <a:solidFill>
                  <a:schemeClr val="dk1"/>
                </a:solidFill>
              </a:rPr>
              <a:t>Tropical performance has a mix of improvements and degradation.  </a:t>
            </a:r>
            <a:endParaRPr b="1" sz="1650">
              <a:solidFill>
                <a:schemeClr val="dk1"/>
              </a:solidFill>
            </a:endParaRPr>
          </a:p>
          <a:p>
            <a:pPr indent="0" lvl="0" marL="0" marR="0" rtl="0" algn="l">
              <a:spcBef>
                <a:spcPts val="0"/>
              </a:spcBef>
              <a:spcAft>
                <a:spcPts val="0"/>
              </a:spcAft>
              <a:buNone/>
            </a:pPr>
            <a:r>
              <a:t/>
            </a:r>
            <a:endParaRPr b="1" i="1" sz="500">
              <a:solidFill>
                <a:schemeClr val="dk1"/>
              </a:solidFill>
            </a:endParaRPr>
          </a:p>
          <a:p>
            <a:pPr indent="0" lvl="0" marL="0" marR="0" rtl="0" algn="l">
              <a:spcBef>
                <a:spcPts val="0"/>
              </a:spcBef>
              <a:spcAft>
                <a:spcPts val="0"/>
              </a:spcAft>
              <a:buNone/>
            </a:pPr>
            <a:r>
              <a:t/>
            </a:r>
            <a:endParaRPr b="1" sz="500">
              <a:solidFill>
                <a:schemeClr val="dk1"/>
              </a:solidFill>
            </a:endParaRPr>
          </a:p>
          <a:p>
            <a:pPr indent="-192015" lvl="0" marL="285736" marR="0" rtl="0" algn="l">
              <a:spcBef>
                <a:spcPts val="0"/>
              </a:spcBef>
              <a:spcAft>
                <a:spcPts val="0"/>
              </a:spcAft>
              <a:buClr>
                <a:schemeClr val="dk1"/>
              </a:buClr>
              <a:buSzPts val="1650"/>
              <a:buChar char="•"/>
            </a:pPr>
            <a:r>
              <a:rPr b="1" lang="en-US" sz="1650">
                <a:solidFill>
                  <a:schemeClr val="dk1"/>
                </a:solidFill>
              </a:rPr>
              <a:t>There were 3 recommendations submitted for the waves component of the evaluation:     1 recommended implementation, 1 was neutral, and 1 did not recommend implementation</a:t>
            </a:r>
            <a:endParaRPr b="1"/>
          </a:p>
          <a:p>
            <a:pPr indent="0" lvl="0" marL="0" marR="0" rtl="0" algn="l">
              <a:spcBef>
                <a:spcPts val="0"/>
              </a:spcBef>
              <a:spcAft>
                <a:spcPts val="0"/>
              </a:spcAft>
              <a:buClr>
                <a:schemeClr val="dk1"/>
              </a:buClr>
              <a:buSzPts val="1650"/>
              <a:buFont typeface="Arial"/>
              <a:buNone/>
            </a:pPr>
            <a:r>
              <a:t/>
            </a:r>
            <a:endParaRPr b="1" sz="500">
              <a:solidFill>
                <a:schemeClr val="dk1"/>
              </a:solidFill>
            </a:endParaRPr>
          </a:p>
          <a:p>
            <a:pPr indent="-192015" lvl="0" marL="285736" marR="0" rtl="0" algn="l">
              <a:spcBef>
                <a:spcPts val="0"/>
              </a:spcBef>
              <a:spcAft>
                <a:spcPts val="0"/>
              </a:spcAft>
              <a:buClr>
                <a:schemeClr val="dk1"/>
              </a:buClr>
              <a:buSzPts val="1650"/>
              <a:buChar char="•"/>
            </a:pPr>
            <a:r>
              <a:rPr b="1" lang="en-US" sz="1650">
                <a:solidFill>
                  <a:schemeClr val="dk1"/>
                </a:solidFill>
              </a:rPr>
              <a:t>The biggest waves concerns are along the U.S. West Coast and over the North Atlantic, where users like the higher-resolution Multi-1 output grids</a:t>
            </a:r>
            <a:endParaRPr sz="1650">
              <a:solidFill>
                <a:schemeClr val="dk1"/>
              </a:solidFill>
            </a:endParaRPr>
          </a:p>
        </p:txBody>
      </p:sp>
      <p:sp>
        <p:nvSpPr>
          <p:cNvPr id="1448" name="Google Shape;1448;p76"/>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49" name="Google Shape;1449;p76"/>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50" name="Google Shape;1450;p76"/>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51" name="Google Shape;1451;p76"/>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452" name="Google Shape;1452;p76"/>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53" name="Google Shape;1453;p7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54" name="Google Shape;1454;p76"/>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Summary of GFSv16 Evaluations</a:t>
            </a:r>
            <a:endParaRPr/>
          </a:p>
        </p:txBody>
      </p:sp>
      <p:sp>
        <p:nvSpPr>
          <p:cNvPr id="1455" name="Google Shape;1455;p7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77"/>
          <p:cNvSpPr/>
          <p:nvPr/>
        </p:nvSpPr>
        <p:spPr>
          <a:xfrm>
            <a:off x="896850" y="1125650"/>
            <a:ext cx="7308900" cy="3948900"/>
          </a:xfrm>
          <a:prstGeom prst="rect">
            <a:avLst/>
          </a:prstGeom>
          <a:noFill/>
          <a:ln>
            <a:noFill/>
          </a:ln>
        </p:spPr>
        <p:txBody>
          <a:bodyPr anchorCtr="0" anchor="t" bIns="45700" lIns="91425" spcFirstLastPara="1" rIns="91425" wrap="square" tIns="45700">
            <a:spAutoFit/>
          </a:bodyPr>
          <a:lstStyle/>
          <a:p>
            <a:pPr indent="-185665" lvl="0" marL="285736" marR="0" rtl="0" algn="l">
              <a:spcBef>
                <a:spcPts val="0"/>
              </a:spcBef>
              <a:spcAft>
                <a:spcPts val="0"/>
              </a:spcAft>
              <a:buClr>
                <a:schemeClr val="dk1"/>
              </a:buClr>
              <a:buSzPts val="2700"/>
              <a:buFont typeface="Arial"/>
              <a:buChar char="•"/>
            </a:pPr>
            <a:r>
              <a:rPr lang="en-US" sz="2700" u="sng">
                <a:solidFill>
                  <a:srgbClr val="0000FF"/>
                </a:solidFill>
                <a:latin typeface="Arial"/>
                <a:ea typeface="Arial"/>
                <a:cs typeface="Arial"/>
                <a:sym typeface="Arial"/>
                <a:hlinkClick r:id="rId3">
                  <a:extLst>
                    <a:ext uri="{A12FA001-AC4F-418D-AE19-62706E023703}">
                      <ahyp:hlinkClr val="tx"/>
                    </a:ext>
                  </a:extLst>
                </a:hlinkClick>
              </a:rPr>
              <a:t>WPC</a:t>
            </a:r>
            <a:r>
              <a:rPr lang="en-US" sz="2700">
                <a:solidFill>
                  <a:schemeClr val="dk1"/>
                </a:solidFill>
                <a:latin typeface="Arial"/>
                <a:ea typeface="Arial"/>
                <a:cs typeface="Arial"/>
                <a:sym typeface="Arial"/>
              </a:rPr>
              <a:t>: Mark Klein</a:t>
            </a:r>
            <a:endParaRPr sz="1300"/>
          </a:p>
          <a:p>
            <a:pPr indent="-14215" lvl="0" marL="285736" marR="0" rtl="0" algn="l">
              <a:spcBef>
                <a:spcPts val="0"/>
              </a:spcBef>
              <a:spcAft>
                <a:spcPts val="0"/>
              </a:spcAft>
              <a:buClr>
                <a:schemeClr val="dk1"/>
              </a:buClr>
              <a:buSzPts val="2800"/>
              <a:buFont typeface="Arial"/>
              <a:buNone/>
            </a:pPr>
            <a:r>
              <a:t/>
            </a:r>
            <a:endParaRPr sz="2700">
              <a:solidFill>
                <a:schemeClr val="dk1"/>
              </a:solidFill>
              <a:latin typeface="Arial"/>
              <a:ea typeface="Arial"/>
              <a:cs typeface="Arial"/>
              <a:sym typeface="Arial"/>
            </a:endParaRPr>
          </a:p>
          <a:p>
            <a:pPr indent="-185665" lvl="0" marL="285736" marR="0" rtl="0" algn="l">
              <a:spcBef>
                <a:spcPts val="0"/>
              </a:spcBef>
              <a:spcAft>
                <a:spcPts val="0"/>
              </a:spcAft>
              <a:buClr>
                <a:schemeClr val="dk1"/>
              </a:buClr>
              <a:buSzPts val="2700"/>
              <a:buFont typeface="Arial"/>
              <a:buChar char="•"/>
            </a:pPr>
            <a:r>
              <a:rPr lang="en-US" sz="2700" u="sng">
                <a:solidFill>
                  <a:srgbClr val="0000FF"/>
                </a:solidFill>
                <a:hlinkClick r:id="rId4">
                  <a:extLst>
                    <a:ext uri="{A12FA001-AC4F-418D-AE19-62706E023703}">
                      <ahyp:hlinkClr val="tx"/>
                    </a:ext>
                  </a:extLst>
                </a:hlinkClick>
              </a:rPr>
              <a:t>NHC</a:t>
            </a:r>
            <a:r>
              <a:rPr lang="en-US" sz="2700">
                <a:solidFill>
                  <a:schemeClr val="dk1"/>
                </a:solidFill>
                <a:latin typeface="Arial"/>
                <a:ea typeface="Arial"/>
                <a:cs typeface="Arial"/>
                <a:sym typeface="Arial"/>
              </a:rPr>
              <a:t>: Mike Brennan</a:t>
            </a:r>
            <a:endParaRPr sz="1300"/>
          </a:p>
          <a:p>
            <a:pPr indent="-14215" lvl="0" marL="285736" marR="0" rtl="0" algn="l">
              <a:spcBef>
                <a:spcPts val="0"/>
              </a:spcBef>
              <a:spcAft>
                <a:spcPts val="0"/>
              </a:spcAft>
              <a:buClr>
                <a:schemeClr val="dk1"/>
              </a:buClr>
              <a:buSzPts val="2800"/>
              <a:buFont typeface="Arial"/>
              <a:buNone/>
            </a:pPr>
            <a:r>
              <a:t/>
            </a:r>
            <a:endParaRPr sz="2700">
              <a:solidFill>
                <a:schemeClr val="dk1"/>
              </a:solidFill>
              <a:latin typeface="Arial"/>
              <a:ea typeface="Arial"/>
              <a:cs typeface="Arial"/>
              <a:sym typeface="Arial"/>
            </a:endParaRPr>
          </a:p>
          <a:p>
            <a:pPr indent="-185665" lvl="0" marL="285736" marR="0" rtl="0" algn="l">
              <a:spcBef>
                <a:spcPts val="0"/>
              </a:spcBef>
              <a:spcAft>
                <a:spcPts val="0"/>
              </a:spcAft>
              <a:buClr>
                <a:schemeClr val="dk1"/>
              </a:buClr>
              <a:buSzPts val="2700"/>
              <a:buFont typeface="Arial"/>
              <a:buChar char="•"/>
            </a:pPr>
            <a:r>
              <a:rPr lang="en-US" sz="2700" u="sng">
                <a:solidFill>
                  <a:srgbClr val="0000FF"/>
                </a:solidFill>
                <a:latin typeface="Arial"/>
                <a:ea typeface="Arial"/>
                <a:cs typeface="Arial"/>
                <a:sym typeface="Arial"/>
                <a:hlinkClick r:id="rId5">
                  <a:extLst>
                    <a:ext uri="{A12FA001-AC4F-418D-AE19-62706E023703}">
                      <ahyp:hlinkClr val="tx"/>
                    </a:ext>
                  </a:extLst>
                </a:hlinkClick>
              </a:rPr>
              <a:t>SPC</a:t>
            </a:r>
            <a:r>
              <a:rPr lang="en-US" sz="2700">
                <a:solidFill>
                  <a:schemeClr val="dk1"/>
                </a:solidFill>
                <a:latin typeface="Arial"/>
                <a:ea typeface="Arial"/>
                <a:cs typeface="Arial"/>
                <a:sym typeface="Arial"/>
              </a:rPr>
              <a:t>: Israel Jirak</a:t>
            </a:r>
            <a:endParaRPr sz="2700">
              <a:solidFill>
                <a:schemeClr val="dk1"/>
              </a:solidFill>
              <a:latin typeface="Arial"/>
              <a:ea typeface="Arial"/>
              <a:cs typeface="Arial"/>
              <a:sym typeface="Arial"/>
            </a:endParaRPr>
          </a:p>
          <a:p>
            <a:pPr indent="0" lvl="0" marL="0" marR="0" rtl="0" algn="l">
              <a:spcBef>
                <a:spcPts val="0"/>
              </a:spcBef>
              <a:spcAft>
                <a:spcPts val="0"/>
              </a:spcAft>
              <a:buNone/>
            </a:pPr>
            <a:r>
              <a:t/>
            </a:r>
            <a:endParaRPr sz="2700">
              <a:solidFill>
                <a:schemeClr val="dk1"/>
              </a:solidFill>
            </a:endParaRPr>
          </a:p>
          <a:p>
            <a:pPr indent="-185665" lvl="0" marL="285736" marR="0" rtl="0" algn="l">
              <a:spcBef>
                <a:spcPts val="0"/>
              </a:spcBef>
              <a:spcAft>
                <a:spcPts val="0"/>
              </a:spcAft>
              <a:buClr>
                <a:schemeClr val="dk1"/>
              </a:buClr>
              <a:buSzPts val="2700"/>
              <a:buChar char="•"/>
            </a:pPr>
            <a:r>
              <a:rPr lang="en-US" sz="2700" u="sng">
                <a:solidFill>
                  <a:schemeClr val="hlink"/>
                </a:solidFill>
                <a:hlinkClick r:id="rId6"/>
              </a:rPr>
              <a:t>Alaska Region</a:t>
            </a:r>
            <a:r>
              <a:rPr lang="en-US" sz="2700">
                <a:solidFill>
                  <a:schemeClr val="dk1"/>
                </a:solidFill>
              </a:rPr>
              <a:t>: Emily Niebuhr</a:t>
            </a:r>
            <a:endParaRPr sz="2700">
              <a:solidFill>
                <a:schemeClr val="dk1"/>
              </a:solidFill>
            </a:endParaRPr>
          </a:p>
          <a:p>
            <a:pPr indent="-14215" lvl="0" marL="285736" marR="0" rtl="0" algn="l">
              <a:spcBef>
                <a:spcPts val="0"/>
              </a:spcBef>
              <a:spcAft>
                <a:spcPts val="0"/>
              </a:spcAft>
              <a:buClr>
                <a:schemeClr val="dk1"/>
              </a:buClr>
              <a:buSzPts val="2800"/>
              <a:buFont typeface="Arial"/>
              <a:buNone/>
            </a:pPr>
            <a:r>
              <a:t/>
            </a:r>
            <a:endParaRPr sz="2700">
              <a:solidFill>
                <a:schemeClr val="dk1"/>
              </a:solidFill>
              <a:latin typeface="Arial"/>
              <a:ea typeface="Arial"/>
              <a:cs typeface="Arial"/>
              <a:sym typeface="Arial"/>
            </a:endParaRPr>
          </a:p>
          <a:p>
            <a:pPr indent="-185665" lvl="0" marL="285736" marR="0" rtl="0" algn="l">
              <a:spcBef>
                <a:spcPts val="0"/>
              </a:spcBef>
              <a:spcAft>
                <a:spcPts val="0"/>
              </a:spcAft>
              <a:buClr>
                <a:schemeClr val="dk1"/>
              </a:buClr>
              <a:buSzPts val="2700"/>
              <a:buFont typeface="Arial"/>
              <a:buChar char="•"/>
            </a:pPr>
            <a:r>
              <a:rPr lang="en-US" sz="2700" u="sng">
                <a:solidFill>
                  <a:srgbClr val="0000FF"/>
                </a:solidFill>
                <a:latin typeface="Arial"/>
                <a:ea typeface="Arial"/>
                <a:cs typeface="Arial"/>
                <a:sym typeface="Arial"/>
                <a:hlinkClick r:id="rId7">
                  <a:extLst>
                    <a:ext uri="{A12FA001-AC4F-418D-AE19-62706E023703}">
                      <ahyp:hlinkClr val="tx"/>
                    </a:ext>
                  </a:extLst>
                </a:hlinkClick>
              </a:rPr>
              <a:t>OPC</a:t>
            </a:r>
            <a:r>
              <a:rPr lang="en-US" sz="2700">
                <a:solidFill>
                  <a:schemeClr val="dk1"/>
                </a:solidFill>
                <a:latin typeface="Arial"/>
                <a:ea typeface="Arial"/>
                <a:cs typeface="Arial"/>
                <a:sym typeface="Arial"/>
              </a:rPr>
              <a:t>: Darin Figurskey</a:t>
            </a:r>
            <a:endParaRPr sz="2700">
              <a:solidFill>
                <a:schemeClr val="dk1"/>
              </a:solidFill>
              <a:latin typeface="Arial"/>
              <a:ea typeface="Arial"/>
              <a:cs typeface="Arial"/>
              <a:sym typeface="Arial"/>
            </a:endParaRPr>
          </a:p>
          <a:p>
            <a:pPr indent="-14215" lvl="0" marL="285736" marR="0" rtl="0" algn="l">
              <a:spcBef>
                <a:spcPts val="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
        <p:nvSpPr>
          <p:cNvPr id="1461" name="Google Shape;1461;p77"/>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62" name="Google Shape;1462;p77"/>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63" name="Google Shape;1463;p77"/>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64" name="Google Shape;1464;p77"/>
          <p:cNvPicPr preferRelativeResize="0"/>
          <p:nvPr/>
        </p:nvPicPr>
        <p:blipFill rotWithShape="1">
          <a:blip r:embed="rId8">
            <a:alphaModFix/>
          </a:blip>
          <a:srcRect b="0" l="0" r="0" t="0"/>
          <a:stretch/>
        </p:blipFill>
        <p:spPr>
          <a:xfrm>
            <a:off x="50032" y="80675"/>
            <a:ext cx="846824" cy="860437"/>
          </a:xfrm>
          <a:prstGeom prst="rect">
            <a:avLst/>
          </a:prstGeom>
          <a:noFill/>
          <a:ln>
            <a:noFill/>
          </a:ln>
        </p:spPr>
      </p:pic>
      <p:sp>
        <p:nvSpPr>
          <p:cNvPr id="1465" name="Google Shape;1465;p77"/>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66" name="Google Shape;1466;p77"/>
          <p:cNvPicPr preferRelativeResize="0"/>
          <p:nvPr/>
        </p:nvPicPr>
        <p:blipFill rotWithShape="1">
          <a:blip r:embed="rId9">
            <a:alphaModFix/>
          </a:blip>
          <a:srcRect b="0" l="0" r="0" t="0"/>
          <a:stretch/>
        </p:blipFill>
        <p:spPr>
          <a:xfrm>
            <a:off x="8252214" y="92010"/>
            <a:ext cx="841248" cy="841248"/>
          </a:xfrm>
          <a:prstGeom prst="rect">
            <a:avLst/>
          </a:prstGeom>
          <a:noFill/>
          <a:ln>
            <a:noFill/>
          </a:ln>
        </p:spPr>
      </p:pic>
      <p:sp>
        <p:nvSpPr>
          <p:cNvPr id="1467" name="Google Shape;1467;p77"/>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Reports from the Field</a:t>
            </a:r>
            <a:endParaRPr/>
          </a:p>
        </p:txBody>
      </p:sp>
      <p:sp>
        <p:nvSpPr>
          <p:cNvPr id="1468" name="Google Shape;1468;p7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78"/>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74" name="Google Shape;1474;p78"/>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75" name="Google Shape;1475;p78"/>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76" name="Google Shape;1476;p78"/>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477" name="Google Shape;1477;p78"/>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78" name="Google Shape;1478;p7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79" name="Google Shape;1479;p78"/>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HWRF</a:t>
            </a:r>
            <a:endParaRPr/>
          </a:p>
        </p:txBody>
      </p:sp>
      <p:pic>
        <p:nvPicPr>
          <p:cNvPr descr="https://lh6.googleusercontent.com/r5Xxhk9liF17qiTLX9yWLOluoUS3kNQT6lsOuwtTnYZ81E--abAt-m1XBJ2pFBEda-x0LAD283lop8Ir65F5fBi8tM1JfLeenHS94ySvvTbdTh1TFdiMJi1SzqbgQcBouarTecUP" id="1480" name="Google Shape;1480;p78"/>
          <p:cNvPicPr preferRelativeResize="0"/>
          <p:nvPr/>
        </p:nvPicPr>
        <p:blipFill rotWithShape="1">
          <a:blip r:embed="rId5">
            <a:alphaModFix/>
          </a:blip>
          <a:srcRect b="0" l="0" r="0" t="0"/>
          <a:stretch/>
        </p:blipFill>
        <p:spPr>
          <a:xfrm>
            <a:off x="395300" y="1260431"/>
            <a:ext cx="4078492" cy="2956749"/>
          </a:xfrm>
          <a:prstGeom prst="rect">
            <a:avLst/>
          </a:prstGeom>
          <a:noFill/>
          <a:ln>
            <a:noFill/>
          </a:ln>
        </p:spPr>
      </p:pic>
      <p:pic>
        <p:nvPicPr>
          <p:cNvPr descr="https://lh5.googleusercontent.com/lg4cW30qnBXLf2d-0wSKBQEfEfMg5V_VKft-ob9Z083YJ0DomYhIoO7Sf7hUWbmtSv0nT3ZXFqdPW1KJiDHtGnWJB3p5qYqhqsPZzuyUH4HLKkblo3CWw6JA6-TEPjBACs9VmvoX" id="1481" name="Google Shape;1481;p78"/>
          <p:cNvPicPr preferRelativeResize="0"/>
          <p:nvPr/>
        </p:nvPicPr>
        <p:blipFill rotWithShape="1">
          <a:blip r:embed="rId6">
            <a:alphaModFix/>
          </a:blip>
          <a:srcRect b="0" l="0" r="0" t="0"/>
          <a:stretch/>
        </p:blipFill>
        <p:spPr>
          <a:xfrm>
            <a:off x="4622806" y="1260431"/>
            <a:ext cx="4078494" cy="3008376"/>
          </a:xfrm>
          <a:prstGeom prst="rect">
            <a:avLst/>
          </a:prstGeom>
          <a:noFill/>
          <a:ln>
            <a:noFill/>
          </a:ln>
        </p:spPr>
      </p:pic>
      <p:sp>
        <p:nvSpPr>
          <p:cNvPr id="1482" name="Google Shape;1482;p78"/>
          <p:cNvSpPr txBox="1"/>
          <p:nvPr/>
        </p:nvSpPr>
        <p:spPr>
          <a:xfrm>
            <a:off x="504600" y="4262537"/>
            <a:ext cx="8134800" cy="7212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H221 shows improved track skill for all lead times with skill &gt; 5% at Day 3. Intensity skill is also mostly positive  except at days 1 and 5 where it is marginally below H220. </a:t>
            </a:r>
            <a:endParaRPr sz="1400">
              <a:solidFill>
                <a:schemeClr val="dk1"/>
              </a:solidFill>
              <a:latin typeface="Calibri"/>
              <a:ea typeface="Calibri"/>
              <a:cs typeface="Calibri"/>
              <a:sym typeface="Calibri"/>
            </a:endParaRPr>
          </a:p>
        </p:txBody>
      </p:sp>
      <p:sp>
        <p:nvSpPr>
          <p:cNvPr id="1483" name="Google Shape;1483;p78"/>
          <p:cNvSpPr txBox="1"/>
          <p:nvPr/>
        </p:nvSpPr>
        <p:spPr>
          <a:xfrm>
            <a:off x="50032" y="944764"/>
            <a:ext cx="90434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H221: HWRF (with GFS v16) vs H220 (Operational HWRF) for </a:t>
            </a:r>
            <a:r>
              <a:rPr b="1" i="0" lang="en-US" sz="1800" u="sng" cap="none" strike="noStrike">
                <a:solidFill>
                  <a:srgbClr val="FF0000"/>
                </a:solidFill>
                <a:latin typeface="Calibri"/>
                <a:ea typeface="Calibri"/>
                <a:cs typeface="Calibri"/>
                <a:sym typeface="Calibri"/>
              </a:rPr>
              <a:t>NATL Basin </a:t>
            </a:r>
            <a:r>
              <a:rPr b="1" i="0" lang="en-US" sz="1800" u="none" cap="none" strike="noStrike">
                <a:solidFill>
                  <a:srgbClr val="FF0000"/>
                </a:solidFill>
                <a:latin typeface="Calibri"/>
                <a:ea typeface="Calibri"/>
                <a:cs typeface="Calibri"/>
                <a:sym typeface="Calibri"/>
              </a:rPr>
              <a:t>(Late model) </a:t>
            </a:r>
            <a:endParaRPr b="1" sz="1800">
              <a:solidFill>
                <a:srgbClr val="FF0000"/>
              </a:solidFill>
              <a:latin typeface="Calibri"/>
              <a:ea typeface="Calibri"/>
              <a:cs typeface="Calibri"/>
              <a:sym typeface="Calibri"/>
            </a:endParaRPr>
          </a:p>
        </p:txBody>
      </p:sp>
      <p:sp>
        <p:nvSpPr>
          <p:cNvPr id="1484" name="Google Shape;1484;p7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89" name="Google Shape;189;p8"/>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90" name="Google Shape;190;p8"/>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91" name="Google Shape;191;p8"/>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92" name="Google Shape;192;p8"/>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93" name="Google Shape;193;p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94" name="Google Shape;194;p8"/>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GFSv16: Major Changes to the Forecast Model</a:t>
            </a:r>
            <a:endParaRPr/>
          </a:p>
        </p:txBody>
      </p:sp>
      <p:sp>
        <p:nvSpPr>
          <p:cNvPr id="195" name="Google Shape;195;p8"/>
          <p:cNvSpPr txBox="1"/>
          <p:nvPr>
            <p:ph idx="1" type="body"/>
          </p:nvPr>
        </p:nvSpPr>
        <p:spPr>
          <a:xfrm>
            <a:off x="2" y="1161212"/>
            <a:ext cx="9043428" cy="380167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2800"/>
              <a:buFont typeface="Merriweather Sans"/>
              <a:buNone/>
            </a:pPr>
            <a:r>
              <a:rPr b="1" lang="en-US" sz="1600">
                <a:latin typeface="Arial"/>
                <a:ea typeface="Arial"/>
                <a:cs typeface="Arial"/>
                <a:sym typeface="Arial"/>
              </a:rPr>
              <a:t>Model resolution:</a:t>
            </a:r>
            <a:endParaRPr sz="1600">
              <a:latin typeface="Arial"/>
              <a:ea typeface="Arial"/>
              <a:cs typeface="Arial"/>
              <a:sym typeface="Arial"/>
            </a:endParaRPr>
          </a:p>
          <a:p>
            <a:pPr indent="0" lvl="1" marL="285750" rtl="0" algn="l">
              <a:spcBef>
                <a:spcPts val="225"/>
              </a:spcBef>
              <a:spcAft>
                <a:spcPts val="0"/>
              </a:spcAft>
              <a:buClr>
                <a:srgbClr val="0000FF"/>
              </a:buClr>
              <a:buSzPts val="1800"/>
              <a:buFont typeface="Merriweather Sans"/>
              <a:buNone/>
            </a:pPr>
            <a:r>
              <a:rPr lang="en-US" sz="1600">
                <a:solidFill>
                  <a:srgbClr val="0000FF"/>
                </a:solidFill>
              </a:rPr>
              <a:t>Increased vertical layers from 64 to 127 &amp; raised model top from 54 km to 80 km</a:t>
            </a:r>
            <a:endParaRPr sz="1600"/>
          </a:p>
          <a:p>
            <a:pPr indent="0" lvl="0" marL="0" rtl="0" algn="l">
              <a:spcBef>
                <a:spcPts val="0"/>
              </a:spcBef>
              <a:spcAft>
                <a:spcPts val="0"/>
              </a:spcAft>
              <a:buClr>
                <a:srgbClr val="000000"/>
              </a:buClr>
              <a:buSzPts val="2800"/>
              <a:buFont typeface="Merriweather Sans"/>
              <a:buNone/>
            </a:pPr>
            <a:r>
              <a:t/>
            </a:r>
            <a:endParaRPr b="1" sz="500">
              <a:latin typeface="Arial"/>
              <a:ea typeface="Arial"/>
              <a:cs typeface="Arial"/>
              <a:sym typeface="Arial"/>
            </a:endParaRPr>
          </a:p>
          <a:p>
            <a:pPr indent="0" lvl="0" marL="0" rtl="0" algn="l">
              <a:spcBef>
                <a:spcPts val="0"/>
              </a:spcBef>
              <a:spcAft>
                <a:spcPts val="0"/>
              </a:spcAft>
              <a:buClr>
                <a:srgbClr val="000000"/>
              </a:buClr>
              <a:buSzPts val="2800"/>
              <a:buFont typeface="Merriweather Sans"/>
              <a:buNone/>
            </a:pPr>
            <a:r>
              <a:rPr b="1" lang="en-US" sz="1600">
                <a:latin typeface="Arial"/>
                <a:ea typeface="Arial"/>
                <a:cs typeface="Arial"/>
                <a:sym typeface="Arial"/>
              </a:rPr>
              <a:t>Physics updates:</a:t>
            </a:r>
            <a:endParaRPr sz="1600"/>
          </a:p>
          <a:p>
            <a:pPr indent="-1543050" lvl="0" marL="1828800" rtl="0" algn="l">
              <a:spcBef>
                <a:spcPts val="0"/>
              </a:spcBef>
              <a:spcAft>
                <a:spcPts val="0"/>
              </a:spcAft>
              <a:buClr>
                <a:srgbClr val="000000"/>
              </a:buClr>
              <a:buSzPts val="2800"/>
              <a:buFont typeface="Merriweather Sans"/>
              <a:buNone/>
            </a:pPr>
            <a:r>
              <a:rPr lang="en-US" sz="1400">
                <a:solidFill>
                  <a:srgbClr val="0000FF"/>
                </a:solidFill>
              </a:rPr>
              <a:t>PBL/turbulence: 	</a:t>
            </a:r>
            <a:r>
              <a:rPr lang="en-US" sz="1400"/>
              <a:t>Replaced K-EDMF with sa-TKE-EDMF (Revised background diffusivity as a stability dependent function)</a:t>
            </a:r>
            <a:r>
              <a:rPr b="1" lang="en-US" sz="1400"/>
              <a:t> </a:t>
            </a:r>
            <a:endParaRPr/>
          </a:p>
          <a:p>
            <a:pPr indent="-1543050" lvl="1" marL="1828800" rtl="0" algn="l">
              <a:spcBef>
                <a:spcPts val="225"/>
              </a:spcBef>
              <a:spcAft>
                <a:spcPts val="0"/>
              </a:spcAft>
              <a:buClr>
                <a:srgbClr val="0000FF"/>
              </a:buClr>
              <a:buSzPts val="1800"/>
              <a:buFont typeface="Merriweather Sans"/>
              <a:buNone/>
            </a:pPr>
            <a:r>
              <a:rPr lang="en-US" sz="1400">
                <a:solidFill>
                  <a:srgbClr val="0000FF"/>
                </a:solidFill>
              </a:rPr>
              <a:t>GWD:	</a:t>
            </a:r>
            <a:r>
              <a:rPr lang="en-US" sz="1400"/>
              <a:t>Added a parameterization for subgrid scale nonstationary gravity-wave drag</a:t>
            </a:r>
            <a:endParaRPr/>
          </a:p>
          <a:p>
            <a:pPr indent="-1543050" lvl="1" marL="1828800" rtl="0" algn="l">
              <a:spcBef>
                <a:spcPts val="225"/>
              </a:spcBef>
              <a:spcAft>
                <a:spcPts val="0"/>
              </a:spcAft>
              <a:buClr>
                <a:srgbClr val="000000"/>
              </a:buClr>
              <a:buSzPts val="1800"/>
              <a:buFont typeface="Merriweather Sans"/>
              <a:buNone/>
            </a:pPr>
            <a:r>
              <a:rPr lang="en-US" sz="1400">
                <a:latin typeface="Arial"/>
                <a:ea typeface="Arial"/>
                <a:cs typeface="Arial"/>
                <a:sym typeface="Arial"/>
              </a:rPr>
              <a:t>Radiation:  	</a:t>
            </a:r>
            <a:r>
              <a:rPr lang="en-US" sz="1400">
                <a:solidFill>
                  <a:schemeClr val="dk1"/>
                </a:solidFill>
                <a:highlight>
                  <a:srgbClr val="FFFFFF"/>
                </a:highlight>
              </a:rPr>
              <a:t>Updated calculation of solar radiation absorption by </a:t>
            </a:r>
            <a:r>
              <a:rPr lang="en-US" sz="1400">
                <a:solidFill>
                  <a:schemeClr val="dk1"/>
                </a:solidFill>
              </a:rPr>
              <a:t>water clouds;  </a:t>
            </a:r>
            <a:r>
              <a:rPr lang="en-US" sz="1400"/>
              <a:t>Updated cloud overlap assumptions.</a:t>
            </a:r>
            <a:endParaRPr/>
          </a:p>
          <a:p>
            <a:pPr indent="-1543050" lvl="1" marL="1828800" rtl="0" algn="l">
              <a:spcBef>
                <a:spcPts val="225"/>
              </a:spcBef>
              <a:spcAft>
                <a:spcPts val="0"/>
              </a:spcAft>
              <a:buClr>
                <a:srgbClr val="000000"/>
              </a:buClr>
              <a:buSzPts val="1800"/>
              <a:buFont typeface="Merriweather Sans"/>
              <a:buNone/>
            </a:pPr>
            <a:r>
              <a:rPr lang="en-US" sz="1400">
                <a:latin typeface="Arial"/>
                <a:ea typeface="Arial"/>
                <a:cs typeface="Arial"/>
                <a:sym typeface="Arial"/>
              </a:rPr>
              <a:t>Microphysics: 	</a:t>
            </a:r>
            <a:r>
              <a:rPr lang="en-US" sz="1400"/>
              <a:t>Updated </a:t>
            </a:r>
            <a:r>
              <a:rPr lang="en-US" sz="1400">
                <a:latin typeface="Arial"/>
                <a:ea typeface="Arial"/>
                <a:cs typeface="Arial"/>
                <a:sym typeface="Arial"/>
              </a:rPr>
              <a:t>GFDL </a:t>
            </a:r>
            <a:r>
              <a:rPr lang="en-US" sz="1400"/>
              <a:t>microphysics scheme </a:t>
            </a:r>
            <a:r>
              <a:rPr lang="en-US" sz="1400">
                <a:latin typeface="Arial"/>
                <a:ea typeface="Arial"/>
                <a:cs typeface="Arial"/>
                <a:sym typeface="Arial"/>
              </a:rPr>
              <a:t>for </a:t>
            </a:r>
            <a:r>
              <a:rPr lang="en-US" sz="1400"/>
              <a:t>computing ice cloud effective radius</a:t>
            </a:r>
            <a:endParaRPr sz="1400">
              <a:latin typeface="Arial"/>
              <a:ea typeface="Arial"/>
              <a:cs typeface="Arial"/>
              <a:sym typeface="Arial"/>
            </a:endParaRPr>
          </a:p>
          <a:p>
            <a:pPr indent="-1543050" lvl="1" marL="1828800" rtl="0" algn="l">
              <a:spcBef>
                <a:spcPts val="225"/>
              </a:spcBef>
              <a:spcAft>
                <a:spcPts val="0"/>
              </a:spcAft>
              <a:buClr>
                <a:srgbClr val="000000"/>
              </a:buClr>
              <a:buSzPts val="1800"/>
              <a:buFont typeface="Merriweather Sans"/>
              <a:buNone/>
            </a:pPr>
            <a:r>
              <a:rPr lang="en-US" sz="1400"/>
              <a:t>Noah LSM: 	Revised ground heat flux calculation over snow covered surface; Introduced  vegetation impact on surface energy budget over urban area</a:t>
            </a:r>
            <a:endParaRPr/>
          </a:p>
          <a:p>
            <a:pPr indent="0" lvl="0" marL="0" rtl="0" algn="l">
              <a:spcBef>
                <a:spcPts val="0"/>
              </a:spcBef>
              <a:spcAft>
                <a:spcPts val="0"/>
              </a:spcAft>
              <a:buClr>
                <a:srgbClr val="000000"/>
              </a:buClr>
              <a:buSzPts val="2800"/>
              <a:buFont typeface="Merriweather Sans"/>
              <a:buNone/>
            </a:pPr>
            <a:r>
              <a:t/>
            </a:r>
            <a:endParaRPr b="1" sz="500"/>
          </a:p>
          <a:p>
            <a:pPr indent="0" lvl="0" marL="0" rtl="0" algn="l">
              <a:spcBef>
                <a:spcPts val="0"/>
              </a:spcBef>
              <a:spcAft>
                <a:spcPts val="0"/>
              </a:spcAft>
              <a:buClr>
                <a:srgbClr val="000000"/>
              </a:buClr>
              <a:buSzPts val="2800"/>
              <a:buFont typeface="Merriweather Sans"/>
              <a:buNone/>
            </a:pPr>
            <a:r>
              <a:rPr b="1" lang="en-US" sz="1600">
                <a:latin typeface="Arial"/>
                <a:ea typeface="Arial"/>
                <a:cs typeface="Arial"/>
                <a:sym typeface="Arial"/>
              </a:rPr>
              <a:t>Coupling to Wave Model:</a:t>
            </a:r>
            <a:endParaRPr sz="1600">
              <a:latin typeface="Arial"/>
              <a:ea typeface="Arial"/>
              <a:cs typeface="Arial"/>
              <a:sym typeface="Arial"/>
            </a:endParaRPr>
          </a:p>
          <a:p>
            <a:pPr indent="0" lvl="1" marL="285750" rtl="0" algn="l">
              <a:spcBef>
                <a:spcPts val="225"/>
              </a:spcBef>
              <a:spcAft>
                <a:spcPts val="0"/>
              </a:spcAft>
              <a:buClr>
                <a:srgbClr val="000000"/>
              </a:buClr>
              <a:buSzPts val="1800"/>
              <a:buFont typeface="Merriweather Sans"/>
              <a:buNone/>
            </a:pPr>
            <a:r>
              <a:rPr lang="en-US" sz="1400">
                <a:latin typeface="Arial"/>
                <a:ea typeface="Arial"/>
                <a:cs typeface="Arial"/>
                <a:sym typeface="Arial"/>
              </a:rPr>
              <a:t>One-way coupling of atmospheric model with Global Wave Model </a:t>
            </a:r>
            <a:r>
              <a:rPr lang="en-US" sz="1400"/>
              <a:t>(WaveWatch III, Multi_1)</a:t>
            </a:r>
            <a:endParaRPr/>
          </a:p>
          <a:p>
            <a:pPr indent="0" lvl="0" marL="0" rtl="0" algn="l">
              <a:spcBef>
                <a:spcPts val="0"/>
              </a:spcBef>
              <a:spcAft>
                <a:spcPts val="0"/>
              </a:spcAft>
              <a:buClr>
                <a:schemeClr val="dk1"/>
              </a:buClr>
              <a:buSzPts val="2800"/>
              <a:buFont typeface="Merriweather Sans"/>
              <a:buNone/>
            </a:pPr>
            <a:r>
              <a:t/>
            </a:r>
            <a:endParaRPr b="1" sz="500">
              <a:solidFill>
                <a:schemeClr val="dk1"/>
              </a:solidFill>
            </a:endParaRPr>
          </a:p>
        </p:txBody>
      </p:sp>
      <p:sp>
        <p:nvSpPr>
          <p:cNvPr id="196" name="Google Shape;196;p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79"/>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490" name="Google Shape;1490;p79"/>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491" name="Google Shape;1491;p79"/>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492" name="Google Shape;1492;p79"/>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493" name="Google Shape;1493;p79"/>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494" name="Google Shape;1494;p7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495" name="Google Shape;1495;p79"/>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HWRF</a:t>
            </a:r>
            <a:endParaRPr/>
          </a:p>
        </p:txBody>
      </p:sp>
      <p:sp>
        <p:nvSpPr>
          <p:cNvPr id="1496" name="Google Shape;1496;p79"/>
          <p:cNvSpPr txBox="1"/>
          <p:nvPr/>
        </p:nvSpPr>
        <p:spPr>
          <a:xfrm>
            <a:off x="50032" y="944764"/>
            <a:ext cx="90434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H221: HWRF (with GFS v16) vs H220 (Operational HWRF) for </a:t>
            </a:r>
            <a:r>
              <a:rPr b="1" i="0" lang="en-US" sz="1800" u="sng" cap="none" strike="noStrike">
                <a:solidFill>
                  <a:srgbClr val="FF0000"/>
                </a:solidFill>
                <a:latin typeface="Calibri"/>
                <a:ea typeface="Calibri"/>
                <a:cs typeface="Calibri"/>
                <a:sym typeface="Calibri"/>
              </a:rPr>
              <a:t>EPAC Basin </a:t>
            </a:r>
            <a:r>
              <a:rPr b="1" i="0" lang="en-US" sz="1800" u="none" cap="none" strike="noStrike">
                <a:solidFill>
                  <a:srgbClr val="FF0000"/>
                </a:solidFill>
                <a:latin typeface="Calibri"/>
                <a:ea typeface="Calibri"/>
                <a:cs typeface="Calibri"/>
                <a:sym typeface="Calibri"/>
              </a:rPr>
              <a:t>(Late model) </a:t>
            </a:r>
            <a:endParaRPr b="1" sz="1800">
              <a:solidFill>
                <a:srgbClr val="FF0000"/>
              </a:solidFill>
              <a:latin typeface="Calibri"/>
              <a:ea typeface="Calibri"/>
              <a:cs typeface="Calibri"/>
              <a:sym typeface="Calibri"/>
            </a:endParaRPr>
          </a:p>
        </p:txBody>
      </p:sp>
      <p:pic>
        <p:nvPicPr>
          <p:cNvPr descr="https://lh5.googleusercontent.com/gQwVm1Nbb8_Pss7URwTMICA3UNEUjCwogZ-A9JVsr9e-QeXtfvQ91tECw_u1w_1HrS2hvHJTemv5HJu3JP7GSugJQy6Fa9d0YjBSzMC9DFYFnOW86Pm17Jk0-8gUQ6OHvA--XsKG" id="1497" name="Google Shape;1497;p79"/>
          <p:cNvPicPr preferRelativeResize="0"/>
          <p:nvPr/>
        </p:nvPicPr>
        <p:blipFill rotWithShape="1">
          <a:blip r:embed="rId5">
            <a:alphaModFix/>
          </a:blip>
          <a:srcRect b="0" l="0" r="0" t="0"/>
          <a:stretch/>
        </p:blipFill>
        <p:spPr>
          <a:xfrm>
            <a:off x="479975" y="1277870"/>
            <a:ext cx="4078487" cy="3008376"/>
          </a:xfrm>
          <a:prstGeom prst="rect">
            <a:avLst/>
          </a:prstGeom>
          <a:noFill/>
          <a:ln>
            <a:noFill/>
          </a:ln>
        </p:spPr>
      </p:pic>
      <p:pic>
        <p:nvPicPr>
          <p:cNvPr descr="https://lh6.googleusercontent.com/7KtGzv87yJthdvnSoGw3L_AtHhPd5LgPCcopKzRChJMA7gmmUHHnL2KAhkrOr43YVcham-jOFgoK0EUN94g3aEq59jTwp9yvHEgnYhczHpZr6KX5V8_tXOoERNKc09iuqhH6-ZSy" id="1498" name="Google Shape;1498;p79"/>
          <p:cNvPicPr preferRelativeResize="0"/>
          <p:nvPr/>
        </p:nvPicPr>
        <p:blipFill rotWithShape="1">
          <a:blip r:embed="rId6">
            <a:alphaModFix/>
          </a:blip>
          <a:srcRect b="0" l="0" r="0" t="0"/>
          <a:stretch/>
        </p:blipFill>
        <p:spPr>
          <a:xfrm>
            <a:off x="4768436" y="1277870"/>
            <a:ext cx="4078489" cy="3008376"/>
          </a:xfrm>
          <a:prstGeom prst="rect">
            <a:avLst/>
          </a:prstGeom>
          <a:noFill/>
          <a:ln>
            <a:noFill/>
          </a:ln>
        </p:spPr>
      </p:pic>
      <p:sp>
        <p:nvSpPr>
          <p:cNvPr id="1499" name="Google Shape;1499;p79"/>
          <p:cNvSpPr txBox="1"/>
          <p:nvPr/>
        </p:nvSpPr>
        <p:spPr>
          <a:xfrm>
            <a:off x="529225" y="4244301"/>
            <a:ext cx="8134800" cy="88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For EPAC basin, H221 shows significantly improved track skill for all lead times with skill &gt; 20% at Days 4 and 5. Intensity skill is negative between hrs 30-60 but positive for longer lead times at Days 3-5.  Overall, intensity skill for H221 is neutral.</a:t>
            </a:r>
            <a:endParaRPr sz="1400">
              <a:solidFill>
                <a:schemeClr val="dk1"/>
              </a:solidFill>
              <a:latin typeface="Calibri"/>
              <a:ea typeface="Calibri"/>
              <a:cs typeface="Calibri"/>
              <a:sym typeface="Calibri"/>
            </a:endParaRPr>
          </a:p>
        </p:txBody>
      </p:sp>
      <p:sp>
        <p:nvSpPr>
          <p:cNvPr id="1500" name="Google Shape;1500;p7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80"/>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06" name="Google Shape;1506;p80"/>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07" name="Google Shape;1507;p80"/>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08" name="Google Shape;1508;p80"/>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509" name="Google Shape;1509;p80"/>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10" name="Google Shape;1510;p80"/>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511" name="Google Shape;1511;p80"/>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HMON</a:t>
            </a:r>
            <a:endParaRPr/>
          </a:p>
        </p:txBody>
      </p:sp>
      <p:sp>
        <p:nvSpPr>
          <p:cNvPr id="1512" name="Google Shape;1512;p80"/>
          <p:cNvSpPr txBox="1"/>
          <p:nvPr/>
        </p:nvSpPr>
        <p:spPr>
          <a:xfrm>
            <a:off x="50032" y="944764"/>
            <a:ext cx="90434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800"/>
              <a:buFont typeface="Calibri"/>
              <a:buNone/>
            </a:pPr>
            <a:r>
              <a:rPr b="1" lang="en-US" sz="1800">
                <a:solidFill>
                  <a:srgbClr val="FF0000"/>
                </a:solidFill>
                <a:latin typeface="Calibri"/>
                <a:ea typeface="Calibri"/>
                <a:cs typeface="Calibri"/>
                <a:sym typeface="Calibri"/>
              </a:rPr>
              <a:t>M</a:t>
            </a:r>
            <a:r>
              <a:rPr b="1" i="0" lang="en-US" sz="1800" u="none" cap="none" strike="noStrike">
                <a:solidFill>
                  <a:srgbClr val="FF0000"/>
                </a:solidFill>
                <a:latin typeface="Calibri"/>
                <a:ea typeface="Calibri"/>
                <a:cs typeface="Calibri"/>
                <a:sym typeface="Calibri"/>
              </a:rPr>
              <a:t>221: HMON (with GFS v16) vs M220 (Operational HMON) for </a:t>
            </a:r>
            <a:r>
              <a:rPr b="1" i="0" lang="en-US" sz="1800" u="sng" cap="none" strike="noStrike">
                <a:solidFill>
                  <a:srgbClr val="FF0000"/>
                </a:solidFill>
                <a:latin typeface="Calibri"/>
                <a:ea typeface="Calibri"/>
                <a:cs typeface="Calibri"/>
                <a:sym typeface="Calibri"/>
              </a:rPr>
              <a:t>NATL Basin </a:t>
            </a:r>
            <a:r>
              <a:rPr b="1" i="0" lang="en-US" sz="1800" u="none" cap="none" strike="noStrike">
                <a:solidFill>
                  <a:srgbClr val="FF0000"/>
                </a:solidFill>
                <a:latin typeface="Calibri"/>
                <a:ea typeface="Calibri"/>
                <a:cs typeface="Calibri"/>
                <a:sym typeface="Calibri"/>
              </a:rPr>
              <a:t>(Late model) </a:t>
            </a:r>
            <a:endParaRPr b="1" sz="1800">
              <a:solidFill>
                <a:srgbClr val="FF0000"/>
              </a:solidFill>
              <a:latin typeface="Calibri"/>
              <a:ea typeface="Calibri"/>
              <a:cs typeface="Calibri"/>
              <a:sym typeface="Calibri"/>
            </a:endParaRPr>
          </a:p>
        </p:txBody>
      </p:sp>
      <p:pic>
        <p:nvPicPr>
          <p:cNvPr descr="https://lh5.googleusercontent.com/tzDrXYOy64NxiCHD9k1oa8A-Or-owWJx4Br-b7J4hPl2T8WYS-Q854qrp0Lw0wALEldGU5DlgZJAXXtLAIdk9NOaeJP3ZO5tFa-FXRoXTEfRGsQQZTOAa1GQU28CCCjwp6XqcSBt" id="1513" name="Google Shape;1513;p80"/>
          <p:cNvPicPr preferRelativeResize="0"/>
          <p:nvPr/>
        </p:nvPicPr>
        <p:blipFill rotWithShape="1">
          <a:blip r:embed="rId5">
            <a:alphaModFix/>
          </a:blip>
          <a:srcRect b="0" l="0" r="0" t="0"/>
          <a:stretch/>
        </p:blipFill>
        <p:spPr>
          <a:xfrm>
            <a:off x="311575" y="1321339"/>
            <a:ext cx="4078496" cy="3008376"/>
          </a:xfrm>
          <a:prstGeom prst="rect">
            <a:avLst/>
          </a:prstGeom>
          <a:noFill/>
          <a:ln>
            <a:noFill/>
          </a:ln>
        </p:spPr>
      </p:pic>
      <p:pic>
        <p:nvPicPr>
          <p:cNvPr descr="https://lh3.googleusercontent.com/N1BW7diRfn40HivludX5Xus790D-xwJqgqmkYcTG0s6cPYmXFNpnn0MyeCwsZRlBsweCUB56hGR2kgtaeBQdJA9NfzjZrLsyFT7OIHk1qJSGKoTvS4403BHFyw1633w41uV7QAa0" id="1514" name="Google Shape;1514;p80"/>
          <p:cNvPicPr preferRelativeResize="0"/>
          <p:nvPr/>
        </p:nvPicPr>
        <p:blipFill rotWithShape="1">
          <a:blip r:embed="rId6">
            <a:alphaModFix/>
          </a:blip>
          <a:srcRect b="0" l="0" r="0" t="0"/>
          <a:stretch/>
        </p:blipFill>
        <p:spPr>
          <a:xfrm>
            <a:off x="4646512" y="1290572"/>
            <a:ext cx="4078224" cy="3008376"/>
          </a:xfrm>
          <a:prstGeom prst="rect">
            <a:avLst/>
          </a:prstGeom>
          <a:noFill/>
          <a:ln>
            <a:noFill/>
          </a:ln>
        </p:spPr>
      </p:pic>
      <p:sp>
        <p:nvSpPr>
          <p:cNvPr id="1515" name="Google Shape;1515;p80"/>
          <p:cNvSpPr txBox="1"/>
          <p:nvPr/>
        </p:nvSpPr>
        <p:spPr>
          <a:xfrm>
            <a:off x="579112" y="4465980"/>
            <a:ext cx="8134800" cy="5821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M221 is behind on track skill but within 5% of most lead times after Day 1.  Intensity skill is ahead at all lead times as compared to M220 reaching ~10% from Days 2-4.</a:t>
            </a:r>
            <a:endParaRPr sz="1200">
              <a:solidFill>
                <a:schemeClr val="dk1"/>
              </a:solidFill>
              <a:latin typeface="Calibri"/>
              <a:ea typeface="Calibri"/>
              <a:cs typeface="Calibri"/>
              <a:sym typeface="Calibri"/>
            </a:endParaRPr>
          </a:p>
        </p:txBody>
      </p:sp>
      <p:sp>
        <p:nvSpPr>
          <p:cNvPr id="1516" name="Google Shape;1516;p8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81"/>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22" name="Google Shape;1522;p81"/>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23" name="Google Shape;1523;p81"/>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24" name="Google Shape;1524;p81"/>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525" name="Google Shape;1525;p81"/>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26" name="Google Shape;1526;p8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527" name="Google Shape;1527;p81"/>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HMON</a:t>
            </a:r>
            <a:endParaRPr/>
          </a:p>
        </p:txBody>
      </p:sp>
      <p:sp>
        <p:nvSpPr>
          <p:cNvPr id="1528" name="Google Shape;1528;p81"/>
          <p:cNvSpPr txBox="1"/>
          <p:nvPr/>
        </p:nvSpPr>
        <p:spPr>
          <a:xfrm>
            <a:off x="50032" y="944764"/>
            <a:ext cx="90434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800"/>
              <a:buFont typeface="Calibri"/>
              <a:buNone/>
            </a:pPr>
            <a:r>
              <a:rPr b="1" lang="en-US" sz="1800">
                <a:solidFill>
                  <a:srgbClr val="FF0000"/>
                </a:solidFill>
                <a:latin typeface="Calibri"/>
                <a:ea typeface="Calibri"/>
                <a:cs typeface="Calibri"/>
                <a:sym typeface="Calibri"/>
              </a:rPr>
              <a:t>M</a:t>
            </a:r>
            <a:r>
              <a:rPr b="1" i="0" lang="en-US" sz="1800" u="none" cap="none" strike="noStrike">
                <a:solidFill>
                  <a:srgbClr val="FF0000"/>
                </a:solidFill>
                <a:latin typeface="Calibri"/>
                <a:ea typeface="Calibri"/>
                <a:cs typeface="Calibri"/>
                <a:sym typeface="Calibri"/>
              </a:rPr>
              <a:t>221: HMON (with GFS v16) vs M220 (Operational HMON) for </a:t>
            </a:r>
            <a:r>
              <a:rPr b="1" i="0" lang="en-US" sz="1800" u="sng" cap="none" strike="noStrike">
                <a:solidFill>
                  <a:srgbClr val="FF0000"/>
                </a:solidFill>
                <a:latin typeface="Calibri"/>
                <a:ea typeface="Calibri"/>
                <a:cs typeface="Calibri"/>
                <a:sym typeface="Calibri"/>
              </a:rPr>
              <a:t>EPAC Basin </a:t>
            </a:r>
            <a:r>
              <a:rPr b="1" i="0" lang="en-US" sz="1800" u="none" cap="none" strike="noStrike">
                <a:solidFill>
                  <a:srgbClr val="FF0000"/>
                </a:solidFill>
                <a:latin typeface="Calibri"/>
                <a:ea typeface="Calibri"/>
                <a:cs typeface="Calibri"/>
                <a:sym typeface="Calibri"/>
              </a:rPr>
              <a:t>(Late model) </a:t>
            </a:r>
            <a:endParaRPr b="1" sz="1800">
              <a:solidFill>
                <a:srgbClr val="FF0000"/>
              </a:solidFill>
              <a:latin typeface="Calibri"/>
              <a:ea typeface="Calibri"/>
              <a:cs typeface="Calibri"/>
              <a:sym typeface="Calibri"/>
            </a:endParaRPr>
          </a:p>
        </p:txBody>
      </p:sp>
      <p:pic>
        <p:nvPicPr>
          <p:cNvPr descr="https://lh4.googleusercontent.com/RqK8kYOvjZ68V88lH1K8Ld3tCV6KF4sh6X1fZelA2hiYVNX_je9PmSA7t7z89qorNoxtrxjLx8ucuZtSaaLuSGhhCXcJqldG_W_4byOLxhAuZ9P7fySDBWxftUa1q7lCe79RE7Y9" id="1529" name="Google Shape;1529;p81"/>
          <p:cNvPicPr preferRelativeResize="0"/>
          <p:nvPr/>
        </p:nvPicPr>
        <p:blipFill rotWithShape="1">
          <a:blip r:embed="rId5">
            <a:alphaModFix/>
          </a:blip>
          <a:srcRect b="0" l="0" r="0" t="0"/>
          <a:stretch/>
        </p:blipFill>
        <p:spPr>
          <a:xfrm>
            <a:off x="204675" y="1315040"/>
            <a:ext cx="4078224" cy="3008376"/>
          </a:xfrm>
          <a:prstGeom prst="rect">
            <a:avLst/>
          </a:prstGeom>
          <a:noFill/>
          <a:ln>
            <a:noFill/>
          </a:ln>
        </p:spPr>
      </p:pic>
      <p:pic>
        <p:nvPicPr>
          <p:cNvPr descr="https://lh3.googleusercontent.com/KKyDGigeJ1YOOtcOR_x8fTsP1dX2LoezMdop6fz3UZEfNb5tSxneYM2vpqAcAM4D1G4x8sxtLlsGi0P6IrIW_kD7Xq24AEOzY39LmQkG8yRlgy-8CqrYNiMyQnEhU7ZPQ78-OJbg" id="1530" name="Google Shape;1530;p81"/>
          <p:cNvPicPr preferRelativeResize="0"/>
          <p:nvPr/>
        </p:nvPicPr>
        <p:blipFill rotWithShape="1">
          <a:blip r:embed="rId6">
            <a:alphaModFix/>
          </a:blip>
          <a:srcRect b="0" l="0" r="0" t="0"/>
          <a:stretch/>
        </p:blipFill>
        <p:spPr>
          <a:xfrm>
            <a:off x="4666817" y="1315042"/>
            <a:ext cx="4078224" cy="3008376"/>
          </a:xfrm>
          <a:prstGeom prst="rect">
            <a:avLst/>
          </a:prstGeom>
          <a:noFill/>
          <a:ln>
            <a:noFill/>
          </a:ln>
        </p:spPr>
      </p:pic>
      <p:sp>
        <p:nvSpPr>
          <p:cNvPr id="1531" name="Google Shape;1531;p81"/>
          <p:cNvSpPr txBox="1"/>
          <p:nvPr/>
        </p:nvSpPr>
        <p:spPr>
          <a:xfrm>
            <a:off x="354584" y="4273084"/>
            <a:ext cx="8245200" cy="7529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For EPAC basin, M221 shows </a:t>
            </a:r>
            <a:r>
              <a:rPr b="1" lang="en-US" sz="1800">
                <a:solidFill>
                  <a:schemeClr val="dk1"/>
                </a:solidFill>
                <a:latin typeface="Calibri"/>
                <a:ea typeface="Calibri"/>
                <a:cs typeface="Calibri"/>
                <a:sym typeface="Calibri"/>
              </a:rPr>
              <a:t>significantly </a:t>
            </a:r>
            <a:r>
              <a:rPr lang="en-US" sz="1800">
                <a:solidFill>
                  <a:schemeClr val="dk1"/>
                </a:solidFill>
                <a:latin typeface="Calibri"/>
                <a:ea typeface="Calibri"/>
                <a:cs typeface="Calibri"/>
                <a:sym typeface="Calibri"/>
              </a:rPr>
              <a:t>improved track skill for all lead times after Day 1 with skill reaching &gt; 10% at Days 4 and 5. Intensity skill is neutral up to Day 3 and then much improved for Days 4 and 5.</a:t>
            </a:r>
            <a:endParaRPr sz="1400">
              <a:solidFill>
                <a:schemeClr val="dk1"/>
              </a:solidFill>
              <a:latin typeface="Calibri"/>
              <a:ea typeface="Calibri"/>
              <a:cs typeface="Calibri"/>
              <a:sym typeface="Calibri"/>
            </a:endParaRPr>
          </a:p>
        </p:txBody>
      </p:sp>
      <p:sp>
        <p:nvSpPr>
          <p:cNvPr id="1532" name="Google Shape;1532;p8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82"/>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38" name="Google Shape;1538;p82"/>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39" name="Google Shape;1539;p82"/>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40" name="Google Shape;1540;p82"/>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541" name="Google Shape;1541;p82"/>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42" name="Google Shape;1542;p8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543" name="Google Shape;1543;p82"/>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GEFS</a:t>
            </a:r>
            <a:endParaRPr/>
          </a:p>
        </p:txBody>
      </p:sp>
      <p:sp>
        <p:nvSpPr>
          <p:cNvPr id="1544" name="Google Shape;1544;p82"/>
          <p:cNvSpPr txBox="1"/>
          <p:nvPr/>
        </p:nvSpPr>
        <p:spPr>
          <a:xfrm>
            <a:off x="133306" y="1043179"/>
            <a:ext cx="2828007" cy="385257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700"/>
              <a:buFont typeface="Arial"/>
              <a:buNone/>
            </a:pPr>
            <a:r>
              <a:rPr b="1" lang="en-US" sz="1700">
                <a:solidFill>
                  <a:schemeClr val="dk1"/>
                </a:solidFill>
                <a:latin typeface="Calibri"/>
                <a:ea typeface="Calibri"/>
                <a:cs typeface="Calibri"/>
                <a:sym typeface="Calibri"/>
              </a:rPr>
              <a:t>Configuration:</a:t>
            </a:r>
            <a:endParaRPr/>
          </a:p>
          <a:p>
            <a:pPr indent="0" lvl="7" marL="285750" marR="0" rtl="0" algn="l">
              <a:spcBef>
                <a:spcPts val="0"/>
              </a:spcBef>
              <a:spcAft>
                <a:spcPts val="0"/>
              </a:spcAft>
              <a:buClr>
                <a:srgbClr val="FF0000"/>
              </a:buClr>
              <a:buSzPts val="1700"/>
              <a:buFont typeface="Arial"/>
              <a:buNone/>
            </a:pPr>
            <a:r>
              <a:rPr b="0" i="0" lang="en-US" sz="1700" u="none" cap="none" strike="noStrike">
                <a:solidFill>
                  <a:srgbClr val="FF0000"/>
                </a:solidFill>
                <a:latin typeface="Calibri"/>
                <a:ea typeface="Calibri"/>
                <a:cs typeface="Calibri"/>
                <a:sym typeface="Calibri"/>
              </a:rPr>
              <a:t>n_sponge=23</a:t>
            </a:r>
            <a:r>
              <a:rPr b="0" i="0" lang="en-US" sz="1700" u="none" cap="none" strike="noStrike">
                <a:solidFill>
                  <a:schemeClr val="dk1"/>
                </a:solidFill>
                <a:latin typeface="Calibri"/>
                <a:ea typeface="Calibri"/>
                <a:cs typeface="Calibri"/>
                <a:sym typeface="Calibri"/>
              </a:rPr>
              <a:t>; Initial perturbations from EnKF f06, with a 20% reduction globally and all vertical levels (3D)</a:t>
            </a:r>
            <a:endParaRPr/>
          </a:p>
          <a:p>
            <a:pPr indent="0" lvl="1" marL="0" marR="0" rtl="0" algn="l">
              <a:spcBef>
                <a:spcPts val="0"/>
              </a:spcBef>
              <a:spcAft>
                <a:spcPts val="0"/>
              </a:spcAft>
              <a:buClr>
                <a:srgbClr val="888888"/>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700"/>
              <a:buFont typeface="Arial"/>
              <a:buNone/>
            </a:pPr>
            <a:r>
              <a:rPr b="1" lang="en-US" sz="1700">
                <a:solidFill>
                  <a:schemeClr val="dk1"/>
                </a:solidFill>
                <a:latin typeface="Calibri"/>
                <a:ea typeface="Calibri"/>
                <a:cs typeface="Calibri"/>
                <a:sym typeface="Calibri"/>
              </a:rPr>
              <a:t>Experiment periods and verifications</a:t>
            </a:r>
            <a:endParaRPr sz="1700">
              <a:solidFill>
                <a:schemeClr val="dk1"/>
              </a:solidFill>
              <a:latin typeface="Calibri"/>
              <a:ea typeface="Calibri"/>
              <a:cs typeface="Calibri"/>
              <a:sym typeface="Calibri"/>
            </a:endParaRPr>
          </a:p>
          <a:p>
            <a:pPr indent="0" lvl="0" marL="285750" marR="0" rtl="0" algn="l">
              <a:spcBef>
                <a:spcPts val="0"/>
              </a:spcBef>
              <a:spcAft>
                <a:spcPts val="0"/>
              </a:spcAft>
              <a:buClr>
                <a:schemeClr val="dk1"/>
              </a:buClr>
              <a:buSzPts val="1700"/>
              <a:buFont typeface="Arial"/>
              <a:buNone/>
            </a:pPr>
            <a:r>
              <a:rPr lang="en-US" sz="1700">
                <a:solidFill>
                  <a:schemeClr val="dk1"/>
                </a:solidFill>
                <a:latin typeface="Calibri"/>
                <a:ea typeface="Calibri"/>
                <a:cs typeface="Calibri"/>
                <a:sym typeface="Calibri"/>
              </a:rPr>
              <a:t>Against own analysis and the GEFSv11; Summer month:  7/15 - 8/15/2020</a:t>
            </a:r>
            <a:endParaRPr/>
          </a:p>
          <a:p>
            <a:pPr indent="0" lvl="1" marL="285750" marR="0" rtl="0" algn="l">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Winter month 1/1 - 1/31/2020</a:t>
            </a:r>
            <a:endParaRPr/>
          </a:p>
        </p:txBody>
      </p:sp>
      <p:pic>
        <p:nvPicPr>
          <p:cNvPr id="1545" name="Google Shape;1545;p82"/>
          <p:cNvPicPr preferRelativeResize="0"/>
          <p:nvPr/>
        </p:nvPicPr>
        <p:blipFill rotWithShape="1">
          <a:blip r:embed="rId5">
            <a:alphaModFix/>
          </a:blip>
          <a:srcRect b="0" l="9172" r="3452" t="0"/>
          <a:stretch/>
        </p:blipFill>
        <p:spPr>
          <a:xfrm>
            <a:off x="2961313" y="1040796"/>
            <a:ext cx="2743200" cy="2743200"/>
          </a:xfrm>
          <a:prstGeom prst="rect">
            <a:avLst/>
          </a:prstGeom>
          <a:noFill/>
          <a:ln>
            <a:noFill/>
          </a:ln>
        </p:spPr>
      </p:pic>
      <p:sp>
        <p:nvSpPr>
          <p:cNvPr id="1546" name="Google Shape;1546;p82"/>
          <p:cNvSpPr txBox="1"/>
          <p:nvPr/>
        </p:nvSpPr>
        <p:spPr>
          <a:xfrm>
            <a:off x="3269345" y="3051593"/>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Summer</a:t>
            </a:r>
            <a:endParaRPr b="1" sz="1800" u="sng">
              <a:solidFill>
                <a:srgbClr val="0000FF"/>
              </a:solidFill>
              <a:latin typeface="Calibri"/>
              <a:ea typeface="Calibri"/>
              <a:cs typeface="Calibri"/>
              <a:sym typeface="Calibri"/>
            </a:endParaRPr>
          </a:p>
        </p:txBody>
      </p:sp>
      <p:cxnSp>
        <p:nvCxnSpPr>
          <p:cNvPr id="1547" name="Google Shape;1547;p82"/>
          <p:cNvCxnSpPr/>
          <p:nvPr/>
        </p:nvCxnSpPr>
        <p:spPr>
          <a:xfrm>
            <a:off x="3210622" y="2311146"/>
            <a:ext cx="2435168" cy="0"/>
          </a:xfrm>
          <a:prstGeom prst="straightConnector1">
            <a:avLst/>
          </a:prstGeom>
          <a:noFill/>
          <a:ln cap="flat" cmpd="sng" w="9525">
            <a:solidFill>
              <a:schemeClr val="dk2"/>
            </a:solidFill>
            <a:prstDash val="solid"/>
            <a:round/>
            <a:headEnd len="sm" w="sm" type="none"/>
            <a:tailEnd len="sm" w="sm" type="none"/>
          </a:ln>
        </p:spPr>
      </p:cxnSp>
      <p:pic>
        <p:nvPicPr>
          <p:cNvPr id="1548" name="Google Shape;1548;p82"/>
          <p:cNvPicPr preferRelativeResize="0"/>
          <p:nvPr/>
        </p:nvPicPr>
        <p:blipFill rotWithShape="1">
          <a:blip r:embed="rId6">
            <a:alphaModFix/>
          </a:blip>
          <a:srcRect b="0" l="8935" r="2858" t="0"/>
          <a:stretch/>
        </p:blipFill>
        <p:spPr>
          <a:xfrm>
            <a:off x="5988321" y="1037671"/>
            <a:ext cx="2743200" cy="2743200"/>
          </a:xfrm>
          <a:prstGeom prst="rect">
            <a:avLst/>
          </a:prstGeom>
          <a:noFill/>
          <a:ln>
            <a:noFill/>
          </a:ln>
        </p:spPr>
      </p:pic>
      <p:sp>
        <p:nvSpPr>
          <p:cNvPr id="1549" name="Google Shape;1549;p82"/>
          <p:cNvSpPr txBox="1"/>
          <p:nvPr/>
        </p:nvSpPr>
        <p:spPr>
          <a:xfrm>
            <a:off x="6194638" y="2969464"/>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Winter</a:t>
            </a:r>
            <a:endParaRPr b="1" sz="1800" u="sng">
              <a:solidFill>
                <a:srgbClr val="0000FF"/>
              </a:solidFill>
              <a:latin typeface="Calibri"/>
              <a:ea typeface="Calibri"/>
              <a:cs typeface="Calibri"/>
              <a:sym typeface="Calibri"/>
            </a:endParaRPr>
          </a:p>
        </p:txBody>
      </p:sp>
      <p:cxnSp>
        <p:nvCxnSpPr>
          <p:cNvPr id="1550" name="Google Shape;1550;p82"/>
          <p:cNvCxnSpPr/>
          <p:nvPr/>
        </p:nvCxnSpPr>
        <p:spPr>
          <a:xfrm>
            <a:off x="6245977" y="2311146"/>
            <a:ext cx="2435168" cy="0"/>
          </a:xfrm>
          <a:prstGeom prst="straightConnector1">
            <a:avLst/>
          </a:prstGeom>
          <a:noFill/>
          <a:ln cap="flat" cmpd="sng" w="9525">
            <a:solidFill>
              <a:schemeClr val="dk2"/>
            </a:solidFill>
            <a:prstDash val="solid"/>
            <a:round/>
            <a:headEnd len="sm" w="sm" type="none"/>
            <a:tailEnd len="sm" w="sm" type="none"/>
          </a:ln>
        </p:spPr>
      </p:cxnSp>
      <p:sp>
        <p:nvSpPr>
          <p:cNvPr id="1551" name="Google Shape;1551;p82"/>
          <p:cNvSpPr txBox="1"/>
          <p:nvPr/>
        </p:nvSpPr>
        <p:spPr>
          <a:xfrm>
            <a:off x="3203808" y="3868437"/>
            <a:ext cx="56381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Compared to GEFSv11, about 20 hours improvement of CRPS for NH 500 hPa for both summer and winter months (similar performance compared to GEFSv12, evaluation done for a different 20-day period in summer, not shown)</a:t>
            </a:r>
            <a:endParaRPr sz="1800">
              <a:solidFill>
                <a:schemeClr val="dk1"/>
              </a:solidFill>
              <a:latin typeface="Calibri"/>
              <a:ea typeface="Calibri"/>
              <a:cs typeface="Calibri"/>
              <a:sym typeface="Calibri"/>
            </a:endParaRPr>
          </a:p>
        </p:txBody>
      </p:sp>
      <p:sp>
        <p:nvSpPr>
          <p:cNvPr id="1552" name="Google Shape;1552;p8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pic>
        <p:nvPicPr>
          <p:cNvPr id="1557" name="Google Shape;1557;p83"/>
          <p:cNvPicPr preferRelativeResize="0"/>
          <p:nvPr/>
        </p:nvPicPr>
        <p:blipFill rotWithShape="1">
          <a:blip r:embed="rId3">
            <a:alphaModFix/>
          </a:blip>
          <a:srcRect b="0" l="10731" r="2517" t="0"/>
          <a:stretch/>
        </p:blipFill>
        <p:spPr>
          <a:xfrm>
            <a:off x="4521462" y="885496"/>
            <a:ext cx="4572000" cy="3111712"/>
          </a:xfrm>
          <a:prstGeom prst="rect">
            <a:avLst/>
          </a:prstGeom>
          <a:noFill/>
          <a:ln>
            <a:noFill/>
          </a:ln>
        </p:spPr>
      </p:pic>
      <p:sp>
        <p:nvSpPr>
          <p:cNvPr id="1558" name="Google Shape;1558;p83"/>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59" name="Google Shape;1559;p83"/>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60" name="Google Shape;1560;p83"/>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61" name="Google Shape;1561;p83"/>
          <p:cNvPicPr preferRelativeResize="0"/>
          <p:nvPr/>
        </p:nvPicPr>
        <p:blipFill rotWithShape="1">
          <a:blip r:embed="rId4">
            <a:alphaModFix/>
          </a:blip>
          <a:srcRect b="0" l="0" r="0" t="0"/>
          <a:stretch/>
        </p:blipFill>
        <p:spPr>
          <a:xfrm>
            <a:off x="50032" y="80672"/>
            <a:ext cx="846824" cy="860437"/>
          </a:xfrm>
          <a:prstGeom prst="rect">
            <a:avLst/>
          </a:prstGeom>
          <a:noFill/>
          <a:ln>
            <a:noFill/>
          </a:ln>
        </p:spPr>
      </p:pic>
      <p:sp>
        <p:nvSpPr>
          <p:cNvPr id="1562" name="Google Shape;1562;p83"/>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63" name="Google Shape;1563;p83"/>
          <p:cNvPicPr preferRelativeResize="0"/>
          <p:nvPr/>
        </p:nvPicPr>
        <p:blipFill rotWithShape="1">
          <a:blip r:embed="rId5">
            <a:alphaModFix/>
          </a:blip>
          <a:srcRect b="0" l="0" r="0" t="0"/>
          <a:stretch/>
        </p:blipFill>
        <p:spPr>
          <a:xfrm>
            <a:off x="8252214" y="92010"/>
            <a:ext cx="841248" cy="841248"/>
          </a:xfrm>
          <a:prstGeom prst="rect">
            <a:avLst/>
          </a:prstGeom>
          <a:noFill/>
          <a:ln>
            <a:noFill/>
          </a:ln>
        </p:spPr>
      </p:pic>
      <p:sp>
        <p:nvSpPr>
          <p:cNvPr id="1564" name="Google Shape;1564;p83"/>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GEFS</a:t>
            </a:r>
            <a:endParaRPr/>
          </a:p>
        </p:txBody>
      </p:sp>
      <p:sp>
        <p:nvSpPr>
          <p:cNvPr id="1565" name="Google Shape;1565;p83"/>
          <p:cNvSpPr txBox="1"/>
          <p:nvPr/>
        </p:nvSpPr>
        <p:spPr>
          <a:xfrm>
            <a:off x="6194638" y="2969464"/>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Winter</a:t>
            </a:r>
            <a:endParaRPr b="1" sz="1800" u="sng">
              <a:solidFill>
                <a:srgbClr val="0000FF"/>
              </a:solidFill>
              <a:latin typeface="Calibri"/>
              <a:ea typeface="Calibri"/>
              <a:cs typeface="Calibri"/>
              <a:sym typeface="Calibri"/>
            </a:endParaRPr>
          </a:p>
        </p:txBody>
      </p:sp>
      <p:sp>
        <p:nvSpPr>
          <p:cNvPr id="1566" name="Google Shape;1566;p83"/>
          <p:cNvSpPr txBox="1"/>
          <p:nvPr/>
        </p:nvSpPr>
        <p:spPr>
          <a:xfrm>
            <a:off x="304996" y="3915558"/>
            <a:ext cx="863227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After 20% globally reduced initial perturbations from EnKF 6hr forecast, we have seen a reasonable spread for short lead-times, and very comfortable error-spread ratio for all the lead-times. The ensemble mean RMS errors are reduced and ensemble spread increased for all extended forecasts.</a:t>
            </a:r>
            <a:endParaRPr/>
          </a:p>
        </p:txBody>
      </p:sp>
      <p:pic>
        <p:nvPicPr>
          <p:cNvPr id="1567" name="Google Shape;1567;p83"/>
          <p:cNvPicPr preferRelativeResize="0"/>
          <p:nvPr/>
        </p:nvPicPr>
        <p:blipFill rotWithShape="1">
          <a:blip r:embed="rId6">
            <a:alphaModFix/>
          </a:blip>
          <a:srcRect b="0" l="9923" r="1984" t="2362"/>
          <a:stretch/>
        </p:blipFill>
        <p:spPr>
          <a:xfrm>
            <a:off x="8236" y="957441"/>
            <a:ext cx="4572000" cy="3038207"/>
          </a:xfrm>
          <a:prstGeom prst="rect">
            <a:avLst/>
          </a:prstGeom>
          <a:noFill/>
          <a:ln>
            <a:noFill/>
          </a:ln>
        </p:spPr>
      </p:pic>
      <p:sp>
        <p:nvSpPr>
          <p:cNvPr id="1568" name="Google Shape;1568;p83"/>
          <p:cNvSpPr txBox="1"/>
          <p:nvPr/>
        </p:nvSpPr>
        <p:spPr>
          <a:xfrm>
            <a:off x="502422" y="2571750"/>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Summer</a:t>
            </a:r>
            <a:endParaRPr b="1" sz="1800" u="sng">
              <a:solidFill>
                <a:srgbClr val="0000FF"/>
              </a:solidFill>
              <a:latin typeface="Calibri"/>
              <a:ea typeface="Calibri"/>
              <a:cs typeface="Calibri"/>
              <a:sym typeface="Calibri"/>
            </a:endParaRPr>
          </a:p>
        </p:txBody>
      </p:sp>
      <p:sp>
        <p:nvSpPr>
          <p:cNvPr id="1569" name="Google Shape;1569;p83"/>
          <p:cNvSpPr txBox="1"/>
          <p:nvPr/>
        </p:nvSpPr>
        <p:spPr>
          <a:xfrm>
            <a:off x="2294236" y="1285618"/>
            <a:ext cx="267276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NH 500hPa Ensemble Mean RMS &amp; Spread</a:t>
            </a:r>
            <a:endParaRPr sz="1800">
              <a:solidFill>
                <a:schemeClr val="dk1"/>
              </a:solidFill>
              <a:latin typeface="Calibri"/>
              <a:ea typeface="Calibri"/>
              <a:cs typeface="Calibri"/>
              <a:sym typeface="Calibri"/>
            </a:endParaRPr>
          </a:p>
        </p:txBody>
      </p:sp>
      <p:sp>
        <p:nvSpPr>
          <p:cNvPr id="1570" name="Google Shape;1570;p8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pic>
        <p:nvPicPr>
          <p:cNvPr id="1575" name="Google Shape;1575;p84"/>
          <p:cNvPicPr preferRelativeResize="0"/>
          <p:nvPr/>
        </p:nvPicPr>
        <p:blipFill rotWithShape="1">
          <a:blip r:embed="rId3">
            <a:alphaModFix/>
          </a:blip>
          <a:srcRect b="0" l="9555" r="2543" t="2412"/>
          <a:stretch/>
        </p:blipFill>
        <p:spPr>
          <a:xfrm>
            <a:off x="4521462" y="972465"/>
            <a:ext cx="4572000" cy="2743200"/>
          </a:xfrm>
          <a:prstGeom prst="rect">
            <a:avLst/>
          </a:prstGeom>
          <a:noFill/>
          <a:ln>
            <a:noFill/>
          </a:ln>
        </p:spPr>
      </p:pic>
      <p:pic>
        <p:nvPicPr>
          <p:cNvPr id="1576" name="Google Shape;1576;p84"/>
          <p:cNvPicPr preferRelativeResize="0"/>
          <p:nvPr/>
        </p:nvPicPr>
        <p:blipFill rotWithShape="1">
          <a:blip r:embed="rId4">
            <a:alphaModFix/>
          </a:blip>
          <a:srcRect b="0" l="10771" r="3067" t="3108"/>
          <a:stretch/>
        </p:blipFill>
        <p:spPr>
          <a:xfrm>
            <a:off x="8236" y="1021849"/>
            <a:ext cx="4572000" cy="2743200"/>
          </a:xfrm>
          <a:prstGeom prst="rect">
            <a:avLst/>
          </a:prstGeom>
          <a:noFill/>
          <a:ln>
            <a:noFill/>
          </a:ln>
        </p:spPr>
      </p:pic>
      <p:sp>
        <p:nvSpPr>
          <p:cNvPr id="1577" name="Google Shape;1577;p84"/>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78" name="Google Shape;1578;p84"/>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79" name="Google Shape;1579;p84"/>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80" name="Google Shape;1580;p84"/>
          <p:cNvPicPr preferRelativeResize="0"/>
          <p:nvPr/>
        </p:nvPicPr>
        <p:blipFill rotWithShape="1">
          <a:blip r:embed="rId5">
            <a:alphaModFix/>
          </a:blip>
          <a:srcRect b="0" l="0" r="0" t="0"/>
          <a:stretch/>
        </p:blipFill>
        <p:spPr>
          <a:xfrm>
            <a:off x="50032" y="80672"/>
            <a:ext cx="846824" cy="860437"/>
          </a:xfrm>
          <a:prstGeom prst="rect">
            <a:avLst/>
          </a:prstGeom>
          <a:noFill/>
          <a:ln>
            <a:noFill/>
          </a:ln>
        </p:spPr>
      </p:pic>
      <p:sp>
        <p:nvSpPr>
          <p:cNvPr id="1581" name="Google Shape;1581;p84"/>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82" name="Google Shape;1582;p84"/>
          <p:cNvPicPr preferRelativeResize="0"/>
          <p:nvPr/>
        </p:nvPicPr>
        <p:blipFill rotWithShape="1">
          <a:blip r:embed="rId6">
            <a:alphaModFix/>
          </a:blip>
          <a:srcRect b="0" l="0" r="0" t="0"/>
          <a:stretch/>
        </p:blipFill>
        <p:spPr>
          <a:xfrm>
            <a:off x="8252214" y="92010"/>
            <a:ext cx="841248" cy="841248"/>
          </a:xfrm>
          <a:prstGeom prst="rect">
            <a:avLst/>
          </a:prstGeom>
          <a:noFill/>
          <a:ln>
            <a:noFill/>
          </a:ln>
        </p:spPr>
      </p:pic>
      <p:sp>
        <p:nvSpPr>
          <p:cNvPr id="1583" name="Google Shape;1583;p84"/>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GEFS</a:t>
            </a:r>
            <a:endParaRPr/>
          </a:p>
        </p:txBody>
      </p:sp>
      <p:sp>
        <p:nvSpPr>
          <p:cNvPr id="1584" name="Google Shape;1584;p84"/>
          <p:cNvSpPr txBox="1"/>
          <p:nvPr/>
        </p:nvSpPr>
        <p:spPr>
          <a:xfrm>
            <a:off x="6194638" y="2969464"/>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Winter</a:t>
            </a:r>
            <a:endParaRPr b="1" sz="1800" u="sng">
              <a:solidFill>
                <a:srgbClr val="0000FF"/>
              </a:solidFill>
              <a:latin typeface="Calibri"/>
              <a:ea typeface="Calibri"/>
              <a:cs typeface="Calibri"/>
              <a:sym typeface="Calibri"/>
            </a:endParaRPr>
          </a:p>
        </p:txBody>
      </p:sp>
      <p:sp>
        <p:nvSpPr>
          <p:cNvPr id="1585" name="Google Shape;1585;p84"/>
          <p:cNvSpPr txBox="1"/>
          <p:nvPr/>
        </p:nvSpPr>
        <p:spPr>
          <a:xfrm>
            <a:off x="304996" y="3915558"/>
            <a:ext cx="878846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In tropics, the over-dispersion from GEFSv12 is similar to what was observed before. However, tropical analysis did have large uncertainty. The RMS error could be over/underestimated from single analysis. Evaluation against consensus analysis confirms over-dispersive nature of GEFSv12 tropical winds in the lower troposphere.</a:t>
            </a:r>
            <a:endParaRPr/>
          </a:p>
        </p:txBody>
      </p:sp>
      <p:sp>
        <p:nvSpPr>
          <p:cNvPr id="1586" name="Google Shape;1586;p84"/>
          <p:cNvSpPr txBox="1"/>
          <p:nvPr/>
        </p:nvSpPr>
        <p:spPr>
          <a:xfrm>
            <a:off x="1355285" y="1347805"/>
            <a:ext cx="1626900" cy="390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0000FF"/>
              </a:buClr>
              <a:buSzPts val="1800"/>
              <a:buFont typeface="Calibri"/>
              <a:buNone/>
            </a:pPr>
            <a:r>
              <a:rPr b="1" lang="en-US" sz="1800" u="sng">
                <a:solidFill>
                  <a:srgbClr val="0000FF"/>
                </a:solidFill>
                <a:latin typeface="Calibri"/>
                <a:ea typeface="Calibri"/>
                <a:cs typeface="Calibri"/>
                <a:sym typeface="Calibri"/>
              </a:rPr>
              <a:t>Summer</a:t>
            </a:r>
            <a:endParaRPr b="1" sz="1800" u="sng">
              <a:solidFill>
                <a:srgbClr val="0000FF"/>
              </a:solidFill>
              <a:latin typeface="Calibri"/>
              <a:ea typeface="Calibri"/>
              <a:cs typeface="Calibri"/>
              <a:sym typeface="Calibri"/>
            </a:endParaRPr>
          </a:p>
        </p:txBody>
      </p:sp>
      <p:sp>
        <p:nvSpPr>
          <p:cNvPr id="1587" name="Google Shape;1587;p84"/>
          <p:cNvSpPr txBox="1"/>
          <p:nvPr/>
        </p:nvSpPr>
        <p:spPr>
          <a:xfrm>
            <a:off x="1442907" y="2820245"/>
            <a:ext cx="347980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Tropical 850hPa Wind Ensemble Mean RMS &amp; Spread</a:t>
            </a:r>
            <a:endParaRPr sz="1800">
              <a:solidFill>
                <a:schemeClr val="dk1"/>
              </a:solidFill>
              <a:latin typeface="Calibri"/>
              <a:ea typeface="Calibri"/>
              <a:cs typeface="Calibri"/>
              <a:sym typeface="Calibri"/>
            </a:endParaRPr>
          </a:p>
        </p:txBody>
      </p:sp>
      <p:sp>
        <p:nvSpPr>
          <p:cNvPr id="1588" name="Google Shape;1588;p8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85"/>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594" name="Google Shape;1594;p85"/>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595" name="Google Shape;1595;p85"/>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596" name="Google Shape;1596;p85"/>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597" name="Google Shape;1597;p85"/>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598" name="Google Shape;1598;p85"/>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599" name="Google Shape;1599;p85"/>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GEFS</a:t>
            </a:r>
            <a:endParaRPr/>
          </a:p>
        </p:txBody>
      </p:sp>
      <p:pic>
        <p:nvPicPr>
          <p:cNvPr id="1600" name="Google Shape;1600;p85"/>
          <p:cNvPicPr preferRelativeResize="0"/>
          <p:nvPr/>
        </p:nvPicPr>
        <p:blipFill rotWithShape="1">
          <a:blip r:embed="rId5">
            <a:alphaModFix/>
          </a:blip>
          <a:srcRect b="0" l="10063" r="0" t="0"/>
          <a:stretch/>
        </p:blipFill>
        <p:spPr>
          <a:xfrm>
            <a:off x="176169" y="957441"/>
            <a:ext cx="3229676" cy="3597781"/>
          </a:xfrm>
          <a:prstGeom prst="rect">
            <a:avLst/>
          </a:prstGeom>
          <a:noFill/>
          <a:ln>
            <a:noFill/>
          </a:ln>
        </p:spPr>
      </p:pic>
      <p:pic>
        <p:nvPicPr>
          <p:cNvPr id="1601" name="Google Shape;1601;p85"/>
          <p:cNvPicPr preferRelativeResize="0"/>
          <p:nvPr/>
        </p:nvPicPr>
        <p:blipFill rotWithShape="1">
          <a:blip r:embed="rId6">
            <a:alphaModFix/>
          </a:blip>
          <a:srcRect b="0" l="8858" r="0" t="0"/>
          <a:stretch/>
        </p:blipFill>
        <p:spPr>
          <a:xfrm>
            <a:off x="5738157" y="964986"/>
            <a:ext cx="3227832" cy="3602736"/>
          </a:xfrm>
          <a:prstGeom prst="rect">
            <a:avLst/>
          </a:prstGeom>
          <a:noFill/>
          <a:ln>
            <a:noFill/>
          </a:ln>
        </p:spPr>
      </p:pic>
      <p:pic>
        <p:nvPicPr>
          <p:cNvPr id="1602" name="Google Shape;1602;p85"/>
          <p:cNvPicPr preferRelativeResize="0"/>
          <p:nvPr/>
        </p:nvPicPr>
        <p:blipFill rotWithShape="1">
          <a:blip r:embed="rId7">
            <a:alphaModFix/>
          </a:blip>
          <a:srcRect b="7397" l="12966" r="18337" t="0"/>
          <a:stretch/>
        </p:blipFill>
        <p:spPr>
          <a:xfrm>
            <a:off x="3531982" y="995633"/>
            <a:ext cx="1960410" cy="1667990"/>
          </a:xfrm>
          <a:prstGeom prst="rect">
            <a:avLst/>
          </a:prstGeom>
          <a:noFill/>
          <a:ln>
            <a:noFill/>
          </a:ln>
        </p:spPr>
      </p:pic>
      <p:pic>
        <p:nvPicPr>
          <p:cNvPr id="1603" name="Google Shape;1603;p85"/>
          <p:cNvPicPr preferRelativeResize="0"/>
          <p:nvPr/>
        </p:nvPicPr>
        <p:blipFill rotWithShape="1">
          <a:blip r:embed="rId8">
            <a:alphaModFix/>
          </a:blip>
          <a:srcRect b="9008" l="13034" r="17060" t="0"/>
          <a:stretch/>
        </p:blipFill>
        <p:spPr>
          <a:xfrm>
            <a:off x="3593593" y="2657918"/>
            <a:ext cx="1956816" cy="1664208"/>
          </a:xfrm>
          <a:prstGeom prst="rect">
            <a:avLst/>
          </a:prstGeom>
          <a:noFill/>
          <a:ln>
            <a:noFill/>
          </a:ln>
        </p:spPr>
      </p:pic>
      <p:sp>
        <p:nvSpPr>
          <p:cNvPr id="1604" name="Google Shape;1604;p85"/>
          <p:cNvSpPr txBox="1"/>
          <p:nvPr/>
        </p:nvSpPr>
        <p:spPr>
          <a:xfrm>
            <a:off x="510744" y="4467097"/>
            <a:ext cx="82490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There is </a:t>
            </a:r>
            <a:r>
              <a:rPr b="1" lang="en-US" sz="1800">
                <a:solidFill>
                  <a:schemeClr val="dk1"/>
                </a:solidFill>
                <a:latin typeface="Calibri"/>
                <a:ea typeface="Calibri"/>
                <a:cs typeface="Calibri"/>
                <a:sym typeface="Calibri"/>
              </a:rPr>
              <a:t>significant improvement</a:t>
            </a:r>
            <a:r>
              <a:rPr lang="en-US" sz="1800">
                <a:solidFill>
                  <a:schemeClr val="dk1"/>
                </a:solidFill>
                <a:latin typeface="Calibri"/>
                <a:ea typeface="Calibri"/>
                <a:cs typeface="Calibri"/>
                <a:sym typeface="Calibri"/>
              </a:rPr>
              <a:t> of PQPF forecasts for all threats and all forecast lead-time. The precipitation forecasts are much more reliable than GEFSv11.</a:t>
            </a:r>
            <a:endParaRPr/>
          </a:p>
        </p:txBody>
      </p:sp>
      <p:sp>
        <p:nvSpPr>
          <p:cNvPr id="1605" name="Google Shape;1605;p85"/>
          <p:cNvSpPr txBox="1"/>
          <p:nvPr/>
        </p:nvSpPr>
        <p:spPr>
          <a:xfrm>
            <a:off x="6249595" y="2088819"/>
            <a:ext cx="264273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b="1" lang="en-US" sz="1800">
                <a:solidFill>
                  <a:srgbClr val="FF0000"/>
                </a:solidFill>
                <a:latin typeface="Calibri"/>
                <a:ea typeface="Calibri"/>
                <a:cs typeface="Calibri"/>
                <a:sym typeface="Calibri"/>
              </a:rPr>
              <a:t>Summertime QPF Brier Skill Score (BSS) and reliability diagrams</a:t>
            </a:r>
            <a:endParaRPr b="1" sz="1400">
              <a:solidFill>
                <a:srgbClr val="FF0000"/>
              </a:solidFill>
              <a:latin typeface="Calibri"/>
              <a:ea typeface="Calibri"/>
              <a:cs typeface="Calibri"/>
              <a:sym typeface="Calibri"/>
            </a:endParaRPr>
          </a:p>
        </p:txBody>
      </p:sp>
      <p:sp>
        <p:nvSpPr>
          <p:cNvPr id="1606" name="Google Shape;1606;p85"/>
          <p:cNvSpPr txBox="1"/>
          <p:nvPr/>
        </p:nvSpPr>
        <p:spPr>
          <a:xfrm>
            <a:off x="595618" y="1610019"/>
            <a:ext cx="15251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&gt;1 mm/24 hrs</a:t>
            </a:r>
            <a:endParaRPr b="1" sz="1800">
              <a:solidFill>
                <a:schemeClr val="dk1"/>
              </a:solidFill>
              <a:latin typeface="Calibri"/>
              <a:ea typeface="Calibri"/>
              <a:cs typeface="Calibri"/>
              <a:sym typeface="Calibri"/>
            </a:endParaRPr>
          </a:p>
        </p:txBody>
      </p:sp>
      <p:sp>
        <p:nvSpPr>
          <p:cNvPr id="1607" name="Google Shape;1607;p85"/>
          <p:cNvSpPr txBox="1"/>
          <p:nvPr/>
        </p:nvSpPr>
        <p:spPr>
          <a:xfrm>
            <a:off x="6123091" y="1544060"/>
            <a:ext cx="16421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&gt;10 mm/24 hrs</a:t>
            </a:r>
            <a:endParaRPr b="1" sz="1800">
              <a:solidFill>
                <a:schemeClr val="dk1"/>
              </a:solidFill>
              <a:latin typeface="Calibri"/>
              <a:ea typeface="Calibri"/>
              <a:cs typeface="Calibri"/>
              <a:sym typeface="Calibri"/>
            </a:endParaRPr>
          </a:p>
        </p:txBody>
      </p:sp>
      <p:sp>
        <p:nvSpPr>
          <p:cNvPr id="1608" name="Google Shape;1608;p85"/>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86"/>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614" name="Google Shape;1614;p86"/>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615" name="Google Shape;1615;p86"/>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616" name="Google Shape;1616;p86"/>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617" name="Google Shape;1617;p86"/>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618" name="Google Shape;1618;p86"/>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19" name="Google Shape;1619;p86"/>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NWPS</a:t>
            </a:r>
            <a:endParaRPr/>
          </a:p>
        </p:txBody>
      </p:sp>
      <p:sp>
        <p:nvSpPr>
          <p:cNvPr id="1620" name="Google Shape;1620;p86"/>
          <p:cNvSpPr txBox="1"/>
          <p:nvPr/>
        </p:nvSpPr>
        <p:spPr>
          <a:xfrm>
            <a:off x="2449585" y="4751088"/>
            <a:ext cx="6564215" cy="369332"/>
          </a:xfrm>
          <a:prstGeom prst="rect">
            <a:avLst/>
          </a:prstGeom>
          <a:noFill/>
          <a:ln>
            <a:noFill/>
          </a:ln>
        </p:spPr>
        <p:txBody>
          <a:bodyPr anchorCtr="0" anchor="t" bIns="45700" lIns="91425" spcFirstLastPara="1" rIns="91425" wrap="square" tIns="45700">
            <a:spAutoFit/>
          </a:bodyPr>
          <a:lstStyle/>
          <a:p>
            <a:pPr indent="0" lvl="0" marL="25400" marR="0" rtl="0" algn="l">
              <a:spcBef>
                <a:spcPts val="0"/>
              </a:spcBef>
              <a:spcAft>
                <a:spcPts val="0"/>
              </a:spcAft>
              <a:buNone/>
            </a:pPr>
            <a:r>
              <a:rPr b="1" lang="en-US" sz="1800">
                <a:solidFill>
                  <a:schemeClr val="dk1"/>
                </a:solidFill>
                <a:latin typeface="Calibri"/>
                <a:ea typeface="Calibri"/>
                <a:cs typeface="Calibri"/>
                <a:sym typeface="Calibri"/>
              </a:rPr>
              <a:t>Impact of GFSv16-Wave BCs &amp; GFSv16 U10 atmospheric forcing</a:t>
            </a:r>
            <a:endParaRPr/>
          </a:p>
        </p:txBody>
      </p:sp>
      <p:sp>
        <p:nvSpPr>
          <p:cNvPr id="1621" name="Google Shape;1621;p86"/>
          <p:cNvSpPr txBox="1"/>
          <p:nvPr/>
        </p:nvSpPr>
        <p:spPr>
          <a:xfrm>
            <a:off x="0" y="3318425"/>
            <a:ext cx="3401400" cy="14745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36 coastal WFO model domains</a:t>
            </a:r>
            <a:endParaRPr b="1" sz="1400">
              <a:solidFill>
                <a:schemeClr val="dk1"/>
              </a:solidFill>
              <a:latin typeface="Calibri"/>
              <a:ea typeface="Calibri"/>
              <a:cs typeface="Calibri"/>
              <a:sym typeface="Calibri"/>
            </a:endParaRPr>
          </a:p>
          <a:p>
            <a:pPr indent="-285750" lvl="0" marL="285750" marR="0" rtl="0" algn="l">
              <a:lnSpc>
                <a:spcPct val="90000"/>
              </a:lnSpc>
              <a:spcBef>
                <a:spcPts val="120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Each uses wave boundary conditions from Global WW3</a:t>
            </a:r>
            <a:endParaRPr b="1" sz="1400">
              <a:solidFill>
                <a:schemeClr val="dk1"/>
              </a:solidFill>
              <a:latin typeface="Calibri"/>
              <a:ea typeface="Calibri"/>
              <a:cs typeface="Calibri"/>
              <a:sym typeface="Calibri"/>
            </a:endParaRPr>
          </a:p>
          <a:p>
            <a:pPr indent="-285750" lvl="0" marL="285750" marR="0" rtl="0" algn="l">
              <a:lnSpc>
                <a:spcPct val="90000"/>
              </a:lnSpc>
              <a:spcBef>
                <a:spcPts val="1200"/>
              </a:spcBef>
              <a:spcAft>
                <a:spcPts val="0"/>
              </a:spcAft>
              <a:buClr>
                <a:schemeClr val="dk1"/>
              </a:buClr>
              <a:buSzPts val="1800"/>
              <a:buFont typeface="Arial"/>
              <a:buChar char="•"/>
            </a:pPr>
            <a:r>
              <a:rPr b="1" i="0" lang="en-US" sz="1400" u="none" cap="none" strike="noStrike">
                <a:solidFill>
                  <a:schemeClr val="dk1"/>
                </a:solidFill>
                <a:latin typeface="Arial"/>
                <a:ea typeface="Arial"/>
                <a:cs typeface="Arial"/>
                <a:sym typeface="Arial"/>
              </a:rPr>
              <a:t>U10 wind fields are used as fail-over in case on-demand GFE forecaster wind fields are unavailable</a:t>
            </a:r>
            <a:endParaRPr b="1" sz="1400">
              <a:solidFill>
                <a:schemeClr val="dk1"/>
              </a:solidFill>
              <a:latin typeface="Calibri"/>
              <a:ea typeface="Calibri"/>
              <a:cs typeface="Calibri"/>
              <a:sym typeface="Calibri"/>
            </a:endParaRPr>
          </a:p>
        </p:txBody>
      </p:sp>
      <p:pic>
        <p:nvPicPr>
          <p:cNvPr id="1622" name="Google Shape;1622;p86"/>
          <p:cNvPicPr preferRelativeResize="0"/>
          <p:nvPr/>
        </p:nvPicPr>
        <p:blipFill rotWithShape="1">
          <a:blip r:embed="rId5">
            <a:alphaModFix/>
          </a:blip>
          <a:srcRect b="0" l="0" r="0" t="0"/>
          <a:stretch/>
        </p:blipFill>
        <p:spPr>
          <a:xfrm>
            <a:off x="3099569" y="1230984"/>
            <a:ext cx="2007454" cy="1744049"/>
          </a:xfrm>
          <a:prstGeom prst="rect">
            <a:avLst/>
          </a:prstGeom>
          <a:noFill/>
          <a:ln>
            <a:noFill/>
          </a:ln>
        </p:spPr>
      </p:pic>
      <p:pic>
        <p:nvPicPr>
          <p:cNvPr id="1623" name="Google Shape;1623;p86"/>
          <p:cNvPicPr preferRelativeResize="0"/>
          <p:nvPr/>
        </p:nvPicPr>
        <p:blipFill rotWithShape="1">
          <a:blip r:embed="rId6">
            <a:alphaModFix/>
          </a:blip>
          <a:srcRect b="0" l="0" r="0" t="0"/>
          <a:stretch/>
        </p:blipFill>
        <p:spPr>
          <a:xfrm>
            <a:off x="5076412" y="1222311"/>
            <a:ext cx="2008866" cy="1745277"/>
          </a:xfrm>
          <a:prstGeom prst="rect">
            <a:avLst/>
          </a:prstGeom>
          <a:noFill/>
          <a:ln>
            <a:noFill/>
          </a:ln>
        </p:spPr>
      </p:pic>
      <p:pic>
        <p:nvPicPr>
          <p:cNvPr id="1624" name="Google Shape;1624;p86"/>
          <p:cNvPicPr preferRelativeResize="0"/>
          <p:nvPr/>
        </p:nvPicPr>
        <p:blipFill rotWithShape="1">
          <a:blip r:embed="rId7">
            <a:alphaModFix/>
          </a:blip>
          <a:srcRect b="0" l="0" r="14580" t="0"/>
          <a:stretch/>
        </p:blipFill>
        <p:spPr>
          <a:xfrm>
            <a:off x="25167" y="1056288"/>
            <a:ext cx="3078759" cy="2148306"/>
          </a:xfrm>
          <a:prstGeom prst="rect">
            <a:avLst/>
          </a:prstGeom>
          <a:noFill/>
          <a:ln>
            <a:noFill/>
          </a:ln>
        </p:spPr>
      </p:pic>
      <p:sp>
        <p:nvSpPr>
          <p:cNvPr id="1625" name="Google Shape;1625;p86"/>
          <p:cNvSpPr txBox="1"/>
          <p:nvPr/>
        </p:nvSpPr>
        <p:spPr>
          <a:xfrm>
            <a:off x="3401254" y="865803"/>
            <a:ext cx="17403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NWPS v1.3 Para with GFSv15</a:t>
            </a:r>
            <a:endParaRPr sz="800">
              <a:solidFill>
                <a:schemeClr val="dk1"/>
              </a:solidFill>
              <a:latin typeface="Calibri"/>
              <a:ea typeface="Calibri"/>
              <a:cs typeface="Calibri"/>
              <a:sym typeface="Calibri"/>
            </a:endParaRPr>
          </a:p>
        </p:txBody>
      </p:sp>
      <p:sp>
        <p:nvSpPr>
          <p:cNvPr id="1626" name="Google Shape;1626;p86"/>
          <p:cNvSpPr txBox="1"/>
          <p:nvPr/>
        </p:nvSpPr>
        <p:spPr>
          <a:xfrm>
            <a:off x="5320230" y="873829"/>
            <a:ext cx="16956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NWPS v1.3 Para with GFSv16</a:t>
            </a:r>
            <a:endParaRPr sz="800">
              <a:solidFill>
                <a:schemeClr val="dk1"/>
              </a:solidFill>
              <a:latin typeface="Calibri"/>
              <a:ea typeface="Calibri"/>
              <a:cs typeface="Calibri"/>
              <a:sym typeface="Calibri"/>
            </a:endParaRPr>
          </a:p>
        </p:txBody>
      </p:sp>
      <p:pic>
        <p:nvPicPr>
          <p:cNvPr id="1627" name="Google Shape;1627;p86"/>
          <p:cNvPicPr preferRelativeResize="0"/>
          <p:nvPr/>
        </p:nvPicPr>
        <p:blipFill rotWithShape="1">
          <a:blip r:embed="rId8">
            <a:alphaModFix/>
          </a:blip>
          <a:srcRect b="0" l="3762" r="0" t="0"/>
          <a:stretch/>
        </p:blipFill>
        <p:spPr>
          <a:xfrm>
            <a:off x="3210025" y="3049325"/>
            <a:ext cx="1931526" cy="1743725"/>
          </a:xfrm>
          <a:prstGeom prst="rect">
            <a:avLst/>
          </a:prstGeom>
          <a:noFill/>
          <a:ln>
            <a:noFill/>
          </a:ln>
        </p:spPr>
      </p:pic>
      <p:pic>
        <p:nvPicPr>
          <p:cNvPr id="1628" name="Google Shape;1628;p86"/>
          <p:cNvPicPr preferRelativeResize="0"/>
          <p:nvPr/>
        </p:nvPicPr>
        <p:blipFill rotWithShape="1">
          <a:blip r:embed="rId9">
            <a:alphaModFix/>
          </a:blip>
          <a:srcRect b="0" l="0" r="0" t="0"/>
          <a:stretch/>
        </p:blipFill>
        <p:spPr>
          <a:xfrm>
            <a:off x="5107023" y="2983706"/>
            <a:ext cx="2015758" cy="1751264"/>
          </a:xfrm>
          <a:prstGeom prst="rect">
            <a:avLst/>
          </a:prstGeom>
          <a:noFill/>
          <a:ln>
            <a:noFill/>
          </a:ln>
        </p:spPr>
      </p:pic>
      <p:sp>
        <p:nvSpPr>
          <p:cNvPr id="1629" name="Google Shape;1629;p86"/>
          <p:cNvSpPr txBox="1"/>
          <p:nvPr/>
        </p:nvSpPr>
        <p:spPr>
          <a:xfrm>
            <a:off x="7068793" y="1455876"/>
            <a:ext cx="2075207" cy="3046988"/>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Changes from GFSv15 to GFSv16 do not adversely affect downstream NWPS</a:t>
            </a:r>
            <a:endParaRPr/>
          </a:p>
          <a:p>
            <a:pPr indent="-69850" lvl="0" marL="171450" marR="0" rtl="0" algn="l">
              <a:spcBef>
                <a:spcPts val="0"/>
              </a:spcBef>
              <a:spcAft>
                <a:spcPts val="0"/>
              </a:spcAft>
              <a:buClr>
                <a:schemeClr val="dk1"/>
              </a:buClr>
              <a:buSzPts val="1600"/>
              <a:buFont typeface="Arial"/>
              <a:buNone/>
            </a:pPr>
            <a:r>
              <a:t/>
            </a:r>
            <a:endParaRPr b="1" sz="1600">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New wave boundary conditions from GFSv16-Wave appear realistic</a:t>
            </a:r>
            <a:endParaRPr/>
          </a:p>
        </p:txBody>
      </p:sp>
      <p:sp>
        <p:nvSpPr>
          <p:cNvPr id="1630" name="Google Shape;1630;p86"/>
          <p:cNvSpPr txBox="1"/>
          <p:nvPr/>
        </p:nvSpPr>
        <p:spPr>
          <a:xfrm>
            <a:off x="3401254" y="1676283"/>
            <a:ext cx="6510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U10</a:t>
            </a:r>
            <a:endParaRPr sz="1800">
              <a:solidFill>
                <a:schemeClr val="dk1"/>
              </a:solidFill>
              <a:latin typeface="Calibri"/>
              <a:ea typeface="Calibri"/>
              <a:cs typeface="Calibri"/>
              <a:sym typeface="Calibri"/>
            </a:endParaRPr>
          </a:p>
        </p:txBody>
      </p:sp>
      <p:sp>
        <p:nvSpPr>
          <p:cNvPr id="1631" name="Google Shape;1631;p86"/>
          <p:cNvSpPr txBox="1"/>
          <p:nvPr/>
        </p:nvSpPr>
        <p:spPr>
          <a:xfrm>
            <a:off x="5431550" y="1663083"/>
            <a:ext cx="6510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U10</a:t>
            </a:r>
            <a:endParaRPr sz="1800">
              <a:solidFill>
                <a:schemeClr val="dk1"/>
              </a:solidFill>
              <a:latin typeface="Calibri"/>
              <a:ea typeface="Calibri"/>
              <a:cs typeface="Calibri"/>
              <a:sym typeface="Calibri"/>
            </a:endParaRPr>
          </a:p>
        </p:txBody>
      </p:sp>
      <p:sp>
        <p:nvSpPr>
          <p:cNvPr id="1632" name="Google Shape;1632;p86"/>
          <p:cNvSpPr txBox="1"/>
          <p:nvPr/>
        </p:nvSpPr>
        <p:spPr>
          <a:xfrm>
            <a:off x="3528432" y="3403412"/>
            <a:ext cx="4953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Hs</a:t>
            </a:r>
            <a:endParaRPr sz="1800">
              <a:solidFill>
                <a:schemeClr val="dk1"/>
              </a:solidFill>
              <a:latin typeface="Calibri"/>
              <a:ea typeface="Calibri"/>
              <a:cs typeface="Calibri"/>
              <a:sym typeface="Calibri"/>
            </a:endParaRPr>
          </a:p>
        </p:txBody>
      </p:sp>
      <p:sp>
        <p:nvSpPr>
          <p:cNvPr id="1633" name="Google Shape;1633;p86"/>
          <p:cNvSpPr txBox="1"/>
          <p:nvPr/>
        </p:nvSpPr>
        <p:spPr>
          <a:xfrm>
            <a:off x="5531529" y="3409459"/>
            <a:ext cx="495300" cy="33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Hs</a:t>
            </a:r>
            <a:endParaRPr sz="1800">
              <a:solidFill>
                <a:schemeClr val="dk1"/>
              </a:solidFill>
              <a:latin typeface="Calibri"/>
              <a:ea typeface="Calibri"/>
              <a:cs typeface="Calibri"/>
              <a:sym typeface="Calibri"/>
            </a:endParaRPr>
          </a:p>
        </p:txBody>
      </p:sp>
      <p:sp>
        <p:nvSpPr>
          <p:cNvPr id="1634" name="Google Shape;1634;p86"/>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87"/>
          <p:cNvSpPr/>
          <p:nvPr/>
        </p:nvSpPr>
        <p:spPr>
          <a:xfrm>
            <a:off x="510744"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640" name="Google Shape;1640;p87"/>
          <p:cNvSpPr txBox="1"/>
          <p:nvPr/>
        </p:nvSpPr>
        <p:spPr>
          <a:xfrm>
            <a:off x="510744" y="48930"/>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641" name="Google Shape;1641;p87"/>
          <p:cNvSpPr/>
          <p:nvPr/>
        </p:nvSpPr>
        <p:spPr>
          <a:xfrm>
            <a:off x="50032" y="27613"/>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642" name="Google Shape;1642;p87"/>
          <p:cNvPicPr preferRelativeResize="0"/>
          <p:nvPr/>
        </p:nvPicPr>
        <p:blipFill rotWithShape="1">
          <a:blip r:embed="rId3">
            <a:alphaModFix/>
          </a:blip>
          <a:srcRect b="0" l="0" r="0" t="0"/>
          <a:stretch/>
        </p:blipFill>
        <p:spPr>
          <a:xfrm>
            <a:off x="50032" y="80672"/>
            <a:ext cx="846824" cy="860437"/>
          </a:xfrm>
          <a:prstGeom prst="rect">
            <a:avLst/>
          </a:prstGeom>
          <a:noFill/>
          <a:ln>
            <a:noFill/>
          </a:ln>
        </p:spPr>
      </p:pic>
      <p:sp>
        <p:nvSpPr>
          <p:cNvPr id="1643" name="Google Shape;1643;p87"/>
          <p:cNvSpPr/>
          <p:nvPr/>
        </p:nvSpPr>
        <p:spPr>
          <a:xfrm>
            <a:off x="8205658" y="38953"/>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644" name="Google Shape;1644;p8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45" name="Google Shape;1645;p87"/>
          <p:cNvSpPr txBox="1"/>
          <p:nvPr/>
        </p:nvSpPr>
        <p:spPr>
          <a:xfrm>
            <a:off x="0" y="419183"/>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Evaluation of Downstream Models: LAMP</a:t>
            </a:r>
            <a:endParaRPr/>
          </a:p>
        </p:txBody>
      </p:sp>
      <p:pic>
        <p:nvPicPr>
          <p:cNvPr id="1646" name="Google Shape;1646;p87"/>
          <p:cNvPicPr preferRelativeResize="0"/>
          <p:nvPr/>
        </p:nvPicPr>
        <p:blipFill rotWithShape="1">
          <a:blip r:embed="rId5">
            <a:alphaModFix/>
          </a:blip>
          <a:srcRect b="0" l="0" r="0" t="0"/>
          <a:stretch/>
        </p:blipFill>
        <p:spPr>
          <a:xfrm>
            <a:off x="185750" y="1341612"/>
            <a:ext cx="3929050" cy="3291348"/>
          </a:xfrm>
          <a:prstGeom prst="rect">
            <a:avLst/>
          </a:prstGeom>
          <a:noFill/>
          <a:ln>
            <a:noFill/>
          </a:ln>
        </p:spPr>
      </p:pic>
      <p:sp>
        <p:nvSpPr>
          <p:cNvPr id="1647" name="Google Shape;1647;p87"/>
          <p:cNvSpPr txBox="1"/>
          <p:nvPr/>
        </p:nvSpPr>
        <p:spPr>
          <a:xfrm>
            <a:off x="4191000" y="1142844"/>
            <a:ext cx="371755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22222"/>
                </a:solidFill>
                <a:highlight>
                  <a:srgbClr val="FFFFFF"/>
                </a:highlight>
                <a:latin typeface="Comic Sans MS"/>
                <a:ea typeface="Comic Sans MS"/>
                <a:cs typeface="Comic Sans MS"/>
                <a:sym typeface="Comic Sans MS"/>
              </a:rPr>
              <a:t>Limited impact assessment on LAMP from the GFSv16 upgrade</a:t>
            </a:r>
            <a:endParaRPr sz="1800">
              <a:solidFill>
                <a:schemeClr val="dk1"/>
              </a:solidFill>
              <a:latin typeface="Calibri"/>
              <a:ea typeface="Calibri"/>
              <a:cs typeface="Calibri"/>
              <a:sym typeface="Calibri"/>
            </a:endParaRPr>
          </a:p>
        </p:txBody>
      </p:sp>
      <p:sp>
        <p:nvSpPr>
          <p:cNvPr id="1648" name="Google Shape;1648;p87"/>
          <p:cNvSpPr txBox="1"/>
          <p:nvPr/>
        </p:nvSpPr>
        <p:spPr>
          <a:xfrm>
            <a:off x="3953698" y="2242558"/>
            <a:ext cx="4579620"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222222"/>
              </a:buClr>
              <a:buSzPts val="1800"/>
              <a:buFont typeface="Arial"/>
              <a:buChar char="•"/>
            </a:pPr>
            <a:r>
              <a:rPr lang="en-US" sz="1800">
                <a:solidFill>
                  <a:srgbClr val="222222"/>
                </a:solidFill>
                <a:highlight>
                  <a:srgbClr val="FFFFFF"/>
                </a:highlight>
                <a:latin typeface="Comic Sans MS"/>
                <a:ea typeface="Comic Sans MS"/>
                <a:cs typeface="Comic Sans MS"/>
                <a:sym typeface="Comic Sans MS"/>
              </a:rPr>
              <a:t>Some differences, particularly in bias scores, but not egregious</a:t>
            </a:r>
            <a:endParaRPr/>
          </a:p>
          <a:p>
            <a:pPr indent="-171450" lvl="0" marL="285750" marR="0" rtl="0" algn="l">
              <a:spcBef>
                <a:spcPts val="0"/>
              </a:spcBef>
              <a:spcAft>
                <a:spcPts val="0"/>
              </a:spcAft>
              <a:buClr>
                <a:schemeClr val="dk1"/>
              </a:buClr>
              <a:buSzPts val="1800"/>
              <a:buFont typeface="Arial"/>
              <a:buNone/>
            </a:pPr>
            <a:r>
              <a:t/>
            </a:r>
            <a:endParaRPr sz="1800">
              <a:solidFill>
                <a:srgbClr val="222222"/>
              </a:solidFill>
              <a:highlight>
                <a:srgbClr val="FFFFFF"/>
              </a:highlight>
              <a:latin typeface="Comic Sans MS"/>
              <a:ea typeface="Comic Sans MS"/>
              <a:cs typeface="Comic Sans MS"/>
              <a:sym typeface="Comic Sans MS"/>
            </a:endParaRPr>
          </a:p>
          <a:p>
            <a:pPr indent="-285750" lvl="0" marL="285750" marR="0" rtl="0" algn="l">
              <a:spcBef>
                <a:spcPts val="0"/>
              </a:spcBef>
              <a:spcAft>
                <a:spcPts val="0"/>
              </a:spcAft>
              <a:buClr>
                <a:srgbClr val="222222"/>
              </a:buClr>
              <a:buSzPts val="1800"/>
              <a:buFont typeface="Arial"/>
              <a:buChar char="•"/>
            </a:pPr>
            <a:r>
              <a:rPr lang="en-US" sz="1800">
                <a:solidFill>
                  <a:srgbClr val="222222"/>
                </a:solidFill>
                <a:highlight>
                  <a:srgbClr val="FFFFFF"/>
                </a:highlight>
                <a:latin typeface="Comic Sans MS"/>
                <a:ea typeface="Comic Sans MS"/>
                <a:cs typeface="Comic Sans MS"/>
                <a:sym typeface="Comic Sans MS"/>
              </a:rPr>
              <a:t>Biggest concern was the impact on C&amp;V for the cool season. No alarming differences between OPER LAMP and PARA LAMP for C&amp;V for the sample verified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9" name="Google Shape;1649;p87"/>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88"/>
          <p:cNvSpPr/>
          <p:nvPr/>
        </p:nvSpPr>
        <p:spPr>
          <a:xfrm>
            <a:off x="37399" y="1200278"/>
            <a:ext cx="9106601" cy="3524038"/>
          </a:xfrm>
          <a:prstGeom prst="rect">
            <a:avLst/>
          </a:prstGeom>
          <a:noFill/>
          <a:ln>
            <a:noFill/>
          </a:ln>
        </p:spPr>
        <p:txBody>
          <a:bodyPr anchorCtr="0" anchor="t" bIns="45700" lIns="91425" spcFirstLastPara="1" rIns="91425" wrap="square" tIns="45700">
            <a:spAutoFit/>
          </a:bodyPr>
          <a:lstStyle/>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HWRF driven by GFSv16 showed general improvement in the North Atlantic Basin for both track and intensity, significant improvement in the Eastern Pacific track forecasts, and mixed results for intensity forecasts.</a:t>
            </a:r>
            <a:endParaRPr/>
          </a:p>
          <a:p>
            <a:pPr indent="-160265" lvl="0" marL="285736" marR="0" rtl="0" algn="l">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HMON driven by GFSv16 showed some degradation in the North Atlantic track forecasts, however, small improvements in the intensity forecasts are noted.  Eastern Pacific performance is significantly positive for track forecasts while intensity forecasts have improved beyond day 2.</a:t>
            </a:r>
            <a:endParaRPr/>
          </a:p>
          <a:p>
            <a:pPr indent="-160265" lvl="0" marL="285736" marR="0" rtl="0" algn="l">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GEFS driven by GFSv16 showed improved CRPS for NH and Tropics.  QPF BSS and reliability are significantly improved. Over dispersiveness of winds in the tropics is a concern.</a:t>
            </a:r>
            <a:endParaRPr/>
          </a:p>
          <a:p>
            <a:pPr indent="-160265" lvl="0" marL="285736" marR="0" rtl="0" algn="l">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NWPS driven by GFSv16 winds and GFSv16 waves showed no adverse impacts.</a:t>
            </a:r>
            <a:endParaRPr/>
          </a:p>
          <a:p>
            <a:pPr indent="-160265" lvl="0" marL="285736" marR="0" rtl="0" algn="l">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LAMP driven by GFSv16 showed similar performance compared to GFSv15 forcing.</a:t>
            </a:r>
            <a:endParaRPr/>
          </a:p>
          <a:p>
            <a:pPr indent="-160265" lvl="0" marL="285736" marR="0" rtl="0" algn="l">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a:p>
            <a:pPr indent="-192015" lvl="0" marL="285736" marR="0" rtl="0" algn="l">
              <a:spcBef>
                <a:spcPts val="0"/>
              </a:spcBef>
              <a:spcAft>
                <a:spcPts val="0"/>
              </a:spcAft>
              <a:buClr>
                <a:schemeClr val="dk1"/>
              </a:buClr>
              <a:buSzPts val="1650"/>
              <a:buFont typeface="Arial"/>
              <a:buChar char="•"/>
            </a:pPr>
            <a:r>
              <a:rPr lang="en-US" sz="1650">
                <a:solidFill>
                  <a:schemeClr val="dk1"/>
                </a:solidFill>
                <a:latin typeface="Arial"/>
                <a:ea typeface="Arial"/>
                <a:cs typeface="Arial"/>
                <a:sym typeface="Arial"/>
              </a:rPr>
              <a:t>All other downstream applications are technically compatible to handle GFSv16 IC/BCs.</a:t>
            </a:r>
            <a:endParaRPr/>
          </a:p>
        </p:txBody>
      </p:sp>
      <p:sp>
        <p:nvSpPr>
          <p:cNvPr id="1655" name="Google Shape;1655;p88"/>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656" name="Google Shape;1656;p88"/>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657" name="Google Shape;1657;p88"/>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658" name="Google Shape;1658;p88"/>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659" name="Google Shape;1659;p88"/>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660" name="Google Shape;1660;p88"/>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61" name="Google Shape;1661;p88"/>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Summary of GFSv16 Downstream Evaluations</a:t>
            </a:r>
            <a:endParaRPr/>
          </a:p>
        </p:txBody>
      </p:sp>
      <p:sp>
        <p:nvSpPr>
          <p:cNvPr id="1662" name="Google Shape;1662;p88"/>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202" name="Google Shape;202;p9"/>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203" name="Google Shape;203;p9"/>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204" name="Google Shape;204;p9"/>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205" name="Google Shape;205;p9"/>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206" name="Google Shape;206;p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207" name="Google Shape;207;p9"/>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GFSv16: Major Changes to the Forecast Model</a:t>
            </a:r>
            <a:endParaRPr/>
          </a:p>
        </p:txBody>
      </p:sp>
      <p:sp>
        <p:nvSpPr>
          <p:cNvPr id="208" name="Google Shape;208;p9"/>
          <p:cNvSpPr txBox="1"/>
          <p:nvPr/>
        </p:nvSpPr>
        <p:spPr>
          <a:xfrm>
            <a:off x="231351" y="995650"/>
            <a:ext cx="4737000" cy="4033500"/>
          </a:xfrm>
          <a:prstGeom prst="rect">
            <a:avLst/>
          </a:prstGeom>
          <a:no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31750" marR="0" rtl="0" algn="l">
              <a:lnSpc>
                <a:spcPct val="115000"/>
              </a:lnSpc>
              <a:spcBef>
                <a:spcPts val="0"/>
              </a:spcBef>
              <a:spcAft>
                <a:spcPts val="0"/>
              </a:spcAft>
              <a:buNone/>
            </a:pPr>
            <a:r>
              <a:rPr b="1" i="0" lang="en-US" sz="1600" u="none" cap="none" strike="noStrike">
                <a:solidFill>
                  <a:srgbClr val="0441FA"/>
                </a:solidFill>
                <a:latin typeface="Times New Roman"/>
                <a:ea typeface="Times New Roman"/>
                <a:cs typeface="Times New Roman"/>
                <a:sym typeface="Times New Roman"/>
              </a:rPr>
              <a:t>New TKE-EDMF PBL:</a:t>
            </a:r>
            <a:endParaRPr/>
          </a:p>
          <a:p>
            <a:pPr indent="-311150" lvl="0" marL="342900" marR="0" rtl="0" algn="l">
              <a:lnSpc>
                <a:spcPct val="115000"/>
              </a:lnSpc>
              <a:spcBef>
                <a:spcPts val="0"/>
              </a:spcBef>
              <a:spcAft>
                <a:spcPts val="0"/>
              </a:spcAft>
              <a:buClr>
                <a:schemeClr val="dk1"/>
              </a:buClr>
              <a:buSzPts val="1900"/>
              <a:buFont typeface="Times New Roman"/>
              <a:buChar char="•"/>
            </a:pPr>
            <a:r>
              <a:rPr b="1" i="0" lang="en-US" sz="1600" u="none" cap="none" strike="noStrike">
                <a:solidFill>
                  <a:schemeClr val="dk1"/>
                </a:solidFill>
                <a:latin typeface="Times New Roman"/>
                <a:ea typeface="Times New Roman"/>
                <a:cs typeface="Times New Roman"/>
                <a:sym typeface="Times New Roman"/>
              </a:rPr>
              <a:t>Higher-order accuracy in turbulence representation</a:t>
            </a:r>
            <a:r>
              <a:rPr lang="en-US" sz="1600">
                <a:solidFill>
                  <a:schemeClr val="dk1"/>
                </a:solidFill>
                <a:latin typeface="Times New Roman"/>
                <a:ea typeface="Times New Roman"/>
                <a:cs typeface="Times New Roman"/>
                <a:sym typeface="Times New Roman"/>
              </a:rPr>
              <a:t>,</a:t>
            </a:r>
            <a:r>
              <a:rPr i="0" lang="en-US" sz="1600" u="none" cap="none" strike="noStrike">
                <a:solidFill>
                  <a:schemeClr val="dk1"/>
                </a:solidFill>
                <a:latin typeface="Times New Roman"/>
                <a:ea typeface="Times New Roman"/>
                <a:cs typeface="Times New Roman"/>
                <a:sym typeface="Times New Roman"/>
              </a:rPr>
              <a:t> less diffusive than K-EDMF</a:t>
            </a:r>
            <a:endParaRPr sz="1600">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i="0" lang="en-US" sz="1600" u="none" cap="none" strike="noStrike">
                <a:solidFill>
                  <a:schemeClr val="dk1"/>
                </a:solidFill>
                <a:latin typeface="Times New Roman"/>
                <a:ea typeface="Times New Roman"/>
                <a:cs typeface="Times New Roman"/>
                <a:sym typeface="Times New Roman"/>
              </a:rPr>
              <a:t>Advection of turbulence by the grid-mean flows </a:t>
            </a:r>
            <a:endParaRPr sz="1600">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i="0" lang="en-US" sz="1600" u="none" cap="none" strike="noStrike">
                <a:solidFill>
                  <a:schemeClr val="dk1"/>
                </a:solidFill>
                <a:latin typeface="Times New Roman"/>
                <a:ea typeface="Times New Roman"/>
                <a:cs typeface="Times New Roman"/>
                <a:sym typeface="Times New Roman"/>
              </a:rPr>
              <a:t>Inclusion of </a:t>
            </a:r>
            <a:r>
              <a:rPr b="1" i="0" lang="en-US" sz="1600" u="none" cap="none" strike="noStrike">
                <a:solidFill>
                  <a:schemeClr val="dk1"/>
                </a:solidFill>
                <a:latin typeface="Times New Roman"/>
                <a:ea typeface="Times New Roman"/>
                <a:cs typeface="Times New Roman"/>
                <a:sym typeface="Times New Roman"/>
              </a:rPr>
              <a:t>moist processes </a:t>
            </a:r>
            <a:endParaRPr b="1" sz="1600">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i="0" lang="en-US" sz="1600" u="none" cap="none" strike="noStrike">
                <a:solidFill>
                  <a:schemeClr val="dk1"/>
                </a:solidFill>
                <a:latin typeface="Times New Roman"/>
                <a:ea typeface="Times New Roman"/>
                <a:cs typeface="Times New Roman"/>
                <a:sym typeface="Times New Roman"/>
              </a:rPr>
              <a:t>Mass-flux representation for the </a:t>
            </a:r>
            <a:r>
              <a:rPr b="1" i="0" lang="en-US" sz="1600" u="none" cap="none" strike="noStrike">
                <a:solidFill>
                  <a:schemeClr val="dk1"/>
                </a:solidFill>
                <a:latin typeface="Times New Roman"/>
                <a:ea typeface="Times New Roman"/>
                <a:cs typeface="Times New Roman"/>
                <a:sym typeface="Times New Roman"/>
              </a:rPr>
              <a:t>nonlocal momentum mixing</a:t>
            </a:r>
            <a:endParaRPr b="1" sz="1600">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i="0" lang="en-US" sz="1600" u="none" cap="none" strike="noStrike">
                <a:solidFill>
                  <a:schemeClr val="dk1"/>
                </a:solidFill>
                <a:latin typeface="Times New Roman"/>
                <a:ea typeface="Times New Roman"/>
                <a:cs typeface="Times New Roman"/>
                <a:sym typeface="Times New Roman"/>
              </a:rPr>
              <a:t>EDMF parameterization for the</a:t>
            </a:r>
            <a:r>
              <a:rPr lang="en-US" sz="1600">
                <a:solidFill>
                  <a:schemeClr val="dk1"/>
                </a:solidFill>
                <a:latin typeface="Times New Roman"/>
                <a:ea typeface="Times New Roman"/>
                <a:cs typeface="Times New Roman"/>
                <a:sym typeface="Times New Roman"/>
              </a:rPr>
              <a:t> </a:t>
            </a:r>
            <a:r>
              <a:rPr b="1" i="0" lang="en-US" sz="1600" u="none" cap="none" strike="noStrike">
                <a:solidFill>
                  <a:schemeClr val="dk1"/>
                </a:solidFill>
                <a:latin typeface="Times New Roman"/>
                <a:ea typeface="Times New Roman"/>
                <a:cs typeface="Times New Roman"/>
                <a:sym typeface="Times New Roman"/>
              </a:rPr>
              <a:t>stratocumulus-top-driven turbulence mixing</a:t>
            </a:r>
            <a:endParaRPr b="1" sz="1600">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b="1" i="0" lang="en-US" sz="1600" u="sng" cap="none" strike="noStrike">
                <a:solidFill>
                  <a:schemeClr val="dk1"/>
                </a:solidFill>
                <a:latin typeface="Times New Roman"/>
                <a:ea typeface="Times New Roman"/>
                <a:cs typeface="Times New Roman"/>
                <a:sym typeface="Times New Roman"/>
              </a:rPr>
              <a:t>Scale awareness</a:t>
            </a:r>
            <a:endParaRPr b="1" sz="1600" u="sng">
              <a:solidFill>
                <a:schemeClr val="dk1"/>
              </a:solidFill>
              <a:latin typeface="Calibri"/>
              <a:ea typeface="Calibri"/>
              <a:cs typeface="Calibri"/>
              <a:sym typeface="Calibri"/>
            </a:endParaRPr>
          </a:p>
          <a:p>
            <a:pPr indent="-311150" lvl="0" marL="342900" marR="0" rtl="0" algn="l">
              <a:lnSpc>
                <a:spcPct val="115000"/>
              </a:lnSpc>
              <a:spcBef>
                <a:spcPts val="0"/>
              </a:spcBef>
              <a:spcAft>
                <a:spcPts val="0"/>
              </a:spcAft>
              <a:buClr>
                <a:schemeClr val="dk1"/>
              </a:buClr>
              <a:buSzPts val="1900"/>
              <a:buFont typeface="Times New Roman"/>
              <a:buChar char="•"/>
            </a:pPr>
            <a:r>
              <a:rPr b="1" i="0" lang="en-US" sz="1600" u="none" cap="none" strike="noStrike">
                <a:solidFill>
                  <a:schemeClr val="dk1"/>
                </a:solidFill>
                <a:latin typeface="Times New Roman"/>
                <a:ea typeface="Times New Roman"/>
                <a:cs typeface="Times New Roman"/>
                <a:sym typeface="Times New Roman"/>
              </a:rPr>
              <a:t>Interaction of TKE with cumulus convection</a:t>
            </a:r>
            <a:endParaRPr b="1" sz="1600">
              <a:solidFill>
                <a:schemeClr val="dk1"/>
              </a:solidFill>
              <a:latin typeface="Calibri"/>
              <a:ea typeface="Calibri"/>
              <a:cs typeface="Calibri"/>
              <a:sym typeface="Calibri"/>
            </a:endParaRPr>
          </a:p>
        </p:txBody>
      </p:sp>
      <p:sp>
        <p:nvSpPr>
          <p:cNvPr id="209" name="Google Shape;209;p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0" name="Google Shape;210;p9"/>
          <p:cNvPicPr preferRelativeResize="0"/>
          <p:nvPr/>
        </p:nvPicPr>
        <p:blipFill rotWithShape="1">
          <a:blip r:embed="rId5">
            <a:alphaModFix/>
          </a:blip>
          <a:srcRect b="3552" l="0" r="0" t="7671"/>
          <a:stretch/>
        </p:blipFill>
        <p:spPr>
          <a:xfrm>
            <a:off x="5041200" y="976492"/>
            <a:ext cx="2572397" cy="1996324"/>
          </a:xfrm>
          <a:prstGeom prst="rect">
            <a:avLst/>
          </a:prstGeom>
          <a:noFill/>
          <a:ln>
            <a:noFill/>
          </a:ln>
        </p:spPr>
      </p:pic>
      <p:sp>
        <p:nvSpPr>
          <p:cNvPr id="211" name="Google Shape;211;p9"/>
          <p:cNvSpPr txBox="1"/>
          <p:nvPr/>
        </p:nvSpPr>
        <p:spPr>
          <a:xfrm>
            <a:off x="7686454" y="1338489"/>
            <a:ext cx="1313700" cy="4020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c</a:t>
            </a:r>
            <a:r>
              <a:rPr b="1" lang="en-US" sz="1800">
                <a:solidFill>
                  <a:schemeClr val="dk1"/>
                </a:solidFill>
                <a:latin typeface="Calibri"/>
                <a:ea typeface="Calibri"/>
                <a:cs typeface="Calibri"/>
                <a:sym typeface="Calibri"/>
              </a:rPr>
              <a:t>loud water</a:t>
            </a:r>
            <a:endParaRPr b="1" sz="1800">
              <a:solidFill>
                <a:schemeClr val="dk1"/>
              </a:solidFill>
              <a:latin typeface="Calibri"/>
              <a:ea typeface="Calibri"/>
              <a:cs typeface="Calibri"/>
              <a:sym typeface="Calibri"/>
            </a:endParaRPr>
          </a:p>
        </p:txBody>
      </p:sp>
      <p:sp>
        <p:nvSpPr>
          <p:cNvPr id="212" name="Google Shape;212;p9"/>
          <p:cNvSpPr txBox="1"/>
          <p:nvPr/>
        </p:nvSpPr>
        <p:spPr>
          <a:xfrm>
            <a:off x="7779762" y="3469545"/>
            <a:ext cx="1313700" cy="4020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wind speed</a:t>
            </a:r>
            <a:endParaRPr b="1" sz="1800">
              <a:solidFill>
                <a:schemeClr val="dk1"/>
              </a:solidFill>
              <a:latin typeface="Calibri"/>
              <a:ea typeface="Calibri"/>
              <a:cs typeface="Calibri"/>
              <a:sym typeface="Calibri"/>
            </a:endParaRPr>
          </a:p>
        </p:txBody>
      </p:sp>
      <p:pic>
        <p:nvPicPr>
          <p:cNvPr id="213" name="Google Shape;213;p9"/>
          <p:cNvPicPr preferRelativeResize="0"/>
          <p:nvPr/>
        </p:nvPicPr>
        <p:blipFill rotWithShape="1">
          <a:blip r:embed="rId6">
            <a:alphaModFix/>
          </a:blip>
          <a:srcRect b="0" l="0" r="0" t="9175"/>
          <a:stretch/>
        </p:blipFill>
        <p:spPr>
          <a:xfrm>
            <a:off x="5116990" y="3004544"/>
            <a:ext cx="2569464" cy="199339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89"/>
          <p:cNvSpPr/>
          <p:nvPr/>
        </p:nvSpPr>
        <p:spPr>
          <a:xfrm>
            <a:off x="0" y="1033000"/>
            <a:ext cx="9144000" cy="4009800"/>
          </a:xfrm>
          <a:prstGeom prst="rect">
            <a:avLst/>
          </a:prstGeom>
          <a:noFill/>
          <a:ln>
            <a:noFill/>
          </a:ln>
        </p:spPr>
        <p:txBody>
          <a:bodyPr anchorCtr="0" anchor="t" bIns="45700" lIns="91425" spcFirstLastPara="1" rIns="91425" wrap="square" tIns="45700">
            <a:spAutoFit/>
          </a:bodyPr>
          <a:lstStyle/>
          <a:p>
            <a:pPr indent="-182490" lvl="0" marL="285736" marR="0" rtl="0" algn="l">
              <a:spcBef>
                <a:spcPts val="0"/>
              </a:spcBef>
              <a:spcAft>
                <a:spcPts val="0"/>
              </a:spcAft>
              <a:buClr>
                <a:schemeClr val="dk1"/>
              </a:buClr>
              <a:buSzPts val="1500"/>
              <a:buChar char="•"/>
            </a:pPr>
            <a:r>
              <a:rPr b="1" lang="en-US" sz="1500">
                <a:solidFill>
                  <a:schemeClr val="dk1"/>
                </a:solidFill>
              </a:rPr>
              <a:t>OPC has noted degradation of wave forecasts along the U.S. West Coast and over the North Atlantic, where Multi-1 output fared better, especially the 95th percentile winds and seas aggregated over all buoys seemed to </a:t>
            </a:r>
            <a:r>
              <a:rPr b="1" lang="en-US" sz="1500">
                <a:solidFill>
                  <a:schemeClr val="dk1"/>
                </a:solidFill>
              </a:rPr>
              <a:t>be</a:t>
            </a:r>
            <a:r>
              <a:rPr b="1" lang="en-US" sz="1500">
                <a:solidFill>
                  <a:schemeClr val="dk1"/>
                </a:solidFill>
              </a:rPr>
              <a:t> in the favor of Multi-1. However, period and direction seemed better on the GFSv16, and there are improvements in the North Pacific and other global regions.</a:t>
            </a:r>
            <a:endParaRPr b="1" sz="1500"/>
          </a:p>
          <a:p>
            <a:pPr indent="-160265" lvl="0" marL="285736" marR="0" rtl="0" algn="l">
              <a:spcBef>
                <a:spcPts val="0"/>
              </a:spcBef>
              <a:spcAft>
                <a:spcPts val="0"/>
              </a:spcAft>
              <a:buClr>
                <a:schemeClr val="dk1"/>
              </a:buClr>
              <a:buSzPts val="500"/>
              <a:buFont typeface="Arial"/>
              <a:buNone/>
            </a:pPr>
            <a:r>
              <a:t/>
            </a:r>
            <a:endParaRPr b="1" sz="400">
              <a:solidFill>
                <a:schemeClr val="dk1"/>
              </a:solidFill>
            </a:endParaRPr>
          </a:p>
          <a:p>
            <a:pPr indent="-182490" lvl="0" marL="285736" marR="0" rtl="0" algn="l">
              <a:spcBef>
                <a:spcPts val="0"/>
              </a:spcBef>
              <a:spcAft>
                <a:spcPts val="0"/>
              </a:spcAft>
              <a:buClr>
                <a:schemeClr val="dk1"/>
              </a:buClr>
              <a:buSzPts val="1500"/>
              <a:buChar char="•"/>
            </a:pPr>
            <a:r>
              <a:rPr b="1" lang="en-US" sz="1500">
                <a:solidFill>
                  <a:schemeClr val="dk1"/>
                </a:solidFill>
              </a:rPr>
              <a:t>Removal of high-resolution coastal grids could be contributing to the loss of skill from GFSv16-Waves.  However, introduction of wave-ocean current interactions, and improved physics are desirable additions to the wave model. </a:t>
            </a:r>
            <a:endParaRPr b="1" sz="1500"/>
          </a:p>
          <a:p>
            <a:pPr indent="-160265" lvl="0" marL="285736" marR="0" rtl="0" algn="l">
              <a:spcBef>
                <a:spcPts val="0"/>
              </a:spcBef>
              <a:spcAft>
                <a:spcPts val="0"/>
              </a:spcAft>
              <a:buClr>
                <a:schemeClr val="dk1"/>
              </a:buClr>
              <a:buSzPts val="500"/>
              <a:buFont typeface="Arial"/>
              <a:buNone/>
            </a:pPr>
            <a:r>
              <a:t/>
            </a:r>
            <a:endParaRPr b="1" sz="400">
              <a:solidFill>
                <a:schemeClr val="dk1"/>
              </a:solidFill>
            </a:endParaRPr>
          </a:p>
          <a:p>
            <a:pPr indent="-182490" lvl="0" marL="285736" marR="0" rtl="0" algn="l">
              <a:spcBef>
                <a:spcPts val="0"/>
              </a:spcBef>
              <a:spcAft>
                <a:spcPts val="0"/>
              </a:spcAft>
              <a:buClr>
                <a:schemeClr val="dk1"/>
              </a:buClr>
              <a:buSzPts val="1500"/>
              <a:buChar char="•"/>
            </a:pPr>
            <a:r>
              <a:rPr b="1" lang="en-US" sz="1500">
                <a:solidFill>
                  <a:schemeClr val="dk1"/>
                </a:solidFill>
              </a:rPr>
              <a:t>EMC is conducting evaluation of several cases suggested by OPC to provide more comprehensive assessment of GFSv16-waves, which might help alleviate these concerns.</a:t>
            </a:r>
            <a:endParaRPr b="1" sz="1500"/>
          </a:p>
          <a:p>
            <a:pPr indent="-160265" lvl="0" marL="285736" marR="0" rtl="0" algn="l">
              <a:spcBef>
                <a:spcPts val="0"/>
              </a:spcBef>
              <a:spcAft>
                <a:spcPts val="0"/>
              </a:spcAft>
              <a:buClr>
                <a:schemeClr val="dk1"/>
              </a:buClr>
              <a:buSzPts val="500"/>
              <a:buFont typeface="Arial"/>
              <a:buNone/>
            </a:pPr>
            <a:r>
              <a:t/>
            </a:r>
            <a:endParaRPr b="1" sz="400">
              <a:solidFill>
                <a:schemeClr val="dk1"/>
              </a:solidFill>
            </a:endParaRPr>
          </a:p>
          <a:p>
            <a:pPr indent="-182490" lvl="0" marL="285736" marR="0" rtl="0" algn="l">
              <a:spcBef>
                <a:spcPts val="0"/>
              </a:spcBef>
              <a:spcAft>
                <a:spcPts val="0"/>
              </a:spcAft>
              <a:buClr>
                <a:schemeClr val="dk1"/>
              </a:buClr>
              <a:buSzPts val="1500"/>
              <a:buChar char="•"/>
            </a:pPr>
            <a:r>
              <a:rPr b="1" lang="en-US" sz="1500">
                <a:solidFill>
                  <a:schemeClr val="dk1"/>
                </a:solidFill>
              </a:rPr>
              <a:t>We haven’t done any evaluation of Multi_1 wave model driven by GFSv16, which may carry similar risks.</a:t>
            </a:r>
            <a:endParaRPr b="1" sz="1500">
              <a:solidFill>
                <a:schemeClr val="dk1"/>
              </a:solidFill>
            </a:endParaRPr>
          </a:p>
          <a:p>
            <a:pPr indent="-182490" lvl="0" marL="285736" marR="0" rtl="0" algn="l">
              <a:spcBef>
                <a:spcPts val="0"/>
              </a:spcBef>
              <a:spcAft>
                <a:spcPts val="0"/>
              </a:spcAft>
              <a:buClr>
                <a:schemeClr val="dk1"/>
              </a:buClr>
              <a:buSzPts val="1500"/>
              <a:buChar char="•"/>
            </a:pPr>
            <a:r>
              <a:rPr b="1" lang="en-US" sz="1500">
                <a:solidFill>
                  <a:schemeClr val="dk1"/>
                </a:solidFill>
              </a:rPr>
              <a:t>We </a:t>
            </a:r>
            <a:r>
              <a:rPr b="1" lang="en-US" sz="1500">
                <a:solidFill>
                  <a:schemeClr val="dk1"/>
                </a:solidFill>
              </a:rPr>
              <a:t>are</a:t>
            </a:r>
            <a:r>
              <a:rPr b="1" lang="en-US" sz="1500">
                <a:solidFill>
                  <a:schemeClr val="dk1"/>
                </a:solidFill>
              </a:rPr>
              <a:t> working in close collaboration with OPC on improving the GFS-Wave component to improve the forecast performance</a:t>
            </a:r>
            <a:r>
              <a:rPr b="1" lang="en-US" sz="1500">
                <a:solidFill>
                  <a:schemeClr val="dk1"/>
                </a:solidFill>
              </a:rPr>
              <a:t>, with possible mitigation steps</a:t>
            </a:r>
            <a:r>
              <a:rPr b="1" lang="en-US" sz="1500">
                <a:solidFill>
                  <a:schemeClr val="dk1"/>
                </a:solidFill>
              </a:rPr>
              <a:t> </a:t>
            </a:r>
            <a:r>
              <a:rPr b="1" lang="en-US" sz="1500">
                <a:solidFill>
                  <a:schemeClr val="dk1"/>
                </a:solidFill>
              </a:rPr>
              <a:t>including re-</a:t>
            </a:r>
            <a:r>
              <a:rPr b="1" lang="en-US" sz="1500">
                <a:solidFill>
                  <a:schemeClr val="dk1"/>
                </a:solidFill>
              </a:rPr>
              <a:t>optimization</a:t>
            </a:r>
            <a:r>
              <a:rPr b="1" lang="en-US" sz="1500">
                <a:solidFill>
                  <a:schemeClr val="dk1"/>
                </a:solidFill>
              </a:rPr>
              <a:t> of physics and/or grid resolutions, and look for out-of-cycle opportunities to upgrade the waves in GFS.</a:t>
            </a:r>
            <a:endParaRPr b="1" sz="1500"/>
          </a:p>
        </p:txBody>
      </p:sp>
      <p:sp>
        <p:nvSpPr>
          <p:cNvPr id="1668" name="Google Shape;1668;p89"/>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669" name="Google Shape;1669;p89"/>
          <p:cNvSpPr txBox="1"/>
          <p:nvPr/>
        </p:nvSpPr>
        <p:spPr>
          <a:xfrm>
            <a:off x="510746" y="48933"/>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670" name="Google Shape;1670;p89"/>
          <p:cNvSpPr/>
          <p:nvPr/>
        </p:nvSpPr>
        <p:spPr>
          <a:xfrm>
            <a:off x="50035" y="27616"/>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671" name="Google Shape;1671;p89"/>
          <p:cNvPicPr preferRelativeResize="0"/>
          <p:nvPr/>
        </p:nvPicPr>
        <p:blipFill rotWithShape="1">
          <a:blip r:embed="rId3">
            <a:alphaModFix/>
          </a:blip>
          <a:srcRect b="0" l="0" r="0" t="0"/>
          <a:stretch/>
        </p:blipFill>
        <p:spPr>
          <a:xfrm>
            <a:off x="50032" y="80675"/>
            <a:ext cx="846824" cy="860437"/>
          </a:xfrm>
          <a:prstGeom prst="rect">
            <a:avLst/>
          </a:prstGeom>
          <a:noFill/>
          <a:ln>
            <a:noFill/>
          </a:ln>
        </p:spPr>
      </p:pic>
      <p:sp>
        <p:nvSpPr>
          <p:cNvPr id="1672" name="Google Shape;1672;p89"/>
          <p:cNvSpPr/>
          <p:nvPr/>
        </p:nvSpPr>
        <p:spPr>
          <a:xfrm>
            <a:off x="8205661" y="38956"/>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673" name="Google Shape;1673;p89"/>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74" name="Google Shape;1674;p89"/>
          <p:cNvSpPr txBox="1"/>
          <p:nvPr/>
        </p:nvSpPr>
        <p:spPr>
          <a:xfrm>
            <a:off x="2" y="419184"/>
            <a:ext cx="9156633" cy="523198"/>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600">
                <a:solidFill>
                  <a:schemeClr val="lt1"/>
                </a:solidFill>
                <a:latin typeface="Arial"/>
                <a:ea typeface="Arial"/>
                <a:cs typeface="Arial"/>
                <a:sym typeface="Arial"/>
              </a:rPr>
              <a:t>Addressing the concerns on GFS-Waves</a:t>
            </a:r>
            <a:endParaRPr/>
          </a:p>
        </p:txBody>
      </p:sp>
      <p:sp>
        <p:nvSpPr>
          <p:cNvPr id="1675" name="Google Shape;1675;p89"/>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90"/>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681" name="Google Shape;1681;p90"/>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682" name="Google Shape;1682;p90"/>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683" name="Google Shape;1683;p90"/>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684" name="Google Shape;1684;p90"/>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685" name="Google Shape;1685;p90"/>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686" name="Google Shape;1686;p90"/>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Impact on Computational Resources</a:t>
            </a:r>
            <a:endParaRPr/>
          </a:p>
        </p:txBody>
      </p:sp>
      <p:pic>
        <p:nvPicPr>
          <p:cNvPr id="1687" name="Google Shape;1687;p90"/>
          <p:cNvPicPr preferRelativeResize="0"/>
          <p:nvPr/>
        </p:nvPicPr>
        <p:blipFill rotWithShape="1">
          <a:blip r:embed="rId5">
            <a:alphaModFix/>
          </a:blip>
          <a:srcRect b="0" l="0" r="0" t="0"/>
          <a:stretch/>
        </p:blipFill>
        <p:spPr>
          <a:xfrm>
            <a:off x="113216" y="1108363"/>
            <a:ext cx="4742802" cy="1898073"/>
          </a:xfrm>
          <a:prstGeom prst="rect">
            <a:avLst/>
          </a:prstGeom>
          <a:noFill/>
          <a:ln>
            <a:noFill/>
          </a:ln>
        </p:spPr>
      </p:pic>
      <p:sp>
        <p:nvSpPr>
          <p:cNvPr id="1688" name="Google Shape;1688;p90"/>
          <p:cNvSpPr txBox="1"/>
          <p:nvPr/>
        </p:nvSpPr>
        <p:spPr>
          <a:xfrm>
            <a:off x="720437" y="1197025"/>
            <a:ext cx="14740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GFSv15 HWM</a:t>
            </a:r>
            <a:endParaRPr/>
          </a:p>
        </p:txBody>
      </p:sp>
      <p:grpSp>
        <p:nvGrpSpPr>
          <p:cNvPr id="1689" name="Google Shape;1689;p90"/>
          <p:cNvGrpSpPr/>
          <p:nvPr/>
        </p:nvGrpSpPr>
        <p:grpSpPr>
          <a:xfrm>
            <a:off x="113216" y="3156419"/>
            <a:ext cx="4646657" cy="1938149"/>
            <a:chOff x="135977" y="772850"/>
            <a:chExt cx="7977915" cy="3880363"/>
          </a:xfrm>
        </p:grpSpPr>
        <p:pic>
          <p:nvPicPr>
            <p:cNvPr id="1690" name="Google Shape;1690;p90"/>
            <p:cNvPicPr preferRelativeResize="0"/>
            <p:nvPr/>
          </p:nvPicPr>
          <p:blipFill rotWithShape="1">
            <a:blip r:embed="rId6">
              <a:alphaModFix/>
            </a:blip>
            <a:srcRect b="0" l="5427" r="56947" t="0"/>
            <a:stretch/>
          </p:blipFill>
          <p:spPr>
            <a:xfrm>
              <a:off x="4301196" y="955841"/>
              <a:ext cx="3812696" cy="3697372"/>
            </a:xfrm>
            <a:prstGeom prst="rect">
              <a:avLst/>
            </a:prstGeom>
            <a:noFill/>
            <a:ln>
              <a:noFill/>
            </a:ln>
          </p:spPr>
        </p:pic>
        <p:pic>
          <p:nvPicPr>
            <p:cNvPr id="1691" name="Google Shape;1691;p90"/>
            <p:cNvPicPr preferRelativeResize="0"/>
            <p:nvPr/>
          </p:nvPicPr>
          <p:blipFill rotWithShape="1">
            <a:blip r:embed="rId7">
              <a:alphaModFix/>
            </a:blip>
            <a:srcRect b="0" l="58773" r="10101" t="0"/>
            <a:stretch/>
          </p:blipFill>
          <p:spPr>
            <a:xfrm>
              <a:off x="620625" y="772850"/>
              <a:ext cx="3725648" cy="3799149"/>
            </a:xfrm>
            <a:prstGeom prst="rect">
              <a:avLst/>
            </a:prstGeom>
            <a:noFill/>
            <a:ln>
              <a:noFill/>
            </a:ln>
          </p:spPr>
        </p:pic>
        <p:pic>
          <p:nvPicPr>
            <p:cNvPr id="1692" name="Google Shape;1692;p90"/>
            <p:cNvPicPr preferRelativeResize="0"/>
            <p:nvPr/>
          </p:nvPicPr>
          <p:blipFill rotWithShape="1">
            <a:blip r:embed="rId6">
              <a:alphaModFix/>
            </a:blip>
            <a:srcRect b="0" l="0" r="95217" t="0"/>
            <a:stretch/>
          </p:blipFill>
          <p:spPr>
            <a:xfrm>
              <a:off x="135977" y="955841"/>
              <a:ext cx="484648" cy="3697372"/>
            </a:xfrm>
            <a:prstGeom prst="rect">
              <a:avLst/>
            </a:prstGeom>
            <a:noFill/>
            <a:ln>
              <a:noFill/>
            </a:ln>
          </p:spPr>
        </p:pic>
      </p:grpSp>
      <p:sp>
        <p:nvSpPr>
          <p:cNvPr id="1693" name="Google Shape;1693;p90"/>
          <p:cNvSpPr txBox="1"/>
          <p:nvPr/>
        </p:nvSpPr>
        <p:spPr>
          <a:xfrm>
            <a:off x="614590" y="3031411"/>
            <a:ext cx="14740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GFSv16 HWM</a:t>
            </a:r>
            <a:endParaRPr/>
          </a:p>
        </p:txBody>
      </p:sp>
      <p:sp>
        <p:nvSpPr>
          <p:cNvPr id="1694" name="Google Shape;1694;p90"/>
          <p:cNvSpPr txBox="1"/>
          <p:nvPr/>
        </p:nvSpPr>
        <p:spPr>
          <a:xfrm>
            <a:off x="2484617" y="1639347"/>
            <a:ext cx="983145" cy="24432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270 nodes</a:t>
            </a:r>
            <a:endParaRPr sz="1200">
              <a:solidFill>
                <a:schemeClr val="dk1"/>
              </a:solidFill>
              <a:latin typeface="Calibri"/>
              <a:ea typeface="Calibri"/>
              <a:cs typeface="Calibri"/>
              <a:sym typeface="Calibri"/>
            </a:endParaRPr>
          </a:p>
        </p:txBody>
      </p:sp>
      <p:sp>
        <p:nvSpPr>
          <p:cNvPr id="1695" name="Google Shape;1695;p90"/>
          <p:cNvSpPr txBox="1"/>
          <p:nvPr/>
        </p:nvSpPr>
        <p:spPr>
          <a:xfrm>
            <a:off x="2900254" y="1274332"/>
            <a:ext cx="983145" cy="24432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350 nodes</a:t>
            </a:r>
            <a:endParaRPr sz="1200">
              <a:solidFill>
                <a:schemeClr val="dk1"/>
              </a:solidFill>
              <a:latin typeface="Calibri"/>
              <a:ea typeface="Calibri"/>
              <a:cs typeface="Calibri"/>
              <a:sym typeface="Calibri"/>
            </a:endParaRPr>
          </a:p>
        </p:txBody>
      </p:sp>
      <p:sp>
        <p:nvSpPr>
          <p:cNvPr id="1696" name="Google Shape;1696;p90"/>
          <p:cNvSpPr txBox="1"/>
          <p:nvPr/>
        </p:nvSpPr>
        <p:spPr>
          <a:xfrm>
            <a:off x="3467762" y="1116610"/>
            <a:ext cx="983145" cy="24432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396 nodes</a:t>
            </a:r>
            <a:endParaRPr sz="1200">
              <a:solidFill>
                <a:schemeClr val="dk1"/>
              </a:solidFill>
              <a:latin typeface="Calibri"/>
              <a:ea typeface="Calibri"/>
              <a:cs typeface="Calibri"/>
              <a:sym typeface="Calibri"/>
            </a:endParaRPr>
          </a:p>
        </p:txBody>
      </p:sp>
      <p:sp>
        <p:nvSpPr>
          <p:cNvPr id="1697" name="Google Shape;1697;p90"/>
          <p:cNvSpPr txBox="1"/>
          <p:nvPr/>
        </p:nvSpPr>
        <p:spPr>
          <a:xfrm>
            <a:off x="1963884" y="3482151"/>
            <a:ext cx="983145" cy="24432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0000"/>
              </a:buClr>
              <a:buSzPts val="1200"/>
              <a:buFont typeface="Calibri"/>
              <a:buNone/>
            </a:pPr>
            <a:r>
              <a:rPr b="1" lang="en-US" sz="1200">
                <a:solidFill>
                  <a:srgbClr val="FF0000"/>
                </a:solidFill>
                <a:latin typeface="Calibri"/>
                <a:ea typeface="Calibri"/>
                <a:cs typeface="Calibri"/>
                <a:sym typeface="Calibri"/>
              </a:rPr>
              <a:t>668 nodes</a:t>
            </a:r>
            <a:endParaRPr b="1" sz="1200">
              <a:solidFill>
                <a:srgbClr val="FF0000"/>
              </a:solidFill>
              <a:latin typeface="Calibri"/>
              <a:ea typeface="Calibri"/>
              <a:cs typeface="Calibri"/>
              <a:sym typeface="Calibri"/>
            </a:endParaRPr>
          </a:p>
        </p:txBody>
      </p:sp>
      <p:sp>
        <p:nvSpPr>
          <p:cNvPr id="1698" name="Google Shape;1698;p90"/>
          <p:cNvSpPr txBox="1"/>
          <p:nvPr/>
        </p:nvSpPr>
        <p:spPr>
          <a:xfrm>
            <a:off x="2524446" y="3261126"/>
            <a:ext cx="983145" cy="24432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0000"/>
              </a:buClr>
              <a:buSzPts val="1200"/>
              <a:buFont typeface="Calibri"/>
              <a:buNone/>
            </a:pPr>
            <a:r>
              <a:rPr b="1" lang="en-US" sz="1200">
                <a:solidFill>
                  <a:srgbClr val="FF0000"/>
                </a:solidFill>
                <a:latin typeface="Calibri"/>
                <a:ea typeface="Calibri"/>
                <a:cs typeface="Calibri"/>
                <a:sym typeface="Calibri"/>
              </a:rPr>
              <a:t>760 nodes</a:t>
            </a:r>
            <a:endParaRPr b="1" sz="1200">
              <a:solidFill>
                <a:srgbClr val="FF0000"/>
              </a:solidFill>
              <a:latin typeface="Calibri"/>
              <a:ea typeface="Calibri"/>
              <a:cs typeface="Calibri"/>
              <a:sym typeface="Calibri"/>
            </a:endParaRPr>
          </a:p>
        </p:txBody>
      </p:sp>
      <p:pic>
        <p:nvPicPr>
          <p:cNvPr id="1699" name="Google Shape;1699;p90"/>
          <p:cNvPicPr preferRelativeResize="0"/>
          <p:nvPr/>
        </p:nvPicPr>
        <p:blipFill rotWithShape="1">
          <a:blip r:embed="rId8">
            <a:alphaModFix/>
          </a:blip>
          <a:srcRect b="0" l="0" r="0" t="0"/>
          <a:stretch/>
        </p:blipFill>
        <p:spPr>
          <a:xfrm>
            <a:off x="4671884" y="999906"/>
            <a:ext cx="4463401" cy="3942041"/>
          </a:xfrm>
          <a:prstGeom prst="rect">
            <a:avLst/>
          </a:prstGeom>
          <a:noFill/>
          <a:ln>
            <a:noFill/>
          </a:ln>
        </p:spPr>
      </p:pic>
      <p:sp>
        <p:nvSpPr>
          <p:cNvPr id="1700" name="Google Shape;1700;p90"/>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91"/>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706" name="Google Shape;1706;p91"/>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707" name="Google Shape;1707;p91"/>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708" name="Google Shape;1708;p91"/>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09" name="Google Shape;1709;p91"/>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710" name="Google Shape;1710;p91"/>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11" name="Google Shape;1711;p91"/>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Impact on Timing, Volume, Archive &amp; NOMADS</a:t>
            </a:r>
            <a:endParaRPr/>
          </a:p>
        </p:txBody>
      </p:sp>
      <p:sp>
        <p:nvSpPr>
          <p:cNvPr id="1712" name="Google Shape;1712;p91"/>
          <p:cNvSpPr txBox="1"/>
          <p:nvPr/>
        </p:nvSpPr>
        <p:spPr>
          <a:xfrm>
            <a:off x="103900" y="1021649"/>
            <a:ext cx="8989500" cy="4052700"/>
          </a:xfrm>
          <a:prstGeom prst="rect">
            <a:avLst/>
          </a:prstGeom>
          <a:noFill/>
          <a:ln>
            <a:noFill/>
          </a:ln>
        </p:spPr>
        <p:txBody>
          <a:bodyPr anchorCtr="0" anchor="t" bIns="34275" lIns="68550" spcFirstLastPara="1" rIns="68550" wrap="square" tIns="34275">
            <a:noAutofit/>
          </a:bodyPr>
          <a:lstStyle/>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Delays in v16 with respect to v15</a:t>
            </a:r>
            <a:endParaRPr/>
          </a:p>
          <a:p>
            <a:pPr indent="-285729" lvl="1" marL="742895" marR="0" rtl="0" algn="l">
              <a:spcBef>
                <a:spcPts val="24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gfs_prep+anal+fcst runs 23.8 min. longer (from 134.4 min. to 158.2 min), still within 8min/day</a:t>
            </a:r>
            <a:endParaRPr/>
          </a:p>
          <a:p>
            <a:pPr indent="-285729" lvl="1" marL="742895" marR="0" rtl="0" algn="l">
              <a:spcBef>
                <a:spcPts val="24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gdas runs longer by about 19.5 min to 24 min(00z)</a:t>
            </a:r>
            <a:endParaRPr/>
          </a:p>
          <a:p>
            <a:pPr indent="-285729" lvl="1" marL="742895" marR="0" rtl="0" algn="l">
              <a:spcBef>
                <a:spcPts val="24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enkf runs longer by about 27.5 min</a:t>
            </a:r>
            <a:endParaRPr/>
          </a:p>
          <a:p>
            <a:pPr indent="-285729" lvl="1" marL="742895" marR="0" rtl="0" algn="l">
              <a:spcBef>
                <a:spcPts val="240"/>
              </a:spcBef>
              <a:spcAft>
                <a:spcPts val="0"/>
              </a:spcAft>
              <a:buClr>
                <a:srgbClr val="FF0000"/>
              </a:buClr>
              <a:buSzPts val="1200"/>
              <a:buFont typeface="Arial"/>
              <a:buChar char="–"/>
            </a:pPr>
            <a:r>
              <a:rPr b="1" i="0" lang="en-US" sz="1200" u="none" cap="none" strike="noStrike">
                <a:solidFill>
                  <a:srgbClr val="FF0000"/>
                </a:solidFill>
                <a:latin typeface="Arial"/>
                <a:ea typeface="Arial"/>
                <a:cs typeface="Arial"/>
                <a:sym typeface="Arial"/>
              </a:rPr>
              <a:t>No impact on product delivery times</a:t>
            </a:r>
            <a:endParaRPr b="1" i="0" sz="1600" u="none" cap="none" strike="noStrike">
              <a:solidFill>
                <a:srgbClr val="0000FF"/>
              </a:solidFill>
              <a:latin typeface="Calibri"/>
              <a:ea typeface="Calibri"/>
              <a:cs typeface="Calibri"/>
              <a:sym typeface="Calibri"/>
            </a:endParaRPr>
          </a:p>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Daily total data volume (4 cycles) will be reduced from </a:t>
            </a:r>
            <a:r>
              <a:rPr b="1" i="0" lang="en-US" sz="1600" u="none" cap="none" strike="noStrike">
                <a:solidFill>
                  <a:srgbClr val="FF0000"/>
                </a:solidFill>
                <a:latin typeface="Calibri"/>
                <a:ea typeface="Calibri"/>
                <a:cs typeface="Calibri"/>
                <a:sym typeface="Calibri"/>
              </a:rPr>
              <a:t>43TB to 29TB</a:t>
            </a:r>
            <a:endParaRPr/>
          </a:p>
          <a:p>
            <a:pPr indent="-287336"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Significant reduction in enkfgdas forecast output as well as gfs forecast output</a:t>
            </a:r>
            <a:endParaRPr/>
          </a:p>
          <a:p>
            <a:pPr indent="-287336"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HPSS archives will also be reduced from 3.1TB per cycle to 2.9TB per cycle (including waves)</a:t>
            </a:r>
            <a:endParaRPr b="1" i="0" sz="1200" u="none" cap="none" strike="noStrike">
              <a:solidFill>
                <a:schemeClr val="dk1"/>
              </a:solidFill>
              <a:latin typeface="Calibri"/>
              <a:ea typeface="Calibri"/>
              <a:cs typeface="Calibri"/>
              <a:sym typeface="Calibri"/>
            </a:endParaRPr>
          </a:p>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Changes in GFS data disseminated to NOMADS</a:t>
            </a:r>
            <a:endParaRPr/>
          </a:p>
          <a:p>
            <a:pPr indent="-287336"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Size of pgrb products </a:t>
            </a:r>
            <a:r>
              <a:rPr b="1" i="0" lang="en-US" sz="1200" u="none" cap="none" strike="noStrike">
                <a:solidFill>
                  <a:srgbClr val="FF0000"/>
                </a:solidFill>
                <a:latin typeface="Arial"/>
                <a:ea typeface="Arial"/>
                <a:cs typeface="Arial"/>
                <a:sym typeface="Arial"/>
              </a:rPr>
              <a:t>will increase by 80 GB </a:t>
            </a:r>
            <a:r>
              <a:rPr b="1" i="0" lang="en-US" sz="1200" u="none" cap="none" strike="noStrike">
                <a:solidFill>
                  <a:schemeClr val="dk1"/>
                </a:solidFill>
                <a:latin typeface="Arial"/>
                <a:ea typeface="Arial"/>
                <a:cs typeface="Arial"/>
                <a:sym typeface="Arial"/>
              </a:rPr>
              <a:t>per cycle due to increased vertical levels, precision, and number of variables requested by users (</a:t>
            </a:r>
            <a:r>
              <a:rPr b="1" i="0" lang="en-US" sz="1200" u="sng" cap="none" strike="noStrike">
                <a:solidFill>
                  <a:schemeClr val="hlink"/>
                </a:solidFill>
                <a:latin typeface="Calibri"/>
                <a:ea typeface="Calibri"/>
                <a:cs typeface="Calibri"/>
                <a:sym typeface="Calibri"/>
                <a:hlinkClick r:id="rId5"/>
              </a:rPr>
              <a:t>details</a:t>
            </a:r>
            <a:r>
              <a:rPr b="1" i="0" lang="en-US" sz="1200" u="sng" cap="none" strike="noStrike">
                <a:solidFill>
                  <a:schemeClr val="hlink"/>
                </a:solidFill>
                <a:latin typeface="Calibri"/>
                <a:ea typeface="Calibri"/>
                <a:cs typeface="Calibri"/>
                <a:sym typeface="Calibri"/>
              </a:rPr>
              <a:t>)</a:t>
            </a:r>
            <a:endParaRPr b="1" i="0" sz="1200" u="none" cap="none" strike="noStrike">
              <a:solidFill>
                <a:schemeClr val="dk1"/>
              </a:solidFill>
              <a:latin typeface="Arial"/>
              <a:ea typeface="Arial"/>
              <a:cs typeface="Arial"/>
              <a:sym typeface="Arial"/>
            </a:endParaRPr>
          </a:p>
          <a:p>
            <a:pPr indent="-342900" lvl="2" marL="685800" rtl="0" algn="l">
              <a:spcBef>
                <a:spcPts val="0"/>
              </a:spcBef>
              <a:spcAft>
                <a:spcPts val="0"/>
              </a:spcAft>
              <a:buClr>
                <a:schemeClr val="hlink"/>
              </a:buClr>
              <a:buSzPts val="1800"/>
              <a:buFont typeface="Merriweather Sans"/>
              <a:buChar char="•"/>
            </a:pPr>
            <a:r>
              <a:rPr b="1" lang="en-US" sz="1200">
                <a:solidFill>
                  <a:schemeClr val="dk1"/>
                </a:solidFill>
              </a:rPr>
              <a:t>Size of forecast files decreased by 369 GB per cycle. </a:t>
            </a:r>
            <a:r>
              <a:rPr b="1" i="0" lang="en-US" sz="1200" u="none" cap="none" strike="noStrike">
                <a:solidFill>
                  <a:schemeClr val="dk1"/>
                </a:solidFill>
                <a:latin typeface="Arial"/>
                <a:ea typeface="Arial"/>
                <a:cs typeface="Arial"/>
                <a:sym typeface="Arial"/>
              </a:rPr>
              <a:t>Net decrease of 289 GB per cycle.</a:t>
            </a:r>
            <a:endParaRPr/>
          </a:p>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PNS issued for product removal: </a:t>
            </a:r>
            <a:r>
              <a:rPr b="1" i="0" lang="en-US" sz="1200" u="sng" cap="none" strike="noStrike">
                <a:solidFill>
                  <a:srgbClr val="1155CC"/>
                </a:solidFill>
                <a:latin typeface="Arial"/>
                <a:ea typeface="Arial"/>
                <a:cs typeface="Arial"/>
                <a:sym typeface="Arial"/>
                <a:hlinkClick r:id="rId6">
                  <a:extLst>
                    <a:ext uri="{A12FA001-AC4F-418D-AE19-62706E023703}">
                      <ahyp:hlinkClr val="tx"/>
                    </a:ext>
                  </a:extLst>
                </a:hlinkClick>
              </a:rPr>
              <a:t>https://www.nco.ncep.noaa.gov/pmb/changes/gfsv16_removal_grids.shtml</a:t>
            </a:r>
            <a:endParaRPr b="1" i="0" sz="1600" u="none" cap="none" strike="noStrike">
              <a:solidFill>
                <a:srgbClr val="0000FF"/>
              </a:solidFill>
              <a:latin typeface="Arial"/>
              <a:ea typeface="Arial"/>
              <a:cs typeface="Arial"/>
              <a:sym typeface="Arial"/>
            </a:endParaRPr>
          </a:p>
          <a:p>
            <a:pPr indent="-287336" lvl="2" marL="687357" marR="0" rtl="0" algn="l">
              <a:spcBef>
                <a:spcPts val="0"/>
              </a:spcBef>
              <a:spcAft>
                <a:spcPts val="0"/>
              </a:spcAft>
              <a:buClr>
                <a:srgbClr val="0000FF"/>
              </a:buClr>
              <a:buSzPts val="1800"/>
              <a:buFont typeface="Merriweather Sans"/>
              <a:buChar char="•"/>
            </a:pPr>
            <a:r>
              <a:rPr b="1" i="0" lang="en-US" sz="1200" u="none" cap="none" strike="noStrike">
                <a:solidFill>
                  <a:schemeClr val="dk1"/>
                </a:solidFill>
                <a:latin typeface="Arial"/>
                <a:ea typeface="Arial"/>
                <a:cs typeface="Arial"/>
                <a:sym typeface="Arial"/>
              </a:rPr>
              <a:t>No comments received</a:t>
            </a:r>
            <a:endParaRPr/>
          </a:p>
          <a:p>
            <a:pPr indent="-287337" lvl="1" marL="287337" marR="0" rtl="0" algn="l">
              <a:spcBef>
                <a:spcPts val="0"/>
              </a:spcBef>
              <a:spcAft>
                <a:spcPts val="0"/>
              </a:spcAft>
              <a:buClr>
                <a:srgbClr val="0000FF"/>
              </a:buClr>
              <a:buSzPts val="1800"/>
              <a:buFont typeface="Merriweather Sans"/>
              <a:buChar char="•"/>
            </a:pPr>
            <a:r>
              <a:rPr b="1" i="0" lang="en-US" sz="1600" u="none" cap="none" strike="noStrike">
                <a:solidFill>
                  <a:srgbClr val="0000FF"/>
                </a:solidFill>
                <a:latin typeface="Calibri"/>
                <a:ea typeface="Calibri"/>
                <a:cs typeface="Calibri"/>
                <a:sym typeface="Calibri"/>
              </a:rPr>
              <a:t>SCN describing all changes (draft): </a:t>
            </a:r>
            <a:r>
              <a:rPr b="1" i="0" lang="en-US" sz="1400" u="sng" cap="none" strike="noStrike">
                <a:solidFill>
                  <a:srgbClr val="0000FF"/>
                </a:solidFill>
                <a:latin typeface="Calibri"/>
                <a:ea typeface="Calibri"/>
                <a:cs typeface="Calibri"/>
                <a:sym typeface="Calibri"/>
                <a:hlinkClick r:id="rId7">
                  <a:extLst>
                    <a:ext uri="{A12FA001-AC4F-418D-AE19-62706E023703}">
                      <ahyp:hlinkClr val="tx"/>
                    </a:ext>
                  </a:extLst>
                </a:hlinkClick>
              </a:rPr>
              <a:t>https://docs.google.com/document/d/1pDLqP6ne2grEJ2vMfw7RnkwyzRsGpGPMb1d2DeDuu2E/edit</a:t>
            </a:r>
            <a:endParaRPr b="1" i="0" sz="1400" u="none" cap="none" strike="noStrike">
              <a:solidFill>
                <a:srgbClr val="0000FF"/>
              </a:solidFill>
              <a:latin typeface="Calibri"/>
              <a:ea typeface="Calibri"/>
              <a:cs typeface="Calibri"/>
              <a:sym typeface="Calibri"/>
            </a:endParaRPr>
          </a:p>
        </p:txBody>
      </p:sp>
      <p:sp>
        <p:nvSpPr>
          <p:cNvPr id="1713" name="Google Shape;1713;p91"/>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92"/>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719" name="Google Shape;1719;p92"/>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720" name="Google Shape;1720;p92"/>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721" name="Google Shape;1721;p92"/>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22" name="Google Shape;1722;p92"/>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723" name="Google Shape;1723;p92"/>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24" name="Google Shape;1724;p92"/>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Workflow Changes for GFSv16</a:t>
            </a:r>
            <a:endParaRPr/>
          </a:p>
        </p:txBody>
      </p:sp>
      <p:pic>
        <p:nvPicPr>
          <p:cNvPr id="1725" name="Google Shape;1725;p92"/>
          <p:cNvPicPr preferRelativeResize="0"/>
          <p:nvPr/>
        </p:nvPicPr>
        <p:blipFill rotWithShape="1">
          <a:blip r:embed="rId5">
            <a:alphaModFix/>
          </a:blip>
          <a:srcRect b="0" l="0" r="0" t="0"/>
          <a:stretch/>
        </p:blipFill>
        <p:spPr>
          <a:xfrm>
            <a:off x="50034" y="1097708"/>
            <a:ext cx="4572000" cy="3657600"/>
          </a:xfrm>
          <a:prstGeom prst="rect">
            <a:avLst/>
          </a:prstGeom>
          <a:noFill/>
          <a:ln>
            <a:noFill/>
          </a:ln>
        </p:spPr>
      </p:pic>
      <p:pic>
        <p:nvPicPr>
          <p:cNvPr id="1726" name="Google Shape;1726;p92"/>
          <p:cNvPicPr preferRelativeResize="0"/>
          <p:nvPr/>
        </p:nvPicPr>
        <p:blipFill rotWithShape="1">
          <a:blip r:embed="rId6">
            <a:alphaModFix/>
          </a:blip>
          <a:srcRect b="0" l="0" r="0" t="0"/>
          <a:stretch/>
        </p:blipFill>
        <p:spPr>
          <a:xfrm>
            <a:off x="4584635" y="1064542"/>
            <a:ext cx="4572000" cy="3657600"/>
          </a:xfrm>
          <a:prstGeom prst="rect">
            <a:avLst/>
          </a:prstGeom>
          <a:noFill/>
          <a:ln>
            <a:noFill/>
          </a:ln>
        </p:spPr>
      </p:pic>
      <p:sp>
        <p:nvSpPr>
          <p:cNvPr id="1727" name="Google Shape;1727;p92"/>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93"/>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733" name="Google Shape;1733;p93"/>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734" name="Google Shape;1734;p93"/>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735" name="Google Shape;1735;p93"/>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36" name="Google Shape;1736;p93"/>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737" name="Google Shape;1737;p93"/>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38" name="Google Shape;1738;p93"/>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GFSv16 Development and T2O Timeline</a:t>
            </a:r>
            <a:endParaRPr/>
          </a:p>
        </p:txBody>
      </p:sp>
      <p:sp>
        <p:nvSpPr>
          <p:cNvPr id="1739" name="Google Shape;1739;p93"/>
          <p:cNvSpPr txBox="1"/>
          <p:nvPr/>
        </p:nvSpPr>
        <p:spPr>
          <a:xfrm>
            <a:off x="126704" y="1081968"/>
            <a:ext cx="9098400" cy="4011900"/>
          </a:xfrm>
          <a:prstGeom prst="rect">
            <a:avLst/>
          </a:prstGeom>
          <a:noFill/>
          <a:ln>
            <a:noFill/>
          </a:ln>
        </p:spPr>
        <p:txBody>
          <a:bodyPr anchorCtr="0" anchor="t" bIns="34275" lIns="68550" spcFirstLastPara="1" rIns="68550" wrap="square" tIns="34275">
            <a:noAutofit/>
          </a:bodyPr>
          <a:lstStyle/>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Project Plan and Charter drafted and approved – </a:t>
            </a:r>
            <a:r>
              <a:rPr b="1" i="0" lang="en-US" sz="1800" u="none" cap="none" strike="noStrike">
                <a:solidFill>
                  <a:srgbClr val="000000"/>
                </a:solidFill>
                <a:latin typeface="Arial"/>
                <a:ea typeface="Arial"/>
                <a:cs typeface="Arial"/>
                <a:sym typeface="Arial"/>
              </a:rPr>
              <a:t>9/5/2019</a:t>
            </a:r>
            <a:endParaRPr b="1" i="0" sz="18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Freeze GFSv16 configuration (including waves) for retrospectives – </a:t>
            </a:r>
            <a:r>
              <a:rPr b="1" i="0" lang="en-US" sz="1800" u="none" cap="none" strike="noStrike">
                <a:solidFill>
                  <a:srgbClr val="000000"/>
                </a:solidFill>
                <a:latin typeface="Arial"/>
                <a:ea typeface="Arial"/>
                <a:cs typeface="Arial"/>
                <a:sym typeface="Arial"/>
              </a:rPr>
              <a:t>5/19/2020</a:t>
            </a:r>
            <a:endParaRPr b="1" i="0" sz="18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Produce full retrospective and real-time experiments: </a:t>
            </a:r>
            <a:r>
              <a:rPr b="1" i="0" lang="en-US" sz="1800" u="none" cap="none" strike="noStrike">
                <a:solidFill>
                  <a:srgbClr val="000000"/>
                </a:solidFill>
                <a:latin typeface="Arial"/>
                <a:ea typeface="Arial"/>
                <a:cs typeface="Arial"/>
                <a:sym typeface="Arial"/>
              </a:rPr>
              <a:t>8/31/2020</a:t>
            </a:r>
            <a:endParaRPr b="1" i="0" sz="18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Deliver PNS to HQ: </a:t>
            </a:r>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Complete field evaluation: </a:t>
            </a:r>
            <a:r>
              <a:rPr b="1" i="0" lang="en-US" sz="1800" u="none" cap="none" strike="noStrike">
                <a:solidFill>
                  <a:srgbClr val="000000"/>
                </a:solidFill>
                <a:latin typeface="Arial"/>
                <a:ea typeface="Arial"/>
                <a:cs typeface="Arial"/>
                <a:sym typeface="Arial"/>
              </a:rPr>
              <a:t>9/25/2020</a:t>
            </a:r>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EMC CCB: </a:t>
            </a:r>
            <a:r>
              <a:rPr b="1" lang="en-US" sz="1800">
                <a:solidFill>
                  <a:srgbClr val="000000"/>
                </a:solidFill>
                <a:latin typeface="Arial"/>
                <a:ea typeface="Arial"/>
                <a:cs typeface="Arial"/>
                <a:sym typeface="Arial"/>
              </a:rPr>
              <a:t>9/30/2020</a:t>
            </a:r>
            <a:r>
              <a:rPr b="1" i="0" lang="en-US" sz="1800" u="none" cap="none" strike="noStrike">
                <a:solidFill>
                  <a:srgbClr val="000000"/>
                </a:solidFill>
                <a:latin typeface="Arial"/>
                <a:ea typeface="Arial"/>
                <a:cs typeface="Arial"/>
                <a:sym typeface="Arial"/>
              </a:rPr>
              <a:t> </a:t>
            </a:r>
            <a:endParaRPr b="1" sz="1800">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MEG final briefing: </a:t>
            </a:r>
            <a:r>
              <a:rPr b="1" lang="en-US" sz="1800">
                <a:solidFill>
                  <a:srgbClr val="000000"/>
                </a:solidFill>
                <a:latin typeface="Arial"/>
                <a:ea typeface="Arial"/>
                <a:cs typeface="Arial"/>
                <a:sym typeface="Arial"/>
              </a:rPr>
              <a:t>10/1/2020</a:t>
            </a:r>
            <a:endParaRPr b="1" i="0" sz="18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highlight>
                  <a:srgbClr val="FFFF00"/>
                </a:highlight>
                <a:latin typeface="Arial"/>
                <a:ea typeface="Arial"/>
                <a:cs typeface="Arial"/>
                <a:sym typeface="Arial"/>
              </a:rPr>
              <a:t>Science briefing to NCEP OD: </a:t>
            </a:r>
            <a:r>
              <a:rPr b="1" i="0" lang="en-US" sz="1800" u="none" cap="none" strike="noStrike">
                <a:solidFill>
                  <a:srgbClr val="000000"/>
                </a:solidFill>
                <a:highlight>
                  <a:srgbClr val="FFFF00"/>
                </a:highlight>
                <a:latin typeface="Arial"/>
                <a:ea typeface="Arial"/>
                <a:cs typeface="Arial"/>
                <a:sym typeface="Arial"/>
              </a:rPr>
              <a:t>10/05/2020 </a:t>
            </a:r>
            <a:r>
              <a:rPr b="1" lang="en-US" sz="1800">
                <a:solidFill>
                  <a:schemeClr val="dk1"/>
                </a:solidFill>
                <a:highlight>
                  <a:srgbClr val="FFFF00"/>
                </a:highlight>
                <a:latin typeface="Calibri"/>
                <a:ea typeface="Calibri"/>
                <a:cs typeface="Calibri"/>
                <a:sym typeface="Calibri"/>
              </a:rPr>
              <a:t>→</a:t>
            </a:r>
            <a:r>
              <a:rPr b="1" i="0" lang="en-US" sz="1800" u="none" cap="none" strike="noStrike">
                <a:solidFill>
                  <a:srgbClr val="000000"/>
                </a:solidFill>
                <a:highlight>
                  <a:srgbClr val="FFFF00"/>
                </a:highlight>
                <a:latin typeface="Arial"/>
                <a:ea typeface="Arial"/>
                <a:cs typeface="Arial"/>
                <a:sym typeface="Arial"/>
              </a:rPr>
              <a:t> Completed today</a:t>
            </a:r>
            <a:endParaRPr b="1" i="0" sz="1800" u="none" cap="none" strike="noStrike">
              <a:solidFill>
                <a:srgbClr val="000000"/>
              </a:solidFill>
              <a:highlight>
                <a:srgbClr val="FFFF00"/>
              </a:highlight>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1" i="0" lang="en-US" sz="1800" u="none" cap="none" strike="noStrike">
                <a:solidFill>
                  <a:srgbClr val="000000"/>
                </a:solidFill>
                <a:latin typeface="Arial"/>
                <a:ea typeface="Arial"/>
                <a:cs typeface="Arial"/>
                <a:sym typeface="Arial"/>
              </a:rPr>
              <a:t>Final IT and EE2 compliance – 10/08/2020</a:t>
            </a:r>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Deliver final package to NCO: </a:t>
            </a:r>
            <a:r>
              <a:rPr b="1" i="0" lang="en-US" sz="1800" u="none" cap="none" strike="noStrike">
                <a:solidFill>
                  <a:srgbClr val="000000"/>
                </a:solidFill>
                <a:latin typeface="Arial"/>
                <a:ea typeface="Arial"/>
                <a:cs typeface="Arial"/>
                <a:sym typeface="Arial"/>
              </a:rPr>
              <a:t>10/09/2020 </a:t>
            </a:r>
            <a:endParaRPr b="1" i="0" sz="18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US" sz="1800" u="none" cap="none" strike="noStrike">
                <a:solidFill>
                  <a:srgbClr val="000000"/>
                </a:solidFill>
                <a:latin typeface="Arial"/>
                <a:ea typeface="Arial"/>
                <a:cs typeface="Arial"/>
                <a:sym typeface="Arial"/>
              </a:rPr>
              <a:t>Transition to Operations: </a:t>
            </a:r>
            <a:r>
              <a:rPr b="1" i="0" lang="en-US" sz="1800" u="none" cap="none" strike="noStrike">
                <a:solidFill>
                  <a:srgbClr val="000000"/>
                </a:solidFill>
                <a:latin typeface="Arial"/>
                <a:ea typeface="Arial"/>
                <a:cs typeface="Arial"/>
                <a:sym typeface="Arial"/>
              </a:rPr>
              <a:t>02/03/2021 (Planned</a:t>
            </a:r>
            <a:r>
              <a:rPr b="1" lang="en-US" sz="1800">
                <a:solidFill>
                  <a:srgbClr val="000000"/>
                </a:solidFill>
                <a:latin typeface="Arial"/>
                <a:ea typeface="Arial"/>
                <a:cs typeface="Arial"/>
                <a:sym typeface="Arial"/>
              </a:rPr>
              <a:t>)</a:t>
            </a:r>
            <a:endParaRPr b="1" i="0" sz="1800" u="none" cap="none" strike="noStrike">
              <a:solidFill>
                <a:srgbClr val="000000"/>
              </a:solidFill>
              <a:latin typeface="Arial"/>
              <a:ea typeface="Arial"/>
              <a:cs typeface="Arial"/>
              <a:sym typeface="Arial"/>
            </a:endParaRPr>
          </a:p>
        </p:txBody>
      </p:sp>
      <p:sp>
        <p:nvSpPr>
          <p:cNvPr id="1740" name="Google Shape;1740;p93"/>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g9e1eb36ad7_0_7"/>
          <p:cNvSpPr/>
          <p:nvPr/>
        </p:nvSpPr>
        <p:spPr>
          <a:xfrm>
            <a:off x="510746" y="450912"/>
            <a:ext cx="8220900" cy="493800"/>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746" name="Google Shape;1746;g9e1eb36ad7_0_7"/>
          <p:cNvSpPr txBox="1"/>
          <p:nvPr/>
        </p:nvSpPr>
        <p:spPr>
          <a:xfrm>
            <a:off x="510746" y="48932"/>
            <a:ext cx="8220900" cy="354000"/>
          </a:xfrm>
          <a:prstGeom prst="rect">
            <a:avLst/>
          </a:prstGeom>
          <a:solidFill>
            <a:srgbClr val="5BA4E3"/>
          </a:solidFill>
          <a:ln>
            <a:noFill/>
          </a:ln>
        </p:spPr>
        <p:txBody>
          <a:bodyPr anchorCtr="0" anchor="t" bIns="60925" lIns="121875" spcFirstLastPara="1" rIns="121875" wrap="square" tIns="60925">
            <a:no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747" name="Google Shape;1747;g9e1eb36ad7_0_7"/>
          <p:cNvSpPr/>
          <p:nvPr/>
        </p:nvSpPr>
        <p:spPr>
          <a:xfrm>
            <a:off x="50034" y="27615"/>
            <a:ext cx="904800" cy="962400"/>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748" name="Google Shape;1748;g9e1eb36ad7_0_7"/>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49" name="Google Shape;1749;g9e1eb36ad7_0_7"/>
          <p:cNvSpPr/>
          <p:nvPr/>
        </p:nvSpPr>
        <p:spPr>
          <a:xfrm>
            <a:off x="8205660" y="38955"/>
            <a:ext cx="951000" cy="951000"/>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750" name="Google Shape;1750;g9e1eb36ad7_0_7"/>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51" name="Google Shape;1751;g9e1eb36ad7_0_7"/>
          <p:cNvSpPr txBox="1"/>
          <p:nvPr/>
        </p:nvSpPr>
        <p:spPr>
          <a:xfrm>
            <a:off x="2" y="419184"/>
            <a:ext cx="9156600" cy="492300"/>
          </a:xfrm>
          <a:prstGeom prst="rect">
            <a:avLst/>
          </a:prstGeom>
          <a:noFill/>
          <a:ln>
            <a:noFill/>
          </a:ln>
        </p:spPr>
        <p:txBody>
          <a:bodyPr anchorCtr="0" anchor="t" bIns="60925" lIns="121875" spcFirstLastPara="1" rIns="121875" wrap="square" tIns="60925">
            <a:noAutofit/>
          </a:bodyPr>
          <a:lstStyle/>
          <a:p>
            <a:pPr indent="0" lvl="0" marL="0" marR="0" rtl="0" algn="ctr">
              <a:spcBef>
                <a:spcPts val="0"/>
              </a:spcBef>
              <a:spcAft>
                <a:spcPts val="0"/>
              </a:spcAft>
              <a:buNone/>
            </a:pPr>
            <a:r>
              <a:rPr b="1" lang="en-US" sz="2400">
                <a:solidFill>
                  <a:schemeClr val="lt1"/>
                </a:solidFill>
              </a:rPr>
              <a:t>Going Forward</a:t>
            </a:r>
            <a:endParaRPr/>
          </a:p>
        </p:txBody>
      </p:sp>
      <p:sp>
        <p:nvSpPr>
          <p:cNvPr id="1752" name="Google Shape;1752;g9e1eb36ad7_0_7"/>
          <p:cNvSpPr txBox="1"/>
          <p:nvPr/>
        </p:nvSpPr>
        <p:spPr>
          <a:xfrm>
            <a:off x="87215" y="911598"/>
            <a:ext cx="9098400" cy="4182900"/>
          </a:xfrm>
          <a:prstGeom prst="rect">
            <a:avLst/>
          </a:prstGeom>
          <a:noFill/>
          <a:ln>
            <a:noFill/>
          </a:ln>
        </p:spPr>
        <p:txBody>
          <a:bodyPr anchorCtr="0" anchor="t" bIns="34275" lIns="68550" spcFirstLastPara="1" rIns="68550" wrap="square" tIns="34275">
            <a:noAutofit/>
          </a:bodyPr>
          <a:lstStyle/>
          <a:p>
            <a:pPr indent="-355600" lvl="0" marL="457200" marR="0" rtl="0" algn="l">
              <a:lnSpc>
                <a:spcPct val="115000"/>
              </a:lnSpc>
              <a:spcBef>
                <a:spcPts val="0"/>
              </a:spcBef>
              <a:spcAft>
                <a:spcPts val="0"/>
              </a:spcAft>
              <a:buClr>
                <a:schemeClr val="dk1"/>
              </a:buClr>
              <a:buSzPts val="2000"/>
              <a:buFont typeface="Calibri"/>
              <a:buChar char="●"/>
            </a:pPr>
            <a:r>
              <a:rPr b="1" lang="en-US" sz="1600">
                <a:solidFill>
                  <a:schemeClr val="dk1"/>
                </a:solidFill>
                <a:latin typeface="Calibri"/>
                <a:ea typeface="Calibri"/>
                <a:cs typeface="Calibri"/>
                <a:sym typeface="Calibri"/>
              </a:rPr>
              <a:t>The next upgrades to the GFS are not planned until 2024:</a:t>
            </a:r>
            <a:endParaRPr b="1"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GFSv17 and GEFSv13 will be combined into one single implementation, using fully coupled UFS with coupled data assimilation</a:t>
            </a:r>
            <a:r>
              <a:rPr b="1" lang="en-US" sz="1600">
                <a:solidFill>
                  <a:schemeClr val="dk1"/>
                </a:solidFill>
                <a:latin typeface="Calibri"/>
                <a:ea typeface="Calibri"/>
                <a:cs typeface="Calibri"/>
                <a:sym typeface="Calibri"/>
              </a:rPr>
              <a:t>.</a:t>
            </a:r>
            <a:endParaRPr b="1"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New concerns noted from GFSv16 will become the focus areas for improvement while continue advancing the forecast skill for all metrics</a:t>
            </a:r>
            <a:endParaRPr b="1"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Increased right-of-track bias at longer lead times for North Atlantic TCs</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Larger TC False Alarm Rate (FAR) in the western North Atlantic (70°W–50°W)</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Tendency to strengthen all TCs in the long range (pre-formation, not in stats)</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Exacerbation of low instability (i.e., CAPE) bias that already existed in GFSv15, driven largely by dry soil moisture</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Lack of considerable improvement in forecasting radiation inversions</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Weaker significant wave heights for high wind events near the coastal regions and in the West Coast</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Looking forward to have increased community engagement to continuously advance our GFS!</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We now know WHAT.  We need to answer WHY?</a:t>
            </a:r>
            <a:endParaRPr sz="1600">
              <a:solidFill>
                <a:schemeClr val="dk1"/>
              </a:solidFill>
              <a:latin typeface="Calibri"/>
              <a:ea typeface="Calibri"/>
              <a:cs typeface="Calibri"/>
              <a:sym typeface="Calibri"/>
            </a:endParaRPr>
          </a:p>
        </p:txBody>
      </p:sp>
      <p:sp>
        <p:nvSpPr>
          <p:cNvPr id="1753" name="Google Shape;1753;g9e1eb36ad7_0_7"/>
          <p:cNvSpPr txBox="1"/>
          <p:nvPr>
            <p:ph idx="12" type="sldNum"/>
          </p:nvPr>
        </p:nvSpPr>
        <p:spPr>
          <a:xfrm>
            <a:off x="7010400" y="4800599"/>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94"/>
          <p:cNvSpPr/>
          <p:nvPr/>
        </p:nvSpPr>
        <p:spPr>
          <a:xfrm>
            <a:off x="510746" y="450912"/>
            <a:ext cx="8220777" cy="493852"/>
          </a:xfrm>
          <a:prstGeom prst="rect">
            <a:avLst/>
          </a:prstGeom>
          <a:solidFill>
            <a:srgbClr val="226BAB"/>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1759" name="Google Shape;1759;p94"/>
          <p:cNvSpPr txBox="1"/>
          <p:nvPr/>
        </p:nvSpPr>
        <p:spPr>
          <a:xfrm>
            <a:off x="510746" y="48932"/>
            <a:ext cx="8220777" cy="353921"/>
          </a:xfrm>
          <a:prstGeom prst="rect">
            <a:avLst/>
          </a:prstGeom>
          <a:solidFill>
            <a:srgbClr val="5BA4E3"/>
          </a:solid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lang="en-US" sz="1500">
                <a:solidFill>
                  <a:srgbClr val="1A467F"/>
                </a:solidFill>
                <a:latin typeface="Avenir"/>
                <a:ea typeface="Avenir"/>
                <a:cs typeface="Avenir"/>
                <a:sym typeface="Avenir"/>
              </a:rPr>
              <a:t>NATIONAL OCEANIC AND ATMOSPHERIC ADMINISTRATION</a:t>
            </a:r>
            <a:endParaRPr/>
          </a:p>
        </p:txBody>
      </p:sp>
      <p:sp>
        <p:nvSpPr>
          <p:cNvPr id="1760" name="Google Shape;1760;p94"/>
          <p:cNvSpPr/>
          <p:nvPr/>
        </p:nvSpPr>
        <p:spPr>
          <a:xfrm>
            <a:off x="50034" y="27615"/>
            <a:ext cx="904781" cy="962507"/>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2000px-Seal_of_the_United_States_Department_of_Commerce.svg.png" id="1761" name="Google Shape;1761;p94"/>
          <p:cNvPicPr preferRelativeResize="0"/>
          <p:nvPr/>
        </p:nvPicPr>
        <p:blipFill rotWithShape="1">
          <a:blip r:embed="rId3">
            <a:alphaModFix/>
          </a:blip>
          <a:srcRect b="0" l="0" r="0" t="0"/>
          <a:stretch/>
        </p:blipFill>
        <p:spPr>
          <a:xfrm>
            <a:off x="50032" y="80674"/>
            <a:ext cx="846824" cy="860437"/>
          </a:xfrm>
          <a:prstGeom prst="rect">
            <a:avLst/>
          </a:prstGeom>
          <a:noFill/>
          <a:ln>
            <a:noFill/>
          </a:ln>
        </p:spPr>
      </p:pic>
      <p:sp>
        <p:nvSpPr>
          <p:cNvPr id="1762" name="Google Shape;1762;p94"/>
          <p:cNvSpPr/>
          <p:nvPr/>
        </p:nvSpPr>
        <p:spPr>
          <a:xfrm>
            <a:off x="8205660" y="38955"/>
            <a:ext cx="950975" cy="950975"/>
          </a:xfrm>
          <a:prstGeom prst="ellipse">
            <a:avLst/>
          </a:prstGeom>
          <a:solidFill>
            <a:schemeClr val="lt1"/>
          </a:solidFill>
          <a:ln>
            <a:noFill/>
          </a:ln>
        </p:spPr>
        <p:txBody>
          <a:bodyPr anchorCtr="0" anchor="ctr" bIns="60925" lIns="121875" spcFirstLastPara="1" rIns="121875"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1024px-NOAA_logo.svg.png" id="1763" name="Google Shape;1763;p94"/>
          <p:cNvPicPr preferRelativeResize="0"/>
          <p:nvPr/>
        </p:nvPicPr>
        <p:blipFill rotWithShape="1">
          <a:blip r:embed="rId4">
            <a:alphaModFix/>
          </a:blip>
          <a:srcRect b="0" l="0" r="0" t="0"/>
          <a:stretch/>
        </p:blipFill>
        <p:spPr>
          <a:xfrm>
            <a:off x="8252214" y="92010"/>
            <a:ext cx="841248" cy="841248"/>
          </a:xfrm>
          <a:prstGeom prst="rect">
            <a:avLst/>
          </a:prstGeom>
          <a:noFill/>
          <a:ln>
            <a:noFill/>
          </a:ln>
        </p:spPr>
      </p:pic>
      <p:sp>
        <p:nvSpPr>
          <p:cNvPr id="1764" name="Google Shape;1764;p94"/>
          <p:cNvSpPr txBox="1"/>
          <p:nvPr/>
        </p:nvSpPr>
        <p:spPr>
          <a:xfrm>
            <a:off x="2" y="419184"/>
            <a:ext cx="9156633" cy="492414"/>
          </a:xfrm>
          <a:prstGeom prst="rect">
            <a:avLst/>
          </a:prstGeom>
          <a:noFill/>
          <a:ln>
            <a:noFill/>
          </a:ln>
        </p:spPr>
        <p:txBody>
          <a:bodyPr anchorCtr="0" anchor="t" bIns="60925" lIns="121875" spcFirstLastPara="1" rIns="121875" wrap="square" tIns="60925">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Request for Approval of GFSv16 Implementation</a:t>
            </a:r>
            <a:endParaRPr/>
          </a:p>
        </p:txBody>
      </p:sp>
      <p:sp>
        <p:nvSpPr>
          <p:cNvPr id="1765" name="Google Shape;1765;p94"/>
          <p:cNvSpPr txBox="1"/>
          <p:nvPr/>
        </p:nvSpPr>
        <p:spPr>
          <a:xfrm>
            <a:off x="87215" y="911598"/>
            <a:ext cx="9098400" cy="4182970"/>
          </a:xfrm>
          <a:prstGeom prst="rect">
            <a:avLst/>
          </a:prstGeom>
          <a:noFill/>
          <a:ln>
            <a:noFill/>
          </a:ln>
        </p:spPr>
        <p:txBody>
          <a:bodyPr anchorCtr="0" anchor="t" bIns="34275" lIns="68550" spcFirstLastPara="1" rIns="68550" wrap="square" tIns="34275">
            <a:noAutofit/>
          </a:bodyPr>
          <a:lstStyle/>
          <a:p>
            <a:pPr indent="-355600" lvl="0" marL="457200" marR="0" rtl="0" algn="l">
              <a:lnSpc>
                <a:spcPct val="115000"/>
              </a:lnSpc>
              <a:spcBef>
                <a:spcPts val="0"/>
              </a:spcBef>
              <a:spcAft>
                <a:spcPts val="0"/>
              </a:spcAft>
              <a:buClr>
                <a:schemeClr val="dk1"/>
              </a:buClr>
              <a:buSzPts val="2000"/>
              <a:buFont typeface="Calibri"/>
              <a:buChar char="●"/>
            </a:pPr>
            <a:r>
              <a:rPr b="1" lang="en-US" sz="1600">
                <a:solidFill>
                  <a:schemeClr val="dk1"/>
                </a:solidFill>
                <a:latin typeface="Calibri"/>
                <a:ea typeface="Calibri"/>
                <a:cs typeface="Calibri"/>
                <a:sym typeface="Calibri"/>
              </a:rPr>
              <a:t>The primary objectives of Q3FY21 GDAS/GFSv16 upgrades are met:</a:t>
            </a:r>
            <a:endParaRPr/>
          </a:p>
          <a:p>
            <a:pPr indent="-323850" lvl="1" marL="628650" marR="0" rtl="0" algn="l">
              <a:lnSpc>
                <a:spcPct val="115000"/>
              </a:lnSpc>
              <a:spcBef>
                <a:spcPts val="0"/>
              </a:spcBef>
              <a:spcAft>
                <a:spcPts val="0"/>
              </a:spcAft>
              <a:buClr>
                <a:schemeClr val="dk1"/>
              </a:buClr>
              <a:buSzPts val="1500"/>
              <a:buFont typeface="Calibri"/>
              <a:buChar char="○"/>
            </a:pPr>
            <a:r>
              <a:rPr b="0" i="0" lang="en-US" sz="1400" u="none" cap="none" strike="noStrike">
                <a:solidFill>
                  <a:schemeClr val="dk1"/>
                </a:solidFill>
                <a:latin typeface="Calibri"/>
                <a:ea typeface="Calibri"/>
                <a:cs typeface="Calibri"/>
                <a:sym typeface="Calibri"/>
              </a:rPr>
              <a:t>Increase the vertical resolution (from 64 to 127 levels), implementation of advanced physics; Advanced 4D-IAU data assimilation with LETKF, new Variational QC and use of additional satellite and aircraft (HDOBS) data; One-way coupling to deterministic Global Wave Model (WaveWatch III) within the UFS framework towards simplifying the production suite.</a:t>
            </a:r>
            <a:endParaRPr/>
          </a:p>
          <a:p>
            <a:pPr indent="-342900" lvl="1" marL="628650" marR="0" rtl="0" algn="l">
              <a:lnSpc>
                <a:spcPct val="115000"/>
              </a:lnSpc>
              <a:spcBef>
                <a:spcPts val="0"/>
              </a:spcBef>
              <a:spcAft>
                <a:spcPts val="0"/>
              </a:spcAft>
              <a:buClr>
                <a:schemeClr val="dk1"/>
              </a:buClr>
              <a:buSzPts val="1500"/>
              <a:buFont typeface="Calibri"/>
              <a:buChar char="○"/>
            </a:pPr>
            <a:r>
              <a:rPr b="0" i="0" lang="en-US" sz="1400" u="none" cap="none" strike="noStrike">
                <a:solidFill>
                  <a:schemeClr val="dk1"/>
                </a:solidFill>
                <a:latin typeface="Calibri"/>
                <a:ea typeface="Calibri"/>
                <a:cs typeface="Calibri"/>
                <a:sym typeface="Calibri"/>
              </a:rPr>
              <a:t>Evaluation based on 1.5 year retrospective and real-time experiments and for atmospheric and wave components</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Excessive cold bias in the winter season – </a:t>
            </a:r>
            <a:r>
              <a:rPr b="1" i="0" lang="en-US" sz="1400" u="none" cap="none" strike="noStrike">
                <a:solidFill>
                  <a:srgbClr val="0441FA"/>
                </a:solidFill>
                <a:latin typeface="Calibri"/>
                <a:ea typeface="Calibri"/>
                <a:cs typeface="Calibri"/>
                <a:sym typeface="Calibri"/>
              </a:rPr>
              <a:t>mitigated</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Progressive bias for synoptic scale systems - </a:t>
            </a:r>
            <a:r>
              <a:rPr b="1" i="0" lang="en-US" sz="1400" u="none" cap="none" strike="noStrike">
                <a:solidFill>
                  <a:srgbClr val="0441FA"/>
                </a:solidFill>
                <a:latin typeface="Calibri"/>
                <a:ea typeface="Calibri"/>
                <a:cs typeface="Calibri"/>
                <a:sym typeface="Calibri"/>
              </a:rPr>
              <a:t>improved</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Less skillful TC track forecasts, especially for stronger storms - </a:t>
            </a:r>
            <a:r>
              <a:rPr b="1" i="0" lang="en-US" sz="1400" u="none" cap="none" strike="noStrike">
                <a:solidFill>
                  <a:srgbClr val="0441FA"/>
                </a:solidFill>
                <a:latin typeface="Calibri"/>
                <a:ea typeface="Calibri"/>
                <a:cs typeface="Calibri"/>
                <a:sym typeface="Calibri"/>
              </a:rPr>
              <a:t>improved, especially with HDOBS assimilation</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Low bias for stratospheric temperature forecasts - </a:t>
            </a:r>
            <a:r>
              <a:rPr b="1" i="0" lang="en-US" sz="1400" u="none" cap="none" strike="noStrike">
                <a:solidFill>
                  <a:srgbClr val="0441FA"/>
                </a:solidFill>
                <a:latin typeface="Calibri"/>
                <a:ea typeface="Calibri"/>
                <a:cs typeface="Calibri"/>
                <a:sym typeface="Calibri"/>
              </a:rPr>
              <a:t>improved</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Precipitation dry bias for moderate rainfall - </a:t>
            </a:r>
            <a:r>
              <a:rPr b="1" i="0" lang="en-US" sz="1400" u="none" cap="none" strike="noStrike">
                <a:solidFill>
                  <a:srgbClr val="0441FA"/>
                </a:solidFill>
                <a:latin typeface="Calibri"/>
                <a:ea typeface="Calibri"/>
                <a:cs typeface="Calibri"/>
                <a:sym typeface="Calibri"/>
              </a:rPr>
              <a:t>improved</a:t>
            </a:r>
            <a:endParaRPr/>
          </a:p>
          <a:p>
            <a:pPr indent="-168275" lvl="2" marL="628650" marR="0" rtl="0" algn="l">
              <a:spcBef>
                <a:spcPts val="0"/>
              </a:spcBef>
              <a:spcAft>
                <a:spcPts val="0"/>
              </a:spcAft>
              <a:buClr>
                <a:srgbClr val="000000"/>
              </a:buClr>
              <a:buSzPts val="1400"/>
              <a:buFont typeface="Arial"/>
              <a:buChar char="•"/>
            </a:pPr>
            <a:r>
              <a:rPr b="0" i="0" lang="en-US" sz="1400" u="none" cap="none" strike="noStrike">
                <a:solidFill>
                  <a:schemeClr val="dk1"/>
                </a:solidFill>
                <a:latin typeface="Calibri"/>
                <a:ea typeface="Calibri"/>
                <a:cs typeface="Calibri"/>
                <a:sym typeface="Calibri"/>
              </a:rPr>
              <a:t>Poor representation of boundary layer inversions </a:t>
            </a:r>
            <a:r>
              <a:rPr b="1" i="0" lang="en-US" sz="1400" u="none" cap="none" strike="noStrike">
                <a:solidFill>
                  <a:schemeClr val="dk1"/>
                </a:solidFill>
                <a:latin typeface="Calibri"/>
                <a:ea typeface="Calibri"/>
                <a:cs typeface="Calibri"/>
                <a:sym typeface="Calibri"/>
              </a:rPr>
              <a:t>– </a:t>
            </a:r>
            <a:r>
              <a:rPr b="1" i="1" lang="en-US" sz="1400" u="none" cap="none" strike="noStrike">
                <a:solidFill>
                  <a:srgbClr val="FF0000"/>
                </a:solidFill>
                <a:latin typeface="Calibri"/>
                <a:ea typeface="Calibri"/>
                <a:cs typeface="Calibri"/>
                <a:sym typeface="Calibri"/>
              </a:rPr>
              <a:t>Not much improvement. </a:t>
            </a:r>
            <a:endParaRPr/>
          </a:p>
          <a:p>
            <a:pPr indent="-79375" lvl="2" marL="628650" marR="0" rtl="0" algn="l">
              <a:spcBef>
                <a:spcPts val="0"/>
              </a:spcBef>
              <a:spcAft>
                <a:spcPts val="0"/>
              </a:spcAft>
              <a:buClr>
                <a:srgbClr val="000000"/>
              </a:buClr>
              <a:buSzPts val="1400"/>
              <a:buFont typeface="Arial"/>
              <a:buNone/>
            </a:pPr>
            <a:r>
              <a:t/>
            </a:r>
            <a:endParaRPr b="1" i="0" sz="900" u="none" cap="none" strike="noStrike">
              <a:solidFill>
                <a:srgbClr val="FF0000"/>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b="1" lang="en-US" sz="1600">
                <a:solidFill>
                  <a:schemeClr val="dk1"/>
                </a:solidFill>
                <a:latin typeface="Calibri"/>
                <a:ea typeface="Calibri"/>
                <a:cs typeface="Calibri"/>
                <a:sym typeface="Calibri"/>
              </a:rPr>
              <a:t>Favorable evaluation &amp; endorsement from stakeholders (except OPC).</a:t>
            </a:r>
            <a:endParaRPr/>
          </a:p>
          <a:p>
            <a:pPr indent="0" lvl="0" marL="0" marR="0" rtl="0" algn="ctr">
              <a:lnSpc>
                <a:spcPct val="90000"/>
              </a:lnSpc>
              <a:spcBef>
                <a:spcPts val="0"/>
              </a:spcBef>
              <a:spcAft>
                <a:spcPts val="0"/>
              </a:spcAft>
              <a:buClr>
                <a:srgbClr val="0000FF"/>
              </a:buClr>
              <a:buSzPts val="2900"/>
              <a:buFont typeface="Calibri"/>
              <a:buNone/>
            </a:pPr>
            <a:r>
              <a:rPr b="1" lang="en-US" sz="2000">
                <a:solidFill>
                  <a:srgbClr val="0000FF"/>
                </a:solidFill>
                <a:latin typeface="Calibri"/>
                <a:ea typeface="Calibri"/>
                <a:cs typeface="Calibri"/>
                <a:sym typeface="Calibri"/>
              </a:rPr>
              <a:t>EMC requests NCEP Director to approve implementation of Q3FY21 GDAS/GFSv16 package into operations</a:t>
            </a:r>
            <a:endParaRPr/>
          </a:p>
        </p:txBody>
      </p:sp>
      <p:sp>
        <p:nvSpPr>
          <p:cNvPr id="1766" name="Google Shape;1766;p94"/>
          <p:cNvSpPr txBox="1"/>
          <p:nvPr>
            <p:ph idx="12" type="sldNum"/>
          </p:nvPr>
        </p:nvSpPr>
        <p:spPr>
          <a:xfrm>
            <a:off x="7010400" y="4800599"/>
            <a:ext cx="21336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2019-12-12T20:05:14Z</dcterms:created>
  <dc:creator>Alicia Bentley</dc:creator>
</cp:coreProperties>
</file>