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52" r:id="rId2"/>
    <p:sldId id="550" r:id="rId3"/>
    <p:sldId id="551" r:id="rId4"/>
    <p:sldId id="556" r:id="rId5"/>
    <p:sldId id="555" r:id="rId6"/>
    <p:sldId id="553" r:id="rId7"/>
    <p:sldId id="554" r:id="rId8"/>
    <p:sldId id="552" r:id="rId9"/>
    <p:sldId id="557" r:id="rId10"/>
    <p:sldId id="688" r:id="rId11"/>
    <p:sldId id="559" r:id="rId12"/>
    <p:sldId id="560" r:id="rId13"/>
    <p:sldId id="561" r:id="rId14"/>
    <p:sldId id="562" r:id="rId15"/>
    <p:sldId id="584" r:id="rId16"/>
    <p:sldId id="568" r:id="rId17"/>
    <p:sldId id="695" r:id="rId18"/>
    <p:sldId id="686" r:id="rId19"/>
    <p:sldId id="572" r:id="rId20"/>
    <p:sldId id="581" r:id="rId21"/>
    <p:sldId id="682" r:id="rId22"/>
    <p:sldId id="681" r:id="rId23"/>
    <p:sldId id="689" r:id="rId24"/>
    <p:sldId id="586" r:id="rId25"/>
    <p:sldId id="589" r:id="rId26"/>
    <p:sldId id="588" r:id="rId27"/>
    <p:sldId id="690" r:id="rId28"/>
    <p:sldId id="558" r:id="rId29"/>
    <p:sldId id="593" r:id="rId30"/>
    <p:sldId id="594" r:id="rId31"/>
    <p:sldId id="600" r:id="rId32"/>
    <p:sldId id="602" r:id="rId33"/>
    <p:sldId id="603" r:id="rId34"/>
    <p:sldId id="610" r:id="rId35"/>
    <p:sldId id="604" r:id="rId36"/>
    <p:sldId id="606" r:id="rId37"/>
    <p:sldId id="687" r:id="rId38"/>
    <p:sldId id="691" r:id="rId39"/>
    <p:sldId id="615" r:id="rId40"/>
    <p:sldId id="617" r:id="rId41"/>
    <p:sldId id="621" r:id="rId42"/>
    <p:sldId id="622" r:id="rId43"/>
    <p:sldId id="624" r:id="rId44"/>
    <p:sldId id="678" r:id="rId45"/>
    <p:sldId id="692" r:id="rId46"/>
    <p:sldId id="639" r:id="rId47"/>
    <p:sldId id="645" r:id="rId48"/>
    <p:sldId id="653" r:id="rId49"/>
    <p:sldId id="658" r:id="rId50"/>
    <p:sldId id="659" r:id="rId51"/>
    <p:sldId id="660" r:id="rId52"/>
    <p:sldId id="664" r:id="rId53"/>
    <p:sldId id="665" r:id="rId54"/>
    <p:sldId id="693" r:id="rId55"/>
    <p:sldId id="592" r:id="rId56"/>
    <p:sldId id="670" r:id="rId57"/>
    <p:sldId id="673" r:id="rId58"/>
    <p:sldId id="694" r:id="rId59"/>
    <p:sldId id="680" r:id="rId60"/>
    <p:sldId id="696" r:id="rId61"/>
    <p:sldId id="697" r:id="rId62"/>
    <p:sldId id="698" r:id="rId63"/>
    <p:sldId id="699" r:id="rId64"/>
    <p:sldId id="700" r:id="rId65"/>
    <p:sldId id="701" r:id="rId66"/>
    <p:sldId id="702" r:id="rId67"/>
    <p:sldId id="703" r:id="rId68"/>
    <p:sldId id="704" r:id="rId69"/>
    <p:sldId id="705" r:id="rId70"/>
    <p:sldId id="706" r:id="rId71"/>
    <p:sldId id="707" r:id="rId72"/>
    <p:sldId id="708" r:id="rId73"/>
    <p:sldId id="709" r:id="rId74"/>
    <p:sldId id="710" r:id="rId75"/>
    <p:sldId id="711" r:id="rId76"/>
    <p:sldId id="712" r:id="rId77"/>
    <p:sldId id="713" r:id="rId78"/>
    <p:sldId id="714" r:id="rId79"/>
    <p:sldId id="715" r:id="rId80"/>
    <p:sldId id="716" r:id="rId81"/>
    <p:sldId id="717" r:id="rId82"/>
    <p:sldId id="718" r:id="rId83"/>
    <p:sldId id="719" r:id="rId84"/>
    <p:sldId id="720" r:id="rId85"/>
    <p:sldId id="721" r:id="rId86"/>
    <p:sldId id="722" r:id="rId87"/>
    <p:sldId id="723" r:id="rId88"/>
    <p:sldId id="724" r:id="rId89"/>
    <p:sldId id="725" r:id="rId90"/>
    <p:sldId id="726" r:id="rId91"/>
    <p:sldId id="727" r:id="rId92"/>
    <p:sldId id="728" r:id="rId93"/>
    <p:sldId id="729" r:id="rId94"/>
    <p:sldId id="730" r:id="rId95"/>
    <p:sldId id="731" r:id="rId96"/>
    <p:sldId id="732" r:id="rId97"/>
    <p:sldId id="733" r:id="rId98"/>
    <p:sldId id="734" r:id="rId99"/>
    <p:sldId id="735" r:id="rId100"/>
    <p:sldId id="736" r:id="rId101"/>
    <p:sldId id="737" r:id="rId102"/>
    <p:sldId id="738" r:id="rId103"/>
  </p:sldIdLst>
  <p:sldSz cx="9144000" cy="5143500" type="screen16x9"/>
  <p:notesSz cx="6858000" cy="9144000"/>
  <p:defaultTextStyle>
    <a:defPPr>
      <a:defRPr lang="en-US"/>
    </a:defPPr>
    <a:lvl1pPr marL="0" algn="l" defTabSz="457166" rtl="0" eaLnBrk="1" latinLnBrk="0" hangingPunct="1">
      <a:defRPr sz="1800" kern="1200">
        <a:solidFill>
          <a:schemeClr val="tx1"/>
        </a:solidFill>
        <a:latin typeface="+mn-lt"/>
        <a:ea typeface="+mn-ea"/>
        <a:cs typeface="+mn-cs"/>
      </a:defRPr>
    </a:lvl1pPr>
    <a:lvl2pPr marL="457166" algn="l" defTabSz="457166" rtl="0" eaLnBrk="1" latinLnBrk="0" hangingPunct="1">
      <a:defRPr sz="1800" kern="1200">
        <a:solidFill>
          <a:schemeClr val="tx1"/>
        </a:solidFill>
        <a:latin typeface="+mn-lt"/>
        <a:ea typeface="+mn-ea"/>
        <a:cs typeface="+mn-cs"/>
      </a:defRPr>
    </a:lvl2pPr>
    <a:lvl3pPr marL="914333" algn="l" defTabSz="457166" rtl="0" eaLnBrk="1" latinLnBrk="0" hangingPunct="1">
      <a:defRPr sz="1800" kern="1200">
        <a:solidFill>
          <a:schemeClr val="tx1"/>
        </a:solidFill>
        <a:latin typeface="+mn-lt"/>
        <a:ea typeface="+mn-ea"/>
        <a:cs typeface="+mn-cs"/>
      </a:defRPr>
    </a:lvl3pPr>
    <a:lvl4pPr marL="1371498" algn="l" defTabSz="457166" rtl="0" eaLnBrk="1" latinLnBrk="0" hangingPunct="1">
      <a:defRPr sz="1800" kern="1200">
        <a:solidFill>
          <a:schemeClr val="tx1"/>
        </a:solidFill>
        <a:latin typeface="+mn-lt"/>
        <a:ea typeface="+mn-ea"/>
        <a:cs typeface="+mn-cs"/>
      </a:defRPr>
    </a:lvl4pPr>
    <a:lvl5pPr marL="1828664" algn="l" defTabSz="457166" rtl="0" eaLnBrk="1" latinLnBrk="0" hangingPunct="1">
      <a:defRPr sz="1800" kern="1200">
        <a:solidFill>
          <a:schemeClr val="tx1"/>
        </a:solidFill>
        <a:latin typeface="+mn-lt"/>
        <a:ea typeface="+mn-ea"/>
        <a:cs typeface="+mn-cs"/>
      </a:defRPr>
    </a:lvl5pPr>
    <a:lvl6pPr marL="2285829" algn="l" defTabSz="457166" rtl="0" eaLnBrk="1" latinLnBrk="0" hangingPunct="1">
      <a:defRPr sz="1800" kern="1200">
        <a:solidFill>
          <a:schemeClr val="tx1"/>
        </a:solidFill>
        <a:latin typeface="+mn-lt"/>
        <a:ea typeface="+mn-ea"/>
        <a:cs typeface="+mn-cs"/>
      </a:defRPr>
    </a:lvl6pPr>
    <a:lvl7pPr marL="2742995" algn="l" defTabSz="457166" rtl="0" eaLnBrk="1" latinLnBrk="0" hangingPunct="1">
      <a:defRPr sz="1800" kern="1200">
        <a:solidFill>
          <a:schemeClr val="tx1"/>
        </a:solidFill>
        <a:latin typeface="+mn-lt"/>
        <a:ea typeface="+mn-ea"/>
        <a:cs typeface="+mn-cs"/>
      </a:defRPr>
    </a:lvl7pPr>
    <a:lvl8pPr marL="3200160" algn="l" defTabSz="457166" rtl="0" eaLnBrk="1" latinLnBrk="0" hangingPunct="1">
      <a:defRPr sz="1800" kern="1200">
        <a:solidFill>
          <a:schemeClr val="tx1"/>
        </a:solidFill>
        <a:latin typeface="+mn-lt"/>
        <a:ea typeface="+mn-ea"/>
        <a:cs typeface="+mn-cs"/>
      </a:defRPr>
    </a:lvl8pPr>
    <a:lvl9pPr marL="3657326" algn="l" defTabSz="45716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87D2"/>
    <a:srgbClr val="FBFF53"/>
    <a:srgbClr val="00144D"/>
    <a:srgbClr val="1DDB08"/>
    <a:srgbClr val="267ECD"/>
    <a:srgbClr val="4E8CBE"/>
    <a:srgbClr val="226BAB"/>
    <a:srgbClr val="0D68B9"/>
    <a:srgbClr val="4B89BC"/>
    <a:srgbClr val="E474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54" autoAdjust="0"/>
    <p:restoredTop sz="96703" autoAdjust="0"/>
  </p:normalViewPr>
  <p:slideViewPr>
    <p:cSldViewPr snapToGrid="0" snapToObjects="1">
      <p:cViewPr>
        <p:scale>
          <a:sx n="116" d="100"/>
          <a:sy n="116" d="100"/>
        </p:scale>
        <p:origin x="-392"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EB18D4-8213-954F-80DF-CA9DD708A32A}" type="datetimeFigureOut">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092978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EB18D4-8213-954F-80DF-CA9DD708A32A}" type="datetimeFigureOut">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32606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EB18D4-8213-954F-80DF-CA9DD708A32A}" type="datetimeFigureOut">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347408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EB18D4-8213-954F-80DF-CA9DD708A32A}" type="datetimeFigureOut">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347288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B18D4-8213-954F-80DF-CA9DD708A32A}" type="datetimeFigureOut">
              <a:rPr lang="en-US" smtClean="0"/>
              <a:t>9/24/20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807770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EB18D4-8213-954F-80DF-CA9DD708A32A}" type="datetimeFigureOut">
              <a:rPr lang="en-US" smtClean="0"/>
              <a:t>9/24/20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424453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EB18D4-8213-954F-80DF-CA9DD708A32A}" type="datetimeFigureOut">
              <a:rPr lang="en-US" smtClean="0"/>
              <a:t>9/24/20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318562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EB18D4-8213-954F-80DF-CA9DD708A32A}" type="datetimeFigureOut">
              <a:rPr lang="en-US" smtClean="0"/>
              <a:t>9/24/20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428956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B18D4-8213-954F-80DF-CA9DD708A32A}" type="datetimeFigureOut">
              <a:rPr lang="en-US" smtClean="0"/>
              <a:t>9/24/20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21039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EB18D4-8213-954F-80DF-CA9DD708A32A}" type="datetimeFigureOut">
              <a:rPr lang="en-US" smtClean="0"/>
              <a:t>9/24/20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40567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EB18D4-8213-954F-80DF-CA9DD708A32A}" type="datetimeFigureOut">
              <a:rPr lang="en-US" smtClean="0"/>
              <a:t>9/24/20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35180116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fld id="{8AEB18D4-8213-954F-80DF-CA9DD708A32A}" type="datetimeFigureOut">
              <a:rPr lang="en-US" smtClean="0"/>
              <a:t>9/24/20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fld id="{364423BE-BAF9-5447-BAF7-CF3FF8308402}" type="slidenum">
              <a:rPr lang="en-US" smtClean="0"/>
              <a:t>‹#›</a:t>
            </a:fld>
            <a:endParaRPr lang="en-US"/>
          </a:p>
        </p:txBody>
      </p:sp>
    </p:spTree>
    <p:extLst>
      <p:ext uri="{BB962C8B-B14F-4D97-AF65-F5344CB8AC3E}">
        <p14:creationId xmlns:p14="http://schemas.microsoft.com/office/powerpoint/2010/main" val="3385610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66"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457166" rtl="0" eaLnBrk="1" latinLnBrk="0" hangingPunct="1">
        <a:spcBef>
          <a:spcPct val="20000"/>
        </a:spcBef>
        <a:buFont typeface="Arial"/>
        <a:buChar char="•"/>
        <a:defRPr sz="3200" kern="1200">
          <a:solidFill>
            <a:schemeClr val="tx1"/>
          </a:solidFill>
          <a:latin typeface="+mn-lt"/>
          <a:ea typeface="+mn-ea"/>
          <a:cs typeface="+mn-cs"/>
        </a:defRPr>
      </a:lvl1pPr>
      <a:lvl2pPr marL="742895" indent="-285729" algn="l" defTabSz="457166" rtl="0" eaLnBrk="1" latinLnBrk="0" hangingPunct="1">
        <a:spcBef>
          <a:spcPct val="20000"/>
        </a:spcBef>
        <a:buFont typeface="Arial"/>
        <a:buChar char="–"/>
        <a:defRPr sz="2800" kern="1200">
          <a:solidFill>
            <a:schemeClr val="tx1"/>
          </a:solidFill>
          <a:latin typeface="+mn-lt"/>
          <a:ea typeface="+mn-ea"/>
          <a:cs typeface="+mn-cs"/>
        </a:defRPr>
      </a:lvl2pPr>
      <a:lvl3pPr marL="1142915" indent="-228582" algn="l" defTabSz="457166" rtl="0" eaLnBrk="1" latinLnBrk="0" hangingPunct="1">
        <a:spcBef>
          <a:spcPct val="20000"/>
        </a:spcBef>
        <a:buFont typeface="Arial"/>
        <a:buChar char="•"/>
        <a:defRPr sz="2400" kern="1200">
          <a:solidFill>
            <a:schemeClr val="tx1"/>
          </a:solidFill>
          <a:latin typeface="+mn-lt"/>
          <a:ea typeface="+mn-ea"/>
          <a:cs typeface="+mn-cs"/>
        </a:defRPr>
      </a:lvl3pPr>
      <a:lvl4pPr marL="1600080" indent="-228582" algn="l" defTabSz="457166" rtl="0" eaLnBrk="1" latinLnBrk="0" hangingPunct="1">
        <a:spcBef>
          <a:spcPct val="20000"/>
        </a:spcBef>
        <a:buFont typeface="Arial"/>
        <a:buChar char="–"/>
        <a:defRPr sz="2000" kern="1200">
          <a:solidFill>
            <a:schemeClr val="tx1"/>
          </a:solidFill>
          <a:latin typeface="+mn-lt"/>
          <a:ea typeface="+mn-ea"/>
          <a:cs typeface="+mn-cs"/>
        </a:defRPr>
      </a:lvl4pPr>
      <a:lvl5pPr marL="2057246" indent="-228582" algn="l" defTabSz="457166" rtl="0" eaLnBrk="1" latinLnBrk="0" hangingPunct="1">
        <a:spcBef>
          <a:spcPct val="20000"/>
        </a:spcBef>
        <a:buFont typeface="Arial"/>
        <a:buChar char="»"/>
        <a:defRPr sz="2000" kern="1200">
          <a:solidFill>
            <a:schemeClr val="tx1"/>
          </a:solidFill>
          <a:latin typeface="+mn-lt"/>
          <a:ea typeface="+mn-ea"/>
          <a:cs typeface="+mn-cs"/>
        </a:defRPr>
      </a:lvl5pPr>
      <a:lvl6pPr marL="2514411" indent="-228582" algn="l" defTabSz="457166" rtl="0" eaLnBrk="1" latinLnBrk="0" hangingPunct="1">
        <a:spcBef>
          <a:spcPct val="20000"/>
        </a:spcBef>
        <a:buFont typeface="Arial"/>
        <a:buChar char="•"/>
        <a:defRPr sz="2000" kern="1200">
          <a:solidFill>
            <a:schemeClr val="tx1"/>
          </a:solidFill>
          <a:latin typeface="+mn-lt"/>
          <a:ea typeface="+mn-ea"/>
          <a:cs typeface="+mn-cs"/>
        </a:defRPr>
      </a:lvl6pPr>
      <a:lvl7pPr marL="2971578" indent="-228582" algn="l" defTabSz="457166" rtl="0" eaLnBrk="1" latinLnBrk="0" hangingPunct="1">
        <a:spcBef>
          <a:spcPct val="20000"/>
        </a:spcBef>
        <a:buFont typeface="Arial"/>
        <a:buChar char="•"/>
        <a:defRPr sz="2000" kern="1200">
          <a:solidFill>
            <a:schemeClr val="tx1"/>
          </a:solidFill>
          <a:latin typeface="+mn-lt"/>
          <a:ea typeface="+mn-ea"/>
          <a:cs typeface="+mn-cs"/>
        </a:defRPr>
      </a:lvl7pPr>
      <a:lvl8pPr marL="3428744" indent="-228582" algn="l" defTabSz="457166" rtl="0" eaLnBrk="1" latinLnBrk="0" hangingPunct="1">
        <a:spcBef>
          <a:spcPct val="20000"/>
        </a:spcBef>
        <a:buFont typeface="Arial"/>
        <a:buChar char="•"/>
        <a:defRPr sz="2000" kern="1200">
          <a:solidFill>
            <a:schemeClr val="tx1"/>
          </a:solidFill>
          <a:latin typeface="+mn-lt"/>
          <a:ea typeface="+mn-ea"/>
          <a:cs typeface="+mn-cs"/>
        </a:defRPr>
      </a:lvl8pPr>
      <a:lvl9pPr marL="3885909" indent="-228582" algn="l" defTabSz="45716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6" rtl="0" eaLnBrk="1" latinLnBrk="0" hangingPunct="1">
        <a:defRPr sz="1800" kern="1200">
          <a:solidFill>
            <a:schemeClr val="tx1"/>
          </a:solidFill>
          <a:latin typeface="+mn-lt"/>
          <a:ea typeface="+mn-ea"/>
          <a:cs typeface="+mn-cs"/>
        </a:defRPr>
      </a:lvl1pPr>
      <a:lvl2pPr marL="457166" algn="l" defTabSz="457166" rtl="0" eaLnBrk="1" latinLnBrk="0" hangingPunct="1">
        <a:defRPr sz="1800" kern="1200">
          <a:solidFill>
            <a:schemeClr val="tx1"/>
          </a:solidFill>
          <a:latin typeface="+mn-lt"/>
          <a:ea typeface="+mn-ea"/>
          <a:cs typeface="+mn-cs"/>
        </a:defRPr>
      </a:lvl2pPr>
      <a:lvl3pPr marL="914333" algn="l" defTabSz="457166" rtl="0" eaLnBrk="1" latinLnBrk="0" hangingPunct="1">
        <a:defRPr sz="1800" kern="1200">
          <a:solidFill>
            <a:schemeClr val="tx1"/>
          </a:solidFill>
          <a:latin typeface="+mn-lt"/>
          <a:ea typeface="+mn-ea"/>
          <a:cs typeface="+mn-cs"/>
        </a:defRPr>
      </a:lvl3pPr>
      <a:lvl4pPr marL="1371498" algn="l" defTabSz="457166" rtl="0" eaLnBrk="1" latinLnBrk="0" hangingPunct="1">
        <a:defRPr sz="1800" kern="1200">
          <a:solidFill>
            <a:schemeClr val="tx1"/>
          </a:solidFill>
          <a:latin typeface="+mn-lt"/>
          <a:ea typeface="+mn-ea"/>
          <a:cs typeface="+mn-cs"/>
        </a:defRPr>
      </a:lvl4pPr>
      <a:lvl5pPr marL="1828664" algn="l" defTabSz="457166" rtl="0" eaLnBrk="1" latinLnBrk="0" hangingPunct="1">
        <a:defRPr sz="1800" kern="1200">
          <a:solidFill>
            <a:schemeClr val="tx1"/>
          </a:solidFill>
          <a:latin typeface="+mn-lt"/>
          <a:ea typeface="+mn-ea"/>
          <a:cs typeface="+mn-cs"/>
        </a:defRPr>
      </a:lvl5pPr>
      <a:lvl6pPr marL="2285829" algn="l" defTabSz="457166" rtl="0" eaLnBrk="1" latinLnBrk="0" hangingPunct="1">
        <a:defRPr sz="1800" kern="1200">
          <a:solidFill>
            <a:schemeClr val="tx1"/>
          </a:solidFill>
          <a:latin typeface="+mn-lt"/>
          <a:ea typeface="+mn-ea"/>
          <a:cs typeface="+mn-cs"/>
        </a:defRPr>
      </a:lvl6pPr>
      <a:lvl7pPr marL="2742995" algn="l" defTabSz="457166" rtl="0" eaLnBrk="1" latinLnBrk="0" hangingPunct="1">
        <a:defRPr sz="1800" kern="1200">
          <a:solidFill>
            <a:schemeClr val="tx1"/>
          </a:solidFill>
          <a:latin typeface="+mn-lt"/>
          <a:ea typeface="+mn-ea"/>
          <a:cs typeface="+mn-cs"/>
        </a:defRPr>
      </a:lvl7pPr>
      <a:lvl8pPr marL="3200160" algn="l" defTabSz="457166" rtl="0" eaLnBrk="1" latinLnBrk="0" hangingPunct="1">
        <a:defRPr sz="1800" kern="1200">
          <a:solidFill>
            <a:schemeClr val="tx1"/>
          </a:solidFill>
          <a:latin typeface="+mn-lt"/>
          <a:ea typeface="+mn-ea"/>
          <a:cs typeface="+mn-cs"/>
        </a:defRPr>
      </a:lvl8pPr>
      <a:lvl9pPr marL="3657326" algn="l" defTabSz="4571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hyperlink" Target="https://www.emc.ncep.noaa.gov/users/meg/gefsv12/"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1.tiff"/><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hyperlink" Target="https://emc.ncep.noaa.gov/users/verification/global/gfs/retros/v16retro1e/" TargetMode="External"/><Relationship Id="rId4" Type="http://schemas.openxmlformats.org/officeDocument/2006/relationships/hyperlink" Target="https://emc.ncep.noaa.gov/users/verification/global/gfs/retros/v16retro2e/" TargetMode="External"/><Relationship Id="rId5" Type="http://schemas.openxmlformats.org/officeDocument/2006/relationships/hyperlink" Target="https://emc.ncep.noaa.gov/users/verification/global/gfs/retros/v16retro3e/" TargetMode="External"/><Relationship Id="rId6" Type="http://schemas.openxmlformats.org/officeDocument/2006/relationships/hyperlink" Target="https://emc.ncep.noaa.gov/users/verification/global/gfs/retros/v16retro5e/" TargetMode="External"/><Relationship Id="rId7" Type="http://schemas.openxmlformats.org/officeDocument/2006/relationships/hyperlink" Target="https://emc.ncep.noaa.gov/users/verification/global/gfs/para/" TargetMode="External"/><Relationship Id="rId8" Type="http://schemas.openxmlformats.org/officeDocument/2006/relationships/image" Target="../media/image1.png"/><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hyperlink" Target="https://emc.ncep.noaa.gov/users/verification/global/gfs/retros/v16retro0ex/"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3.gi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5.gif"/><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8.gi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63.jpe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4.png"/><Relationship Id="rId6"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0.gif"/><Relationship Id="rId5" Type="http://schemas.openxmlformats.org/officeDocument/2006/relationships/image" Target="../media/image81.gi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image" Target="../media/image82.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1.gif"/><Relationship Id="rId5" Type="http://schemas.openxmlformats.org/officeDocument/2006/relationships/image" Target="../media/image92.gi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6.png"/><Relationship Id="rId5" Type="http://schemas.openxmlformats.org/officeDocument/2006/relationships/image" Target="../media/image97.gif"/><Relationship Id="rId6" Type="http://schemas.openxmlformats.org/officeDocument/2006/relationships/image" Target="../media/image98.gi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9.gif"/><Relationship Id="rId5" Type="http://schemas.openxmlformats.org/officeDocument/2006/relationships/image" Target="../media/image100.gif"/><Relationship Id="rId6" Type="http://schemas.openxmlformats.org/officeDocument/2006/relationships/image" Target="../media/image101.gi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2.gi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8.png"/><Relationship Id="rId5" Type="http://schemas.openxmlformats.org/officeDocument/2006/relationships/image" Target="../media/image10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10746" y="450912"/>
            <a:ext cx="8220777" cy="493852"/>
          </a:xfrm>
          <a:prstGeom prst="rect">
            <a:avLst/>
          </a:prstGeom>
          <a:noFill/>
          <a:ln w="28575" cmpd="sng">
            <a:solidFill>
              <a:srgbClr val="226BAB"/>
            </a:solid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21" name="TextBox 20"/>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22" name="Oval 21"/>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23" name="Picture 22"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24" name="Oval 23"/>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25" name="Picture 24"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6" name="TextBox 25"/>
          <p:cNvSpPr txBox="1"/>
          <p:nvPr/>
        </p:nvSpPr>
        <p:spPr>
          <a:xfrm>
            <a:off x="2" y="442706"/>
            <a:ext cx="9156633" cy="477031"/>
          </a:xfrm>
          <a:prstGeom prst="rect">
            <a:avLst/>
          </a:prstGeom>
          <a:noFill/>
        </p:spPr>
        <p:txBody>
          <a:bodyPr wrap="square" lIns="121890" tIns="60944" rIns="121890" bIns="60944" rtlCol="0">
            <a:spAutoFit/>
          </a:bodyPr>
          <a:lstStyle/>
          <a:p>
            <a:pPr algn="ctr"/>
            <a:r>
              <a:rPr lang="en-US" sz="2300" b="1" dirty="0">
                <a:solidFill>
                  <a:srgbClr val="FF0000"/>
                </a:solidFill>
                <a:latin typeface="Arial"/>
                <a:cs typeface="Arial"/>
              </a:rPr>
              <a:t>GFSv16 MEG Evaluation Overview</a:t>
            </a:r>
          </a:p>
        </p:txBody>
      </p:sp>
      <p:sp>
        <p:nvSpPr>
          <p:cNvPr id="27" name="TextBox 26"/>
          <p:cNvSpPr txBox="1"/>
          <p:nvPr/>
        </p:nvSpPr>
        <p:spPr>
          <a:xfrm>
            <a:off x="-1" y="3930365"/>
            <a:ext cx="9167973" cy="1200327"/>
          </a:xfrm>
          <a:prstGeom prst="rect">
            <a:avLst/>
          </a:prstGeom>
          <a:noFill/>
        </p:spPr>
        <p:txBody>
          <a:bodyPr wrap="square" lIns="91434" tIns="45717" rIns="91434" bIns="45717" rtlCol="0">
            <a:spAutoFit/>
          </a:bodyPr>
          <a:lstStyle/>
          <a:p>
            <a:pPr algn="ctr"/>
            <a:r>
              <a:rPr lang="en-US" b="1" dirty="0">
                <a:latin typeface="Arial"/>
                <a:cs typeface="Arial"/>
              </a:rPr>
              <a:t>Geoff Manikin, Alicia Bentley, </a:t>
            </a:r>
            <a:r>
              <a:rPr lang="en-US" b="1" dirty="0" smtClean="0">
                <a:latin typeface="Arial"/>
                <a:cs typeface="Arial"/>
              </a:rPr>
              <a:t>Shannon Shields, </a:t>
            </a:r>
            <a:br>
              <a:rPr lang="en-US" b="1" dirty="0" smtClean="0">
                <a:latin typeface="Arial"/>
                <a:cs typeface="Arial"/>
              </a:rPr>
            </a:br>
            <a:r>
              <a:rPr lang="en-US" b="1" dirty="0" smtClean="0">
                <a:latin typeface="Arial"/>
                <a:cs typeface="Arial"/>
              </a:rPr>
              <a:t>Chris </a:t>
            </a:r>
            <a:r>
              <a:rPr lang="en-US" b="1" dirty="0" err="1" smtClean="0">
                <a:latin typeface="Arial"/>
                <a:cs typeface="Arial"/>
              </a:rPr>
              <a:t>MacIntosh</a:t>
            </a:r>
            <a:r>
              <a:rPr lang="en-US" b="1" dirty="0" smtClean="0">
                <a:latin typeface="Arial"/>
                <a:cs typeface="Arial"/>
              </a:rPr>
              <a:t>, Philippe </a:t>
            </a:r>
            <a:r>
              <a:rPr lang="en-US" b="1" dirty="0" err="1" smtClean="0">
                <a:latin typeface="Arial"/>
                <a:cs typeface="Arial"/>
              </a:rPr>
              <a:t>Papin</a:t>
            </a:r>
            <a:r>
              <a:rPr lang="en-US" b="1" dirty="0" smtClean="0">
                <a:latin typeface="Arial"/>
                <a:cs typeface="Arial"/>
              </a:rPr>
              <a:t>, Logan Dawson</a:t>
            </a:r>
            <a:endParaRPr lang="en-US" b="1" dirty="0">
              <a:solidFill>
                <a:srgbClr val="0D68B9"/>
              </a:solidFill>
              <a:latin typeface="Arial"/>
              <a:cs typeface="Arial"/>
            </a:endParaRPr>
          </a:p>
          <a:p>
            <a:pPr algn="ctr"/>
            <a:r>
              <a:rPr lang="en-US" b="1" dirty="0">
                <a:solidFill>
                  <a:srgbClr val="226BAB"/>
                </a:solidFill>
                <a:latin typeface="Arial"/>
                <a:cs typeface="Arial"/>
              </a:rPr>
              <a:t>EMC Model Evaluation Group </a:t>
            </a:r>
            <a:r>
              <a:rPr lang="en-US" b="1" dirty="0" smtClean="0">
                <a:solidFill>
                  <a:srgbClr val="226BAB"/>
                </a:solidFill>
                <a:latin typeface="Arial"/>
                <a:cs typeface="Arial"/>
              </a:rPr>
              <a:t>Webinar</a:t>
            </a:r>
          </a:p>
          <a:p>
            <a:pPr algn="ctr"/>
            <a:r>
              <a:rPr lang="en-US" b="1" dirty="0" smtClean="0">
                <a:solidFill>
                  <a:srgbClr val="226BAB"/>
                </a:solidFill>
                <a:latin typeface="Arial"/>
                <a:cs typeface="Arial"/>
              </a:rPr>
              <a:t>24 September </a:t>
            </a:r>
            <a:r>
              <a:rPr lang="en-US" b="1" dirty="0">
                <a:solidFill>
                  <a:srgbClr val="226BAB"/>
                </a:solidFill>
                <a:latin typeface="Arial"/>
                <a:cs typeface="Arial"/>
              </a:rPr>
              <a:t>2020</a:t>
            </a:r>
          </a:p>
        </p:txBody>
      </p:sp>
      <p:pic>
        <p:nvPicPr>
          <p:cNvPr id="30" name="Picture 29" descr="gfs_mw_slp_ORDthxgiving_20.png"/>
          <p:cNvPicPr>
            <a:picLocks noChangeAspect="1"/>
          </p:cNvPicPr>
          <p:nvPr/>
        </p:nvPicPr>
        <p:blipFill rotWithShape="1">
          <a:blip r:embed="rId4">
            <a:extLst>
              <a:ext uri="{28A0092B-C50C-407E-A947-70E740481C1C}">
                <a14:useLocalDpi xmlns:a14="http://schemas.microsoft.com/office/drawing/2010/main" val="0"/>
              </a:ext>
            </a:extLst>
          </a:blip>
          <a:srcRect l="49627" t="50927"/>
          <a:stretch/>
        </p:blipFill>
        <p:spPr>
          <a:xfrm>
            <a:off x="6060164" y="1137059"/>
            <a:ext cx="3010463" cy="2647013"/>
          </a:xfrm>
          <a:prstGeom prst="rect">
            <a:avLst/>
          </a:prstGeom>
        </p:spPr>
      </p:pic>
      <p:pic>
        <p:nvPicPr>
          <p:cNvPr id="31" name="Picture 30" descr="gfs_mw_slp_ORDthxgiving_20.png"/>
          <p:cNvPicPr>
            <a:picLocks noChangeAspect="1"/>
          </p:cNvPicPr>
          <p:nvPr/>
        </p:nvPicPr>
        <p:blipFill rotWithShape="1">
          <a:blip r:embed="rId4">
            <a:extLst>
              <a:ext uri="{28A0092B-C50C-407E-A947-70E740481C1C}">
                <a14:useLocalDpi xmlns:a14="http://schemas.microsoft.com/office/drawing/2010/main" val="0"/>
              </a:ext>
            </a:extLst>
          </a:blip>
          <a:srcRect b="50927"/>
          <a:stretch/>
        </p:blipFill>
        <p:spPr>
          <a:xfrm>
            <a:off x="70033" y="1137059"/>
            <a:ext cx="5976368" cy="2647013"/>
          </a:xfrm>
          <a:prstGeom prst="rect">
            <a:avLst/>
          </a:prstGeom>
        </p:spPr>
      </p:pic>
      <p:sp>
        <p:nvSpPr>
          <p:cNvPr id="32" name="TextBox 31"/>
          <p:cNvSpPr txBox="1"/>
          <p:nvPr/>
        </p:nvSpPr>
        <p:spPr>
          <a:xfrm>
            <a:off x="1995623" y="1241442"/>
            <a:ext cx="1034827" cy="530912"/>
          </a:xfrm>
          <a:prstGeom prst="rect">
            <a:avLst/>
          </a:prstGeom>
          <a:solidFill>
            <a:schemeClr val="bg1"/>
          </a:solidFill>
          <a:ln>
            <a:solidFill>
              <a:schemeClr val="tx1"/>
            </a:solidFill>
          </a:ln>
        </p:spPr>
        <p:txBody>
          <a:bodyPr wrap="square" lIns="91436" tIns="45718" rIns="91436" bIns="45718" rtlCol="0">
            <a:spAutoFit/>
          </a:bodyPr>
          <a:lstStyle/>
          <a:p>
            <a:pPr algn="ctr"/>
            <a:r>
              <a:rPr lang="en-US" sz="1400" b="1" dirty="0">
                <a:latin typeface="Arial"/>
                <a:cs typeface="Arial"/>
              </a:rPr>
              <a:t>GFSv15 </a:t>
            </a:r>
            <a:r>
              <a:rPr lang="en-US" sz="1400" dirty="0">
                <a:latin typeface="Arial"/>
                <a:cs typeface="Arial"/>
              </a:rPr>
              <a:t>(F120)</a:t>
            </a:r>
            <a:endParaRPr lang="en-US" sz="1400" dirty="0">
              <a:solidFill>
                <a:srgbClr val="0D68B9"/>
              </a:solidFill>
              <a:latin typeface="Arial"/>
              <a:cs typeface="Arial"/>
            </a:endParaRPr>
          </a:p>
        </p:txBody>
      </p:sp>
      <p:sp>
        <p:nvSpPr>
          <p:cNvPr id="33" name="TextBox 32"/>
          <p:cNvSpPr txBox="1"/>
          <p:nvPr/>
        </p:nvSpPr>
        <p:spPr>
          <a:xfrm>
            <a:off x="5011575" y="1241442"/>
            <a:ext cx="1034827" cy="530912"/>
          </a:xfrm>
          <a:prstGeom prst="rect">
            <a:avLst/>
          </a:prstGeom>
          <a:solidFill>
            <a:schemeClr val="bg1"/>
          </a:solidFill>
          <a:ln>
            <a:solidFill>
              <a:schemeClr val="tx1"/>
            </a:solidFill>
          </a:ln>
        </p:spPr>
        <p:txBody>
          <a:bodyPr wrap="square" lIns="91436" tIns="45718" rIns="91436" bIns="45718" rtlCol="0">
            <a:spAutoFit/>
          </a:bodyPr>
          <a:lstStyle/>
          <a:p>
            <a:pPr algn="ctr"/>
            <a:r>
              <a:rPr lang="en-US" sz="1400" b="1" dirty="0">
                <a:latin typeface="Arial"/>
                <a:cs typeface="Arial"/>
              </a:rPr>
              <a:t>GFSv16</a:t>
            </a:r>
            <a:br>
              <a:rPr lang="en-US" sz="1400" b="1" dirty="0">
                <a:latin typeface="Arial"/>
                <a:cs typeface="Arial"/>
              </a:rPr>
            </a:br>
            <a:r>
              <a:rPr lang="en-US" sz="1400" dirty="0">
                <a:latin typeface="Arial"/>
                <a:cs typeface="Arial"/>
              </a:rPr>
              <a:t>(F120)</a:t>
            </a:r>
            <a:endParaRPr lang="en-US" sz="1400" dirty="0">
              <a:solidFill>
                <a:srgbClr val="0D68B9"/>
              </a:solidFill>
              <a:latin typeface="Arial"/>
              <a:cs typeface="Arial"/>
            </a:endParaRPr>
          </a:p>
        </p:txBody>
      </p:sp>
      <p:sp>
        <p:nvSpPr>
          <p:cNvPr id="34" name="TextBox 33"/>
          <p:cNvSpPr txBox="1"/>
          <p:nvPr/>
        </p:nvSpPr>
        <p:spPr>
          <a:xfrm>
            <a:off x="8035801" y="1239837"/>
            <a:ext cx="1034827" cy="530912"/>
          </a:xfrm>
          <a:prstGeom prst="rect">
            <a:avLst/>
          </a:prstGeom>
          <a:solidFill>
            <a:schemeClr val="bg1"/>
          </a:solidFill>
          <a:ln>
            <a:solidFill>
              <a:schemeClr val="tx1"/>
            </a:solidFill>
          </a:ln>
        </p:spPr>
        <p:txBody>
          <a:bodyPr wrap="square" lIns="91436" tIns="45718" rIns="91436" bIns="45718" rtlCol="0">
            <a:spAutoFit/>
          </a:bodyPr>
          <a:lstStyle/>
          <a:p>
            <a:pPr algn="ctr"/>
            <a:r>
              <a:rPr lang="en-US" sz="1400" b="1" dirty="0">
                <a:latin typeface="Arial"/>
                <a:cs typeface="Arial"/>
              </a:rPr>
              <a:t>GFS Analysis</a:t>
            </a:r>
            <a:endParaRPr lang="en-US" sz="1400" dirty="0">
              <a:solidFill>
                <a:srgbClr val="0D68B9"/>
              </a:solidFill>
              <a:latin typeface="Arial"/>
              <a:cs typeface="Arial"/>
            </a:endParaRPr>
          </a:p>
        </p:txBody>
      </p:sp>
      <p:sp>
        <p:nvSpPr>
          <p:cNvPr id="35" name="TextBox 34"/>
          <p:cNvSpPr txBox="1"/>
          <p:nvPr/>
        </p:nvSpPr>
        <p:spPr>
          <a:xfrm>
            <a:off x="4694917" y="2167432"/>
            <a:ext cx="555228" cy="630942"/>
          </a:xfrm>
          <a:prstGeom prst="rect">
            <a:avLst/>
          </a:prstGeom>
          <a:noFill/>
        </p:spPr>
        <p:txBody>
          <a:bodyPr wrap="square" lIns="91436" tIns="45718" rIns="91436" bIns="45718" rtlCol="0">
            <a:spAutoFit/>
          </a:bodyPr>
          <a:lstStyle/>
          <a:p>
            <a:r>
              <a:rPr lang="en-US" sz="3500" b="1" dirty="0">
                <a:latin typeface="Times New Roman"/>
                <a:cs typeface="Times New Roman"/>
              </a:rPr>
              <a:t>L</a:t>
            </a:r>
          </a:p>
        </p:txBody>
      </p:sp>
      <p:sp>
        <p:nvSpPr>
          <p:cNvPr id="36" name="TextBox 35"/>
          <p:cNvSpPr txBox="1"/>
          <p:nvPr/>
        </p:nvSpPr>
        <p:spPr>
          <a:xfrm>
            <a:off x="7480571" y="2167432"/>
            <a:ext cx="555228" cy="630942"/>
          </a:xfrm>
          <a:prstGeom prst="rect">
            <a:avLst/>
          </a:prstGeom>
          <a:noFill/>
        </p:spPr>
        <p:txBody>
          <a:bodyPr wrap="square" lIns="91436" tIns="45718" rIns="91436" bIns="45718" rtlCol="0">
            <a:spAutoFit/>
          </a:bodyPr>
          <a:lstStyle/>
          <a:p>
            <a:r>
              <a:rPr lang="en-US" sz="3500" b="1" dirty="0">
                <a:latin typeface="Times New Roman"/>
                <a:cs typeface="Times New Roman"/>
              </a:rPr>
              <a:t>L</a:t>
            </a:r>
          </a:p>
        </p:txBody>
      </p:sp>
    </p:spTree>
    <p:extLst>
      <p:ext uri="{BB962C8B-B14F-4D97-AF65-F5344CB8AC3E}">
        <p14:creationId xmlns:p14="http://schemas.microsoft.com/office/powerpoint/2010/main" val="26966579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0035" y="989665"/>
            <a:ext cx="9106601" cy="4231923"/>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Improved 500-hPa AC scores in the medium range (better with synoptic pattern)</a:t>
            </a:r>
          </a:p>
          <a:p>
            <a:pPr marL="742903" lvl="1" indent="-192015">
              <a:buFont typeface="Arial"/>
              <a:buChar char="•"/>
            </a:pPr>
            <a:r>
              <a:rPr lang="en-US" sz="1900" dirty="0" smtClean="0">
                <a:solidFill>
                  <a:srgbClr val="0000FF"/>
                </a:solidFill>
                <a:latin typeface="Arial"/>
                <a:cs typeface="Arial"/>
              </a:rPr>
              <a:t>Some indication that GFSv15 progressive issue has been improved</a:t>
            </a:r>
          </a:p>
          <a:p>
            <a:pPr marL="742903" lvl="1" indent="-192015">
              <a:buFont typeface="Arial"/>
              <a:buChar char="•"/>
            </a:pPr>
            <a:r>
              <a:rPr lang="en-US" sz="1900" dirty="0" smtClean="0">
                <a:solidFill>
                  <a:srgbClr val="0000FF"/>
                </a:solidFill>
                <a:latin typeface="Arial"/>
                <a:cs typeface="Arial"/>
              </a:rPr>
              <a:t>Improved </a:t>
            </a:r>
            <a:r>
              <a:rPr lang="en-US" sz="1900" dirty="0">
                <a:solidFill>
                  <a:srgbClr val="0000FF"/>
                </a:solidFill>
                <a:latin typeface="Arial"/>
                <a:cs typeface="Arial"/>
              </a:rPr>
              <a:t>position of relevant frontal boundaries</a:t>
            </a:r>
          </a:p>
          <a:p>
            <a:pPr marL="285736" indent="-192015">
              <a:buFont typeface="Arial"/>
              <a:buChar char="•"/>
            </a:pPr>
            <a:endParaRPr lang="en-US" sz="900" dirty="0">
              <a:solidFill>
                <a:srgbClr val="0000FF"/>
              </a:solidFill>
              <a:latin typeface="Arial"/>
              <a:cs typeface="Arial"/>
            </a:endParaRPr>
          </a:p>
          <a:p>
            <a:pPr marL="285736" indent="-192015">
              <a:buFont typeface="Arial"/>
              <a:buChar char="•"/>
            </a:pPr>
            <a:r>
              <a:rPr lang="en-US" sz="1900" dirty="0">
                <a:latin typeface="Arial"/>
                <a:cs typeface="Arial"/>
              </a:rPr>
              <a:t>Mitigated the low-level cold bias seen in GFSv15 during the cool season</a:t>
            </a:r>
          </a:p>
          <a:p>
            <a:pPr marL="285736" indent="-192015">
              <a:buFont typeface="Arial"/>
              <a:buChar char="•"/>
            </a:pPr>
            <a:endParaRPr lang="en-US" sz="900" dirty="0">
              <a:latin typeface="Arial"/>
              <a:cs typeface="Arial"/>
            </a:endParaRPr>
          </a:p>
          <a:p>
            <a:pPr marL="285736" indent="-192015">
              <a:buFont typeface="Arial"/>
              <a:buChar char="•"/>
            </a:pPr>
            <a:r>
              <a:rPr lang="en-US" sz="1900" dirty="0" smtClean="0">
                <a:latin typeface="Arial"/>
                <a:cs typeface="Arial"/>
              </a:rPr>
              <a:t>Identifies TC threats more often and at longer lead times</a:t>
            </a:r>
          </a:p>
          <a:p>
            <a:pPr marL="742902" lvl="1" indent="-192015">
              <a:buFont typeface="Arial"/>
              <a:buChar char="•"/>
            </a:pPr>
            <a:r>
              <a:rPr lang="en-US" sz="1900" dirty="0" smtClean="0">
                <a:solidFill>
                  <a:srgbClr val="0000FF"/>
                </a:solidFill>
                <a:latin typeface="Arial"/>
                <a:cs typeface="Arial"/>
              </a:rPr>
              <a:t>Overall, positive impact on HWRF forecasts</a:t>
            </a:r>
          </a:p>
          <a:p>
            <a:pPr marL="93721"/>
            <a:endParaRPr lang="en-US" sz="900" dirty="0" smtClean="0">
              <a:latin typeface="Arial"/>
              <a:cs typeface="Arial"/>
            </a:endParaRPr>
          </a:p>
          <a:p>
            <a:pPr marL="285736" indent="-192015">
              <a:buFont typeface="Arial"/>
              <a:buChar char="•"/>
            </a:pPr>
            <a:r>
              <a:rPr lang="en-US" sz="1900" dirty="0" smtClean="0">
                <a:latin typeface="Arial"/>
                <a:cs typeface="Arial"/>
              </a:rPr>
              <a:t>Improved </a:t>
            </a:r>
            <a:r>
              <a:rPr lang="en-US" sz="1900" dirty="0">
                <a:latin typeface="Arial"/>
                <a:cs typeface="Arial"/>
              </a:rPr>
              <a:t>QPF Equitable Threat Scores (ETS) and bias in the medium range</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Overall, improved snowfall </a:t>
            </a:r>
            <a:r>
              <a:rPr lang="en-US" sz="1900" dirty="0" smtClean="0">
                <a:latin typeface="Arial"/>
                <a:cs typeface="Arial"/>
              </a:rPr>
              <a:t>location and amounts at longer lead times</a:t>
            </a:r>
          </a:p>
          <a:p>
            <a:pPr marL="742902" lvl="1" indent="-192015">
              <a:buFont typeface="Arial"/>
              <a:buChar char="•"/>
            </a:pPr>
            <a:r>
              <a:rPr lang="en-US" sz="1900">
                <a:solidFill>
                  <a:srgbClr val="0000FF"/>
                </a:solidFill>
                <a:latin typeface="Arial"/>
                <a:cs typeface="Arial"/>
              </a:rPr>
              <a:t> Resolved low-level warming issue seen in a few GFSv15 cases</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Improved ability to capture the temperature profile in shallow, </a:t>
            </a:r>
            <a:r>
              <a:rPr lang="en-US" sz="1900" dirty="0" smtClean="0">
                <a:latin typeface="Arial"/>
                <a:cs typeface="Arial"/>
              </a:rPr>
              <a:t>cold </a:t>
            </a:r>
            <a:r>
              <a:rPr lang="en-US" sz="1900" dirty="0">
                <a:latin typeface="Arial"/>
                <a:cs typeface="Arial"/>
              </a:rPr>
              <a:t>air </a:t>
            </a:r>
            <a:r>
              <a:rPr lang="en-US" sz="1900" dirty="0" smtClean="0">
                <a:latin typeface="Arial"/>
                <a:cs typeface="Arial"/>
              </a:rPr>
              <a:t>masses</a:t>
            </a:r>
          </a:p>
          <a:p>
            <a:pPr marL="93721"/>
            <a:endParaRPr lang="en-US" sz="900" dirty="0">
              <a:solidFill>
                <a:srgbClr val="FF0000"/>
              </a:solidFill>
              <a:latin typeface="Arial"/>
              <a:cs typeface="Arial"/>
            </a:endParaRPr>
          </a:p>
          <a:p>
            <a:pPr marL="285736" indent="-192015">
              <a:buFont typeface="Arial"/>
              <a:buChar char="•"/>
            </a:pPr>
            <a:r>
              <a:rPr lang="en-US" sz="1900" dirty="0">
                <a:solidFill>
                  <a:srgbClr val="000000"/>
                </a:solidFill>
                <a:latin typeface="Arial"/>
                <a:cs typeface="Arial"/>
              </a:rPr>
              <a:t>GFS Wave has lower globally-averaged RMSE and bias for Sig. Wave Height</a:t>
            </a: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Strengths of GFSv16</a:t>
            </a:r>
          </a:p>
        </p:txBody>
      </p:sp>
      <p:sp>
        <p:nvSpPr>
          <p:cNvPr id="19" name="Rectangle 18"/>
          <p:cNvSpPr/>
          <p:nvPr/>
        </p:nvSpPr>
        <p:spPr>
          <a:xfrm>
            <a:off x="152963" y="989665"/>
            <a:ext cx="8940499" cy="962497"/>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3795303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3444" y="1268286"/>
            <a:ext cx="7528935" cy="3754870"/>
          </a:xfrm>
          <a:prstGeom prst="rect">
            <a:avLst/>
          </a:prstGeom>
        </p:spPr>
        <p:txBody>
          <a:bodyPr wrap="square" lIns="91436" tIns="45718" rIns="91436" bIns="45718">
            <a:spAutoFit/>
          </a:bodyPr>
          <a:lstStyle/>
          <a:p>
            <a:pPr marL="285736" indent="-192015">
              <a:buFont typeface="Arial"/>
              <a:buChar char="•"/>
            </a:pPr>
            <a:r>
              <a:rPr lang="en-US" sz="1700" dirty="0">
                <a:latin typeface="Arial"/>
                <a:cs typeface="Arial"/>
              </a:rPr>
              <a:t>Replacing the deterministic Multi-1 global wave model with GFSv16 having the wave component coupled to the atmosphere overall improves global wave predictions, but the impact is mixed regionally.   The loss of the 4 arcmin grids degrades performance in the coastal U.S. regions, as expected</a:t>
            </a:r>
          </a:p>
          <a:p>
            <a:pPr marL="285736" indent="-192015">
              <a:buFont typeface="Arial"/>
              <a:buChar char="•"/>
            </a:pPr>
            <a:endParaRPr lang="en-US" sz="1700" dirty="0">
              <a:latin typeface="Arial"/>
              <a:cs typeface="Arial"/>
            </a:endParaRPr>
          </a:p>
          <a:p>
            <a:pPr marL="285736" indent="-192015">
              <a:buFont typeface="Arial"/>
              <a:buChar char="•"/>
            </a:pPr>
            <a:r>
              <a:rPr lang="en-US" sz="1700" dirty="0">
                <a:latin typeface="Arial"/>
                <a:cs typeface="Arial"/>
              </a:rPr>
              <a:t>There appears to be some improvement in the handling of shallow low-level cold air masses in GFSv16, and an issue in GFSv15 with odd profiles in some </a:t>
            </a:r>
            <a:r>
              <a:rPr lang="en-US" sz="1700" dirty="0" err="1">
                <a:latin typeface="Arial"/>
                <a:cs typeface="Arial"/>
              </a:rPr>
              <a:t>precip</a:t>
            </a:r>
            <a:r>
              <a:rPr lang="en-US" sz="1700" dirty="0">
                <a:latin typeface="Arial"/>
                <a:cs typeface="Arial"/>
              </a:rPr>
              <a:t> type events has been resolved, but the targeted significant improvements in the handling of radiation inversions did not materialize and remains a priority target for improvement </a:t>
            </a:r>
          </a:p>
          <a:p>
            <a:pPr marL="285736" indent="-192015">
              <a:buFont typeface="Arial"/>
              <a:buChar char="•"/>
            </a:pPr>
            <a:endParaRPr lang="en-US" sz="1700" dirty="0">
              <a:latin typeface="Arial"/>
              <a:cs typeface="Arial"/>
            </a:endParaRPr>
          </a:p>
          <a:p>
            <a:pPr marL="285736" indent="-192015">
              <a:buFont typeface="Arial"/>
              <a:buChar char="•"/>
            </a:pPr>
            <a:r>
              <a:rPr lang="en-US" sz="1700">
                <a:latin typeface="Arial"/>
                <a:cs typeface="Arial"/>
              </a:rPr>
              <a:t>Finally, </a:t>
            </a:r>
            <a:r>
              <a:rPr lang="en-US" sz="1700" dirty="0">
                <a:latin typeface="Arial"/>
                <a:cs typeface="Arial"/>
              </a:rPr>
              <a:t>low-level temperature analyses are overall notably too cold in the cool season, which has implications for </a:t>
            </a:r>
            <a:r>
              <a:rPr lang="en-US" sz="1700">
                <a:latin typeface="Arial"/>
                <a:cs typeface="Arial"/>
              </a:rPr>
              <a:t>downstream applications </a:t>
            </a:r>
            <a:endParaRPr lang="en-US" sz="1700" dirty="0">
              <a:latin typeface="Arial"/>
              <a:cs typeface="Arial"/>
            </a:endParaRP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The Final Word</a:t>
            </a:r>
          </a:p>
        </p:txBody>
      </p:sp>
    </p:spTree>
    <p:extLst>
      <p:ext uri="{BB962C8B-B14F-4D97-AF65-F5344CB8AC3E}">
        <p14:creationId xmlns:p14="http://schemas.microsoft.com/office/powerpoint/2010/main" val="29913109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3444" y="1381499"/>
            <a:ext cx="7778770" cy="2970040"/>
          </a:xfrm>
          <a:prstGeom prst="rect">
            <a:avLst/>
          </a:prstGeom>
        </p:spPr>
        <p:txBody>
          <a:bodyPr wrap="square" lIns="91436" tIns="45718" rIns="91436" bIns="45718">
            <a:spAutoFit/>
          </a:bodyPr>
          <a:lstStyle/>
          <a:p>
            <a:pPr marL="285736" indent="-192015">
              <a:buFont typeface="Arial"/>
              <a:buChar char="•"/>
            </a:pPr>
            <a:r>
              <a:rPr lang="en-US" sz="1700" dirty="0">
                <a:latin typeface="Arial"/>
                <a:cs typeface="Arial"/>
              </a:rPr>
              <a:t>GEFSv12 was implemented into operations yesterday (9/23) with the 12z cycle.    Please visit the </a:t>
            </a:r>
            <a:r>
              <a:rPr lang="en-US" sz="1700" dirty="0">
                <a:latin typeface="Arial"/>
                <a:cs typeface="Arial"/>
                <a:hlinkClick r:id="rId2"/>
              </a:rPr>
              <a:t>GEFSv12 evaluation web page </a:t>
            </a:r>
            <a:r>
              <a:rPr lang="en-US" sz="1700" dirty="0">
                <a:latin typeface="Arial"/>
                <a:cs typeface="Arial"/>
              </a:rPr>
              <a:t>for more information</a:t>
            </a:r>
          </a:p>
          <a:p>
            <a:pPr marL="285736" indent="-192015">
              <a:buFont typeface="Arial"/>
              <a:buChar char="•"/>
            </a:pPr>
            <a:endParaRPr lang="en-US" sz="1700" dirty="0">
              <a:latin typeface="Arial"/>
              <a:cs typeface="Arial"/>
            </a:endParaRPr>
          </a:p>
          <a:p>
            <a:pPr marL="285736" indent="-192015">
              <a:buFont typeface="Arial"/>
              <a:buChar char="•"/>
            </a:pPr>
            <a:r>
              <a:rPr lang="en-US" sz="1700" dirty="0">
                <a:latin typeface="Arial"/>
                <a:cs typeface="Arial"/>
              </a:rPr>
              <a:t>The GFSv16 field recommendations are due by the end of Monday (9/28)</a:t>
            </a:r>
          </a:p>
          <a:p>
            <a:pPr marL="285736" indent="-192015">
              <a:buFont typeface="Arial"/>
              <a:buChar char="•"/>
            </a:pPr>
            <a:endParaRPr lang="en-US" sz="1700" dirty="0">
              <a:latin typeface="Arial"/>
              <a:cs typeface="Arial"/>
            </a:endParaRPr>
          </a:p>
          <a:p>
            <a:pPr marL="285736" indent="-192015">
              <a:buFont typeface="Arial"/>
              <a:buChar char="•"/>
            </a:pPr>
            <a:r>
              <a:rPr lang="en-US" sz="1700" dirty="0">
                <a:latin typeface="Arial"/>
                <a:cs typeface="Arial"/>
              </a:rPr>
              <a:t>We will review the field recommendations at next week’s MEG webinars.   We’ll also have short presentations on the waves component and more details on the impact of GFSv16 initial conditions on HWRF and HMON</a:t>
            </a:r>
          </a:p>
          <a:p>
            <a:pPr marL="285736" indent="-192015">
              <a:buFont typeface="Arial"/>
              <a:buChar char="•"/>
            </a:pPr>
            <a:endParaRPr lang="en-US" sz="1700" dirty="0">
              <a:latin typeface="Arial"/>
              <a:cs typeface="Arial"/>
            </a:endParaRPr>
          </a:p>
          <a:p>
            <a:pPr marL="285736" indent="-192015">
              <a:buFont typeface="Arial"/>
              <a:buChar char="•"/>
            </a:pPr>
            <a:r>
              <a:rPr lang="en-US" sz="1700" dirty="0">
                <a:latin typeface="Arial"/>
                <a:cs typeface="Arial"/>
              </a:rPr>
              <a:t> The GFSv16 scientific briefing to the NCEP Office of the Director will be held on October 5 at 1700 UTC</a:t>
            </a: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Announcements</a:t>
            </a:r>
          </a:p>
        </p:txBody>
      </p:sp>
    </p:spTree>
    <p:extLst>
      <p:ext uri="{BB962C8B-B14F-4D97-AF65-F5344CB8AC3E}">
        <p14:creationId xmlns:p14="http://schemas.microsoft.com/office/powerpoint/2010/main" val="6493399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17" name="TextBox 16"/>
          <p:cNvSpPr txBox="1"/>
          <p:nvPr/>
        </p:nvSpPr>
        <p:spPr>
          <a:xfrm>
            <a:off x="2" y="419184"/>
            <a:ext cx="9156633" cy="523237"/>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GFSv16 Acknowledgements</a:t>
            </a:r>
          </a:p>
        </p:txBody>
      </p:sp>
      <p:sp>
        <p:nvSpPr>
          <p:cNvPr id="8" name="TextBox 7"/>
          <p:cNvSpPr txBox="1"/>
          <p:nvPr/>
        </p:nvSpPr>
        <p:spPr>
          <a:xfrm>
            <a:off x="510746" y="48934"/>
            <a:ext cx="8220777" cy="353912"/>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6" y="27617"/>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6"/>
            <a:ext cx="846824" cy="860437"/>
          </a:xfrm>
          <a:prstGeom prst="rect">
            <a:avLst/>
          </a:prstGeom>
        </p:spPr>
      </p:pic>
      <p:sp>
        <p:nvSpPr>
          <p:cNvPr id="15" name="Oval 14"/>
          <p:cNvSpPr>
            <a:spLocks/>
          </p:cNvSpPr>
          <p:nvPr/>
        </p:nvSpPr>
        <p:spPr>
          <a:xfrm>
            <a:off x="8205662" y="38957"/>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Google Shape;207;p40">
            <a:extLst>
              <a:ext uri="{FF2B5EF4-FFF2-40B4-BE49-F238E27FC236}">
                <a16:creationId xmlns:a16="http://schemas.microsoft.com/office/drawing/2014/main" xmlns="" id="{FF0B5269-43E2-9C4F-BEDF-30C8996894BC}"/>
              </a:ext>
            </a:extLst>
          </p:cNvPr>
          <p:cNvSpPr txBox="1">
            <a:spLocks noGrp="1"/>
          </p:cNvSpPr>
          <p:nvPr>
            <p:ph type="subTitle" idx="1"/>
          </p:nvPr>
        </p:nvSpPr>
        <p:spPr>
          <a:xfrm>
            <a:off x="108496" y="919044"/>
            <a:ext cx="8983996" cy="4131305"/>
          </a:xfrm>
          <a:prstGeom prst="rect">
            <a:avLst/>
          </a:prstGeom>
        </p:spPr>
        <p:txBody>
          <a:bodyPr spcFirstLastPara="1" vert="horz" wrap="square" lIns="91419" tIns="91419" rIns="91419" bIns="91419" rtlCol="0" anchor="t" anchorCtr="0">
            <a:noAutofit/>
          </a:bodyPr>
          <a:lstStyle/>
          <a:p>
            <a:pPr marL="1714331" indent="-1657184" algn="l">
              <a:spcBef>
                <a:spcPts val="0"/>
              </a:spcBef>
            </a:pPr>
            <a:r>
              <a:rPr lang="en" sz="1400" b="1" dirty="0">
                <a:solidFill>
                  <a:srgbClr val="000000"/>
                </a:solidFill>
                <a:latin typeface="Arial"/>
                <a:cs typeface="Arial"/>
              </a:rPr>
              <a:t>Project Manager:</a:t>
            </a:r>
            <a:r>
              <a:rPr lang="en" sz="1400" dirty="0">
                <a:solidFill>
                  <a:srgbClr val="000000"/>
                </a:solidFill>
                <a:latin typeface="Arial"/>
                <a:cs typeface="Arial"/>
              </a:rPr>
              <a:t>	Vijay Tallapragada</a:t>
            </a:r>
          </a:p>
          <a:p>
            <a:pPr marL="1714331" indent="-1657184" algn="l">
              <a:spcBef>
                <a:spcPts val="0"/>
              </a:spcBef>
            </a:pPr>
            <a:r>
              <a:rPr lang="en" sz="1400" b="1" dirty="0">
                <a:solidFill>
                  <a:srgbClr val="000000"/>
                </a:solidFill>
                <a:latin typeface="Arial"/>
                <a:cs typeface="Arial"/>
              </a:rPr>
              <a:t>Project Leads: </a:t>
            </a:r>
            <a:r>
              <a:rPr lang="en" sz="1400" dirty="0">
                <a:solidFill>
                  <a:srgbClr val="000000"/>
                </a:solidFill>
                <a:latin typeface="Arial"/>
                <a:cs typeface="Arial"/>
              </a:rPr>
              <a:t>	Fanglin Yang, Russ Treadon </a:t>
            </a:r>
            <a:endParaRPr sz="1400" dirty="0">
              <a:solidFill>
                <a:srgbClr val="000000"/>
              </a:solidFill>
              <a:latin typeface="Arial"/>
              <a:cs typeface="Arial"/>
            </a:endParaRPr>
          </a:p>
          <a:p>
            <a:pPr marL="1714331" indent="-1657184" algn="l">
              <a:spcBef>
                <a:spcPts val="0"/>
              </a:spcBef>
            </a:pPr>
            <a:r>
              <a:rPr lang="en" sz="1400" b="1" dirty="0">
                <a:solidFill>
                  <a:srgbClr val="000000"/>
                </a:solidFill>
                <a:latin typeface="Arial"/>
                <a:cs typeface="Arial"/>
              </a:rPr>
              <a:t>Model: </a:t>
            </a:r>
            <a:r>
              <a:rPr lang="en" sz="1400" dirty="0">
                <a:solidFill>
                  <a:srgbClr val="000000"/>
                </a:solidFill>
                <a:latin typeface="Arial"/>
                <a:cs typeface="Arial"/>
              </a:rPr>
              <a:t>	Jongil Han, Jack Kain, </a:t>
            </a:r>
            <a:r>
              <a:rPr lang="en" sz="1400" dirty="0">
                <a:solidFill>
                  <a:schemeClr val="dk1"/>
                </a:solidFill>
                <a:latin typeface="Arial"/>
                <a:cs typeface="Arial"/>
              </a:rPr>
              <a:t>Weizhong Zheng, </a:t>
            </a:r>
            <a:r>
              <a:rPr lang="en" sz="1400" dirty="0">
                <a:solidFill>
                  <a:srgbClr val="000000"/>
                </a:solidFill>
                <a:latin typeface="Arial"/>
                <a:cs typeface="Arial"/>
              </a:rPr>
              <a:t>George Gayno, Helin Wei, Ruiyu Sun, Moorthi </a:t>
            </a:r>
            <a:r>
              <a:rPr lang="en" sz="1400" dirty="0">
                <a:solidFill>
                  <a:srgbClr val="222222"/>
                </a:solidFill>
                <a:highlight>
                  <a:srgbClr val="FFFFFF"/>
                </a:highlight>
                <a:latin typeface="Arial"/>
                <a:cs typeface="Arial"/>
              </a:rPr>
              <a:t>Shrinivas</a:t>
            </a:r>
            <a:r>
              <a:rPr lang="en" sz="1400" dirty="0">
                <a:solidFill>
                  <a:srgbClr val="000000"/>
                </a:solidFill>
                <a:latin typeface="Arial"/>
                <a:cs typeface="Arial"/>
              </a:rPr>
              <a:t>, Anning Chen, Rongqian Yang, Xingren Wu, Xiaqiong Zhou, </a:t>
            </a:r>
            <a:r>
              <a:rPr lang="en-US" sz="1400" dirty="0">
                <a:solidFill>
                  <a:srgbClr val="000000"/>
                </a:solidFill>
                <a:latin typeface="Arial"/>
                <a:cs typeface="Arial"/>
              </a:rPr>
              <a:t/>
            </a:r>
            <a:br>
              <a:rPr lang="en-US" sz="1400" dirty="0">
                <a:solidFill>
                  <a:srgbClr val="000000"/>
                </a:solidFill>
                <a:latin typeface="Arial"/>
                <a:cs typeface="Arial"/>
              </a:rPr>
            </a:br>
            <a:r>
              <a:rPr lang="en" sz="1400" dirty="0">
                <a:solidFill>
                  <a:srgbClr val="000000"/>
                </a:solidFill>
                <a:latin typeface="Arial"/>
                <a:cs typeface="Arial"/>
              </a:rPr>
              <a:t>Valery Yudin, Youlong Xia, Jesse Meng, Henrique Alves, Roberto Padilla, </a:t>
            </a:r>
            <a:r>
              <a:rPr lang="en-US" sz="1400" dirty="0">
                <a:solidFill>
                  <a:srgbClr val="000000"/>
                </a:solidFill>
                <a:latin typeface="Arial"/>
                <a:cs typeface="Arial"/>
              </a:rPr>
              <a:t/>
            </a:r>
            <a:br>
              <a:rPr lang="en-US" sz="1400" dirty="0">
                <a:solidFill>
                  <a:srgbClr val="000000"/>
                </a:solidFill>
                <a:latin typeface="Arial"/>
                <a:cs typeface="Arial"/>
              </a:rPr>
            </a:br>
            <a:r>
              <a:rPr lang="en" sz="1400" dirty="0">
                <a:solidFill>
                  <a:srgbClr val="000000"/>
                </a:solidFill>
                <a:latin typeface="Arial"/>
                <a:ea typeface="Roboto"/>
                <a:cs typeface="Arial"/>
                <a:sym typeface="Roboto"/>
              </a:rPr>
              <a:t>Jessica Meixner, Ali Abdolali </a:t>
            </a:r>
            <a:endParaRPr sz="1400" dirty="0">
              <a:solidFill>
                <a:srgbClr val="000000"/>
              </a:solidFill>
              <a:latin typeface="Arial"/>
              <a:cs typeface="Arial"/>
            </a:endParaRPr>
          </a:p>
          <a:p>
            <a:pPr marL="1714331" indent="-1657184" algn="l">
              <a:spcBef>
                <a:spcPts val="0"/>
              </a:spcBef>
            </a:pPr>
            <a:r>
              <a:rPr lang="en" sz="1400" b="1" dirty="0">
                <a:solidFill>
                  <a:srgbClr val="000000"/>
                </a:solidFill>
                <a:latin typeface="Arial"/>
                <a:cs typeface="Arial"/>
              </a:rPr>
              <a:t>Data Assimilation:</a:t>
            </a:r>
            <a:r>
              <a:rPr lang="en" sz="1400" dirty="0">
                <a:solidFill>
                  <a:srgbClr val="000000"/>
                </a:solidFill>
                <a:latin typeface="Arial"/>
                <a:cs typeface="Arial"/>
              </a:rPr>
              <a:t>	Jeff Whitaker, Catherine Thomas, Cory Martin, Wanshu Wu, Haixia Liu, </a:t>
            </a:r>
            <a:r>
              <a:rPr lang="en-US" sz="1400" dirty="0">
                <a:solidFill>
                  <a:srgbClr val="000000"/>
                </a:solidFill>
                <a:latin typeface="Arial"/>
                <a:cs typeface="Arial"/>
              </a:rPr>
              <a:t/>
            </a:r>
            <a:br>
              <a:rPr lang="en-US" sz="1400" dirty="0">
                <a:solidFill>
                  <a:srgbClr val="000000"/>
                </a:solidFill>
                <a:latin typeface="Arial"/>
                <a:cs typeface="Arial"/>
              </a:rPr>
            </a:br>
            <a:r>
              <a:rPr lang="en" sz="1400" dirty="0">
                <a:solidFill>
                  <a:srgbClr val="000000"/>
                </a:solidFill>
                <a:latin typeface="Arial"/>
                <a:cs typeface="Arial"/>
              </a:rPr>
              <a:t>Kristen Bathmann, Andrew Collard, Xu Li, Yanqiu Zhu, Xiujuan Su, </a:t>
            </a:r>
            <a:r>
              <a:rPr lang="en-US" sz="1400" dirty="0">
                <a:solidFill>
                  <a:srgbClr val="000000"/>
                </a:solidFill>
                <a:latin typeface="Arial"/>
                <a:cs typeface="Arial"/>
              </a:rPr>
              <a:t/>
            </a:r>
            <a:br>
              <a:rPr lang="en-US" sz="1400" dirty="0">
                <a:solidFill>
                  <a:srgbClr val="000000"/>
                </a:solidFill>
                <a:latin typeface="Arial"/>
                <a:cs typeface="Arial"/>
              </a:rPr>
            </a:br>
            <a:r>
              <a:rPr lang="en" sz="1400" dirty="0">
                <a:solidFill>
                  <a:srgbClr val="202124"/>
                </a:solidFill>
                <a:latin typeface="Arial"/>
                <a:ea typeface="Roboto"/>
                <a:cs typeface="Arial"/>
                <a:sym typeface="Roboto"/>
              </a:rPr>
              <a:t>Shelley Melchior, Sudhir Nadiga, Steve Stegall</a:t>
            </a:r>
            <a:endParaRPr sz="1400" dirty="0">
              <a:solidFill>
                <a:srgbClr val="000000"/>
              </a:solidFill>
              <a:latin typeface="Arial"/>
              <a:cs typeface="Arial"/>
            </a:endParaRPr>
          </a:p>
          <a:p>
            <a:pPr marL="1714331" indent="-1657184" algn="l">
              <a:spcBef>
                <a:spcPts val="0"/>
              </a:spcBef>
            </a:pPr>
            <a:r>
              <a:rPr lang="en" sz="1400" b="1" dirty="0">
                <a:solidFill>
                  <a:srgbClr val="000000"/>
                </a:solidFill>
                <a:latin typeface="Arial"/>
                <a:cs typeface="Arial"/>
              </a:rPr>
              <a:t>VPP</a:t>
            </a:r>
            <a:r>
              <a:rPr lang="en-US" sz="1400" b="1" dirty="0">
                <a:solidFill>
                  <a:srgbClr val="000000"/>
                </a:solidFill>
                <a:latin typeface="Arial"/>
                <a:cs typeface="Arial"/>
              </a:rPr>
              <a:t>P</a:t>
            </a:r>
            <a:r>
              <a:rPr lang="en" sz="1400" b="1" dirty="0">
                <a:solidFill>
                  <a:srgbClr val="000000"/>
                </a:solidFill>
                <a:latin typeface="Arial"/>
                <a:cs typeface="Arial"/>
              </a:rPr>
              <a:t>G</a:t>
            </a:r>
            <a:r>
              <a:rPr lang="en-US" sz="1400" b="1" dirty="0">
                <a:solidFill>
                  <a:srgbClr val="000000"/>
                </a:solidFill>
                <a:latin typeface="Arial"/>
                <a:cs typeface="Arial"/>
              </a:rPr>
              <a:t> Branch</a:t>
            </a:r>
            <a:r>
              <a:rPr lang="en" sz="1400" b="1" dirty="0">
                <a:solidFill>
                  <a:srgbClr val="000000"/>
                </a:solidFill>
                <a:latin typeface="Arial"/>
                <a:cs typeface="Arial"/>
              </a:rPr>
              <a:t>: </a:t>
            </a:r>
            <a:r>
              <a:rPr lang="en" sz="1400" dirty="0">
                <a:solidFill>
                  <a:srgbClr val="000000"/>
                </a:solidFill>
                <a:latin typeface="Arial"/>
                <a:cs typeface="Arial"/>
              </a:rPr>
              <a:t>	Hui-ya Chuang, Wen Meng, Boi Vuong, </a:t>
            </a:r>
            <a:r>
              <a:rPr lang="en" sz="1400" dirty="0">
                <a:solidFill>
                  <a:schemeClr val="dk1"/>
                </a:solidFill>
                <a:latin typeface="Arial"/>
                <a:ea typeface="Roboto"/>
                <a:cs typeface="Arial"/>
                <a:sym typeface="Roboto"/>
              </a:rPr>
              <a:t>Mallory Row, </a:t>
            </a:r>
            <a:r>
              <a:rPr lang="en" sz="1400" dirty="0">
                <a:solidFill>
                  <a:srgbClr val="000000"/>
                </a:solidFill>
                <a:latin typeface="Arial"/>
                <a:cs typeface="Arial"/>
              </a:rPr>
              <a:t>Guang-Ping Lou, </a:t>
            </a:r>
            <a:r>
              <a:rPr lang="en" sz="1400" dirty="0" err="1">
                <a:solidFill>
                  <a:srgbClr val="000000"/>
                </a:solidFill>
                <a:latin typeface="Arial"/>
                <a:cs typeface="Arial"/>
              </a:rPr>
              <a:t>Yali</a:t>
            </a:r>
            <a:r>
              <a:rPr lang="en" sz="1400" dirty="0">
                <a:solidFill>
                  <a:srgbClr val="000000"/>
                </a:solidFill>
                <a:latin typeface="Arial"/>
                <a:cs typeface="Arial"/>
              </a:rPr>
              <a:t> Mao,</a:t>
            </a:r>
            <a:r>
              <a:rPr lang="en-US" sz="1400" dirty="0">
                <a:solidFill>
                  <a:srgbClr val="000000"/>
                </a:solidFill>
                <a:latin typeface="Arial"/>
                <a:cs typeface="Arial"/>
              </a:rPr>
              <a:t/>
            </a:r>
            <a:br>
              <a:rPr lang="en-US" sz="1400" dirty="0">
                <a:solidFill>
                  <a:srgbClr val="000000"/>
                </a:solidFill>
                <a:latin typeface="Arial"/>
                <a:cs typeface="Arial"/>
              </a:rPr>
            </a:br>
            <a:r>
              <a:rPr lang="en" sz="1400" dirty="0">
                <a:solidFill>
                  <a:srgbClr val="000000"/>
                </a:solidFill>
                <a:latin typeface="Arial"/>
                <a:cs typeface="Arial"/>
              </a:rPr>
              <a:t>Jiayi Peng, </a:t>
            </a:r>
            <a:r>
              <a:rPr lang="en" sz="1400" dirty="0">
                <a:solidFill>
                  <a:srgbClr val="000000"/>
                </a:solidFill>
                <a:latin typeface="Arial"/>
                <a:ea typeface="Roboto"/>
                <a:cs typeface="Arial"/>
                <a:sym typeface="Roboto"/>
              </a:rPr>
              <a:t>Deanna Spindler, Todd Spindler, Roberto Padilla, Geoff Manikin, </a:t>
            </a:r>
            <a:r>
              <a:rPr lang="en-US" sz="1400" dirty="0">
                <a:solidFill>
                  <a:srgbClr val="000000"/>
                </a:solidFill>
                <a:latin typeface="Arial"/>
                <a:ea typeface="Roboto"/>
                <a:cs typeface="Arial"/>
                <a:sym typeface="Roboto"/>
              </a:rPr>
              <a:t/>
            </a:r>
            <a:br>
              <a:rPr lang="en-US" sz="1400" dirty="0">
                <a:solidFill>
                  <a:srgbClr val="000000"/>
                </a:solidFill>
                <a:latin typeface="Arial"/>
                <a:ea typeface="Roboto"/>
                <a:cs typeface="Arial"/>
                <a:sym typeface="Roboto"/>
              </a:rPr>
            </a:br>
            <a:r>
              <a:rPr lang="en" sz="1400" dirty="0">
                <a:solidFill>
                  <a:srgbClr val="000000"/>
                </a:solidFill>
                <a:latin typeface="Arial"/>
                <a:ea typeface="Roboto"/>
                <a:cs typeface="Arial"/>
                <a:sym typeface="Roboto"/>
              </a:rPr>
              <a:t>Alicia Bentley, Logan Dawson, Shannon Shields, Chris Mac</a:t>
            </a:r>
            <a:r>
              <a:rPr lang="en-US" sz="1400" dirty="0">
                <a:solidFill>
                  <a:srgbClr val="000000"/>
                </a:solidFill>
                <a:latin typeface="Arial"/>
                <a:ea typeface="Roboto"/>
                <a:cs typeface="Arial"/>
                <a:sym typeface="Roboto"/>
              </a:rPr>
              <a:t>I</a:t>
            </a:r>
            <a:r>
              <a:rPr lang="en" sz="1400" dirty="0">
                <a:solidFill>
                  <a:srgbClr val="000000"/>
                </a:solidFill>
                <a:latin typeface="Arial"/>
                <a:ea typeface="Roboto"/>
                <a:cs typeface="Arial"/>
                <a:sym typeface="Roboto"/>
              </a:rPr>
              <a:t>ntosh, Philippe Papin</a:t>
            </a:r>
            <a:endParaRPr sz="1400" dirty="0">
              <a:solidFill>
                <a:srgbClr val="000000"/>
              </a:solidFill>
              <a:latin typeface="Arial"/>
              <a:cs typeface="Arial"/>
            </a:endParaRPr>
          </a:p>
          <a:p>
            <a:pPr marL="1714331" indent="-1657184" algn="l">
              <a:spcBef>
                <a:spcPts val="0"/>
              </a:spcBef>
            </a:pPr>
            <a:r>
              <a:rPr lang="en" sz="1400" b="1" dirty="0">
                <a:solidFill>
                  <a:srgbClr val="000000"/>
                </a:solidFill>
                <a:latin typeface="Arial"/>
                <a:cs typeface="Arial"/>
              </a:rPr>
              <a:t>Infrastructure: </a:t>
            </a:r>
            <a:r>
              <a:rPr lang="en" sz="1400" dirty="0">
                <a:solidFill>
                  <a:srgbClr val="000000"/>
                </a:solidFill>
                <a:latin typeface="Arial"/>
                <a:cs typeface="Arial"/>
              </a:rPr>
              <a:t>	Jun Wang, Kate Friedman, </a:t>
            </a:r>
            <a:r>
              <a:rPr lang="en" sz="1400" dirty="0">
                <a:solidFill>
                  <a:schemeClr val="dk1"/>
                </a:solidFill>
                <a:latin typeface="Arial"/>
                <a:cs typeface="Arial"/>
              </a:rPr>
              <a:t>Mark Iredell, </a:t>
            </a:r>
            <a:r>
              <a:rPr lang="en" sz="1400" dirty="0">
                <a:solidFill>
                  <a:srgbClr val="000000"/>
                </a:solidFill>
                <a:latin typeface="Arial"/>
                <a:cs typeface="Arial"/>
              </a:rPr>
              <a:t>Hang Lei, Eric Rogers, </a:t>
            </a:r>
            <a:r>
              <a:rPr lang="en" sz="1400" dirty="0">
                <a:solidFill>
                  <a:srgbClr val="202124"/>
                </a:solidFill>
                <a:latin typeface="Arial"/>
                <a:ea typeface="Roboto"/>
                <a:cs typeface="Arial"/>
                <a:sym typeface="Roboto"/>
              </a:rPr>
              <a:t>George Vandenberghe, James Abeles,</a:t>
            </a:r>
            <a:r>
              <a:rPr lang="en" sz="1400" dirty="0">
                <a:solidFill>
                  <a:srgbClr val="000000"/>
                </a:solidFill>
                <a:latin typeface="Arial"/>
                <a:cs typeface="Arial"/>
              </a:rPr>
              <a:t> </a:t>
            </a:r>
            <a:r>
              <a:rPr lang="en" sz="1400" dirty="0">
                <a:solidFill>
                  <a:srgbClr val="202124"/>
                </a:solidFill>
                <a:latin typeface="Arial"/>
                <a:ea typeface="Roboto"/>
                <a:cs typeface="Arial"/>
                <a:sym typeface="Roboto"/>
              </a:rPr>
              <a:t>Gerhard Theurich, Edward Hartnett, </a:t>
            </a:r>
            <a:r>
              <a:rPr lang="en" sz="1400" dirty="0">
                <a:solidFill>
                  <a:schemeClr val="dk1"/>
                </a:solidFill>
                <a:latin typeface="Arial"/>
                <a:cs typeface="Arial"/>
              </a:rPr>
              <a:t>Farida Adimi</a:t>
            </a:r>
            <a:r>
              <a:rPr lang="en" sz="1400" dirty="0">
                <a:solidFill>
                  <a:srgbClr val="000000"/>
                </a:solidFill>
                <a:latin typeface="Arial"/>
                <a:cs typeface="Arial"/>
              </a:rPr>
              <a:t>  </a:t>
            </a:r>
            <a:endParaRPr sz="1400" dirty="0">
              <a:solidFill>
                <a:srgbClr val="000000"/>
              </a:solidFill>
              <a:latin typeface="Arial"/>
              <a:cs typeface="Arial"/>
            </a:endParaRPr>
          </a:p>
          <a:p>
            <a:pPr marL="1714331" indent="-1657184" algn="l">
              <a:spcBef>
                <a:spcPts val="0"/>
              </a:spcBef>
            </a:pPr>
            <a:r>
              <a:rPr lang="en" sz="1400" b="1" dirty="0">
                <a:solidFill>
                  <a:srgbClr val="000000"/>
                </a:solidFill>
                <a:latin typeface="Arial"/>
                <a:cs typeface="Arial"/>
              </a:rPr>
              <a:t>Management: </a:t>
            </a:r>
            <a:r>
              <a:rPr lang="en" sz="1400" dirty="0">
                <a:solidFill>
                  <a:srgbClr val="000000"/>
                </a:solidFill>
                <a:latin typeface="Arial"/>
                <a:cs typeface="Arial"/>
              </a:rPr>
              <a:t>	Arun Chawla, </a:t>
            </a:r>
            <a:r>
              <a:rPr lang="en" sz="1400" dirty="0">
                <a:solidFill>
                  <a:schemeClr val="dk1"/>
                </a:solidFill>
                <a:latin typeface="Arial"/>
                <a:cs typeface="Arial"/>
              </a:rPr>
              <a:t>Jason Levit, Avichal Mehra, </a:t>
            </a:r>
            <a:r>
              <a:rPr lang="en" sz="1400" dirty="0">
                <a:solidFill>
                  <a:srgbClr val="000000"/>
                </a:solidFill>
                <a:latin typeface="Arial"/>
                <a:cs typeface="Arial"/>
              </a:rPr>
              <a:t>Daryl Kleist, Jian-Wen Bao </a:t>
            </a:r>
            <a:endParaRPr sz="1400" dirty="0">
              <a:solidFill>
                <a:srgbClr val="000000"/>
              </a:solidFill>
              <a:latin typeface="Arial"/>
              <a:cs typeface="Arial"/>
            </a:endParaRPr>
          </a:p>
          <a:p>
            <a:pPr marL="1714331" indent="-1657184" algn="l">
              <a:spcBef>
                <a:spcPts val="0"/>
              </a:spcBef>
            </a:pPr>
            <a:r>
              <a:rPr lang="en" sz="1400" b="1" dirty="0">
                <a:solidFill>
                  <a:srgbClr val="000000"/>
                </a:solidFill>
                <a:latin typeface="Arial"/>
                <a:cs typeface="Arial"/>
              </a:rPr>
              <a:t>NCO:</a:t>
            </a:r>
            <a:r>
              <a:rPr lang="en" sz="1400" dirty="0">
                <a:solidFill>
                  <a:srgbClr val="000000"/>
                </a:solidFill>
                <a:latin typeface="Arial"/>
                <a:cs typeface="Arial"/>
              </a:rPr>
              <a:t>	</a:t>
            </a:r>
            <a:r>
              <a:rPr lang="en" sz="1400" dirty="0">
                <a:solidFill>
                  <a:srgbClr val="000000"/>
                </a:solidFill>
                <a:latin typeface="Arial"/>
                <a:ea typeface="Roboto"/>
                <a:cs typeface="Arial"/>
                <a:sym typeface="Roboto"/>
              </a:rPr>
              <a:t>Carissa </a:t>
            </a:r>
            <a:r>
              <a:rPr lang="en" sz="1400" dirty="0" err="1">
                <a:solidFill>
                  <a:srgbClr val="000000"/>
                </a:solidFill>
                <a:latin typeface="Arial"/>
                <a:ea typeface="Roboto"/>
                <a:cs typeface="Arial"/>
                <a:sym typeface="Roboto"/>
              </a:rPr>
              <a:t>Klemmer</a:t>
            </a:r>
            <a:r>
              <a:rPr lang="en" sz="1400" dirty="0">
                <a:solidFill>
                  <a:srgbClr val="000000"/>
                </a:solidFill>
                <a:latin typeface="Arial"/>
                <a:ea typeface="Roboto"/>
                <a:cs typeface="Arial"/>
                <a:sym typeface="Roboto"/>
              </a:rPr>
              <a:t>, Steven Earle, Anne </a:t>
            </a:r>
            <a:r>
              <a:rPr lang="en" sz="1400" dirty="0" err="1">
                <a:solidFill>
                  <a:srgbClr val="000000"/>
                </a:solidFill>
                <a:latin typeface="Arial"/>
                <a:ea typeface="Roboto"/>
                <a:cs typeface="Arial"/>
                <a:sym typeface="Roboto"/>
              </a:rPr>
              <a:t>Myckow</a:t>
            </a:r>
            <a:r>
              <a:rPr lang="en" sz="1400" dirty="0">
                <a:solidFill>
                  <a:srgbClr val="000000"/>
                </a:solidFill>
                <a:latin typeface="Arial"/>
                <a:ea typeface="Roboto"/>
                <a:cs typeface="Arial"/>
                <a:sym typeface="Roboto"/>
              </a:rPr>
              <a:t>, Dataflow team </a:t>
            </a:r>
          </a:p>
          <a:p>
            <a:pPr marL="1714331" indent="-1657184" algn="l">
              <a:spcBef>
                <a:spcPts val="0"/>
              </a:spcBef>
            </a:pPr>
            <a:r>
              <a:rPr lang="en" sz="1400" b="1" dirty="0">
                <a:solidFill>
                  <a:srgbClr val="000000"/>
                </a:solidFill>
                <a:latin typeface="Arial"/>
                <a:ea typeface="Roboto"/>
                <a:cs typeface="Arial"/>
                <a:sym typeface="Roboto"/>
              </a:rPr>
              <a:t>External Collaborators:     </a:t>
            </a:r>
            <a:r>
              <a:rPr lang="en-US" sz="1400" b="1" dirty="0">
                <a:solidFill>
                  <a:srgbClr val="000000"/>
                </a:solidFill>
                <a:latin typeface="Arial"/>
                <a:ea typeface="Roboto"/>
                <a:cs typeface="Arial"/>
                <a:sym typeface="Roboto"/>
              </a:rPr>
              <a:t>	</a:t>
            </a:r>
            <a:r>
              <a:rPr lang="en-US" sz="1400" dirty="0">
                <a:solidFill>
                  <a:srgbClr val="000000"/>
                </a:solidFill>
                <a:latin typeface="Arial"/>
                <a:ea typeface="Roboto"/>
                <a:cs typeface="Arial"/>
                <a:sym typeface="Roboto"/>
              </a:rPr>
              <a:t>GFDL, GSL, PSL and NCAR/CGD</a:t>
            </a:r>
          </a:p>
          <a:p>
            <a:pPr marL="1714331" indent="-1657184" algn="l">
              <a:spcBef>
                <a:spcPts val="0"/>
              </a:spcBef>
            </a:pPr>
            <a:r>
              <a:rPr lang="en-US" sz="1400" b="1" dirty="0">
                <a:solidFill>
                  <a:srgbClr val="000000"/>
                </a:solidFill>
                <a:latin typeface="Arial"/>
                <a:ea typeface="Roboto"/>
                <a:cs typeface="Arial"/>
                <a:sym typeface="Roboto"/>
              </a:rPr>
              <a:t>STI SOO Team:	</a:t>
            </a:r>
            <a:r>
              <a:rPr lang="en-US" sz="1400" dirty="0">
                <a:solidFill>
                  <a:srgbClr val="000000"/>
                </a:solidFill>
                <a:latin typeface="Arial"/>
                <a:ea typeface="Roboto"/>
                <a:cs typeface="Arial"/>
                <a:sym typeface="Roboto"/>
              </a:rPr>
              <a:t>Robert Ballard, Warren </a:t>
            </a:r>
            <a:r>
              <a:rPr lang="en-US" sz="1400" dirty="0" err="1">
                <a:solidFill>
                  <a:srgbClr val="000000"/>
                </a:solidFill>
                <a:latin typeface="Arial"/>
                <a:ea typeface="Roboto"/>
                <a:cs typeface="Arial"/>
                <a:sym typeface="Roboto"/>
              </a:rPr>
              <a:t>Blier</a:t>
            </a:r>
            <a:r>
              <a:rPr lang="en-US" sz="1400" dirty="0">
                <a:solidFill>
                  <a:srgbClr val="000000"/>
                </a:solidFill>
                <a:latin typeface="Arial"/>
                <a:ea typeface="Roboto"/>
                <a:cs typeface="Arial"/>
                <a:sym typeface="Roboto"/>
              </a:rPr>
              <a:t>, Mike </a:t>
            </a:r>
            <a:r>
              <a:rPr lang="en-US" sz="1400" dirty="0" err="1">
                <a:solidFill>
                  <a:srgbClr val="000000"/>
                </a:solidFill>
                <a:latin typeface="Arial"/>
                <a:ea typeface="Roboto"/>
                <a:cs typeface="Arial"/>
                <a:sym typeface="Roboto"/>
              </a:rPr>
              <a:t>Fowle</a:t>
            </a:r>
            <a:r>
              <a:rPr lang="en-US" sz="1400" dirty="0">
                <a:solidFill>
                  <a:srgbClr val="000000"/>
                </a:solidFill>
                <a:latin typeface="Arial"/>
                <a:ea typeface="Roboto"/>
                <a:cs typeface="Arial"/>
                <a:sym typeface="Roboto"/>
              </a:rPr>
              <a:t>, Chris </a:t>
            </a:r>
            <a:r>
              <a:rPr lang="en-US" sz="1400" dirty="0" err="1">
                <a:solidFill>
                  <a:srgbClr val="000000"/>
                </a:solidFill>
                <a:latin typeface="Arial"/>
                <a:ea typeface="Roboto"/>
                <a:cs typeface="Arial"/>
                <a:sym typeface="Roboto"/>
              </a:rPr>
              <a:t>Karstens</a:t>
            </a:r>
            <a:r>
              <a:rPr lang="en-US" sz="1400" dirty="0">
                <a:solidFill>
                  <a:srgbClr val="000000"/>
                </a:solidFill>
                <a:latin typeface="Arial"/>
                <a:ea typeface="Roboto"/>
                <a:cs typeface="Arial"/>
                <a:sym typeface="Roboto"/>
              </a:rPr>
              <a:t>, Mark Klein, David Levin, Bill Martin, Emily Niebuhr, Jack </a:t>
            </a:r>
            <a:r>
              <a:rPr lang="en-US" sz="1400" dirty="0" err="1">
                <a:solidFill>
                  <a:srgbClr val="000000"/>
                </a:solidFill>
                <a:latin typeface="Arial"/>
                <a:ea typeface="Roboto"/>
                <a:cs typeface="Arial"/>
                <a:sym typeface="Roboto"/>
              </a:rPr>
              <a:t>Settelmaier</a:t>
            </a:r>
            <a:r>
              <a:rPr lang="en-US" sz="1400" dirty="0">
                <a:solidFill>
                  <a:srgbClr val="000000"/>
                </a:solidFill>
                <a:latin typeface="Arial"/>
                <a:ea typeface="Roboto"/>
                <a:cs typeface="Arial"/>
                <a:sym typeface="Roboto"/>
              </a:rPr>
              <a:t>, </a:t>
            </a:r>
            <a:r>
              <a:rPr lang="en-US" sz="1400" dirty="0" err="1">
                <a:solidFill>
                  <a:srgbClr val="000000"/>
                </a:solidFill>
                <a:latin typeface="Arial"/>
                <a:ea typeface="Roboto"/>
                <a:cs typeface="Arial"/>
                <a:sym typeface="Roboto"/>
              </a:rPr>
              <a:t>Steverino</a:t>
            </a:r>
            <a:r>
              <a:rPr lang="en-US" sz="1400" dirty="0">
                <a:solidFill>
                  <a:srgbClr val="000000"/>
                </a:solidFill>
                <a:latin typeface="Arial"/>
                <a:ea typeface="Roboto"/>
                <a:cs typeface="Arial"/>
                <a:sym typeface="Roboto"/>
              </a:rPr>
              <a:t> Silberberg, Ben </a:t>
            </a:r>
            <a:r>
              <a:rPr lang="en-US" sz="1400" dirty="0" err="1">
                <a:solidFill>
                  <a:srgbClr val="000000"/>
                </a:solidFill>
                <a:latin typeface="Arial"/>
                <a:ea typeface="Roboto"/>
                <a:cs typeface="Arial"/>
                <a:sym typeface="Roboto"/>
              </a:rPr>
              <a:t>Trabing</a:t>
            </a:r>
            <a:r>
              <a:rPr lang="en-US" sz="1400" dirty="0">
                <a:solidFill>
                  <a:srgbClr val="000000"/>
                </a:solidFill>
                <a:latin typeface="Arial"/>
                <a:ea typeface="Roboto"/>
                <a:cs typeface="Arial"/>
                <a:sym typeface="Roboto"/>
              </a:rPr>
              <a:t>, Brian Zachry</a:t>
            </a:r>
          </a:p>
        </p:txBody>
      </p:sp>
      <p:sp>
        <p:nvSpPr>
          <p:cNvPr id="2" name="TextBox 1">
            <a:extLst>
              <a:ext uri="{FF2B5EF4-FFF2-40B4-BE49-F238E27FC236}">
                <a16:creationId xmlns:a16="http://schemas.microsoft.com/office/drawing/2014/main" xmlns="" id="{54BCD651-42D4-3A47-93F8-D6C4EE760B36}"/>
              </a:ext>
            </a:extLst>
          </p:cNvPr>
          <p:cNvSpPr txBox="1"/>
          <p:nvPr/>
        </p:nvSpPr>
        <p:spPr>
          <a:xfrm>
            <a:off x="2505308" y="1880839"/>
            <a:ext cx="184703" cy="369326"/>
          </a:xfrm>
          <a:prstGeom prst="rect">
            <a:avLst/>
          </a:prstGeom>
          <a:noFill/>
        </p:spPr>
        <p:txBody>
          <a:bodyPr wrap="none" lIns="91434" tIns="45717" rIns="91434" bIns="45717" rtlCol="0">
            <a:spAutoFit/>
          </a:bodyPr>
          <a:lstStyle/>
          <a:p>
            <a:endParaRPr lang="en-US" dirty="0"/>
          </a:p>
        </p:txBody>
      </p:sp>
    </p:spTree>
    <p:extLst>
      <p:ext uri="{BB962C8B-B14F-4D97-AF65-F5344CB8AC3E}">
        <p14:creationId xmlns:p14="http://schemas.microsoft.com/office/powerpoint/2010/main" val="794280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500-hPa AC Scores (Global)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21" y="947789"/>
            <a:ext cx="4285094" cy="2142547"/>
          </a:xfrm>
          <a:prstGeom prst="rect">
            <a:avLst/>
          </a:prstGeom>
        </p:spPr>
      </p:pic>
      <p:sp>
        <p:nvSpPr>
          <p:cNvPr id="31" name="TextBox 30"/>
          <p:cNvSpPr txBox="1"/>
          <p:nvPr/>
        </p:nvSpPr>
        <p:spPr>
          <a:xfrm>
            <a:off x="896858" y="953441"/>
            <a:ext cx="2983887" cy="311621"/>
          </a:xfrm>
          <a:prstGeom prst="rect">
            <a:avLst/>
          </a:prstGeom>
          <a:solidFill>
            <a:srgbClr val="FFFF00"/>
          </a:solidFill>
        </p:spPr>
        <p:txBody>
          <a:bodyPr wrap="square" lIns="91436" tIns="45718" rIns="91436" bIns="45718" rtlCol="0">
            <a:spAutoFit/>
          </a:bodyPr>
          <a:lstStyle/>
          <a:p>
            <a:pPr algn="ctr"/>
            <a:r>
              <a:rPr lang="en-US" sz="1400" b="1" dirty="0">
                <a:latin typeface="Arial"/>
                <a:cs typeface="Arial"/>
              </a:rPr>
              <a:t>Valid: 6/12/19</a:t>
            </a:r>
            <a:r>
              <a:rPr lang="mr-IN" sz="1400" dirty="0" smtClean="0">
                <a:latin typeface="Arial"/>
                <a:cs typeface="Arial"/>
              </a:rPr>
              <a:t>–</a:t>
            </a:r>
            <a:r>
              <a:rPr lang="en-US" sz="1400" b="1" dirty="0">
                <a:latin typeface="Arial"/>
                <a:cs typeface="Arial"/>
              </a:rPr>
              <a:t>9</a:t>
            </a:r>
            <a:r>
              <a:rPr lang="en-US" sz="1400" b="1" dirty="0" smtClean="0">
                <a:latin typeface="Arial"/>
                <a:cs typeface="Arial"/>
              </a:rPr>
              <a:t>/</a:t>
            </a:r>
            <a:r>
              <a:rPr lang="en-US" sz="1400" b="1" dirty="0">
                <a:latin typeface="Arial"/>
                <a:cs typeface="Arial"/>
              </a:rPr>
              <a:t>1</a:t>
            </a:r>
            <a:r>
              <a:rPr lang="en-US" sz="1400" b="1" dirty="0" smtClean="0">
                <a:latin typeface="Arial"/>
                <a:cs typeface="Arial"/>
              </a:rPr>
              <a:t>6</a:t>
            </a:r>
            <a:r>
              <a:rPr lang="en-US" sz="1400" b="1" dirty="0">
                <a:latin typeface="Arial"/>
                <a:cs typeface="Arial"/>
              </a:rPr>
              <a:t>/20 (Day 5) </a:t>
            </a:r>
            <a:endParaRPr lang="en-US" sz="1400" dirty="0">
              <a:latin typeface="Arial"/>
              <a:cs typeface="Aria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160" y="953441"/>
            <a:ext cx="4191563" cy="4191563"/>
          </a:xfrm>
          <a:prstGeom prst="rect">
            <a:avLst/>
          </a:prstGeom>
        </p:spPr>
      </p:pic>
      <p:sp>
        <p:nvSpPr>
          <p:cNvPr id="36" name="TextBox 35"/>
          <p:cNvSpPr txBox="1"/>
          <p:nvPr/>
        </p:nvSpPr>
        <p:spPr>
          <a:xfrm>
            <a:off x="155221" y="3197365"/>
            <a:ext cx="4285094" cy="2031325"/>
          </a:xfrm>
          <a:prstGeom prst="rect">
            <a:avLst/>
          </a:prstGeom>
          <a:noFill/>
        </p:spPr>
        <p:txBody>
          <a:bodyPr wrap="square" lIns="91436" tIns="45718" rIns="91436" bIns="45718" rtlCol="0">
            <a:spAutoFit/>
          </a:bodyPr>
          <a:lstStyle/>
          <a:p>
            <a:pPr marL="285736" indent="-285736">
              <a:buFont typeface="Arial"/>
              <a:buChar char="•"/>
            </a:pPr>
            <a:r>
              <a:rPr lang="en-US" b="1" dirty="0" smtClean="0">
                <a:solidFill>
                  <a:srgbClr val="FF0000"/>
                </a:solidFill>
                <a:latin typeface="Arial"/>
                <a:cs typeface="Arial"/>
              </a:rPr>
              <a:t>GFSv16 </a:t>
            </a:r>
            <a:r>
              <a:rPr lang="en-US" dirty="0" smtClean="0">
                <a:solidFill>
                  <a:srgbClr val="000000"/>
                </a:solidFill>
                <a:latin typeface="Arial"/>
                <a:cs typeface="Arial"/>
              </a:rPr>
              <a:t>had higher AC scores than </a:t>
            </a:r>
            <a:r>
              <a:rPr lang="en-US" b="1" dirty="0" smtClean="0">
                <a:latin typeface="Arial"/>
                <a:cs typeface="Arial"/>
              </a:rPr>
              <a:t>GFSv15</a:t>
            </a:r>
            <a:r>
              <a:rPr lang="en-US" b="1" dirty="0" smtClean="0">
                <a:solidFill>
                  <a:srgbClr val="FF0000"/>
                </a:solidFill>
                <a:latin typeface="Arial"/>
                <a:cs typeface="Arial"/>
              </a:rPr>
              <a:t> </a:t>
            </a:r>
            <a:r>
              <a:rPr lang="en-US" dirty="0" smtClean="0">
                <a:solidFill>
                  <a:srgbClr val="000000"/>
                </a:solidFill>
                <a:latin typeface="Arial"/>
                <a:cs typeface="Arial"/>
              </a:rPr>
              <a:t>at the majority of forecast lead times (Days 1</a:t>
            </a:r>
            <a:r>
              <a:rPr lang="mr-IN" dirty="0" smtClean="0">
                <a:latin typeface="Arial"/>
                <a:cs typeface="Arial"/>
              </a:rPr>
              <a:t>–</a:t>
            </a:r>
            <a:r>
              <a:rPr lang="en-US" dirty="0" smtClean="0">
                <a:solidFill>
                  <a:srgbClr val="000000"/>
                </a:solidFill>
                <a:latin typeface="Arial"/>
                <a:cs typeface="Arial"/>
              </a:rPr>
              <a:t>9)</a:t>
            </a:r>
            <a:endParaRPr lang="en-US" dirty="0">
              <a:solidFill>
                <a:srgbClr val="000000"/>
              </a:solidFill>
              <a:latin typeface="Arial"/>
              <a:cs typeface="Arial"/>
            </a:endParaRPr>
          </a:p>
          <a:p>
            <a:pPr marL="285736" indent="-285736">
              <a:buFont typeface="Arial"/>
              <a:buChar char="•"/>
            </a:pPr>
            <a:endParaRPr lang="en-US" dirty="0">
              <a:solidFill>
                <a:srgbClr val="000000"/>
              </a:solidFill>
              <a:latin typeface="Arial"/>
              <a:cs typeface="Arial"/>
            </a:endParaRPr>
          </a:p>
          <a:p>
            <a:pPr marL="285736" indent="-285736">
              <a:buFont typeface="Arial"/>
              <a:buChar char="•"/>
            </a:pPr>
            <a:r>
              <a:rPr lang="en-US" b="1" dirty="0">
                <a:solidFill>
                  <a:srgbClr val="FF0000"/>
                </a:solidFill>
                <a:latin typeface="Arial"/>
                <a:cs typeface="Arial"/>
              </a:rPr>
              <a:t>GFSv16 </a:t>
            </a:r>
            <a:r>
              <a:rPr lang="en-US" dirty="0" smtClean="0">
                <a:solidFill>
                  <a:srgbClr val="000000"/>
                </a:solidFill>
                <a:latin typeface="Arial"/>
                <a:cs typeface="Arial"/>
              </a:rPr>
              <a:t>had statistically significantly</a:t>
            </a:r>
            <a:br>
              <a:rPr lang="en-US" dirty="0" smtClean="0">
                <a:solidFill>
                  <a:srgbClr val="000000"/>
                </a:solidFill>
                <a:latin typeface="Arial"/>
                <a:cs typeface="Arial"/>
              </a:rPr>
            </a:br>
            <a:r>
              <a:rPr lang="en-US" dirty="0" smtClean="0">
                <a:solidFill>
                  <a:srgbClr val="000000"/>
                </a:solidFill>
                <a:latin typeface="Arial"/>
                <a:cs typeface="Arial"/>
              </a:rPr>
              <a:t>higher AC scores at Days 2</a:t>
            </a:r>
            <a:r>
              <a:rPr lang="mr-IN" dirty="0" smtClean="0">
                <a:latin typeface="Arial"/>
                <a:cs typeface="Arial"/>
              </a:rPr>
              <a:t>–</a:t>
            </a:r>
            <a:r>
              <a:rPr lang="en-US" dirty="0">
                <a:solidFill>
                  <a:srgbClr val="000000"/>
                </a:solidFill>
                <a:latin typeface="Arial"/>
                <a:cs typeface="Arial"/>
              </a:rPr>
              <a:t>7</a:t>
            </a:r>
            <a:r>
              <a:rPr lang="en-US" dirty="0" smtClean="0">
                <a:solidFill>
                  <a:srgbClr val="000000"/>
                </a:solidFill>
                <a:latin typeface="Arial"/>
                <a:cs typeface="Arial"/>
              </a:rPr>
              <a:t> </a:t>
            </a:r>
            <a:endParaRPr lang="en-US" dirty="0">
              <a:solidFill>
                <a:srgbClr val="000000"/>
              </a:solidFill>
              <a:latin typeface="Arial"/>
              <a:cs typeface="Arial"/>
            </a:endParaRPr>
          </a:p>
          <a:p>
            <a:pPr marL="285736" indent="-285736">
              <a:buFont typeface="Arial"/>
              <a:buChar char="•"/>
            </a:pPr>
            <a:endParaRPr lang="en-US" dirty="0">
              <a:solidFill>
                <a:srgbClr val="000000"/>
              </a:solidFill>
              <a:latin typeface="Arial"/>
              <a:cs typeface="Arial"/>
            </a:endParaRPr>
          </a:p>
        </p:txBody>
      </p:sp>
      <p:cxnSp>
        <p:nvCxnSpPr>
          <p:cNvPr id="37" name="Straight Connector 36"/>
          <p:cNvCxnSpPr/>
          <p:nvPr/>
        </p:nvCxnSpPr>
        <p:spPr>
          <a:xfrm>
            <a:off x="5049951" y="2200505"/>
            <a:ext cx="3554668" cy="0"/>
          </a:xfrm>
          <a:prstGeom prst="line">
            <a:avLst/>
          </a:prstGeom>
          <a:ln w="1270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237076" y="2109461"/>
            <a:ext cx="2200479" cy="646331"/>
          </a:xfrm>
          <a:prstGeom prst="rect">
            <a:avLst/>
          </a:prstGeom>
          <a:solidFill>
            <a:srgbClr val="FFFFFF"/>
          </a:solidFill>
        </p:spPr>
        <p:txBody>
          <a:bodyPr wrap="square" lIns="91436" tIns="45718" rIns="91436" bIns="45718" rtlCol="0">
            <a:spAutoFit/>
          </a:bodyPr>
          <a:lstStyle/>
          <a:p>
            <a:pPr algn="ctr"/>
            <a:r>
              <a:rPr lang="en-US" b="1" dirty="0" smtClean="0">
                <a:latin typeface="Arial"/>
                <a:cs typeface="Arial"/>
              </a:rPr>
              <a:t>GFSv15 = .888</a:t>
            </a:r>
          </a:p>
          <a:p>
            <a:pPr algn="ctr"/>
            <a:r>
              <a:rPr lang="en-US" b="1" dirty="0" smtClean="0">
                <a:solidFill>
                  <a:srgbClr val="FF0000"/>
                </a:solidFill>
                <a:latin typeface="Arial"/>
                <a:cs typeface="Arial"/>
              </a:rPr>
              <a:t>GFSv16 = .895 </a:t>
            </a:r>
            <a:endParaRPr lang="en-US" b="1" dirty="0">
              <a:solidFill>
                <a:srgbClr val="FF0000"/>
              </a:solidFill>
              <a:latin typeface="Arial"/>
              <a:cs typeface="Arial"/>
            </a:endParaRPr>
          </a:p>
        </p:txBody>
      </p:sp>
      <p:sp>
        <p:nvSpPr>
          <p:cNvPr id="17" name="TextBox 16"/>
          <p:cNvSpPr txBox="1"/>
          <p:nvPr/>
        </p:nvSpPr>
        <p:spPr>
          <a:xfrm>
            <a:off x="4961368" y="3195525"/>
            <a:ext cx="1709874" cy="311621"/>
          </a:xfrm>
          <a:prstGeom prst="rect">
            <a:avLst/>
          </a:prstGeom>
          <a:noFill/>
        </p:spPr>
        <p:txBody>
          <a:bodyPr wrap="square" lIns="91436" tIns="45718" rIns="91436" bIns="45718" rtlCol="0">
            <a:spAutoFit/>
          </a:bodyPr>
          <a:lstStyle/>
          <a:p>
            <a:pPr algn="ctr"/>
            <a:r>
              <a:rPr lang="en-US" sz="1400" b="1" dirty="0">
                <a:solidFill>
                  <a:srgbClr val="FF0000"/>
                </a:solidFill>
                <a:latin typeface="Arial"/>
                <a:cs typeface="Arial"/>
              </a:rPr>
              <a:t>GFSv16</a:t>
            </a:r>
            <a:r>
              <a:rPr lang="en-US" sz="1400" b="1" dirty="0">
                <a:latin typeface="Arial"/>
                <a:cs typeface="Arial"/>
              </a:rPr>
              <a:t>−GFSv15</a:t>
            </a:r>
            <a:endParaRPr lang="en-US" sz="1400" b="1" dirty="0">
              <a:solidFill>
                <a:srgbClr val="FF0000"/>
              </a:solidFill>
              <a:latin typeface="Arial"/>
              <a:cs typeface="Arial"/>
            </a:endParaRPr>
          </a:p>
        </p:txBody>
      </p:sp>
      <p:sp>
        <p:nvSpPr>
          <p:cNvPr id="18" name="Oval 17"/>
          <p:cNvSpPr/>
          <p:nvPr/>
        </p:nvSpPr>
        <p:spPr>
          <a:xfrm rot="10163632">
            <a:off x="5180556" y="3469676"/>
            <a:ext cx="2490004" cy="811927"/>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5254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500-hPa AC Scores (NH)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21" y="947789"/>
            <a:ext cx="4285094" cy="2142547"/>
          </a:xfrm>
          <a:prstGeom prst="rect">
            <a:avLst/>
          </a:prstGeom>
        </p:spPr>
      </p:pic>
      <p:sp>
        <p:nvSpPr>
          <p:cNvPr id="31" name="TextBox 30"/>
          <p:cNvSpPr txBox="1"/>
          <p:nvPr/>
        </p:nvSpPr>
        <p:spPr>
          <a:xfrm>
            <a:off x="896858" y="953441"/>
            <a:ext cx="2983887" cy="311621"/>
          </a:xfrm>
          <a:prstGeom prst="rect">
            <a:avLst/>
          </a:prstGeom>
          <a:solidFill>
            <a:srgbClr val="FFFF00"/>
          </a:solidFill>
        </p:spPr>
        <p:txBody>
          <a:bodyPr wrap="square" lIns="91436" tIns="45718" rIns="91436" bIns="45718" rtlCol="0">
            <a:spAutoFit/>
          </a:bodyPr>
          <a:lstStyle/>
          <a:p>
            <a:pPr algn="ctr"/>
            <a:r>
              <a:rPr lang="en-US" sz="1400" b="1" dirty="0">
                <a:latin typeface="Arial"/>
                <a:cs typeface="Arial"/>
              </a:rPr>
              <a:t>Valid: 6/12/19</a:t>
            </a:r>
            <a:r>
              <a:rPr lang="mr-IN" sz="1400" dirty="0" smtClean="0">
                <a:latin typeface="Arial"/>
                <a:cs typeface="Arial"/>
              </a:rPr>
              <a:t>–</a:t>
            </a:r>
            <a:r>
              <a:rPr lang="en-US" sz="1400" b="1" dirty="0">
                <a:latin typeface="Arial"/>
                <a:cs typeface="Arial"/>
              </a:rPr>
              <a:t>9</a:t>
            </a:r>
            <a:r>
              <a:rPr lang="en-US" sz="1400" b="1" dirty="0" smtClean="0">
                <a:latin typeface="Arial"/>
                <a:cs typeface="Arial"/>
              </a:rPr>
              <a:t>/16/</a:t>
            </a:r>
            <a:r>
              <a:rPr lang="en-US" sz="1400" b="1" dirty="0">
                <a:latin typeface="Arial"/>
                <a:cs typeface="Arial"/>
              </a:rPr>
              <a:t>20 (Day 5) </a:t>
            </a:r>
            <a:endParaRPr lang="en-US" sz="1400" dirty="0">
              <a:latin typeface="Arial"/>
              <a:cs typeface="Aria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160" y="953441"/>
            <a:ext cx="4191563" cy="4191563"/>
          </a:xfrm>
          <a:prstGeom prst="rect">
            <a:avLst/>
          </a:prstGeom>
        </p:spPr>
      </p:pic>
      <p:sp>
        <p:nvSpPr>
          <p:cNvPr id="36" name="TextBox 35"/>
          <p:cNvSpPr txBox="1"/>
          <p:nvPr/>
        </p:nvSpPr>
        <p:spPr>
          <a:xfrm>
            <a:off x="155221" y="3197365"/>
            <a:ext cx="4285094" cy="2031325"/>
          </a:xfrm>
          <a:prstGeom prst="rect">
            <a:avLst/>
          </a:prstGeom>
          <a:noFill/>
        </p:spPr>
        <p:txBody>
          <a:bodyPr wrap="square" lIns="91436" tIns="45718" rIns="91436" bIns="45718" rtlCol="0">
            <a:spAutoFit/>
          </a:bodyPr>
          <a:lstStyle/>
          <a:p>
            <a:pPr marL="285736" indent="-285736">
              <a:buFont typeface="Arial"/>
              <a:buChar char="•"/>
            </a:pPr>
            <a:r>
              <a:rPr lang="en-US" b="1" dirty="0" smtClean="0">
                <a:solidFill>
                  <a:srgbClr val="FF0000"/>
                </a:solidFill>
                <a:latin typeface="Arial"/>
                <a:cs typeface="Arial"/>
              </a:rPr>
              <a:t>GFSv16 </a:t>
            </a:r>
            <a:r>
              <a:rPr lang="en-US" dirty="0" smtClean="0">
                <a:solidFill>
                  <a:srgbClr val="000000"/>
                </a:solidFill>
                <a:latin typeface="Arial"/>
                <a:cs typeface="Arial"/>
              </a:rPr>
              <a:t>had higher AC scores than </a:t>
            </a:r>
            <a:r>
              <a:rPr lang="en-US" b="1" dirty="0" smtClean="0">
                <a:latin typeface="Arial"/>
                <a:cs typeface="Arial"/>
              </a:rPr>
              <a:t>GFSv15</a:t>
            </a:r>
            <a:r>
              <a:rPr lang="en-US" b="1" dirty="0" smtClean="0">
                <a:solidFill>
                  <a:srgbClr val="FF0000"/>
                </a:solidFill>
                <a:latin typeface="Arial"/>
                <a:cs typeface="Arial"/>
              </a:rPr>
              <a:t> </a:t>
            </a:r>
            <a:r>
              <a:rPr lang="en-US" dirty="0" smtClean="0">
                <a:solidFill>
                  <a:srgbClr val="000000"/>
                </a:solidFill>
                <a:latin typeface="Arial"/>
                <a:cs typeface="Arial"/>
              </a:rPr>
              <a:t>at the majority of forecast lead times (Days 1</a:t>
            </a:r>
            <a:r>
              <a:rPr lang="mr-IN" dirty="0" smtClean="0">
                <a:latin typeface="Arial"/>
                <a:cs typeface="Arial"/>
              </a:rPr>
              <a:t>–</a:t>
            </a:r>
            <a:r>
              <a:rPr lang="en-US" dirty="0">
                <a:solidFill>
                  <a:srgbClr val="000000"/>
                </a:solidFill>
                <a:latin typeface="Arial"/>
                <a:cs typeface="Arial"/>
              </a:rPr>
              <a:t>8</a:t>
            </a:r>
            <a:r>
              <a:rPr lang="en-US" dirty="0" smtClean="0">
                <a:solidFill>
                  <a:srgbClr val="000000"/>
                </a:solidFill>
                <a:latin typeface="Arial"/>
                <a:cs typeface="Arial"/>
              </a:rPr>
              <a:t>)</a:t>
            </a:r>
            <a:endParaRPr lang="en-US" dirty="0">
              <a:solidFill>
                <a:srgbClr val="000000"/>
              </a:solidFill>
              <a:latin typeface="Arial"/>
              <a:cs typeface="Arial"/>
            </a:endParaRPr>
          </a:p>
          <a:p>
            <a:pPr marL="285736" indent="-285736">
              <a:buFont typeface="Arial"/>
              <a:buChar char="•"/>
            </a:pPr>
            <a:endParaRPr lang="en-US" dirty="0">
              <a:solidFill>
                <a:srgbClr val="000000"/>
              </a:solidFill>
              <a:latin typeface="Arial"/>
              <a:cs typeface="Arial"/>
            </a:endParaRPr>
          </a:p>
          <a:p>
            <a:pPr marL="285736" indent="-285736">
              <a:buFont typeface="Arial"/>
              <a:buChar char="•"/>
            </a:pPr>
            <a:r>
              <a:rPr lang="en-US" b="1" dirty="0">
                <a:solidFill>
                  <a:srgbClr val="FF0000"/>
                </a:solidFill>
                <a:latin typeface="Arial"/>
                <a:cs typeface="Arial"/>
              </a:rPr>
              <a:t>GFSv16 </a:t>
            </a:r>
            <a:r>
              <a:rPr lang="en-US" dirty="0" smtClean="0">
                <a:solidFill>
                  <a:srgbClr val="000000"/>
                </a:solidFill>
                <a:latin typeface="Arial"/>
                <a:cs typeface="Arial"/>
              </a:rPr>
              <a:t>had statistically significantly</a:t>
            </a:r>
            <a:br>
              <a:rPr lang="en-US" dirty="0" smtClean="0">
                <a:solidFill>
                  <a:srgbClr val="000000"/>
                </a:solidFill>
                <a:latin typeface="Arial"/>
                <a:cs typeface="Arial"/>
              </a:rPr>
            </a:br>
            <a:r>
              <a:rPr lang="en-US" dirty="0" smtClean="0">
                <a:solidFill>
                  <a:srgbClr val="000000"/>
                </a:solidFill>
                <a:latin typeface="Arial"/>
                <a:cs typeface="Arial"/>
              </a:rPr>
              <a:t>higher AC scores at Days 2</a:t>
            </a:r>
            <a:r>
              <a:rPr lang="mr-IN" dirty="0" smtClean="0">
                <a:latin typeface="Arial"/>
                <a:cs typeface="Arial"/>
              </a:rPr>
              <a:t>–</a:t>
            </a:r>
            <a:r>
              <a:rPr lang="en-US" dirty="0" smtClean="0">
                <a:solidFill>
                  <a:srgbClr val="000000"/>
                </a:solidFill>
                <a:latin typeface="Arial"/>
                <a:cs typeface="Arial"/>
              </a:rPr>
              <a:t>6 </a:t>
            </a:r>
            <a:endParaRPr lang="en-US" dirty="0">
              <a:solidFill>
                <a:srgbClr val="000000"/>
              </a:solidFill>
              <a:latin typeface="Arial"/>
              <a:cs typeface="Arial"/>
            </a:endParaRPr>
          </a:p>
          <a:p>
            <a:pPr marL="285736" indent="-285736">
              <a:buFont typeface="Arial"/>
              <a:buChar char="•"/>
            </a:pPr>
            <a:endParaRPr lang="en-US" dirty="0">
              <a:solidFill>
                <a:srgbClr val="000000"/>
              </a:solidFill>
              <a:latin typeface="Arial"/>
              <a:cs typeface="Arial"/>
            </a:endParaRPr>
          </a:p>
        </p:txBody>
      </p:sp>
      <p:cxnSp>
        <p:nvCxnSpPr>
          <p:cNvPr id="37" name="Straight Connector 36"/>
          <p:cNvCxnSpPr/>
          <p:nvPr/>
        </p:nvCxnSpPr>
        <p:spPr>
          <a:xfrm>
            <a:off x="5049951" y="2194429"/>
            <a:ext cx="3554668" cy="0"/>
          </a:xfrm>
          <a:prstGeom prst="line">
            <a:avLst/>
          </a:prstGeom>
          <a:ln w="1270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237076" y="2109461"/>
            <a:ext cx="2200479" cy="646331"/>
          </a:xfrm>
          <a:prstGeom prst="rect">
            <a:avLst/>
          </a:prstGeom>
          <a:solidFill>
            <a:srgbClr val="FFFFFF"/>
          </a:solidFill>
        </p:spPr>
        <p:txBody>
          <a:bodyPr wrap="square" lIns="91436" tIns="45718" rIns="91436" bIns="45718" rtlCol="0">
            <a:spAutoFit/>
          </a:bodyPr>
          <a:lstStyle/>
          <a:p>
            <a:pPr algn="ctr"/>
            <a:r>
              <a:rPr lang="en-US" b="1" dirty="0" smtClean="0">
                <a:latin typeface="Arial"/>
                <a:cs typeface="Arial"/>
              </a:rPr>
              <a:t>GFSv15 = .891</a:t>
            </a:r>
          </a:p>
          <a:p>
            <a:pPr algn="ctr"/>
            <a:r>
              <a:rPr lang="en-US" b="1" dirty="0" smtClean="0">
                <a:solidFill>
                  <a:srgbClr val="FF0000"/>
                </a:solidFill>
                <a:latin typeface="Arial"/>
                <a:cs typeface="Arial"/>
              </a:rPr>
              <a:t>GFSv16 = .896 </a:t>
            </a:r>
            <a:endParaRPr lang="en-US" b="1" dirty="0">
              <a:solidFill>
                <a:srgbClr val="FF0000"/>
              </a:solidFill>
              <a:latin typeface="Arial"/>
              <a:cs typeface="Arial"/>
            </a:endParaRPr>
          </a:p>
        </p:txBody>
      </p:sp>
      <p:sp>
        <p:nvSpPr>
          <p:cNvPr id="18" name="TextBox 17"/>
          <p:cNvSpPr txBox="1"/>
          <p:nvPr/>
        </p:nvSpPr>
        <p:spPr>
          <a:xfrm>
            <a:off x="4961368" y="3195525"/>
            <a:ext cx="1709874" cy="311621"/>
          </a:xfrm>
          <a:prstGeom prst="rect">
            <a:avLst/>
          </a:prstGeom>
          <a:noFill/>
        </p:spPr>
        <p:txBody>
          <a:bodyPr wrap="square" lIns="91436" tIns="45718" rIns="91436" bIns="45718" rtlCol="0">
            <a:spAutoFit/>
          </a:bodyPr>
          <a:lstStyle/>
          <a:p>
            <a:pPr algn="ctr"/>
            <a:r>
              <a:rPr lang="en-US" sz="1400" b="1" dirty="0">
                <a:solidFill>
                  <a:srgbClr val="FF0000"/>
                </a:solidFill>
                <a:latin typeface="Arial"/>
                <a:cs typeface="Arial"/>
              </a:rPr>
              <a:t>GFSv16</a:t>
            </a:r>
            <a:r>
              <a:rPr lang="en-US" sz="1400" b="1" dirty="0">
                <a:latin typeface="Arial"/>
                <a:cs typeface="Arial"/>
              </a:rPr>
              <a:t>−GFSv15</a:t>
            </a:r>
            <a:endParaRPr lang="en-US" sz="1400" b="1" dirty="0">
              <a:solidFill>
                <a:srgbClr val="FF0000"/>
              </a:solidFill>
              <a:latin typeface="Arial"/>
              <a:cs typeface="Arial"/>
            </a:endParaRPr>
          </a:p>
        </p:txBody>
      </p:sp>
      <p:sp>
        <p:nvSpPr>
          <p:cNvPr id="19" name="Oval 18"/>
          <p:cNvSpPr/>
          <p:nvPr/>
        </p:nvSpPr>
        <p:spPr>
          <a:xfrm rot="10163632">
            <a:off x="5208270" y="3506501"/>
            <a:ext cx="2041278" cy="811927"/>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1607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500-hPa AC Scores (SH)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21" y="947789"/>
            <a:ext cx="4285094" cy="2142547"/>
          </a:xfrm>
          <a:prstGeom prst="rect">
            <a:avLst/>
          </a:prstGeom>
        </p:spPr>
      </p:pic>
      <p:sp>
        <p:nvSpPr>
          <p:cNvPr id="31" name="TextBox 30"/>
          <p:cNvSpPr txBox="1"/>
          <p:nvPr/>
        </p:nvSpPr>
        <p:spPr>
          <a:xfrm>
            <a:off x="896858" y="953441"/>
            <a:ext cx="2983887" cy="311621"/>
          </a:xfrm>
          <a:prstGeom prst="rect">
            <a:avLst/>
          </a:prstGeom>
          <a:solidFill>
            <a:srgbClr val="FFFF00"/>
          </a:solidFill>
        </p:spPr>
        <p:txBody>
          <a:bodyPr wrap="square" lIns="91436" tIns="45718" rIns="91436" bIns="45718" rtlCol="0">
            <a:spAutoFit/>
          </a:bodyPr>
          <a:lstStyle/>
          <a:p>
            <a:pPr algn="ctr"/>
            <a:r>
              <a:rPr lang="en-US" sz="1400" b="1" dirty="0">
                <a:latin typeface="Arial"/>
                <a:cs typeface="Arial"/>
              </a:rPr>
              <a:t>Valid: 6/12/19</a:t>
            </a:r>
            <a:r>
              <a:rPr lang="mr-IN" sz="1400" dirty="0" smtClean="0">
                <a:latin typeface="Arial"/>
                <a:cs typeface="Arial"/>
              </a:rPr>
              <a:t>–</a:t>
            </a:r>
            <a:r>
              <a:rPr lang="en-US" sz="1400" b="1" dirty="0">
                <a:latin typeface="Arial"/>
                <a:cs typeface="Arial"/>
              </a:rPr>
              <a:t>9</a:t>
            </a:r>
            <a:r>
              <a:rPr lang="en-US" sz="1400" b="1" dirty="0" smtClean="0">
                <a:latin typeface="Arial"/>
                <a:cs typeface="Arial"/>
              </a:rPr>
              <a:t>/</a:t>
            </a:r>
            <a:r>
              <a:rPr lang="en-US" sz="1400" b="1" dirty="0">
                <a:latin typeface="Arial"/>
                <a:cs typeface="Arial"/>
              </a:rPr>
              <a:t>1</a:t>
            </a:r>
            <a:r>
              <a:rPr lang="en-US" sz="1400" b="1" dirty="0" smtClean="0">
                <a:latin typeface="Arial"/>
                <a:cs typeface="Arial"/>
              </a:rPr>
              <a:t>6</a:t>
            </a:r>
            <a:r>
              <a:rPr lang="en-US" sz="1400" b="1" dirty="0">
                <a:latin typeface="Arial"/>
                <a:cs typeface="Arial"/>
              </a:rPr>
              <a:t>/20 (Day 5) </a:t>
            </a:r>
            <a:endParaRPr lang="en-US" sz="1400" dirty="0">
              <a:latin typeface="Arial"/>
              <a:cs typeface="Aria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8160" y="953441"/>
            <a:ext cx="4191563" cy="4191563"/>
          </a:xfrm>
          <a:prstGeom prst="rect">
            <a:avLst/>
          </a:prstGeom>
        </p:spPr>
      </p:pic>
      <p:sp>
        <p:nvSpPr>
          <p:cNvPr id="36" name="TextBox 35"/>
          <p:cNvSpPr txBox="1"/>
          <p:nvPr/>
        </p:nvSpPr>
        <p:spPr>
          <a:xfrm>
            <a:off x="155221" y="3197365"/>
            <a:ext cx="4285094" cy="2031325"/>
          </a:xfrm>
          <a:prstGeom prst="rect">
            <a:avLst/>
          </a:prstGeom>
          <a:noFill/>
        </p:spPr>
        <p:txBody>
          <a:bodyPr wrap="square" lIns="91436" tIns="45718" rIns="91436" bIns="45718" rtlCol="0">
            <a:spAutoFit/>
          </a:bodyPr>
          <a:lstStyle/>
          <a:p>
            <a:pPr marL="285736" indent="-285736">
              <a:buFont typeface="Arial"/>
              <a:buChar char="•"/>
            </a:pPr>
            <a:r>
              <a:rPr lang="en-US" b="1" dirty="0" smtClean="0">
                <a:solidFill>
                  <a:srgbClr val="FF0000"/>
                </a:solidFill>
                <a:latin typeface="Arial"/>
                <a:cs typeface="Arial"/>
              </a:rPr>
              <a:t>GFSv16 </a:t>
            </a:r>
            <a:r>
              <a:rPr lang="en-US" dirty="0" smtClean="0">
                <a:solidFill>
                  <a:srgbClr val="000000"/>
                </a:solidFill>
                <a:latin typeface="Arial"/>
                <a:cs typeface="Arial"/>
              </a:rPr>
              <a:t>had higher AC scores than </a:t>
            </a:r>
            <a:r>
              <a:rPr lang="en-US" b="1" dirty="0" smtClean="0">
                <a:latin typeface="Arial"/>
                <a:cs typeface="Arial"/>
              </a:rPr>
              <a:t>GFSv15</a:t>
            </a:r>
            <a:r>
              <a:rPr lang="en-US" b="1" dirty="0" smtClean="0">
                <a:solidFill>
                  <a:srgbClr val="FF0000"/>
                </a:solidFill>
                <a:latin typeface="Arial"/>
                <a:cs typeface="Arial"/>
              </a:rPr>
              <a:t> </a:t>
            </a:r>
            <a:r>
              <a:rPr lang="en-US" dirty="0" smtClean="0">
                <a:solidFill>
                  <a:srgbClr val="000000"/>
                </a:solidFill>
                <a:latin typeface="Arial"/>
                <a:cs typeface="Arial"/>
              </a:rPr>
              <a:t>at the majority of forecast lead times (Days 1</a:t>
            </a:r>
            <a:r>
              <a:rPr lang="mr-IN" dirty="0" smtClean="0">
                <a:latin typeface="Arial"/>
                <a:cs typeface="Arial"/>
              </a:rPr>
              <a:t>–</a:t>
            </a:r>
            <a:r>
              <a:rPr lang="en-US" dirty="0" smtClean="0">
                <a:solidFill>
                  <a:srgbClr val="000000"/>
                </a:solidFill>
                <a:latin typeface="Arial"/>
                <a:cs typeface="Arial"/>
              </a:rPr>
              <a:t>9)</a:t>
            </a:r>
            <a:endParaRPr lang="en-US" dirty="0">
              <a:solidFill>
                <a:srgbClr val="000000"/>
              </a:solidFill>
              <a:latin typeface="Arial"/>
              <a:cs typeface="Arial"/>
            </a:endParaRPr>
          </a:p>
          <a:p>
            <a:pPr marL="285736" indent="-285736">
              <a:buFont typeface="Arial"/>
              <a:buChar char="•"/>
            </a:pPr>
            <a:endParaRPr lang="en-US" dirty="0">
              <a:solidFill>
                <a:srgbClr val="000000"/>
              </a:solidFill>
              <a:latin typeface="Arial"/>
              <a:cs typeface="Arial"/>
            </a:endParaRPr>
          </a:p>
          <a:p>
            <a:pPr marL="285736" indent="-285736">
              <a:buFont typeface="Arial"/>
              <a:buChar char="•"/>
            </a:pPr>
            <a:r>
              <a:rPr lang="en-US" b="1" dirty="0">
                <a:solidFill>
                  <a:srgbClr val="FF0000"/>
                </a:solidFill>
                <a:latin typeface="Arial"/>
                <a:cs typeface="Arial"/>
              </a:rPr>
              <a:t>GFSv16 </a:t>
            </a:r>
            <a:r>
              <a:rPr lang="en-US" dirty="0" smtClean="0">
                <a:solidFill>
                  <a:srgbClr val="000000"/>
                </a:solidFill>
                <a:latin typeface="Arial"/>
                <a:cs typeface="Arial"/>
              </a:rPr>
              <a:t>had statistically significantly</a:t>
            </a:r>
            <a:br>
              <a:rPr lang="en-US" dirty="0" smtClean="0">
                <a:solidFill>
                  <a:srgbClr val="000000"/>
                </a:solidFill>
                <a:latin typeface="Arial"/>
                <a:cs typeface="Arial"/>
              </a:rPr>
            </a:br>
            <a:r>
              <a:rPr lang="en-US" dirty="0" smtClean="0">
                <a:solidFill>
                  <a:srgbClr val="000000"/>
                </a:solidFill>
                <a:latin typeface="Arial"/>
                <a:cs typeface="Arial"/>
              </a:rPr>
              <a:t>higher AC scores at Days 1</a:t>
            </a:r>
            <a:r>
              <a:rPr lang="mr-IN" dirty="0" smtClean="0">
                <a:latin typeface="Arial"/>
                <a:cs typeface="Arial"/>
              </a:rPr>
              <a:t>–</a:t>
            </a:r>
            <a:r>
              <a:rPr lang="en-US" dirty="0" smtClean="0">
                <a:solidFill>
                  <a:srgbClr val="000000"/>
                </a:solidFill>
                <a:latin typeface="Arial"/>
                <a:cs typeface="Arial"/>
              </a:rPr>
              <a:t>7 </a:t>
            </a:r>
            <a:endParaRPr lang="en-US" dirty="0">
              <a:solidFill>
                <a:srgbClr val="000000"/>
              </a:solidFill>
              <a:latin typeface="Arial"/>
              <a:cs typeface="Arial"/>
            </a:endParaRPr>
          </a:p>
          <a:p>
            <a:pPr marL="285736" indent="-285736">
              <a:buFont typeface="Arial"/>
              <a:buChar char="•"/>
            </a:pPr>
            <a:endParaRPr lang="en-US" dirty="0">
              <a:solidFill>
                <a:srgbClr val="000000"/>
              </a:solidFill>
              <a:latin typeface="Arial"/>
              <a:cs typeface="Arial"/>
            </a:endParaRPr>
          </a:p>
        </p:txBody>
      </p:sp>
      <p:cxnSp>
        <p:nvCxnSpPr>
          <p:cNvPr id="37" name="Straight Connector 36"/>
          <p:cNvCxnSpPr/>
          <p:nvPr/>
        </p:nvCxnSpPr>
        <p:spPr>
          <a:xfrm>
            <a:off x="5049951" y="2194429"/>
            <a:ext cx="3554668" cy="0"/>
          </a:xfrm>
          <a:prstGeom prst="line">
            <a:avLst/>
          </a:prstGeom>
          <a:ln w="1270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03788" y="2390503"/>
            <a:ext cx="3601905" cy="369332"/>
          </a:xfrm>
          <a:prstGeom prst="rect">
            <a:avLst/>
          </a:prstGeom>
          <a:solidFill>
            <a:srgbClr val="FFFFFF"/>
          </a:solidFill>
        </p:spPr>
        <p:txBody>
          <a:bodyPr wrap="square" lIns="91436" tIns="45718" rIns="91436" bIns="45718" rtlCol="0">
            <a:spAutoFit/>
          </a:bodyPr>
          <a:lstStyle/>
          <a:p>
            <a:pPr algn="ctr"/>
            <a:r>
              <a:rPr lang="en-US" b="1" dirty="0" smtClean="0">
                <a:latin typeface="Arial"/>
                <a:cs typeface="Arial"/>
              </a:rPr>
              <a:t>GFSv15 = .882 </a:t>
            </a:r>
            <a:r>
              <a:rPr lang="en-US" b="1" dirty="0" smtClean="0">
                <a:solidFill>
                  <a:srgbClr val="FF0000"/>
                </a:solidFill>
                <a:latin typeface="Arial"/>
                <a:cs typeface="Arial"/>
              </a:rPr>
              <a:t>GFSv16 = .890 </a:t>
            </a:r>
            <a:endParaRPr lang="en-US" b="1" dirty="0">
              <a:solidFill>
                <a:srgbClr val="FF0000"/>
              </a:solidFill>
              <a:latin typeface="Arial"/>
              <a:cs typeface="Arial"/>
            </a:endParaRPr>
          </a:p>
        </p:txBody>
      </p:sp>
      <p:sp>
        <p:nvSpPr>
          <p:cNvPr id="18" name="TextBox 17"/>
          <p:cNvSpPr txBox="1"/>
          <p:nvPr/>
        </p:nvSpPr>
        <p:spPr>
          <a:xfrm>
            <a:off x="4961368" y="3195525"/>
            <a:ext cx="1709874" cy="311621"/>
          </a:xfrm>
          <a:prstGeom prst="rect">
            <a:avLst/>
          </a:prstGeom>
          <a:noFill/>
        </p:spPr>
        <p:txBody>
          <a:bodyPr wrap="square" lIns="91436" tIns="45718" rIns="91436" bIns="45718" rtlCol="0">
            <a:spAutoFit/>
          </a:bodyPr>
          <a:lstStyle/>
          <a:p>
            <a:pPr algn="ctr"/>
            <a:r>
              <a:rPr lang="en-US" sz="1400" b="1" dirty="0">
                <a:solidFill>
                  <a:srgbClr val="FF0000"/>
                </a:solidFill>
                <a:latin typeface="Arial"/>
                <a:cs typeface="Arial"/>
              </a:rPr>
              <a:t>GFSv16</a:t>
            </a:r>
            <a:r>
              <a:rPr lang="en-US" sz="1400" b="1" dirty="0">
                <a:latin typeface="Arial"/>
                <a:cs typeface="Arial"/>
              </a:rPr>
              <a:t>−GFSv15</a:t>
            </a:r>
            <a:endParaRPr lang="en-US" sz="1400" b="1" dirty="0">
              <a:solidFill>
                <a:srgbClr val="FF0000"/>
              </a:solidFill>
              <a:latin typeface="Arial"/>
              <a:cs typeface="Arial"/>
            </a:endParaRPr>
          </a:p>
        </p:txBody>
      </p:sp>
      <p:sp>
        <p:nvSpPr>
          <p:cNvPr id="3" name="Oval 2"/>
          <p:cNvSpPr/>
          <p:nvPr/>
        </p:nvSpPr>
        <p:spPr>
          <a:xfrm rot="10163632">
            <a:off x="4944429" y="3485743"/>
            <a:ext cx="2790672" cy="811927"/>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5854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xmlns="" id="{4D6CEE93-591E-6D4C-A716-3EA3119EC50D}"/>
              </a:ext>
            </a:extLst>
          </p:cNvPr>
          <p:cNvGraphicFramePr>
            <a:graphicFrameLocks noGrp="1"/>
          </p:cNvGraphicFramePr>
          <p:nvPr>
            <p:extLst>
              <p:ext uri="{D42A27DB-BD31-4B8C-83A1-F6EECF244321}">
                <p14:modId xmlns:p14="http://schemas.microsoft.com/office/powerpoint/2010/main" val="681862314"/>
              </p:ext>
            </p:extLst>
          </p:nvPr>
        </p:nvGraphicFramePr>
        <p:xfrm>
          <a:off x="50032" y="990124"/>
          <a:ext cx="9043430" cy="4153376"/>
        </p:xfrm>
        <a:graphic>
          <a:graphicData uri="http://schemas.openxmlformats.org/drawingml/2006/table">
            <a:tbl>
              <a:tblPr/>
              <a:tblGrid>
                <a:gridCol w="2542091">
                  <a:extLst>
                    <a:ext uri="{9D8B030D-6E8A-4147-A177-3AD203B41FA5}">
                      <a16:colId xmlns:a16="http://schemas.microsoft.com/office/drawing/2014/main" xmlns="" val="20000"/>
                    </a:ext>
                  </a:extLst>
                </a:gridCol>
                <a:gridCol w="3164680">
                  <a:extLst>
                    <a:ext uri="{9D8B030D-6E8A-4147-A177-3AD203B41FA5}">
                      <a16:colId xmlns:a16="http://schemas.microsoft.com/office/drawing/2014/main" xmlns="" val="20001"/>
                    </a:ext>
                  </a:extLst>
                </a:gridCol>
                <a:gridCol w="3336659">
                  <a:extLst>
                    <a:ext uri="{9D8B030D-6E8A-4147-A177-3AD203B41FA5}">
                      <a16:colId xmlns:a16="http://schemas.microsoft.com/office/drawing/2014/main" xmlns="" val="20002"/>
                    </a:ext>
                  </a:extLst>
                </a:gridCol>
              </a:tblGrid>
              <a:tr h="509503">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chemeClr val="bg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CBE"/>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bg1"/>
                          </a:solidFill>
                          <a:effectLst/>
                          <a:latin typeface="Arial"/>
                          <a:ea typeface="MS PGothic" pitchFamily="34" charset="-128"/>
                          <a:cs typeface="Arial"/>
                        </a:rPr>
                        <a:t>GFSv15 (OPS)</a:t>
                      </a:r>
                      <a:endParaRPr kumimoji="0" lang="en-US" altLang="en-US" sz="2000" b="1" i="0" u="none" strike="noStrike" cap="none" normalizeH="0" baseline="0" dirty="0">
                        <a:ln>
                          <a:noFill/>
                        </a:ln>
                        <a:solidFill>
                          <a:schemeClr val="bg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CBE"/>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bg1"/>
                          </a:solidFill>
                          <a:effectLst/>
                          <a:latin typeface="Arial"/>
                          <a:ea typeface="MS PGothic" pitchFamily="34" charset="-128"/>
                          <a:cs typeface="Arial"/>
                        </a:rPr>
                        <a:t>GFSv16 </a:t>
                      </a:r>
                      <a:r>
                        <a:rPr kumimoji="0" lang="en-US" altLang="en-US" sz="2000" b="1" i="0" u="none" strike="noStrike" cap="none" normalizeH="0" baseline="0" dirty="0">
                          <a:ln>
                            <a:noFill/>
                          </a:ln>
                          <a:solidFill>
                            <a:schemeClr val="bg1"/>
                          </a:solidFill>
                          <a:effectLst/>
                          <a:latin typeface="Arial"/>
                          <a:ea typeface="MS PGothic" pitchFamily="34" charset="-128"/>
                          <a:cs typeface="Arial"/>
                        </a:rPr>
                        <a:t>(RETRO)</a:t>
                      </a: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CBE"/>
                    </a:solidFill>
                  </a:tcPr>
                </a:tc>
                <a:extLst>
                  <a:ext uri="{0D108BD9-81ED-4DB2-BD59-A6C34878D82A}">
                    <a16:rowId xmlns:a16="http://schemas.microsoft.com/office/drawing/2014/main" xmlns="" val="10000"/>
                  </a:ext>
                </a:extLst>
              </a:tr>
              <a:tr h="509503">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144D"/>
                          </a:solidFill>
                          <a:effectLst/>
                          <a:latin typeface="Arial"/>
                          <a:ea typeface="MS PGothic" pitchFamily="34" charset="-128"/>
                          <a:cs typeface="Arial"/>
                        </a:rPr>
                        <a:t>Fall </a:t>
                      </a:r>
                      <a:r>
                        <a:rPr kumimoji="0" lang="en-US" altLang="en-US" sz="2000" b="1" i="0" u="none" strike="noStrike" cap="none" normalizeH="0" baseline="0" dirty="0" smtClean="0">
                          <a:ln>
                            <a:noFill/>
                          </a:ln>
                          <a:solidFill>
                            <a:srgbClr val="17375E"/>
                          </a:solidFill>
                          <a:effectLst/>
                          <a:latin typeface="Arial"/>
                          <a:ea typeface="MS PGothic" pitchFamily="34" charset="-128"/>
                          <a:cs typeface="Arial"/>
                        </a:rPr>
                        <a:t>2018</a:t>
                      </a:r>
                      <a:endParaRPr kumimoji="0" lang="en-US" altLang="en-US" sz="2000" b="1" i="0" u="none" strike="noStrike" cap="none" normalizeH="0" baseline="0" dirty="0">
                        <a:ln>
                          <a:noFill/>
                        </a:ln>
                        <a:solidFill>
                          <a:srgbClr val="17375E"/>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a:ea typeface="MS PGothic" pitchFamily="34" charset="-128"/>
                          <a:cs typeface="Arial"/>
                        </a:rPr>
                        <a:t>0.916</a:t>
                      </a:r>
                      <a:endParaRPr kumimoji="0" lang="en-US" altLang="en-US" sz="2000" b="0" i="0" u="none" strike="noStrike" cap="none" normalizeH="0" baseline="0" dirty="0">
                        <a:ln>
                          <a:noFill/>
                        </a:ln>
                        <a:solidFill>
                          <a:schemeClr val="tx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Arial"/>
                          <a:ea typeface="MS PGothic" pitchFamily="34" charset="-128"/>
                          <a:cs typeface="Arial"/>
                        </a:rPr>
                        <a:t>0.916</a:t>
                      </a:r>
                      <a:endParaRPr kumimoji="0" lang="en-US" altLang="en-US" sz="2000" b="1" i="0" u="none" strike="noStrike" cap="none" normalizeH="0" baseline="0" dirty="0">
                        <a:ln>
                          <a:noFill/>
                        </a:ln>
                        <a:solidFill>
                          <a:srgbClr val="FF0000"/>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509503">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17375E"/>
                          </a:solidFill>
                          <a:effectLst/>
                          <a:latin typeface="Arial"/>
                          <a:ea typeface="MS PGothic" pitchFamily="34" charset="-128"/>
                          <a:cs typeface="Arial"/>
                        </a:rPr>
                        <a:t>May 2019</a:t>
                      </a:r>
                      <a:endParaRPr kumimoji="0" lang="en-US" altLang="en-US" sz="2000" b="1" i="0" u="none" strike="noStrike" cap="none" normalizeH="0" baseline="0" dirty="0">
                        <a:ln>
                          <a:noFill/>
                        </a:ln>
                        <a:solidFill>
                          <a:srgbClr val="17375E"/>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a:ea typeface="MS PGothic" pitchFamily="34" charset="-128"/>
                          <a:cs typeface="Arial"/>
                        </a:rPr>
                        <a:t>0.880</a:t>
                      </a:r>
                      <a:endParaRPr kumimoji="0" lang="en-US" altLang="en-US" sz="2000" b="0" i="0" u="none" strike="noStrike" cap="none" normalizeH="0" baseline="0" dirty="0">
                        <a:ln>
                          <a:noFill/>
                        </a:ln>
                        <a:solidFill>
                          <a:schemeClr val="tx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Arial"/>
                          <a:ea typeface="MS PGothic" pitchFamily="34" charset="-128"/>
                          <a:cs typeface="Arial"/>
                        </a:rPr>
                        <a:t>0.897</a:t>
                      </a:r>
                      <a:endParaRPr kumimoji="0" lang="en-US" altLang="en-US" sz="2000" b="1" i="0" u="none" strike="noStrike" cap="none" normalizeH="0" baseline="0" dirty="0">
                        <a:ln>
                          <a:noFill/>
                        </a:ln>
                        <a:solidFill>
                          <a:srgbClr val="FF0000"/>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50978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Arial"/>
                          <a:ea typeface="MS PGothic" pitchFamily="34" charset="-128"/>
                          <a:cs typeface="Arial"/>
                        </a:rPr>
                        <a:t>Summer 2019</a:t>
                      </a:r>
                      <a:endParaRPr kumimoji="0" lang="en-US" altLang="en-US" sz="2000" b="1" i="0" u="none" strike="noStrike" cap="none" normalizeH="0" baseline="0" dirty="0">
                        <a:ln>
                          <a:noFill/>
                        </a:ln>
                        <a:solidFill>
                          <a:srgbClr val="002060"/>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a:ea typeface="MS PGothic" pitchFamily="34" charset="-128"/>
                          <a:cs typeface="Arial"/>
                        </a:rPr>
                        <a:t>0.880 </a:t>
                      </a:r>
                      <a:endParaRPr kumimoji="0" lang="en-US" altLang="en-US" sz="2000" b="0" i="0" u="none" strike="noStrike" cap="none" normalizeH="0" baseline="0" dirty="0">
                        <a:ln>
                          <a:noFill/>
                        </a:ln>
                        <a:solidFill>
                          <a:schemeClr val="tx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Arial"/>
                          <a:ea typeface="MS PGothic" pitchFamily="34" charset="-128"/>
                          <a:cs typeface="Arial"/>
                        </a:rPr>
                        <a:t>0.888</a:t>
                      </a:r>
                      <a:endParaRPr kumimoji="0" lang="en-US" altLang="en-US" sz="2000" b="1" i="0" u="none" strike="noStrike" cap="none" normalizeH="0" baseline="0" dirty="0">
                        <a:ln>
                          <a:noFill/>
                        </a:ln>
                        <a:solidFill>
                          <a:srgbClr val="FF0000"/>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53695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17375E"/>
                          </a:solidFill>
                          <a:effectLst/>
                          <a:latin typeface="Arial"/>
                          <a:ea typeface="MS PGothic" pitchFamily="34" charset="-128"/>
                          <a:cs typeface="Arial"/>
                        </a:rPr>
                        <a:t>Fall 2019</a:t>
                      </a:r>
                      <a:endParaRPr kumimoji="0" lang="en-US" altLang="en-US" sz="2000" b="1" i="0" u="none" strike="noStrike" cap="none" normalizeH="0" baseline="0" dirty="0">
                        <a:ln>
                          <a:noFill/>
                        </a:ln>
                        <a:solidFill>
                          <a:srgbClr val="17375E"/>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a:ea typeface="MS PGothic" pitchFamily="34" charset="-128"/>
                          <a:cs typeface="Arial"/>
                        </a:rPr>
                        <a:t>0.897</a:t>
                      </a:r>
                      <a:endParaRPr kumimoji="0" lang="en-US" altLang="en-US" sz="2000" b="0" i="0" u="none" strike="noStrike" cap="none" normalizeH="0" baseline="0" dirty="0">
                        <a:ln>
                          <a:noFill/>
                        </a:ln>
                        <a:solidFill>
                          <a:schemeClr val="tx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Arial"/>
                          <a:ea typeface="MS PGothic" pitchFamily="34" charset="-128"/>
                          <a:cs typeface="Arial"/>
                        </a:rPr>
                        <a:t>0.901</a:t>
                      </a:r>
                      <a:endParaRPr kumimoji="0" lang="en-US" altLang="en-US" sz="2000" b="1" i="0" u="none" strike="noStrike" cap="none" normalizeH="0" baseline="0" dirty="0">
                        <a:ln>
                          <a:noFill/>
                        </a:ln>
                        <a:solidFill>
                          <a:srgbClr val="FF0000"/>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4"/>
                  </a:ext>
                </a:extLst>
              </a:tr>
              <a:tr h="577724">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Arial"/>
                          <a:ea typeface="MS PGothic" pitchFamily="34" charset="-128"/>
                          <a:cs typeface="Arial"/>
                        </a:rPr>
                        <a:t>Winter/Spring 2020</a:t>
                      </a:r>
                      <a:endParaRPr kumimoji="0" lang="en-US" altLang="en-US" sz="2000" b="1" i="0" u="none" strike="noStrike" cap="none" normalizeH="0" baseline="0" dirty="0">
                        <a:ln>
                          <a:noFill/>
                        </a:ln>
                        <a:solidFill>
                          <a:srgbClr val="002060"/>
                        </a:solidFill>
                        <a:effectLst/>
                        <a:latin typeface="Arial"/>
                        <a:ea typeface="MS PGothic" pitchFamily="34" charset="-128"/>
                        <a:cs typeface="Arial"/>
                      </a:endParaRPr>
                    </a:p>
                  </a:txBody>
                  <a:tcPr marL="121920" marR="121920"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a:ea typeface="MS PGothic" pitchFamily="34" charset="-128"/>
                          <a:cs typeface="Arial"/>
                        </a:rPr>
                        <a:t>0.909</a:t>
                      </a:r>
                      <a:endParaRPr kumimoji="0" lang="en-US" altLang="en-US" sz="2000" b="0" i="0" u="none" strike="noStrike" cap="none" normalizeH="0" baseline="0" dirty="0">
                        <a:ln>
                          <a:noFill/>
                        </a:ln>
                        <a:solidFill>
                          <a:schemeClr val="tx1"/>
                        </a:solidFill>
                        <a:effectLst/>
                        <a:latin typeface="Arial"/>
                        <a:ea typeface="MS PGothic" pitchFamily="34" charset="-128"/>
                        <a:cs typeface="Arial"/>
                      </a:endParaRPr>
                    </a:p>
                  </a:txBody>
                  <a:tcPr marL="121920" marR="121920"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Arial"/>
                          <a:ea typeface="MS PGothic" pitchFamily="34" charset="-128"/>
                          <a:cs typeface="Arial"/>
                        </a:rPr>
                        <a:t>0.913</a:t>
                      </a:r>
                      <a:endParaRPr kumimoji="0" lang="en-US" altLang="en-US" sz="2000" b="1" i="0" u="none" strike="noStrike" cap="none" normalizeH="0" baseline="0" dirty="0">
                        <a:ln>
                          <a:noFill/>
                        </a:ln>
                        <a:solidFill>
                          <a:srgbClr val="FF0000"/>
                        </a:solidFill>
                        <a:effectLst/>
                        <a:latin typeface="Arial"/>
                        <a:ea typeface="MS PGothic" pitchFamily="34" charset="-128"/>
                        <a:cs typeface="Arial"/>
                      </a:endParaRPr>
                    </a:p>
                  </a:txBody>
                  <a:tcPr marL="121920" marR="121920"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5"/>
                  </a:ext>
                </a:extLst>
              </a:tr>
              <a:tr h="490910">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17375E"/>
                          </a:solidFill>
                          <a:effectLst/>
                          <a:latin typeface="Arial"/>
                          <a:ea typeface="MS PGothic" pitchFamily="34" charset="-128"/>
                          <a:cs typeface="Arial"/>
                        </a:rPr>
                        <a:t>August 2020</a:t>
                      </a:r>
                      <a:endParaRPr kumimoji="0" lang="en-US" altLang="en-US" sz="2000" b="1" i="0" u="none" strike="noStrike" cap="none" normalizeH="0" baseline="0" dirty="0">
                        <a:ln>
                          <a:noFill/>
                        </a:ln>
                        <a:solidFill>
                          <a:srgbClr val="17375E"/>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4"/>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a:ea typeface="MS PGothic" pitchFamily="34" charset="-128"/>
                          <a:cs typeface="Arial"/>
                        </a:rPr>
                        <a:t>0.860</a:t>
                      </a:r>
                      <a:endParaRPr kumimoji="0" lang="en-US" altLang="en-US" sz="2000" b="0" i="0" u="none" strike="noStrike" cap="none" normalizeH="0" baseline="0" dirty="0">
                        <a:ln>
                          <a:noFill/>
                        </a:ln>
                        <a:solidFill>
                          <a:schemeClr val="tx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4"/>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Arial"/>
                          <a:ea typeface="MS PGothic" pitchFamily="34" charset="-128"/>
                          <a:cs typeface="Arial"/>
                        </a:rPr>
                        <a:t>0.868</a:t>
                      </a:r>
                      <a:endParaRPr kumimoji="0" lang="en-US" altLang="en-US" sz="2000" b="1" i="0" u="none" strike="noStrike" cap="none" normalizeH="0" baseline="0" dirty="0">
                        <a:ln>
                          <a:noFill/>
                        </a:ln>
                        <a:solidFill>
                          <a:srgbClr val="FF0000"/>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EF4"/>
                    </a:solidFill>
                  </a:tcPr>
                </a:tc>
                <a:extLst>
                  <a:ext uri="{0D108BD9-81ED-4DB2-BD59-A6C34878D82A}">
                    <a16:rowId xmlns:a16="http://schemas.microsoft.com/office/drawing/2014/main" xmlns="" val="10006"/>
                  </a:ext>
                </a:extLst>
              </a:tr>
              <a:tr h="509503">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17375E"/>
                          </a:solidFill>
                          <a:effectLst/>
                          <a:latin typeface="Arial"/>
                          <a:ea typeface="MS PGothic" pitchFamily="34" charset="-128"/>
                          <a:cs typeface="Arial"/>
                        </a:rPr>
                        <a:t>Full Retro Period</a:t>
                      </a:r>
                      <a:endParaRPr kumimoji="0" lang="en-US" altLang="en-US" sz="2000" b="1" i="0" u="sng" strike="noStrike" cap="none" normalizeH="0" baseline="0" dirty="0">
                        <a:ln>
                          <a:noFill/>
                        </a:ln>
                        <a:solidFill>
                          <a:srgbClr val="17375E"/>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0" i="0" u="sng" strike="noStrike" cap="none" normalizeH="0" baseline="0" dirty="0" smtClean="0">
                          <a:ln>
                            <a:noFill/>
                          </a:ln>
                          <a:solidFill>
                            <a:schemeClr val="tx1"/>
                          </a:solidFill>
                          <a:effectLst/>
                          <a:latin typeface="Arial"/>
                          <a:ea typeface="MS PGothic" pitchFamily="34" charset="-128"/>
                          <a:cs typeface="Arial"/>
                        </a:rPr>
                        <a:t>0.891</a:t>
                      </a:r>
                      <a:endParaRPr kumimoji="0" lang="en-US" altLang="en-US" sz="2000" b="0" i="0" u="sng" strike="noStrike" cap="none" normalizeH="0" baseline="0" dirty="0">
                        <a:ln>
                          <a:noFill/>
                        </a:ln>
                        <a:solidFill>
                          <a:schemeClr val="tx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Arial"/>
                          <a:ea typeface="MS PGothic" pitchFamily="34" charset="-128"/>
                          <a:cs typeface="Arial"/>
                        </a:rPr>
                        <a:t>0.896</a:t>
                      </a:r>
                      <a:endParaRPr kumimoji="0" lang="en-US" altLang="en-US" sz="2000" b="1" i="0" u="sng" strike="noStrike" cap="none" normalizeH="0" baseline="0" dirty="0">
                        <a:ln>
                          <a:noFill/>
                        </a:ln>
                        <a:solidFill>
                          <a:srgbClr val="FF0000"/>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7"/>
                  </a:ext>
                </a:extLst>
              </a:tr>
            </a:tbl>
          </a:graphicData>
        </a:graphic>
      </p:graphicFrame>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GFSv16 AC Scores (NH 500-hPa Z at Day 5)</a:t>
            </a:r>
          </a:p>
        </p:txBody>
      </p:sp>
    </p:spTree>
    <p:extLst>
      <p:ext uri="{BB962C8B-B14F-4D97-AF65-F5344CB8AC3E}">
        <p14:creationId xmlns:p14="http://schemas.microsoft.com/office/powerpoint/2010/main" val="42926026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xmlns="" id="{4D6CEE93-591E-6D4C-A716-3EA3119EC50D}"/>
              </a:ext>
            </a:extLst>
          </p:cNvPr>
          <p:cNvGraphicFramePr>
            <a:graphicFrameLocks noGrp="1"/>
          </p:cNvGraphicFramePr>
          <p:nvPr>
            <p:extLst>
              <p:ext uri="{D42A27DB-BD31-4B8C-83A1-F6EECF244321}">
                <p14:modId xmlns:p14="http://schemas.microsoft.com/office/powerpoint/2010/main" val="1781346483"/>
              </p:ext>
            </p:extLst>
          </p:nvPr>
        </p:nvGraphicFramePr>
        <p:xfrm>
          <a:off x="50032" y="990122"/>
          <a:ext cx="9043430" cy="4153378"/>
        </p:xfrm>
        <a:graphic>
          <a:graphicData uri="http://schemas.openxmlformats.org/drawingml/2006/table">
            <a:tbl>
              <a:tblPr/>
              <a:tblGrid>
                <a:gridCol w="1856951">
                  <a:extLst>
                    <a:ext uri="{9D8B030D-6E8A-4147-A177-3AD203B41FA5}">
                      <a16:colId xmlns:a16="http://schemas.microsoft.com/office/drawing/2014/main" xmlns="" val="20000"/>
                    </a:ext>
                  </a:extLst>
                </a:gridCol>
                <a:gridCol w="2631835">
                  <a:extLst>
                    <a:ext uri="{9D8B030D-6E8A-4147-A177-3AD203B41FA5}">
                      <a16:colId xmlns:a16="http://schemas.microsoft.com/office/drawing/2014/main" xmlns="" val="20001"/>
                    </a:ext>
                  </a:extLst>
                </a:gridCol>
                <a:gridCol w="2373510"/>
                <a:gridCol w="2181134">
                  <a:extLst>
                    <a:ext uri="{9D8B030D-6E8A-4147-A177-3AD203B41FA5}">
                      <a16:colId xmlns:a16="http://schemas.microsoft.com/office/drawing/2014/main" xmlns="" val="20002"/>
                    </a:ext>
                  </a:extLst>
                </a:gridCol>
              </a:tblGrid>
              <a:tr h="1343749">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chemeClr val="bg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CBE"/>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bg1"/>
                          </a:solidFill>
                          <a:effectLst/>
                          <a:latin typeface="Arial"/>
                          <a:ea typeface="MS PGothic" pitchFamily="34" charset="-128"/>
                          <a:cs typeface="Arial"/>
                        </a:rPr>
                        <a:t>GFSv16 vs. GFSv15</a:t>
                      </a:r>
                    </a:p>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bg1"/>
                          </a:solidFill>
                          <a:effectLst/>
                          <a:latin typeface="Arial"/>
                          <a:ea typeface="MS PGothic" pitchFamily="34" charset="-128"/>
                          <a:cs typeface="Arial"/>
                        </a:rPr>
                        <a:t>Mean Rating</a:t>
                      </a:r>
                    </a:p>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bg1"/>
                          </a:solidFill>
                          <a:effectLst/>
                          <a:latin typeface="Arial"/>
                          <a:ea typeface="MS PGothic" pitchFamily="34" charset="-128"/>
                          <a:cs typeface="Arial"/>
                        </a:rPr>
                        <a:t>(−3 to +3)</a:t>
                      </a:r>
                      <a:endParaRPr kumimoji="0" lang="en-US" altLang="en-US" sz="2000" b="1" i="0" u="none" strike="noStrike" cap="none" normalizeH="0" baseline="0" dirty="0">
                        <a:ln>
                          <a:noFill/>
                        </a:ln>
                        <a:solidFill>
                          <a:schemeClr val="bg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CBE"/>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bg1"/>
                          </a:solidFill>
                          <a:effectLst/>
                          <a:latin typeface="Arial"/>
                          <a:ea typeface="MS PGothic" pitchFamily="34" charset="-128"/>
                          <a:cs typeface="Arial"/>
                        </a:rPr>
                        <a:t>% GFSv16 was</a:t>
                      </a:r>
                      <a:br>
                        <a:rPr kumimoji="0" lang="en-US" altLang="en-US" sz="2000" b="1" i="0" u="none" strike="noStrike" cap="none" normalizeH="0" baseline="0" dirty="0" smtClean="0">
                          <a:ln>
                            <a:noFill/>
                          </a:ln>
                          <a:solidFill>
                            <a:schemeClr val="bg1"/>
                          </a:solidFill>
                          <a:effectLst/>
                          <a:latin typeface="Arial"/>
                          <a:ea typeface="MS PGothic" pitchFamily="34" charset="-128"/>
                          <a:cs typeface="Arial"/>
                        </a:rPr>
                      </a:br>
                      <a:r>
                        <a:rPr kumimoji="0" lang="en-US" altLang="en-US" sz="2000" b="1" i="0" u="sng" strike="noStrike" cap="none" normalizeH="0" baseline="0" dirty="0" smtClean="0">
                          <a:ln>
                            <a:noFill/>
                          </a:ln>
                          <a:solidFill>
                            <a:schemeClr val="bg1"/>
                          </a:solidFill>
                          <a:effectLst/>
                          <a:latin typeface="Arial"/>
                          <a:ea typeface="MS PGothic" pitchFamily="34" charset="-128"/>
                          <a:cs typeface="Arial"/>
                        </a:rPr>
                        <a:t>as good or better</a:t>
                      </a:r>
                      <a:r>
                        <a:rPr kumimoji="0" lang="en-US" altLang="en-US" sz="2000" b="1" i="0" u="none" strike="noStrike" cap="none" normalizeH="0" baseline="0" dirty="0" smtClean="0">
                          <a:ln>
                            <a:noFill/>
                          </a:ln>
                          <a:solidFill>
                            <a:schemeClr val="bg1"/>
                          </a:solidFill>
                          <a:effectLst/>
                          <a:latin typeface="Arial"/>
                          <a:ea typeface="MS PGothic" pitchFamily="34" charset="-128"/>
                          <a:cs typeface="Arial"/>
                        </a:rPr>
                        <a:t/>
                      </a:r>
                      <a:br>
                        <a:rPr kumimoji="0" lang="en-US" altLang="en-US" sz="2000" b="1" i="0" u="none" strike="noStrike" cap="none" normalizeH="0" baseline="0" dirty="0" smtClean="0">
                          <a:ln>
                            <a:noFill/>
                          </a:ln>
                          <a:solidFill>
                            <a:schemeClr val="bg1"/>
                          </a:solidFill>
                          <a:effectLst/>
                          <a:latin typeface="Arial"/>
                          <a:ea typeface="MS PGothic" pitchFamily="34" charset="-128"/>
                          <a:cs typeface="Arial"/>
                        </a:rPr>
                      </a:br>
                      <a:r>
                        <a:rPr kumimoji="0" lang="en-US" altLang="en-US" sz="2000" b="1" i="0" u="none" strike="noStrike" cap="none" normalizeH="0" baseline="0" dirty="0" smtClean="0">
                          <a:ln>
                            <a:noFill/>
                          </a:ln>
                          <a:solidFill>
                            <a:schemeClr val="bg1"/>
                          </a:solidFill>
                          <a:effectLst/>
                          <a:latin typeface="Arial"/>
                          <a:ea typeface="MS PGothic" pitchFamily="34" charset="-128"/>
                          <a:cs typeface="Arial"/>
                        </a:rPr>
                        <a:t>than GFSv15</a:t>
                      </a:r>
                      <a:endParaRPr kumimoji="0" lang="en-US" altLang="en-US" sz="2000" b="1" i="0" u="none" strike="noStrike" cap="none" normalizeH="0" baseline="0" dirty="0">
                        <a:ln>
                          <a:noFill/>
                        </a:ln>
                        <a:solidFill>
                          <a:schemeClr val="bg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CBE"/>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bg1"/>
                          </a:solidFill>
                          <a:effectLst/>
                          <a:latin typeface="Arial"/>
                          <a:ea typeface="MS PGothic" pitchFamily="34" charset="-128"/>
                          <a:cs typeface="Arial"/>
                        </a:rPr>
                        <a:t>% GFSv16 </a:t>
                      </a:r>
                      <a:br>
                        <a:rPr kumimoji="0" lang="en-US" altLang="en-US" sz="2000" b="1" i="0" u="none" strike="noStrike" cap="none" normalizeH="0" baseline="0" dirty="0" smtClean="0">
                          <a:ln>
                            <a:noFill/>
                          </a:ln>
                          <a:solidFill>
                            <a:schemeClr val="bg1"/>
                          </a:solidFill>
                          <a:effectLst/>
                          <a:latin typeface="Arial"/>
                          <a:ea typeface="MS PGothic" pitchFamily="34" charset="-128"/>
                          <a:cs typeface="Arial"/>
                        </a:rPr>
                      </a:br>
                      <a:r>
                        <a:rPr kumimoji="0" lang="en-US" altLang="en-US" sz="2000" b="1" i="0" u="none" strike="noStrike" cap="none" normalizeH="0" baseline="0" dirty="0" smtClean="0">
                          <a:ln>
                            <a:noFill/>
                          </a:ln>
                          <a:solidFill>
                            <a:schemeClr val="bg1"/>
                          </a:solidFill>
                          <a:effectLst/>
                          <a:latin typeface="Arial"/>
                          <a:ea typeface="MS PGothic" pitchFamily="34" charset="-128"/>
                          <a:cs typeface="Arial"/>
                        </a:rPr>
                        <a:t>was </a:t>
                      </a:r>
                      <a:r>
                        <a:rPr kumimoji="0" lang="en-US" altLang="en-US" sz="2000" b="1" i="0" u="sng" strike="noStrike" cap="none" normalizeH="0" baseline="0" dirty="0" smtClean="0">
                          <a:ln>
                            <a:noFill/>
                          </a:ln>
                          <a:solidFill>
                            <a:schemeClr val="bg1"/>
                          </a:solidFill>
                          <a:effectLst/>
                          <a:latin typeface="Arial"/>
                          <a:ea typeface="MS PGothic" pitchFamily="34" charset="-128"/>
                          <a:cs typeface="Arial"/>
                        </a:rPr>
                        <a:t>worse</a:t>
                      </a:r>
                      <a:br>
                        <a:rPr kumimoji="0" lang="en-US" altLang="en-US" sz="2000" b="1" i="0" u="sng" strike="noStrike" cap="none" normalizeH="0" baseline="0" dirty="0" smtClean="0">
                          <a:ln>
                            <a:noFill/>
                          </a:ln>
                          <a:solidFill>
                            <a:schemeClr val="bg1"/>
                          </a:solidFill>
                          <a:effectLst/>
                          <a:latin typeface="Arial"/>
                          <a:ea typeface="MS PGothic" pitchFamily="34" charset="-128"/>
                          <a:cs typeface="Arial"/>
                        </a:rPr>
                      </a:br>
                      <a:r>
                        <a:rPr kumimoji="0" lang="en-US" altLang="en-US" sz="2000" b="1" i="0" u="none" strike="noStrike" cap="none" normalizeH="0" baseline="0" dirty="0" smtClean="0">
                          <a:ln>
                            <a:noFill/>
                          </a:ln>
                          <a:solidFill>
                            <a:schemeClr val="bg1"/>
                          </a:solidFill>
                          <a:effectLst/>
                          <a:latin typeface="Arial"/>
                          <a:ea typeface="MS PGothic" pitchFamily="34" charset="-128"/>
                          <a:cs typeface="Arial"/>
                        </a:rPr>
                        <a:t>than GFSv15</a:t>
                      </a:r>
                      <a:endParaRPr kumimoji="0" lang="en-US" altLang="en-US" sz="2000" b="1" i="0" u="none" strike="noStrike" cap="none" normalizeH="0" baseline="0" dirty="0">
                        <a:ln>
                          <a:noFill/>
                        </a:ln>
                        <a:solidFill>
                          <a:schemeClr val="bg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CBE"/>
                    </a:solidFill>
                  </a:tcPr>
                </a:tc>
                <a:extLst>
                  <a:ext uri="{0D108BD9-81ED-4DB2-BD59-A6C34878D82A}">
                    <a16:rowId xmlns:a16="http://schemas.microsoft.com/office/drawing/2014/main" xmlns="" val="10000"/>
                  </a:ext>
                </a:extLst>
              </a:tr>
              <a:tr h="936543">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144D"/>
                          </a:solidFill>
                          <a:effectLst/>
                          <a:latin typeface="Arial"/>
                          <a:ea typeface="MS PGothic" pitchFamily="34" charset="-128"/>
                          <a:cs typeface="Arial"/>
                        </a:rPr>
                        <a:t>Extended</a:t>
                      </a:r>
                      <a:br>
                        <a:rPr kumimoji="0" lang="en-US" altLang="en-US" sz="2000" b="1" i="0" u="none" strike="noStrike" cap="none" normalizeH="0" baseline="0" dirty="0" smtClean="0">
                          <a:ln>
                            <a:noFill/>
                          </a:ln>
                          <a:solidFill>
                            <a:srgbClr val="00144D"/>
                          </a:solidFill>
                          <a:effectLst/>
                          <a:latin typeface="Arial"/>
                          <a:ea typeface="MS PGothic" pitchFamily="34" charset="-128"/>
                          <a:cs typeface="Arial"/>
                        </a:rPr>
                      </a:br>
                      <a:r>
                        <a:rPr kumimoji="0" lang="en-US" altLang="en-US" sz="2000" b="1" i="0" u="none" strike="noStrike" cap="none" normalizeH="0" baseline="0" dirty="0" smtClean="0">
                          <a:ln>
                            <a:noFill/>
                          </a:ln>
                          <a:solidFill>
                            <a:srgbClr val="00144D"/>
                          </a:solidFill>
                          <a:effectLst/>
                          <a:latin typeface="Arial"/>
                          <a:ea typeface="MS PGothic" pitchFamily="34" charset="-128"/>
                          <a:cs typeface="Arial"/>
                        </a:rPr>
                        <a:t>Range</a:t>
                      </a:r>
                      <a:endParaRPr kumimoji="0" lang="en-US" altLang="en-US" sz="2000" b="1" i="0" u="none" strike="noStrike" cap="none" normalizeH="0" baseline="0" dirty="0">
                        <a:ln>
                          <a:noFill/>
                        </a:ln>
                        <a:solidFill>
                          <a:srgbClr val="17375E"/>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a:ea typeface="MS PGothic" pitchFamily="34" charset="-128"/>
                          <a:cs typeface="Arial"/>
                        </a:rPr>
                        <a:t>0.35</a:t>
                      </a:r>
                      <a:endParaRPr kumimoji="0" lang="en-US" altLang="en-US" sz="2000" b="1" i="0" u="none" strike="noStrike" cap="none" normalizeH="0" baseline="0" dirty="0">
                        <a:ln>
                          <a:noFill/>
                        </a:ln>
                        <a:solidFill>
                          <a:schemeClr val="tx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Arial"/>
                          <a:ea typeface="MS PGothic" pitchFamily="34" charset="-128"/>
                          <a:cs typeface="Arial"/>
                        </a:rPr>
                        <a:t>78%</a:t>
                      </a:r>
                      <a:endParaRPr kumimoji="0" lang="en-US" altLang="en-US" sz="2000" b="1" i="0" u="none" strike="noStrike" cap="none" normalizeH="0" baseline="0" dirty="0">
                        <a:ln>
                          <a:noFill/>
                        </a:ln>
                        <a:solidFill>
                          <a:srgbClr val="FF0000"/>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a:ea typeface="MS PGothic" pitchFamily="34" charset="-128"/>
                          <a:cs typeface="Arial"/>
                        </a:rPr>
                        <a:t>22%</a:t>
                      </a:r>
                      <a:endParaRPr kumimoji="0" lang="en-US" altLang="en-US" sz="2000" b="1" i="0" u="none" strike="noStrike" cap="none" normalizeH="0" baseline="0" dirty="0">
                        <a:ln>
                          <a:noFill/>
                        </a:ln>
                        <a:solidFill>
                          <a:schemeClr val="tx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936543">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144D"/>
                          </a:solidFill>
                          <a:effectLst/>
                          <a:latin typeface="Arial"/>
                          <a:ea typeface="MS PGothic" pitchFamily="34" charset="-128"/>
                          <a:cs typeface="Arial"/>
                        </a:rPr>
                        <a:t>Medium</a:t>
                      </a:r>
                      <a:br>
                        <a:rPr kumimoji="0" lang="en-US" altLang="en-US" sz="2000" b="1" i="0" u="none" strike="noStrike" cap="none" normalizeH="0" baseline="0" dirty="0" smtClean="0">
                          <a:ln>
                            <a:noFill/>
                          </a:ln>
                          <a:solidFill>
                            <a:srgbClr val="00144D"/>
                          </a:solidFill>
                          <a:effectLst/>
                          <a:latin typeface="Arial"/>
                          <a:ea typeface="MS PGothic" pitchFamily="34" charset="-128"/>
                          <a:cs typeface="Arial"/>
                        </a:rPr>
                      </a:br>
                      <a:r>
                        <a:rPr kumimoji="0" lang="en-US" altLang="en-US" sz="2000" b="1" i="0" u="none" strike="noStrike" cap="none" normalizeH="0" baseline="0" dirty="0" smtClean="0">
                          <a:ln>
                            <a:noFill/>
                          </a:ln>
                          <a:solidFill>
                            <a:srgbClr val="00144D"/>
                          </a:solidFill>
                          <a:effectLst/>
                          <a:latin typeface="Arial"/>
                          <a:ea typeface="MS PGothic" pitchFamily="34" charset="-128"/>
                          <a:cs typeface="Arial"/>
                        </a:rPr>
                        <a:t>Range</a:t>
                      </a:r>
                      <a:endParaRPr kumimoji="0" lang="en-US" altLang="en-US" sz="2000" b="1" i="0" u="none" strike="noStrike" cap="none" normalizeH="0" baseline="0" dirty="0">
                        <a:ln>
                          <a:noFill/>
                        </a:ln>
                        <a:solidFill>
                          <a:srgbClr val="17375E"/>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a:ea typeface="MS PGothic" pitchFamily="34" charset="-128"/>
                          <a:cs typeface="Arial"/>
                        </a:rPr>
                        <a:t>0.59</a:t>
                      </a:r>
                      <a:endParaRPr kumimoji="0" lang="en-US" altLang="en-US" sz="2000" b="1" i="0" u="none" strike="noStrike" cap="none" normalizeH="0" baseline="0" dirty="0">
                        <a:ln>
                          <a:noFill/>
                        </a:ln>
                        <a:solidFill>
                          <a:schemeClr val="tx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Arial"/>
                          <a:ea typeface="MS PGothic" pitchFamily="34" charset="-128"/>
                          <a:cs typeface="Arial"/>
                        </a:rPr>
                        <a:t>83%</a:t>
                      </a:r>
                      <a:endParaRPr kumimoji="0" lang="en-US" altLang="en-US" sz="2000" b="1" i="0" u="none" strike="noStrike" cap="none" normalizeH="0" baseline="0" dirty="0">
                        <a:ln>
                          <a:noFill/>
                        </a:ln>
                        <a:solidFill>
                          <a:srgbClr val="FF0000"/>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912813">
                        <a:spcBef>
                          <a:spcPct val="20000"/>
                        </a:spcBef>
                        <a:buFont typeface="Arial" pitchFamily="34" charset="0"/>
                        <a:defRPr sz="2800">
                          <a:solidFill>
                            <a:schemeClr val="tx1"/>
                          </a:solidFill>
                          <a:latin typeface="Calibri" pitchFamily="34" charset="0"/>
                          <a:ea typeface="MS PGothic" pitchFamily="34" charset="-128"/>
                        </a:defRPr>
                      </a:lvl1pPr>
                      <a:lvl2pPr marL="742950" indent="-285750" defTabSz="912813">
                        <a:spcBef>
                          <a:spcPct val="20000"/>
                        </a:spcBef>
                        <a:buFont typeface="Arial" pitchFamily="34" charset="0"/>
                        <a:defRPr sz="2400">
                          <a:solidFill>
                            <a:schemeClr val="tx1"/>
                          </a:solidFill>
                          <a:latin typeface="Calibri" pitchFamily="34" charset="0"/>
                          <a:ea typeface="MS PGothic" pitchFamily="34" charset="-128"/>
                        </a:defRPr>
                      </a:lvl2pPr>
                      <a:lvl3pPr marL="1143000" indent="-228600" defTabSz="912813">
                        <a:spcBef>
                          <a:spcPct val="20000"/>
                        </a:spcBef>
                        <a:buFont typeface="Arial" pitchFamily="34" charset="0"/>
                        <a:defRPr sz="2000">
                          <a:solidFill>
                            <a:schemeClr val="tx1"/>
                          </a:solidFill>
                          <a:latin typeface="Calibri" pitchFamily="34" charset="0"/>
                          <a:ea typeface="MS PGothic" pitchFamily="34" charset="-128"/>
                        </a:defRPr>
                      </a:lvl3pPr>
                      <a:lvl4pPr marL="1600200" indent="-228600" defTabSz="912813">
                        <a:spcBef>
                          <a:spcPct val="20000"/>
                        </a:spcBef>
                        <a:buFont typeface="Arial" pitchFamily="34" charset="0"/>
                        <a:defRPr>
                          <a:solidFill>
                            <a:schemeClr val="tx1"/>
                          </a:solidFill>
                          <a:latin typeface="Calibri" pitchFamily="34" charset="0"/>
                          <a:ea typeface="MS PGothic" pitchFamily="34" charset="-128"/>
                        </a:defRPr>
                      </a:lvl4pPr>
                      <a:lvl5pPr marL="2057400" indent="-228600" defTabSz="912813">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912813"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a:ea typeface="MS PGothic" pitchFamily="34" charset="-128"/>
                          <a:cs typeface="Arial"/>
                        </a:rPr>
                        <a:t>17%</a:t>
                      </a:r>
                      <a:endParaRPr kumimoji="0" lang="en-US" altLang="en-US" sz="2000" b="1" i="0" u="none" strike="noStrike" cap="none" normalizeH="0" baseline="0" dirty="0">
                        <a:ln>
                          <a:noFill/>
                        </a:ln>
                        <a:solidFill>
                          <a:schemeClr val="tx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93654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Arial"/>
                          <a:ea typeface="MS PGothic" pitchFamily="34" charset="-128"/>
                          <a:cs typeface="Arial"/>
                        </a:rPr>
                        <a:t>Short</a:t>
                      </a:r>
                      <a:br>
                        <a:rPr kumimoji="0" lang="en-US" altLang="en-US" sz="2000" b="1" i="0" u="none" strike="noStrike" cap="none" normalizeH="0" baseline="0" dirty="0" smtClean="0">
                          <a:ln>
                            <a:noFill/>
                          </a:ln>
                          <a:solidFill>
                            <a:srgbClr val="002060"/>
                          </a:solidFill>
                          <a:effectLst/>
                          <a:latin typeface="Arial"/>
                          <a:ea typeface="MS PGothic" pitchFamily="34" charset="-128"/>
                          <a:cs typeface="Arial"/>
                        </a:rPr>
                      </a:br>
                      <a:r>
                        <a:rPr kumimoji="0" lang="en-US" altLang="en-US" sz="2000" b="1" i="0" u="none" strike="noStrike" cap="none" normalizeH="0" baseline="0" dirty="0" smtClean="0">
                          <a:ln>
                            <a:noFill/>
                          </a:ln>
                          <a:solidFill>
                            <a:srgbClr val="002060"/>
                          </a:solidFill>
                          <a:effectLst/>
                          <a:latin typeface="Arial"/>
                          <a:ea typeface="MS PGothic" pitchFamily="34" charset="-128"/>
                          <a:cs typeface="Arial"/>
                        </a:rPr>
                        <a:t>Range</a:t>
                      </a:r>
                      <a:endParaRPr kumimoji="0" lang="en-US" altLang="en-US" sz="2000" b="1" i="0" u="none" strike="noStrike" cap="none" normalizeH="0" baseline="0" dirty="0">
                        <a:ln>
                          <a:noFill/>
                        </a:ln>
                        <a:solidFill>
                          <a:srgbClr val="002060"/>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a:ea typeface="MS PGothic" pitchFamily="34" charset="-128"/>
                          <a:cs typeface="Arial"/>
                        </a:rPr>
                        <a:t>0.07</a:t>
                      </a:r>
                      <a:endParaRPr kumimoji="0" lang="en-US" altLang="en-US" sz="2000" b="1" i="0" u="none" strike="noStrike" cap="none" normalizeH="0" baseline="0" dirty="0">
                        <a:ln>
                          <a:noFill/>
                        </a:ln>
                        <a:solidFill>
                          <a:schemeClr val="tx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Arial"/>
                          <a:ea typeface="MS PGothic" pitchFamily="34" charset="-128"/>
                          <a:cs typeface="Arial"/>
                        </a:rPr>
                        <a:t>85%</a:t>
                      </a:r>
                      <a:endParaRPr kumimoji="0" lang="en-US" altLang="en-US" sz="2000" b="1" i="0" u="none" strike="noStrike" cap="none" normalizeH="0" baseline="0" dirty="0">
                        <a:ln>
                          <a:noFill/>
                        </a:ln>
                        <a:solidFill>
                          <a:srgbClr val="FF0000"/>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742950" indent="-28575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a:spcBef>
                          <a:spcPct val="20000"/>
                        </a:spcBef>
                        <a:buFont typeface="Arial" pitchFamily="34" charset="0"/>
                        <a:defRPr>
                          <a:solidFill>
                            <a:schemeClr val="tx1"/>
                          </a:solidFill>
                          <a:latin typeface="Calibri" pitchFamily="34" charset="0"/>
                          <a:ea typeface="MS PGothic" pitchFamily="34" charset="-128"/>
                        </a:defRPr>
                      </a:lvl4pPr>
                      <a:lvl5pPr marL="2057400" indent="-228600">
                        <a:spcBef>
                          <a:spcPct val="20000"/>
                        </a:spcBef>
                        <a:buFont typeface="Arial" pitchFamily="34" charset="0"/>
                        <a:defRPr>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a:ea typeface="MS PGothic" pitchFamily="34" charset="-128"/>
                          <a:cs typeface="Arial"/>
                        </a:rPr>
                        <a:t>15%</a:t>
                      </a:r>
                      <a:endParaRPr kumimoji="0" lang="en-US" altLang="en-US" sz="2000" b="1" i="0" u="none" strike="noStrike" cap="none" normalizeH="0" baseline="0" dirty="0">
                        <a:ln>
                          <a:noFill/>
                        </a:ln>
                        <a:solidFill>
                          <a:schemeClr val="tx1"/>
                        </a:solidFill>
                        <a:effectLst/>
                        <a:latin typeface="Arial"/>
                        <a:ea typeface="MS PGothic" pitchFamily="34" charset="-128"/>
                        <a:cs typeface="Arial"/>
                      </a:endParaRPr>
                    </a:p>
                  </a:txBody>
                  <a:tcPr marL="121920" marR="12192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bl>
          </a:graphicData>
        </a:graphic>
      </p:graphicFrame>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GFSv16 NWS SOO Team Synoptic Ratings</a:t>
            </a:r>
          </a:p>
        </p:txBody>
      </p:sp>
    </p:spTree>
    <p:extLst>
      <p:ext uri="{BB962C8B-B14F-4D97-AF65-F5344CB8AC3E}">
        <p14:creationId xmlns:p14="http://schemas.microsoft.com/office/powerpoint/2010/main" val="28670327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5044564" y="1921378"/>
            <a:ext cx="4241420" cy="1477323"/>
          </a:xfrm>
          <a:prstGeom prst="rect">
            <a:avLst/>
          </a:prstGeom>
          <a:noFill/>
        </p:spPr>
        <p:txBody>
          <a:bodyPr wrap="square" lIns="91436" tIns="45718" rIns="91436" bIns="45718" rtlCol="0">
            <a:spAutoFit/>
          </a:bodyPr>
          <a:lstStyle/>
          <a:p>
            <a:pPr marL="285736" indent="-285736">
              <a:buFont typeface="Arial"/>
              <a:buChar char="•"/>
            </a:pPr>
            <a:r>
              <a:rPr lang="en-US" dirty="0" smtClean="0">
                <a:latin typeface="Arial"/>
                <a:cs typeface="Arial"/>
              </a:rPr>
              <a:t>GFSv16 </a:t>
            </a:r>
            <a:r>
              <a:rPr lang="en-US" dirty="0">
                <a:latin typeface="Arial"/>
                <a:cs typeface="Arial"/>
              </a:rPr>
              <a:t>forecasted </a:t>
            </a:r>
            <a:r>
              <a:rPr lang="en-US" dirty="0" smtClean="0">
                <a:latin typeface="Arial"/>
                <a:cs typeface="Arial"/>
              </a:rPr>
              <a:t>the location of the cutoff low </a:t>
            </a:r>
            <a:r>
              <a:rPr lang="en-US" dirty="0">
                <a:latin typeface="Arial"/>
                <a:cs typeface="Arial"/>
              </a:rPr>
              <a:t>earlier and more consistently </a:t>
            </a:r>
            <a:r>
              <a:rPr lang="en-US" dirty="0" smtClean="0">
                <a:latin typeface="Arial"/>
                <a:cs typeface="Arial"/>
              </a:rPr>
              <a:t>than GFSv15:</a:t>
            </a:r>
          </a:p>
          <a:p>
            <a:pPr marL="742902" lvl="1" indent="-285736">
              <a:buFont typeface="Arial"/>
              <a:buChar char="•"/>
            </a:pPr>
            <a:r>
              <a:rPr lang="en-US" b="1" dirty="0" smtClean="0">
                <a:latin typeface="Arial"/>
                <a:cs typeface="Arial"/>
              </a:rPr>
              <a:t>TC Olga</a:t>
            </a:r>
            <a:endParaRPr lang="en-US" dirty="0" smtClean="0">
              <a:solidFill>
                <a:srgbClr val="FF0000"/>
              </a:solidFill>
              <a:latin typeface="Arial"/>
              <a:cs typeface="Arial"/>
            </a:endParaRPr>
          </a:p>
          <a:p>
            <a:pPr marL="285736" indent="-285736">
              <a:buFont typeface="Arial"/>
              <a:buChar char="•"/>
            </a:pPr>
            <a:endParaRPr lang="en-US" dirty="0">
              <a:solidFill>
                <a:srgbClr val="FF0000"/>
              </a:solidFill>
              <a:latin typeface="Arial"/>
              <a:cs typeface="Aria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 y="1050122"/>
            <a:ext cx="5294171" cy="4069633"/>
          </a:xfrm>
          <a:prstGeom prst="rect">
            <a:avLst/>
          </a:prstGeom>
        </p:spPr>
      </p:pic>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7" name="TextBox 16"/>
          <p:cNvSpPr txBox="1"/>
          <p:nvPr/>
        </p:nvSpPr>
        <p:spPr>
          <a:xfrm>
            <a:off x="23327" y="1134859"/>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GFSv15</a:t>
            </a:r>
          </a:p>
        </p:txBody>
      </p:sp>
      <p:sp>
        <p:nvSpPr>
          <p:cNvPr id="18" name="TextBox 17"/>
          <p:cNvSpPr txBox="1"/>
          <p:nvPr/>
        </p:nvSpPr>
        <p:spPr>
          <a:xfrm>
            <a:off x="2682937" y="1134859"/>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GFSv16</a:t>
            </a:r>
          </a:p>
        </p:txBody>
      </p:sp>
      <p:sp>
        <p:nvSpPr>
          <p:cNvPr id="19" name="TextBox 18"/>
          <p:cNvSpPr txBox="1"/>
          <p:nvPr/>
        </p:nvSpPr>
        <p:spPr>
          <a:xfrm>
            <a:off x="23327" y="3211705"/>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v16−v15</a:t>
            </a:r>
          </a:p>
        </p:txBody>
      </p:sp>
      <p:sp>
        <p:nvSpPr>
          <p:cNvPr id="20" name="TextBox 19"/>
          <p:cNvSpPr txBox="1"/>
          <p:nvPr/>
        </p:nvSpPr>
        <p:spPr>
          <a:xfrm>
            <a:off x="2682937" y="3211705"/>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 </a:t>
            </a:r>
            <a:r>
              <a:rPr lang="en-US" sz="1500" b="1" dirty="0" err="1">
                <a:latin typeface="Arial"/>
                <a:cs typeface="Arial"/>
              </a:rPr>
              <a:t>Anl</a:t>
            </a:r>
            <a:r>
              <a:rPr lang="en-US" sz="1500" b="1" dirty="0">
                <a:latin typeface="Arial"/>
                <a:cs typeface="Arial"/>
              </a:rPr>
              <a:t>.</a:t>
            </a:r>
          </a:p>
        </p:txBody>
      </p:sp>
      <p:sp>
        <p:nvSpPr>
          <p:cNvPr id="21" name="TextBox 20"/>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Captures Synoptic Pattern Better</a:t>
            </a:r>
          </a:p>
        </p:txBody>
      </p:sp>
      <p:sp>
        <p:nvSpPr>
          <p:cNvPr id="25" name="TextBox 24"/>
          <p:cNvSpPr txBox="1"/>
          <p:nvPr/>
        </p:nvSpPr>
        <p:spPr>
          <a:xfrm>
            <a:off x="5430150" y="1074877"/>
            <a:ext cx="3400093" cy="584771"/>
          </a:xfrm>
          <a:prstGeom prst="rect">
            <a:avLst/>
          </a:prstGeom>
          <a:solidFill>
            <a:srgbClr val="FFFFFF"/>
          </a:solidFill>
          <a:ln>
            <a:solidFill>
              <a:schemeClr val="tx1"/>
            </a:solidFill>
          </a:ln>
        </p:spPr>
        <p:txBody>
          <a:bodyPr wrap="square" lIns="91436" tIns="45718" rIns="91436" bIns="45718" rtlCol="0">
            <a:spAutoFit/>
          </a:bodyPr>
          <a:lstStyle/>
          <a:p>
            <a:pPr algn="ctr"/>
            <a:r>
              <a:rPr lang="en-US" sz="1600" b="1" dirty="0" smtClean="0">
                <a:solidFill>
                  <a:srgbClr val="FF0000"/>
                </a:solidFill>
                <a:latin typeface="Arial"/>
                <a:cs typeface="Arial"/>
              </a:rPr>
              <a:t>TC Olga (F144)</a:t>
            </a:r>
            <a:r>
              <a:rPr lang="en-US" sz="1600" b="1" dirty="0">
                <a:solidFill>
                  <a:srgbClr val="FF0000"/>
                </a:solidFill>
                <a:latin typeface="Arial"/>
                <a:cs typeface="Arial"/>
              </a:rPr>
              <a:t/>
            </a:r>
            <a:br>
              <a:rPr lang="en-US" sz="1600" b="1" dirty="0">
                <a:solidFill>
                  <a:srgbClr val="FF0000"/>
                </a:solidFill>
                <a:latin typeface="Arial"/>
                <a:cs typeface="Arial"/>
              </a:rPr>
            </a:br>
            <a:r>
              <a:rPr lang="en-US" sz="1600" b="1" dirty="0">
                <a:solidFill>
                  <a:srgbClr val="FF0000"/>
                </a:solidFill>
                <a:latin typeface="Arial"/>
                <a:cs typeface="Arial"/>
              </a:rPr>
              <a:t>Valid: </a:t>
            </a:r>
            <a:r>
              <a:rPr lang="en-US" sz="1600" b="1" dirty="0" smtClean="0">
                <a:solidFill>
                  <a:srgbClr val="FF0000"/>
                </a:solidFill>
                <a:latin typeface="Arial"/>
                <a:cs typeface="Arial"/>
              </a:rPr>
              <a:t>00Z </a:t>
            </a:r>
            <a:r>
              <a:rPr lang="en-US" sz="1600" b="1" dirty="0">
                <a:solidFill>
                  <a:srgbClr val="FF0000"/>
                </a:solidFill>
                <a:latin typeface="Arial"/>
                <a:cs typeface="Arial"/>
              </a:rPr>
              <a:t>10</a:t>
            </a:r>
            <a:r>
              <a:rPr lang="en-US" sz="1600" b="1" dirty="0" smtClean="0">
                <a:solidFill>
                  <a:srgbClr val="FF0000"/>
                </a:solidFill>
                <a:latin typeface="Arial"/>
                <a:cs typeface="Arial"/>
              </a:rPr>
              <a:t>/26/</a:t>
            </a:r>
            <a:r>
              <a:rPr lang="en-US" sz="1600" b="1" dirty="0">
                <a:solidFill>
                  <a:srgbClr val="FF0000"/>
                </a:solidFill>
                <a:latin typeface="Arial"/>
                <a:cs typeface="Arial"/>
              </a:rPr>
              <a:t>19 </a:t>
            </a:r>
          </a:p>
        </p:txBody>
      </p:sp>
    </p:spTree>
    <p:extLst>
      <p:ext uri="{BB962C8B-B14F-4D97-AF65-F5344CB8AC3E}">
        <p14:creationId xmlns:p14="http://schemas.microsoft.com/office/powerpoint/2010/main" val="19556275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5044564" y="1921378"/>
            <a:ext cx="4241420" cy="2031321"/>
          </a:xfrm>
          <a:prstGeom prst="rect">
            <a:avLst/>
          </a:prstGeom>
          <a:noFill/>
        </p:spPr>
        <p:txBody>
          <a:bodyPr wrap="square" lIns="91436" tIns="45718" rIns="91436" bIns="45718" rtlCol="0">
            <a:spAutoFit/>
          </a:bodyPr>
          <a:lstStyle/>
          <a:p>
            <a:pPr marL="285736" indent="-285736">
              <a:buFont typeface="Arial"/>
              <a:buChar char="•"/>
            </a:pPr>
            <a:r>
              <a:rPr lang="en-US" dirty="0" smtClean="0">
                <a:latin typeface="Arial"/>
                <a:cs typeface="Arial"/>
              </a:rPr>
              <a:t>GFSv16 </a:t>
            </a:r>
            <a:r>
              <a:rPr lang="en-US" dirty="0">
                <a:latin typeface="Arial"/>
                <a:cs typeface="Arial"/>
              </a:rPr>
              <a:t>forecasted </a:t>
            </a:r>
            <a:r>
              <a:rPr lang="en-US" dirty="0" smtClean="0">
                <a:latin typeface="Arial"/>
                <a:cs typeface="Arial"/>
              </a:rPr>
              <a:t>the location of the cutoff low </a:t>
            </a:r>
            <a:r>
              <a:rPr lang="en-US" dirty="0">
                <a:latin typeface="Arial"/>
                <a:cs typeface="Arial"/>
              </a:rPr>
              <a:t>earlier and more consistently </a:t>
            </a:r>
            <a:r>
              <a:rPr lang="en-US" dirty="0" smtClean="0">
                <a:latin typeface="Arial"/>
                <a:cs typeface="Arial"/>
              </a:rPr>
              <a:t>than GFSv15:</a:t>
            </a:r>
          </a:p>
          <a:p>
            <a:pPr marL="742902" lvl="1" indent="-285736">
              <a:buFont typeface="Arial"/>
              <a:buChar char="•"/>
            </a:pPr>
            <a:r>
              <a:rPr lang="en-US" b="1" dirty="0" smtClean="0">
                <a:latin typeface="Arial"/>
                <a:cs typeface="Arial"/>
              </a:rPr>
              <a:t>TC Olga</a:t>
            </a:r>
          </a:p>
          <a:p>
            <a:pPr marL="742902" lvl="1" indent="-285736">
              <a:buFont typeface="Arial"/>
              <a:buChar char="•"/>
            </a:pPr>
            <a:r>
              <a:rPr lang="en-US" b="1" dirty="0" smtClean="0">
                <a:latin typeface="Arial"/>
                <a:cs typeface="Arial"/>
              </a:rPr>
              <a:t>Post-Thanksgiving Storm </a:t>
            </a:r>
            <a:endParaRPr lang="en-US" b="1" dirty="0">
              <a:latin typeface="Arial"/>
              <a:cs typeface="Arial"/>
            </a:endParaRPr>
          </a:p>
          <a:p>
            <a:pPr marL="285736" indent="-285736">
              <a:buFont typeface="Arial"/>
              <a:buChar char="•"/>
            </a:pPr>
            <a:endParaRPr lang="en-US" dirty="0" smtClean="0">
              <a:solidFill>
                <a:srgbClr val="FF0000"/>
              </a:solidFill>
              <a:latin typeface="Arial"/>
              <a:cs typeface="Arial"/>
            </a:endParaRPr>
          </a:p>
          <a:p>
            <a:pPr marL="285736" indent="-285736">
              <a:buFont typeface="Arial"/>
              <a:buChar char="•"/>
            </a:pPr>
            <a:endParaRPr lang="en-US" dirty="0">
              <a:solidFill>
                <a:srgbClr val="FF0000"/>
              </a:solidFill>
              <a:latin typeface="Arial"/>
              <a:cs typeface="Aria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 y="1050122"/>
            <a:ext cx="5294170" cy="4069633"/>
          </a:xfrm>
          <a:prstGeom prst="rect">
            <a:avLst/>
          </a:prstGeom>
        </p:spPr>
      </p:pic>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7" name="TextBox 16"/>
          <p:cNvSpPr txBox="1"/>
          <p:nvPr/>
        </p:nvSpPr>
        <p:spPr>
          <a:xfrm>
            <a:off x="23327" y="1134859"/>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GFSv15</a:t>
            </a:r>
          </a:p>
        </p:txBody>
      </p:sp>
      <p:sp>
        <p:nvSpPr>
          <p:cNvPr id="18" name="TextBox 17"/>
          <p:cNvSpPr txBox="1"/>
          <p:nvPr/>
        </p:nvSpPr>
        <p:spPr>
          <a:xfrm>
            <a:off x="2682937" y="1134859"/>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GFSv16</a:t>
            </a:r>
          </a:p>
        </p:txBody>
      </p:sp>
      <p:sp>
        <p:nvSpPr>
          <p:cNvPr id="19" name="TextBox 18"/>
          <p:cNvSpPr txBox="1"/>
          <p:nvPr/>
        </p:nvSpPr>
        <p:spPr>
          <a:xfrm>
            <a:off x="23327" y="3211705"/>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v16−v15</a:t>
            </a:r>
          </a:p>
        </p:txBody>
      </p:sp>
      <p:sp>
        <p:nvSpPr>
          <p:cNvPr id="20" name="TextBox 19"/>
          <p:cNvSpPr txBox="1"/>
          <p:nvPr/>
        </p:nvSpPr>
        <p:spPr>
          <a:xfrm>
            <a:off x="2682937" y="3211705"/>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 </a:t>
            </a:r>
            <a:r>
              <a:rPr lang="en-US" sz="1500" b="1" dirty="0" err="1">
                <a:latin typeface="Arial"/>
                <a:cs typeface="Arial"/>
              </a:rPr>
              <a:t>Anl</a:t>
            </a:r>
            <a:r>
              <a:rPr lang="en-US" sz="1500" b="1" dirty="0">
                <a:latin typeface="Arial"/>
                <a:cs typeface="Arial"/>
              </a:rPr>
              <a:t>.</a:t>
            </a:r>
          </a:p>
        </p:txBody>
      </p:sp>
      <p:sp>
        <p:nvSpPr>
          <p:cNvPr id="21" name="TextBox 20"/>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Captures Synoptic Pattern Better</a:t>
            </a:r>
          </a:p>
        </p:txBody>
      </p:sp>
      <p:sp>
        <p:nvSpPr>
          <p:cNvPr id="25" name="TextBox 24"/>
          <p:cNvSpPr txBox="1"/>
          <p:nvPr/>
        </p:nvSpPr>
        <p:spPr>
          <a:xfrm>
            <a:off x="5430150" y="1074877"/>
            <a:ext cx="3400093" cy="584771"/>
          </a:xfrm>
          <a:prstGeom prst="rect">
            <a:avLst/>
          </a:prstGeom>
          <a:solidFill>
            <a:srgbClr val="FFFFFF"/>
          </a:solidFill>
          <a:ln>
            <a:solidFill>
              <a:schemeClr val="tx1"/>
            </a:solidFill>
          </a:ln>
        </p:spPr>
        <p:txBody>
          <a:bodyPr wrap="square" lIns="91436" tIns="45718" rIns="91436" bIns="45718" rtlCol="0">
            <a:spAutoFit/>
          </a:bodyPr>
          <a:lstStyle/>
          <a:p>
            <a:pPr algn="ctr"/>
            <a:r>
              <a:rPr lang="en-US" sz="1600" b="1" dirty="0" smtClean="0">
                <a:solidFill>
                  <a:srgbClr val="FF0000"/>
                </a:solidFill>
                <a:latin typeface="Arial"/>
                <a:cs typeface="Arial"/>
              </a:rPr>
              <a:t>Post-Thanksgiving Storm (F150)</a:t>
            </a:r>
            <a:r>
              <a:rPr lang="en-US" sz="1600" b="1" dirty="0">
                <a:solidFill>
                  <a:srgbClr val="FF0000"/>
                </a:solidFill>
                <a:latin typeface="Arial"/>
                <a:cs typeface="Arial"/>
              </a:rPr>
              <a:t/>
            </a:r>
            <a:br>
              <a:rPr lang="en-US" sz="1600" b="1" dirty="0">
                <a:solidFill>
                  <a:srgbClr val="FF0000"/>
                </a:solidFill>
                <a:latin typeface="Arial"/>
                <a:cs typeface="Arial"/>
              </a:rPr>
            </a:br>
            <a:r>
              <a:rPr lang="en-US" sz="1600" b="1" dirty="0">
                <a:solidFill>
                  <a:srgbClr val="FF0000"/>
                </a:solidFill>
                <a:latin typeface="Arial"/>
                <a:cs typeface="Arial"/>
              </a:rPr>
              <a:t>Valid: </a:t>
            </a:r>
            <a:r>
              <a:rPr lang="en-US" sz="1600" b="1" dirty="0" smtClean="0">
                <a:solidFill>
                  <a:srgbClr val="FF0000"/>
                </a:solidFill>
                <a:latin typeface="Arial"/>
                <a:cs typeface="Arial"/>
              </a:rPr>
              <a:t>18Z 12/02/</a:t>
            </a:r>
            <a:r>
              <a:rPr lang="en-US" sz="1600" b="1" dirty="0">
                <a:solidFill>
                  <a:srgbClr val="FF0000"/>
                </a:solidFill>
                <a:latin typeface="Arial"/>
                <a:cs typeface="Arial"/>
              </a:rPr>
              <a:t>19 </a:t>
            </a:r>
          </a:p>
        </p:txBody>
      </p:sp>
    </p:spTree>
    <p:extLst>
      <p:ext uri="{BB962C8B-B14F-4D97-AF65-F5344CB8AC3E}">
        <p14:creationId xmlns:p14="http://schemas.microsoft.com/office/powerpoint/2010/main" val="30749913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89" y="1074877"/>
            <a:ext cx="4771980" cy="4006397"/>
          </a:xfrm>
          <a:prstGeom prst="rect">
            <a:avLst/>
          </a:prstGeom>
        </p:spPr>
      </p:pic>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1" name="TextBox 20"/>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Captures Synoptic Pattern Better</a:t>
            </a:r>
          </a:p>
        </p:txBody>
      </p:sp>
      <p:sp>
        <p:nvSpPr>
          <p:cNvPr id="25" name="TextBox 24"/>
          <p:cNvSpPr txBox="1"/>
          <p:nvPr/>
        </p:nvSpPr>
        <p:spPr>
          <a:xfrm>
            <a:off x="5430150" y="1074877"/>
            <a:ext cx="3400093" cy="584771"/>
          </a:xfrm>
          <a:prstGeom prst="rect">
            <a:avLst/>
          </a:prstGeom>
          <a:solidFill>
            <a:srgbClr val="FFFFFF"/>
          </a:solidFill>
          <a:ln>
            <a:solidFill>
              <a:schemeClr val="tx1"/>
            </a:solidFill>
          </a:ln>
        </p:spPr>
        <p:txBody>
          <a:bodyPr wrap="square" lIns="91436" tIns="45718" rIns="91436" bIns="45718" rtlCol="0">
            <a:spAutoFit/>
          </a:bodyPr>
          <a:lstStyle/>
          <a:p>
            <a:pPr algn="ctr"/>
            <a:r>
              <a:rPr lang="en-US" sz="1600" b="1" dirty="0" smtClean="0">
                <a:solidFill>
                  <a:srgbClr val="FF0000"/>
                </a:solidFill>
                <a:latin typeface="Arial"/>
                <a:cs typeface="Arial"/>
              </a:rPr>
              <a:t>North Pacific Cyclone (F174)</a:t>
            </a:r>
            <a:r>
              <a:rPr lang="en-US" sz="1600" b="1" dirty="0">
                <a:solidFill>
                  <a:srgbClr val="FF0000"/>
                </a:solidFill>
                <a:latin typeface="Arial"/>
                <a:cs typeface="Arial"/>
              </a:rPr>
              <a:t/>
            </a:r>
            <a:br>
              <a:rPr lang="en-US" sz="1600" b="1" dirty="0">
                <a:solidFill>
                  <a:srgbClr val="FF0000"/>
                </a:solidFill>
                <a:latin typeface="Arial"/>
                <a:cs typeface="Arial"/>
              </a:rPr>
            </a:br>
            <a:r>
              <a:rPr lang="en-US" sz="1600" b="1" dirty="0">
                <a:solidFill>
                  <a:srgbClr val="FF0000"/>
                </a:solidFill>
                <a:latin typeface="Arial"/>
                <a:cs typeface="Arial"/>
              </a:rPr>
              <a:t>Valid: </a:t>
            </a:r>
            <a:r>
              <a:rPr lang="en-US" sz="1600" b="1" dirty="0" smtClean="0">
                <a:solidFill>
                  <a:srgbClr val="FF0000"/>
                </a:solidFill>
                <a:latin typeface="Arial"/>
                <a:cs typeface="Arial"/>
              </a:rPr>
              <a:t>06Z 11/18/</a:t>
            </a:r>
            <a:r>
              <a:rPr lang="en-US" sz="1600" b="1" dirty="0">
                <a:solidFill>
                  <a:srgbClr val="FF0000"/>
                </a:solidFill>
                <a:latin typeface="Arial"/>
                <a:cs typeface="Arial"/>
              </a:rPr>
              <a:t>19 </a:t>
            </a:r>
          </a:p>
        </p:txBody>
      </p:sp>
      <p:sp>
        <p:nvSpPr>
          <p:cNvPr id="16" name="TextBox 15"/>
          <p:cNvSpPr txBox="1"/>
          <p:nvPr/>
        </p:nvSpPr>
        <p:spPr>
          <a:xfrm>
            <a:off x="318394" y="1160513"/>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GFSv15</a:t>
            </a:r>
          </a:p>
        </p:txBody>
      </p:sp>
      <p:sp>
        <p:nvSpPr>
          <p:cNvPr id="22" name="TextBox 21"/>
          <p:cNvSpPr txBox="1"/>
          <p:nvPr/>
        </p:nvSpPr>
        <p:spPr>
          <a:xfrm>
            <a:off x="2721424" y="1160513"/>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GFSv16</a:t>
            </a:r>
          </a:p>
        </p:txBody>
      </p:sp>
      <p:sp>
        <p:nvSpPr>
          <p:cNvPr id="23" name="TextBox 22"/>
          <p:cNvSpPr txBox="1"/>
          <p:nvPr/>
        </p:nvSpPr>
        <p:spPr>
          <a:xfrm>
            <a:off x="318394" y="3198878"/>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v16−v15</a:t>
            </a:r>
          </a:p>
        </p:txBody>
      </p:sp>
      <p:sp>
        <p:nvSpPr>
          <p:cNvPr id="24" name="TextBox 23"/>
          <p:cNvSpPr txBox="1"/>
          <p:nvPr/>
        </p:nvSpPr>
        <p:spPr>
          <a:xfrm>
            <a:off x="2721424" y="3198878"/>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 </a:t>
            </a:r>
            <a:r>
              <a:rPr lang="en-US" sz="1500" b="1" dirty="0" err="1">
                <a:latin typeface="Arial"/>
                <a:cs typeface="Arial"/>
              </a:rPr>
              <a:t>Anl</a:t>
            </a:r>
            <a:r>
              <a:rPr lang="en-US" sz="1500" b="1" dirty="0">
                <a:latin typeface="Arial"/>
                <a:cs typeface="Arial"/>
              </a:rPr>
              <a:t>.</a:t>
            </a:r>
          </a:p>
        </p:txBody>
      </p:sp>
      <p:sp>
        <p:nvSpPr>
          <p:cNvPr id="26" name="Oval 25"/>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27" name="Picture 26" descr="2000px-Seal_of_the_United_States_Department_of_Commerce.sv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28" name="TextBox 27"/>
          <p:cNvSpPr txBox="1"/>
          <p:nvPr/>
        </p:nvSpPr>
        <p:spPr>
          <a:xfrm>
            <a:off x="5044564" y="1921378"/>
            <a:ext cx="4241420" cy="2308320"/>
          </a:xfrm>
          <a:prstGeom prst="rect">
            <a:avLst/>
          </a:prstGeom>
          <a:noFill/>
        </p:spPr>
        <p:txBody>
          <a:bodyPr wrap="square" lIns="91436" tIns="45718" rIns="91436" bIns="45718" rtlCol="0">
            <a:spAutoFit/>
          </a:bodyPr>
          <a:lstStyle/>
          <a:p>
            <a:pPr marL="285736" indent="-285736">
              <a:buFont typeface="Arial"/>
              <a:buChar char="•"/>
            </a:pPr>
            <a:r>
              <a:rPr lang="en-US" dirty="0" smtClean="0">
                <a:latin typeface="Arial"/>
                <a:cs typeface="Arial"/>
              </a:rPr>
              <a:t>GFSv16 </a:t>
            </a:r>
            <a:r>
              <a:rPr lang="en-US" dirty="0">
                <a:latin typeface="Arial"/>
                <a:cs typeface="Arial"/>
              </a:rPr>
              <a:t>forecasted </a:t>
            </a:r>
            <a:r>
              <a:rPr lang="en-US" dirty="0" smtClean="0">
                <a:latin typeface="Arial"/>
                <a:cs typeface="Arial"/>
              </a:rPr>
              <a:t>the location of the cutoff low </a:t>
            </a:r>
            <a:r>
              <a:rPr lang="en-US" dirty="0">
                <a:latin typeface="Arial"/>
                <a:cs typeface="Arial"/>
              </a:rPr>
              <a:t>earlier and more consistently </a:t>
            </a:r>
            <a:r>
              <a:rPr lang="en-US" dirty="0" smtClean="0">
                <a:latin typeface="Arial"/>
                <a:cs typeface="Arial"/>
              </a:rPr>
              <a:t>than GFSv15:</a:t>
            </a:r>
          </a:p>
          <a:p>
            <a:pPr marL="742902" lvl="1" indent="-285736">
              <a:buFont typeface="Arial"/>
              <a:buChar char="•"/>
            </a:pPr>
            <a:r>
              <a:rPr lang="en-US" b="1" dirty="0" smtClean="0">
                <a:latin typeface="Arial"/>
                <a:cs typeface="Arial"/>
              </a:rPr>
              <a:t>TC Olga</a:t>
            </a:r>
          </a:p>
          <a:p>
            <a:pPr marL="742902" lvl="1" indent="-285736">
              <a:buFont typeface="Arial"/>
              <a:buChar char="•"/>
            </a:pPr>
            <a:r>
              <a:rPr lang="en-US" b="1" dirty="0" smtClean="0">
                <a:latin typeface="Arial"/>
                <a:cs typeface="Arial"/>
              </a:rPr>
              <a:t>Post-Thanksgiving Storm</a:t>
            </a:r>
          </a:p>
          <a:p>
            <a:pPr marL="742902" lvl="1" indent="-285736">
              <a:buFont typeface="Arial"/>
              <a:buChar char="•"/>
            </a:pPr>
            <a:r>
              <a:rPr lang="en-US" b="1" dirty="0" smtClean="0">
                <a:latin typeface="Arial"/>
                <a:cs typeface="Arial"/>
              </a:rPr>
              <a:t>North Pacific Cyclone </a:t>
            </a:r>
            <a:endParaRPr lang="en-US" b="1" dirty="0">
              <a:latin typeface="Arial"/>
              <a:cs typeface="Arial"/>
            </a:endParaRPr>
          </a:p>
          <a:p>
            <a:pPr marL="285736" indent="-285736">
              <a:buFont typeface="Arial"/>
              <a:buChar char="•"/>
            </a:pPr>
            <a:endParaRPr lang="en-US" dirty="0" smtClean="0">
              <a:solidFill>
                <a:srgbClr val="FF0000"/>
              </a:solidFill>
              <a:latin typeface="Arial"/>
              <a:cs typeface="Arial"/>
            </a:endParaRPr>
          </a:p>
          <a:p>
            <a:pPr marL="285736" indent="-285736">
              <a:buFont typeface="Arial"/>
              <a:buChar char="•"/>
            </a:pPr>
            <a:endParaRPr lang="en-US" dirty="0">
              <a:solidFill>
                <a:srgbClr val="FF0000"/>
              </a:solidFill>
              <a:latin typeface="Arial"/>
              <a:cs typeface="Arial"/>
            </a:endParaRPr>
          </a:p>
        </p:txBody>
      </p:sp>
    </p:spTree>
    <p:extLst>
      <p:ext uri="{BB962C8B-B14F-4D97-AF65-F5344CB8AC3E}">
        <p14:creationId xmlns:p14="http://schemas.microsoft.com/office/powerpoint/2010/main" val="37522590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5044564" y="1921378"/>
            <a:ext cx="4241420" cy="2585319"/>
          </a:xfrm>
          <a:prstGeom prst="rect">
            <a:avLst/>
          </a:prstGeom>
          <a:noFill/>
        </p:spPr>
        <p:txBody>
          <a:bodyPr wrap="square" lIns="91436" tIns="45718" rIns="91436" bIns="45718" rtlCol="0">
            <a:spAutoFit/>
          </a:bodyPr>
          <a:lstStyle/>
          <a:p>
            <a:pPr marL="285736" indent="-285736">
              <a:buFont typeface="Arial"/>
              <a:buChar char="•"/>
            </a:pPr>
            <a:r>
              <a:rPr lang="en-US" dirty="0" smtClean="0">
                <a:latin typeface="Arial"/>
                <a:cs typeface="Arial"/>
              </a:rPr>
              <a:t>GFSv16 </a:t>
            </a:r>
            <a:r>
              <a:rPr lang="en-US" dirty="0">
                <a:latin typeface="Arial"/>
                <a:cs typeface="Arial"/>
              </a:rPr>
              <a:t>forecasted </a:t>
            </a:r>
            <a:r>
              <a:rPr lang="en-US" dirty="0" smtClean="0">
                <a:latin typeface="Arial"/>
                <a:cs typeface="Arial"/>
              </a:rPr>
              <a:t>the location of the cutoff low </a:t>
            </a:r>
            <a:r>
              <a:rPr lang="en-US" dirty="0">
                <a:latin typeface="Arial"/>
                <a:cs typeface="Arial"/>
              </a:rPr>
              <a:t>earlier and more consistently </a:t>
            </a:r>
            <a:r>
              <a:rPr lang="en-US" dirty="0" smtClean="0">
                <a:latin typeface="Arial"/>
                <a:cs typeface="Arial"/>
              </a:rPr>
              <a:t>than GFSv15:</a:t>
            </a:r>
          </a:p>
          <a:p>
            <a:pPr marL="742902" lvl="1" indent="-285736">
              <a:buFont typeface="Arial"/>
              <a:buChar char="•"/>
            </a:pPr>
            <a:r>
              <a:rPr lang="en-US" b="1" dirty="0" smtClean="0">
                <a:latin typeface="Arial"/>
                <a:cs typeface="Arial"/>
              </a:rPr>
              <a:t>TC Olga</a:t>
            </a:r>
          </a:p>
          <a:p>
            <a:pPr marL="742902" lvl="1" indent="-285736">
              <a:buFont typeface="Arial"/>
              <a:buChar char="•"/>
            </a:pPr>
            <a:r>
              <a:rPr lang="en-US" b="1" dirty="0" smtClean="0">
                <a:latin typeface="Arial"/>
                <a:cs typeface="Arial"/>
              </a:rPr>
              <a:t>Post-Thanksgiving Storm</a:t>
            </a:r>
          </a:p>
          <a:p>
            <a:pPr marL="742902" lvl="1" indent="-285736">
              <a:buFont typeface="Arial"/>
              <a:buChar char="•"/>
            </a:pPr>
            <a:r>
              <a:rPr lang="en-US" b="1" dirty="0" smtClean="0">
                <a:latin typeface="Arial"/>
                <a:cs typeface="Arial"/>
              </a:rPr>
              <a:t>North Pacific Cyclone</a:t>
            </a:r>
          </a:p>
          <a:p>
            <a:pPr marL="742902" lvl="1" indent="-285736">
              <a:buFont typeface="Arial"/>
              <a:buChar char="•"/>
            </a:pPr>
            <a:r>
              <a:rPr lang="en-US" b="1" dirty="0" smtClean="0">
                <a:latin typeface="Arial"/>
                <a:cs typeface="Arial"/>
              </a:rPr>
              <a:t>May 2019 High Risk </a:t>
            </a:r>
            <a:endParaRPr lang="en-US" b="1" dirty="0">
              <a:latin typeface="Arial"/>
              <a:cs typeface="Arial"/>
            </a:endParaRPr>
          </a:p>
          <a:p>
            <a:pPr marL="285736" indent="-285736">
              <a:buFont typeface="Arial"/>
              <a:buChar char="•"/>
            </a:pPr>
            <a:endParaRPr lang="en-US" dirty="0" smtClean="0">
              <a:solidFill>
                <a:srgbClr val="FF0000"/>
              </a:solidFill>
              <a:latin typeface="Arial"/>
              <a:cs typeface="Arial"/>
            </a:endParaRPr>
          </a:p>
          <a:p>
            <a:pPr marL="285736" indent="-285736">
              <a:buFont typeface="Arial"/>
              <a:buChar char="•"/>
            </a:pPr>
            <a:endParaRPr lang="en-US" dirty="0">
              <a:solidFill>
                <a:srgbClr val="FF0000"/>
              </a:solidFill>
              <a:latin typeface="Arial"/>
              <a:cs typeface="Aria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2" y="1050120"/>
            <a:ext cx="5294170" cy="4069632"/>
          </a:xfrm>
          <a:prstGeom prst="rect">
            <a:avLst/>
          </a:prstGeom>
        </p:spPr>
      </p:pic>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1" name="TextBox 20"/>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Captures Synoptic Pattern Better</a:t>
            </a:r>
          </a:p>
        </p:txBody>
      </p:sp>
      <p:sp>
        <p:nvSpPr>
          <p:cNvPr id="25" name="TextBox 24"/>
          <p:cNvSpPr txBox="1"/>
          <p:nvPr/>
        </p:nvSpPr>
        <p:spPr>
          <a:xfrm>
            <a:off x="5430150" y="1074877"/>
            <a:ext cx="3400093" cy="584771"/>
          </a:xfrm>
          <a:prstGeom prst="rect">
            <a:avLst/>
          </a:prstGeom>
          <a:solidFill>
            <a:srgbClr val="FFFFFF"/>
          </a:solidFill>
          <a:ln>
            <a:solidFill>
              <a:schemeClr val="tx1"/>
            </a:solidFill>
          </a:ln>
        </p:spPr>
        <p:txBody>
          <a:bodyPr wrap="square" lIns="91436" tIns="45718" rIns="91436" bIns="45718" rtlCol="0">
            <a:spAutoFit/>
          </a:bodyPr>
          <a:lstStyle/>
          <a:p>
            <a:pPr algn="ctr"/>
            <a:r>
              <a:rPr lang="en-US" sz="1600" b="1" dirty="0" smtClean="0">
                <a:solidFill>
                  <a:srgbClr val="FF0000"/>
                </a:solidFill>
                <a:latin typeface="Arial"/>
                <a:cs typeface="Arial"/>
              </a:rPr>
              <a:t>May 2019 High Risk (F120)</a:t>
            </a:r>
            <a:r>
              <a:rPr lang="en-US" sz="1600" b="1" dirty="0">
                <a:solidFill>
                  <a:srgbClr val="FF0000"/>
                </a:solidFill>
                <a:latin typeface="Arial"/>
                <a:cs typeface="Arial"/>
              </a:rPr>
              <a:t/>
            </a:r>
            <a:br>
              <a:rPr lang="en-US" sz="1600" b="1" dirty="0">
                <a:solidFill>
                  <a:srgbClr val="FF0000"/>
                </a:solidFill>
                <a:latin typeface="Arial"/>
                <a:cs typeface="Arial"/>
              </a:rPr>
            </a:br>
            <a:r>
              <a:rPr lang="en-US" sz="1600" b="1" dirty="0">
                <a:solidFill>
                  <a:srgbClr val="FF0000"/>
                </a:solidFill>
                <a:latin typeface="Arial"/>
                <a:cs typeface="Arial"/>
              </a:rPr>
              <a:t>Valid: 12Z </a:t>
            </a:r>
            <a:r>
              <a:rPr lang="en-US" sz="1600" b="1" dirty="0" smtClean="0">
                <a:solidFill>
                  <a:srgbClr val="FF0000"/>
                </a:solidFill>
                <a:latin typeface="Arial"/>
                <a:cs typeface="Arial"/>
              </a:rPr>
              <a:t>5/21/19 </a:t>
            </a:r>
            <a:endParaRPr lang="en-US" sz="1600" b="1" dirty="0">
              <a:solidFill>
                <a:srgbClr val="FF0000"/>
              </a:solidFill>
              <a:latin typeface="Arial"/>
              <a:cs typeface="Arial"/>
            </a:endParaRPr>
          </a:p>
        </p:txBody>
      </p:sp>
      <p:sp>
        <p:nvSpPr>
          <p:cNvPr id="30" name="TextBox 29"/>
          <p:cNvSpPr txBox="1"/>
          <p:nvPr/>
        </p:nvSpPr>
        <p:spPr>
          <a:xfrm>
            <a:off x="1491248" y="2447192"/>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GFSv15</a:t>
            </a:r>
          </a:p>
        </p:txBody>
      </p:sp>
      <p:sp>
        <p:nvSpPr>
          <p:cNvPr id="31" name="TextBox 30"/>
          <p:cNvSpPr txBox="1"/>
          <p:nvPr/>
        </p:nvSpPr>
        <p:spPr>
          <a:xfrm>
            <a:off x="4150858" y="2447192"/>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GFSv16</a:t>
            </a:r>
          </a:p>
        </p:txBody>
      </p:sp>
      <p:sp>
        <p:nvSpPr>
          <p:cNvPr id="32" name="TextBox 31"/>
          <p:cNvSpPr txBox="1"/>
          <p:nvPr/>
        </p:nvSpPr>
        <p:spPr>
          <a:xfrm>
            <a:off x="1491248" y="4524038"/>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v16−v15</a:t>
            </a:r>
          </a:p>
        </p:txBody>
      </p:sp>
      <p:sp>
        <p:nvSpPr>
          <p:cNvPr id="33" name="TextBox 32"/>
          <p:cNvSpPr txBox="1"/>
          <p:nvPr/>
        </p:nvSpPr>
        <p:spPr>
          <a:xfrm>
            <a:off x="4150858" y="4524038"/>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 </a:t>
            </a:r>
            <a:r>
              <a:rPr lang="en-US" sz="1500" b="1" dirty="0" err="1">
                <a:latin typeface="Arial"/>
                <a:cs typeface="Arial"/>
              </a:rPr>
              <a:t>Anl</a:t>
            </a:r>
            <a:r>
              <a:rPr lang="en-US" sz="1500" b="1" dirty="0">
                <a:latin typeface="Arial"/>
                <a:cs typeface="Arial"/>
              </a:rPr>
              <a:t>.</a:t>
            </a:r>
          </a:p>
        </p:txBody>
      </p:sp>
    </p:spTree>
    <p:extLst>
      <p:ext uri="{BB962C8B-B14F-4D97-AF65-F5344CB8AC3E}">
        <p14:creationId xmlns:p14="http://schemas.microsoft.com/office/powerpoint/2010/main" val="40989374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17" name="TextBox 16"/>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Goals of the GFSv16 Upgrade</a:t>
            </a: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4" name="TextBox 3">
            <a:extLst>
              <a:ext uri="{FF2B5EF4-FFF2-40B4-BE49-F238E27FC236}">
                <a16:creationId xmlns:a16="http://schemas.microsoft.com/office/drawing/2014/main" xmlns="" id="{DD332725-6EF7-2445-8D01-EC7E12ECF938}"/>
              </a:ext>
            </a:extLst>
          </p:cNvPr>
          <p:cNvSpPr txBox="1">
            <a:spLocks noChangeArrowheads="1"/>
          </p:cNvSpPr>
          <p:nvPr/>
        </p:nvSpPr>
        <p:spPr bwMode="auto">
          <a:xfrm>
            <a:off x="254409" y="1096933"/>
            <a:ext cx="8891680" cy="3831813"/>
          </a:xfrm>
          <a:prstGeom prst="rect">
            <a:avLst/>
          </a:prstGeom>
          <a:noFill/>
          <a:ln w="9525">
            <a:noFill/>
            <a:miter lim="800000"/>
            <a:headEnd/>
            <a:tailEnd/>
          </a:ln>
        </p:spPr>
        <p:txBody>
          <a:bodyPr wrap="square" lIns="91434" tIns="45717" rIns="91434" bIns="45717">
            <a:spAutoFit/>
          </a:bodyPr>
          <a:lstStyle/>
          <a:p>
            <a:pPr marL="285729" indent="-285729">
              <a:buFont typeface="Arial" charset="0"/>
              <a:buChar char="•"/>
            </a:pPr>
            <a:r>
              <a:rPr lang="en-US" sz="2000" dirty="0">
                <a:latin typeface="Arial"/>
                <a:cs typeface="Arial"/>
              </a:rPr>
              <a:t>Reduce the low-level cold bias seen in GFSv15 during the cool season</a:t>
            </a:r>
          </a:p>
          <a:p>
            <a:pPr marL="285729" indent="-285729">
              <a:buFont typeface="Arial" charset="0"/>
              <a:buChar char="•"/>
            </a:pPr>
            <a:endParaRPr lang="en-US" sz="2000" dirty="0">
              <a:latin typeface="Arial"/>
              <a:cs typeface="Arial"/>
            </a:endParaRPr>
          </a:p>
          <a:p>
            <a:pPr marL="285729" indent="-285729">
              <a:buFont typeface="Arial" charset="0"/>
              <a:buChar char="•"/>
            </a:pPr>
            <a:r>
              <a:rPr lang="en-US" sz="2000" dirty="0">
                <a:latin typeface="Arial"/>
                <a:cs typeface="Arial"/>
              </a:rPr>
              <a:t>Improve handling of inversions in the planetary boundary layer (PBL)</a:t>
            </a:r>
          </a:p>
          <a:p>
            <a:pPr marL="285729" indent="-285729">
              <a:buFont typeface="Arial" charset="0"/>
              <a:buChar char="•"/>
            </a:pPr>
            <a:endParaRPr lang="en-US" sz="2000" dirty="0">
              <a:latin typeface="Arial"/>
              <a:cs typeface="Arial"/>
            </a:endParaRPr>
          </a:p>
          <a:p>
            <a:pPr marL="285729" indent="-285729">
              <a:buFont typeface="Arial" charset="0"/>
              <a:buChar char="•"/>
            </a:pPr>
            <a:r>
              <a:rPr lang="en-US" sz="2000" dirty="0">
                <a:latin typeface="Arial"/>
                <a:cs typeface="Arial"/>
              </a:rPr>
              <a:t>Reduce near-surface temperature biases in all seasons</a:t>
            </a:r>
          </a:p>
          <a:p>
            <a:pPr marL="285729" indent="-285729">
              <a:buFont typeface="Arial" charset="0"/>
              <a:buChar char="•"/>
            </a:pPr>
            <a:endParaRPr lang="en-US" sz="2000" dirty="0">
              <a:latin typeface="Arial"/>
              <a:cs typeface="Arial"/>
            </a:endParaRPr>
          </a:p>
          <a:p>
            <a:pPr marL="285729" indent="-285729">
              <a:buFont typeface="Arial" charset="0"/>
              <a:buChar char="•"/>
            </a:pPr>
            <a:r>
              <a:rPr lang="en-US" sz="2000" dirty="0">
                <a:latin typeface="Arial"/>
                <a:cs typeface="Arial"/>
              </a:rPr>
              <a:t>Improve forecasts of the upper atmosphere</a:t>
            </a:r>
          </a:p>
          <a:p>
            <a:pPr marL="285729" indent="-285729">
              <a:buFont typeface="Arial" charset="0"/>
              <a:buChar char="•"/>
            </a:pPr>
            <a:endParaRPr lang="en-US" sz="2000" dirty="0">
              <a:latin typeface="Arial"/>
              <a:cs typeface="Arial"/>
            </a:endParaRPr>
          </a:p>
          <a:p>
            <a:pPr marL="285729" indent="-285729">
              <a:buFont typeface="Arial" charset="0"/>
              <a:buChar char="•"/>
            </a:pPr>
            <a:r>
              <a:rPr lang="en-US" sz="2000" dirty="0">
                <a:latin typeface="Arial"/>
                <a:cs typeface="Arial"/>
              </a:rPr>
              <a:t>Replace the operational Global Wave Deterministic </a:t>
            </a:r>
            <a:r>
              <a:rPr lang="en-US" sz="2000" dirty="0" smtClean="0">
                <a:latin typeface="Arial"/>
                <a:cs typeface="Arial"/>
              </a:rPr>
              <a:t>model </a:t>
            </a:r>
            <a:r>
              <a:rPr lang="en-US" sz="2000" dirty="0" smtClean="0">
                <a:latin typeface="Arial"/>
                <a:cs typeface="Arial"/>
              </a:rPr>
              <a:t>(</a:t>
            </a:r>
            <a:r>
              <a:rPr lang="en-US" sz="2000" dirty="0">
                <a:latin typeface="Arial"/>
                <a:cs typeface="Arial"/>
              </a:rPr>
              <a:t>Multi-1) </a:t>
            </a:r>
            <a:r>
              <a:rPr lang="en-US" sz="2000" dirty="0" smtClean="0">
                <a:latin typeface="Arial"/>
                <a:cs typeface="Arial"/>
              </a:rPr>
              <a:t/>
            </a:r>
            <a:br>
              <a:rPr lang="en-US" sz="2000" dirty="0" smtClean="0">
                <a:latin typeface="Arial"/>
                <a:cs typeface="Arial"/>
              </a:rPr>
            </a:br>
            <a:r>
              <a:rPr lang="en-US" sz="2000" dirty="0" smtClean="0">
                <a:latin typeface="Arial"/>
                <a:cs typeface="Arial"/>
              </a:rPr>
              <a:t>with </a:t>
            </a:r>
            <a:r>
              <a:rPr lang="en-US" sz="2000" dirty="0" smtClean="0">
                <a:latin typeface="Arial"/>
                <a:cs typeface="Arial"/>
              </a:rPr>
              <a:t>a </a:t>
            </a:r>
            <a:r>
              <a:rPr lang="en-US" sz="2000" dirty="0">
                <a:latin typeface="Arial"/>
                <a:cs typeface="Arial"/>
              </a:rPr>
              <a:t>wave component coupled to the atmosphere </a:t>
            </a:r>
            <a:r>
              <a:rPr lang="en-US" sz="2000" dirty="0" smtClean="0">
                <a:latin typeface="Arial"/>
                <a:cs typeface="Arial"/>
              </a:rPr>
              <a:t>(in GFSv16)</a:t>
            </a:r>
            <a:endParaRPr lang="en-US" sz="2000" dirty="0">
              <a:latin typeface="Arial"/>
              <a:cs typeface="Arial"/>
            </a:endParaRPr>
          </a:p>
          <a:p>
            <a:pPr marL="285729" indent="-285729">
              <a:buFont typeface="Arial" charset="0"/>
              <a:buChar char="•"/>
            </a:pPr>
            <a:endParaRPr lang="en-US" sz="2000" dirty="0">
              <a:latin typeface="Arial"/>
              <a:cs typeface="Arial"/>
            </a:endParaRPr>
          </a:p>
          <a:p>
            <a:pPr marL="285729" indent="-285729">
              <a:buFont typeface="Arial" charset="0"/>
              <a:buChar char="•"/>
            </a:pPr>
            <a:r>
              <a:rPr lang="en-US" sz="2000" dirty="0">
                <a:latin typeface="Arial"/>
                <a:cs typeface="Arial"/>
              </a:rPr>
              <a:t>Transition </a:t>
            </a:r>
            <a:r>
              <a:rPr lang="en-US" sz="2000" dirty="0" smtClean="0">
                <a:latin typeface="Arial"/>
                <a:cs typeface="Arial"/>
              </a:rPr>
              <a:t>GFS evaluation </a:t>
            </a:r>
            <a:r>
              <a:rPr lang="en-US" sz="2000" dirty="0">
                <a:latin typeface="Arial"/>
                <a:cs typeface="Arial"/>
              </a:rPr>
              <a:t>materials from VSDB to MET/</a:t>
            </a:r>
            <a:r>
              <a:rPr lang="en-US" sz="2000" dirty="0" err="1">
                <a:latin typeface="Arial"/>
                <a:cs typeface="Arial"/>
              </a:rPr>
              <a:t>METplus</a:t>
            </a:r>
            <a:endParaRPr lang="en-US" sz="2000" dirty="0">
              <a:latin typeface="Arial"/>
              <a:cs typeface="Arial"/>
            </a:endParaRPr>
          </a:p>
        </p:txBody>
      </p:sp>
    </p:spTree>
    <p:extLst>
      <p:ext uri="{BB962C8B-B14F-4D97-AF65-F5344CB8AC3E}">
        <p14:creationId xmlns:p14="http://schemas.microsoft.com/office/powerpoint/2010/main" val="32295674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1" name="TextBox 20"/>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Position of Frontal Boundaries</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159" t="13751" r="12187" b="15903"/>
          <a:stretch/>
        </p:blipFill>
        <p:spPr>
          <a:xfrm>
            <a:off x="954814" y="988888"/>
            <a:ext cx="6852787" cy="3830627"/>
          </a:xfrm>
          <a:prstGeom prst="rect">
            <a:avLst/>
          </a:prstGeom>
        </p:spPr>
      </p:pic>
      <p:sp>
        <p:nvSpPr>
          <p:cNvPr id="2" name="TextBox 1"/>
          <p:cNvSpPr txBox="1"/>
          <p:nvPr/>
        </p:nvSpPr>
        <p:spPr>
          <a:xfrm>
            <a:off x="1772833" y="4798695"/>
            <a:ext cx="5598334" cy="338550"/>
          </a:xfrm>
          <a:prstGeom prst="rect">
            <a:avLst/>
          </a:prstGeom>
          <a:solidFill>
            <a:srgbClr val="FBFF53"/>
          </a:solidFill>
          <a:ln>
            <a:noFill/>
          </a:ln>
        </p:spPr>
        <p:txBody>
          <a:bodyPr wrap="square" lIns="91436" tIns="45718" rIns="91436" bIns="45718" rtlCol="0">
            <a:spAutoFit/>
          </a:bodyPr>
          <a:lstStyle/>
          <a:p>
            <a:pPr algn="ctr"/>
            <a:r>
              <a:rPr lang="en-US" sz="1600" i="1" dirty="0" smtClean="0">
                <a:solidFill>
                  <a:srgbClr val="000000"/>
                </a:solidFill>
                <a:latin typeface="Arial"/>
                <a:cs typeface="Arial"/>
              </a:rPr>
              <a:t>Thanks to Chris </a:t>
            </a:r>
            <a:r>
              <a:rPr lang="en-US" sz="1600" i="1" dirty="0" err="1">
                <a:solidFill>
                  <a:srgbClr val="000000"/>
                </a:solidFill>
                <a:latin typeface="Arial"/>
                <a:cs typeface="Arial"/>
              </a:rPr>
              <a:t>Karstens</a:t>
            </a:r>
            <a:r>
              <a:rPr lang="en-US" sz="1600" i="1" dirty="0">
                <a:solidFill>
                  <a:srgbClr val="000000"/>
                </a:solidFill>
                <a:latin typeface="Arial"/>
                <a:cs typeface="Arial"/>
              </a:rPr>
              <a:t> (SPC) from NWS SOO Team</a:t>
            </a:r>
          </a:p>
        </p:txBody>
      </p:sp>
      <p:sp>
        <p:nvSpPr>
          <p:cNvPr id="3" name="TextBox 2"/>
          <p:cNvSpPr txBox="1"/>
          <p:nvPr/>
        </p:nvSpPr>
        <p:spPr>
          <a:xfrm>
            <a:off x="7720739" y="2514043"/>
            <a:ext cx="1490615" cy="1077218"/>
          </a:xfrm>
          <a:prstGeom prst="rect">
            <a:avLst/>
          </a:prstGeom>
          <a:noFill/>
        </p:spPr>
        <p:txBody>
          <a:bodyPr wrap="square" rtlCol="0">
            <a:spAutoFit/>
          </a:bodyPr>
          <a:lstStyle/>
          <a:p>
            <a:pPr algn="ctr"/>
            <a:r>
              <a:rPr lang="en-US" sz="1600" b="1" dirty="0" smtClean="0">
                <a:latin typeface="Arial"/>
                <a:cs typeface="Arial"/>
              </a:rPr>
              <a:t>Warm front</a:t>
            </a:r>
          </a:p>
          <a:p>
            <a:pPr algn="ctr"/>
            <a:r>
              <a:rPr lang="en-US" sz="1600" b="1" dirty="0">
                <a:latin typeface="Arial"/>
                <a:cs typeface="Arial"/>
              </a:rPr>
              <a:t>p</a:t>
            </a:r>
            <a:r>
              <a:rPr lang="en-US" sz="1600" b="1" dirty="0" smtClean="0">
                <a:latin typeface="Arial"/>
                <a:cs typeface="Arial"/>
              </a:rPr>
              <a:t>lacement</a:t>
            </a:r>
            <a:br>
              <a:rPr lang="en-US" sz="1600" b="1" dirty="0" smtClean="0">
                <a:latin typeface="Arial"/>
                <a:cs typeface="Arial"/>
              </a:rPr>
            </a:br>
            <a:r>
              <a:rPr lang="en-US" sz="1600" dirty="0" smtClean="0">
                <a:latin typeface="Arial"/>
                <a:cs typeface="Arial"/>
              </a:rPr>
              <a:t>was correctly further south</a:t>
            </a:r>
            <a:endParaRPr lang="en-US" sz="1600" dirty="0">
              <a:latin typeface="Arial"/>
              <a:cs typeface="Arial"/>
            </a:endParaRPr>
          </a:p>
        </p:txBody>
      </p:sp>
      <p:sp>
        <p:nvSpPr>
          <p:cNvPr id="13" name="TextBox 12"/>
          <p:cNvSpPr txBox="1"/>
          <p:nvPr/>
        </p:nvSpPr>
        <p:spPr>
          <a:xfrm>
            <a:off x="4759627" y="2584146"/>
            <a:ext cx="954993" cy="292388"/>
          </a:xfrm>
          <a:prstGeom prst="rect">
            <a:avLst/>
          </a:prstGeom>
          <a:solidFill>
            <a:srgbClr val="FFFFFF"/>
          </a:solidFill>
          <a:ln>
            <a:solidFill>
              <a:schemeClr val="tx1"/>
            </a:solidFill>
          </a:ln>
        </p:spPr>
        <p:txBody>
          <a:bodyPr wrap="square" rtlCol="0">
            <a:spAutoFit/>
          </a:bodyPr>
          <a:lstStyle/>
          <a:p>
            <a:pPr algn="ctr"/>
            <a:r>
              <a:rPr lang="en-US" sz="1300" b="1" dirty="0" smtClean="0">
                <a:latin typeface="Arial"/>
                <a:cs typeface="Arial"/>
              </a:rPr>
              <a:t>GFSv15</a:t>
            </a:r>
            <a:endParaRPr lang="en-US" sz="1300" b="1" dirty="0">
              <a:latin typeface="Arial"/>
              <a:cs typeface="Arial"/>
            </a:endParaRPr>
          </a:p>
        </p:txBody>
      </p:sp>
      <p:sp>
        <p:nvSpPr>
          <p:cNvPr id="14" name="TextBox 13"/>
          <p:cNvSpPr txBox="1"/>
          <p:nvPr/>
        </p:nvSpPr>
        <p:spPr>
          <a:xfrm>
            <a:off x="6823851" y="2584146"/>
            <a:ext cx="954993" cy="292388"/>
          </a:xfrm>
          <a:prstGeom prst="rect">
            <a:avLst/>
          </a:prstGeom>
          <a:solidFill>
            <a:srgbClr val="FFFFFF"/>
          </a:solidFill>
          <a:ln>
            <a:solidFill>
              <a:schemeClr val="tx1"/>
            </a:solidFill>
          </a:ln>
        </p:spPr>
        <p:txBody>
          <a:bodyPr wrap="square" rtlCol="0">
            <a:spAutoFit/>
          </a:bodyPr>
          <a:lstStyle/>
          <a:p>
            <a:pPr algn="ctr"/>
            <a:r>
              <a:rPr lang="en-US" sz="1300" b="1" dirty="0" smtClean="0">
                <a:latin typeface="Arial"/>
                <a:cs typeface="Arial"/>
              </a:rPr>
              <a:t>GFSv16</a:t>
            </a:r>
            <a:endParaRPr lang="en-US" sz="1300" b="1" dirty="0">
              <a:latin typeface="Arial"/>
              <a:cs typeface="Arial"/>
            </a:endParaRPr>
          </a:p>
        </p:txBody>
      </p:sp>
      <p:sp>
        <p:nvSpPr>
          <p:cNvPr id="16" name="TextBox 15"/>
          <p:cNvSpPr txBox="1"/>
          <p:nvPr/>
        </p:nvSpPr>
        <p:spPr>
          <a:xfrm>
            <a:off x="4759627" y="4188931"/>
            <a:ext cx="954993" cy="292388"/>
          </a:xfrm>
          <a:prstGeom prst="rect">
            <a:avLst/>
          </a:prstGeom>
          <a:solidFill>
            <a:srgbClr val="FFFFFF"/>
          </a:solidFill>
          <a:ln>
            <a:solidFill>
              <a:schemeClr val="tx1"/>
            </a:solidFill>
          </a:ln>
        </p:spPr>
        <p:txBody>
          <a:bodyPr wrap="square" rtlCol="0">
            <a:spAutoFit/>
          </a:bodyPr>
          <a:lstStyle/>
          <a:p>
            <a:pPr algn="ctr"/>
            <a:r>
              <a:rPr lang="en-US" sz="1300" b="1" dirty="0" smtClean="0">
                <a:latin typeface="Arial"/>
                <a:cs typeface="Arial"/>
              </a:rPr>
              <a:t>v16−v15</a:t>
            </a:r>
            <a:endParaRPr lang="en-US" sz="1300" b="1" dirty="0">
              <a:latin typeface="Arial"/>
              <a:cs typeface="Arial"/>
            </a:endParaRPr>
          </a:p>
        </p:txBody>
      </p:sp>
      <p:sp>
        <p:nvSpPr>
          <p:cNvPr id="17" name="TextBox 16"/>
          <p:cNvSpPr txBox="1"/>
          <p:nvPr/>
        </p:nvSpPr>
        <p:spPr>
          <a:xfrm>
            <a:off x="6823851" y="4188931"/>
            <a:ext cx="954993" cy="292388"/>
          </a:xfrm>
          <a:prstGeom prst="rect">
            <a:avLst/>
          </a:prstGeom>
          <a:solidFill>
            <a:srgbClr val="FFFFFF"/>
          </a:solidFill>
          <a:ln>
            <a:solidFill>
              <a:schemeClr val="tx1"/>
            </a:solidFill>
          </a:ln>
        </p:spPr>
        <p:txBody>
          <a:bodyPr wrap="square" rtlCol="0">
            <a:spAutoFit/>
          </a:bodyPr>
          <a:lstStyle/>
          <a:p>
            <a:pPr algn="ctr"/>
            <a:r>
              <a:rPr lang="en-US" sz="1300" b="1" dirty="0" smtClean="0">
                <a:latin typeface="Arial"/>
                <a:cs typeface="Arial"/>
              </a:rPr>
              <a:t>RAP </a:t>
            </a:r>
            <a:r>
              <a:rPr lang="en-US" sz="1300" b="1" dirty="0" err="1">
                <a:latin typeface="Arial"/>
                <a:cs typeface="Arial"/>
              </a:rPr>
              <a:t>Anl</a:t>
            </a:r>
            <a:r>
              <a:rPr lang="en-US" sz="1300" b="1" dirty="0">
                <a:latin typeface="Arial"/>
                <a:cs typeface="Arial"/>
              </a:rPr>
              <a:t>.</a:t>
            </a:r>
          </a:p>
        </p:txBody>
      </p:sp>
    </p:spTree>
    <p:extLst>
      <p:ext uri="{BB962C8B-B14F-4D97-AF65-F5344CB8AC3E}">
        <p14:creationId xmlns:p14="http://schemas.microsoft.com/office/powerpoint/2010/main" val="26435411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5044562" y="1921377"/>
            <a:ext cx="4099438" cy="1200329"/>
          </a:xfrm>
          <a:prstGeom prst="rect">
            <a:avLst/>
          </a:prstGeom>
          <a:noFill/>
        </p:spPr>
        <p:txBody>
          <a:bodyPr wrap="square" rtlCol="0">
            <a:spAutoFit/>
          </a:bodyPr>
          <a:lstStyle/>
          <a:p>
            <a:pPr marL="285750" indent="-285750">
              <a:buFont typeface="Arial"/>
              <a:buChar char="•"/>
            </a:pPr>
            <a:r>
              <a:rPr lang="en-US" dirty="0">
                <a:latin typeface="Arial"/>
                <a:cs typeface="Arial"/>
              </a:rPr>
              <a:t>GFSv16 forecasted the position of the </a:t>
            </a:r>
            <a:r>
              <a:rPr lang="en-US" dirty="0" smtClean="0">
                <a:latin typeface="Arial"/>
                <a:cs typeface="Arial"/>
              </a:rPr>
              <a:t>cold front </a:t>
            </a:r>
            <a:r>
              <a:rPr lang="en-US" dirty="0">
                <a:latin typeface="Arial"/>
                <a:cs typeface="Arial"/>
              </a:rPr>
              <a:t>more </a:t>
            </a:r>
            <a:r>
              <a:rPr lang="en-US" dirty="0" smtClean="0">
                <a:latin typeface="Arial"/>
                <a:cs typeface="Arial"/>
              </a:rPr>
              <a:t>correctly </a:t>
            </a:r>
            <a:r>
              <a:rPr lang="en-US" dirty="0">
                <a:latin typeface="Arial"/>
                <a:cs typeface="Arial"/>
              </a:rPr>
              <a:t>and consistently than </a:t>
            </a:r>
            <a:r>
              <a:rPr lang="en-US" dirty="0" smtClean="0">
                <a:latin typeface="Arial"/>
                <a:cs typeface="Arial"/>
              </a:rPr>
              <a:t>GFSv15</a:t>
            </a:r>
          </a:p>
          <a:p>
            <a:endParaRPr lang="en-US" dirty="0">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2" name="TextBox 21"/>
          <p:cNvSpPr txBox="1"/>
          <p:nvPr/>
        </p:nvSpPr>
        <p:spPr>
          <a:xfrm>
            <a:off x="5430148" y="1074875"/>
            <a:ext cx="3400093"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Cold Front Example (F048)</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12Z 09/10/20 </a:t>
            </a:r>
            <a:endParaRPr lang="en-US" b="1" dirty="0">
              <a:solidFill>
                <a:srgbClr val="FF0000"/>
              </a:solidFill>
              <a:latin typeface="Arial"/>
              <a:cs typeface="Aria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71" y="1177447"/>
            <a:ext cx="4871990" cy="3745103"/>
          </a:xfrm>
          <a:prstGeom prst="rect">
            <a:avLst/>
          </a:prstGeom>
        </p:spPr>
      </p:pic>
      <p:sp>
        <p:nvSpPr>
          <p:cNvPr id="23" name="TextBox 22"/>
          <p:cNvSpPr txBox="1"/>
          <p:nvPr/>
        </p:nvSpPr>
        <p:spPr>
          <a:xfrm>
            <a:off x="178833" y="1255307"/>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24" name="TextBox 23"/>
          <p:cNvSpPr txBox="1"/>
          <p:nvPr/>
        </p:nvSpPr>
        <p:spPr>
          <a:xfrm>
            <a:off x="2627927" y="1255307"/>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25" name="TextBox 24"/>
          <p:cNvSpPr txBox="1"/>
          <p:nvPr/>
        </p:nvSpPr>
        <p:spPr>
          <a:xfrm>
            <a:off x="178833" y="316794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sp>
        <p:nvSpPr>
          <p:cNvPr id="26" name="TextBox 25"/>
          <p:cNvSpPr txBox="1"/>
          <p:nvPr/>
        </p:nvSpPr>
        <p:spPr>
          <a:xfrm>
            <a:off x="2627927" y="316794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RAP </a:t>
            </a:r>
            <a:r>
              <a:rPr lang="en-US" sz="1500" b="1" dirty="0" err="1">
                <a:latin typeface="Arial"/>
                <a:cs typeface="Arial"/>
              </a:rPr>
              <a:t>Anl</a:t>
            </a:r>
            <a:r>
              <a:rPr lang="en-US" sz="1500" b="1" dirty="0">
                <a:latin typeface="Arial"/>
                <a:cs typeface="Arial"/>
              </a:rPr>
              <a:t>.</a:t>
            </a:r>
          </a:p>
        </p:txBody>
      </p:sp>
      <p:sp>
        <p:nvSpPr>
          <p:cNvPr id="19" name="TextBox 18"/>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Position of Frontal Boundaries</a:t>
            </a:r>
          </a:p>
        </p:txBody>
      </p:sp>
      <p:sp>
        <p:nvSpPr>
          <p:cNvPr id="2" name="Oval 1"/>
          <p:cNvSpPr/>
          <p:nvPr/>
        </p:nvSpPr>
        <p:spPr>
          <a:xfrm rot="19143773">
            <a:off x="763761" y="3826839"/>
            <a:ext cx="802679" cy="83112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584311" y="4545653"/>
            <a:ext cx="3050708" cy="584776"/>
          </a:xfrm>
          <a:prstGeom prst="rect">
            <a:avLst/>
          </a:prstGeom>
          <a:solidFill>
            <a:srgbClr val="FBFF53"/>
          </a:solidFill>
        </p:spPr>
        <p:txBody>
          <a:bodyPr wrap="none" rtlCol="0">
            <a:spAutoFit/>
          </a:bodyPr>
          <a:lstStyle/>
          <a:p>
            <a:pPr algn="ctr"/>
            <a:r>
              <a:rPr lang="en-US" sz="1600" i="1" dirty="0" smtClean="0">
                <a:latin typeface="Arial"/>
                <a:cs typeface="Arial"/>
              </a:rPr>
              <a:t>Thanks to </a:t>
            </a:r>
            <a:r>
              <a:rPr lang="en-US" sz="1600" i="1" dirty="0" err="1" smtClean="0">
                <a:latin typeface="Arial"/>
                <a:cs typeface="Arial"/>
              </a:rPr>
              <a:t>Steverino</a:t>
            </a:r>
            <a:r>
              <a:rPr lang="en-US" sz="1600" i="1" dirty="0" smtClean="0">
                <a:latin typeface="Arial"/>
                <a:cs typeface="Arial"/>
              </a:rPr>
              <a:t> Silberberg </a:t>
            </a:r>
            <a:br>
              <a:rPr lang="en-US" sz="1600" i="1" dirty="0" smtClean="0">
                <a:latin typeface="Arial"/>
                <a:cs typeface="Arial"/>
              </a:rPr>
            </a:br>
            <a:r>
              <a:rPr lang="en-US" sz="1600" i="1" dirty="0" smtClean="0">
                <a:latin typeface="Arial"/>
                <a:cs typeface="Arial"/>
              </a:rPr>
              <a:t>(AWC)</a:t>
            </a:r>
            <a:r>
              <a:rPr lang="en-US" sz="1600" i="1" dirty="0">
                <a:latin typeface="Arial"/>
                <a:cs typeface="Arial"/>
              </a:rPr>
              <a:t> </a:t>
            </a:r>
            <a:r>
              <a:rPr lang="en-US" sz="1600" i="1" dirty="0" smtClean="0">
                <a:solidFill>
                  <a:srgbClr val="000000"/>
                </a:solidFill>
                <a:latin typeface="Arial"/>
                <a:cs typeface="Arial"/>
              </a:rPr>
              <a:t>from </a:t>
            </a:r>
            <a:r>
              <a:rPr lang="en-US" sz="1600" i="1" dirty="0">
                <a:solidFill>
                  <a:srgbClr val="000000"/>
                </a:solidFill>
                <a:latin typeface="Arial"/>
                <a:cs typeface="Arial"/>
              </a:rPr>
              <a:t>NWS SOO Team</a:t>
            </a:r>
            <a:endParaRPr lang="en-US" sz="1600" i="1" dirty="0">
              <a:latin typeface="Arial"/>
              <a:cs typeface="Arial"/>
            </a:endParaRPr>
          </a:p>
        </p:txBody>
      </p:sp>
      <p:sp>
        <p:nvSpPr>
          <p:cNvPr id="28" name="Oval 27"/>
          <p:cNvSpPr/>
          <p:nvPr/>
        </p:nvSpPr>
        <p:spPr>
          <a:xfrm rot="19143773">
            <a:off x="3211872" y="3826840"/>
            <a:ext cx="802679" cy="83112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rot="19143773">
            <a:off x="763761" y="1908194"/>
            <a:ext cx="802679" cy="83112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rot="19143773">
            <a:off x="3211872" y="1908195"/>
            <a:ext cx="802679" cy="83112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3511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5044562" y="1921377"/>
            <a:ext cx="4099438" cy="1200329"/>
          </a:xfrm>
          <a:prstGeom prst="rect">
            <a:avLst/>
          </a:prstGeom>
          <a:noFill/>
        </p:spPr>
        <p:txBody>
          <a:bodyPr wrap="square" rtlCol="0">
            <a:spAutoFit/>
          </a:bodyPr>
          <a:lstStyle/>
          <a:p>
            <a:pPr marL="285750" indent="-285750">
              <a:buFont typeface="Arial"/>
              <a:buChar char="•"/>
            </a:pPr>
            <a:r>
              <a:rPr lang="en-US" dirty="0">
                <a:latin typeface="Arial"/>
                <a:cs typeface="Arial"/>
              </a:rPr>
              <a:t>GFSv16 forecasted the position of the </a:t>
            </a:r>
            <a:r>
              <a:rPr lang="en-US" dirty="0" err="1">
                <a:latin typeface="Arial"/>
                <a:cs typeface="Arial"/>
              </a:rPr>
              <a:t>dryline</a:t>
            </a:r>
            <a:r>
              <a:rPr lang="en-US" dirty="0">
                <a:latin typeface="Arial"/>
                <a:cs typeface="Arial"/>
              </a:rPr>
              <a:t> more </a:t>
            </a:r>
            <a:r>
              <a:rPr lang="en-US" dirty="0" smtClean="0">
                <a:latin typeface="Arial"/>
                <a:cs typeface="Arial"/>
              </a:rPr>
              <a:t>correctly </a:t>
            </a:r>
            <a:r>
              <a:rPr lang="en-US" dirty="0">
                <a:latin typeface="Arial"/>
                <a:cs typeface="Arial"/>
              </a:rPr>
              <a:t>and consistently than </a:t>
            </a:r>
            <a:r>
              <a:rPr lang="en-US" dirty="0" smtClean="0">
                <a:latin typeface="Arial"/>
                <a:cs typeface="Arial"/>
              </a:rPr>
              <a:t>GFSv15</a:t>
            </a:r>
          </a:p>
          <a:p>
            <a:endParaRPr lang="en-US" dirty="0">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2" name="TextBox 21"/>
          <p:cNvSpPr txBox="1"/>
          <p:nvPr/>
        </p:nvSpPr>
        <p:spPr>
          <a:xfrm>
            <a:off x="5430148" y="1074875"/>
            <a:ext cx="3400093"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Dry Line Example (F102)</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18Z 05/17/19 </a:t>
            </a:r>
            <a:endParaRPr lang="en-US" b="1" dirty="0">
              <a:solidFill>
                <a:srgbClr val="FF0000"/>
              </a:solidFill>
              <a:latin typeface="Arial"/>
              <a:cs typeface="Aria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70" y="1177447"/>
            <a:ext cx="4871992" cy="3745103"/>
          </a:xfrm>
          <a:prstGeom prst="rect">
            <a:avLst/>
          </a:prstGeom>
        </p:spPr>
      </p:pic>
      <p:sp>
        <p:nvSpPr>
          <p:cNvPr id="23" name="TextBox 22"/>
          <p:cNvSpPr txBox="1"/>
          <p:nvPr/>
        </p:nvSpPr>
        <p:spPr>
          <a:xfrm>
            <a:off x="178833" y="1255307"/>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24" name="TextBox 23"/>
          <p:cNvSpPr txBox="1"/>
          <p:nvPr/>
        </p:nvSpPr>
        <p:spPr>
          <a:xfrm>
            <a:off x="2627927" y="1255307"/>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25" name="TextBox 24"/>
          <p:cNvSpPr txBox="1"/>
          <p:nvPr/>
        </p:nvSpPr>
        <p:spPr>
          <a:xfrm>
            <a:off x="178833" y="316794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sp>
        <p:nvSpPr>
          <p:cNvPr id="26" name="TextBox 25"/>
          <p:cNvSpPr txBox="1"/>
          <p:nvPr/>
        </p:nvSpPr>
        <p:spPr>
          <a:xfrm>
            <a:off x="2627927" y="316794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RAP </a:t>
            </a:r>
            <a:r>
              <a:rPr lang="en-US" sz="1500" b="1" dirty="0" err="1">
                <a:latin typeface="Arial"/>
                <a:cs typeface="Arial"/>
              </a:rPr>
              <a:t>Anl</a:t>
            </a:r>
            <a:r>
              <a:rPr lang="en-US" sz="1500" b="1" dirty="0">
                <a:latin typeface="Arial"/>
                <a:cs typeface="Arial"/>
              </a:rPr>
              <a:t>.</a:t>
            </a:r>
          </a:p>
        </p:txBody>
      </p:sp>
      <p:sp>
        <p:nvSpPr>
          <p:cNvPr id="3" name="Freeform 2"/>
          <p:cNvSpPr/>
          <p:nvPr/>
        </p:nvSpPr>
        <p:spPr>
          <a:xfrm>
            <a:off x="3488848" y="3967734"/>
            <a:ext cx="116709" cy="442669"/>
          </a:xfrm>
          <a:custGeom>
            <a:avLst/>
            <a:gdLst>
              <a:gd name="connsiteX0" fmla="*/ 114331 w 116709"/>
              <a:gd name="connsiteY0" fmla="*/ 0 h 563617"/>
              <a:gd name="connsiteX1" fmla="*/ 106448 w 116709"/>
              <a:gd name="connsiteY1" fmla="*/ 216776 h 563617"/>
              <a:gd name="connsiteX2" fmla="*/ 94624 w 116709"/>
              <a:gd name="connsiteY2" fmla="*/ 264073 h 563617"/>
              <a:gd name="connsiteX3" fmla="*/ 110389 w 116709"/>
              <a:gd name="connsiteY3" fmla="*/ 291662 h 563617"/>
              <a:gd name="connsiteX4" fmla="*/ 114331 w 116709"/>
              <a:gd name="connsiteY4" fmla="*/ 331076 h 563617"/>
              <a:gd name="connsiteX5" fmla="*/ 74917 w 116709"/>
              <a:gd name="connsiteY5" fmla="*/ 390197 h 563617"/>
              <a:gd name="connsiteX6" fmla="*/ 74917 w 116709"/>
              <a:gd name="connsiteY6" fmla="*/ 390197 h 563617"/>
              <a:gd name="connsiteX7" fmla="*/ 63093 w 116709"/>
              <a:gd name="connsiteY7" fmla="*/ 476907 h 563617"/>
              <a:gd name="connsiteX8" fmla="*/ 19738 w 116709"/>
              <a:gd name="connsiteY8" fmla="*/ 496614 h 563617"/>
              <a:gd name="connsiteX9" fmla="*/ 31 w 116709"/>
              <a:gd name="connsiteY9" fmla="*/ 536028 h 563617"/>
              <a:gd name="connsiteX10" fmla="*/ 23679 w 116709"/>
              <a:gd name="connsiteY10" fmla="*/ 563617 h 563617"/>
              <a:gd name="connsiteX11" fmla="*/ 23679 w 116709"/>
              <a:gd name="connsiteY11" fmla="*/ 563617 h 563617"/>
              <a:gd name="connsiteX0" fmla="*/ 114331 w 116709"/>
              <a:gd name="connsiteY0" fmla="*/ 0 h 442669"/>
              <a:gd name="connsiteX1" fmla="*/ 106448 w 116709"/>
              <a:gd name="connsiteY1" fmla="*/ 95828 h 442669"/>
              <a:gd name="connsiteX2" fmla="*/ 94624 w 116709"/>
              <a:gd name="connsiteY2" fmla="*/ 143125 h 442669"/>
              <a:gd name="connsiteX3" fmla="*/ 110389 w 116709"/>
              <a:gd name="connsiteY3" fmla="*/ 170714 h 442669"/>
              <a:gd name="connsiteX4" fmla="*/ 114331 w 116709"/>
              <a:gd name="connsiteY4" fmla="*/ 210128 h 442669"/>
              <a:gd name="connsiteX5" fmla="*/ 74917 w 116709"/>
              <a:gd name="connsiteY5" fmla="*/ 269249 h 442669"/>
              <a:gd name="connsiteX6" fmla="*/ 74917 w 116709"/>
              <a:gd name="connsiteY6" fmla="*/ 269249 h 442669"/>
              <a:gd name="connsiteX7" fmla="*/ 63093 w 116709"/>
              <a:gd name="connsiteY7" fmla="*/ 355959 h 442669"/>
              <a:gd name="connsiteX8" fmla="*/ 19738 w 116709"/>
              <a:gd name="connsiteY8" fmla="*/ 375666 h 442669"/>
              <a:gd name="connsiteX9" fmla="*/ 31 w 116709"/>
              <a:gd name="connsiteY9" fmla="*/ 415080 h 442669"/>
              <a:gd name="connsiteX10" fmla="*/ 23679 w 116709"/>
              <a:gd name="connsiteY10" fmla="*/ 442669 h 442669"/>
              <a:gd name="connsiteX11" fmla="*/ 23679 w 116709"/>
              <a:gd name="connsiteY11" fmla="*/ 442669 h 44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09" h="442669">
                <a:moveTo>
                  <a:pt x="114331" y="0"/>
                </a:moveTo>
                <a:cubicBezTo>
                  <a:pt x="112031" y="86382"/>
                  <a:pt x="109733" y="71974"/>
                  <a:pt x="106448" y="95828"/>
                </a:cubicBezTo>
                <a:cubicBezTo>
                  <a:pt x="103164" y="119682"/>
                  <a:pt x="93967" y="130644"/>
                  <a:pt x="94624" y="143125"/>
                </a:cubicBezTo>
                <a:cubicBezTo>
                  <a:pt x="95281" y="155606"/>
                  <a:pt x="107104" y="159547"/>
                  <a:pt x="110389" y="170714"/>
                </a:cubicBezTo>
                <a:cubicBezTo>
                  <a:pt x="113673" y="181881"/>
                  <a:pt x="120243" y="193706"/>
                  <a:pt x="114331" y="210128"/>
                </a:cubicBezTo>
                <a:cubicBezTo>
                  <a:pt x="108419" y="226550"/>
                  <a:pt x="74917" y="269249"/>
                  <a:pt x="74917" y="269249"/>
                </a:cubicBezTo>
                <a:lnTo>
                  <a:pt x="74917" y="269249"/>
                </a:lnTo>
                <a:cubicBezTo>
                  <a:pt x="72946" y="283701"/>
                  <a:pt x="72289" y="338223"/>
                  <a:pt x="63093" y="355959"/>
                </a:cubicBezTo>
                <a:cubicBezTo>
                  <a:pt x="53897" y="373695"/>
                  <a:pt x="30248" y="365813"/>
                  <a:pt x="19738" y="375666"/>
                </a:cubicBezTo>
                <a:cubicBezTo>
                  <a:pt x="9228" y="385519"/>
                  <a:pt x="-626" y="403913"/>
                  <a:pt x="31" y="415080"/>
                </a:cubicBezTo>
                <a:cubicBezTo>
                  <a:pt x="688" y="426247"/>
                  <a:pt x="23679" y="442669"/>
                  <a:pt x="23679" y="442669"/>
                </a:cubicBezTo>
                <a:lnTo>
                  <a:pt x="23679" y="442669"/>
                </a:lnTo>
              </a:path>
            </a:pathLst>
          </a:custGeom>
          <a:noFill/>
          <a:ln w="19050">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144D"/>
              </a:solidFill>
            </a:endParaRPr>
          </a:p>
        </p:txBody>
      </p:sp>
      <p:sp>
        <p:nvSpPr>
          <p:cNvPr id="20" name="Freeform 19"/>
          <p:cNvSpPr/>
          <p:nvPr/>
        </p:nvSpPr>
        <p:spPr>
          <a:xfrm>
            <a:off x="3488848" y="2047727"/>
            <a:ext cx="116709" cy="450044"/>
          </a:xfrm>
          <a:custGeom>
            <a:avLst/>
            <a:gdLst>
              <a:gd name="connsiteX0" fmla="*/ 114331 w 116709"/>
              <a:gd name="connsiteY0" fmla="*/ 0 h 563617"/>
              <a:gd name="connsiteX1" fmla="*/ 106448 w 116709"/>
              <a:gd name="connsiteY1" fmla="*/ 216776 h 563617"/>
              <a:gd name="connsiteX2" fmla="*/ 94624 w 116709"/>
              <a:gd name="connsiteY2" fmla="*/ 264073 h 563617"/>
              <a:gd name="connsiteX3" fmla="*/ 110389 w 116709"/>
              <a:gd name="connsiteY3" fmla="*/ 291662 h 563617"/>
              <a:gd name="connsiteX4" fmla="*/ 114331 w 116709"/>
              <a:gd name="connsiteY4" fmla="*/ 331076 h 563617"/>
              <a:gd name="connsiteX5" fmla="*/ 74917 w 116709"/>
              <a:gd name="connsiteY5" fmla="*/ 390197 h 563617"/>
              <a:gd name="connsiteX6" fmla="*/ 74917 w 116709"/>
              <a:gd name="connsiteY6" fmla="*/ 390197 h 563617"/>
              <a:gd name="connsiteX7" fmla="*/ 63093 w 116709"/>
              <a:gd name="connsiteY7" fmla="*/ 476907 h 563617"/>
              <a:gd name="connsiteX8" fmla="*/ 19738 w 116709"/>
              <a:gd name="connsiteY8" fmla="*/ 496614 h 563617"/>
              <a:gd name="connsiteX9" fmla="*/ 31 w 116709"/>
              <a:gd name="connsiteY9" fmla="*/ 536028 h 563617"/>
              <a:gd name="connsiteX10" fmla="*/ 23679 w 116709"/>
              <a:gd name="connsiteY10" fmla="*/ 563617 h 563617"/>
              <a:gd name="connsiteX11" fmla="*/ 23679 w 116709"/>
              <a:gd name="connsiteY11" fmla="*/ 563617 h 563617"/>
              <a:gd name="connsiteX0" fmla="*/ 110889 w 116709"/>
              <a:gd name="connsiteY0" fmla="*/ 0 h 450044"/>
              <a:gd name="connsiteX1" fmla="*/ 106448 w 116709"/>
              <a:gd name="connsiteY1" fmla="*/ 103203 h 450044"/>
              <a:gd name="connsiteX2" fmla="*/ 94624 w 116709"/>
              <a:gd name="connsiteY2" fmla="*/ 150500 h 450044"/>
              <a:gd name="connsiteX3" fmla="*/ 110389 w 116709"/>
              <a:gd name="connsiteY3" fmla="*/ 178089 h 450044"/>
              <a:gd name="connsiteX4" fmla="*/ 114331 w 116709"/>
              <a:gd name="connsiteY4" fmla="*/ 217503 h 450044"/>
              <a:gd name="connsiteX5" fmla="*/ 74917 w 116709"/>
              <a:gd name="connsiteY5" fmla="*/ 276624 h 450044"/>
              <a:gd name="connsiteX6" fmla="*/ 74917 w 116709"/>
              <a:gd name="connsiteY6" fmla="*/ 276624 h 450044"/>
              <a:gd name="connsiteX7" fmla="*/ 63093 w 116709"/>
              <a:gd name="connsiteY7" fmla="*/ 363334 h 450044"/>
              <a:gd name="connsiteX8" fmla="*/ 19738 w 116709"/>
              <a:gd name="connsiteY8" fmla="*/ 383041 h 450044"/>
              <a:gd name="connsiteX9" fmla="*/ 31 w 116709"/>
              <a:gd name="connsiteY9" fmla="*/ 422455 h 450044"/>
              <a:gd name="connsiteX10" fmla="*/ 23679 w 116709"/>
              <a:gd name="connsiteY10" fmla="*/ 450044 h 450044"/>
              <a:gd name="connsiteX11" fmla="*/ 23679 w 116709"/>
              <a:gd name="connsiteY11" fmla="*/ 450044 h 4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09" h="450044">
                <a:moveTo>
                  <a:pt x="110889" y="0"/>
                </a:moveTo>
                <a:cubicBezTo>
                  <a:pt x="108589" y="86382"/>
                  <a:pt x="109159" y="78120"/>
                  <a:pt x="106448" y="103203"/>
                </a:cubicBezTo>
                <a:cubicBezTo>
                  <a:pt x="103737" y="128286"/>
                  <a:pt x="93967" y="138019"/>
                  <a:pt x="94624" y="150500"/>
                </a:cubicBezTo>
                <a:cubicBezTo>
                  <a:pt x="95281" y="162981"/>
                  <a:pt x="107104" y="166922"/>
                  <a:pt x="110389" y="178089"/>
                </a:cubicBezTo>
                <a:cubicBezTo>
                  <a:pt x="113673" y="189256"/>
                  <a:pt x="120243" y="201081"/>
                  <a:pt x="114331" y="217503"/>
                </a:cubicBezTo>
                <a:cubicBezTo>
                  <a:pt x="108419" y="233925"/>
                  <a:pt x="74917" y="276624"/>
                  <a:pt x="74917" y="276624"/>
                </a:cubicBezTo>
                <a:lnTo>
                  <a:pt x="74917" y="276624"/>
                </a:lnTo>
                <a:cubicBezTo>
                  <a:pt x="72946" y="291076"/>
                  <a:pt x="72289" y="345598"/>
                  <a:pt x="63093" y="363334"/>
                </a:cubicBezTo>
                <a:cubicBezTo>
                  <a:pt x="53897" y="381070"/>
                  <a:pt x="30248" y="373188"/>
                  <a:pt x="19738" y="383041"/>
                </a:cubicBezTo>
                <a:cubicBezTo>
                  <a:pt x="9228" y="392894"/>
                  <a:pt x="-626" y="411288"/>
                  <a:pt x="31" y="422455"/>
                </a:cubicBezTo>
                <a:cubicBezTo>
                  <a:pt x="688" y="433622"/>
                  <a:pt x="23679" y="450044"/>
                  <a:pt x="23679" y="450044"/>
                </a:cubicBezTo>
                <a:lnTo>
                  <a:pt x="23679" y="450044"/>
                </a:lnTo>
              </a:path>
            </a:pathLst>
          </a:custGeom>
          <a:noFill/>
          <a:ln w="19050">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144D"/>
              </a:solidFill>
            </a:endParaRPr>
          </a:p>
        </p:txBody>
      </p:sp>
      <p:sp>
        <p:nvSpPr>
          <p:cNvPr id="27" name="Freeform 26"/>
          <p:cNvSpPr/>
          <p:nvPr/>
        </p:nvSpPr>
        <p:spPr>
          <a:xfrm>
            <a:off x="1032055" y="2037403"/>
            <a:ext cx="116709" cy="460368"/>
          </a:xfrm>
          <a:custGeom>
            <a:avLst/>
            <a:gdLst>
              <a:gd name="connsiteX0" fmla="*/ 114331 w 116709"/>
              <a:gd name="connsiteY0" fmla="*/ 0 h 563617"/>
              <a:gd name="connsiteX1" fmla="*/ 106448 w 116709"/>
              <a:gd name="connsiteY1" fmla="*/ 216776 h 563617"/>
              <a:gd name="connsiteX2" fmla="*/ 94624 w 116709"/>
              <a:gd name="connsiteY2" fmla="*/ 264073 h 563617"/>
              <a:gd name="connsiteX3" fmla="*/ 110389 w 116709"/>
              <a:gd name="connsiteY3" fmla="*/ 291662 h 563617"/>
              <a:gd name="connsiteX4" fmla="*/ 114331 w 116709"/>
              <a:gd name="connsiteY4" fmla="*/ 331076 h 563617"/>
              <a:gd name="connsiteX5" fmla="*/ 74917 w 116709"/>
              <a:gd name="connsiteY5" fmla="*/ 390197 h 563617"/>
              <a:gd name="connsiteX6" fmla="*/ 74917 w 116709"/>
              <a:gd name="connsiteY6" fmla="*/ 390197 h 563617"/>
              <a:gd name="connsiteX7" fmla="*/ 63093 w 116709"/>
              <a:gd name="connsiteY7" fmla="*/ 476907 h 563617"/>
              <a:gd name="connsiteX8" fmla="*/ 19738 w 116709"/>
              <a:gd name="connsiteY8" fmla="*/ 496614 h 563617"/>
              <a:gd name="connsiteX9" fmla="*/ 31 w 116709"/>
              <a:gd name="connsiteY9" fmla="*/ 536028 h 563617"/>
              <a:gd name="connsiteX10" fmla="*/ 23679 w 116709"/>
              <a:gd name="connsiteY10" fmla="*/ 563617 h 563617"/>
              <a:gd name="connsiteX11" fmla="*/ 23679 w 116709"/>
              <a:gd name="connsiteY11" fmla="*/ 563617 h 563617"/>
              <a:gd name="connsiteX0" fmla="*/ 110889 w 116709"/>
              <a:gd name="connsiteY0" fmla="*/ 0 h 460368"/>
              <a:gd name="connsiteX1" fmla="*/ 106448 w 116709"/>
              <a:gd name="connsiteY1" fmla="*/ 113527 h 460368"/>
              <a:gd name="connsiteX2" fmla="*/ 94624 w 116709"/>
              <a:gd name="connsiteY2" fmla="*/ 160824 h 460368"/>
              <a:gd name="connsiteX3" fmla="*/ 110389 w 116709"/>
              <a:gd name="connsiteY3" fmla="*/ 188413 h 460368"/>
              <a:gd name="connsiteX4" fmla="*/ 114331 w 116709"/>
              <a:gd name="connsiteY4" fmla="*/ 227827 h 460368"/>
              <a:gd name="connsiteX5" fmla="*/ 74917 w 116709"/>
              <a:gd name="connsiteY5" fmla="*/ 286948 h 460368"/>
              <a:gd name="connsiteX6" fmla="*/ 74917 w 116709"/>
              <a:gd name="connsiteY6" fmla="*/ 286948 h 460368"/>
              <a:gd name="connsiteX7" fmla="*/ 63093 w 116709"/>
              <a:gd name="connsiteY7" fmla="*/ 373658 h 460368"/>
              <a:gd name="connsiteX8" fmla="*/ 19738 w 116709"/>
              <a:gd name="connsiteY8" fmla="*/ 393365 h 460368"/>
              <a:gd name="connsiteX9" fmla="*/ 31 w 116709"/>
              <a:gd name="connsiteY9" fmla="*/ 432779 h 460368"/>
              <a:gd name="connsiteX10" fmla="*/ 23679 w 116709"/>
              <a:gd name="connsiteY10" fmla="*/ 460368 h 460368"/>
              <a:gd name="connsiteX11" fmla="*/ 23679 w 116709"/>
              <a:gd name="connsiteY11" fmla="*/ 460368 h 46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09" h="460368">
                <a:moveTo>
                  <a:pt x="110889" y="0"/>
                </a:moveTo>
                <a:cubicBezTo>
                  <a:pt x="108589" y="86382"/>
                  <a:pt x="109159" y="86723"/>
                  <a:pt x="106448" y="113527"/>
                </a:cubicBezTo>
                <a:cubicBezTo>
                  <a:pt x="103737" y="140331"/>
                  <a:pt x="93967" y="148343"/>
                  <a:pt x="94624" y="160824"/>
                </a:cubicBezTo>
                <a:cubicBezTo>
                  <a:pt x="95281" y="173305"/>
                  <a:pt x="107104" y="177246"/>
                  <a:pt x="110389" y="188413"/>
                </a:cubicBezTo>
                <a:cubicBezTo>
                  <a:pt x="113673" y="199580"/>
                  <a:pt x="120243" y="211405"/>
                  <a:pt x="114331" y="227827"/>
                </a:cubicBezTo>
                <a:cubicBezTo>
                  <a:pt x="108419" y="244249"/>
                  <a:pt x="74917" y="286948"/>
                  <a:pt x="74917" y="286948"/>
                </a:cubicBezTo>
                <a:lnTo>
                  <a:pt x="74917" y="286948"/>
                </a:lnTo>
                <a:cubicBezTo>
                  <a:pt x="72946" y="301400"/>
                  <a:pt x="72289" y="355922"/>
                  <a:pt x="63093" y="373658"/>
                </a:cubicBezTo>
                <a:cubicBezTo>
                  <a:pt x="53897" y="391394"/>
                  <a:pt x="30248" y="383512"/>
                  <a:pt x="19738" y="393365"/>
                </a:cubicBezTo>
                <a:cubicBezTo>
                  <a:pt x="9228" y="403218"/>
                  <a:pt x="-626" y="421612"/>
                  <a:pt x="31" y="432779"/>
                </a:cubicBezTo>
                <a:cubicBezTo>
                  <a:pt x="688" y="443946"/>
                  <a:pt x="23679" y="460368"/>
                  <a:pt x="23679" y="460368"/>
                </a:cubicBezTo>
                <a:lnTo>
                  <a:pt x="23679" y="460368"/>
                </a:lnTo>
              </a:path>
            </a:pathLst>
          </a:custGeom>
          <a:noFill/>
          <a:ln w="19050">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144D"/>
              </a:solidFill>
            </a:endParaRPr>
          </a:p>
        </p:txBody>
      </p:sp>
      <p:sp>
        <p:nvSpPr>
          <p:cNvPr id="19" name="TextBox 18"/>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Position of Frontal Boundaries</a:t>
            </a:r>
          </a:p>
        </p:txBody>
      </p:sp>
      <p:sp>
        <p:nvSpPr>
          <p:cNvPr id="2" name="Oval 1"/>
          <p:cNvSpPr/>
          <p:nvPr/>
        </p:nvSpPr>
        <p:spPr>
          <a:xfrm>
            <a:off x="896856" y="3915900"/>
            <a:ext cx="375703" cy="61598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9910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0035" y="989665"/>
            <a:ext cx="9106601" cy="4231923"/>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Improved 500-hPa AC scores in the medium range (better with synoptic pattern)</a:t>
            </a:r>
          </a:p>
          <a:p>
            <a:pPr marL="742903" lvl="1" indent="-192015">
              <a:buFont typeface="Arial"/>
              <a:buChar char="•"/>
            </a:pPr>
            <a:r>
              <a:rPr lang="en-US" sz="1900" dirty="0" smtClean="0">
                <a:solidFill>
                  <a:srgbClr val="0000FF"/>
                </a:solidFill>
                <a:latin typeface="Arial"/>
                <a:cs typeface="Arial"/>
              </a:rPr>
              <a:t>Some indication that GFSv15 progressive issue has been improved</a:t>
            </a:r>
          </a:p>
          <a:p>
            <a:pPr marL="742903" lvl="1" indent="-192015">
              <a:buFont typeface="Arial"/>
              <a:buChar char="•"/>
            </a:pPr>
            <a:r>
              <a:rPr lang="en-US" sz="1900" dirty="0" smtClean="0">
                <a:solidFill>
                  <a:srgbClr val="0000FF"/>
                </a:solidFill>
                <a:latin typeface="Arial"/>
                <a:cs typeface="Arial"/>
              </a:rPr>
              <a:t>Improved </a:t>
            </a:r>
            <a:r>
              <a:rPr lang="en-US" sz="1900" dirty="0">
                <a:solidFill>
                  <a:srgbClr val="0000FF"/>
                </a:solidFill>
                <a:latin typeface="Arial"/>
                <a:cs typeface="Arial"/>
              </a:rPr>
              <a:t>position of relevant frontal boundaries</a:t>
            </a:r>
          </a:p>
          <a:p>
            <a:pPr marL="285736" indent="-192015">
              <a:buFont typeface="Arial"/>
              <a:buChar char="•"/>
            </a:pPr>
            <a:endParaRPr lang="en-US" sz="900" dirty="0">
              <a:solidFill>
                <a:srgbClr val="0000FF"/>
              </a:solidFill>
              <a:latin typeface="Arial"/>
              <a:cs typeface="Arial"/>
            </a:endParaRPr>
          </a:p>
          <a:p>
            <a:pPr marL="285736" indent="-192015">
              <a:buFont typeface="Arial"/>
              <a:buChar char="•"/>
            </a:pPr>
            <a:r>
              <a:rPr lang="en-US" sz="1900" dirty="0">
                <a:latin typeface="Arial"/>
                <a:cs typeface="Arial"/>
              </a:rPr>
              <a:t>Mitigated the low-level cold bias seen in GFSv15 during the cool season</a:t>
            </a:r>
          </a:p>
          <a:p>
            <a:pPr marL="285736" indent="-192015">
              <a:buFont typeface="Arial"/>
              <a:buChar char="•"/>
            </a:pPr>
            <a:endParaRPr lang="en-US" sz="900" dirty="0">
              <a:latin typeface="Arial"/>
              <a:cs typeface="Arial"/>
            </a:endParaRPr>
          </a:p>
          <a:p>
            <a:pPr marL="285736" indent="-192015">
              <a:buFont typeface="Arial"/>
              <a:buChar char="•"/>
            </a:pPr>
            <a:r>
              <a:rPr lang="en-US" sz="1900" dirty="0" smtClean="0">
                <a:latin typeface="Arial"/>
                <a:cs typeface="Arial"/>
              </a:rPr>
              <a:t>Identifies TC threats more often and at longer lead times</a:t>
            </a:r>
          </a:p>
          <a:p>
            <a:pPr marL="742902" lvl="1" indent="-192015">
              <a:buFont typeface="Arial"/>
              <a:buChar char="•"/>
            </a:pPr>
            <a:r>
              <a:rPr lang="en-US" sz="1900" dirty="0" smtClean="0">
                <a:solidFill>
                  <a:srgbClr val="0000FF"/>
                </a:solidFill>
                <a:latin typeface="Arial"/>
                <a:cs typeface="Arial"/>
              </a:rPr>
              <a:t>Overall, positive impact on HWRF forecasts</a:t>
            </a:r>
          </a:p>
          <a:p>
            <a:pPr marL="93721"/>
            <a:endParaRPr lang="en-US" sz="900" dirty="0" smtClean="0">
              <a:latin typeface="Arial"/>
              <a:cs typeface="Arial"/>
            </a:endParaRPr>
          </a:p>
          <a:p>
            <a:pPr marL="285736" indent="-192015">
              <a:buFont typeface="Arial"/>
              <a:buChar char="•"/>
            </a:pPr>
            <a:r>
              <a:rPr lang="en-US" sz="1900" dirty="0" smtClean="0">
                <a:latin typeface="Arial"/>
                <a:cs typeface="Arial"/>
              </a:rPr>
              <a:t>Improved </a:t>
            </a:r>
            <a:r>
              <a:rPr lang="en-US" sz="1900" dirty="0">
                <a:latin typeface="Arial"/>
                <a:cs typeface="Arial"/>
              </a:rPr>
              <a:t>QPF Equitable Threat Scores (ETS) and bias in the medium range</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Overall, improved snowfall </a:t>
            </a:r>
            <a:r>
              <a:rPr lang="en-US" sz="1900" dirty="0" smtClean="0">
                <a:latin typeface="Arial"/>
                <a:cs typeface="Arial"/>
              </a:rPr>
              <a:t>location and amounts at longer lead times</a:t>
            </a:r>
          </a:p>
          <a:p>
            <a:pPr marL="742902" lvl="1" indent="-192015">
              <a:buFont typeface="Arial"/>
              <a:buChar char="•"/>
            </a:pPr>
            <a:r>
              <a:rPr lang="en-US" sz="1900" dirty="0" smtClean="0">
                <a:solidFill>
                  <a:srgbClr val="0000FF"/>
                </a:solidFill>
                <a:latin typeface="Arial"/>
                <a:cs typeface="Arial"/>
              </a:rPr>
              <a:t> </a:t>
            </a:r>
            <a:r>
              <a:rPr lang="en-US" sz="1900" dirty="0">
                <a:solidFill>
                  <a:srgbClr val="0000FF"/>
                </a:solidFill>
                <a:latin typeface="Arial"/>
                <a:cs typeface="Arial"/>
              </a:rPr>
              <a:t>Resolved low-level warming issue seen in a few GFSv15 cases</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Improved ability to capture the temperature profile in shallow, </a:t>
            </a:r>
            <a:r>
              <a:rPr lang="en-US" sz="1900" dirty="0" smtClean="0">
                <a:latin typeface="Arial"/>
                <a:cs typeface="Arial"/>
              </a:rPr>
              <a:t>cold </a:t>
            </a:r>
            <a:r>
              <a:rPr lang="en-US" sz="1900" dirty="0">
                <a:latin typeface="Arial"/>
                <a:cs typeface="Arial"/>
              </a:rPr>
              <a:t>air </a:t>
            </a:r>
            <a:r>
              <a:rPr lang="en-US" sz="1900" dirty="0" smtClean="0">
                <a:latin typeface="Arial"/>
                <a:cs typeface="Arial"/>
              </a:rPr>
              <a:t>masses</a:t>
            </a:r>
          </a:p>
          <a:p>
            <a:pPr marL="93721"/>
            <a:endParaRPr lang="en-US" sz="900" dirty="0">
              <a:solidFill>
                <a:srgbClr val="FF0000"/>
              </a:solidFill>
              <a:latin typeface="Arial"/>
              <a:cs typeface="Arial"/>
            </a:endParaRPr>
          </a:p>
          <a:p>
            <a:pPr marL="285736" indent="-192015">
              <a:buFont typeface="Arial"/>
              <a:buChar char="•"/>
            </a:pPr>
            <a:r>
              <a:rPr lang="en-US" sz="1900" dirty="0">
                <a:solidFill>
                  <a:srgbClr val="000000"/>
                </a:solidFill>
                <a:latin typeface="Arial"/>
                <a:cs typeface="Arial"/>
              </a:rPr>
              <a:t>GFS Wave has lower globally-averaged RMSE and bias for Sig. Wave Height</a:t>
            </a: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Strengths of GFSv16</a:t>
            </a:r>
          </a:p>
        </p:txBody>
      </p:sp>
      <p:sp>
        <p:nvSpPr>
          <p:cNvPr id="19" name="Rectangle 18"/>
          <p:cNvSpPr/>
          <p:nvPr/>
        </p:nvSpPr>
        <p:spPr>
          <a:xfrm>
            <a:off x="152963" y="2003778"/>
            <a:ext cx="8285481" cy="399936"/>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21141851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49" y="1383875"/>
            <a:ext cx="3796257" cy="3796257"/>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502" y="1396082"/>
            <a:ext cx="3796257" cy="3796257"/>
          </a:xfrm>
          <a:prstGeom prst="rect">
            <a:avLst/>
          </a:prstGeom>
        </p:spPr>
      </p:pic>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2" name="Picture 11" descr="2000px-Seal_of_the_United_States_Department_of_Commerce.sv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42" name="TextBox 41"/>
          <p:cNvSpPr txBox="1"/>
          <p:nvPr/>
        </p:nvSpPr>
        <p:spPr>
          <a:xfrm>
            <a:off x="981645" y="2744522"/>
            <a:ext cx="800661" cy="646331"/>
          </a:xfrm>
          <a:prstGeom prst="rect">
            <a:avLst/>
          </a:prstGeom>
          <a:solidFill>
            <a:srgbClr val="FBFF53"/>
          </a:solidFill>
          <a:ln>
            <a:solidFill>
              <a:srgbClr val="000000"/>
            </a:solidFill>
          </a:ln>
        </p:spPr>
        <p:txBody>
          <a:bodyPr wrap="square" lIns="91436" tIns="45718" rIns="91436" bIns="45718" rtlCol="0">
            <a:spAutoFit/>
          </a:bodyPr>
          <a:lstStyle/>
          <a:p>
            <a:pPr algn="ctr"/>
            <a:r>
              <a:rPr lang="en-US" b="1" dirty="0" smtClean="0">
                <a:latin typeface="Arial"/>
                <a:cs typeface="Arial"/>
              </a:rPr>
              <a:t>850T</a:t>
            </a:r>
          </a:p>
          <a:p>
            <a:pPr algn="ctr"/>
            <a:r>
              <a:rPr lang="en-US" b="1" dirty="0" smtClean="0">
                <a:latin typeface="Arial"/>
                <a:cs typeface="Arial"/>
              </a:rPr>
              <a:t>Bias</a:t>
            </a:r>
            <a:endParaRPr lang="en-US" b="1" dirty="0">
              <a:latin typeface="Arial"/>
              <a:cs typeface="Arial"/>
            </a:endParaRPr>
          </a:p>
        </p:txBody>
      </p:sp>
      <p:sp>
        <p:nvSpPr>
          <p:cNvPr id="18" name="TextBox 17"/>
          <p:cNvSpPr txBox="1"/>
          <p:nvPr/>
        </p:nvSpPr>
        <p:spPr>
          <a:xfrm>
            <a:off x="7230384" y="2759866"/>
            <a:ext cx="938931" cy="646331"/>
          </a:xfrm>
          <a:prstGeom prst="rect">
            <a:avLst/>
          </a:prstGeom>
          <a:solidFill>
            <a:srgbClr val="FBFF53"/>
          </a:solidFill>
          <a:ln>
            <a:solidFill>
              <a:srgbClr val="000000"/>
            </a:solidFill>
          </a:ln>
        </p:spPr>
        <p:txBody>
          <a:bodyPr wrap="square" lIns="91436" tIns="45718" rIns="91436" bIns="45718" rtlCol="0">
            <a:spAutoFit/>
          </a:bodyPr>
          <a:lstStyle/>
          <a:p>
            <a:pPr algn="ctr"/>
            <a:r>
              <a:rPr lang="en-US" b="1" dirty="0" smtClean="0">
                <a:latin typeface="Arial"/>
                <a:cs typeface="Arial"/>
              </a:rPr>
              <a:t>850T</a:t>
            </a:r>
          </a:p>
          <a:p>
            <a:pPr algn="ctr"/>
            <a:r>
              <a:rPr lang="en-US" b="1" dirty="0" smtClean="0">
                <a:latin typeface="Arial"/>
                <a:cs typeface="Arial"/>
              </a:rPr>
              <a:t>RMSE</a:t>
            </a:r>
            <a:endParaRPr lang="en-US" b="1" dirty="0">
              <a:latin typeface="Arial"/>
              <a:cs typeface="Arial"/>
            </a:endParaRPr>
          </a:p>
        </p:txBody>
      </p:sp>
      <p:sp>
        <p:nvSpPr>
          <p:cNvPr id="26" name="TextBox 25"/>
          <p:cNvSpPr txBox="1"/>
          <p:nvPr/>
        </p:nvSpPr>
        <p:spPr>
          <a:xfrm>
            <a:off x="1274694" y="1363083"/>
            <a:ext cx="2649789" cy="338554"/>
          </a:xfrm>
          <a:prstGeom prst="rect">
            <a:avLst/>
          </a:prstGeom>
          <a:solidFill>
            <a:srgbClr val="D9D9D9"/>
          </a:solidFill>
          <a:ln>
            <a:solidFill>
              <a:schemeClr val="tx1"/>
            </a:solidFill>
          </a:ln>
        </p:spPr>
        <p:txBody>
          <a:bodyPr wrap="square" lIns="91436" tIns="45718" rIns="91436" bIns="45718" rtlCol="0">
            <a:spAutoFit/>
          </a:bodyPr>
          <a:lstStyle/>
          <a:p>
            <a:pPr algn="ctr"/>
            <a:r>
              <a:rPr lang="en-US" sz="1600" b="1" dirty="0">
                <a:latin typeface="Arial"/>
                <a:cs typeface="Arial"/>
              </a:rPr>
              <a:t>NH </a:t>
            </a:r>
            <a:r>
              <a:rPr lang="mr-IN" sz="1600" b="1" dirty="0">
                <a:latin typeface="Arial"/>
                <a:cs typeface="Arial"/>
              </a:rPr>
              <a:t>–</a:t>
            </a:r>
            <a:r>
              <a:rPr lang="en-US" sz="1600" b="1" dirty="0">
                <a:latin typeface="Arial"/>
                <a:cs typeface="Arial"/>
              </a:rPr>
              <a:t> Winter/Spring 2020</a:t>
            </a:r>
          </a:p>
        </p:txBody>
      </p:sp>
      <p:sp>
        <p:nvSpPr>
          <p:cNvPr id="29" name="TextBox 28"/>
          <p:cNvSpPr txBox="1"/>
          <p:nvPr/>
        </p:nvSpPr>
        <p:spPr>
          <a:xfrm>
            <a:off x="5249559" y="1363083"/>
            <a:ext cx="2649789" cy="338554"/>
          </a:xfrm>
          <a:prstGeom prst="rect">
            <a:avLst/>
          </a:prstGeom>
          <a:solidFill>
            <a:srgbClr val="D9D9D9"/>
          </a:solidFill>
          <a:ln>
            <a:solidFill>
              <a:schemeClr val="tx1"/>
            </a:solidFill>
          </a:ln>
        </p:spPr>
        <p:txBody>
          <a:bodyPr wrap="square" lIns="91436" tIns="45718" rIns="91436" bIns="45718" rtlCol="0">
            <a:spAutoFit/>
          </a:bodyPr>
          <a:lstStyle/>
          <a:p>
            <a:pPr algn="ctr"/>
            <a:r>
              <a:rPr lang="en-US" sz="1600" b="1" dirty="0">
                <a:latin typeface="Arial"/>
                <a:cs typeface="Arial"/>
              </a:rPr>
              <a:t>NH </a:t>
            </a:r>
            <a:r>
              <a:rPr lang="mr-IN" sz="1600" b="1" dirty="0">
                <a:latin typeface="Arial"/>
                <a:cs typeface="Arial"/>
              </a:rPr>
              <a:t>–</a:t>
            </a:r>
            <a:r>
              <a:rPr lang="en-US" sz="1600" b="1" dirty="0">
                <a:latin typeface="Arial"/>
                <a:cs typeface="Arial"/>
              </a:rPr>
              <a:t> Winter/Spring 2020</a:t>
            </a:r>
          </a:p>
        </p:txBody>
      </p:sp>
      <p:sp>
        <p:nvSpPr>
          <p:cNvPr id="31" name="TextBox 30"/>
          <p:cNvSpPr txBox="1"/>
          <p:nvPr/>
        </p:nvSpPr>
        <p:spPr>
          <a:xfrm>
            <a:off x="2852039" y="1654054"/>
            <a:ext cx="1072444" cy="369332"/>
          </a:xfrm>
          <a:prstGeom prst="rect">
            <a:avLst/>
          </a:prstGeom>
          <a:noFill/>
        </p:spPr>
        <p:txBody>
          <a:bodyPr wrap="square" lIns="91436" tIns="45718" rIns="91436" bIns="45718" rtlCol="0">
            <a:spAutoFit/>
          </a:bodyPr>
          <a:lstStyle/>
          <a:p>
            <a:pPr algn="ctr"/>
            <a:r>
              <a:rPr lang="en-US" b="1" dirty="0" smtClean="0">
                <a:solidFill>
                  <a:srgbClr val="FF0000"/>
                </a:solidFill>
                <a:latin typeface="Arial"/>
                <a:cs typeface="Arial"/>
              </a:rPr>
              <a:t>GFSv16</a:t>
            </a:r>
            <a:endParaRPr lang="en-US" b="1" dirty="0">
              <a:solidFill>
                <a:srgbClr val="FF0000"/>
              </a:solidFill>
              <a:latin typeface="Arial"/>
              <a:cs typeface="Arial"/>
            </a:endParaRPr>
          </a:p>
        </p:txBody>
      </p:sp>
      <p:sp>
        <p:nvSpPr>
          <p:cNvPr id="32" name="TextBox 31"/>
          <p:cNvSpPr txBox="1"/>
          <p:nvPr/>
        </p:nvSpPr>
        <p:spPr>
          <a:xfrm>
            <a:off x="2849102" y="2823612"/>
            <a:ext cx="1072444" cy="369332"/>
          </a:xfrm>
          <a:prstGeom prst="rect">
            <a:avLst/>
          </a:prstGeom>
          <a:noFill/>
        </p:spPr>
        <p:txBody>
          <a:bodyPr wrap="square" lIns="91436" tIns="45718" rIns="91436" bIns="45718" rtlCol="0">
            <a:spAutoFit/>
          </a:bodyPr>
          <a:lstStyle/>
          <a:p>
            <a:pPr algn="ctr"/>
            <a:r>
              <a:rPr lang="en-US" b="1" dirty="0" smtClean="0">
                <a:latin typeface="Arial"/>
                <a:cs typeface="Arial"/>
              </a:rPr>
              <a:t>GFSv15</a:t>
            </a:r>
            <a:endParaRPr lang="en-US" b="1" dirty="0">
              <a:latin typeface="Arial"/>
              <a:cs typeface="Arial"/>
            </a:endParaRPr>
          </a:p>
        </p:txBody>
      </p:sp>
      <p:sp>
        <p:nvSpPr>
          <p:cNvPr id="36" name="TextBox 35"/>
          <p:cNvSpPr txBox="1"/>
          <p:nvPr/>
        </p:nvSpPr>
        <p:spPr>
          <a:xfrm>
            <a:off x="6826904" y="2371248"/>
            <a:ext cx="1072444" cy="369332"/>
          </a:xfrm>
          <a:prstGeom prst="rect">
            <a:avLst/>
          </a:prstGeom>
          <a:noFill/>
        </p:spPr>
        <p:txBody>
          <a:bodyPr wrap="square" lIns="91436" tIns="45718" rIns="91436" bIns="45718" rtlCol="0">
            <a:spAutoFit/>
          </a:bodyPr>
          <a:lstStyle/>
          <a:p>
            <a:pPr algn="ctr"/>
            <a:r>
              <a:rPr lang="en-US" b="1" dirty="0" smtClean="0">
                <a:solidFill>
                  <a:srgbClr val="FF0000"/>
                </a:solidFill>
                <a:latin typeface="Arial"/>
                <a:cs typeface="Arial"/>
              </a:rPr>
              <a:t>GFSv16</a:t>
            </a:r>
            <a:endParaRPr lang="en-US" b="1" dirty="0">
              <a:solidFill>
                <a:srgbClr val="FF0000"/>
              </a:solidFill>
              <a:latin typeface="Arial"/>
              <a:cs typeface="Arial"/>
            </a:endParaRPr>
          </a:p>
        </p:txBody>
      </p:sp>
      <p:sp>
        <p:nvSpPr>
          <p:cNvPr id="37" name="TextBox 36"/>
          <p:cNvSpPr txBox="1"/>
          <p:nvPr/>
        </p:nvSpPr>
        <p:spPr>
          <a:xfrm>
            <a:off x="6826904" y="1736104"/>
            <a:ext cx="1072444" cy="369332"/>
          </a:xfrm>
          <a:prstGeom prst="rect">
            <a:avLst/>
          </a:prstGeom>
          <a:noFill/>
        </p:spPr>
        <p:txBody>
          <a:bodyPr wrap="square" lIns="91436" tIns="45718" rIns="91436" bIns="45718" rtlCol="0">
            <a:spAutoFit/>
          </a:bodyPr>
          <a:lstStyle/>
          <a:p>
            <a:pPr algn="ctr"/>
            <a:r>
              <a:rPr lang="en-US" b="1" dirty="0" smtClean="0">
                <a:latin typeface="Arial"/>
                <a:cs typeface="Arial"/>
              </a:rPr>
              <a:t>GFSv15</a:t>
            </a:r>
            <a:endParaRPr lang="en-US" b="1" dirty="0">
              <a:latin typeface="Arial"/>
              <a:cs typeface="Arial"/>
            </a:endParaRPr>
          </a:p>
        </p:txBody>
      </p:sp>
      <p:sp>
        <p:nvSpPr>
          <p:cNvPr id="43" name="TextBox 42"/>
          <p:cNvSpPr txBox="1"/>
          <p:nvPr/>
        </p:nvSpPr>
        <p:spPr>
          <a:xfrm>
            <a:off x="-352778" y="958894"/>
            <a:ext cx="9821334" cy="369332"/>
          </a:xfrm>
          <a:prstGeom prst="rect">
            <a:avLst/>
          </a:prstGeom>
          <a:noFill/>
        </p:spPr>
        <p:txBody>
          <a:bodyPr wrap="square" lIns="91436" tIns="45718" rIns="91436" bIns="45718" rtlCol="0">
            <a:spAutoFit/>
          </a:bodyPr>
          <a:lstStyle/>
          <a:p>
            <a:pPr algn="ctr"/>
            <a:r>
              <a:rPr lang="en-US" b="1" dirty="0" smtClean="0">
                <a:solidFill>
                  <a:srgbClr val="000000"/>
                </a:solidFill>
                <a:latin typeface="Arial"/>
                <a:cs typeface="Arial"/>
              </a:rPr>
              <a:t>GFSv15</a:t>
            </a:r>
            <a:r>
              <a:rPr lang="en-US" dirty="0" smtClean="0">
                <a:solidFill>
                  <a:srgbClr val="FF0000"/>
                </a:solidFill>
                <a:latin typeface="Arial"/>
                <a:cs typeface="Arial"/>
              </a:rPr>
              <a:t> </a:t>
            </a:r>
            <a:r>
              <a:rPr lang="en-US" dirty="0" smtClean="0">
                <a:latin typeface="Arial"/>
                <a:cs typeface="Arial"/>
              </a:rPr>
              <a:t>has a known </a:t>
            </a:r>
            <a:r>
              <a:rPr lang="en-US" u="sng" dirty="0" smtClean="0">
                <a:latin typeface="Arial"/>
                <a:cs typeface="Arial"/>
              </a:rPr>
              <a:t>low-level cold bias</a:t>
            </a:r>
            <a:r>
              <a:rPr lang="en-US" dirty="0" smtClean="0">
                <a:latin typeface="Arial"/>
                <a:cs typeface="Arial"/>
              </a:rPr>
              <a:t> that gets worse with lead time</a:t>
            </a:r>
          </a:p>
        </p:txBody>
      </p:sp>
      <p:sp>
        <p:nvSpPr>
          <p:cNvPr id="44" name="TextBox 43"/>
          <p:cNvSpPr txBox="1"/>
          <p:nvPr/>
        </p:nvSpPr>
        <p:spPr>
          <a:xfrm>
            <a:off x="1462527" y="4359480"/>
            <a:ext cx="2772210" cy="584771"/>
          </a:xfrm>
          <a:prstGeom prst="rect">
            <a:avLst/>
          </a:prstGeom>
          <a:noFill/>
        </p:spPr>
        <p:txBody>
          <a:bodyPr wrap="square" lIns="91436" tIns="45718" rIns="91436" bIns="45718" rtlCol="0">
            <a:spAutoFit/>
          </a:bodyPr>
          <a:lstStyle/>
          <a:p>
            <a:pPr algn="r"/>
            <a:r>
              <a:rPr lang="en-US" sz="1600" b="1" dirty="0">
                <a:solidFill>
                  <a:srgbClr val="FF0000"/>
                </a:solidFill>
                <a:latin typeface="Arial"/>
                <a:cs typeface="Arial"/>
              </a:rPr>
              <a:t>GFSv16</a:t>
            </a:r>
            <a:r>
              <a:rPr lang="en-US" sz="1600" b="1" dirty="0">
                <a:latin typeface="Arial"/>
                <a:cs typeface="Arial"/>
              </a:rPr>
              <a:t> </a:t>
            </a:r>
            <a:r>
              <a:rPr lang="en-US" sz="1600" dirty="0" smtClean="0">
                <a:latin typeface="Arial"/>
                <a:cs typeface="Arial"/>
              </a:rPr>
              <a:t>has less of a cold bias at longer </a:t>
            </a:r>
            <a:r>
              <a:rPr lang="en-US" sz="1600" dirty="0">
                <a:latin typeface="Arial"/>
                <a:cs typeface="Arial"/>
              </a:rPr>
              <a:t>lead times</a:t>
            </a:r>
          </a:p>
        </p:txBody>
      </p:sp>
      <p:sp>
        <p:nvSpPr>
          <p:cNvPr id="45" name="TextBox 44"/>
          <p:cNvSpPr txBox="1"/>
          <p:nvPr/>
        </p:nvSpPr>
        <p:spPr>
          <a:xfrm>
            <a:off x="4948248" y="4365457"/>
            <a:ext cx="2569866" cy="584771"/>
          </a:xfrm>
          <a:prstGeom prst="rect">
            <a:avLst/>
          </a:prstGeom>
          <a:noFill/>
        </p:spPr>
        <p:txBody>
          <a:bodyPr wrap="square" lIns="91436" tIns="45718" rIns="91436" bIns="45718" rtlCol="0">
            <a:spAutoFit/>
          </a:bodyPr>
          <a:lstStyle/>
          <a:p>
            <a:r>
              <a:rPr lang="en-US" sz="1600" b="1" dirty="0">
                <a:solidFill>
                  <a:srgbClr val="FF0000"/>
                </a:solidFill>
                <a:latin typeface="Arial"/>
                <a:cs typeface="Arial"/>
              </a:rPr>
              <a:t>GFSv16</a:t>
            </a:r>
            <a:r>
              <a:rPr lang="en-US" sz="1600" b="1" dirty="0">
                <a:latin typeface="Arial"/>
                <a:cs typeface="Arial"/>
              </a:rPr>
              <a:t> </a:t>
            </a:r>
            <a:r>
              <a:rPr lang="en-US" sz="1600" dirty="0">
                <a:latin typeface="Arial"/>
                <a:cs typeface="Arial"/>
              </a:rPr>
              <a:t>has </a:t>
            </a:r>
            <a:r>
              <a:rPr lang="en-US" sz="1600" dirty="0" smtClean="0">
                <a:latin typeface="Arial"/>
                <a:cs typeface="Arial"/>
              </a:rPr>
              <a:t>lower </a:t>
            </a:r>
            <a:br>
              <a:rPr lang="en-US" sz="1600" dirty="0" smtClean="0">
                <a:latin typeface="Arial"/>
                <a:cs typeface="Arial"/>
              </a:rPr>
            </a:br>
            <a:r>
              <a:rPr lang="en-US" sz="1600" dirty="0" smtClean="0">
                <a:latin typeface="Arial"/>
                <a:cs typeface="Arial"/>
              </a:rPr>
              <a:t>RMSE</a:t>
            </a:r>
            <a:r>
              <a:rPr lang="en-US" sz="1600" dirty="0">
                <a:latin typeface="Arial"/>
                <a:cs typeface="Arial"/>
              </a:rPr>
              <a:t> </a:t>
            </a:r>
            <a:r>
              <a:rPr lang="en-US" sz="1600" dirty="0" smtClean="0">
                <a:latin typeface="Arial"/>
                <a:cs typeface="Arial"/>
              </a:rPr>
              <a:t>at and after F036</a:t>
            </a:r>
            <a:endParaRPr lang="en-US" sz="1600" dirty="0">
              <a:latin typeface="Arial"/>
              <a:cs typeface="Arial"/>
            </a:endParaRPr>
          </a:p>
        </p:txBody>
      </p:sp>
      <p:sp>
        <p:nvSpPr>
          <p:cNvPr id="46" name="TextBox 45"/>
          <p:cNvSpPr txBox="1"/>
          <p:nvPr/>
        </p:nvSpPr>
        <p:spPr>
          <a:xfrm>
            <a:off x="951384" y="3429182"/>
            <a:ext cx="1378175" cy="246221"/>
          </a:xfrm>
          <a:prstGeom prst="rect">
            <a:avLst/>
          </a:prstGeom>
          <a:noFill/>
        </p:spPr>
        <p:txBody>
          <a:bodyPr wrap="square" lIns="91436" tIns="45718" rIns="91436" bIns="45718" rtlCol="0">
            <a:spAutoFit/>
          </a:bodyPr>
          <a:lstStyle/>
          <a:p>
            <a:r>
              <a:rPr lang="en-US" sz="1000" b="1" dirty="0">
                <a:latin typeface="Arial"/>
                <a:cs typeface="Arial"/>
              </a:rPr>
              <a:t>GFSv16 − GFSv15</a:t>
            </a:r>
          </a:p>
        </p:txBody>
      </p:sp>
      <p:sp>
        <p:nvSpPr>
          <p:cNvPr id="47" name="TextBox 46"/>
          <p:cNvSpPr txBox="1"/>
          <p:nvPr/>
        </p:nvSpPr>
        <p:spPr>
          <a:xfrm>
            <a:off x="4961077" y="3435228"/>
            <a:ext cx="1378175" cy="246221"/>
          </a:xfrm>
          <a:prstGeom prst="rect">
            <a:avLst/>
          </a:prstGeom>
          <a:noFill/>
        </p:spPr>
        <p:txBody>
          <a:bodyPr wrap="square" lIns="91436" tIns="45718" rIns="91436" bIns="45718" rtlCol="0">
            <a:spAutoFit/>
          </a:bodyPr>
          <a:lstStyle/>
          <a:p>
            <a:r>
              <a:rPr lang="en-US" sz="1000" b="1" dirty="0">
                <a:latin typeface="Arial"/>
                <a:cs typeface="Arial"/>
              </a:rPr>
              <a:t>GFSv16 − GFSv15</a:t>
            </a:r>
          </a:p>
        </p:txBody>
      </p:sp>
      <p:sp>
        <p:nvSpPr>
          <p:cNvPr id="27" name="TextBox 26"/>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Mitigated Low-Level Cold Bias </a:t>
            </a:r>
          </a:p>
        </p:txBody>
      </p:sp>
      <p:sp>
        <p:nvSpPr>
          <p:cNvPr id="33" name="TextBox 32"/>
          <p:cNvSpPr txBox="1"/>
          <p:nvPr/>
        </p:nvSpPr>
        <p:spPr>
          <a:xfrm>
            <a:off x="-10410" y="1528077"/>
            <a:ext cx="812242" cy="584776"/>
          </a:xfrm>
          <a:prstGeom prst="rect">
            <a:avLst/>
          </a:prstGeom>
          <a:noFill/>
          <a:ln>
            <a:noFill/>
          </a:ln>
        </p:spPr>
        <p:txBody>
          <a:bodyPr wrap="none" lIns="91436" tIns="45718" rIns="91436" bIns="45718" rtlCol="0">
            <a:spAutoFit/>
          </a:bodyPr>
          <a:lstStyle/>
          <a:p>
            <a:pPr algn="ctr"/>
            <a:r>
              <a:rPr lang="en-US" sz="1600" b="1" dirty="0">
                <a:latin typeface="Arial"/>
                <a:cs typeface="Arial"/>
              </a:rPr>
              <a:t>00Z</a:t>
            </a:r>
          </a:p>
          <a:p>
            <a:pPr algn="ctr"/>
            <a:r>
              <a:rPr lang="en-US" sz="1600" b="1" dirty="0">
                <a:latin typeface="Arial"/>
                <a:cs typeface="Arial"/>
              </a:rPr>
              <a:t>cycles</a:t>
            </a:r>
          </a:p>
        </p:txBody>
      </p:sp>
      <p:sp>
        <p:nvSpPr>
          <p:cNvPr id="35" name="TextBox 34"/>
          <p:cNvSpPr txBox="1"/>
          <p:nvPr/>
        </p:nvSpPr>
        <p:spPr>
          <a:xfrm>
            <a:off x="-67967" y="3147460"/>
            <a:ext cx="936767" cy="584771"/>
          </a:xfrm>
          <a:prstGeom prst="rect">
            <a:avLst/>
          </a:prstGeom>
          <a:noFill/>
          <a:ln>
            <a:noFill/>
          </a:ln>
        </p:spPr>
        <p:txBody>
          <a:bodyPr wrap="none" lIns="91436" tIns="45718" rIns="91436" bIns="45718" rtlCol="0">
            <a:spAutoFit/>
          </a:bodyPr>
          <a:lstStyle/>
          <a:p>
            <a:pPr algn="ctr"/>
            <a:r>
              <a:rPr lang="en-US" sz="1600" b="1" dirty="0" smtClean="0">
                <a:latin typeface="Arial"/>
                <a:cs typeface="Arial"/>
              </a:rPr>
              <a:t>Grid-to-</a:t>
            </a:r>
            <a:br>
              <a:rPr lang="en-US" sz="1600" b="1" dirty="0" smtClean="0">
                <a:latin typeface="Arial"/>
                <a:cs typeface="Arial"/>
              </a:rPr>
            </a:br>
            <a:r>
              <a:rPr lang="en-US" sz="1600" b="1" dirty="0" err="1" smtClean="0">
                <a:latin typeface="Arial"/>
                <a:cs typeface="Arial"/>
              </a:rPr>
              <a:t>Obs</a:t>
            </a:r>
            <a:endParaRPr lang="en-US" sz="1600" b="1" dirty="0">
              <a:latin typeface="Arial"/>
              <a:cs typeface="Arial"/>
            </a:endParaRPr>
          </a:p>
        </p:txBody>
      </p:sp>
    </p:spTree>
    <p:extLst>
      <p:ext uri="{BB962C8B-B14F-4D97-AF65-F5344CB8AC3E}">
        <p14:creationId xmlns:p14="http://schemas.microsoft.com/office/powerpoint/2010/main" val="30324417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6" tIns="60947" rIns="121896" bIns="60947" rtlCol="0" anchor="ctr"/>
          <a:lstStyle/>
          <a:p>
            <a:pPr algn="ctr" defTabSz="457178"/>
            <a:endParaRPr lang="en-US" sz="3000" dirty="0">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6" tIns="60947" rIns="121896" bIns="60947" rtlCol="0">
            <a:spAutoFit/>
          </a:bodyPr>
          <a:lstStyle/>
          <a:p>
            <a:pPr algn="ctr" defTabSz="457178"/>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6" tIns="60947" rIns="121896" bIns="60947" rtlCol="0" anchor="ctr"/>
          <a:lstStyle/>
          <a:p>
            <a:pPr algn="ctr" defTabSz="457178"/>
            <a:endParaRPr lang="en-US">
              <a:solidFill>
                <a:prstClr val="white"/>
              </a:solidFill>
              <a:latin typeface="Calibri"/>
            </a:endParaRPr>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6" tIns="60947" rIns="121896" bIns="60947" rtlCol="0" anchor="ctr"/>
          <a:lstStyle/>
          <a:p>
            <a:pPr algn="ctr" defTabSz="457178"/>
            <a:endParaRPr lang="en-US">
              <a:solidFill>
                <a:prstClr val="white"/>
              </a:solidFill>
              <a:latin typeface="Calibri"/>
            </a:endParaRPr>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grpSp>
        <p:nvGrpSpPr>
          <p:cNvPr id="5" name="Group 4">
            <a:extLst>
              <a:ext uri="{FF2B5EF4-FFF2-40B4-BE49-F238E27FC236}">
                <a16:creationId xmlns="" xmlns:a16="http://schemas.microsoft.com/office/drawing/2014/main" id="{0F1CBDFC-A6B0-4BF0-A4B6-944C077A5931}"/>
              </a:ext>
            </a:extLst>
          </p:cNvPr>
          <p:cNvGrpSpPr/>
          <p:nvPr/>
        </p:nvGrpSpPr>
        <p:grpSpPr>
          <a:xfrm>
            <a:off x="4670343" y="967179"/>
            <a:ext cx="4145844" cy="4176322"/>
            <a:chOff x="6227124" y="1289571"/>
            <a:chExt cx="5527792" cy="5568429"/>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7124" y="1330208"/>
              <a:ext cx="5527792" cy="5527792"/>
            </a:xfrm>
            <a:prstGeom prst="rect">
              <a:avLst/>
            </a:prstGeom>
          </p:spPr>
        </p:pic>
        <p:sp>
          <p:nvSpPr>
            <p:cNvPr id="18" name="TextBox 17"/>
            <p:cNvSpPr txBox="1"/>
            <p:nvPr/>
          </p:nvSpPr>
          <p:spPr>
            <a:xfrm>
              <a:off x="7093184" y="1289571"/>
              <a:ext cx="4109761" cy="430887"/>
            </a:xfrm>
            <a:prstGeom prst="rect">
              <a:avLst/>
            </a:prstGeom>
            <a:solidFill>
              <a:srgbClr val="D9D9D9"/>
            </a:solidFill>
            <a:ln>
              <a:solidFill>
                <a:schemeClr val="tx1"/>
              </a:solidFill>
            </a:ln>
          </p:spPr>
          <p:txBody>
            <a:bodyPr wrap="square" rtlCol="0">
              <a:spAutoFit/>
            </a:bodyPr>
            <a:lstStyle/>
            <a:p>
              <a:pPr algn="ctr" defTabSz="457178"/>
              <a:r>
                <a:rPr lang="en-US" sz="1500" b="1" dirty="0">
                  <a:solidFill>
                    <a:prstClr val="black"/>
                  </a:solidFill>
                  <a:latin typeface="Arial"/>
                  <a:cs typeface="Arial"/>
                </a:rPr>
                <a:t>Eastern US </a:t>
              </a:r>
              <a:r>
                <a:rPr lang="mr-IN" sz="1500" b="1" dirty="0">
                  <a:solidFill>
                    <a:prstClr val="black"/>
                  </a:solidFill>
                  <a:latin typeface="Arial"/>
                  <a:cs typeface="Arial"/>
                </a:rPr>
                <a:t>–</a:t>
              </a:r>
              <a:r>
                <a:rPr lang="en-US" sz="1500" b="1" dirty="0">
                  <a:solidFill>
                    <a:prstClr val="black"/>
                  </a:solidFill>
                  <a:latin typeface="Arial"/>
                  <a:cs typeface="Arial"/>
                </a:rPr>
                <a:t> Winter/Spr. 2020</a:t>
              </a:r>
            </a:p>
          </p:txBody>
        </p:sp>
        <p:sp>
          <p:nvSpPr>
            <p:cNvPr id="20" name="TextBox 19"/>
            <p:cNvSpPr txBox="1"/>
            <p:nvPr/>
          </p:nvSpPr>
          <p:spPr>
            <a:xfrm>
              <a:off x="6687985" y="3190400"/>
              <a:ext cx="1201385" cy="738664"/>
            </a:xfrm>
            <a:prstGeom prst="rect">
              <a:avLst/>
            </a:prstGeom>
            <a:noFill/>
            <a:ln>
              <a:noFill/>
            </a:ln>
          </p:spPr>
          <p:txBody>
            <a:bodyPr wrap="none" rtlCol="0">
              <a:spAutoFit/>
            </a:bodyPr>
            <a:lstStyle/>
            <a:p>
              <a:pPr defTabSz="457178"/>
              <a:r>
                <a:rPr lang="en-US" sz="1500" b="1" dirty="0">
                  <a:solidFill>
                    <a:prstClr val="black"/>
                  </a:solidFill>
                  <a:latin typeface="Arial"/>
                  <a:cs typeface="Arial"/>
                </a:rPr>
                <a:t>GFSv15</a:t>
              </a:r>
            </a:p>
            <a:p>
              <a:pPr defTabSz="457178"/>
              <a:r>
                <a:rPr lang="en-US" sz="1500" b="1" dirty="0">
                  <a:solidFill>
                    <a:srgbClr val="FF0000"/>
                  </a:solidFill>
                  <a:latin typeface="Arial"/>
                  <a:cs typeface="Arial"/>
                </a:rPr>
                <a:t>GFSv16</a:t>
              </a:r>
            </a:p>
          </p:txBody>
        </p:sp>
        <p:sp>
          <p:nvSpPr>
            <p:cNvPr id="24" name="TextBox 23"/>
            <p:cNvSpPr txBox="1"/>
            <p:nvPr/>
          </p:nvSpPr>
          <p:spPr>
            <a:xfrm>
              <a:off x="6748275" y="4240096"/>
              <a:ext cx="3796121" cy="738664"/>
            </a:xfrm>
            <a:prstGeom prst="rect">
              <a:avLst/>
            </a:prstGeom>
            <a:noFill/>
            <a:ln>
              <a:noFill/>
            </a:ln>
          </p:spPr>
          <p:txBody>
            <a:bodyPr wrap="none" rtlCol="0">
              <a:spAutoFit/>
            </a:bodyPr>
            <a:lstStyle/>
            <a:p>
              <a:pPr defTabSz="457178"/>
              <a:r>
                <a:rPr lang="en-US" sz="1500" b="1" dirty="0">
                  <a:solidFill>
                    <a:srgbClr val="FF0000"/>
                  </a:solidFill>
                  <a:latin typeface="Arial"/>
                  <a:cs typeface="Arial"/>
                </a:rPr>
                <a:t>GFSv16</a:t>
              </a:r>
              <a:r>
                <a:rPr lang="en-US" sz="1500" dirty="0">
                  <a:solidFill>
                    <a:srgbClr val="FF0000"/>
                  </a:solidFill>
                  <a:latin typeface="Arial"/>
                  <a:cs typeface="Arial"/>
                </a:rPr>
                <a:t> </a:t>
              </a:r>
              <a:r>
                <a:rPr lang="en-US" sz="1500" dirty="0">
                  <a:solidFill>
                    <a:prstClr val="black"/>
                  </a:solidFill>
                  <a:latin typeface="Arial"/>
                  <a:cs typeface="Arial"/>
                </a:rPr>
                <a:t>has less of a cold bias </a:t>
              </a:r>
              <a:br>
                <a:rPr lang="en-US" sz="1500" dirty="0">
                  <a:solidFill>
                    <a:prstClr val="black"/>
                  </a:solidFill>
                  <a:latin typeface="Arial"/>
                  <a:cs typeface="Arial"/>
                </a:rPr>
              </a:br>
              <a:r>
                <a:rPr lang="en-US" sz="1500" dirty="0">
                  <a:solidFill>
                    <a:prstClr val="black"/>
                  </a:solidFill>
                  <a:latin typeface="Arial"/>
                  <a:cs typeface="Arial"/>
                </a:rPr>
                <a:t>at longer lead times </a:t>
              </a:r>
              <a:r>
                <a:rPr lang="en-US" sz="1500" b="1" dirty="0">
                  <a:solidFill>
                    <a:prstClr val="black"/>
                  </a:solidFill>
                  <a:latin typeface="Arial"/>
                  <a:cs typeface="Arial"/>
                </a:rPr>
                <a:t> </a:t>
              </a:r>
            </a:p>
          </p:txBody>
        </p:sp>
      </p:grpSp>
      <p:cxnSp>
        <p:nvCxnSpPr>
          <p:cNvPr id="25" name="Straight Connector 24"/>
          <p:cNvCxnSpPr/>
          <p:nvPr/>
        </p:nvCxnSpPr>
        <p:spPr>
          <a:xfrm>
            <a:off x="879210" y="1783924"/>
            <a:ext cx="3523459" cy="0"/>
          </a:xfrm>
          <a:prstGeom prst="line">
            <a:avLst/>
          </a:prstGeom>
          <a:ln w="1270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075319" y="1625880"/>
            <a:ext cx="3523459" cy="0"/>
          </a:xfrm>
          <a:prstGeom prst="line">
            <a:avLst/>
          </a:prstGeom>
          <a:ln w="1270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00" y="997658"/>
            <a:ext cx="4145844" cy="4145844"/>
          </a:xfrm>
          <a:prstGeom prst="rect">
            <a:avLst/>
          </a:prstGeom>
        </p:spPr>
      </p:pic>
      <p:sp>
        <p:nvSpPr>
          <p:cNvPr id="19" name="TextBox 18"/>
          <p:cNvSpPr txBox="1"/>
          <p:nvPr/>
        </p:nvSpPr>
        <p:spPr>
          <a:xfrm>
            <a:off x="798079" y="2392802"/>
            <a:ext cx="901039" cy="553998"/>
          </a:xfrm>
          <a:prstGeom prst="rect">
            <a:avLst/>
          </a:prstGeom>
          <a:noFill/>
          <a:ln>
            <a:noFill/>
          </a:ln>
        </p:spPr>
        <p:txBody>
          <a:bodyPr wrap="none" rtlCol="0">
            <a:spAutoFit/>
          </a:bodyPr>
          <a:lstStyle/>
          <a:p>
            <a:pPr defTabSz="457178"/>
            <a:r>
              <a:rPr lang="en-US" sz="1500" b="1" dirty="0">
                <a:solidFill>
                  <a:prstClr val="black"/>
                </a:solidFill>
                <a:latin typeface="Arial"/>
                <a:cs typeface="Arial"/>
              </a:rPr>
              <a:t>GFSv15</a:t>
            </a:r>
          </a:p>
          <a:p>
            <a:pPr defTabSz="457178"/>
            <a:r>
              <a:rPr lang="en-US" sz="1500" b="1" dirty="0">
                <a:solidFill>
                  <a:srgbClr val="FF0000"/>
                </a:solidFill>
                <a:latin typeface="Arial"/>
                <a:cs typeface="Arial"/>
              </a:rPr>
              <a:t>GFSv16</a:t>
            </a:r>
          </a:p>
        </p:txBody>
      </p:sp>
      <p:sp>
        <p:nvSpPr>
          <p:cNvPr id="21" name="TextBox 20"/>
          <p:cNvSpPr txBox="1"/>
          <p:nvPr/>
        </p:nvSpPr>
        <p:spPr>
          <a:xfrm>
            <a:off x="1111954" y="971341"/>
            <a:ext cx="3082321" cy="323165"/>
          </a:xfrm>
          <a:prstGeom prst="rect">
            <a:avLst/>
          </a:prstGeom>
          <a:solidFill>
            <a:srgbClr val="D9D9D9"/>
          </a:solidFill>
          <a:ln>
            <a:solidFill>
              <a:schemeClr val="tx1"/>
            </a:solidFill>
          </a:ln>
        </p:spPr>
        <p:txBody>
          <a:bodyPr wrap="square" rtlCol="0">
            <a:spAutoFit/>
          </a:bodyPr>
          <a:lstStyle/>
          <a:p>
            <a:pPr algn="ctr" defTabSz="457178"/>
            <a:r>
              <a:rPr lang="en-US" sz="1500" b="1" dirty="0">
                <a:solidFill>
                  <a:prstClr val="black"/>
                </a:solidFill>
                <a:latin typeface="Arial"/>
                <a:cs typeface="Arial"/>
              </a:rPr>
              <a:t>Western US </a:t>
            </a:r>
            <a:r>
              <a:rPr lang="mr-IN" sz="1500" b="1" dirty="0">
                <a:solidFill>
                  <a:prstClr val="black"/>
                </a:solidFill>
                <a:latin typeface="Arial"/>
                <a:cs typeface="Arial"/>
              </a:rPr>
              <a:t>–</a:t>
            </a:r>
            <a:r>
              <a:rPr lang="en-US" sz="1500" b="1" dirty="0">
                <a:solidFill>
                  <a:prstClr val="black"/>
                </a:solidFill>
                <a:latin typeface="Arial"/>
                <a:cs typeface="Arial"/>
              </a:rPr>
              <a:t> Winter/Spr. 2020</a:t>
            </a:r>
          </a:p>
        </p:txBody>
      </p:sp>
      <p:sp>
        <p:nvSpPr>
          <p:cNvPr id="23" name="TextBox 22"/>
          <p:cNvSpPr txBox="1"/>
          <p:nvPr/>
        </p:nvSpPr>
        <p:spPr>
          <a:xfrm>
            <a:off x="808654" y="3178233"/>
            <a:ext cx="3060960" cy="553998"/>
          </a:xfrm>
          <a:prstGeom prst="rect">
            <a:avLst/>
          </a:prstGeom>
          <a:noFill/>
          <a:ln>
            <a:noFill/>
          </a:ln>
        </p:spPr>
        <p:txBody>
          <a:bodyPr wrap="none" rtlCol="0">
            <a:spAutoFit/>
          </a:bodyPr>
          <a:lstStyle/>
          <a:p>
            <a:pPr defTabSz="457178"/>
            <a:r>
              <a:rPr lang="en-US" sz="1500" b="1" dirty="0">
                <a:solidFill>
                  <a:srgbClr val="FF0000"/>
                </a:solidFill>
                <a:latin typeface="Arial"/>
                <a:cs typeface="Arial"/>
              </a:rPr>
              <a:t>GFSv16</a:t>
            </a:r>
            <a:r>
              <a:rPr lang="en-US" sz="1500" dirty="0">
                <a:solidFill>
                  <a:srgbClr val="FF0000"/>
                </a:solidFill>
                <a:latin typeface="Arial"/>
                <a:cs typeface="Arial"/>
              </a:rPr>
              <a:t> </a:t>
            </a:r>
            <a:r>
              <a:rPr lang="en-US" sz="1500" dirty="0">
                <a:solidFill>
                  <a:prstClr val="black"/>
                </a:solidFill>
                <a:latin typeface="Arial"/>
                <a:cs typeface="Arial"/>
              </a:rPr>
              <a:t>has less of a cold bias at </a:t>
            </a:r>
            <a:br>
              <a:rPr lang="en-US" sz="1500" dirty="0">
                <a:solidFill>
                  <a:prstClr val="black"/>
                </a:solidFill>
                <a:latin typeface="Arial"/>
                <a:cs typeface="Arial"/>
              </a:rPr>
            </a:br>
            <a:r>
              <a:rPr lang="en-US" sz="1500" dirty="0">
                <a:solidFill>
                  <a:prstClr val="black"/>
                </a:solidFill>
                <a:latin typeface="Arial"/>
                <a:cs typeface="Arial"/>
              </a:rPr>
              <a:t>longer lead times </a:t>
            </a:r>
            <a:r>
              <a:rPr lang="en-US" sz="1500" b="1" dirty="0">
                <a:solidFill>
                  <a:prstClr val="black"/>
                </a:solidFill>
                <a:latin typeface="Arial"/>
                <a:cs typeface="Arial"/>
              </a:rPr>
              <a:t> </a:t>
            </a:r>
          </a:p>
        </p:txBody>
      </p:sp>
      <p:cxnSp>
        <p:nvCxnSpPr>
          <p:cNvPr id="27" name="Straight Connector 26"/>
          <p:cNvCxnSpPr/>
          <p:nvPr/>
        </p:nvCxnSpPr>
        <p:spPr>
          <a:xfrm>
            <a:off x="868800" y="1778280"/>
            <a:ext cx="3523459" cy="0"/>
          </a:xfrm>
          <a:prstGeom prst="line">
            <a:avLst/>
          </a:prstGeom>
          <a:ln w="1270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Mitigated Low-Level Cold Bias </a:t>
            </a:r>
          </a:p>
        </p:txBody>
      </p:sp>
      <p:sp>
        <p:nvSpPr>
          <p:cNvPr id="29" name="TextBox 28"/>
          <p:cNvSpPr txBox="1"/>
          <p:nvPr/>
        </p:nvSpPr>
        <p:spPr>
          <a:xfrm>
            <a:off x="-10410" y="1528077"/>
            <a:ext cx="812242" cy="584776"/>
          </a:xfrm>
          <a:prstGeom prst="rect">
            <a:avLst/>
          </a:prstGeom>
          <a:noFill/>
          <a:ln>
            <a:noFill/>
          </a:ln>
        </p:spPr>
        <p:txBody>
          <a:bodyPr wrap="none" lIns="91436" tIns="45718" rIns="91436" bIns="45718" rtlCol="0">
            <a:spAutoFit/>
          </a:bodyPr>
          <a:lstStyle/>
          <a:p>
            <a:pPr algn="ctr"/>
            <a:r>
              <a:rPr lang="en-US" sz="1600" b="1" dirty="0">
                <a:latin typeface="Arial"/>
                <a:cs typeface="Arial"/>
              </a:rPr>
              <a:t>00Z</a:t>
            </a:r>
          </a:p>
          <a:p>
            <a:pPr algn="ctr"/>
            <a:r>
              <a:rPr lang="en-US" sz="1600" b="1" dirty="0">
                <a:latin typeface="Arial"/>
                <a:cs typeface="Arial"/>
              </a:rPr>
              <a:t>cycles</a:t>
            </a:r>
          </a:p>
        </p:txBody>
      </p:sp>
      <p:sp>
        <p:nvSpPr>
          <p:cNvPr id="30" name="TextBox 29"/>
          <p:cNvSpPr txBox="1"/>
          <p:nvPr/>
        </p:nvSpPr>
        <p:spPr>
          <a:xfrm>
            <a:off x="-67967" y="3147460"/>
            <a:ext cx="936767" cy="584771"/>
          </a:xfrm>
          <a:prstGeom prst="rect">
            <a:avLst/>
          </a:prstGeom>
          <a:noFill/>
          <a:ln>
            <a:noFill/>
          </a:ln>
        </p:spPr>
        <p:txBody>
          <a:bodyPr wrap="none" lIns="91436" tIns="45718" rIns="91436" bIns="45718" rtlCol="0">
            <a:spAutoFit/>
          </a:bodyPr>
          <a:lstStyle/>
          <a:p>
            <a:pPr algn="ctr"/>
            <a:r>
              <a:rPr lang="en-US" sz="1600" b="1" dirty="0" smtClean="0">
                <a:latin typeface="Arial"/>
                <a:cs typeface="Arial"/>
              </a:rPr>
              <a:t>Grid-to-</a:t>
            </a:r>
            <a:br>
              <a:rPr lang="en-US" sz="1600" b="1" dirty="0" smtClean="0">
                <a:latin typeface="Arial"/>
                <a:cs typeface="Arial"/>
              </a:rPr>
            </a:br>
            <a:r>
              <a:rPr lang="en-US" sz="1600" b="1" dirty="0" err="1" smtClean="0">
                <a:latin typeface="Arial"/>
                <a:cs typeface="Arial"/>
              </a:rPr>
              <a:t>Obs</a:t>
            </a:r>
            <a:endParaRPr lang="en-US" sz="1600" b="1" dirty="0">
              <a:latin typeface="Arial"/>
              <a:cs typeface="Arial"/>
            </a:endParaRPr>
          </a:p>
        </p:txBody>
      </p:sp>
      <p:sp>
        <p:nvSpPr>
          <p:cNvPr id="32" name="TextBox 31">
            <a:extLst>
              <a:ext uri="{FF2B5EF4-FFF2-40B4-BE49-F238E27FC236}">
                <a16:creationId xmlns="" xmlns:a16="http://schemas.microsoft.com/office/drawing/2014/main" id="{D42E93AA-564C-49E9-A1C4-ADEF3E505C63}"/>
              </a:ext>
            </a:extLst>
          </p:cNvPr>
          <p:cNvSpPr txBox="1"/>
          <p:nvPr/>
        </p:nvSpPr>
        <p:spPr>
          <a:xfrm>
            <a:off x="2779890" y="2736466"/>
            <a:ext cx="1612370" cy="369332"/>
          </a:xfrm>
          <a:prstGeom prst="rect">
            <a:avLst/>
          </a:prstGeom>
          <a:solidFill>
            <a:srgbClr val="FBFF53"/>
          </a:solidFill>
          <a:ln>
            <a:solidFill>
              <a:schemeClr val="tx1"/>
            </a:solidFill>
          </a:ln>
        </p:spPr>
        <p:txBody>
          <a:bodyPr wrap="square" rtlCol="0">
            <a:spAutoFit/>
          </a:bodyPr>
          <a:lstStyle/>
          <a:p>
            <a:pPr algn="ctr" defTabSz="457178"/>
            <a:r>
              <a:rPr lang="en-US" b="1" dirty="0">
                <a:solidFill>
                  <a:prstClr val="black"/>
                </a:solidFill>
                <a:latin typeface="Arial"/>
                <a:cs typeface="Arial"/>
              </a:rPr>
              <a:t>2-m T </a:t>
            </a:r>
            <a:r>
              <a:rPr lang="en-US" b="1" dirty="0" smtClean="0">
                <a:solidFill>
                  <a:prstClr val="black"/>
                </a:solidFill>
                <a:latin typeface="Arial"/>
                <a:cs typeface="Arial"/>
              </a:rPr>
              <a:t>Bias</a:t>
            </a:r>
            <a:endParaRPr lang="en-US" b="1" dirty="0">
              <a:solidFill>
                <a:prstClr val="black"/>
              </a:solidFill>
              <a:latin typeface="Arial"/>
              <a:cs typeface="Arial"/>
            </a:endParaRPr>
          </a:p>
        </p:txBody>
      </p:sp>
      <p:sp>
        <p:nvSpPr>
          <p:cNvPr id="33" name="TextBox 32">
            <a:extLst>
              <a:ext uri="{FF2B5EF4-FFF2-40B4-BE49-F238E27FC236}">
                <a16:creationId xmlns="" xmlns:a16="http://schemas.microsoft.com/office/drawing/2014/main" id="{D42E93AA-564C-49E9-A1C4-ADEF3E505C63}"/>
              </a:ext>
            </a:extLst>
          </p:cNvPr>
          <p:cNvSpPr txBox="1"/>
          <p:nvPr/>
        </p:nvSpPr>
        <p:spPr>
          <a:xfrm>
            <a:off x="6986409" y="2734977"/>
            <a:ext cx="1612370" cy="369332"/>
          </a:xfrm>
          <a:prstGeom prst="rect">
            <a:avLst/>
          </a:prstGeom>
          <a:solidFill>
            <a:srgbClr val="FBFF53"/>
          </a:solidFill>
          <a:ln>
            <a:solidFill>
              <a:schemeClr val="tx1"/>
            </a:solidFill>
          </a:ln>
        </p:spPr>
        <p:txBody>
          <a:bodyPr wrap="square" rtlCol="0">
            <a:spAutoFit/>
          </a:bodyPr>
          <a:lstStyle/>
          <a:p>
            <a:pPr algn="ctr" defTabSz="457178"/>
            <a:r>
              <a:rPr lang="en-US" b="1" dirty="0">
                <a:solidFill>
                  <a:prstClr val="black"/>
                </a:solidFill>
                <a:latin typeface="Arial"/>
                <a:cs typeface="Arial"/>
              </a:rPr>
              <a:t>2-m T </a:t>
            </a:r>
            <a:r>
              <a:rPr lang="en-US" b="1" dirty="0" smtClean="0">
                <a:solidFill>
                  <a:prstClr val="black"/>
                </a:solidFill>
                <a:latin typeface="Arial"/>
                <a:cs typeface="Arial"/>
              </a:rPr>
              <a:t>Bias</a:t>
            </a:r>
            <a:endParaRPr lang="en-US" b="1" dirty="0">
              <a:solidFill>
                <a:prstClr val="black"/>
              </a:solidFill>
              <a:latin typeface="Arial"/>
              <a:cs typeface="Arial"/>
            </a:endParaRPr>
          </a:p>
        </p:txBody>
      </p:sp>
    </p:spTree>
    <p:extLst>
      <p:ext uri="{BB962C8B-B14F-4D97-AF65-F5344CB8AC3E}">
        <p14:creationId xmlns:p14="http://schemas.microsoft.com/office/powerpoint/2010/main" val="6659720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00" y="997656"/>
            <a:ext cx="4145844" cy="414584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0343" y="997656"/>
            <a:ext cx="4145844" cy="4145844"/>
          </a:xfrm>
          <a:prstGeom prst="rect">
            <a:avLst/>
          </a:prstGeom>
        </p:spPr>
      </p:pic>
      <p:sp>
        <p:nvSpPr>
          <p:cNvPr id="19" name="TextBox 18"/>
          <p:cNvSpPr txBox="1"/>
          <p:nvPr/>
        </p:nvSpPr>
        <p:spPr>
          <a:xfrm>
            <a:off x="806944" y="1278023"/>
            <a:ext cx="948797" cy="584776"/>
          </a:xfrm>
          <a:prstGeom prst="rect">
            <a:avLst/>
          </a:prstGeom>
          <a:noFill/>
          <a:ln>
            <a:noFill/>
          </a:ln>
        </p:spPr>
        <p:txBody>
          <a:bodyPr wrap="none" lIns="91436" tIns="45718" rIns="91436" bIns="45718" rtlCol="0">
            <a:spAutoFit/>
          </a:bodyPr>
          <a:lstStyle/>
          <a:p>
            <a:r>
              <a:rPr lang="en-US" sz="1600" b="1" dirty="0">
                <a:latin typeface="Arial"/>
                <a:cs typeface="Arial"/>
              </a:rPr>
              <a:t>GFSv15</a:t>
            </a:r>
          </a:p>
          <a:p>
            <a:r>
              <a:rPr lang="en-US" sz="1600" b="1" dirty="0">
                <a:solidFill>
                  <a:srgbClr val="FF0000"/>
                </a:solidFill>
                <a:latin typeface="Arial"/>
                <a:cs typeface="Arial"/>
              </a:rPr>
              <a:t>GFSv16</a:t>
            </a:r>
          </a:p>
        </p:txBody>
      </p:sp>
      <p:sp>
        <p:nvSpPr>
          <p:cNvPr id="20" name="TextBox 19"/>
          <p:cNvSpPr txBox="1"/>
          <p:nvPr/>
        </p:nvSpPr>
        <p:spPr>
          <a:xfrm>
            <a:off x="5037455" y="1278023"/>
            <a:ext cx="948797" cy="584776"/>
          </a:xfrm>
          <a:prstGeom prst="rect">
            <a:avLst/>
          </a:prstGeom>
          <a:noFill/>
          <a:ln>
            <a:noFill/>
          </a:ln>
        </p:spPr>
        <p:txBody>
          <a:bodyPr wrap="none" lIns="91436" tIns="45718" rIns="91436" bIns="45718" rtlCol="0">
            <a:spAutoFit/>
          </a:bodyPr>
          <a:lstStyle/>
          <a:p>
            <a:r>
              <a:rPr lang="en-US" sz="1600" b="1" dirty="0">
                <a:latin typeface="Arial"/>
                <a:cs typeface="Arial"/>
              </a:rPr>
              <a:t>GFSv15</a:t>
            </a:r>
          </a:p>
          <a:p>
            <a:r>
              <a:rPr lang="en-US" sz="1600" b="1" dirty="0">
                <a:solidFill>
                  <a:srgbClr val="FF0000"/>
                </a:solidFill>
                <a:latin typeface="Arial"/>
                <a:cs typeface="Arial"/>
              </a:rPr>
              <a:t>GFSv16</a:t>
            </a:r>
          </a:p>
        </p:txBody>
      </p:sp>
      <p:sp>
        <p:nvSpPr>
          <p:cNvPr id="21" name="TextBox 20"/>
          <p:cNvSpPr txBox="1"/>
          <p:nvPr/>
        </p:nvSpPr>
        <p:spPr>
          <a:xfrm>
            <a:off x="5319889" y="967180"/>
            <a:ext cx="3082321" cy="323165"/>
          </a:xfrm>
          <a:prstGeom prst="rect">
            <a:avLst/>
          </a:prstGeom>
          <a:solidFill>
            <a:srgbClr val="D9D9D9"/>
          </a:solidFill>
          <a:ln>
            <a:solidFill>
              <a:schemeClr val="tx1"/>
            </a:solidFill>
          </a:ln>
        </p:spPr>
        <p:txBody>
          <a:bodyPr wrap="square" lIns="91436" tIns="45718" rIns="91436" bIns="45718" rtlCol="0">
            <a:spAutoFit/>
          </a:bodyPr>
          <a:lstStyle/>
          <a:p>
            <a:pPr algn="ctr"/>
            <a:r>
              <a:rPr lang="en-US" sz="1500" b="1" dirty="0">
                <a:latin typeface="Arial"/>
                <a:cs typeface="Arial"/>
              </a:rPr>
              <a:t>Eastern US </a:t>
            </a:r>
            <a:r>
              <a:rPr lang="mr-IN" sz="1500" b="1" dirty="0">
                <a:latin typeface="Arial"/>
                <a:cs typeface="Arial"/>
              </a:rPr>
              <a:t>–</a:t>
            </a:r>
            <a:r>
              <a:rPr lang="en-US" sz="1500" b="1" dirty="0">
                <a:latin typeface="Arial"/>
                <a:cs typeface="Arial"/>
              </a:rPr>
              <a:t> Winter/Spr. 2020</a:t>
            </a:r>
          </a:p>
        </p:txBody>
      </p:sp>
      <p:sp>
        <p:nvSpPr>
          <p:cNvPr id="22" name="TextBox 21"/>
          <p:cNvSpPr txBox="1"/>
          <p:nvPr/>
        </p:nvSpPr>
        <p:spPr>
          <a:xfrm>
            <a:off x="1111955" y="971341"/>
            <a:ext cx="3082321" cy="323165"/>
          </a:xfrm>
          <a:prstGeom prst="rect">
            <a:avLst/>
          </a:prstGeom>
          <a:solidFill>
            <a:srgbClr val="D9D9D9"/>
          </a:solidFill>
          <a:ln>
            <a:solidFill>
              <a:schemeClr val="tx1"/>
            </a:solidFill>
          </a:ln>
        </p:spPr>
        <p:txBody>
          <a:bodyPr wrap="square" lIns="91436" tIns="45718" rIns="91436" bIns="45718" rtlCol="0">
            <a:spAutoFit/>
          </a:bodyPr>
          <a:lstStyle/>
          <a:p>
            <a:pPr algn="ctr"/>
            <a:r>
              <a:rPr lang="en-US" sz="1500" b="1" dirty="0">
                <a:latin typeface="Arial"/>
                <a:cs typeface="Arial"/>
              </a:rPr>
              <a:t>Western US </a:t>
            </a:r>
            <a:r>
              <a:rPr lang="mr-IN" sz="1500" b="1" dirty="0">
                <a:latin typeface="Arial"/>
                <a:cs typeface="Arial"/>
              </a:rPr>
              <a:t>–</a:t>
            </a:r>
            <a:r>
              <a:rPr lang="en-US" sz="1500" b="1" dirty="0">
                <a:latin typeface="Arial"/>
                <a:cs typeface="Arial"/>
              </a:rPr>
              <a:t> Winter/Spr. 2020</a:t>
            </a:r>
          </a:p>
        </p:txBody>
      </p:sp>
      <p:sp>
        <p:nvSpPr>
          <p:cNvPr id="23" name="TextBox 22"/>
          <p:cNvSpPr txBox="1"/>
          <p:nvPr/>
        </p:nvSpPr>
        <p:spPr>
          <a:xfrm>
            <a:off x="808655" y="3178233"/>
            <a:ext cx="3702287" cy="323165"/>
          </a:xfrm>
          <a:prstGeom prst="rect">
            <a:avLst/>
          </a:prstGeom>
          <a:noFill/>
          <a:ln>
            <a:noFill/>
          </a:ln>
        </p:spPr>
        <p:txBody>
          <a:bodyPr wrap="none" lIns="91436" tIns="45718" rIns="91436" bIns="45718" rtlCol="0">
            <a:spAutoFit/>
          </a:bodyPr>
          <a:lstStyle/>
          <a:p>
            <a:r>
              <a:rPr lang="en-US" sz="1500" b="1" dirty="0">
                <a:solidFill>
                  <a:srgbClr val="FF0000"/>
                </a:solidFill>
                <a:latin typeface="Arial"/>
                <a:cs typeface="Arial"/>
              </a:rPr>
              <a:t>GFSv16</a:t>
            </a:r>
            <a:r>
              <a:rPr lang="en-US" sz="1500" dirty="0">
                <a:solidFill>
                  <a:srgbClr val="FF0000"/>
                </a:solidFill>
                <a:latin typeface="Arial"/>
                <a:cs typeface="Arial"/>
              </a:rPr>
              <a:t> </a:t>
            </a:r>
            <a:r>
              <a:rPr lang="en-US" sz="1500" dirty="0">
                <a:latin typeface="Arial"/>
                <a:cs typeface="Arial"/>
              </a:rPr>
              <a:t>has lower RMSE at longer leads </a:t>
            </a:r>
            <a:r>
              <a:rPr lang="en-US" sz="1500" b="1" dirty="0">
                <a:latin typeface="Arial"/>
                <a:cs typeface="Arial"/>
              </a:rPr>
              <a:t> </a:t>
            </a:r>
          </a:p>
        </p:txBody>
      </p:sp>
      <p:sp>
        <p:nvSpPr>
          <p:cNvPr id="24" name="TextBox 23"/>
          <p:cNvSpPr txBox="1"/>
          <p:nvPr/>
        </p:nvSpPr>
        <p:spPr>
          <a:xfrm>
            <a:off x="5061208" y="3180074"/>
            <a:ext cx="3702287" cy="323165"/>
          </a:xfrm>
          <a:prstGeom prst="rect">
            <a:avLst/>
          </a:prstGeom>
          <a:noFill/>
          <a:ln>
            <a:noFill/>
          </a:ln>
        </p:spPr>
        <p:txBody>
          <a:bodyPr wrap="none" lIns="91436" tIns="45718" rIns="91436" bIns="45718" rtlCol="0">
            <a:spAutoFit/>
          </a:bodyPr>
          <a:lstStyle/>
          <a:p>
            <a:r>
              <a:rPr lang="en-US" sz="1500" b="1" dirty="0">
                <a:solidFill>
                  <a:srgbClr val="FF0000"/>
                </a:solidFill>
                <a:latin typeface="Arial"/>
                <a:cs typeface="Arial"/>
              </a:rPr>
              <a:t>GFSv16</a:t>
            </a:r>
            <a:r>
              <a:rPr lang="en-US" sz="1500" dirty="0">
                <a:solidFill>
                  <a:srgbClr val="FF0000"/>
                </a:solidFill>
                <a:latin typeface="Arial"/>
                <a:cs typeface="Arial"/>
              </a:rPr>
              <a:t> </a:t>
            </a:r>
            <a:r>
              <a:rPr lang="en-US" sz="1500" dirty="0">
                <a:latin typeface="Arial"/>
                <a:cs typeface="Arial"/>
              </a:rPr>
              <a:t>has lower RMSE at longer leads </a:t>
            </a:r>
            <a:r>
              <a:rPr lang="en-US" sz="1500" b="1" dirty="0">
                <a:latin typeface="Arial"/>
                <a:cs typeface="Arial"/>
              </a:rPr>
              <a:t> </a:t>
            </a:r>
          </a:p>
        </p:txBody>
      </p:sp>
      <p:sp>
        <p:nvSpPr>
          <p:cNvPr id="26" name="TextBox 25"/>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Strengths: Mitigated Low-Level Cold Bias </a:t>
            </a:r>
          </a:p>
        </p:txBody>
      </p:sp>
      <p:sp>
        <p:nvSpPr>
          <p:cNvPr id="29" name="TextBox 28"/>
          <p:cNvSpPr txBox="1"/>
          <p:nvPr/>
        </p:nvSpPr>
        <p:spPr>
          <a:xfrm>
            <a:off x="-10410" y="1528077"/>
            <a:ext cx="812242" cy="584776"/>
          </a:xfrm>
          <a:prstGeom prst="rect">
            <a:avLst/>
          </a:prstGeom>
          <a:noFill/>
          <a:ln>
            <a:noFill/>
          </a:ln>
        </p:spPr>
        <p:txBody>
          <a:bodyPr wrap="none" lIns="91436" tIns="45718" rIns="91436" bIns="45718" rtlCol="0">
            <a:spAutoFit/>
          </a:bodyPr>
          <a:lstStyle/>
          <a:p>
            <a:pPr algn="ctr"/>
            <a:r>
              <a:rPr lang="en-US" sz="1600" b="1" dirty="0">
                <a:latin typeface="Arial"/>
                <a:cs typeface="Arial"/>
              </a:rPr>
              <a:t>00Z</a:t>
            </a:r>
          </a:p>
          <a:p>
            <a:pPr algn="ctr"/>
            <a:r>
              <a:rPr lang="en-US" sz="1600" b="1" dirty="0">
                <a:latin typeface="Arial"/>
                <a:cs typeface="Arial"/>
              </a:rPr>
              <a:t>cycles</a:t>
            </a:r>
          </a:p>
        </p:txBody>
      </p:sp>
      <p:sp>
        <p:nvSpPr>
          <p:cNvPr id="27" name="TextBox 26"/>
          <p:cNvSpPr txBox="1"/>
          <p:nvPr/>
        </p:nvSpPr>
        <p:spPr>
          <a:xfrm>
            <a:off x="-67967" y="3147460"/>
            <a:ext cx="936767" cy="584771"/>
          </a:xfrm>
          <a:prstGeom prst="rect">
            <a:avLst/>
          </a:prstGeom>
          <a:noFill/>
          <a:ln>
            <a:noFill/>
          </a:ln>
        </p:spPr>
        <p:txBody>
          <a:bodyPr wrap="none" lIns="91436" tIns="45718" rIns="91436" bIns="45718" rtlCol="0">
            <a:spAutoFit/>
          </a:bodyPr>
          <a:lstStyle/>
          <a:p>
            <a:pPr algn="ctr"/>
            <a:r>
              <a:rPr lang="en-US" sz="1600" b="1" dirty="0" smtClean="0">
                <a:latin typeface="Arial"/>
                <a:cs typeface="Arial"/>
              </a:rPr>
              <a:t>Grid-to-</a:t>
            </a:r>
            <a:br>
              <a:rPr lang="en-US" sz="1600" b="1" dirty="0" smtClean="0">
                <a:latin typeface="Arial"/>
                <a:cs typeface="Arial"/>
              </a:rPr>
            </a:br>
            <a:r>
              <a:rPr lang="en-US" sz="1600" b="1" dirty="0" err="1" smtClean="0">
                <a:latin typeface="Arial"/>
                <a:cs typeface="Arial"/>
              </a:rPr>
              <a:t>Obs</a:t>
            </a:r>
            <a:endParaRPr lang="en-US" sz="1600" b="1" dirty="0">
              <a:latin typeface="Arial"/>
              <a:cs typeface="Arial"/>
            </a:endParaRPr>
          </a:p>
        </p:txBody>
      </p:sp>
      <p:sp>
        <p:nvSpPr>
          <p:cNvPr id="31" name="TextBox 30">
            <a:extLst>
              <a:ext uri="{FF2B5EF4-FFF2-40B4-BE49-F238E27FC236}">
                <a16:creationId xmlns="" xmlns:a16="http://schemas.microsoft.com/office/drawing/2014/main" id="{D42E93AA-564C-49E9-A1C4-ADEF3E505C63}"/>
              </a:ext>
            </a:extLst>
          </p:cNvPr>
          <p:cNvSpPr txBox="1"/>
          <p:nvPr/>
        </p:nvSpPr>
        <p:spPr>
          <a:xfrm>
            <a:off x="2779890" y="2736466"/>
            <a:ext cx="1612370" cy="369332"/>
          </a:xfrm>
          <a:prstGeom prst="rect">
            <a:avLst/>
          </a:prstGeom>
          <a:solidFill>
            <a:srgbClr val="FBFF53"/>
          </a:solidFill>
          <a:ln>
            <a:solidFill>
              <a:schemeClr val="tx1"/>
            </a:solidFill>
          </a:ln>
        </p:spPr>
        <p:txBody>
          <a:bodyPr wrap="square" rtlCol="0">
            <a:spAutoFit/>
          </a:bodyPr>
          <a:lstStyle/>
          <a:p>
            <a:pPr algn="ctr" defTabSz="457178"/>
            <a:r>
              <a:rPr lang="en-US" b="1" dirty="0">
                <a:solidFill>
                  <a:prstClr val="black"/>
                </a:solidFill>
                <a:latin typeface="Arial"/>
                <a:cs typeface="Arial"/>
              </a:rPr>
              <a:t>2-m T </a:t>
            </a:r>
            <a:r>
              <a:rPr lang="en-US" b="1" dirty="0" smtClean="0">
                <a:solidFill>
                  <a:prstClr val="black"/>
                </a:solidFill>
                <a:latin typeface="Arial"/>
                <a:cs typeface="Arial"/>
              </a:rPr>
              <a:t>RMSE</a:t>
            </a:r>
            <a:endParaRPr lang="en-US" b="1" dirty="0">
              <a:solidFill>
                <a:prstClr val="black"/>
              </a:solidFill>
              <a:latin typeface="Arial"/>
              <a:cs typeface="Arial"/>
            </a:endParaRPr>
          </a:p>
        </p:txBody>
      </p:sp>
      <p:sp>
        <p:nvSpPr>
          <p:cNvPr id="32" name="TextBox 31">
            <a:extLst>
              <a:ext uri="{FF2B5EF4-FFF2-40B4-BE49-F238E27FC236}">
                <a16:creationId xmlns="" xmlns:a16="http://schemas.microsoft.com/office/drawing/2014/main" id="{D42E93AA-564C-49E9-A1C4-ADEF3E505C63}"/>
              </a:ext>
            </a:extLst>
          </p:cNvPr>
          <p:cNvSpPr txBox="1"/>
          <p:nvPr/>
        </p:nvSpPr>
        <p:spPr>
          <a:xfrm>
            <a:off x="6986409" y="2734977"/>
            <a:ext cx="1612370" cy="369332"/>
          </a:xfrm>
          <a:prstGeom prst="rect">
            <a:avLst/>
          </a:prstGeom>
          <a:solidFill>
            <a:srgbClr val="FBFF53"/>
          </a:solidFill>
          <a:ln>
            <a:solidFill>
              <a:schemeClr val="tx1"/>
            </a:solidFill>
          </a:ln>
        </p:spPr>
        <p:txBody>
          <a:bodyPr wrap="square" rtlCol="0">
            <a:spAutoFit/>
          </a:bodyPr>
          <a:lstStyle/>
          <a:p>
            <a:pPr algn="ctr" defTabSz="457178"/>
            <a:r>
              <a:rPr lang="en-US" b="1" dirty="0">
                <a:solidFill>
                  <a:prstClr val="black"/>
                </a:solidFill>
                <a:latin typeface="Arial"/>
                <a:cs typeface="Arial"/>
              </a:rPr>
              <a:t>2-m T </a:t>
            </a:r>
            <a:r>
              <a:rPr lang="en-US" b="1" dirty="0" smtClean="0">
                <a:solidFill>
                  <a:prstClr val="black"/>
                </a:solidFill>
                <a:latin typeface="Arial"/>
                <a:cs typeface="Arial"/>
              </a:rPr>
              <a:t>RMSE</a:t>
            </a:r>
            <a:endParaRPr lang="en-US" b="1" dirty="0">
              <a:solidFill>
                <a:prstClr val="black"/>
              </a:solidFill>
              <a:latin typeface="Arial"/>
              <a:cs typeface="Arial"/>
            </a:endParaRPr>
          </a:p>
        </p:txBody>
      </p:sp>
    </p:spTree>
    <p:extLst>
      <p:ext uri="{BB962C8B-B14F-4D97-AF65-F5344CB8AC3E}">
        <p14:creationId xmlns:p14="http://schemas.microsoft.com/office/powerpoint/2010/main" val="31791062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0035" y="989665"/>
            <a:ext cx="9106601" cy="4231923"/>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Improved 500-hPa AC scores in the medium range (better with synoptic pattern)</a:t>
            </a:r>
          </a:p>
          <a:p>
            <a:pPr marL="742903" lvl="1" indent="-192015">
              <a:buFont typeface="Arial"/>
              <a:buChar char="•"/>
            </a:pPr>
            <a:r>
              <a:rPr lang="en-US" sz="1900" dirty="0" smtClean="0">
                <a:solidFill>
                  <a:srgbClr val="0000FF"/>
                </a:solidFill>
                <a:latin typeface="Arial"/>
                <a:cs typeface="Arial"/>
              </a:rPr>
              <a:t>Some indication that GFSv15 progressive issue has been improved</a:t>
            </a:r>
          </a:p>
          <a:p>
            <a:pPr marL="742903" lvl="1" indent="-192015">
              <a:buFont typeface="Arial"/>
              <a:buChar char="•"/>
            </a:pPr>
            <a:r>
              <a:rPr lang="en-US" sz="1900" dirty="0" smtClean="0">
                <a:solidFill>
                  <a:srgbClr val="0000FF"/>
                </a:solidFill>
                <a:latin typeface="Arial"/>
                <a:cs typeface="Arial"/>
              </a:rPr>
              <a:t>Improved </a:t>
            </a:r>
            <a:r>
              <a:rPr lang="en-US" sz="1900" dirty="0">
                <a:solidFill>
                  <a:srgbClr val="0000FF"/>
                </a:solidFill>
                <a:latin typeface="Arial"/>
                <a:cs typeface="Arial"/>
              </a:rPr>
              <a:t>position of relevant frontal boundaries</a:t>
            </a:r>
          </a:p>
          <a:p>
            <a:pPr marL="285736" indent="-192015">
              <a:buFont typeface="Arial"/>
              <a:buChar char="•"/>
            </a:pPr>
            <a:endParaRPr lang="en-US" sz="900" dirty="0">
              <a:solidFill>
                <a:srgbClr val="0000FF"/>
              </a:solidFill>
              <a:latin typeface="Arial"/>
              <a:cs typeface="Arial"/>
            </a:endParaRPr>
          </a:p>
          <a:p>
            <a:pPr marL="285736" indent="-192015">
              <a:buFont typeface="Arial"/>
              <a:buChar char="•"/>
            </a:pPr>
            <a:r>
              <a:rPr lang="en-US" sz="1900" dirty="0">
                <a:latin typeface="Arial"/>
                <a:cs typeface="Arial"/>
              </a:rPr>
              <a:t>Mitigated the low-level cold bias seen in GFSv15 during the cool season</a:t>
            </a:r>
          </a:p>
          <a:p>
            <a:pPr marL="285736" indent="-192015">
              <a:buFont typeface="Arial"/>
              <a:buChar char="•"/>
            </a:pPr>
            <a:endParaRPr lang="en-US" sz="900" dirty="0">
              <a:latin typeface="Arial"/>
              <a:cs typeface="Arial"/>
            </a:endParaRPr>
          </a:p>
          <a:p>
            <a:pPr marL="285736" indent="-192015">
              <a:buFont typeface="Arial"/>
              <a:buChar char="•"/>
            </a:pPr>
            <a:r>
              <a:rPr lang="en-US" sz="1900" dirty="0" smtClean="0">
                <a:latin typeface="Arial"/>
                <a:cs typeface="Arial"/>
              </a:rPr>
              <a:t>Identifies TC threats more often and at longer lead times</a:t>
            </a:r>
          </a:p>
          <a:p>
            <a:pPr marL="742902" lvl="1" indent="-192015">
              <a:buFont typeface="Arial"/>
              <a:buChar char="•"/>
            </a:pPr>
            <a:r>
              <a:rPr lang="en-US" sz="1900" dirty="0" smtClean="0">
                <a:solidFill>
                  <a:srgbClr val="0000FF"/>
                </a:solidFill>
                <a:latin typeface="Arial"/>
                <a:cs typeface="Arial"/>
              </a:rPr>
              <a:t>Overall, positive impact on HWRF forecasts</a:t>
            </a:r>
          </a:p>
          <a:p>
            <a:pPr marL="93721"/>
            <a:endParaRPr lang="en-US" sz="900" dirty="0" smtClean="0">
              <a:latin typeface="Arial"/>
              <a:cs typeface="Arial"/>
            </a:endParaRPr>
          </a:p>
          <a:p>
            <a:pPr marL="285736" indent="-192015">
              <a:buFont typeface="Arial"/>
              <a:buChar char="•"/>
            </a:pPr>
            <a:r>
              <a:rPr lang="en-US" sz="1900" dirty="0" smtClean="0">
                <a:latin typeface="Arial"/>
                <a:cs typeface="Arial"/>
              </a:rPr>
              <a:t>Improved </a:t>
            </a:r>
            <a:r>
              <a:rPr lang="en-US" sz="1900" dirty="0">
                <a:latin typeface="Arial"/>
                <a:cs typeface="Arial"/>
              </a:rPr>
              <a:t>QPF Equitable Threat Scores (ETS) and bias in the medium range</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Overall, improved snowfall </a:t>
            </a:r>
            <a:r>
              <a:rPr lang="en-US" sz="1900" dirty="0" smtClean="0">
                <a:latin typeface="Arial"/>
                <a:cs typeface="Arial"/>
              </a:rPr>
              <a:t>location and amounts at longer lead times</a:t>
            </a:r>
          </a:p>
          <a:p>
            <a:pPr marL="742902" lvl="1" indent="-192015">
              <a:buFont typeface="Arial"/>
              <a:buChar char="•"/>
            </a:pPr>
            <a:r>
              <a:rPr lang="en-US" sz="1900" dirty="0" smtClean="0">
                <a:solidFill>
                  <a:srgbClr val="0000FF"/>
                </a:solidFill>
                <a:latin typeface="Arial"/>
                <a:cs typeface="Arial"/>
              </a:rPr>
              <a:t> </a:t>
            </a:r>
            <a:r>
              <a:rPr lang="en-US" sz="1900" dirty="0">
                <a:solidFill>
                  <a:srgbClr val="0000FF"/>
                </a:solidFill>
                <a:latin typeface="Arial"/>
                <a:cs typeface="Arial"/>
              </a:rPr>
              <a:t>Resolved low-level warming issue seen in a few GFSv15 cases</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Improved ability to capture the temperature profile in shallow, </a:t>
            </a:r>
            <a:r>
              <a:rPr lang="en-US" sz="1900" dirty="0" smtClean="0">
                <a:latin typeface="Arial"/>
                <a:cs typeface="Arial"/>
              </a:rPr>
              <a:t>cold </a:t>
            </a:r>
            <a:r>
              <a:rPr lang="en-US" sz="1900" dirty="0">
                <a:latin typeface="Arial"/>
                <a:cs typeface="Arial"/>
              </a:rPr>
              <a:t>air </a:t>
            </a:r>
            <a:r>
              <a:rPr lang="en-US" sz="1900" dirty="0" smtClean="0">
                <a:latin typeface="Arial"/>
                <a:cs typeface="Arial"/>
              </a:rPr>
              <a:t>masses</a:t>
            </a:r>
          </a:p>
          <a:p>
            <a:pPr marL="93721"/>
            <a:endParaRPr lang="en-US" sz="900" dirty="0">
              <a:solidFill>
                <a:srgbClr val="FF0000"/>
              </a:solidFill>
              <a:latin typeface="Arial"/>
              <a:cs typeface="Arial"/>
            </a:endParaRPr>
          </a:p>
          <a:p>
            <a:pPr marL="285736" indent="-192015">
              <a:buFont typeface="Arial"/>
              <a:buChar char="•"/>
            </a:pPr>
            <a:r>
              <a:rPr lang="en-US" sz="1900" dirty="0">
                <a:solidFill>
                  <a:srgbClr val="000000"/>
                </a:solidFill>
                <a:latin typeface="Arial"/>
                <a:cs typeface="Arial"/>
              </a:rPr>
              <a:t>GFS Wave has lower globally-averaged RMSE and bias for Sig. Wave Height</a:t>
            </a: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Strengths of GFSv16</a:t>
            </a:r>
          </a:p>
        </p:txBody>
      </p:sp>
      <p:sp>
        <p:nvSpPr>
          <p:cNvPr id="19" name="Rectangle 18"/>
          <p:cNvSpPr/>
          <p:nvPr/>
        </p:nvSpPr>
        <p:spPr>
          <a:xfrm>
            <a:off x="152963" y="2427108"/>
            <a:ext cx="6705037" cy="691448"/>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21544594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smtClean="0">
                <a:solidFill>
                  <a:schemeClr val="bg1"/>
                </a:solidFill>
                <a:latin typeface="Arial"/>
                <a:cs typeface="Arial"/>
              </a:rPr>
              <a:t>Strengths: Identifies TCs More Often &amp; Earlier</a:t>
            </a:r>
            <a:endParaRPr lang="en-US" sz="2600" b="1" dirty="0">
              <a:solidFill>
                <a:schemeClr val="bg1"/>
              </a:solidFill>
              <a:latin typeface="Arial"/>
              <a:cs typeface="Arial"/>
            </a:endParaRPr>
          </a:p>
        </p:txBody>
      </p:sp>
      <p:pic>
        <p:nvPicPr>
          <p:cNvPr id="2" name="Picture 1" descr="Screen Shot 2020-09-18 at 1.30.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92" y="969305"/>
            <a:ext cx="4356122" cy="4153377"/>
          </a:xfrm>
          <a:prstGeom prst="rect">
            <a:avLst/>
          </a:prstGeom>
        </p:spPr>
      </p:pic>
      <p:sp>
        <p:nvSpPr>
          <p:cNvPr id="13" name="TextBox 12"/>
          <p:cNvSpPr txBox="1"/>
          <p:nvPr/>
        </p:nvSpPr>
        <p:spPr>
          <a:xfrm>
            <a:off x="4744783" y="950533"/>
            <a:ext cx="4457775" cy="3785648"/>
          </a:xfrm>
          <a:prstGeom prst="rect">
            <a:avLst/>
          </a:prstGeom>
          <a:noFill/>
        </p:spPr>
        <p:txBody>
          <a:bodyPr wrap="square" lIns="91436" tIns="45718" rIns="91436" bIns="45718" rtlCol="0">
            <a:spAutoFit/>
          </a:bodyPr>
          <a:lstStyle/>
          <a:p>
            <a:pPr marL="285736" indent="-285736">
              <a:buFont typeface="Arial"/>
              <a:buChar char="•"/>
            </a:pPr>
            <a:r>
              <a:rPr lang="en-US" sz="1600" b="1" dirty="0" smtClean="0">
                <a:latin typeface="Arial"/>
                <a:cs typeface="Arial"/>
              </a:rPr>
              <a:t>Legend: </a:t>
            </a:r>
          </a:p>
          <a:p>
            <a:pPr marL="557784" lvl="1" indent="-192024">
              <a:buFont typeface="Arial"/>
              <a:buChar char="•"/>
            </a:pPr>
            <a:r>
              <a:rPr lang="en-US" sz="1600" dirty="0" smtClean="0">
                <a:latin typeface="Arial"/>
                <a:cs typeface="Arial"/>
              </a:rPr>
              <a:t>x</a:t>
            </a:r>
            <a:r>
              <a:rPr lang="en-US" sz="1600" dirty="0">
                <a:latin typeface="Arial"/>
                <a:cs typeface="Arial"/>
              </a:rPr>
              <a:t>-axis: </a:t>
            </a:r>
            <a:r>
              <a:rPr lang="en-US" sz="1600" dirty="0" smtClean="0">
                <a:solidFill>
                  <a:srgbClr val="0000FF"/>
                </a:solidFill>
                <a:latin typeface="Arial"/>
                <a:cs typeface="Arial"/>
              </a:rPr>
              <a:t>Success </a:t>
            </a:r>
            <a:r>
              <a:rPr lang="en-US" sz="1600" dirty="0">
                <a:solidFill>
                  <a:srgbClr val="0000FF"/>
                </a:solidFill>
                <a:latin typeface="Arial"/>
                <a:cs typeface="Arial"/>
              </a:rPr>
              <a:t>R</a:t>
            </a:r>
            <a:r>
              <a:rPr lang="en-US" sz="1600" dirty="0" smtClean="0">
                <a:solidFill>
                  <a:srgbClr val="0000FF"/>
                </a:solidFill>
                <a:latin typeface="Arial"/>
                <a:cs typeface="Arial"/>
              </a:rPr>
              <a:t>atio (1−FAR) </a:t>
            </a:r>
          </a:p>
          <a:p>
            <a:pPr marL="557784" lvl="1" indent="-192024">
              <a:buFont typeface="Arial"/>
              <a:buChar char="•"/>
            </a:pPr>
            <a:r>
              <a:rPr lang="en-US" sz="1600" dirty="0" smtClean="0">
                <a:solidFill>
                  <a:srgbClr val="000000"/>
                </a:solidFill>
                <a:latin typeface="Arial"/>
                <a:cs typeface="Arial"/>
              </a:rPr>
              <a:t>y</a:t>
            </a:r>
            <a:r>
              <a:rPr lang="en-US" sz="1600" dirty="0">
                <a:solidFill>
                  <a:srgbClr val="000000"/>
                </a:solidFill>
                <a:latin typeface="Arial"/>
                <a:cs typeface="Arial"/>
              </a:rPr>
              <a:t>-axis: </a:t>
            </a:r>
            <a:r>
              <a:rPr lang="en-US" sz="1600" dirty="0" smtClean="0">
                <a:solidFill>
                  <a:srgbClr val="0000FF"/>
                </a:solidFill>
                <a:latin typeface="Arial"/>
                <a:cs typeface="Arial"/>
              </a:rPr>
              <a:t>Probability Of </a:t>
            </a:r>
            <a:r>
              <a:rPr lang="en-US" sz="1600" dirty="0">
                <a:solidFill>
                  <a:srgbClr val="0000FF"/>
                </a:solidFill>
                <a:latin typeface="Arial"/>
                <a:cs typeface="Arial"/>
              </a:rPr>
              <a:t>D</a:t>
            </a:r>
            <a:r>
              <a:rPr lang="en-US" sz="1600" dirty="0" smtClean="0">
                <a:solidFill>
                  <a:srgbClr val="0000FF"/>
                </a:solidFill>
                <a:latin typeface="Arial"/>
                <a:cs typeface="Arial"/>
              </a:rPr>
              <a:t>etection (POD)</a:t>
            </a:r>
          </a:p>
          <a:p>
            <a:pPr marL="557784" lvl="1" indent="-192024">
              <a:buFont typeface="Arial"/>
              <a:buChar char="•"/>
            </a:pPr>
            <a:r>
              <a:rPr lang="en-US" sz="1600" dirty="0">
                <a:solidFill>
                  <a:srgbClr val="000000"/>
                </a:solidFill>
                <a:latin typeface="Arial"/>
                <a:cs typeface="Arial"/>
              </a:rPr>
              <a:t>d</a:t>
            </a:r>
            <a:r>
              <a:rPr lang="en-US" sz="1600" dirty="0" smtClean="0">
                <a:solidFill>
                  <a:srgbClr val="000000"/>
                </a:solidFill>
                <a:latin typeface="Arial"/>
                <a:cs typeface="Arial"/>
              </a:rPr>
              <a:t>ashed </a:t>
            </a:r>
            <a:r>
              <a:rPr lang="en-US" sz="1600" dirty="0">
                <a:solidFill>
                  <a:srgbClr val="000000"/>
                </a:solidFill>
                <a:latin typeface="Arial"/>
                <a:cs typeface="Arial"/>
              </a:rPr>
              <a:t>lines: </a:t>
            </a:r>
            <a:r>
              <a:rPr lang="en-US" sz="1600" dirty="0" smtClean="0">
                <a:solidFill>
                  <a:srgbClr val="0000FF"/>
                </a:solidFill>
                <a:latin typeface="Arial"/>
                <a:cs typeface="Arial"/>
              </a:rPr>
              <a:t>Frequency Bias</a:t>
            </a:r>
          </a:p>
          <a:p>
            <a:pPr marL="557784" lvl="1" indent="-192024">
              <a:buFont typeface="Arial"/>
              <a:buChar char="•"/>
            </a:pPr>
            <a:r>
              <a:rPr lang="en-US" sz="1600" dirty="0" smtClean="0">
                <a:solidFill>
                  <a:srgbClr val="000000"/>
                </a:solidFill>
                <a:latin typeface="Arial"/>
                <a:cs typeface="Arial"/>
              </a:rPr>
              <a:t>solid </a:t>
            </a:r>
            <a:r>
              <a:rPr lang="en-US" sz="1600" dirty="0">
                <a:solidFill>
                  <a:srgbClr val="000000"/>
                </a:solidFill>
                <a:latin typeface="Arial"/>
                <a:cs typeface="Arial"/>
              </a:rPr>
              <a:t>lines: </a:t>
            </a:r>
            <a:r>
              <a:rPr lang="en-US" sz="1600" dirty="0" smtClean="0">
                <a:solidFill>
                  <a:srgbClr val="0000FF"/>
                </a:solidFill>
                <a:latin typeface="Arial"/>
                <a:cs typeface="Arial"/>
              </a:rPr>
              <a:t>Critical Success Index (CSI)</a:t>
            </a:r>
          </a:p>
          <a:p>
            <a:pPr marL="285736" indent="-285736">
              <a:buFont typeface="Arial"/>
              <a:buChar char="•"/>
            </a:pPr>
            <a:endParaRPr lang="en-US" sz="1600" dirty="0">
              <a:latin typeface="Arial"/>
              <a:cs typeface="Arial"/>
            </a:endParaRPr>
          </a:p>
          <a:p>
            <a:pPr marL="285736" indent="-285736">
              <a:buFont typeface="Arial"/>
              <a:buChar char="•"/>
            </a:pPr>
            <a:r>
              <a:rPr lang="en-US" sz="1600" dirty="0" smtClean="0">
                <a:latin typeface="Arial"/>
                <a:cs typeface="Arial"/>
              </a:rPr>
              <a:t>All values would equal 1 in a perfectly performing model</a:t>
            </a:r>
            <a:endParaRPr lang="en-US" sz="1600" dirty="0" smtClean="0">
              <a:solidFill>
                <a:srgbClr val="000000"/>
              </a:solidFill>
              <a:latin typeface="Arial"/>
              <a:cs typeface="Arial"/>
            </a:endParaRPr>
          </a:p>
          <a:p>
            <a:pPr marL="285736" indent="-285736">
              <a:buFont typeface="Arial"/>
              <a:buChar char="•"/>
            </a:pPr>
            <a:endParaRPr lang="en-US" sz="1600" dirty="0">
              <a:solidFill>
                <a:srgbClr val="000000"/>
              </a:solidFill>
              <a:latin typeface="Arial"/>
              <a:cs typeface="Arial"/>
            </a:endParaRPr>
          </a:p>
          <a:p>
            <a:pPr marL="285736" indent="-285736">
              <a:buFont typeface="Arial"/>
              <a:buChar char="•"/>
            </a:pPr>
            <a:r>
              <a:rPr lang="en-US" sz="1600" dirty="0" smtClean="0">
                <a:solidFill>
                  <a:srgbClr val="000000"/>
                </a:solidFill>
                <a:latin typeface="Arial"/>
                <a:cs typeface="Arial"/>
              </a:rPr>
              <a:t>On average, GFSv16 exhibits:</a:t>
            </a:r>
          </a:p>
          <a:p>
            <a:pPr marL="742902" lvl="1" indent="-285736">
              <a:buFont typeface="Arial"/>
              <a:buChar char="•"/>
            </a:pPr>
            <a:r>
              <a:rPr lang="en-US" sz="1600" dirty="0" smtClean="0">
                <a:solidFill>
                  <a:srgbClr val="0000FF"/>
                </a:solidFill>
                <a:latin typeface="Arial"/>
                <a:cs typeface="Arial"/>
              </a:rPr>
              <a:t>Larger POD and CSI (closer to 1) </a:t>
            </a:r>
          </a:p>
          <a:p>
            <a:pPr marL="742902" lvl="1" indent="-285736">
              <a:buFont typeface="Arial"/>
              <a:buChar char="•"/>
            </a:pPr>
            <a:r>
              <a:rPr lang="en-US" sz="1600" dirty="0" smtClean="0">
                <a:solidFill>
                  <a:srgbClr val="0000FF"/>
                </a:solidFill>
                <a:latin typeface="Arial"/>
                <a:cs typeface="Arial"/>
              </a:rPr>
              <a:t>Frequency Bias is closer to 1</a:t>
            </a:r>
          </a:p>
          <a:p>
            <a:pPr marL="742902" lvl="1" indent="-285736">
              <a:buFont typeface="Arial"/>
              <a:buChar char="•"/>
            </a:pPr>
            <a:r>
              <a:rPr lang="en-US" sz="1600" dirty="0" smtClean="0">
                <a:solidFill>
                  <a:srgbClr val="0000FF"/>
                </a:solidFill>
                <a:latin typeface="Arial"/>
                <a:cs typeface="Arial"/>
              </a:rPr>
              <a:t>Smaller Success Ratio (FAR too high)</a:t>
            </a:r>
          </a:p>
          <a:p>
            <a:pPr marL="742902" lvl="1" indent="-285736">
              <a:buFont typeface="Arial"/>
              <a:buChar char="•"/>
            </a:pPr>
            <a:endParaRPr lang="en-US" sz="1600" dirty="0">
              <a:solidFill>
                <a:srgbClr val="000000"/>
              </a:solidFill>
              <a:latin typeface="Arial"/>
              <a:cs typeface="Arial"/>
            </a:endParaRPr>
          </a:p>
          <a:p>
            <a:pPr marL="285736" indent="-285736">
              <a:buFont typeface="Arial"/>
              <a:buChar char="•"/>
            </a:pPr>
            <a:r>
              <a:rPr lang="en-US" sz="1600" dirty="0" smtClean="0">
                <a:solidFill>
                  <a:srgbClr val="000000"/>
                </a:solidFill>
                <a:latin typeface="Arial"/>
                <a:cs typeface="Arial"/>
              </a:rPr>
              <a:t>GFSv16 is more </a:t>
            </a:r>
            <a:r>
              <a:rPr lang="en-US" sz="1600" dirty="0" err="1" smtClean="0">
                <a:solidFill>
                  <a:srgbClr val="000000"/>
                </a:solidFill>
                <a:latin typeface="Arial"/>
                <a:cs typeface="Arial"/>
              </a:rPr>
              <a:t>cyclogenetic</a:t>
            </a:r>
            <a:r>
              <a:rPr lang="en-US" sz="1600" dirty="0" smtClean="0">
                <a:solidFill>
                  <a:srgbClr val="000000"/>
                </a:solidFill>
                <a:latin typeface="Arial"/>
                <a:cs typeface="Arial"/>
              </a:rPr>
              <a:t> than GFSv15</a:t>
            </a:r>
            <a:endParaRPr lang="en-US" sz="1600" dirty="0">
              <a:solidFill>
                <a:srgbClr val="000000"/>
              </a:solidFill>
              <a:latin typeface="Arial"/>
              <a:cs typeface="Arial"/>
            </a:endParaRPr>
          </a:p>
        </p:txBody>
      </p:sp>
      <p:sp>
        <p:nvSpPr>
          <p:cNvPr id="14" name="TextBox 13"/>
          <p:cNvSpPr txBox="1"/>
          <p:nvPr/>
        </p:nvSpPr>
        <p:spPr>
          <a:xfrm>
            <a:off x="5108211" y="4798695"/>
            <a:ext cx="3645834" cy="338550"/>
          </a:xfrm>
          <a:prstGeom prst="rect">
            <a:avLst/>
          </a:prstGeom>
          <a:solidFill>
            <a:srgbClr val="FBFF53"/>
          </a:solidFill>
          <a:ln>
            <a:noFill/>
          </a:ln>
        </p:spPr>
        <p:txBody>
          <a:bodyPr wrap="square" lIns="91436" tIns="45718" rIns="91436" bIns="45718" rtlCol="0">
            <a:spAutoFit/>
          </a:bodyPr>
          <a:lstStyle/>
          <a:p>
            <a:pPr algn="ctr"/>
            <a:r>
              <a:rPr lang="en-US" sz="1600" i="1" dirty="0" smtClean="0">
                <a:solidFill>
                  <a:srgbClr val="000000"/>
                </a:solidFill>
                <a:latin typeface="Arial"/>
                <a:cs typeface="Arial"/>
              </a:rPr>
              <a:t>Thanks to Dan </a:t>
            </a:r>
            <a:r>
              <a:rPr lang="en-US" sz="1600" i="1" dirty="0" err="1" smtClean="0">
                <a:solidFill>
                  <a:srgbClr val="000000"/>
                </a:solidFill>
                <a:latin typeface="Arial"/>
                <a:cs typeface="Arial"/>
              </a:rPr>
              <a:t>Halperin</a:t>
            </a:r>
            <a:r>
              <a:rPr lang="en-US" sz="1600" i="1" dirty="0" smtClean="0">
                <a:solidFill>
                  <a:srgbClr val="000000"/>
                </a:solidFill>
                <a:latin typeface="Arial"/>
                <a:cs typeface="Arial"/>
              </a:rPr>
              <a:t> (ERAU)</a:t>
            </a:r>
            <a:endParaRPr lang="en-US" sz="1600" i="1" dirty="0">
              <a:solidFill>
                <a:srgbClr val="000000"/>
              </a:solidFill>
              <a:latin typeface="Arial"/>
              <a:cs typeface="Arial"/>
            </a:endParaRPr>
          </a:p>
        </p:txBody>
      </p:sp>
    </p:spTree>
    <p:extLst>
      <p:ext uri="{BB962C8B-B14F-4D97-AF65-F5344CB8AC3E}">
        <p14:creationId xmlns:p14="http://schemas.microsoft.com/office/powerpoint/2010/main" val="13210996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smtClean="0">
                <a:solidFill>
                  <a:schemeClr val="bg1"/>
                </a:solidFill>
                <a:latin typeface="Arial"/>
                <a:cs typeface="Arial"/>
              </a:rPr>
              <a:t>Strengths: Identifies TCs More Often &amp; Earlier</a:t>
            </a:r>
            <a:endParaRPr lang="en-US" sz="2600" b="1" dirty="0">
              <a:solidFill>
                <a:schemeClr val="bg1"/>
              </a:solidFill>
              <a:latin typeface="Arial"/>
              <a:cs typeface="Arial"/>
            </a:endParaRPr>
          </a:p>
        </p:txBody>
      </p:sp>
      <p:pic>
        <p:nvPicPr>
          <p:cNvPr id="3" name="Picture 2" descr="Screen Shot 2020-09-18 at 1.48.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15" y="1010941"/>
            <a:ext cx="6253605" cy="3977657"/>
          </a:xfrm>
          <a:prstGeom prst="rect">
            <a:avLst/>
          </a:prstGeom>
        </p:spPr>
      </p:pic>
      <p:sp>
        <p:nvSpPr>
          <p:cNvPr id="14" name="TextBox 13"/>
          <p:cNvSpPr txBox="1"/>
          <p:nvPr/>
        </p:nvSpPr>
        <p:spPr>
          <a:xfrm>
            <a:off x="6287720" y="1186246"/>
            <a:ext cx="2914838" cy="3785648"/>
          </a:xfrm>
          <a:prstGeom prst="rect">
            <a:avLst/>
          </a:prstGeom>
          <a:noFill/>
        </p:spPr>
        <p:txBody>
          <a:bodyPr wrap="square" lIns="91436" tIns="45718" rIns="91436" bIns="45718" rtlCol="0">
            <a:spAutoFit/>
          </a:bodyPr>
          <a:lstStyle/>
          <a:p>
            <a:pPr marL="285736" indent="-285736">
              <a:buFont typeface="Arial"/>
              <a:buChar char="•"/>
            </a:pPr>
            <a:r>
              <a:rPr lang="en-US" sz="1600" b="1" dirty="0" smtClean="0">
                <a:latin typeface="Arial"/>
                <a:cs typeface="Arial"/>
              </a:rPr>
              <a:t>Lead time: </a:t>
            </a:r>
            <a:r>
              <a:rPr lang="en-US" sz="1600" dirty="0" smtClean="0">
                <a:latin typeface="Arial"/>
                <a:cs typeface="Arial"/>
              </a:rPr>
              <a:t>Difference between the model initialization time and </a:t>
            </a:r>
            <a:br>
              <a:rPr lang="en-US" sz="1600" dirty="0" smtClean="0">
                <a:latin typeface="Arial"/>
                <a:cs typeface="Arial"/>
              </a:rPr>
            </a:br>
            <a:r>
              <a:rPr lang="en-US" sz="1600" dirty="0" smtClean="0">
                <a:latin typeface="Arial"/>
                <a:cs typeface="Arial"/>
              </a:rPr>
              <a:t>Best Track genesis time</a:t>
            </a:r>
            <a:endParaRPr lang="en-US" sz="1600" dirty="0" smtClean="0">
              <a:solidFill>
                <a:srgbClr val="000000"/>
              </a:solidFill>
              <a:latin typeface="Arial"/>
              <a:cs typeface="Arial"/>
            </a:endParaRPr>
          </a:p>
          <a:p>
            <a:pPr marL="285736" indent="-285736">
              <a:buFont typeface="Arial"/>
              <a:buChar char="•"/>
            </a:pPr>
            <a:endParaRPr lang="en-US" sz="1600" dirty="0">
              <a:solidFill>
                <a:srgbClr val="000000"/>
              </a:solidFill>
              <a:latin typeface="Arial"/>
              <a:cs typeface="Arial"/>
            </a:endParaRPr>
          </a:p>
          <a:p>
            <a:pPr marL="285736" indent="-285736">
              <a:buFont typeface="Arial"/>
              <a:buChar char="•"/>
            </a:pPr>
            <a:r>
              <a:rPr lang="en-US" sz="1600" dirty="0" smtClean="0">
                <a:solidFill>
                  <a:srgbClr val="000000"/>
                </a:solidFill>
                <a:latin typeface="Arial"/>
                <a:cs typeface="Arial"/>
              </a:rPr>
              <a:t>Max. lead time is 120 h </a:t>
            </a:r>
            <a:br>
              <a:rPr lang="en-US" sz="1600" dirty="0" smtClean="0">
                <a:solidFill>
                  <a:srgbClr val="000000"/>
                </a:solidFill>
                <a:latin typeface="Arial"/>
                <a:cs typeface="Arial"/>
              </a:rPr>
            </a:br>
            <a:r>
              <a:rPr lang="en-US" sz="1600" dirty="0" smtClean="0">
                <a:solidFill>
                  <a:srgbClr val="000000"/>
                </a:solidFill>
                <a:latin typeface="Arial"/>
                <a:cs typeface="Arial"/>
              </a:rPr>
              <a:t>(the forecast hour the tracker was run out to)</a:t>
            </a:r>
            <a:endParaRPr lang="en-US" sz="1600" dirty="0" smtClean="0">
              <a:solidFill>
                <a:srgbClr val="FF0000"/>
              </a:solidFill>
              <a:latin typeface="Arial"/>
              <a:cs typeface="Arial"/>
            </a:endParaRPr>
          </a:p>
          <a:p>
            <a:pPr marL="742902" lvl="1" indent="-285736">
              <a:buFont typeface="Arial"/>
              <a:buChar char="•"/>
            </a:pPr>
            <a:endParaRPr lang="en-US" sz="1600" dirty="0">
              <a:solidFill>
                <a:srgbClr val="000000"/>
              </a:solidFill>
              <a:latin typeface="Arial"/>
              <a:cs typeface="Arial"/>
            </a:endParaRPr>
          </a:p>
          <a:p>
            <a:pPr marL="285736" indent="-285736">
              <a:buFont typeface="Arial"/>
              <a:buChar char="•"/>
            </a:pPr>
            <a:r>
              <a:rPr lang="en-US" sz="1600" b="1" dirty="0" smtClean="0">
                <a:solidFill>
                  <a:srgbClr val="000000"/>
                </a:solidFill>
                <a:latin typeface="Arial"/>
                <a:cs typeface="Arial"/>
              </a:rPr>
              <a:t>Median of max lead time:</a:t>
            </a:r>
          </a:p>
          <a:p>
            <a:pPr marL="742902" lvl="1" indent="-285736">
              <a:buFont typeface="Arial"/>
              <a:buChar char="•"/>
            </a:pPr>
            <a:r>
              <a:rPr lang="en-US" sz="1600" b="1" dirty="0" smtClean="0">
                <a:solidFill>
                  <a:srgbClr val="4B87D2"/>
                </a:solidFill>
                <a:latin typeface="Arial"/>
                <a:cs typeface="Arial"/>
              </a:rPr>
              <a:t>GFSv15</a:t>
            </a:r>
            <a:r>
              <a:rPr lang="en-US" sz="1600" dirty="0" smtClean="0">
                <a:solidFill>
                  <a:srgbClr val="000000"/>
                </a:solidFill>
                <a:latin typeface="Arial"/>
                <a:cs typeface="Arial"/>
              </a:rPr>
              <a:t>: 21 h</a:t>
            </a:r>
          </a:p>
          <a:p>
            <a:pPr marL="742902" lvl="1" indent="-285736">
              <a:buFont typeface="Arial"/>
              <a:buChar char="•"/>
            </a:pPr>
            <a:r>
              <a:rPr lang="en-US" sz="1600" b="1" dirty="0" smtClean="0">
                <a:solidFill>
                  <a:srgbClr val="FF0000"/>
                </a:solidFill>
                <a:latin typeface="Arial"/>
                <a:cs typeface="Arial"/>
              </a:rPr>
              <a:t>GFSv16</a:t>
            </a:r>
            <a:r>
              <a:rPr lang="en-US" sz="1600" dirty="0" smtClean="0">
                <a:solidFill>
                  <a:srgbClr val="000000"/>
                </a:solidFill>
                <a:latin typeface="Arial"/>
                <a:cs typeface="Arial"/>
              </a:rPr>
              <a:t>: 39 h</a:t>
            </a:r>
          </a:p>
          <a:p>
            <a:pPr marL="742902" lvl="1" indent="-285736">
              <a:buFont typeface="Arial"/>
              <a:buChar char="•"/>
            </a:pPr>
            <a:endParaRPr lang="en-US" sz="1600" dirty="0">
              <a:solidFill>
                <a:srgbClr val="000000"/>
              </a:solidFill>
              <a:latin typeface="Arial"/>
              <a:cs typeface="Arial"/>
            </a:endParaRPr>
          </a:p>
          <a:p>
            <a:pPr marL="285736" indent="-285736">
              <a:buFont typeface="Arial"/>
              <a:buChar char="•"/>
            </a:pPr>
            <a:r>
              <a:rPr lang="en-US" sz="1600" b="1" dirty="0" smtClean="0">
                <a:solidFill>
                  <a:srgbClr val="FF0000"/>
                </a:solidFill>
                <a:latin typeface="Arial"/>
                <a:cs typeface="Arial"/>
              </a:rPr>
              <a:t>GFSv16</a:t>
            </a:r>
            <a:r>
              <a:rPr lang="en-US" sz="1600" dirty="0" smtClean="0">
                <a:solidFill>
                  <a:srgbClr val="000000"/>
                </a:solidFill>
                <a:latin typeface="Arial"/>
                <a:cs typeface="Arial"/>
              </a:rPr>
              <a:t> identifies genesis at longer lead times</a:t>
            </a:r>
          </a:p>
        </p:txBody>
      </p:sp>
      <p:sp>
        <p:nvSpPr>
          <p:cNvPr id="4" name="Rectangle 3"/>
          <p:cNvSpPr/>
          <p:nvPr/>
        </p:nvSpPr>
        <p:spPr>
          <a:xfrm>
            <a:off x="822400" y="1769583"/>
            <a:ext cx="5329987" cy="1904903"/>
          </a:xfrm>
          <a:prstGeom prst="rect">
            <a:avLst/>
          </a:prstGeom>
          <a:noFill/>
          <a:ln w="28575" cmpd="sng">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8164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17" name="TextBox 16"/>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GFSv16 Updates</a:t>
            </a: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9" name="Google Shape;207;p17">
            <a:extLst>
              <a:ext uri="{FF2B5EF4-FFF2-40B4-BE49-F238E27FC236}">
                <a16:creationId xmlns:a16="http://schemas.microsoft.com/office/drawing/2014/main" xmlns="" id="{DD844BF3-429C-604A-8FBA-264AD0B19391}"/>
              </a:ext>
            </a:extLst>
          </p:cNvPr>
          <p:cNvSpPr txBox="1">
            <a:spLocks/>
          </p:cNvSpPr>
          <p:nvPr/>
        </p:nvSpPr>
        <p:spPr>
          <a:xfrm>
            <a:off x="278783" y="1148983"/>
            <a:ext cx="4760913" cy="3745582"/>
          </a:xfrm>
          <a:prstGeom prst="rect">
            <a:avLst/>
          </a:prstGeom>
          <a:ln w="19050" cap="flat">
            <a:solidFill>
              <a:srgbClr val="000000"/>
            </a:solidFill>
            <a:round/>
            <a:headEnd type="none" w="sm" len="sm"/>
            <a:tailEnd type="none" w="sm" len="sm"/>
          </a:ln>
        </p:spPr>
        <p:txBody>
          <a:bodyPr vert="horz" lIns="68564" tIns="34274" rIns="68564" bIns="34274"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25"/>
              </a:spcBef>
              <a:buSzPts val="2800"/>
              <a:buNone/>
            </a:pPr>
            <a:r>
              <a:rPr lang="en-US" sz="1400" b="1" dirty="0">
                <a:latin typeface="Arial" charset="0"/>
                <a:cs typeface="Arial" charset="0"/>
              </a:rPr>
              <a:t>Model resolution:</a:t>
            </a:r>
            <a:endParaRPr lang="en-US" sz="1400" dirty="0">
              <a:latin typeface="Arial" charset="0"/>
              <a:cs typeface="Arial" charset="0"/>
            </a:endParaRPr>
          </a:p>
          <a:p>
            <a:pPr marL="285729" lvl="1">
              <a:spcBef>
                <a:spcPts val="225"/>
              </a:spcBef>
              <a:buSzPts val="1800"/>
            </a:pPr>
            <a:r>
              <a:rPr lang="en-US" sz="1400" b="1" dirty="0">
                <a:solidFill>
                  <a:srgbClr val="0000FF"/>
                </a:solidFill>
                <a:latin typeface="Arial" charset="0"/>
                <a:cs typeface="Arial" charset="0"/>
              </a:rPr>
              <a:t>Increased vertical resolution from 64 to </a:t>
            </a:r>
            <a:r>
              <a:rPr lang="en-US" sz="1400" b="1" dirty="0">
                <a:solidFill>
                  <a:srgbClr val="FF0000"/>
                </a:solidFill>
                <a:latin typeface="Arial" charset="0"/>
                <a:cs typeface="Arial" charset="0"/>
              </a:rPr>
              <a:t>127</a:t>
            </a:r>
            <a:r>
              <a:rPr lang="en-US" sz="1400" b="1" dirty="0">
                <a:solidFill>
                  <a:srgbClr val="0000FF"/>
                </a:solidFill>
                <a:latin typeface="Arial" charset="0"/>
                <a:cs typeface="Arial" charset="0"/>
              </a:rPr>
              <a:t> </a:t>
            </a:r>
            <a:r>
              <a:rPr lang="en-US" sz="1400" b="1" dirty="0">
                <a:solidFill>
                  <a:srgbClr val="FF0000"/>
                </a:solidFill>
                <a:latin typeface="Arial" charset="0"/>
                <a:cs typeface="Arial" charset="0"/>
              </a:rPr>
              <a:t>layers</a:t>
            </a:r>
            <a:r>
              <a:rPr lang="en-US" sz="1400" b="1" dirty="0">
                <a:solidFill>
                  <a:srgbClr val="0000FF"/>
                </a:solidFill>
                <a:latin typeface="Arial" charset="0"/>
                <a:cs typeface="Arial" charset="0"/>
              </a:rPr>
              <a:t> and model top raised from 54 km to </a:t>
            </a:r>
            <a:r>
              <a:rPr lang="en-US" sz="1400" b="1" dirty="0">
                <a:solidFill>
                  <a:srgbClr val="FF0000"/>
                </a:solidFill>
                <a:latin typeface="Arial" charset="0"/>
                <a:cs typeface="Arial" charset="0"/>
              </a:rPr>
              <a:t>80 km</a:t>
            </a:r>
          </a:p>
          <a:p>
            <a:pPr marL="285729" lvl="1">
              <a:spcBef>
                <a:spcPts val="225"/>
              </a:spcBef>
              <a:buSzPts val="1800"/>
            </a:pPr>
            <a:endParaRPr lang="en-US" sz="1400" b="1" dirty="0">
              <a:latin typeface="Arial" charset="0"/>
              <a:cs typeface="Arial" charset="0"/>
            </a:endParaRPr>
          </a:p>
          <a:p>
            <a:pPr>
              <a:buSzPts val="2800"/>
              <a:buFont typeface="Lucida Grande"/>
              <a:buNone/>
            </a:pPr>
            <a:r>
              <a:rPr lang="en-US" sz="1400" b="1" dirty="0">
                <a:latin typeface="Arial" charset="0"/>
                <a:cs typeface="Arial" charset="0"/>
              </a:rPr>
              <a:t>Physics updates </a:t>
            </a:r>
          </a:p>
          <a:p>
            <a:pPr marL="285729" indent="-246870">
              <a:spcBef>
                <a:spcPts val="600"/>
              </a:spcBef>
              <a:buSzPts val="2800"/>
            </a:pPr>
            <a:r>
              <a:rPr lang="en-US" sz="1400" b="1" dirty="0">
                <a:solidFill>
                  <a:srgbClr val="0000FF"/>
                </a:solidFill>
                <a:latin typeface="Arial" charset="0"/>
                <a:cs typeface="Arial" charset="0"/>
              </a:rPr>
              <a:t>PBL/turbulence: K-EDMF =&gt; </a:t>
            </a:r>
            <a:r>
              <a:rPr lang="en-US" sz="1400" b="1" dirty="0" err="1">
                <a:solidFill>
                  <a:srgbClr val="FF0000"/>
                </a:solidFill>
                <a:latin typeface="Arial" charset="0"/>
                <a:cs typeface="Arial" charset="0"/>
              </a:rPr>
              <a:t>sa</a:t>
            </a:r>
            <a:r>
              <a:rPr lang="en-US" sz="1400" b="1" dirty="0">
                <a:solidFill>
                  <a:srgbClr val="FF0000"/>
                </a:solidFill>
                <a:latin typeface="Arial" charset="0"/>
                <a:cs typeface="Arial" charset="0"/>
              </a:rPr>
              <a:t>-TKE-EDMF</a:t>
            </a:r>
          </a:p>
          <a:p>
            <a:pPr marL="285729" indent="-246870">
              <a:spcBef>
                <a:spcPts val="600"/>
              </a:spcBef>
              <a:buSzPts val="2800"/>
            </a:pPr>
            <a:r>
              <a:rPr lang="en-US" sz="1400" b="1" dirty="0">
                <a:solidFill>
                  <a:srgbClr val="0000FF"/>
                </a:solidFill>
                <a:latin typeface="Arial" charset="0"/>
                <a:cs typeface="Arial" charset="0"/>
              </a:rPr>
              <a:t>Orographic Gravity Wave Drag: =&gt; Orographic + </a:t>
            </a:r>
            <a:r>
              <a:rPr lang="en-US" sz="1400" b="1" dirty="0">
                <a:solidFill>
                  <a:srgbClr val="FF0000"/>
                </a:solidFill>
                <a:latin typeface="Arial" charset="0"/>
                <a:cs typeface="Arial" charset="0"/>
              </a:rPr>
              <a:t>non-orographic GWDs</a:t>
            </a:r>
          </a:p>
          <a:p>
            <a:pPr marL="285729" indent="-246870">
              <a:spcBef>
                <a:spcPts val="600"/>
              </a:spcBef>
              <a:buSzPts val="2800"/>
            </a:pPr>
            <a:r>
              <a:rPr lang="en-US" sz="1400" b="1" dirty="0">
                <a:solidFill>
                  <a:srgbClr val="0000FF"/>
                </a:solidFill>
                <a:latin typeface="Arial" charset="0"/>
                <a:cs typeface="Arial" charset="0"/>
              </a:rPr>
              <a:t>Radiation: Updates to cloud-overlap assumptions</a:t>
            </a:r>
          </a:p>
          <a:p>
            <a:pPr marL="285729" indent="-246870">
              <a:spcBef>
                <a:spcPts val="600"/>
              </a:spcBef>
              <a:buSzPts val="2800"/>
            </a:pPr>
            <a:r>
              <a:rPr lang="en-US" sz="1400" b="1" dirty="0">
                <a:solidFill>
                  <a:srgbClr val="0000FF"/>
                </a:solidFill>
                <a:latin typeface="Arial" charset="0"/>
                <a:cs typeface="Arial" charset="0"/>
              </a:rPr>
              <a:t>Microphysics: Improvements to GFDL MP</a:t>
            </a:r>
          </a:p>
          <a:p>
            <a:pPr marL="287317" lvl="1">
              <a:spcBef>
                <a:spcPts val="225"/>
              </a:spcBef>
              <a:buSzPts val="1800"/>
            </a:pPr>
            <a:endParaRPr lang="en-US" sz="1400" b="1" dirty="0">
              <a:latin typeface="Arial" charset="0"/>
              <a:cs typeface="Arial" charset="0"/>
            </a:endParaRPr>
          </a:p>
          <a:p>
            <a:pPr>
              <a:buSzPts val="2800"/>
              <a:buFont typeface="Lucida Grande"/>
              <a:buNone/>
            </a:pPr>
            <a:r>
              <a:rPr lang="en-US" sz="1400" b="1" dirty="0">
                <a:latin typeface="Arial" charset="0"/>
                <a:cs typeface="Arial" charset="0"/>
              </a:rPr>
              <a:t>Coupling to Wave</a:t>
            </a:r>
            <a:endParaRPr lang="en-US" sz="1400" dirty="0">
              <a:latin typeface="Arial" charset="0"/>
              <a:cs typeface="Arial" charset="0"/>
            </a:endParaRPr>
          </a:p>
          <a:p>
            <a:pPr marL="285729" lvl="1">
              <a:spcBef>
                <a:spcPts val="225"/>
              </a:spcBef>
              <a:buSzPts val="1800"/>
            </a:pPr>
            <a:r>
              <a:rPr lang="en-US" sz="1400" b="1" dirty="0">
                <a:solidFill>
                  <a:srgbClr val="0000FF"/>
                </a:solidFill>
                <a:latin typeface="Arial" charset="0"/>
                <a:cs typeface="Arial" charset="0"/>
              </a:rPr>
              <a:t>One-way coupling of atmospheric model with </a:t>
            </a:r>
            <a:r>
              <a:rPr lang="en-US" sz="1400" b="1" dirty="0">
                <a:solidFill>
                  <a:srgbClr val="FF0000"/>
                </a:solidFill>
                <a:latin typeface="Arial" charset="0"/>
                <a:cs typeface="Arial" charset="0"/>
              </a:rPr>
              <a:t>Global Wave Model</a:t>
            </a:r>
            <a:r>
              <a:rPr lang="en-US" sz="1400" b="1" dirty="0">
                <a:solidFill>
                  <a:srgbClr val="0000FF"/>
                </a:solidFill>
                <a:latin typeface="Arial" charset="0"/>
                <a:cs typeface="Arial" charset="0"/>
              </a:rPr>
              <a:t> (GWM) </a:t>
            </a:r>
          </a:p>
          <a:p>
            <a:pPr marL="285729" lvl="1">
              <a:spcBef>
                <a:spcPts val="225"/>
              </a:spcBef>
              <a:buSzPts val="1800"/>
              <a:buNone/>
            </a:pPr>
            <a:endParaRPr lang="en-US" sz="1400" dirty="0">
              <a:latin typeface="Arial" charset="0"/>
              <a:cs typeface="Arial" charset="0"/>
            </a:endParaRPr>
          </a:p>
        </p:txBody>
      </p:sp>
      <p:sp>
        <p:nvSpPr>
          <p:cNvPr id="14" name="Google Shape;210;p17">
            <a:extLst>
              <a:ext uri="{FF2B5EF4-FFF2-40B4-BE49-F238E27FC236}">
                <a16:creationId xmlns:a16="http://schemas.microsoft.com/office/drawing/2014/main" xmlns="" id="{3A27A912-92AA-0741-9B2A-599CB9C63E4F}"/>
              </a:ext>
            </a:extLst>
          </p:cNvPr>
          <p:cNvSpPr txBox="1">
            <a:spLocks/>
          </p:cNvSpPr>
          <p:nvPr/>
        </p:nvSpPr>
        <p:spPr>
          <a:xfrm>
            <a:off x="5190699" y="1148983"/>
            <a:ext cx="3902764" cy="3745582"/>
          </a:xfrm>
          <a:prstGeom prst="rect">
            <a:avLst/>
          </a:prstGeom>
          <a:ln w="19050" cap="flat">
            <a:solidFill>
              <a:srgbClr val="000000"/>
            </a:solidFill>
            <a:round/>
            <a:headEnd type="none" w="sm" len="sm"/>
            <a:tailEnd type="none" w="sm" len="sm"/>
          </a:ln>
        </p:spPr>
        <p:txBody>
          <a:bodyPr vert="horz" lIns="68564" tIns="34274" rIns="68564" bIns="34274"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4462" indent="-344462">
              <a:spcBef>
                <a:spcPts val="225"/>
              </a:spcBef>
              <a:buSzPts val="2800"/>
              <a:buNone/>
            </a:pPr>
            <a:r>
              <a:rPr lang="en-US" sz="1400" b="1" dirty="0">
                <a:latin typeface="Arial" charset="0"/>
                <a:cs typeface="Arial" charset="0"/>
              </a:rPr>
              <a:t>Major Data Assimilation Upgrades:</a:t>
            </a:r>
          </a:p>
          <a:p>
            <a:pPr marL="344462" indent="-344462">
              <a:spcBef>
                <a:spcPts val="225"/>
              </a:spcBef>
              <a:buSzPts val="2800"/>
              <a:buNone/>
            </a:pPr>
            <a:endParaRPr lang="en-US" sz="1400" b="1" dirty="0">
              <a:latin typeface="Arial" charset="0"/>
              <a:cs typeface="Arial" charset="0"/>
            </a:endParaRPr>
          </a:p>
          <a:p>
            <a:pPr marL="344462" lvl="1" indent="-344462">
              <a:spcBef>
                <a:spcPts val="225"/>
              </a:spcBef>
              <a:buSzPts val="1800"/>
              <a:buFont typeface="Lucida Grande"/>
              <a:buChar char="•"/>
            </a:pPr>
            <a:r>
              <a:rPr lang="en-US" sz="1400" b="1" dirty="0">
                <a:solidFill>
                  <a:srgbClr val="0000FF"/>
                </a:solidFill>
                <a:latin typeface="Arial" charset="0"/>
                <a:cs typeface="Arial" charset="0"/>
              </a:rPr>
              <a:t>Local Ensemble Kalman Filter (</a:t>
            </a:r>
            <a:r>
              <a:rPr lang="en-US" sz="1400" b="1" dirty="0">
                <a:solidFill>
                  <a:srgbClr val="FF0000"/>
                </a:solidFill>
                <a:latin typeface="Arial" charset="0"/>
                <a:cs typeface="Arial" charset="0"/>
              </a:rPr>
              <a:t>LETKF</a:t>
            </a:r>
            <a:r>
              <a:rPr lang="en-US" sz="1400" b="1" dirty="0">
                <a:solidFill>
                  <a:srgbClr val="0000FF"/>
                </a:solidFill>
                <a:latin typeface="Arial" charset="0"/>
                <a:cs typeface="Arial" charset="0"/>
              </a:rPr>
              <a:t>)</a:t>
            </a:r>
          </a:p>
          <a:p>
            <a:pPr marL="344462" lvl="1" indent="-344462">
              <a:spcBef>
                <a:spcPts val="225"/>
              </a:spcBef>
              <a:buSzPts val="1800"/>
              <a:buFont typeface="Lucida Grande"/>
              <a:buChar char="•"/>
            </a:pPr>
            <a:endParaRPr lang="en-US" sz="1400" dirty="0">
              <a:latin typeface="Arial" charset="0"/>
              <a:cs typeface="Arial" charset="0"/>
            </a:endParaRPr>
          </a:p>
          <a:p>
            <a:pPr marL="344462" lvl="1" indent="-344462">
              <a:spcBef>
                <a:spcPts val="225"/>
              </a:spcBef>
              <a:buSzPts val="1800"/>
              <a:buFont typeface="Lucida Grande"/>
              <a:buChar char="•"/>
            </a:pPr>
            <a:r>
              <a:rPr lang="en-US" sz="1400" b="1" dirty="0">
                <a:solidFill>
                  <a:srgbClr val="0000FF"/>
                </a:solidFill>
                <a:latin typeface="Arial" charset="0"/>
                <a:cs typeface="Arial" charset="0"/>
              </a:rPr>
              <a:t>4-Dimensional Incremental Analysis Update (</a:t>
            </a:r>
            <a:r>
              <a:rPr lang="en-US" sz="1400" b="1" dirty="0">
                <a:solidFill>
                  <a:srgbClr val="FF0000"/>
                </a:solidFill>
                <a:latin typeface="Arial" charset="0"/>
                <a:cs typeface="Arial" charset="0"/>
              </a:rPr>
              <a:t>4DIAU</a:t>
            </a:r>
            <a:r>
              <a:rPr lang="en-US" sz="1400" dirty="0">
                <a:latin typeface="Arial" charset="0"/>
                <a:cs typeface="Arial" charset="0"/>
              </a:rPr>
              <a:t>)</a:t>
            </a:r>
          </a:p>
          <a:p>
            <a:pPr marL="344462" lvl="1" indent="-344462">
              <a:spcBef>
                <a:spcPts val="225"/>
              </a:spcBef>
              <a:buSzPts val="1800"/>
            </a:pPr>
            <a:endParaRPr lang="en-US" sz="1400" dirty="0">
              <a:latin typeface="Arial" charset="0"/>
              <a:cs typeface="Arial" charset="0"/>
            </a:endParaRPr>
          </a:p>
          <a:p>
            <a:pPr marL="344462" lvl="1" indent="-344462">
              <a:spcBef>
                <a:spcPts val="225"/>
              </a:spcBef>
              <a:buSzPts val="1800"/>
              <a:buFont typeface="Lucida Grande"/>
              <a:buChar char="•"/>
            </a:pPr>
            <a:r>
              <a:rPr lang="en-US" sz="1400" b="1" dirty="0">
                <a:solidFill>
                  <a:srgbClr val="0000FF"/>
                </a:solidFill>
                <a:latin typeface="Arial" charset="0"/>
                <a:cs typeface="Arial" charset="0"/>
              </a:rPr>
              <a:t>Height increments are added, and specific humidity increments are reduced in the stratosphere and mesosphere</a:t>
            </a:r>
          </a:p>
          <a:p>
            <a:pPr marL="344462" lvl="1" indent="-344462">
              <a:spcBef>
                <a:spcPts val="225"/>
              </a:spcBef>
              <a:buSzPts val="1800"/>
              <a:buFont typeface="Lucida Grande"/>
              <a:buChar char="•"/>
            </a:pPr>
            <a:endParaRPr lang="en-US" sz="1400" b="1" dirty="0">
              <a:solidFill>
                <a:srgbClr val="0000FF"/>
              </a:solidFill>
              <a:latin typeface="Arial" charset="0"/>
              <a:cs typeface="Arial" charset="0"/>
            </a:endParaRPr>
          </a:p>
          <a:p>
            <a:pPr marL="344462" lvl="1" indent="-344462">
              <a:spcBef>
                <a:spcPts val="225"/>
              </a:spcBef>
              <a:buSzPts val="1800"/>
              <a:buFont typeface="Lucida Grande"/>
              <a:buChar char="•"/>
            </a:pPr>
            <a:r>
              <a:rPr lang="en-US" sz="1400" b="1" dirty="0">
                <a:solidFill>
                  <a:srgbClr val="0000FF"/>
                </a:solidFill>
                <a:latin typeface="Arial" charset="0"/>
                <a:cs typeface="Arial" charset="0"/>
              </a:rPr>
              <a:t>Improved Near Surface Sea Temperature (NSST) analysis</a:t>
            </a:r>
          </a:p>
          <a:p>
            <a:pPr marL="344462" lvl="1" indent="-344462">
              <a:spcBef>
                <a:spcPts val="225"/>
              </a:spcBef>
              <a:buSzPts val="1800"/>
            </a:pPr>
            <a:endParaRPr lang="en-US" sz="1400" dirty="0">
              <a:latin typeface="Arial" charset="0"/>
              <a:cs typeface="Arial" charset="0"/>
            </a:endParaRPr>
          </a:p>
          <a:p>
            <a:pPr marL="344462" lvl="1" indent="-344462">
              <a:spcBef>
                <a:spcPts val="225"/>
              </a:spcBef>
              <a:buSzPts val="1800"/>
              <a:buFont typeface="Lucida Grande"/>
              <a:buChar char="•"/>
            </a:pPr>
            <a:r>
              <a:rPr lang="en-US" sz="1400" b="1" dirty="0">
                <a:solidFill>
                  <a:srgbClr val="0000FF"/>
                </a:solidFill>
                <a:latin typeface="Arial" charset="0"/>
                <a:cs typeface="Arial" charset="0"/>
              </a:rPr>
              <a:t>Land Data Assimilation (</a:t>
            </a:r>
            <a:r>
              <a:rPr lang="en-US" sz="1400" b="1" dirty="0">
                <a:solidFill>
                  <a:srgbClr val="FF0000"/>
                </a:solidFill>
                <a:latin typeface="Arial" charset="0"/>
                <a:cs typeface="Arial" charset="0"/>
              </a:rPr>
              <a:t>GLDAS</a:t>
            </a:r>
            <a:r>
              <a:rPr lang="en-US" sz="1400" b="1" dirty="0">
                <a:solidFill>
                  <a:srgbClr val="0000FF"/>
                </a:solidFill>
                <a:latin typeface="Arial" charset="0"/>
                <a:cs typeface="Arial" charset="0"/>
              </a:rPr>
              <a:t>) for spinning up soil moisture</a:t>
            </a:r>
          </a:p>
        </p:txBody>
      </p:sp>
    </p:spTree>
    <p:extLst>
      <p:ext uri="{BB962C8B-B14F-4D97-AF65-F5344CB8AC3E}">
        <p14:creationId xmlns:p14="http://schemas.microsoft.com/office/powerpoint/2010/main" val="2747342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77" y="990120"/>
            <a:ext cx="4336930" cy="4153378"/>
          </a:xfrm>
          <a:prstGeom prst="rect">
            <a:avLst/>
          </a:prstGeom>
        </p:spPr>
      </p:pic>
      <p:sp>
        <p:nvSpPr>
          <p:cNvPr id="16" name="TextBox 15"/>
          <p:cNvSpPr txBox="1"/>
          <p:nvPr/>
        </p:nvSpPr>
        <p:spPr>
          <a:xfrm>
            <a:off x="1437592" y="1070218"/>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17" name="TextBox 16"/>
          <p:cNvSpPr txBox="1"/>
          <p:nvPr/>
        </p:nvSpPr>
        <p:spPr>
          <a:xfrm>
            <a:off x="3623405" y="1070218"/>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18" name="TextBox 17"/>
          <p:cNvSpPr txBox="1"/>
          <p:nvPr/>
        </p:nvSpPr>
        <p:spPr>
          <a:xfrm>
            <a:off x="6010722" y="1074875"/>
            <a:ext cx="2334911"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Michael </a:t>
            </a:r>
            <a:r>
              <a:rPr lang="en-US" b="1" dirty="0">
                <a:solidFill>
                  <a:srgbClr val="FF0000"/>
                </a:solidFill>
                <a:latin typeface="Arial"/>
                <a:cs typeface="Arial"/>
              </a:rPr>
              <a:t>(</a:t>
            </a:r>
            <a:r>
              <a:rPr lang="en-US" b="1" dirty="0" smtClean="0">
                <a:solidFill>
                  <a:srgbClr val="FF0000"/>
                </a:solidFill>
                <a:latin typeface="Arial"/>
                <a:cs typeface="Arial"/>
              </a:rPr>
              <a:t>F216)</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12Z 10/10/18 </a:t>
            </a:r>
            <a:endParaRPr lang="en-US" b="1" dirty="0">
              <a:solidFill>
                <a:srgbClr val="FF0000"/>
              </a:solidFill>
              <a:latin typeface="Arial"/>
              <a:cs typeface="Arial"/>
            </a:endParaRPr>
          </a:p>
        </p:txBody>
      </p:sp>
      <p:sp>
        <p:nvSpPr>
          <p:cNvPr id="19" name="TextBox 18"/>
          <p:cNvSpPr txBox="1"/>
          <p:nvPr/>
        </p:nvSpPr>
        <p:spPr>
          <a:xfrm>
            <a:off x="1437592" y="3185545"/>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sp>
        <p:nvSpPr>
          <p:cNvPr id="20" name="TextBox 19"/>
          <p:cNvSpPr txBox="1"/>
          <p:nvPr/>
        </p:nvSpPr>
        <p:spPr>
          <a:xfrm>
            <a:off x="3623405" y="3185545"/>
            <a:ext cx="1139233"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 </a:t>
            </a:r>
            <a:r>
              <a:rPr lang="en-US" sz="1500" b="1" dirty="0" err="1">
                <a:latin typeface="Arial"/>
                <a:cs typeface="Arial"/>
              </a:rPr>
              <a:t>Anl</a:t>
            </a:r>
            <a:r>
              <a:rPr lang="en-US" sz="1500" b="1" dirty="0">
                <a:latin typeface="Arial"/>
                <a:cs typeface="Arial"/>
              </a:rPr>
              <a:t>.</a:t>
            </a:r>
          </a:p>
        </p:txBody>
      </p:sp>
      <p:sp>
        <p:nvSpPr>
          <p:cNvPr id="21" name="TextBox 20"/>
          <p:cNvSpPr txBox="1"/>
          <p:nvPr/>
        </p:nvSpPr>
        <p:spPr>
          <a:xfrm>
            <a:off x="5044562" y="1921377"/>
            <a:ext cx="4241420" cy="923330"/>
          </a:xfrm>
          <a:prstGeom prst="rect">
            <a:avLst/>
          </a:prstGeom>
          <a:noFill/>
        </p:spPr>
        <p:txBody>
          <a:bodyPr wrap="square" rtlCol="0">
            <a:spAutoFit/>
          </a:bodyPr>
          <a:lstStyle/>
          <a:p>
            <a:pPr marL="285750" indent="-285750">
              <a:buFont typeface="Arial"/>
              <a:buChar char="•"/>
            </a:pPr>
            <a:r>
              <a:rPr lang="en-US" b="1" dirty="0">
                <a:latin typeface="Arial"/>
                <a:cs typeface="Arial"/>
              </a:rPr>
              <a:t>Michael: </a:t>
            </a:r>
            <a:r>
              <a:rPr lang="en-US" dirty="0">
                <a:latin typeface="Arial"/>
                <a:cs typeface="Arial"/>
              </a:rPr>
              <a:t>GFSv16 forecasted a TC </a:t>
            </a:r>
            <a:br>
              <a:rPr lang="en-US" dirty="0">
                <a:latin typeface="Arial"/>
                <a:cs typeface="Arial"/>
              </a:rPr>
            </a:br>
            <a:r>
              <a:rPr lang="en-US" dirty="0">
                <a:latin typeface="Arial"/>
                <a:cs typeface="Arial"/>
              </a:rPr>
              <a:t>making landfall in the Gulf of </a:t>
            </a:r>
            <a:r>
              <a:rPr lang="en-US" dirty="0" smtClean="0">
                <a:latin typeface="Arial"/>
                <a:cs typeface="Arial"/>
              </a:rPr>
              <a:t>Mexico </a:t>
            </a:r>
            <a:r>
              <a:rPr lang="en-US" dirty="0">
                <a:latin typeface="Arial"/>
                <a:cs typeface="Arial"/>
              </a:rPr>
              <a:t>days earlier than </a:t>
            </a:r>
            <a:r>
              <a:rPr lang="en-US" dirty="0" smtClean="0">
                <a:latin typeface="Arial"/>
                <a:cs typeface="Arial"/>
              </a:rPr>
              <a:t>GFSv15</a:t>
            </a:r>
            <a:endParaRPr lang="en-US" dirty="0">
              <a:latin typeface="Arial"/>
              <a:cs typeface="Arial"/>
            </a:endParaRPr>
          </a:p>
        </p:txBody>
      </p:sp>
      <p:sp>
        <p:nvSpPr>
          <p:cNvPr id="22" name="TextBox 21"/>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smtClean="0">
                <a:solidFill>
                  <a:schemeClr val="bg1"/>
                </a:solidFill>
                <a:latin typeface="Arial"/>
                <a:cs typeface="Arial"/>
              </a:rPr>
              <a:t>Strengths: Identifies TCs More Often &amp; Earlier</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40773319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fs_nwatl_slp_Humberto2019_20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350" y="1015674"/>
            <a:ext cx="3843912" cy="4153572"/>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5" name="TextBox 24"/>
          <p:cNvSpPr txBox="1"/>
          <p:nvPr/>
        </p:nvSpPr>
        <p:spPr>
          <a:xfrm>
            <a:off x="1355279" y="1081978"/>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29" name="TextBox 28"/>
          <p:cNvSpPr txBox="1"/>
          <p:nvPr/>
        </p:nvSpPr>
        <p:spPr>
          <a:xfrm>
            <a:off x="3294153" y="1081978"/>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30" name="TextBox 29"/>
          <p:cNvSpPr txBox="1"/>
          <p:nvPr/>
        </p:nvSpPr>
        <p:spPr>
          <a:xfrm>
            <a:off x="6010722" y="1074875"/>
            <a:ext cx="2334911" cy="646331"/>
          </a:xfrm>
          <a:prstGeom prst="rect">
            <a:avLst/>
          </a:prstGeom>
          <a:solidFill>
            <a:srgbClr val="FFFFFF"/>
          </a:solidFill>
          <a:ln>
            <a:solidFill>
              <a:schemeClr val="tx1"/>
            </a:solidFill>
          </a:ln>
        </p:spPr>
        <p:txBody>
          <a:bodyPr wrap="square" rtlCol="0">
            <a:spAutoFit/>
          </a:bodyPr>
          <a:lstStyle/>
          <a:p>
            <a:pPr algn="ctr"/>
            <a:r>
              <a:rPr lang="en-US" b="1" dirty="0" err="1" smtClean="0">
                <a:solidFill>
                  <a:srgbClr val="FF0000"/>
                </a:solidFill>
                <a:latin typeface="Arial"/>
                <a:cs typeface="Arial"/>
              </a:rPr>
              <a:t>Humberto</a:t>
            </a:r>
            <a:r>
              <a:rPr lang="en-US" b="1" dirty="0" smtClean="0">
                <a:solidFill>
                  <a:srgbClr val="FF0000"/>
                </a:solidFill>
                <a:latin typeface="Arial"/>
                <a:cs typeface="Arial"/>
              </a:rPr>
              <a:t> </a:t>
            </a:r>
            <a:r>
              <a:rPr lang="en-US" b="1" dirty="0">
                <a:solidFill>
                  <a:srgbClr val="FF0000"/>
                </a:solidFill>
                <a:latin typeface="Arial"/>
                <a:cs typeface="Arial"/>
              </a:rPr>
              <a:t>(</a:t>
            </a:r>
            <a:r>
              <a:rPr lang="en-US" b="1" dirty="0" smtClean="0">
                <a:solidFill>
                  <a:srgbClr val="FF0000"/>
                </a:solidFill>
                <a:latin typeface="Arial"/>
                <a:cs typeface="Arial"/>
              </a:rPr>
              <a:t>F120)</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00Z 09/18/19 </a:t>
            </a:r>
            <a:endParaRPr lang="en-US" b="1" dirty="0">
              <a:solidFill>
                <a:srgbClr val="FF0000"/>
              </a:solidFill>
              <a:latin typeface="Arial"/>
              <a:cs typeface="Arial"/>
            </a:endParaRPr>
          </a:p>
        </p:txBody>
      </p:sp>
      <p:sp>
        <p:nvSpPr>
          <p:cNvPr id="31" name="TextBox 30"/>
          <p:cNvSpPr txBox="1"/>
          <p:nvPr/>
        </p:nvSpPr>
        <p:spPr>
          <a:xfrm>
            <a:off x="1355279" y="3185545"/>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sp>
        <p:nvSpPr>
          <p:cNvPr id="32" name="TextBox 31"/>
          <p:cNvSpPr txBox="1"/>
          <p:nvPr/>
        </p:nvSpPr>
        <p:spPr>
          <a:xfrm>
            <a:off x="3294153" y="3185545"/>
            <a:ext cx="1139233"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 </a:t>
            </a:r>
            <a:r>
              <a:rPr lang="en-US" sz="1500" b="1" dirty="0" err="1">
                <a:latin typeface="Arial"/>
                <a:cs typeface="Arial"/>
              </a:rPr>
              <a:t>Anl</a:t>
            </a:r>
            <a:r>
              <a:rPr lang="en-US" sz="1500" b="1" dirty="0">
                <a:latin typeface="Arial"/>
                <a:cs typeface="Arial"/>
              </a:rPr>
              <a:t>.</a:t>
            </a:r>
          </a:p>
        </p:txBody>
      </p:sp>
      <p:sp>
        <p:nvSpPr>
          <p:cNvPr id="18" name="TextBox 17"/>
          <p:cNvSpPr txBox="1"/>
          <p:nvPr/>
        </p:nvSpPr>
        <p:spPr>
          <a:xfrm>
            <a:off x="5044562" y="1921377"/>
            <a:ext cx="4241420" cy="2031325"/>
          </a:xfrm>
          <a:prstGeom prst="rect">
            <a:avLst/>
          </a:prstGeom>
          <a:noFill/>
        </p:spPr>
        <p:txBody>
          <a:bodyPr wrap="square" rtlCol="0">
            <a:spAutoFit/>
          </a:bodyPr>
          <a:lstStyle/>
          <a:p>
            <a:pPr marL="285750" indent="-285750">
              <a:buFont typeface="Arial"/>
              <a:buChar char="•"/>
            </a:pPr>
            <a:r>
              <a:rPr lang="en-US" b="1" dirty="0">
                <a:latin typeface="Arial"/>
                <a:cs typeface="Arial"/>
              </a:rPr>
              <a:t>Michael: </a:t>
            </a:r>
            <a:r>
              <a:rPr lang="en-US" dirty="0">
                <a:latin typeface="Arial"/>
                <a:cs typeface="Arial"/>
              </a:rPr>
              <a:t>GFSv16 forecasted a TC </a:t>
            </a:r>
            <a:br>
              <a:rPr lang="en-US" dirty="0">
                <a:latin typeface="Arial"/>
                <a:cs typeface="Arial"/>
              </a:rPr>
            </a:br>
            <a:r>
              <a:rPr lang="en-US" dirty="0">
                <a:latin typeface="Arial"/>
                <a:cs typeface="Arial"/>
              </a:rPr>
              <a:t>making landfall in the Gulf of Mexico days earlier than GFSv15</a:t>
            </a:r>
          </a:p>
          <a:p>
            <a:endParaRPr lang="en-US" dirty="0">
              <a:latin typeface="Arial"/>
              <a:cs typeface="Arial"/>
            </a:endParaRPr>
          </a:p>
          <a:p>
            <a:pPr marL="285750" indent="-285750">
              <a:buFont typeface="Arial"/>
              <a:buChar char="•"/>
            </a:pPr>
            <a:r>
              <a:rPr lang="en-US" b="1" dirty="0" err="1">
                <a:latin typeface="Arial"/>
                <a:cs typeface="Arial"/>
              </a:rPr>
              <a:t>Humberto</a:t>
            </a:r>
            <a:r>
              <a:rPr lang="en-US" dirty="0">
                <a:latin typeface="Arial"/>
                <a:cs typeface="Arial"/>
              </a:rPr>
              <a:t>: GFSv16 forecasted a</a:t>
            </a:r>
            <a:br>
              <a:rPr lang="en-US" dirty="0">
                <a:latin typeface="Arial"/>
                <a:cs typeface="Arial"/>
              </a:rPr>
            </a:br>
            <a:r>
              <a:rPr lang="en-US" dirty="0">
                <a:latin typeface="Arial"/>
                <a:cs typeface="Arial"/>
              </a:rPr>
              <a:t>TC to approach Bermuda 12 h </a:t>
            </a:r>
            <a:br>
              <a:rPr lang="en-US" dirty="0">
                <a:latin typeface="Arial"/>
                <a:cs typeface="Arial"/>
              </a:rPr>
            </a:br>
            <a:r>
              <a:rPr lang="en-US" dirty="0">
                <a:latin typeface="Arial"/>
                <a:cs typeface="Arial"/>
              </a:rPr>
              <a:t>earlier than GFSv15  </a:t>
            </a:r>
          </a:p>
        </p:txBody>
      </p:sp>
      <p:sp>
        <p:nvSpPr>
          <p:cNvPr id="17" name="TextBox 16"/>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smtClean="0">
                <a:solidFill>
                  <a:schemeClr val="bg1"/>
                </a:solidFill>
                <a:latin typeface="Arial"/>
                <a:cs typeface="Arial"/>
              </a:rPr>
              <a:t>Strengths: Identifies TCs More Often &amp; Earlier</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13318545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28" y="1061148"/>
            <a:ext cx="4403725" cy="323359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5811" y="1061148"/>
            <a:ext cx="4342804" cy="3188859"/>
          </a:xfrm>
          <a:prstGeom prst="rect">
            <a:avLst/>
          </a:prstGeom>
        </p:spPr>
      </p:pic>
      <p:sp>
        <p:nvSpPr>
          <p:cNvPr id="16" name="TextBox 15"/>
          <p:cNvSpPr txBox="1"/>
          <p:nvPr/>
        </p:nvSpPr>
        <p:spPr>
          <a:xfrm>
            <a:off x="1917170" y="3379005"/>
            <a:ext cx="1034827" cy="353943"/>
          </a:xfrm>
          <a:prstGeom prst="rect">
            <a:avLst/>
          </a:prstGeom>
          <a:noFill/>
          <a:ln>
            <a:noFill/>
          </a:ln>
        </p:spPr>
        <p:txBody>
          <a:bodyPr wrap="square" rtlCol="0">
            <a:spAutoFit/>
          </a:bodyPr>
          <a:lstStyle/>
          <a:p>
            <a:pPr algn="ctr"/>
            <a:r>
              <a:rPr lang="en-US" sz="1700" b="1" dirty="0" smtClean="0">
                <a:solidFill>
                  <a:srgbClr val="FF0000"/>
                </a:solidFill>
                <a:latin typeface="Arial"/>
                <a:cs typeface="Arial"/>
              </a:rPr>
              <a:t>GFSv16</a:t>
            </a:r>
            <a:endParaRPr lang="en-US" sz="1700" b="1" dirty="0">
              <a:solidFill>
                <a:srgbClr val="FF0000"/>
              </a:solidFill>
              <a:latin typeface="Arial"/>
              <a:cs typeface="Arial"/>
            </a:endParaRPr>
          </a:p>
        </p:txBody>
      </p:sp>
      <p:sp>
        <p:nvSpPr>
          <p:cNvPr id="17" name="TextBox 16"/>
          <p:cNvSpPr txBox="1"/>
          <p:nvPr/>
        </p:nvSpPr>
        <p:spPr>
          <a:xfrm>
            <a:off x="1917170" y="2543571"/>
            <a:ext cx="1034827" cy="353943"/>
          </a:xfrm>
          <a:prstGeom prst="rect">
            <a:avLst/>
          </a:prstGeom>
          <a:noFill/>
          <a:ln>
            <a:noFill/>
          </a:ln>
        </p:spPr>
        <p:txBody>
          <a:bodyPr wrap="square" rtlCol="0">
            <a:spAutoFit/>
          </a:bodyPr>
          <a:lstStyle/>
          <a:p>
            <a:pPr algn="ctr"/>
            <a:r>
              <a:rPr lang="en-US" sz="1700" b="1" dirty="0" smtClean="0">
                <a:solidFill>
                  <a:srgbClr val="0000FF"/>
                </a:solidFill>
                <a:latin typeface="Arial"/>
                <a:cs typeface="Arial"/>
              </a:rPr>
              <a:t>GFSv15</a:t>
            </a:r>
            <a:endParaRPr lang="en-US" sz="1700" b="1" dirty="0">
              <a:solidFill>
                <a:srgbClr val="0000FF"/>
              </a:solidFill>
              <a:latin typeface="Arial"/>
              <a:cs typeface="Arial"/>
            </a:endParaRPr>
          </a:p>
        </p:txBody>
      </p:sp>
      <p:sp>
        <p:nvSpPr>
          <p:cNvPr id="20" name="Rectangle 19"/>
          <p:cNvSpPr/>
          <p:nvPr/>
        </p:nvSpPr>
        <p:spPr>
          <a:xfrm>
            <a:off x="3080303" y="3489583"/>
            <a:ext cx="1360456" cy="461665"/>
          </a:xfrm>
          <a:prstGeom prst="rect">
            <a:avLst/>
          </a:prstGeom>
        </p:spPr>
        <p:txBody>
          <a:bodyPr wrap="none">
            <a:spAutoFit/>
          </a:bodyPr>
          <a:lstStyle/>
          <a:p>
            <a:pPr algn="r"/>
            <a:r>
              <a:rPr lang="en-US" sz="1200" i="1" dirty="0">
                <a:latin typeface="Arial"/>
                <a:cs typeface="Arial"/>
              </a:rPr>
              <a:t>Images provided </a:t>
            </a:r>
            <a:br>
              <a:rPr lang="en-US" sz="1200" i="1" dirty="0">
                <a:latin typeface="Arial"/>
                <a:cs typeface="Arial"/>
              </a:rPr>
            </a:br>
            <a:r>
              <a:rPr lang="en-US" sz="1200" i="1" dirty="0" smtClean="0">
                <a:latin typeface="Arial"/>
                <a:cs typeface="Arial"/>
              </a:rPr>
              <a:t>by </a:t>
            </a:r>
            <a:r>
              <a:rPr lang="en-US" sz="1200" i="1" dirty="0" err="1" smtClean="0">
                <a:latin typeface="Arial"/>
                <a:cs typeface="Arial"/>
              </a:rPr>
              <a:t>Jiayi</a:t>
            </a:r>
            <a:r>
              <a:rPr lang="en-US" sz="1200" i="1" dirty="0" smtClean="0">
                <a:latin typeface="Arial"/>
                <a:cs typeface="Arial"/>
              </a:rPr>
              <a:t> </a:t>
            </a:r>
            <a:r>
              <a:rPr lang="en-US" sz="1200" i="1" dirty="0" err="1" smtClean="0">
                <a:latin typeface="Arial"/>
                <a:cs typeface="Arial"/>
              </a:rPr>
              <a:t>Peng</a:t>
            </a:r>
            <a:endParaRPr lang="en-US" sz="1200" i="1" dirty="0">
              <a:latin typeface="Arial"/>
              <a:cs typeface="Arial"/>
            </a:endParaRPr>
          </a:p>
        </p:txBody>
      </p:sp>
      <p:sp>
        <p:nvSpPr>
          <p:cNvPr id="23" name="TextBox 22"/>
          <p:cNvSpPr txBox="1"/>
          <p:nvPr/>
        </p:nvSpPr>
        <p:spPr>
          <a:xfrm>
            <a:off x="506686" y="1472264"/>
            <a:ext cx="3538369" cy="615553"/>
          </a:xfrm>
          <a:prstGeom prst="rect">
            <a:avLst/>
          </a:prstGeom>
          <a:solidFill>
            <a:srgbClr val="FFFFFF"/>
          </a:solidFill>
        </p:spPr>
        <p:txBody>
          <a:bodyPr wrap="square" rtlCol="0">
            <a:spAutoFit/>
          </a:bodyPr>
          <a:lstStyle/>
          <a:p>
            <a:pPr algn="ctr"/>
            <a:r>
              <a:rPr lang="en-US" sz="1700" b="1" i="1" dirty="0" smtClean="0">
                <a:latin typeface="Arial"/>
                <a:cs typeface="Arial"/>
              </a:rPr>
              <a:t>North </a:t>
            </a:r>
            <a:r>
              <a:rPr lang="en-US" sz="1700" b="1" i="1" dirty="0">
                <a:latin typeface="Arial"/>
                <a:cs typeface="Arial"/>
              </a:rPr>
              <a:t>Atlantic </a:t>
            </a:r>
            <a:r>
              <a:rPr lang="en-US" sz="1700" b="1" i="1" dirty="0" smtClean="0">
                <a:latin typeface="Arial"/>
                <a:cs typeface="Arial"/>
              </a:rPr>
              <a:t>Track Error (nm)</a:t>
            </a:r>
            <a:br>
              <a:rPr lang="en-US" sz="1700" b="1" i="1" dirty="0" smtClean="0">
                <a:latin typeface="Arial"/>
                <a:cs typeface="Arial"/>
              </a:rPr>
            </a:br>
            <a:r>
              <a:rPr lang="en-US" sz="1700" b="1" i="1" dirty="0" smtClean="0">
                <a:latin typeface="Arial"/>
                <a:cs typeface="Arial"/>
              </a:rPr>
              <a:t>for TCs ≥65 </a:t>
            </a:r>
            <a:r>
              <a:rPr lang="en-US" sz="1700" b="1" i="1" dirty="0" err="1" smtClean="0">
                <a:latin typeface="Arial"/>
                <a:cs typeface="Arial"/>
              </a:rPr>
              <a:t>kt</a:t>
            </a:r>
            <a:r>
              <a:rPr lang="en-US" sz="1700" b="1" i="1" dirty="0" smtClean="0">
                <a:latin typeface="Arial"/>
                <a:cs typeface="Arial"/>
              </a:rPr>
              <a:t> </a:t>
            </a:r>
            <a:endParaRPr lang="en-US" sz="1700" b="1" i="1" dirty="0">
              <a:latin typeface="Arial"/>
              <a:cs typeface="Arial"/>
            </a:endParaRPr>
          </a:p>
        </p:txBody>
      </p:sp>
      <p:sp>
        <p:nvSpPr>
          <p:cNvPr id="28" name="TextBox 27"/>
          <p:cNvSpPr txBox="1"/>
          <p:nvPr/>
        </p:nvSpPr>
        <p:spPr>
          <a:xfrm>
            <a:off x="1" y="4386818"/>
            <a:ext cx="9144000" cy="738664"/>
          </a:xfrm>
          <a:prstGeom prst="rect">
            <a:avLst/>
          </a:prstGeom>
          <a:noFill/>
        </p:spPr>
        <p:txBody>
          <a:bodyPr wrap="square" rtlCol="0">
            <a:spAutoFit/>
          </a:bodyPr>
          <a:lstStyle/>
          <a:p>
            <a:pPr algn="ctr"/>
            <a:r>
              <a:rPr lang="en-US" b="1" dirty="0" smtClean="0">
                <a:solidFill>
                  <a:srgbClr val="FF0000"/>
                </a:solidFill>
                <a:latin typeface="Arial"/>
                <a:cs typeface="Arial"/>
              </a:rPr>
              <a:t>GFSv16 </a:t>
            </a:r>
            <a:r>
              <a:rPr lang="en-US" dirty="0">
                <a:solidFill>
                  <a:srgbClr val="000000"/>
                </a:solidFill>
                <a:latin typeface="Arial"/>
                <a:cs typeface="Arial"/>
              </a:rPr>
              <a:t>has </a:t>
            </a:r>
            <a:r>
              <a:rPr lang="en-US" dirty="0" smtClean="0">
                <a:solidFill>
                  <a:srgbClr val="000000"/>
                </a:solidFill>
                <a:latin typeface="Arial"/>
                <a:cs typeface="Arial"/>
              </a:rPr>
              <a:t>lower track </a:t>
            </a:r>
            <a:r>
              <a:rPr lang="en-US" dirty="0">
                <a:solidFill>
                  <a:srgbClr val="000000"/>
                </a:solidFill>
                <a:latin typeface="Arial"/>
                <a:cs typeface="Arial"/>
              </a:rPr>
              <a:t>error than </a:t>
            </a:r>
            <a:r>
              <a:rPr lang="en-US" b="1" dirty="0" smtClean="0">
                <a:solidFill>
                  <a:srgbClr val="0000FF"/>
                </a:solidFill>
                <a:latin typeface="Arial"/>
                <a:cs typeface="Arial"/>
              </a:rPr>
              <a:t>GFSv15</a:t>
            </a:r>
            <a:r>
              <a:rPr lang="en-US" b="1" dirty="0" smtClean="0">
                <a:solidFill>
                  <a:srgbClr val="3ACBC8"/>
                </a:solidFill>
                <a:latin typeface="Arial"/>
                <a:cs typeface="Arial"/>
              </a:rPr>
              <a:t> </a:t>
            </a:r>
            <a:r>
              <a:rPr lang="en-US" dirty="0">
                <a:solidFill>
                  <a:srgbClr val="000000"/>
                </a:solidFill>
                <a:latin typeface="Arial"/>
                <a:cs typeface="Arial"/>
              </a:rPr>
              <a:t>for strong TCs (</a:t>
            </a:r>
            <a:r>
              <a:rPr lang="en-US" dirty="0">
                <a:latin typeface="Arial"/>
                <a:cs typeface="Arial"/>
              </a:rPr>
              <a:t>≥65 </a:t>
            </a:r>
            <a:r>
              <a:rPr lang="en-US" dirty="0" err="1">
                <a:latin typeface="Arial"/>
                <a:cs typeface="Arial"/>
              </a:rPr>
              <a:t>kt</a:t>
            </a:r>
            <a:r>
              <a:rPr lang="en-US" dirty="0">
                <a:latin typeface="Arial"/>
                <a:cs typeface="Arial"/>
              </a:rPr>
              <a:t>)</a:t>
            </a:r>
            <a:r>
              <a:rPr lang="en-US" b="1" dirty="0" smtClean="0">
                <a:solidFill>
                  <a:srgbClr val="FF0000"/>
                </a:solidFill>
                <a:latin typeface="Arial"/>
                <a:cs typeface="Arial"/>
              </a:rPr>
              <a:t> </a:t>
            </a:r>
            <a:r>
              <a:rPr lang="en-US" dirty="0" smtClean="0">
                <a:solidFill>
                  <a:srgbClr val="000000"/>
                </a:solidFill>
                <a:latin typeface="Arial"/>
                <a:cs typeface="Arial"/>
              </a:rPr>
              <a:t>during most </a:t>
            </a:r>
            <a:br>
              <a:rPr lang="en-US" dirty="0" smtClean="0">
                <a:solidFill>
                  <a:srgbClr val="000000"/>
                </a:solidFill>
                <a:latin typeface="Arial"/>
                <a:cs typeface="Arial"/>
              </a:rPr>
            </a:br>
            <a:r>
              <a:rPr lang="en-US" dirty="0" smtClean="0">
                <a:solidFill>
                  <a:srgbClr val="000000"/>
                </a:solidFill>
                <a:latin typeface="Arial"/>
                <a:cs typeface="Arial"/>
              </a:rPr>
              <a:t>of the medium range </a:t>
            </a:r>
            <a:r>
              <a:rPr lang="en-US" dirty="0" smtClean="0">
                <a:latin typeface="Arial"/>
                <a:cs typeface="Arial"/>
              </a:rPr>
              <a:t>in both the North Atlantic and East Pacific</a:t>
            </a:r>
            <a:endParaRPr lang="en-US" dirty="0">
              <a:solidFill>
                <a:srgbClr val="000000"/>
              </a:solidFill>
              <a:latin typeface="Arial"/>
              <a:cs typeface="Arial"/>
            </a:endParaRPr>
          </a:p>
          <a:p>
            <a:pPr algn="ctr"/>
            <a:endParaRPr lang="en-US" sz="600" dirty="0">
              <a:solidFill>
                <a:srgbClr val="000000"/>
              </a:solidFill>
              <a:latin typeface="Arial"/>
              <a:cs typeface="Arial"/>
            </a:endParaRPr>
          </a:p>
        </p:txBody>
      </p:sp>
      <p:sp>
        <p:nvSpPr>
          <p:cNvPr id="24" name="TextBox 23"/>
          <p:cNvSpPr txBox="1"/>
          <p:nvPr/>
        </p:nvSpPr>
        <p:spPr>
          <a:xfrm>
            <a:off x="4986354" y="1472264"/>
            <a:ext cx="3550594" cy="615553"/>
          </a:xfrm>
          <a:prstGeom prst="rect">
            <a:avLst/>
          </a:prstGeom>
          <a:solidFill>
            <a:srgbClr val="FFFFFF"/>
          </a:solidFill>
        </p:spPr>
        <p:txBody>
          <a:bodyPr wrap="square" rtlCol="0">
            <a:spAutoFit/>
          </a:bodyPr>
          <a:lstStyle/>
          <a:p>
            <a:pPr algn="ctr"/>
            <a:r>
              <a:rPr lang="en-US" sz="1700" b="1" i="1" dirty="0" smtClean="0">
                <a:latin typeface="Arial"/>
                <a:cs typeface="Arial"/>
              </a:rPr>
              <a:t>East Pacific Track Error (nm)</a:t>
            </a:r>
            <a:r>
              <a:rPr lang="en-US" sz="1700" b="1" i="1" dirty="0">
                <a:latin typeface="Arial"/>
                <a:cs typeface="Arial"/>
              </a:rPr>
              <a:t/>
            </a:r>
            <a:br>
              <a:rPr lang="en-US" sz="1700" b="1" i="1" dirty="0">
                <a:latin typeface="Arial"/>
                <a:cs typeface="Arial"/>
              </a:rPr>
            </a:br>
            <a:r>
              <a:rPr lang="en-US" sz="1700" b="1" i="1" dirty="0">
                <a:latin typeface="Arial"/>
                <a:cs typeface="Arial"/>
              </a:rPr>
              <a:t>for TCs </a:t>
            </a:r>
            <a:r>
              <a:rPr lang="en-US" sz="1700" b="1" i="1" dirty="0" smtClean="0">
                <a:latin typeface="Arial"/>
                <a:cs typeface="Arial"/>
              </a:rPr>
              <a:t>≥65 </a:t>
            </a:r>
            <a:r>
              <a:rPr lang="en-US" sz="1700" b="1" i="1" dirty="0" err="1">
                <a:latin typeface="Arial"/>
                <a:cs typeface="Arial"/>
              </a:rPr>
              <a:t>kt</a:t>
            </a:r>
            <a:r>
              <a:rPr lang="en-US" sz="1700" b="1" i="1" dirty="0">
                <a:latin typeface="Arial"/>
                <a:cs typeface="Arial"/>
              </a:rPr>
              <a:t> </a:t>
            </a:r>
          </a:p>
        </p:txBody>
      </p:sp>
      <p:sp>
        <p:nvSpPr>
          <p:cNvPr id="25" name="TextBox 24"/>
          <p:cNvSpPr txBox="1"/>
          <p:nvPr/>
        </p:nvSpPr>
        <p:spPr>
          <a:xfrm>
            <a:off x="6667292" y="3347891"/>
            <a:ext cx="1034827" cy="353943"/>
          </a:xfrm>
          <a:prstGeom prst="rect">
            <a:avLst/>
          </a:prstGeom>
          <a:noFill/>
          <a:ln>
            <a:noFill/>
          </a:ln>
        </p:spPr>
        <p:txBody>
          <a:bodyPr wrap="square" rtlCol="0">
            <a:spAutoFit/>
          </a:bodyPr>
          <a:lstStyle/>
          <a:p>
            <a:pPr algn="ctr"/>
            <a:r>
              <a:rPr lang="en-US" sz="1700" b="1" dirty="0" smtClean="0">
                <a:solidFill>
                  <a:srgbClr val="FF0000"/>
                </a:solidFill>
                <a:latin typeface="Arial"/>
                <a:cs typeface="Arial"/>
              </a:rPr>
              <a:t>GFSv16</a:t>
            </a:r>
            <a:endParaRPr lang="en-US" sz="1700" b="1" dirty="0">
              <a:solidFill>
                <a:srgbClr val="FF0000"/>
              </a:solidFill>
              <a:latin typeface="Arial"/>
              <a:cs typeface="Arial"/>
            </a:endParaRPr>
          </a:p>
        </p:txBody>
      </p:sp>
      <p:sp>
        <p:nvSpPr>
          <p:cNvPr id="29" name="TextBox 28"/>
          <p:cNvSpPr txBox="1"/>
          <p:nvPr/>
        </p:nvSpPr>
        <p:spPr>
          <a:xfrm>
            <a:off x="6667291" y="2547166"/>
            <a:ext cx="1034827" cy="353943"/>
          </a:xfrm>
          <a:prstGeom prst="rect">
            <a:avLst/>
          </a:prstGeom>
          <a:noFill/>
          <a:ln>
            <a:noFill/>
          </a:ln>
        </p:spPr>
        <p:txBody>
          <a:bodyPr wrap="square" rtlCol="0">
            <a:spAutoFit/>
          </a:bodyPr>
          <a:lstStyle/>
          <a:p>
            <a:pPr algn="ctr"/>
            <a:r>
              <a:rPr lang="en-US" sz="1700" b="1" dirty="0" smtClean="0">
                <a:solidFill>
                  <a:srgbClr val="0000FF"/>
                </a:solidFill>
                <a:latin typeface="Arial"/>
                <a:cs typeface="Arial"/>
              </a:rPr>
              <a:t>GFSv15</a:t>
            </a:r>
            <a:endParaRPr lang="en-US" sz="1700" b="1" dirty="0">
              <a:solidFill>
                <a:srgbClr val="0000FF"/>
              </a:solidFill>
              <a:latin typeface="Arial"/>
              <a:cs typeface="Arial"/>
            </a:endParaRPr>
          </a:p>
        </p:txBody>
      </p:sp>
      <p:sp>
        <p:nvSpPr>
          <p:cNvPr id="19" name="TextBox 18"/>
          <p:cNvSpPr txBox="1"/>
          <p:nvPr/>
        </p:nvSpPr>
        <p:spPr>
          <a:xfrm>
            <a:off x="-6316" y="419184"/>
            <a:ext cx="9156633" cy="523198"/>
          </a:xfrm>
          <a:prstGeom prst="rect">
            <a:avLst/>
          </a:prstGeom>
          <a:noFill/>
        </p:spPr>
        <p:txBody>
          <a:bodyPr wrap="square" lIns="121890" tIns="60944" rIns="121890" bIns="60944" rtlCol="0">
            <a:spAutoFit/>
          </a:bodyPr>
          <a:lstStyle/>
          <a:p>
            <a:pPr algn="ctr"/>
            <a:r>
              <a:rPr lang="en-US" sz="2550" b="1" dirty="0" smtClean="0">
                <a:solidFill>
                  <a:schemeClr val="bg1"/>
                </a:solidFill>
                <a:latin typeface="Arial"/>
                <a:cs typeface="Arial"/>
              </a:rPr>
              <a:t>Strengths: Improved medium-range track error</a:t>
            </a:r>
            <a:endParaRPr lang="en-US" sz="2550" b="1" dirty="0">
              <a:solidFill>
                <a:schemeClr val="bg1"/>
              </a:solidFill>
              <a:latin typeface="Arial"/>
              <a:cs typeface="Arial"/>
            </a:endParaRPr>
          </a:p>
        </p:txBody>
      </p:sp>
    </p:spTree>
    <p:extLst>
      <p:ext uri="{BB962C8B-B14F-4D97-AF65-F5344CB8AC3E}">
        <p14:creationId xmlns:p14="http://schemas.microsoft.com/office/powerpoint/2010/main" val="38199006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97101"/>
            <a:ext cx="5044559" cy="4111117"/>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5" name="TextBox 24"/>
          <p:cNvSpPr txBox="1"/>
          <p:nvPr/>
        </p:nvSpPr>
        <p:spPr>
          <a:xfrm>
            <a:off x="1355279" y="1081978"/>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29" name="TextBox 28"/>
          <p:cNvSpPr txBox="1"/>
          <p:nvPr/>
        </p:nvSpPr>
        <p:spPr>
          <a:xfrm>
            <a:off x="3893862" y="1081978"/>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30" name="TextBox 29"/>
          <p:cNvSpPr txBox="1"/>
          <p:nvPr/>
        </p:nvSpPr>
        <p:spPr>
          <a:xfrm>
            <a:off x="6010722" y="1074875"/>
            <a:ext cx="2334911"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Dorian </a:t>
            </a:r>
            <a:r>
              <a:rPr lang="en-US" b="1" dirty="0">
                <a:solidFill>
                  <a:srgbClr val="FF0000"/>
                </a:solidFill>
                <a:latin typeface="Arial"/>
                <a:cs typeface="Arial"/>
              </a:rPr>
              <a:t>(</a:t>
            </a:r>
            <a:r>
              <a:rPr lang="en-US" b="1" dirty="0" smtClean="0">
                <a:solidFill>
                  <a:srgbClr val="FF0000"/>
                </a:solidFill>
                <a:latin typeface="Arial"/>
                <a:cs typeface="Arial"/>
              </a:rPr>
              <a:t>F054)</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06Z 08/29/19 </a:t>
            </a:r>
            <a:endParaRPr lang="en-US" b="1" dirty="0">
              <a:solidFill>
                <a:srgbClr val="FF0000"/>
              </a:solidFill>
              <a:latin typeface="Arial"/>
              <a:cs typeface="Arial"/>
            </a:endParaRPr>
          </a:p>
        </p:txBody>
      </p:sp>
      <p:sp>
        <p:nvSpPr>
          <p:cNvPr id="31" name="TextBox 30"/>
          <p:cNvSpPr txBox="1"/>
          <p:nvPr/>
        </p:nvSpPr>
        <p:spPr>
          <a:xfrm>
            <a:off x="1355279" y="3185545"/>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sp>
        <p:nvSpPr>
          <p:cNvPr id="32" name="TextBox 31"/>
          <p:cNvSpPr txBox="1"/>
          <p:nvPr/>
        </p:nvSpPr>
        <p:spPr>
          <a:xfrm>
            <a:off x="3893862" y="3185545"/>
            <a:ext cx="1139233"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 </a:t>
            </a:r>
            <a:r>
              <a:rPr lang="en-US" sz="1500" b="1" dirty="0" err="1">
                <a:latin typeface="Arial"/>
                <a:cs typeface="Arial"/>
              </a:rPr>
              <a:t>Anl</a:t>
            </a:r>
            <a:r>
              <a:rPr lang="en-US" sz="1500" b="1" dirty="0">
                <a:latin typeface="Arial"/>
                <a:cs typeface="Arial"/>
              </a:rPr>
              <a:t>.</a:t>
            </a:r>
          </a:p>
        </p:txBody>
      </p:sp>
      <p:sp>
        <p:nvSpPr>
          <p:cNvPr id="17" name="TextBox 16"/>
          <p:cNvSpPr txBox="1"/>
          <p:nvPr/>
        </p:nvSpPr>
        <p:spPr>
          <a:xfrm>
            <a:off x="5044562" y="1921377"/>
            <a:ext cx="4241420" cy="923330"/>
          </a:xfrm>
          <a:prstGeom prst="rect">
            <a:avLst/>
          </a:prstGeom>
          <a:noFill/>
        </p:spPr>
        <p:txBody>
          <a:bodyPr wrap="square" rtlCol="0">
            <a:spAutoFit/>
          </a:bodyPr>
          <a:lstStyle/>
          <a:p>
            <a:pPr marL="285750" indent="-285750">
              <a:buFont typeface="Arial"/>
              <a:buChar char="•"/>
            </a:pPr>
            <a:r>
              <a:rPr lang="en-US" b="1" dirty="0" smtClean="0">
                <a:latin typeface="Arial"/>
                <a:cs typeface="Arial"/>
              </a:rPr>
              <a:t>Dorian</a:t>
            </a:r>
            <a:r>
              <a:rPr lang="en-US" dirty="0">
                <a:latin typeface="Arial"/>
                <a:cs typeface="Arial"/>
              </a:rPr>
              <a:t>: GFSv16 forecasted Dorian</a:t>
            </a:r>
            <a:br>
              <a:rPr lang="en-US" dirty="0">
                <a:latin typeface="Arial"/>
                <a:cs typeface="Arial"/>
              </a:rPr>
            </a:br>
            <a:r>
              <a:rPr lang="en-US" dirty="0">
                <a:latin typeface="Arial"/>
                <a:cs typeface="Arial"/>
              </a:rPr>
              <a:t>to track north of Puerto Rico more than 24 h earlier than GFSv15  </a:t>
            </a:r>
          </a:p>
        </p:txBody>
      </p:sp>
      <p:sp>
        <p:nvSpPr>
          <p:cNvPr id="18" name="Oval 17"/>
          <p:cNvSpPr/>
          <p:nvPr/>
        </p:nvSpPr>
        <p:spPr>
          <a:xfrm rot="3850270">
            <a:off x="3547086" y="1562056"/>
            <a:ext cx="742536" cy="657368"/>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rot="3850270">
            <a:off x="3547086" y="3669788"/>
            <a:ext cx="742536" cy="657368"/>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rot="3850270">
            <a:off x="1008491" y="1562055"/>
            <a:ext cx="742536" cy="657368"/>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316" y="419184"/>
            <a:ext cx="9156633" cy="523198"/>
          </a:xfrm>
          <a:prstGeom prst="rect">
            <a:avLst/>
          </a:prstGeom>
          <a:noFill/>
        </p:spPr>
        <p:txBody>
          <a:bodyPr wrap="square" lIns="121890" tIns="60944" rIns="121890" bIns="60944" rtlCol="0">
            <a:spAutoFit/>
          </a:bodyPr>
          <a:lstStyle/>
          <a:p>
            <a:pPr algn="ctr"/>
            <a:r>
              <a:rPr lang="en-US" sz="2550" b="1" dirty="0" smtClean="0">
                <a:solidFill>
                  <a:schemeClr val="bg1"/>
                </a:solidFill>
                <a:latin typeface="Arial"/>
                <a:cs typeface="Arial"/>
              </a:rPr>
              <a:t>Strengths: Improved medium-range track error</a:t>
            </a:r>
            <a:endParaRPr lang="en-US" sz="2550" b="1" dirty="0">
              <a:solidFill>
                <a:schemeClr val="bg1"/>
              </a:solidFill>
              <a:latin typeface="Arial"/>
              <a:cs typeface="Arial"/>
            </a:endParaRPr>
          </a:p>
        </p:txBody>
      </p:sp>
    </p:spTree>
    <p:extLst>
      <p:ext uri="{BB962C8B-B14F-4D97-AF65-F5344CB8AC3E}">
        <p14:creationId xmlns:p14="http://schemas.microsoft.com/office/powerpoint/2010/main" val="28418131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fs_se_slp_Dorian2019_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803" y="943667"/>
            <a:ext cx="4384292" cy="4198736"/>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5" name="TextBox 24"/>
          <p:cNvSpPr txBox="1"/>
          <p:nvPr/>
        </p:nvSpPr>
        <p:spPr>
          <a:xfrm>
            <a:off x="1677989" y="1019524"/>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29" name="TextBox 28"/>
          <p:cNvSpPr txBox="1"/>
          <p:nvPr/>
        </p:nvSpPr>
        <p:spPr>
          <a:xfrm>
            <a:off x="3883452" y="1019524"/>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30" name="TextBox 29"/>
          <p:cNvSpPr txBox="1"/>
          <p:nvPr/>
        </p:nvSpPr>
        <p:spPr>
          <a:xfrm>
            <a:off x="6010722" y="1074875"/>
            <a:ext cx="2334911"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Dorian </a:t>
            </a:r>
            <a:r>
              <a:rPr lang="en-US" b="1" dirty="0">
                <a:solidFill>
                  <a:srgbClr val="FF0000"/>
                </a:solidFill>
                <a:latin typeface="Arial"/>
                <a:cs typeface="Arial"/>
              </a:rPr>
              <a:t>(</a:t>
            </a:r>
            <a:r>
              <a:rPr lang="en-US" b="1" dirty="0" smtClean="0">
                <a:solidFill>
                  <a:srgbClr val="FF0000"/>
                </a:solidFill>
                <a:latin typeface="Arial"/>
                <a:cs typeface="Arial"/>
              </a:rPr>
              <a:t>F132)</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12Z 09/04/19 </a:t>
            </a:r>
            <a:endParaRPr lang="en-US" b="1" dirty="0">
              <a:solidFill>
                <a:srgbClr val="FF0000"/>
              </a:solidFill>
              <a:latin typeface="Arial"/>
              <a:cs typeface="Arial"/>
            </a:endParaRPr>
          </a:p>
        </p:txBody>
      </p:sp>
      <p:sp>
        <p:nvSpPr>
          <p:cNvPr id="31" name="TextBox 30"/>
          <p:cNvSpPr txBox="1"/>
          <p:nvPr/>
        </p:nvSpPr>
        <p:spPr>
          <a:xfrm>
            <a:off x="1677989" y="3154318"/>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sp>
        <p:nvSpPr>
          <p:cNvPr id="32" name="TextBox 31"/>
          <p:cNvSpPr txBox="1"/>
          <p:nvPr/>
        </p:nvSpPr>
        <p:spPr>
          <a:xfrm>
            <a:off x="3883452" y="3154318"/>
            <a:ext cx="1139233"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 </a:t>
            </a:r>
            <a:r>
              <a:rPr lang="en-US" sz="1500" b="1" dirty="0" err="1">
                <a:latin typeface="Arial"/>
                <a:cs typeface="Arial"/>
              </a:rPr>
              <a:t>Anl</a:t>
            </a:r>
            <a:r>
              <a:rPr lang="en-US" sz="1500" b="1" dirty="0">
                <a:latin typeface="Arial"/>
                <a:cs typeface="Arial"/>
              </a:rPr>
              <a:t>.</a:t>
            </a:r>
          </a:p>
        </p:txBody>
      </p:sp>
      <p:sp>
        <p:nvSpPr>
          <p:cNvPr id="17" name="TextBox 16"/>
          <p:cNvSpPr txBox="1"/>
          <p:nvPr/>
        </p:nvSpPr>
        <p:spPr>
          <a:xfrm>
            <a:off x="5044562" y="1921377"/>
            <a:ext cx="4241420" cy="2031325"/>
          </a:xfrm>
          <a:prstGeom prst="rect">
            <a:avLst/>
          </a:prstGeom>
          <a:noFill/>
        </p:spPr>
        <p:txBody>
          <a:bodyPr wrap="square" rtlCol="0">
            <a:spAutoFit/>
          </a:bodyPr>
          <a:lstStyle/>
          <a:p>
            <a:pPr marL="285750" indent="-285750">
              <a:buFont typeface="Arial"/>
              <a:buChar char="•"/>
            </a:pPr>
            <a:r>
              <a:rPr lang="en-US" b="1" dirty="0" smtClean="0">
                <a:latin typeface="Arial"/>
                <a:cs typeface="Arial"/>
              </a:rPr>
              <a:t>Dorian</a:t>
            </a:r>
            <a:r>
              <a:rPr lang="en-US" dirty="0">
                <a:latin typeface="Arial"/>
                <a:cs typeface="Arial"/>
              </a:rPr>
              <a:t>: GFSv16 forecasted Dorian</a:t>
            </a:r>
            <a:br>
              <a:rPr lang="en-US" dirty="0">
                <a:latin typeface="Arial"/>
                <a:cs typeface="Arial"/>
              </a:rPr>
            </a:br>
            <a:r>
              <a:rPr lang="en-US" dirty="0">
                <a:latin typeface="Arial"/>
                <a:cs typeface="Arial"/>
              </a:rPr>
              <a:t>to track north of Puerto Rico more than </a:t>
            </a:r>
            <a:r>
              <a:rPr lang="en-US" dirty="0" smtClean="0">
                <a:latin typeface="Arial"/>
                <a:cs typeface="Arial"/>
              </a:rPr>
              <a:t>24 h </a:t>
            </a:r>
            <a:r>
              <a:rPr lang="en-US" dirty="0">
                <a:latin typeface="Arial"/>
                <a:cs typeface="Arial"/>
              </a:rPr>
              <a:t>earlier than </a:t>
            </a:r>
            <a:r>
              <a:rPr lang="en-US" dirty="0" smtClean="0">
                <a:latin typeface="Arial"/>
                <a:cs typeface="Arial"/>
              </a:rPr>
              <a:t>GFSv15</a:t>
            </a:r>
          </a:p>
          <a:p>
            <a:pPr marL="285750" indent="-285750">
              <a:buFont typeface="Arial"/>
              <a:buChar char="•"/>
            </a:pPr>
            <a:endParaRPr lang="en-US" dirty="0">
              <a:latin typeface="Arial"/>
              <a:cs typeface="Arial"/>
            </a:endParaRPr>
          </a:p>
          <a:p>
            <a:pPr marL="285750" indent="-285750">
              <a:buFont typeface="Arial"/>
              <a:buChar char="•"/>
            </a:pPr>
            <a:r>
              <a:rPr lang="en-US" b="1" dirty="0" smtClean="0">
                <a:latin typeface="Arial"/>
                <a:cs typeface="Arial"/>
              </a:rPr>
              <a:t>Dorian: </a:t>
            </a:r>
            <a:r>
              <a:rPr lang="en-US" dirty="0" smtClean="0">
                <a:latin typeface="Arial"/>
                <a:cs typeface="Arial"/>
              </a:rPr>
              <a:t>GFSv16 forecasted Dorian to turn right and skim the Florida coast 36 h earlier than GFSv15  </a:t>
            </a:r>
            <a:endParaRPr lang="en-US" dirty="0">
              <a:latin typeface="Arial"/>
              <a:cs typeface="Arial"/>
            </a:endParaRPr>
          </a:p>
        </p:txBody>
      </p:sp>
      <p:sp>
        <p:nvSpPr>
          <p:cNvPr id="23" name="TextBox 22"/>
          <p:cNvSpPr txBox="1"/>
          <p:nvPr/>
        </p:nvSpPr>
        <p:spPr>
          <a:xfrm>
            <a:off x="-6316" y="419184"/>
            <a:ext cx="9156633" cy="523198"/>
          </a:xfrm>
          <a:prstGeom prst="rect">
            <a:avLst/>
          </a:prstGeom>
          <a:noFill/>
        </p:spPr>
        <p:txBody>
          <a:bodyPr wrap="square" lIns="121890" tIns="60944" rIns="121890" bIns="60944" rtlCol="0">
            <a:spAutoFit/>
          </a:bodyPr>
          <a:lstStyle/>
          <a:p>
            <a:pPr algn="ctr"/>
            <a:r>
              <a:rPr lang="en-US" sz="2550" b="1" dirty="0" smtClean="0">
                <a:solidFill>
                  <a:schemeClr val="bg1"/>
                </a:solidFill>
                <a:latin typeface="Arial"/>
                <a:cs typeface="Arial"/>
              </a:rPr>
              <a:t>Strengths: Improved medium-range track error</a:t>
            </a:r>
            <a:endParaRPr lang="en-US" sz="2550" b="1" dirty="0">
              <a:solidFill>
                <a:schemeClr val="bg1"/>
              </a:solidFill>
              <a:latin typeface="Arial"/>
              <a:cs typeface="Arial"/>
            </a:endParaRPr>
          </a:p>
        </p:txBody>
      </p:sp>
    </p:spTree>
    <p:extLst>
      <p:ext uri="{BB962C8B-B14F-4D97-AF65-F5344CB8AC3E}">
        <p14:creationId xmlns:p14="http://schemas.microsoft.com/office/powerpoint/2010/main" val="5368266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Improved TC Intensity in N Atlantic </a:t>
            </a:r>
            <a:endParaRPr lang="en-US" sz="2600" b="1" dirty="0">
              <a:solidFill>
                <a:schemeClr val="bg1"/>
              </a:solidFill>
              <a:latin typeface="Arial"/>
              <a:cs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1" y="1035586"/>
            <a:ext cx="4473350" cy="3284717"/>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317" y="1035586"/>
            <a:ext cx="4473350" cy="3284717"/>
          </a:xfrm>
          <a:prstGeom prst="rect">
            <a:avLst/>
          </a:prstGeom>
        </p:spPr>
      </p:pic>
      <p:sp>
        <p:nvSpPr>
          <p:cNvPr id="16" name="TextBox 15"/>
          <p:cNvSpPr txBox="1"/>
          <p:nvPr/>
        </p:nvSpPr>
        <p:spPr>
          <a:xfrm>
            <a:off x="1611438" y="3336703"/>
            <a:ext cx="1034827" cy="353943"/>
          </a:xfrm>
          <a:prstGeom prst="rect">
            <a:avLst/>
          </a:prstGeom>
          <a:noFill/>
          <a:ln>
            <a:noFill/>
          </a:ln>
        </p:spPr>
        <p:txBody>
          <a:bodyPr wrap="square" rtlCol="0">
            <a:spAutoFit/>
          </a:bodyPr>
          <a:lstStyle/>
          <a:p>
            <a:pPr algn="ctr"/>
            <a:r>
              <a:rPr lang="en-US" sz="1700" b="1" dirty="0" smtClean="0">
                <a:solidFill>
                  <a:srgbClr val="FF0000"/>
                </a:solidFill>
                <a:latin typeface="Arial"/>
                <a:cs typeface="Arial"/>
              </a:rPr>
              <a:t>GFSv16</a:t>
            </a:r>
            <a:endParaRPr lang="en-US" sz="1700" b="1" dirty="0">
              <a:solidFill>
                <a:srgbClr val="FF0000"/>
              </a:solidFill>
              <a:latin typeface="Arial"/>
              <a:cs typeface="Arial"/>
            </a:endParaRPr>
          </a:p>
        </p:txBody>
      </p:sp>
      <p:sp>
        <p:nvSpPr>
          <p:cNvPr id="17" name="TextBox 16"/>
          <p:cNvSpPr txBox="1"/>
          <p:nvPr/>
        </p:nvSpPr>
        <p:spPr>
          <a:xfrm>
            <a:off x="1611438" y="2677669"/>
            <a:ext cx="1034827" cy="353943"/>
          </a:xfrm>
          <a:prstGeom prst="rect">
            <a:avLst/>
          </a:prstGeom>
          <a:noFill/>
          <a:ln>
            <a:noFill/>
          </a:ln>
        </p:spPr>
        <p:txBody>
          <a:bodyPr wrap="square" rtlCol="0">
            <a:spAutoFit/>
          </a:bodyPr>
          <a:lstStyle/>
          <a:p>
            <a:pPr algn="ctr"/>
            <a:r>
              <a:rPr lang="en-US" sz="1700" b="1" dirty="0" smtClean="0">
                <a:solidFill>
                  <a:srgbClr val="0000FF"/>
                </a:solidFill>
                <a:latin typeface="Arial"/>
                <a:cs typeface="Arial"/>
              </a:rPr>
              <a:t>GFSv15</a:t>
            </a:r>
            <a:endParaRPr lang="en-US" sz="1700" b="1" dirty="0">
              <a:solidFill>
                <a:srgbClr val="0000FF"/>
              </a:solidFill>
              <a:latin typeface="Arial"/>
              <a:cs typeface="Arial"/>
            </a:endParaRPr>
          </a:p>
        </p:txBody>
      </p:sp>
      <p:sp>
        <p:nvSpPr>
          <p:cNvPr id="18" name="TextBox 17"/>
          <p:cNvSpPr txBox="1"/>
          <p:nvPr/>
        </p:nvSpPr>
        <p:spPr>
          <a:xfrm>
            <a:off x="7549254" y="2608571"/>
            <a:ext cx="1034827" cy="353943"/>
          </a:xfrm>
          <a:prstGeom prst="rect">
            <a:avLst/>
          </a:prstGeom>
          <a:noFill/>
          <a:ln>
            <a:noFill/>
          </a:ln>
        </p:spPr>
        <p:txBody>
          <a:bodyPr wrap="square" rtlCol="0">
            <a:spAutoFit/>
          </a:bodyPr>
          <a:lstStyle/>
          <a:p>
            <a:pPr algn="ctr"/>
            <a:r>
              <a:rPr lang="en-US" sz="1700" b="1" dirty="0" smtClean="0">
                <a:solidFill>
                  <a:srgbClr val="FF0000"/>
                </a:solidFill>
                <a:latin typeface="Arial"/>
                <a:cs typeface="Arial"/>
              </a:rPr>
              <a:t>GFSv16</a:t>
            </a:r>
            <a:endParaRPr lang="en-US" sz="1700" b="1" dirty="0">
              <a:solidFill>
                <a:srgbClr val="FF0000"/>
              </a:solidFill>
              <a:latin typeface="Arial"/>
              <a:cs typeface="Arial"/>
            </a:endParaRPr>
          </a:p>
        </p:txBody>
      </p:sp>
      <p:sp>
        <p:nvSpPr>
          <p:cNvPr id="19" name="TextBox 18"/>
          <p:cNvSpPr txBox="1"/>
          <p:nvPr/>
        </p:nvSpPr>
        <p:spPr>
          <a:xfrm>
            <a:off x="7549254" y="3075644"/>
            <a:ext cx="1034827" cy="353943"/>
          </a:xfrm>
          <a:prstGeom prst="rect">
            <a:avLst/>
          </a:prstGeom>
          <a:noFill/>
          <a:ln>
            <a:noFill/>
          </a:ln>
        </p:spPr>
        <p:txBody>
          <a:bodyPr wrap="square" rtlCol="0">
            <a:spAutoFit/>
          </a:bodyPr>
          <a:lstStyle/>
          <a:p>
            <a:pPr algn="ctr"/>
            <a:r>
              <a:rPr lang="en-US" sz="1700" b="1" dirty="0" smtClean="0">
                <a:solidFill>
                  <a:srgbClr val="0000FF"/>
                </a:solidFill>
                <a:latin typeface="Arial"/>
                <a:cs typeface="Arial"/>
              </a:rPr>
              <a:t>GFSv15</a:t>
            </a:r>
            <a:endParaRPr lang="en-US" sz="1700" b="1" dirty="0">
              <a:solidFill>
                <a:srgbClr val="0000FF"/>
              </a:solidFill>
              <a:latin typeface="Arial"/>
              <a:cs typeface="Arial"/>
            </a:endParaRPr>
          </a:p>
        </p:txBody>
      </p:sp>
      <p:sp>
        <p:nvSpPr>
          <p:cNvPr id="20" name="Rectangle 19"/>
          <p:cNvSpPr/>
          <p:nvPr/>
        </p:nvSpPr>
        <p:spPr>
          <a:xfrm>
            <a:off x="3139098" y="3513103"/>
            <a:ext cx="1360456" cy="461665"/>
          </a:xfrm>
          <a:prstGeom prst="rect">
            <a:avLst/>
          </a:prstGeom>
        </p:spPr>
        <p:txBody>
          <a:bodyPr wrap="none">
            <a:spAutoFit/>
          </a:bodyPr>
          <a:lstStyle/>
          <a:p>
            <a:pPr algn="r"/>
            <a:r>
              <a:rPr lang="en-US" sz="1200" i="1" dirty="0">
                <a:latin typeface="Arial"/>
                <a:cs typeface="Arial"/>
              </a:rPr>
              <a:t>Images provided </a:t>
            </a:r>
            <a:br>
              <a:rPr lang="en-US" sz="1200" i="1" dirty="0">
                <a:latin typeface="Arial"/>
                <a:cs typeface="Arial"/>
              </a:rPr>
            </a:br>
            <a:r>
              <a:rPr lang="en-US" sz="1200" i="1" dirty="0" smtClean="0">
                <a:latin typeface="Arial"/>
                <a:cs typeface="Arial"/>
              </a:rPr>
              <a:t>by </a:t>
            </a:r>
            <a:r>
              <a:rPr lang="en-US" sz="1200" i="1" dirty="0" err="1" smtClean="0">
                <a:latin typeface="Arial"/>
                <a:cs typeface="Arial"/>
              </a:rPr>
              <a:t>Jiayi</a:t>
            </a:r>
            <a:r>
              <a:rPr lang="en-US" sz="1200" i="1" dirty="0" smtClean="0">
                <a:latin typeface="Arial"/>
                <a:cs typeface="Arial"/>
              </a:rPr>
              <a:t> </a:t>
            </a:r>
            <a:r>
              <a:rPr lang="en-US" sz="1200" i="1" dirty="0" err="1" smtClean="0">
                <a:latin typeface="Arial"/>
                <a:cs typeface="Arial"/>
              </a:rPr>
              <a:t>Peng</a:t>
            </a:r>
            <a:endParaRPr lang="en-US" sz="1200" i="1" dirty="0">
              <a:latin typeface="Arial"/>
              <a:cs typeface="Arial"/>
            </a:endParaRPr>
          </a:p>
        </p:txBody>
      </p:sp>
      <p:sp>
        <p:nvSpPr>
          <p:cNvPr id="23" name="TextBox 22"/>
          <p:cNvSpPr txBox="1"/>
          <p:nvPr/>
        </p:nvSpPr>
        <p:spPr>
          <a:xfrm>
            <a:off x="506686" y="1472264"/>
            <a:ext cx="3867617" cy="369332"/>
          </a:xfrm>
          <a:prstGeom prst="rect">
            <a:avLst/>
          </a:prstGeom>
          <a:solidFill>
            <a:srgbClr val="FFFFFF"/>
          </a:solidFill>
        </p:spPr>
        <p:txBody>
          <a:bodyPr wrap="square" rtlCol="0">
            <a:spAutoFit/>
          </a:bodyPr>
          <a:lstStyle/>
          <a:p>
            <a:pPr algn="ctr"/>
            <a:r>
              <a:rPr lang="en-US" b="1" i="1" dirty="0" smtClean="0">
                <a:latin typeface="Arial"/>
                <a:cs typeface="Arial"/>
              </a:rPr>
              <a:t>North </a:t>
            </a:r>
            <a:r>
              <a:rPr lang="en-US" b="1" i="1" dirty="0">
                <a:latin typeface="Arial"/>
                <a:cs typeface="Arial"/>
              </a:rPr>
              <a:t>Atlantic </a:t>
            </a:r>
            <a:r>
              <a:rPr lang="en-US" b="1" i="1" dirty="0" smtClean="0">
                <a:latin typeface="Arial"/>
                <a:cs typeface="Arial"/>
              </a:rPr>
              <a:t>Intensity Error (</a:t>
            </a:r>
            <a:r>
              <a:rPr lang="en-US" b="1" i="1" dirty="0" err="1" smtClean="0">
                <a:latin typeface="Arial"/>
                <a:cs typeface="Arial"/>
              </a:rPr>
              <a:t>kt</a:t>
            </a:r>
            <a:r>
              <a:rPr lang="en-US" b="1" i="1" dirty="0">
                <a:latin typeface="Arial"/>
                <a:cs typeface="Arial"/>
              </a:rPr>
              <a:t>)</a:t>
            </a:r>
          </a:p>
        </p:txBody>
      </p:sp>
      <p:sp>
        <p:nvSpPr>
          <p:cNvPr id="26" name="TextBox 25"/>
          <p:cNvSpPr txBox="1"/>
          <p:nvPr/>
        </p:nvSpPr>
        <p:spPr>
          <a:xfrm>
            <a:off x="5007023" y="1472264"/>
            <a:ext cx="3867617" cy="369332"/>
          </a:xfrm>
          <a:prstGeom prst="rect">
            <a:avLst/>
          </a:prstGeom>
          <a:solidFill>
            <a:srgbClr val="FFFFFF"/>
          </a:solidFill>
        </p:spPr>
        <p:txBody>
          <a:bodyPr wrap="square" rtlCol="0">
            <a:spAutoFit/>
          </a:bodyPr>
          <a:lstStyle/>
          <a:p>
            <a:pPr algn="ctr"/>
            <a:r>
              <a:rPr lang="en-US" b="1" i="1" dirty="0" smtClean="0">
                <a:latin typeface="Arial"/>
                <a:cs typeface="Arial"/>
              </a:rPr>
              <a:t>North </a:t>
            </a:r>
            <a:r>
              <a:rPr lang="en-US" b="1" i="1" dirty="0">
                <a:latin typeface="Arial"/>
                <a:cs typeface="Arial"/>
              </a:rPr>
              <a:t>Atlantic </a:t>
            </a:r>
            <a:r>
              <a:rPr lang="en-US" b="1" i="1" dirty="0" smtClean="0">
                <a:latin typeface="Arial"/>
                <a:cs typeface="Arial"/>
              </a:rPr>
              <a:t>Intensity Bias (</a:t>
            </a:r>
            <a:r>
              <a:rPr lang="en-US" b="1" i="1" dirty="0" err="1" smtClean="0">
                <a:latin typeface="Arial"/>
                <a:cs typeface="Arial"/>
              </a:rPr>
              <a:t>kt</a:t>
            </a:r>
            <a:r>
              <a:rPr lang="en-US" b="1" i="1" dirty="0">
                <a:latin typeface="Arial"/>
                <a:cs typeface="Arial"/>
              </a:rPr>
              <a:t>)</a:t>
            </a:r>
          </a:p>
        </p:txBody>
      </p:sp>
      <p:sp>
        <p:nvSpPr>
          <p:cNvPr id="21" name="Rectangle 20"/>
          <p:cNvSpPr/>
          <p:nvPr/>
        </p:nvSpPr>
        <p:spPr>
          <a:xfrm rot="16200000">
            <a:off x="4509074" y="1936509"/>
            <a:ext cx="1220005" cy="338554"/>
          </a:xfrm>
          <a:prstGeom prst="rect">
            <a:avLst/>
          </a:prstGeom>
        </p:spPr>
        <p:txBody>
          <a:bodyPr wrap="square">
            <a:spAutoFit/>
          </a:bodyPr>
          <a:lstStyle/>
          <a:p>
            <a:pPr algn="ctr"/>
            <a:r>
              <a:rPr lang="en-US" sz="1600" dirty="0" smtClean="0">
                <a:latin typeface="Arial"/>
                <a:cs typeface="Arial"/>
              </a:rPr>
              <a:t>Strong</a:t>
            </a:r>
            <a:endParaRPr lang="en-US" sz="1600" dirty="0">
              <a:latin typeface="Arial"/>
              <a:cs typeface="Arial"/>
            </a:endParaRPr>
          </a:p>
        </p:txBody>
      </p:sp>
      <p:sp>
        <p:nvSpPr>
          <p:cNvPr id="27" name="Rectangle 26"/>
          <p:cNvSpPr/>
          <p:nvPr/>
        </p:nvSpPr>
        <p:spPr>
          <a:xfrm rot="16200000">
            <a:off x="4509074" y="3156514"/>
            <a:ext cx="1220005" cy="338554"/>
          </a:xfrm>
          <a:prstGeom prst="rect">
            <a:avLst/>
          </a:prstGeom>
        </p:spPr>
        <p:txBody>
          <a:bodyPr wrap="square">
            <a:spAutoFit/>
          </a:bodyPr>
          <a:lstStyle/>
          <a:p>
            <a:pPr algn="ctr"/>
            <a:r>
              <a:rPr lang="en-US" sz="1600" dirty="0" smtClean="0">
                <a:latin typeface="Arial"/>
                <a:cs typeface="Arial"/>
              </a:rPr>
              <a:t>Weak</a:t>
            </a:r>
            <a:endParaRPr lang="en-US" sz="1600" dirty="0">
              <a:latin typeface="Arial"/>
              <a:cs typeface="Arial"/>
            </a:endParaRPr>
          </a:p>
        </p:txBody>
      </p:sp>
      <p:sp>
        <p:nvSpPr>
          <p:cNvPr id="28" name="TextBox 27"/>
          <p:cNvSpPr txBox="1"/>
          <p:nvPr/>
        </p:nvSpPr>
        <p:spPr>
          <a:xfrm>
            <a:off x="1" y="4386818"/>
            <a:ext cx="9144000" cy="738664"/>
          </a:xfrm>
          <a:prstGeom prst="rect">
            <a:avLst/>
          </a:prstGeom>
          <a:noFill/>
        </p:spPr>
        <p:txBody>
          <a:bodyPr wrap="square" rtlCol="0">
            <a:spAutoFit/>
          </a:bodyPr>
          <a:lstStyle/>
          <a:p>
            <a:pPr algn="ctr"/>
            <a:r>
              <a:rPr lang="en-US" b="1" dirty="0" smtClean="0">
                <a:solidFill>
                  <a:srgbClr val="FF0000"/>
                </a:solidFill>
                <a:latin typeface="Arial"/>
                <a:cs typeface="Arial"/>
              </a:rPr>
              <a:t>GFSv16 </a:t>
            </a:r>
            <a:r>
              <a:rPr lang="en-US" dirty="0">
                <a:solidFill>
                  <a:srgbClr val="000000"/>
                </a:solidFill>
                <a:latin typeface="Arial"/>
                <a:cs typeface="Arial"/>
              </a:rPr>
              <a:t>has </a:t>
            </a:r>
            <a:r>
              <a:rPr lang="en-US" dirty="0" smtClean="0">
                <a:solidFill>
                  <a:srgbClr val="000000"/>
                </a:solidFill>
                <a:latin typeface="Arial"/>
                <a:cs typeface="Arial"/>
              </a:rPr>
              <a:t>lower intensity </a:t>
            </a:r>
            <a:r>
              <a:rPr lang="en-US" dirty="0">
                <a:solidFill>
                  <a:srgbClr val="000000"/>
                </a:solidFill>
                <a:latin typeface="Arial"/>
                <a:cs typeface="Arial"/>
              </a:rPr>
              <a:t>error than </a:t>
            </a:r>
            <a:r>
              <a:rPr lang="en-US" b="1" dirty="0" smtClean="0">
                <a:solidFill>
                  <a:srgbClr val="0000FF"/>
                </a:solidFill>
                <a:latin typeface="Arial"/>
                <a:cs typeface="Arial"/>
              </a:rPr>
              <a:t>GFSv15</a:t>
            </a:r>
            <a:r>
              <a:rPr lang="en-US" b="1" dirty="0" smtClean="0">
                <a:solidFill>
                  <a:srgbClr val="FF0000"/>
                </a:solidFill>
                <a:latin typeface="Arial"/>
                <a:cs typeface="Arial"/>
              </a:rPr>
              <a:t> </a:t>
            </a:r>
            <a:r>
              <a:rPr lang="en-US" dirty="0" smtClean="0">
                <a:solidFill>
                  <a:srgbClr val="000000"/>
                </a:solidFill>
                <a:latin typeface="Arial"/>
                <a:cs typeface="Arial"/>
              </a:rPr>
              <a:t>at almost </a:t>
            </a:r>
            <a:r>
              <a:rPr lang="en-US" dirty="0">
                <a:solidFill>
                  <a:srgbClr val="000000"/>
                </a:solidFill>
                <a:latin typeface="Arial"/>
                <a:cs typeface="Arial"/>
              </a:rPr>
              <a:t>all lead </a:t>
            </a:r>
            <a:r>
              <a:rPr lang="en-US" dirty="0" smtClean="0">
                <a:solidFill>
                  <a:srgbClr val="000000"/>
                </a:solidFill>
                <a:latin typeface="Arial"/>
                <a:cs typeface="Arial"/>
              </a:rPr>
              <a:t>times in the N Atlantic</a:t>
            </a:r>
            <a:endParaRPr lang="en-US" dirty="0">
              <a:solidFill>
                <a:srgbClr val="000000"/>
              </a:solidFill>
              <a:latin typeface="Arial"/>
              <a:cs typeface="Arial"/>
            </a:endParaRPr>
          </a:p>
          <a:p>
            <a:pPr algn="ctr"/>
            <a:endParaRPr lang="en-US" sz="600" dirty="0">
              <a:solidFill>
                <a:srgbClr val="000000"/>
              </a:solidFill>
              <a:latin typeface="Arial"/>
              <a:cs typeface="Arial"/>
            </a:endParaRPr>
          </a:p>
          <a:p>
            <a:pPr algn="ctr"/>
            <a:r>
              <a:rPr lang="en-US" b="1" dirty="0" smtClean="0">
                <a:solidFill>
                  <a:srgbClr val="FF0000"/>
                </a:solidFill>
                <a:latin typeface="Arial"/>
                <a:cs typeface="Arial"/>
              </a:rPr>
              <a:t>GFSv16</a:t>
            </a:r>
            <a:r>
              <a:rPr lang="en-US" dirty="0" smtClean="0">
                <a:solidFill>
                  <a:srgbClr val="000000"/>
                </a:solidFill>
                <a:latin typeface="Arial"/>
                <a:cs typeface="Arial"/>
              </a:rPr>
              <a:t> </a:t>
            </a:r>
            <a:r>
              <a:rPr lang="en-US" dirty="0">
                <a:solidFill>
                  <a:srgbClr val="000000"/>
                </a:solidFill>
                <a:latin typeface="Arial"/>
                <a:cs typeface="Arial"/>
              </a:rPr>
              <a:t>has </a:t>
            </a:r>
            <a:r>
              <a:rPr lang="en-US" dirty="0" smtClean="0">
                <a:solidFill>
                  <a:srgbClr val="000000"/>
                </a:solidFill>
                <a:latin typeface="Arial"/>
                <a:cs typeface="Arial"/>
              </a:rPr>
              <a:t>less of a weak bias </a:t>
            </a:r>
            <a:r>
              <a:rPr lang="en-US" dirty="0">
                <a:solidFill>
                  <a:srgbClr val="000000"/>
                </a:solidFill>
                <a:latin typeface="Arial"/>
                <a:cs typeface="Arial"/>
              </a:rPr>
              <a:t>than </a:t>
            </a:r>
            <a:r>
              <a:rPr lang="en-US" b="1" dirty="0" smtClean="0">
                <a:solidFill>
                  <a:srgbClr val="0000FF"/>
                </a:solidFill>
                <a:latin typeface="Arial"/>
                <a:cs typeface="Arial"/>
              </a:rPr>
              <a:t>GFSv15</a:t>
            </a:r>
            <a:r>
              <a:rPr lang="en-US" dirty="0" smtClean="0">
                <a:latin typeface="Arial"/>
                <a:cs typeface="Arial"/>
              </a:rPr>
              <a:t> </a:t>
            </a:r>
            <a:r>
              <a:rPr lang="en-US" dirty="0">
                <a:latin typeface="Arial"/>
                <a:cs typeface="Arial"/>
              </a:rPr>
              <a:t>at longer lead </a:t>
            </a:r>
            <a:r>
              <a:rPr lang="en-US" dirty="0" smtClean="0">
                <a:latin typeface="Arial"/>
                <a:cs typeface="Arial"/>
              </a:rPr>
              <a:t>times</a:t>
            </a:r>
            <a:endParaRPr lang="en-US" dirty="0">
              <a:solidFill>
                <a:srgbClr val="000000"/>
              </a:solidFill>
              <a:latin typeface="Arial"/>
              <a:cs typeface="Arial"/>
            </a:endParaRPr>
          </a:p>
        </p:txBody>
      </p:sp>
    </p:spTree>
    <p:extLst>
      <p:ext uri="{BB962C8B-B14F-4D97-AF65-F5344CB8AC3E}">
        <p14:creationId xmlns:p14="http://schemas.microsoft.com/office/powerpoint/2010/main" val="20034991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077" y="990120"/>
            <a:ext cx="4336930" cy="4153378"/>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Improved TC Intensity in N Atlantic </a:t>
            </a:r>
            <a:endParaRPr lang="en-US" sz="2600" b="1" dirty="0">
              <a:solidFill>
                <a:schemeClr val="bg1"/>
              </a:solidFill>
              <a:latin typeface="Arial"/>
              <a:cs typeface="Arial"/>
            </a:endParaRPr>
          </a:p>
        </p:txBody>
      </p:sp>
      <p:sp>
        <p:nvSpPr>
          <p:cNvPr id="25" name="TextBox 24"/>
          <p:cNvSpPr txBox="1"/>
          <p:nvPr/>
        </p:nvSpPr>
        <p:spPr>
          <a:xfrm>
            <a:off x="1437592" y="1070218"/>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29" name="TextBox 28"/>
          <p:cNvSpPr txBox="1"/>
          <p:nvPr/>
        </p:nvSpPr>
        <p:spPr>
          <a:xfrm>
            <a:off x="3623405" y="1070218"/>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30" name="TextBox 29"/>
          <p:cNvSpPr txBox="1"/>
          <p:nvPr/>
        </p:nvSpPr>
        <p:spPr>
          <a:xfrm>
            <a:off x="6010722" y="1074875"/>
            <a:ext cx="2334911"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Michael </a:t>
            </a:r>
            <a:r>
              <a:rPr lang="en-US" b="1" dirty="0">
                <a:solidFill>
                  <a:srgbClr val="FF0000"/>
                </a:solidFill>
                <a:latin typeface="Arial"/>
                <a:cs typeface="Arial"/>
              </a:rPr>
              <a:t>(</a:t>
            </a:r>
            <a:r>
              <a:rPr lang="en-US" b="1" dirty="0" smtClean="0">
                <a:solidFill>
                  <a:srgbClr val="FF0000"/>
                </a:solidFill>
                <a:latin typeface="Arial"/>
                <a:cs typeface="Arial"/>
              </a:rPr>
              <a:t>F048)</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12Z 10/10/18 </a:t>
            </a:r>
            <a:endParaRPr lang="en-US" b="1" dirty="0">
              <a:solidFill>
                <a:srgbClr val="FF0000"/>
              </a:solidFill>
              <a:latin typeface="Arial"/>
              <a:cs typeface="Arial"/>
            </a:endParaRPr>
          </a:p>
        </p:txBody>
      </p:sp>
      <p:sp>
        <p:nvSpPr>
          <p:cNvPr id="31" name="TextBox 30"/>
          <p:cNvSpPr txBox="1"/>
          <p:nvPr/>
        </p:nvSpPr>
        <p:spPr>
          <a:xfrm>
            <a:off x="1437592" y="3185545"/>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sp>
        <p:nvSpPr>
          <p:cNvPr id="32" name="TextBox 31"/>
          <p:cNvSpPr txBox="1"/>
          <p:nvPr/>
        </p:nvSpPr>
        <p:spPr>
          <a:xfrm>
            <a:off x="3623405" y="3185545"/>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RAP </a:t>
            </a:r>
            <a:r>
              <a:rPr lang="en-US" sz="1500" b="1" dirty="0" err="1">
                <a:latin typeface="Arial"/>
                <a:cs typeface="Arial"/>
              </a:rPr>
              <a:t>Anl</a:t>
            </a:r>
            <a:r>
              <a:rPr lang="en-US" sz="1500" b="1" dirty="0">
                <a:latin typeface="Arial"/>
                <a:cs typeface="Arial"/>
              </a:rPr>
              <a:t>.</a:t>
            </a:r>
          </a:p>
        </p:txBody>
      </p:sp>
      <p:sp>
        <p:nvSpPr>
          <p:cNvPr id="19" name="TextBox 18"/>
          <p:cNvSpPr txBox="1"/>
          <p:nvPr/>
        </p:nvSpPr>
        <p:spPr>
          <a:xfrm>
            <a:off x="5044562" y="1921377"/>
            <a:ext cx="4241420" cy="923330"/>
          </a:xfrm>
          <a:prstGeom prst="rect">
            <a:avLst/>
          </a:prstGeom>
          <a:noFill/>
        </p:spPr>
        <p:txBody>
          <a:bodyPr wrap="square" rtlCol="0">
            <a:spAutoFit/>
          </a:bodyPr>
          <a:lstStyle/>
          <a:p>
            <a:pPr marL="285750" indent="-285750">
              <a:buFont typeface="Arial"/>
              <a:buChar char="•"/>
            </a:pPr>
            <a:r>
              <a:rPr lang="en-US" b="1" dirty="0" smtClean="0">
                <a:latin typeface="Arial"/>
                <a:cs typeface="Arial"/>
              </a:rPr>
              <a:t>Michael: </a:t>
            </a:r>
            <a:r>
              <a:rPr lang="en-US" dirty="0" smtClean="0">
                <a:latin typeface="Arial"/>
                <a:cs typeface="Arial"/>
              </a:rPr>
              <a:t>GFSv16 consistently </a:t>
            </a:r>
            <a:br>
              <a:rPr lang="en-US" dirty="0" smtClean="0">
                <a:latin typeface="Arial"/>
                <a:cs typeface="Arial"/>
              </a:rPr>
            </a:br>
            <a:r>
              <a:rPr lang="en-US" dirty="0" smtClean="0">
                <a:latin typeface="Arial"/>
                <a:cs typeface="Arial"/>
              </a:rPr>
              <a:t>(and correctly) forecasted a </a:t>
            </a:r>
            <a:br>
              <a:rPr lang="en-US" dirty="0" smtClean="0">
                <a:latin typeface="Arial"/>
                <a:cs typeface="Arial"/>
              </a:rPr>
            </a:br>
            <a:r>
              <a:rPr lang="en-US" dirty="0" smtClean="0">
                <a:latin typeface="Arial"/>
                <a:cs typeface="Arial"/>
              </a:rPr>
              <a:t>stronger TC than GFSv15</a:t>
            </a:r>
          </a:p>
        </p:txBody>
      </p:sp>
      <p:sp>
        <p:nvSpPr>
          <p:cNvPr id="16" name="Oval 15"/>
          <p:cNvSpPr/>
          <p:nvPr/>
        </p:nvSpPr>
        <p:spPr>
          <a:xfrm rot="20525719">
            <a:off x="614618" y="3808775"/>
            <a:ext cx="910813" cy="73577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677415" y="3927973"/>
            <a:ext cx="1367147" cy="553998"/>
          </a:xfrm>
          <a:prstGeom prst="rect">
            <a:avLst/>
          </a:prstGeom>
          <a:solidFill>
            <a:srgbClr val="FFFF00"/>
          </a:solidFill>
          <a:ln>
            <a:solidFill>
              <a:schemeClr val="tx1"/>
            </a:solidFill>
          </a:ln>
        </p:spPr>
        <p:txBody>
          <a:bodyPr wrap="square" rtlCol="0">
            <a:spAutoFit/>
          </a:bodyPr>
          <a:lstStyle/>
          <a:p>
            <a:pPr algn="ctr"/>
            <a:r>
              <a:rPr lang="en-US" sz="1500" b="1" dirty="0" smtClean="0">
                <a:latin typeface="Arial"/>
                <a:cs typeface="Arial"/>
              </a:rPr>
              <a:t>Best Track:</a:t>
            </a:r>
          </a:p>
          <a:p>
            <a:pPr algn="ctr"/>
            <a:r>
              <a:rPr lang="en-US" sz="1500" b="1" dirty="0" smtClean="0">
                <a:latin typeface="Arial"/>
                <a:cs typeface="Arial"/>
              </a:rPr>
              <a:t>125 </a:t>
            </a:r>
            <a:r>
              <a:rPr lang="en-US" sz="1500" b="1" dirty="0" err="1" smtClean="0">
                <a:latin typeface="Arial"/>
                <a:cs typeface="Arial"/>
              </a:rPr>
              <a:t>kt</a:t>
            </a:r>
            <a:endParaRPr lang="en-US" sz="1500" b="1" dirty="0">
              <a:latin typeface="Arial"/>
              <a:cs typeface="Arial"/>
            </a:endParaRPr>
          </a:p>
        </p:txBody>
      </p:sp>
    </p:spTree>
    <p:extLst>
      <p:ext uri="{BB962C8B-B14F-4D97-AF65-F5344CB8AC3E}">
        <p14:creationId xmlns:p14="http://schemas.microsoft.com/office/powerpoint/2010/main" val="274087230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Positive Impact on HWRF</a:t>
            </a:r>
            <a:endParaRPr lang="en-US" sz="2600" b="1" dirty="0">
              <a:solidFill>
                <a:schemeClr val="bg1"/>
              </a:solidFill>
              <a:latin typeface="Arial"/>
              <a:cs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0" y="1020627"/>
            <a:ext cx="4564927" cy="330478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316" y="1018343"/>
            <a:ext cx="4564927" cy="3309262"/>
          </a:xfrm>
          <a:prstGeom prst="rect">
            <a:avLst/>
          </a:prstGeom>
        </p:spPr>
      </p:pic>
      <p:sp>
        <p:nvSpPr>
          <p:cNvPr id="20" name="Rectangle 19"/>
          <p:cNvSpPr/>
          <p:nvPr/>
        </p:nvSpPr>
        <p:spPr>
          <a:xfrm>
            <a:off x="3153208" y="1397001"/>
            <a:ext cx="1360456" cy="461665"/>
          </a:xfrm>
          <a:prstGeom prst="rect">
            <a:avLst/>
          </a:prstGeom>
        </p:spPr>
        <p:txBody>
          <a:bodyPr wrap="none">
            <a:spAutoFit/>
          </a:bodyPr>
          <a:lstStyle/>
          <a:p>
            <a:pPr algn="r"/>
            <a:r>
              <a:rPr lang="en-US" sz="1200" i="1" dirty="0">
                <a:latin typeface="Arial"/>
                <a:cs typeface="Arial"/>
              </a:rPr>
              <a:t>Images provided </a:t>
            </a:r>
            <a:br>
              <a:rPr lang="en-US" sz="1200" i="1" dirty="0">
                <a:latin typeface="Arial"/>
                <a:cs typeface="Arial"/>
              </a:rPr>
            </a:br>
            <a:r>
              <a:rPr lang="en-US" sz="1200" i="1" dirty="0" smtClean="0">
                <a:latin typeface="Arial"/>
                <a:cs typeface="Arial"/>
              </a:rPr>
              <a:t>by Zhan Zhang</a:t>
            </a:r>
            <a:endParaRPr lang="en-US" sz="1200" i="1" dirty="0">
              <a:latin typeface="Arial"/>
              <a:cs typeface="Arial"/>
            </a:endParaRPr>
          </a:p>
        </p:txBody>
      </p:sp>
      <p:sp>
        <p:nvSpPr>
          <p:cNvPr id="28" name="TextBox 27"/>
          <p:cNvSpPr txBox="1"/>
          <p:nvPr/>
        </p:nvSpPr>
        <p:spPr>
          <a:xfrm>
            <a:off x="1" y="4386818"/>
            <a:ext cx="9144000" cy="646331"/>
          </a:xfrm>
          <a:prstGeom prst="rect">
            <a:avLst/>
          </a:prstGeom>
          <a:noFill/>
        </p:spPr>
        <p:txBody>
          <a:bodyPr wrap="square" rtlCol="0">
            <a:spAutoFit/>
          </a:bodyPr>
          <a:lstStyle/>
          <a:p>
            <a:pPr algn="ctr"/>
            <a:r>
              <a:rPr lang="en-US" b="1" dirty="0" smtClean="0">
                <a:solidFill>
                  <a:srgbClr val="FF0000"/>
                </a:solidFill>
                <a:latin typeface="Arial"/>
                <a:cs typeface="Arial"/>
              </a:rPr>
              <a:t>HWRF (v16) </a:t>
            </a:r>
            <a:r>
              <a:rPr lang="en-US" dirty="0" smtClean="0">
                <a:solidFill>
                  <a:srgbClr val="000000"/>
                </a:solidFill>
                <a:latin typeface="Arial"/>
                <a:cs typeface="Arial"/>
              </a:rPr>
              <a:t>has improved track </a:t>
            </a:r>
            <a:r>
              <a:rPr lang="en-US" dirty="0" smtClean="0">
                <a:solidFill>
                  <a:srgbClr val="000000"/>
                </a:solidFill>
                <a:latin typeface="Arial"/>
                <a:cs typeface="Arial"/>
              </a:rPr>
              <a:t>forecast skill </a:t>
            </a:r>
            <a:r>
              <a:rPr lang="en-US" dirty="0" smtClean="0">
                <a:solidFill>
                  <a:srgbClr val="000000"/>
                </a:solidFill>
                <a:latin typeface="Arial"/>
                <a:cs typeface="Arial"/>
              </a:rPr>
              <a:t>relative to </a:t>
            </a:r>
            <a:r>
              <a:rPr lang="en-US" b="1" dirty="0" smtClean="0">
                <a:solidFill>
                  <a:srgbClr val="0000FF"/>
                </a:solidFill>
                <a:latin typeface="Arial"/>
                <a:cs typeface="Arial"/>
              </a:rPr>
              <a:t>HWRF (OPS) </a:t>
            </a:r>
            <a:r>
              <a:rPr lang="en-US" dirty="0" smtClean="0">
                <a:solidFill>
                  <a:srgbClr val="000000"/>
                </a:solidFill>
                <a:latin typeface="Arial"/>
                <a:cs typeface="Arial"/>
              </a:rPr>
              <a:t>in</a:t>
            </a:r>
            <a:r>
              <a:rPr lang="en-US" dirty="0">
                <a:solidFill>
                  <a:srgbClr val="000000"/>
                </a:solidFill>
                <a:latin typeface="Arial"/>
                <a:cs typeface="Arial"/>
              </a:rPr>
              <a:t> </a:t>
            </a:r>
            <a:r>
              <a:rPr lang="en-US" dirty="0" smtClean="0">
                <a:solidFill>
                  <a:srgbClr val="000000"/>
                </a:solidFill>
                <a:latin typeface="Arial"/>
                <a:cs typeface="Arial"/>
              </a:rPr>
              <a:t>the NATL and EPAC.  Intensity </a:t>
            </a:r>
            <a:r>
              <a:rPr lang="en-US" dirty="0" smtClean="0">
                <a:solidFill>
                  <a:srgbClr val="000000"/>
                </a:solidFill>
                <a:latin typeface="Arial"/>
                <a:cs typeface="Arial"/>
              </a:rPr>
              <a:t>is also </a:t>
            </a:r>
            <a:r>
              <a:rPr lang="en-US" dirty="0" smtClean="0">
                <a:solidFill>
                  <a:srgbClr val="000000"/>
                </a:solidFill>
                <a:latin typeface="Arial"/>
                <a:cs typeface="Arial"/>
              </a:rPr>
              <a:t>improved in the NATL and similar in the EPAC (not shown).</a:t>
            </a:r>
            <a:endParaRPr lang="en-US" dirty="0">
              <a:solidFill>
                <a:srgbClr val="000000"/>
              </a:solidFill>
              <a:latin typeface="Arial"/>
              <a:cs typeface="Arial"/>
            </a:endParaRPr>
          </a:p>
        </p:txBody>
      </p:sp>
      <p:sp>
        <p:nvSpPr>
          <p:cNvPr id="22" name="TextBox 21"/>
          <p:cNvSpPr txBox="1"/>
          <p:nvPr/>
        </p:nvSpPr>
        <p:spPr>
          <a:xfrm>
            <a:off x="1142999" y="2066713"/>
            <a:ext cx="2370669" cy="353943"/>
          </a:xfrm>
          <a:prstGeom prst="rect">
            <a:avLst/>
          </a:prstGeom>
          <a:noFill/>
          <a:ln>
            <a:noFill/>
          </a:ln>
        </p:spPr>
        <p:txBody>
          <a:bodyPr wrap="square" rtlCol="0">
            <a:spAutoFit/>
          </a:bodyPr>
          <a:lstStyle/>
          <a:p>
            <a:pPr algn="ctr"/>
            <a:r>
              <a:rPr lang="en-US" sz="1700" b="1" dirty="0" smtClean="0">
                <a:solidFill>
                  <a:srgbClr val="FF0000"/>
                </a:solidFill>
                <a:latin typeface="Arial"/>
                <a:cs typeface="Arial"/>
              </a:rPr>
              <a:t>HWRF (w/ GFSv16)</a:t>
            </a:r>
            <a:endParaRPr lang="en-US" sz="1700" b="1" dirty="0">
              <a:solidFill>
                <a:srgbClr val="FF0000"/>
              </a:solidFill>
              <a:latin typeface="Arial"/>
              <a:cs typeface="Arial"/>
            </a:endParaRPr>
          </a:p>
        </p:txBody>
      </p:sp>
      <p:sp>
        <p:nvSpPr>
          <p:cNvPr id="24" name="TextBox 23"/>
          <p:cNvSpPr txBox="1"/>
          <p:nvPr/>
        </p:nvSpPr>
        <p:spPr>
          <a:xfrm>
            <a:off x="1354664" y="2729340"/>
            <a:ext cx="1905001" cy="353943"/>
          </a:xfrm>
          <a:prstGeom prst="rect">
            <a:avLst/>
          </a:prstGeom>
          <a:noFill/>
          <a:ln>
            <a:noFill/>
          </a:ln>
        </p:spPr>
        <p:txBody>
          <a:bodyPr wrap="square" rtlCol="0">
            <a:spAutoFit/>
          </a:bodyPr>
          <a:lstStyle/>
          <a:p>
            <a:pPr algn="ctr"/>
            <a:r>
              <a:rPr lang="en-US" sz="1700" b="1" dirty="0" smtClean="0">
                <a:solidFill>
                  <a:srgbClr val="0000FF"/>
                </a:solidFill>
                <a:latin typeface="Arial"/>
                <a:cs typeface="Arial"/>
              </a:rPr>
              <a:t>HWRF (OPS)</a:t>
            </a:r>
            <a:endParaRPr lang="en-US" sz="1700" b="1" dirty="0">
              <a:solidFill>
                <a:srgbClr val="0000FF"/>
              </a:solidFill>
              <a:latin typeface="Arial"/>
              <a:cs typeface="Arial"/>
            </a:endParaRPr>
          </a:p>
        </p:txBody>
      </p:sp>
      <p:sp>
        <p:nvSpPr>
          <p:cNvPr id="25" name="TextBox 24"/>
          <p:cNvSpPr txBox="1"/>
          <p:nvPr/>
        </p:nvSpPr>
        <p:spPr>
          <a:xfrm>
            <a:off x="6036304" y="2052601"/>
            <a:ext cx="2582329" cy="353943"/>
          </a:xfrm>
          <a:prstGeom prst="rect">
            <a:avLst/>
          </a:prstGeom>
          <a:noFill/>
          <a:ln>
            <a:noFill/>
          </a:ln>
        </p:spPr>
        <p:txBody>
          <a:bodyPr wrap="square" rtlCol="0">
            <a:spAutoFit/>
          </a:bodyPr>
          <a:lstStyle/>
          <a:p>
            <a:pPr algn="ctr"/>
            <a:r>
              <a:rPr lang="en-US" sz="1700" b="1" dirty="0">
                <a:solidFill>
                  <a:srgbClr val="FF0000"/>
                </a:solidFill>
                <a:latin typeface="Arial"/>
                <a:cs typeface="Arial"/>
              </a:rPr>
              <a:t>HWRF (w/ GFSv16)</a:t>
            </a:r>
          </a:p>
        </p:txBody>
      </p:sp>
      <p:sp>
        <p:nvSpPr>
          <p:cNvPr id="29" name="TextBox 28"/>
          <p:cNvSpPr txBox="1"/>
          <p:nvPr/>
        </p:nvSpPr>
        <p:spPr>
          <a:xfrm>
            <a:off x="6332635" y="2729339"/>
            <a:ext cx="1905001" cy="353943"/>
          </a:xfrm>
          <a:prstGeom prst="rect">
            <a:avLst/>
          </a:prstGeom>
          <a:noFill/>
          <a:ln>
            <a:noFill/>
          </a:ln>
        </p:spPr>
        <p:txBody>
          <a:bodyPr wrap="square" rtlCol="0">
            <a:spAutoFit/>
          </a:bodyPr>
          <a:lstStyle/>
          <a:p>
            <a:pPr algn="ctr"/>
            <a:r>
              <a:rPr lang="en-US" sz="1700" b="1" dirty="0" smtClean="0">
                <a:solidFill>
                  <a:srgbClr val="0000FF"/>
                </a:solidFill>
                <a:latin typeface="Arial"/>
                <a:cs typeface="Arial"/>
              </a:rPr>
              <a:t>HWRF (OPS)</a:t>
            </a:r>
            <a:endParaRPr lang="en-US" sz="1700" b="1" dirty="0">
              <a:solidFill>
                <a:srgbClr val="0000FF"/>
              </a:solidFill>
              <a:latin typeface="Arial"/>
              <a:cs typeface="Arial"/>
            </a:endParaRPr>
          </a:p>
        </p:txBody>
      </p:sp>
      <p:sp>
        <p:nvSpPr>
          <p:cNvPr id="30" name="Rectangle 29"/>
          <p:cNvSpPr/>
          <p:nvPr/>
        </p:nvSpPr>
        <p:spPr>
          <a:xfrm>
            <a:off x="4992078" y="1453445"/>
            <a:ext cx="2656144" cy="2963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04744" y="1443567"/>
            <a:ext cx="2670256" cy="2963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16200000">
            <a:off x="49908" y="1898402"/>
            <a:ext cx="1220004" cy="338555"/>
          </a:xfrm>
          <a:prstGeom prst="rect">
            <a:avLst/>
          </a:prstGeom>
        </p:spPr>
        <p:txBody>
          <a:bodyPr wrap="square">
            <a:spAutoFit/>
          </a:bodyPr>
          <a:lstStyle/>
          <a:p>
            <a:pPr algn="ctr"/>
            <a:r>
              <a:rPr lang="en-US" sz="1600" dirty="0" smtClean="0">
                <a:latin typeface="Arial"/>
                <a:cs typeface="Arial"/>
              </a:rPr>
              <a:t>Better</a:t>
            </a:r>
            <a:endParaRPr lang="en-US" sz="1600" dirty="0">
              <a:latin typeface="Arial"/>
              <a:cs typeface="Arial"/>
            </a:endParaRPr>
          </a:p>
        </p:txBody>
      </p:sp>
      <p:sp>
        <p:nvSpPr>
          <p:cNvPr id="34" name="Rectangle 33"/>
          <p:cNvSpPr/>
          <p:nvPr/>
        </p:nvSpPr>
        <p:spPr>
          <a:xfrm rot="16200000">
            <a:off x="4546611" y="1898403"/>
            <a:ext cx="1220004" cy="338555"/>
          </a:xfrm>
          <a:prstGeom prst="rect">
            <a:avLst/>
          </a:prstGeom>
        </p:spPr>
        <p:txBody>
          <a:bodyPr wrap="square">
            <a:spAutoFit/>
          </a:bodyPr>
          <a:lstStyle/>
          <a:p>
            <a:pPr algn="ctr"/>
            <a:r>
              <a:rPr lang="en-US" sz="1600" dirty="0" smtClean="0">
                <a:latin typeface="Arial"/>
                <a:cs typeface="Arial"/>
              </a:rPr>
              <a:t>Better</a:t>
            </a:r>
            <a:endParaRPr lang="en-US" sz="1600" dirty="0">
              <a:latin typeface="Arial"/>
              <a:cs typeface="Arial"/>
            </a:endParaRPr>
          </a:p>
        </p:txBody>
      </p:sp>
      <p:sp>
        <p:nvSpPr>
          <p:cNvPr id="36" name="TextBox 35"/>
          <p:cNvSpPr txBox="1"/>
          <p:nvPr/>
        </p:nvSpPr>
        <p:spPr>
          <a:xfrm>
            <a:off x="519305" y="3417819"/>
            <a:ext cx="3897473" cy="494494"/>
          </a:xfrm>
          <a:prstGeom prst="rect">
            <a:avLst/>
          </a:prstGeom>
          <a:solidFill>
            <a:srgbClr val="FFFFFF"/>
          </a:solidFill>
        </p:spPr>
        <p:txBody>
          <a:bodyPr wrap="square" rtlCol="0">
            <a:spAutoFit/>
          </a:bodyPr>
          <a:lstStyle/>
          <a:p>
            <a:pPr algn="ctr">
              <a:lnSpc>
                <a:spcPct val="80000"/>
              </a:lnSpc>
            </a:pPr>
            <a:r>
              <a:rPr lang="en-US" sz="1600" b="1" i="1" dirty="0" smtClean="0">
                <a:latin typeface="Arial"/>
                <a:cs typeface="Arial"/>
              </a:rPr>
              <a:t>North </a:t>
            </a:r>
            <a:r>
              <a:rPr lang="en-US" sz="1600" b="1" i="1" dirty="0">
                <a:latin typeface="Arial"/>
                <a:cs typeface="Arial"/>
              </a:rPr>
              <a:t>Atlantic </a:t>
            </a:r>
            <a:r>
              <a:rPr lang="en-US" sz="1600" b="1" i="1" dirty="0" smtClean="0">
                <a:latin typeface="Arial"/>
                <a:cs typeface="Arial"/>
              </a:rPr>
              <a:t>Track Forecast Skill Relative to Operational HWRF (%)</a:t>
            </a:r>
            <a:endParaRPr lang="en-US" sz="1600" b="1" i="1" dirty="0">
              <a:latin typeface="Arial"/>
              <a:cs typeface="Arial"/>
            </a:endParaRPr>
          </a:p>
        </p:txBody>
      </p:sp>
      <p:sp>
        <p:nvSpPr>
          <p:cNvPr id="37" name="TextBox 36"/>
          <p:cNvSpPr txBox="1"/>
          <p:nvPr/>
        </p:nvSpPr>
        <p:spPr>
          <a:xfrm>
            <a:off x="4992078" y="3417819"/>
            <a:ext cx="3926144" cy="494494"/>
          </a:xfrm>
          <a:prstGeom prst="rect">
            <a:avLst/>
          </a:prstGeom>
          <a:solidFill>
            <a:srgbClr val="FFFFFF"/>
          </a:solidFill>
        </p:spPr>
        <p:txBody>
          <a:bodyPr wrap="square" rtlCol="0">
            <a:spAutoFit/>
          </a:bodyPr>
          <a:lstStyle/>
          <a:p>
            <a:pPr algn="ctr">
              <a:lnSpc>
                <a:spcPct val="80000"/>
              </a:lnSpc>
            </a:pPr>
            <a:r>
              <a:rPr lang="en-US" sz="1600" b="1" i="1" dirty="0" smtClean="0">
                <a:latin typeface="Arial"/>
                <a:cs typeface="Arial"/>
              </a:rPr>
              <a:t>East Pacific Track </a:t>
            </a:r>
            <a:r>
              <a:rPr lang="en-US" sz="1600" b="1" i="1" dirty="0">
                <a:latin typeface="Arial"/>
                <a:cs typeface="Arial"/>
              </a:rPr>
              <a:t>Forecast Skill Relative to Operational HWRF (%)</a:t>
            </a:r>
          </a:p>
        </p:txBody>
      </p:sp>
      <p:sp>
        <p:nvSpPr>
          <p:cNvPr id="33" name="Rectangle 32"/>
          <p:cNvSpPr/>
          <p:nvPr/>
        </p:nvSpPr>
        <p:spPr>
          <a:xfrm rot="16200000">
            <a:off x="49907" y="3160741"/>
            <a:ext cx="1220005" cy="338554"/>
          </a:xfrm>
          <a:prstGeom prst="rect">
            <a:avLst/>
          </a:prstGeom>
        </p:spPr>
        <p:txBody>
          <a:bodyPr wrap="square">
            <a:spAutoFit/>
          </a:bodyPr>
          <a:lstStyle/>
          <a:p>
            <a:pPr algn="ctr"/>
            <a:r>
              <a:rPr lang="en-US" sz="1600" dirty="0" smtClean="0">
                <a:latin typeface="Arial"/>
                <a:cs typeface="Arial"/>
              </a:rPr>
              <a:t>Worse</a:t>
            </a:r>
            <a:endParaRPr lang="en-US" sz="1600" dirty="0">
              <a:latin typeface="Arial"/>
              <a:cs typeface="Arial"/>
            </a:endParaRPr>
          </a:p>
        </p:txBody>
      </p:sp>
      <p:sp>
        <p:nvSpPr>
          <p:cNvPr id="35" name="Rectangle 34"/>
          <p:cNvSpPr/>
          <p:nvPr/>
        </p:nvSpPr>
        <p:spPr>
          <a:xfrm rot="16200000">
            <a:off x="4546610" y="3160742"/>
            <a:ext cx="1220005" cy="338554"/>
          </a:xfrm>
          <a:prstGeom prst="rect">
            <a:avLst/>
          </a:prstGeom>
        </p:spPr>
        <p:txBody>
          <a:bodyPr wrap="square">
            <a:spAutoFit/>
          </a:bodyPr>
          <a:lstStyle/>
          <a:p>
            <a:pPr algn="ctr"/>
            <a:r>
              <a:rPr lang="en-US" sz="1600" dirty="0" smtClean="0">
                <a:latin typeface="Arial"/>
                <a:cs typeface="Arial"/>
              </a:rPr>
              <a:t>Worse</a:t>
            </a:r>
            <a:endParaRPr lang="en-US" sz="1600" dirty="0">
              <a:latin typeface="Arial"/>
              <a:cs typeface="Arial"/>
            </a:endParaRPr>
          </a:p>
        </p:txBody>
      </p:sp>
    </p:spTree>
    <p:extLst>
      <p:ext uri="{BB962C8B-B14F-4D97-AF65-F5344CB8AC3E}">
        <p14:creationId xmlns:p14="http://schemas.microsoft.com/office/powerpoint/2010/main" val="307407513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0035" y="989665"/>
            <a:ext cx="9106601" cy="4231923"/>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Improved 500-hPa AC scores in the medium range (better with synoptic pattern)</a:t>
            </a:r>
          </a:p>
          <a:p>
            <a:pPr marL="742903" lvl="1" indent="-192015">
              <a:buFont typeface="Arial"/>
              <a:buChar char="•"/>
            </a:pPr>
            <a:r>
              <a:rPr lang="en-US" sz="1900" dirty="0" smtClean="0">
                <a:solidFill>
                  <a:srgbClr val="0000FF"/>
                </a:solidFill>
                <a:latin typeface="Arial"/>
                <a:cs typeface="Arial"/>
              </a:rPr>
              <a:t>Some indication that GFSv15 progressive issue has been improved</a:t>
            </a:r>
          </a:p>
          <a:p>
            <a:pPr marL="742903" lvl="1" indent="-192015">
              <a:buFont typeface="Arial"/>
              <a:buChar char="•"/>
            </a:pPr>
            <a:r>
              <a:rPr lang="en-US" sz="1900" dirty="0" smtClean="0">
                <a:solidFill>
                  <a:srgbClr val="0000FF"/>
                </a:solidFill>
                <a:latin typeface="Arial"/>
                <a:cs typeface="Arial"/>
              </a:rPr>
              <a:t>Improved </a:t>
            </a:r>
            <a:r>
              <a:rPr lang="en-US" sz="1900" dirty="0">
                <a:solidFill>
                  <a:srgbClr val="0000FF"/>
                </a:solidFill>
                <a:latin typeface="Arial"/>
                <a:cs typeface="Arial"/>
              </a:rPr>
              <a:t>position of relevant frontal boundaries</a:t>
            </a:r>
          </a:p>
          <a:p>
            <a:pPr marL="285736" indent="-192015">
              <a:buFont typeface="Arial"/>
              <a:buChar char="•"/>
            </a:pPr>
            <a:endParaRPr lang="en-US" sz="900" dirty="0">
              <a:solidFill>
                <a:srgbClr val="0000FF"/>
              </a:solidFill>
              <a:latin typeface="Arial"/>
              <a:cs typeface="Arial"/>
            </a:endParaRPr>
          </a:p>
          <a:p>
            <a:pPr marL="285736" indent="-192015">
              <a:buFont typeface="Arial"/>
              <a:buChar char="•"/>
            </a:pPr>
            <a:r>
              <a:rPr lang="en-US" sz="1900" dirty="0">
                <a:latin typeface="Arial"/>
                <a:cs typeface="Arial"/>
              </a:rPr>
              <a:t>Mitigated the low-level cold bias seen in GFSv15 during the cool season</a:t>
            </a:r>
          </a:p>
          <a:p>
            <a:pPr marL="285736" indent="-192015">
              <a:buFont typeface="Arial"/>
              <a:buChar char="•"/>
            </a:pPr>
            <a:endParaRPr lang="en-US" sz="900" dirty="0">
              <a:latin typeface="Arial"/>
              <a:cs typeface="Arial"/>
            </a:endParaRPr>
          </a:p>
          <a:p>
            <a:pPr marL="285736" indent="-192015">
              <a:buFont typeface="Arial"/>
              <a:buChar char="•"/>
            </a:pPr>
            <a:r>
              <a:rPr lang="en-US" sz="1900" dirty="0" smtClean="0">
                <a:latin typeface="Arial"/>
                <a:cs typeface="Arial"/>
              </a:rPr>
              <a:t>Identifies TC threats more often and at longer lead times</a:t>
            </a:r>
          </a:p>
          <a:p>
            <a:pPr marL="742902" lvl="1" indent="-192015">
              <a:buFont typeface="Arial"/>
              <a:buChar char="•"/>
            </a:pPr>
            <a:r>
              <a:rPr lang="en-US" sz="1900" dirty="0" smtClean="0">
                <a:solidFill>
                  <a:srgbClr val="0000FF"/>
                </a:solidFill>
                <a:latin typeface="Arial"/>
                <a:cs typeface="Arial"/>
              </a:rPr>
              <a:t>Overall, positive impact on HWRF forecasts</a:t>
            </a:r>
          </a:p>
          <a:p>
            <a:pPr marL="93721"/>
            <a:endParaRPr lang="en-US" sz="900" dirty="0" smtClean="0">
              <a:latin typeface="Arial"/>
              <a:cs typeface="Arial"/>
            </a:endParaRPr>
          </a:p>
          <a:p>
            <a:pPr marL="285736" indent="-192015">
              <a:buFont typeface="Arial"/>
              <a:buChar char="•"/>
            </a:pPr>
            <a:r>
              <a:rPr lang="en-US" sz="1900" dirty="0" smtClean="0">
                <a:latin typeface="Arial"/>
                <a:cs typeface="Arial"/>
              </a:rPr>
              <a:t>Improved </a:t>
            </a:r>
            <a:r>
              <a:rPr lang="en-US" sz="1900" dirty="0">
                <a:latin typeface="Arial"/>
                <a:cs typeface="Arial"/>
              </a:rPr>
              <a:t>QPF Equitable Threat Scores (ETS) and bias in the medium range</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Overall, improved snowfall </a:t>
            </a:r>
            <a:r>
              <a:rPr lang="en-US" sz="1900" dirty="0" smtClean="0">
                <a:latin typeface="Arial"/>
                <a:cs typeface="Arial"/>
              </a:rPr>
              <a:t>location and amounts at longer lead times</a:t>
            </a:r>
          </a:p>
          <a:p>
            <a:pPr marL="742902" lvl="1" indent="-192015">
              <a:buFont typeface="Arial"/>
              <a:buChar char="•"/>
            </a:pPr>
            <a:r>
              <a:rPr lang="en-US" sz="1900" dirty="0" smtClean="0">
                <a:solidFill>
                  <a:srgbClr val="0000FF"/>
                </a:solidFill>
                <a:latin typeface="Arial"/>
                <a:cs typeface="Arial"/>
              </a:rPr>
              <a:t> </a:t>
            </a:r>
            <a:r>
              <a:rPr lang="en-US" sz="1900" dirty="0">
                <a:solidFill>
                  <a:srgbClr val="0000FF"/>
                </a:solidFill>
                <a:latin typeface="Arial"/>
                <a:cs typeface="Arial"/>
              </a:rPr>
              <a:t>Resolved low-level warming issue seen in a few GFSv15 cases</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Improved ability to capture the temperature profile in shallow, </a:t>
            </a:r>
            <a:r>
              <a:rPr lang="en-US" sz="1900" dirty="0" smtClean="0">
                <a:latin typeface="Arial"/>
                <a:cs typeface="Arial"/>
              </a:rPr>
              <a:t>cold </a:t>
            </a:r>
            <a:r>
              <a:rPr lang="en-US" sz="1900" dirty="0">
                <a:latin typeface="Arial"/>
                <a:cs typeface="Arial"/>
              </a:rPr>
              <a:t>air </a:t>
            </a:r>
            <a:r>
              <a:rPr lang="en-US" sz="1900" dirty="0" smtClean="0">
                <a:latin typeface="Arial"/>
                <a:cs typeface="Arial"/>
              </a:rPr>
              <a:t>masses</a:t>
            </a:r>
          </a:p>
          <a:p>
            <a:pPr marL="93721"/>
            <a:endParaRPr lang="en-US" sz="900" dirty="0">
              <a:solidFill>
                <a:srgbClr val="FF0000"/>
              </a:solidFill>
              <a:latin typeface="Arial"/>
              <a:cs typeface="Arial"/>
            </a:endParaRPr>
          </a:p>
          <a:p>
            <a:pPr marL="285736" indent="-192015">
              <a:buFont typeface="Arial"/>
              <a:buChar char="•"/>
            </a:pPr>
            <a:r>
              <a:rPr lang="en-US" sz="1900" dirty="0">
                <a:solidFill>
                  <a:srgbClr val="000000"/>
                </a:solidFill>
                <a:latin typeface="Arial"/>
                <a:cs typeface="Arial"/>
              </a:rPr>
              <a:t>GFS Wave has lower globally-averaged RMSE and bias for Sig. Wave Height</a:t>
            </a: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Strengths of GFSv16</a:t>
            </a:r>
          </a:p>
        </p:txBody>
      </p:sp>
      <p:sp>
        <p:nvSpPr>
          <p:cNvPr id="19" name="Rectangle 18"/>
          <p:cNvSpPr/>
          <p:nvPr/>
        </p:nvSpPr>
        <p:spPr>
          <a:xfrm>
            <a:off x="152963" y="3146769"/>
            <a:ext cx="8578560" cy="399936"/>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21544594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8676"/>
            <a:ext cx="184666" cy="599609"/>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6" y="452874"/>
            <a:ext cx="8220777" cy="493395"/>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51265"/>
            <a:ext cx="8220777" cy="353594"/>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9968"/>
            <a:ext cx="904781" cy="96161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2978"/>
            <a:ext cx="846824" cy="859641"/>
          </a:xfrm>
          <a:prstGeom prst="rect">
            <a:avLst/>
          </a:prstGeom>
        </p:spPr>
      </p:pic>
      <p:sp>
        <p:nvSpPr>
          <p:cNvPr id="15" name="Oval 14"/>
          <p:cNvSpPr>
            <a:spLocks/>
          </p:cNvSpPr>
          <p:nvPr/>
        </p:nvSpPr>
        <p:spPr>
          <a:xfrm>
            <a:off x="8205660" y="41297"/>
            <a:ext cx="950975" cy="95009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4304"/>
            <a:ext cx="841248" cy="840470"/>
          </a:xfrm>
          <a:prstGeom prst="rect">
            <a:avLst/>
          </a:prstGeom>
        </p:spPr>
      </p:pic>
      <p:sp>
        <p:nvSpPr>
          <p:cNvPr id="13" name="TextBox 12"/>
          <p:cNvSpPr txBox="1"/>
          <p:nvPr/>
        </p:nvSpPr>
        <p:spPr>
          <a:xfrm>
            <a:off x="2" y="421174"/>
            <a:ext cx="9156633" cy="522714"/>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Improved QPF ETS and Bias</a:t>
            </a:r>
            <a:endParaRPr lang="en-US" sz="2600" b="1" dirty="0">
              <a:solidFill>
                <a:schemeClr val="bg1"/>
              </a:solidFill>
              <a:latin typeface="Arial"/>
              <a:cs typeface="Arial"/>
            </a:endParaRPr>
          </a:p>
        </p:txBody>
      </p:sp>
      <p:pic>
        <p:nvPicPr>
          <p:cNvPr id="28" name="Picture 4">
            <a:extLst>
              <a:ext uri="{FF2B5EF4-FFF2-40B4-BE49-F238E27FC236}">
                <a16:creationId xmlns:a16="http://schemas.microsoft.com/office/drawing/2014/main" xmlns="" id="{36BBB208-9C4F-B241-855E-577BB54AE1D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9521" y="1108608"/>
            <a:ext cx="3861557" cy="3861557"/>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xmlns="" id="{A51B60FD-7174-CB48-BF0C-66EE68E2DC9C}"/>
              </a:ext>
            </a:extLst>
          </p:cNvPr>
          <p:cNvSpPr/>
          <p:nvPr/>
        </p:nvSpPr>
        <p:spPr>
          <a:xfrm rot="21321920">
            <a:off x="949103" y="3289040"/>
            <a:ext cx="2690166" cy="3634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FC982B4D-4E00-574E-A1BA-09B21192F0E6}"/>
              </a:ext>
            </a:extLst>
          </p:cNvPr>
          <p:cNvSpPr txBox="1"/>
          <p:nvPr/>
        </p:nvSpPr>
        <p:spPr>
          <a:xfrm>
            <a:off x="954814" y="4387193"/>
            <a:ext cx="195919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Statistically Significant</a:t>
            </a:r>
          </a:p>
        </p:txBody>
      </p:sp>
      <p:sp>
        <p:nvSpPr>
          <p:cNvPr id="16" name="TextBox 15">
            <a:extLst>
              <a:ext uri="{FF2B5EF4-FFF2-40B4-BE49-F238E27FC236}">
                <a16:creationId xmlns:a16="http://schemas.microsoft.com/office/drawing/2014/main" xmlns="" id="{3347CE59-0D9F-3349-AE64-8CBFAEAE3D61}"/>
              </a:ext>
            </a:extLst>
          </p:cNvPr>
          <p:cNvSpPr txBox="1"/>
          <p:nvPr/>
        </p:nvSpPr>
        <p:spPr>
          <a:xfrm>
            <a:off x="4311232" y="1604809"/>
            <a:ext cx="4943376" cy="1477328"/>
          </a:xfrm>
          <a:prstGeom prst="rect">
            <a:avLst/>
          </a:prstGeom>
          <a:noFill/>
        </p:spPr>
        <p:txBody>
          <a:bodyPr wrap="square" rtlCol="0">
            <a:spAutoFit/>
          </a:bodyPr>
          <a:lstStyle/>
          <a:p>
            <a:pPr marL="285750" indent="-285750">
              <a:buFont typeface="Arial"/>
              <a:buChar char="•"/>
            </a:pPr>
            <a:r>
              <a:rPr lang="en-US" dirty="0">
                <a:latin typeface="Arial"/>
                <a:cs typeface="Arial"/>
              </a:rPr>
              <a:t>24-h QPF improvements appear most pronounced in </a:t>
            </a:r>
            <a:r>
              <a:rPr lang="en-US" dirty="0" smtClean="0">
                <a:latin typeface="Arial"/>
                <a:cs typeface="Arial"/>
              </a:rPr>
              <a:t>the medium </a:t>
            </a:r>
            <a:r>
              <a:rPr lang="en-US" dirty="0">
                <a:latin typeface="Arial"/>
                <a:cs typeface="Arial"/>
              </a:rPr>
              <a:t>range, which is consistent w/ improved 500-hPa AC scores  </a:t>
            </a:r>
          </a:p>
          <a:p>
            <a:pPr marL="742916" lvl="1" indent="-285750">
              <a:buFont typeface="Arial"/>
              <a:buChar char="•"/>
            </a:pPr>
            <a:r>
              <a:rPr lang="en-US" b="1" dirty="0" smtClean="0">
                <a:solidFill>
                  <a:srgbClr val="0432FF"/>
                </a:solidFill>
                <a:latin typeface="Arial"/>
                <a:cs typeface="Arial"/>
              </a:rPr>
              <a:t>F144: </a:t>
            </a:r>
            <a:r>
              <a:rPr lang="en-US" dirty="0" smtClean="0">
                <a:solidFill>
                  <a:srgbClr val="0432FF"/>
                </a:solidFill>
                <a:latin typeface="Arial"/>
                <a:cs typeface="Arial"/>
              </a:rPr>
              <a:t>Statistically </a:t>
            </a:r>
            <a:r>
              <a:rPr lang="en-US" dirty="0">
                <a:solidFill>
                  <a:srgbClr val="0432FF"/>
                </a:solidFill>
                <a:latin typeface="Arial"/>
                <a:cs typeface="Arial"/>
              </a:rPr>
              <a:t>significant improvement </a:t>
            </a:r>
            <a:r>
              <a:rPr lang="en-US" dirty="0" smtClean="0">
                <a:solidFill>
                  <a:srgbClr val="0432FF"/>
                </a:solidFill>
                <a:latin typeface="Arial"/>
                <a:cs typeface="Arial"/>
              </a:rPr>
              <a:t>at 0.2–35 mm thresholds</a:t>
            </a:r>
            <a:endParaRPr lang="en-US" dirty="0">
              <a:solidFill>
                <a:srgbClr val="0432FF"/>
              </a:solidFill>
              <a:latin typeface="Arial"/>
              <a:cs typeface="Arial"/>
            </a:endParaRPr>
          </a:p>
        </p:txBody>
      </p:sp>
      <p:sp>
        <p:nvSpPr>
          <p:cNvPr id="32" name="TextBox 31">
            <a:extLst>
              <a:ext uri="{FF2B5EF4-FFF2-40B4-BE49-F238E27FC236}">
                <a16:creationId xmlns:a16="http://schemas.microsoft.com/office/drawing/2014/main" xmlns="" id="{029F670D-CAA5-C747-9568-CC93B79768A7}"/>
              </a:ext>
            </a:extLst>
          </p:cNvPr>
          <p:cNvSpPr txBox="1"/>
          <p:nvPr/>
        </p:nvSpPr>
        <p:spPr>
          <a:xfrm>
            <a:off x="1036496" y="1416097"/>
            <a:ext cx="1877509" cy="369332"/>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24-h QPF ETS</a:t>
            </a:r>
            <a:endParaRPr lang="en-US" b="1" dirty="0">
              <a:solidFill>
                <a:srgbClr val="FF0000"/>
              </a:solidFill>
              <a:latin typeface="Arial"/>
              <a:cs typeface="Arial"/>
            </a:endParaRPr>
          </a:p>
        </p:txBody>
      </p:sp>
      <p:sp>
        <p:nvSpPr>
          <p:cNvPr id="17" name="TextBox 16"/>
          <p:cNvSpPr txBox="1"/>
          <p:nvPr/>
        </p:nvSpPr>
        <p:spPr>
          <a:xfrm>
            <a:off x="1327346" y="1057202"/>
            <a:ext cx="2595544" cy="311621"/>
          </a:xfrm>
          <a:prstGeom prst="rect">
            <a:avLst/>
          </a:prstGeom>
          <a:solidFill>
            <a:schemeClr val="bg1">
              <a:lumMod val="85000"/>
            </a:schemeClr>
          </a:solidFill>
          <a:ln>
            <a:solidFill>
              <a:schemeClr val="tx1"/>
            </a:solidFill>
          </a:ln>
        </p:spPr>
        <p:txBody>
          <a:bodyPr wrap="square" lIns="91436" tIns="45718" rIns="91436" bIns="45718" rtlCol="0">
            <a:spAutoFit/>
          </a:bodyPr>
          <a:lstStyle/>
          <a:p>
            <a:pPr algn="ctr"/>
            <a:r>
              <a:rPr lang="en-US" sz="1400" b="1" dirty="0" smtClean="0">
                <a:latin typeface="Arial"/>
                <a:cs typeface="Arial"/>
              </a:rPr>
              <a:t>Valid: 6</a:t>
            </a:r>
            <a:r>
              <a:rPr lang="en-US" sz="1400" b="1" dirty="0">
                <a:latin typeface="Arial"/>
                <a:cs typeface="Arial"/>
              </a:rPr>
              <a:t>/12/19</a:t>
            </a:r>
            <a:r>
              <a:rPr lang="mr-IN" sz="1400" dirty="0" smtClean="0">
                <a:latin typeface="Arial"/>
                <a:cs typeface="Arial"/>
              </a:rPr>
              <a:t>–</a:t>
            </a:r>
            <a:r>
              <a:rPr lang="en-US" sz="1400" b="1" dirty="0">
                <a:latin typeface="Arial"/>
                <a:cs typeface="Arial"/>
              </a:rPr>
              <a:t>9</a:t>
            </a:r>
            <a:r>
              <a:rPr lang="en-US" sz="1400" b="1" dirty="0" smtClean="0">
                <a:latin typeface="Arial"/>
                <a:cs typeface="Arial"/>
              </a:rPr>
              <a:t>/</a:t>
            </a:r>
            <a:r>
              <a:rPr lang="en-US" sz="1400" b="1" dirty="0">
                <a:latin typeface="Arial"/>
                <a:cs typeface="Arial"/>
              </a:rPr>
              <a:t>1</a:t>
            </a:r>
            <a:r>
              <a:rPr lang="en-US" sz="1400" b="1" dirty="0" smtClean="0">
                <a:latin typeface="Arial"/>
                <a:cs typeface="Arial"/>
              </a:rPr>
              <a:t>6</a:t>
            </a:r>
            <a:r>
              <a:rPr lang="en-US" sz="1400" b="1" dirty="0">
                <a:latin typeface="Arial"/>
                <a:cs typeface="Arial"/>
              </a:rPr>
              <a:t>/20 </a:t>
            </a:r>
            <a:r>
              <a:rPr lang="en-US" sz="1400" b="1" dirty="0" smtClean="0">
                <a:latin typeface="Arial"/>
                <a:cs typeface="Arial"/>
              </a:rPr>
              <a:t>(F144) </a:t>
            </a:r>
            <a:endParaRPr lang="en-US" sz="1400" dirty="0">
              <a:latin typeface="Arial"/>
              <a:cs typeface="Arial"/>
            </a:endParaRPr>
          </a:p>
        </p:txBody>
      </p:sp>
      <p:sp>
        <p:nvSpPr>
          <p:cNvPr id="20" name="TextBox 19">
            <a:extLst>
              <a:ext uri="{FF2B5EF4-FFF2-40B4-BE49-F238E27FC236}">
                <a16:creationId xmlns:a16="http://schemas.microsoft.com/office/drawing/2014/main" xmlns="" id="{E9DAB256-50B9-DB45-A264-A9176A5C2492}"/>
              </a:ext>
            </a:extLst>
          </p:cNvPr>
          <p:cNvSpPr txBox="1"/>
          <p:nvPr/>
        </p:nvSpPr>
        <p:spPr>
          <a:xfrm>
            <a:off x="5104587" y="1097590"/>
            <a:ext cx="3365600" cy="369332"/>
          </a:xfrm>
          <a:prstGeom prst="rect">
            <a:avLst/>
          </a:prstGeom>
          <a:solidFill>
            <a:srgbClr val="FBFF53"/>
          </a:solidFill>
          <a:ln w="19050" cmpd="sng">
            <a:solidFill>
              <a:schemeClr val="tx1"/>
            </a:solidFill>
          </a:ln>
        </p:spPr>
        <p:txBody>
          <a:bodyPr wrap="none" rtlCol="0">
            <a:spAutoFit/>
          </a:bodyPr>
          <a:lstStyle/>
          <a:p>
            <a:r>
              <a:rPr lang="en-US" b="1" dirty="0">
                <a:latin typeface="Arial" panose="020B0604020202020204" pitchFamily="34" charset="0"/>
                <a:cs typeface="Arial" panose="020B0604020202020204" pitchFamily="34" charset="0"/>
              </a:rPr>
              <a:t>Equitable Threat </a:t>
            </a:r>
            <a:r>
              <a:rPr lang="en-US" b="1" dirty="0" smtClean="0">
                <a:latin typeface="Arial" panose="020B0604020202020204" pitchFamily="34" charset="0"/>
                <a:cs typeface="Arial" panose="020B0604020202020204" pitchFamily="34" charset="0"/>
              </a:rPr>
              <a:t>Score (ETS)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5191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86" y="1102846"/>
            <a:ext cx="9156633" cy="3795911"/>
          </a:xfrm>
          <a:prstGeom prst="rect">
            <a:avLst/>
          </a:prstGeom>
        </p:spPr>
        <p:txBody>
          <a:bodyPr wrap="square" lIns="91436" tIns="45718" rIns="91436" bIns="45718">
            <a:spAutoFit/>
          </a:bodyPr>
          <a:lstStyle/>
          <a:p>
            <a:pPr marL="285736" lvl="1" indent="-192015">
              <a:spcBef>
                <a:spcPts val="400"/>
              </a:spcBef>
              <a:buFont typeface="Arial"/>
              <a:buChar char="•"/>
            </a:pPr>
            <a:r>
              <a:rPr lang="en-US" sz="2200" dirty="0">
                <a:latin typeface="Arial"/>
                <a:cs typeface="Arial"/>
              </a:rPr>
              <a:t>The GFSv16 official evaluation included analyses of:</a:t>
            </a:r>
          </a:p>
          <a:p>
            <a:pPr marL="893782" lvl="2" indent="-342884">
              <a:spcBef>
                <a:spcPts val="400"/>
              </a:spcBef>
              <a:buFont typeface="Courier New"/>
              <a:buChar char="o"/>
            </a:pPr>
            <a:r>
              <a:rPr lang="en-US" sz="2200" dirty="0">
                <a:solidFill>
                  <a:srgbClr val="0000FF"/>
                </a:solidFill>
                <a:latin typeface="Arial"/>
                <a:cs typeface="Arial"/>
              </a:rPr>
              <a:t>Retrospectives </a:t>
            </a:r>
            <a:r>
              <a:rPr lang="en-US" sz="2200" dirty="0">
                <a:latin typeface="Arial"/>
                <a:cs typeface="Arial"/>
              </a:rPr>
              <a:t>(</a:t>
            </a:r>
            <a:r>
              <a:rPr lang="en-US" sz="2200" dirty="0">
                <a:solidFill>
                  <a:srgbClr val="FF0000"/>
                </a:solidFill>
                <a:latin typeface="Arial"/>
                <a:cs typeface="Arial"/>
              </a:rPr>
              <a:t>5/5/19</a:t>
            </a:r>
            <a:r>
              <a:rPr lang="mr-IN" sz="2200" dirty="0">
                <a:solidFill>
                  <a:srgbClr val="FF0000"/>
                </a:solidFill>
                <a:latin typeface="Arial"/>
                <a:cs typeface="Arial"/>
              </a:rPr>
              <a:t>–</a:t>
            </a:r>
            <a:r>
              <a:rPr lang="en-US" sz="2200" dirty="0">
                <a:solidFill>
                  <a:srgbClr val="FF0000"/>
                </a:solidFill>
                <a:latin typeface="Arial"/>
                <a:cs typeface="Arial"/>
              </a:rPr>
              <a:t>5/18/20</a:t>
            </a:r>
            <a:r>
              <a:rPr lang="en-US" sz="2200" dirty="0">
                <a:solidFill>
                  <a:srgbClr val="000000"/>
                </a:solidFill>
                <a:latin typeface="Arial"/>
                <a:cs typeface="Arial"/>
              </a:rPr>
              <a:t>;</a:t>
            </a:r>
            <a:r>
              <a:rPr lang="en-US" sz="2200" dirty="0">
                <a:solidFill>
                  <a:srgbClr val="FF0000"/>
                </a:solidFill>
                <a:latin typeface="Arial"/>
                <a:cs typeface="Arial"/>
              </a:rPr>
              <a:t> </a:t>
            </a:r>
            <a:r>
              <a:rPr lang="en-US" sz="2200" dirty="0">
                <a:latin typeface="Arial"/>
                <a:cs typeface="Arial"/>
              </a:rPr>
              <a:t>added </a:t>
            </a:r>
            <a:r>
              <a:rPr lang="en-US" sz="2200" dirty="0">
                <a:solidFill>
                  <a:srgbClr val="FF0000"/>
                </a:solidFill>
                <a:latin typeface="Arial"/>
                <a:cs typeface="Arial"/>
              </a:rPr>
              <a:t>8/31/18</a:t>
            </a:r>
            <a:r>
              <a:rPr lang="mr-IN" sz="2200" dirty="0">
                <a:solidFill>
                  <a:srgbClr val="FF0000"/>
                </a:solidFill>
                <a:latin typeface="Arial"/>
                <a:cs typeface="Arial"/>
              </a:rPr>
              <a:t>–</a:t>
            </a:r>
            <a:r>
              <a:rPr lang="en-US" sz="2200" dirty="0">
                <a:solidFill>
                  <a:srgbClr val="FF0000"/>
                </a:solidFill>
                <a:latin typeface="Arial"/>
                <a:cs typeface="Arial"/>
              </a:rPr>
              <a:t>10/12/18</a:t>
            </a:r>
            <a:r>
              <a:rPr lang="en-US" sz="2200" dirty="0">
                <a:latin typeface="Arial"/>
                <a:cs typeface="Arial"/>
              </a:rPr>
              <a:t>)</a:t>
            </a:r>
          </a:p>
          <a:p>
            <a:pPr marL="1350959" lvl="3" indent="-342884">
              <a:spcBef>
                <a:spcPts val="400"/>
              </a:spcBef>
              <a:buFont typeface="Wingdings" charset="2"/>
              <a:buChar char="§"/>
            </a:pPr>
            <a:r>
              <a:rPr lang="en-US" sz="2200" dirty="0">
                <a:latin typeface="Arial"/>
                <a:cs typeface="Arial"/>
              </a:rPr>
              <a:t>Statistics</a:t>
            </a:r>
          </a:p>
          <a:p>
            <a:pPr marL="1350959" lvl="3" indent="-342884">
              <a:spcBef>
                <a:spcPts val="400"/>
              </a:spcBef>
              <a:buFont typeface="Wingdings" charset="2"/>
              <a:buChar char="§"/>
            </a:pPr>
            <a:r>
              <a:rPr lang="en-US" sz="2200" dirty="0">
                <a:latin typeface="Arial"/>
                <a:cs typeface="Arial"/>
              </a:rPr>
              <a:t>Case Studies</a:t>
            </a:r>
          </a:p>
          <a:p>
            <a:pPr marL="893782" lvl="2" indent="-342884">
              <a:spcBef>
                <a:spcPts val="400"/>
              </a:spcBef>
              <a:buFont typeface="Courier New"/>
              <a:buChar char="o"/>
            </a:pPr>
            <a:r>
              <a:rPr lang="en-US" sz="2200" dirty="0">
                <a:solidFill>
                  <a:srgbClr val="0000FF"/>
                </a:solidFill>
                <a:latin typeface="Arial"/>
                <a:cs typeface="Arial"/>
              </a:rPr>
              <a:t>Real-time Parallel </a:t>
            </a:r>
            <a:r>
              <a:rPr lang="en-US" sz="2200" dirty="0">
                <a:solidFill>
                  <a:srgbClr val="000000"/>
                </a:solidFill>
                <a:latin typeface="Arial"/>
                <a:cs typeface="Arial"/>
              </a:rPr>
              <a:t>(</a:t>
            </a:r>
            <a:r>
              <a:rPr lang="en-US" sz="2200" dirty="0">
                <a:solidFill>
                  <a:srgbClr val="FF0000"/>
                </a:solidFill>
                <a:latin typeface="Arial"/>
                <a:cs typeface="Arial"/>
              </a:rPr>
              <a:t>5/19/20</a:t>
            </a:r>
            <a:r>
              <a:rPr lang="mr-IN" sz="2200" dirty="0">
                <a:solidFill>
                  <a:srgbClr val="FF0000"/>
                </a:solidFill>
                <a:latin typeface="Arial"/>
                <a:cs typeface="Arial"/>
              </a:rPr>
              <a:t>–</a:t>
            </a:r>
            <a:r>
              <a:rPr lang="en-US" sz="2200" dirty="0">
                <a:solidFill>
                  <a:srgbClr val="FF0000"/>
                </a:solidFill>
                <a:latin typeface="Arial"/>
                <a:cs typeface="Arial"/>
              </a:rPr>
              <a:t>present</a:t>
            </a:r>
            <a:r>
              <a:rPr lang="en-US" sz="2200" dirty="0">
                <a:latin typeface="Arial"/>
                <a:cs typeface="Arial"/>
              </a:rPr>
              <a:t>)</a:t>
            </a:r>
          </a:p>
          <a:p>
            <a:pPr marL="1350959" lvl="3" indent="-342884">
              <a:spcBef>
                <a:spcPts val="400"/>
              </a:spcBef>
              <a:buFont typeface="Wingdings" charset="2"/>
              <a:buChar char="§"/>
            </a:pPr>
            <a:r>
              <a:rPr lang="en-US" sz="2200" dirty="0">
                <a:latin typeface="Arial"/>
                <a:cs typeface="Arial"/>
              </a:rPr>
              <a:t>Statistics</a:t>
            </a:r>
          </a:p>
          <a:p>
            <a:pPr marL="1350959" lvl="3" indent="-342884">
              <a:spcBef>
                <a:spcPts val="400"/>
              </a:spcBef>
              <a:buFont typeface="Wingdings" charset="2"/>
              <a:buChar char="§"/>
            </a:pPr>
            <a:r>
              <a:rPr lang="en-US" sz="2200" dirty="0">
                <a:latin typeface="Arial"/>
                <a:cs typeface="Arial"/>
              </a:rPr>
              <a:t>Representative examples</a:t>
            </a:r>
          </a:p>
          <a:p>
            <a:pPr marL="436604" lvl="1" indent="-342884">
              <a:spcBef>
                <a:spcPts val="400"/>
              </a:spcBef>
              <a:buFont typeface="Arial"/>
              <a:buChar char="•"/>
            </a:pPr>
            <a:endParaRPr lang="en-US" sz="1600" dirty="0">
              <a:solidFill>
                <a:srgbClr val="000000"/>
              </a:solidFill>
              <a:latin typeface="Arial"/>
              <a:cs typeface="Arial"/>
            </a:endParaRPr>
          </a:p>
          <a:p>
            <a:pPr marL="436604" lvl="1" indent="-342884">
              <a:spcBef>
                <a:spcPts val="400"/>
              </a:spcBef>
              <a:buFont typeface="Arial"/>
              <a:buChar char="•"/>
            </a:pPr>
            <a:r>
              <a:rPr lang="en-US" sz="2200" dirty="0">
                <a:solidFill>
                  <a:srgbClr val="000000"/>
                </a:solidFill>
                <a:latin typeface="Arial"/>
                <a:cs typeface="Arial"/>
              </a:rPr>
              <a:t>The GFSv16 official evaluation also incorporated the findings of an STI team of NWS SOOs tasked with analyzing GFSv16 forecasts</a:t>
            </a: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2"/>
            <a:ext cx="8220777" cy="353921"/>
          </a:xfrm>
          <a:prstGeom prst="rect">
            <a:avLst/>
          </a:prstGeom>
          <a:solidFill>
            <a:srgbClr val="5BA4E3"/>
          </a:solidFill>
        </p:spPr>
        <p:txBody>
          <a:bodyPr wrap="square" lIns="121893" tIns="60946" rIns="121893" bIns="60946"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2" y="419184"/>
            <a:ext cx="9156633" cy="523198"/>
          </a:xfrm>
          <a:prstGeom prst="rect">
            <a:avLst/>
          </a:prstGeom>
          <a:noFill/>
        </p:spPr>
        <p:txBody>
          <a:bodyPr wrap="square" lIns="121893" tIns="60946" rIns="121893" bIns="60946" rtlCol="0">
            <a:spAutoFit/>
          </a:bodyPr>
          <a:lstStyle/>
          <a:p>
            <a:pPr algn="ctr"/>
            <a:r>
              <a:rPr lang="en-US" sz="2600" b="1" dirty="0">
                <a:solidFill>
                  <a:schemeClr val="bg1"/>
                </a:solidFill>
                <a:latin typeface="Arial"/>
                <a:cs typeface="Arial"/>
              </a:rPr>
              <a:t>GFSv16 Evaluation Details</a:t>
            </a:r>
          </a:p>
        </p:txBody>
      </p:sp>
    </p:spTree>
    <p:extLst>
      <p:ext uri="{BB962C8B-B14F-4D97-AF65-F5344CB8AC3E}">
        <p14:creationId xmlns:p14="http://schemas.microsoft.com/office/powerpoint/2010/main" val="1240067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8676"/>
            <a:ext cx="184666" cy="599609"/>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6" y="452874"/>
            <a:ext cx="8220777" cy="493395"/>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51265"/>
            <a:ext cx="8220777" cy="353594"/>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9968"/>
            <a:ext cx="904781" cy="96161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2978"/>
            <a:ext cx="846824" cy="859641"/>
          </a:xfrm>
          <a:prstGeom prst="rect">
            <a:avLst/>
          </a:prstGeom>
        </p:spPr>
      </p:pic>
      <p:sp>
        <p:nvSpPr>
          <p:cNvPr id="15" name="Oval 14"/>
          <p:cNvSpPr>
            <a:spLocks/>
          </p:cNvSpPr>
          <p:nvPr/>
        </p:nvSpPr>
        <p:spPr>
          <a:xfrm>
            <a:off x="8205660" y="41297"/>
            <a:ext cx="950975" cy="95009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4304"/>
            <a:ext cx="841248" cy="840470"/>
          </a:xfrm>
          <a:prstGeom prst="rect">
            <a:avLst/>
          </a:prstGeom>
        </p:spPr>
      </p:pic>
      <p:pic>
        <p:nvPicPr>
          <p:cNvPr id="69636" name="Picture 4">
            <a:extLst>
              <a:ext uri="{FF2B5EF4-FFF2-40B4-BE49-F238E27FC236}">
                <a16:creationId xmlns:a16="http://schemas.microsoft.com/office/drawing/2014/main" xmlns="" id="{36BBB208-9C4F-B241-855E-577BB54AE1D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1307" y="1107583"/>
            <a:ext cx="3857984" cy="3857984"/>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xmlns="" id="{13E993DF-5E17-DC40-8585-44C96AB3DB5D}"/>
              </a:ext>
            </a:extLst>
          </p:cNvPr>
          <p:cNvSpPr/>
          <p:nvPr/>
        </p:nvSpPr>
        <p:spPr>
          <a:xfrm rot="468263">
            <a:off x="868762" y="3536980"/>
            <a:ext cx="1624814" cy="2741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7C57C30E-44DF-204D-9048-5547743A5922}"/>
              </a:ext>
            </a:extLst>
          </p:cNvPr>
          <p:cNvSpPr txBox="1"/>
          <p:nvPr/>
        </p:nvSpPr>
        <p:spPr>
          <a:xfrm>
            <a:off x="954815" y="4383135"/>
            <a:ext cx="1959191" cy="307492"/>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Statistically Significant</a:t>
            </a:r>
          </a:p>
        </p:txBody>
      </p:sp>
      <p:sp>
        <p:nvSpPr>
          <p:cNvPr id="20" name="TextBox 19">
            <a:extLst>
              <a:ext uri="{FF2B5EF4-FFF2-40B4-BE49-F238E27FC236}">
                <a16:creationId xmlns:a16="http://schemas.microsoft.com/office/drawing/2014/main" xmlns="" id="{3347CE59-0D9F-3349-AE64-8CBFAEAE3D61}"/>
              </a:ext>
            </a:extLst>
          </p:cNvPr>
          <p:cNvSpPr txBox="1"/>
          <p:nvPr/>
        </p:nvSpPr>
        <p:spPr>
          <a:xfrm>
            <a:off x="4311232" y="1604809"/>
            <a:ext cx="4974606" cy="2585323"/>
          </a:xfrm>
          <a:prstGeom prst="rect">
            <a:avLst/>
          </a:prstGeom>
          <a:noFill/>
        </p:spPr>
        <p:txBody>
          <a:bodyPr wrap="square" rtlCol="0">
            <a:spAutoFit/>
          </a:bodyPr>
          <a:lstStyle/>
          <a:p>
            <a:pPr marL="285750" indent="-285750">
              <a:buFont typeface="Arial"/>
              <a:buChar char="•"/>
            </a:pPr>
            <a:r>
              <a:rPr lang="en-US" dirty="0">
                <a:latin typeface="Arial"/>
                <a:cs typeface="Arial"/>
              </a:rPr>
              <a:t>24-h QPF improvements appear most pronounced in </a:t>
            </a:r>
            <a:r>
              <a:rPr lang="en-US" dirty="0" smtClean="0">
                <a:latin typeface="Arial"/>
                <a:cs typeface="Arial"/>
              </a:rPr>
              <a:t>the medium range, which is consistent w/ improved 500-hPa AC scores  </a:t>
            </a:r>
            <a:endParaRPr lang="en-US" dirty="0">
              <a:latin typeface="Arial"/>
              <a:cs typeface="Arial"/>
            </a:endParaRPr>
          </a:p>
          <a:p>
            <a:pPr marL="742916" lvl="1" indent="-285750">
              <a:buFont typeface="Arial"/>
              <a:buChar char="•"/>
            </a:pPr>
            <a:r>
              <a:rPr lang="en-US" b="1" dirty="0">
                <a:solidFill>
                  <a:srgbClr val="0432FF"/>
                </a:solidFill>
                <a:latin typeface="Arial"/>
                <a:cs typeface="Arial"/>
              </a:rPr>
              <a:t>F144: </a:t>
            </a:r>
            <a:r>
              <a:rPr lang="en-US" dirty="0">
                <a:solidFill>
                  <a:srgbClr val="0432FF"/>
                </a:solidFill>
                <a:latin typeface="Arial"/>
                <a:cs typeface="Arial"/>
              </a:rPr>
              <a:t>Statistically significant improvement at 0.2–35 mm </a:t>
            </a:r>
            <a:r>
              <a:rPr lang="en-US" dirty="0" smtClean="0">
                <a:solidFill>
                  <a:srgbClr val="0432FF"/>
                </a:solidFill>
                <a:latin typeface="Arial"/>
                <a:cs typeface="Arial"/>
              </a:rPr>
              <a:t>thresholds</a:t>
            </a:r>
          </a:p>
          <a:p>
            <a:pPr lvl="1"/>
            <a:endParaRPr lang="en-US" dirty="0" smtClean="0">
              <a:solidFill>
                <a:srgbClr val="0432FF"/>
              </a:solidFill>
              <a:latin typeface="Arial"/>
              <a:cs typeface="Arial"/>
            </a:endParaRPr>
          </a:p>
          <a:p>
            <a:pPr marL="742916" lvl="1" indent="-285750">
              <a:buFont typeface="Arial"/>
              <a:buChar char="•"/>
            </a:pPr>
            <a:r>
              <a:rPr lang="en-US" b="1" dirty="0" smtClean="0">
                <a:solidFill>
                  <a:srgbClr val="0432FF"/>
                </a:solidFill>
                <a:latin typeface="Arial"/>
                <a:cs typeface="Arial"/>
              </a:rPr>
              <a:t>F072: </a:t>
            </a:r>
            <a:r>
              <a:rPr lang="en-US" dirty="0">
                <a:solidFill>
                  <a:srgbClr val="0432FF"/>
                </a:solidFill>
                <a:latin typeface="Arial"/>
                <a:cs typeface="Arial"/>
              </a:rPr>
              <a:t>Statistically significant improvement at 0.2</a:t>
            </a:r>
            <a:r>
              <a:rPr lang="en-US" dirty="0" smtClean="0">
                <a:solidFill>
                  <a:srgbClr val="0432FF"/>
                </a:solidFill>
                <a:latin typeface="Arial"/>
                <a:cs typeface="Arial"/>
              </a:rPr>
              <a:t>–10 </a:t>
            </a:r>
            <a:r>
              <a:rPr lang="en-US" dirty="0">
                <a:solidFill>
                  <a:srgbClr val="0432FF"/>
                </a:solidFill>
                <a:latin typeface="Arial"/>
                <a:cs typeface="Arial"/>
              </a:rPr>
              <a:t>mm thresholds</a:t>
            </a:r>
          </a:p>
          <a:p>
            <a:pPr lvl="1"/>
            <a:endParaRPr lang="en-US" dirty="0">
              <a:solidFill>
                <a:srgbClr val="0432FF"/>
              </a:solidFill>
              <a:latin typeface="Arial"/>
              <a:cs typeface="Arial"/>
            </a:endParaRPr>
          </a:p>
        </p:txBody>
      </p:sp>
      <p:sp>
        <p:nvSpPr>
          <p:cNvPr id="21" name="TextBox 20">
            <a:extLst>
              <a:ext uri="{FF2B5EF4-FFF2-40B4-BE49-F238E27FC236}">
                <a16:creationId xmlns:a16="http://schemas.microsoft.com/office/drawing/2014/main" xmlns="" id="{E9DAB256-50B9-DB45-A264-A9176A5C2492}"/>
              </a:ext>
            </a:extLst>
          </p:cNvPr>
          <p:cNvSpPr txBox="1"/>
          <p:nvPr/>
        </p:nvSpPr>
        <p:spPr>
          <a:xfrm>
            <a:off x="5104587" y="1097590"/>
            <a:ext cx="3365600" cy="369332"/>
          </a:xfrm>
          <a:prstGeom prst="rect">
            <a:avLst/>
          </a:prstGeom>
          <a:solidFill>
            <a:srgbClr val="FBFF53"/>
          </a:solidFill>
          <a:ln w="19050" cmpd="sng">
            <a:solidFill>
              <a:schemeClr val="tx1"/>
            </a:solidFill>
          </a:ln>
        </p:spPr>
        <p:txBody>
          <a:bodyPr wrap="none" rtlCol="0">
            <a:spAutoFit/>
          </a:bodyPr>
          <a:lstStyle/>
          <a:p>
            <a:r>
              <a:rPr lang="en-US" b="1" dirty="0">
                <a:latin typeface="Arial" panose="020B0604020202020204" pitchFamily="34" charset="0"/>
                <a:cs typeface="Arial" panose="020B0604020202020204" pitchFamily="34" charset="0"/>
              </a:rPr>
              <a:t>Equitable Threat </a:t>
            </a:r>
            <a:r>
              <a:rPr lang="en-US" b="1" dirty="0" smtClean="0">
                <a:latin typeface="Arial" panose="020B0604020202020204" pitchFamily="34" charset="0"/>
                <a:cs typeface="Arial" panose="020B0604020202020204" pitchFamily="34" charset="0"/>
              </a:rPr>
              <a:t>Score (ETS)</a:t>
            </a:r>
            <a:endParaRPr lang="en-US" b="1" dirty="0">
              <a:latin typeface="Arial" panose="020B0604020202020204" pitchFamily="34" charset="0"/>
              <a:cs typeface="Arial" panose="020B0604020202020204" pitchFamily="34" charset="0"/>
            </a:endParaRPr>
          </a:p>
        </p:txBody>
      </p:sp>
      <p:sp>
        <p:nvSpPr>
          <p:cNvPr id="23" name="TextBox 22"/>
          <p:cNvSpPr txBox="1"/>
          <p:nvPr/>
        </p:nvSpPr>
        <p:spPr>
          <a:xfrm>
            <a:off x="2" y="421174"/>
            <a:ext cx="9156633" cy="522714"/>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Improved QPF ETS and Bias</a:t>
            </a:r>
            <a:endParaRPr lang="en-US" sz="2600" b="1" dirty="0">
              <a:solidFill>
                <a:schemeClr val="bg1"/>
              </a:solidFill>
              <a:latin typeface="Arial"/>
              <a:cs typeface="Arial"/>
            </a:endParaRPr>
          </a:p>
        </p:txBody>
      </p:sp>
      <p:sp>
        <p:nvSpPr>
          <p:cNvPr id="22" name="TextBox 21"/>
          <p:cNvSpPr txBox="1"/>
          <p:nvPr/>
        </p:nvSpPr>
        <p:spPr>
          <a:xfrm>
            <a:off x="1327346" y="1057202"/>
            <a:ext cx="2595544" cy="311621"/>
          </a:xfrm>
          <a:prstGeom prst="rect">
            <a:avLst/>
          </a:prstGeom>
          <a:solidFill>
            <a:schemeClr val="bg1">
              <a:lumMod val="85000"/>
            </a:schemeClr>
          </a:solidFill>
          <a:ln>
            <a:solidFill>
              <a:schemeClr val="tx1"/>
            </a:solidFill>
          </a:ln>
        </p:spPr>
        <p:txBody>
          <a:bodyPr wrap="square" lIns="91436" tIns="45718" rIns="91436" bIns="45718" rtlCol="0">
            <a:spAutoFit/>
          </a:bodyPr>
          <a:lstStyle/>
          <a:p>
            <a:pPr algn="ctr"/>
            <a:r>
              <a:rPr lang="en-US" sz="1400" b="1" dirty="0" smtClean="0">
                <a:latin typeface="Arial"/>
                <a:cs typeface="Arial"/>
              </a:rPr>
              <a:t>Valid: 6</a:t>
            </a:r>
            <a:r>
              <a:rPr lang="en-US" sz="1400" b="1" dirty="0">
                <a:latin typeface="Arial"/>
                <a:cs typeface="Arial"/>
              </a:rPr>
              <a:t>/12/19</a:t>
            </a:r>
            <a:r>
              <a:rPr lang="mr-IN" sz="1400" dirty="0" smtClean="0">
                <a:latin typeface="Arial"/>
                <a:cs typeface="Arial"/>
              </a:rPr>
              <a:t>–</a:t>
            </a:r>
            <a:r>
              <a:rPr lang="en-US" sz="1400" b="1" dirty="0">
                <a:latin typeface="Arial"/>
                <a:cs typeface="Arial"/>
              </a:rPr>
              <a:t>9</a:t>
            </a:r>
            <a:r>
              <a:rPr lang="en-US" sz="1400" b="1" dirty="0" smtClean="0">
                <a:latin typeface="Arial"/>
                <a:cs typeface="Arial"/>
              </a:rPr>
              <a:t>/</a:t>
            </a:r>
            <a:r>
              <a:rPr lang="en-US" sz="1400" b="1" dirty="0">
                <a:latin typeface="Arial"/>
                <a:cs typeface="Arial"/>
              </a:rPr>
              <a:t>1</a:t>
            </a:r>
            <a:r>
              <a:rPr lang="en-US" sz="1400" b="1" dirty="0" smtClean="0">
                <a:latin typeface="Arial"/>
                <a:cs typeface="Arial"/>
              </a:rPr>
              <a:t>6</a:t>
            </a:r>
            <a:r>
              <a:rPr lang="en-US" sz="1400" b="1" dirty="0">
                <a:latin typeface="Arial"/>
                <a:cs typeface="Arial"/>
              </a:rPr>
              <a:t>/20 </a:t>
            </a:r>
            <a:r>
              <a:rPr lang="en-US" sz="1400" b="1" dirty="0" smtClean="0">
                <a:latin typeface="Arial"/>
                <a:cs typeface="Arial"/>
              </a:rPr>
              <a:t>(F072) </a:t>
            </a:r>
            <a:endParaRPr lang="en-US" sz="1400" dirty="0">
              <a:latin typeface="Arial"/>
              <a:cs typeface="Arial"/>
            </a:endParaRPr>
          </a:p>
        </p:txBody>
      </p:sp>
      <p:sp>
        <p:nvSpPr>
          <p:cNvPr id="24" name="TextBox 23">
            <a:extLst>
              <a:ext uri="{FF2B5EF4-FFF2-40B4-BE49-F238E27FC236}">
                <a16:creationId xmlns:a16="http://schemas.microsoft.com/office/drawing/2014/main" xmlns="" id="{029F670D-CAA5-C747-9568-CC93B79768A7}"/>
              </a:ext>
            </a:extLst>
          </p:cNvPr>
          <p:cNvSpPr txBox="1"/>
          <p:nvPr/>
        </p:nvSpPr>
        <p:spPr>
          <a:xfrm>
            <a:off x="1036496" y="1416097"/>
            <a:ext cx="1877509" cy="369332"/>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24-h QPF ETS</a:t>
            </a:r>
            <a:endParaRPr lang="en-US" b="1" dirty="0">
              <a:solidFill>
                <a:srgbClr val="FF0000"/>
              </a:solidFill>
              <a:latin typeface="Arial"/>
              <a:cs typeface="Arial"/>
            </a:endParaRPr>
          </a:p>
        </p:txBody>
      </p:sp>
    </p:spTree>
    <p:extLst>
      <p:ext uri="{BB962C8B-B14F-4D97-AF65-F5344CB8AC3E}">
        <p14:creationId xmlns:p14="http://schemas.microsoft.com/office/powerpoint/2010/main" val="32328472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8676"/>
            <a:ext cx="184666" cy="599609"/>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6" y="452874"/>
            <a:ext cx="8220777" cy="493395"/>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51265"/>
            <a:ext cx="8220777" cy="353594"/>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9968"/>
            <a:ext cx="904781" cy="96161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2978"/>
            <a:ext cx="846824" cy="859641"/>
          </a:xfrm>
          <a:prstGeom prst="rect">
            <a:avLst/>
          </a:prstGeom>
        </p:spPr>
      </p:pic>
      <p:sp>
        <p:nvSpPr>
          <p:cNvPr id="15" name="Oval 14"/>
          <p:cNvSpPr>
            <a:spLocks/>
          </p:cNvSpPr>
          <p:nvPr/>
        </p:nvSpPr>
        <p:spPr>
          <a:xfrm>
            <a:off x="8205660" y="41297"/>
            <a:ext cx="950975" cy="95009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4304"/>
            <a:ext cx="841248" cy="840470"/>
          </a:xfrm>
          <a:prstGeom prst="rect">
            <a:avLst/>
          </a:prstGeom>
        </p:spPr>
      </p:pic>
      <p:pic>
        <p:nvPicPr>
          <p:cNvPr id="69636" name="Picture 4">
            <a:extLst>
              <a:ext uri="{FF2B5EF4-FFF2-40B4-BE49-F238E27FC236}">
                <a16:creationId xmlns:a16="http://schemas.microsoft.com/office/drawing/2014/main" xmlns="" id="{36BBB208-9C4F-B241-855E-577BB54AE1D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1307" y="1107583"/>
            <a:ext cx="3857984" cy="385798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xmlns="" id="{A51B60FD-7174-CB48-BF0C-66EE68E2DC9C}"/>
              </a:ext>
            </a:extLst>
          </p:cNvPr>
          <p:cNvSpPr/>
          <p:nvPr/>
        </p:nvSpPr>
        <p:spPr>
          <a:xfrm rot="280242">
            <a:off x="951546" y="4017489"/>
            <a:ext cx="1131258" cy="1866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FC982B4D-4E00-574E-A1BA-09B21192F0E6}"/>
              </a:ext>
            </a:extLst>
          </p:cNvPr>
          <p:cNvSpPr txBox="1"/>
          <p:nvPr/>
        </p:nvSpPr>
        <p:spPr>
          <a:xfrm>
            <a:off x="989747" y="3168864"/>
            <a:ext cx="1959191" cy="307492"/>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Statistically Significant</a:t>
            </a:r>
          </a:p>
        </p:txBody>
      </p:sp>
      <p:sp>
        <p:nvSpPr>
          <p:cNvPr id="20" name="Oval 19">
            <a:extLst>
              <a:ext uri="{FF2B5EF4-FFF2-40B4-BE49-F238E27FC236}">
                <a16:creationId xmlns:a16="http://schemas.microsoft.com/office/drawing/2014/main" xmlns="" id="{6FFDE12B-6F78-DC48-9D34-F536B0831E27}"/>
              </a:ext>
            </a:extLst>
          </p:cNvPr>
          <p:cNvSpPr/>
          <p:nvPr/>
        </p:nvSpPr>
        <p:spPr>
          <a:xfrm rot="20798809">
            <a:off x="2578112" y="3453375"/>
            <a:ext cx="1053212" cy="3074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C985178C-FD70-194F-9FDB-7F849AB5D76D}"/>
              </a:ext>
            </a:extLst>
          </p:cNvPr>
          <p:cNvCxnSpPr>
            <a:cxnSpLocks/>
          </p:cNvCxnSpPr>
          <p:nvPr/>
        </p:nvCxnSpPr>
        <p:spPr>
          <a:xfrm>
            <a:off x="1011505" y="2146081"/>
            <a:ext cx="3268879" cy="0"/>
          </a:xfrm>
          <a:prstGeom prst="line">
            <a:avLst/>
          </a:prstGeom>
          <a:ln w="19050" cmpd="sng">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3E902794-9CAA-FD4A-BC32-16CE682562E3}"/>
              </a:ext>
            </a:extLst>
          </p:cNvPr>
          <p:cNvCxnSpPr/>
          <p:nvPr/>
        </p:nvCxnSpPr>
        <p:spPr>
          <a:xfrm flipV="1">
            <a:off x="3576680" y="2271759"/>
            <a:ext cx="0" cy="2010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9FB73FCD-FC87-6E49-8FA1-0ABC009133E3}"/>
              </a:ext>
            </a:extLst>
          </p:cNvPr>
          <p:cNvCxnSpPr>
            <a:cxnSpLocks/>
          </p:cNvCxnSpPr>
          <p:nvPr/>
        </p:nvCxnSpPr>
        <p:spPr>
          <a:xfrm>
            <a:off x="1245493" y="1795147"/>
            <a:ext cx="0" cy="1992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5720424C-6F3A-EE4A-B876-A9F953E05BAB}"/>
              </a:ext>
            </a:extLst>
          </p:cNvPr>
          <p:cNvSpPr txBox="1"/>
          <p:nvPr/>
        </p:nvSpPr>
        <p:spPr>
          <a:xfrm>
            <a:off x="4273574" y="1515579"/>
            <a:ext cx="5024175" cy="2308324"/>
          </a:xfrm>
          <a:prstGeom prst="rect">
            <a:avLst/>
          </a:prstGeom>
          <a:noFill/>
        </p:spPr>
        <p:txBody>
          <a:bodyPr wrap="square" rtlCol="0">
            <a:spAutoFit/>
          </a:bodyPr>
          <a:lstStyle/>
          <a:p>
            <a:pPr marL="285750" indent="-285750">
              <a:buFont typeface="Arial"/>
              <a:buChar char="•"/>
            </a:pPr>
            <a:r>
              <a:rPr lang="en-US" dirty="0" smtClean="0">
                <a:solidFill>
                  <a:srgbClr val="000000"/>
                </a:solidFill>
                <a:latin typeface="Arial"/>
                <a:cs typeface="Arial"/>
              </a:rPr>
              <a:t>24-h </a:t>
            </a:r>
            <a:r>
              <a:rPr lang="en-US" dirty="0">
                <a:solidFill>
                  <a:srgbClr val="000000"/>
                </a:solidFill>
                <a:latin typeface="Arial"/>
                <a:cs typeface="Arial"/>
              </a:rPr>
              <a:t>QPF bias improvements also most pronounced in </a:t>
            </a:r>
            <a:r>
              <a:rPr lang="en-US" dirty="0" smtClean="0">
                <a:solidFill>
                  <a:srgbClr val="000000"/>
                </a:solidFill>
                <a:latin typeface="Arial"/>
                <a:cs typeface="Arial"/>
              </a:rPr>
              <a:t>the medium range</a:t>
            </a:r>
            <a:endParaRPr lang="en-US" dirty="0">
              <a:solidFill>
                <a:srgbClr val="000000"/>
              </a:solidFill>
              <a:latin typeface="Arial"/>
              <a:cs typeface="Arial"/>
            </a:endParaRPr>
          </a:p>
          <a:p>
            <a:pPr marL="285750" indent="-285750">
              <a:buFont typeface="Arial"/>
              <a:buChar char="•"/>
            </a:pPr>
            <a:endParaRPr lang="en-US" dirty="0">
              <a:solidFill>
                <a:srgbClr val="000000"/>
              </a:solidFill>
              <a:latin typeface="Arial"/>
              <a:cs typeface="Arial"/>
            </a:endParaRPr>
          </a:p>
          <a:p>
            <a:pPr marL="285750" indent="-285750">
              <a:buFont typeface="Arial"/>
              <a:buChar char="•"/>
            </a:pPr>
            <a:r>
              <a:rPr lang="en-US" dirty="0" smtClean="0">
                <a:solidFill>
                  <a:srgbClr val="000000"/>
                </a:solidFill>
                <a:latin typeface="Arial"/>
                <a:cs typeface="Arial"/>
              </a:rPr>
              <a:t>Reduction </a:t>
            </a:r>
            <a:r>
              <a:rPr lang="en-US" dirty="0">
                <a:solidFill>
                  <a:srgbClr val="000000"/>
                </a:solidFill>
                <a:latin typeface="Arial"/>
                <a:cs typeface="Arial"/>
              </a:rPr>
              <a:t>of </a:t>
            </a:r>
            <a:r>
              <a:rPr lang="en-US" dirty="0" smtClean="0">
                <a:solidFill>
                  <a:srgbClr val="000000"/>
                </a:solidFill>
                <a:latin typeface="Arial"/>
                <a:cs typeface="Arial"/>
              </a:rPr>
              <a:t>the high </a:t>
            </a:r>
            <a:r>
              <a:rPr lang="en-US" dirty="0">
                <a:solidFill>
                  <a:srgbClr val="000000"/>
                </a:solidFill>
                <a:latin typeface="Arial"/>
                <a:cs typeface="Arial"/>
              </a:rPr>
              <a:t>bias at </a:t>
            </a:r>
            <a:r>
              <a:rPr lang="en-US" dirty="0" smtClean="0">
                <a:solidFill>
                  <a:srgbClr val="000000"/>
                </a:solidFill>
                <a:latin typeface="Arial"/>
                <a:cs typeface="Arial"/>
              </a:rPr>
              <a:t>lower QPF thresholds is statistically significant</a:t>
            </a:r>
          </a:p>
          <a:p>
            <a:pPr marL="285750" indent="-285750">
              <a:buFont typeface="Arial"/>
              <a:buChar char="•"/>
            </a:pPr>
            <a:endParaRPr lang="en-US" dirty="0">
              <a:solidFill>
                <a:srgbClr val="000000"/>
              </a:solidFill>
              <a:latin typeface="Arial"/>
              <a:cs typeface="Arial"/>
            </a:endParaRPr>
          </a:p>
          <a:p>
            <a:pPr marL="285750" indent="-285750">
              <a:buFont typeface="Arial"/>
              <a:buChar char="•"/>
            </a:pPr>
            <a:r>
              <a:rPr lang="en-US" dirty="0" smtClean="0">
                <a:solidFill>
                  <a:srgbClr val="000000"/>
                </a:solidFill>
                <a:latin typeface="Arial"/>
                <a:cs typeface="Arial"/>
              </a:rPr>
              <a:t>Reduction </a:t>
            </a:r>
            <a:r>
              <a:rPr lang="en-US" dirty="0">
                <a:solidFill>
                  <a:srgbClr val="000000"/>
                </a:solidFill>
                <a:latin typeface="Arial"/>
                <a:cs typeface="Arial"/>
              </a:rPr>
              <a:t>of </a:t>
            </a:r>
            <a:r>
              <a:rPr lang="en-US" dirty="0" smtClean="0">
                <a:solidFill>
                  <a:srgbClr val="000000"/>
                </a:solidFill>
                <a:latin typeface="Arial"/>
                <a:cs typeface="Arial"/>
              </a:rPr>
              <a:t>the low </a:t>
            </a:r>
            <a:r>
              <a:rPr lang="en-US" dirty="0">
                <a:solidFill>
                  <a:srgbClr val="000000"/>
                </a:solidFill>
                <a:latin typeface="Arial"/>
                <a:cs typeface="Arial"/>
              </a:rPr>
              <a:t>bias at </a:t>
            </a:r>
            <a:r>
              <a:rPr lang="en-US" dirty="0" smtClean="0">
                <a:solidFill>
                  <a:srgbClr val="000000"/>
                </a:solidFill>
                <a:latin typeface="Arial"/>
                <a:cs typeface="Arial"/>
              </a:rPr>
              <a:t>medium-to-high QPF </a:t>
            </a:r>
            <a:r>
              <a:rPr lang="en-US" dirty="0">
                <a:solidFill>
                  <a:srgbClr val="000000"/>
                </a:solidFill>
                <a:latin typeface="Arial"/>
                <a:cs typeface="Arial"/>
              </a:rPr>
              <a:t>thresholds </a:t>
            </a:r>
            <a:r>
              <a:rPr lang="en-US" dirty="0" smtClean="0">
                <a:solidFill>
                  <a:srgbClr val="000000"/>
                </a:solidFill>
                <a:latin typeface="Arial"/>
                <a:cs typeface="Arial"/>
              </a:rPr>
              <a:t>is statistically </a:t>
            </a:r>
            <a:r>
              <a:rPr lang="en-US" dirty="0">
                <a:solidFill>
                  <a:srgbClr val="000000"/>
                </a:solidFill>
                <a:latin typeface="Arial"/>
                <a:cs typeface="Arial"/>
              </a:rPr>
              <a:t>significant</a:t>
            </a:r>
          </a:p>
        </p:txBody>
      </p:sp>
      <p:sp>
        <p:nvSpPr>
          <p:cNvPr id="21" name="TextBox 20">
            <a:extLst>
              <a:ext uri="{FF2B5EF4-FFF2-40B4-BE49-F238E27FC236}">
                <a16:creationId xmlns:a16="http://schemas.microsoft.com/office/drawing/2014/main" xmlns="" id="{E9DAB256-50B9-DB45-A264-A9176A5C2492}"/>
              </a:ext>
            </a:extLst>
          </p:cNvPr>
          <p:cNvSpPr txBox="1"/>
          <p:nvPr/>
        </p:nvSpPr>
        <p:spPr>
          <a:xfrm>
            <a:off x="6291796" y="1097590"/>
            <a:ext cx="672254" cy="369332"/>
          </a:xfrm>
          <a:prstGeom prst="rect">
            <a:avLst/>
          </a:prstGeom>
          <a:solidFill>
            <a:srgbClr val="FBFF53"/>
          </a:solidFill>
          <a:ln w="19050" cmpd="sng">
            <a:solidFill>
              <a:schemeClr val="tx1"/>
            </a:solidFill>
          </a:ln>
        </p:spPr>
        <p:txBody>
          <a:bodyPr wrap="none" rtlCol="0">
            <a:spAutoFit/>
          </a:bodyPr>
          <a:lstStyle/>
          <a:p>
            <a:r>
              <a:rPr lang="en-US" b="1" dirty="0" smtClean="0">
                <a:latin typeface="Arial" panose="020B0604020202020204" pitchFamily="34" charset="0"/>
                <a:cs typeface="Arial" panose="020B0604020202020204" pitchFamily="34" charset="0"/>
              </a:rPr>
              <a:t>Bias</a:t>
            </a:r>
            <a:endParaRPr lang="en-US" b="1" dirty="0">
              <a:latin typeface="Arial" panose="020B0604020202020204" pitchFamily="34" charset="0"/>
              <a:cs typeface="Arial" panose="020B0604020202020204" pitchFamily="34" charset="0"/>
            </a:endParaRPr>
          </a:p>
        </p:txBody>
      </p:sp>
      <p:sp>
        <p:nvSpPr>
          <p:cNvPr id="24" name="TextBox 23"/>
          <p:cNvSpPr txBox="1"/>
          <p:nvPr/>
        </p:nvSpPr>
        <p:spPr>
          <a:xfrm>
            <a:off x="2" y="421174"/>
            <a:ext cx="9156633" cy="522714"/>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Improved QPF ETS and Bias</a:t>
            </a:r>
            <a:endParaRPr lang="en-US" sz="2600" b="1" dirty="0">
              <a:solidFill>
                <a:schemeClr val="bg1"/>
              </a:solidFill>
              <a:latin typeface="Arial"/>
              <a:cs typeface="Arial"/>
            </a:endParaRPr>
          </a:p>
        </p:txBody>
      </p:sp>
      <p:sp>
        <p:nvSpPr>
          <p:cNvPr id="25" name="TextBox 24">
            <a:extLst>
              <a:ext uri="{FF2B5EF4-FFF2-40B4-BE49-F238E27FC236}">
                <a16:creationId xmlns:a16="http://schemas.microsoft.com/office/drawing/2014/main" xmlns="" id="{029F670D-CAA5-C747-9568-CC93B79768A7}"/>
              </a:ext>
            </a:extLst>
          </p:cNvPr>
          <p:cNvSpPr txBox="1"/>
          <p:nvPr/>
        </p:nvSpPr>
        <p:spPr>
          <a:xfrm>
            <a:off x="2356556" y="1411929"/>
            <a:ext cx="1923827" cy="369332"/>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24-h QPF Bias</a:t>
            </a:r>
            <a:endParaRPr lang="en-US" b="1" dirty="0">
              <a:solidFill>
                <a:srgbClr val="FF0000"/>
              </a:solidFill>
              <a:latin typeface="Arial"/>
              <a:cs typeface="Arial"/>
            </a:endParaRPr>
          </a:p>
        </p:txBody>
      </p:sp>
      <p:sp>
        <p:nvSpPr>
          <p:cNvPr id="26" name="TextBox 25"/>
          <p:cNvSpPr txBox="1"/>
          <p:nvPr/>
        </p:nvSpPr>
        <p:spPr>
          <a:xfrm>
            <a:off x="1327346" y="1057202"/>
            <a:ext cx="2595544" cy="311621"/>
          </a:xfrm>
          <a:prstGeom prst="rect">
            <a:avLst/>
          </a:prstGeom>
          <a:solidFill>
            <a:schemeClr val="bg1">
              <a:lumMod val="85000"/>
            </a:schemeClr>
          </a:solidFill>
          <a:ln>
            <a:solidFill>
              <a:schemeClr val="tx1"/>
            </a:solidFill>
          </a:ln>
        </p:spPr>
        <p:txBody>
          <a:bodyPr wrap="square" lIns="91436" tIns="45718" rIns="91436" bIns="45718" rtlCol="0">
            <a:spAutoFit/>
          </a:bodyPr>
          <a:lstStyle/>
          <a:p>
            <a:pPr algn="ctr"/>
            <a:r>
              <a:rPr lang="en-US" sz="1400" b="1" dirty="0" smtClean="0">
                <a:latin typeface="Arial"/>
                <a:cs typeface="Arial"/>
              </a:rPr>
              <a:t>Valid: 6</a:t>
            </a:r>
            <a:r>
              <a:rPr lang="en-US" sz="1400" b="1" dirty="0">
                <a:latin typeface="Arial"/>
                <a:cs typeface="Arial"/>
              </a:rPr>
              <a:t>/12/19</a:t>
            </a:r>
            <a:r>
              <a:rPr lang="mr-IN" sz="1400" dirty="0" smtClean="0">
                <a:latin typeface="Arial"/>
                <a:cs typeface="Arial"/>
              </a:rPr>
              <a:t>–</a:t>
            </a:r>
            <a:r>
              <a:rPr lang="en-US" sz="1400" b="1" dirty="0">
                <a:latin typeface="Arial"/>
                <a:cs typeface="Arial"/>
              </a:rPr>
              <a:t>9</a:t>
            </a:r>
            <a:r>
              <a:rPr lang="en-US" sz="1400" b="1" dirty="0" smtClean="0">
                <a:latin typeface="Arial"/>
                <a:cs typeface="Arial"/>
              </a:rPr>
              <a:t>/</a:t>
            </a:r>
            <a:r>
              <a:rPr lang="en-US" sz="1400" b="1" dirty="0">
                <a:latin typeface="Arial"/>
                <a:cs typeface="Arial"/>
              </a:rPr>
              <a:t>1</a:t>
            </a:r>
            <a:r>
              <a:rPr lang="en-US" sz="1400" b="1" dirty="0" smtClean="0">
                <a:latin typeface="Arial"/>
                <a:cs typeface="Arial"/>
              </a:rPr>
              <a:t>6</a:t>
            </a:r>
            <a:r>
              <a:rPr lang="en-US" sz="1400" b="1" dirty="0">
                <a:latin typeface="Arial"/>
                <a:cs typeface="Arial"/>
              </a:rPr>
              <a:t>/20 </a:t>
            </a:r>
            <a:r>
              <a:rPr lang="en-US" sz="1400" b="1" dirty="0" smtClean="0">
                <a:latin typeface="Arial"/>
                <a:cs typeface="Arial"/>
              </a:rPr>
              <a:t>(F120) </a:t>
            </a:r>
            <a:endParaRPr lang="en-US" sz="1400" dirty="0">
              <a:latin typeface="Arial"/>
              <a:cs typeface="Arial"/>
            </a:endParaRPr>
          </a:p>
        </p:txBody>
      </p:sp>
    </p:spTree>
    <p:extLst>
      <p:ext uri="{BB962C8B-B14F-4D97-AF65-F5344CB8AC3E}">
        <p14:creationId xmlns:p14="http://schemas.microsoft.com/office/powerpoint/2010/main" val="277614074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80" y="1608676"/>
            <a:ext cx="184666" cy="599609"/>
          </a:xfrm>
          <a:prstGeom prst="rect">
            <a:avLst/>
          </a:prstGeom>
          <a:noFill/>
        </p:spPr>
        <p:txBody>
          <a:bodyPr wrap="none" rtlCol="0">
            <a:spAutoFit/>
          </a:bodyPr>
          <a:lstStyle/>
          <a:p>
            <a:pPr algn="ctr"/>
            <a:endParaRPr lang="en-US" sz="3300" b="1" dirty="0">
              <a:solidFill>
                <a:srgbClr val="FF0000"/>
              </a:solidFill>
              <a:latin typeface="Arial"/>
              <a:cs typeface="Arial"/>
            </a:endParaRPr>
          </a:p>
        </p:txBody>
      </p:sp>
      <p:sp>
        <p:nvSpPr>
          <p:cNvPr id="7" name="Rectangle 6"/>
          <p:cNvSpPr/>
          <p:nvPr/>
        </p:nvSpPr>
        <p:spPr>
          <a:xfrm>
            <a:off x="510746" y="452874"/>
            <a:ext cx="8220777" cy="493395"/>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51265"/>
            <a:ext cx="8220777" cy="353594"/>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9968"/>
            <a:ext cx="904781" cy="96161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2978"/>
            <a:ext cx="846824" cy="859641"/>
          </a:xfrm>
          <a:prstGeom prst="rect">
            <a:avLst/>
          </a:prstGeom>
        </p:spPr>
      </p:pic>
      <p:sp>
        <p:nvSpPr>
          <p:cNvPr id="15" name="Oval 14"/>
          <p:cNvSpPr>
            <a:spLocks/>
          </p:cNvSpPr>
          <p:nvPr/>
        </p:nvSpPr>
        <p:spPr>
          <a:xfrm>
            <a:off x="8205660" y="41297"/>
            <a:ext cx="950975" cy="95009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4304"/>
            <a:ext cx="841248" cy="840470"/>
          </a:xfrm>
          <a:prstGeom prst="rect">
            <a:avLst/>
          </a:prstGeom>
        </p:spPr>
      </p:pic>
      <p:pic>
        <p:nvPicPr>
          <p:cNvPr id="69636" name="Picture 4">
            <a:extLst>
              <a:ext uri="{FF2B5EF4-FFF2-40B4-BE49-F238E27FC236}">
                <a16:creationId xmlns:a16="http://schemas.microsoft.com/office/drawing/2014/main" xmlns="" id="{36BBB208-9C4F-B241-855E-577BB54AE1D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1307" y="1107583"/>
            <a:ext cx="3857984" cy="385798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xmlns="" id="{A51B60FD-7174-CB48-BF0C-66EE68E2DC9C}"/>
              </a:ext>
            </a:extLst>
          </p:cNvPr>
          <p:cNvSpPr/>
          <p:nvPr/>
        </p:nvSpPr>
        <p:spPr>
          <a:xfrm rot="21440263">
            <a:off x="899482" y="3886540"/>
            <a:ext cx="2049867" cy="6296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347CE59-0D9F-3349-AE64-8CBFAEAE3D61}"/>
              </a:ext>
            </a:extLst>
          </p:cNvPr>
          <p:cNvSpPr txBox="1"/>
          <p:nvPr/>
        </p:nvSpPr>
        <p:spPr>
          <a:xfrm>
            <a:off x="4280384" y="3934852"/>
            <a:ext cx="4936445" cy="646331"/>
          </a:xfrm>
          <a:prstGeom prst="rect">
            <a:avLst/>
          </a:prstGeom>
          <a:noFill/>
        </p:spPr>
        <p:txBody>
          <a:bodyPr wrap="square" rtlCol="0">
            <a:spAutoFit/>
          </a:bodyPr>
          <a:lstStyle/>
          <a:p>
            <a:pPr marL="285750" indent="-285750">
              <a:buFont typeface="Arial"/>
              <a:buChar char="•"/>
            </a:pPr>
            <a:r>
              <a:rPr lang="en-US" dirty="0">
                <a:solidFill>
                  <a:srgbClr val="000000"/>
                </a:solidFill>
                <a:latin typeface="Arial"/>
                <a:cs typeface="Arial"/>
              </a:rPr>
              <a:t>At shorter lead </a:t>
            </a:r>
            <a:r>
              <a:rPr lang="en-US" dirty="0" smtClean="0">
                <a:solidFill>
                  <a:srgbClr val="000000"/>
                </a:solidFill>
                <a:latin typeface="Arial"/>
                <a:cs typeface="Arial"/>
              </a:rPr>
              <a:t>times, statistically </a:t>
            </a:r>
            <a:r>
              <a:rPr lang="en-US" dirty="0">
                <a:solidFill>
                  <a:srgbClr val="000000"/>
                </a:solidFill>
                <a:latin typeface="Arial"/>
                <a:cs typeface="Arial"/>
              </a:rPr>
              <a:t>significant</a:t>
            </a:r>
            <a:r>
              <a:rPr lang="en-US" dirty="0" smtClean="0">
                <a:solidFill>
                  <a:srgbClr val="000000"/>
                </a:solidFill>
                <a:latin typeface="Arial"/>
                <a:cs typeface="Arial"/>
              </a:rPr>
              <a:t> </a:t>
            </a:r>
            <a:r>
              <a:rPr lang="en-US" dirty="0">
                <a:solidFill>
                  <a:srgbClr val="000000"/>
                </a:solidFill>
                <a:latin typeface="Arial"/>
                <a:cs typeface="Arial"/>
              </a:rPr>
              <a:t>improvements for smaller QPF </a:t>
            </a:r>
            <a:r>
              <a:rPr lang="en-US" dirty="0" smtClean="0">
                <a:solidFill>
                  <a:srgbClr val="000000"/>
                </a:solidFill>
                <a:latin typeface="Arial"/>
                <a:cs typeface="Arial"/>
              </a:rPr>
              <a:t>thresholds</a:t>
            </a:r>
            <a:endParaRPr lang="en-US" dirty="0">
              <a:solidFill>
                <a:srgbClr val="000000"/>
              </a:solidFill>
              <a:latin typeface="Arial"/>
              <a:cs typeface="Arial"/>
            </a:endParaRPr>
          </a:p>
        </p:txBody>
      </p:sp>
      <p:cxnSp>
        <p:nvCxnSpPr>
          <p:cNvPr id="4" name="Straight Connector 3">
            <a:extLst>
              <a:ext uri="{FF2B5EF4-FFF2-40B4-BE49-F238E27FC236}">
                <a16:creationId xmlns:a16="http://schemas.microsoft.com/office/drawing/2014/main" xmlns="" id="{C985178C-FD70-194F-9FDB-7F849AB5D76D}"/>
              </a:ext>
            </a:extLst>
          </p:cNvPr>
          <p:cNvCxnSpPr>
            <a:cxnSpLocks/>
          </p:cNvCxnSpPr>
          <p:nvPr/>
        </p:nvCxnSpPr>
        <p:spPr>
          <a:xfrm>
            <a:off x="1011505" y="2144888"/>
            <a:ext cx="3268879" cy="0"/>
          </a:xfrm>
          <a:prstGeom prst="line">
            <a:avLst/>
          </a:prstGeom>
          <a:ln w="19050" cmpd="sng">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9FB73FCD-FC87-6E49-8FA1-0ABC009133E3}"/>
              </a:ext>
            </a:extLst>
          </p:cNvPr>
          <p:cNvCxnSpPr>
            <a:cxnSpLocks/>
          </p:cNvCxnSpPr>
          <p:nvPr/>
        </p:nvCxnSpPr>
        <p:spPr>
          <a:xfrm>
            <a:off x="1199506" y="1819083"/>
            <a:ext cx="0" cy="1992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7C69B4DA-F851-E64B-A9B0-58E29FC4468B}"/>
              </a:ext>
            </a:extLst>
          </p:cNvPr>
          <p:cNvSpPr txBox="1"/>
          <p:nvPr/>
        </p:nvSpPr>
        <p:spPr>
          <a:xfrm>
            <a:off x="989747" y="3168864"/>
            <a:ext cx="1959191" cy="307492"/>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Statistically Significant</a:t>
            </a:r>
          </a:p>
        </p:txBody>
      </p:sp>
      <p:sp>
        <p:nvSpPr>
          <p:cNvPr id="20" name="TextBox 19">
            <a:extLst>
              <a:ext uri="{FF2B5EF4-FFF2-40B4-BE49-F238E27FC236}">
                <a16:creationId xmlns:a16="http://schemas.microsoft.com/office/drawing/2014/main" xmlns="" id="{5720424C-6F3A-EE4A-B876-A9F953E05BAB}"/>
              </a:ext>
            </a:extLst>
          </p:cNvPr>
          <p:cNvSpPr txBox="1"/>
          <p:nvPr/>
        </p:nvSpPr>
        <p:spPr>
          <a:xfrm>
            <a:off x="4273574" y="1515579"/>
            <a:ext cx="5024175" cy="2308324"/>
          </a:xfrm>
          <a:prstGeom prst="rect">
            <a:avLst/>
          </a:prstGeom>
          <a:noFill/>
        </p:spPr>
        <p:txBody>
          <a:bodyPr wrap="square" rtlCol="0">
            <a:spAutoFit/>
          </a:bodyPr>
          <a:lstStyle/>
          <a:p>
            <a:pPr marL="285750" indent="-285750">
              <a:buFont typeface="Arial"/>
              <a:buChar char="•"/>
            </a:pPr>
            <a:r>
              <a:rPr lang="en-US" dirty="0" smtClean="0">
                <a:solidFill>
                  <a:srgbClr val="000000"/>
                </a:solidFill>
                <a:latin typeface="Arial"/>
                <a:cs typeface="Arial"/>
              </a:rPr>
              <a:t>24-h </a:t>
            </a:r>
            <a:r>
              <a:rPr lang="en-US" dirty="0">
                <a:solidFill>
                  <a:srgbClr val="000000"/>
                </a:solidFill>
                <a:latin typeface="Arial"/>
                <a:cs typeface="Arial"/>
              </a:rPr>
              <a:t>QPF bias improvements also most pronounced in </a:t>
            </a:r>
            <a:r>
              <a:rPr lang="en-US" dirty="0" smtClean="0">
                <a:solidFill>
                  <a:srgbClr val="000000"/>
                </a:solidFill>
                <a:latin typeface="Arial"/>
                <a:cs typeface="Arial"/>
              </a:rPr>
              <a:t>the medium range</a:t>
            </a:r>
            <a:endParaRPr lang="en-US" dirty="0">
              <a:solidFill>
                <a:srgbClr val="000000"/>
              </a:solidFill>
              <a:latin typeface="Arial"/>
              <a:cs typeface="Arial"/>
            </a:endParaRPr>
          </a:p>
          <a:p>
            <a:pPr marL="285750" indent="-285750">
              <a:buFont typeface="Arial"/>
              <a:buChar char="•"/>
            </a:pPr>
            <a:endParaRPr lang="en-US" dirty="0">
              <a:solidFill>
                <a:srgbClr val="000000"/>
              </a:solidFill>
              <a:latin typeface="Arial"/>
              <a:cs typeface="Arial"/>
            </a:endParaRPr>
          </a:p>
          <a:p>
            <a:pPr marL="285750" indent="-285750">
              <a:buFont typeface="Arial"/>
              <a:buChar char="•"/>
            </a:pPr>
            <a:r>
              <a:rPr lang="en-US" dirty="0" smtClean="0">
                <a:solidFill>
                  <a:srgbClr val="000000"/>
                </a:solidFill>
                <a:latin typeface="Arial"/>
                <a:cs typeface="Arial"/>
              </a:rPr>
              <a:t>Reduction of the </a:t>
            </a:r>
            <a:r>
              <a:rPr lang="en-US" dirty="0">
                <a:solidFill>
                  <a:srgbClr val="000000"/>
                </a:solidFill>
                <a:latin typeface="Arial"/>
                <a:cs typeface="Arial"/>
              </a:rPr>
              <a:t>high bias at </a:t>
            </a:r>
            <a:r>
              <a:rPr lang="en-US" dirty="0" smtClean="0">
                <a:solidFill>
                  <a:srgbClr val="000000"/>
                </a:solidFill>
                <a:latin typeface="Arial"/>
                <a:cs typeface="Arial"/>
              </a:rPr>
              <a:t>lower QPF thresholds is statistically significant</a:t>
            </a:r>
          </a:p>
          <a:p>
            <a:pPr marL="285750" indent="-285750">
              <a:buFont typeface="Arial"/>
              <a:buChar char="•"/>
            </a:pPr>
            <a:endParaRPr lang="en-US" dirty="0">
              <a:solidFill>
                <a:srgbClr val="000000"/>
              </a:solidFill>
              <a:latin typeface="Arial"/>
              <a:cs typeface="Arial"/>
            </a:endParaRPr>
          </a:p>
          <a:p>
            <a:pPr marL="285750" indent="-285750">
              <a:buFont typeface="Arial"/>
              <a:buChar char="•"/>
            </a:pPr>
            <a:r>
              <a:rPr lang="en-US" dirty="0" smtClean="0">
                <a:solidFill>
                  <a:srgbClr val="000000"/>
                </a:solidFill>
                <a:latin typeface="Arial"/>
                <a:cs typeface="Arial"/>
              </a:rPr>
              <a:t>Reduction </a:t>
            </a:r>
            <a:r>
              <a:rPr lang="en-US" dirty="0">
                <a:solidFill>
                  <a:srgbClr val="000000"/>
                </a:solidFill>
                <a:latin typeface="Arial"/>
                <a:cs typeface="Arial"/>
              </a:rPr>
              <a:t>of </a:t>
            </a:r>
            <a:r>
              <a:rPr lang="en-US" dirty="0" smtClean="0">
                <a:solidFill>
                  <a:srgbClr val="000000"/>
                </a:solidFill>
                <a:latin typeface="Arial"/>
                <a:cs typeface="Arial"/>
              </a:rPr>
              <a:t>the low </a:t>
            </a:r>
            <a:r>
              <a:rPr lang="en-US" dirty="0">
                <a:solidFill>
                  <a:srgbClr val="000000"/>
                </a:solidFill>
                <a:latin typeface="Arial"/>
                <a:cs typeface="Arial"/>
              </a:rPr>
              <a:t>bias at </a:t>
            </a:r>
            <a:r>
              <a:rPr lang="en-US" dirty="0" smtClean="0">
                <a:solidFill>
                  <a:srgbClr val="000000"/>
                </a:solidFill>
                <a:latin typeface="Arial"/>
                <a:cs typeface="Arial"/>
              </a:rPr>
              <a:t>medium-to-high QPF </a:t>
            </a:r>
            <a:r>
              <a:rPr lang="en-US" dirty="0">
                <a:solidFill>
                  <a:srgbClr val="000000"/>
                </a:solidFill>
                <a:latin typeface="Arial"/>
                <a:cs typeface="Arial"/>
              </a:rPr>
              <a:t>thresholds </a:t>
            </a:r>
            <a:r>
              <a:rPr lang="en-US" dirty="0" smtClean="0">
                <a:solidFill>
                  <a:srgbClr val="000000"/>
                </a:solidFill>
                <a:latin typeface="Arial"/>
                <a:cs typeface="Arial"/>
              </a:rPr>
              <a:t>is statistically </a:t>
            </a:r>
            <a:r>
              <a:rPr lang="en-US" dirty="0">
                <a:solidFill>
                  <a:srgbClr val="000000"/>
                </a:solidFill>
                <a:latin typeface="Arial"/>
                <a:cs typeface="Arial"/>
              </a:rPr>
              <a:t>significant</a:t>
            </a:r>
          </a:p>
        </p:txBody>
      </p:sp>
      <p:sp>
        <p:nvSpPr>
          <p:cNvPr id="24" name="TextBox 23">
            <a:extLst>
              <a:ext uri="{FF2B5EF4-FFF2-40B4-BE49-F238E27FC236}">
                <a16:creationId xmlns:a16="http://schemas.microsoft.com/office/drawing/2014/main" xmlns="" id="{E9DAB256-50B9-DB45-A264-A9176A5C2492}"/>
              </a:ext>
            </a:extLst>
          </p:cNvPr>
          <p:cNvSpPr txBox="1"/>
          <p:nvPr/>
        </p:nvSpPr>
        <p:spPr>
          <a:xfrm>
            <a:off x="6291796" y="1097590"/>
            <a:ext cx="672254" cy="369332"/>
          </a:xfrm>
          <a:prstGeom prst="rect">
            <a:avLst/>
          </a:prstGeom>
          <a:solidFill>
            <a:srgbClr val="FBFF53"/>
          </a:solidFill>
          <a:ln w="19050" cmpd="sng">
            <a:solidFill>
              <a:schemeClr val="tx1"/>
            </a:solidFill>
          </a:ln>
        </p:spPr>
        <p:txBody>
          <a:bodyPr wrap="none" rtlCol="0">
            <a:spAutoFit/>
          </a:bodyPr>
          <a:lstStyle/>
          <a:p>
            <a:r>
              <a:rPr lang="en-US" b="1" dirty="0" smtClean="0">
                <a:latin typeface="Arial" panose="020B0604020202020204" pitchFamily="34" charset="0"/>
                <a:cs typeface="Arial" panose="020B0604020202020204" pitchFamily="34" charset="0"/>
              </a:rPr>
              <a:t>Bias</a:t>
            </a:r>
            <a:endParaRPr lang="en-US" b="1" dirty="0">
              <a:latin typeface="Arial" panose="020B0604020202020204" pitchFamily="34" charset="0"/>
              <a:cs typeface="Arial" panose="020B0604020202020204" pitchFamily="34" charset="0"/>
            </a:endParaRPr>
          </a:p>
        </p:txBody>
      </p:sp>
      <p:sp>
        <p:nvSpPr>
          <p:cNvPr id="25" name="TextBox 24"/>
          <p:cNvSpPr txBox="1"/>
          <p:nvPr/>
        </p:nvSpPr>
        <p:spPr>
          <a:xfrm>
            <a:off x="2" y="421174"/>
            <a:ext cx="9156633" cy="522714"/>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Improved QPF ETS and Bias</a:t>
            </a:r>
            <a:endParaRPr lang="en-US" sz="2600" b="1" dirty="0">
              <a:solidFill>
                <a:schemeClr val="bg1"/>
              </a:solidFill>
              <a:latin typeface="Arial"/>
              <a:cs typeface="Arial"/>
            </a:endParaRPr>
          </a:p>
        </p:txBody>
      </p:sp>
      <p:sp>
        <p:nvSpPr>
          <p:cNvPr id="26" name="TextBox 25"/>
          <p:cNvSpPr txBox="1"/>
          <p:nvPr/>
        </p:nvSpPr>
        <p:spPr>
          <a:xfrm>
            <a:off x="1327346" y="1057202"/>
            <a:ext cx="2595544" cy="311621"/>
          </a:xfrm>
          <a:prstGeom prst="rect">
            <a:avLst/>
          </a:prstGeom>
          <a:solidFill>
            <a:schemeClr val="bg1">
              <a:lumMod val="85000"/>
            </a:schemeClr>
          </a:solidFill>
          <a:ln>
            <a:solidFill>
              <a:schemeClr val="tx1"/>
            </a:solidFill>
          </a:ln>
        </p:spPr>
        <p:txBody>
          <a:bodyPr wrap="square" lIns="91436" tIns="45718" rIns="91436" bIns="45718" rtlCol="0">
            <a:spAutoFit/>
          </a:bodyPr>
          <a:lstStyle/>
          <a:p>
            <a:pPr algn="ctr"/>
            <a:r>
              <a:rPr lang="en-US" sz="1400" b="1" dirty="0" smtClean="0">
                <a:latin typeface="Arial"/>
                <a:cs typeface="Arial"/>
              </a:rPr>
              <a:t>Valid: 6</a:t>
            </a:r>
            <a:r>
              <a:rPr lang="en-US" sz="1400" b="1" dirty="0">
                <a:latin typeface="Arial"/>
                <a:cs typeface="Arial"/>
              </a:rPr>
              <a:t>/12/19</a:t>
            </a:r>
            <a:r>
              <a:rPr lang="mr-IN" sz="1400" dirty="0" smtClean="0">
                <a:latin typeface="Arial"/>
                <a:cs typeface="Arial"/>
              </a:rPr>
              <a:t>–</a:t>
            </a:r>
            <a:r>
              <a:rPr lang="en-US" sz="1400" b="1" dirty="0">
                <a:latin typeface="Arial"/>
                <a:cs typeface="Arial"/>
              </a:rPr>
              <a:t>9</a:t>
            </a:r>
            <a:r>
              <a:rPr lang="en-US" sz="1400" b="1" dirty="0" smtClean="0">
                <a:latin typeface="Arial"/>
                <a:cs typeface="Arial"/>
              </a:rPr>
              <a:t>/</a:t>
            </a:r>
            <a:r>
              <a:rPr lang="en-US" sz="1400" b="1" dirty="0">
                <a:latin typeface="Arial"/>
                <a:cs typeface="Arial"/>
              </a:rPr>
              <a:t>1</a:t>
            </a:r>
            <a:r>
              <a:rPr lang="en-US" sz="1400" b="1" dirty="0" smtClean="0">
                <a:latin typeface="Arial"/>
                <a:cs typeface="Arial"/>
              </a:rPr>
              <a:t>6</a:t>
            </a:r>
            <a:r>
              <a:rPr lang="en-US" sz="1400" b="1" dirty="0">
                <a:latin typeface="Arial"/>
                <a:cs typeface="Arial"/>
              </a:rPr>
              <a:t>/20 </a:t>
            </a:r>
            <a:r>
              <a:rPr lang="en-US" sz="1400" b="1" dirty="0" smtClean="0">
                <a:latin typeface="Arial"/>
                <a:cs typeface="Arial"/>
              </a:rPr>
              <a:t>(F048) </a:t>
            </a:r>
            <a:endParaRPr lang="en-US" sz="1400" dirty="0">
              <a:latin typeface="Arial"/>
              <a:cs typeface="Arial"/>
            </a:endParaRPr>
          </a:p>
        </p:txBody>
      </p:sp>
      <p:sp>
        <p:nvSpPr>
          <p:cNvPr id="27" name="TextBox 26">
            <a:extLst>
              <a:ext uri="{FF2B5EF4-FFF2-40B4-BE49-F238E27FC236}">
                <a16:creationId xmlns:a16="http://schemas.microsoft.com/office/drawing/2014/main" xmlns="" id="{029F670D-CAA5-C747-9568-CC93B79768A7}"/>
              </a:ext>
            </a:extLst>
          </p:cNvPr>
          <p:cNvSpPr txBox="1"/>
          <p:nvPr/>
        </p:nvSpPr>
        <p:spPr>
          <a:xfrm>
            <a:off x="2356556" y="1411929"/>
            <a:ext cx="1923827" cy="369332"/>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24-h QPF Bias</a:t>
            </a:r>
            <a:endParaRPr lang="en-US" b="1" dirty="0">
              <a:solidFill>
                <a:srgbClr val="FF0000"/>
              </a:solidFill>
              <a:latin typeface="Arial"/>
              <a:cs typeface="Arial"/>
            </a:endParaRPr>
          </a:p>
        </p:txBody>
      </p:sp>
    </p:spTree>
    <p:extLst>
      <p:ext uri="{BB962C8B-B14F-4D97-AF65-F5344CB8AC3E}">
        <p14:creationId xmlns:p14="http://schemas.microsoft.com/office/powerpoint/2010/main" val="373946825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49CE4A0-53FE-A043-9DFC-912D52425618}"/>
              </a:ext>
            </a:extLst>
          </p:cNvPr>
          <p:cNvSpPr/>
          <p:nvPr/>
        </p:nvSpPr>
        <p:spPr>
          <a:xfrm>
            <a:off x="510746" y="452874"/>
            <a:ext cx="8220777" cy="493395"/>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87B644C7-32A1-3440-B5FE-65B99DA2FE44}"/>
              </a:ext>
            </a:extLst>
          </p:cNvPr>
          <p:cNvSpPr txBox="1"/>
          <p:nvPr/>
        </p:nvSpPr>
        <p:spPr>
          <a:xfrm>
            <a:off x="510746" y="51265"/>
            <a:ext cx="8220777" cy="353594"/>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7" name="Oval 6">
            <a:extLst>
              <a:ext uri="{FF2B5EF4-FFF2-40B4-BE49-F238E27FC236}">
                <a16:creationId xmlns:a16="http://schemas.microsoft.com/office/drawing/2014/main" xmlns="" id="{2F2603C5-4BAB-F047-98DE-AA172AB2FD71}"/>
              </a:ext>
            </a:extLst>
          </p:cNvPr>
          <p:cNvSpPr>
            <a:spLocks noChangeAspect="1"/>
          </p:cNvSpPr>
          <p:nvPr/>
        </p:nvSpPr>
        <p:spPr>
          <a:xfrm>
            <a:off x="50034" y="29968"/>
            <a:ext cx="904781" cy="96161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8" name="Picture 7" descr="2000px-Seal_of_the_United_States_Department_of_Commerce.svg.png">
            <a:extLst>
              <a:ext uri="{FF2B5EF4-FFF2-40B4-BE49-F238E27FC236}">
                <a16:creationId xmlns:a16="http://schemas.microsoft.com/office/drawing/2014/main" xmlns="" id="{2AF23B23-4D99-FC4E-ADBA-DA2DED7789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2978"/>
            <a:ext cx="846824" cy="859641"/>
          </a:xfrm>
          <a:prstGeom prst="rect">
            <a:avLst/>
          </a:prstGeom>
        </p:spPr>
      </p:pic>
      <p:sp>
        <p:nvSpPr>
          <p:cNvPr id="9" name="Oval 8">
            <a:extLst>
              <a:ext uri="{FF2B5EF4-FFF2-40B4-BE49-F238E27FC236}">
                <a16:creationId xmlns:a16="http://schemas.microsoft.com/office/drawing/2014/main" xmlns="" id="{960D07E7-9DAD-8F47-BA12-A162A2997855}"/>
              </a:ext>
            </a:extLst>
          </p:cNvPr>
          <p:cNvSpPr>
            <a:spLocks/>
          </p:cNvSpPr>
          <p:nvPr/>
        </p:nvSpPr>
        <p:spPr>
          <a:xfrm>
            <a:off x="8205660" y="41297"/>
            <a:ext cx="950975" cy="95009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a:extLst>
              <a:ext uri="{FF2B5EF4-FFF2-40B4-BE49-F238E27FC236}">
                <a16:creationId xmlns:a16="http://schemas.microsoft.com/office/drawing/2014/main" xmlns="" id="{3A00C8BA-B941-054E-870C-EA386C42C2C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4304"/>
            <a:ext cx="841248" cy="840470"/>
          </a:xfrm>
          <a:prstGeom prst="rect">
            <a:avLst/>
          </a:prstGeom>
        </p:spPr>
      </p:pic>
      <p:pic>
        <p:nvPicPr>
          <p:cNvPr id="5124" name="Picture 4">
            <a:extLst>
              <a:ext uri="{FF2B5EF4-FFF2-40B4-BE49-F238E27FC236}">
                <a16:creationId xmlns:a16="http://schemas.microsoft.com/office/drawing/2014/main" xmlns="" id="{9EA120C8-D824-454D-8C62-3C6DFDF69677}"/>
              </a:ext>
            </a:extLst>
          </p:cNvPr>
          <p:cNvPicPr>
            <a:picLocks noChangeAspect="1" noChangeArrowheads="1"/>
          </p:cNvPicPr>
          <p:nvPr/>
        </p:nvPicPr>
        <p:blipFill>
          <a:blip r:embed="rId4"/>
          <a:srcRect/>
          <a:stretch/>
        </p:blipFill>
        <p:spPr bwMode="auto">
          <a:xfrm>
            <a:off x="233926" y="1176707"/>
            <a:ext cx="4488009" cy="34423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9CE766EF-58B2-5A4F-A113-70752F097EF4}"/>
              </a:ext>
            </a:extLst>
          </p:cNvPr>
          <p:cNvSpPr txBox="1"/>
          <p:nvPr/>
        </p:nvSpPr>
        <p:spPr>
          <a:xfrm>
            <a:off x="233927" y="1248141"/>
            <a:ext cx="1139233" cy="322866"/>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GFSv15</a:t>
            </a:r>
          </a:p>
        </p:txBody>
      </p:sp>
      <p:sp>
        <p:nvSpPr>
          <p:cNvPr id="13" name="TextBox 12">
            <a:extLst>
              <a:ext uri="{FF2B5EF4-FFF2-40B4-BE49-F238E27FC236}">
                <a16:creationId xmlns:a16="http://schemas.microsoft.com/office/drawing/2014/main" xmlns="" id="{324BEAC8-AEEF-9845-81A6-53D380B0708A}"/>
              </a:ext>
            </a:extLst>
          </p:cNvPr>
          <p:cNvSpPr txBox="1"/>
          <p:nvPr/>
        </p:nvSpPr>
        <p:spPr>
          <a:xfrm>
            <a:off x="2502991" y="1252071"/>
            <a:ext cx="1139233" cy="322866"/>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GFSv16</a:t>
            </a:r>
          </a:p>
        </p:txBody>
      </p:sp>
      <p:sp>
        <p:nvSpPr>
          <p:cNvPr id="14" name="TextBox 13">
            <a:extLst>
              <a:ext uri="{FF2B5EF4-FFF2-40B4-BE49-F238E27FC236}">
                <a16:creationId xmlns:a16="http://schemas.microsoft.com/office/drawing/2014/main" xmlns="" id="{E69238C1-8267-FE45-B4BA-A27BE9F4B09E}"/>
              </a:ext>
            </a:extLst>
          </p:cNvPr>
          <p:cNvSpPr txBox="1"/>
          <p:nvPr/>
        </p:nvSpPr>
        <p:spPr>
          <a:xfrm>
            <a:off x="233927" y="3010648"/>
            <a:ext cx="1139233" cy="322866"/>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v16−v15</a:t>
            </a:r>
          </a:p>
        </p:txBody>
      </p:sp>
      <p:sp>
        <p:nvSpPr>
          <p:cNvPr id="15" name="TextBox 14">
            <a:extLst>
              <a:ext uri="{FF2B5EF4-FFF2-40B4-BE49-F238E27FC236}">
                <a16:creationId xmlns:a16="http://schemas.microsoft.com/office/drawing/2014/main" xmlns="" id="{4B6EE070-863C-E946-AAC0-1B93C13CF161}"/>
              </a:ext>
            </a:extLst>
          </p:cNvPr>
          <p:cNvSpPr txBox="1"/>
          <p:nvPr/>
        </p:nvSpPr>
        <p:spPr>
          <a:xfrm>
            <a:off x="2502991" y="3001942"/>
            <a:ext cx="1139233" cy="322866"/>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Stage IV</a:t>
            </a:r>
            <a:endParaRPr lang="en-US" sz="1500" b="1" dirty="0">
              <a:latin typeface="Arial"/>
              <a:cs typeface="Arial"/>
            </a:endParaRPr>
          </a:p>
        </p:txBody>
      </p:sp>
      <p:sp>
        <p:nvSpPr>
          <p:cNvPr id="18" name="TextBox 17">
            <a:extLst>
              <a:ext uri="{FF2B5EF4-FFF2-40B4-BE49-F238E27FC236}">
                <a16:creationId xmlns:a16="http://schemas.microsoft.com/office/drawing/2014/main" xmlns="" id="{0CBE73CA-0484-E148-B60C-DA8FB045E626}"/>
              </a:ext>
            </a:extLst>
          </p:cNvPr>
          <p:cNvSpPr txBox="1"/>
          <p:nvPr/>
        </p:nvSpPr>
        <p:spPr>
          <a:xfrm>
            <a:off x="5093186" y="1073881"/>
            <a:ext cx="3737056" cy="645733"/>
          </a:xfrm>
          <a:prstGeom prst="rect">
            <a:avLst/>
          </a:prstGeom>
          <a:solidFill>
            <a:srgbClr val="FFFFFF"/>
          </a:solidFill>
          <a:ln>
            <a:solidFill>
              <a:schemeClr val="tx1"/>
            </a:solidFill>
          </a:ln>
        </p:spPr>
        <p:txBody>
          <a:bodyPr wrap="square" rtlCol="0">
            <a:spAutoFit/>
          </a:bodyPr>
          <a:lstStyle/>
          <a:p>
            <a:pPr algn="ctr"/>
            <a:r>
              <a:rPr lang="en-US" b="1" dirty="0">
                <a:solidFill>
                  <a:srgbClr val="FF0000"/>
                </a:solidFill>
                <a:latin typeface="Arial"/>
                <a:cs typeface="Arial"/>
              </a:rPr>
              <a:t>Southern </a:t>
            </a:r>
            <a:r>
              <a:rPr lang="en-US" b="1" dirty="0" smtClean="0">
                <a:solidFill>
                  <a:srgbClr val="FF0000"/>
                </a:solidFill>
                <a:latin typeface="Arial"/>
                <a:cs typeface="Arial"/>
              </a:rPr>
              <a:t>U.S. </a:t>
            </a:r>
            <a:r>
              <a:rPr lang="en-US" b="1" dirty="0">
                <a:solidFill>
                  <a:srgbClr val="FF0000"/>
                </a:solidFill>
                <a:latin typeface="Arial"/>
                <a:cs typeface="Arial"/>
              </a:rPr>
              <a:t>QPF (F156)</a:t>
            </a:r>
            <a:br>
              <a:rPr lang="en-US" b="1" dirty="0">
                <a:solidFill>
                  <a:srgbClr val="FF0000"/>
                </a:solidFill>
                <a:latin typeface="Arial"/>
                <a:cs typeface="Arial"/>
              </a:rPr>
            </a:br>
            <a:r>
              <a:rPr lang="en-US" b="1" dirty="0">
                <a:solidFill>
                  <a:srgbClr val="FF0000"/>
                </a:solidFill>
                <a:latin typeface="Arial"/>
                <a:cs typeface="Arial"/>
              </a:rPr>
              <a:t>Valid: 12Z 02/12/20 </a:t>
            </a:r>
          </a:p>
        </p:txBody>
      </p:sp>
      <p:sp>
        <p:nvSpPr>
          <p:cNvPr id="16" name="TextBox 15">
            <a:extLst>
              <a:ext uri="{FF2B5EF4-FFF2-40B4-BE49-F238E27FC236}">
                <a16:creationId xmlns:a16="http://schemas.microsoft.com/office/drawing/2014/main" xmlns="" id="{4BE65BD4-0F16-E54D-AEEB-B5CBEB247037}"/>
              </a:ext>
            </a:extLst>
          </p:cNvPr>
          <p:cNvSpPr txBox="1"/>
          <p:nvPr/>
        </p:nvSpPr>
        <p:spPr>
          <a:xfrm>
            <a:off x="4721937" y="1718830"/>
            <a:ext cx="4422063"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latin typeface="Arial"/>
                <a:cs typeface="Arial"/>
              </a:rPr>
              <a:t>Southern U.S.</a:t>
            </a:r>
            <a:r>
              <a:rPr lang="en-US" dirty="0" smtClean="0">
                <a:latin typeface="Arial"/>
                <a:cs typeface="Arial"/>
              </a:rPr>
              <a:t>: GFSv16 </a:t>
            </a:r>
            <a:r>
              <a:rPr lang="en-US" dirty="0">
                <a:latin typeface="Arial"/>
                <a:cs typeface="Arial"/>
              </a:rPr>
              <a:t>consistently generated more precipitation in Texas and overall </a:t>
            </a:r>
            <a:r>
              <a:rPr lang="en-US" dirty="0" smtClean="0">
                <a:latin typeface="Arial"/>
                <a:cs typeface="Arial"/>
              </a:rPr>
              <a:t>had </a:t>
            </a:r>
            <a:r>
              <a:rPr lang="en-US" dirty="0">
                <a:latin typeface="Arial"/>
                <a:cs typeface="Arial"/>
              </a:rPr>
              <a:t>better forecasts at most lead </a:t>
            </a:r>
            <a:r>
              <a:rPr lang="en-US" dirty="0" smtClean="0">
                <a:latin typeface="Arial"/>
                <a:cs typeface="Arial"/>
              </a:rPr>
              <a:t>times</a:t>
            </a:r>
          </a:p>
        </p:txBody>
      </p:sp>
      <p:sp>
        <p:nvSpPr>
          <p:cNvPr id="17" name="TextBox 16"/>
          <p:cNvSpPr txBox="1"/>
          <p:nvPr/>
        </p:nvSpPr>
        <p:spPr>
          <a:xfrm>
            <a:off x="2" y="421174"/>
            <a:ext cx="9156633" cy="522714"/>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Improved QPF ETS and Bias</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115831933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49CE4A0-53FE-A043-9DFC-912D52425618}"/>
              </a:ext>
            </a:extLst>
          </p:cNvPr>
          <p:cNvSpPr/>
          <p:nvPr/>
        </p:nvSpPr>
        <p:spPr>
          <a:xfrm>
            <a:off x="510746" y="452874"/>
            <a:ext cx="8220777" cy="493395"/>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87B644C7-32A1-3440-B5FE-65B99DA2FE44}"/>
              </a:ext>
            </a:extLst>
          </p:cNvPr>
          <p:cNvSpPr txBox="1"/>
          <p:nvPr/>
        </p:nvSpPr>
        <p:spPr>
          <a:xfrm>
            <a:off x="510746" y="51265"/>
            <a:ext cx="8220777" cy="353594"/>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7" name="Oval 6">
            <a:extLst>
              <a:ext uri="{FF2B5EF4-FFF2-40B4-BE49-F238E27FC236}">
                <a16:creationId xmlns="" xmlns:a16="http://schemas.microsoft.com/office/drawing/2014/main" id="{2F2603C5-4BAB-F047-98DE-AA172AB2FD71}"/>
              </a:ext>
            </a:extLst>
          </p:cNvPr>
          <p:cNvSpPr>
            <a:spLocks noChangeAspect="1"/>
          </p:cNvSpPr>
          <p:nvPr/>
        </p:nvSpPr>
        <p:spPr>
          <a:xfrm>
            <a:off x="50034" y="29968"/>
            <a:ext cx="904781" cy="96161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8" name="Picture 7" descr="2000px-Seal_of_the_United_States_Department_of_Commerce.svg.png">
            <a:extLst>
              <a:ext uri="{FF2B5EF4-FFF2-40B4-BE49-F238E27FC236}">
                <a16:creationId xmlns="" xmlns:a16="http://schemas.microsoft.com/office/drawing/2014/main" id="{2AF23B23-4D99-FC4E-ADBA-DA2DED7789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2978"/>
            <a:ext cx="846824" cy="859641"/>
          </a:xfrm>
          <a:prstGeom prst="rect">
            <a:avLst/>
          </a:prstGeom>
        </p:spPr>
      </p:pic>
      <p:sp>
        <p:nvSpPr>
          <p:cNvPr id="9" name="Oval 8">
            <a:extLst>
              <a:ext uri="{FF2B5EF4-FFF2-40B4-BE49-F238E27FC236}">
                <a16:creationId xmlns="" xmlns:a16="http://schemas.microsoft.com/office/drawing/2014/main" id="{960D07E7-9DAD-8F47-BA12-A162A2997855}"/>
              </a:ext>
            </a:extLst>
          </p:cNvPr>
          <p:cNvSpPr>
            <a:spLocks/>
          </p:cNvSpPr>
          <p:nvPr/>
        </p:nvSpPr>
        <p:spPr>
          <a:xfrm>
            <a:off x="8205660" y="41297"/>
            <a:ext cx="950975" cy="95009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a:extLst>
              <a:ext uri="{FF2B5EF4-FFF2-40B4-BE49-F238E27FC236}">
                <a16:creationId xmlns="" xmlns:a16="http://schemas.microsoft.com/office/drawing/2014/main" id="{3A00C8BA-B941-054E-870C-EA386C42C2C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4304"/>
            <a:ext cx="841248" cy="840470"/>
          </a:xfrm>
          <a:prstGeom prst="rect">
            <a:avLst/>
          </a:prstGeom>
        </p:spPr>
      </p:pic>
      <p:pic>
        <p:nvPicPr>
          <p:cNvPr id="5124" name="Picture 4">
            <a:extLst>
              <a:ext uri="{FF2B5EF4-FFF2-40B4-BE49-F238E27FC236}">
                <a16:creationId xmlns="" xmlns:a16="http://schemas.microsoft.com/office/drawing/2014/main" id="{9EA120C8-D824-454D-8C62-3C6DFDF69677}"/>
              </a:ext>
            </a:extLst>
          </p:cNvPr>
          <p:cNvPicPr>
            <a:picLocks noChangeAspect="1" noChangeArrowheads="1"/>
          </p:cNvPicPr>
          <p:nvPr/>
        </p:nvPicPr>
        <p:blipFill>
          <a:blip r:embed="rId4"/>
          <a:srcRect/>
          <a:stretch/>
        </p:blipFill>
        <p:spPr bwMode="auto">
          <a:xfrm>
            <a:off x="543859" y="1049488"/>
            <a:ext cx="3974286" cy="39314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9CE766EF-58B2-5A4F-A113-70752F097EF4}"/>
              </a:ext>
            </a:extLst>
          </p:cNvPr>
          <p:cNvSpPr txBox="1"/>
          <p:nvPr/>
        </p:nvSpPr>
        <p:spPr>
          <a:xfrm>
            <a:off x="543860" y="2422077"/>
            <a:ext cx="1139233" cy="322866"/>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GFSv15</a:t>
            </a:r>
          </a:p>
        </p:txBody>
      </p:sp>
      <p:sp>
        <p:nvSpPr>
          <p:cNvPr id="13" name="TextBox 12">
            <a:extLst>
              <a:ext uri="{FF2B5EF4-FFF2-40B4-BE49-F238E27FC236}">
                <a16:creationId xmlns="" xmlns:a16="http://schemas.microsoft.com/office/drawing/2014/main" id="{324BEAC8-AEEF-9845-81A6-53D380B0708A}"/>
              </a:ext>
            </a:extLst>
          </p:cNvPr>
          <p:cNvSpPr txBox="1"/>
          <p:nvPr/>
        </p:nvSpPr>
        <p:spPr>
          <a:xfrm>
            <a:off x="2548587" y="2422077"/>
            <a:ext cx="1139233" cy="322866"/>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GFSv16</a:t>
            </a:r>
          </a:p>
        </p:txBody>
      </p:sp>
      <p:sp>
        <p:nvSpPr>
          <p:cNvPr id="14" name="TextBox 13">
            <a:extLst>
              <a:ext uri="{FF2B5EF4-FFF2-40B4-BE49-F238E27FC236}">
                <a16:creationId xmlns="" xmlns:a16="http://schemas.microsoft.com/office/drawing/2014/main" id="{E69238C1-8267-FE45-B4BA-A27BE9F4B09E}"/>
              </a:ext>
            </a:extLst>
          </p:cNvPr>
          <p:cNvSpPr txBox="1"/>
          <p:nvPr/>
        </p:nvSpPr>
        <p:spPr>
          <a:xfrm>
            <a:off x="543859" y="4425181"/>
            <a:ext cx="1139233" cy="322866"/>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v16−v15</a:t>
            </a:r>
          </a:p>
        </p:txBody>
      </p:sp>
      <p:sp>
        <p:nvSpPr>
          <p:cNvPr id="15" name="TextBox 14">
            <a:extLst>
              <a:ext uri="{FF2B5EF4-FFF2-40B4-BE49-F238E27FC236}">
                <a16:creationId xmlns="" xmlns:a16="http://schemas.microsoft.com/office/drawing/2014/main" id="{4B6EE070-863C-E946-AAC0-1B93C13CF161}"/>
              </a:ext>
            </a:extLst>
          </p:cNvPr>
          <p:cNvSpPr txBox="1"/>
          <p:nvPr/>
        </p:nvSpPr>
        <p:spPr>
          <a:xfrm>
            <a:off x="2548587" y="4425587"/>
            <a:ext cx="1139233" cy="322866"/>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Stage IV</a:t>
            </a:r>
            <a:endParaRPr lang="en-US" sz="1500" b="1" dirty="0">
              <a:latin typeface="Arial"/>
              <a:cs typeface="Arial"/>
            </a:endParaRPr>
          </a:p>
        </p:txBody>
      </p:sp>
      <p:sp>
        <p:nvSpPr>
          <p:cNvPr id="17" name="TextBox 16">
            <a:extLst>
              <a:ext uri="{FF2B5EF4-FFF2-40B4-BE49-F238E27FC236}">
                <a16:creationId xmlns="" xmlns:a16="http://schemas.microsoft.com/office/drawing/2014/main" id="{6D0E74E0-EC93-1349-B5C5-413BD5F881A1}"/>
              </a:ext>
            </a:extLst>
          </p:cNvPr>
          <p:cNvSpPr txBox="1"/>
          <p:nvPr/>
        </p:nvSpPr>
        <p:spPr>
          <a:xfrm>
            <a:off x="4721937" y="1802102"/>
            <a:ext cx="4241420" cy="922476"/>
          </a:xfrm>
          <a:prstGeom prst="rect">
            <a:avLst/>
          </a:prstGeom>
          <a:noFill/>
        </p:spPr>
        <p:txBody>
          <a:bodyPr wrap="square" rtlCol="0">
            <a:spAutoFit/>
          </a:bodyPr>
          <a:lstStyle/>
          <a:p>
            <a:pPr marL="285750" indent="-285750">
              <a:buFont typeface="Arial"/>
              <a:buChar char="•"/>
            </a:pPr>
            <a:endParaRPr lang="en-US" dirty="0">
              <a:latin typeface="Arial"/>
              <a:cs typeface="Arial"/>
            </a:endParaRPr>
          </a:p>
          <a:p>
            <a:pPr marL="285750" indent="-285750">
              <a:buFont typeface="Arial"/>
              <a:buChar char="•"/>
            </a:pPr>
            <a:endParaRPr lang="en-US" dirty="0">
              <a:solidFill>
                <a:srgbClr val="FF0000"/>
              </a:solidFill>
              <a:latin typeface="Arial"/>
              <a:cs typeface="Arial"/>
            </a:endParaRPr>
          </a:p>
          <a:p>
            <a:pPr marL="285750" indent="-285750">
              <a:buFont typeface="Arial"/>
              <a:buChar char="•"/>
            </a:pPr>
            <a:endParaRPr lang="en-US" dirty="0">
              <a:solidFill>
                <a:srgbClr val="FF0000"/>
              </a:solidFill>
              <a:latin typeface="Arial"/>
              <a:cs typeface="Arial"/>
            </a:endParaRPr>
          </a:p>
        </p:txBody>
      </p:sp>
      <p:sp>
        <p:nvSpPr>
          <p:cNvPr id="19" name="TextBox 18">
            <a:extLst>
              <a:ext uri="{FF2B5EF4-FFF2-40B4-BE49-F238E27FC236}">
                <a16:creationId xmlns="" xmlns:a16="http://schemas.microsoft.com/office/drawing/2014/main" id="{6FF07F14-258B-354F-A92E-A6403476CF5C}"/>
              </a:ext>
            </a:extLst>
          </p:cNvPr>
          <p:cNvSpPr txBox="1"/>
          <p:nvPr/>
        </p:nvSpPr>
        <p:spPr>
          <a:xfrm>
            <a:off x="4873659" y="1073881"/>
            <a:ext cx="3956583" cy="645733"/>
          </a:xfrm>
          <a:prstGeom prst="rect">
            <a:avLst/>
          </a:prstGeom>
          <a:solidFill>
            <a:srgbClr val="FFFFFF"/>
          </a:solidFill>
          <a:ln>
            <a:solidFill>
              <a:schemeClr val="tx1"/>
            </a:solidFill>
          </a:ln>
        </p:spPr>
        <p:txBody>
          <a:bodyPr wrap="square" rtlCol="0">
            <a:spAutoFit/>
          </a:bodyPr>
          <a:lstStyle/>
          <a:p>
            <a:pPr algn="ctr"/>
            <a:r>
              <a:rPr lang="en-US" b="1" dirty="0">
                <a:solidFill>
                  <a:srgbClr val="FF0000"/>
                </a:solidFill>
                <a:latin typeface="Arial"/>
                <a:cs typeface="Arial"/>
              </a:rPr>
              <a:t>West Coast Bomb Cyclone (F132)</a:t>
            </a:r>
            <a:br>
              <a:rPr lang="en-US" b="1" dirty="0">
                <a:solidFill>
                  <a:srgbClr val="FF0000"/>
                </a:solidFill>
                <a:latin typeface="Arial"/>
                <a:cs typeface="Arial"/>
              </a:rPr>
            </a:br>
            <a:r>
              <a:rPr lang="en-US" b="1" dirty="0">
                <a:solidFill>
                  <a:srgbClr val="FF0000"/>
                </a:solidFill>
                <a:latin typeface="Arial"/>
                <a:cs typeface="Arial"/>
              </a:rPr>
              <a:t>Valid: 12Z 11/27/19 </a:t>
            </a:r>
          </a:p>
        </p:txBody>
      </p:sp>
      <p:sp>
        <p:nvSpPr>
          <p:cNvPr id="18" name="TextBox 17">
            <a:extLst>
              <a:ext uri="{FF2B5EF4-FFF2-40B4-BE49-F238E27FC236}">
                <a16:creationId xmlns="" xmlns:a16="http://schemas.microsoft.com/office/drawing/2014/main" id="{4BE65BD4-0F16-E54D-AEEB-B5CBEB247037}"/>
              </a:ext>
            </a:extLst>
          </p:cNvPr>
          <p:cNvSpPr txBox="1"/>
          <p:nvPr/>
        </p:nvSpPr>
        <p:spPr>
          <a:xfrm>
            <a:off x="4721937" y="1718830"/>
            <a:ext cx="4422063"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latin typeface="Arial"/>
                <a:cs typeface="Arial"/>
              </a:rPr>
              <a:t>Southern U.S.</a:t>
            </a:r>
            <a:r>
              <a:rPr lang="en-US" dirty="0" smtClean="0">
                <a:latin typeface="Arial"/>
                <a:cs typeface="Arial"/>
              </a:rPr>
              <a:t>: GFSv16 </a:t>
            </a:r>
            <a:r>
              <a:rPr lang="en-US" dirty="0">
                <a:latin typeface="Arial"/>
                <a:cs typeface="Arial"/>
              </a:rPr>
              <a:t>consistently generated more precipitation in Texas and overall </a:t>
            </a:r>
            <a:r>
              <a:rPr lang="en-US" dirty="0" smtClean="0">
                <a:latin typeface="Arial"/>
                <a:cs typeface="Arial"/>
              </a:rPr>
              <a:t>had </a:t>
            </a:r>
            <a:r>
              <a:rPr lang="en-US" dirty="0">
                <a:latin typeface="Arial"/>
                <a:cs typeface="Arial"/>
              </a:rPr>
              <a:t>better forecasts at most lead </a:t>
            </a:r>
            <a:r>
              <a:rPr lang="en-US" dirty="0" smtClean="0">
                <a:latin typeface="Arial"/>
                <a:cs typeface="Arial"/>
              </a:rPr>
              <a:t>times</a:t>
            </a:r>
          </a:p>
          <a:p>
            <a:pPr marL="285750" indent="-285750">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b="1" dirty="0" smtClean="0">
                <a:latin typeface="Arial"/>
                <a:cs typeface="Arial"/>
              </a:rPr>
              <a:t>W Coast Bomb</a:t>
            </a:r>
            <a:r>
              <a:rPr lang="en-US" dirty="0">
                <a:latin typeface="Arial"/>
                <a:cs typeface="Arial"/>
              </a:rPr>
              <a:t>: GFSv16 consistently had </a:t>
            </a:r>
            <a:r>
              <a:rPr lang="en-US" dirty="0" smtClean="0">
                <a:latin typeface="Arial"/>
                <a:cs typeface="Arial"/>
              </a:rPr>
              <a:t>(correctly) higher </a:t>
            </a:r>
            <a:r>
              <a:rPr lang="en-US" dirty="0">
                <a:latin typeface="Arial"/>
                <a:cs typeface="Arial"/>
              </a:rPr>
              <a:t>QPF amounts inland over </a:t>
            </a:r>
            <a:r>
              <a:rPr lang="en-US" dirty="0" smtClean="0">
                <a:latin typeface="Arial"/>
                <a:cs typeface="Arial"/>
              </a:rPr>
              <a:t>N </a:t>
            </a:r>
            <a:r>
              <a:rPr lang="en-US" dirty="0">
                <a:latin typeface="Arial"/>
                <a:cs typeface="Arial"/>
              </a:rPr>
              <a:t>California and </a:t>
            </a:r>
            <a:r>
              <a:rPr lang="en-US" dirty="0" smtClean="0">
                <a:latin typeface="Arial"/>
                <a:cs typeface="Arial"/>
              </a:rPr>
              <a:t>Oregon</a:t>
            </a:r>
          </a:p>
        </p:txBody>
      </p:sp>
      <p:sp>
        <p:nvSpPr>
          <p:cNvPr id="20" name="TextBox 19"/>
          <p:cNvSpPr txBox="1"/>
          <p:nvPr/>
        </p:nvSpPr>
        <p:spPr>
          <a:xfrm>
            <a:off x="2" y="421174"/>
            <a:ext cx="9156633" cy="522714"/>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Improved QPF ETS and Bias</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13696246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0035" y="989665"/>
            <a:ext cx="9106601" cy="4231923"/>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Improved 500-hPa AC scores in the medium range (better with synoptic pattern)</a:t>
            </a:r>
          </a:p>
          <a:p>
            <a:pPr marL="742903" lvl="1" indent="-192015">
              <a:buFont typeface="Arial"/>
              <a:buChar char="•"/>
            </a:pPr>
            <a:r>
              <a:rPr lang="en-US" sz="1900" dirty="0" smtClean="0">
                <a:solidFill>
                  <a:srgbClr val="0000FF"/>
                </a:solidFill>
                <a:latin typeface="Arial"/>
                <a:cs typeface="Arial"/>
              </a:rPr>
              <a:t>Some indication that GFSv15 progressive issue has been improved</a:t>
            </a:r>
          </a:p>
          <a:p>
            <a:pPr marL="742903" lvl="1" indent="-192015">
              <a:buFont typeface="Arial"/>
              <a:buChar char="•"/>
            </a:pPr>
            <a:r>
              <a:rPr lang="en-US" sz="1900" dirty="0" smtClean="0">
                <a:solidFill>
                  <a:srgbClr val="0000FF"/>
                </a:solidFill>
                <a:latin typeface="Arial"/>
                <a:cs typeface="Arial"/>
              </a:rPr>
              <a:t>Improved </a:t>
            </a:r>
            <a:r>
              <a:rPr lang="en-US" sz="1900" dirty="0">
                <a:solidFill>
                  <a:srgbClr val="0000FF"/>
                </a:solidFill>
                <a:latin typeface="Arial"/>
                <a:cs typeface="Arial"/>
              </a:rPr>
              <a:t>position of relevant frontal boundaries</a:t>
            </a:r>
          </a:p>
          <a:p>
            <a:pPr marL="285736" indent="-192015">
              <a:buFont typeface="Arial"/>
              <a:buChar char="•"/>
            </a:pPr>
            <a:endParaRPr lang="en-US" sz="900" dirty="0">
              <a:solidFill>
                <a:srgbClr val="0000FF"/>
              </a:solidFill>
              <a:latin typeface="Arial"/>
              <a:cs typeface="Arial"/>
            </a:endParaRPr>
          </a:p>
          <a:p>
            <a:pPr marL="285736" indent="-192015">
              <a:buFont typeface="Arial"/>
              <a:buChar char="•"/>
            </a:pPr>
            <a:r>
              <a:rPr lang="en-US" sz="1900" dirty="0">
                <a:latin typeface="Arial"/>
                <a:cs typeface="Arial"/>
              </a:rPr>
              <a:t>Mitigated the low-level cold bias seen in GFSv15 during the cool season</a:t>
            </a:r>
          </a:p>
          <a:p>
            <a:pPr marL="285736" indent="-192015">
              <a:buFont typeface="Arial"/>
              <a:buChar char="•"/>
            </a:pPr>
            <a:endParaRPr lang="en-US" sz="900" dirty="0">
              <a:latin typeface="Arial"/>
              <a:cs typeface="Arial"/>
            </a:endParaRPr>
          </a:p>
          <a:p>
            <a:pPr marL="285736" indent="-192015">
              <a:buFont typeface="Arial"/>
              <a:buChar char="•"/>
            </a:pPr>
            <a:r>
              <a:rPr lang="en-US" sz="1900" dirty="0" smtClean="0">
                <a:latin typeface="Arial"/>
                <a:cs typeface="Arial"/>
              </a:rPr>
              <a:t>Identifies TC threats more often and at longer lead times</a:t>
            </a:r>
          </a:p>
          <a:p>
            <a:pPr marL="742902" lvl="1" indent="-192015">
              <a:buFont typeface="Arial"/>
              <a:buChar char="•"/>
            </a:pPr>
            <a:r>
              <a:rPr lang="en-US" sz="1900" dirty="0" smtClean="0">
                <a:solidFill>
                  <a:srgbClr val="0000FF"/>
                </a:solidFill>
                <a:latin typeface="Arial"/>
                <a:cs typeface="Arial"/>
              </a:rPr>
              <a:t>Overall, positive impact on HWRF forecasts</a:t>
            </a:r>
          </a:p>
          <a:p>
            <a:pPr marL="93721"/>
            <a:endParaRPr lang="en-US" sz="900" dirty="0" smtClean="0">
              <a:latin typeface="Arial"/>
              <a:cs typeface="Arial"/>
            </a:endParaRPr>
          </a:p>
          <a:p>
            <a:pPr marL="285736" indent="-192015">
              <a:buFont typeface="Arial"/>
              <a:buChar char="•"/>
            </a:pPr>
            <a:r>
              <a:rPr lang="en-US" sz="1900" dirty="0" smtClean="0">
                <a:latin typeface="Arial"/>
                <a:cs typeface="Arial"/>
              </a:rPr>
              <a:t>Improved </a:t>
            </a:r>
            <a:r>
              <a:rPr lang="en-US" sz="1900" dirty="0">
                <a:latin typeface="Arial"/>
                <a:cs typeface="Arial"/>
              </a:rPr>
              <a:t>QPF Equitable Threat Scores (ETS) and bias in the medium range</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Overall, improved snowfall </a:t>
            </a:r>
            <a:r>
              <a:rPr lang="en-US" sz="1900" dirty="0" smtClean="0">
                <a:latin typeface="Arial"/>
                <a:cs typeface="Arial"/>
              </a:rPr>
              <a:t>location and amounts at longer lead times</a:t>
            </a:r>
          </a:p>
          <a:p>
            <a:pPr marL="742902" lvl="1" indent="-192015">
              <a:buFont typeface="Arial"/>
              <a:buChar char="•"/>
            </a:pPr>
            <a:r>
              <a:rPr lang="en-US" sz="1900" dirty="0" smtClean="0">
                <a:solidFill>
                  <a:srgbClr val="0000FF"/>
                </a:solidFill>
                <a:latin typeface="Arial"/>
                <a:cs typeface="Arial"/>
              </a:rPr>
              <a:t> Resolved </a:t>
            </a:r>
            <a:r>
              <a:rPr lang="en-US" sz="1900" dirty="0">
                <a:solidFill>
                  <a:srgbClr val="0000FF"/>
                </a:solidFill>
                <a:latin typeface="Arial"/>
                <a:cs typeface="Arial"/>
              </a:rPr>
              <a:t>low-level warming </a:t>
            </a:r>
            <a:r>
              <a:rPr lang="en-US" sz="1900" dirty="0" smtClean="0">
                <a:solidFill>
                  <a:srgbClr val="0000FF"/>
                </a:solidFill>
                <a:latin typeface="Arial"/>
                <a:cs typeface="Arial"/>
              </a:rPr>
              <a:t>issue seen in a few GFSv15 cases</a:t>
            </a:r>
            <a:endParaRPr lang="en-US" sz="1900" dirty="0">
              <a:solidFill>
                <a:srgbClr val="0000FF"/>
              </a:solidFill>
              <a:latin typeface="Arial"/>
              <a:cs typeface="Arial"/>
            </a:endParaRP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Improved ability to capture the temperature profile in shallow, </a:t>
            </a:r>
            <a:r>
              <a:rPr lang="en-US" sz="1900" dirty="0" smtClean="0">
                <a:latin typeface="Arial"/>
                <a:cs typeface="Arial"/>
              </a:rPr>
              <a:t>cold </a:t>
            </a:r>
            <a:r>
              <a:rPr lang="en-US" sz="1900" dirty="0">
                <a:latin typeface="Arial"/>
                <a:cs typeface="Arial"/>
              </a:rPr>
              <a:t>air </a:t>
            </a:r>
            <a:r>
              <a:rPr lang="en-US" sz="1900" dirty="0" smtClean="0">
                <a:latin typeface="Arial"/>
                <a:cs typeface="Arial"/>
              </a:rPr>
              <a:t>masses</a:t>
            </a:r>
          </a:p>
          <a:p>
            <a:pPr marL="93721"/>
            <a:endParaRPr lang="en-US" sz="900" dirty="0">
              <a:solidFill>
                <a:srgbClr val="FF0000"/>
              </a:solidFill>
              <a:latin typeface="Arial"/>
              <a:cs typeface="Arial"/>
            </a:endParaRPr>
          </a:p>
          <a:p>
            <a:pPr marL="285736" indent="-192015">
              <a:buFont typeface="Arial"/>
              <a:buChar char="•"/>
            </a:pPr>
            <a:r>
              <a:rPr lang="en-US" sz="1900" dirty="0">
                <a:solidFill>
                  <a:srgbClr val="000000"/>
                </a:solidFill>
                <a:latin typeface="Arial"/>
                <a:cs typeface="Arial"/>
              </a:rPr>
              <a:t>GFS Wave has lower globally-averaged RMSE and bias for Sig. Wave Height</a:t>
            </a: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Strengths of GFSv16</a:t>
            </a:r>
          </a:p>
        </p:txBody>
      </p:sp>
      <p:sp>
        <p:nvSpPr>
          <p:cNvPr id="19" name="Rectangle 18"/>
          <p:cNvSpPr/>
          <p:nvPr/>
        </p:nvSpPr>
        <p:spPr>
          <a:xfrm>
            <a:off x="152963" y="3555988"/>
            <a:ext cx="8578560" cy="705568"/>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328558885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5044562" y="1921377"/>
            <a:ext cx="4241420" cy="1477328"/>
          </a:xfrm>
          <a:prstGeom prst="rect">
            <a:avLst/>
          </a:prstGeom>
          <a:noFill/>
        </p:spPr>
        <p:txBody>
          <a:bodyPr wrap="square" rtlCol="0">
            <a:spAutoFit/>
          </a:bodyPr>
          <a:lstStyle/>
          <a:p>
            <a:pPr marL="285750" indent="-285750">
              <a:buFont typeface="Arial"/>
              <a:buChar char="•"/>
            </a:pPr>
            <a:r>
              <a:rPr lang="en-US" b="1" dirty="0" err="1">
                <a:latin typeface="Arial"/>
                <a:cs typeface="Arial"/>
              </a:rPr>
              <a:t>Thxgiving</a:t>
            </a:r>
            <a:r>
              <a:rPr lang="en-US" dirty="0">
                <a:latin typeface="Arial"/>
                <a:cs typeface="Arial"/>
              </a:rPr>
              <a:t>: GFSv16 forecasted</a:t>
            </a:r>
            <a:br>
              <a:rPr lang="en-US" dirty="0">
                <a:latin typeface="Arial"/>
                <a:cs typeface="Arial"/>
              </a:rPr>
            </a:br>
            <a:r>
              <a:rPr lang="en-US" dirty="0">
                <a:latin typeface="Arial"/>
                <a:cs typeface="Arial"/>
              </a:rPr>
              <a:t>a Great Plains snowfall event 48 h</a:t>
            </a:r>
            <a:br>
              <a:rPr lang="en-US" dirty="0">
                <a:latin typeface="Arial"/>
                <a:cs typeface="Arial"/>
              </a:rPr>
            </a:br>
            <a:r>
              <a:rPr lang="en-US" dirty="0">
                <a:latin typeface="Arial"/>
                <a:cs typeface="Arial"/>
              </a:rPr>
              <a:t>earlier than </a:t>
            </a:r>
            <a:r>
              <a:rPr lang="en-US" dirty="0" smtClean="0">
                <a:latin typeface="Arial"/>
                <a:cs typeface="Arial"/>
              </a:rPr>
              <a:t>GFSv15 </a:t>
            </a:r>
            <a:endParaRPr lang="en-US" dirty="0">
              <a:latin typeface="Arial"/>
              <a:cs typeface="Arial"/>
            </a:endParaRPr>
          </a:p>
          <a:p>
            <a:pPr marL="285750" indent="-285750">
              <a:buFont typeface="Arial"/>
              <a:buChar char="•"/>
            </a:pPr>
            <a:endParaRPr lang="en-US" dirty="0" smtClean="0">
              <a:latin typeface="Arial"/>
              <a:cs typeface="Arial"/>
            </a:endParaRPr>
          </a:p>
          <a:p>
            <a:pPr marL="285750" indent="-285750">
              <a:buFont typeface="Arial"/>
              <a:buChar char="•"/>
            </a:pPr>
            <a:endParaRPr lang="en-US" dirty="0">
              <a:solidFill>
                <a:srgbClr val="FF0000"/>
              </a:solidFill>
              <a:latin typeface="Arial"/>
              <a:cs typeface="Arial"/>
            </a:endParaRPr>
          </a:p>
        </p:txBody>
      </p:sp>
      <p:pic>
        <p:nvPicPr>
          <p:cNvPr id="3" name="Picture 2" descr="gfs_uszoom_24hsnod_ORDthxgiving_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3" y="1013914"/>
            <a:ext cx="5280038" cy="4058769"/>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1" name="TextBox 20"/>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Improved Snowfall Forecasts</a:t>
            </a:r>
            <a:endParaRPr lang="en-US" sz="2600" b="1" dirty="0">
              <a:solidFill>
                <a:schemeClr val="bg1"/>
              </a:solidFill>
              <a:latin typeface="Arial"/>
              <a:cs typeface="Arial"/>
            </a:endParaRPr>
          </a:p>
        </p:txBody>
      </p:sp>
      <p:sp>
        <p:nvSpPr>
          <p:cNvPr id="22" name="TextBox 21"/>
          <p:cNvSpPr txBox="1"/>
          <p:nvPr/>
        </p:nvSpPr>
        <p:spPr>
          <a:xfrm>
            <a:off x="5430148" y="1074875"/>
            <a:ext cx="3400093"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Thanksgiving Storms (F156)</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12Z 11/27/19 </a:t>
            </a:r>
            <a:endParaRPr lang="en-US" b="1" dirty="0">
              <a:solidFill>
                <a:srgbClr val="FF0000"/>
              </a:solidFill>
              <a:latin typeface="Arial"/>
              <a:cs typeface="Arial"/>
            </a:endParaRPr>
          </a:p>
        </p:txBody>
      </p:sp>
      <p:sp>
        <p:nvSpPr>
          <p:cNvPr id="23" name="TextBox 22"/>
          <p:cNvSpPr txBox="1"/>
          <p:nvPr/>
        </p:nvSpPr>
        <p:spPr>
          <a:xfrm>
            <a:off x="57046" y="241779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24" name="TextBox 23"/>
          <p:cNvSpPr txBox="1"/>
          <p:nvPr/>
        </p:nvSpPr>
        <p:spPr>
          <a:xfrm>
            <a:off x="2726162" y="241779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25" name="TextBox 24"/>
          <p:cNvSpPr txBox="1"/>
          <p:nvPr/>
        </p:nvSpPr>
        <p:spPr>
          <a:xfrm>
            <a:off x="57046" y="4471926"/>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sp>
        <p:nvSpPr>
          <p:cNvPr id="26" name="TextBox 25"/>
          <p:cNvSpPr txBox="1"/>
          <p:nvPr/>
        </p:nvSpPr>
        <p:spPr>
          <a:xfrm>
            <a:off x="2726162" y="4471926"/>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NOHRSC</a:t>
            </a:r>
            <a:endParaRPr lang="en-US" sz="1500" b="1" dirty="0">
              <a:latin typeface="Arial"/>
              <a:cs typeface="Arial"/>
            </a:endParaRPr>
          </a:p>
        </p:txBody>
      </p:sp>
    </p:spTree>
    <p:extLst>
      <p:ext uri="{BB962C8B-B14F-4D97-AF65-F5344CB8AC3E}">
        <p14:creationId xmlns:p14="http://schemas.microsoft.com/office/powerpoint/2010/main" val="311224752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044562" y="1921377"/>
            <a:ext cx="4241420" cy="1477328"/>
          </a:xfrm>
          <a:prstGeom prst="rect">
            <a:avLst/>
          </a:prstGeom>
          <a:noFill/>
        </p:spPr>
        <p:txBody>
          <a:bodyPr wrap="square" rtlCol="0">
            <a:spAutoFit/>
          </a:bodyPr>
          <a:lstStyle/>
          <a:p>
            <a:pPr marL="285750" indent="-285750">
              <a:buFont typeface="Arial"/>
              <a:buChar char="•"/>
            </a:pPr>
            <a:r>
              <a:rPr lang="en-US" b="1" dirty="0" err="1">
                <a:latin typeface="Arial"/>
                <a:cs typeface="Arial"/>
              </a:rPr>
              <a:t>Thxgiving</a:t>
            </a:r>
            <a:r>
              <a:rPr lang="en-US" dirty="0">
                <a:latin typeface="Arial"/>
                <a:cs typeface="Arial"/>
              </a:rPr>
              <a:t>: GFSv16 forecasted</a:t>
            </a:r>
            <a:br>
              <a:rPr lang="en-US" dirty="0">
                <a:latin typeface="Arial"/>
                <a:cs typeface="Arial"/>
              </a:rPr>
            </a:br>
            <a:r>
              <a:rPr lang="en-US" dirty="0">
                <a:latin typeface="Arial"/>
                <a:cs typeface="Arial"/>
              </a:rPr>
              <a:t>a Great Plains snowfall event 48 h</a:t>
            </a:r>
            <a:br>
              <a:rPr lang="en-US" dirty="0">
                <a:latin typeface="Arial"/>
                <a:cs typeface="Arial"/>
              </a:rPr>
            </a:br>
            <a:r>
              <a:rPr lang="en-US" dirty="0">
                <a:latin typeface="Arial"/>
                <a:cs typeface="Arial"/>
              </a:rPr>
              <a:t>earlier than </a:t>
            </a:r>
            <a:r>
              <a:rPr lang="en-US" dirty="0" smtClean="0">
                <a:latin typeface="Arial"/>
                <a:cs typeface="Arial"/>
              </a:rPr>
              <a:t>GFSv15 </a:t>
            </a:r>
          </a:p>
          <a:p>
            <a:endParaRPr lang="en-US" dirty="0" smtClean="0">
              <a:latin typeface="Arial"/>
              <a:cs typeface="Arial"/>
            </a:endParaRPr>
          </a:p>
          <a:p>
            <a:pPr marL="285750" indent="-285750">
              <a:buFont typeface="Arial"/>
              <a:buChar char="•"/>
            </a:pPr>
            <a:endParaRPr lang="en-US" dirty="0">
              <a:solidFill>
                <a:srgbClr val="FF0000"/>
              </a:solidFill>
              <a:latin typeface="Arial"/>
              <a:cs typeface="Aria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4" y="1013914"/>
            <a:ext cx="5280034" cy="4058766"/>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1" name="TextBox 20"/>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Improved Snowfall Forecasts</a:t>
            </a:r>
            <a:endParaRPr lang="en-US" sz="2600" b="1" dirty="0">
              <a:solidFill>
                <a:schemeClr val="bg1"/>
              </a:solidFill>
              <a:latin typeface="Arial"/>
              <a:cs typeface="Arial"/>
            </a:endParaRPr>
          </a:p>
        </p:txBody>
      </p:sp>
      <p:sp>
        <p:nvSpPr>
          <p:cNvPr id="22" name="TextBox 21"/>
          <p:cNvSpPr txBox="1"/>
          <p:nvPr/>
        </p:nvSpPr>
        <p:spPr>
          <a:xfrm>
            <a:off x="5430148" y="1074875"/>
            <a:ext cx="3400093"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Thanksgiving Storms (F048)</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12Z 11/27/19 </a:t>
            </a:r>
            <a:endParaRPr lang="en-US" b="1" dirty="0">
              <a:solidFill>
                <a:srgbClr val="FF0000"/>
              </a:solidFill>
              <a:latin typeface="Arial"/>
              <a:cs typeface="Arial"/>
            </a:endParaRPr>
          </a:p>
        </p:txBody>
      </p:sp>
      <p:sp>
        <p:nvSpPr>
          <p:cNvPr id="23" name="TextBox 22"/>
          <p:cNvSpPr txBox="1"/>
          <p:nvPr/>
        </p:nvSpPr>
        <p:spPr>
          <a:xfrm>
            <a:off x="57046" y="241779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24" name="TextBox 23"/>
          <p:cNvSpPr txBox="1"/>
          <p:nvPr/>
        </p:nvSpPr>
        <p:spPr>
          <a:xfrm>
            <a:off x="2726162" y="241779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25" name="TextBox 24"/>
          <p:cNvSpPr txBox="1"/>
          <p:nvPr/>
        </p:nvSpPr>
        <p:spPr>
          <a:xfrm>
            <a:off x="57046" y="4471926"/>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sp>
        <p:nvSpPr>
          <p:cNvPr id="26" name="TextBox 25"/>
          <p:cNvSpPr txBox="1"/>
          <p:nvPr/>
        </p:nvSpPr>
        <p:spPr>
          <a:xfrm>
            <a:off x="2726162" y="4471926"/>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NOHRSC</a:t>
            </a:r>
            <a:endParaRPr lang="en-US" sz="1500" b="1" dirty="0">
              <a:latin typeface="Arial"/>
              <a:cs typeface="Arial"/>
            </a:endParaRPr>
          </a:p>
        </p:txBody>
      </p:sp>
    </p:spTree>
    <p:extLst>
      <p:ext uri="{BB962C8B-B14F-4D97-AF65-F5344CB8AC3E}">
        <p14:creationId xmlns:p14="http://schemas.microsoft.com/office/powerpoint/2010/main" val="183822481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30" y="992074"/>
            <a:ext cx="3953345" cy="4151425"/>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1" name="TextBox 20"/>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Improved Snowfall Forecasts</a:t>
            </a:r>
            <a:endParaRPr lang="en-US" sz="2600" b="1" dirty="0">
              <a:solidFill>
                <a:schemeClr val="bg1"/>
              </a:solidFill>
              <a:latin typeface="Arial"/>
              <a:cs typeface="Arial"/>
            </a:endParaRPr>
          </a:p>
        </p:txBody>
      </p:sp>
      <p:sp>
        <p:nvSpPr>
          <p:cNvPr id="22" name="TextBox 21"/>
          <p:cNvSpPr txBox="1"/>
          <p:nvPr/>
        </p:nvSpPr>
        <p:spPr>
          <a:xfrm>
            <a:off x="5430148" y="1074875"/>
            <a:ext cx="3400093"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Midwest </a:t>
            </a:r>
            <a:r>
              <a:rPr lang="en-US" b="1" dirty="0" err="1" smtClean="0">
                <a:solidFill>
                  <a:srgbClr val="FF0000"/>
                </a:solidFill>
                <a:latin typeface="Arial"/>
                <a:cs typeface="Arial"/>
              </a:rPr>
              <a:t>Ptype</a:t>
            </a:r>
            <a:r>
              <a:rPr lang="en-US" b="1" dirty="0" smtClean="0">
                <a:solidFill>
                  <a:srgbClr val="FF0000"/>
                </a:solidFill>
                <a:latin typeface="Arial"/>
                <a:cs typeface="Arial"/>
              </a:rPr>
              <a:t> Event (F084)</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12Z 01/24/20 </a:t>
            </a:r>
            <a:endParaRPr lang="en-US" b="1" dirty="0">
              <a:solidFill>
                <a:srgbClr val="FF0000"/>
              </a:solidFill>
              <a:latin typeface="Arial"/>
              <a:cs typeface="Arial"/>
            </a:endParaRPr>
          </a:p>
        </p:txBody>
      </p:sp>
      <p:sp>
        <p:nvSpPr>
          <p:cNvPr id="23" name="TextBox 22"/>
          <p:cNvSpPr txBox="1"/>
          <p:nvPr/>
        </p:nvSpPr>
        <p:spPr>
          <a:xfrm>
            <a:off x="656486" y="246859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24" name="TextBox 23"/>
          <p:cNvSpPr txBox="1"/>
          <p:nvPr/>
        </p:nvSpPr>
        <p:spPr>
          <a:xfrm>
            <a:off x="2644882" y="246859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25" name="TextBox 24"/>
          <p:cNvSpPr txBox="1"/>
          <p:nvPr/>
        </p:nvSpPr>
        <p:spPr>
          <a:xfrm>
            <a:off x="656486" y="4573526"/>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sp>
        <p:nvSpPr>
          <p:cNvPr id="26" name="TextBox 25"/>
          <p:cNvSpPr txBox="1"/>
          <p:nvPr/>
        </p:nvSpPr>
        <p:spPr>
          <a:xfrm>
            <a:off x="2644882" y="4573526"/>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NOHRSC</a:t>
            </a:r>
            <a:endParaRPr lang="en-US" sz="1500" b="1" dirty="0">
              <a:latin typeface="Arial"/>
              <a:cs typeface="Arial"/>
            </a:endParaRPr>
          </a:p>
        </p:txBody>
      </p:sp>
      <p:sp>
        <p:nvSpPr>
          <p:cNvPr id="19" name="TextBox 18"/>
          <p:cNvSpPr txBox="1"/>
          <p:nvPr/>
        </p:nvSpPr>
        <p:spPr>
          <a:xfrm>
            <a:off x="5044562" y="1921377"/>
            <a:ext cx="4241420" cy="2862323"/>
          </a:xfrm>
          <a:prstGeom prst="rect">
            <a:avLst/>
          </a:prstGeom>
          <a:noFill/>
        </p:spPr>
        <p:txBody>
          <a:bodyPr wrap="square" rtlCol="0">
            <a:spAutoFit/>
          </a:bodyPr>
          <a:lstStyle/>
          <a:p>
            <a:pPr marL="285750" indent="-285750">
              <a:buFont typeface="Arial"/>
              <a:buChar char="•"/>
            </a:pPr>
            <a:r>
              <a:rPr lang="en-US" b="1" dirty="0" err="1">
                <a:latin typeface="Arial"/>
                <a:cs typeface="Arial"/>
              </a:rPr>
              <a:t>Thxgiving</a:t>
            </a:r>
            <a:r>
              <a:rPr lang="en-US" dirty="0">
                <a:latin typeface="Arial"/>
                <a:cs typeface="Arial"/>
              </a:rPr>
              <a:t>: GFSv16 forecasted</a:t>
            </a:r>
            <a:br>
              <a:rPr lang="en-US" dirty="0">
                <a:latin typeface="Arial"/>
                <a:cs typeface="Arial"/>
              </a:rPr>
            </a:br>
            <a:r>
              <a:rPr lang="en-US" dirty="0">
                <a:latin typeface="Arial"/>
                <a:cs typeface="Arial"/>
              </a:rPr>
              <a:t>a Great Plains snowfall event 48 h</a:t>
            </a:r>
            <a:br>
              <a:rPr lang="en-US" dirty="0">
                <a:latin typeface="Arial"/>
                <a:cs typeface="Arial"/>
              </a:rPr>
            </a:br>
            <a:r>
              <a:rPr lang="en-US" dirty="0">
                <a:latin typeface="Arial"/>
                <a:cs typeface="Arial"/>
              </a:rPr>
              <a:t>earlier than </a:t>
            </a:r>
            <a:r>
              <a:rPr lang="en-US" dirty="0" smtClean="0">
                <a:latin typeface="Arial"/>
                <a:cs typeface="Arial"/>
              </a:rPr>
              <a:t>GFSv15 </a:t>
            </a:r>
          </a:p>
          <a:p>
            <a:endParaRPr lang="en-US" dirty="0">
              <a:solidFill>
                <a:srgbClr val="FF0000"/>
              </a:solidFill>
              <a:latin typeface="Arial"/>
              <a:cs typeface="Arial"/>
            </a:endParaRPr>
          </a:p>
          <a:p>
            <a:pPr marL="285750" indent="-285750">
              <a:buFont typeface="Arial"/>
              <a:buChar char="•"/>
            </a:pPr>
            <a:r>
              <a:rPr lang="en-US" b="1" dirty="0">
                <a:solidFill>
                  <a:srgbClr val="000000"/>
                </a:solidFill>
                <a:latin typeface="Arial"/>
                <a:cs typeface="Arial"/>
              </a:rPr>
              <a:t>Midwest </a:t>
            </a:r>
            <a:r>
              <a:rPr lang="en-US" b="1" dirty="0" err="1">
                <a:solidFill>
                  <a:srgbClr val="000000"/>
                </a:solidFill>
                <a:latin typeface="Arial"/>
                <a:cs typeface="Arial"/>
              </a:rPr>
              <a:t>Ptype</a:t>
            </a:r>
            <a:r>
              <a:rPr lang="en-US" b="1" dirty="0">
                <a:solidFill>
                  <a:srgbClr val="000000"/>
                </a:solidFill>
                <a:latin typeface="Arial"/>
                <a:cs typeface="Arial"/>
              </a:rPr>
              <a:t>: </a:t>
            </a:r>
            <a:r>
              <a:rPr lang="en-US" dirty="0">
                <a:solidFill>
                  <a:srgbClr val="000000"/>
                </a:solidFill>
                <a:latin typeface="Arial"/>
                <a:cs typeface="Arial"/>
              </a:rPr>
              <a:t>GFSv16 forecasted</a:t>
            </a:r>
            <a:br>
              <a:rPr lang="en-US" dirty="0">
                <a:solidFill>
                  <a:srgbClr val="000000"/>
                </a:solidFill>
                <a:latin typeface="Arial"/>
                <a:cs typeface="Arial"/>
              </a:rPr>
            </a:br>
            <a:r>
              <a:rPr lang="en-US" dirty="0">
                <a:solidFill>
                  <a:srgbClr val="000000"/>
                </a:solidFill>
                <a:latin typeface="Arial"/>
                <a:cs typeface="Arial"/>
              </a:rPr>
              <a:t>snow in MO, IA, and IL that was not  shown by GFSv15 at any lead time</a:t>
            </a:r>
          </a:p>
          <a:p>
            <a:pPr marL="285750" indent="-285750">
              <a:buFont typeface="Arial"/>
              <a:buChar char="•"/>
            </a:pPr>
            <a:endParaRPr lang="en-US" dirty="0">
              <a:solidFill>
                <a:srgbClr val="FF0000"/>
              </a:solidFill>
              <a:latin typeface="Arial"/>
              <a:cs typeface="Arial"/>
            </a:endParaRPr>
          </a:p>
          <a:p>
            <a:pPr marL="285750" indent="-285750">
              <a:buFont typeface="Arial"/>
              <a:buChar char="•"/>
            </a:pPr>
            <a:endParaRPr lang="en-US" dirty="0" smtClean="0">
              <a:latin typeface="Arial"/>
              <a:cs typeface="Arial"/>
            </a:endParaRPr>
          </a:p>
          <a:p>
            <a:pPr marL="285750" indent="-285750">
              <a:buFont typeface="Arial"/>
              <a:buChar char="•"/>
            </a:pPr>
            <a:endParaRPr lang="en-US" dirty="0">
              <a:solidFill>
                <a:srgbClr val="FF0000"/>
              </a:solidFill>
              <a:latin typeface="Arial"/>
              <a:cs typeface="Arial"/>
            </a:endParaRPr>
          </a:p>
        </p:txBody>
      </p:sp>
    </p:spTree>
    <p:extLst>
      <p:ext uri="{BB962C8B-B14F-4D97-AF65-F5344CB8AC3E}">
        <p14:creationId xmlns:p14="http://schemas.microsoft.com/office/powerpoint/2010/main" val="33730829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30" y="992074"/>
            <a:ext cx="3953345" cy="4151424"/>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1" name="TextBox 20"/>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Resolved Low-level Warming Issue</a:t>
            </a:r>
            <a:endParaRPr lang="en-US" sz="2600" b="1" dirty="0">
              <a:solidFill>
                <a:schemeClr val="bg1"/>
              </a:solidFill>
              <a:latin typeface="Arial"/>
              <a:cs typeface="Arial"/>
            </a:endParaRPr>
          </a:p>
        </p:txBody>
      </p:sp>
      <p:sp>
        <p:nvSpPr>
          <p:cNvPr id="22" name="TextBox 21"/>
          <p:cNvSpPr txBox="1"/>
          <p:nvPr/>
        </p:nvSpPr>
        <p:spPr>
          <a:xfrm>
            <a:off x="5430148" y="1074875"/>
            <a:ext cx="3400093"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Midwest </a:t>
            </a:r>
            <a:r>
              <a:rPr lang="en-US" b="1" dirty="0" err="1" smtClean="0">
                <a:solidFill>
                  <a:srgbClr val="FF0000"/>
                </a:solidFill>
                <a:latin typeface="Arial"/>
                <a:cs typeface="Arial"/>
              </a:rPr>
              <a:t>Ptype</a:t>
            </a:r>
            <a:r>
              <a:rPr lang="en-US" b="1" dirty="0" smtClean="0">
                <a:solidFill>
                  <a:srgbClr val="FF0000"/>
                </a:solidFill>
                <a:latin typeface="Arial"/>
                <a:cs typeface="Arial"/>
              </a:rPr>
              <a:t> Event (F084)</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00Z 01/24/20 </a:t>
            </a:r>
            <a:endParaRPr lang="en-US" b="1" dirty="0">
              <a:solidFill>
                <a:srgbClr val="FF0000"/>
              </a:solidFill>
              <a:latin typeface="Arial"/>
              <a:cs typeface="Arial"/>
            </a:endParaRPr>
          </a:p>
        </p:txBody>
      </p:sp>
      <p:sp>
        <p:nvSpPr>
          <p:cNvPr id="23" name="TextBox 22"/>
          <p:cNvSpPr txBox="1"/>
          <p:nvPr/>
        </p:nvSpPr>
        <p:spPr>
          <a:xfrm>
            <a:off x="656486" y="246859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24" name="TextBox 23"/>
          <p:cNvSpPr txBox="1"/>
          <p:nvPr/>
        </p:nvSpPr>
        <p:spPr>
          <a:xfrm>
            <a:off x="2644882" y="246859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19" name="TextBox 18"/>
          <p:cNvSpPr txBox="1"/>
          <p:nvPr/>
        </p:nvSpPr>
        <p:spPr>
          <a:xfrm>
            <a:off x="5044562" y="1921377"/>
            <a:ext cx="4241420" cy="1754327"/>
          </a:xfrm>
          <a:prstGeom prst="rect">
            <a:avLst/>
          </a:prstGeom>
          <a:noFill/>
        </p:spPr>
        <p:txBody>
          <a:bodyPr wrap="square" rtlCol="0">
            <a:spAutoFit/>
          </a:bodyPr>
          <a:lstStyle/>
          <a:p>
            <a:pPr marL="285750" indent="-285750">
              <a:buFont typeface="Arial"/>
              <a:buChar char="•"/>
            </a:pPr>
            <a:r>
              <a:rPr lang="en-US" b="1" dirty="0">
                <a:solidFill>
                  <a:srgbClr val="000000"/>
                </a:solidFill>
                <a:latin typeface="Arial"/>
                <a:cs typeface="Arial"/>
              </a:rPr>
              <a:t>Midwest </a:t>
            </a:r>
            <a:r>
              <a:rPr lang="en-US" b="1" dirty="0" err="1">
                <a:solidFill>
                  <a:srgbClr val="000000"/>
                </a:solidFill>
                <a:latin typeface="Arial"/>
                <a:cs typeface="Arial"/>
              </a:rPr>
              <a:t>Ptype</a:t>
            </a:r>
            <a:r>
              <a:rPr lang="en-US" b="1" dirty="0">
                <a:solidFill>
                  <a:srgbClr val="000000"/>
                </a:solidFill>
                <a:latin typeface="Arial"/>
                <a:cs typeface="Arial"/>
              </a:rPr>
              <a:t>: </a:t>
            </a:r>
            <a:r>
              <a:rPr lang="en-US" dirty="0">
                <a:solidFill>
                  <a:srgbClr val="000000"/>
                </a:solidFill>
                <a:latin typeface="Arial"/>
                <a:cs typeface="Arial"/>
              </a:rPr>
              <a:t>GFSv16 forecasted</a:t>
            </a:r>
            <a:br>
              <a:rPr lang="en-US" dirty="0">
                <a:solidFill>
                  <a:srgbClr val="000000"/>
                </a:solidFill>
                <a:latin typeface="Arial"/>
                <a:cs typeface="Arial"/>
              </a:rPr>
            </a:br>
            <a:r>
              <a:rPr lang="en-US" dirty="0">
                <a:solidFill>
                  <a:srgbClr val="000000"/>
                </a:solidFill>
                <a:latin typeface="Arial"/>
                <a:cs typeface="Arial"/>
              </a:rPr>
              <a:t>snow in MO/IA/WI that GFSv15 did not. GFSv15 low-level warming </a:t>
            </a:r>
            <a:br>
              <a:rPr lang="en-US" dirty="0">
                <a:solidFill>
                  <a:srgbClr val="000000"/>
                </a:solidFill>
                <a:latin typeface="Arial"/>
                <a:cs typeface="Arial"/>
              </a:rPr>
            </a:br>
            <a:r>
              <a:rPr lang="en-US" dirty="0">
                <a:solidFill>
                  <a:srgbClr val="000000"/>
                </a:solidFill>
                <a:latin typeface="Arial"/>
                <a:cs typeface="Arial"/>
              </a:rPr>
              <a:t>issue appears to be resolved.</a:t>
            </a:r>
          </a:p>
          <a:p>
            <a:pPr marL="285750" indent="-285750">
              <a:buFont typeface="Arial"/>
              <a:buChar char="•"/>
            </a:pPr>
            <a:endParaRPr lang="en-US" dirty="0" smtClean="0">
              <a:latin typeface="Arial"/>
              <a:cs typeface="Arial"/>
            </a:endParaRPr>
          </a:p>
          <a:p>
            <a:pPr marL="285750" indent="-285750">
              <a:buFont typeface="Arial"/>
              <a:buChar char="•"/>
            </a:pPr>
            <a:endParaRPr lang="en-US" dirty="0">
              <a:solidFill>
                <a:srgbClr val="FF0000"/>
              </a:solidFill>
              <a:latin typeface="Arial"/>
              <a:cs typeface="Arial"/>
            </a:endParaRPr>
          </a:p>
        </p:txBody>
      </p:sp>
      <p:sp>
        <p:nvSpPr>
          <p:cNvPr id="2" name="Rectangle 1"/>
          <p:cNvSpPr/>
          <p:nvPr/>
        </p:nvSpPr>
        <p:spPr>
          <a:xfrm>
            <a:off x="1442720" y="3048000"/>
            <a:ext cx="2448560" cy="2095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2">
            <a:extLst>
              <a:ext uri="{28A0092B-C50C-407E-A947-70E740481C1C}">
                <a14:useLocalDpi xmlns:a14="http://schemas.microsoft.com/office/drawing/2010/main" val="0"/>
              </a:ext>
            </a:extLst>
          </a:blip>
          <a:srcRect l="8741" t="49523"/>
          <a:stretch/>
        </p:blipFill>
        <p:spPr>
          <a:xfrm>
            <a:off x="0" y="3048000"/>
            <a:ext cx="3607795" cy="2095500"/>
          </a:xfrm>
          <a:prstGeom prst="rect">
            <a:avLst/>
          </a:prstGeom>
        </p:spPr>
      </p:pic>
      <p:sp>
        <p:nvSpPr>
          <p:cNvPr id="20" name="TextBox 19"/>
          <p:cNvSpPr txBox="1"/>
          <p:nvPr/>
        </p:nvSpPr>
        <p:spPr>
          <a:xfrm>
            <a:off x="656486" y="4573526"/>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pic>
        <p:nvPicPr>
          <p:cNvPr id="26" name="Picture 25">
            <a:extLst>
              <a:ext uri="{FF2B5EF4-FFF2-40B4-BE49-F238E27FC236}">
                <a16:creationId xmlns:a16="http://schemas.microsoft.com/office/drawing/2014/main" xmlns="" id="{EECF3F21-AFDF-1243-96A4-144F9D2734A0}"/>
              </a:ext>
            </a:extLst>
          </p:cNvPr>
          <p:cNvPicPr>
            <a:picLocks noChangeAspect="1"/>
          </p:cNvPicPr>
          <p:nvPr/>
        </p:nvPicPr>
        <p:blipFill>
          <a:blip r:embed="rId5"/>
          <a:stretch>
            <a:fillRect/>
          </a:stretch>
        </p:blipFill>
        <p:spPr>
          <a:xfrm>
            <a:off x="2875279" y="3047999"/>
            <a:ext cx="1728196" cy="1836208"/>
          </a:xfrm>
          <a:prstGeom prst="rect">
            <a:avLst/>
          </a:prstGeom>
        </p:spPr>
      </p:pic>
      <p:sp>
        <p:nvSpPr>
          <p:cNvPr id="27" name="TextBox 26"/>
          <p:cNvSpPr txBox="1"/>
          <p:nvPr/>
        </p:nvSpPr>
        <p:spPr>
          <a:xfrm>
            <a:off x="2875279" y="4573526"/>
            <a:ext cx="579121" cy="323165"/>
          </a:xfrm>
          <a:prstGeom prst="rect">
            <a:avLst/>
          </a:prstGeom>
          <a:solidFill>
            <a:srgbClr val="FFFFFF"/>
          </a:solidFill>
          <a:ln>
            <a:solidFill>
              <a:schemeClr val="tx1"/>
            </a:solidFill>
          </a:ln>
        </p:spPr>
        <p:txBody>
          <a:bodyPr wrap="square" rtlCol="0">
            <a:spAutoFit/>
          </a:bodyPr>
          <a:lstStyle/>
          <a:p>
            <a:pPr algn="ctr"/>
            <a:r>
              <a:rPr lang="en-US" sz="1500" b="1" dirty="0" err="1" smtClean="0">
                <a:latin typeface="Arial"/>
                <a:cs typeface="Arial"/>
              </a:rPr>
              <a:t>Obs</a:t>
            </a:r>
            <a:endParaRPr lang="en-US" sz="1500" b="1" dirty="0">
              <a:latin typeface="Arial"/>
              <a:cs typeface="Arial"/>
            </a:endParaRPr>
          </a:p>
        </p:txBody>
      </p:sp>
      <p:sp>
        <p:nvSpPr>
          <p:cNvPr id="29" name="TextBox 28"/>
          <p:cNvSpPr txBox="1"/>
          <p:nvPr/>
        </p:nvSpPr>
        <p:spPr>
          <a:xfrm>
            <a:off x="5516483" y="4545653"/>
            <a:ext cx="3186362" cy="584776"/>
          </a:xfrm>
          <a:prstGeom prst="rect">
            <a:avLst/>
          </a:prstGeom>
          <a:solidFill>
            <a:srgbClr val="FFFF00"/>
          </a:solidFill>
        </p:spPr>
        <p:txBody>
          <a:bodyPr wrap="none" rtlCol="0">
            <a:spAutoFit/>
          </a:bodyPr>
          <a:lstStyle/>
          <a:p>
            <a:pPr algn="ctr"/>
            <a:r>
              <a:rPr lang="en-US" sz="1600" i="1" dirty="0" smtClean="0">
                <a:latin typeface="Arial"/>
                <a:cs typeface="Arial"/>
              </a:rPr>
              <a:t>Thanks to Ray </a:t>
            </a:r>
            <a:r>
              <a:rPr lang="en-US" sz="1600" i="1" dirty="0">
                <a:latin typeface="Arial"/>
                <a:cs typeface="Arial"/>
              </a:rPr>
              <a:t>Wolf (WFO DVN</a:t>
            </a:r>
            <a:r>
              <a:rPr lang="en-US" sz="1600" i="1" dirty="0" smtClean="0">
                <a:latin typeface="Arial"/>
                <a:cs typeface="Arial"/>
              </a:rPr>
              <a:t>)</a:t>
            </a:r>
          </a:p>
          <a:p>
            <a:pPr algn="ctr"/>
            <a:r>
              <a:rPr lang="en-US" sz="1600" i="1" dirty="0" smtClean="0">
                <a:latin typeface="Arial"/>
                <a:cs typeface="Arial"/>
              </a:rPr>
              <a:t>See 2/6/20 MEG Presentation</a:t>
            </a:r>
            <a:endParaRPr lang="en-US" sz="1600" i="1" dirty="0">
              <a:latin typeface="Arial"/>
              <a:cs typeface="Arial"/>
            </a:endParaRPr>
          </a:p>
        </p:txBody>
      </p:sp>
    </p:spTree>
    <p:extLst>
      <p:ext uri="{BB962C8B-B14F-4D97-AF65-F5344CB8AC3E}">
        <p14:creationId xmlns:p14="http://schemas.microsoft.com/office/powerpoint/2010/main" val="39154997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2108952"/>
            <a:ext cx="9144000" cy="2727334"/>
          </a:xfrm>
          <a:prstGeom prst="rect">
            <a:avLst/>
          </a:prstGeom>
        </p:spPr>
        <p:txBody>
          <a:bodyPr wrap="square" lIns="68577" tIns="34289" rIns="68577" bIns="34289">
            <a:spAutoFit/>
          </a:bodyPr>
          <a:lstStyle/>
          <a:p>
            <a:pPr marL="893760" lvl="2" indent="-342875">
              <a:spcBef>
                <a:spcPts val="400"/>
              </a:spcBef>
              <a:buFont typeface="Wingdings" charset="2"/>
              <a:buChar char="Ø"/>
              <a:defRPr/>
            </a:pPr>
            <a:r>
              <a:rPr lang="en-US" sz="2200" dirty="0">
                <a:solidFill>
                  <a:prstClr val="black"/>
                </a:solidFill>
                <a:latin typeface="Arial"/>
                <a:cs typeface="Arial"/>
              </a:rPr>
              <a:t>GFSv16 Retrospective Stream 0 (</a:t>
            </a:r>
            <a:r>
              <a:rPr lang="en-US" sz="2200" dirty="0">
                <a:solidFill>
                  <a:srgbClr val="FF0000"/>
                </a:solidFill>
                <a:latin typeface="Arial"/>
                <a:cs typeface="Arial"/>
              </a:rPr>
              <a:t>5/5/19</a:t>
            </a:r>
            <a:r>
              <a:rPr lang="mr-IN" sz="2200" dirty="0">
                <a:solidFill>
                  <a:srgbClr val="FF0000"/>
                </a:solidFill>
                <a:latin typeface="Arial"/>
                <a:cs typeface="Arial"/>
              </a:rPr>
              <a:t>–</a:t>
            </a:r>
            <a:r>
              <a:rPr lang="en-US" sz="2200" dirty="0">
                <a:solidFill>
                  <a:srgbClr val="FF0000"/>
                </a:solidFill>
                <a:latin typeface="Arial"/>
                <a:cs typeface="Arial"/>
              </a:rPr>
              <a:t>5/31/19</a:t>
            </a:r>
            <a:r>
              <a:rPr lang="en-US" sz="2200" dirty="0">
                <a:solidFill>
                  <a:prstClr val="black"/>
                </a:solidFill>
                <a:latin typeface="Arial"/>
                <a:cs typeface="Arial"/>
              </a:rPr>
              <a:t>) </a:t>
            </a:r>
            <a:r>
              <a:rPr lang="en-US" sz="2200" dirty="0">
                <a:solidFill>
                  <a:prstClr val="black"/>
                </a:solidFill>
                <a:latin typeface="Arial"/>
                <a:cs typeface="Arial"/>
                <a:hlinkClick r:id="rId2"/>
              </a:rPr>
              <a:t>[Click here]</a:t>
            </a:r>
            <a:endParaRPr lang="en-US" sz="2200" dirty="0">
              <a:solidFill>
                <a:prstClr val="black"/>
              </a:solidFill>
              <a:latin typeface="Arial"/>
              <a:cs typeface="Arial"/>
            </a:endParaRPr>
          </a:p>
          <a:p>
            <a:pPr marL="893760" lvl="2" indent="-342875">
              <a:spcBef>
                <a:spcPts val="400"/>
              </a:spcBef>
              <a:buFont typeface="Wingdings" charset="2"/>
              <a:buChar char="Ø"/>
              <a:defRPr/>
            </a:pPr>
            <a:r>
              <a:rPr lang="en-US" sz="2200" dirty="0">
                <a:solidFill>
                  <a:prstClr val="black"/>
                </a:solidFill>
                <a:latin typeface="Arial"/>
                <a:cs typeface="Arial"/>
              </a:rPr>
              <a:t>GFSv16 Retrospective Stream 1 (</a:t>
            </a:r>
            <a:r>
              <a:rPr lang="en-US" sz="2200" dirty="0">
                <a:solidFill>
                  <a:srgbClr val="FF0000"/>
                </a:solidFill>
                <a:latin typeface="Arial"/>
                <a:cs typeface="Arial"/>
              </a:rPr>
              <a:t>6/1/19</a:t>
            </a:r>
            <a:r>
              <a:rPr lang="mr-IN" sz="2200" dirty="0">
                <a:solidFill>
                  <a:srgbClr val="FF0000"/>
                </a:solidFill>
                <a:latin typeface="Arial"/>
                <a:cs typeface="Arial"/>
              </a:rPr>
              <a:t>–</a:t>
            </a:r>
            <a:r>
              <a:rPr lang="en-US" sz="2200" dirty="0">
                <a:solidFill>
                  <a:srgbClr val="FF0000"/>
                </a:solidFill>
                <a:latin typeface="Arial"/>
                <a:cs typeface="Arial"/>
              </a:rPr>
              <a:t>8/31/19</a:t>
            </a:r>
            <a:r>
              <a:rPr lang="en-US" sz="2200" dirty="0">
                <a:solidFill>
                  <a:prstClr val="black"/>
                </a:solidFill>
                <a:latin typeface="Arial"/>
                <a:cs typeface="Arial"/>
              </a:rPr>
              <a:t>) </a:t>
            </a:r>
            <a:r>
              <a:rPr lang="en-US" sz="2200" dirty="0">
                <a:solidFill>
                  <a:prstClr val="black"/>
                </a:solidFill>
                <a:latin typeface="Arial"/>
                <a:cs typeface="Arial"/>
                <a:hlinkClick r:id="rId3"/>
              </a:rPr>
              <a:t>[Click here]</a:t>
            </a:r>
            <a:endParaRPr lang="en-US" sz="2200" dirty="0">
              <a:solidFill>
                <a:prstClr val="black"/>
              </a:solidFill>
              <a:latin typeface="Arial"/>
              <a:cs typeface="Arial"/>
            </a:endParaRPr>
          </a:p>
          <a:p>
            <a:pPr marL="893760" lvl="2" indent="-342875">
              <a:spcBef>
                <a:spcPts val="400"/>
              </a:spcBef>
              <a:buFont typeface="Wingdings" charset="2"/>
              <a:buChar char="Ø"/>
              <a:defRPr/>
            </a:pPr>
            <a:r>
              <a:rPr lang="en-US" sz="2200" dirty="0">
                <a:solidFill>
                  <a:prstClr val="black"/>
                </a:solidFill>
                <a:latin typeface="Arial"/>
                <a:cs typeface="Arial"/>
              </a:rPr>
              <a:t>GFSv16 Retrospective Stream 2 (</a:t>
            </a:r>
            <a:r>
              <a:rPr lang="en-US" sz="2200" dirty="0">
                <a:solidFill>
                  <a:srgbClr val="FF0000"/>
                </a:solidFill>
                <a:latin typeface="Arial"/>
                <a:cs typeface="Arial"/>
              </a:rPr>
              <a:t>9/1/19</a:t>
            </a:r>
            <a:r>
              <a:rPr lang="mr-IN" sz="2200" dirty="0">
                <a:solidFill>
                  <a:srgbClr val="FF0000"/>
                </a:solidFill>
                <a:latin typeface="Arial"/>
                <a:cs typeface="Arial"/>
              </a:rPr>
              <a:t>–</a:t>
            </a:r>
            <a:r>
              <a:rPr lang="en-US" sz="2200" dirty="0">
                <a:solidFill>
                  <a:srgbClr val="FF0000"/>
                </a:solidFill>
                <a:latin typeface="Arial"/>
                <a:cs typeface="Arial"/>
              </a:rPr>
              <a:t>11/30/19</a:t>
            </a:r>
            <a:r>
              <a:rPr lang="en-US" sz="2200" dirty="0">
                <a:solidFill>
                  <a:prstClr val="black"/>
                </a:solidFill>
                <a:latin typeface="Arial"/>
                <a:cs typeface="Arial"/>
              </a:rPr>
              <a:t>) </a:t>
            </a:r>
            <a:r>
              <a:rPr lang="en-US" sz="2200" dirty="0">
                <a:solidFill>
                  <a:prstClr val="black"/>
                </a:solidFill>
                <a:latin typeface="Arial"/>
                <a:cs typeface="Arial"/>
                <a:hlinkClick r:id="rId4"/>
              </a:rPr>
              <a:t>[Click here]</a:t>
            </a:r>
            <a:endParaRPr lang="en-US" sz="2200" dirty="0">
              <a:solidFill>
                <a:prstClr val="black"/>
              </a:solidFill>
              <a:latin typeface="Arial"/>
              <a:cs typeface="Arial"/>
            </a:endParaRPr>
          </a:p>
          <a:p>
            <a:pPr marL="893760" lvl="2" indent="-342875">
              <a:spcBef>
                <a:spcPts val="400"/>
              </a:spcBef>
              <a:buFont typeface="Wingdings" charset="2"/>
              <a:buChar char="Ø"/>
              <a:defRPr/>
            </a:pPr>
            <a:r>
              <a:rPr lang="en-US" sz="2200" dirty="0">
                <a:solidFill>
                  <a:prstClr val="black"/>
                </a:solidFill>
                <a:latin typeface="Arial"/>
                <a:cs typeface="Arial"/>
              </a:rPr>
              <a:t>GFSv16 Retrospective Stream 3 (</a:t>
            </a:r>
            <a:r>
              <a:rPr lang="en-US" sz="2200" dirty="0">
                <a:solidFill>
                  <a:srgbClr val="FF0000"/>
                </a:solidFill>
                <a:latin typeface="Arial"/>
                <a:cs typeface="Arial"/>
              </a:rPr>
              <a:t>12/1/19</a:t>
            </a:r>
            <a:r>
              <a:rPr lang="mr-IN" sz="2200" dirty="0">
                <a:solidFill>
                  <a:srgbClr val="FF0000"/>
                </a:solidFill>
                <a:latin typeface="Arial"/>
                <a:cs typeface="Arial"/>
              </a:rPr>
              <a:t>–</a:t>
            </a:r>
            <a:r>
              <a:rPr lang="en-US" sz="2200" dirty="0">
                <a:solidFill>
                  <a:srgbClr val="FF0000"/>
                </a:solidFill>
                <a:latin typeface="Arial"/>
                <a:cs typeface="Arial"/>
              </a:rPr>
              <a:t>5/18/20</a:t>
            </a:r>
            <a:r>
              <a:rPr lang="en-US" sz="2200" dirty="0">
                <a:solidFill>
                  <a:prstClr val="black"/>
                </a:solidFill>
                <a:latin typeface="Arial"/>
                <a:cs typeface="Arial"/>
              </a:rPr>
              <a:t>) </a:t>
            </a:r>
            <a:r>
              <a:rPr lang="en-US" sz="2200" dirty="0">
                <a:solidFill>
                  <a:prstClr val="black"/>
                </a:solidFill>
                <a:latin typeface="Arial"/>
                <a:cs typeface="Arial"/>
                <a:hlinkClick r:id="rId5"/>
              </a:rPr>
              <a:t>[Click here]</a:t>
            </a:r>
            <a:endParaRPr lang="en-US" sz="2200" dirty="0">
              <a:solidFill>
                <a:prstClr val="black"/>
              </a:solidFill>
              <a:latin typeface="Arial"/>
              <a:cs typeface="Arial"/>
            </a:endParaRPr>
          </a:p>
          <a:p>
            <a:pPr marL="893760" lvl="2" indent="-342875">
              <a:spcBef>
                <a:spcPts val="400"/>
              </a:spcBef>
              <a:buFont typeface="Wingdings" charset="2"/>
              <a:buChar char="Ø"/>
              <a:defRPr/>
            </a:pPr>
            <a:r>
              <a:rPr lang="en-US" sz="2200" dirty="0">
                <a:solidFill>
                  <a:prstClr val="black"/>
                </a:solidFill>
                <a:latin typeface="Arial"/>
                <a:cs typeface="Arial"/>
              </a:rPr>
              <a:t>GFSv16 Retrospective Stream 4 (combined with Stream 3)</a:t>
            </a:r>
          </a:p>
          <a:p>
            <a:pPr marL="893760" lvl="2" indent="-342875">
              <a:spcBef>
                <a:spcPts val="400"/>
              </a:spcBef>
              <a:buFont typeface="Wingdings" charset="2"/>
              <a:buChar char="Ø"/>
              <a:defRPr/>
            </a:pPr>
            <a:r>
              <a:rPr lang="en-US" sz="2200" dirty="0">
                <a:solidFill>
                  <a:prstClr val="black"/>
                </a:solidFill>
                <a:latin typeface="Arial"/>
                <a:cs typeface="Arial"/>
              </a:rPr>
              <a:t>GFSv16 Retrospective Stream 5 (</a:t>
            </a:r>
            <a:r>
              <a:rPr lang="en-US" sz="2200" dirty="0">
                <a:solidFill>
                  <a:srgbClr val="FF0000"/>
                </a:solidFill>
                <a:latin typeface="Arial"/>
                <a:cs typeface="Arial"/>
              </a:rPr>
              <a:t>8/31/18</a:t>
            </a:r>
            <a:r>
              <a:rPr lang="mr-IN" sz="2200" dirty="0">
                <a:solidFill>
                  <a:srgbClr val="FF0000"/>
                </a:solidFill>
                <a:latin typeface="Arial"/>
                <a:cs typeface="Arial"/>
              </a:rPr>
              <a:t>–</a:t>
            </a:r>
            <a:r>
              <a:rPr lang="en-US" sz="2200" dirty="0">
                <a:solidFill>
                  <a:srgbClr val="FF0000"/>
                </a:solidFill>
                <a:latin typeface="Arial"/>
                <a:cs typeface="Arial"/>
              </a:rPr>
              <a:t>10/12/18</a:t>
            </a:r>
            <a:r>
              <a:rPr lang="en-US" sz="2200" dirty="0">
                <a:solidFill>
                  <a:prstClr val="black"/>
                </a:solidFill>
                <a:latin typeface="Arial"/>
                <a:cs typeface="Arial"/>
              </a:rPr>
              <a:t>) </a:t>
            </a:r>
            <a:r>
              <a:rPr lang="en-US" sz="2200" dirty="0">
                <a:solidFill>
                  <a:prstClr val="black"/>
                </a:solidFill>
                <a:latin typeface="Arial"/>
                <a:cs typeface="Arial"/>
                <a:hlinkClick r:id="rId6"/>
              </a:rPr>
              <a:t>[Click here]</a:t>
            </a:r>
            <a:endParaRPr lang="en-US" sz="2200" dirty="0">
              <a:solidFill>
                <a:prstClr val="black"/>
              </a:solidFill>
              <a:latin typeface="Arial"/>
              <a:cs typeface="Arial"/>
            </a:endParaRPr>
          </a:p>
          <a:p>
            <a:pPr marL="893760" lvl="2" indent="-342875">
              <a:spcBef>
                <a:spcPts val="400"/>
              </a:spcBef>
              <a:buFont typeface="Wingdings" charset="2"/>
              <a:buChar char="Ø"/>
              <a:defRPr/>
            </a:pPr>
            <a:r>
              <a:rPr lang="en-US" sz="2200" dirty="0">
                <a:solidFill>
                  <a:prstClr val="black"/>
                </a:solidFill>
                <a:latin typeface="Arial"/>
                <a:cs typeface="Arial"/>
              </a:rPr>
              <a:t>GFSv16 Real-time Stream (</a:t>
            </a:r>
            <a:r>
              <a:rPr lang="en-US" sz="2200" dirty="0">
                <a:solidFill>
                  <a:srgbClr val="FF0000"/>
                </a:solidFill>
                <a:latin typeface="Arial"/>
                <a:cs typeface="Arial"/>
              </a:rPr>
              <a:t>5/19/20</a:t>
            </a:r>
            <a:r>
              <a:rPr lang="mr-IN" sz="2200" dirty="0">
                <a:solidFill>
                  <a:srgbClr val="FF0000"/>
                </a:solidFill>
                <a:latin typeface="Arial"/>
                <a:cs typeface="Arial"/>
              </a:rPr>
              <a:t>–</a:t>
            </a:r>
            <a:r>
              <a:rPr lang="en-US" sz="2200" dirty="0">
                <a:solidFill>
                  <a:srgbClr val="FF0000"/>
                </a:solidFill>
                <a:latin typeface="Arial"/>
                <a:cs typeface="Arial"/>
              </a:rPr>
              <a:t>present</a:t>
            </a:r>
            <a:r>
              <a:rPr lang="en-US" sz="2200" dirty="0">
                <a:solidFill>
                  <a:prstClr val="black"/>
                </a:solidFill>
                <a:latin typeface="Arial"/>
                <a:cs typeface="Arial"/>
              </a:rPr>
              <a:t>) </a:t>
            </a:r>
            <a:r>
              <a:rPr lang="en-US" sz="2200" dirty="0">
                <a:solidFill>
                  <a:prstClr val="black"/>
                </a:solidFill>
                <a:latin typeface="Arial"/>
                <a:cs typeface="Arial"/>
                <a:hlinkClick r:id="rId7"/>
              </a:rPr>
              <a:t>[Click here]</a:t>
            </a:r>
            <a:endParaRPr lang="en-US" sz="2200" dirty="0">
              <a:solidFill>
                <a:prstClr val="black"/>
              </a:solidFill>
              <a:latin typeface="Arial"/>
              <a:cs typeface="Arial"/>
            </a:endParaRP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defRPr/>
            </a:pPr>
            <a:endParaRPr lang="en-US" sz="3000" dirty="0">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3" tIns="60946" rIns="121893" bIns="60946" rtlCol="0">
            <a:spAutoFit/>
          </a:bodyPr>
          <a:lstStyle/>
          <a:p>
            <a:pPr algn="ctr">
              <a:defRPr/>
            </a:pP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defRPr/>
            </a:pPr>
            <a:endParaRPr lang="en-US">
              <a:solidFill>
                <a:prstClr val="white"/>
              </a:solidFill>
              <a:latin typeface="Calibri"/>
            </a:endParaRPr>
          </a:p>
        </p:txBody>
      </p:sp>
      <p:pic>
        <p:nvPicPr>
          <p:cNvPr id="12" name="Picture 11" descr="2000px-Seal_of_the_United_States_Department_of_Commerce.svg.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defRPr/>
            </a:pPr>
            <a:endParaRPr lang="en-US">
              <a:solidFill>
                <a:prstClr val="white"/>
              </a:solidFill>
              <a:latin typeface="Calibri"/>
            </a:endParaRPr>
          </a:p>
        </p:txBody>
      </p:sp>
      <p:pic>
        <p:nvPicPr>
          <p:cNvPr id="10" name="Picture 9" descr="1024px-NOAA_logo.svg.png"/>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2" y="419184"/>
            <a:ext cx="9156633" cy="523246"/>
          </a:xfrm>
          <a:prstGeom prst="rect">
            <a:avLst/>
          </a:prstGeom>
          <a:noFill/>
        </p:spPr>
        <p:txBody>
          <a:bodyPr wrap="square" lIns="121893" tIns="60946" rIns="121893" bIns="60946" rtlCol="0">
            <a:spAutoFit/>
          </a:bodyPr>
          <a:lstStyle/>
          <a:p>
            <a:pPr algn="ctr">
              <a:defRPr/>
            </a:pPr>
            <a:r>
              <a:rPr lang="en-US" sz="2600" b="1" dirty="0">
                <a:solidFill>
                  <a:schemeClr val="bg1"/>
                </a:solidFill>
                <a:latin typeface="Arial"/>
                <a:cs typeface="Arial"/>
              </a:rPr>
              <a:t>GFSv16 Evaluation Details</a:t>
            </a:r>
            <a:endParaRPr lang="en-US" sz="2600" b="1" dirty="0">
              <a:solidFill>
                <a:prstClr val="white"/>
              </a:solidFill>
              <a:latin typeface="Arial"/>
              <a:cs typeface="Arial"/>
            </a:endParaRPr>
          </a:p>
        </p:txBody>
      </p:sp>
      <p:sp>
        <p:nvSpPr>
          <p:cNvPr id="14" name="Rectangle 13"/>
          <p:cNvSpPr/>
          <p:nvPr/>
        </p:nvSpPr>
        <p:spPr>
          <a:xfrm>
            <a:off x="294656" y="1102846"/>
            <a:ext cx="9156633" cy="769441"/>
          </a:xfrm>
          <a:prstGeom prst="rect">
            <a:avLst/>
          </a:prstGeom>
        </p:spPr>
        <p:txBody>
          <a:bodyPr wrap="square" lIns="91436" tIns="45718" rIns="91436" bIns="45718">
            <a:spAutoFit/>
          </a:bodyPr>
          <a:lstStyle/>
          <a:p>
            <a:pPr marL="285736" lvl="1" indent="-283450">
              <a:spcBef>
                <a:spcPts val="400"/>
              </a:spcBef>
              <a:buFont typeface="Arial"/>
              <a:buChar char="•"/>
            </a:pPr>
            <a:r>
              <a:rPr lang="en-US" sz="2200" dirty="0">
                <a:latin typeface="Arial"/>
                <a:cs typeface="Arial"/>
              </a:rPr>
              <a:t>GFSv16 evaluation statistics </a:t>
            </a:r>
            <a:r>
              <a:rPr lang="en-US" sz="2200" dirty="0" smtClean="0">
                <a:latin typeface="Arial"/>
                <a:cs typeface="Arial"/>
              </a:rPr>
              <a:t>were generated </a:t>
            </a:r>
            <a:r>
              <a:rPr lang="en-US" sz="2200" dirty="0">
                <a:latin typeface="Arial"/>
                <a:cs typeface="Arial"/>
              </a:rPr>
              <a:t>for a variety of retrospective and real-time streams (webpage links </a:t>
            </a:r>
            <a:r>
              <a:rPr lang="en-US" sz="2200" dirty="0" smtClean="0">
                <a:latin typeface="Arial"/>
                <a:cs typeface="Arial"/>
              </a:rPr>
              <a:t>are in </a:t>
            </a:r>
            <a:r>
              <a:rPr lang="en-US" sz="2200" dirty="0">
                <a:latin typeface="Arial"/>
                <a:cs typeface="Arial"/>
              </a:rPr>
              <a:t>blue)</a:t>
            </a:r>
          </a:p>
        </p:txBody>
      </p:sp>
    </p:spTree>
    <p:extLst>
      <p:ext uri="{BB962C8B-B14F-4D97-AF65-F5344CB8AC3E}">
        <p14:creationId xmlns:p14="http://schemas.microsoft.com/office/powerpoint/2010/main" val="19910836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2" name="TextBox 21"/>
          <p:cNvSpPr txBox="1"/>
          <p:nvPr/>
        </p:nvSpPr>
        <p:spPr>
          <a:xfrm>
            <a:off x="5430148" y="1074875"/>
            <a:ext cx="3400093"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Midwest </a:t>
            </a:r>
            <a:r>
              <a:rPr lang="en-US" b="1" dirty="0" err="1" smtClean="0">
                <a:solidFill>
                  <a:srgbClr val="FF0000"/>
                </a:solidFill>
                <a:latin typeface="Arial"/>
                <a:cs typeface="Arial"/>
              </a:rPr>
              <a:t>Ptype</a:t>
            </a:r>
            <a:r>
              <a:rPr lang="en-US" b="1" dirty="0" smtClean="0">
                <a:solidFill>
                  <a:srgbClr val="FF0000"/>
                </a:solidFill>
                <a:latin typeface="Arial"/>
                <a:cs typeface="Arial"/>
              </a:rPr>
              <a:t> Event (F084)</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00Z 01/24/20 </a:t>
            </a:r>
            <a:endParaRPr lang="en-US" b="1" dirty="0">
              <a:solidFill>
                <a:srgbClr val="FF0000"/>
              </a:solidFill>
              <a:latin typeface="Arial"/>
              <a:cs typeface="Arial"/>
            </a:endParaRPr>
          </a:p>
        </p:txBody>
      </p:sp>
      <p:sp>
        <p:nvSpPr>
          <p:cNvPr id="19" name="TextBox 18"/>
          <p:cNvSpPr txBox="1"/>
          <p:nvPr/>
        </p:nvSpPr>
        <p:spPr>
          <a:xfrm>
            <a:off x="5044562" y="1921377"/>
            <a:ext cx="4241420" cy="1754327"/>
          </a:xfrm>
          <a:prstGeom prst="rect">
            <a:avLst/>
          </a:prstGeom>
          <a:noFill/>
        </p:spPr>
        <p:txBody>
          <a:bodyPr wrap="square" rtlCol="0">
            <a:spAutoFit/>
          </a:bodyPr>
          <a:lstStyle/>
          <a:p>
            <a:pPr marL="285750" indent="-285750">
              <a:buFont typeface="Arial"/>
              <a:buChar char="•"/>
            </a:pPr>
            <a:r>
              <a:rPr lang="en-US" b="1" dirty="0">
                <a:solidFill>
                  <a:srgbClr val="000000"/>
                </a:solidFill>
                <a:latin typeface="Arial"/>
                <a:cs typeface="Arial"/>
              </a:rPr>
              <a:t>Midwest </a:t>
            </a:r>
            <a:r>
              <a:rPr lang="en-US" b="1" dirty="0" err="1">
                <a:solidFill>
                  <a:srgbClr val="000000"/>
                </a:solidFill>
                <a:latin typeface="Arial"/>
                <a:cs typeface="Arial"/>
              </a:rPr>
              <a:t>Ptype</a:t>
            </a:r>
            <a:r>
              <a:rPr lang="en-US" b="1" dirty="0">
                <a:solidFill>
                  <a:srgbClr val="000000"/>
                </a:solidFill>
                <a:latin typeface="Arial"/>
                <a:cs typeface="Arial"/>
              </a:rPr>
              <a:t>: </a:t>
            </a:r>
            <a:r>
              <a:rPr lang="en-US" dirty="0">
                <a:solidFill>
                  <a:srgbClr val="000000"/>
                </a:solidFill>
                <a:latin typeface="Arial"/>
                <a:cs typeface="Arial"/>
              </a:rPr>
              <a:t>GFSv16 forecasted</a:t>
            </a:r>
            <a:br>
              <a:rPr lang="en-US" dirty="0">
                <a:solidFill>
                  <a:srgbClr val="000000"/>
                </a:solidFill>
                <a:latin typeface="Arial"/>
                <a:cs typeface="Arial"/>
              </a:rPr>
            </a:br>
            <a:r>
              <a:rPr lang="en-US" dirty="0">
                <a:solidFill>
                  <a:srgbClr val="000000"/>
                </a:solidFill>
                <a:latin typeface="Arial"/>
                <a:cs typeface="Arial"/>
              </a:rPr>
              <a:t>snow in MO/IA/WI that GFSv15 did not. GFSv15 low-level warming </a:t>
            </a:r>
            <a:br>
              <a:rPr lang="en-US" dirty="0">
                <a:solidFill>
                  <a:srgbClr val="000000"/>
                </a:solidFill>
                <a:latin typeface="Arial"/>
                <a:cs typeface="Arial"/>
              </a:rPr>
            </a:br>
            <a:r>
              <a:rPr lang="en-US" dirty="0">
                <a:solidFill>
                  <a:srgbClr val="000000"/>
                </a:solidFill>
                <a:latin typeface="Arial"/>
                <a:cs typeface="Arial"/>
              </a:rPr>
              <a:t>issue appears to be resolved.</a:t>
            </a:r>
          </a:p>
          <a:p>
            <a:pPr marL="285750" indent="-285750">
              <a:buFont typeface="Arial"/>
              <a:buChar char="•"/>
            </a:pPr>
            <a:endParaRPr lang="en-US" dirty="0" smtClean="0">
              <a:latin typeface="Arial"/>
              <a:cs typeface="Arial"/>
            </a:endParaRPr>
          </a:p>
          <a:p>
            <a:pPr marL="285750" indent="-285750">
              <a:buFont typeface="Arial"/>
              <a:buChar char="•"/>
            </a:pPr>
            <a:endParaRPr lang="en-US" dirty="0">
              <a:solidFill>
                <a:srgbClr val="FF0000"/>
              </a:solidFill>
              <a:latin typeface="Arial"/>
              <a:cs typeface="Aria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30" y="992074"/>
            <a:ext cx="3953346" cy="4151425"/>
          </a:xfrm>
          <a:prstGeom prst="rect">
            <a:avLst/>
          </a:prstGeom>
        </p:spPr>
      </p:pic>
      <p:sp>
        <p:nvSpPr>
          <p:cNvPr id="14" name="TextBox 13"/>
          <p:cNvSpPr txBox="1"/>
          <p:nvPr/>
        </p:nvSpPr>
        <p:spPr>
          <a:xfrm>
            <a:off x="656486" y="246859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16" name="TextBox 15"/>
          <p:cNvSpPr txBox="1"/>
          <p:nvPr/>
        </p:nvSpPr>
        <p:spPr>
          <a:xfrm>
            <a:off x="2644882" y="246859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17" name="TextBox 16"/>
          <p:cNvSpPr txBox="1"/>
          <p:nvPr/>
        </p:nvSpPr>
        <p:spPr>
          <a:xfrm>
            <a:off x="656486" y="4573526"/>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sp>
        <p:nvSpPr>
          <p:cNvPr id="18" name="TextBox 17"/>
          <p:cNvSpPr txBox="1"/>
          <p:nvPr/>
        </p:nvSpPr>
        <p:spPr>
          <a:xfrm>
            <a:off x="2644882" y="4573526"/>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 </a:t>
            </a:r>
            <a:r>
              <a:rPr lang="en-US" sz="1500" b="1" dirty="0" err="1" smtClean="0">
                <a:latin typeface="Arial"/>
                <a:cs typeface="Arial"/>
              </a:rPr>
              <a:t>Anl</a:t>
            </a:r>
            <a:r>
              <a:rPr lang="en-US" sz="1500" b="1" dirty="0" smtClean="0">
                <a:latin typeface="Arial"/>
                <a:cs typeface="Arial"/>
              </a:rPr>
              <a:t>.</a:t>
            </a:r>
            <a:endParaRPr lang="en-US" sz="1500" b="1" dirty="0">
              <a:latin typeface="Arial"/>
              <a:cs typeface="Arial"/>
            </a:endParaRPr>
          </a:p>
        </p:txBody>
      </p:sp>
      <p:sp>
        <p:nvSpPr>
          <p:cNvPr id="2" name="Connector 1"/>
          <p:cNvSpPr/>
          <p:nvPr/>
        </p:nvSpPr>
        <p:spPr>
          <a:xfrm>
            <a:off x="864012" y="3230085"/>
            <a:ext cx="1280871" cy="1204439"/>
          </a:xfrm>
          <a:prstGeom prst="flowChartConnector">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onnector 19"/>
          <p:cNvSpPr/>
          <p:nvPr/>
        </p:nvSpPr>
        <p:spPr>
          <a:xfrm>
            <a:off x="3610458" y="1743951"/>
            <a:ext cx="90002" cy="89995"/>
          </a:xfrm>
          <a:prstGeom prst="flowChartConnector">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3" name="Connector 22"/>
          <p:cNvSpPr/>
          <p:nvPr/>
        </p:nvSpPr>
        <p:spPr>
          <a:xfrm>
            <a:off x="1623515" y="1743951"/>
            <a:ext cx="90002" cy="89995"/>
          </a:xfrm>
          <a:prstGeom prst="flowChartConnector">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4" name="Connector 23"/>
          <p:cNvSpPr/>
          <p:nvPr/>
        </p:nvSpPr>
        <p:spPr>
          <a:xfrm>
            <a:off x="3610458" y="3825860"/>
            <a:ext cx="90002" cy="89995"/>
          </a:xfrm>
          <a:prstGeom prst="flowChartConnector">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5" name="Connector 24"/>
          <p:cNvSpPr/>
          <p:nvPr/>
        </p:nvSpPr>
        <p:spPr>
          <a:xfrm>
            <a:off x="1623515" y="3825860"/>
            <a:ext cx="90002" cy="89995"/>
          </a:xfrm>
          <a:prstGeom prst="flowChartConnector">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6" name="TextBox 2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Resolved Low-level Warming Issue</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1588672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2" name="TextBox 21"/>
          <p:cNvSpPr txBox="1"/>
          <p:nvPr/>
        </p:nvSpPr>
        <p:spPr>
          <a:xfrm>
            <a:off x="5430148" y="1074875"/>
            <a:ext cx="3400093"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Midwest </a:t>
            </a:r>
            <a:r>
              <a:rPr lang="en-US" b="1" dirty="0" err="1" smtClean="0">
                <a:solidFill>
                  <a:srgbClr val="FF0000"/>
                </a:solidFill>
                <a:latin typeface="Arial"/>
                <a:cs typeface="Arial"/>
              </a:rPr>
              <a:t>Ptype</a:t>
            </a:r>
            <a:r>
              <a:rPr lang="en-US" b="1" dirty="0" smtClean="0">
                <a:solidFill>
                  <a:srgbClr val="FF0000"/>
                </a:solidFill>
                <a:latin typeface="Arial"/>
                <a:cs typeface="Arial"/>
              </a:rPr>
              <a:t> Event (F084)</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00Z 01/24/20 </a:t>
            </a:r>
            <a:endParaRPr lang="en-US" b="1" dirty="0">
              <a:solidFill>
                <a:srgbClr val="FF0000"/>
              </a:solidFill>
              <a:latin typeface="Arial"/>
              <a:cs typeface="Arial"/>
            </a:endParaRPr>
          </a:p>
        </p:txBody>
      </p:sp>
      <p:sp>
        <p:nvSpPr>
          <p:cNvPr id="19" name="TextBox 18"/>
          <p:cNvSpPr txBox="1"/>
          <p:nvPr/>
        </p:nvSpPr>
        <p:spPr>
          <a:xfrm>
            <a:off x="5044562" y="1921377"/>
            <a:ext cx="4241420" cy="2308324"/>
          </a:xfrm>
          <a:prstGeom prst="rect">
            <a:avLst/>
          </a:prstGeom>
          <a:noFill/>
        </p:spPr>
        <p:txBody>
          <a:bodyPr wrap="square" rtlCol="0">
            <a:spAutoFit/>
          </a:bodyPr>
          <a:lstStyle/>
          <a:p>
            <a:pPr marL="285750" indent="-285750">
              <a:buFont typeface="Arial"/>
              <a:buChar char="•"/>
            </a:pPr>
            <a:r>
              <a:rPr lang="en-US" b="1" dirty="0">
                <a:solidFill>
                  <a:srgbClr val="000000"/>
                </a:solidFill>
                <a:latin typeface="Arial"/>
                <a:cs typeface="Arial"/>
              </a:rPr>
              <a:t>Midwest </a:t>
            </a:r>
            <a:r>
              <a:rPr lang="en-US" b="1" dirty="0" err="1">
                <a:solidFill>
                  <a:srgbClr val="000000"/>
                </a:solidFill>
                <a:latin typeface="Arial"/>
                <a:cs typeface="Arial"/>
              </a:rPr>
              <a:t>Ptype</a:t>
            </a:r>
            <a:r>
              <a:rPr lang="en-US" b="1" dirty="0">
                <a:solidFill>
                  <a:srgbClr val="000000"/>
                </a:solidFill>
                <a:latin typeface="Arial"/>
                <a:cs typeface="Arial"/>
              </a:rPr>
              <a:t>: </a:t>
            </a:r>
            <a:r>
              <a:rPr lang="en-US" dirty="0">
                <a:solidFill>
                  <a:srgbClr val="000000"/>
                </a:solidFill>
                <a:latin typeface="Arial"/>
                <a:cs typeface="Arial"/>
              </a:rPr>
              <a:t>GFSv16 forecasted</a:t>
            </a:r>
            <a:br>
              <a:rPr lang="en-US" dirty="0">
                <a:solidFill>
                  <a:srgbClr val="000000"/>
                </a:solidFill>
                <a:latin typeface="Arial"/>
                <a:cs typeface="Arial"/>
              </a:rPr>
            </a:br>
            <a:r>
              <a:rPr lang="en-US" dirty="0">
                <a:solidFill>
                  <a:srgbClr val="000000"/>
                </a:solidFill>
                <a:latin typeface="Arial"/>
                <a:cs typeface="Arial"/>
              </a:rPr>
              <a:t>snow in MO/IA/WI that GFSv15 did not. GFSv15 low-level warming </a:t>
            </a:r>
            <a:br>
              <a:rPr lang="en-US" dirty="0">
                <a:solidFill>
                  <a:srgbClr val="000000"/>
                </a:solidFill>
                <a:latin typeface="Arial"/>
                <a:cs typeface="Arial"/>
              </a:rPr>
            </a:br>
            <a:r>
              <a:rPr lang="en-US" dirty="0">
                <a:solidFill>
                  <a:srgbClr val="000000"/>
                </a:solidFill>
                <a:latin typeface="Arial"/>
                <a:cs typeface="Arial"/>
              </a:rPr>
              <a:t>issue appears to be resolved.</a:t>
            </a:r>
          </a:p>
          <a:p>
            <a:pPr marL="285750" indent="-285750">
              <a:buFont typeface="Arial"/>
              <a:buChar char="•"/>
            </a:pPr>
            <a:r>
              <a:rPr lang="en-US" dirty="0" smtClean="0">
                <a:solidFill>
                  <a:srgbClr val="000000"/>
                </a:solidFill>
                <a:latin typeface="Arial"/>
                <a:cs typeface="Arial"/>
              </a:rPr>
              <a:t/>
            </a:r>
            <a:br>
              <a:rPr lang="en-US" dirty="0" smtClean="0">
                <a:solidFill>
                  <a:srgbClr val="000000"/>
                </a:solidFill>
                <a:latin typeface="Arial"/>
                <a:cs typeface="Arial"/>
              </a:rPr>
            </a:br>
            <a:endParaRPr lang="en-US" dirty="0">
              <a:solidFill>
                <a:srgbClr val="FF0000"/>
              </a:solidFill>
              <a:latin typeface="Arial"/>
              <a:cs typeface="Arial"/>
            </a:endParaRPr>
          </a:p>
          <a:p>
            <a:pPr marL="285750" indent="-285750">
              <a:buFont typeface="Arial"/>
              <a:buChar char="•"/>
            </a:pPr>
            <a:endParaRPr lang="en-US" dirty="0" smtClean="0">
              <a:latin typeface="Arial"/>
              <a:cs typeface="Arial"/>
            </a:endParaRPr>
          </a:p>
          <a:p>
            <a:pPr marL="285750" indent="-285750">
              <a:buFont typeface="Arial"/>
              <a:buChar char="•"/>
            </a:pPr>
            <a:endParaRPr lang="en-US" dirty="0">
              <a:solidFill>
                <a:srgbClr val="FF0000"/>
              </a:solidFill>
              <a:latin typeface="Arial"/>
              <a:cs typeface="Arial"/>
            </a:endParaRPr>
          </a:p>
        </p:txBody>
      </p:sp>
      <p:pic>
        <p:nvPicPr>
          <p:cNvPr id="4" name="Picture 3" descr="2020012012_744550_14 (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21" y="1178559"/>
            <a:ext cx="5141594" cy="3688535"/>
          </a:xfrm>
          <a:prstGeom prst="rect">
            <a:avLst/>
          </a:prstGeom>
        </p:spPr>
      </p:pic>
      <p:sp>
        <p:nvSpPr>
          <p:cNvPr id="5" name="TextBox 4"/>
          <p:cNvSpPr txBox="1"/>
          <p:nvPr/>
        </p:nvSpPr>
        <p:spPr>
          <a:xfrm>
            <a:off x="951589" y="3544535"/>
            <a:ext cx="1044314" cy="923330"/>
          </a:xfrm>
          <a:prstGeom prst="rect">
            <a:avLst/>
          </a:prstGeom>
          <a:solidFill>
            <a:srgbClr val="FFFFFF"/>
          </a:solidFill>
          <a:ln>
            <a:solidFill>
              <a:schemeClr val="tx1"/>
            </a:solidFill>
          </a:ln>
        </p:spPr>
        <p:txBody>
          <a:bodyPr wrap="none" rtlCol="0">
            <a:spAutoFit/>
          </a:bodyPr>
          <a:lstStyle/>
          <a:p>
            <a:r>
              <a:rPr lang="en-US" b="1" dirty="0" smtClean="0">
                <a:solidFill>
                  <a:srgbClr val="0000FF"/>
                </a:solidFill>
                <a:latin typeface="Arial"/>
                <a:cs typeface="Arial"/>
              </a:rPr>
              <a:t>GFSv15</a:t>
            </a:r>
          </a:p>
          <a:p>
            <a:r>
              <a:rPr lang="en-US" b="1" dirty="0" smtClean="0">
                <a:solidFill>
                  <a:srgbClr val="FF0000"/>
                </a:solidFill>
                <a:latin typeface="Arial"/>
                <a:cs typeface="Arial"/>
              </a:rPr>
              <a:t>GFSv16</a:t>
            </a:r>
          </a:p>
          <a:p>
            <a:r>
              <a:rPr lang="en-US" b="1" dirty="0" smtClean="0">
                <a:latin typeface="Arial"/>
                <a:cs typeface="Arial"/>
              </a:rPr>
              <a:t>OBS</a:t>
            </a:r>
            <a:endParaRPr lang="en-US" b="1" dirty="0">
              <a:latin typeface="Arial"/>
              <a:cs typeface="Arial"/>
            </a:endParaRPr>
          </a:p>
        </p:txBody>
      </p:sp>
      <p:sp>
        <p:nvSpPr>
          <p:cNvPr id="14" name="TextBox 13"/>
          <p:cNvSpPr txBox="1"/>
          <p:nvPr/>
        </p:nvSpPr>
        <p:spPr>
          <a:xfrm>
            <a:off x="3008938" y="1567317"/>
            <a:ext cx="1345165" cy="307777"/>
          </a:xfrm>
          <a:prstGeom prst="rect">
            <a:avLst/>
          </a:prstGeom>
          <a:solidFill>
            <a:srgbClr val="FFFFFF"/>
          </a:solidFill>
          <a:ln>
            <a:solidFill>
              <a:schemeClr val="tx1"/>
            </a:solidFill>
          </a:ln>
        </p:spPr>
        <p:txBody>
          <a:bodyPr wrap="none" rtlCol="0">
            <a:spAutoFit/>
          </a:bodyPr>
          <a:lstStyle/>
          <a:p>
            <a:r>
              <a:rPr lang="en-US" sz="1400" b="1" dirty="0" smtClean="0">
                <a:solidFill>
                  <a:srgbClr val="000000"/>
                </a:solidFill>
                <a:latin typeface="Arial"/>
                <a:cs typeface="Arial"/>
              </a:rPr>
              <a:t>Davenport, IA</a:t>
            </a:r>
            <a:endParaRPr lang="en-US" sz="1400" b="1" dirty="0">
              <a:solidFill>
                <a:srgbClr val="000000"/>
              </a:solidFill>
              <a:latin typeface="Arial"/>
              <a:cs typeface="Arial"/>
            </a:endParaRPr>
          </a:p>
        </p:txBody>
      </p:sp>
      <p:cxnSp>
        <p:nvCxnSpPr>
          <p:cNvPr id="16" name="Straight Connector 15"/>
          <p:cNvCxnSpPr/>
          <p:nvPr/>
        </p:nvCxnSpPr>
        <p:spPr>
          <a:xfrm flipV="1">
            <a:off x="2568489" y="2804086"/>
            <a:ext cx="1833616" cy="1833715"/>
          </a:xfrm>
          <a:prstGeom prst="line">
            <a:avLst/>
          </a:prstGeom>
          <a:ln>
            <a:solidFill>
              <a:srgbClr val="660066"/>
            </a:solidFill>
          </a:ln>
          <a:effectLst/>
        </p:spPr>
        <p:style>
          <a:lnRef idx="2">
            <a:schemeClr val="accent1"/>
          </a:lnRef>
          <a:fillRef idx="0">
            <a:schemeClr val="accent1"/>
          </a:fillRef>
          <a:effectRef idx="1">
            <a:schemeClr val="accent1"/>
          </a:effectRef>
          <a:fontRef idx="minor">
            <a:schemeClr val="tx1"/>
          </a:fontRef>
        </p:style>
      </p:cxnSp>
      <p:sp>
        <p:nvSpPr>
          <p:cNvPr id="29" name="Connector 28"/>
          <p:cNvSpPr/>
          <p:nvPr/>
        </p:nvSpPr>
        <p:spPr>
          <a:xfrm>
            <a:off x="2287203" y="3624265"/>
            <a:ext cx="1280871" cy="1007349"/>
          </a:xfrm>
          <a:prstGeom prst="flowChartConnector">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Resolved Low-level Warming Issue</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125494716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044562" y="1921377"/>
            <a:ext cx="4241420" cy="2585323"/>
          </a:xfrm>
          <a:prstGeom prst="rect">
            <a:avLst/>
          </a:prstGeom>
          <a:noFill/>
        </p:spPr>
        <p:txBody>
          <a:bodyPr wrap="square" rtlCol="0">
            <a:spAutoFit/>
          </a:bodyPr>
          <a:lstStyle/>
          <a:p>
            <a:pPr marL="285750" indent="-285750">
              <a:buFont typeface="Arial"/>
              <a:buChar char="•"/>
            </a:pPr>
            <a:r>
              <a:rPr lang="en-US" b="1" dirty="0">
                <a:solidFill>
                  <a:srgbClr val="000000"/>
                </a:solidFill>
                <a:latin typeface="Arial"/>
                <a:cs typeface="Arial"/>
              </a:rPr>
              <a:t>Midwest </a:t>
            </a:r>
            <a:r>
              <a:rPr lang="en-US" b="1" dirty="0" err="1">
                <a:solidFill>
                  <a:srgbClr val="000000"/>
                </a:solidFill>
                <a:latin typeface="Arial"/>
                <a:cs typeface="Arial"/>
              </a:rPr>
              <a:t>Ptype</a:t>
            </a:r>
            <a:r>
              <a:rPr lang="en-US" b="1" dirty="0">
                <a:solidFill>
                  <a:srgbClr val="000000"/>
                </a:solidFill>
                <a:latin typeface="Arial"/>
                <a:cs typeface="Arial"/>
              </a:rPr>
              <a:t>: </a:t>
            </a:r>
            <a:r>
              <a:rPr lang="en-US" dirty="0">
                <a:solidFill>
                  <a:srgbClr val="000000"/>
                </a:solidFill>
                <a:latin typeface="Arial"/>
                <a:cs typeface="Arial"/>
              </a:rPr>
              <a:t>GFSv16 forecasted</a:t>
            </a:r>
            <a:br>
              <a:rPr lang="en-US" dirty="0">
                <a:solidFill>
                  <a:srgbClr val="000000"/>
                </a:solidFill>
                <a:latin typeface="Arial"/>
                <a:cs typeface="Arial"/>
              </a:rPr>
            </a:br>
            <a:r>
              <a:rPr lang="en-US" dirty="0">
                <a:solidFill>
                  <a:srgbClr val="000000"/>
                </a:solidFill>
                <a:latin typeface="Arial"/>
                <a:cs typeface="Arial"/>
              </a:rPr>
              <a:t>snow in MO/IA/WI that GFSv15 did not. GFSv15 low-level warming </a:t>
            </a:r>
            <a:br>
              <a:rPr lang="en-US" dirty="0">
                <a:solidFill>
                  <a:srgbClr val="000000"/>
                </a:solidFill>
                <a:latin typeface="Arial"/>
                <a:cs typeface="Arial"/>
              </a:rPr>
            </a:br>
            <a:r>
              <a:rPr lang="en-US" dirty="0">
                <a:solidFill>
                  <a:srgbClr val="000000"/>
                </a:solidFill>
                <a:latin typeface="Arial"/>
                <a:cs typeface="Arial"/>
              </a:rPr>
              <a:t>issue appears to be resolved.</a:t>
            </a:r>
          </a:p>
          <a:p>
            <a:pPr marL="285750" indent="-285750">
              <a:buFont typeface="Arial"/>
              <a:buChar char="•"/>
            </a:pPr>
            <a:endParaRPr lang="en-US" dirty="0">
              <a:solidFill>
                <a:srgbClr val="000000"/>
              </a:solidFill>
              <a:latin typeface="Arial"/>
              <a:cs typeface="Arial"/>
            </a:endParaRPr>
          </a:p>
          <a:p>
            <a:pPr marL="285750" indent="-285750">
              <a:buFont typeface="Arial"/>
              <a:buChar char="•"/>
            </a:pPr>
            <a:r>
              <a:rPr lang="en-US" b="1" dirty="0">
                <a:solidFill>
                  <a:srgbClr val="000000"/>
                </a:solidFill>
                <a:latin typeface="Arial"/>
                <a:cs typeface="Arial"/>
              </a:rPr>
              <a:t>N Plains: </a:t>
            </a:r>
            <a:r>
              <a:rPr lang="en-US" dirty="0">
                <a:solidFill>
                  <a:srgbClr val="000000"/>
                </a:solidFill>
                <a:latin typeface="Arial"/>
                <a:cs typeface="Arial"/>
              </a:rPr>
              <a:t>GFSv16 forecasted snow is MN/ND/SD that GFSv15 did </a:t>
            </a:r>
            <a:r>
              <a:rPr lang="en-US" dirty="0" smtClean="0">
                <a:solidFill>
                  <a:srgbClr val="000000"/>
                </a:solidFill>
                <a:latin typeface="Arial"/>
                <a:cs typeface="Arial"/>
              </a:rPr>
              <a:t>not</a:t>
            </a:r>
            <a:endParaRPr lang="en-US" dirty="0">
              <a:solidFill>
                <a:srgbClr val="FF0000"/>
              </a:solidFill>
              <a:latin typeface="Arial"/>
              <a:cs typeface="Arial"/>
            </a:endParaRPr>
          </a:p>
          <a:p>
            <a:pPr marL="285750" indent="-285750">
              <a:buFont typeface="Arial"/>
              <a:buChar char="•"/>
            </a:pPr>
            <a:endParaRPr lang="en-US" dirty="0" smtClean="0">
              <a:latin typeface="Arial"/>
              <a:cs typeface="Arial"/>
            </a:endParaRPr>
          </a:p>
          <a:p>
            <a:pPr marL="285750" indent="-285750">
              <a:buFont typeface="Arial"/>
              <a:buChar char="•"/>
            </a:pPr>
            <a:endParaRPr lang="en-US" dirty="0">
              <a:solidFill>
                <a:srgbClr val="FF0000"/>
              </a:solidFill>
              <a:latin typeface="Arial"/>
              <a:cs typeface="Arial"/>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9" y="1013914"/>
            <a:ext cx="5273285" cy="4058769"/>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2" name="TextBox 21"/>
          <p:cNvSpPr txBox="1"/>
          <p:nvPr/>
        </p:nvSpPr>
        <p:spPr>
          <a:xfrm>
            <a:off x="5430148" y="1074875"/>
            <a:ext cx="3400093"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Northern Plains </a:t>
            </a:r>
            <a:r>
              <a:rPr lang="en-US" b="1" dirty="0" err="1" smtClean="0">
                <a:solidFill>
                  <a:srgbClr val="FF0000"/>
                </a:solidFill>
                <a:latin typeface="Arial"/>
                <a:cs typeface="Arial"/>
              </a:rPr>
              <a:t>Ptype</a:t>
            </a:r>
            <a:r>
              <a:rPr lang="en-US" b="1" dirty="0" smtClean="0">
                <a:solidFill>
                  <a:srgbClr val="FF0000"/>
                </a:solidFill>
                <a:latin typeface="Arial"/>
                <a:cs typeface="Arial"/>
              </a:rPr>
              <a:t> (F048)</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12Z 11/30/19 </a:t>
            </a:r>
            <a:endParaRPr lang="en-US" b="1" dirty="0">
              <a:solidFill>
                <a:srgbClr val="FF0000"/>
              </a:solidFill>
              <a:latin typeface="Arial"/>
              <a:cs typeface="Arial"/>
            </a:endParaRPr>
          </a:p>
        </p:txBody>
      </p:sp>
      <p:sp>
        <p:nvSpPr>
          <p:cNvPr id="30" name="TextBox 29"/>
          <p:cNvSpPr txBox="1"/>
          <p:nvPr/>
        </p:nvSpPr>
        <p:spPr>
          <a:xfrm>
            <a:off x="57046" y="241779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GFSv15</a:t>
            </a:r>
            <a:endParaRPr lang="en-US" sz="1500" b="1" dirty="0">
              <a:latin typeface="Arial"/>
              <a:cs typeface="Arial"/>
            </a:endParaRPr>
          </a:p>
        </p:txBody>
      </p:sp>
      <p:sp>
        <p:nvSpPr>
          <p:cNvPr id="31" name="TextBox 30"/>
          <p:cNvSpPr txBox="1"/>
          <p:nvPr/>
        </p:nvSpPr>
        <p:spPr>
          <a:xfrm>
            <a:off x="2726162" y="241779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GFSv16</a:t>
            </a:r>
            <a:endParaRPr lang="en-US" sz="1500" b="1" dirty="0">
              <a:latin typeface="Arial"/>
              <a:cs typeface="Arial"/>
            </a:endParaRPr>
          </a:p>
        </p:txBody>
      </p:sp>
      <p:sp>
        <p:nvSpPr>
          <p:cNvPr id="37" name="Rectangle 36"/>
          <p:cNvSpPr/>
          <p:nvPr/>
        </p:nvSpPr>
        <p:spPr>
          <a:xfrm>
            <a:off x="1041769" y="3048000"/>
            <a:ext cx="3325767" cy="2095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24157" t="50116"/>
          <a:stretch/>
        </p:blipFill>
        <p:spPr>
          <a:xfrm>
            <a:off x="0" y="3048000"/>
            <a:ext cx="3999414" cy="2024683"/>
          </a:xfrm>
          <a:prstGeom prst="rect">
            <a:avLst/>
          </a:prstGeom>
        </p:spPr>
      </p:pic>
      <p:sp>
        <p:nvSpPr>
          <p:cNvPr id="32" name="TextBox 31"/>
          <p:cNvSpPr txBox="1"/>
          <p:nvPr/>
        </p:nvSpPr>
        <p:spPr>
          <a:xfrm>
            <a:off x="57046" y="4593820"/>
            <a:ext cx="1139233" cy="323165"/>
          </a:xfrm>
          <a:prstGeom prst="rect">
            <a:avLst/>
          </a:prstGeom>
          <a:solidFill>
            <a:srgbClr val="FFFFFF"/>
          </a:solidFill>
          <a:ln>
            <a:solidFill>
              <a:schemeClr val="tx1"/>
            </a:solidFill>
          </a:ln>
        </p:spPr>
        <p:txBody>
          <a:bodyPr wrap="square" rtlCol="0">
            <a:spAutoFit/>
          </a:bodyPr>
          <a:lstStyle/>
          <a:p>
            <a:pPr algn="ctr"/>
            <a:r>
              <a:rPr lang="en-US" sz="1500" b="1" dirty="0" smtClean="0">
                <a:latin typeface="Arial"/>
                <a:cs typeface="Arial"/>
              </a:rPr>
              <a:t>v16−v15</a:t>
            </a:r>
            <a:endParaRPr lang="en-US" sz="1500" b="1" dirty="0">
              <a:latin typeface="Arial"/>
              <a:cs typeface="Arial"/>
            </a:endParaRPr>
          </a:p>
        </p:txBody>
      </p:sp>
      <p:pic>
        <p:nvPicPr>
          <p:cNvPr id="38" name="Picture 37">
            <a:extLst>
              <a:ext uri="{FF2B5EF4-FFF2-40B4-BE49-F238E27FC236}">
                <a16:creationId xmlns="" xmlns:a16="http://schemas.microsoft.com/office/drawing/2014/main" id="{48BAD946-60AC-C549-B766-8EAE3631E9F9}"/>
              </a:ext>
            </a:extLst>
          </p:cNvPr>
          <p:cNvPicPr>
            <a:picLocks noChangeAspect="1"/>
          </p:cNvPicPr>
          <p:nvPr/>
        </p:nvPicPr>
        <p:blipFill>
          <a:blip r:embed="rId5"/>
          <a:stretch>
            <a:fillRect/>
          </a:stretch>
        </p:blipFill>
        <p:spPr>
          <a:xfrm>
            <a:off x="3209305" y="3015201"/>
            <a:ext cx="1871085" cy="1988028"/>
          </a:xfrm>
          <a:prstGeom prst="rect">
            <a:avLst/>
          </a:prstGeom>
        </p:spPr>
      </p:pic>
      <p:sp>
        <p:nvSpPr>
          <p:cNvPr id="34" name="TextBox 33"/>
          <p:cNvSpPr txBox="1"/>
          <p:nvPr/>
        </p:nvSpPr>
        <p:spPr>
          <a:xfrm>
            <a:off x="3030709" y="4593820"/>
            <a:ext cx="579121" cy="323165"/>
          </a:xfrm>
          <a:prstGeom prst="rect">
            <a:avLst/>
          </a:prstGeom>
          <a:solidFill>
            <a:srgbClr val="FFFFFF"/>
          </a:solidFill>
          <a:ln>
            <a:solidFill>
              <a:schemeClr val="tx1"/>
            </a:solidFill>
          </a:ln>
        </p:spPr>
        <p:txBody>
          <a:bodyPr wrap="square" rtlCol="0">
            <a:spAutoFit/>
          </a:bodyPr>
          <a:lstStyle/>
          <a:p>
            <a:pPr algn="ctr"/>
            <a:r>
              <a:rPr lang="en-US" sz="1500" b="1" dirty="0" err="1" smtClean="0">
                <a:latin typeface="Arial"/>
                <a:cs typeface="Arial"/>
              </a:rPr>
              <a:t>Obs</a:t>
            </a:r>
            <a:endParaRPr lang="en-US" sz="1500" b="1" dirty="0">
              <a:latin typeface="Arial"/>
              <a:cs typeface="Arial"/>
            </a:endParaRPr>
          </a:p>
        </p:txBody>
      </p:sp>
      <p:sp>
        <p:nvSpPr>
          <p:cNvPr id="23" name="Connector 22"/>
          <p:cNvSpPr/>
          <p:nvPr/>
        </p:nvSpPr>
        <p:spPr>
          <a:xfrm>
            <a:off x="3695168" y="1528732"/>
            <a:ext cx="90002" cy="89995"/>
          </a:xfrm>
          <a:prstGeom prst="flowChartConnector">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4" name="Connector 23"/>
          <p:cNvSpPr/>
          <p:nvPr/>
        </p:nvSpPr>
        <p:spPr>
          <a:xfrm>
            <a:off x="1041769" y="1528732"/>
            <a:ext cx="90002" cy="89995"/>
          </a:xfrm>
          <a:prstGeom prst="flowChartConnector">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6" name="Connector 25"/>
          <p:cNvSpPr/>
          <p:nvPr/>
        </p:nvSpPr>
        <p:spPr>
          <a:xfrm>
            <a:off x="3700460" y="4072796"/>
            <a:ext cx="90002" cy="89995"/>
          </a:xfrm>
          <a:prstGeom prst="flowChartConnector">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7" name="Connector 26"/>
          <p:cNvSpPr/>
          <p:nvPr/>
        </p:nvSpPr>
        <p:spPr>
          <a:xfrm>
            <a:off x="1041769" y="3596580"/>
            <a:ext cx="90002" cy="89995"/>
          </a:xfrm>
          <a:prstGeom prst="flowChartConnector">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5" name="TextBox 24"/>
          <p:cNvSpPr txBox="1"/>
          <p:nvPr/>
        </p:nvSpPr>
        <p:spPr>
          <a:xfrm>
            <a:off x="5214017" y="4545653"/>
            <a:ext cx="3791295" cy="584776"/>
          </a:xfrm>
          <a:prstGeom prst="rect">
            <a:avLst/>
          </a:prstGeom>
          <a:solidFill>
            <a:srgbClr val="FFFF00"/>
          </a:solidFill>
        </p:spPr>
        <p:txBody>
          <a:bodyPr wrap="none" rtlCol="0">
            <a:spAutoFit/>
          </a:bodyPr>
          <a:lstStyle/>
          <a:p>
            <a:pPr algn="ctr"/>
            <a:r>
              <a:rPr lang="en-US" sz="1600" i="1" dirty="0" smtClean="0">
                <a:latin typeface="Arial"/>
                <a:cs typeface="Arial"/>
              </a:rPr>
              <a:t>Thanks to </a:t>
            </a:r>
            <a:r>
              <a:rPr lang="en-US" sz="1600" i="1" dirty="0" err="1">
                <a:latin typeface="Arial"/>
                <a:cs typeface="Arial"/>
              </a:rPr>
              <a:t>Chauncy</a:t>
            </a:r>
            <a:r>
              <a:rPr lang="en-US" sz="1600" i="1" dirty="0">
                <a:latin typeface="Arial"/>
                <a:cs typeface="Arial"/>
              </a:rPr>
              <a:t> Schultz (WFO </a:t>
            </a:r>
            <a:r>
              <a:rPr lang="en-US" sz="1600" i="1" dirty="0" smtClean="0">
                <a:latin typeface="Arial"/>
                <a:cs typeface="Arial"/>
              </a:rPr>
              <a:t>BIS)</a:t>
            </a:r>
          </a:p>
          <a:p>
            <a:pPr algn="ctr"/>
            <a:r>
              <a:rPr lang="en-US" sz="1600" i="1" dirty="0" smtClean="0">
                <a:latin typeface="Arial"/>
                <a:cs typeface="Arial"/>
              </a:rPr>
              <a:t>See 2/6/20 MEG Presentation</a:t>
            </a:r>
            <a:endParaRPr lang="en-US" sz="1600" i="1" dirty="0">
              <a:latin typeface="Arial"/>
              <a:cs typeface="Arial"/>
            </a:endParaRPr>
          </a:p>
        </p:txBody>
      </p:sp>
      <p:sp>
        <p:nvSpPr>
          <p:cNvPr id="29" name="TextBox 28"/>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Resolved Low-level Warming Issue</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2065042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044562" y="1921377"/>
            <a:ext cx="4241420" cy="3416320"/>
          </a:xfrm>
          <a:prstGeom prst="rect">
            <a:avLst/>
          </a:prstGeom>
          <a:noFill/>
        </p:spPr>
        <p:txBody>
          <a:bodyPr wrap="square" rtlCol="0">
            <a:spAutoFit/>
          </a:bodyPr>
          <a:lstStyle/>
          <a:p>
            <a:pPr marL="285750" indent="-285750">
              <a:buFont typeface="Arial"/>
              <a:buChar char="•"/>
            </a:pPr>
            <a:r>
              <a:rPr lang="en-US" b="1" dirty="0">
                <a:solidFill>
                  <a:srgbClr val="000000"/>
                </a:solidFill>
                <a:latin typeface="Arial"/>
                <a:cs typeface="Arial"/>
              </a:rPr>
              <a:t>Midwest </a:t>
            </a:r>
            <a:r>
              <a:rPr lang="en-US" b="1" dirty="0" err="1">
                <a:solidFill>
                  <a:srgbClr val="000000"/>
                </a:solidFill>
                <a:latin typeface="Arial"/>
                <a:cs typeface="Arial"/>
              </a:rPr>
              <a:t>Ptype</a:t>
            </a:r>
            <a:r>
              <a:rPr lang="en-US" b="1" dirty="0">
                <a:solidFill>
                  <a:srgbClr val="000000"/>
                </a:solidFill>
                <a:latin typeface="Arial"/>
                <a:cs typeface="Arial"/>
              </a:rPr>
              <a:t>: </a:t>
            </a:r>
            <a:r>
              <a:rPr lang="en-US" dirty="0">
                <a:solidFill>
                  <a:srgbClr val="000000"/>
                </a:solidFill>
                <a:latin typeface="Arial"/>
                <a:cs typeface="Arial"/>
              </a:rPr>
              <a:t>GFSv16 forecasted</a:t>
            </a:r>
            <a:br>
              <a:rPr lang="en-US" dirty="0">
                <a:solidFill>
                  <a:srgbClr val="000000"/>
                </a:solidFill>
                <a:latin typeface="Arial"/>
                <a:cs typeface="Arial"/>
              </a:rPr>
            </a:br>
            <a:r>
              <a:rPr lang="en-US" dirty="0">
                <a:solidFill>
                  <a:srgbClr val="000000"/>
                </a:solidFill>
                <a:latin typeface="Arial"/>
                <a:cs typeface="Arial"/>
              </a:rPr>
              <a:t>snow in MO/IA/WI that GFSv15 did not. GFSv15 low-level warming </a:t>
            </a:r>
            <a:br>
              <a:rPr lang="en-US" dirty="0">
                <a:solidFill>
                  <a:srgbClr val="000000"/>
                </a:solidFill>
                <a:latin typeface="Arial"/>
                <a:cs typeface="Arial"/>
              </a:rPr>
            </a:br>
            <a:r>
              <a:rPr lang="en-US" dirty="0">
                <a:solidFill>
                  <a:srgbClr val="000000"/>
                </a:solidFill>
                <a:latin typeface="Arial"/>
                <a:cs typeface="Arial"/>
              </a:rPr>
              <a:t>issue appears to be resolved.</a:t>
            </a:r>
          </a:p>
          <a:p>
            <a:pPr marL="285750" indent="-285750">
              <a:buFont typeface="Arial"/>
              <a:buChar char="•"/>
            </a:pPr>
            <a:endParaRPr lang="en-US" dirty="0">
              <a:solidFill>
                <a:srgbClr val="000000"/>
              </a:solidFill>
              <a:latin typeface="Arial"/>
              <a:cs typeface="Arial"/>
            </a:endParaRPr>
          </a:p>
          <a:p>
            <a:pPr marL="285750" indent="-285750">
              <a:buFont typeface="Arial"/>
              <a:buChar char="•"/>
            </a:pPr>
            <a:r>
              <a:rPr lang="en-US" b="1" dirty="0">
                <a:solidFill>
                  <a:srgbClr val="000000"/>
                </a:solidFill>
                <a:latin typeface="Arial"/>
                <a:cs typeface="Arial"/>
              </a:rPr>
              <a:t>N Plains: </a:t>
            </a:r>
            <a:r>
              <a:rPr lang="en-US" dirty="0">
                <a:solidFill>
                  <a:srgbClr val="000000"/>
                </a:solidFill>
                <a:latin typeface="Arial"/>
                <a:cs typeface="Arial"/>
              </a:rPr>
              <a:t>GFSv16 forecasted snow is MN/ND/SD that GFSv15 did not</a:t>
            </a:r>
            <a:br>
              <a:rPr lang="en-US" dirty="0">
                <a:solidFill>
                  <a:srgbClr val="000000"/>
                </a:solidFill>
                <a:latin typeface="Arial"/>
                <a:cs typeface="Arial"/>
              </a:rPr>
            </a:br>
            <a:endParaRPr lang="en-US" dirty="0">
              <a:solidFill>
                <a:srgbClr val="FF0000"/>
              </a:solidFill>
              <a:latin typeface="Arial"/>
              <a:cs typeface="Arial"/>
            </a:endParaRPr>
          </a:p>
          <a:p>
            <a:pPr marL="285750" indent="-285750">
              <a:buFont typeface="Arial"/>
              <a:buChar char="•"/>
            </a:pPr>
            <a:r>
              <a:rPr lang="en-US" dirty="0" smtClean="0">
                <a:solidFill>
                  <a:srgbClr val="000000"/>
                </a:solidFill>
                <a:latin typeface="Arial"/>
                <a:cs typeface="Arial"/>
              </a:rPr>
              <a:t/>
            </a:r>
            <a:br>
              <a:rPr lang="en-US" dirty="0" smtClean="0">
                <a:solidFill>
                  <a:srgbClr val="000000"/>
                </a:solidFill>
                <a:latin typeface="Arial"/>
                <a:cs typeface="Arial"/>
              </a:rPr>
            </a:br>
            <a:endParaRPr lang="en-US" dirty="0">
              <a:solidFill>
                <a:srgbClr val="FF0000"/>
              </a:solidFill>
              <a:latin typeface="Arial"/>
              <a:cs typeface="Arial"/>
            </a:endParaRPr>
          </a:p>
          <a:p>
            <a:pPr marL="285750" indent="-285750">
              <a:buFont typeface="Arial"/>
              <a:buChar char="•"/>
            </a:pPr>
            <a:endParaRPr lang="en-US" dirty="0" smtClean="0">
              <a:latin typeface="Arial"/>
              <a:cs typeface="Arial"/>
            </a:endParaRPr>
          </a:p>
          <a:p>
            <a:pPr marL="285750" indent="-285750">
              <a:buFont typeface="Arial"/>
              <a:buChar char="•"/>
            </a:pPr>
            <a:endParaRPr lang="en-US" dirty="0">
              <a:solidFill>
                <a:srgbClr val="FF0000"/>
              </a:solidFill>
              <a:latin typeface="Arial"/>
              <a:cs typeface="Arial"/>
            </a:endParaRPr>
          </a:p>
        </p:txBody>
      </p:sp>
      <p:pic>
        <p:nvPicPr>
          <p:cNvPr id="2" name="Picture 1"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1" y="1067740"/>
            <a:ext cx="5312726" cy="3886200"/>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951589" y="3544535"/>
            <a:ext cx="1044314" cy="923330"/>
          </a:xfrm>
          <a:prstGeom prst="rect">
            <a:avLst/>
          </a:prstGeom>
          <a:solidFill>
            <a:srgbClr val="FFFFFF"/>
          </a:solidFill>
          <a:ln>
            <a:solidFill>
              <a:schemeClr val="tx1"/>
            </a:solidFill>
          </a:ln>
        </p:spPr>
        <p:txBody>
          <a:bodyPr wrap="none" rtlCol="0">
            <a:spAutoFit/>
          </a:bodyPr>
          <a:lstStyle/>
          <a:p>
            <a:r>
              <a:rPr lang="en-US" b="1" dirty="0" smtClean="0">
                <a:solidFill>
                  <a:srgbClr val="0000FF"/>
                </a:solidFill>
                <a:latin typeface="Arial"/>
                <a:cs typeface="Arial"/>
              </a:rPr>
              <a:t>GFSv15</a:t>
            </a:r>
          </a:p>
          <a:p>
            <a:r>
              <a:rPr lang="en-US" b="1" dirty="0" smtClean="0">
                <a:solidFill>
                  <a:srgbClr val="FF0000"/>
                </a:solidFill>
                <a:latin typeface="Arial"/>
                <a:cs typeface="Arial"/>
              </a:rPr>
              <a:t>GFSv16</a:t>
            </a:r>
          </a:p>
          <a:p>
            <a:r>
              <a:rPr lang="en-US" b="1" dirty="0" smtClean="0">
                <a:latin typeface="Arial"/>
                <a:cs typeface="Arial"/>
              </a:rPr>
              <a:t>OBS</a:t>
            </a:r>
            <a:endParaRPr lang="en-US" b="1" dirty="0">
              <a:latin typeface="Arial"/>
              <a:cs typeface="Arial"/>
            </a:endParaRPr>
          </a:p>
        </p:txBody>
      </p:sp>
      <p:sp>
        <p:nvSpPr>
          <p:cNvPr id="16" name="TextBox 15"/>
          <p:cNvSpPr txBox="1"/>
          <p:nvPr/>
        </p:nvSpPr>
        <p:spPr>
          <a:xfrm>
            <a:off x="2929009" y="1567317"/>
            <a:ext cx="1408283" cy="307777"/>
          </a:xfrm>
          <a:prstGeom prst="rect">
            <a:avLst/>
          </a:prstGeom>
          <a:solidFill>
            <a:srgbClr val="FFFFFF"/>
          </a:solidFill>
          <a:ln>
            <a:solidFill>
              <a:schemeClr val="tx1"/>
            </a:solidFill>
          </a:ln>
        </p:spPr>
        <p:txBody>
          <a:bodyPr wrap="none" rtlCol="0">
            <a:spAutoFit/>
          </a:bodyPr>
          <a:lstStyle/>
          <a:p>
            <a:r>
              <a:rPr lang="en-US" sz="1400" b="1" dirty="0" smtClean="0">
                <a:solidFill>
                  <a:srgbClr val="000000"/>
                </a:solidFill>
                <a:latin typeface="Arial"/>
                <a:cs typeface="Arial"/>
              </a:rPr>
              <a:t>Rapid City, SD</a:t>
            </a:r>
            <a:endParaRPr lang="en-US" sz="1400" b="1" dirty="0">
              <a:solidFill>
                <a:srgbClr val="000000"/>
              </a:solidFill>
              <a:latin typeface="Arial"/>
              <a:cs typeface="Arial"/>
            </a:endParaRPr>
          </a:p>
        </p:txBody>
      </p:sp>
      <p:sp>
        <p:nvSpPr>
          <p:cNvPr id="18" name="TextBox 17"/>
          <p:cNvSpPr txBox="1"/>
          <p:nvPr/>
        </p:nvSpPr>
        <p:spPr>
          <a:xfrm>
            <a:off x="5430148" y="1074875"/>
            <a:ext cx="3400093" cy="646331"/>
          </a:xfrm>
          <a:prstGeom prst="rect">
            <a:avLst/>
          </a:prstGeom>
          <a:solidFill>
            <a:srgbClr val="FFFFFF"/>
          </a:solidFill>
          <a:ln>
            <a:solidFill>
              <a:schemeClr val="tx1"/>
            </a:solidFill>
          </a:ln>
        </p:spPr>
        <p:txBody>
          <a:bodyPr wrap="square" rtlCol="0">
            <a:spAutoFit/>
          </a:bodyPr>
          <a:lstStyle/>
          <a:p>
            <a:pPr algn="ctr"/>
            <a:r>
              <a:rPr lang="en-US" b="1" dirty="0" smtClean="0">
                <a:solidFill>
                  <a:srgbClr val="FF0000"/>
                </a:solidFill>
                <a:latin typeface="Arial"/>
                <a:cs typeface="Arial"/>
              </a:rPr>
              <a:t>Northern Plains </a:t>
            </a:r>
            <a:r>
              <a:rPr lang="en-US" b="1" dirty="0" err="1" smtClean="0">
                <a:solidFill>
                  <a:srgbClr val="FF0000"/>
                </a:solidFill>
                <a:latin typeface="Arial"/>
                <a:cs typeface="Arial"/>
              </a:rPr>
              <a:t>Ptype</a:t>
            </a:r>
            <a:r>
              <a:rPr lang="en-US" b="1" dirty="0" smtClean="0">
                <a:solidFill>
                  <a:srgbClr val="FF0000"/>
                </a:solidFill>
                <a:latin typeface="Arial"/>
                <a:cs typeface="Arial"/>
              </a:rPr>
              <a:t> (F048)</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a:t>
            </a:r>
            <a:r>
              <a:rPr lang="en-US" b="1" dirty="0" smtClean="0">
                <a:solidFill>
                  <a:srgbClr val="FF0000"/>
                </a:solidFill>
                <a:latin typeface="Arial"/>
                <a:cs typeface="Arial"/>
              </a:rPr>
              <a:t>12Z 11/30/19 </a:t>
            </a:r>
            <a:endParaRPr lang="en-US" b="1" dirty="0">
              <a:solidFill>
                <a:srgbClr val="FF0000"/>
              </a:solidFill>
              <a:latin typeface="Arial"/>
              <a:cs typeface="Arial"/>
            </a:endParaRPr>
          </a:p>
        </p:txBody>
      </p:sp>
      <p:cxnSp>
        <p:nvCxnSpPr>
          <p:cNvPr id="23" name="Straight Connector 22"/>
          <p:cNvCxnSpPr/>
          <p:nvPr/>
        </p:nvCxnSpPr>
        <p:spPr>
          <a:xfrm flipV="1">
            <a:off x="2568489" y="2789816"/>
            <a:ext cx="1833616" cy="1833715"/>
          </a:xfrm>
          <a:prstGeom prst="line">
            <a:avLst/>
          </a:prstGeom>
          <a:ln>
            <a:solidFill>
              <a:srgbClr val="660066"/>
            </a:solidFill>
          </a:ln>
          <a:effectLst/>
        </p:spPr>
        <p:style>
          <a:lnRef idx="2">
            <a:schemeClr val="accent1"/>
          </a:lnRef>
          <a:fillRef idx="0">
            <a:schemeClr val="accent1"/>
          </a:fillRef>
          <a:effectRef idx="1">
            <a:schemeClr val="accent1"/>
          </a:effectRef>
          <a:fontRef idx="minor">
            <a:schemeClr val="tx1"/>
          </a:fontRef>
        </p:style>
      </p:cxnSp>
      <p:sp>
        <p:nvSpPr>
          <p:cNvPr id="20" name="Connector 19"/>
          <p:cNvSpPr/>
          <p:nvPr/>
        </p:nvSpPr>
        <p:spPr>
          <a:xfrm>
            <a:off x="2198394" y="3390074"/>
            <a:ext cx="1280871" cy="1077791"/>
          </a:xfrm>
          <a:prstGeom prst="flowChartConnector">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Strengths: Resolved Low-level Warming Issue</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115917286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0035" y="989665"/>
            <a:ext cx="9106601" cy="4231923"/>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Improved 500-hPa AC scores in the medium range (better with synoptic pattern)</a:t>
            </a:r>
          </a:p>
          <a:p>
            <a:pPr marL="742903" lvl="1" indent="-192015">
              <a:buFont typeface="Arial"/>
              <a:buChar char="•"/>
            </a:pPr>
            <a:r>
              <a:rPr lang="en-US" sz="1900" dirty="0" smtClean="0">
                <a:solidFill>
                  <a:srgbClr val="0000FF"/>
                </a:solidFill>
                <a:latin typeface="Arial"/>
                <a:cs typeface="Arial"/>
              </a:rPr>
              <a:t>Some indication that GFSv15 progressive issue has been improved</a:t>
            </a:r>
          </a:p>
          <a:p>
            <a:pPr marL="742903" lvl="1" indent="-192015">
              <a:buFont typeface="Arial"/>
              <a:buChar char="•"/>
            </a:pPr>
            <a:r>
              <a:rPr lang="en-US" sz="1900" dirty="0" smtClean="0">
                <a:solidFill>
                  <a:srgbClr val="0000FF"/>
                </a:solidFill>
                <a:latin typeface="Arial"/>
                <a:cs typeface="Arial"/>
              </a:rPr>
              <a:t>Improved </a:t>
            </a:r>
            <a:r>
              <a:rPr lang="en-US" sz="1900" dirty="0">
                <a:solidFill>
                  <a:srgbClr val="0000FF"/>
                </a:solidFill>
                <a:latin typeface="Arial"/>
                <a:cs typeface="Arial"/>
              </a:rPr>
              <a:t>position of relevant frontal boundaries</a:t>
            </a:r>
          </a:p>
          <a:p>
            <a:pPr marL="285736" indent="-192015">
              <a:buFont typeface="Arial"/>
              <a:buChar char="•"/>
            </a:pPr>
            <a:endParaRPr lang="en-US" sz="900" dirty="0">
              <a:solidFill>
                <a:srgbClr val="0000FF"/>
              </a:solidFill>
              <a:latin typeface="Arial"/>
              <a:cs typeface="Arial"/>
            </a:endParaRPr>
          </a:p>
          <a:p>
            <a:pPr marL="285736" indent="-192015">
              <a:buFont typeface="Arial"/>
              <a:buChar char="•"/>
            </a:pPr>
            <a:r>
              <a:rPr lang="en-US" sz="1900" dirty="0">
                <a:latin typeface="Arial"/>
                <a:cs typeface="Arial"/>
              </a:rPr>
              <a:t>Mitigated the low-level cold bias seen in GFSv15 during the cool season</a:t>
            </a:r>
          </a:p>
          <a:p>
            <a:pPr marL="285736" indent="-192015">
              <a:buFont typeface="Arial"/>
              <a:buChar char="•"/>
            </a:pPr>
            <a:endParaRPr lang="en-US" sz="900" dirty="0">
              <a:latin typeface="Arial"/>
              <a:cs typeface="Arial"/>
            </a:endParaRPr>
          </a:p>
          <a:p>
            <a:pPr marL="285736" indent="-192015">
              <a:buFont typeface="Arial"/>
              <a:buChar char="•"/>
            </a:pPr>
            <a:r>
              <a:rPr lang="en-US" sz="1900" dirty="0" smtClean="0">
                <a:latin typeface="Arial"/>
                <a:cs typeface="Arial"/>
              </a:rPr>
              <a:t>Identifies TC threats more often and at longer lead times</a:t>
            </a:r>
          </a:p>
          <a:p>
            <a:pPr marL="742902" lvl="1" indent="-192015">
              <a:buFont typeface="Arial"/>
              <a:buChar char="•"/>
            </a:pPr>
            <a:r>
              <a:rPr lang="en-US" sz="1900" dirty="0" smtClean="0">
                <a:solidFill>
                  <a:srgbClr val="0000FF"/>
                </a:solidFill>
                <a:latin typeface="Arial"/>
                <a:cs typeface="Arial"/>
              </a:rPr>
              <a:t>Overall, positive impact on HWRF forecasts</a:t>
            </a:r>
          </a:p>
          <a:p>
            <a:pPr marL="93721"/>
            <a:endParaRPr lang="en-US" sz="900" dirty="0" smtClean="0">
              <a:latin typeface="Arial"/>
              <a:cs typeface="Arial"/>
            </a:endParaRPr>
          </a:p>
          <a:p>
            <a:pPr marL="285736" indent="-192015">
              <a:buFont typeface="Arial"/>
              <a:buChar char="•"/>
            </a:pPr>
            <a:r>
              <a:rPr lang="en-US" sz="1900" dirty="0" smtClean="0">
                <a:latin typeface="Arial"/>
                <a:cs typeface="Arial"/>
              </a:rPr>
              <a:t>Improved </a:t>
            </a:r>
            <a:r>
              <a:rPr lang="en-US" sz="1900" dirty="0">
                <a:latin typeface="Arial"/>
                <a:cs typeface="Arial"/>
              </a:rPr>
              <a:t>QPF Equitable Threat Scores (ETS) and bias in the medium range</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Overall, improved snowfall </a:t>
            </a:r>
            <a:r>
              <a:rPr lang="en-US" sz="1900" dirty="0" smtClean="0">
                <a:latin typeface="Arial"/>
                <a:cs typeface="Arial"/>
              </a:rPr>
              <a:t>location and amounts at longer lead times</a:t>
            </a:r>
          </a:p>
          <a:p>
            <a:pPr marL="742902" lvl="1" indent="-192015">
              <a:buFont typeface="Arial"/>
              <a:buChar char="•"/>
            </a:pPr>
            <a:r>
              <a:rPr lang="en-US" sz="1900" dirty="0" smtClean="0">
                <a:solidFill>
                  <a:srgbClr val="0000FF"/>
                </a:solidFill>
                <a:latin typeface="Arial"/>
                <a:cs typeface="Arial"/>
              </a:rPr>
              <a:t> </a:t>
            </a:r>
            <a:r>
              <a:rPr lang="en-US" sz="1900" dirty="0">
                <a:solidFill>
                  <a:srgbClr val="0000FF"/>
                </a:solidFill>
                <a:latin typeface="Arial"/>
                <a:cs typeface="Arial"/>
              </a:rPr>
              <a:t>Resolved low-level warming issue seen in a few GFSv15 cases</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Improved ability to capture the temperature profile in shallow, </a:t>
            </a:r>
            <a:r>
              <a:rPr lang="en-US" sz="1900" dirty="0" smtClean="0">
                <a:latin typeface="Arial"/>
                <a:cs typeface="Arial"/>
              </a:rPr>
              <a:t>cold </a:t>
            </a:r>
            <a:r>
              <a:rPr lang="en-US" sz="1900" dirty="0">
                <a:latin typeface="Arial"/>
                <a:cs typeface="Arial"/>
              </a:rPr>
              <a:t>air </a:t>
            </a:r>
            <a:r>
              <a:rPr lang="en-US" sz="1900" dirty="0" smtClean="0">
                <a:latin typeface="Arial"/>
                <a:cs typeface="Arial"/>
              </a:rPr>
              <a:t>masses</a:t>
            </a:r>
          </a:p>
          <a:p>
            <a:pPr marL="93721"/>
            <a:endParaRPr lang="en-US" sz="900" dirty="0">
              <a:solidFill>
                <a:srgbClr val="FF0000"/>
              </a:solidFill>
              <a:latin typeface="Arial"/>
              <a:cs typeface="Arial"/>
            </a:endParaRPr>
          </a:p>
          <a:p>
            <a:pPr marL="285736" indent="-192015">
              <a:buFont typeface="Arial"/>
              <a:buChar char="•"/>
            </a:pPr>
            <a:r>
              <a:rPr lang="en-US" sz="1900" dirty="0">
                <a:solidFill>
                  <a:srgbClr val="000000"/>
                </a:solidFill>
                <a:latin typeface="Arial"/>
                <a:cs typeface="Arial"/>
              </a:rPr>
              <a:t>GFS Wave has lower globally-averaged RMSE and bias for Sig. Wave Height</a:t>
            </a: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Strengths of GFSv16</a:t>
            </a:r>
          </a:p>
        </p:txBody>
      </p:sp>
      <p:sp>
        <p:nvSpPr>
          <p:cNvPr id="19" name="Rectangle 18"/>
          <p:cNvSpPr/>
          <p:nvPr/>
        </p:nvSpPr>
        <p:spPr>
          <a:xfrm>
            <a:off x="152963" y="4289760"/>
            <a:ext cx="8578560" cy="399936"/>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328558885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smtClean="0">
                <a:solidFill>
                  <a:schemeClr val="bg1"/>
                </a:solidFill>
                <a:latin typeface="Arial"/>
                <a:cs typeface="Arial"/>
              </a:rPr>
              <a:t>Strengths: Temps in shallow, cold air masses</a:t>
            </a:r>
            <a:endParaRPr lang="en-US" sz="2600" b="1" dirty="0">
              <a:solidFill>
                <a:schemeClr val="bg1"/>
              </a:solidFill>
              <a:latin typeface="Arial"/>
              <a:cs typeface="Arial"/>
            </a:endParaRPr>
          </a:p>
        </p:txBody>
      </p:sp>
      <p:sp>
        <p:nvSpPr>
          <p:cNvPr id="9" name="Content Placeholder 2">
            <a:extLst>
              <a:ext uri="{FF2B5EF4-FFF2-40B4-BE49-F238E27FC236}">
                <a16:creationId xmlns:a16="http://schemas.microsoft.com/office/drawing/2014/main" xmlns="" id="{6E7E616F-6214-ED4E-BF20-1A6350E7A99B}"/>
              </a:ext>
            </a:extLst>
          </p:cNvPr>
          <p:cNvSpPr txBox="1">
            <a:spLocks/>
          </p:cNvSpPr>
          <p:nvPr/>
        </p:nvSpPr>
        <p:spPr>
          <a:xfrm>
            <a:off x="50035" y="1137140"/>
            <a:ext cx="9043427"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buFont typeface="Arial" panose="020B0604020202020204" pitchFamily="34" charset="0"/>
              <a:buChar char="•"/>
            </a:pPr>
            <a:r>
              <a:rPr lang="en-US" sz="2200" dirty="0">
                <a:latin typeface="Arial" panose="020B0604020202020204" pitchFamily="34" charset="0"/>
                <a:cs typeface="Arial" panose="020B0604020202020204" pitchFamily="34" charset="0"/>
              </a:rPr>
              <a:t>Cold air damming events have always been a major weakness of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GFS, likely connected to the systematic problems with </a:t>
            </a:r>
            <a:r>
              <a:rPr lang="en-US" sz="2200" dirty="0" smtClean="0">
                <a:latin typeface="Arial" panose="020B0604020202020204" pitchFamily="34" charset="0"/>
                <a:cs typeface="Arial" panose="020B0604020202020204" pitchFamily="34" charset="0"/>
              </a:rPr>
              <a:t>developing and maintaining inversions</a:t>
            </a:r>
          </a:p>
          <a:p>
            <a:pPr marL="342900" indent="-342900" algn="l">
              <a:lnSpc>
                <a:spcPct val="100000"/>
              </a:lnSpc>
              <a:spcBef>
                <a:spcPts val="0"/>
              </a:spcBef>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lgn="l">
              <a:lnSpc>
                <a:spcPct val="100000"/>
              </a:lnSpc>
              <a:spcBef>
                <a:spcPts val="0"/>
              </a:spcBef>
              <a:buFont typeface="Arial" panose="020B0604020202020204" pitchFamily="34" charset="0"/>
              <a:buChar char="•"/>
            </a:pPr>
            <a:r>
              <a:rPr lang="en-US" sz="2200" dirty="0" smtClean="0">
                <a:latin typeface="Arial" panose="020B0604020202020204" pitchFamily="34" charset="0"/>
                <a:cs typeface="Arial" panose="020B0604020202020204" pitchFamily="34" charset="0"/>
              </a:rPr>
              <a:t>Cold </a:t>
            </a:r>
            <a:r>
              <a:rPr lang="en-US" sz="2200" dirty="0">
                <a:latin typeface="Arial" panose="020B0604020202020204" pitchFamily="34" charset="0"/>
                <a:cs typeface="Arial" panose="020B0604020202020204" pitchFamily="34" charset="0"/>
              </a:rPr>
              <a:t>air damming events have always been known as a strength of the </a:t>
            </a:r>
            <a:r>
              <a:rPr lang="en-US" sz="2200" dirty="0" smtClean="0">
                <a:latin typeface="Arial" panose="020B0604020202020204" pitchFamily="34" charset="0"/>
                <a:cs typeface="Arial" panose="020B0604020202020204" pitchFamily="34" charset="0"/>
              </a:rPr>
              <a:t>NAM (especially </a:t>
            </a:r>
            <a:r>
              <a:rPr lang="en-US" sz="2200" dirty="0">
                <a:latin typeface="Arial" panose="020B0604020202020204" pitchFamily="34" charset="0"/>
                <a:cs typeface="Arial" panose="020B0604020202020204" pitchFamily="34" charset="0"/>
              </a:rPr>
              <a:t>the </a:t>
            </a:r>
            <a:r>
              <a:rPr lang="en-US" sz="2200" dirty="0" smtClean="0">
                <a:latin typeface="Arial" panose="020B0604020202020204" pitchFamily="34" charset="0"/>
                <a:cs typeface="Arial" panose="020B0604020202020204" pitchFamily="34" charset="0"/>
              </a:rPr>
              <a:t>3-km NAM </a:t>
            </a:r>
            <a:r>
              <a:rPr lang="en-US" sz="2200" dirty="0">
                <a:latin typeface="Arial" panose="020B0604020202020204" pitchFamily="34" charset="0"/>
                <a:cs typeface="Arial" panose="020B0604020202020204" pitchFamily="34" charset="0"/>
              </a:rPr>
              <a:t>n</a:t>
            </a:r>
            <a:r>
              <a:rPr lang="en-US" sz="2200" dirty="0" smtClean="0">
                <a:latin typeface="Arial" panose="020B0604020202020204" pitchFamily="34" charset="0"/>
                <a:cs typeface="Arial" panose="020B0604020202020204" pitchFamily="34" charset="0"/>
              </a:rPr>
              <a:t>est)</a:t>
            </a:r>
          </a:p>
          <a:p>
            <a:pPr marL="342900" indent="-342900" algn="l">
              <a:lnSpc>
                <a:spcPct val="100000"/>
              </a:lnSpc>
              <a:spcBef>
                <a:spcPts val="0"/>
              </a:spcBef>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lgn="l">
              <a:lnSpc>
                <a:spcPct val="100000"/>
              </a:lnSpc>
              <a:spcBef>
                <a:spcPts val="0"/>
              </a:spcBef>
              <a:buFont typeface="Arial" panose="020B0604020202020204" pitchFamily="34" charset="0"/>
              <a:buChar char="•"/>
            </a:pPr>
            <a:r>
              <a:rPr lang="en-US" sz="2200" dirty="0">
                <a:latin typeface="Arial" panose="020B0604020202020204" pitchFamily="34" charset="0"/>
                <a:cs typeface="Arial" panose="020B0604020202020204" pitchFamily="34" charset="0"/>
              </a:rPr>
              <a:t>There has always been some thought that vertical resolution in the boundary layer helps with modeling </a:t>
            </a:r>
            <a:r>
              <a:rPr lang="en-US" sz="2200" dirty="0" smtClean="0">
                <a:latin typeface="Arial" panose="020B0604020202020204" pitchFamily="34" charset="0"/>
                <a:cs typeface="Arial" panose="020B0604020202020204" pitchFamily="34" charset="0"/>
              </a:rPr>
              <a:t>shallow, cold </a:t>
            </a:r>
            <a:r>
              <a:rPr lang="en-US" sz="2200" dirty="0">
                <a:latin typeface="Arial" panose="020B0604020202020204" pitchFamily="34" charset="0"/>
                <a:cs typeface="Arial" panose="020B0604020202020204" pitchFamily="34" charset="0"/>
              </a:rPr>
              <a:t>air masses, so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additional vertical </a:t>
            </a:r>
            <a:r>
              <a:rPr lang="en-US" sz="2200" dirty="0">
                <a:latin typeface="Arial" panose="020B0604020202020204" pitchFamily="34" charset="0"/>
                <a:cs typeface="Arial" panose="020B0604020202020204" pitchFamily="34" charset="0"/>
              </a:rPr>
              <a:t>layers in </a:t>
            </a:r>
            <a:r>
              <a:rPr lang="en-US" sz="2200" dirty="0" smtClean="0">
                <a:latin typeface="Arial" panose="020B0604020202020204" pitchFamily="34" charset="0"/>
                <a:cs typeface="Arial" panose="020B0604020202020204" pitchFamily="34" charset="0"/>
              </a:rPr>
              <a:t>GFSv16 may help</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69534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46" y="943667"/>
            <a:ext cx="4222795" cy="4193585"/>
          </a:xfrm>
          <a:prstGeom prst="rect">
            <a:avLst/>
          </a:prstGeom>
        </p:spPr>
      </p:pic>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5430150" y="1074877"/>
            <a:ext cx="3400093" cy="646331"/>
          </a:xfrm>
          <a:prstGeom prst="rect">
            <a:avLst/>
          </a:prstGeom>
          <a:solidFill>
            <a:srgbClr val="FFFFFF"/>
          </a:solidFill>
          <a:ln>
            <a:solidFill>
              <a:schemeClr val="tx1"/>
            </a:solidFill>
          </a:ln>
        </p:spPr>
        <p:txBody>
          <a:bodyPr wrap="square" lIns="91436" tIns="45718" rIns="91436" bIns="45718" rtlCol="0">
            <a:spAutoFit/>
          </a:bodyPr>
          <a:lstStyle/>
          <a:p>
            <a:pPr algn="ctr"/>
            <a:r>
              <a:rPr lang="en-US" b="1" dirty="0" smtClean="0">
                <a:solidFill>
                  <a:srgbClr val="FF0000"/>
                </a:solidFill>
                <a:latin typeface="Arial"/>
                <a:cs typeface="Arial"/>
              </a:rPr>
              <a:t>Mid-Atlantic SVR (F072)</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12Z 2</a:t>
            </a:r>
            <a:r>
              <a:rPr lang="en-US" b="1" dirty="0" smtClean="0">
                <a:solidFill>
                  <a:srgbClr val="FF0000"/>
                </a:solidFill>
                <a:latin typeface="Arial"/>
                <a:cs typeface="Arial"/>
              </a:rPr>
              <a:t>/06/20 </a:t>
            </a:r>
            <a:endParaRPr lang="en-US" b="1" dirty="0">
              <a:solidFill>
                <a:srgbClr val="FF0000"/>
              </a:solidFill>
              <a:latin typeface="Arial"/>
              <a:cs typeface="Arial"/>
            </a:endParaRPr>
          </a:p>
        </p:txBody>
      </p:sp>
      <p:sp>
        <p:nvSpPr>
          <p:cNvPr id="14" name="TextBox 13"/>
          <p:cNvSpPr txBox="1"/>
          <p:nvPr/>
        </p:nvSpPr>
        <p:spPr>
          <a:xfrm>
            <a:off x="521156" y="1017333"/>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GFSv15</a:t>
            </a:r>
          </a:p>
        </p:txBody>
      </p:sp>
      <p:sp>
        <p:nvSpPr>
          <p:cNvPr id="17" name="TextBox 16"/>
          <p:cNvSpPr txBox="1"/>
          <p:nvPr/>
        </p:nvSpPr>
        <p:spPr>
          <a:xfrm>
            <a:off x="2639446" y="1017333"/>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GFSv16</a:t>
            </a:r>
          </a:p>
        </p:txBody>
      </p:sp>
      <p:sp>
        <p:nvSpPr>
          <p:cNvPr id="18" name="TextBox 17"/>
          <p:cNvSpPr txBox="1"/>
          <p:nvPr/>
        </p:nvSpPr>
        <p:spPr>
          <a:xfrm>
            <a:off x="521156" y="3153411"/>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v16−v15</a:t>
            </a:r>
          </a:p>
        </p:txBody>
      </p:sp>
      <p:sp>
        <p:nvSpPr>
          <p:cNvPr id="19" name="TextBox 18"/>
          <p:cNvSpPr txBox="1"/>
          <p:nvPr/>
        </p:nvSpPr>
        <p:spPr>
          <a:xfrm>
            <a:off x="2639446" y="3153411"/>
            <a:ext cx="1139233" cy="323165"/>
          </a:xfrm>
          <a:prstGeom prst="rect">
            <a:avLst/>
          </a:prstGeom>
          <a:solidFill>
            <a:srgbClr val="FFFFFF"/>
          </a:solidFill>
          <a:ln>
            <a:solidFill>
              <a:schemeClr val="tx1"/>
            </a:solidFill>
          </a:ln>
        </p:spPr>
        <p:txBody>
          <a:bodyPr wrap="square" lIns="91436" tIns="45718" rIns="91436" bIns="45718" rtlCol="0">
            <a:spAutoFit/>
          </a:bodyPr>
          <a:lstStyle/>
          <a:p>
            <a:pPr algn="ctr"/>
            <a:r>
              <a:rPr lang="en-US" sz="1500" b="1" dirty="0">
                <a:latin typeface="Arial"/>
                <a:cs typeface="Arial"/>
              </a:rPr>
              <a:t>RAP </a:t>
            </a:r>
            <a:r>
              <a:rPr lang="en-US" sz="1500" b="1" dirty="0" err="1">
                <a:latin typeface="Arial"/>
                <a:cs typeface="Arial"/>
              </a:rPr>
              <a:t>Anl</a:t>
            </a:r>
            <a:r>
              <a:rPr lang="en-US" sz="1500" b="1" dirty="0">
                <a:latin typeface="Arial"/>
                <a:cs typeface="Arial"/>
              </a:rPr>
              <a:t>.</a:t>
            </a:r>
          </a:p>
        </p:txBody>
      </p:sp>
      <p:sp>
        <p:nvSpPr>
          <p:cNvPr id="20" name="TextBox 19"/>
          <p:cNvSpPr txBox="1"/>
          <p:nvPr/>
        </p:nvSpPr>
        <p:spPr>
          <a:xfrm>
            <a:off x="4967590" y="1921379"/>
            <a:ext cx="4241420" cy="3139317"/>
          </a:xfrm>
          <a:prstGeom prst="rect">
            <a:avLst/>
          </a:prstGeom>
          <a:noFill/>
        </p:spPr>
        <p:txBody>
          <a:bodyPr wrap="square" lIns="91436" tIns="45718" rIns="91436" bIns="45718" rtlCol="0">
            <a:spAutoFit/>
          </a:bodyPr>
          <a:lstStyle/>
          <a:p>
            <a:pPr marL="285736" indent="-285736">
              <a:buFont typeface="Arial"/>
              <a:buChar char="•"/>
            </a:pPr>
            <a:r>
              <a:rPr lang="en-US" b="1" dirty="0" smtClean="0">
                <a:latin typeface="Arial"/>
                <a:cs typeface="Arial"/>
              </a:rPr>
              <a:t>F072:</a:t>
            </a:r>
            <a:r>
              <a:rPr lang="en-US" dirty="0" smtClean="0">
                <a:latin typeface="Arial"/>
                <a:cs typeface="Arial"/>
              </a:rPr>
              <a:t> GFSv16 was correctly colder than GFSv15 over VA/MD area, where cold air damming is occurring</a:t>
            </a:r>
            <a:br>
              <a:rPr lang="en-US" dirty="0" smtClean="0">
                <a:latin typeface="Arial"/>
                <a:cs typeface="Arial"/>
              </a:rPr>
            </a:br>
            <a:r>
              <a:rPr lang="en-US" dirty="0" smtClean="0">
                <a:latin typeface="Arial"/>
                <a:cs typeface="Arial"/>
              </a:rPr>
              <a:t>along the eastern Appalachians</a:t>
            </a:r>
          </a:p>
          <a:p>
            <a:pPr marL="285736" indent="-285736">
              <a:buFont typeface="Arial"/>
              <a:buChar char="•"/>
            </a:pPr>
            <a:endParaRPr lang="en-US" dirty="0">
              <a:latin typeface="Arial"/>
              <a:cs typeface="Arial"/>
            </a:endParaRPr>
          </a:p>
          <a:p>
            <a:pPr marL="285736" indent="-285736">
              <a:buFont typeface="Arial"/>
              <a:buChar char="•"/>
            </a:pPr>
            <a:r>
              <a:rPr lang="en-US" dirty="0" smtClean="0">
                <a:latin typeface="Arial"/>
                <a:cs typeface="Arial"/>
              </a:rPr>
              <a:t>Improved 2-m T forecasts in shallow, cold air masses may be tied to a better handling of low-level clouds</a:t>
            </a:r>
          </a:p>
          <a:p>
            <a:pPr marL="285736" indent="-285736">
              <a:buFont typeface="Arial"/>
              <a:buChar char="•"/>
            </a:pPr>
            <a:endParaRPr lang="en-US" dirty="0">
              <a:latin typeface="Arial"/>
              <a:cs typeface="Arial"/>
            </a:endParaRPr>
          </a:p>
          <a:p>
            <a:endParaRPr lang="en-US" b="1" dirty="0" smtClean="0">
              <a:latin typeface="Arial"/>
              <a:cs typeface="Arial"/>
            </a:endParaRPr>
          </a:p>
          <a:p>
            <a:pPr marL="285736" indent="-285736">
              <a:buFont typeface="Arial"/>
              <a:buChar char="•"/>
            </a:pPr>
            <a:endParaRPr lang="en-US" dirty="0">
              <a:solidFill>
                <a:srgbClr val="FF0000"/>
              </a:solidFill>
              <a:latin typeface="Arial"/>
              <a:cs typeface="Arial"/>
            </a:endParaRPr>
          </a:p>
        </p:txBody>
      </p:sp>
      <p:sp>
        <p:nvSpPr>
          <p:cNvPr id="21" name="TextBox 20"/>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smtClean="0">
                <a:solidFill>
                  <a:schemeClr val="bg1"/>
                </a:solidFill>
                <a:latin typeface="Arial"/>
                <a:cs typeface="Arial"/>
              </a:rPr>
              <a:t>Strengths: Temps in shallow, cold air masses</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385549575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5430150" y="1074877"/>
            <a:ext cx="3400093" cy="646331"/>
          </a:xfrm>
          <a:prstGeom prst="rect">
            <a:avLst/>
          </a:prstGeom>
          <a:solidFill>
            <a:srgbClr val="FFFFFF"/>
          </a:solidFill>
          <a:ln>
            <a:solidFill>
              <a:schemeClr val="tx1"/>
            </a:solidFill>
          </a:ln>
        </p:spPr>
        <p:txBody>
          <a:bodyPr wrap="square" lIns="91436" tIns="45718" rIns="91436" bIns="45718" rtlCol="0">
            <a:spAutoFit/>
          </a:bodyPr>
          <a:lstStyle/>
          <a:p>
            <a:pPr algn="ctr"/>
            <a:r>
              <a:rPr lang="en-US" b="1" dirty="0" smtClean="0">
                <a:solidFill>
                  <a:srgbClr val="FF0000"/>
                </a:solidFill>
                <a:latin typeface="Arial"/>
                <a:cs typeface="Arial"/>
              </a:rPr>
              <a:t>Mid-Atlantic SVR (F072)</a:t>
            </a:r>
            <a:r>
              <a:rPr lang="en-US" b="1" dirty="0">
                <a:solidFill>
                  <a:srgbClr val="FF0000"/>
                </a:solidFill>
                <a:latin typeface="Arial"/>
                <a:cs typeface="Arial"/>
              </a:rPr>
              <a:t/>
            </a:r>
            <a:br>
              <a:rPr lang="en-US" b="1" dirty="0">
                <a:solidFill>
                  <a:srgbClr val="FF0000"/>
                </a:solidFill>
                <a:latin typeface="Arial"/>
                <a:cs typeface="Arial"/>
              </a:rPr>
            </a:br>
            <a:r>
              <a:rPr lang="en-US" b="1" dirty="0">
                <a:solidFill>
                  <a:srgbClr val="FF0000"/>
                </a:solidFill>
                <a:latin typeface="Arial"/>
                <a:cs typeface="Arial"/>
              </a:rPr>
              <a:t>Valid: 12Z 2</a:t>
            </a:r>
            <a:r>
              <a:rPr lang="en-US" b="1" dirty="0" smtClean="0">
                <a:solidFill>
                  <a:srgbClr val="FF0000"/>
                </a:solidFill>
                <a:latin typeface="Arial"/>
                <a:cs typeface="Arial"/>
              </a:rPr>
              <a:t>/06/20 </a:t>
            </a:r>
            <a:endParaRPr lang="en-US" b="1" dirty="0">
              <a:solidFill>
                <a:srgbClr val="FF0000"/>
              </a:solidFill>
              <a:latin typeface="Arial"/>
              <a:cs typeface="Arial"/>
            </a:endParaRPr>
          </a:p>
        </p:txBody>
      </p:sp>
      <p:sp>
        <p:nvSpPr>
          <p:cNvPr id="20" name="TextBox 19"/>
          <p:cNvSpPr txBox="1"/>
          <p:nvPr/>
        </p:nvSpPr>
        <p:spPr>
          <a:xfrm>
            <a:off x="4967590" y="1921379"/>
            <a:ext cx="4241420" cy="2862318"/>
          </a:xfrm>
          <a:prstGeom prst="rect">
            <a:avLst/>
          </a:prstGeom>
          <a:noFill/>
        </p:spPr>
        <p:txBody>
          <a:bodyPr wrap="square" lIns="91436" tIns="45718" rIns="91436" bIns="45718" rtlCol="0">
            <a:spAutoFit/>
          </a:bodyPr>
          <a:lstStyle/>
          <a:p>
            <a:pPr marL="285736" indent="-285736">
              <a:buFont typeface="Arial"/>
              <a:buChar char="•"/>
            </a:pPr>
            <a:r>
              <a:rPr lang="en-US" b="1" dirty="0" smtClean="0">
                <a:latin typeface="Arial"/>
                <a:cs typeface="Arial"/>
              </a:rPr>
              <a:t>F072:</a:t>
            </a:r>
            <a:r>
              <a:rPr lang="en-US" dirty="0" smtClean="0">
                <a:latin typeface="Arial"/>
                <a:cs typeface="Arial"/>
              </a:rPr>
              <a:t> GFSv16 was correctly colder than GFSv15 over VA/MD area, where cold air damming is occurring</a:t>
            </a:r>
            <a:br>
              <a:rPr lang="en-US" dirty="0" smtClean="0">
                <a:latin typeface="Arial"/>
                <a:cs typeface="Arial"/>
              </a:rPr>
            </a:br>
            <a:r>
              <a:rPr lang="en-US" dirty="0" smtClean="0">
                <a:latin typeface="Arial"/>
                <a:cs typeface="Arial"/>
              </a:rPr>
              <a:t>along the eastern Appalachians</a:t>
            </a:r>
            <a:endParaRPr lang="en-US" dirty="0">
              <a:latin typeface="Arial"/>
              <a:cs typeface="Arial"/>
            </a:endParaRPr>
          </a:p>
          <a:p>
            <a:pPr marL="285736" indent="-285736">
              <a:buFont typeface="Arial"/>
              <a:buChar char="•"/>
            </a:pPr>
            <a:endParaRPr lang="en-US" dirty="0">
              <a:latin typeface="Arial"/>
              <a:cs typeface="Arial"/>
            </a:endParaRPr>
          </a:p>
          <a:p>
            <a:pPr marL="285736" indent="-285736">
              <a:buFont typeface="Arial"/>
              <a:buChar char="•"/>
            </a:pPr>
            <a:r>
              <a:rPr lang="en-US" dirty="0" smtClean="0">
                <a:latin typeface="Arial"/>
                <a:cs typeface="Arial"/>
              </a:rPr>
              <a:t>Improved </a:t>
            </a:r>
            <a:r>
              <a:rPr lang="en-US" dirty="0">
                <a:latin typeface="Arial"/>
                <a:cs typeface="Arial"/>
              </a:rPr>
              <a:t>2-m T forecasts in shallow, cold air masses may to be tied to a better handling of low-level clouds</a:t>
            </a:r>
          </a:p>
          <a:p>
            <a:endParaRPr lang="en-US" b="1" dirty="0" smtClean="0">
              <a:latin typeface="Arial"/>
              <a:cs typeface="Arial"/>
            </a:endParaRPr>
          </a:p>
          <a:p>
            <a:pPr marL="285736" indent="-285736">
              <a:buFont typeface="Arial"/>
              <a:buChar char="•"/>
            </a:pPr>
            <a:endParaRPr lang="en-US" dirty="0">
              <a:solidFill>
                <a:srgbClr val="FF0000"/>
              </a:solidFill>
              <a:latin typeface="Arial"/>
              <a:cs typeface="Arial"/>
            </a:endParaRPr>
          </a:p>
        </p:txBody>
      </p:sp>
      <p:pic>
        <p:nvPicPr>
          <p:cNvPr id="21" name="Picture 20">
            <a:extLst>
              <a:ext uri="{FF2B5EF4-FFF2-40B4-BE49-F238E27FC236}">
                <a16:creationId xmlns="" xmlns:a16="http://schemas.microsoft.com/office/drawing/2014/main" id="{6A42746C-5BEC-E94A-AEAD-FFFC692953E8}"/>
              </a:ext>
            </a:extLst>
          </p:cNvPr>
          <p:cNvPicPr>
            <a:picLocks noChangeAspect="1"/>
          </p:cNvPicPr>
          <p:nvPr/>
        </p:nvPicPr>
        <p:blipFill>
          <a:blip r:embed="rId4"/>
          <a:stretch>
            <a:fillRect/>
          </a:stretch>
        </p:blipFill>
        <p:spPr>
          <a:xfrm>
            <a:off x="114178" y="1220266"/>
            <a:ext cx="4899748" cy="3614739"/>
          </a:xfrm>
          <a:prstGeom prst="rect">
            <a:avLst/>
          </a:prstGeom>
        </p:spPr>
      </p:pic>
      <p:sp>
        <p:nvSpPr>
          <p:cNvPr id="23" name="TextBox 22">
            <a:extLst>
              <a:ext uri="{FF2B5EF4-FFF2-40B4-BE49-F238E27FC236}">
                <a16:creationId xmlns="" xmlns:a16="http://schemas.microsoft.com/office/drawing/2014/main" id="{F9B662FA-B7A9-5241-BE61-A85CBF025702}"/>
              </a:ext>
            </a:extLst>
          </p:cNvPr>
          <p:cNvSpPr txBox="1"/>
          <p:nvPr/>
        </p:nvSpPr>
        <p:spPr>
          <a:xfrm>
            <a:off x="388887" y="1601330"/>
            <a:ext cx="2221542" cy="1015663"/>
          </a:xfrm>
          <a:prstGeom prst="rect">
            <a:avLst/>
          </a:prstGeom>
          <a:noFill/>
        </p:spPr>
        <p:txBody>
          <a:bodyPr wrap="square" rtlCol="0">
            <a:spAutoFit/>
          </a:bodyPr>
          <a:lstStyle/>
          <a:p>
            <a:r>
              <a:rPr lang="en-US" sz="2000" b="1" dirty="0">
                <a:latin typeface="Arial"/>
                <a:cs typeface="Arial"/>
              </a:rPr>
              <a:t>OBS</a:t>
            </a:r>
          </a:p>
          <a:p>
            <a:r>
              <a:rPr lang="en-US" sz="2000" b="1" dirty="0" smtClean="0">
                <a:solidFill>
                  <a:srgbClr val="0520FC"/>
                </a:solidFill>
                <a:latin typeface="Arial"/>
                <a:cs typeface="Arial"/>
              </a:rPr>
              <a:t>GFSv15</a:t>
            </a:r>
            <a:endParaRPr lang="en-US" sz="2000" b="1" dirty="0">
              <a:solidFill>
                <a:srgbClr val="0520FC"/>
              </a:solidFill>
              <a:latin typeface="Arial"/>
              <a:cs typeface="Arial"/>
            </a:endParaRPr>
          </a:p>
          <a:p>
            <a:r>
              <a:rPr lang="en-US" sz="2000" b="1" dirty="0">
                <a:solidFill>
                  <a:srgbClr val="FF0000"/>
                </a:solidFill>
                <a:latin typeface="Arial"/>
                <a:cs typeface="Arial"/>
              </a:rPr>
              <a:t>GFSv16</a:t>
            </a:r>
          </a:p>
        </p:txBody>
      </p:sp>
      <p:sp>
        <p:nvSpPr>
          <p:cNvPr id="24" name="TextBox 23">
            <a:extLst>
              <a:ext uri="{FF2B5EF4-FFF2-40B4-BE49-F238E27FC236}">
                <a16:creationId xmlns="" xmlns:a16="http://schemas.microsoft.com/office/drawing/2014/main" id="{F9B662FA-B7A9-5241-BE61-A85CBF025702}"/>
              </a:ext>
            </a:extLst>
          </p:cNvPr>
          <p:cNvSpPr txBox="1"/>
          <p:nvPr/>
        </p:nvSpPr>
        <p:spPr>
          <a:xfrm>
            <a:off x="3430747" y="1058187"/>
            <a:ext cx="1524012" cy="400110"/>
          </a:xfrm>
          <a:prstGeom prst="rect">
            <a:avLst/>
          </a:prstGeom>
          <a:noFill/>
          <a:ln>
            <a:solidFill>
              <a:schemeClr val="tx1"/>
            </a:solidFill>
          </a:ln>
        </p:spPr>
        <p:txBody>
          <a:bodyPr wrap="square" rtlCol="0">
            <a:spAutoFit/>
          </a:bodyPr>
          <a:lstStyle/>
          <a:p>
            <a:pPr algn="ctr"/>
            <a:r>
              <a:rPr lang="en-US" sz="2000" b="1" dirty="0" smtClean="0">
                <a:latin typeface="Arial"/>
                <a:cs typeface="Arial"/>
              </a:rPr>
              <a:t>Dulles, VA</a:t>
            </a:r>
            <a:endParaRPr lang="en-US" sz="2000" b="1" dirty="0">
              <a:solidFill>
                <a:srgbClr val="FF0000"/>
              </a:solidFill>
              <a:latin typeface="Arial"/>
              <a:cs typeface="Arial"/>
            </a:endParaRPr>
          </a:p>
        </p:txBody>
      </p:sp>
      <p:sp>
        <p:nvSpPr>
          <p:cNvPr id="17" name="TextBox 16"/>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smtClean="0">
                <a:solidFill>
                  <a:schemeClr val="bg1"/>
                </a:solidFill>
                <a:latin typeface="Arial"/>
                <a:cs typeface="Arial"/>
              </a:rPr>
              <a:t>Strengths: Temps in shallow, cold air masses</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59359362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0035" y="989665"/>
            <a:ext cx="9106601" cy="4139590"/>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Improved 500-hPa AC scores in the medium range (better with synoptic pattern)</a:t>
            </a:r>
          </a:p>
          <a:p>
            <a:pPr marL="742903" lvl="1" indent="-192015">
              <a:buFont typeface="Arial"/>
              <a:buChar char="•"/>
            </a:pPr>
            <a:r>
              <a:rPr lang="en-US" sz="1900" dirty="0" smtClean="0">
                <a:solidFill>
                  <a:srgbClr val="0000FF"/>
                </a:solidFill>
                <a:latin typeface="Arial"/>
                <a:cs typeface="Arial"/>
              </a:rPr>
              <a:t>Some indication that GFSv15 progressive issue has been improved</a:t>
            </a:r>
          </a:p>
          <a:p>
            <a:pPr marL="742903" lvl="1" indent="-192015">
              <a:buFont typeface="Arial"/>
              <a:buChar char="•"/>
            </a:pPr>
            <a:r>
              <a:rPr lang="en-US" sz="1900" dirty="0" smtClean="0">
                <a:solidFill>
                  <a:srgbClr val="0000FF"/>
                </a:solidFill>
                <a:latin typeface="Arial"/>
                <a:cs typeface="Arial"/>
              </a:rPr>
              <a:t>Improved </a:t>
            </a:r>
            <a:r>
              <a:rPr lang="en-US" sz="1900" dirty="0">
                <a:solidFill>
                  <a:srgbClr val="0000FF"/>
                </a:solidFill>
                <a:latin typeface="Arial"/>
                <a:cs typeface="Arial"/>
              </a:rPr>
              <a:t>position of relevant frontal boundaries</a:t>
            </a:r>
          </a:p>
          <a:p>
            <a:pPr marL="285736" indent="-192015">
              <a:buFont typeface="Arial"/>
              <a:buChar char="•"/>
            </a:pPr>
            <a:endParaRPr lang="en-US" sz="900" dirty="0">
              <a:solidFill>
                <a:srgbClr val="0000FF"/>
              </a:solidFill>
              <a:latin typeface="Arial"/>
              <a:cs typeface="Arial"/>
            </a:endParaRPr>
          </a:p>
          <a:p>
            <a:pPr marL="285736" indent="-192015">
              <a:buFont typeface="Arial"/>
              <a:buChar char="•"/>
            </a:pPr>
            <a:r>
              <a:rPr lang="en-US" sz="1900" dirty="0">
                <a:latin typeface="Arial"/>
                <a:cs typeface="Arial"/>
              </a:rPr>
              <a:t>Mitigated the low-level cold bias seen in GFSv15 during the cool season</a:t>
            </a:r>
          </a:p>
          <a:p>
            <a:pPr marL="285736" indent="-192015">
              <a:buFont typeface="Arial"/>
              <a:buChar char="•"/>
            </a:pPr>
            <a:endParaRPr lang="en-US" sz="900" dirty="0">
              <a:latin typeface="Arial"/>
              <a:cs typeface="Arial"/>
            </a:endParaRPr>
          </a:p>
          <a:p>
            <a:pPr marL="285736" indent="-192015">
              <a:buFont typeface="Arial"/>
              <a:buChar char="•"/>
            </a:pPr>
            <a:r>
              <a:rPr lang="en-US" sz="1900" dirty="0" smtClean="0">
                <a:latin typeface="Arial"/>
                <a:cs typeface="Arial"/>
              </a:rPr>
              <a:t>Identifies TC threats more often and at longer lead times</a:t>
            </a:r>
          </a:p>
          <a:p>
            <a:pPr marL="742902" lvl="1" indent="-192015">
              <a:buFont typeface="Arial"/>
              <a:buChar char="•"/>
            </a:pPr>
            <a:r>
              <a:rPr lang="en-US" sz="1900" dirty="0" smtClean="0">
                <a:solidFill>
                  <a:srgbClr val="0000FF"/>
                </a:solidFill>
                <a:latin typeface="Arial"/>
                <a:cs typeface="Arial"/>
              </a:rPr>
              <a:t>Overall, positive impact on HWRF forecasts</a:t>
            </a:r>
          </a:p>
          <a:p>
            <a:pPr marL="93721"/>
            <a:endParaRPr lang="en-US" sz="900" dirty="0" smtClean="0">
              <a:latin typeface="Arial"/>
              <a:cs typeface="Arial"/>
            </a:endParaRPr>
          </a:p>
          <a:p>
            <a:pPr marL="285736" indent="-192015">
              <a:buFont typeface="Arial"/>
              <a:buChar char="•"/>
            </a:pPr>
            <a:r>
              <a:rPr lang="en-US" sz="1900" dirty="0" smtClean="0">
                <a:latin typeface="Arial"/>
                <a:cs typeface="Arial"/>
              </a:rPr>
              <a:t>Improved </a:t>
            </a:r>
            <a:r>
              <a:rPr lang="en-US" sz="1900" dirty="0">
                <a:latin typeface="Arial"/>
                <a:cs typeface="Arial"/>
              </a:rPr>
              <a:t>QPF Equitable Threat Scores (ETS) and bias in the medium range</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Overall, improved snowfall </a:t>
            </a:r>
            <a:r>
              <a:rPr lang="en-US" sz="1900" dirty="0" smtClean="0">
                <a:latin typeface="Arial"/>
                <a:cs typeface="Arial"/>
              </a:rPr>
              <a:t>location and amounts at longer lead times</a:t>
            </a:r>
          </a:p>
          <a:p>
            <a:pPr marL="742902" lvl="1" indent="-192015">
              <a:buFont typeface="Arial"/>
              <a:buChar char="•"/>
            </a:pPr>
            <a:r>
              <a:rPr lang="en-US" sz="1900" dirty="0" smtClean="0">
                <a:solidFill>
                  <a:srgbClr val="0000FF"/>
                </a:solidFill>
                <a:latin typeface="Arial"/>
                <a:cs typeface="Arial"/>
              </a:rPr>
              <a:t> </a:t>
            </a:r>
            <a:r>
              <a:rPr lang="en-US" sz="1900" dirty="0">
                <a:solidFill>
                  <a:srgbClr val="0000FF"/>
                </a:solidFill>
                <a:latin typeface="Arial"/>
                <a:cs typeface="Arial"/>
              </a:rPr>
              <a:t>Resolved low-level warming issue seen in a few GFSv15 cases</a:t>
            </a:r>
          </a:p>
          <a:p>
            <a:pPr marL="285736" indent="-192015">
              <a:buFont typeface="Arial"/>
              <a:buChar char="•"/>
            </a:pPr>
            <a:endParaRPr lang="en-US" sz="900" dirty="0">
              <a:latin typeface="Arial"/>
              <a:cs typeface="Arial"/>
            </a:endParaRPr>
          </a:p>
          <a:p>
            <a:pPr marL="285736" indent="-192015">
              <a:buFont typeface="Arial"/>
              <a:buChar char="•"/>
            </a:pPr>
            <a:r>
              <a:rPr lang="en-US" sz="1900" dirty="0">
                <a:latin typeface="Arial"/>
                <a:cs typeface="Arial"/>
              </a:rPr>
              <a:t>Improved ability to capture the temperature profile in shallow, </a:t>
            </a:r>
            <a:r>
              <a:rPr lang="en-US" sz="1900" dirty="0" smtClean="0">
                <a:latin typeface="Arial"/>
                <a:cs typeface="Arial"/>
              </a:rPr>
              <a:t>cold </a:t>
            </a:r>
            <a:r>
              <a:rPr lang="en-US" sz="1900" dirty="0">
                <a:latin typeface="Arial"/>
                <a:cs typeface="Arial"/>
              </a:rPr>
              <a:t>air </a:t>
            </a:r>
            <a:r>
              <a:rPr lang="en-US" sz="1900" dirty="0" smtClean="0">
                <a:latin typeface="Arial"/>
                <a:cs typeface="Arial"/>
              </a:rPr>
              <a:t>masses</a:t>
            </a:r>
          </a:p>
          <a:p>
            <a:pPr marL="93721"/>
            <a:endParaRPr lang="en-US" sz="900" dirty="0">
              <a:solidFill>
                <a:srgbClr val="FF0000"/>
              </a:solidFill>
              <a:latin typeface="Arial"/>
              <a:cs typeface="Arial"/>
            </a:endParaRPr>
          </a:p>
          <a:p>
            <a:pPr marL="285736" indent="-192015">
              <a:buFont typeface="Arial"/>
              <a:buChar char="•"/>
            </a:pPr>
            <a:r>
              <a:rPr lang="en-US" sz="1900" dirty="0" smtClean="0">
                <a:solidFill>
                  <a:srgbClr val="000000"/>
                </a:solidFill>
                <a:latin typeface="Arial"/>
                <a:cs typeface="Arial"/>
              </a:rPr>
              <a:t>GFS </a:t>
            </a:r>
            <a:r>
              <a:rPr lang="en-US" sz="1900" dirty="0">
                <a:solidFill>
                  <a:srgbClr val="000000"/>
                </a:solidFill>
                <a:latin typeface="Arial"/>
                <a:cs typeface="Arial"/>
              </a:rPr>
              <a:t>Wave has lower </a:t>
            </a:r>
            <a:r>
              <a:rPr lang="en-US" sz="1900" dirty="0" smtClean="0">
                <a:solidFill>
                  <a:srgbClr val="000000"/>
                </a:solidFill>
                <a:latin typeface="Arial"/>
                <a:cs typeface="Arial"/>
              </a:rPr>
              <a:t>globally-averaged RMSE and bias for Sig. </a:t>
            </a:r>
            <a:r>
              <a:rPr lang="en-US" sz="1900" dirty="0">
                <a:solidFill>
                  <a:srgbClr val="000000"/>
                </a:solidFill>
                <a:latin typeface="Arial"/>
                <a:cs typeface="Arial"/>
              </a:rPr>
              <a:t>Wave </a:t>
            </a:r>
            <a:r>
              <a:rPr lang="en-US" sz="1900" dirty="0" smtClean="0">
                <a:solidFill>
                  <a:srgbClr val="000000"/>
                </a:solidFill>
                <a:latin typeface="Arial"/>
                <a:cs typeface="Arial"/>
              </a:rPr>
              <a:t>Height</a:t>
            </a:r>
            <a:endParaRPr lang="en-US" sz="1900" dirty="0">
              <a:solidFill>
                <a:srgbClr val="000000"/>
              </a:solidFill>
              <a:latin typeface="Arial"/>
              <a:cs typeface="Arial"/>
            </a:endParaRP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Strengths of GFSv16</a:t>
            </a:r>
          </a:p>
        </p:txBody>
      </p:sp>
      <p:sp>
        <p:nvSpPr>
          <p:cNvPr id="19" name="Rectangle 18"/>
          <p:cNvSpPr/>
          <p:nvPr/>
        </p:nvSpPr>
        <p:spPr>
          <a:xfrm>
            <a:off x="152962" y="4698979"/>
            <a:ext cx="8694705" cy="399936"/>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232324940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smtClean="0">
                <a:solidFill>
                  <a:schemeClr val="bg1"/>
                </a:solidFill>
                <a:latin typeface="Arial"/>
                <a:cs typeface="Arial"/>
              </a:rPr>
              <a:t>Strengths: Lower SWH RMSE/Bias Globally</a:t>
            </a:r>
            <a:endParaRPr lang="en-US" sz="2600" b="1" dirty="0">
              <a:solidFill>
                <a:schemeClr val="bg1"/>
              </a:solidFill>
              <a:latin typeface="Arial"/>
              <a:cs typeface="Arial"/>
            </a:endParaRPr>
          </a:p>
        </p:txBody>
      </p:sp>
      <p:pic>
        <p:nvPicPr>
          <p:cNvPr id="2" name="Picture 1" descr="gfs_multi_1_rmse_diff_swh_202007_000.png"/>
          <p:cNvPicPr>
            <a:picLocks noChangeAspect="1"/>
          </p:cNvPicPr>
          <p:nvPr/>
        </p:nvPicPr>
        <p:blipFill rotWithShape="1">
          <a:blip r:embed="rId4">
            <a:extLst>
              <a:ext uri="{28A0092B-C50C-407E-A947-70E740481C1C}">
                <a14:useLocalDpi xmlns:a14="http://schemas.microsoft.com/office/drawing/2010/main" val="0"/>
              </a:ext>
            </a:extLst>
          </a:blip>
          <a:srcRect r="9924"/>
          <a:stretch/>
        </p:blipFill>
        <p:spPr>
          <a:xfrm>
            <a:off x="25658" y="1022205"/>
            <a:ext cx="4580018" cy="3813452"/>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2242"/>
          <a:stretch/>
        </p:blipFill>
        <p:spPr>
          <a:xfrm>
            <a:off x="4669829" y="1022205"/>
            <a:ext cx="4462127" cy="3813452"/>
          </a:xfrm>
          <a:prstGeom prst="rect">
            <a:avLst/>
          </a:prstGeom>
        </p:spPr>
      </p:pic>
      <p:sp>
        <p:nvSpPr>
          <p:cNvPr id="3" name="Rectangle 2"/>
          <p:cNvSpPr/>
          <p:nvPr/>
        </p:nvSpPr>
        <p:spPr>
          <a:xfrm>
            <a:off x="4220801" y="1022205"/>
            <a:ext cx="936530" cy="452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681975" y="4609225"/>
            <a:ext cx="936530" cy="452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56922" y="1090945"/>
            <a:ext cx="2976371" cy="584771"/>
          </a:xfrm>
          <a:prstGeom prst="rect">
            <a:avLst/>
          </a:prstGeom>
          <a:solidFill>
            <a:srgbClr val="FBFF53"/>
          </a:solidFill>
          <a:ln>
            <a:solidFill>
              <a:srgbClr val="000000"/>
            </a:solidFill>
          </a:ln>
        </p:spPr>
        <p:txBody>
          <a:bodyPr wrap="square" lIns="91436" tIns="45718" rIns="91436" bIns="45718" rtlCol="0">
            <a:spAutoFit/>
          </a:bodyPr>
          <a:lstStyle/>
          <a:p>
            <a:pPr algn="ctr"/>
            <a:r>
              <a:rPr lang="en-US" sz="1600" b="1" dirty="0" smtClean="0">
                <a:latin typeface="Arial"/>
                <a:cs typeface="Arial"/>
              </a:rPr>
              <a:t>GFS Wave−Multi-1 </a:t>
            </a:r>
            <a:br>
              <a:rPr lang="en-US" sz="1600" b="1" dirty="0" smtClean="0">
                <a:latin typeface="Arial"/>
                <a:cs typeface="Arial"/>
              </a:rPr>
            </a:br>
            <a:r>
              <a:rPr lang="en-US" sz="1600" b="1" dirty="0" smtClean="0">
                <a:latin typeface="Arial"/>
                <a:cs typeface="Arial"/>
              </a:rPr>
              <a:t>SWH RMSE </a:t>
            </a:r>
            <a:endParaRPr lang="en-US" sz="1600" b="1" dirty="0">
              <a:latin typeface="Arial"/>
              <a:cs typeface="Arial"/>
            </a:endParaRPr>
          </a:p>
        </p:txBody>
      </p:sp>
      <p:sp>
        <p:nvSpPr>
          <p:cNvPr id="20" name="TextBox 19"/>
          <p:cNvSpPr txBox="1"/>
          <p:nvPr/>
        </p:nvSpPr>
        <p:spPr>
          <a:xfrm>
            <a:off x="4823773" y="1090945"/>
            <a:ext cx="2860903" cy="584771"/>
          </a:xfrm>
          <a:prstGeom prst="rect">
            <a:avLst/>
          </a:prstGeom>
          <a:solidFill>
            <a:srgbClr val="FBFF53"/>
          </a:solidFill>
          <a:ln>
            <a:solidFill>
              <a:srgbClr val="000000"/>
            </a:solidFill>
          </a:ln>
        </p:spPr>
        <p:txBody>
          <a:bodyPr wrap="square" lIns="91436" tIns="45718" rIns="91436" bIns="45718" rtlCol="0">
            <a:spAutoFit/>
          </a:bodyPr>
          <a:lstStyle/>
          <a:p>
            <a:pPr algn="ctr"/>
            <a:r>
              <a:rPr lang="en-US" sz="1600" b="1" dirty="0" smtClean="0">
                <a:latin typeface="Arial"/>
                <a:cs typeface="Arial"/>
              </a:rPr>
              <a:t>GFS Wave−Multi-1 </a:t>
            </a:r>
            <a:br>
              <a:rPr lang="en-US" sz="1600" b="1" dirty="0" smtClean="0">
                <a:latin typeface="Arial"/>
                <a:cs typeface="Arial"/>
              </a:rPr>
            </a:br>
            <a:r>
              <a:rPr lang="en-US" sz="1600" b="1" dirty="0" smtClean="0">
                <a:latin typeface="Arial"/>
                <a:cs typeface="Arial"/>
              </a:rPr>
              <a:t>SWH Bias</a:t>
            </a:r>
            <a:endParaRPr lang="en-US" sz="1600" b="1" dirty="0">
              <a:latin typeface="Arial"/>
              <a:cs typeface="Arial"/>
            </a:endParaRPr>
          </a:p>
        </p:txBody>
      </p:sp>
      <p:sp>
        <p:nvSpPr>
          <p:cNvPr id="21" name="Rectangle 20"/>
          <p:cNvSpPr/>
          <p:nvPr/>
        </p:nvSpPr>
        <p:spPr>
          <a:xfrm>
            <a:off x="50032" y="4609225"/>
            <a:ext cx="9043430" cy="452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 y="4515088"/>
            <a:ext cx="9144000" cy="584776"/>
          </a:xfrm>
          <a:prstGeom prst="rect">
            <a:avLst/>
          </a:prstGeom>
          <a:noFill/>
        </p:spPr>
        <p:txBody>
          <a:bodyPr wrap="square" rtlCol="0">
            <a:spAutoFit/>
          </a:bodyPr>
          <a:lstStyle/>
          <a:p>
            <a:pPr algn="ctr"/>
            <a:r>
              <a:rPr lang="en-US" sz="1600" b="1" dirty="0" smtClean="0">
                <a:latin typeface="Arial"/>
                <a:cs typeface="Arial"/>
              </a:rPr>
              <a:t>GFS Wave </a:t>
            </a:r>
            <a:r>
              <a:rPr lang="en-US" sz="1600" dirty="0" smtClean="0">
                <a:latin typeface="Arial"/>
                <a:cs typeface="Arial"/>
              </a:rPr>
              <a:t>has lower globally-average RMSE and bias for </a:t>
            </a:r>
            <a:r>
              <a:rPr lang="en-US" sz="1600" dirty="0">
                <a:latin typeface="Arial"/>
                <a:cs typeface="Arial"/>
              </a:rPr>
              <a:t>Significant Wave Height (SWH</a:t>
            </a:r>
            <a:r>
              <a:rPr lang="en-US" sz="1600" dirty="0" smtClean="0">
                <a:latin typeface="Arial"/>
                <a:cs typeface="Arial"/>
              </a:rPr>
              <a:t>) </a:t>
            </a:r>
            <a:br>
              <a:rPr lang="en-US" sz="1600" dirty="0" smtClean="0">
                <a:latin typeface="Arial"/>
                <a:cs typeface="Arial"/>
              </a:rPr>
            </a:br>
            <a:r>
              <a:rPr lang="en-US" sz="1600" dirty="0" smtClean="0">
                <a:latin typeface="Arial"/>
                <a:cs typeface="Arial"/>
              </a:rPr>
              <a:t>than </a:t>
            </a:r>
            <a:r>
              <a:rPr lang="en-US" sz="1600" b="1" dirty="0" smtClean="0">
                <a:latin typeface="Arial"/>
                <a:cs typeface="Arial"/>
              </a:rPr>
              <a:t>Multi-1</a:t>
            </a:r>
            <a:r>
              <a:rPr lang="en-US" sz="1600" dirty="0" smtClean="0">
                <a:latin typeface="Arial"/>
                <a:cs typeface="Arial"/>
              </a:rPr>
              <a:t>, primarily due to large improvements in the Indian Ocean</a:t>
            </a:r>
            <a:endParaRPr lang="en-US" sz="1600" dirty="0">
              <a:latin typeface="Arial"/>
              <a:cs typeface="Arial"/>
            </a:endParaRPr>
          </a:p>
        </p:txBody>
      </p:sp>
    </p:spTree>
    <p:extLst>
      <p:ext uri="{BB962C8B-B14F-4D97-AF65-F5344CB8AC3E}">
        <p14:creationId xmlns:p14="http://schemas.microsoft.com/office/powerpoint/2010/main" val="33250714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GFSv16 Case Studies (</a:t>
            </a:r>
            <a:r>
              <a:rPr lang="en-US" sz="2600" b="1" i="1" dirty="0">
                <a:solidFill>
                  <a:schemeClr val="bg1"/>
                </a:solidFill>
                <a:latin typeface="Arial"/>
                <a:cs typeface="Arial"/>
              </a:rPr>
              <a:t>N</a:t>
            </a:r>
            <a:r>
              <a:rPr lang="en-US" sz="2600" b="1" dirty="0">
                <a:solidFill>
                  <a:schemeClr val="bg1"/>
                </a:solidFill>
                <a:latin typeface="Arial"/>
                <a:cs typeface="Arial"/>
              </a:rPr>
              <a:t> = 50)</a:t>
            </a:r>
          </a:p>
        </p:txBody>
      </p:sp>
      <p:sp>
        <p:nvSpPr>
          <p:cNvPr id="2" name="TextBox 1"/>
          <p:cNvSpPr txBox="1"/>
          <p:nvPr/>
        </p:nvSpPr>
        <p:spPr>
          <a:xfrm>
            <a:off x="2257778" y="1613455"/>
            <a:ext cx="2116668" cy="2554539"/>
          </a:xfrm>
          <a:prstGeom prst="rect">
            <a:avLst/>
          </a:prstGeom>
          <a:noFill/>
        </p:spPr>
        <p:txBody>
          <a:bodyPr wrap="square" lIns="91434" tIns="45717" rIns="91434" bIns="45717" numCol="1" rtlCol="0">
            <a:spAutoFit/>
          </a:bodyPr>
          <a:lstStyle/>
          <a:p>
            <a:pPr algn="ctr"/>
            <a:r>
              <a:rPr lang="en-US" sz="1600" b="1" dirty="0">
                <a:latin typeface="Arial"/>
                <a:cs typeface="Arial"/>
              </a:rPr>
              <a:t>East Pacific</a:t>
            </a:r>
          </a:p>
          <a:p>
            <a:pPr algn="ctr"/>
            <a:r>
              <a:rPr lang="en-US" sz="1600" dirty="0">
                <a:latin typeface="Arial"/>
                <a:cs typeface="Arial"/>
              </a:rPr>
              <a:t>Barbara (2019)</a:t>
            </a:r>
            <a:br>
              <a:rPr lang="en-US" sz="1600" dirty="0">
                <a:latin typeface="Arial"/>
                <a:cs typeface="Arial"/>
              </a:rPr>
            </a:br>
            <a:r>
              <a:rPr lang="en-US" sz="1600" dirty="0">
                <a:latin typeface="Arial"/>
                <a:cs typeface="Arial"/>
              </a:rPr>
              <a:t>Erick/Flossie (2019)</a:t>
            </a:r>
          </a:p>
          <a:p>
            <a:pPr algn="ctr"/>
            <a:r>
              <a:rPr lang="en-US" sz="1600" dirty="0">
                <a:latin typeface="Arial"/>
                <a:cs typeface="Arial"/>
              </a:rPr>
              <a:t>Juliette (2019)</a:t>
            </a:r>
          </a:p>
          <a:p>
            <a:pPr algn="ctr"/>
            <a:r>
              <a:rPr lang="en-US" sz="1600" dirty="0" err="1">
                <a:latin typeface="Arial"/>
                <a:cs typeface="Arial"/>
              </a:rPr>
              <a:t>Kiko</a:t>
            </a:r>
            <a:r>
              <a:rPr lang="en-US" sz="1600" dirty="0">
                <a:latin typeface="Arial"/>
                <a:cs typeface="Arial"/>
              </a:rPr>
              <a:t> (2019)</a:t>
            </a:r>
          </a:p>
          <a:p>
            <a:pPr algn="ctr"/>
            <a:r>
              <a:rPr lang="en-US" sz="1600" dirty="0">
                <a:latin typeface="Arial"/>
                <a:cs typeface="Arial"/>
              </a:rPr>
              <a:t>Lorena (2019)</a:t>
            </a:r>
          </a:p>
          <a:p>
            <a:pPr algn="ctr"/>
            <a:endParaRPr lang="en-US" sz="1600" dirty="0">
              <a:latin typeface="Arial"/>
              <a:cs typeface="Arial"/>
            </a:endParaRPr>
          </a:p>
          <a:p>
            <a:pPr algn="ctr"/>
            <a:r>
              <a:rPr lang="en-US" sz="1600" b="1" dirty="0">
                <a:latin typeface="Arial"/>
                <a:cs typeface="Arial"/>
              </a:rPr>
              <a:t>South Pacific</a:t>
            </a:r>
          </a:p>
          <a:p>
            <a:pPr algn="ctr"/>
            <a:r>
              <a:rPr lang="en-US" sz="1600" dirty="0" err="1">
                <a:latin typeface="Arial"/>
                <a:cs typeface="Arial"/>
              </a:rPr>
              <a:t>Sarai</a:t>
            </a:r>
            <a:r>
              <a:rPr lang="en-US" sz="1600" dirty="0">
                <a:latin typeface="Arial"/>
                <a:cs typeface="Arial"/>
              </a:rPr>
              <a:t> (2019)</a:t>
            </a:r>
          </a:p>
          <a:p>
            <a:pPr algn="ctr"/>
            <a:r>
              <a:rPr lang="en-US" sz="1600" dirty="0">
                <a:latin typeface="Arial"/>
                <a:cs typeface="Arial"/>
              </a:rPr>
              <a:t>Vicky (2020)</a:t>
            </a:r>
          </a:p>
        </p:txBody>
      </p:sp>
      <p:sp>
        <p:nvSpPr>
          <p:cNvPr id="14" name="TextBox 13"/>
          <p:cNvSpPr txBox="1"/>
          <p:nvPr/>
        </p:nvSpPr>
        <p:spPr>
          <a:xfrm>
            <a:off x="538966" y="1088897"/>
            <a:ext cx="3576366" cy="477054"/>
          </a:xfrm>
          <a:prstGeom prst="rect">
            <a:avLst/>
          </a:prstGeom>
          <a:solidFill>
            <a:schemeClr val="bg1">
              <a:lumMod val="85000"/>
            </a:schemeClr>
          </a:solidFill>
          <a:ln>
            <a:solidFill>
              <a:schemeClr val="tx1"/>
            </a:solidFill>
          </a:ln>
        </p:spPr>
        <p:txBody>
          <a:bodyPr wrap="square" lIns="91434" tIns="45717" rIns="91434" bIns="45717" rtlCol="0">
            <a:spAutoFit/>
          </a:bodyPr>
          <a:lstStyle/>
          <a:p>
            <a:pPr algn="ctr"/>
            <a:r>
              <a:rPr lang="en-US" sz="2400" b="1" dirty="0">
                <a:latin typeface="Arial"/>
                <a:cs typeface="Arial"/>
              </a:rPr>
              <a:t>Tropical Cyclones</a:t>
            </a:r>
            <a:endParaRPr lang="en-US" sz="2400" dirty="0">
              <a:latin typeface="Arial"/>
              <a:cs typeface="Arial"/>
            </a:endParaRPr>
          </a:p>
        </p:txBody>
      </p:sp>
      <p:sp>
        <p:nvSpPr>
          <p:cNvPr id="16" name="TextBox 15"/>
          <p:cNvSpPr txBox="1"/>
          <p:nvPr/>
        </p:nvSpPr>
        <p:spPr>
          <a:xfrm>
            <a:off x="134701" y="1613457"/>
            <a:ext cx="2295235" cy="3293203"/>
          </a:xfrm>
          <a:prstGeom prst="rect">
            <a:avLst/>
          </a:prstGeom>
          <a:noFill/>
        </p:spPr>
        <p:txBody>
          <a:bodyPr wrap="square" lIns="91434" tIns="45717" rIns="91434" bIns="45717" numCol="1" rtlCol="0">
            <a:spAutoFit/>
          </a:bodyPr>
          <a:lstStyle/>
          <a:p>
            <a:pPr algn="ctr"/>
            <a:r>
              <a:rPr lang="en-US" sz="1600" b="1" dirty="0">
                <a:latin typeface="Arial"/>
                <a:cs typeface="Arial"/>
              </a:rPr>
              <a:t>North Atlantic</a:t>
            </a:r>
          </a:p>
          <a:p>
            <a:pPr algn="ctr"/>
            <a:r>
              <a:rPr lang="en-US" sz="1600" dirty="0">
                <a:latin typeface="Arial"/>
                <a:cs typeface="Arial"/>
              </a:rPr>
              <a:t>Florence (2018)</a:t>
            </a:r>
            <a:br>
              <a:rPr lang="en-US" sz="1600" dirty="0">
                <a:latin typeface="Arial"/>
                <a:cs typeface="Arial"/>
              </a:rPr>
            </a:br>
            <a:r>
              <a:rPr lang="en-US" sz="1600" dirty="0">
                <a:latin typeface="Arial"/>
                <a:cs typeface="Arial"/>
              </a:rPr>
              <a:t>Michael (2018)</a:t>
            </a:r>
          </a:p>
          <a:p>
            <a:pPr algn="ctr"/>
            <a:r>
              <a:rPr lang="en-US" sz="1600" dirty="0">
                <a:latin typeface="Arial"/>
                <a:cs typeface="Arial"/>
              </a:rPr>
              <a:t>Barry (2019)</a:t>
            </a:r>
          </a:p>
          <a:p>
            <a:pPr algn="ctr"/>
            <a:r>
              <a:rPr lang="en-US" sz="1600" dirty="0">
                <a:latin typeface="Arial"/>
                <a:cs typeface="Arial"/>
              </a:rPr>
              <a:t>Dorian (2019)</a:t>
            </a:r>
          </a:p>
          <a:p>
            <a:pPr algn="ctr"/>
            <a:r>
              <a:rPr lang="en-US" sz="1600" dirty="0" err="1">
                <a:latin typeface="Arial"/>
                <a:cs typeface="Arial"/>
              </a:rPr>
              <a:t>Humberto</a:t>
            </a:r>
            <a:r>
              <a:rPr lang="en-US" sz="1600" dirty="0">
                <a:latin typeface="Arial"/>
                <a:cs typeface="Arial"/>
              </a:rPr>
              <a:t> (2019)</a:t>
            </a:r>
          </a:p>
          <a:p>
            <a:pPr algn="ctr"/>
            <a:r>
              <a:rPr lang="en-US" sz="1600" dirty="0">
                <a:latin typeface="Arial"/>
                <a:cs typeface="Arial"/>
              </a:rPr>
              <a:t>Imelda (2019)</a:t>
            </a:r>
          </a:p>
          <a:p>
            <a:pPr algn="ctr"/>
            <a:r>
              <a:rPr lang="en-US" sz="1600" dirty="0">
                <a:latin typeface="Arial"/>
                <a:cs typeface="Arial"/>
              </a:rPr>
              <a:t>Karen (2019)</a:t>
            </a:r>
          </a:p>
          <a:p>
            <a:pPr algn="ctr"/>
            <a:r>
              <a:rPr lang="en-US" sz="1600" dirty="0">
                <a:latin typeface="Arial"/>
                <a:cs typeface="Arial"/>
              </a:rPr>
              <a:t>Lorenzo (2019)</a:t>
            </a:r>
            <a:br>
              <a:rPr lang="en-US" sz="1600" dirty="0">
                <a:latin typeface="Arial"/>
                <a:cs typeface="Arial"/>
              </a:rPr>
            </a:br>
            <a:r>
              <a:rPr lang="en-US" sz="1600" dirty="0">
                <a:latin typeface="Arial"/>
                <a:cs typeface="Arial"/>
              </a:rPr>
              <a:t>Nestor (2019)</a:t>
            </a:r>
          </a:p>
          <a:p>
            <a:pPr algn="ctr"/>
            <a:r>
              <a:rPr lang="en-US" sz="1600" dirty="0">
                <a:latin typeface="Arial"/>
                <a:cs typeface="Arial"/>
              </a:rPr>
              <a:t>Olga (2019)</a:t>
            </a:r>
          </a:p>
          <a:p>
            <a:pPr algn="ctr"/>
            <a:endParaRPr lang="en-US" sz="1600" dirty="0">
              <a:latin typeface="Arial"/>
              <a:cs typeface="Arial"/>
            </a:endParaRPr>
          </a:p>
          <a:p>
            <a:pPr algn="ctr"/>
            <a:endParaRPr lang="en-US" sz="1600" dirty="0">
              <a:latin typeface="Arial"/>
              <a:cs typeface="Arial"/>
            </a:endParaRPr>
          </a:p>
        </p:txBody>
      </p:sp>
      <p:sp>
        <p:nvSpPr>
          <p:cNvPr id="17" name="TextBox 16"/>
          <p:cNvSpPr txBox="1"/>
          <p:nvPr/>
        </p:nvSpPr>
        <p:spPr>
          <a:xfrm>
            <a:off x="5023477" y="1088897"/>
            <a:ext cx="3576366" cy="477054"/>
          </a:xfrm>
          <a:prstGeom prst="rect">
            <a:avLst/>
          </a:prstGeom>
          <a:solidFill>
            <a:schemeClr val="bg1">
              <a:lumMod val="85000"/>
            </a:schemeClr>
          </a:solidFill>
          <a:ln>
            <a:solidFill>
              <a:schemeClr val="tx1"/>
            </a:solidFill>
          </a:ln>
        </p:spPr>
        <p:txBody>
          <a:bodyPr wrap="square" lIns="91434" tIns="45717" rIns="91434" bIns="45717" rtlCol="0">
            <a:spAutoFit/>
          </a:bodyPr>
          <a:lstStyle/>
          <a:p>
            <a:pPr algn="ctr"/>
            <a:r>
              <a:rPr lang="en-US" sz="2400" b="1" dirty="0">
                <a:latin typeface="Arial"/>
                <a:cs typeface="Arial"/>
              </a:rPr>
              <a:t>Winter Storms</a:t>
            </a:r>
            <a:endParaRPr lang="en-US" sz="2400" dirty="0">
              <a:latin typeface="Arial"/>
              <a:cs typeface="Arial"/>
            </a:endParaRPr>
          </a:p>
        </p:txBody>
      </p:sp>
      <p:sp>
        <p:nvSpPr>
          <p:cNvPr id="18" name="TextBox 17"/>
          <p:cNvSpPr txBox="1"/>
          <p:nvPr/>
        </p:nvSpPr>
        <p:spPr>
          <a:xfrm>
            <a:off x="4572000" y="1613456"/>
            <a:ext cx="4374444" cy="3539424"/>
          </a:xfrm>
          <a:prstGeom prst="rect">
            <a:avLst/>
          </a:prstGeom>
          <a:noFill/>
        </p:spPr>
        <p:txBody>
          <a:bodyPr wrap="square" lIns="91434" tIns="45717" rIns="91434" bIns="45717" numCol="1" rtlCol="0">
            <a:spAutoFit/>
          </a:bodyPr>
          <a:lstStyle/>
          <a:p>
            <a:pPr algn="ctr"/>
            <a:r>
              <a:rPr lang="en-US" sz="1600" dirty="0">
                <a:latin typeface="Arial"/>
                <a:cs typeface="Arial"/>
              </a:rPr>
              <a:t>Northern U.S. October Snow (Oct 2019)</a:t>
            </a:r>
          </a:p>
          <a:p>
            <a:pPr algn="ctr"/>
            <a:r>
              <a:rPr lang="en-US" sz="1600" dirty="0">
                <a:latin typeface="Arial"/>
                <a:cs typeface="Arial"/>
              </a:rPr>
              <a:t>Alaska Snow Storm (Nov 2019)</a:t>
            </a:r>
          </a:p>
          <a:p>
            <a:pPr algn="ctr"/>
            <a:r>
              <a:rPr lang="en-US" sz="1600" dirty="0">
                <a:latin typeface="Arial"/>
                <a:cs typeface="Arial"/>
              </a:rPr>
              <a:t>West Coast Bomb Cyclone (Nov 2019)</a:t>
            </a:r>
          </a:p>
          <a:p>
            <a:pPr algn="ctr"/>
            <a:r>
              <a:rPr lang="en-US" sz="1600" dirty="0">
                <a:latin typeface="Arial"/>
                <a:cs typeface="Arial"/>
              </a:rPr>
              <a:t>Chicago Thanksgiving Travel (Nov 2019)</a:t>
            </a:r>
          </a:p>
          <a:p>
            <a:pPr algn="ctr"/>
            <a:r>
              <a:rPr lang="en-US" sz="1600" dirty="0">
                <a:latin typeface="Arial"/>
                <a:cs typeface="Arial"/>
              </a:rPr>
              <a:t>Eastern N. American Bomb (Dec 2019)</a:t>
            </a:r>
          </a:p>
          <a:p>
            <a:pPr algn="ctr"/>
            <a:r>
              <a:rPr lang="en-US" sz="1600" dirty="0">
                <a:latin typeface="Arial"/>
                <a:cs typeface="Arial"/>
              </a:rPr>
              <a:t>NY Ice Storm (Dec 2019)</a:t>
            </a:r>
          </a:p>
          <a:p>
            <a:pPr algn="ctr"/>
            <a:r>
              <a:rPr lang="en-US" sz="1600" dirty="0">
                <a:latin typeface="Arial"/>
                <a:cs typeface="Arial"/>
              </a:rPr>
              <a:t>Alaska New Year Storm (Jan 2019)</a:t>
            </a:r>
          </a:p>
          <a:p>
            <a:pPr algn="ctr"/>
            <a:r>
              <a:rPr lang="en-US" sz="1600" dirty="0">
                <a:latin typeface="Arial"/>
                <a:cs typeface="Arial"/>
              </a:rPr>
              <a:t>Pacific Northwest Windstorm (Jan 2019)</a:t>
            </a:r>
          </a:p>
          <a:p>
            <a:pPr algn="ctr"/>
            <a:r>
              <a:rPr lang="en-US" sz="1600" dirty="0">
                <a:latin typeface="Arial"/>
                <a:cs typeface="Arial"/>
              </a:rPr>
              <a:t>Nova Scotia Cyclone (Jan 2020)</a:t>
            </a:r>
          </a:p>
          <a:p>
            <a:pPr algn="ctr"/>
            <a:r>
              <a:rPr lang="en-US" sz="1600" dirty="0">
                <a:latin typeface="Arial"/>
                <a:cs typeface="Arial"/>
              </a:rPr>
              <a:t>Mid-West </a:t>
            </a:r>
            <a:r>
              <a:rPr lang="en-US" sz="1600" dirty="0" err="1">
                <a:latin typeface="Arial"/>
                <a:cs typeface="Arial"/>
              </a:rPr>
              <a:t>ptype</a:t>
            </a:r>
            <a:r>
              <a:rPr lang="en-US" sz="1600" dirty="0">
                <a:latin typeface="Arial"/>
                <a:cs typeface="Arial"/>
              </a:rPr>
              <a:t> Issues (Jan 2020)</a:t>
            </a:r>
          </a:p>
          <a:p>
            <a:pPr algn="ctr"/>
            <a:r>
              <a:rPr lang="en-US" sz="1600" dirty="0">
                <a:latin typeface="Arial"/>
                <a:cs typeface="Arial"/>
              </a:rPr>
              <a:t>Alaskan Cyclone (Jan 2020)</a:t>
            </a:r>
          </a:p>
          <a:p>
            <a:pPr algn="ctr"/>
            <a:endParaRPr lang="en-US" sz="1600" dirty="0">
              <a:latin typeface="Arial"/>
              <a:cs typeface="Arial"/>
            </a:endParaRPr>
          </a:p>
          <a:p>
            <a:pPr algn="ctr"/>
            <a:endParaRPr lang="en-US" sz="1600" dirty="0">
              <a:latin typeface="Arial"/>
              <a:cs typeface="Arial"/>
            </a:endParaRPr>
          </a:p>
          <a:p>
            <a:pPr algn="ctr"/>
            <a:endParaRPr lang="en-US" sz="1600" dirty="0">
              <a:latin typeface="Arial"/>
              <a:cs typeface="Arial"/>
            </a:endParaRPr>
          </a:p>
        </p:txBody>
      </p:sp>
    </p:spTree>
    <p:extLst>
      <p:ext uri="{BB962C8B-B14F-4D97-AF65-F5344CB8AC3E}">
        <p14:creationId xmlns:p14="http://schemas.microsoft.com/office/powerpoint/2010/main" val="296955286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168" y="1234363"/>
            <a:ext cx="9106601" cy="4231924"/>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Increased right-of-track bias at longer lead times for North Atlantic TCs</a:t>
            </a:r>
            <a:endParaRPr lang="en-US" sz="1900" dirty="0">
              <a:solidFill>
                <a:srgbClr val="0000FF"/>
              </a:solidFill>
              <a:latin typeface="Arial"/>
              <a:cs typeface="Arial"/>
            </a:endParaRPr>
          </a:p>
          <a:p>
            <a:pPr marL="285736" indent="-192015">
              <a:buFont typeface="Arial"/>
              <a:buChar char="•"/>
            </a:pPr>
            <a:endParaRPr lang="en-US" sz="1000" dirty="0">
              <a:solidFill>
                <a:srgbClr val="0000FF"/>
              </a:solidFill>
              <a:latin typeface="Arial"/>
              <a:cs typeface="Arial"/>
            </a:endParaRPr>
          </a:p>
          <a:p>
            <a:pPr marL="285736" indent="-192015">
              <a:buFont typeface="Arial"/>
              <a:buChar char="•"/>
            </a:pPr>
            <a:r>
              <a:rPr lang="en-US" sz="1900" dirty="0">
                <a:latin typeface="Arial"/>
                <a:cs typeface="Arial"/>
              </a:rPr>
              <a:t>Larger TC False Alarm Rate (FAR) in the western North Atlantic (</a:t>
            </a:r>
            <a:r>
              <a:rPr lang="it-IT" sz="1900" dirty="0">
                <a:latin typeface="Arial"/>
                <a:cs typeface="Arial"/>
              </a:rPr>
              <a:t>70°W–50°W</a:t>
            </a:r>
            <a:r>
              <a:rPr lang="en-US" sz="1900" dirty="0">
                <a:latin typeface="Arial"/>
                <a:cs typeface="Arial"/>
              </a:rPr>
              <a:t>)</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Tendency to strengthen all TCs in the long range (pre-formation, not in stats)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Degradation of HMON performance</a:t>
            </a:r>
          </a:p>
          <a:p>
            <a:pPr marL="93721"/>
            <a:endParaRPr lang="en-US" sz="1000" dirty="0">
              <a:latin typeface="Arial"/>
              <a:cs typeface="Arial"/>
            </a:endParaRPr>
          </a:p>
          <a:p>
            <a:pPr marL="285736" indent="-192015">
              <a:buFont typeface="Arial"/>
              <a:buChar char="•"/>
            </a:pPr>
            <a:r>
              <a:rPr lang="en-US" sz="1900" dirty="0">
                <a:latin typeface="Arial"/>
                <a:cs typeface="Arial"/>
              </a:rPr>
              <a:t>Some regional degradation of waves forecasts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Exacerbation of low instability (i.e., CAPE) bias that already existed in GFSv15, driven largely by dry soil moisture</a:t>
            </a:r>
          </a:p>
          <a:p>
            <a:pPr marL="93721"/>
            <a:endParaRPr lang="en-US" sz="1000" dirty="0">
              <a:latin typeface="Arial"/>
              <a:cs typeface="Arial"/>
            </a:endParaRPr>
          </a:p>
          <a:p>
            <a:pPr marL="285736" indent="-192015">
              <a:buFont typeface="Arial"/>
              <a:buChar char="•"/>
            </a:pPr>
            <a:r>
              <a:rPr lang="en-US" sz="1900" dirty="0">
                <a:latin typeface="Arial"/>
                <a:cs typeface="Arial"/>
              </a:rPr>
              <a:t>Colder low-level temperature analyses, especially in the cool season</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Lack of considerable improvement in forecasting radiation inversions</a:t>
            </a:r>
          </a:p>
          <a:p>
            <a:pPr marL="742903" lvl="1" indent="-192015">
              <a:buFont typeface="Arial"/>
              <a:buChar char="•"/>
            </a:pPr>
            <a:endParaRPr lang="en-US" sz="1900" dirty="0">
              <a:solidFill>
                <a:srgbClr val="0000FF"/>
              </a:solidFill>
              <a:latin typeface="Arial"/>
              <a:cs typeface="Arial"/>
            </a:endParaRP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Concerns for GFSv16</a:t>
            </a:r>
          </a:p>
        </p:txBody>
      </p:sp>
      <p:sp>
        <p:nvSpPr>
          <p:cNvPr id="13" name="Rectangle 12">
            <a:extLst>
              <a:ext uri="{FF2B5EF4-FFF2-40B4-BE49-F238E27FC236}">
                <a16:creationId xmlns:a16="http://schemas.microsoft.com/office/drawing/2014/main" xmlns="" id="{29EB1DCC-033A-0F4E-BF01-5CFA10001811}"/>
              </a:ext>
            </a:extLst>
          </p:cNvPr>
          <p:cNvSpPr/>
          <p:nvPr/>
        </p:nvSpPr>
        <p:spPr>
          <a:xfrm>
            <a:off x="152964" y="1185352"/>
            <a:ext cx="8052698" cy="49385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4161016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1" y="1035586"/>
            <a:ext cx="4473350" cy="3284717"/>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Concerns: Increased Right-of-Track Bias</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317" y="1035586"/>
            <a:ext cx="4473350" cy="3284717"/>
          </a:xfrm>
          <a:prstGeom prst="rect">
            <a:avLst/>
          </a:prstGeom>
        </p:spPr>
      </p:pic>
      <p:sp>
        <p:nvSpPr>
          <p:cNvPr id="16" name="TextBox 15"/>
          <p:cNvSpPr txBox="1"/>
          <p:nvPr/>
        </p:nvSpPr>
        <p:spPr>
          <a:xfrm>
            <a:off x="2791723" y="2876606"/>
            <a:ext cx="1034827" cy="353943"/>
          </a:xfrm>
          <a:prstGeom prst="rect">
            <a:avLst/>
          </a:prstGeom>
          <a:noFill/>
          <a:ln>
            <a:noFill/>
          </a:ln>
        </p:spPr>
        <p:txBody>
          <a:bodyPr wrap="square" rtlCol="0">
            <a:spAutoFit/>
          </a:bodyPr>
          <a:lstStyle/>
          <a:p>
            <a:pPr algn="ctr"/>
            <a:r>
              <a:rPr lang="en-US" sz="1700" b="1" dirty="0">
                <a:solidFill>
                  <a:srgbClr val="FF0000"/>
                </a:solidFill>
                <a:latin typeface="Arial"/>
                <a:cs typeface="Arial"/>
              </a:rPr>
              <a:t>GFSv16</a:t>
            </a:r>
          </a:p>
        </p:txBody>
      </p:sp>
      <p:sp>
        <p:nvSpPr>
          <p:cNvPr id="17" name="TextBox 16"/>
          <p:cNvSpPr txBox="1"/>
          <p:nvPr/>
        </p:nvSpPr>
        <p:spPr>
          <a:xfrm>
            <a:off x="2791723" y="2311427"/>
            <a:ext cx="1034827" cy="353943"/>
          </a:xfrm>
          <a:prstGeom prst="rect">
            <a:avLst/>
          </a:prstGeom>
          <a:noFill/>
          <a:ln>
            <a:noFill/>
          </a:ln>
        </p:spPr>
        <p:txBody>
          <a:bodyPr wrap="square" rtlCol="0">
            <a:spAutoFit/>
          </a:bodyPr>
          <a:lstStyle/>
          <a:p>
            <a:pPr algn="ctr"/>
            <a:r>
              <a:rPr lang="en-US" sz="1700" b="1" dirty="0">
                <a:solidFill>
                  <a:srgbClr val="0000FF"/>
                </a:solidFill>
                <a:latin typeface="Arial"/>
                <a:cs typeface="Arial"/>
              </a:rPr>
              <a:t>GFSv15</a:t>
            </a:r>
          </a:p>
        </p:txBody>
      </p:sp>
      <p:sp>
        <p:nvSpPr>
          <p:cNvPr id="18" name="TextBox 17"/>
          <p:cNvSpPr txBox="1"/>
          <p:nvPr/>
        </p:nvSpPr>
        <p:spPr>
          <a:xfrm>
            <a:off x="6717936" y="2048268"/>
            <a:ext cx="1034827" cy="353943"/>
          </a:xfrm>
          <a:prstGeom prst="rect">
            <a:avLst/>
          </a:prstGeom>
          <a:noFill/>
          <a:ln>
            <a:noFill/>
          </a:ln>
        </p:spPr>
        <p:txBody>
          <a:bodyPr wrap="square" rtlCol="0">
            <a:spAutoFit/>
          </a:bodyPr>
          <a:lstStyle/>
          <a:p>
            <a:pPr algn="ctr"/>
            <a:r>
              <a:rPr lang="en-US" sz="1700" b="1" dirty="0">
                <a:solidFill>
                  <a:srgbClr val="FF0000"/>
                </a:solidFill>
                <a:latin typeface="Arial"/>
                <a:cs typeface="Arial"/>
              </a:rPr>
              <a:t>GFSv16</a:t>
            </a:r>
          </a:p>
        </p:txBody>
      </p:sp>
      <p:sp>
        <p:nvSpPr>
          <p:cNvPr id="19" name="TextBox 18"/>
          <p:cNvSpPr txBox="1"/>
          <p:nvPr/>
        </p:nvSpPr>
        <p:spPr>
          <a:xfrm>
            <a:off x="6717936" y="2667534"/>
            <a:ext cx="1034827" cy="353943"/>
          </a:xfrm>
          <a:prstGeom prst="rect">
            <a:avLst/>
          </a:prstGeom>
          <a:noFill/>
          <a:ln>
            <a:noFill/>
          </a:ln>
        </p:spPr>
        <p:txBody>
          <a:bodyPr wrap="square" rtlCol="0">
            <a:spAutoFit/>
          </a:bodyPr>
          <a:lstStyle/>
          <a:p>
            <a:pPr algn="ctr"/>
            <a:r>
              <a:rPr lang="en-US" sz="1700" b="1" dirty="0">
                <a:solidFill>
                  <a:srgbClr val="0000FF"/>
                </a:solidFill>
                <a:latin typeface="Arial"/>
                <a:cs typeface="Arial"/>
              </a:rPr>
              <a:t>GFSv15</a:t>
            </a:r>
          </a:p>
        </p:txBody>
      </p:sp>
      <p:sp>
        <p:nvSpPr>
          <p:cNvPr id="20" name="Rectangle 19"/>
          <p:cNvSpPr/>
          <p:nvPr/>
        </p:nvSpPr>
        <p:spPr>
          <a:xfrm>
            <a:off x="7640891" y="3512609"/>
            <a:ext cx="1360456" cy="461665"/>
          </a:xfrm>
          <a:prstGeom prst="rect">
            <a:avLst/>
          </a:prstGeom>
        </p:spPr>
        <p:txBody>
          <a:bodyPr wrap="none">
            <a:spAutoFit/>
          </a:bodyPr>
          <a:lstStyle/>
          <a:p>
            <a:pPr algn="r"/>
            <a:r>
              <a:rPr lang="en-US" sz="1200" i="1" dirty="0">
                <a:latin typeface="Arial"/>
                <a:cs typeface="Arial"/>
              </a:rPr>
              <a:t>Images provided </a:t>
            </a:r>
            <a:br>
              <a:rPr lang="en-US" sz="1200" i="1" dirty="0">
                <a:latin typeface="Arial"/>
                <a:cs typeface="Arial"/>
              </a:rPr>
            </a:br>
            <a:r>
              <a:rPr lang="en-US" sz="1200" i="1" dirty="0">
                <a:latin typeface="Arial"/>
                <a:cs typeface="Arial"/>
              </a:rPr>
              <a:t>by </a:t>
            </a:r>
            <a:r>
              <a:rPr lang="en-US" sz="1200" i="1" dirty="0" err="1">
                <a:latin typeface="Arial"/>
                <a:cs typeface="Arial"/>
              </a:rPr>
              <a:t>Jiayi</a:t>
            </a:r>
            <a:r>
              <a:rPr lang="en-US" sz="1200" i="1" dirty="0">
                <a:latin typeface="Arial"/>
                <a:cs typeface="Arial"/>
              </a:rPr>
              <a:t> </a:t>
            </a:r>
            <a:r>
              <a:rPr lang="en-US" sz="1200" i="1" dirty="0" err="1">
                <a:latin typeface="Arial"/>
                <a:cs typeface="Arial"/>
              </a:rPr>
              <a:t>Peng</a:t>
            </a:r>
            <a:endParaRPr lang="en-US" sz="1200" i="1" dirty="0">
              <a:latin typeface="Arial"/>
              <a:cs typeface="Arial"/>
            </a:endParaRPr>
          </a:p>
        </p:txBody>
      </p:sp>
      <p:sp>
        <p:nvSpPr>
          <p:cNvPr id="21" name="TextBox 20"/>
          <p:cNvSpPr txBox="1"/>
          <p:nvPr/>
        </p:nvSpPr>
        <p:spPr>
          <a:xfrm>
            <a:off x="506687" y="1472264"/>
            <a:ext cx="3765432" cy="369332"/>
          </a:xfrm>
          <a:prstGeom prst="rect">
            <a:avLst/>
          </a:prstGeom>
          <a:solidFill>
            <a:srgbClr val="FFFFFF"/>
          </a:solidFill>
        </p:spPr>
        <p:txBody>
          <a:bodyPr wrap="square" rtlCol="0">
            <a:spAutoFit/>
          </a:bodyPr>
          <a:lstStyle/>
          <a:p>
            <a:pPr algn="ctr"/>
            <a:r>
              <a:rPr lang="en-US" b="1" i="1" dirty="0">
                <a:latin typeface="Arial"/>
                <a:cs typeface="Arial"/>
              </a:rPr>
              <a:t>N Atlantic Along-Track Bias</a:t>
            </a:r>
          </a:p>
        </p:txBody>
      </p:sp>
      <p:sp>
        <p:nvSpPr>
          <p:cNvPr id="22" name="TextBox 21"/>
          <p:cNvSpPr txBox="1"/>
          <p:nvPr/>
        </p:nvSpPr>
        <p:spPr>
          <a:xfrm>
            <a:off x="5007024" y="1472264"/>
            <a:ext cx="3724498" cy="369332"/>
          </a:xfrm>
          <a:prstGeom prst="rect">
            <a:avLst/>
          </a:prstGeom>
          <a:solidFill>
            <a:srgbClr val="FFFFFF"/>
          </a:solidFill>
        </p:spPr>
        <p:txBody>
          <a:bodyPr wrap="square" rtlCol="0">
            <a:spAutoFit/>
          </a:bodyPr>
          <a:lstStyle/>
          <a:p>
            <a:pPr algn="ctr"/>
            <a:r>
              <a:rPr lang="en-US" b="1" i="1" dirty="0">
                <a:latin typeface="Arial"/>
                <a:cs typeface="Arial"/>
              </a:rPr>
              <a:t>N Atlantic Across-Track Bias</a:t>
            </a:r>
          </a:p>
        </p:txBody>
      </p:sp>
      <p:sp>
        <p:nvSpPr>
          <p:cNvPr id="23" name="Rectangle 22"/>
          <p:cNvSpPr/>
          <p:nvPr/>
        </p:nvSpPr>
        <p:spPr>
          <a:xfrm rot="16200000">
            <a:off x="4492391" y="1909022"/>
            <a:ext cx="1253372" cy="338554"/>
          </a:xfrm>
          <a:prstGeom prst="rect">
            <a:avLst/>
          </a:prstGeom>
        </p:spPr>
        <p:txBody>
          <a:bodyPr wrap="square">
            <a:spAutoFit/>
          </a:bodyPr>
          <a:lstStyle/>
          <a:p>
            <a:pPr algn="ctr"/>
            <a:r>
              <a:rPr lang="en-US" sz="1600" dirty="0">
                <a:latin typeface="Arial"/>
                <a:cs typeface="Arial"/>
              </a:rPr>
              <a:t>Right</a:t>
            </a:r>
          </a:p>
        </p:txBody>
      </p:sp>
      <p:sp>
        <p:nvSpPr>
          <p:cNvPr id="24" name="Rectangle 23"/>
          <p:cNvSpPr/>
          <p:nvPr/>
        </p:nvSpPr>
        <p:spPr>
          <a:xfrm rot="16200000">
            <a:off x="4503674" y="3151113"/>
            <a:ext cx="1230806" cy="338554"/>
          </a:xfrm>
          <a:prstGeom prst="rect">
            <a:avLst/>
          </a:prstGeom>
        </p:spPr>
        <p:txBody>
          <a:bodyPr wrap="square">
            <a:spAutoFit/>
          </a:bodyPr>
          <a:lstStyle/>
          <a:p>
            <a:pPr algn="ctr"/>
            <a:r>
              <a:rPr lang="en-US" sz="1600" dirty="0">
                <a:latin typeface="Arial"/>
                <a:cs typeface="Arial"/>
              </a:rPr>
              <a:t>Left</a:t>
            </a:r>
          </a:p>
        </p:txBody>
      </p:sp>
      <p:sp>
        <p:nvSpPr>
          <p:cNvPr id="25" name="TextBox 24"/>
          <p:cNvSpPr txBox="1"/>
          <p:nvPr/>
        </p:nvSpPr>
        <p:spPr>
          <a:xfrm>
            <a:off x="1" y="4386818"/>
            <a:ext cx="9144000" cy="707886"/>
          </a:xfrm>
          <a:prstGeom prst="rect">
            <a:avLst/>
          </a:prstGeom>
          <a:noFill/>
        </p:spPr>
        <p:txBody>
          <a:bodyPr wrap="square" rtlCol="0">
            <a:spAutoFit/>
          </a:bodyPr>
          <a:lstStyle/>
          <a:p>
            <a:pPr algn="ctr"/>
            <a:r>
              <a:rPr lang="en-US" sz="1700" b="1" dirty="0">
                <a:solidFill>
                  <a:srgbClr val="FF0000"/>
                </a:solidFill>
                <a:latin typeface="Arial"/>
                <a:cs typeface="Arial"/>
              </a:rPr>
              <a:t>GFSv16</a:t>
            </a:r>
            <a:r>
              <a:rPr lang="en-US" sz="1700" b="1" dirty="0">
                <a:latin typeface="Arial"/>
                <a:cs typeface="Arial"/>
              </a:rPr>
              <a:t> </a:t>
            </a:r>
            <a:r>
              <a:rPr lang="en-US" sz="1700" dirty="0">
                <a:latin typeface="Arial"/>
                <a:cs typeface="Arial"/>
              </a:rPr>
              <a:t>has a larger slow bias than </a:t>
            </a:r>
            <a:r>
              <a:rPr lang="en-US" sz="1700" b="1" dirty="0">
                <a:solidFill>
                  <a:srgbClr val="0000FF"/>
                </a:solidFill>
                <a:latin typeface="Arial"/>
                <a:cs typeface="Arial"/>
              </a:rPr>
              <a:t>GFSv15 </a:t>
            </a:r>
            <a:r>
              <a:rPr lang="en-US" sz="1700" dirty="0">
                <a:latin typeface="Arial"/>
                <a:cs typeface="Arial"/>
              </a:rPr>
              <a:t>that grows with forecast length in the N Atlantic</a:t>
            </a:r>
          </a:p>
          <a:p>
            <a:pPr algn="ctr"/>
            <a:endParaRPr lang="en-US" sz="600" dirty="0">
              <a:solidFill>
                <a:srgbClr val="FF0000"/>
              </a:solidFill>
              <a:latin typeface="Arial"/>
              <a:cs typeface="Arial"/>
            </a:endParaRPr>
          </a:p>
          <a:p>
            <a:pPr algn="ctr"/>
            <a:r>
              <a:rPr lang="en-US" sz="1700" b="1" dirty="0">
                <a:solidFill>
                  <a:srgbClr val="FF0000"/>
                </a:solidFill>
                <a:latin typeface="Arial"/>
                <a:cs typeface="Arial"/>
              </a:rPr>
              <a:t>GFSv16</a:t>
            </a:r>
            <a:r>
              <a:rPr lang="en-US" sz="1700" dirty="0">
                <a:latin typeface="Arial"/>
                <a:cs typeface="Arial"/>
              </a:rPr>
              <a:t> has a larger right-of-track bias than </a:t>
            </a:r>
            <a:r>
              <a:rPr lang="en-US" sz="1700" b="1" dirty="0">
                <a:solidFill>
                  <a:srgbClr val="0000FF"/>
                </a:solidFill>
                <a:latin typeface="Arial"/>
                <a:cs typeface="Arial"/>
              </a:rPr>
              <a:t>GFSv15</a:t>
            </a:r>
            <a:r>
              <a:rPr lang="en-US" sz="1700" dirty="0">
                <a:latin typeface="Arial"/>
                <a:cs typeface="Arial"/>
              </a:rPr>
              <a:t> that is largest at longer lead times</a:t>
            </a:r>
          </a:p>
        </p:txBody>
      </p:sp>
      <p:sp>
        <p:nvSpPr>
          <p:cNvPr id="26" name="Rectangle 25"/>
          <p:cNvSpPr/>
          <p:nvPr/>
        </p:nvSpPr>
        <p:spPr>
          <a:xfrm rot="16200000">
            <a:off x="-482" y="1909022"/>
            <a:ext cx="1253374" cy="338554"/>
          </a:xfrm>
          <a:prstGeom prst="rect">
            <a:avLst/>
          </a:prstGeom>
        </p:spPr>
        <p:txBody>
          <a:bodyPr wrap="square">
            <a:spAutoFit/>
          </a:bodyPr>
          <a:lstStyle/>
          <a:p>
            <a:pPr algn="ctr"/>
            <a:r>
              <a:rPr lang="en-US" sz="1600" dirty="0">
                <a:latin typeface="Arial"/>
                <a:cs typeface="Arial"/>
              </a:rPr>
              <a:t>Fast</a:t>
            </a:r>
          </a:p>
        </p:txBody>
      </p:sp>
      <p:sp>
        <p:nvSpPr>
          <p:cNvPr id="27" name="Rectangle 26"/>
          <p:cNvSpPr/>
          <p:nvPr/>
        </p:nvSpPr>
        <p:spPr>
          <a:xfrm rot="16200000">
            <a:off x="10801" y="3151112"/>
            <a:ext cx="1230807" cy="338554"/>
          </a:xfrm>
          <a:prstGeom prst="rect">
            <a:avLst/>
          </a:prstGeom>
        </p:spPr>
        <p:txBody>
          <a:bodyPr wrap="square">
            <a:spAutoFit/>
          </a:bodyPr>
          <a:lstStyle/>
          <a:p>
            <a:pPr algn="ctr"/>
            <a:r>
              <a:rPr lang="en-US" sz="1600" dirty="0">
                <a:latin typeface="Arial"/>
                <a:cs typeface="Arial"/>
              </a:rPr>
              <a:t>Slow</a:t>
            </a:r>
          </a:p>
        </p:txBody>
      </p:sp>
      <p:sp>
        <p:nvSpPr>
          <p:cNvPr id="31" name="TextBox 30"/>
          <p:cNvSpPr txBox="1"/>
          <p:nvPr/>
        </p:nvSpPr>
        <p:spPr>
          <a:xfrm>
            <a:off x="12633" y="3596899"/>
            <a:ext cx="9144000" cy="707886"/>
          </a:xfrm>
          <a:prstGeom prst="rect">
            <a:avLst/>
          </a:prstGeom>
          <a:solidFill>
            <a:schemeClr val="bg1">
              <a:lumMod val="75000"/>
            </a:schemeClr>
          </a:solidFill>
        </p:spPr>
        <p:txBody>
          <a:bodyPr wrap="square" rtlCol="0">
            <a:spAutoFit/>
          </a:bodyPr>
          <a:lstStyle/>
          <a:p>
            <a:pPr algn="ctr"/>
            <a:r>
              <a:rPr lang="en-US" sz="2000" i="1" dirty="0">
                <a:latin typeface="Arial"/>
                <a:cs typeface="Arial"/>
              </a:rPr>
              <a:t>A slower and right-of-track bias at longer lead times suggests</a:t>
            </a:r>
            <a:br>
              <a:rPr lang="en-US" sz="2000" i="1" dirty="0">
                <a:latin typeface="Arial"/>
                <a:cs typeface="Arial"/>
              </a:rPr>
            </a:br>
            <a:r>
              <a:rPr lang="en-US" sz="2000" i="1" dirty="0">
                <a:latin typeface="Arial"/>
                <a:cs typeface="Arial"/>
              </a:rPr>
              <a:t>that GFSv16 may be </a:t>
            </a:r>
            <a:r>
              <a:rPr lang="en-US" sz="2000" i="1" dirty="0" err="1">
                <a:latin typeface="Arial"/>
                <a:cs typeface="Arial"/>
              </a:rPr>
              <a:t>recurving</a:t>
            </a:r>
            <a:r>
              <a:rPr lang="en-US" sz="2000" i="1" dirty="0">
                <a:latin typeface="Arial"/>
                <a:cs typeface="Arial"/>
              </a:rPr>
              <a:t> TCs earlier than GFSv15 </a:t>
            </a:r>
          </a:p>
        </p:txBody>
      </p:sp>
    </p:spTree>
    <p:extLst>
      <p:ext uri="{BB962C8B-B14F-4D97-AF65-F5344CB8AC3E}">
        <p14:creationId xmlns:p14="http://schemas.microsoft.com/office/powerpoint/2010/main" val="2165631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A904B77-FE2E-D94D-A252-A7ED56D86B7A}"/>
              </a:ext>
            </a:extLst>
          </p:cNvPr>
          <p:cNvPicPr>
            <a:picLocks noChangeAspect="1"/>
          </p:cNvPicPr>
          <p:nvPr/>
        </p:nvPicPr>
        <p:blipFill>
          <a:blip r:embed="rId2"/>
          <a:stretch>
            <a:fillRect/>
          </a:stretch>
        </p:blipFill>
        <p:spPr>
          <a:xfrm>
            <a:off x="1055015" y="1115386"/>
            <a:ext cx="4138756" cy="3943224"/>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Concerns: Increased Right-of-Track Bias</a:t>
            </a:r>
          </a:p>
        </p:txBody>
      </p:sp>
      <p:sp>
        <p:nvSpPr>
          <p:cNvPr id="30" name="TextBox 29"/>
          <p:cNvSpPr txBox="1"/>
          <p:nvPr/>
        </p:nvSpPr>
        <p:spPr>
          <a:xfrm>
            <a:off x="6227202" y="1094101"/>
            <a:ext cx="2334911" cy="646331"/>
          </a:xfrm>
          <a:prstGeom prst="rect">
            <a:avLst/>
          </a:prstGeom>
          <a:solidFill>
            <a:srgbClr val="FFFFFF"/>
          </a:solidFill>
          <a:ln>
            <a:solidFill>
              <a:schemeClr val="tx1"/>
            </a:solidFill>
          </a:ln>
        </p:spPr>
        <p:txBody>
          <a:bodyPr wrap="square" rtlCol="0">
            <a:spAutoFit/>
          </a:bodyPr>
          <a:lstStyle/>
          <a:p>
            <a:pPr algn="ctr"/>
            <a:r>
              <a:rPr lang="en-US" b="1" dirty="0">
                <a:solidFill>
                  <a:srgbClr val="FF0000"/>
                </a:solidFill>
                <a:latin typeface="Arial"/>
                <a:cs typeface="Arial"/>
              </a:rPr>
              <a:t>Isaias (F096)</a:t>
            </a:r>
            <a:br>
              <a:rPr lang="en-US" b="1" dirty="0">
                <a:solidFill>
                  <a:srgbClr val="FF0000"/>
                </a:solidFill>
                <a:latin typeface="Arial"/>
                <a:cs typeface="Arial"/>
              </a:rPr>
            </a:br>
            <a:r>
              <a:rPr lang="en-US" b="1" dirty="0">
                <a:solidFill>
                  <a:srgbClr val="FF0000"/>
                </a:solidFill>
                <a:latin typeface="Arial"/>
                <a:cs typeface="Arial"/>
              </a:rPr>
              <a:t>Valid: 18Z 8/03/20 </a:t>
            </a:r>
          </a:p>
        </p:txBody>
      </p:sp>
      <p:sp>
        <p:nvSpPr>
          <p:cNvPr id="19" name="TextBox 18"/>
          <p:cNvSpPr txBox="1"/>
          <p:nvPr/>
        </p:nvSpPr>
        <p:spPr>
          <a:xfrm>
            <a:off x="5947318" y="1824654"/>
            <a:ext cx="2913332" cy="1661993"/>
          </a:xfrm>
          <a:prstGeom prst="rect">
            <a:avLst/>
          </a:prstGeom>
          <a:noFill/>
        </p:spPr>
        <p:txBody>
          <a:bodyPr wrap="square" rtlCol="0">
            <a:spAutoFit/>
          </a:bodyPr>
          <a:lstStyle/>
          <a:p>
            <a:pPr marL="285750" indent="-285750">
              <a:buFont typeface="Arial"/>
              <a:buChar char="•"/>
            </a:pPr>
            <a:r>
              <a:rPr lang="en-US" sz="1700" b="1" dirty="0">
                <a:latin typeface="Arial"/>
                <a:cs typeface="Arial"/>
              </a:rPr>
              <a:t>Isaias: </a:t>
            </a:r>
            <a:r>
              <a:rPr lang="en-US" sz="1700" dirty="0">
                <a:latin typeface="Arial"/>
                <a:cs typeface="Arial"/>
              </a:rPr>
              <a:t>GFSv16 was often further right of track than v15 in the short and medium ranges.   Both are also too fast in this example.</a:t>
            </a:r>
          </a:p>
        </p:txBody>
      </p:sp>
      <p:sp>
        <p:nvSpPr>
          <p:cNvPr id="20" name="TextBox 19">
            <a:extLst>
              <a:ext uri="{FF2B5EF4-FFF2-40B4-BE49-F238E27FC236}">
                <a16:creationId xmlns:a16="http://schemas.microsoft.com/office/drawing/2014/main" xmlns="" id="{7C2902D4-B708-1A42-9474-D52B2C701CB6}"/>
              </a:ext>
            </a:extLst>
          </p:cNvPr>
          <p:cNvSpPr txBox="1"/>
          <p:nvPr/>
        </p:nvSpPr>
        <p:spPr>
          <a:xfrm>
            <a:off x="1977825" y="2485084"/>
            <a:ext cx="1139233"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GFSv15</a:t>
            </a:r>
          </a:p>
        </p:txBody>
      </p:sp>
      <p:sp>
        <p:nvSpPr>
          <p:cNvPr id="21" name="TextBox 20">
            <a:extLst>
              <a:ext uri="{FF2B5EF4-FFF2-40B4-BE49-F238E27FC236}">
                <a16:creationId xmlns:a16="http://schemas.microsoft.com/office/drawing/2014/main" xmlns="" id="{80A3847F-8E6E-CC4F-A80F-83B35B74A6AA}"/>
              </a:ext>
            </a:extLst>
          </p:cNvPr>
          <p:cNvSpPr txBox="1"/>
          <p:nvPr/>
        </p:nvSpPr>
        <p:spPr>
          <a:xfrm>
            <a:off x="4054538" y="2485084"/>
            <a:ext cx="1139233"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GFSv16</a:t>
            </a:r>
          </a:p>
        </p:txBody>
      </p:sp>
      <p:sp>
        <p:nvSpPr>
          <p:cNvPr id="22" name="TextBox 21">
            <a:extLst>
              <a:ext uri="{FF2B5EF4-FFF2-40B4-BE49-F238E27FC236}">
                <a16:creationId xmlns:a16="http://schemas.microsoft.com/office/drawing/2014/main" xmlns="" id="{8C6E4395-565A-F142-B3A6-FDD5770E4F94}"/>
              </a:ext>
            </a:extLst>
          </p:cNvPr>
          <p:cNvSpPr txBox="1"/>
          <p:nvPr/>
        </p:nvSpPr>
        <p:spPr>
          <a:xfrm>
            <a:off x="1977824" y="4441786"/>
            <a:ext cx="1139233"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v16−v15</a:t>
            </a:r>
          </a:p>
        </p:txBody>
      </p:sp>
      <p:sp>
        <p:nvSpPr>
          <p:cNvPr id="23" name="TextBox 22">
            <a:extLst>
              <a:ext uri="{FF2B5EF4-FFF2-40B4-BE49-F238E27FC236}">
                <a16:creationId xmlns:a16="http://schemas.microsoft.com/office/drawing/2014/main" xmlns="" id="{55AE66B8-63BC-4146-931A-E4926482CF16}"/>
              </a:ext>
            </a:extLst>
          </p:cNvPr>
          <p:cNvSpPr txBox="1"/>
          <p:nvPr/>
        </p:nvSpPr>
        <p:spPr>
          <a:xfrm>
            <a:off x="4054538" y="4531005"/>
            <a:ext cx="1139233"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 </a:t>
            </a:r>
            <a:r>
              <a:rPr lang="en-US" sz="1500" b="1" dirty="0" err="1">
                <a:latin typeface="Arial"/>
                <a:cs typeface="Arial"/>
              </a:rPr>
              <a:t>Anl</a:t>
            </a:r>
            <a:r>
              <a:rPr lang="en-US" sz="1500" b="1" dirty="0">
                <a:latin typeface="Arial"/>
                <a:cs typeface="Arial"/>
              </a:rPr>
              <a:t>.</a:t>
            </a:r>
          </a:p>
        </p:txBody>
      </p:sp>
      <p:sp>
        <p:nvSpPr>
          <p:cNvPr id="24" name="Oval 23">
            <a:extLst>
              <a:ext uri="{FF2B5EF4-FFF2-40B4-BE49-F238E27FC236}">
                <a16:creationId xmlns:a16="http://schemas.microsoft.com/office/drawing/2014/main" xmlns="" id="{DD98C57A-4C7A-B448-A3FF-28E42E966210}"/>
              </a:ext>
            </a:extLst>
          </p:cNvPr>
          <p:cNvSpPr/>
          <p:nvPr/>
        </p:nvSpPr>
        <p:spPr>
          <a:xfrm>
            <a:off x="1977824" y="3322085"/>
            <a:ext cx="869795" cy="674470"/>
          </a:xfrm>
          <a:prstGeom prst="ellipse">
            <a:avLst/>
          </a:prstGeom>
          <a:noFill/>
          <a:ln w="381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6678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62" y="974110"/>
            <a:ext cx="3798061" cy="4198735"/>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Concerns: Increased Right-of-Track Bias</a:t>
            </a:r>
          </a:p>
        </p:txBody>
      </p:sp>
      <p:sp>
        <p:nvSpPr>
          <p:cNvPr id="25" name="TextBox 24"/>
          <p:cNvSpPr txBox="1"/>
          <p:nvPr/>
        </p:nvSpPr>
        <p:spPr>
          <a:xfrm>
            <a:off x="1809262" y="2497707"/>
            <a:ext cx="1139233"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GFSv15</a:t>
            </a:r>
          </a:p>
        </p:txBody>
      </p:sp>
      <p:sp>
        <p:nvSpPr>
          <p:cNvPr id="29" name="TextBox 28"/>
          <p:cNvSpPr txBox="1"/>
          <p:nvPr/>
        </p:nvSpPr>
        <p:spPr>
          <a:xfrm>
            <a:off x="3712837" y="2497707"/>
            <a:ext cx="1139233"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GFSv16</a:t>
            </a:r>
          </a:p>
        </p:txBody>
      </p:sp>
      <p:sp>
        <p:nvSpPr>
          <p:cNvPr id="30" name="TextBox 29"/>
          <p:cNvSpPr txBox="1"/>
          <p:nvPr/>
        </p:nvSpPr>
        <p:spPr>
          <a:xfrm>
            <a:off x="6181708" y="1074875"/>
            <a:ext cx="2334911" cy="646331"/>
          </a:xfrm>
          <a:prstGeom prst="rect">
            <a:avLst/>
          </a:prstGeom>
          <a:solidFill>
            <a:srgbClr val="FFFFFF"/>
          </a:solidFill>
          <a:ln>
            <a:solidFill>
              <a:schemeClr val="tx1"/>
            </a:solidFill>
          </a:ln>
        </p:spPr>
        <p:txBody>
          <a:bodyPr wrap="square" rtlCol="0">
            <a:spAutoFit/>
          </a:bodyPr>
          <a:lstStyle/>
          <a:p>
            <a:pPr algn="ctr"/>
            <a:r>
              <a:rPr lang="en-US" b="1" dirty="0">
                <a:solidFill>
                  <a:srgbClr val="FF0000"/>
                </a:solidFill>
                <a:latin typeface="Arial"/>
                <a:cs typeface="Arial"/>
              </a:rPr>
              <a:t>Lorenzo (F156)</a:t>
            </a:r>
            <a:br>
              <a:rPr lang="en-US" b="1" dirty="0">
                <a:solidFill>
                  <a:srgbClr val="FF0000"/>
                </a:solidFill>
                <a:latin typeface="Arial"/>
                <a:cs typeface="Arial"/>
              </a:rPr>
            </a:br>
            <a:r>
              <a:rPr lang="en-US" b="1" dirty="0">
                <a:solidFill>
                  <a:srgbClr val="FF0000"/>
                </a:solidFill>
                <a:latin typeface="Arial"/>
                <a:cs typeface="Arial"/>
              </a:rPr>
              <a:t>Valid: 00Z 10/02/19 </a:t>
            </a:r>
          </a:p>
        </p:txBody>
      </p:sp>
      <p:sp>
        <p:nvSpPr>
          <p:cNvPr id="31" name="TextBox 30"/>
          <p:cNvSpPr txBox="1"/>
          <p:nvPr/>
        </p:nvSpPr>
        <p:spPr>
          <a:xfrm>
            <a:off x="1809262" y="4625861"/>
            <a:ext cx="1139233"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v16−v15</a:t>
            </a:r>
          </a:p>
        </p:txBody>
      </p:sp>
      <p:sp>
        <p:nvSpPr>
          <p:cNvPr id="32" name="TextBox 31"/>
          <p:cNvSpPr txBox="1"/>
          <p:nvPr/>
        </p:nvSpPr>
        <p:spPr>
          <a:xfrm>
            <a:off x="3712837" y="4625861"/>
            <a:ext cx="1139233"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 </a:t>
            </a:r>
            <a:r>
              <a:rPr lang="en-US" sz="1500" b="1" dirty="0" err="1">
                <a:latin typeface="Arial"/>
                <a:cs typeface="Arial"/>
              </a:rPr>
              <a:t>Anl</a:t>
            </a:r>
            <a:r>
              <a:rPr lang="en-US" sz="1500" b="1" dirty="0">
                <a:latin typeface="Arial"/>
                <a:cs typeface="Arial"/>
              </a:rPr>
              <a:t>.</a:t>
            </a:r>
          </a:p>
        </p:txBody>
      </p:sp>
      <p:sp>
        <p:nvSpPr>
          <p:cNvPr id="16" name="TextBox 15">
            <a:extLst>
              <a:ext uri="{FF2B5EF4-FFF2-40B4-BE49-F238E27FC236}">
                <a16:creationId xmlns:a16="http://schemas.microsoft.com/office/drawing/2014/main" xmlns="" id="{722262A7-46B1-684B-8D61-5A3459141022}"/>
              </a:ext>
            </a:extLst>
          </p:cNvPr>
          <p:cNvSpPr txBox="1"/>
          <p:nvPr/>
        </p:nvSpPr>
        <p:spPr>
          <a:xfrm>
            <a:off x="5947318" y="1824654"/>
            <a:ext cx="2913332" cy="3508653"/>
          </a:xfrm>
          <a:prstGeom prst="rect">
            <a:avLst/>
          </a:prstGeom>
          <a:noFill/>
        </p:spPr>
        <p:txBody>
          <a:bodyPr wrap="square" rtlCol="0">
            <a:spAutoFit/>
          </a:bodyPr>
          <a:lstStyle/>
          <a:p>
            <a:pPr marL="285750" indent="-285750">
              <a:buFont typeface="Arial"/>
              <a:buChar char="•"/>
            </a:pPr>
            <a:r>
              <a:rPr lang="en-US" sz="1700" b="1" dirty="0">
                <a:latin typeface="Arial"/>
                <a:cs typeface="Arial"/>
              </a:rPr>
              <a:t>Isaias: </a:t>
            </a:r>
            <a:r>
              <a:rPr lang="en-US" sz="1700" dirty="0">
                <a:latin typeface="Arial"/>
                <a:cs typeface="Arial"/>
              </a:rPr>
              <a:t>GFSv16 was often further right of track than v15 in the short and medium ranges.   Both are also too fast in this example</a:t>
            </a:r>
          </a:p>
          <a:p>
            <a:pPr marL="285750" indent="-285750">
              <a:buFont typeface="Arial"/>
              <a:buChar char="•"/>
            </a:pPr>
            <a:endParaRPr lang="en-US" sz="1700" dirty="0">
              <a:latin typeface="Arial"/>
              <a:cs typeface="Arial"/>
            </a:endParaRPr>
          </a:p>
          <a:p>
            <a:pPr marL="285750" indent="-285750">
              <a:buFont typeface="Arial"/>
              <a:buChar char="•"/>
            </a:pPr>
            <a:r>
              <a:rPr lang="en-US" sz="1700" b="1" dirty="0">
                <a:latin typeface="Arial"/>
                <a:cs typeface="Arial"/>
              </a:rPr>
              <a:t>Lorenzo</a:t>
            </a:r>
            <a:r>
              <a:rPr lang="en-US" sz="1700" dirty="0">
                <a:latin typeface="Arial"/>
                <a:cs typeface="Arial"/>
              </a:rPr>
              <a:t>:  GFSv16 was further right-of-track than v15 (and analysis) as the TC moved NE towards Ireland</a:t>
            </a:r>
          </a:p>
          <a:p>
            <a:pPr marL="285750" indent="-285750">
              <a:buFont typeface="Arial"/>
              <a:buChar char="•"/>
            </a:pPr>
            <a:endParaRPr lang="en-US" dirty="0">
              <a:latin typeface="Arial"/>
              <a:cs typeface="Arial"/>
            </a:endParaRPr>
          </a:p>
        </p:txBody>
      </p:sp>
      <p:sp>
        <p:nvSpPr>
          <p:cNvPr id="18" name="Oval 17">
            <a:extLst>
              <a:ext uri="{FF2B5EF4-FFF2-40B4-BE49-F238E27FC236}">
                <a16:creationId xmlns:a16="http://schemas.microsoft.com/office/drawing/2014/main" xmlns="" id="{13724C6D-D4BE-C74F-961F-AB859FC5567C}"/>
              </a:ext>
            </a:extLst>
          </p:cNvPr>
          <p:cNvSpPr/>
          <p:nvPr/>
        </p:nvSpPr>
        <p:spPr>
          <a:xfrm>
            <a:off x="1732290" y="3386131"/>
            <a:ext cx="869795" cy="674470"/>
          </a:xfrm>
          <a:prstGeom prst="ellipse">
            <a:avLst/>
          </a:prstGeom>
          <a:noFill/>
          <a:ln w="381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3434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168" y="1234363"/>
            <a:ext cx="9106601" cy="4231924"/>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Increased right-of-track bias at longer lead times for North Atlantic TCs</a:t>
            </a:r>
            <a:endParaRPr lang="en-US" sz="1900" dirty="0">
              <a:solidFill>
                <a:srgbClr val="0000FF"/>
              </a:solidFill>
              <a:latin typeface="Arial"/>
              <a:cs typeface="Arial"/>
            </a:endParaRPr>
          </a:p>
          <a:p>
            <a:pPr marL="285736" indent="-192015">
              <a:buFont typeface="Arial"/>
              <a:buChar char="•"/>
            </a:pPr>
            <a:endParaRPr lang="en-US" sz="1000" dirty="0">
              <a:solidFill>
                <a:srgbClr val="0000FF"/>
              </a:solidFill>
              <a:latin typeface="Arial"/>
              <a:cs typeface="Arial"/>
            </a:endParaRPr>
          </a:p>
          <a:p>
            <a:pPr marL="285736" indent="-192015">
              <a:buFont typeface="Arial"/>
              <a:buChar char="•"/>
            </a:pPr>
            <a:r>
              <a:rPr lang="en-US" sz="1900" dirty="0">
                <a:latin typeface="Arial"/>
                <a:cs typeface="Arial"/>
              </a:rPr>
              <a:t>Larger TC False Alarm Rate (FAR) in the western North Atlantic (</a:t>
            </a:r>
            <a:r>
              <a:rPr lang="it-IT" sz="1900" dirty="0">
                <a:latin typeface="Arial"/>
                <a:cs typeface="Arial"/>
              </a:rPr>
              <a:t>70°W–50°W</a:t>
            </a:r>
            <a:r>
              <a:rPr lang="en-US" sz="1900" dirty="0">
                <a:latin typeface="Arial"/>
                <a:cs typeface="Arial"/>
              </a:rPr>
              <a:t>)</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Tendency to strengthen all TCs in the long range (pre-formation, not in stats)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Degradation of HMON performance</a:t>
            </a:r>
          </a:p>
          <a:p>
            <a:pPr marL="93721"/>
            <a:endParaRPr lang="en-US" sz="1000" dirty="0">
              <a:latin typeface="Arial"/>
              <a:cs typeface="Arial"/>
            </a:endParaRPr>
          </a:p>
          <a:p>
            <a:pPr marL="285736" indent="-192015">
              <a:buFont typeface="Arial"/>
              <a:buChar char="•"/>
            </a:pPr>
            <a:r>
              <a:rPr lang="en-US" sz="1900" dirty="0">
                <a:latin typeface="Arial"/>
                <a:cs typeface="Arial"/>
              </a:rPr>
              <a:t>Some regional degradation of waves forecasts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Exacerbation of low instability (i.e., CAPE) bias that already existed in GFSv15, driven largely by dry soil moisture</a:t>
            </a:r>
          </a:p>
          <a:p>
            <a:pPr marL="93721"/>
            <a:endParaRPr lang="en-US" sz="1000" dirty="0">
              <a:latin typeface="Arial"/>
              <a:cs typeface="Arial"/>
            </a:endParaRPr>
          </a:p>
          <a:p>
            <a:pPr marL="285736" indent="-192015">
              <a:buFont typeface="Arial"/>
              <a:buChar char="•"/>
            </a:pPr>
            <a:r>
              <a:rPr lang="en-US" sz="1900" dirty="0">
                <a:latin typeface="Arial"/>
                <a:cs typeface="Arial"/>
              </a:rPr>
              <a:t>Colder low-level temperature analyses, especially in the cool season</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Lack of considerable improvement in forecasting radiation inversions</a:t>
            </a:r>
          </a:p>
          <a:p>
            <a:pPr marL="742903" lvl="1" indent="-192015">
              <a:buFont typeface="Arial"/>
              <a:buChar char="•"/>
            </a:pPr>
            <a:endParaRPr lang="en-US" sz="1900" dirty="0">
              <a:solidFill>
                <a:srgbClr val="0000FF"/>
              </a:solidFill>
              <a:latin typeface="Arial"/>
              <a:cs typeface="Arial"/>
            </a:endParaRP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Concerns for GFSv16</a:t>
            </a:r>
          </a:p>
        </p:txBody>
      </p:sp>
      <p:sp>
        <p:nvSpPr>
          <p:cNvPr id="13" name="Rectangle 12">
            <a:extLst>
              <a:ext uri="{FF2B5EF4-FFF2-40B4-BE49-F238E27FC236}">
                <a16:creationId xmlns:a16="http://schemas.microsoft.com/office/drawing/2014/main" xmlns="" id="{29EB1DCC-033A-0F4E-BF01-5CFA10001811}"/>
              </a:ext>
            </a:extLst>
          </p:cNvPr>
          <p:cNvSpPr/>
          <p:nvPr/>
        </p:nvSpPr>
        <p:spPr>
          <a:xfrm>
            <a:off x="253062" y="1625619"/>
            <a:ext cx="8662338" cy="49385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13150425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Larger TC False Alarm Rate</a:t>
            </a:r>
          </a:p>
        </p:txBody>
      </p:sp>
      <p:pic>
        <p:nvPicPr>
          <p:cNvPr id="3" name="Picture 2" descr="A screenshot of a computer&#10;&#10;Description automatically generated">
            <a:extLst>
              <a:ext uri="{FF2B5EF4-FFF2-40B4-BE49-F238E27FC236}">
                <a16:creationId xmlns:a16="http://schemas.microsoft.com/office/drawing/2014/main" xmlns="" id="{D1C8D8B1-182B-4443-9560-E70153B233FA}"/>
              </a:ext>
            </a:extLst>
          </p:cNvPr>
          <p:cNvPicPr>
            <a:picLocks noChangeAspect="1"/>
          </p:cNvPicPr>
          <p:nvPr/>
        </p:nvPicPr>
        <p:blipFill rotWithShape="1">
          <a:blip r:embed="rId4"/>
          <a:srcRect l="9277" t="6496" r="35435" b="37265"/>
          <a:stretch/>
        </p:blipFill>
        <p:spPr>
          <a:xfrm>
            <a:off x="397932" y="1317293"/>
            <a:ext cx="6036735" cy="3454177"/>
          </a:xfrm>
          <a:prstGeom prst="rect">
            <a:avLst/>
          </a:prstGeom>
        </p:spPr>
      </p:pic>
      <p:sp>
        <p:nvSpPr>
          <p:cNvPr id="14" name="TextBox 13">
            <a:extLst>
              <a:ext uri="{FF2B5EF4-FFF2-40B4-BE49-F238E27FC236}">
                <a16:creationId xmlns:a16="http://schemas.microsoft.com/office/drawing/2014/main" xmlns="" id="{D9043F3C-A979-C744-8FFE-C52CAF0D5B26}"/>
              </a:ext>
            </a:extLst>
          </p:cNvPr>
          <p:cNvSpPr txBox="1"/>
          <p:nvPr/>
        </p:nvSpPr>
        <p:spPr>
          <a:xfrm>
            <a:off x="3597903" y="1059790"/>
            <a:ext cx="2046458" cy="307777"/>
          </a:xfrm>
          <a:prstGeom prst="rect">
            <a:avLst/>
          </a:prstGeom>
          <a:solidFill>
            <a:srgbClr val="F4F4D8"/>
          </a:solidFill>
        </p:spPr>
        <p:txBody>
          <a:bodyPr wrap="none" rtlCol="0">
            <a:spAutoFit/>
          </a:bodyPr>
          <a:lstStyle/>
          <a:p>
            <a:r>
              <a:rPr lang="en-US" sz="1400" dirty="0"/>
              <a:t>From Dan Halperin, ERAU</a:t>
            </a:r>
          </a:p>
        </p:txBody>
      </p:sp>
      <p:sp>
        <p:nvSpPr>
          <p:cNvPr id="2" name="TextBox 1">
            <a:extLst>
              <a:ext uri="{FF2B5EF4-FFF2-40B4-BE49-F238E27FC236}">
                <a16:creationId xmlns:a16="http://schemas.microsoft.com/office/drawing/2014/main" xmlns="" id="{4B4D360E-328D-1B46-BD32-34125F7F9C8B}"/>
              </a:ext>
            </a:extLst>
          </p:cNvPr>
          <p:cNvSpPr txBox="1"/>
          <p:nvPr/>
        </p:nvSpPr>
        <p:spPr>
          <a:xfrm>
            <a:off x="6876585" y="1381498"/>
            <a:ext cx="2088995" cy="3496342"/>
          </a:xfrm>
          <a:prstGeom prst="rect">
            <a:avLst/>
          </a:prstGeom>
          <a:noFill/>
        </p:spPr>
        <p:txBody>
          <a:bodyPr wrap="square" rtlCol="0">
            <a:spAutoFit/>
          </a:bodyPr>
          <a:lstStyle/>
          <a:p>
            <a:r>
              <a:rPr lang="en-US" sz="1580" dirty="0">
                <a:latin typeface="Arial" panose="020B0604020202020204" pitchFamily="34" charset="0"/>
                <a:cs typeface="Arial" panose="020B0604020202020204" pitchFamily="34" charset="0"/>
              </a:rPr>
              <a:t>A        further left than the        of the same color indicates that v16 has a higher false alarm rate for that season</a:t>
            </a:r>
          </a:p>
          <a:p>
            <a:endParaRPr lang="en-US" sz="1580" dirty="0">
              <a:latin typeface="Arial" panose="020B0604020202020204" pitchFamily="34" charset="0"/>
              <a:cs typeface="Arial" panose="020B0604020202020204" pitchFamily="34" charset="0"/>
            </a:endParaRPr>
          </a:p>
          <a:p>
            <a:r>
              <a:rPr lang="en-US" sz="1580" dirty="0">
                <a:latin typeface="Arial" panose="020B0604020202020204" pitchFamily="34" charset="0"/>
                <a:cs typeface="Arial" panose="020B0604020202020204" pitchFamily="34" charset="0"/>
              </a:rPr>
              <a:t>While preliminary 2020 numbers look good for v16, the </a:t>
            </a:r>
            <a:r>
              <a:rPr lang="en-US" sz="1580" dirty="0">
                <a:solidFill>
                  <a:srgbClr val="289617"/>
                </a:solidFill>
                <a:latin typeface="Arial" panose="020B0604020202020204" pitchFamily="34" charset="0"/>
                <a:cs typeface="Arial" panose="020B0604020202020204" pitchFamily="34" charset="0"/>
              </a:rPr>
              <a:t>weighted mean </a:t>
            </a:r>
            <a:r>
              <a:rPr lang="en-US" sz="1580" dirty="0">
                <a:latin typeface="Arial" panose="020B0604020202020204" pitchFamily="34" charset="0"/>
                <a:cs typeface="Arial" panose="020B0604020202020204" pitchFamily="34" charset="0"/>
              </a:rPr>
              <a:t>for the three TC seasons shows that v16 has a larger FAR</a:t>
            </a:r>
          </a:p>
        </p:txBody>
      </p:sp>
      <p:sp>
        <p:nvSpPr>
          <p:cNvPr id="5" name="Triangle 4">
            <a:extLst>
              <a:ext uri="{FF2B5EF4-FFF2-40B4-BE49-F238E27FC236}">
                <a16:creationId xmlns:a16="http://schemas.microsoft.com/office/drawing/2014/main" xmlns="" id="{218D37FB-1675-3240-B3C8-DB0D65EE2A64}"/>
              </a:ext>
            </a:extLst>
          </p:cNvPr>
          <p:cNvSpPr/>
          <p:nvPr/>
        </p:nvSpPr>
        <p:spPr>
          <a:xfrm>
            <a:off x="7208595" y="1434360"/>
            <a:ext cx="287552" cy="20205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A2965348-D648-0846-AD7A-B424C04C21C2}"/>
              </a:ext>
            </a:extLst>
          </p:cNvPr>
          <p:cNvSpPr/>
          <p:nvPr/>
        </p:nvSpPr>
        <p:spPr>
          <a:xfrm>
            <a:off x="7781280" y="1685832"/>
            <a:ext cx="279603" cy="2471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3021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Larger TC False Alarm Rate</a:t>
            </a:r>
          </a:p>
        </p:txBody>
      </p:sp>
      <p:pic>
        <p:nvPicPr>
          <p:cNvPr id="3" name="Picture 2" descr="A screenshot of a computer&#10;&#10;Description automatically generated">
            <a:extLst>
              <a:ext uri="{FF2B5EF4-FFF2-40B4-BE49-F238E27FC236}">
                <a16:creationId xmlns:a16="http://schemas.microsoft.com/office/drawing/2014/main" xmlns="" id="{EB5DAF9E-A331-FC43-9952-F2F99F274DB5}"/>
              </a:ext>
            </a:extLst>
          </p:cNvPr>
          <p:cNvPicPr>
            <a:picLocks noChangeAspect="1"/>
          </p:cNvPicPr>
          <p:nvPr/>
        </p:nvPicPr>
        <p:blipFill rotWithShape="1">
          <a:blip r:embed="rId4"/>
          <a:srcRect l="18654" t="33333" r="24519" b="34017"/>
          <a:stretch/>
        </p:blipFill>
        <p:spPr>
          <a:xfrm>
            <a:off x="50032" y="1328439"/>
            <a:ext cx="8760175" cy="2831123"/>
          </a:xfrm>
          <a:prstGeom prst="rect">
            <a:avLst/>
          </a:prstGeom>
        </p:spPr>
      </p:pic>
      <p:sp>
        <p:nvSpPr>
          <p:cNvPr id="2" name="TextBox 1">
            <a:extLst>
              <a:ext uri="{FF2B5EF4-FFF2-40B4-BE49-F238E27FC236}">
                <a16:creationId xmlns:a16="http://schemas.microsoft.com/office/drawing/2014/main" xmlns="" id="{D884D9F9-043E-4E4E-A4FB-59F025094AFD}"/>
              </a:ext>
            </a:extLst>
          </p:cNvPr>
          <p:cNvSpPr txBox="1"/>
          <p:nvPr/>
        </p:nvSpPr>
        <p:spPr>
          <a:xfrm>
            <a:off x="380788" y="4358571"/>
            <a:ext cx="838242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Large number of false alarms in GFSv16, relative to v15, between 50º and 70º W</a:t>
            </a:r>
          </a:p>
        </p:txBody>
      </p:sp>
      <p:sp>
        <p:nvSpPr>
          <p:cNvPr id="4" name="Freeform 3">
            <a:extLst>
              <a:ext uri="{FF2B5EF4-FFF2-40B4-BE49-F238E27FC236}">
                <a16:creationId xmlns:a16="http://schemas.microsoft.com/office/drawing/2014/main" xmlns="" id="{D17ED6FF-F7AC-D844-94D1-F2CD165C287C}"/>
              </a:ext>
            </a:extLst>
          </p:cNvPr>
          <p:cNvSpPr/>
          <p:nvPr/>
        </p:nvSpPr>
        <p:spPr>
          <a:xfrm>
            <a:off x="6110654" y="2185689"/>
            <a:ext cx="1029172" cy="1415562"/>
          </a:xfrm>
          <a:custGeom>
            <a:avLst/>
            <a:gdLst>
              <a:gd name="connsiteX0" fmla="*/ 527538 w 1029172"/>
              <a:gd name="connsiteY0" fmla="*/ 149470 h 1415562"/>
              <a:gd name="connsiteX1" fmla="*/ 465992 w 1029172"/>
              <a:gd name="connsiteY1" fmla="*/ 96716 h 1415562"/>
              <a:gd name="connsiteX2" fmla="*/ 430823 w 1029172"/>
              <a:gd name="connsiteY2" fmla="*/ 70339 h 1415562"/>
              <a:gd name="connsiteX3" fmla="*/ 404446 w 1029172"/>
              <a:gd name="connsiteY3" fmla="*/ 43962 h 1415562"/>
              <a:gd name="connsiteX4" fmla="*/ 351692 w 1029172"/>
              <a:gd name="connsiteY4" fmla="*/ 0 h 1415562"/>
              <a:gd name="connsiteX5" fmla="*/ 237392 w 1029172"/>
              <a:gd name="connsiteY5" fmla="*/ 8793 h 1415562"/>
              <a:gd name="connsiteX6" fmla="*/ 211015 w 1029172"/>
              <a:gd name="connsiteY6" fmla="*/ 17585 h 1415562"/>
              <a:gd name="connsiteX7" fmla="*/ 184638 w 1029172"/>
              <a:gd name="connsiteY7" fmla="*/ 43962 h 1415562"/>
              <a:gd name="connsiteX8" fmla="*/ 158261 w 1029172"/>
              <a:gd name="connsiteY8" fmla="*/ 96716 h 1415562"/>
              <a:gd name="connsiteX9" fmla="*/ 149469 w 1029172"/>
              <a:gd name="connsiteY9" fmla="*/ 123093 h 1415562"/>
              <a:gd name="connsiteX10" fmla="*/ 131884 w 1029172"/>
              <a:gd name="connsiteY10" fmla="*/ 149470 h 1415562"/>
              <a:gd name="connsiteX11" fmla="*/ 96715 w 1029172"/>
              <a:gd name="connsiteY11" fmla="*/ 211016 h 1415562"/>
              <a:gd name="connsiteX12" fmla="*/ 70338 w 1029172"/>
              <a:gd name="connsiteY12" fmla="*/ 290147 h 1415562"/>
              <a:gd name="connsiteX13" fmla="*/ 61546 w 1029172"/>
              <a:gd name="connsiteY13" fmla="*/ 316524 h 1415562"/>
              <a:gd name="connsiteX14" fmla="*/ 43961 w 1029172"/>
              <a:gd name="connsiteY14" fmla="*/ 509954 h 1415562"/>
              <a:gd name="connsiteX15" fmla="*/ 26377 w 1029172"/>
              <a:gd name="connsiteY15" fmla="*/ 597877 h 1415562"/>
              <a:gd name="connsiteX16" fmla="*/ 8792 w 1029172"/>
              <a:gd name="connsiteY16" fmla="*/ 668216 h 1415562"/>
              <a:gd name="connsiteX17" fmla="*/ 0 w 1029172"/>
              <a:gd name="connsiteY17" fmla="*/ 729762 h 1415562"/>
              <a:gd name="connsiteX18" fmla="*/ 8792 w 1029172"/>
              <a:gd name="connsiteY18" fmla="*/ 808893 h 1415562"/>
              <a:gd name="connsiteX19" fmla="*/ 26377 w 1029172"/>
              <a:gd name="connsiteY19" fmla="*/ 870439 h 1415562"/>
              <a:gd name="connsiteX20" fmla="*/ 43961 w 1029172"/>
              <a:gd name="connsiteY20" fmla="*/ 940777 h 1415562"/>
              <a:gd name="connsiteX21" fmla="*/ 52754 w 1029172"/>
              <a:gd name="connsiteY21" fmla="*/ 1002324 h 1415562"/>
              <a:gd name="connsiteX22" fmla="*/ 70338 w 1029172"/>
              <a:gd name="connsiteY22" fmla="*/ 1116624 h 1415562"/>
              <a:gd name="connsiteX23" fmla="*/ 96715 w 1029172"/>
              <a:gd name="connsiteY23" fmla="*/ 1239716 h 1415562"/>
              <a:gd name="connsiteX24" fmla="*/ 105508 w 1029172"/>
              <a:gd name="connsiteY24" fmla="*/ 1266093 h 1415562"/>
              <a:gd name="connsiteX25" fmla="*/ 114300 w 1029172"/>
              <a:gd name="connsiteY25" fmla="*/ 1292470 h 1415562"/>
              <a:gd name="connsiteX26" fmla="*/ 184638 w 1029172"/>
              <a:gd name="connsiteY26" fmla="*/ 1371600 h 1415562"/>
              <a:gd name="connsiteX27" fmla="*/ 237392 w 1029172"/>
              <a:gd name="connsiteY27" fmla="*/ 1406770 h 1415562"/>
              <a:gd name="connsiteX28" fmla="*/ 263769 w 1029172"/>
              <a:gd name="connsiteY28" fmla="*/ 1415562 h 1415562"/>
              <a:gd name="connsiteX29" fmla="*/ 386861 w 1029172"/>
              <a:gd name="connsiteY29" fmla="*/ 1406770 h 1415562"/>
              <a:gd name="connsiteX30" fmla="*/ 422031 w 1029172"/>
              <a:gd name="connsiteY30" fmla="*/ 1397977 h 1415562"/>
              <a:gd name="connsiteX31" fmla="*/ 888023 w 1029172"/>
              <a:gd name="connsiteY31" fmla="*/ 1380393 h 1415562"/>
              <a:gd name="connsiteX32" fmla="*/ 967154 w 1029172"/>
              <a:gd name="connsiteY32" fmla="*/ 1362808 h 1415562"/>
              <a:gd name="connsiteX33" fmla="*/ 1019908 w 1029172"/>
              <a:gd name="connsiteY33" fmla="*/ 1327639 h 1415562"/>
              <a:gd name="connsiteX34" fmla="*/ 1019908 w 1029172"/>
              <a:gd name="connsiteY34" fmla="*/ 1257300 h 1415562"/>
              <a:gd name="connsiteX35" fmla="*/ 1011115 w 1029172"/>
              <a:gd name="connsiteY35" fmla="*/ 1230924 h 1415562"/>
              <a:gd name="connsiteX36" fmla="*/ 984738 w 1029172"/>
              <a:gd name="connsiteY36" fmla="*/ 1213339 h 1415562"/>
              <a:gd name="connsiteX37" fmla="*/ 975946 w 1029172"/>
              <a:gd name="connsiteY37" fmla="*/ 1081454 h 1415562"/>
              <a:gd name="connsiteX38" fmla="*/ 967154 w 1029172"/>
              <a:gd name="connsiteY38" fmla="*/ 888024 h 1415562"/>
              <a:gd name="connsiteX39" fmla="*/ 949569 w 1029172"/>
              <a:gd name="connsiteY39" fmla="*/ 835270 h 1415562"/>
              <a:gd name="connsiteX40" fmla="*/ 931984 w 1029172"/>
              <a:gd name="connsiteY40" fmla="*/ 808893 h 1415562"/>
              <a:gd name="connsiteX41" fmla="*/ 914400 w 1029172"/>
              <a:gd name="connsiteY41" fmla="*/ 747347 h 1415562"/>
              <a:gd name="connsiteX42" fmla="*/ 896815 w 1029172"/>
              <a:gd name="connsiteY42" fmla="*/ 694593 h 1415562"/>
              <a:gd name="connsiteX43" fmla="*/ 861646 w 1029172"/>
              <a:gd name="connsiteY43" fmla="*/ 641839 h 1415562"/>
              <a:gd name="connsiteX44" fmla="*/ 835269 w 1029172"/>
              <a:gd name="connsiteY44" fmla="*/ 589085 h 1415562"/>
              <a:gd name="connsiteX45" fmla="*/ 817684 w 1029172"/>
              <a:gd name="connsiteY45" fmla="*/ 536331 h 1415562"/>
              <a:gd name="connsiteX46" fmla="*/ 808892 w 1029172"/>
              <a:gd name="connsiteY46" fmla="*/ 509954 h 1415562"/>
              <a:gd name="connsiteX47" fmla="*/ 791308 w 1029172"/>
              <a:gd name="connsiteY47" fmla="*/ 483577 h 1415562"/>
              <a:gd name="connsiteX48" fmla="*/ 773723 w 1029172"/>
              <a:gd name="connsiteY48" fmla="*/ 430824 h 1415562"/>
              <a:gd name="connsiteX49" fmla="*/ 747346 w 1029172"/>
              <a:gd name="connsiteY49" fmla="*/ 404447 h 1415562"/>
              <a:gd name="connsiteX50" fmla="*/ 729761 w 1029172"/>
              <a:gd name="connsiteY50" fmla="*/ 378070 h 1415562"/>
              <a:gd name="connsiteX51" fmla="*/ 703384 w 1029172"/>
              <a:gd name="connsiteY51" fmla="*/ 360485 h 1415562"/>
              <a:gd name="connsiteX52" fmla="*/ 685800 w 1029172"/>
              <a:gd name="connsiteY52" fmla="*/ 334108 h 1415562"/>
              <a:gd name="connsiteX53" fmla="*/ 659423 w 1029172"/>
              <a:gd name="connsiteY53" fmla="*/ 316524 h 1415562"/>
              <a:gd name="connsiteX54" fmla="*/ 624254 w 1029172"/>
              <a:gd name="connsiteY54" fmla="*/ 263770 h 1415562"/>
              <a:gd name="connsiteX55" fmla="*/ 606669 w 1029172"/>
              <a:gd name="connsiteY55" fmla="*/ 237393 h 1415562"/>
              <a:gd name="connsiteX56" fmla="*/ 597877 w 1029172"/>
              <a:gd name="connsiteY56" fmla="*/ 211016 h 1415562"/>
              <a:gd name="connsiteX57" fmla="*/ 562708 w 1029172"/>
              <a:gd name="connsiteY57" fmla="*/ 158262 h 1415562"/>
              <a:gd name="connsiteX58" fmla="*/ 527538 w 1029172"/>
              <a:gd name="connsiteY58" fmla="*/ 149470 h 141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29172" h="1415562">
                <a:moveTo>
                  <a:pt x="527538" y="149470"/>
                </a:moveTo>
                <a:cubicBezTo>
                  <a:pt x="507023" y="131885"/>
                  <a:pt x="486905" y="113826"/>
                  <a:pt x="465992" y="96716"/>
                </a:cubicBezTo>
                <a:cubicBezTo>
                  <a:pt x="454651" y="87437"/>
                  <a:pt x="441949" y="79876"/>
                  <a:pt x="430823" y="70339"/>
                </a:cubicBezTo>
                <a:cubicBezTo>
                  <a:pt x="421382" y="62247"/>
                  <a:pt x="413998" y="51922"/>
                  <a:pt x="404446" y="43962"/>
                </a:cubicBezTo>
                <a:cubicBezTo>
                  <a:pt x="331000" y="-17243"/>
                  <a:pt x="428752" y="77060"/>
                  <a:pt x="351692" y="0"/>
                </a:cubicBezTo>
                <a:cubicBezTo>
                  <a:pt x="313592" y="2931"/>
                  <a:pt x="275309" y="4053"/>
                  <a:pt x="237392" y="8793"/>
                </a:cubicBezTo>
                <a:cubicBezTo>
                  <a:pt x="228196" y="9943"/>
                  <a:pt x="218726" y="12444"/>
                  <a:pt x="211015" y="17585"/>
                </a:cubicBezTo>
                <a:cubicBezTo>
                  <a:pt x="200669" y="24482"/>
                  <a:pt x="193430" y="35170"/>
                  <a:pt x="184638" y="43962"/>
                </a:cubicBezTo>
                <a:cubicBezTo>
                  <a:pt x="162539" y="110261"/>
                  <a:pt x="192349" y="28539"/>
                  <a:pt x="158261" y="96716"/>
                </a:cubicBezTo>
                <a:cubicBezTo>
                  <a:pt x="154116" y="105005"/>
                  <a:pt x="153614" y="114804"/>
                  <a:pt x="149469" y="123093"/>
                </a:cubicBezTo>
                <a:cubicBezTo>
                  <a:pt x="144743" y="132545"/>
                  <a:pt x="137127" y="140295"/>
                  <a:pt x="131884" y="149470"/>
                </a:cubicBezTo>
                <a:cubicBezTo>
                  <a:pt x="87263" y="227556"/>
                  <a:pt x="139558" y="146752"/>
                  <a:pt x="96715" y="211016"/>
                </a:cubicBezTo>
                <a:lnTo>
                  <a:pt x="70338" y="290147"/>
                </a:lnTo>
                <a:lnTo>
                  <a:pt x="61546" y="316524"/>
                </a:lnTo>
                <a:cubicBezTo>
                  <a:pt x="55937" y="400668"/>
                  <a:pt x="56840" y="436973"/>
                  <a:pt x="43961" y="509954"/>
                </a:cubicBezTo>
                <a:cubicBezTo>
                  <a:pt x="38767" y="539387"/>
                  <a:pt x="33626" y="568881"/>
                  <a:pt x="26377" y="597877"/>
                </a:cubicBezTo>
                <a:cubicBezTo>
                  <a:pt x="20515" y="621323"/>
                  <a:pt x="12210" y="644291"/>
                  <a:pt x="8792" y="668216"/>
                </a:cubicBezTo>
                <a:lnTo>
                  <a:pt x="0" y="729762"/>
                </a:lnTo>
                <a:cubicBezTo>
                  <a:pt x="2931" y="756139"/>
                  <a:pt x="4757" y="782662"/>
                  <a:pt x="8792" y="808893"/>
                </a:cubicBezTo>
                <a:cubicBezTo>
                  <a:pt x="13962" y="842499"/>
                  <a:pt x="18265" y="840694"/>
                  <a:pt x="26377" y="870439"/>
                </a:cubicBezTo>
                <a:cubicBezTo>
                  <a:pt x="32736" y="893755"/>
                  <a:pt x="40543" y="916852"/>
                  <a:pt x="43961" y="940777"/>
                </a:cubicBezTo>
                <a:cubicBezTo>
                  <a:pt x="46892" y="961293"/>
                  <a:pt x="49603" y="981841"/>
                  <a:pt x="52754" y="1002324"/>
                </a:cubicBezTo>
                <a:cubicBezTo>
                  <a:pt x="66188" y="1089645"/>
                  <a:pt x="57589" y="1021008"/>
                  <a:pt x="70338" y="1116624"/>
                </a:cubicBezTo>
                <a:cubicBezTo>
                  <a:pt x="82661" y="1209042"/>
                  <a:pt x="70694" y="1161653"/>
                  <a:pt x="96715" y="1239716"/>
                </a:cubicBezTo>
                <a:lnTo>
                  <a:pt x="105508" y="1266093"/>
                </a:lnTo>
                <a:cubicBezTo>
                  <a:pt x="108439" y="1274885"/>
                  <a:pt x="109159" y="1284759"/>
                  <a:pt x="114300" y="1292470"/>
                </a:cubicBezTo>
                <a:cubicBezTo>
                  <a:pt x="135443" y="1324186"/>
                  <a:pt x="148499" y="1347507"/>
                  <a:pt x="184638" y="1371600"/>
                </a:cubicBezTo>
                <a:cubicBezTo>
                  <a:pt x="202223" y="1383323"/>
                  <a:pt x="217342" y="1400087"/>
                  <a:pt x="237392" y="1406770"/>
                </a:cubicBezTo>
                <a:lnTo>
                  <a:pt x="263769" y="1415562"/>
                </a:lnTo>
                <a:cubicBezTo>
                  <a:pt x="304800" y="1412631"/>
                  <a:pt x="345977" y="1411313"/>
                  <a:pt x="386861" y="1406770"/>
                </a:cubicBezTo>
                <a:cubicBezTo>
                  <a:pt x="398871" y="1405436"/>
                  <a:pt x="410001" y="1399123"/>
                  <a:pt x="422031" y="1397977"/>
                </a:cubicBezTo>
                <a:cubicBezTo>
                  <a:pt x="539300" y="1386808"/>
                  <a:pt x="812538" y="1382490"/>
                  <a:pt x="888023" y="1380393"/>
                </a:cubicBezTo>
                <a:cubicBezTo>
                  <a:pt x="902333" y="1378008"/>
                  <a:pt x="948603" y="1373114"/>
                  <a:pt x="967154" y="1362808"/>
                </a:cubicBezTo>
                <a:cubicBezTo>
                  <a:pt x="985629" y="1352545"/>
                  <a:pt x="1019908" y="1327639"/>
                  <a:pt x="1019908" y="1327639"/>
                </a:cubicBezTo>
                <a:cubicBezTo>
                  <a:pt x="1032485" y="1289906"/>
                  <a:pt x="1032034" y="1305801"/>
                  <a:pt x="1019908" y="1257300"/>
                </a:cubicBezTo>
                <a:cubicBezTo>
                  <a:pt x="1017660" y="1248309"/>
                  <a:pt x="1016905" y="1238161"/>
                  <a:pt x="1011115" y="1230924"/>
                </a:cubicBezTo>
                <a:cubicBezTo>
                  <a:pt x="1004514" y="1222673"/>
                  <a:pt x="993530" y="1219201"/>
                  <a:pt x="984738" y="1213339"/>
                </a:cubicBezTo>
                <a:cubicBezTo>
                  <a:pt x="981807" y="1169377"/>
                  <a:pt x="978324" y="1125449"/>
                  <a:pt x="975946" y="1081454"/>
                </a:cubicBezTo>
                <a:cubicBezTo>
                  <a:pt x="972462" y="1017005"/>
                  <a:pt x="974030" y="952200"/>
                  <a:pt x="967154" y="888024"/>
                </a:cubicBezTo>
                <a:cubicBezTo>
                  <a:pt x="965179" y="869594"/>
                  <a:pt x="959851" y="850693"/>
                  <a:pt x="949569" y="835270"/>
                </a:cubicBezTo>
                <a:lnTo>
                  <a:pt x="931984" y="808893"/>
                </a:lnTo>
                <a:cubicBezTo>
                  <a:pt x="902427" y="720219"/>
                  <a:pt x="947532" y="857786"/>
                  <a:pt x="914400" y="747347"/>
                </a:cubicBezTo>
                <a:cubicBezTo>
                  <a:pt x="909074" y="729593"/>
                  <a:pt x="907097" y="710016"/>
                  <a:pt x="896815" y="694593"/>
                </a:cubicBezTo>
                <a:lnTo>
                  <a:pt x="861646" y="641839"/>
                </a:lnTo>
                <a:cubicBezTo>
                  <a:pt x="829585" y="545653"/>
                  <a:pt x="880716" y="691338"/>
                  <a:pt x="835269" y="589085"/>
                </a:cubicBezTo>
                <a:cubicBezTo>
                  <a:pt x="827741" y="572147"/>
                  <a:pt x="823546" y="553916"/>
                  <a:pt x="817684" y="536331"/>
                </a:cubicBezTo>
                <a:cubicBezTo>
                  <a:pt x="814753" y="527539"/>
                  <a:pt x="814033" y="517665"/>
                  <a:pt x="808892" y="509954"/>
                </a:cubicBezTo>
                <a:cubicBezTo>
                  <a:pt x="803031" y="501162"/>
                  <a:pt x="795600" y="493233"/>
                  <a:pt x="791308" y="483577"/>
                </a:cubicBezTo>
                <a:cubicBezTo>
                  <a:pt x="783780" y="466639"/>
                  <a:pt x="786830" y="443931"/>
                  <a:pt x="773723" y="430824"/>
                </a:cubicBezTo>
                <a:cubicBezTo>
                  <a:pt x="764931" y="422032"/>
                  <a:pt x="755306" y="413999"/>
                  <a:pt x="747346" y="404447"/>
                </a:cubicBezTo>
                <a:cubicBezTo>
                  <a:pt x="740581" y="396329"/>
                  <a:pt x="737233" y="385542"/>
                  <a:pt x="729761" y="378070"/>
                </a:cubicBezTo>
                <a:cubicBezTo>
                  <a:pt x="722289" y="370598"/>
                  <a:pt x="712176" y="366347"/>
                  <a:pt x="703384" y="360485"/>
                </a:cubicBezTo>
                <a:cubicBezTo>
                  <a:pt x="697523" y="351693"/>
                  <a:pt x="693272" y="341580"/>
                  <a:pt x="685800" y="334108"/>
                </a:cubicBezTo>
                <a:cubicBezTo>
                  <a:pt x="678328" y="326636"/>
                  <a:pt x="666381" y="324476"/>
                  <a:pt x="659423" y="316524"/>
                </a:cubicBezTo>
                <a:cubicBezTo>
                  <a:pt x="645506" y="300619"/>
                  <a:pt x="635977" y="281355"/>
                  <a:pt x="624254" y="263770"/>
                </a:cubicBezTo>
                <a:lnTo>
                  <a:pt x="606669" y="237393"/>
                </a:lnTo>
                <a:cubicBezTo>
                  <a:pt x="603738" y="228601"/>
                  <a:pt x="602378" y="219118"/>
                  <a:pt x="597877" y="211016"/>
                </a:cubicBezTo>
                <a:cubicBezTo>
                  <a:pt x="587614" y="192541"/>
                  <a:pt x="562708" y="158262"/>
                  <a:pt x="562708" y="158262"/>
                </a:cubicBezTo>
                <a:lnTo>
                  <a:pt x="527538" y="149470"/>
                </a:lnTo>
                <a:close/>
              </a:path>
            </a:pathLst>
          </a:custGeom>
          <a:noFill/>
          <a:ln w="539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xmlns="" id="{E759A36B-9078-F244-8C01-D6A0AC686C77}"/>
              </a:ext>
            </a:extLst>
          </p:cNvPr>
          <p:cNvSpPr/>
          <p:nvPr/>
        </p:nvSpPr>
        <p:spPr>
          <a:xfrm>
            <a:off x="1761392" y="2185689"/>
            <a:ext cx="1029172" cy="1415562"/>
          </a:xfrm>
          <a:custGeom>
            <a:avLst/>
            <a:gdLst>
              <a:gd name="connsiteX0" fmla="*/ 527538 w 1029172"/>
              <a:gd name="connsiteY0" fmla="*/ 149470 h 1415562"/>
              <a:gd name="connsiteX1" fmla="*/ 465992 w 1029172"/>
              <a:gd name="connsiteY1" fmla="*/ 96716 h 1415562"/>
              <a:gd name="connsiteX2" fmla="*/ 430823 w 1029172"/>
              <a:gd name="connsiteY2" fmla="*/ 70339 h 1415562"/>
              <a:gd name="connsiteX3" fmla="*/ 404446 w 1029172"/>
              <a:gd name="connsiteY3" fmla="*/ 43962 h 1415562"/>
              <a:gd name="connsiteX4" fmla="*/ 351692 w 1029172"/>
              <a:gd name="connsiteY4" fmla="*/ 0 h 1415562"/>
              <a:gd name="connsiteX5" fmla="*/ 237392 w 1029172"/>
              <a:gd name="connsiteY5" fmla="*/ 8793 h 1415562"/>
              <a:gd name="connsiteX6" fmla="*/ 211015 w 1029172"/>
              <a:gd name="connsiteY6" fmla="*/ 17585 h 1415562"/>
              <a:gd name="connsiteX7" fmla="*/ 184638 w 1029172"/>
              <a:gd name="connsiteY7" fmla="*/ 43962 h 1415562"/>
              <a:gd name="connsiteX8" fmla="*/ 158261 w 1029172"/>
              <a:gd name="connsiteY8" fmla="*/ 96716 h 1415562"/>
              <a:gd name="connsiteX9" fmla="*/ 149469 w 1029172"/>
              <a:gd name="connsiteY9" fmla="*/ 123093 h 1415562"/>
              <a:gd name="connsiteX10" fmla="*/ 131884 w 1029172"/>
              <a:gd name="connsiteY10" fmla="*/ 149470 h 1415562"/>
              <a:gd name="connsiteX11" fmla="*/ 96715 w 1029172"/>
              <a:gd name="connsiteY11" fmla="*/ 211016 h 1415562"/>
              <a:gd name="connsiteX12" fmla="*/ 70338 w 1029172"/>
              <a:gd name="connsiteY12" fmla="*/ 290147 h 1415562"/>
              <a:gd name="connsiteX13" fmla="*/ 61546 w 1029172"/>
              <a:gd name="connsiteY13" fmla="*/ 316524 h 1415562"/>
              <a:gd name="connsiteX14" fmla="*/ 43961 w 1029172"/>
              <a:gd name="connsiteY14" fmla="*/ 509954 h 1415562"/>
              <a:gd name="connsiteX15" fmla="*/ 26377 w 1029172"/>
              <a:gd name="connsiteY15" fmla="*/ 597877 h 1415562"/>
              <a:gd name="connsiteX16" fmla="*/ 8792 w 1029172"/>
              <a:gd name="connsiteY16" fmla="*/ 668216 h 1415562"/>
              <a:gd name="connsiteX17" fmla="*/ 0 w 1029172"/>
              <a:gd name="connsiteY17" fmla="*/ 729762 h 1415562"/>
              <a:gd name="connsiteX18" fmla="*/ 8792 w 1029172"/>
              <a:gd name="connsiteY18" fmla="*/ 808893 h 1415562"/>
              <a:gd name="connsiteX19" fmla="*/ 26377 w 1029172"/>
              <a:gd name="connsiteY19" fmla="*/ 870439 h 1415562"/>
              <a:gd name="connsiteX20" fmla="*/ 43961 w 1029172"/>
              <a:gd name="connsiteY20" fmla="*/ 940777 h 1415562"/>
              <a:gd name="connsiteX21" fmla="*/ 52754 w 1029172"/>
              <a:gd name="connsiteY21" fmla="*/ 1002324 h 1415562"/>
              <a:gd name="connsiteX22" fmla="*/ 70338 w 1029172"/>
              <a:gd name="connsiteY22" fmla="*/ 1116624 h 1415562"/>
              <a:gd name="connsiteX23" fmla="*/ 96715 w 1029172"/>
              <a:gd name="connsiteY23" fmla="*/ 1239716 h 1415562"/>
              <a:gd name="connsiteX24" fmla="*/ 105508 w 1029172"/>
              <a:gd name="connsiteY24" fmla="*/ 1266093 h 1415562"/>
              <a:gd name="connsiteX25" fmla="*/ 114300 w 1029172"/>
              <a:gd name="connsiteY25" fmla="*/ 1292470 h 1415562"/>
              <a:gd name="connsiteX26" fmla="*/ 184638 w 1029172"/>
              <a:gd name="connsiteY26" fmla="*/ 1371600 h 1415562"/>
              <a:gd name="connsiteX27" fmla="*/ 237392 w 1029172"/>
              <a:gd name="connsiteY27" fmla="*/ 1406770 h 1415562"/>
              <a:gd name="connsiteX28" fmla="*/ 263769 w 1029172"/>
              <a:gd name="connsiteY28" fmla="*/ 1415562 h 1415562"/>
              <a:gd name="connsiteX29" fmla="*/ 386861 w 1029172"/>
              <a:gd name="connsiteY29" fmla="*/ 1406770 h 1415562"/>
              <a:gd name="connsiteX30" fmla="*/ 422031 w 1029172"/>
              <a:gd name="connsiteY30" fmla="*/ 1397977 h 1415562"/>
              <a:gd name="connsiteX31" fmla="*/ 888023 w 1029172"/>
              <a:gd name="connsiteY31" fmla="*/ 1380393 h 1415562"/>
              <a:gd name="connsiteX32" fmla="*/ 967154 w 1029172"/>
              <a:gd name="connsiteY32" fmla="*/ 1362808 h 1415562"/>
              <a:gd name="connsiteX33" fmla="*/ 1019908 w 1029172"/>
              <a:gd name="connsiteY33" fmla="*/ 1327639 h 1415562"/>
              <a:gd name="connsiteX34" fmla="*/ 1019908 w 1029172"/>
              <a:gd name="connsiteY34" fmla="*/ 1257300 h 1415562"/>
              <a:gd name="connsiteX35" fmla="*/ 1011115 w 1029172"/>
              <a:gd name="connsiteY35" fmla="*/ 1230924 h 1415562"/>
              <a:gd name="connsiteX36" fmla="*/ 984738 w 1029172"/>
              <a:gd name="connsiteY36" fmla="*/ 1213339 h 1415562"/>
              <a:gd name="connsiteX37" fmla="*/ 975946 w 1029172"/>
              <a:gd name="connsiteY37" fmla="*/ 1081454 h 1415562"/>
              <a:gd name="connsiteX38" fmla="*/ 967154 w 1029172"/>
              <a:gd name="connsiteY38" fmla="*/ 888024 h 1415562"/>
              <a:gd name="connsiteX39" fmla="*/ 949569 w 1029172"/>
              <a:gd name="connsiteY39" fmla="*/ 835270 h 1415562"/>
              <a:gd name="connsiteX40" fmla="*/ 931984 w 1029172"/>
              <a:gd name="connsiteY40" fmla="*/ 808893 h 1415562"/>
              <a:gd name="connsiteX41" fmla="*/ 914400 w 1029172"/>
              <a:gd name="connsiteY41" fmla="*/ 747347 h 1415562"/>
              <a:gd name="connsiteX42" fmla="*/ 896815 w 1029172"/>
              <a:gd name="connsiteY42" fmla="*/ 694593 h 1415562"/>
              <a:gd name="connsiteX43" fmla="*/ 861646 w 1029172"/>
              <a:gd name="connsiteY43" fmla="*/ 641839 h 1415562"/>
              <a:gd name="connsiteX44" fmla="*/ 835269 w 1029172"/>
              <a:gd name="connsiteY44" fmla="*/ 589085 h 1415562"/>
              <a:gd name="connsiteX45" fmla="*/ 817684 w 1029172"/>
              <a:gd name="connsiteY45" fmla="*/ 536331 h 1415562"/>
              <a:gd name="connsiteX46" fmla="*/ 808892 w 1029172"/>
              <a:gd name="connsiteY46" fmla="*/ 509954 h 1415562"/>
              <a:gd name="connsiteX47" fmla="*/ 791308 w 1029172"/>
              <a:gd name="connsiteY47" fmla="*/ 483577 h 1415562"/>
              <a:gd name="connsiteX48" fmla="*/ 773723 w 1029172"/>
              <a:gd name="connsiteY48" fmla="*/ 430824 h 1415562"/>
              <a:gd name="connsiteX49" fmla="*/ 747346 w 1029172"/>
              <a:gd name="connsiteY49" fmla="*/ 404447 h 1415562"/>
              <a:gd name="connsiteX50" fmla="*/ 729761 w 1029172"/>
              <a:gd name="connsiteY50" fmla="*/ 378070 h 1415562"/>
              <a:gd name="connsiteX51" fmla="*/ 703384 w 1029172"/>
              <a:gd name="connsiteY51" fmla="*/ 360485 h 1415562"/>
              <a:gd name="connsiteX52" fmla="*/ 685800 w 1029172"/>
              <a:gd name="connsiteY52" fmla="*/ 334108 h 1415562"/>
              <a:gd name="connsiteX53" fmla="*/ 659423 w 1029172"/>
              <a:gd name="connsiteY53" fmla="*/ 316524 h 1415562"/>
              <a:gd name="connsiteX54" fmla="*/ 624254 w 1029172"/>
              <a:gd name="connsiteY54" fmla="*/ 263770 h 1415562"/>
              <a:gd name="connsiteX55" fmla="*/ 606669 w 1029172"/>
              <a:gd name="connsiteY55" fmla="*/ 237393 h 1415562"/>
              <a:gd name="connsiteX56" fmla="*/ 597877 w 1029172"/>
              <a:gd name="connsiteY56" fmla="*/ 211016 h 1415562"/>
              <a:gd name="connsiteX57" fmla="*/ 562708 w 1029172"/>
              <a:gd name="connsiteY57" fmla="*/ 158262 h 1415562"/>
              <a:gd name="connsiteX58" fmla="*/ 527538 w 1029172"/>
              <a:gd name="connsiteY58" fmla="*/ 149470 h 141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29172" h="1415562">
                <a:moveTo>
                  <a:pt x="527538" y="149470"/>
                </a:moveTo>
                <a:cubicBezTo>
                  <a:pt x="507023" y="131885"/>
                  <a:pt x="486905" y="113826"/>
                  <a:pt x="465992" y="96716"/>
                </a:cubicBezTo>
                <a:cubicBezTo>
                  <a:pt x="454651" y="87437"/>
                  <a:pt x="441949" y="79876"/>
                  <a:pt x="430823" y="70339"/>
                </a:cubicBezTo>
                <a:cubicBezTo>
                  <a:pt x="421382" y="62247"/>
                  <a:pt x="413998" y="51922"/>
                  <a:pt x="404446" y="43962"/>
                </a:cubicBezTo>
                <a:cubicBezTo>
                  <a:pt x="331000" y="-17243"/>
                  <a:pt x="428752" y="77060"/>
                  <a:pt x="351692" y="0"/>
                </a:cubicBezTo>
                <a:cubicBezTo>
                  <a:pt x="313592" y="2931"/>
                  <a:pt x="275309" y="4053"/>
                  <a:pt x="237392" y="8793"/>
                </a:cubicBezTo>
                <a:cubicBezTo>
                  <a:pt x="228196" y="9943"/>
                  <a:pt x="218726" y="12444"/>
                  <a:pt x="211015" y="17585"/>
                </a:cubicBezTo>
                <a:cubicBezTo>
                  <a:pt x="200669" y="24482"/>
                  <a:pt x="193430" y="35170"/>
                  <a:pt x="184638" y="43962"/>
                </a:cubicBezTo>
                <a:cubicBezTo>
                  <a:pt x="162539" y="110261"/>
                  <a:pt x="192349" y="28539"/>
                  <a:pt x="158261" y="96716"/>
                </a:cubicBezTo>
                <a:cubicBezTo>
                  <a:pt x="154116" y="105005"/>
                  <a:pt x="153614" y="114804"/>
                  <a:pt x="149469" y="123093"/>
                </a:cubicBezTo>
                <a:cubicBezTo>
                  <a:pt x="144743" y="132545"/>
                  <a:pt x="137127" y="140295"/>
                  <a:pt x="131884" y="149470"/>
                </a:cubicBezTo>
                <a:cubicBezTo>
                  <a:pt x="87263" y="227556"/>
                  <a:pt x="139558" y="146752"/>
                  <a:pt x="96715" y="211016"/>
                </a:cubicBezTo>
                <a:lnTo>
                  <a:pt x="70338" y="290147"/>
                </a:lnTo>
                <a:lnTo>
                  <a:pt x="61546" y="316524"/>
                </a:lnTo>
                <a:cubicBezTo>
                  <a:pt x="55937" y="400668"/>
                  <a:pt x="56840" y="436973"/>
                  <a:pt x="43961" y="509954"/>
                </a:cubicBezTo>
                <a:cubicBezTo>
                  <a:pt x="38767" y="539387"/>
                  <a:pt x="33626" y="568881"/>
                  <a:pt x="26377" y="597877"/>
                </a:cubicBezTo>
                <a:cubicBezTo>
                  <a:pt x="20515" y="621323"/>
                  <a:pt x="12210" y="644291"/>
                  <a:pt x="8792" y="668216"/>
                </a:cubicBezTo>
                <a:lnTo>
                  <a:pt x="0" y="729762"/>
                </a:lnTo>
                <a:cubicBezTo>
                  <a:pt x="2931" y="756139"/>
                  <a:pt x="4757" y="782662"/>
                  <a:pt x="8792" y="808893"/>
                </a:cubicBezTo>
                <a:cubicBezTo>
                  <a:pt x="13962" y="842499"/>
                  <a:pt x="18265" y="840694"/>
                  <a:pt x="26377" y="870439"/>
                </a:cubicBezTo>
                <a:cubicBezTo>
                  <a:pt x="32736" y="893755"/>
                  <a:pt x="40543" y="916852"/>
                  <a:pt x="43961" y="940777"/>
                </a:cubicBezTo>
                <a:cubicBezTo>
                  <a:pt x="46892" y="961293"/>
                  <a:pt x="49603" y="981841"/>
                  <a:pt x="52754" y="1002324"/>
                </a:cubicBezTo>
                <a:cubicBezTo>
                  <a:pt x="66188" y="1089645"/>
                  <a:pt x="57589" y="1021008"/>
                  <a:pt x="70338" y="1116624"/>
                </a:cubicBezTo>
                <a:cubicBezTo>
                  <a:pt x="82661" y="1209042"/>
                  <a:pt x="70694" y="1161653"/>
                  <a:pt x="96715" y="1239716"/>
                </a:cubicBezTo>
                <a:lnTo>
                  <a:pt x="105508" y="1266093"/>
                </a:lnTo>
                <a:cubicBezTo>
                  <a:pt x="108439" y="1274885"/>
                  <a:pt x="109159" y="1284759"/>
                  <a:pt x="114300" y="1292470"/>
                </a:cubicBezTo>
                <a:cubicBezTo>
                  <a:pt x="135443" y="1324186"/>
                  <a:pt x="148499" y="1347507"/>
                  <a:pt x="184638" y="1371600"/>
                </a:cubicBezTo>
                <a:cubicBezTo>
                  <a:pt x="202223" y="1383323"/>
                  <a:pt x="217342" y="1400087"/>
                  <a:pt x="237392" y="1406770"/>
                </a:cubicBezTo>
                <a:lnTo>
                  <a:pt x="263769" y="1415562"/>
                </a:lnTo>
                <a:cubicBezTo>
                  <a:pt x="304800" y="1412631"/>
                  <a:pt x="345977" y="1411313"/>
                  <a:pt x="386861" y="1406770"/>
                </a:cubicBezTo>
                <a:cubicBezTo>
                  <a:pt x="398871" y="1405436"/>
                  <a:pt x="410001" y="1399123"/>
                  <a:pt x="422031" y="1397977"/>
                </a:cubicBezTo>
                <a:cubicBezTo>
                  <a:pt x="539300" y="1386808"/>
                  <a:pt x="812538" y="1382490"/>
                  <a:pt x="888023" y="1380393"/>
                </a:cubicBezTo>
                <a:cubicBezTo>
                  <a:pt x="902333" y="1378008"/>
                  <a:pt x="948603" y="1373114"/>
                  <a:pt x="967154" y="1362808"/>
                </a:cubicBezTo>
                <a:cubicBezTo>
                  <a:pt x="985629" y="1352545"/>
                  <a:pt x="1019908" y="1327639"/>
                  <a:pt x="1019908" y="1327639"/>
                </a:cubicBezTo>
                <a:cubicBezTo>
                  <a:pt x="1032485" y="1289906"/>
                  <a:pt x="1032034" y="1305801"/>
                  <a:pt x="1019908" y="1257300"/>
                </a:cubicBezTo>
                <a:cubicBezTo>
                  <a:pt x="1017660" y="1248309"/>
                  <a:pt x="1016905" y="1238161"/>
                  <a:pt x="1011115" y="1230924"/>
                </a:cubicBezTo>
                <a:cubicBezTo>
                  <a:pt x="1004514" y="1222673"/>
                  <a:pt x="993530" y="1219201"/>
                  <a:pt x="984738" y="1213339"/>
                </a:cubicBezTo>
                <a:cubicBezTo>
                  <a:pt x="981807" y="1169377"/>
                  <a:pt x="978324" y="1125449"/>
                  <a:pt x="975946" y="1081454"/>
                </a:cubicBezTo>
                <a:cubicBezTo>
                  <a:pt x="972462" y="1017005"/>
                  <a:pt x="974030" y="952200"/>
                  <a:pt x="967154" y="888024"/>
                </a:cubicBezTo>
                <a:cubicBezTo>
                  <a:pt x="965179" y="869594"/>
                  <a:pt x="959851" y="850693"/>
                  <a:pt x="949569" y="835270"/>
                </a:cubicBezTo>
                <a:lnTo>
                  <a:pt x="931984" y="808893"/>
                </a:lnTo>
                <a:cubicBezTo>
                  <a:pt x="902427" y="720219"/>
                  <a:pt x="947532" y="857786"/>
                  <a:pt x="914400" y="747347"/>
                </a:cubicBezTo>
                <a:cubicBezTo>
                  <a:pt x="909074" y="729593"/>
                  <a:pt x="907097" y="710016"/>
                  <a:pt x="896815" y="694593"/>
                </a:cubicBezTo>
                <a:lnTo>
                  <a:pt x="861646" y="641839"/>
                </a:lnTo>
                <a:cubicBezTo>
                  <a:pt x="829585" y="545653"/>
                  <a:pt x="880716" y="691338"/>
                  <a:pt x="835269" y="589085"/>
                </a:cubicBezTo>
                <a:cubicBezTo>
                  <a:pt x="827741" y="572147"/>
                  <a:pt x="823546" y="553916"/>
                  <a:pt x="817684" y="536331"/>
                </a:cubicBezTo>
                <a:cubicBezTo>
                  <a:pt x="814753" y="527539"/>
                  <a:pt x="814033" y="517665"/>
                  <a:pt x="808892" y="509954"/>
                </a:cubicBezTo>
                <a:cubicBezTo>
                  <a:pt x="803031" y="501162"/>
                  <a:pt x="795600" y="493233"/>
                  <a:pt x="791308" y="483577"/>
                </a:cubicBezTo>
                <a:cubicBezTo>
                  <a:pt x="783780" y="466639"/>
                  <a:pt x="786830" y="443931"/>
                  <a:pt x="773723" y="430824"/>
                </a:cubicBezTo>
                <a:cubicBezTo>
                  <a:pt x="764931" y="422032"/>
                  <a:pt x="755306" y="413999"/>
                  <a:pt x="747346" y="404447"/>
                </a:cubicBezTo>
                <a:cubicBezTo>
                  <a:pt x="740581" y="396329"/>
                  <a:pt x="737233" y="385542"/>
                  <a:pt x="729761" y="378070"/>
                </a:cubicBezTo>
                <a:cubicBezTo>
                  <a:pt x="722289" y="370598"/>
                  <a:pt x="712176" y="366347"/>
                  <a:pt x="703384" y="360485"/>
                </a:cubicBezTo>
                <a:cubicBezTo>
                  <a:pt x="697523" y="351693"/>
                  <a:pt x="693272" y="341580"/>
                  <a:pt x="685800" y="334108"/>
                </a:cubicBezTo>
                <a:cubicBezTo>
                  <a:pt x="678328" y="326636"/>
                  <a:pt x="666381" y="324476"/>
                  <a:pt x="659423" y="316524"/>
                </a:cubicBezTo>
                <a:cubicBezTo>
                  <a:pt x="645506" y="300619"/>
                  <a:pt x="635977" y="281355"/>
                  <a:pt x="624254" y="263770"/>
                </a:cubicBezTo>
                <a:lnTo>
                  <a:pt x="606669" y="237393"/>
                </a:lnTo>
                <a:cubicBezTo>
                  <a:pt x="603738" y="228601"/>
                  <a:pt x="602378" y="219118"/>
                  <a:pt x="597877" y="211016"/>
                </a:cubicBezTo>
                <a:cubicBezTo>
                  <a:pt x="587614" y="192541"/>
                  <a:pt x="562708" y="158262"/>
                  <a:pt x="562708" y="158262"/>
                </a:cubicBezTo>
                <a:lnTo>
                  <a:pt x="527538" y="149470"/>
                </a:lnTo>
                <a:close/>
              </a:path>
            </a:pathLst>
          </a:custGeom>
          <a:noFill/>
          <a:ln w="539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6FAEF1FF-3F9E-E94B-B3B9-C8EE02DE6741}"/>
              </a:ext>
            </a:extLst>
          </p:cNvPr>
          <p:cNvSpPr txBox="1"/>
          <p:nvPr/>
        </p:nvSpPr>
        <p:spPr>
          <a:xfrm>
            <a:off x="3597903" y="1005295"/>
            <a:ext cx="2046458" cy="307777"/>
          </a:xfrm>
          <a:prstGeom prst="rect">
            <a:avLst/>
          </a:prstGeom>
          <a:solidFill>
            <a:srgbClr val="F4F4D8"/>
          </a:solidFill>
        </p:spPr>
        <p:txBody>
          <a:bodyPr wrap="none" rtlCol="0">
            <a:spAutoFit/>
          </a:bodyPr>
          <a:lstStyle/>
          <a:p>
            <a:r>
              <a:rPr lang="en-US" sz="1400" dirty="0"/>
              <a:t>From Dan Halperin, ERAU</a:t>
            </a:r>
          </a:p>
        </p:txBody>
      </p:sp>
    </p:spTree>
    <p:extLst>
      <p:ext uri="{BB962C8B-B14F-4D97-AF65-F5344CB8AC3E}">
        <p14:creationId xmlns:p14="http://schemas.microsoft.com/office/powerpoint/2010/main" val="90226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168" y="1234363"/>
            <a:ext cx="9106601" cy="4231924"/>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Increased right-of-track bias at longer lead times for North Atlantic TCs</a:t>
            </a:r>
            <a:endParaRPr lang="en-US" sz="1900" dirty="0">
              <a:solidFill>
                <a:srgbClr val="0000FF"/>
              </a:solidFill>
              <a:latin typeface="Arial"/>
              <a:cs typeface="Arial"/>
            </a:endParaRPr>
          </a:p>
          <a:p>
            <a:pPr marL="285736" indent="-192015">
              <a:buFont typeface="Arial"/>
              <a:buChar char="•"/>
            </a:pPr>
            <a:endParaRPr lang="en-US" sz="1000" dirty="0">
              <a:solidFill>
                <a:srgbClr val="0000FF"/>
              </a:solidFill>
              <a:latin typeface="Arial"/>
              <a:cs typeface="Arial"/>
            </a:endParaRPr>
          </a:p>
          <a:p>
            <a:pPr marL="285736" indent="-192015">
              <a:buFont typeface="Arial"/>
              <a:buChar char="•"/>
            </a:pPr>
            <a:r>
              <a:rPr lang="en-US" sz="1900" dirty="0">
                <a:latin typeface="Arial"/>
                <a:cs typeface="Arial"/>
              </a:rPr>
              <a:t>Larger TC False Alarm Rate (FAR) in the western North Atlantic (</a:t>
            </a:r>
            <a:r>
              <a:rPr lang="it-IT" sz="1900" dirty="0">
                <a:latin typeface="Arial"/>
                <a:cs typeface="Arial"/>
              </a:rPr>
              <a:t>70°W–50°W</a:t>
            </a:r>
            <a:r>
              <a:rPr lang="en-US" sz="1900" dirty="0">
                <a:latin typeface="Arial"/>
                <a:cs typeface="Arial"/>
              </a:rPr>
              <a:t>)</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Tendency to strengthen all TCs in the long range (pre-formation, not in stats)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Degradation of HMON performance</a:t>
            </a:r>
          </a:p>
          <a:p>
            <a:pPr marL="93721"/>
            <a:endParaRPr lang="en-US" sz="1000" dirty="0">
              <a:latin typeface="Arial"/>
              <a:cs typeface="Arial"/>
            </a:endParaRPr>
          </a:p>
          <a:p>
            <a:pPr marL="285736" indent="-192015">
              <a:buFont typeface="Arial"/>
              <a:buChar char="•"/>
            </a:pPr>
            <a:r>
              <a:rPr lang="en-US" sz="1900" dirty="0">
                <a:latin typeface="Arial"/>
                <a:cs typeface="Arial"/>
              </a:rPr>
              <a:t>Some regional degradation of waves forecasts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Exacerbation of low instability (i.e., CAPE) bias that already existed in GFSv15, driven largely by dry soil moisture</a:t>
            </a:r>
          </a:p>
          <a:p>
            <a:pPr marL="93721"/>
            <a:endParaRPr lang="en-US" sz="1000" dirty="0">
              <a:latin typeface="Arial"/>
              <a:cs typeface="Arial"/>
            </a:endParaRPr>
          </a:p>
          <a:p>
            <a:pPr marL="285736" indent="-192015">
              <a:buFont typeface="Arial"/>
              <a:buChar char="•"/>
            </a:pPr>
            <a:r>
              <a:rPr lang="en-US" sz="1900" dirty="0">
                <a:latin typeface="Arial"/>
                <a:cs typeface="Arial"/>
              </a:rPr>
              <a:t>Colder low-level temperature analyses, especially in the cool season</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Lack of considerable improvement in forecasting radiation inversions</a:t>
            </a:r>
          </a:p>
          <a:p>
            <a:pPr marL="742903" lvl="1" indent="-192015">
              <a:buFont typeface="Arial"/>
              <a:buChar char="•"/>
            </a:pPr>
            <a:endParaRPr lang="en-US" sz="1900" dirty="0">
              <a:solidFill>
                <a:srgbClr val="0000FF"/>
              </a:solidFill>
              <a:latin typeface="Arial"/>
              <a:cs typeface="Arial"/>
            </a:endParaRP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Concerns for GFSv16</a:t>
            </a:r>
          </a:p>
        </p:txBody>
      </p:sp>
      <p:sp>
        <p:nvSpPr>
          <p:cNvPr id="13" name="Rectangle 12">
            <a:extLst>
              <a:ext uri="{FF2B5EF4-FFF2-40B4-BE49-F238E27FC236}">
                <a16:creationId xmlns:a16="http://schemas.microsoft.com/office/drawing/2014/main" xmlns="" id="{29EB1DCC-033A-0F4E-BF01-5CFA10001811}"/>
              </a:ext>
            </a:extLst>
          </p:cNvPr>
          <p:cNvSpPr/>
          <p:nvPr/>
        </p:nvSpPr>
        <p:spPr>
          <a:xfrm>
            <a:off x="240831" y="2072236"/>
            <a:ext cx="8564502" cy="49385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282903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61E585B-6674-AB41-8055-64FFC329ADE2}"/>
              </a:ext>
            </a:extLst>
          </p:cNvPr>
          <p:cNvPicPr>
            <a:picLocks noChangeAspect="1"/>
          </p:cNvPicPr>
          <p:nvPr/>
        </p:nvPicPr>
        <p:blipFill>
          <a:blip r:embed="rId2"/>
          <a:stretch>
            <a:fillRect/>
          </a:stretch>
        </p:blipFill>
        <p:spPr>
          <a:xfrm>
            <a:off x="369491" y="1056271"/>
            <a:ext cx="4485007" cy="3991569"/>
          </a:xfrm>
          <a:prstGeom prst="rect">
            <a:avLst/>
          </a:prstGeom>
        </p:spPr>
      </p:pic>
      <p:sp>
        <p:nvSpPr>
          <p:cNvPr id="7" name="Rectangle 6"/>
          <p:cNvSpPr/>
          <p:nvPr/>
        </p:nvSpPr>
        <p:spPr>
          <a:xfrm>
            <a:off x="510745"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5" y="48931"/>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3" y="27614"/>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3"/>
            <a:ext cx="846824" cy="860437"/>
          </a:xfrm>
          <a:prstGeom prst="rect">
            <a:avLst/>
          </a:prstGeom>
        </p:spPr>
      </p:pic>
      <p:sp>
        <p:nvSpPr>
          <p:cNvPr id="15" name="Oval 14"/>
          <p:cNvSpPr>
            <a:spLocks/>
          </p:cNvSpPr>
          <p:nvPr/>
        </p:nvSpPr>
        <p:spPr>
          <a:xfrm>
            <a:off x="8205659" y="38954"/>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5" name="TextBox 24"/>
          <p:cNvSpPr txBox="1"/>
          <p:nvPr/>
        </p:nvSpPr>
        <p:spPr>
          <a:xfrm>
            <a:off x="6010723" y="1074876"/>
            <a:ext cx="2334911" cy="646331"/>
          </a:xfrm>
          <a:prstGeom prst="rect">
            <a:avLst/>
          </a:prstGeom>
          <a:solidFill>
            <a:srgbClr val="FFFFFF"/>
          </a:solidFill>
          <a:ln>
            <a:solidFill>
              <a:schemeClr val="tx1"/>
            </a:solidFill>
          </a:ln>
        </p:spPr>
        <p:txBody>
          <a:bodyPr wrap="square" rtlCol="0">
            <a:spAutoFit/>
          </a:bodyPr>
          <a:lstStyle/>
          <a:p>
            <a:pPr algn="ctr"/>
            <a:r>
              <a:rPr lang="en-US" b="1" dirty="0">
                <a:solidFill>
                  <a:srgbClr val="FF0000"/>
                </a:solidFill>
                <a:latin typeface="Arial"/>
                <a:cs typeface="Arial"/>
              </a:rPr>
              <a:t>Laura/Marco (F144)</a:t>
            </a:r>
            <a:br>
              <a:rPr lang="en-US" b="1" dirty="0">
                <a:solidFill>
                  <a:srgbClr val="FF0000"/>
                </a:solidFill>
                <a:latin typeface="Arial"/>
                <a:cs typeface="Arial"/>
              </a:rPr>
            </a:br>
            <a:r>
              <a:rPr lang="en-US" b="1" dirty="0">
                <a:solidFill>
                  <a:srgbClr val="FF0000"/>
                </a:solidFill>
                <a:latin typeface="Arial"/>
                <a:cs typeface="Arial"/>
              </a:rPr>
              <a:t>Valid: 18Z 08/24/20</a:t>
            </a:r>
          </a:p>
        </p:txBody>
      </p:sp>
      <p:sp>
        <p:nvSpPr>
          <p:cNvPr id="21" name="TextBox 20"/>
          <p:cNvSpPr txBox="1"/>
          <p:nvPr/>
        </p:nvSpPr>
        <p:spPr>
          <a:xfrm>
            <a:off x="1" y="419184"/>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Concerns: Strengthens Too Many TCs</a:t>
            </a:r>
          </a:p>
        </p:txBody>
      </p:sp>
      <p:cxnSp>
        <p:nvCxnSpPr>
          <p:cNvPr id="3" name="Straight Arrow Connector 2"/>
          <p:cNvCxnSpPr>
            <a:cxnSpLocks/>
          </p:cNvCxnSpPr>
          <p:nvPr/>
        </p:nvCxnSpPr>
        <p:spPr>
          <a:xfrm flipV="1">
            <a:off x="1185333" y="1851692"/>
            <a:ext cx="2214863" cy="293634"/>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044563" y="1921377"/>
            <a:ext cx="4112072" cy="1477328"/>
          </a:xfrm>
          <a:prstGeom prst="rect">
            <a:avLst/>
          </a:prstGeom>
          <a:noFill/>
        </p:spPr>
        <p:txBody>
          <a:bodyPr wrap="square" rtlCol="0">
            <a:spAutoFit/>
          </a:bodyPr>
          <a:lstStyle/>
          <a:p>
            <a:pPr marL="285743" indent="-285743">
              <a:buFont typeface="Arial"/>
              <a:buChar char="•"/>
            </a:pPr>
            <a:r>
              <a:rPr lang="en-US" b="1" dirty="0">
                <a:latin typeface="Arial"/>
                <a:cs typeface="Arial"/>
              </a:rPr>
              <a:t>Marco</a:t>
            </a:r>
            <a:r>
              <a:rPr lang="en-US" dirty="0">
                <a:latin typeface="Arial"/>
                <a:cs typeface="Arial"/>
              </a:rPr>
              <a:t>: GFSv16 had better track forecasts, but 15 consecutive v16 cycles had Marco as a sub 982 low (with many in the 950s and 960s);  no GFSv15 cycle was that intense</a:t>
            </a:r>
          </a:p>
        </p:txBody>
      </p:sp>
      <p:cxnSp>
        <p:nvCxnSpPr>
          <p:cNvPr id="23" name="Straight Arrow Connector 22">
            <a:extLst>
              <a:ext uri="{FF2B5EF4-FFF2-40B4-BE49-F238E27FC236}">
                <a16:creationId xmlns:a16="http://schemas.microsoft.com/office/drawing/2014/main" xmlns="" id="{E597DE9B-7BB3-F94C-8FFC-DDF2471AC261}"/>
              </a:ext>
            </a:extLst>
          </p:cNvPr>
          <p:cNvCxnSpPr>
            <a:cxnSpLocks/>
          </p:cNvCxnSpPr>
          <p:nvPr/>
        </p:nvCxnSpPr>
        <p:spPr>
          <a:xfrm flipV="1">
            <a:off x="1887651" y="1901792"/>
            <a:ext cx="2334305" cy="96717"/>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xmlns="" id="{8E47099B-DD49-B54C-8567-2A97563CF000}"/>
              </a:ext>
            </a:extLst>
          </p:cNvPr>
          <p:cNvSpPr txBox="1"/>
          <p:nvPr/>
        </p:nvSpPr>
        <p:spPr>
          <a:xfrm>
            <a:off x="5044563" y="3343358"/>
            <a:ext cx="4099438" cy="2031325"/>
          </a:xfrm>
          <a:prstGeom prst="rect">
            <a:avLst/>
          </a:prstGeom>
          <a:noFill/>
        </p:spPr>
        <p:txBody>
          <a:bodyPr wrap="square" rtlCol="0">
            <a:spAutoFit/>
          </a:bodyPr>
          <a:lstStyle/>
          <a:p>
            <a:pPr marL="285743" indent="-285743">
              <a:buFont typeface="Arial"/>
              <a:buChar char="•"/>
            </a:pPr>
            <a:endParaRPr lang="en-US" dirty="0">
              <a:latin typeface="Arial"/>
              <a:cs typeface="Arial"/>
            </a:endParaRPr>
          </a:p>
          <a:p>
            <a:pPr marL="285743" indent="-285743">
              <a:buFont typeface="Arial"/>
              <a:buChar char="•"/>
            </a:pPr>
            <a:r>
              <a:rPr lang="en-US" b="1" dirty="0">
                <a:latin typeface="Arial"/>
                <a:cs typeface="Arial"/>
              </a:rPr>
              <a:t>Laura</a:t>
            </a:r>
            <a:r>
              <a:rPr lang="en-US" dirty="0">
                <a:latin typeface="Arial"/>
                <a:cs typeface="Arial"/>
              </a:rPr>
              <a:t>: GFSv16 did well with many aspects of the intensity forecast, but this example shows a major threat to south FL that did not materialize</a:t>
            </a:r>
          </a:p>
          <a:p>
            <a:pPr marL="285743" indent="-285743">
              <a:buFont typeface="Arial"/>
              <a:buChar char="•"/>
            </a:pPr>
            <a:endParaRPr lang="en-US" dirty="0">
              <a:latin typeface="Arial"/>
              <a:cs typeface="Arial"/>
            </a:endParaRPr>
          </a:p>
        </p:txBody>
      </p:sp>
      <p:sp>
        <p:nvSpPr>
          <p:cNvPr id="24" name="TextBox 23">
            <a:extLst>
              <a:ext uri="{FF2B5EF4-FFF2-40B4-BE49-F238E27FC236}">
                <a16:creationId xmlns:a16="http://schemas.microsoft.com/office/drawing/2014/main" xmlns="" id="{CAC5023C-4033-BC41-B486-1F8827FED4D5}"/>
              </a:ext>
            </a:extLst>
          </p:cNvPr>
          <p:cNvSpPr txBox="1"/>
          <p:nvPr/>
        </p:nvSpPr>
        <p:spPr>
          <a:xfrm>
            <a:off x="356857" y="4469042"/>
            <a:ext cx="1013658"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v16−v15</a:t>
            </a:r>
          </a:p>
        </p:txBody>
      </p:sp>
      <p:sp>
        <p:nvSpPr>
          <p:cNvPr id="26" name="TextBox 25">
            <a:extLst>
              <a:ext uri="{FF2B5EF4-FFF2-40B4-BE49-F238E27FC236}">
                <a16:creationId xmlns:a16="http://schemas.microsoft.com/office/drawing/2014/main" xmlns="" id="{B9D86038-6D68-4947-8AEF-B0E573749D2D}"/>
              </a:ext>
            </a:extLst>
          </p:cNvPr>
          <p:cNvSpPr txBox="1"/>
          <p:nvPr/>
        </p:nvSpPr>
        <p:spPr>
          <a:xfrm>
            <a:off x="2642773" y="4469042"/>
            <a:ext cx="1013658"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 </a:t>
            </a:r>
            <a:r>
              <a:rPr lang="en-US" sz="1500" b="1" dirty="0" err="1">
                <a:latin typeface="Arial"/>
                <a:cs typeface="Arial"/>
              </a:rPr>
              <a:t>Anl</a:t>
            </a:r>
            <a:r>
              <a:rPr lang="en-US" sz="1500" b="1" dirty="0">
                <a:latin typeface="Arial"/>
                <a:cs typeface="Arial"/>
              </a:rPr>
              <a:t>.</a:t>
            </a:r>
          </a:p>
        </p:txBody>
      </p:sp>
      <p:sp>
        <p:nvSpPr>
          <p:cNvPr id="27" name="TextBox 26">
            <a:extLst>
              <a:ext uri="{FF2B5EF4-FFF2-40B4-BE49-F238E27FC236}">
                <a16:creationId xmlns:a16="http://schemas.microsoft.com/office/drawing/2014/main" xmlns="" id="{782B472D-B0E1-A24C-B49B-98F90386BB07}"/>
              </a:ext>
            </a:extLst>
          </p:cNvPr>
          <p:cNvSpPr txBox="1"/>
          <p:nvPr/>
        </p:nvSpPr>
        <p:spPr>
          <a:xfrm>
            <a:off x="362037" y="2438960"/>
            <a:ext cx="900706"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GFSv15</a:t>
            </a:r>
          </a:p>
        </p:txBody>
      </p:sp>
      <p:sp>
        <p:nvSpPr>
          <p:cNvPr id="29" name="TextBox 28">
            <a:extLst>
              <a:ext uri="{FF2B5EF4-FFF2-40B4-BE49-F238E27FC236}">
                <a16:creationId xmlns:a16="http://schemas.microsoft.com/office/drawing/2014/main" xmlns="" id="{6A5471C9-2B90-0A44-8B11-5CE3DA3283B3}"/>
              </a:ext>
            </a:extLst>
          </p:cNvPr>
          <p:cNvSpPr txBox="1"/>
          <p:nvPr/>
        </p:nvSpPr>
        <p:spPr>
          <a:xfrm>
            <a:off x="2647953" y="2438960"/>
            <a:ext cx="900706" cy="323165"/>
          </a:xfrm>
          <a:prstGeom prst="rect">
            <a:avLst/>
          </a:prstGeom>
          <a:solidFill>
            <a:srgbClr val="FFFFFF"/>
          </a:solidFill>
          <a:ln>
            <a:solidFill>
              <a:schemeClr val="tx1"/>
            </a:solidFill>
          </a:ln>
        </p:spPr>
        <p:txBody>
          <a:bodyPr wrap="square" rtlCol="0">
            <a:spAutoFit/>
          </a:bodyPr>
          <a:lstStyle/>
          <a:p>
            <a:pPr algn="ctr"/>
            <a:r>
              <a:rPr lang="en-US" sz="1500" b="1" dirty="0">
                <a:latin typeface="Arial"/>
                <a:cs typeface="Arial"/>
              </a:rPr>
              <a:t>GFSv16</a:t>
            </a:r>
          </a:p>
        </p:txBody>
      </p:sp>
      <p:pic>
        <p:nvPicPr>
          <p:cNvPr id="16" name="Picture 15">
            <a:extLst>
              <a:ext uri="{FF2B5EF4-FFF2-40B4-BE49-F238E27FC236}">
                <a16:creationId xmlns:a16="http://schemas.microsoft.com/office/drawing/2014/main" xmlns="" id="{D149B3B5-9F66-184B-BE08-91E224FCFB05}"/>
              </a:ext>
            </a:extLst>
          </p:cNvPr>
          <p:cNvPicPr>
            <a:picLocks noChangeAspect="1"/>
          </p:cNvPicPr>
          <p:nvPr/>
        </p:nvPicPr>
        <p:blipFill>
          <a:blip r:embed="rId5"/>
          <a:stretch>
            <a:fillRect/>
          </a:stretch>
        </p:blipFill>
        <p:spPr>
          <a:xfrm>
            <a:off x="356857" y="1037132"/>
            <a:ext cx="4564056" cy="4057437"/>
          </a:xfrm>
          <a:prstGeom prst="rect">
            <a:avLst/>
          </a:prstGeom>
        </p:spPr>
      </p:pic>
    </p:spTree>
    <p:extLst>
      <p:ext uri="{BB962C8B-B14F-4D97-AF65-F5344CB8AC3E}">
        <p14:creationId xmlns:p14="http://schemas.microsoft.com/office/powerpoint/2010/main" val="2671051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linds(horizont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168" y="1234363"/>
            <a:ext cx="9106601" cy="4231924"/>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Increased right-of-track bias at longer lead times for North Atlantic TCs</a:t>
            </a:r>
            <a:endParaRPr lang="en-US" sz="1900" dirty="0">
              <a:solidFill>
                <a:srgbClr val="0000FF"/>
              </a:solidFill>
              <a:latin typeface="Arial"/>
              <a:cs typeface="Arial"/>
            </a:endParaRPr>
          </a:p>
          <a:p>
            <a:pPr marL="285736" indent="-192015">
              <a:buFont typeface="Arial"/>
              <a:buChar char="•"/>
            </a:pPr>
            <a:endParaRPr lang="en-US" sz="1000" dirty="0">
              <a:solidFill>
                <a:srgbClr val="0000FF"/>
              </a:solidFill>
              <a:latin typeface="Arial"/>
              <a:cs typeface="Arial"/>
            </a:endParaRPr>
          </a:p>
          <a:p>
            <a:pPr marL="285736" indent="-192015">
              <a:buFont typeface="Arial"/>
              <a:buChar char="•"/>
            </a:pPr>
            <a:r>
              <a:rPr lang="en-US" sz="1900" dirty="0">
                <a:latin typeface="Arial"/>
                <a:cs typeface="Arial"/>
              </a:rPr>
              <a:t>Larger TC False Alarm Rate (FAR) in the western North Atlantic (</a:t>
            </a:r>
            <a:r>
              <a:rPr lang="it-IT" sz="1900" dirty="0">
                <a:latin typeface="Arial"/>
                <a:cs typeface="Arial"/>
              </a:rPr>
              <a:t>70°W–50°W</a:t>
            </a:r>
            <a:r>
              <a:rPr lang="en-US" sz="1900" dirty="0">
                <a:latin typeface="Arial"/>
                <a:cs typeface="Arial"/>
              </a:rPr>
              <a:t>)</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Tendency to strengthen all TCs in the long range (pre-formation, not in stats)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Degradation of HMON performance</a:t>
            </a:r>
          </a:p>
          <a:p>
            <a:pPr marL="93721"/>
            <a:endParaRPr lang="en-US" sz="1000" dirty="0">
              <a:latin typeface="Arial"/>
              <a:cs typeface="Arial"/>
            </a:endParaRPr>
          </a:p>
          <a:p>
            <a:pPr marL="285736" indent="-192015">
              <a:buFont typeface="Arial"/>
              <a:buChar char="•"/>
            </a:pPr>
            <a:r>
              <a:rPr lang="en-US" sz="1900" dirty="0">
                <a:latin typeface="Arial"/>
                <a:cs typeface="Arial"/>
              </a:rPr>
              <a:t>Some regional degradation of waves forecasts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Exacerbation of low instability (i.e., CAPE) bias that already existed in GFSv15, driven largely by dry soil moisture</a:t>
            </a:r>
          </a:p>
          <a:p>
            <a:pPr marL="93721"/>
            <a:endParaRPr lang="en-US" sz="1000" dirty="0">
              <a:latin typeface="Arial"/>
              <a:cs typeface="Arial"/>
            </a:endParaRPr>
          </a:p>
          <a:p>
            <a:pPr marL="285736" indent="-192015">
              <a:buFont typeface="Arial"/>
              <a:buChar char="•"/>
            </a:pPr>
            <a:r>
              <a:rPr lang="en-US" sz="1900" dirty="0">
                <a:latin typeface="Arial"/>
                <a:cs typeface="Arial"/>
              </a:rPr>
              <a:t>Colder low-level temperature analyses, especially in the cool season</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Lack of considerable improvement in forecasting radiation inversions</a:t>
            </a:r>
          </a:p>
          <a:p>
            <a:pPr marL="742903" lvl="1" indent="-192015">
              <a:buFont typeface="Arial"/>
              <a:buChar char="•"/>
            </a:pPr>
            <a:endParaRPr lang="en-US" sz="1900" dirty="0">
              <a:solidFill>
                <a:srgbClr val="0000FF"/>
              </a:solidFill>
              <a:latin typeface="Arial"/>
              <a:cs typeface="Arial"/>
            </a:endParaRP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Concerns for GFSv16</a:t>
            </a:r>
          </a:p>
        </p:txBody>
      </p:sp>
      <p:sp>
        <p:nvSpPr>
          <p:cNvPr id="13" name="Rectangle 12">
            <a:extLst>
              <a:ext uri="{FF2B5EF4-FFF2-40B4-BE49-F238E27FC236}">
                <a16:creationId xmlns:a16="http://schemas.microsoft.com/office/drawing/2014/main" xmlns="" id="{29EB1DCC-033A-0F4E-BF01-5CFA10001811}"/>
              </a:ext>
            </a:extLst>
          </p:cNvPr>
          <p:cNvSpPr/>
          <p:nvPr/>
        </p:nvSpPr>
        <p:spPr>
          <a:xfrm>
            <a:off x="240831" y="2480752"/>
            <a:ext cx="4195702" cy="49385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2891513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GFSv16 Case Studies (</a:t>
            </a:r>
            <a:r>
              <a:rPr lang="en-US" sz="2600" b="1" i="1" dirty="0">
                <a:solidFill>
                  <a:schemeClr val="bg1"/>
                </a:solidFill>
                <a:latin typeface="Arial"/>
                <a:cs typeface="Arial"/>
              </a:rPr>
              <a:t>N</a:t>
            </a:r>
            <a:r>
              <a:rPr lang="en-US" sz="2600" b="1" dirty="0">
                <a:solidFill>
                  <a:schemeClr val="bg1"/>
                </a:solidFill>
                <a:latin typeface="Arial"/>
                <a:cs typeface="Arial"/>
              </a:rPr>
              <a:t> = 50)</a:t>
            </a:r>
          </a:p>
        </p:txBody>
      </p:sp>
      <p:sp>
        <p:nvSpPr>
          <p:cNvPr id="14" name="TextBox 13"/>
          <p:cNvSpPr txBox="1"/>
          <p:nvPr/>
        </p:nvSpPr>
        <p:spPr>
          <a:xfrm>
            <a:off x="538966" y="1088897"/>
            <a:ext cx="3576366" cy="477054"/>
          </a:xfrm>
          <a:prstGeom prst="rect">
            <a:avLst/>
          </a:prstGeom>
          <a:solidFill>
            <a:schemeClr val="bg1">
              <a:lumMod val="85000"/>
            </a:schemeClr>
          </a:solidFill>
          <a:ln>
            <a:solidFill>
              <a:schemeClr val="tx1"/>
            </a:solidFill>
          </a:ln>
        </p:spPr>
        <p:txBody>
          <a:bodyPr wrap="square" lIns="91434" tIns="45717" rIns="91434" bIns="45717" rtlCol="0">
            <a:spAutoFit/>
          </a:bodyPr>
          <a:lstStyle/>
          <a:p>
            <a:pPr algn="ctr"/>
            <a:r>
              <a:rPr lang="en-US" sz="2400" b="1" dirty="0">
                <a:latin typeface="Arial"/>
                <a:cs typeface="Arial"/>
              </a:rPr>
              <a:t>Severe Weather</a:t>
            </a:r>
            <a:endParaRPr lang="en-US" sz="2400" dirty="0">
              <a:latin typeface="Arial"/>
              <a:cs typeface="Arial"/>
            </a:endParaRPr>
          </a:p>
        </p:txBody>
      </p:sp>
      <p:sp>
        <p:nvSpPr>
          <p:cNvPr id="17" name="TextBox 16"/>
          <p:cNvSpPr txBox="1"/>
          <p:nvPr/>
        </p:nvSpPr>
        <p:spPr>
          <a:xfrm>
            <a:off x="5023477" y="1088897"/>
            <a:ext cx="3576366" cy="477054"/>
          </a:xfrm>
          <a:prstGeom prst="rect">
            <a:avLst/>
          </a:prstGeom>
          <a:solidFill>
            <a:schemeClr val="bg1">
              <a:lumMod val="85000"/>
            </a:schemeClr>
          </a:solidFill>
          <a:ln>
            <a:solidFill>
              <a:schemeClr val="tx1"/>
            </a:solidFill>
          </a:ln>
        </p:spPr>
        <p:txBody>
          <a:bodyPr wrap="square" lIns="91434" tIns="45717" rIns="91434" bIns="45717" rtlCol="0">
            <a:spAutoFit/>
          </a:bodyPr>
          <a:lstStyle/>
          <a:p>
            <a:pPr algn="ctr"/>
            <a:r>
              <a:rPr lang="en-US" sz="2400" b="1" dirty="0">
                <a:latin typeface="Arial"/>
                <a:cs typeface="Arial"/>
              </a:rPr>
              <a:t>Excessive QPF</a:t>
            </a:r>
            <a:endParaRPr lang="en-US" sz="2400" dirty="0">
              <a:latin typeface="Arial"/>
              <a:cs typeface="Arial"/>
            </a:endParaRPr>
          </a:p>
        </p:txBody>
      </p:sp>
      <p:sp>
        <p:nvSpPr>
          <p:cNvPr id="18" name="TextBox 17"/>
          <p:cNvSpPr txBox="1"/>
          <p:nvPr/>
        </p:nvSpPr>
        <p:spPr>
          <a:xfrm>
            <a:off x="4364184" y="1613455"/>
            <a:ext cx="4792451" cy="2062097"/>
          </a:xfrm>
          <a:prstGeom prst="rect">
            <a:avLst/>
          </a:prstGeom>
          <a:noFill/>
        </p:spPr>
        <p:txBody>
          <a:bodyPr wrap="square" lIns="91434" tIns="45717" rIns="91434" bIns="45717" numCol="1" rtlCol="0">
            <a:spAutoFit/>
          </a:bodyPr>
          <a:lstStyle/>
          <a:p>
            <a:pPr algn="ctr"/>
            <a:r>
              <a:rPr lang="en-US" sz="1600" dirty="0">
                <a:latin typeface="Arial"/>
                <a:cs typeface="Arial"/>
              </a:rPr>
              <a:t>California Storm (May 2019)</a:t>
            </a:r>
          </a:p>
          <a:p>
            <a:pPr algn="ctr"/>
            <a:r>
              <a:rPr lang="en-US" sz="1600" dirty="0">
                <a:latin typeface="Arial"/>
                <a:cs typeface="Arial"/>
              </a:rPr>
              <a:t>Halloween Storm (Oct/Nov 2019)</a:t>
            </a:r>
          </a:p>
          <a:p>
            <a:pPr algn="ctr"/>
            <a:r>
              <a:rPr lang="en-US" sz="1600" dirty="0">
                <a:latin typeface="Arial"/>
                <a:cs typeface="Arial"/>
              </a:rPr>
              <a:t>Post-Thanksgiving Storm (Nov/Dec 2019)</a:t>
            </a:r>
          </a:p>
          <a:p>
            <a:pPr algn="ctr"/>
            <a:r>
              <a:rPr lang="en-US" sz="1600" dirty="0">
                <a:latin typeface="Arial"/>
                <a:cs typeface="Arial"/>
              </a:rPr>
              <a:t>Northwest Atmospheric River (Jan 2020)</a:t>
            </a:r>
          </a:p>
          <a:p>
            <a:pPr algn="ctr"/>
            <a:r>
              <a:rPr lang="en-US" sz="1600" dirty="0">
                <a:latin typeface="Arial"/>
                <a:cs typeface="Arial"/>
              </a:rPr>
              <a:t>Southern U.S. QPF (Feb 2020)</a:t>
            </a:r>
          </a:p>
          <a:p>
            <a:pPr algn="ctr"/>
            <a:endParaRPr lang="en-US" sz="1600" dirty="0">
              <a:latin typeface="Arial"/>
              <a:cs typeface="Arial"/>
            </a:endParaRPr>
          </a:p>
          <a:p>
            <a:pPr algn="ctr"/>
            <a:endParaRPr lang="en-US" sz="1600" dirty="0">
              <a:latin typeface="Arial"/>
              <a:cs typeface="Arial"/>
            </a:endParaRPr>
          </a:p>
          <a:p>
            <a:pPr algn="ctr"/>
            <a:endParaRPr lang="en-US" sz="1600" dirty="0">
              <a:latin typeface="Arial"/>
              <a:cs typeface="Arial"/>
            </a:endParaRPr>
          </a:p>
        </p:txBody>
      </p:sp>
      <p:sp>
        <p:nvSpPr>
          <p:cNvPr id="19" name="TextBox 18"/>
          <p:cNvSpPr txBox="1"/>
          <p:nvPr/>
        </p:nvSpPr>
        <p:spPr>
          <a:xfrm>
            <a:off x="197556" y="1613456"/>
            <a:ext cx="4374444" cy="1815876"/>
          </a:xfrm>
          <a:prstGeom prst="rect">
            <a:avLst/>
          </a:prstGeom>
          <a:noFill/>
        </p:spPr>
        <p:txBody>
          <a:bodyPr wrap="square" lIns="91434" tIns="45717" rIns="91434" bIns="45717" numCol="1" rtlCol="0">
            <a:spAutoFit/>
          </a:bodyPr>
          <a:lstStyle/>
          <a:p>
            <a:pPr algn="ctr"/>
            <a:r>
              <a:rPr lang="en-US" sz="1600" dirty="0">
                <a:latin typeface="Arial"/>
                <a:cs typeface="Arial"/>
              </a:rPr>
              <a:t>Mid-May Severe (May 2019)</a:t>
            </a:r>
          </a:p>
          <a:p>
            <a:pPr algn="ctr"/>
            <a:r>
              <a:rPr lang="en-US" sz="1600" dirty="0">
                <a:latin typeface="Arial"/>
                <a:cs typeface="Arial"/>
              </a:rPr>
              <a:t>Late-May Severe (May 2019)</a:t>
            </a:r>
          </a:p>
          <a:p>
            <a:pPr algn="ctr"/>
            <a:r>
              <a:rPr lang="en-US" sz="1600" dirty="0">
                <a:latin typeface="Arial"/>
                <a:cs typeface="Arial"/>
              </a:rPr>
              <a:t>Mid-Atlantic Severe (Feb 2020)</a:t>
            </a:r>
          </a:p>
          <a:p>
            <a:pPr algn="ctr"/>
            <a:r>
              <a:rPr lang="en-US" sz="1600" dirty="0">
                <a:latin typeface="Arial"/>
                <a:cs typeface="Arial"/>
              </a:rPr>
              <a:t>Tennessee Tornadoes (Feb 2020)</a:t>
            </a:r>
          </a:p>
          <a:p>
            <a:pPr algn="ctr"/>
            <a:r>
              <a:rPr lang="en-US" sz="1600" dirty="0">
                <a:latin typeface="Arial"/>
                <a:cs typeface="Arial"/>
              </a:rPr>
              <a:t>Easter Sunday Severe (Apr 2020)</a:t>
            </a:r>
          </a:p>
          <a:p>
            <a:pPr algn="ctr"/>
            <a:r>
              <a:rPr lang="en-US" sz="1600" dirty="0">
                <a:latin typeface="Arial"/>
                <a:cs typeface="Arial"/>
              </a:rPr>
              <a:t>Southeast Severe (Apr 2020)</a:t>
            </a:r>
          </a:p>
          <a:p>
            <a:pPr algn="ctr"/>
            <a:r>
              <a:rPr lang="en-US" sz="1600" dirty="0">
                <a:latin typeface="Arial"/>
                <a:cs typeface="Arial"/>
              </a:rPr>
              <a:t>Southern Plains ENH (May 2020)</a:t>
            </a:r>
          </a:p>
        </p:txBody>
      </p:sp>
      <p:sp>
        <p:nvSpPr>
          <p:cNvPr id="20" name="TextBox 19"/>
          <p:cNvSpPr txBox="1"/>
          <p:nvPr/>
        </p:nvSpPr>
        <p:spPr>
          <a:xfrm>
            <a:off x="2783817" y="3698004"/>
            <a:ext cx="3576366" cy="477054"/>
          </a:xfrm>
          <a:prstGeom prst="rect">
            <a:avLst/>
          </a:prstGeom>
          <a:solidFill>
            <a:schemeClr val="bg1">
              <a:lumMod val="85000"/>
            </a:schemeClr>
          </a:solidFill>
          <a:ln>
            <a:solidFill>
              <a:schemeClr val="tx1"/>
            </a:solidFill>
          </a:ln>
        </p:spPr>
        <p:txBody>
          <a:bodyPr wrap="square" lIns="91434" tIns="45717" rIns="91434" bIns="45717" rtlCol="0">
            <a:spAutoFit/>
          </a:bodyPr>
          <a:lstStyle/>
          <a:p>
            <a:pPr algn="ctr"/>
            <a:r>
              <a:rPr lang="en-US" sz="2400" b="1" dirty="0">
                <a:latin typeface="Arial"/>
                <a:cs typeface="Arial"/>
              </a:rPr>
              <a:t>Extreme Temps</a:t>
            </a:r>
            <a:endParaRPr lang="en-US" sz="2400" dirty="0">
              <a:latin typeface="Arial"/>
              <a:cs typeface="Arial"/>
            </a:endParaRPr>
          </a:p>
        </p:txBody>
      </p:sp>
      <p:sp>
        <p:nvSpPr>
          <p:cNvPr id="21" name="TextBox 20"/>
          <p:cNvSpPr txBox="1"/>
          <p:nvPr/>
        </p:nvSpPr>
        <p:spPr>
          <a:xfrm>
            <a:off x="47082" y="3921063"/>
            <a:ext cx="4374444" cy="1077212"/>
          </a:xfrm>
          <a:prstGeom prst="rect">
            <a:avLst/>
          </a:prstGeom>
          <a:noFill/>
        </p:spPr>
        <p:txBody>
          <a:bodyPr wrap="square" lIns="91434" tIns="45717" rIns="91434" bIns="45717" numCol="1" rtlCol="0">
            <a:spAutoFit/>
          </a:bodyPr>
          <a:lstStyle/>
          <a:p>
            <a:r>
              <a:rPr lang="en-US" sz="1600" dirty="0" err="1">
                <a:latin typeface="Arial"/>
                <a:cs typeface="Arial"/>
              </a:rPr>
              <a:t>Mem</a:t>
            </a:r>
            <a:r>
              <a:rPr lang="en-US" sz="1600" dirty="0">
                <a:latin typeface="Arial"/>
                <a:cs typeface="Arial"/>
              </a:rPr>
              <a:t>. Day Heat (May 2019)</a:t>
            </a:r>
          </a:p>
          <a:p>
            <a:r>
              <a:rPr lang="en-US" sz="1600" dirty="0">
                <a:latin typeface="Arial"/>
                <a:cs typeface="Arial"/>
              </a:rPr>
              <a:t>San Francisco Heat (Jun 2019)</a:t>
            </a:r>
          </a:p>
          <a:p>
            <a:r>
              <a:rPr lang="en-US" sz="1600" dirty="0">
                <a:latin typeface="Arial"/>
                <a:cs typeface="Arial"/>
              </a:rPr>
              <a:t>Eastern U.S. Heat (Jul 2019)</a:t>
            </a:r>
          </a:p>
          <a:p>
            <a:r>
              <a:rPr lang="en-US" sz="1600" dirty="0">
                <a:latin typeface="Arial"/>
                <a:cs typeface="Arial"/>
              </a:rPr>
              <a:t>Alaska Wildfires (Aug 2020)</a:t>
            </a:r>
          </a:p>
        </p:txBody>
      </p:sp>
      <p:sp>
        <p:nvSpPr>
          <p:cNvPr id="22" name="TextBox 21"/>
          <p:cNvSpPr txBox="1"/>
          <p:nvPr/>
        </p:nvSpPr>
        <p:spPr>
          <a:xfrm>
            <a:off x="2956880" y="4180697"/>
            <a:ext cx="3917251" cy="830991"/>
          </a:xfrm>
          <a:prstGeom prst="rect">
            <a:avLst/>
          </a:prstGeom>
          <a:noFill/>
        </p:spPr>
        <p:txBody>
          <a:bodyPr wrap="square" lIns="91434" tIns="45717" rIns="91434" bIns="45717" numCol="1" rtlCol="0">
            <a:spAutoFit/>
          </a:bodyPr>
          <a:lstStyle/>
          <a:p>
            <a:r>
              <a:rPr lang="en-US" sz="1600" dirty="0">
                <a:latin typeface="Arial"/>
                <a:cs typeface="Arial"/>
              </a:rPr>
              <a:t>Southern U.S. Heat (Aug 2019)</a:t>
            </a:r>
          </a:p>
          <a:p>
            <a:r>
              <a:rPr lang="en-US" sz="1600" dirty="0">
                <a:latin typeface="Arial"/>
                <a:cs typeface="Arial"/>
              </a:rPr>
              <a:t>Intermountain W Cold (Oct 2019)</a:t>
            </a:r>
          </a:p>
          <a:p>
            <a:r>
              <a:rPr lang="en-US" sz="1600" dirty="0">
                <a:latin typeface="Arial"/>
                <a:cs typeface="Arial"/>
              </a:rPr>
              <a:t>Central U.S. Cold (Nov 2020)</a:t>
            </a:r>
          </a:p>
        </p:txBody>
      </p:sp>
      <p:sp>
        <p:nvSpPr>
          <p:cNvPr id="23" name="TextBox 22"/>
          <p:cNvSpPr txBox="1"/>
          <p:nvPr/>
        </p:nvSpPr>
        <p:spPr>
          <a:xfrm>
            <a:off x="6131724" y="4175060"/>
            <a:ext cx="3917251" cy="830991"/>
          </a:xfrm>
          <a:prstGeom prst="rect">
            <a:avLst/>
          </a:prstGeom>
          <a:noFill/>
        </p:spPr>
        <p:txBody>
          <a:bodyPr wrap="square" lIns="91434" tIns="45717" rIns="91434" bIns="45717" numCol="1" rtlCol="0">
            <a:spAutoFit/>
          </a:bodyPr>
          <a:lstStyle/>
          <a:p>
            <a:r>
              <a:rPr lang="en-US" sz="1600" dirty="0">
                <a:latin typeface="Arial"/>
                <a:cs typeface="Arial"/>
              </a:rPr>
              <a:t>January Cold Blast (Jan 2020)</a:t>
            </a:r>
          </a:p>
          <a:p>
            <a:r>
              <a:rPr lang="en-US" sz="1600" dirty="0">
                <a:latin typeface="Arial"/>
                <a:cs typeface="Arial"/>
              </a:rPr>
              <a:t>Valentine’s Day (Feb 2020)</a:t>
            </a:r>
          </a:p>
          <a:p>
            <a:r>
              <a:rPr lang="en-US" sz="1600" dirty="0">
                <a:latin typeface="Arial"/>
                <a:cs typeface="Arial"/>
              </a:rPr>
              <a:t>Mother’s Day Cold (May 2020)</a:t>
            </a:r>
          </a:p>
        </p:txBody>
      </p:sp>
    </p:spTree>
    <p:extLst>
      <p:ext uri="{BB962C8B-B14F-4D97-AF65-F5344CB8AC3E}">
        <p14:creationId xmlns:p14="http://schemas.microsoft.com/office/powerpoint/2010/main" val="121337062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38532"/>
          </a:xfrm>
          <a:prstGeom prst="rect">
            <a:avLst/>
          </a:prstGeom>
          <a:solidFill>
            <a:srgbClr val="5BA4E3"/>
          </a:solidFill>
        </p:spPr>
        <p:txBody>
          <a:bodyPr wrap="square" lIns="121899" tIns="60949" rIns="121899" bIns="60949" rtlCol="0">
            <a:spAutoFit/>
          </a:bodyPr>
          <a:lstStyle/>
          <a:p>
            <a:pPr algn="ctr"/>
            <a:r>
              <a:rPr lang="en-US" sz="1400" dirty="0">
                <a:solidFill>
                  <a:srgbClr val="1A467F"/>
                </a:solidFill>
                <a:latin typeface="Arial" panose="020B0604020202020204" pitchFamily="34" charset="0"/>
                <a:cs typeface="Arial" panose="020B0604020202020204" pitchFamily="34" charset="0"/>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1" name="TextBox 20"/>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Degraded HMON NATL Tracks</a:t>
            </a:r>
          </a:p>
        </p:txBody>
      </p:sp>
      <p:sp>
        <p:nvSpPr>
          <p:cNvPr id="2" name="TextBox 1">
            <a:extLst>
              <a:ext uri="{FF2B5EF4-FFF2-40B4-BE49-F238E27FC236}">
                <a16:creationId xmlns:a16="http://schemas.microsoft.com/office/drawing/2014/main" xmlns="" id="{8AFBD3AF-4DAA-6B4B-BD61-DF5140BA74B6}"/>
              </a:ext>
            </a:extLst>
          </p:cNvPr>
          <p:cNvSpPr txBox="1"/>
          <p:nvPr/>
        </p:nvSpPr>
        <p:spPr>
          <a:xfrm>
            <a:off x="690963" y="1083616"/>
            <a:ext cx="7648248" cy="369332"/>
          </a:xfrm>
          <a:prstGeom prst="rect">
            <a:avLst/>
          </a:prstGeom>
          <a:solidFill>
            <a:srgbClr val="F0F80B">
              <a:alpha val="31373"/>
            </a:srgbClr>
          </a:solidFill>
        </p:spPr>
        <p:txBody>
          <a:bodyPr wrap="none" rtlCol="0">
            <a:spAutoFit/>
          </a:bodyPr>
          <a:lstStyle/>
          <a:p>
            <a:r>
              <a:rPr lang="en-US" dirty="0">
                <a:latin typeface="Arial" panose="020B0604020202020204" pitchFamily="34" charset="0"/>
                <a:cs typeface="Arial" panose="020B0604020202020204" pitchFamily="34" charset="0"/>
              </a:rPr>
              <a:t>Atlantic Basin track forecasts are degraded when initializing with GFSv16</a:t>
            </a:r>
          </a:p>
        </p:txBody>
      </p:sp>
      <p:sp>
        <p:nvSpPr>
          <p:cNvPr id="13" name="TextBox 12">
            <a:extLst>
              <a:ext uri="{FF2B5EF4-FFF2-40B4-BE49-F238E27FC236}">
                <a16:creationId xmlns:a16="http://schemas.microsoft.com/office/drawing/2014/main" xmlns="" id="{55EF57BD-C437-DB45-877C-EDFBF9594E76}"/>
              </a:ext>
            </a:extLst>
          </p:cNvPr>
          <p:cNvSpPr txBox="1"/>
          <p:nvPr/>
        </p:nvSpPr>
        <p:spPr>
          <a:xfrm>
            <a:off x="355600" y="4398223"/>
            <a:ext cx="804498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That said, EPAC track forecasts are improved, and intensity forecasts (not shown) are overall improved</a:t>
            </a:r>
          </a:p>
        </p:txBody>
      </p:sp>
      <p:pic>
        <p:nvPicPr>
          <p:cNvPr id="14" name="Picture 2" descr="https://lh5.googleusercontent.com/tzDrXYOy64NxiCHD9k1oa8A-Or-owWJx4Br-b7J4hPl2T8WYS-Q854qrp0Lw0wALEldGU5DlgZJAXXtLAIdk9NOaeJP3ZO5tFa-FXRoXTEfRGsQQZTOAa1GQU28CCCjwp6XqcSBt">
            <a:extLst>
              <a:ext uri="{FF2B5EF4-FFF2-40B4-BE49-F238E27FC236}">
                <a16:creationId xmlns:a16="http://schemas.microsoft.com/office/drawing/2014/main" xmlns="" id="{DCA72B03-B57D-7840-84B4-5344BFCC3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525027"/>
            <a:ext cx="3714800" cy="26859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lh4.googleusercontent.com/RqK8kYOvjZ68V88lH1K8Ld3tCV6KF4sh6X1fZelA2hiYVNX_je9PmSA7t7z89qorNoxtrxjLx8ucuZtSaaLuSGhhCXcJqldG_W_4byOLxhAuZ9P7fySDBWxftUa1q7lCe79RE7Y9">
            <a:extLst>
              <a:ext uri="{FF2B5EF4-FFF2-40B4-BE49-F238E27FC236}">
                <a16:creationId xmlns:a16="http://schemas.microsoft.com/office/drawing/2014/main" xmlns="" id="{01B44F8A-B06B-F34B-A0E2-B4430A863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3420" y="1524235"/>
            <a:ext cx="3714800" cy="26859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9900D2B-E92F-AE40-A8E0-99799B76D03B}"/>
              </a:ext>
            </a:extLst>
          </p:cNvPr>
          <p:cNvSpPr txBox="1"/>
          <p:nvPr/>
        </p:nvSpPr>
        <p:spPr>
          <a:xfrm>
            <a:off x="7990068" y="3174789"/>
            <a:ext cx="1148071"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From</a:t>
            </a:r>
          </a:p>
          <a:p>
            <a:r>
              <a:rPr lang="en-US" sz="1400" dirty="0">
                <a:latin typeface="Arial" panose="020B0604020202020204" pitchFamily="34" charset="0"/>
                <a:cs typeface="Arial" panose="020B0604020202020204" pitchFamily="34" charset="0"/>
              </a:rPr>
              <a:t>Zhan Zhang</a:t>
            </a:r>
          </a:p>
        </p:txBody>
      </p:sp>
    </p:spTree>
    <p:extLst>
      <p:ext uri="{BB962C8B-B14F-4D97-AF65-F5344CB8AC3E}">
        <p14:creationId xmlns:p14="http://schemas.microsoft.com/office/powerpoint/2010/main" val="2236199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168" y="1234363"/>
            <a:ext cx="9106601" cy="4231924"/>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Increased right-of-track bias at longer lead times for North Atlantic TCs</a:t>
            </a:r>
            <a:endParaRPr lang="en-US" sz="1900" dirty="0">
              <a:solidFill>
                <a:srgbClr val="0000FF"/>
              </a:solidFill>
              <a:latin typeface="Arial"/>
              <a:cs typeface="Arial"/>
            </a:endParaRPr>
          </a:p>
          <a:p>
            <a:pPr marL="285736" indent="-192015">
              <a:buFont typeface="Arial"/>
              <a:buChar char="•"/>
            </a:pPr>
            <a:endParaRPr lang="en-US" sz="1000" dirty="0">
              <a:solidFill>
                <a:srgbClr val="0000FF"/>
              </a:solidFill>
              <a:latin typeface="Arial"/>
              <a:cs typeface="Arial"/>
            </a:endParaRPr>
          </a:p>
          <a:p>
            <a:pPr marL="285736" indent="-192015">
              <a:buFont typeface="Arial"/>
              <a:buChar char="•"/>
            </a:pPr>
            <a:r>
              <a:rPr lang="en-US" sz="1900" dirty="0">
                <a:latin typeface="Arial"/>
                <a:cs typeface="Arial"/>
              </a:rPr>
              <a:t>Larger TC False Alarm Rate (FAR) in the western North Atlantic (</a:t>
            </a:r>
            <a:r>
              <a:rPr lang="it-IT" sz="1900" dirty="0">
                <a:latin typeface="Arial"/>
                <a:cs typeface="Arial"/>
              </a:rPr>
              <a:t>70°W–50°W</a:t>
            </a:r>
            <a:r>
              <a:rPr lang="en-US" sz="1900" dirty="0">
                <a:latin typeface="Arial"/>
                <a:cs typeface="Arial"/>
              </a:rPr>
              <a:t>)</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Tendency to strengthen all TCs in the long range (pre-formation, not in stats)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Degradation of HMON performance</a:t>
            </a:r>
          </a:p>
          <a:p>
            <a:pPr marL="93721"/>
            <a:endParaRPr lang="en-US" sz="1000" dirty="0">
              <a:latin typeface="Arial"/>
              <a:cs typeface="Arial"/>
            </a:endParaRPr>
          </a:p>
          <a:p>
            <a:pPr marL="285736" indent="-192015">
              <a:buFont typeface="Arial"/>
              <a:buChar char="•"/>
            </a:pPr>
            <a:r>
              <a:rPr lang="en-US" sz="1900" dirty="0">
                <a:latin typeface="Arial"/>
                <a:cs typeface="Arial"/>
              </a:rPr>
              <a:t>Some regional degradation of waves forecasts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Exacerbation of low instability (i.e., CAPE) bias that already existed in GFSv15, driven largely by dry soil moisture</a:t>
            </a:r>
          </a:p>
          <a:p>
            <a:pPr marL="93721"/>
            <a:endParaRPr lang="en-US" sz="1000" dirty="0">
              <a:latin typeface="Arial"/>
              <a:cs typeface="Arial"/>
            </a:endParaRPr>
          </a:p>
          <a:p>
            <a:pPr marL="285736" indent="-192015">
              <a:buFont typeface="Arial"/>
              <a:buChar char="•"/>
            </a:pPr>
            <a:r>
              <a:rPr lang="en-US" sz="1900" dirty="0">
                <a:latin typeface="Arial"/>
                <a:cs typeface="Arial"/>
              </a:rPr>
              <a:t>Colder low-level temperature analyses, especially in the cool season</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Lack of considerable improvement in forecasting radiation inversions</a:t>
            </a:r>
          </a:p>
          <a:p>
            <a:pPr marL="742903" lvl="1" indent="-192015">
              <a:buFont typeface="Arial"/>
              <a:buChar char="•"/>
            </a:pPr>
            <a:endParaRPr lang="en-US" sz="1900" dirty="0">
              <a:solidFill>
                <a:srgbClr val="0000FF"/>
              </a:solidFill>
              <a:latin typeface="Arial"/>
              <a:cs typeface="Arial"/>
            </a:endParaRP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Concerns for GFSv16</a:t>
            </a:r>
          </a:p>
        </p:txBody>
      </p:sp>
      <p:sp>
        <p:nvSpPr>
          <p:cNvPr id="13" name="Rectangle 12">
            <a:extLst>
              <a:ext uri="{FF2B5EF4-FFF2-40B4-BE49-F238E27FC236}">
                <a16:creationId xmlns:a16="http://schemas.microsoft.com/office/drawing/2014/main" xmlns="" id="{29EB1DCC-033A-0F4E-BF01-5CFA10001811}"/>
              </a:ext>
            </a:extLst>
          </p:cNvPr>
          <p:cNvSpPr/>
          <p:nvPr/>
        </p:nvSpPr>
        <p:spPr>
          <a:xfrm>
            <a:off x="240831" y="2937952"/>
            <a:ext cx="5381036" cy="49385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17739843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1" name="TextBox 20"/>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Waves Concerns</a:t>
            </a:r>
          </a:p>
        </p:txBody>
      </p:sp>
      <p:graphicFrame>
        <p:nvGraphicFramePr>
          <p:cNvPr id="9" name="Google Shape;196;p31">
            <a:extLst>
              <a:ext uri="{FF2B5EF4-FFF2-40B4-BE49-F238E27FC236}">
                <a16:creationId xmlns:a16="http://schemas.microsoft.com/office/drawing/2014/main" xmlns="" id="{DE4D0BD4-B431-8D45-A97C-71E55FD64C1C}"/>
              </a:ext>
            </a:extLst>
          </p:cNvPr>
          <p:cNvGraphicFramePr/>
          <p:nvPr>
            <p:extLst>
              <p:ext uri="{D42A27DB-BD31-4B8C-83A1-F6EECF244321}">
                <p14:modId xmlns:p14="http://schemas.microsoft.com/office/powerpoint/2010/main" val="2667047523"/>
              </p:ext>
            </p:extLst>
          </p:nvPr>
        </p:nvGraphicFramePr>
        <p:xfrm>
          <a:off x="0" y="3161252"/>
          <a:ext cx="6459300" cy="1809078"/>
        </p:xfrm>
        <a:graphic>
          <a:graphicData uri="http://schemas.openxmlformats.org/drawingml/2006/table">
            <a:tbl>
              <a:tblPr>
                <a:noFill/>
              </a:tblPr>
              <a:tblGrid>
                <a:gridCol w="2624091">
                  <a:extLst>
                    <a:ext uri="{9D8B030D-6E8A-4147-A177-3AD203B41FA5}">
                      <a16:colId xmlns:a16="http://schemas.microsoft.com/office/drawing/2014/main" xmlns="" val="20000"/>
                    </a:ext>
                  </a:extLst>
                </a:gridCol>
                <a:gridCol w="1867141">
                  <a:extLst>
                    <a:ext uri="{9D8B030D-6E8A-4147-A177-3AD203B41FA5}">
                      <a16:colId xmlns:a16="http://schemas.microsoft.com/office/drawing/2014/main" xmlns="" val="20001"/>
                    </a:ext>
                  </a:extLst>
                </a:gridCol>
                <a:gridCol w="1968068">
                  <a:extLst>
                    <a:ext uri="{9D8B030D-6E8A-4147-A177-3AD203B41FA5}">
                      <a16:colId xmlns:a16="http://schemas.microsoft.com/office/drawing/2014/main" xmlns="" val="20002"/>
                    </a:ext>
                  </a:extLst>
                </a:gridCol>
              </a:tblGrid>
              <a:tr h="386614">
                <a:tc>
                  <a:txBody>
                    <a:bodyPr/>
                    <a:lstStyle/>
                    <a:p>
                      <a:pPr marL="0" lvl="0" indent="0" algn="l" rtl="0">
                        <a:spcBef>
                          <a:spcPts val="0"/>
                        </a:spcBef>
                        <a:spcAft>
                          <a:spcPts val="0"/>
                        </a:spcAft>
                        <a:buNone/>
                      </a:pPr>
                      <a:r>
                        <a:rPr lang="en" sz="1600">
                          <a:latin typeface="Arial" panose="020B0604020202020204" pitchFamily="34" charset="0"/>
                          <a:cs typeface="Arial" panose="020B0604020202020204" pitchFamily="34" charset="0"/>
                        </a:rPr>
                        <a:t>Satellite Overall</a:t>
                      </a:r>
                      <a:endParaRPr sz="1600">
                        <a:latin typeface="Arial" panose="020B0604020202020204" pitchFamily="34" charset="0"/>
                        <a:cs typeface="Arial" panose="020B0604020202020204" pitchFamily="34" charset="0"/>
                      </a:endParaRPr>
                    </a:p>
                  </a:txBody>
                  <a:tcPr marL="91425" marR="91425" marT="91425" marB="91425">
                    <a:solidFill>
                      <a:srgbClr val="00FF00"/>
                    </a:solidFill>
                  </a:tcPr>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Sig Wave Height</a:t>
                      </a:r>
                      <a:endParaRPr sz="1600">
                        <a:latin typeface="Arial" panose="020B0604020202020204" pitchFamily="34" charset="0"/>
                        <a:cs typeface="Arial" panose="020B0604020202020204" pitchFamily="34" charset="0"/>
                      </a:endParaRPr>
                    </a:p>
                  </a:txBody>
                  <a:tcPr marL="91425" marR="91425" marT="91425" marB="91425"/>
                </a:tc>
                <a:tc>
                  <a:txBody>
                    <a:bodyPr/>
                    <a:lstStyle/>
                    <a:p>
                      <a:pPr marL="0" lvl="0" indent="0" algn="ctr" rtl="0">
                        <a:spcBef>
                          <a:spcPts val="0"/>
                        </a:spcBef>
                        <a:spcAft>
                          <a:spcPts val="0"/>
                        </a:spcAft>
                        <a:buNone/>
                      </a:pPr>
                      <a:r>
                        <a:rPr lang="en" sz="1600" dirty="0">
                          <a:latin typeface="Arial" panose="020B0604020202020204" pitchFamily="34" charset="0"/>
                          <a:cs typeface="Arial" panose="020B0604020202020204" pitchFamily="34" charset="0"/>
                        </a:rPr>
                        <a:t>Wind Speed</a:t>
                      </a:r>
                      <a:endParaRPr sz="1600" dirty="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xmlns="" val="10000"/>
                  </a:ext>
                </a:extLst>
              </a:tr>
              <a:tr h="386614">
                <a:tc>
                  <a:txBody>
                    <a:bodyPr/>
                    <a:lstStyle/>
                    <a:p>
                      <a:pPr marL="0" lvl="0" indent="0" algn="l" rtl="0">
                        <a:spcBef>
                          <a:spcPts val="0"/>
                        </a:spcBef>
                        <a:spcAft>
                          <a:spcPts val="0"/>
                        </a:spcAft>
                        <a:buNone/>
                      </a:pPr>
                      <a:r>
                        <a:rPr lang="en" sz="1600">
                          <a:latin typeface="Arial" panose="020B0604020202020204" pitchFamily="34" charset="0"/>
                          <a:cs typeface="Arial" panose="020B0604020202020204" pitchFamily="34" charset="0"/>
                        </a:rPr>
                        <a:t>Global</a:t>
                      </a:r>
                      <a:endParaRPr sz="1600">
                        <a:latin typeface="Arial" panose="020B0604020202020204" pitchFamily="34" charset="0"/>
                        <a:cs typeface="Arial" panose="020B0604020202020204" pitchFamily="34" charset="0"/>
                      </a:endParaRPr>
                    </a:p>
                  </a:txBody>
                  <a:tcPr marL="91425" marR="91425" marT="91425" marB="91425"/>
                </a:tc>
                <a:tc>
                  <a:txBody>
                    <a:bodyPr/>
                    <a:lstStyle/>
                    <a:p>
                      <a:pPr marL="0" lvl="0" indent="0" algn="ctr" rtl="0">
                        <a:spcBef>
                          <a:spcPts val="0"/>
                        </a:spcBef>
                        <a:spcAft>
                          <a:spcPts val="0"/>
                        </a:spcAft>
                        <a:buNone/>
                      </a:pPr>
                      <a:r>
                        <a:rPr lang="en" sz="1600" dirty="0">
                          <a:latin typeface="Arial" panose="020B0604020202020204" pitchFamily="34" charset="0"/>
                          <a:cs typeface="Arial" panose="020B0604020202020204" pitchFamily="34" charset="0"/>
                        </a:rPr>
                        <a:t>GFS Wave</a:t>
                      </a:r>
                      <a:endParaRPr sz="1600" dirty="0">
                        <a:latin typeface="Arial" panose="020B0604020202020204" pitchFamily="34" charset="0"/>
                        <a:cs typeface="Arial" panose="020B0604020202020204" pitchFamily="34" charset="0"/>
                      </a:endParaRPr>
                    </a:p>
                  </a:txBody>
                  <a:tcPr marL="91425" marR="91425" marT="91425" marB="91425">
                    <a:solidFill>
                      <a:srgbClr val="4A86E8"/>
                    </a:solidFill>
                  </a:tcPr>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GFS Wave</a:t>
                      </a:r>
                      <a:endParaRPr sz="1600">
                        <a:latin typeface="Arial" panose="020B0604020202020204" pitchFamily="34" charset="0"/>
                        <a:cs typeface="Arial" panose="020B0604020202020204" pitchFamily="34" charset="0"/>
                      </a:endParaRPr>
                    </a:p>
                  </a:txBody>
                  <a:tcPr marL="91425" marR="91425" marT="91425" marB="91425">
                    <a:solidFill>
                      <a:srgbClr val="4A86E8"/>
                    </a:solidFill>
                  </a:tcPr>
                </a:tc>
                <a:extLst>
                  <a:ext uri="{0D108BD9-81ED-4DB2-BD59-A6C34878D82A}">
                    <a16:rowId xmlns:a16="http://schemas.microsoft.com/office/drawing/2014/main" xmlns="" val="10001"/>
                  </a:ext>
                </a:extLst>
              </a:tr>
              <a:tr h="386614">
                <a:tc>
                  <a:txBody>
                    <a:bodyPr/>
                    <a:lstStyle/>
                    <a:p>
                      <a:pPr marL="0" lvl="0" indent="0" algn="l" rtl="0">
                        <a:spcBef>
                          <a:spcPts val="0"/>
                        </a:spcBef>
                        <a:spcAft>
                          <a:spcPts val="0"/>
                        </a:spcAft>
                        <a:buNone/>
                      </a:pPr>
                      <a:r>
                        <a:rPr lang="en" sz="1600" dirty="0">
                          <a:solidFill>
                            <a:schemeClr val="dk1"/>
                          </a:solidFill>
                          <a:latin typeface="Arial" panose="020B0604020202020204" pitchFamily="34" charset="0"/>
                          <a:cs typeface="Arial" panose="020B0604020202020204" pitchFamily="34" charset="0"/>
                        </a:rPr>
                        <a:t>North Atlantic (at_10m)</a:t>
                      </a:r>
                      <a:endParaRPr sz="1600" dirty="0">
                        <a:latin typeface="Arial" panose="020B0604020202020204" pitchFamily="34" charset="0"/>
                        <a:cs typeface="Arial" panose="020B0604020202020204" pitchFamily="34" charset="0"/>
                      </a:endParaRPr>
                    </a:p>
                  </a:txBody>
                  <a:tcPr marL="91425" marR="91425" marT="91425" marB="91425"/>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Multi-1</a:t>
                      </a:r>
                      <a:endParaRPr sz="1600">
                        <a:latin typeface="Arial" panose="020B0604020202020204" pitchFamily="34" charset="0"/>
                        <a:cs typeface="Arial" panose="020B0604020202020204" pitchFamily="34" charset="0"/>
                      </a:endParaRPr>
                    </a:p>
                  </a:txBody>
                  <a:tcPr marL="91425" marR="91425" marT="91425" marB="91425">
                    <a:solidFill>
                      <a:srgbClr val="FF9900"/>
                    </a:solidFill>
                  </a:tcPr>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Multi-1</a:t>
                      </a:r>
                      <a:endParaRPr sz="1600">
                        <a:latin typeface="Arial" panose="020B0604020202020204" pitchFamily="34" charset="0"/>
                        <a:cs typeface="Arial" panose="020B0604020202020204" pitchFamily="34" charset="0"/>
                      </a:endParaRPr>
                    </a:p>
                  </a:txBody>
                  <a:tcPr marL="91425" marR="91425" marT="91425" marB="91425">
                    <a:solidFill>
                      <a:srgbClr val="FF9900"/>
                    </a:solidFill>
                  </a:tcPr>
                </a:tc>
                <a:extLst>
                  <a:ext uri="{0D108BD9-81ED-4DB2-BD59-A6C34878D82A}">
                    <a16:rowId xmlns:a16="http://schemas.microsoft.com/office/drawing/2014/main" xmlns="" val="10002"/>
                  </a:ext>
                </a:extLst>
              </a:tr>
              <a:tr h="529008">
                <a:tc>
                  <a:txBody>
                    <a:bodyPr/>
                    <a:lstStyle/>
                    <a:p>
                      <a:pPr marL="0" lvl="0" indent="0" algn="l" rtl="0">
                        <a:spcBef>
                          <a:spcPts val="0"/>
                        </a:spcBef>
                        <a:spcAft>
                          <a:spcPts val="0"/>
                        </a:spcAft>
                        <a:buNone/>
                      </a:pPr>
                      <a:r>
                        <a:rPr lang="en" sz="1600">
                          <a:solidFill>
                            <a:schemeClr val="dk1"/>
                          </a:solidFill>
                          <a:latin typeface="Arial" panose="020B0604020202020204" pitchFamily="34" charset="0"/>
                          <a:cs typeface="Arial" panose="020B0604020202020204" pitchFamily="34" charset="0"/>
                        </a:rPr>
                        <a:t>US West Coast (wc_10m)</a:t>
                      </a:r>
                      <a:endParaRPr sz="1600">
                        <a:latin typeface="Arial" panose="020B0604020202020204" pitchFamily="34" charset="0"/>
                        <a:cs typeface="Arial" panose="020B0604020202020204" pitchFamily="34" charset="0"/>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latin typeface="Arial" panose="020B0604020202020204" pitchFamily="34" charset="0"/>
                          <a:cs typeface="Arial" panose="020B0604020202020204" pitchFamily="34" charset="0"/>
                        </a:rPr>
                        <a:t>Multi-1</a:t>
                      </a:r>
                      <a:endParaRPr sz="1600">
                        <a:latin typeface="Arial" panose="020B0604020202020204" pitchFamily="34" charset="0"/>
                        <a:cs typeface="Arial" panose="020B0604020202020204" pitchFamily="34" charset="0"/>
                      </a:endParaRPr>
                    </a:p>
                  </a:txBody>
                  <a:tcPr marL="91425" marR="91425" marT="91425" marB="91425">
                    <a:solidFill>
                      <a:srgbClr val="FF9900"/>
                    </a:solidFill>
                  </a:tcPr>
                </a:tc>
                <a:tc>
                  <a:txBody>
                    <a:bodyPr/>
                    <a:lstStyle/>
                    <a:p>
                      <a:pPr marL="0" lvl="0" indent="0" algn="ctr" rtl="0">
                        <a:spcBef>
                          <a:spcPts val="0"/>
                        </a:spcBef>
                        <a:spcAft>
                          <a:spcPts val="0"/>
                        </a:spcAft>
                        <a:buClr>
                          <a:schemeClr val="dk1"/>
                        </a:buClr>
                        <a:buSzPts val="1100"/>
                        <a:buFont typeface="Arial"/>
                        <a:buNone/>
                      </a:pPr>
                      <a:r>
                        <a:rPr lang="en" sz="1600" dirty="0">
                          <a:solidFill>
                            <a:schemeClr val="dk1"/>
                          </a:solidFill>
                          <a:latin typeface="Arial" panose="020B0604020202020204" pitchFamily="34" charset="0"/>
                          <a:cs typeface="Arial" panose="020B0604020202020204" pitchFamily="34" charset="0"/>
                        </a:rPr>
                        <a:t>Multi-1</a:t>
                      </a:r>
                      <a:endParaRPr sz="1600" dirty="0">
                        <a:latin typeface="Arial" panose="020B0604020202020204" pitchFamily="34" charset="0"/>
                        <a:cs typeface="Arial" panose="020B0604020202020204" pitchFamily="34" charset="0"/>
                      </a:endParaRPr>
                    </a:p>
                  </a:txBody>
                  <a:tcPr marL="91425" marR="91425" marT="91425" marB="91425">
                    <a:solidFill>
                      <a:srgbClr val="FF9900"/>
                    </a:solidFill>
                  </a:tcPr>
                </a:tc>
                <a:extLst>
                  <a:ext uri="{0D108BD9-81ED-4DB2-BD59-A6C34878D82A}">
                    <a16:rowId xmlns:a16="http://schemas.microsoft.com/office/drawing/2014/main" xmlns="" val="10003"/>
                  </a:ext>
                </a:extLst>
              </a:tr>
            </a:tbl>
          </a:graphicData>
        </a:graphic>
      </p:graphicFrame>
      <p:graphicFrame>
        <p:nvGraphicFramePr>
          <p:cNvPr id="13" name="Google Shape;197;p31">
            <a:extLst>
              <a:ext uri="{FF2B5EF4-FFF2-40B4-BE49-F238E27FC236}">
                <a16:creationId xmlns:a16="http://schemas.microsoft.com/office/drawing/2014/main" xmlns="" id="{815DEBDB-81DA-3041-ABD1-6FBD3ACC937F}"/>
              </a:ext>
            </a:extLst>
          </p:cNvPr>
          <p:cNvGraphicFramePr/>
          <p:nvPr>
            <p:extLst>
              <p:ext uri="{D42A27DB-BD31-4B8C-83A1-F6EECF244321}">
                <p14:modId xmlns:p14="http://schemas.microsoft.com/office/powerpoint/2010/main" val="130199118"/>
              </p:ext>
            </p:extLst>
          </p:nvPr>
        </p:nvGraphicFramePr>
        <p:xfrm>
          <a:off x="50032" y="1000184"/>
          <a:ext cx="6409268" cy="1950600"/>
        </p:xfrm>
        <a:graphic>
          <a:graphicData uri="http://schemas.openxmlformats.org/drawingml/2006/table">
            <a:tbl>
              <a:tblPr>
                <a:noFill/>
              </a:tblPr>
              <a:tblGrid>
                <a:gridCol w="1701800">
                  <a:extLst>
                    <a:ext uri="{9D8B030D-6E8A-4147-A177-3AD203B41FA5}">
                      <a16:colId xmlns:a16="http://schemas.microsoft.com/office/drawing/2014/main" xmlns="" val="20000"/>
                    </a:ext>
                  </a:extLst>
                </a:gridCol>
                <a:gridCol w="1502834">
                  <a:extLst>
                    <a:ext uri="{9D8B030D-6E8A-4147-A177-3AD203B41FA5}">
                      <a16:colId xmlns:a16="http://schemas.microsoft.com/office/drawing/2014/main" xmlns="" val="20001"/>
                    </a:ext>
                  </a:extLst>
                </a:gridCol>
                <a:gridCol w="1602317">
                  <a:extLst>
                    <a:ext uri="{9D8B030D-6E8A-4147-A177-3AD203B41FA5}">
                      <a16:colId xmlns:a16="http://schemas.microsoft.com/office/drawing/2014/main" xmlns="" val="20002"/>
                    </a:ext>
                  </a:extLst>
                </a:gridCol>
                <a:gridCol w="1602317">
                  <a:extLst>
                    <a:ext uri="{9D8B030D-6E8A-4147-A177-3AD203B41FA5}">
                      <a16:colId xmlns:a16="http://schemas.microsoft.com/office/drawing/2014/main" xmlns="" val="20003"/>
                    </a:ext>
                  </a:extLst>
                </a:gridCol>
              </a:tblGrid>
              <a:tr h="598908">
                <a:tc>
                  <a:txBody>
                    <a:bodyPr/>
                    <a:lstStyle/>
                    <a:p>
                      <a:pPr marL="0" lvl="0" indent="0" algn="l" rtl="0">
                        <a:spcBef>
                          <a:spcPts val="0"/>
                        </a:spcBef>
                        <a:spcAft>
                          <a:spcPts val="0"/>
                        </a:spcAft>
                        <a:buNone/>
                      </a:pPr>
                      <a:r>
                        <a:rPr lang="en" sz="1600" dirty="0">
                          <a:latin typeface="Arial" panose="020B0604020202020204" pitchFamily="34" charset="0"/>
                          <a:cs typeface="Arial" panose="020B0604020202020204" pitchFamily="34" charset="0"/>
                        </a:rPr>
                        <a:t>Buoys Overall</a:t>
                      </a:r>
                      <a:endParaRPr sz="1600" dirty="0">
                        <a:latin typeface="Arial" panose="020B0604020202020204" pitchFamily="34" charset="0"/>
                        <a:cs typeface="Arial" panose="020B0604020202020204" pitchFamily="34" charset="0"/>
                      </a:endParaRPr>
                    </a:p>
                  </a:txBody>
                  <a:tcPr marL="91425" marR="91425" marT="91425" marB="91425">
                    <a:solidFill>
                      <a:srgbClr val="00FF00"/>
                    </a:solidFill>
                  </a:tcPr>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Sig Wave Height</a:t>
                      </a:r>
                      <a:endParaRPr sz="1600">
                        <a:latin typeface="Arial" panose="020B0604020202020204" pitchFamily="34" charset="0"/>
                        <a:cs typeface="Arial" panose="020B0604020202020204" pitchFamily="34" charset="0"/>
                      </a:endParaRPr>
                    </a:p>
                  </a:txBody>
                  <a:tcPr marL="91425" marR="91425" marT="91425" marB="91425"/>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Wind Speed</a:t>
                      </a:r>
                      <a:endParaRPr sz="1600">
                        <a:latin typeface="Arial" panose="020B0604020202020204" pitchFamily="34" charset="0"/>
                        <a:cs typeface="Arial" panose="020B0604020202020204" pitchFamily="34" charset="0"/>
                      </a:endParaRPr>
                    </a:p>
                  </a:txBody>
                  <a:tcPr marL="91425" marR="91425" marT="91425" marB="91425"/>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Peak Period</a:t>
                      </a:r>
                      <a:endParaRPr sz="160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xmlns="" val="10000"/>
                  </a:ext>
                </a:extLst>
              </a:tr>
              <a:tr h="374308">
                <a:tc>
                  <a:txBody>
                    <a:bodyPr/>
                    <a:lstStyle/>
                    <a:p>
                      <a:pPr marL="0" lvl="0" indent="0" algn="l" rtl="0">
                        <a:spcBef>
                          <a:spcPts val="0"/>
                        </a:spcBef>
                        <a:spcAft>
                          <a:spcPts val="0"/>
                        </a:spcAft>
                        <a:buNone/>
                      </a:pPr>
                      <a:r>
                        <a:rPr lang="en" sz="1600">
                          <a:latin typeface="Arial" panose="020B0604020202020204" pitchFamily="34" charset="0"/>
                          <a:cs typeface="Arial" panose="020B0604020202020204" pitchFamily="34" charset="0"/>
                        </a:rPr>
                        <a:t>Subjective</a:t>
                      </a:r>
                      <a:endParaRPr sz="1600">
                        <a:latin typeface="Arial" panose="020B0604020202020204" pitchFamily="34" charset="0"/>
                        <a:cs typeface="Arial" panose="020B0604020202020204" pitchFamily="34" charset="0"/>
                      </a:endParaRPr>
                    </a:p>
                  </a:txBody>
                  <a:tcPr marL="91425" marR="91425" marT="91425" marB="91425"/>
                </a:tc>
                <a:tc>
                  <a:txBody>
                    <a:bodyPr/>
                    <a:lstStyle/>
                    <a:p>
                      <a:pPr marL="0" lvl="0" indent="0" algn="ctr" rtl="0">
                        <a:spcBef>
                          <a:spcPts val="0"/>
                        </a:spcBef>
                        <a:spcAft>
                          <a:spcPts val="0"/>
                        </a:spcAft>
                        <a:buNone/>
                      </a:pPr>
                      <a:r>
                        <a:rPr lang="en" sz="1600" dirty="0">
                          <a:latin typeface="Arial" panose="020B0604020202020204" pitchFamily="34" charset="0"/>
                          <a:cs typeface="Arial" panose="020B0604020202020204" pitchFamily="34" charset="0"/>
                        </a:rPr>
                        <a:t>Multi-1</a:t>
                      </a:r>
                      <a:endParaRPr sz="1600" dirty="0">
                        <a:latin typeface="Arial" panose="020B0604020202020204" pitchFamily="34" charset="0"/>
                        <a:cs typeface="Arial" panose="020B0604020202020204" pitchFamily="34" charset="0"/>
                      </a:endParaRPr>
                    </a:p>
                  </a:txBody>
                  <a:tcPr marL="91425" marR="91425" marT="91425" marB="91425">
                    <a:solidFill>
                      <a:srgbClr val="FF9900"/>
                    </a:solidFill>
                  </a:tcPr>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GFS Wave</a:t>
                      </a:r>
                      <a:endParaRPr sz="1600">
                        <a:latin typeface="Arial" panose="020B0604020202020204" pitchFamily="34" charset="0"/>
                        <a:cs typeface="Arial" panose="020B0604020202020204" pitchFamily="34" charset="0"/>
                      </a:endParaRPr>
                    </a:p>
                  </a:txBody>
                  <a:tcPr marL="91425" marR="91425" marT="91425" marB="91425">
                    <a:solidFill>
                      <a:srgbClr val="4A86E8"/>
                    </a:solidFill>
                  </a:tcPr>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GFS Wave</a:t>
                      </a:r>
                      <a:endParaRPr sz="1600">
                        <a:latin typeface="Arial" panose="020B0604020202020204" pitchFamily="34" charset="0"/>
                        <a:cs typeface="Arial" panose="020B0604020202020204" pitchFamily="34" charset="0"/>
                      </a:endParaRPr>
                    </a:p>
                  </a:txBody>
                  <a:tcPr marL="91425" marR="91425" marT="91425" marB="91425">
                    <a:solidFill>
                      <a:srgbClr val="4A86E8"/>
                    </a:solidFill>
                  </a:tcPr>
                </a:tc>
                <a:extLst>
                  <a:ext uri="{0D108BD9-81ED-4DB2-BD59-A6C34878D82A}">
                    <a16:rowId xmlns:a16="http://schemas.microsoft.com/office/drawing/2014/main" xmlns="" val="10001"/>
                  </a:ext>
                </a:extLst>
              </a:tr>
              <a:tr h="405997">
                <a:tc>
                  <a:txBody>
                    <a:bodyPr/>
                    <a:lstStyle/>
                    <a:p>
                      <a:pPr marL="0" lvl="0" indent="0" algn="l" rtl="0">
                        <a:spcBef>
                          <a:spcPts val="0"/>
                        </a:spcBef>
                        <a:spcAft>
                          <a:spcPts val="0"/>
                        </a:spcAft>
                        <a:buNone/>
                      </a:pPr>
                      <a:r>
                        <a:rPr lang="en" sz="1600" dirty="0">
                          <a:latin typeface="Arial" panose="020B0604020202020204" pitchFamily="34" charset="0"/>
                          <a:cs typeface="Arial" panose="020B0604020202020204" pitchFamily="34" charset="0"/>
                        </a:rPr>
                        <a:t>Objective/month</a:t>
                      </a:r>
                      <a:endParaRPr sz="1600" dirty="0">
                        <a:latin typeface="Arial" panose="020B0604020202020204" pitchFamily="34" charset="0"/>
                        <a:cs typeface="Arial" panose="020B0604020202020204" pitchFamily="34" charset="0"/>
                      </a:endParaRPr>
                    </a:p>
                  </a:txBody>
                  <a:tcPr marL="91425" marR="91425" marT="91425" marB="91425"/>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Multi-1</a:t>
                      </a:r>
                      <a:endParaRPr sz="1600">
                        <a:latin typeface="Arial" panose="020B0604020202020204" pitchFamily="34" charset="0"/>
                        <a:cs typeface="Arial" panose="020B0604020202020204" pitchFamily="34" charset="0"/>
                      </a:endParaRPr>
                    </a:p>
                  </a:txBody>
                  <a:tcPr marL="91425" marR="91425" marT="91425" marB="91425">
                    <a:solidFill>
                      <a:srgbClr val="FF9900"/>
                    </a:solidFill>
                  </a:tcPr>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GFS Wave</a:t>
                      </a:r>
                      <a:endParaRPr sz="1600">
                        <a:latin typeface="Arial" panose="020B0604020202020204" pitchFamily="34" charset="0"/>
                        <a:cs typeface="Arial" panose="020B0604020202020204" pitchFamily="34" charset="0"/>
                      </a:endParaRPr>
                    </a:p>
                  </a:txBody>
                  <a:tcPr marL="91425" marR="91425" marT="91425" marB="91425">
                    <a:solidFill>
                      <a:srgbClr val="4A86E8"/>
                    </a:solidFill>
                  </a:tcPr>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GFS Wave</a:t>
                      </a:r>
                      <a:endParaRPr sz="1600">
                        <a:latin typeface="Arial" panose="020B0604020202020204" pitchFamily="34" charset="0"/>
                        <a:cs typeface="Arial" panose="020B0604020202020204" pitchFamily="34" charset="0"/>
                      </a:endParaRPr>
                    </a:p>
                  </a:txBody>
                  <a:tcPr marL="91425" marR="91425" marT="91425" marB="91425">
                    <a:solidFill>
                      <a:srgbClr val="4A86E8"/>
                    </a:solidFill>
                  </a:tcPr>
                </a:tc>
                <a:extLst>
                  <a:ext uri="{0D108BD9-81ED-4DB2-BD59-A6C34878D82A}">
                    <a16:rowId xmlns:a16="http://schemas.microsoft.com/office/drawing/2014/main" xmlns="" val="10002"/>
                  </a:ext>
                </a:extLst>
              </a:tr>
              <a:tr h="392592">
                <a:tc>
                  <a:txBody>
                    <a:bodyPr/>
                    <a:lstStyle/>
                    <a:p>
                      <a:pPr marL="0" lvl="0" indent="0" algn="l" rtl="0">
                        <a:spcBef>
                          <a:spcPts val="0"/>
                        </a:spcBef>
                        <a:spcAft>
                          <a:spcPts val="0"/>
                        </a:spcAft>
                        <a:buNone/>
                      </a:pPr>
                      <a:r>
                        <a:rPr lang="en" sz="1600">
                          <a:latin typeface="Arial" panose="020B0604020202020204" pitchFamily="34" charset="0"/>
                          <a:cs typeface="Arial" panose="020B0604020202020204" pitchFamily="34" charset="0"/>
                        </a:rPr>
                        <a:t>Objective/fcst</a:t>
                      </a:r>
                      <a:endParaRPr sz="1600">
                        <a:latin typeface="Arial" panose="020B0604020202020204" pitchFamily="34" charset="0"/>
                        <a:cs typeface="Arial" panose="020B0604020202020204" pitchFamily="34" charset="0"/>
                      </a:endParaRPr>
                    </a:p>
                  </a:txBody>
                  <a:tcPr marL="91425" marR="91425" marT="91425" marB="91425"/>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Tie</a:t>
                      </a:r>
                      <a:endParaRPr sz="1600">
                        <a:latin typeface="Arial" panose="020B0604020202020204" pitchFamily="34" charset="0"/>
                        <a:cs typeface="Arial" panose="020B0604020202020204" pitchFamily="34" charset="0"/>
                      </a:endParaRPr>
                    </a:p>
                  </a:txBody>
                  <a:tcPr marL="91425" marR="91425" marT="91425" marB="91425"/>
                </a:tc>
                <a:tc>
                  <a:txBody>
                    <a:bodyPr/>
                    <a:lstStyle/>
                    <a:p>
                      <a:pPr marL="0" lvl="0" indent="0" algn="ctr" rtl="0">
                        <a:spcBef>
                          <a:spcPts val="0"/>
                        </a:spcBef>
                        <a:spcAft>
                          <a:spcPts val="0"/>
                        </a:spcAft>
                        <a:buNone/>
                      </a:pPr>
                      <a:r>
                        <a:rPr lang="en" sz="1600">
                          <a:latin typeface="Arial" panose="020B0604020202020204" pitchFamily="34" charset="0"/>
                          <a:cs typeface="Arial" panose="020B0604020202020204" pitchFamily="34" charset="0"/>
                        </a:rPr>
                        <a:t>Tie</a:t>
                      </a:r>
                      <a:endParaRPr sz="1600">
                        <a:latin typeface="Arial" panose="020B0604020202020204" pitchFamily="34" charset="0"/>
                        <a:cs typeface="Arial" panose="020B0604020202020204" pitchFamily="34" charset="0"/>
                      </a:endParaRPr>
                    </a:p>
                  </a:txBody>
                  <a:tcPr marL="91425" marR="91425" marT="91425" marB="91425"/>
                </a:tc>
                <a:tc>
                  <a:txBody>
                    <a:bodyPr/>
                    <a:lstStyle/>
                    <a:p>
                      <a:pPr marL="0" lvl="0" indent="0" algn="ctr" rtl="0">
                        <a:spcBef>
                          <a:spcPts val="0"/>
                        </a:spcBef>
                        <a:spcAft>
                          <a:spcPts val="0"/>
                        </a:spcAft>
                        <a:buNone/>
                      </a:pPr>
                      <a:r>
                        <a:rPr lang="en" sz="1600" dirty="0">
                          <a:latin typeface="Arial" panose="020B0604020202020204" pitchFamily="34" charset="0"/>
                          <a:cs typeface="Arial" panose="020B0604020202020204" pitchFamily="34" charset="0"/>
                        </a:rPr>
                        <a:t>GFS Wave</a:t>
                      </a:r>
                      <a:endParaRPr sz="1600" dirty="0">
                        <a:latin typeface="Arial" panose="020B0604020202020204" pitchFamily="34" charset="0"/>
                        <a:cs typeface="Arial" panose="020B0604020202020204" pitchFamily="34" charset="0"/>
                      </a:endParaRPr>
                    </a:p>
                  </a:txBody>
                  <a:tcPr marL="91425" marR="91425" marT="91425" marB="91425">
                    <a:solidFill>
                      <a:srgbClr val="4A86E8"/>
                    </a:solidFill>
                  </a:tcPr>
                </a:tc>
                <a:extLst>
                  <a:ext uri="{0D108BD9-81ED-4DB2-BD59-A6C34878D82A}">
                    <a16:rowId xmlns:a16="http://schemas.microsoft.com/office/drawing/2014/main" xmlns="" val="10003"/>
                  </a:ext>
                </a:extLst>
              </a:tr>
            </a:tbl>
          </a:graphicData>
        </a:graphic>
      </p:graphicFrame>
      <p:sp>
        <p:nvSpPr>
          <p:cNvPr id="2" name="TextBox 1">
            <a:extLst>
              <a:ext uri="{FF2B5EF4-FFF2-40B4-BE49-F238E27FC236}">
                <a16:creationId xmlns:a16="http://schemas.microsoft.com/office/drawing/2014/main" xmlns="" id="{568A0A43-6600-BE46-ABC0-ED093B2B4574}"/>
              </a:ext>
            </a:extLst>
          </p:cNvPr>
          <p:cNvSpPr txBox="1"/>
          <p:nvPr/>
        </p:nvSpPr>
        <p:spPr>
          <a:xfrm>
            <a:off x="6396500" y="1456337"/>
            <a:ext cx="2760133" cy="3687163"/>
          </a:xfrm>
          <a:prstGeom prst="rect">
            <a:avLst/>
          </a:prstGeom>
          <a:noFill/>
        </p:spPr>
        <p:txBody>
          <a:bodyPr wrap="square" rtlCol="0">
            <a:spAutoFit/>
          </a:bodyPr>
          <a:lstStyle/>
          <a:p>
            <a:pPr marL="285750" indent="-285750">
              <a:buFont typeface="Arial" panose="020B0604020202020204" pitchFamily="34" charset="0"/>
              <a:buChar char="•"/>
            </a:pPr>
            <a:r>
              <a:rPr lang="en-US" sz="1460" dirty="0">
                <a:latin typeface="Arial" panose="020B0604020202020204" pitchFamily="34" charset="0"/>
                <a:cs typeface="Arial" panose="020B0604020202020204" pitchFamily="34" charset="0"/>
              </a:rPr>
              <a:t>Buoys (coastal areas) and satellite data (open ocean) were used to compare the existing Multi-1 global wave model with GFSv16 (GFS Wave - wave component coupled to atmosphere)</a:t>
            </a:r>
          </a:p>
          <a:p>
            <a:pPr marL="285750" indent="-285750">
              <a:buFont typeface="Arial" panose="020B0604020202020204" pitchFamily="34" charset="0"/>
              <a:buChar char="•"/>
            </a:pPr>
            <a:endParaRPr lang="en-US" sz="146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60" dirty="0">
                <a:latin typeface="Arial" panose="020B0604020202020204" pitchFamily="34" charset="0"/>
                <a:cs typeface="Arial" panose="020B0604020202020204" pitchFamily="34" charset="0"/>
              </a:rPr>
              <a:t>Regionally, Multi-1 has better sig wave heights and wind speeds</a:t>
            </a:r>
          </a:p>
          <a:p>
            <a:pPr marL="285750" indent="-285750">
              <a:buFont typeface="Arial" panose="020B0604020202020204" pitchFamily="34" charset="0"/>
              <a:buChar char="•"/>
            </a:pPr>
            <a:endParaRPr lang="en-US" sz="146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60" dirty="0">
                <a:latin typeface="Arial" panose="020B0604020202020204" pitchFamily="34" charset="0"/>
                <a:cs typeface="Arial" panose="020B0604020202020204" pitchFamily="34" charset="0"/>
              </a:rPr>
              <a:t>Near the coastal US, </a:t>
            </a:r>
          </a:p>
          <a:p>
            <a:r>
              <a:rPr lang="en-US" sz="1460" dirty="0">
                <a:latin typeface="Arial" panose="020B0604020202020204" pitchFamily="34" charset="0"/>
                <a:cs typeface="Arial" panose="020B0604020202020204" pitchFamily="34" charset="0"/>
              </a:rPr>
              <a:t>      Multi-1 performs better, as </a:t>
            </a:r>
          </a:p>
          <a:p>
            <a:r>
              <a:rPr lang="en-US" sz="1460" dirty="0">
                <a:latin typeface="Arial" panose="020B0604020202020204" pitchFamily="34" charset="0"/>
                <a:cs typeface="Arial" panose="020B0604020202020204" pitchFamily="34" charset="0"/>
              </a:rPr>
              <a:t>      expected due to the loss of </a:t>
            </a:r>
          </a:p>
          <a:p>
            <a:r>
              <a:rPr lang="en-US" sz="1460" dirty="0">
                <a:latin typeface="Arial" panose="020B0604020202020204" pitchFamily="34" charset="0"/>
                <a:cs typeface="Arial" panose="020B0604020202020204" pitchFamily="34" charset="0"/>
              </a:rPr>
              <a:t>      the 4 arcmin grids</a:t>
            </a:r>
          </a:p>
        </p:txBody>
      </p:sp>
      <p:sp>
        <p:nvSpPr>
          <p:cNvPr id="14" name="TextBox 13">
            <a:extLst>
              <a:ext uri="{FF2B5EF4-FFF2-40B4-BE49-F238E27FC236}">
                <a16:creationId xmlns:a16="http://schemas.microsoft.com/office/drawing/2014/main" xmlns="" id="{E10607FC-46BA-A44F-A4D0-D1F413E8E4BF}"/>
              </a:ext>
            </a:extLst>
          </p:cNvPr>
          <p:cNvSpPr txBox="1"/>
          <p:nvPr/>
        </p:nvSpPr>
        <p:spPr>
          <a:xfrm>
            <a:off x="6764365" y="990515"/>
            <a:ext cx="196715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From Deanna Spindler</a:t>
            </a:r>
          </a:p>
        </p:txBody>
      </p:sp>
    </p:spTree>
    <p:extLst>
      <p:ext uri="{BB962C8B-B14F-4D97-AF65-F5344CB8AC3E}">
        <p14:creationId xmlns:p14="http://schemas.microsoft.com/office/powerpoint/2010/main" val="31718870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168" y="1234363"/>
            <a:ext cx="9106601" cy="4231924"/>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Increased right-of-track bias at longer lead times for North Atlantic TCs</a:t>
            </a:r>
            <a:endParaRPr lang="en-US" sz="1900" dirty="0">
              <a:solidFill>
                <a:srgbClr val="0000FF"/>
              </a:solidFill>
              <a:latin typeface="Arial"/>
              <a:cs typeface="Arial"/>
            </a:endParaRPr>
          </a:p>
          <a:p>
            <a:pPr marL="285736" indent="-192015">
              <a:buFont typeface="Arial"/>
              <a:buChar char="•"/>
            </a:pPr>
            <a:endParaRPr lang="en-US" sz="1000" dirty="0">
              <a:solidFill>
                <a:srgbClr val="0000FF"/>
              </a:solidFill>
              <a:latin typeface="Arial"/>
              <a:cs typeface="Arial"/>
            </a:endParaRPr>
          </a:p>
          <a:p>
            <a:pPr marL="285736" indent="-192015">
              <a:buFont typeface="Arial"/>
              <a:buChar char="•"/>
            </a:pPr>
            <a:r>
              <a:rPr lang="en-US" sz="1900" dirty="0">
                <a:latin typeface="Arial"/>
                <a:cs typeface="Arial"/>
              </a:rPr>
              <a:t>Larger TC False Alarm Rate (FAR) in the western North Atlantic (</a:t>
            </a:r>
            <a:r>
              <a:rPr lang="it-IT" sz="1900" dirty="0">
                <a:latin typeface="Arial"/>
                <a:cs typeface="Arial"/>
              </a:rPr>
              <a:t>70°W–50°W</a:t>
            </a:r>
            <a:r>
              <a:rPr lang="en-US" sz="1900" dirty="0">
                <a:latin typeface="Arial"/>
                <a:cs typeface="Arial"/>
              </a:rPr>
              <a:t>)</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Tendency to strengthen all TCs in the long range (pre-formation, not in stats)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Degradation of HMON performance</a:t>
            </a:r>
          </a:p>
          <a:p>
            <a:pPr marL="93721"/>
            <a:endParaRPr lang="en-US" sz="1000" dirty="0">
              <a:latin typeface="Arial"/>
              <a:cs typeface="Arial"/>
            </a:endParaRPr>
          </a:p>
          <a:p>
            <a:pPr marL="285736" indent="-192015">
              <a:buFont typeface="Arial"/>
              <a:buChar char="•"/>
            </a:pPr>
            <a:r>
              <a:rPr lang="en-US" sz="1900" dirty="0">
                <a:latin typeface="Arial"/>
                <a:cs typeface="Arial"/>
              </a:rPr>
              <a:t>Some regional degradation of waves forecasts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Exacerbation of low instability (i.e., CAPE) bias that already existed in GFSv15, driven largely by dry soil moisture</a:t>
            </a:r>
          </a:p>
          <a:p>
            <a:pPr marL="93721"/>
            <a:endParaRPr lang="en-US" sz="1000" dirty="0">
              <a:latin typeface="Arial"/>
              <a:cs typeface="Arial"/>
            </a:endParaRPr>
          </a:p>
          <a:p>
            <a:pPr marL="285736" indent="-192015">
              <a:buFont typeface="Arial"/>
              <a:buChar char="•"/>
            </a:pPr>
            <a:r>
              <a:rPr lang="en-US" sz="1900" dirty="0">
                <a:latin typeface="Arial"/>
                <a:cs typeface="Arial"/>
              </a:rPr>
              <a:t>Colder low-level temperature analyses, especially in the cool season</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Lack of considerable improvement in forecasting radiation inversions</a:t>
            </a:r>
          </a:p>
          <a:p>
            <a:pPr marL="742903" lvl="1" indent="-192015">
              <a:buFont typeface="Arial"/>
              <a:buChar char="•"/>
            </a:pPr>
            <a:endParaRPr lang="en-US" sz="1900" dirty="0">
              <a:solidFill>
                <a:srgbClr val="0000FF"/>
              </a:solidFill>
              <a:latin typeface="Arial"/>
              <a:cs typeface="Arial"/>
            </a:endParaRP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Concerns for GFSv16</a:t>
            </a:r>
          </a:p>
        </p:txBody>
      </p:sp>
      <p:sp>
        <p:nvSpPr>
          <p:cNvPr id="13" name="Rectangle 12">
            <a:extLst>
              <a:ext uri="{FF2B5EF4-FFF2-40B4-BE49-F238E27FC236}">
                <a16:creationId xmlns:a16="http://schemas.microsoft.com/office/drawing/2014/main" xmlns="" id="{29EB1DCC-033A-0F4E-BF01-5CFA10001811}"/>
              </a:ext>
            </a:extLst>
          </p:cNvPr>
          <p:cNvSpPr/>
          <p:nvPr/>
        </p:nvSpPr>
        <p:spPr>
          <a:xfrm>
            <a:off x="143168" y="3423771"/>
            <a:ext cx="8857664" cy="70796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19013948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GFSv16 Severe Weather: Concerns</a:t>
            </a:r>
          </a:p>
        </p:txBody>
      </p:sp>
      <p:sp>
        <p:nvSpPr>
          <p:cNvPr id="13" name="TextBox 12"/>
          <p:cNvSpPr txBox="1"/>
          <p:nvPr/>
        </p:nvSpPr>
        <p:spPr>
          <a:xfrm>
            <a:off x="126739" y="1246442"/>
            <a:ext cx="8433061" cy="3477875"/>
          </a:xfrm>
          <a:prstGeom prst="rect">
            <a:avLst/>
          </a:prstGeom>
          <a:noFill/>
        </p:spPr>
        <p:txBody>
          <a:bodyPr wrap="square" rtlCol="0">
            <a:spAutoFit/>
          </a:bodyPr>
          <a:lstStyle/>
          <a:p>
            <a:pPr marL="434340" indent="-342900">
              <a:buFont typeface="Arial" panose="020B0604020202020204" pitchFamily="34" charset="0"/>
              <a:buChar char="•"/>
            </a:pPr>
            <a:r>
              <a:rPr lang="en-US" sz="2000" dirty="0">
                <a:latin typeface="Arial"/>
                <a:cs typeface="Arial"/>
              </a:rPr>
              <a:t>Instability guidance is degraded relative to GFSv15</a:t>
            </a:r>
          </a:p>
          <a:p>
            <a:pPr marL="434340" indent="-342900">
              <a:buFont typeface="Arial" panose="020B0604020202020204" pitchFamily="34" charset="0"/>
              <a:buChar char="•"/>
            </a:pPr>
            <a:endParaRPr lang="en-US" sz="2000" dirty="0">
              <a:latin typeface="Arial"/>
              <a:cs typeface="Arial"/>
            </a:endParaRPr>
          </a:p>
          <a:p>
            <a:pPr marL="434340" indent="-342900">
              <a:buFont typeface="Arial" panose="020B0604020202020204" pitchFamily="34" charset="0"/>
              <a:buChar char="•"/>
            </a:pPr>
            <a:r>
              <a:rPr lang="en-US" sz="2000" dirty="0">
                <a:latin typeface="Arial"/>
                <a:cs typeface="Arial"/>
              </a:rPr>
              <a:t>GFSv16 surface-based CAPE magnitudes are consistently lower at all valid times and at all forecast lead times</a:t>
            </a:r>
          </a:p>
          <a:p>
            <a:pPr marL="434340" indent="-342900">
              <a:buFont typeface="Arial" panose="020B0604020202020204" pitchFamily="34" charset="0"/>
              <a:buChar char="•"/>
            </a:pPr>
            <a:endParaRPr lang="en-US" sz="2000" dirty="0">
              <a:latin typeface="Arial"/>
              <a:cs typeface="Arial"/>
            </a:endParaRPr>
          </a:p>
          <a:p>
            <a:pPr marL="434340" indent="-342900">
              <a:buFont typeface="Arial" panose="020B0604020202020204" pitchFamily="34" charset="0"/>
              <a:buChar char="•"/>
            </a:pPr>
            <a:r>
              <a:rPr lang="en-US" sz="2000" dirty="0">
                <a:latin typeface="Arial"/>
                <a:cs typeface="Arial"/>
              </a:rPr>
              <a:t>Drier top-layer soil moisture initial conditions promote overmixing of the PBL, leading to a reduction in available low-level moisture</a:t>
            </a:r>
          </a:p>
          <a:p>
            <a:pPr marL="434340" indent="-342900">
              <a:buFont typeface="Arial" panose="020B0604020202020204" pitchFamily="34" charset="0"/>
              <a:buChar char="•"/>
            </a:pPr>
            <a:endParaRPr lang="en-US" sz="2000" dirty="0">
              <a:latin typeface="Arial"/>
              <a:cs typeface="Arial"/>
            </a:endParaRPr>
          </a:p>
          <a:p>
            <a:pPr marL="434340" indent="-342900">
              <a:buFont typeface="Arial" panose="020B0604020202020204" pitchFamily="34" charset="0"/>
              <a:buChar char="•"/>
            </a:pPr>
            <a:r>
              <a:rPr lang="en-US" sz="2000" dirty="0">
                <a:latin typeface="Arial"/>
                <a:cs typeface="Arial"/>
              </a:rPr>
              <a:t>Possible additional issue with occasional signs of early decoupling of the surface layer</a:t>
            </a:r>
          </a:p>
          <a:p>
            <a:pPr marL="434340" indent="-342900">
              <a:buFont typeface="Arial" panose="020B0604020202020204" pitchFamily="34" charset="0"/>
              <a:buChar char="•"/>
            </a:pPr>
            <a:endParaRPr lang="en-US" sz="2000" dirty="0">
              <a:latin typeface="Arial"/>
              <a:cs typeface="Arial"/>
            </a:endParaRPr>
          </a:p>
        </p:txBody>
      </p:sp>
    </p:spTree>
    <p:extLst>
      <p:ext uri="{BB962C8B-B14F-4D97-AF65-F5344CB8AC3E}">
        <p14:creationId xmlns:p14="http://schemas.microsoft.com/office/powerpoint/2010/main" val="22346255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CAPE Magnitudes Are Reduced in GFSv16</a:t>
            </a:r>
          </a:p>
        </p:txBody>
      </p:sp>
      <p:pic>
        <p:nvPicPr>
          <p:cNvPr id="17" name="Picture 16">
            <a:extLst>
              <a:ext uri="{FF2B5EF4-FFF2-40B4-BE49-F238E27FC236}">
                <a16:creationId xmlns:a16="http://schemas.microsoft.com/office/drawing/2014/main" xmlns="" id="{BAE6ADC0-838A-4744-94E6-973A9F559E6B}"/>
              </a:ext>
            </a:extLst>
          </p:cNvPr>
          <p:cNvPicPr>
            <a:picLocks noChangeAspect="1"/>
          </p:cNvPicPr>
          <p:nvPr/>
        </p:nvPicPr>
        <p:blipFill rotWithShape="1">
          <a:blip r:embed="rId4"/>
          <a:srcRect l="9010" t="93288" b="1914"/>
          <a:stretch/>
        </p:blipFill>
        <p:spPr>
          <a:xfrm>
            <a:off x="2159455" y="4034384"/>
            <a:ext cx="5775479" cy="294468"/>
          </a:xfrm>
          <a:prstGeom prst="rect">
            <a:avLst/>
          </a:prstGeom>
        </p:spPr>
      </p:pic>
      <p:sp>
        <p:nvSpPr>
          <p:cNvPr id="14" name="TextBox 13">
            <a:extLst>
              <a:ext uri="{FF2B5EF4-FFF2-40B4-BE49-F238E27FC236}">
                <a16:creationId xmlns:a16="http://schemas.microsoft.com/office/drawing/2014/main" xmlns="" id="{2721B4B7-7235-2D43-B2BE-E6661D5982DF}"/>
              </a:ext>
            </a:extLst>
          </p:cNvPr>
          <p:cNvSpPr txBox="1"/>
          <p:nvPr/>
        </p:nvSpPr>
        <p:spPr>
          <a:xfrm>
            <a:off x="181154" y="4358386"/>
            <a:ext cx="8984329" cy="677108"/>
          </a:xfrm>
          <a:prstGeom prst="rect">
            <a:avLst/>
          </a:prstGeom>
          <a:noFill/>
        </p:spPr>
        <p:txBody>
          <a:bodyPr wrap="square" rtlCol="0">
            <a:spAutoFit/>
          </a:bodyPr>
          <a:lstStyle/>
          <a:p>
            <a:pPr marL="434340" indent="-342900">
              <a:buFont typeface="Arial" panose="020B0604020202020204" pitchFamily="34" charset="0"/>
              <a:buChar char="•"/>
            </a:pPr>
            <a:r>
              <a:rPr lang="en-US" sz="1700" dirty="0">
                <a:latin typeface="Arial"/>
                <a:cs typeface="Arial"/>
              </a:rPr>
              <a:t>Lower </a:t>
            </a:r>
            <a:r>
              <a:rPr lang="en-US" sz="1700" b="1" dirty="0">
                <a:solidFill>
                  <a:srgbClr val="FF0000"/>
                </a:solidFill>
                <a:latin typeface="Arial"/>
                <a:cs typeface="Arial"/>
              </a:rPr>
              <a:t>GFSv16 </a:t>
            </a:r>
            <a:r>
              <a:rPr lang="en-US" sz="1700" dirty="0">
                <a:latin typeface="Arial"/>
                <a:cs typeface="Arial"/>
              </a:rPr>
              <a:t>CAPE magnitudes are most pronounced at 00Z valid times</a:t>
            </a:r>
          </a:p>
          <a:p>
            <a:pPr marL="434340" indent="-342900">
              <a:buFont typeface="Arial" panose="020B0604020202020204" pitchFamily="34" charset="0"/>
              <a:buChar char="•"/>
            </a:pPr>
            <a:endParaRPr lang="en-US" sz="500" dirty="0">
              <a:latin typeface="Arial"/>
              <a:cs typeface="Arial"/>
            </a:endParaRPr>
          </a:p>
          <a:p>
            <a:pPr marL="891540" lvl="1" indent="-342900">
              <a:buFont typeface="Arial" panose="020B0604020202020204" pitchFamily="34" charset="0"/>
              <a:buChar char="•"/>
            </a:pPr>
            <a:r>
              <a:rPr lang="en-US" sz="1600" dirty="0">
                <a:latin typeface="Arial"/>
                <a:cs typeface="Arial"/>
              </a:rPr>
              <a:t>Focusing on 00Z/12Z valid times since special 06Z/18Z soundings counts are limited</a:t>
            </a:r>
          </a:p>
        </p:txBody>
      </p:sp>
      <p:sp>
        <p:nvSpPr>
          <p:cNvPr id="19" name="TextBox 18">
            <a:extLst>
              <a:ext uri="{FF2B5EF4-FFF2-40B4-BE49-F238E27FC236}">
                <a16:creationId xmlns:a16="http://schemas.microsoft.com/office/drawing/2014/main" xmlns="" id="{BA47D3E9-1569-BF4E-B61C-1776D270B248}"/>
              </a:ext>
            </a:extLst>
          </p:cNvPr>
          <p:cNvSpPr txBox="1"/>
          <p:nvPr/>
        </p:nvSpPr>
        <p:spPr>
          <a:xfrm>
            <a:off x="694650" y="1413450"/>
            <a:ext cx="963829" cy="738664"/>
          </a:xfrm>
          <a:prstGeom prst="rect">
            <a:avLst/>
          </a:prstGeom>
          <a:noFill/>
        </p:spPr>
        <p:txBody>
          <a:bodyPr wrap="square" rtlCol="0">
            <a:spAutoFit/>
          </a:bodyPr>
          <a:lstStyle/>
          <a:p>
            <a:pPr>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GFSv15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GFSv16</a:t>
            </a:r>
          </a:p>
          <a:p>
            <a:pPr>
              <a:defRPr/>
            </a:pPr>
            <a:r>
              <a:rPr lang="en-US" sz="1400" b="1" dirty="0" err="1">
                <a:solidFill>
                  <a:schemeClr val="tx1">
                    <a:lumMod val="50000"/>
                    <a:lumOff val="50000"/>
                  </a:schemeClr>
                </a:solidFill>
                <a:latin typeface="Arial" panose="020B0604020202020204" pitchFamily="34" charset="0"/>
                <a:cs typeface="Arial" panose="020B0604020202020204" pitchFamily="34" charset="0"/>
              </a:rPr>
              <a:t>Obs</a:t>
            </a:r>
            <a:endParaRPr lang="en-US" sz="1400" b="1" dirty="0">
              <a:solidFill>
                <a:prstClr val="black"/>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xmlns="" id="{6641DFBB-E971-0146-9DB7-3FCDA77BF695}"/>
              </a:ext>
            </a:extLst>
          </p:cNvPr>
          <p:cNvSpPr/>
          <p:nvPr/>
        </p:nvSpPr>
        <p:spPr>
          <a:xfrm>
            <a:off x="2724619" y="2084832"/>
            <a:ext cx="158869" cy="1353312"/>
          </a:xfrm>
          <a:prstGeom prst="ellipse">
            <a:avLst/>
          </a:prstGeom>
          <a:noFill/>
          <a:ln w="19050">
            <a:solidFill>
              <a:srgbClr val="7030A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329FB3BC-A205-834F-9FAD-BFFEF68FAEB5}"/>
              </a:ext>
            </a:extLst>
          </p:cNvPr>
          <p:cNvSpPr/>
          <p:nvPr/>
        </p:nvSpPr>
        <p:spPr>
          <a:xfrm>
            <a:off x="3520147" y="2090059"/>
            <a:ext cx="158869" cy="1353312"/>
          </a:xfrm>
          <a:prstGeom prst="ellipse">
            <a:avLst/>
          </a:prstGeom>
          <a:noFill/>
          <a:ln w="19050">
            <a:solidFill>
              <a:srgbClr val="7030A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7F7056FD-76ED-2342-9D11-1A6EF8468E1A}"/>
              </a:ext>
            </a:extLst>
          </p:cNvPr>
          <p:cNvSpPr/>
          <p:nvPr/>
        </p:nvSpPr>
        <p:spPr>
          <a:xfrm>
            <a:off x="4288243" y="2084832"/>
            <a:ext cx="158870" cy="1353312"/>
          </a:xfrm>
          <a:prstGeom prst="ellipse">
            <a:avLst/>
          </a:prstGeom>
          <a:noFill/>
          <a:ln w="19050">
            <a:solidFill>
              <a:srgbClr val="7030A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4CACEDA5-DED4-2049-8CFB-19D269FC266A}"/>
              </a:ext>
            </a:extLst>
          </p:cNvPr>
          <p:cNvSpPr/>
          <p:nvPr/>
        </p:nvSpPr>
        <p:spPr>
          <a:xfrm>
            <a:off x="5047195" y="2084832"/>
            <a:ext cx="158870" cy="1353312"/>
          </a:xfrm>
          <a:prstGeom prst="ellipse">
            <a:avLst/>
          </a:prstGeom>
          <a:noFill/>
          <a:ln w="19050">
            <a:solidFill>
              <a:srgbClr val="7030A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D4A385F7-A873-394A-8231-DEA4F9FA3F1D}"/>
              </a:ext>
            </a:extLst>
          </p:cNvPr>
          <p:cNvSpPr/>
          <p:nvPr/>
        </p:nvSpPr>
        <p:spPr>
          <a:xfrm>
            <a:off x="5824436" y="2084832"/>
            <a:ext cx="158870" cy="1353312"/>
          </a:xfrm>
          <a:prstGeom prst="ellipse">
            <a:avLst/>
          </a:prstGeom>
          <a:noFill/>
          <a:ln w="19050">
            <a:solidFill>
              <a:srgbClr val="7030A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35C047C3-639A-FD40-BC72-B86A39213E92}"/>
              </a:ext>
            </a:extLst>
          </p:cNvPr>
          <p:cNvSpPr/>
          <p:nvPr/>
        </p:nvSpPr>
        <p:spPr>
          <a:xfrm>
            <a:off x="6592532" y="2093254"/>
            <a:ext cx="158869" cy="1353312"/>
          </a:xfrm>
          <a:prstGeom prst="ellipse">
            <a:avLst/>
          </a:prstGeom>
          <a:noFill/>
          <a:ln w="19050">
            <a:solidFill>
              <a:srgbClr val="7030A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6AAA85A0-3DA6-B34E-A5A4-DCFBF4A377D0}"/>
              </a:ext>
            </a:extLst>
          </p:cNvPr>
          <p:cNvPicPr>
            <a:picLocks noChangeAspect="1"/>
          </p:cNvPicPr>
          <p:nvPr/>
        </p:nvPicPr>
        <p:blipFill rotWithShape="1">
          <a:blip r:embed="rId5"/>
          <a:srcRect b="52650"/>
          <a:stretch/>
        </p:blipFill>
        <p:spPr>
          <a:xfrm>
            <a:off x="1543500" y="1013639"/>
            <a:ext cx="6391434" cy="3026371"/>
          </a:xfrm>
          <a:prstGeom prst="rect">
            <a:avLst/>
          </a:prstGeom>
        </p:spPr>
      </p:pic>
      <p:sp>
        <p:nvSpPr>
          <p:cNvPr id="24" name="Oval 23">
            <a:extLst>
              <a:ext uri="{FF2B5EF4-FFF2-40B4-BE49-F238E27FC236}">
                <a16:creationId xmlns:a16="http://schemas.microsoft.com/office/drawing/2014/main" xmlns="" id="{0D306BFD-54AE-8A41-94C9-CC28076DE38D}"/>
              </a:ext>
            </a:extLst>
          </p:cNvPr>
          <p:cNvSpPr/>
          <p:nvPr/>
        </p:nvSpPr>
        <p:spPr>
          <a:xfrm>
            <a:off x="2877019" y="2237232"/>
            <a:ext cx="158869" cy="1353312"/>
          </a:xfrm>
          <a:prstGeom prst="ellipse">
            <a:avLst/>
          </a:prstGeom>
          <a:noFill/>
          <a:ln w="19050">
            <a:solidFill>
              <a:srgbClr val="7030A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FAE6B8D4-A43E-A142-A599-EB36E47C6AE2}"/>
              </a:ext>
            </a:extLst>
          </p:cNvPr>
          <p:cNvSpPr/>
          <p:nvPr/>
        </p:nvSpPr>
        <p:spPr>
          <a:xfrm>
            <a:off x="3672547" y="2242459"/>
            <a:ext cx="158869" cy="1353312"/>
          </a:xfrm>
          <a:prstGeom prst="ellipse">
            <a:avLst/>
          </a:prstGeom>
          <a:noFill/>
          <a:ln w="19050">
            <a:solidFill>
              <a:srgbClr val="7030A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0BC8E004-2235-3146-9C25-1A98D576CDD8}"/>
              </a:ext>
            </a:extLst>
          </p:cNvPr>
          <p:cNvSpPr/>
          <p:nvPr/>
        </p:nvSpPr>
        <p:spPr>
          <a:xfrm>
            <a:off x="4440643" y="2237232"/>
            <a:ext cx="158870" cy="1353312"/>
          </a:xfrm>
          <a:prstGeom prst="ellipse">
            <a:avLst/>
          </a:prstGeom>
          <a:noFill/>
          <a:ln w="19050">
            <a:solidFill>
              <a:srgbClr val="7030A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29FAD326-F525-574D-8A0A-0F791D247A3B}"/>
              </a:ext>
            </a:extLst>
          </p:cNvPr>
          <p:cNvSpPr/>
          <p:nvPr/>
        </p:nvSpPr>
        <p:spPr>
          <a:xfrm>
            <a:off x="5199595" y="2237232"/>
            <a:ext cx="158870" cy="1353312"/>
          </a:xfrm>
          <a:prstGeom prst="ellipse">
            <a:avLst/>
          </a:prstGeom>
          <a:noFill/>
          <a:ln w="19050">
            <a:solidFill>
              <a:srgbClr val="7030A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84137F34-328B-CD4B-991B-BA880364162B}"/>
              </a:ext>
            </a:extLst>
          </p:cNvPr>
          <p:cNvSpPr/>
          <p:nvPr/>
        </p:nvSpPr>
        <p:spPr>
          <a:xfrm>
            <a:off x="5976836" y="2237232"/>
            <a:ext cx="158870" cy="1353312"/>
          </a:xfrm>
          <a:prstGeom prst="ellipse">
            <a:avLst/>
          </a:prstGeom>
          <a:noFill/>
          <a:ln w="19050">
            <a:solidFill>
              <a:srgbClr val="7030A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xmlns="" id="{F85B2E47-835A-044C-9923-F86DD8EA19CE}"/>
              </a:ext>
            </a:extLst>
          </p:cNvPr>
          <p:cNvSpPr/>
          <p:nvPr/>
        </p:nvSpPr>
        <p:spPr>
          <a:xfrm>
            <a:off x="6783532" y="2237232"/>
            <a:ext cx="158869" cy="1353312"/>
          </a:xfrm>
          <a:prstGeom prst="ellipse">
            <a:avLst/>
          </a:prstGeom>
          <a:noFill/>
          <a:ln w="19050">
            <a:solidFill>
              <a:srgbClr val="7030A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789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CAPE Magnitudes Are Reduced in GFSv16</a:t>
            </a:r>
          </a:p>
        </p:txBody>
      </p:sp>
      <p:sp>
        <p:nvSpPr>
          <p:cNvPr id="14" name="TextBox 13">
            <a:extLst>
              <a:ext uri="{FF2B5EF4-FFF2-40B4-BE49-F238E27FC236}">
                <a16:creationId xmlns:a16="http://schemas.microsoft.com/office/drawing/2014/main" xmlns="" id="{2721B4B7-7235-2D43-B2BE-E6661D5982DF}"/>
              </a:ext>
            </a:extLst>
          </p:cNvPr>
          <p:cNvSpPr txBox="1"/>
          <p:nvPr/>
        </p:nvSpPr>
        <p:spPr>
          <a:xfrm>
            <a:off x="172303" y="4037876"/>
            <a:ext cx="8984329" cy="1046440"/>
          </a:xfrm>
          <a:prstGeom prst="rect">
            <a:avLst/>
          </a:prstGeom>
          <a:noFill/>
        </p:spPr>
        <p:txBody>
          <a:bodyPr wrap="square" rtlCol="0">
            <a:spAutoFit/>
          </a:bodyPr>
          <a:lstStyle/>
          <a:p>
            <a:pPr marL="434340" indent="-342900">
              <a:buFont typeface="Arial" panose="020B0604020202020204" pitchFamily="34" charset="0"/>
              <a:buChar char="•"/>
            </a:pPr>
            <a:r>
              <a:rPr lang="en-US" sz="1700" dirty="0">
                <a:latin typeface="Arial"/>
                <a:cs typeface="Arial"/>
              </a:rPr>
              <a:t>Operational</a:t>
            </a:r>
            <a:r>
              <a:rPr lang="en-US" sz="1700" b="1" dirty="0">
                <a:latin typeface="Arial"/>
                <a:cs typeface="Arial"/>
              </a:rPr>
              <a:t> GFSv15</a:t>
            </a:r>
            <a:r>
              <a:rPr lang="en-US" sz="1700" dirty="0">
                <a:latin typeface="Arial"/>
                <a:cs typeface="Arial"/>
              </a:rPr>
              <a:t> CAPE analyses/forecasts are consistently lower than </a:t>
            </a:r>
            <a:r>
              <a:rPr lang="en-US" sz="1700" b="1" dirty="0" err="1">
                <a:solidFill>
                  <a:schemeClr val="tx1">
                    <a:lumMod val="50000"/>
                    <a:lumOff val="50000"/>
                  </a:schemeClr>
                </a:solidFill>
                <a:latin typeface="Arial"/>
                <a:cs typeface="Arial"/>
              </a:rPr>
              <a:t>obs</a:t>
            </a:r>
            <a:endParaRPr lang="en-US" sz="1700" b="1" dirty="0">
              <a:solidFill>
                <a:schemeClr val="tx1">
                  <a:lumMod val="50000"/>
                  <a:lumOff val="50000"/>
                </a:schemeClr>
              </a:solidFill>
              <a:latin typeface="Arial"/>
              <a:cs typeface="Arial"/>
            </a:endParaRPr>
          </a:p>
          <a:p>
            <a:pPr marL="91440"/>
            <a:endParaRPr lang="en-US" sz="1100" dirty="0">
              <a:latin typeface="Arial"/>
              <a:cs typeface="Arial"/>
            </a:endParaRPr>
          </a:p>
          <a:p>
            <a:pPr marL="434340" indent="-342900">
              <a:buFont typeface="Arial" panose="020B0604020202020204" pitchFamily="34" charset="0"/>
              <a:buChar char="•"/>
            </a:pPr>
            <a:r>
              <a:rPr lang="en-US" sz="1700" dirty="0">
                <a:latin typeface="Arial"/>
                <a:cs typeface="Arial"/>
              </a:rPr>
              <a:t>CAPE magnitudes in </a:t>
            </a:r>
            <a:r>
              <a:rPr lang="en-US" sz="1700" b="1" dirty="0">
                <a:solidFill>
                  <a:srgbClr val="FF0000"/>
                </a:solidFill>
                <a:latin typeface="Arial"/>
                <a:cs typeface="Arial"/>
              </a:rPr>
              <a:t>GFSv16</a:t>
            </a:r>
            <a:r>
              <a:rPr lang="en-US" sz="1700" dirty="0">
                <a:latin typeface="Arial"/>
                <a:cs typeface="Arial"/>
              </a:rPr>
              <a:t> analyses/forecasts are consistently lower than those from </a:t>
            </a:r>
            <a:r>
              <a:rPr lang="en-US" sz="1700" b="1" dirty="0">
                <a:latin typeface="Arial"/>
                <a:cs typeface="Arial"/>
              </a:rPr>
              <a:t>GFSv15</a:t>
            </a:r>
            <a:endParaRPr lang="en-US" sz="1700" b="1" dirty="0">
              <a:solidFill>
                <a:schemeClr val="tx1">
                  <a:lumMod val="50000"/>
                  <a:lumOff val="50000"/>
                </a:schemeClr>
              </a:solidFill>
              <a:latin typeface="Arial"/>
              <a:cs typeface="Arial"/>
            </a:endParaRPr>
          </a:p>
        </p:txBody>
      </p:sp>
      <p:sp>
        <p:nvSpPr>
          <p:cNvPr id="17" name="TextBox 16">
            <a:extLst>
              <a:ext uri="{FF2B5EF4-FFF2-40B4-BE49-F238E27FC236}">
                <a16:creationId xmlns:a16="http://schemas.microsoft.com/office/drawing/2014/main" xmlns="" id="{063BD559-6F12-FE47-9D6F-923138966124}"/>
              </a:ext>
            </a:extLst>
          </p:cNvPr>
          <p:cNvSpPr txBox="1"/>
          <p:nvPr/>
        </p:nvSpPr>
        <p:spPr>
          <a:xfrm>
            <a:off x="694650" y="1413450"/>
            <a:ext cx="963829"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GFSv15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GFSv16</a:t>
            </a:r>
          </a:p>
          <a:p>
            <a:pPr>
              <a:defRPr/>
            </a:pPr>
            <a:r>
              <a:rPr lang="en-US" sz="1400" b="1" dirty="0" err="1">
                <a:solidFill>
                  <a:schemeClr val="tx1">
                    <a:lumMod val="50000"/>
                    <a:lumOff val="50000"/>
                  </a:schemeClr>
                </a:solidFill>
                <a:latin typeface="Arial" panose="020B0604020202020204" pitchFamily="34" charset="0"/>
                <a:cs typeface="Arial" panose="020B0604020202020204" pitchFamily="34" charset="0"/>
              </a:rPr>
              <a:t>Obs</a:t>
            </a:r>
            <a:endParaRPr lang="en-US" sz="1400" b="1" dirty="0">
              <a:solidFill>
                <a:prstClr val="black"/>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6A3CC994-134C-AC40-8E3D-884266F225C2}"/>
              </a:ext>
            </a:extLst>
          </p:cNvPr>
          <p:cNvPicPr>
            <a:picLocks noChangeAspect="1"/>
          </p:cNvPicPr>
          <p:nvPr/>
        </p:nvPicPr>
        <p:blipFill rotWithShape="1">
          <a:blip r:embed="rId4"/>
          <a:srcRect b="3748"/>
          <a:stretch/>
        </p:blipFill>
        <p:spPr>
          <a:xfrm>
            <a:off x="1529719" y="989928"/>
            <a:ext cx="6401621" cy="3080870"/>
          </a:xfrm>
          <a:prstGeom prst="rect">
            <a:avLst/>
          </a:prstGeom>
        </p:spPr>
      </p:pic>
    </p:spTree>
    <p:extLst>
      <p:ext uri="{BB962C8B-B14F-4D97-AF65-F5344CB8AC3E}">
        <p14:creationId xmlns:p14="http://schemas.microsoft.com/office/powerpoint/2010/main" val="40063810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CAPE Magnitudes Are Reduced in GFSv16</a:t>
            </a:r>
          </a:p>
        </p:txBody>
      </p:sp>
      <p:sp>
        <p:nvSpPr>
          <p:cNvPr id="14" name="TextBox 13">
            <a:extLst>
              <a:ext uri="{FF2B5EF4-FFF2-40B4-BE49-F238E27FC236}">
                <a16:creationId xmlns:a16="http://schemas.microsoft.com/office/drawing/2014/main" xmlns="" id="{2721B4B7-7235-2D43-B2BE-E6661D5982DF}"/>
              </a:ext>
            </a:extLst>
          </p:cNvPr>
          <p:cNvSpPr txBox="1"/>
          <p:nvPr/>
        </p:nvSpPr>
        <p:spPr>
          <a:xfrm>
            <a:off x="589483" y="4285735"/>
            <a:ext cx="8091662" cy="877163"/>
          </a:xfrm>
          <a:prstGeom prst="rect">
            <a:avLst/>
          </a:prstGeom>
          <a:noFill/>
        </p:spPr>
        <p:txBody>
          <a:bodyPr wrap="square" rtlCol="0">
            <a:spAutoFit/>
          </a:bodyPr>
          <a:lstStyle/>
          <a:p>
            <a:pPr marL="434340" indent="-342900">
              <a:buFont typeface="Arial" panose="020B0604020202020204" pitchFamily="34" charset="0"/>
              <a:buChar char="•"/>
            </a:pPr>
            <a:r>
              <a:rPr lang="en-US" sz="1700" dirty="0">
                <a:latin typeface="Arial"/>
                <a:cs typeface="Arial"/>
              </a:rPr>
              <a:t>GFSv16 CAPE was notably lower across the Northern and Central Plains</a:t>
            </a:r>
            <a:r>
              <a:rPr lang="en-US" sz="1000" dirty="0">
                <a:latin typeface="Arial"/>
                <a:cs typeface="Arial"/>
              </a:rPr>
              <a:t>, </a:t>
            </a:r>
            <a:r>
              <a:rPr lang="en-US" sz="1700" dirty="0">
                <a:latin typeface="Arial"/>
                <a:cs typeface="Arial"/>
              </a:rPr>
              <a:t>as well as over the Gulf Coast region and southeast; smaller reductions over the northeast, Ohio Valley, and Mexico</a:t>
            </a:r>
          </a:p>
        </p:txBody>
      </p:sp>
      <p:grpSp>
        <p:nvGrpSpPr>
          <p:cNvPr id="18" name="Group 17">
            <a:extLst>
              <a:ext uri="{FF2B5EF4-FFF2-40B4-BE49-F238E27FC236}">
                <a16:creationId xmlns:a16="http://schemas.microsoft.com/office/drawing/2014/main" xmlns="" id="{60D57796-E655-2B4B-AE8C-69B4C3CC5319}"/>
              </a:ext>
            </a:extLst>
          </p:cNvPr>
          <p:cNvGrpSpPr/>
          <p:nvPr/>
        </p:nvGrpSpPr>
        <p:grpSpPr>
          <a:xfrm>
            <a:off x="129508" y="1181166"/>
            <a:ext cx="8876954" cy="2415699"/>
            <a:chOff x="133523" y="1082875"/>
            <a:chExt cx="8876954" cy="2415699"/>
          </a:xfrm>
        </p:grpSpPr>
        <p:pic>
          <p:nvPicPr>
            <p:cNvPr id="19" name="Picture 18">
              <a:extLst>
                <a:ext uri="{FF2B5EF4-FFF2-40B4-BE49-F238E27FC236}">
                  <a16:creationId xmlns:a16="http://schemas.microsoft.com/office/drawing/2014/main" xmlns="" id="{E3F01D5A-ED0A-D542-869B-FFCB0FBFE548}"/>
                </a:ext>
              </a:extLst>
            </p:cNvPr>
            <p:cNvPicPr>
              <a:picLocks noChangeAspect="1"/>
            </p:cNvPicPr>
            <p:nvPr/>
          </p:nvPicPr>
          <p:blipFill rotWithShape="1">
            <a:blip r:embed="rId4"/>
            <a:srcRect b="50083"/>
            <a:stretch/>
          </p:blipFill>
          <p:spPr>
            <a:xfrm>
              <a:off x="133523" y="1122630"/>
              <a:ext cx="5868926" cy="2375944"/>
            </a:xfrm>
            <a:prstGeom prst="rect">
              <a:avLst/>
            </a:prstGeom>
          </p:spPr>
        </p:pic>
        <p:pic>
          <p:nvPicPr>
            <p:cNvPr id="20" name="Picture 19">
              <a:extLst>
                <a:ext uri="{FF2B5EF4-FFF2-40B4-BE49-F238E27FC236}">
                  <a16:creationId xmlns:a16="http://schemas.microsoft.com/office/drawing/2014/main" xmlns="" id="{B5C69340-2A33-9647-AF18-0D96DB3F6991}"/>
                </a:ext>
              </a:extLst>
            </p:cNvPr>
            <p:cNvPicPr>
              <a:picLocks noChangeAspect="1"/>
            </p:cNvPicPr>
            <p:nvPr/>
          </p:nvPicPr>
          <p:blipFill rotWithShape="1">
            <a:blip r:embed="rId4"/>
            <a:srcRect l="24548" t="50083" r="24376"/>
            <a:stretch/>
          </p:blipFill>
          <p:spPr>
            <a:xfrm>
              <a:off x="6012835" y="1082875"/>
              <a:ext cx="2997642" cy="2375944"/>
            </a:xfrm>
            <a:prstGeom prst="rect">
              <a:avLst/>
            </a:prstGeom>
          </p:spPr>
        </p:pic>
      </p:grpSp>
      <p:sp>
        <p:nvSpPr>
          <p:cNvPr id="21" name="TextBox 20">
            <a:extLst>
              <a:ext uri="{FF2B5EF4-FFF2-40B4-BE49-F238E27FC236}">
                <a16:creationId xmlns:a16="http://schemas.microsoft.com/office/drawing/2014/main" xmlns="" id="{DFE1D62B-6DA2-F840-8A40-78D7668910F1}"/>
              </a:ext>
            </a:extLst>
          </p:cNvPr>
          <p:cNvSpPr txBox="1"/>
          <p:nvPr/>
        </p:nvSpPr>
        <p:spPr>
          <a:xfrm>
            <a:off x="170266" y="1324629"/>
            <a:ext cx="904781"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GFSv15</a:t>
            </a:r>
            <a:endParaRPr lang="en-US" sz="1200"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064BE62E-51AD-CE43-A4D1-46AADD937C1B}"/>
              </a:ext>
            </a:extLst>
          </p:cNvPr>
          <p:cNvSpPr txBox="1"/>
          <p:nvPr/>
        </p:nvSpPr>
        <p:spPr>
          <a:xfrm>
            <a:off x="3126770" y="1324629"/>
            <a:ext cx="904781"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GFSv16</a:t>
            </a:r>
            <a:endParaRPr lang="en-US" sz="12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BB079F34-8A54-E54A-A260-8A2AF0F646BB}"/>
              </a:ext>
            </a:extLst>
          </p:cNvPr>
          <p:cNvSpPr txBox="1"/>
          <p:nvPr/>
        </p:nvSpPr>
        <p:spPr>
          <a:xfrm>
            <a:off x="6095248" y="1324629"/>
            <a:ext cx="974855"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v16 - v15</a:t>
            </a:r>
            <a:endParaRPr lang="en-US" sz="12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90605B0C-6D91-9045-8862-481D9602E0F2}"/>
              </a:ext>
            </a:extLst>
          </p:cNvPr>
          <p:cNvSpPr txBox="1"/>
          <p:nvPr/>
        </p:nvSpPr>
        <p:spPr>
          <a:xfrm>
            <a:off x="1039623" y="3642074"/>
            <a:ext cx="7064756" cy="523220"/>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Surface-Based CAPE Forecasts (left and middle) and Forecast Differences (right)</a:t>
            </a:r>
          </a:p>
          <a:p>
            <a:pPr algn="ctr"/>
            <a:r>
              <a:rPr lang="en-US" sz="1400" b="1" dirty="0">
                <a:latin typeface="Arial" panose="020B0604020202020204" pitchFamily="34" charset="0"/>
                <a:cs typeface="Arial" panose="020B0604020202020204" pitchFamily="34" charset="0"/>
              </a:rPr>
              <a:t>Init: 00Z 23 July 2020     Valid: 00Z 24 July 2020 (F024) </a:t>
            </a:r>
          </a:p>
        </p:txBody>
      </p:sp>
      <p:sp>
        <p:nvSpPr>
          <p:cNvPr id="27" name="TextBox 26">
            <a:extLst>
              <a:ext uri="{FF2B5EF4-FFF2-40B4-BE49-F238E27FC236}">
                <a16:creationId xmlns:a16="http://schemas.microsoft.com/office/drawing/2014/main" xmlns="" id="{215C7EB2-9CC8-964C-B427-0E6EF6494E66}"/>
              </a:ext>
            </a:extLst>
          </p:cNvPr>
          <p:cNvSpPr txBox="1"/>
          <p:nvPr/>
        </p:nvSpPr>
        <p:spPr>
          <a:xfrm>
            <a:off x="3126770" y="2844594"/>
            <a:ext cx="663976"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F024</a:t>
            </a:r>
          </a:p>
        </p:txBody>
      </p:sp>
      <p:sp>
        <p:nvSpPr>
          <p:cNvPr id="28" name="TextBox 27">
            <a:extLst>
              <a:ext uri="{FF2B5EF4-FFF2-40B4-BE49-F238E27FC236}">
                <a16:creationId xmlns:a16="http://schemas.microsoft.com/office/drawing/2014/main" xmlns="" id="{D14C29FD-21EA-944E-9AC8-B5BBFA1D72DD}"/>
              </a:ext>
            </a:extLst>
          </p:cNvPr>
          <p:cNvSpPr txBox="1"/>
          <p:nvPr/>
        </p:nvSpPr>
        <p:spPr>
          <a:xfrm>
            <a:off x="6095248" y="2844594"/>
            <a:ext cx="663976"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F024</a:t>
            </a:r>
          </a:p>
        </p:txBody>
      </p:sp>
      <p:sp>
        <p:nvSpPr>
          <p:cNvPr id="29" name="TextBox 28">
            <a:extLst>
              <a:ext uri="{FF2B5EF4-FFF2-40B4-BE49-F238E27FC236}">
                <a16:creationId xmlns:a16="http://schemas.microsoft.com/office/drawing/2014/main" xmlns="" id="{AAF26F6B-CA61-1E4A-8C82-439121B0A08B}"/>
              </a:ext>
            </a:extLst>
          </p:cNvPr>
          <p:cNvSpPr txBox="1"/>
          <p:nvPr/>
        </p:nvSpPr>
        <p:spPr>
          <a:xfrm>
            <a:off x="170266" y="2844594"/>
            <a:ext cx="663976"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F024</a:t>
            </a:r>
          </a:p>
        </p:txBody>
      </p:sp>
    </p:spTree>
    <p:extLst>
      <p:ext uri="{BB962C8B-B14F-4D97-AF65-F5344CB8AC3E}">
        <p14:creationId xmlns:p14="http://schemas.microsoft.com/office/powerpoint/2010/main" val="5283267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ED3E5229-E67C-F043-8EBC-86F7CD811F6B}"/>
              </a:ext>
            </a:extLst>
          </p:cNvPr>
          <p:cNvPicPr>
            <a:picLocks noChangeAspect="1"/>
          </p:cNvPicPr>
          <p:nvPr/>
        </p:nvPicPr>
        <p:blipFill rotWithShape="1">
          <a:blip r:embed="rId2"/>
          <a:srcRect l="50000" t="50000"/>
          <a:stretch/>
        </p:blipFill>
        <p:spPr>
          <a:xfrm>
            <a:off x="6039192" y="1179426"/>
            <a:ext cx="2929561" cy="2375944"/>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CAPE Magnitudes Are Reduced in GFSv16</a:t>
            </a:r>
          </a:p>
        </p:txBody>
      </p:sp>
      <p:sp>
        <p:nvSpPr>
          <p:cNvPr id="14" name="TextBox 13">
            <a:extLst>
              <a:ext uri="{FF2B5EF4-FFF2-40B4-BE49-F238E27FC236}">
                <a16:creationId xmlns:a16="http://schemas.microsoft.com/office/drawing/2014/main" xmlns="" id="{2721B4B7-7235-2D43-B2BE-E6661D5982DF}"/>
              </a:ext>
            </a:extLst>
          </p:cNvPr>
          <p:cNvSpPr txBox="1"/>
          <p:nvPr/>
        </p:nvSpPr>
        <p:spPr>
          <a:xfrm>
            <a:off x="-138093" y="4413615"/>
            <a:ext cx="9231555" cy="353943"/>
          </a:xfrm>
          <a:prstGeom prst="rect">
            <a:avLst/>
          </a:prstGeom>
          <a:noFill/>
        </p:spPr>
        <p:txBody>
          <a:bodyPr wrap="square" rtlCol="0">
            <a:spAutoFit/>
          </a:bodyPr>
          <a:lstStyle/>
          <a:p>
            <a:pPr marL="434340" indent="-342900">
              <a:buFont typeface="Arial" panose="020B0604020202020204" pitchFamily="34" charset="0"/>
              <a:buChar char="•"/>
            </a:pPr>
            <a:r>
              <a:rPr lang="en-US" sz="1700" dirty="0">
                <a:latin typeface="Arial"/>
                <a:cs typeface="Arial"/>
              </a:rPr>
              <a:t>The higher CAPE values in GFSv15 are almost always better, and even those are too low</a:t>
            </a:r>
          </a:p>
        </p:txBody>
      </p:sp>
      <p:pic>
        <p:nvPicPr>
          <p:cNvPr id="19" name="Picture 18">
            <a:extLst>
              <a:ext uri="{FF2B5EF4-FFF2-40B4-BE49-F238E27FC236}">
                <a16:creationId xmlns:a16="http://schemas.microsoft.com/office/drawing/2014/main" xmlns="" id="{E3F01D5A-ED0A-D542-869B-FFCB0FBFE548}"/>
              </a:ext>
            </a:extLst>
          </p:cNvPr>
          <p:cNvPicPr>
            <a:picLocks noChangeAspect="1"/>
          </p:cNvPicPr>
          <p:nvPr/>
        </p:nvPicPr>
        <p:blipFill rotWithShape="1">
          <a:blip r:embed="rId5"/>
          <a:srcRect b="50083"/>
          <a:stretch/>
        </p:blipFill>
        <p:spPr>
          <a:xfrm>
            <a:off x="129508" y="1220921"/>
            <a:ext cx="5868926" cy="2375944"/>
          </a:xfrm>
          <a:prstGeom prst="rect">
            <a:avLst/>
          </a:prstGeom>
        </p:spPr>
      </p:pic>
      <p:sp>
        <p:nvSpPr>
          <p:cNvPr id="21" name="TextBox 20">
            <a:extLst>
              <a:ext uri="{FF2B5EF4-FFF2-40B4-BE49-F238E27FC236}">
                <a16:creationId xmlns:a16="http://schemas.microsoft.com/office/drawing/2014/main" xmlns="" id="{DFE1D62B-6DA2-F840-8A40-78D7668910F1}"/>
              </a:ext>
            </a:extLst>
          </p:cNvPr>
          <p:cNvSpPr txBox="1"/>
          <p:nvPr/>
        </p:nvSpPr>
        <p:spPr>
          <a:xfrm>
            <a:off x="170266" y="1324629"/>
            <a:ext cx="904781"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GFSv15</a:t>
            </a:r>
            <a:endParaRPr lang="en-US" sz="1200"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064BE62E-51AD-CE43-A4D1-46AADD937C1B}"/>
              </a:ext>
            </a:extLst>
          </p:cNvPr>
          <p:cNvSpPr txBox="1"/>
          <p:nvPr/>
        </p:nvSpPr>
        <p:spPr>
          <a:xfrm>
            <a:off x="3126770" y="1324629"/>
            <a:ext cx="904781"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GFSv16</a:t>
            </a:r>
            <a:endParaRPr lang="en-US" sz="12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90605B0C-6D91-9045-8862-481D9602E0F2}"/>
              </a:ext>
            </a:extLst>
          </p:cNvPr>
          <p:cNvSpPr txBox="1"/>
          <p:nvPr/>
        </p:nvSpPr>
        <p:spPr>
          <a:xfrm>
            <a:off x="1584772" y="3642074"/>
            <a:ext cx="5974457" cy="523220"/>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Surface-Based CAPE Forecasts (left and middle) and Analysis (right)</a:t>
            </a:r>
          </a:p>
          <a:p>
            <a:pPr algn="ctr"/>
            <a:r>
              <a:rPr lang="en-US" sz="1400" b="1" dirty="0">
                <a:latin typeface="Arial" panose="020B0604020202020204" pitchFamily="34" charset="0"/>
                <a:cs typeface="Arial" panose="020B0604020202020204" pitchFamily="34" charset="0"/>
              </a:rPr>
              <a:t>Init: 00Z 23 July 2020     Valid: 00Z 24 July 2020 (F024) </a:t>
            </a:r>
          </a:p>
        </p:txBody>
      </p:sp>
      <p:sp>
        <p:nvSpPr>
          <p:cNvPr id="27" name="TextBox 26">
            <a:extLst>
              <a:ext uri="{FF2B5EF4-FFF2-40B4-BE49-F238E27FC236}">
                <a16:creationId xmlns:a16="http://schemas.microsoft.com/office/drawing/2014/main" xmlns="" id="{215C7EB2-9CC8-964C-B427-0E6EF6494E66}"/>
              </a:ext>
            </a:extLst>
          </p:cNvPr>
          <p:cNvSpPr txBox="1"/>
          <p:nvPr/>
        </p:nvSpPr>
        <p:spPr>
          <a:xfrm>
            <a:off x="3126770" y="2844594"/>
            <a:ext cx="663976"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F024</a:t>
            </a:r>
          </a:p>
        </p:txBody>
      </p:sp>
      <p:sp>
        <p:nvSpPr>
          <p:cNvPr id="29" name="TextBox 28">
            <a:extLst>
              <a:ext uri="{FF2B5EF4-FFF2-40B4-BE49-F238E27FC236}">
                <a16:creationId xmlns:a16="http://schemas.microsoft.com/office/drawing/2014/main" xmlns="" id="{AAF26F6B-CA61-1E4A-8C82-439121B0A08B}"/>
              </a:ext>
            </a:extLst>
          </p:cNvPr>
          <p:cNvSpPr txBox="1"/>
          <p:nvPr/>
        </p:nvSpPr>
        <p:spPr>
          <a:xfrm>
            <a:off x="170266" y="2844594"/>
            <a:ext cx="663976"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F024</a:t>
            </a:r>
          </a:p>
        </p:txBody>
      </p:sp>
      <p:sp>
        <p:nvSpPr>
          <p:cNvPr id="30" name="TextBox 29">
            <a:extLst>
              <a:ext uri="{FF2B5EF4-FFF2-40B4-BE49-F238E27FC236}">
                <a16:creationId xmlns:a16="http://schemas.microsoft.com/office/drawing/2014/main" xmlns="" id="{8E40B8F2-082A-9E4A-859C-BD88528366CA}"/>
              </a:ext>
            </a:extLst>
          </p:cNvPr>
          <p:cNvSpPr txBox="1"/>
          <p:nvPr/>
        </p:nvSpPr>
        <p:spPr>
          <a:xfrm>
            <a:off x="6095248" y="1324629"/>
            <a:ext cx="974855"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RAP ANL</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94383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SOO Team CAPE Ratings</a:t>
            </a:r>
          </a:p>
        </p:txBody>
      </p:sp>
      <p:graphicFrame>
        <p:nvGraphicFramePr>
          <p:cNvPr id="13" name="Table 12">
            <a:extLst>
              <a:ext uri="{FF2B5EF4-FFF2-40B4-BE49-F238E27FC236}">
                <a16:creationId xmlns:a16="http://schemas.microsoft.com/office/drawing/2014/main" xmlns="" id="{1FC60D12-B349-BE47-B7E4-081DB7809FEE}"/>
              </a:ext>
            </a:extLst>
          </p:cNvPr>
          <p:cNvGraphicFramePr>
            <a:graphicFrameLocks noGrp="1"/>
          </p:cNvGraphicFramePr>
          <p:nvPr>
            <p:extLst>
              <p:ext uri="{D42A27DB-BD31-4B8C-83A1-F6EECF244321}">
                <p14:modId xmlns:p14="http://schemas.microsoft.com/office/powerpoint/2010/main" val="892071166"/>
              </p:ext>
            </p:extLst>
          </p:nvPr>
        </p:nvGraphicFramePr>
        <p:xfrm>
          <a:off x="360485" y="1370350"/>
          <a:ext cx="5706208" cy="3108960"/>
        </p:xfrm>
        <a:graphic>
          <a:graphicData uri="http://schemas.openxmlformats.org/drawingml/2006/table">
            <a:tbl>
              <a:tblPr firstRow="1" bandRow="1">
                <a:tableStyleId>{5C22544A-7EE6-4342-B048-85BDC9FD1C3A}</a:tableStyleId>
              </a:tblPr>
              <a:tblGrid>
                <a:gridCol w="1426552">
                  <a:extLst>
                    <a:ext uri="{9D8B030D-6E8A-4147-A177-3AD203B41FA5}">
                      <a16:colId xmlns:a16="http://schemas.microsoft.com/office/drawing/2014/main" xmlns="" val="1823390628"/>
                    </a:ext>
                  </a:extLst>
                </a:gridCol>
                <a:gridCol w="1426552">
                  <a:extLst>
                    <a:ext uri="{9D8B030D-6E8A-4147-A177-3AD203B41FA5}">
                      <a16:colId xmlns:a16="http://schemas.microsoft.com/office/drawing/2014/main" xmlns="" val="946895586"/>
                    </a:ext>
                  </a:extLst>
                </a:gridCol>
                <a:gridCol w="1426552">
                  <a:extLst>
                    <a:ext uri="{9D8B030D-6E8A-4147-A177-3AD203B41FA5}">
                      <a16:colId xmlns:a16="http://schemas.microsoft.com/office/drawing/2014/main" xmlns="" val="2355825190"/>
                    </a:ext>
                  </a:extLst>
                </a:gridCol>
                <a:gridCol w="1426552">
                  <a:extLst>
                    <a:ext uri="{9D8B030D-6E8A-4147-A177-3AD203B41FA5}">
                      <a16:colId xmlns:a16="http://schemas.microsoft.com/office/drawing/2014/main" xmlns="" val="3833054455"/>
                    </a:ext>
                  </a:extLst>
                </a:gridCol>
              </a:tblGrid>
              <a:tr h="0">
                <a:tc>
                  <a:txBody>
                    <a:bodyPr/>
                    <a:lstStyle/>
                    <a:p>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Mean Rating</a:t>
                      </a:r>
                    </a:p>
                    <a:p>
                      <a:r>
                        <a:rPr lang="en-US" dirty="0">
                          <a:latin typeface="Arial" panose="020B0604020202020204" pitchFamily="34" charset="0"/>
                          <a:cs typeface="Arial" panose="020B0604020202020204" pitchFamily="34" charset="0"/>
                        </a:rPr>
                        <a:t>-3 to +3</a:t>
                      </a:r>
                    </a:p>
                  </a:txBody>
                  <a:tcPr/>
                </a:tc>
                <a:tc>
                  <a:txBody>
                    <a:bodyPr/>
                    <a:lstStyle/>
                    <a:p>
                      <a:r>
                        <a:rPr lang="en-US" dirty="0">
                          <a:latin typeface="Arial" panose="020B0604020202020204" pitchFamily="34" charset="0"/>
                          <a:cs typeface="Arial" panose="020B0604020202020204" pitchFamily="34" charset="0"/>
                        </a:rPr>
                        <a:t>%  GFSv16 as good or better than GFSv15</a:t>
                      </a:r>
                    </a:p>
                  </a:txBody>
                  <a:tcPr/>
                </a:tc>
                <a:tc>
                  <a:txBody>
                    <a:bodyPr/>
                    <a:lstStyle/>
                    <a:p>
                      <a:r>
                        <a:rPr lang="en-US" dirty="0">
                          <a:latin typeface="Arial" panose="020B0604020202020204" pitchFamily="34" charset="0"/>
                          <a:cs typeface="Arial" panose="020B0604020202020204" pitchFamily="34" charset="0"/>
                        </a:rPr>
                        <a:t>  % GFSv16 worse than GFSv15</a:t>
                      </a:r>
                    </a:p>
                  </a:txBody>
                  <a:tcPr/>
                </a:tc>
                <a:extLst>
                  <a:ext uri="{0D108BD9-81ED-4DB2-BD59-A6C34878D82A}">
                    <a16:rowId xmlns:a16="http://schemas.microsoft.com/office/drawing/2014/main" xmlns="" val="4137875023"/>
                  </a:ext>
                </a:extLst>
              </a:tr>
              <a:tr h="370840">
                <a:tc>
                  <a:txBody>
                    <a:bodyPr/>
                    <a:lstStyle/>
                    <a:p>
                      <a:r>
                        <a:rPr lang="en-US" dirty="0">
                          <a:latin typeface="Arial" panose="020B0604020202020204" pitchFamily="34" charset="0"/>
                          <a:cs typeface="Arial" panose="020B0604020202020204" pitchFamily="34" charset="0"/>
                        </a:rPr>
                        <a:t>Extended Range</a:t>
                      </a:r>
                    </a:p>
                  </a:txBody>
                  <a:tcPr/>
                </a:tc>
                <a:tc>
                  <a:txBody>
                    <a:bodyPr/>
                    <a:lstStyle/>
                    <a:p>
                      <a:r>
                        <a:rPr lang="en-US" dirty="0">
                          <a:latin typeface="Arial" panose="020B0604020202020204" pitchFamily="34" charset="0"/>
                          <a:cs typeface="Arial" panose="020B0604020202020204" pitchFamily="34" charset="0"/>
                        </a:rPr>
                        <a:t>     0.04</a:t>
                      </a:r>
                    </a:p>
                  </a:txBody>
                  <a:tcPr/>
                </a:tc>
                <a:tc>
                  <a:txBody>
                    <a:bodyPr/>
                    <a:lstStyle/>
                    <a:p>
                      <a:r>
                        <a:rPr lang="en-US" dirty="0">
                          <a:latin typeface="Arial" panose="020B0604020202020204" pitchFamily="34" charset="0"/>
                          <a:cs typeface="Arial" panose="020B0604020202020204" pitchFamily="34" charset="0"/>
                        </a:rPr>
                        <a:t>          70</a:t>
                      </a:r>
                    </a:p>
                  </a:txBody>
                  <a:tcPr/>
                </a:tc>
                <a:tc>
                  <a:txBody>
                    <a:bodyPr/>
                    <a:lstStyle/>
                    <a:p>
                      <a:r>
                        <a:rPr lang="en-US" dirty="0">
                          <a:latin typeface="Arial" panose="020B0604020202020204" pitchFamily="34" charset="0"/>
                          <a:cs typeface="Arial" panose="020B0604020202020204" pitchFamily="34" charset="0"/>
                        </a:rPr>
                        <a:t>          30</a:t>
                      </a:r>
                    </a:p>
                  </a:txBody>
                  <a:tcPr/>
                </a:tc>
                <a:extLst>
                  <a:ext uri="{0D108BD9-81ED-4DB2-BD59-A6C34878D82A}">
                    <a16:rowId xmlns:a16="http://schemas.microsoft.com/office/drawing/2014/main" xmlns="" val="758904654"/>
                  </a:ext>
                </a:extLst>
              </a:tr>
              <a:tr h="370840">
                <a:tc>
                  <a:txBody>
                    <a:bodyPr/>
                    <a:lstStyle/>
                    <a:p>
                      <a:r>
                        <a:rPr lang="en-US" dirty="0">
                          <a:latin typeface="Arial" panose="020B0604020202020204" pitchFamily="34" charset="0"/>
                          <a:cs typeface="Arial" panose="020B0604020202020204" pitchFamily="34" charset="0"/>
                        </a:rPr>
                        <a:t>Medium Range</a:t>
                      </a:r>
                    </a:p>
                  </a:txBody>
                  <a:tcPr/>
                </a:tc>
                <a:tc>
                  <a:txBody>
                    <a:bodyPr/>
                    <a:lstStyle/>
                    <a:p>
                      <a:r>
                        <a:rPr lang="en-US" dirty="0">
                          <a:latin typeface="Arial" panose="020B0604020202020204" pitchFamily="34" charset="0"/>
                          <a:cs typeface="Arial" panose="020B0604020202020204" pitchFamily="34" charset="0"/>
                        </a:rPr>
                        <a:t>     0.21</a:t>
                      </a:r>
                    </a:p>
                  </a:txBody>
                  <a:tcPr/>
                </a:tc>
                <a:tc>
                  <a:txBody>
                    <a:bodyPr/>
                    <a:lstStyle/>
                    <a:p>
                      <a:r>
                        <a:rPr lang="en-US" dirty="0">
                          <a:latin typeface="Arial" panose="020B0604020202020204" pitchFamily="34" charset="0"/>
                          <a:cs typeface="Arial" panose="020B0604020202020204" pitchFamily="34" charset="0"/>
                        </a:rPr>
                        <a:t>          74</a:t>
                      </a:r>
                    </a:p>
                  </a:txBody>
                  <a:tcPr/>
                </a:tc>
                <a:tc>
                  <a:txBody>
                    <a:bodyPr/>
                    <a:lstStyle/>
                    <a:p>
                      <a:r>
                        <a:rPr lang="en-US" dirty="0">
                          <a:latin typeface="Arial" panose="020B0604020202020204" pitchFamily="34" charset="0"/>
                          <a:cs typeface="Arial" panose="020B0604020202020204" pitchFamily="34" charset="0"/>
                        </a:rPr>
                        <a:t>          26</a:t>
                      </a:r>
                    </a:p>
                  </a:txBody>
                  <a:tcPr/>
                </a:tc>
                <a:extLst>
                  <a:ext uri="{0D108BD9-81ED-4DB2-BD59-A6C34878D82A}">
                    <a16:rowId xmlns:a16="http://schemas.microsoft.com/office/drawing/2014/main" xmlns="" val="517227385"/>
                  </a:ext>
                </a:extLst>
              </a:tr>
              <a:tr h="370840">
                <a:tc>
                  <a:txBody>
                    <a:bodyPr/>
                    <a:lstStyle/>
                    <a:p>
                      <a:r>
                        <a:rPr lang="en-US" dirty="0">
                          <a:latin typeface="Arial" panose="020B0604020202020204" pitchFamily="34" charset="0"/>
                          <a:cs typeface="Arial" panose="020B0604020202020204" pitchFamily="34" charset="0"/>
                        </a:rPr>
                        <a:t>Short Range</a:t>
                      </a:r>
                    </a:p>
                  </a:txBody>
                  <a:tcPr/>
                </a:tc>
                <a:tc>
                  <a:txBody>
                    <a:bodyPr/>
                    <a:lstStyle/>
                    <a:p>
                      <a:r>
                        <a:rPr lang="en-US" dirty="0">
                          <a:latin typeface="Arial" panose="020B0604020202020204" pitchFamily="34" charset="0"/>
                          <a:cs typeface="Arial" panose="020B0604020202020204" pitchFamily="34" charset="0"/>
                        </a:rPr>
                        <a:t>    -0.20</a:t>
                      </a:r>
                    </a:p>
                  </a:txBody>
                  <a:tcPr/>
                </a:tc>
                <a:tc>
                  <a:txBody>
                    <a:bodyPr/>
                    <a:lstStyle/>
                    <a:p>
                      <a:r>
                        <a:rPr lang="en-US" dirty="0">
                          <a:latin typeface="Arial" panose="020B0604020202020204" pitchFamily="34" charset="0"/>
                          <a:cs typeface="Arial" panose="020B0604020202020204" pitchFamily="34" charset="0"/>
                        </a:rPr>
                        <a:t>          75</a:t>
                      </a:r>
                    </a:p>
                  </a:txBody>
                  <a:tcPr/>
                </a:tc>
                <a:tc>
                  <a:txBody>
                    <a:bodyPr/>
                    <a:lstStyle/>
                    <a:p>
                      <a:r>
                        <a:rPr lang="en-US" dirty="0">
                          <a:latin typeface="Arial" panose="020B0604020202020204" pitchFamily="34" charset="0"/>
                          <a:cs typeface="Arial" panose="020B0604020202020204" pitchFamily="34" charset="0"/>
                        </a:rPr>
                        <a:t>          25     </a:t>
                      </a:r>
                    </a:p>
                  </a:txBody>
                  <a:tcPr/>
                </a:tc>
                <a:extLst>
                  <a:ext uri="{0D108BD9-81ED-4DB2-BD59-A6C34878D82A}">
                    <a16:rowId xmlns:a16="http://schemas.microsoft.com/office/drawing/2014/main" xmlns="" val="2061372585"/>
                  </a:ext>
                </a:extLst>
              </a:tr>
            </a:tbl>
          </a:graphicData>
        </a:graphic>
      </p:graphicFrame>
      <p:sp>
        <p:nvSpPr>
          <p:cNvPr id="18" name="Rectangle 17">
            <a:extLst>
              <a:ext uri="{FF2B5EF4-FFF2-40B4-BE49-F238E27FC236}">
                <a16:creationId xmlns:a16="http://schemas.microsoft.com/office/drawing/2014/main" xmlns="" id="{6EF336EB-927E-DC45-9A31-6BC98DEAB6C8}"/>
              </a:ext>
            </a:extLst>
          </p:cNvPr>
          <p:cNvSpPr/>
          <p:nvPr/>
        </p:nvSpPr>
        <p:spPr>
          <a:xfrm>
            <a:off x="6426462" y="1127016"/>
            <a:ext cx="2667000" cy="4016484"/>
          </a:xfrm>
          <a:prstGeom prst="rect">
            <a:avLst/>
          </a:prstGeom>
        </p:spPr>
        <p:txBody>
          <a:bodyPr wrap="square">
            <a:spAutoFit/>
          </a:bodyPr>
          <a:lstStyle/>
          <a:p>
            <a:pPr marL="0" lvl="1" indent="243834">
              <a:buFont typeface="Arial"/>
              <a:buChar char="•"/>
            </a:pPr>
            <a:r>
              <a:rPr lang="en-US" sz="1700" dirty="0">
                <a:latin typeface="Arial"/>
                <a:cs typeface="Arial"/>
              </a:rPr>
              <a:t>Lowest overall ratings from the SOO team case ratings were for CAPE</a:t>
            </a:r>
          </a:p>
          <a:p>
            <a:pPr marL="0" lvl="1" indent="243834">
              <a:buFont typeface="Arial"/>
              <a:buChar char="•"/>
            </a:pPr>
            <a:endParaRPr lang="en-US" sz="1700" dirty="0">
              <a:latin typeface="Arial"/>
              <a:cs typeface="Arial"/>
            </a:endParaRPr>
          </a:p>
          <a:p>
            <a:pPr marL="0" lvl="1" indent="243834">
              <a:buFont typeface="Arial"/>
              <a:buChar char="•"/>
            </a:pPr>
            <a:r>
              <a:rPr lang="en-US" sz="1700" dirty="0">
                <a:latin typeface="Arial"/>
                <a:cs typeface="Arial"/>
              </a:rPr>
              <a:t>The only negative cumulative rating in the entire SOO assessment was for short-range CAPE forecasts</a:t>
            </a:r>
          </a:p>
          <a:p>
            <a:pPr marL="0" lvl="1" indent="243834">
              <a:buFont typeface="Arial"/>
              <a:buChar char="•"/>
            </a:pPr>
            <a:endParaRPr lang="en-US" sz="1700" dirty="0">
              <a:latin typeface="Arial"/>
              <a:cs typeface="Arial"/>
            </a:endParaRPr>
          </a:p>
          <a:p>
            <a:pPr marL="0" lvl="1" indent="243834">
              <a:buFont typeface="Arial"/>
              <a:buChar char="•"/>
            </a:pPr>
            <a:r>
              <a:rPr lang="en-US" sz="1700" dirty="0">
                <a:latin typeface="Arial"/>
                <a:cs typeface="Arial"/>
              </a:rPr>
              <a:t>A large number of ‘0’ (little difference) ratings for cool-season events skew the “as good or better” numbers</a:t>
            </a:r>
          </a:p>
        </p:txBody>
      </p:sp>
    </p:spTree>
    <p:extLst>
      <p:ext uri="{BB962C8B-B14F-4D97-AF65-F5344CB8AC3E}">
        <p14:creationId xmlns:p14="http://schemas.microsoft.com/office/powerpoint/2010/main" val="1749605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6457"/>
            <a:ext cx="8229600" cy="5143500"/>
          </a:xfrm>
          <a:prstGeom prst="rect">
            <a:avLst/>
          </a:prstGeom>
        </p:spPr>
      </p:pic>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2" y="3147485"/>
            <a:ext cx="9156633" cy="461643"/>
          </a:xfrm>
          <a:prstGeom prst="rect">
            <a:avLst/>
          </a:prstGeom>
          <a:noFill/>
        </p:spPr>
        <p:txBody>
          <a:bodyPr wrap="square" lIns="121890" tIns="60944" rIns="121890" bIns="60944" rtlCol="0">
            <a:spAutoFit/>
          </a:bodyPr>
          <a:lstStyle/>
          <a:p>
            <a:pPr algn="ctr"/>
            <a:r>
              <a:rPr lang="en-US" sz="2200" dirty="0">
                <a:solidFill>
                  <a:schemeClr val="bg1"/>
                </a:solidFill>
                <a:latin typeface="Arial"/>
                <a:cs typeface="Arial"/>
              </a:rPr>
              <a:t>https://</a:t>
            </a:r>
            <a:r>
              <a:rPr lang="en-US" sz="2200" dirty="0" err="1">
                <a:solidFill>
                  <a:schemeClr val="bg1"/>
                </a:solidFill>
                <a:latin typeface="Arial"/>
                <a:cs typeface="Arial"/>
              </a:rPr>
              <a:t>www.emc.ncep.noaa.gov</a:t>
            </a:r>
            <a:r>
              <a:rPr lang="en-US" sz="2200" dirty="0">
                <a:solidFill>
                  <a:schemeClr val="bg1"/>
                </a:solidFill>
                <a:latin typeface="Arial"/>
                <a:cs typeface="Arial"/>
              </a:rPr>
              <a:t>/users/meg/gfsv16/</a:t>
            </a:r>
          </a:p>
        </p:txBody>
      </p:sp>
      <p:sp>
        <p:nvSpPr>
          <p:cNvPr id="14" name="TextBox 13"/>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GFSv16 Evaluation Webpage</a:t>
            </a:r>
          </a:p>
        </p:txBody>
      </p:sp>
    </p:spTree>
    <p:extLst>
      <p:ext uri="{BB962C8B-B14F-4D97-AF65-F5344CB8AC3E}">
        <p14:creationId xmlns:p14="http://schemas.microsoft.com/office/powerpoint/2010/main" val="371218612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5F2F46-3565-4142-B373-241C74EBAA77}"/>
              </a:ext>
            </a:extLst>
          </p:cNvPr>
          <p:cNvPicPr>
            <a:picLocks noChangeAspect="1"/>
          </p:cNvPicPr>
          <p:nvPr/>
        </p:nvPicPr>
        <p:blipFill rotWithShape="1">
          <a:blip r:embed="rId2"/>
          <a:srcRect l="24575" t="50000" r="23967"/>
          <a:stretch/>
        </p:blipFill>
        <p:spPr>
          <a:xfrm>
            <a:off x="9190" y="1279620"/>
            <a:ext cx="3014963" cy="2375944"/>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Drier Soil Reduces Boundary Layer Moisture</a:t>
            </a:r>
          </a:p>
        </p:txBody>
      </p:sp>
      <p:sp>
        <p:nvSpPr>
          <p:cNvPr id="14" name="TextBox 13">
            <a:extLst>
              <a:ext uri="{FF2B5EF4-FFF2-40B4-BE49-F238E27FC236}">
                <a16:creationId xmlns:a16="http://schemas.microsoft.com/office/drawing/2014/main" xmlns="" id="{2721B4B7-7235-2D43-B2BE-E6661D5982DF}"/>
              </a:ext>
            </a:extLst>
          </p:cNvPr>
          <p:cNvSpPr txBox="1"/>
          <p:nvPr/>
        </p:nvSpPr>
        <p:spPr>
          <a:xfrm>
            <a:off x="160552" y="4153572"/>
            <a:ext cx="8921159" cy="769441"/>
          </a:xfrm>
          <a:prstGeom prst="rect">
            <a:avLst/>
          </a:prstGeom>
          <a:noFill/>
        </p:spPr>
        <p:txBody>
          <a:bodyPr wrap="square" rtlCol="0">
            <a:spAutoFit/>
          </a:bodyPr>
          <a:lstStyle/>
          <a:p>
            <a:pPr marL="434340" indent="-342900">
              <a:buFont typeface="Arial" panose="020B0604020202020204" pitchFamily="34" charset="0"/>
              <a:buChar char="•"/>
            </a:pPr>
            <a:r>
              <a:rPr lang="en-US" sz="1700" dirty="0">
                <a:latin typeface="Arial"/>
                <a:cs typeface="Arial"/>
              </a:rPr>
              <a:t>GFSv16 top level soil moisture is considerably drier than in v15</a:t>
            </a:r>
          </a:p>
          <a:p>
            <a:pPr marL="91440"/>
            <a:endParaRPr lang="en-US" sz="1000" dirty="0">
              <a:latin typeface="Arial"/>
              <a:cs typeface="Arial"/>
            </a:endParaRPr>
          </a:p>
          <a:p>
            <a:pPr marL="434340" indent="-342900">
              <a:buFont typeface="Arial" panose="020B0604020202020204" pitchFamily="34" charset="0"/>
              <a:buChar char="•"/>
            </a:pPr>
            <a:r>
              <a:rPr lang="en-US" sz="1700" dirty="0">
                <a:latin typeface="Arial"/>
                <a:cs typeface="Arial"/>
              </a:rPr>
              <a:t>Good alignment between lower 2-m dew points and largest areas of reduced CAPE</a:t>
            </a:r>
          </a:p>
        </p:txBody>
      </p:sp>
      <p:pic>
        <p:nvPicPr>
          <p:cNvPr id="20" name="Picture 19">
            <a:extLst>
              <a:ext uri="{FF2B5EF4-FFF2-40B4-BE49-F238E27FC236}">
                <a16:creationId xmlns:a16="http://schemas.microsoft.com/office/drawing/2014/main" xmlns="" id="{B5C69340-2A33-9647-AF18-0D96DB3F6991}"/>
              </a:ext>
            </a:extLst>
          </p:cNvPr>
          <p:cNvPicPr>
            <a:picLocks noChangeAspect="1"/>
          </p:cNvPicPr>
          <p:nvPr/>
        </p:nvPicPr>
        <p:blipFill rotWithShape="1">
          <a:blip r:embed="rId5"/>
          <a:srcRect l="24548" t="50083" r="24376"/>
          <a:stretch/>
        </p:blipFill>
        <p:spPr>
          <a:xfrm>
            <a:off x="6054983" y="1271435"/>
            <a:ext cx="2997642" cy="2375944"/>
          </a:xfrm>
          <a:prstGeom prst="rect">
            <a:avLst/>
          </a:prstGeom>
        </p:spPr>
      </p:pic>
      <p:sp>
        <p:nvSpPr>
          <p:cNvPr id="24" name="TextBox 23">
            <a:extLst>
              <a:ext uri="{FF2B5EF4-FFF2-40B4-BE49-F238E27FC236}">
                <a16:creationId xmlns:a16="http://schemas.microsoft.com/office/drawing/2014/main" xmlns="" id="{90605B0C-6D91-9045-8862-481D9602E0F2}"/>
              </a:ext>
            </a:extLst>
          </p:cNvPr>
          <p:cNvSpPr txBox="1"/>
          <p:nvPr/>
        </p:nvSpPr>
        <p:spPr>
          <a:xfrm>
            <a:off x="2132716" y="3718176"/>
            <a:ext cx="4783424" cy="307777"/>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Init: 00Z 23 July 2020     Valid: 00Z 24 July 2020 (F024) </a:t>
            </a:r>
          </a:p>
        </p:txBody>
      </p:sp>
      <p:sp>
        <p:nvSpPr>
          <p:cNvPr id="27" name="TextBox 26">
            <a:extLst>
              <a:ext uri="{FF2B5EF4-FFF2-40B4-BE49-F238E27FC236}">
                <a16:creationId xmlns:a16="http://schemas.microsoft.com/office/drawing/2014/main" xmlns="" id="{215C7EB2-9CC8-964C-B427-0E6EF6494E66}"/>
              </a:ext>
            </a:extLst>
          </p:cNvPr>
          <p:cNvSpPr txBox="1"/>
          <p:nvPr/>
        </p:nvSpPr>
        <p:spPr>
          <a:xfrm>
            <a:off x="3126770" y="2844594"/>
            <a:ext cx="663976"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F024</a:t>
            </a:r>
          </a:p>
        </p:txBody>
      </p:sp>
      <p:pic>
        <p:nvPicPr>
          <p:cNvPr id="3" name="Picture 2">
            <a:extLst>
              <a:ext uri="{FF2B5EF4-FFF2-40B4-BE49-F238E27FC236}">
                <a16:creationId xmlns:a16="http://schemas.microsoft.com/office/drawing/2014/main" xmlns="" id="{DC065503-164B-3440-AC5A-2EB319F32F51}"/>
              </a:ext>
            </a:extLst>
          </p:cNvPr>
          <p:cNvPicPr>
            <a:picLocks noChangeAspect="1"/>
          </p:cNvPicPr>
          <p:nvPr/>
        </p:nvPicPr>
        <p:blipFill rotWithShape="1">
          <a:blip r:embed="rId6"/>
          <a:srcRect l="24501" t="50000" r="24234"/>
          <a:stretch/>
        </p:blipFill>
        <p:spPr>
          <a:xfrm>
            <a:off x="3018804" y="1279953"/>
            <a:ext cx="3011249" cy="2381945"/>
          </a:xfrm>
          <a:prstGeom prst="rect">
            <a:avLst/>
          </a:prstGeom>
        </p:spPr>
      </p:pic>
      <p:sp>
        <p:nvSpPr>
          <p:cNvPr id="28" name="TextBox 27">
            <a:extLst>
              <a:ext uri="{FF2B5EF4-FFF2-40B4-BE49-F238E27FC236}">
                <a16:creationId xmlns:a16="http://schemas.microsoft.com/office/drawing/2014/main" xmlns="" id="{D14C29FD-21EA-944E-9AC8-B5BBFA1D72DD}"/>
              </a:ext>
            </a:extLst>
          </p:cNvPr>
          <p:cNvSpPr txBox="1"/>
          <p:nvPr/>
        </p:nvSpPr>
        <p:spPr>
          <a:xfrm>
            <a:off x="50032" y="1428340"/>
            <a:ext cx="1173514" cy="646331"/>
          </a:xfrm>
          <a:prstGeom prst="rect">
            <a:avLst/>
          </a:prstGeom>
          <a:solidFill>
            <a:schemeClr val="bg1"/>
          </a:solidFill>
          <a:ln w="25400">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F024</a:t>
            </a:r>
          </a:p>
          <a:p>
            <a:pPr algn="ctr"/>
            <a:r>
              <a:rPr lang="en-US" sz="1200" b="1" dirty="0">
                <a:latin typeface="Arial" panose="020B0604020202020204" pitchFamily="34" charset="0"/>
                <a:cs typeface="Arial" panose="020B0604020202020204" pitchFamily="34" charset="0"/>
              </a:rPr>
              <a:t>Top Level Soil Moisture</a:t>
            </a:r>
          </a:p>
        </p:txBody>
      </p:sp>
      <p:sp>
        <p:nvSpPr>
          <p:cNvPr id="25" name="TextBox 24">
            <a:extLst>
              <a:ext uri="{FF2B5EF4-FFF2-40B4-BE49-F238E27FC236}">
                <a16:creationId xmlns:a16="http://schemas.microsoft.com/office/drawing/2014/main" xmlns="" id="{54076E1B-FCA4-0949-ADC0-F1F4889ADC6B}"/>
              </a:ext>
            </a:extLst>
          </p:cNvPr>
          <p:cNvSpPr txBox="1"/>
          <p:nvPr/>
        </p:nvSpPr>
        <p:spPr>
          <a:xfrm>
            <a:off x="3068836" y="1414561"/>
            <a:ext cx="1173514" cy="646331"/>
          </a:xfrm>
          <a:prstGeom prst="rect">
            <a:avLst/>
          </a:prstGeom>
          <a:solidFill>
            <a:schemeClr val="bg1"/>
          </a:solidFill>
          <a:ln w="25400">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F024</a:t>
            </a:r>
          </a:p>
          <a:p>
            <a:pPr algn="ctr"/>
            <a:r>
              <a:rPr lang="en-US" sz="1200" b="1" dirty="0">
                <a:latin typeface="Arial" panose="020B0604020202020204" pitchFamily="34" charset="0"/>
                <a:cs typeface="Arial" panose="020B0604020202020204" pitchFamily="34" charset="0"/>
              </a:rPr>
              <a:t>2-m Dew Point</a:t>
            </a:r>
          </a:p>
        </p:txBody>
      </p:sp>
      <p:sp>
        <p:nvSpPr>
          <p:cNvPr id="26" name="TextBox 25">
            <a:extLst>
              <a:ext uri="{FF2B5EF4-FFF2-40B4-BE49-F238E27FC236}">
                <a16:creationId xmlns:a16="http://schemas.microsoft.com/office/drawing/2014/main" xmlns="" id="{C7038058-0E51-9443-A03B-530CE107CF84}"/>
              </a:ext>
            </a:extLst>
          </p:cNvPr>
          <p:cNvSpPr txBox="1"/>
          <p:nvPr/>
        </p:nvSpPr>
        <p:spPr>
          <a:xfrm>
            <a:off x="6104262" y="1428340"/>
            <a:ext cx="1173514" cy="646331"/>
          </a:xfrm>
          <a:prstGeom prst="rect">
            <a:avLst/>
          </a:prstGeom>
          <a:solidFill>
            <a:schemeClr val="bg1"/>
          </a:solidFill>
          <a:ln w="25400">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F024</a:t>
            </a:r>
          </a:p>
          <a:p>
            <a:pPr algn="ctr"/>
            <a:r>
              <a:rPr lang="en-US" sz="1200" b="1" dirty="0" err="1">
                <a:latin typeface="Arial" panose="020B0604020202020204" pitchFamily="34" charset="0"/>
                <a:cs typeface="Arial" panose="020B0604020202020204" pitchFamily="34" charset="0"/>
              </a:rPr>
              <a:t>Sfc</a:t>
            </a:r>
            <a:r>
              <a:rPr lang="en-US" sz="1200" b="1" dirty="0">
                <a:latin typeface="Arial" panose="020B0604020202020204" pitchFamily="34" charset="0"/>
                <a:cs typeface="Arial" panose="020B0604020202020204" pitchFamily="34" charset="0"/>
              </a:rPr>
              <a:t>-Based CAPE</a:t>
            </a:r>
          </a:p>
        </p:txBody>
      </p:sp>
      <p:sp>
        <p:nvSpPr>
          <p:cNvPr id="23" name="TextBox 22">
            <a:extLst>
              <a:ext uri="{FF2B5EF4-FFF2-40B4-BE49-F238E27FC236}">
                <a16:creationId xmlns:a16="http://schemas.microsoft.com/office/drawing/2014/main" xmlns="" id="{BB079F34-8A54-E54A-A260-8A2AF0F646BB}"/>
              </a:ext>
            </a:extLst>
          </p:cNvPr>
          <p:cNvSpPr txBox="1"/>
          <p:nvPr/>
        </p:nvSpPr>
        <p:spPr>
          <a:xfrm>
            <a:off x="3544845" y="966340"/>
            <a:ext cx="1998133" cy="307777"/>
          </a:xfrm>
          <a:prstGeom prst="rect">
            <a:avLst/>
          </a:prstGeom>
          <a:solidFill>
            <a:srgbClr val="FBFF53"/>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v16 - v15 Differences</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80848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Tendency to Overmix the Boundary Layer</a:t>
            </a:r>
          </a:p>
        </p:txBody>
      </p:sp>
      <p:pic>
        <p:nvPicPr>
          <p:cNvPr id="25" name="Picture 24">
            <a:extLst>
              <a:ext uri="{FF2B5EF4-FFF2-40B4-BE49-F238E27FC236}">
                <a16:creationId xmlns:a16="http://schemas.microsoft.com/office/drawing/2014/main" xmlns="" id="{DABA1F11-2AE1-7C48-9F49-AD6749D2ADE0}"/>
              </a:ext>
            </a:extLst>
          </p:cNvPr>
          <p:cNvPicPr>
            <a:picLocks noChangeAspect="1"/>
          </p:cNvPicPr>
          <p:nvPr/>
        </p:nvPicPr>
        <p:blipFill>
          <a:blip r:embed="rId4"/>
          <a:srcRect/>
          <a:stretch/>
        </p:blipFill>
        <p:spPr>
          <a:xfrm>
            <a:off x="811192" y="1051322"/>
            <a:ext cx="3600883" cy="3331525"/>
          </a:xfrm>
          <a:prstGeom prst="rect">
            <a:avLst/>
          </a:prstGeom>
        </p:spPr>
      </p:pic>
      <p:pic>
        <p:nvPicPr>
          <p:cNvPr id="27" name="Picture 26">
            <a:extLst>
              <a:ext uri="{FF2B5EF4-FFF2-40B4-BE49-F238E27FC236}">
                <a16:creationId xmlns:a16="http://schemas.microsoft.com/office/drawing/2014/main" xmlns="" id="{39B72825-A320-B945-8C24-05993A771D9A}"/>
              </a:ext>
            </a:extLst>
          </p:cNvPr>
          <p:cNvPicPr>
            <a:picLocks noChangeAspect="1"/>
          </p:cNvPicPr>
          <p:nvPr/>
        </p:nvPicPr>
        <p:blipFill>
          <a:blip r:embed="rId5"/>
          <a:srcRect/>
          <a:stretch/>
        </p:blipFill>
        <p:spPr>
          <a:xfrm>
            <a:off x="4758162" y="1051323"/>
            <a:ext cx="3600882" cy="3331525"/>
          </a:xfrm>
          <a:prstGeom prst="rect">
            <a:avLst/>
          </a:prstGeom>
        </p:spPr>
      </p:pic>
      <p:sp>
        <p:nvSpPr>
          <p:cNvPr id="28" name="TextBox 27">
            <a:extLst>
              <a:ext uri="{FF2B5EF4-FFF2-40B4-BE49-F238E27FC236}">
                <a16:creationId xmlns:a16="http://schemas.microsoft.com/office/drawing/2014/main" xmlns="" id="{6E9F502A-365B-FF48-B9B9-8E6DF9066C39}"/>
              </a:ext>
            </a:extLst>
          </p:cNvPr>
          <p:cNvSpPr txBox="1"/>
          <p:nvPr/>
        </p:nvSpPr>
        <p:spPr>
          <a:xfrm>
            <a:off x="160552" y="4693455"/>
            <a:ext cx="8921159" cy="353943"/>
          </a:xfrm>
          <a:prstGeom prst="rect">
            <a:avLst/>
          </a:prstGeom>
          <a:noFill/>
        </p:spPr>
        <p:txBody>
          <a:bodyPr wrap="square" rtlCol="0">
            <a:spAutoFit/>
          </a:bodyPr>
          <a:lstStyle/>
          <a:p>
            <a:pPr marL="434340" indent="-342900">
              <a:buFont typeface="Arial" panose="020B0604020202020204" pitchFamily="34" charset="0"/>
              <a:buChar char="•"/>
            </a:pPr>
            <a:r>
              <a:rPr lang="en-US" sz="1700" dirty="0">
                <a:latin typeface="Arial"/>
                <a:cs typeface="Arial"/>
              </a:rPr>
              <a:t>Largest CAPE reductions are collocated with largest 2-m dewpoint reductions</a:t>
            </a:r>
          </a:p>
        </p:txBody>
      </p:sp>
      <p:sp>
        <p:nvSpPr>
          <p:cNvPr id="29" name="TextBox 28">
            <a:extLst>
              <a:ext uri="{FF2B5EF4-FFF2-40B4-BE49-F238E27FC236}">
                <a16:creationId xmlns:a16="http://schemas.microsoft.com/office/drawing/2014/main" xmlns="" id="{DF75ED22-7C37-4A48-A0F4-B96DC68946F8}"/>
              </a:ext>
            </a:extLst>
          </p:cNvPr>
          <p:cNvSpPr txBox="1"/>
          <p:nvPr/>
        </p:nvSpPr>
        <p:spPr>
          <a:xfrm>
            <a:off x="1928872" y="4399566"/>
            <a:ext cx="5286255" cy="307777"/>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Init: 12Z 16 August 2019     Valid: 00Z 17 August 2019 (F012) </a:t>
            </a:r>
          </a:p>
        </p:txBody>
      </p:sp>
      <p:sp>
        <p:nvSpPr>
          <p:cNvPr id="30" name="TextBox 29">
            <a:extLst>
              <a:ext uri="{FF2B5EF4-FFF2-40B4-BE49-F238E27FC236}">
                <a16:creationId xmlns:a16="http://schemas.microsoft.com/office/drawing/2014/main" xmlns="" id="{B0793656-FF92-0741-82FF-39D34563A009}"/>
              </a:ext>
            </a:extLst>
          </p:cNvPr>
          <p:cNvSpPr txBox="1"/>
          <p:nvPr/>
        </p:nvSpPr>
        <p:spPr>
          <a:xfrm>
            <a:off x="2653873" y="2128969"/>
            <a:ext cx="904781"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GFSv16</a:t>
            </a:r>
            <a:endParaRPr lang="en-US" sz="1200" b="1"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A6743391-97E8-2D4C-BBF2-3A6C82FC44A2}"/>
              </a:ext>
            </a:extLst>
          </p:cNvPr>
          <p:cNvSpPr txBox="1"/>
          <p:nvPr/>
        </p:nvSpPr>
        <p:spPr>
          <a:xfrm>
            <a:off x="841086" y="2128969"/>
            <a:ext cx="904781"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GFSv15</a:t>
            </a:r>
            <a:endParaRPr lang="en-US" sz="12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xmlns="" id="{D9D3366A-B2F2-3641-B98C-7E1EB17566A3}"/>
              </a:ext>
            </a:extLst>
          </p:cNvPr>
          <p:cNvSpPr txBox="1"/>
          <p:nvPr/>
        </p:nvSpPr>
        <p:spPr>
          <a:xfrm>
            <a:off x="2653873" y="3615344"/>
            <a:ext cx="583103" cy="523220"/>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RAP</a:t>
            </a:r>
          </a:p>
          <a:p>
            <a:pPr algn="ctr"/>
            <a:r>
              <a:rPr lang="en-US" sz="1400" b="1" dirty="0">
                <a:latin typeface="Arial" panose="020B0604020202020204" pitchFamily="34" charset="0"/>
                <a:cs typeface="Arial" panose="020B0604020202020204" pitchFamily="34" charset="0"/>
              </a:rPr>
              <a:t>ANL</a:t>
            </a:r>
            <a:endParaRPr lang="en-US" sz="12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7C2417E7-E9A1-3B41-A37C-74F113BB8573}"/>
              </a:ext>
            </a:extLst>
          </p:cNvPr>
          <p:cNvSpPr txBox="1"/>
          <p:nvPr/>
        </p:nvSpPr>
        <p:spPr>
          <a:xfrm>
            <a:off x="841086" y="3830787"/>
            <a:ext cx="974855"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v16 - v15</a:t>
            </a:r>
            <a:endParaRPr lang="en-US" sz="1200" b="1"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3B27CB67-76FE-0B40-BB58-2AF679E85C54}"/>
              </a:ext>
            </a:extLst>
          </p:cNvPr>
          <p:cNvSpPr txBox="1"/>
          <p:nvPr/>
        </p:nvSpPr>
        <p:spPr>
          <a:xfrm>
            <a:off x="6598973" y="2128969"/>
            <a:ext cx="904781"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GFSv16</a:t>
            </a:r>
            <a:endParaRPr lang="en-US" sz="1200" b="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xmlns="" id="{A805E54E-AC79-AA4B-AFA2-3686AB2C76DA}"/>
              </a:ext>
            </a:extLst>
          </p:cNvPr>
          <p:cNvSpPr txBox="1"/>
          <p:nvPr/>
        </p:nvSpPr>
        <p:spPr>
          <a:xfrm>
            <a:off x="4786186" y="2128969"/>
            <a:ext cx="904781"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GFSv15</a:t>
            </a:r>
            <a:endParaRPr lang="en-US" sz="1200" b="1"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xmlns="" id="{ABEE1FED-E906-CC4F-BFD0-A6C4957C657A}"/>
              </a:ext>
            </a:extLst>
          </p:cNvPr>
          <p:cNvSpPr txBox="1"/>
          <p:nvPr/>
        </p:nvSpPr>
        <p:spPr>
          <a:xfrm>
            <a:off x="6598974" y="3615344"/>
            <a:ext cx="616154" cy="523220"/>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RAP</a:t>
            </a:r>
          </a:p>
          <a:p>
            <a:pPr algn="ctr"/>
            <a:r>
              <a:rPr lang="en-US" sz="1400" b="1" dirty="0">
                <a:latin typeface="Arial" panose="020B0604020202020204" pitchFamily="34" charset="0"/>
                <a:cs typeface="Arial" panose="020B0604020202020204" pitchFamily="34" charset="0"/>
              </a:rPr>
              <a:t>ANL</a:t>
            </a:r>
            <a:endParaRPr lang="en-US" sz="1200" b="1"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7CD5C1D8-C931-144E-AF9B-D0A19281D12A}"/>
              </a:ext>
            </a:extLst>
          </p:cNvPr>
          <p:cNvSpPr txBox="1"/>
          <p:nvPr/>
        </p:nvSpPr>
        <p:spPr>
          <a:xfrm>
            <a:off x="4786186" y="3830787"/>
            <a:ext cx="974855"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v16 - v15</a:t>
            </a:r>
            <a:endParaRPr lang="en-US" sz="1200" b="1"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D9E9E5D7-C4B1-8246-A7D4-65EA4795009F}"/>
              </a:ext>
            </a:extLst>
          </p:cNvPr>
          <p:cNvSpPr txBox="1"/>
          <p:nvPr/>
        </p:nvSpPr>
        <p:spPr>
          <a:xfrm>
            <a:off x="8376089" y="1297072"/>
            <a:ext cx="771365" cy="307777"/>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2-m Td</a:t>
            </a:r>
          </a:p>
        </p:txBody>
      </p:sp>
      <p:sp>
        <p:nvSpPr>
          <p:cNvPr id="39" name="TextBox 38">
            <a:extLst>
              <a:ext uri="{FF2B5EF4-FFF2-40B4-BE49-F238E27FC236}">
                <a16:creationId xmlns:a16="http://schemas.microsoft.com/office/drawing/2014/main" xmlns="" id="{A509B0A1-B5FA-9F41-A59B-E6CC0F1E36AD}"/>
              </a:ext>
            </a:extLst>
          </p:cNvPr>
          <p:cNvSpPr txBox="1"/>
          <p:nvPr/>
        </p:nvSpPr>
        <p:spPr>
          <a:xfrm>
            <a:off x="32736" y="1297072"/>
            <a:ext cx="684803" cy="307777"/>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CAPE</a:t>
            </a:r>
          </a:p>
        </p:txBody>
      </p:sp>
      <p:sp>
        <p:nvSpPr>
          <p:cNvPr id="23" name="5-Point Star 22">
            <a:extLst>
              <a:ext uri="{FF2B5EF4-FFF2-40B4-BE49-F238E27FC236}">
                <a16:creationId xmlns:a16="http://schemas.microsoft.com/office/drawing/2014/main" xmlns="" id="{B5F577B4-2ADB-BF44-88F2-8E15943F9CB6}"/>
              </a:ext>
            </a:extLst>
          </p:cNvPr>
          <p:cNvSpPr/>
          <p:nvPr/>
        </p:nvSpPr>
        <p:spPr>
          <a:xfrm>
            <a:off x="1805946" y="2996385"/>
            <a:ext cx="202651" cy="171850"/>
          </a:xfrm>
          <a:prstGeom prst="star5">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5-Point Star 23">
            <a:extLst>
              <a:ext uri="{FF2B5EF4-FFF2-40B4-BE49-F238E27FC236}">
                <a16:creationId xmlns:a16="http://schemas.microsoft.com/office/drawing/2014/main" xmlns="" id="{FDEF1BEC-7956-CC4E-9541-66DE0B4FA8D6}"/>
              </a:ext>
            </a:extLst>
          </p:cNvPr>
          <p:cNvSpPr/>
          <p:nvPr/>
        </p:nvSpPr>
        <p:spPr>
          <a:xfrm>
            <a:off x="1818834" y="3321164"/>
            <a:ext cx="202651" cy="171850"/>
          </a:xfrm>
          <a:prstGeom prst="star5">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233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animBg="1"/>
      <p:bldP spid="35" grpId="0" animBg="1"/>
      <p:bldP spid="36" grpId="0" animBg="1"/>
      <p:bldP spid="37" grpId="0" animBg="1"/>
      <p:bldP spid="38" grpId="0"/>
      <p:bldP spid="23" grpId="0" animBg="1"/>
      <p:bldP spid="2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Tendency to Overmix the Boundary Layer</a:t>
            </a:r>
          </a:p>
        </p:txBody>
      </p:sp>
      <p:pic>
        <p:nvPicPr>
          <p:cNvPr id="3" name="Picture 2">
            <a:extLst>
              <a:ext uri="{FF2B5EF4-FFF2-40B4-BE49-F238E27FC236}">
                <a16:creationId xmlns:a16="http://schemas.microsoft.com/office/drawing/2014/main" xmlns="" id="{4946F6FE-3844-E74B-AACD-82A5FCDA3E3D}"/>
              </a:ext>
            </a:extLst>
          </p:cNvPr>
          <p:cNvPicPr>
            <a:picLocks noChangeAspect="1"/>
          </p:cNvPicPr>
          <p:nvPr/>
        </p:nvPicPr>
        <p:blipFill>
          <a:blip r:embed="rId4"/>
          <a:srcRect/>
          <a:stretch/>
        </p:blipFill>
        <p:spPr>
          <a:xfrm>
            <a:off x="299274" y="1317293"/>
            <a:ext cx="4260156" cy="3077274"/>
          </a:xfrm>
          <a:prstGeom prst="rect">
            <a:avLst/>
          </a:prstGeom>
        </p:spPr>
      </p:pic>
      <p:pic>
        <p:nvPicPr>
          <p:cNvPr id="26" name="Picture 25">
            <a:extLst>
              <a:ext uri="{FF2B5EF4-FFF2-40B4-BE49-F238E27FC236}">
                <a16:creationId xmlns:a16="http://schemas.microsoft.com/office/drawing/2014/main" xmlns="" id="{E78B08EB-A356-464F-AB89-4618D45FE6E9}"/>
              </a:ext>
            </a:extLst>
          </p:cNvPr>
          <p:cNvPicPr>
            <a:picLocks noChangeAspect="1"/>
          </p:cNvPicPr>
          <p:nvPr/>
        </p:nvPicPr>
        <p:blipFill>
          <a:blip r:embed="rId5"/>
          <a:srcRect/>
          <a:stretch/>
        </p:blipFill>
        <p:spPr>
          <a:xfrm>
            <a:off x="4749647" y="1328982"/>
            <a:ext cx="4277944" cy="3064531"/>
          </a:xfrm>
          <a:prstGeom prst="rect">
            <a:avLst/>
          </a:prstGeom>
        </p:spPr>
      </p:pic>
      <p:sp>
        <p:nvSpPr>
          <p:cNvPr id="13" name="TextBox 12">
            <a:extLst>
              <a:ext uri="{FF2B5EF4-FFF2-40B4-BE49-F238E27FC236}">
                <a16:creationId xmlns:a16="http://schemas.microsoft.com/office/drawing/2014/main" xmlns="" id="{517EB5E2-6D48-F748-9023-9DD2584DFFCC}"/>
              </a:ext>
            </a:extLst>
          </p:cNvPr>
          <p:cNvSpPr txBox="1"/>
          <p:nvPr/>
        </p:nvSpPr>
        <p:spPr>
          <a:xfrm>
            <a:off x="3239185" y="941109"/>
            <a:ext cx="268210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01FF"/>
                </a:solidFill>
                <a:effectLst/>
                <a:uLnTx/>
                <a:uFillTx/>
                <a:latin typeface="Arial" panose="020B0604020202020204" pitchFamily="34" charset="0"/>
                <a:cs typeface="Arial" panose="020B0604020202020204" pitchFamily="34" charset="0"/>
              </a:rPr>
              <a:t>GFSv15</a:t>
            </a:r>
            <a:r>
              <a:rPr lang="en-US" sz="1400" b="1" dirty="0">
                <a:solidFill>
                  <a:prstClr val="black"/>
                </a:solidFill>
                <a:latin typeface="Arial" panose="020B0604020202020204" pitchFamily="34" charset="0"/>
                <a:cs typeface="Arial" panose="020B0604020202020204" pitchFamily="34" charset="0"/>
              </a:rPr>
              <a:t>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GFSv16     </a:t>
            </a:r>
            <a:r>
              <a:rPr kumimoji="0" lang="en-US" sz="14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Obs</a:t>
            </a:r>
            <a:endParaRPr kumimoji="0" lang="en-US" sz="1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06B8F949-EF79-304B-AAEA-D1B07E9FBCDE}"/>
              </a:ext>
            </a:extLst>
          </p:cNvPr>
          <p:cNvSpPr txBox="1"/>
          <p:nvPr/>
        </p:nvSpPr>
        <p:spPr>
          <a:xfrm>
            <a:off x="1928872" y="4399566"/>
            <a:ext cx="5286255" cy="307777"/>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Init: 12Z 16 August 2019     Valid: 00Z 17 August 2019 (F012) </a:t>
            </a:r>
          </a:p>
        </p:txBody>
      </p:sp>
      <p:sp>
        <p:nvSpPr>
          <p:cNvPr id="17" name="TextBox 16">
            <a:extLst>
              <a:ext uri="{FF2B5EF4-FFF2-40B4-BE49-F238E27FC236}">
                <a16:creationId xmlns:a16="http://schemas.microsoft.com/office/drawing/2014/main" xmlns="" id="{9F3E50AB-9316-F74E-AD02-4D1885384E4F}"/>
              </a:ext>
            </a:extLst>
          </p:cNvPr>
          <p:cNvSpPr txBox="1"/>
          <p:nvPr/>
        </p:nvSpPr>
        <p:spPr>
          <a:xfrm>
            <a:off x="6711696" y="1745853"/>
            <a:ext cx="1548826" cy="523220"/>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Norman, OK</a:t>
            </a:r>
          </a:p>
          <a:p>
            <a:pPr algn="ctr"/>
            <a:r>
              <a:rPr lang="en-US" sz="1400" b="1" dirty="0">
                <a:latin typeface="Arial" panose="020B0604020202020204" pitchFamily="34" charset="0"/>
                <a:cs typeface="Arial" panose="020B0604020202020204" pitchFamily="34" charset="0"/>
              </a:rPr>
              <a:t>(OUN)</a:t>
            </a:r>
            <a:endParaRPr lang="en-US" sz="11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50B2850B-5DE6-0A47-9F87-56101E734B12}"/>
              </a:ext>
            </a:extLst>
          </p:cNvPr>
          <p:cNvSpPr txBox="1"/>
          <p:nvPr/>
        </p:nvSpPr>
        <p:spPr>
          <a:xfrm>
            <a:off x="2606040" y="1745853"/>
            <a:ext cx="1226289" cy="523220"/>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Fort Worth, TX (FWD)</a:t>
            </a:r>
            <a:endParaRPr lang="en-US" sz="11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F4EB0BAC-FDCB-5444-ACC0-CE7FE12FB2DD}"/>
              </a:ext>
            </a:extLst>
          </p:cNvPr>
          <p:cNvSpPr txBox="1"/>
          <p:nvPr/>
        </p:nvSpPr>
        <p:spPr>
          <a:xfrm>
            <a:off x="160552" y="4693455"/>
            <a:ext cx="8921159" cy="353943"/>
          </a:xfrm>
          <a:prstGeom prst="rect">
            <a:avLst/>
          </a:prstGeom>
          <a:noFill/>
        </p:spPr>
        <p:txBody>
          <a:bodyPr wrap="square" rtlCol="0">
            <a:spAutoFit/>
          </a:bodyPr>
          <a:lstStyle/>
          <a:p>
            <a:pPr marL="434340" indent="-342900">
              <a:buFont typeface="Arial" panose="020B0604020202020204" pitchFamily="34" charset="0"/>
              <a:buChar char="•"/>
            </a:pPr>
            <a:r>
              <a:rPr lang="en-US" sz="1700" b="1" dirty="0">
                <a:solidFill>
                  <a:srgbClr val="FF0000"/>
                </a:solidFill>
                <a:latin typeface="Arial"/>
                <a:cs typeface="Arial"/>
              </a:rPr>
              <a:t>GFSv16</a:t>
            </a:r>
            <a:r>
              <a:rPr lang="en-US" sz="1700" dirty="0">
                <a:latin typeface="Arial"/>
                <a:cs typeface="Arial"/>
              </a:rPr>
              <a:t> PBL was drier/warmer/deeper than </a:t>
            </a:r>
            <a:r>
              <a:rPr lang="en-US" sz="1700" b="1" dirty="0">
                <a:solidFill>
                  <a:srgbClr val="0201FF"/>
                </a:solidFill>
                <a:latin typeface="Arial"/>
                <a:cs typeface="Arial"/>
              </a:rPr>
              <a:t>GFSv15</a:t>
            </a:r>
            <a:r>
              <a:rPr lang="en-US" sz="1700" dirty="0">
                <a:latin typeface="Arial"/>
                <a:cs typeface="Arial"/>
              </a:rPr>
              <a:t> and </a:t>
            </a:r>
            <a:r>
              <a:rPr lang="en-US" sz="1700" b="1" dirty="0" err="1">
                <a:latin typeface="Arial"/>
                <a:cs typeface="Arial"/>
              </a:rPr>
              <a:t>obs</a:t>
            </a:r>
            <a:r>
              <a:rPr lang="en-US" sz="1700" dirty="0">
                <a:latin typeface="Arial"/>
                <a:cs typeface="Arial"/>
              </a:rPr>
              <a:t> in the unstable air</a:t>
            </a:r>
          </a:p>
        </p:txBody>
      </p:sp>
    </p:spTree>
    <p:extLst>
      <p:ext uri="{BB962C8B-B14F-4D97-AF65-F5344CB8AC3E}">
        <p14:creationId xmlns:p14="http://schemas.microsoft.com/office/powerpoint/2010/main" val="25394390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C:\Users\Weizhong\Documents\noaa\FV3\Soilm_PBL\case_2019081612\Fig_FWD_Sep10\Qv_sounding_FWD_P_FH12_TKE_K_2019081612_500.png">
            <a:extLst>
              <a:ext uri="{FF2B5EF4-FFF2-40B4-BE49-F238E27FC236}">
                <a16:creationId xmlns:a16="http://schemas.microsoft.com/office/drawing/2014/main" xmlns="" id="{228C3568-076C-F34A-8CAC-371B26F41DFF}"/>
              </a:ext>
            </a:extLst>
          </p:cNvPr>
          <p:cNvPicPr>
            <a:picLocks noChangeAspect="1" noChangeArrowheads="1"/>
          </p:cNvPicPr>
          <p:nvPr/>
        </p:nvPicPr>
        <p:blipFill>
          <a:blip r:embed="rId2"/>
          <a:srcRect/>
          <a:stretch>
            <a:fillRect/>
          </a:stretch>
        </p:blipFill>
        <p:spPr bwMode="auto">
          <a:xfrm>
            <a:off x="50031" y="1315575"/>
            <a:ext cx="4595315" cy="3550926"/>
          </a:xfrm>
          <a:prstGeom prst="rect">
            <a:avLst/>
          </a:prstGeom>
          <a:noFill/>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Tendency to Overmix the Boundary Layer</a:t>
            </a:r>
          </a:p>
        </p:txBody>
      </p:sp>
      <p:sp>
        <p:nvSpPr>
          <p:cNvPr id="27" name="Text Box 3">
            <a:extLst>
              <a:ext uri="{FF2B5EF4-FFF2-40B4-BE49-F238E27FC236}">
                <a16:creationId xmlns:a16="http://schemas.microsoft.com/office/drawing/2014/main" xmlns="" id="{37B4D223-0E4B-574C-86F1-850433A2513E}"/>
              </a:ext>
            </a:extLst>
          </p:cNvPr>
          <p:cNvSpPr txBox="1">
            <a:spLocks noChangeArrowheads="1"/>
          </p:cNvSpPr>
          <p:nvPr/>
        </p:nvSpPr>
        <p:spPr bwMode="auto">
          <a:xfrm>
            <a:off x="2488433" y="1686884"/>
            <a:ext cx="1797579" cy="309958"/>
          </a:xfrm>
          <a:prstGeom prst="rect">
            <a:avLst/>
          </a:prstGeom>
          <a:noFill/>
          <a:ln w="9525">
            <a:noFill/>
            <a:round/>
            <a:headEnd/>
            <a:tailEnd/>
          </a:ln>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FF0000"/>
                </a:solidFill>
                <a:latin typeface="Arial" panose="020B0604020202020204" pitchFamily="34" charset="0"/>
                <a:cs typeface="Arial" panose="020B0604020202020204" pitchFamily="34" charset="0"/>
              </a:rPr>
              <a:t>F12 qv at FWD</a:t>
            </a:r>
          </a:p>
        </p:txBody>
      </p:sp>
      <p:sp>
        <p:nvSpPr>
          <p:cNvPr id="2" name="TextBox 1">
            <a:extLst>
              <a:ext uri="{FF2B5EF4-FFF2-40B4-BE49-F238E27FC236}">
                <a16:creationId xmlns:a16="http://schemas.microsoft.com/office/drawing/2014/main" xmlns="" id="{039A3962-D7FD-2448-9AEA-DFA491228FE4}"/>
              </a:ext>
            </a:extLst>
          </p:cNvPr>
          <p:cNvSpPr txBox="1"/>
          <p:nvPr/>
        </p:nvSpPr>
        <p:spPr>
          <a:xfrm>
            <a:off x="2811437" y="989928"/>
            <a:ext cx="3619389" cy="369332"/>
          </a:xfrm>
          <a:prstGeom prst="rect">
            <a:avLst/>
          </a:prstGeom>
          <a:noFill/>
        </p:spPr>
        <p:txBody>
          <a:bodyPr wrap="none" rtlCol="0">
            <a:spAutoFit/>
          </a:bodyPr>
          <a:lstStyle/>
          <a:p>
            <a:r>
              <a:rPr lang="en-US" dirty="0"/>
              <a:t>Experiments run by </a:t>
            </a:r>
            <a:r>
              <a:rPr lang="en-US" dirty="0" err="1"/>
              <a:t>Weizhong</a:t>
            </a:r>
            <a:r>
              <a:rPr lang="en-US" dirty="0"/>
              <a:t> Zheng</a:t>
            </a:r>
          </a:p>
        </p:txBody>
      </p:sp>
      <p:sp>
        <p:nvSpPr>
          <p:cNvPr id="3" name="TextBox 2">
            <a:extLst>
              <a:ext uri="{FF2B5EF4-FFF2-40B4-BE49-F238E27FC236}">
                <a16:creationId xmlns:a16="http://schemas.microsoft.com/office/drawing/2014/main" xmlns="" id="{81FEF1F2-371D-364D-9524-4044A8929E71}"/>
              </a:ext>
            </a:extLst>
          </p:cNvPr>
          <p:cNvSpPr txBox="1"/>
          <p:nvPr/>
        </p:nvSpPr>
        <p:spPr>
          <a:xfrm>
            <a:off x="714902" y="4589502"/>
            <a:ext cx="3547061" cy="553998"/>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Minor sensitivity to PBL scheme;  major</a:t>
            </a:r>
          </a:p>
          <a:p>
            <a:r>
              <a:rPr lang="en-US" sz="1500" dirty="0">
                <a:latin typeface="Arial" panose="020B0604020202020204" pitchFamily="34" charset="0"/>
                <a:cs typeface="Arial" panose="020B0604020202020204" pitchFamily="34" charset="0"/>
              </a:rPr>
              <a:t>  sensitivity to initial conditions</a:t>
            </a:r>
          </a:p>
        </p:txBody>
      </p:sp>
      <p:pic>
        <p:nvPicPr>
          <p:cNvPr id="29" name="Picture 2" descr="C:\Users\Weizhong\Documents\noaa\FV3\Soilm_PBL\case_2019081612\Fig_FWD_Sep14\Qv_sounding_FWD_P_FH12_TKE_K_2019081612_500_ICsfc.png">
            <a:extLst>
              <a:ext uri="{FF2B5EF4-FFF2-40B4-BE49-F238E27FC236}">
                <a16:creationId xmlns:a16="http://schemas.microsoft.com/office/drawing/2014/main" xmlns="" id="{B54D4291-9125-4D4C-AD87-09BC8CD0180F}"/>
              </a:ext>
            </a:extLst>
          </p:cNvPr>
          <p:cNvPicPr>
            <a:picLocks noChangeAspect="1" noChangeArrowheads="1"/>
          </p:cNvPicPr>
          <p:nvPr/>
        </p:nvPicPr>
        <p:blipFill>
          <a:blip r:embed="rId5"/>
          <a:srcRect/>
          <a:stretch>
            <a:fillRect/>
          </a:stretch>
        </p:blipFill>
        <p:spPr bwMode="auto">
          <a:xfrm>
            <a:off x="4572000" y="1313192"/>
            <a:ext cx="4620232" cy="3570179"/>
          </a:xfrm>
          <a:prstGeom prst="rect">
            <a:avLst/>
          </a:prstGeom>
          <a:noFill/>
        </p:spPr>
      </p:pic>
      <p:sp>
        <p:nvSpPr>
          <p:cNvPr id="30" name="Text Box 3">
            <a:extLst>
              <a:ext uri="{FF2B5EF4-FFF2-40B4-BE49-F238E27FC236}">
                <a16:creationId xmlns:a16="http://schemas.microsoft.com/office/drawing/2014/main" xmlns="" id="{23153F51-2279-3847-B535-32A01E52EC1E}"/>
              </a:ext>
            </a:extLst>
          </p:cNvPr>
          <p:cNvSpPr txBox="1">
            <a:spLocks noChangeArrowheads="1"/>
          </p:cNvSpPr>
          <p:nvPr/>
        </p:nvSpPr>
        <p:spPr bwMode="auto">
          <a:xfrm>
            <a:off x="7391083" y="1686884"/>
            <a:ext cx="1416898" cy="309958"/>
          </a:xfrm>
          <a:prstGeom prst="rect">
            <a:avLst/>
          </a:prstGeom>
          <a:noFill/>
          <a:ln w="9525">
            <a:noFill/>
            <a:round/>
            <a:headEnd/>
            <a:tailEnd/>
          </a:ln>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FF0000"/>
                </a:solidFill>
                <a:latin typeface="Arial" panose="020B0604020202020204" pitchFamily="34" charset="0"/>
                <a:cs typeface="Arial" panose="020B0604020202020204" pitchFamily="34" charset="0"/>
              </a:rPr>
              <a:t>F12 qv at FWD</a:t>
            </a:r>
          </a:p>
        </p:txBody>
      </p:sp>
      <p:sp>
        <p:nvSpPr>
          <p:cNvPr id="28" name="TextBox 27">
            <a:extLst>
              <a:ext uri="{FF2B5EF4-FFF2-40B4-BE49-F238E27FC236}">
                <a16:creationId xmlns:a16="http://schemas.microsoft.com/office/drawing/2014/main" xmlns="" id="{FB14F62C-7EF2-0C48-8BD9-425E99C00A96}"/>
              </a:ext>
            </a:extLst>
          </p:cNvPr>
          <p:cNvSpPr txBox="1"/>
          <p:nvPr/>
        </p:nvSpPr>
        <p:spPr>
          <a:xfrm>
            <a:off x="5727439" y="3364853"/>
            <a:ext cx="1191350" cy="707886"/>
          </a:xfrm>
          <a:prstGeom prst="rect">
            <a:avLst/>
          </a:prstGeom>
          <a:solidFill>
            <a:schemeClr val="bg1"/>
          </a:solidFill>
        </p:spPr>
        <p:txBody>
          <a:bodyPr wrap="square" rtlCol="0">
            <a:spAutoFit/>
          </a:bodyPr>
          <a:lstStyle/>
          <a:p>
            <a:r>
              <a:rPr lang="en-US" sz="800" dirty="0">
                <a:latin typeface="Arial" panose="020B0604020202020204" pitchFamily="34" charset="0"/>
                <a:cs typeface="Arial" panose="020B0604020202020204" pitchFamily="34" charset="0"/>
              </a:rPr>
              <a:t>OBS</a:t>
            </a:r>
          </a:p>
          <a:p>
            <a:r>
              <a:rPr lang="en-US" sz="800" dirty="0">
                <a:latin typeface="Arial" panose="020B0604020202020204" pitchFamily="34" charset="0"/>
                <a:cs typeface="Arial" panose="020B0604020202020204" pitchFamily="34" charset="0"/>
              </a:rPr>
              <a:t>GFSv16</a:t>
            </a:r>
          </a:p>
          <a:p>
            <a:r>
              <a:rPr lang="en-US" sz="800" dirty="0">
                <a:latin typeface="Arial" panose="020B0604020202020204" pitchFamily="34" charset="0"/>
                <a:cs typeface="Arial" panose="020B0604020202020204" pitchFamily="34" charset="0"/>
              </a:rPr>
              <a:t>GFSv16 w/ v15 atm </a:t>
            </a:r>
          </a:p>
          <a:p>
            <a:r>
              <a:rPr lang="en-US" sz="800" dirty="0">
                <a:latin typeface="Arial" panose="020B0604020202020204" pitchFamily="34" charset="0"/>
                <a:cs typeface="Arial" panose="020B0604020202020204" pitchFamily="34" charset="0"/>
              </a:rPr>
              <a:t> IC + v16 </a:t>
            </a:r>
            <a:r>
              <a:rPr lang="en-US" sz="800" dirty="0" err="1">
                <a:latin typeface="Arial" panose="020B0604020202020204" pitchFamily="34" charset="0"/>
                <a:cs typeface="Arial" panose="020B0604020202020204" pitchFamily="34" charset="0"/>
              </a:rPr>
              <a:t>sfc</a:t>
            </a:r>
            <a:r>
              <a:rPr lang="en-US" sz="800" dirty="0">
                <a:latin typeface="Arial" panose="020B0604020202020204" pitchFamily="34" charset="0"/>
                <a:cs typeface="Arial" panose="020B0604020202020204" pitchFamily="34" charset="0"/>
              </a:rPr>
              <a:t> IC</a:t>
            </a:r>
          </a:p>
          <a:p>
            <a:r>
              <a:rPr lang="en-US" sz="800" dirty="0">
                <a:latin typeface="Arial" panose="020B0604020202020204" pitchFamily="34" charset="0"/>
                <a:cs typeface="Arial" panose="020B0604020202020204" pitchFamily="34" charset="0"/>
              </a:rPr>
              <a:t>GFSv16 w/ v15 IC</a:t>
            </a:r>
          </a:p>
        </p:txBody>
      </p:sp>
      <p:sp>
        <p:nvSpPr>
          <p:cNvPr id="31" name="TextBox 30">
            <a:extLst>
              <a:ext uri="{FF2B5EF4-FFF2-40B4-BE49-F238E27FC236}">
                <a16:creationId xmlns:a16="http://schemas.microsoft.com/office/drawing/2014/main" xmlns="" id="{D6F4A405-7B32-5B4F-8915-DDCDD62AC9DE}"/>
              </a:ext>
            </a:extLst>
          </p:cNvPr>
          <p:cNvSpPr txBox="1"/>
          <p:nvPr/>
        </p:nvSpPr>
        <p:spPr>
          <a:xfrm>
            <a:off x="1131091" y="3583658"/>
            <a:ext cx="1321201" cy="707886"/>
          </a:xfrm>
          <a:prstGeom prst="rect">
            <a:avLst/>
          </a:prstGeom>
          <a:solidFill>
            <a:schemeClr val="bg1"/>
          </a:solidFill>
        </p:spPr>
        <p:txBody>
          <a:bodyPr wrap="square" rtlCol="0">
            <a:spAutoFit/>
          </a:bodyPr>
          <a:lstStyle/>
          <a:p>
            <a:r>
              <a:rPr lang="en-US" sz="800" dirty="0">
                <a:latin typeface="Arial" panose="020B0604020202020204" pitchFamily="34" charset="0"/>
                <a:cs typeface="Arial" panose="020B0604020202020204" pitchFamily="34" charset="0"/>
              </a:rPr>
              <a:t>GFSv16</a:t>
            </a:r>
          </a:p>
          <a:p>
            <a:r>
              <a:rPr lang="en-US" sz="800" dirty="0">
                <a:latin typeface="Arial" panose="020B0604020202020204" pitchFamily="34" charset="0"/>
                <a:cs typeface="Arial" panose="020B0604020202020204" pitchFamily="34" charset="0"/>
              </a:rPr>
              <a:t>GFSv16 w/ old PBL</a:t>
            </a:r>
          </a:p>
          <a:p>
            <a:r>
              <a:rPr lang="en-US" sz="800" dirty="0">
                <a:latin typeface="Arial" panose="020B0604020202020204" pitchFamily="34" charset="0"/>
                <a:cs typeface="Arial" panose="020B0604020202020204" pitchFamily="34" charset="0"/>
              </a:rPr>
              <a:t>GFSv16 w/ v15 IC</a:t>
            </a:r>
          </a:p>
          <a:p>
            <a:r>
              <a:rPr lang="en-US" sz="800" dirty="0">
                <a:latin typeface="Arial" panose="020B0604020202020204" pitchFamily="34" charset="0"/>
                <a:cs typeface="Arial" panose="020B0604020202020204" pitchFamily="34" charset="0"/>
              </a:rPr>
              <a:t>GFSv16 w/ old PBL +    </a:t>
            </a:r>
          </a:p>
          <a:p>
            <a:r>
              <a:rPr lang="en-US" sz="800" dirty="0">
                <a:latin typeface="Arial" panose="020B0604020202020204" pitchFamily="34" charset="0"/>
                <a:cs typeface="Arial" panose="020B0604020202020204" pitchFamily="34" charset="0"/>
              </a:rPr>
              <a:t>  v15 IC</a:t>
            </a:r>
          </a:p>
        </p:txBody>
      </p:sp>
      <p:pic>
        <p:nvPicPr>
          <p:cNvPr id="32" name="Picture 2" descr="C:\Users\Weizhong\Documents\noaa\FV3\Soilm_PBL\case_2019081612\Fig_FWD_Sep14\Qv_sounding_FWD_P_FH12_TKE_K_2019081612_500_ICsfc.png">
            <a:extLst>
              <a:ext uri="{FF2B5EF4-FFF2-40B4-BE49-F238E27FC236}">
                <a16:creationId xmlns:a16="http://schemas.microsoft.com/office/drawing/2014/main" xmlns="" id="{8343484F-40BE-534A-B05B-BD5EADE8DEC5}"/>
              </a:ext>
            </a:extLst>
          </p:cNvPr>
          <p:cNvPicPr>
            <a:picLocks noChangeAspect="1" noChangeArrowheads="1"/>
          </p:cNvPicPr>
          <p:nvPr/>
        </p:nvPicPr>
        <p:blipFill rotWithShape="1">
          <a:blip r:embed="rId5"/>
          <a:srcRect l="19700" t="68768" r="73621" b="26377"/>
          <a:stretch/>
        </p:blipFill>
        <p:spPr bwMode="auto">
          <a:xfrm>
            <a:off x="5446443" y="3784240"/>
            <a:ext cx="332682" cy="369332"/>
          </a:xfrm>
          <a:prstGeom prst="rect">
            <a:avLst/>
          </a:prstGeom>
          <a:noFill/>
        </p:spPr>
      </p:pic>
      <p:sp>
        <p:nvSpPr>
          <p:cNvPr id="33" name="TextBox 32">
            <a:extLst>
              <a:ext uri="{FF2B5EF4-FFF2-40B4-BE49-F238E27FC236}">
                <a16:creationId xmlns:a16="http://schemas.microsoft.com/office/drawing/2014/main" xmlns="" id="{BCA5B48A-C2AF-E94B-9A85-FF40B7E5DA38}"/>
              </a:ext>
            </a:extLst>
          </p:cNvPr>
          <p:cNvSpPr txBox="1"/>
          <p:nvPr/>
        </p:nvSpPr>
        <p:spPr>
          <a:xfrm>
            <a:off x="4966395" y="4606372"/>
            <a:ext cx="4225837" cy="553998"/>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Most of the initial condition sensitivity is to the</a:t>
            </a:r>
          </a:p>
          <a:p>
            <a:r>
              <a:rPr lang="en-US" sz="1500" dirty="0">
                <a:latin typeface="Arial" panose="020B0604020202020204" pitchFamily="34" charset="0"/>
                <a:cs typeface="Arial" panose="020B0604020202020204" pitchFamily="34" charset="0"/>
              </a:rPr>
              <a:t>   surface states and not the atmospheric states</a:t>
            </a:r>
          </a:p>
        </p:txBody>
      </p:sp>
      <p:sp>
        <p:nvSpPr>
          <p:cNvPr id="4" name="TextBox 3">
            <a:extLst>
              <a:ext uri="{FF2B5EF4-FFF2-40B4-BE49-F238E27FC236}">
                <a16:creationId xmlns:a16="http://schemas.microsoft.com/office/drawing/2014/main" xmlns="" id="{8681E907-686B-3840-874C-2BD1B4D7C139}"/>
              </a:ext>
            </a:extLst>
          </p:cNvPr>
          <p:cNvSpPr txBox="1"/>
          <p:nvPr/>
        </p:nvSpPr>
        <p:spPr>
          <a:xfrm>
            <a:off x="7103534" y="3604496"/>
            <a:ext cx="287550" cy="228600"/>
          </a:xfrm>
          <a:prstGeom prst="rect">
            <a:avLst/>
          </a:prstGeom>
          <a:solidFill>
            <a:schemeClr val="bg1"/>
          </a:solidFill>
        </p:spPr>
        <p:txBody>
          <a:bodyPr wrap="square" rtlCol="0">
            <a:spAutoFit/>
          </a:bodyPr>
          <a:lstStyle/>
          <a:p>
            <a:endParaRPr lang="en-US" dirty="0"/>
          </a:p>
        </p:txBody>
      </p:sp>
      <p:sp>
        <p:nvSpPr>
          <p:cNvPr id="34" name="TextBox 33">
            <a:extLst>
              <a:ext uri="{FF2B5EF4-FFF2-40B4-BE49-F238E27FC236}">
                <a16:creationId xmlns:a16="http://schemas.microsoft.com/office/drawing/2014/main" xmlns="" id="{15F563E1-6A48-8940-A788-48D12DAB466F}"/>
              </a:ext>
            </a:extLst>
          </p:cNvPr>
          <p:cNvSpPr txBox="1"/>
          <p:nvPr/>
        </p:nvSpPr>
        <p:spPr>
          <a:xfrm>
            <a:off x="6846901" y="3664094"/>
            <a:ext cx="143775" cy="2286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08969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heckerboard(across)">
                                      <p:cBhvr>
                                        <p:cTn id="10" dur="500"/>
                                        <p:tgtEl>
                                          <p:spTgt spid="30"/>
                                        </p:tgtEl>
                                      </p:cBhvr>
                                    </p:animEffect>
                                  </p:childTnLst>
                                </p:cTn>
                              </p:par>
                              <p:par>
                                <p:cTn id="11" presetID="5" presetClass="entr" presetSubtype="1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heckerboard(across)">
                                      <p:cBhvr>
                                        <p:cTn id="13" dur="500"/>
                                        <p:tgtEl>
                                          <p:spTgt spid="3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checkerboard(across)">
                                      <p:cBhvr>
                                        <p:cTn id="16" dur="500"/>
                                        <p:tgtEl>
                                          <p:spTgt spid="2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heckerboard(across)">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8" grpId="0" animBg="1"/>
      <p:bldP spid="3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477031"/>
          </a:xfrm>
          <a:prstGeom prst="rect">
            <a:avLst/>
          </a:prstGeom>
          <a:noFill/>
        </p:spPr>
        <p:txBody>
          <a:bodyPr wrap="square" lIns="121899" tIns="60949" rIns="121899" bIns="60949" rtlCol="0">
            <a:spAutoFit/>
          </a:bodyPr>
          <a:lstStyle/>
          <a:p>
            <a:pPr algn="ctr"/>
            <a:r>
              <a:rPr lang="en-US" sz="2300" b="1" dirty="0">
                <a:solidFill>
                  <a:schemeClr val="bg1"/>
                </a:solidFill>
                <a:latin typeface="Arial"/>
                <a:cs typeface="Arial"/>
              </a:rPr>
              <a:t>Warm/Dry Bias Exacerbated Across the Great Plains </a:t>
            </a:r>
          </a:p>
        </p:txBody>
      </p:sp>
      <p:sp>
        <p:nvSpPr>
          <p:cNvPr id="23" name="TextBox 22">
            <a:extLst>
              <a:ext uri="{FF2B5EF4-FFF2-40B4-BE49-F238E27FC236}">
                <a16:creationId xmlns:a16="http://schemas.microsoft.com/office/drawing/2014/main" xmlns="" id="{5456400D-7340-EE41-86E0-D233D005631B}"/>
              </a:ext>
            </a:extLst>
          </p:cNvPr>
          <p:cNvSpPr txBox="1"/>
          <p:nvPr/>
        </p:nvSpPr>
        <p:spPr>
          <a:xfrm>
            <a:off x="8224782" y="1148015"/>
            <a:ext cx="821696"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2-m Td</a:t>
            </a:r>
            <a:endParaRPr lang="en-US" sz="11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6E2B088A-3A6D-4549-8D38-722BC9520E41}"/>
              </a:ext>
            </a:extLst>
          </p:cNvPr>
          <p:cNvSpPr txBox="1"/>
          <p:nvPr/>
        </p:nvSpPr>
        <p:spPr>
          <a:xfrm>
            <a:off x="966684" y="4437671"/>
            <a:ext cx="7109639" cy="307777"/>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Northern Plains 2-m T (left) and 2-m Td (right) Bias as a Function of Forecast Lead</a:t>
            </a:r>
          </a:p>
        </p:txBody>
      </p:sp>
      <p:sp>
        <p:nvSpPr>
          <p:cNvPr id="17" name="TextBox 16">
            <a:extLst>
              <a:ext uri="{FF2B5EF4-FFF2-40B4-BE49-F238E27FC236}">
                <a16:creationId xmlns:a16="http://schemas.microsoft.com/office/drawing/2014/main" xmlns="" id="{786D28E3-D2BD-6B4E-A56F-80EF0860A021}"/>
              </a:ext>
            </a:extLst>
          </p:cNvPr>
          <p:cNvSpPr txBox="1"/>
          <p:nvPr/>
        </p:nvSpPr>
        <p:spPr>
          <a:xfrm>
            <a:off x="1191974" y="4736898"/>
            <a:ext cx="6858315" cy="353943"/>
          </a:xfrm>
          <a:prstGeom prst="rect">
            <a:avLst/>
          </a:prstGeom>
          <a:noFill/>
        </p:spPr>
        <p:txBody>
          <a:bodyPr wrap="square" rtlCol="0">
            <a:spAutoFit/>
          </a:bodyPr>
          <a:lstStyle/>
          <a:p>
            <a:pPr marL="434340" indent="-342900">
              <a:buFont typeface="Arial" panose="020B0604020202020204" pitchFamily="34" charset="0"/>
              <a:buChar char="•"/>
            </a:pPr>
            <a:r>
              <a:rPr lang="en-US" sz="1700" dirty="0">
                <a:latin typeface="Arial"/>
                <a:cs typeface="Arial"/>
              </a:rPr>
              <a:t>Similar bias exists, but to a lesser extent, in neighboring regions</a:t>
            </a:r>
          </a:p>
        </p:txBody>
      </p:sp>
      <p:pic>
        <p:nvPicPr>
          <p:cNvPr id="2" name="Picture 1">
            <a:extLst>
              <a:ext uri="{FF2B5EF4-FFF2-40B4-BE49-F238E27FC236}">
                <a16:creationId xmlns:a16="http://schemas.microsoft.com/office/drawing/2014/main" xmlns="" id="{1E07B79B-AABD-674D-8194-86A4FF9CEE41}"/>
              </a:ext>
            </a:extLst>
          </p:cNvPr>
          <p:cNvPicPr>
            <a:picLocks noChangeAspect="1"/>
          </p:cNvPicPr>
          <p:nvPr/>
        </p:nvPicPr>
        <p:blipFill>
          <a:blip r:embed="rId4"/>
          <a:stretch>
            <a:fillRect/>
          </a:stretch>
        </p:blipFill>
        <p:spPr>
          <a:xfrm>
            <a:off x="728456" y="1121767"/>
            <a:ext cx="3311134" cy="3311134"/>
          </a:xfrm>
          <a:prstGeom prst="rect">
            <a:avLst/>
          </a:prstGeom>
        </p:spPr>
      </p:pic>
      <p:sp>
        <p:nvSpPr>
          <p:cNvPr id="21" name="TextBox 20">
            <a:extLst>
              <a:ext uri="{FF2B5EF4-FFF2-40B4-BE49-F238E27FC236}">
                <a16:creationId xmlns:a16="http://schemas.microsoft.com/office/drawing/2014/main" xmlns="" id="{BC558220-D697-2A45-9A75-45312437DB7D}"/>
              </a:ext>
            </a:extLst>
          </p:cNvPr>
          <p:cNvSpPr txBox="1"/>
          <p:nvPr/>
        </p:nvSpPr>
        <p:spPr>
          <a:xfrm>
            <a:off x="4039590" y="1264350"/>
            <a:ext cx="96382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GFSv15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GFSv16</a:t>
            </a:r>
          </a:p>
        </p:txBody>
      </p:sp>
      <p:sp>
        <p:nvSpPr>
          <p:cNvPr id="22" name="TextBox 21">
            <a:extLst>
              <a:ext uri="{FF2B5EF4-FFF2-40B4-BE49-F238E27FC236}">
                <a16:creationId xmlns:a16="http://schemas.microsoft.com/office/drawing/2014/main" xmlns="" id="{467E45B8-A717-5D45-BD46-969CAF103E66}"/>
              </a:ext>
            </a:extLst>
          </p:cNvPr>
          <p:cNvSpPr txBox="1"/>
          <p:nvPr/>
        </p:nvSpPr>
        <p:spPr>
          <a:xfrm>
            <a:off x="50032" y="1148016"/>
            <a:ext cx="681488"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2-m T</a:t>
            </a:r>
            <a:endParaRPr lang="en-US" sz="11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51887B51-1FDA-4C42-8FD2-375BB5DD473C}"/>
              </a:ext>
            </a:extLst>
          </p:cNvPr>
          <p:cNvPicPr>
            <a:picLocks noChangeAspect="1"/>
          </p:cNvPicPr>
          <p:nvPr/>
        </p:nvPicPr>
        <p:blipFill>
          <a:blip r:embed="rId5"/>
          <a:stretch>
            <a:fillRect/>
          </a:stretch>
        </p:blipFill>
        <p:spPr>
          <a:xfrm>
            <a:off x="4819722" y="1142630"/>
            <a:ext cx="3311134" cy="3311134"/>
          </a:xfrm>
          <a:prstGeom prst="rect">
            <a:avLst/>
          </a:prstGeom>
        </p:spPr>
      </p:pic>
    </p:spTree>
    <p:extLst>
      <p:ext uri="{BB962C8B-B14F-4D97-AF65-F5344CB8AC3E}">
        <p14:creationId xmlns:p14="http://schemas.microsoft.com/office/powerpoint/2010/main" val="5559978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Early Surface Decoupling?</a:t>
            </a:r>
          </a:p>
        </p:txBody>
      </p:sp>
      <p:pic>
        <p:nvPicPr>
          <p:cNvPr id="18" name="Picture 17">
            <a:extLst>
              <a:ext uri="{FF2B5EF4-FFF2-40B4-BE49-F238E27FC236}">
                <a16:creationId xmlns:a16="http://schemas.microsoft.com/office/drawing/2014/main" xmlns="" id="{E9D91DC8-2C2F-9F44-B57F-9C98C377689E}"/>
              </a:ext>
            </a:extLst>
          </p:cNvPr>
          <p:cNvPicPr>
            <a:picLocks noChangeAspect="1"/>
          </p:cNvPicPr>
          <p:nvPr/>
        </p:nvPicPr>
        <p:blipFill rotWithShape="1">
          <a:blip r:embed="rId4"/>
          <a:srcRect l="24768" t="50000" r="24335"/>
          <a:stretch/>
        </p:blipFill>
        <p:spPr>
          <a:xfrm>
            <a:off x="473444" y="1009555"/>
            <a:ext cx="2635511" cy="2099823"/>
          </a:xfrm>
          <a:prstGeom prst="rect">
            <a:avLst/>
          </a:prstGeom>
        </p:spPr>
      </p:pic>
      <p:pic>
        <p:nvPicPr>
          <p:cNvPr id="19" name="Picture 18">
            <a:extLst>
              <a:ext uri="{FF2B5EF4-FFF2-40B4-BE49-F238E27FC236}">
                <a16:creationId xmlns:a16="http://schemas.microsoft.com/office/drawing/2014/main" xmlns="" id="{3E7EDCB8-BABF-C74F-89EE-0518B8F58F8B}"/>
              </a:ext>
            </a:extLst>
          </p:cNvPr>
          <p:cNvPicPr>
            <a:picLocks noChangeAspect="1"/>
          </p:cNvPicPr>
          <p:nvPr/>
        </p:nvPicPr>
        <p:blipFill rotWithShape="1">
          <a:blip r:embed="rId5"/>
          <a:srcRect l="24624" t="50000" r="24480"/>
          <a:stretch/>
        </p:blipFill>
        <p:spPr>
          <a:xfrm>
            <a:off x="3254244" y="989928"/>
            <a:ext cx="2635511" cy="2099823"/>
          </a:xfrm>
          <a:prstGeom prst="rect">
            <a:avLst/>
          </a:prstGeom>
        </p:spPr>
      </p:pic>
      <p:pic>
        <p:nvPicPr>
          <p:cNvPr id="20" name="Picture 19">
            <a:extLst>
              <a:ext uri="{FF2B5EF4-FFF2-40B4-BE49-F238E27FC236}">
                <a16:creationId xmlns:a16="http://schemas.microsoft.com/office/drawing/2014/main" xmlns="" id="{244D3090-ADAD-0A40-86FD-F7697A1D2AAF}"/>
              </a:ext>
            </a:extLst>
          </p:cNvPr>
          <p:cNvPicPr>
            <a:picLocks noChangeAspect="1"/>
          </p:cNvPicPr>
          <p:nvPr/>
        </p:nvPicPr>
        <p:blipFill rotWithShape="1">
          <a:blip r:embed="rId6"/>
          <a:srcRect l="24624" t="50000" r="24480"/>
          <a:stretch/>
        </p:blipFill>
        <p:spPr>
          <a:xfrm>
            <a:off x="6035044" y="986315"/>
            <a:ext cx="2635511" cy="2099823"/>
          </a:xfrm>
          <a:prstGeom prst="rect">
            <a:avLst/>
          </a:prstGeom>
        </p:spPr>
      </p:pic>
      <p:pic>
        <p:nvPicPr>
          <p:cNvPr id="21" name="Picture 20">
            <a:extLst>
              <a:ext uri="{FF2B5EF4-FFF2-40B4-BE49-F238E27FC236}">
                <a16:creationId xmlns:a16="http://schemas.microsoft.com/office/drawing/2014/main" xmlns="" id="{B2167280-3763-5940-AB73-E55BAC765E1B}"/>
              </a:ext>
            </a:extLst>
          </p:cNvPr>
          <p:cNvPicPr>
            <a:picLocks noChangeAspect="1"/>
          </p:cNvPicPr>
          <p:nvPr/>
        </p:nvPicPr>
        <p:blipFill rotWithShape="1">
          <a:blip r:embed="rId7"/>
          <a:srcRect l="24624" t="50000" r="24480"/>
          <a:stretch/>
        </p:blipFill>
        <p:spPr>
          <a:xfrm>
            <a:off x="1882639" y="2994745"/>
            <a:ext cx="2635511" cy="2099823"/>
          </a:xfrm>
          <a:prstGeom prst="rect">
            <a:avLst/>
          </a:prstGeom>
        </p:spPr>
      </p:pic>
      <p:pic>
        <p:nvPicPr>
          <p:cNvPr id="22" name="Picture 21">
            <a:extLst>
              <a:ext uri="{FF2B5EF4-FFF2-40B4-BE49-F238E27FC236}">
                <a16:creationId xmlns:a16="http://schemas.microsoft.com/office/drawing/2014/main" xmlns="" id="{CFF512CD-0BB4-0448-A597-5F4B54A4183F}"/>
              </a:ext>
            </a:extLst>
          </p:cNvPr>
          <p:cNvPicPr>
            <a:picLocks noChangeAspect="1"/>
          </p:cNvPicPr>
          <p:nvPr/>
        </p:nvPicPr>
        <p:blipFill rotWithShape="1">
          <a:blip r:embed="rId8"/>
          <a:srcRect l="24624" t="50000" r="24480"/>
          <a:stretch/>
        </p:blipFill>
        <p:spPr>
          <a:xfrm>
            <a:off x="4823166" y="2994744"/>
            <a:ext cx="2635512" cy="2099824"/>
          </a:xfrm>
          <a:prstGeom prst="rect">
            <a:avLst/>
          </a:prstGeom>
        </p:spPr>
      </p:pic>
      <p:sp>
        <p:nvSpPr>
          <p:cNvPr id="23" name="TextBox 22">
            <a:extLst>
              <a:ext uri="{FF2B5EF4-FFF2-40B4-BE49-F238E27FC236}">
                <a16:creationId xmlns:a16="http://schemas.microsoft.com/office/drawing/2014/main" xmlns="" id="{D5A33F8D-5F6D-EB49-81B9-D81515063287}"/>
              </a:ext>
            </a:extLst>
          </p:cNvPr>
          <p:cNvSpPr txBox="1"/>
          <p:nvPr/>
        </p:nvSpPr>
        <p:spPr>
          <a:xfrm>
            <a:off x="622825" y="1201073"/>
            <a:ext cx="596375"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F012</a:t>
            </a:r>
          </a:p>
        </p:txBody>
      </p:sp>
      <p:sp>
        <p:nvSpPr>
          <p:cNvPr id="26" name="TextBox 25">
            <a:extLst>
              <a:ext uri="{FF2B5EF4-FFF2-40B4-BE49-F238E27FC236}">
                <a16:creationId xmlns:a16="http://schemas.microsoft.com/office/drawing/2014/main" xmlns="" id="{33AD8B14-D90B-F148-BB6C-25846A6E4044}"/>
              </a:ext>
            </a:extLst>
          </p:cNvPr>
          <p:cNvSpPr txBox="1"/>
          <p:nvPr/>
        </p:nvSpPr>
        <p:spPr>
          <a:xfrm>
            <a:off x="3356056" y="1201073"/>
            <a:ext cx="606344"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F015</a:t>
            </a:r>
          </a:p>
        </p:txBody>
      </p:sp>
      <p:sp>
        <p:nvSpPr>
          <p:cNvPr id="27" name="TextBox 26">
            <a:extLst>
              <a:ext uri="{FF2B5EF4-FFF2-40B4-BE49-F238E27FC236}">
                <a16:creationId xmlns:a16="http://schemas.microsoft.com/office/drawing/2014/main" xmlns="" id="{0F051320-CF3A-AB41-9F38-9DA8D2523BF3}"/>
              </a:ext>
            </a:extLst>
          </p:cNvPr>
          <p:cNvSpPr txBox="1"/>
          <p:nvPr/>
        </p:nvSpPr>
        <p:spPr>
          <a:xfrm>
            <a:off x="6160640" y="1201073"/>
            <a:ext cx="602110"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F018</a:t>
            </a:r>
          </a:p>
        </p:txBody>
      </p:sp>
      <p:sp>
        <p:nvSpPr>
          <p:cNvPr id="31" name="TextBox 30">
            <a:extLst>
              <a:ext uri="{FF2B5EF4-FFF2-40B4-BE49-F238E27FC236}">
                <a16:creationId xmlns:a16="http://schemas.microsoft.com/office/drawing/2014/main" xmlns="" id="{08604D9C-F3C0-2E45-B1A0-884C2DA87219}"/>
              </a:ext>
            </a:extLst>
          </p:cNvPr>
          <p:cNvSpPr txBox="1"/>
          <p:nvPr/>
        </p:nvSpPr>
        <p:spPr>
          <a:xfrm>
            <a:off x="1999696" y="3182063"/>
            <a:ext cx="591104"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F021</a:t>
            </a:r>
          </a:p>
        </p:txBody>
      </p:sp>
      <p:sp>
        <p:nvSpPr>
          <p:cNvPr id="32" name="TextBox 31">
            <a:extLst>
              <a:ext uri="{FF2B5EF4-FFF2-40B4-BE49-F238E27FC236}">
                <a16:creationId xmlns:a16="http://schemas.microsoft.com/office/drawing/2014/main" xmlns="" id="{B3588DF9-591A-1B4E-A61C-AE081738AE44}"/>
              </a:ext>
            </a:extLst>
          </p:cNvPr>
          <p:cNvSpPr txBox="1"/>
          <p:nvPr/>
        </p:nvSpPr>
        <p:spPr>
          <a:xfrm>
            <a:off x="4943329" y="3182063"/>
            <a:ext cx="600221" cy="307777"/>
          </a:xfrm>
          <a:prstGeom prst="rect">
            <a:avLst/>
          </a:prstGeom>
          <a:solidFill>
            <a:schemeClr val="bg1"/>
          </a:solidFill>
          <a:ln w="25400">
            <a:solidFill>
              <a:schemeClr val="tx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F024</a:t>
            </a:r>
          </a:p>
        </p:txBody>
      </p:sp>
      <p:sp>
        <p:nvSpPr>
          <p:cNvPr id="33" name="TextBox 32">
            <a:extLst>
              <a:ext uri="{FF2B5EF4-FFF2-40B4-BE49-F238E27FC236}">
                <a16:creationId xmlns:a16="http://schemas.microsoft.com/office/drawing/2014/main" xmlns="" id="{22E6A91C-01C9-E447-B537-EC58A8CF8F95}"/>
              </a:ext>
            </a:extLst>
          </p:cNvPr>
          <p:cNvSpPr txBox="1"/>
          <p:nvPr/>
        </p:nvSpPr>
        <p:spPr>
          <a:xfrm>
            <a:off x="50032" y="3127546"/>
            <a:ext cx="1741167" cy="1962076"/>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Surface-Based CAPE Forecasts Differences </a:t>
            </a:r>
          </a:p>
          <a:p>
            <a:pPr algn="ctr"/>
            <a:r>
              <a:rPr lang="en-US" sz="1350" b="1" dirty="0">
                <a:latin typeface="Arial" panose="020B0604020202020204" pitchFamily="34" charset="0"/>
                <a:cs typeface="Arial" panose="020B0604020202020204" pitchFamily="34" charset="0"/>
              </a:rPr>
              <a:t>(GFSv16 - GFSv15)</a:t>
            </a:r>
          </a:p>
          <a:p>
            <a:pPr algn="ctr"/>
            <a:endParaRPr lang="en-US" sz="1350" b="1" dirty="0">
              <a:latin typeface="Arial" panose="020B0604020202020204" pitchFamily="34" charset="0"/>
              <a:cs typeface="Arial" panose="020B0604020202020204" pitchFamily="34" charset="0"/>
            </a:endParaRPr>
          </a:p>
          <a:p>
            <a:pPr algn="ctr"/>
            <a:r>
              <a:rPr lang="en-US" sz="1350" b="1" dirty="0">
                <a:latin typeface="Arial" panose="020B0604020202020204" pitchFamily="34" charset="0"/>
                <a:cs typeface="Arial" panose="020B0604020202020204" pitchFamily="34" charset="0"/>
              </a:rPr>
              <a:t>Init: 00Z 8/10/2020</a:t>
            </a:r>
          </a:p>
          <a:p>
            <a:pPr algn="ctr"/>
            <a:endParaRPr lang="en-US" sz="1350" b="1" dirty="0">
              <a:latin typeface="Arial" panose="020B0604020202020204" pitchFamily="34" charset="0"/>
              <a:cs typeface="Arial" panose="020B0604020202020204" pitchFamily="34" charset="0"/>
            </a:endParaRPr>
          </a:p>
          <a:p>
            <a:pPr algn="ctr"/>
            <a:r>
              <a:rPr lang="en-US" sz="1350" b="1" dirty="0">
                <a:solidFill>
                  <a:srgbClr val="0201FF"/>
                </a:solidFill>
                <a:latin typeface="Arial" panose="020B0604020202020204" pitchFamily="34" charset="0"/>
                <a:cs typeface="Arial" panose="020B0604020202020204" pitchFamily="34" charset="0"/>
              </a:rPr>
              <a:t>GFSv16 lower</a:t>
            </a:r>
          </a:p>
          <a:p>
            <a:pPr algn="ctr"/>
            <a:r>
              <a:rPr lang="en-US" sz="1350" b="1" dirty="0">
                <a:solidFill>
                  <a:schemeClr val="accent6">
                    <a:lumMod val="75000"/>
                  </a:schemeClr>
                </a:solidFill>
                <a:latin typeface="Arial" panose="020B0604020202020204" pitchFamily="34" charset="0"/>
                <a:cs typeface="Arial" panose="020B0604020202020204" pitchFamily="34" charset="0"/>
              </a:rPr>
              <a:t>GFSv16 higher</a:t>
            </a:r>
          </a:p>
        </p:txBody>
      </p:sp>
      <p:sp>
        <p:nvSpPr>
          <p:cNvPr id="35" name="TextBox 34">
            <a:extLst>
              <a:ext uri="{FF2B5EF4-FFF2-40B4-BE49-F238E27FC236}">
                <a16:creationId xmlns:a16="http://schemas.microsoft.com/office/drawing/2014/main" xmlns="" id="{24766A74-1944-614F-BFF8-B3D9FB123A1E}"/>
              </a:ext>
            </a:extLst>
          </p:cNvPr>
          <p:cNvSpPr txBox="1"/>
          <p:nvPr/>
        </p:nvSpPr>
        <p:spPr>
          <a:xfrm>
            <a:off x="7420603" y="3479116"/>
            <a:ext cx="1723397" cy="1131079"/>
          </a:xfrm>
          <a:prstGeom prst="rect">
            <a:avLst/>
          </a:prstGeom>
          <a:noFill/>
        </p:spPr>
        <p:txBody>
          <a:bodyPr wrap="square" rtlCol="0">
            <a:spAutoFit/>
          </a:bodyPr>
          <a:lstStyle/>
          <a:p>
            <a:pPr algn="r"/>
            <a:r>
              <a:rPr lang="en-US" sz="1350" b="1" i="1" dirty="0">
                <a:latin typeface="Arial" panose="020B0604020202020204" pitchFamily="34" charset="0"/>
                <a:cs typeface="Arial" panose="020B0604020202020204" pitchFamily="34" charset="0"/>
              </a:rPr>
              <a:t>Is early surface decoupling playing a role in maximizing CAPE reductions at 00Z?</a:t>
            </a:r>
          </a:p>
        </p:txBody>
      </p:sp>
    </p:spTree>
    <p:extLst>
      <p:ext uri="{BB962C8B-B14F-4D97-AF65-F5344CB8AC3E}">
        <p14:creationId xmlns:p14="http://schemas.microsoft.com/office/powerpoint/2010/main" val="1382361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50032" y="430442"/>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Early Surface Decoupling Examples</a:t>
            </a:r>
          </a:p>
        </p:txBody>
      </p:sp>
      <p:pic>
        <p:nvPicPr>
          <p:cNvPr id="3" name="Picture 2">
            <a:extLst>
              <a:ext uri="{FF2B5EF4-FFF2-40B4-BE49-F238E27FC236}">
                <a16:creationId xmlns:a16="http://schemas.microsoft.com/office/drawing/2014/main" xmlns="" id="{CAAA1672-1F28-5040-A6A9-AB645938A275}"/>
              </a:ext>
            </a:extLst>
          </p:cNvPr>
          <p:cNvPicPr>
            <a:picLocks noChangeAspect="1"/>
          </p:cNvPicPr>
          <p:nvPr/>
        </p:nvPicPr>
        <p:blipFill>
          <a:blip r:embed="rId4"/>
          <a:stretch>
            <a:fillRect/>
          </a:stretch>
        </p:blipFill>
        <p:spPr>
          <a:xfrm>
            <a:off x="4633365" y="1478140"/>
            <a:ext cx="4089012" cy="2991117"/>
          </a:xfrm>
          <a:prstGeom prst="rect">
            <a:avLst/>
          </a:prstGeom>
        </p:spPr>
      </p:pic>
      <p:pic>
        <p:nvPicPr>
          <p:cNvPr id="4" name="Picture 3">
            <a:extLst>
              <a:ext uri="{FF2B5EF4-FFF2-40B4-BE49-F238E27FC236}">
                <a16:creationId xmlns:a16="http://schemas.microsoft.com/office/drawing/2014/main" xmlns="" id="{E04A6A9E-F655-0D4B-A0E7-6723ECF3FAFE}"/>
              </a:ext>
            </a:extLst>
          </p:cNvPr>
          <p:cNvPicPr>
            <a:picLocks noChangeAspect="1"/>
          </p:cNvPicPr>
          <p:nvPr/>
        </p:nvPicPr>
        <p:blipFill>
          <a:blip r:embed="rId5"/>
          <a:stretch>
            <a:fillRect/>
          </a:stretch>
        </p:blipFill>
        <p:spPr>
          <a:xfrm>
            <a:off x="307285" y="1478140"/>
            <a:ext cx="4054433" cy="2991117"/>
          </a:xfrm>
          <a:prstGeom prst="rect">
            <a:avLst/>
          </a:prstGeom>
        </p:spPr>
      </p:pic>
      <p:sp>
        <p:nvSpPr>
          <p:cNvPr id="5" name="TextBox 4">
            <a:extLst>
              <a:ext uri="{FF2B5EF4-FFF2-40B4-BE49-F238E27FC236}">
                <a16:creationId xmlns:a16="http://schemas.microsoft.com/office/drawing/2014/main" xmlns="" id="{D56360D1-46B5-8F40-9C1A-91183C10BCEE}"/>
              </a:ext>
            </a:extLst>
          </p:cNvPr>
          <p:cNvSpPr txBox="1"/>
          <p:nvPr/>
        </p:nvSpPr>
        <p:spPr>
          <a:xfrm>
            <a:off x="1119698" y="4600910"/>
            <a:ext cx="186461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Brookhaven, NY</a:t>
            </a:r>
          </a:p>
        </p:txBody>
      </p:sp>
      <p:sp>
        <p:nvSpPr>
          <p:cNvPr id="14" name="TextBox 13">
            <a:extLst>
              <a:ext uri="{FF2B5EF4-FFF2-40B4-BE49-F238E27FC236}">
                <a16:creationId xmlns:a16="http://schemas.microsoft.com/office/drawing/2014/main" xmlns="" id="{E73FCD61-7EFD-6644-A0C5-1816F66FB189}"/>
              </a:ext>
            </a:extLst>
          </p:cNvPr>
          <p:cNvSpPr txBox="1"/>
          <p:nvPr/>
        </p:nvSpPr>
        <p:spPr>
          <a:xfrm>
            <a:off x="5745564" y="4600910"/>
            <a:ext cx="139018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Denver, CO</a:t>
            </a:r>
          </a:p>
        </p:txBody>
      </p:sp>
      <p:sp>
        <p:nvSpPr>
          <p:cNvPr id="13" name="TextBox 12">
            <a:extLst>
              <a:ext uri="{FF2B5EF4-FFF2-40B4-BE49-F238E27FC236}">
                <a16:creationId xmlns:a16="http://schemas.microsoft.com/office/drawing/2014/main" xmlns="" id="{F63B78B5-ED9F-D84A-B7E1-1F5A90088247}"/>
              </a:ext>
            </a:extLst>
          </p:cNvPr>
          <p:cNvSpPr txBox="1"/>
          <p:nvPr/>
        </p:nvSpPr>
        <p:spPr>
          <a:xfrm>
            <a:off x="3120632" y="1007893"/>
            <a:ext cx="268210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01FF"/>
                </a:solidFill>
                <a:effectLst/>
                <a:uLnTx/>
                <a:uFillTx/>
                <a:latin typeface="Arial" panose="020B0604020202020204" pitchFamily="34" charset="0"/>
                <a:cs typeface="Arial" panose="020B0604020202020204" pitchFamily="34" charset="0"/>
              </a:rPr>
              <a:t>GFSv15</a:t>
            </a:r>
            <a:r>
              <a:rPr lang="en-US" sz="1400" b="1" dirty="0">
                <a:solidFill>
                  <a:prstClr val="black"/>
                </a:solidFill>
                <a:latin typeface="Arial" panose="020B0604020202020204" pitchFamily="34" charset="0"/>
                <a:cs typeface="Arial" panose="020B0604020202020204" pitchFamily="34" charset="0"/>
              </a:rPr>
              <a:t>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GFSv16     </a:t>
            </a:r>
            <a:r>
              <a:rPr kumimoji="0" lang="en-US" sz="14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Obs</a:t>
            </a:r>
            <a:endParaRPr kumimoji="0" lang="en-US" sz="1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6702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168" y="1234363"/>
            <a:ext cx="9106601" cy="4231924"/>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Increased right-of-track bias at longer lead times for North Atlantic TCs</a:t>
            </a:r>
            <a:endParaRPr lang="en-US" sz="1900" dirty="0">
              <a:solidFill>
                <a:srgbClr val="0000FF"/>
              </a:solidFill>
              <a:latin typeface="Arial"/>
              <a:cs typeface="Arial"/>
            </a:endParaRPr>
          </a:p>
          <a:p>
            <a:pPr marL="285736" indent="-192015">
              <a:buFont typeface="Arial"/>
              <a:buChar char="•"/>
            </a:pPr>
            <a:endParaRPr lang="en-US" sz="1000" dirty="0">
              <a:solidFill>
                <a:srgbClr val="0000FF"/>
              </a:solidFill>
              <a:latin typeface="Arial"/>
              <a:cs typeface="Arial"/>
            </a:endParaRPr>
          </a:p>
          <a:p>
            <a:pPr marL="285736" indent="-192015">
              <a:buFont typeface="Arial"/>
              <a:buChar char="•"/>
            </a:pPr>
            <a:r>
              <a:rPr lang="en-US" sz="1900" dirty="0">
                <a:latin typeface="Arial"/>
                <a:cs typeface="Arial"/>
              </a:rPr>
              <a:t>Larger TC False Alarm Rate (FAR) in the western North Atlantic (</a:t>
            </a:r>
            <a:r>
              <a:rPr lang="it-IT" sz="1900" dirty="0">
                <a:latin typeface="Arial"/>
                <a:cs typeface="Arial"/>
              </a:rPr>
              <a:t>70°W–50°W</a:t>
            </a:r>
            <a:r>
              <a:rPr lang="en-US" sz="1900" dirty="0">
                <a:latin typeface="Arial"/>
                <a:cs typeface="Arial"/>
              </a:rPr>
              <a:t>)</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Tendency to strengthen all TCs in the long range (pre-formation, not in stats)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Degradation of HMON performance</a:t>
            </a:r>
          </a:p>
          <a:p>
            <a:pPr marL="93721"/>
            <a:endParaRPr lang="en-US" sz="1000" dirty="0">
              <a:latin typeface="Arial"/>
              <a:cs typeface="Arial"/>
            </a:endParaRPr>
          </a:p>
          <a:p>
            <a:pPr marL="285736" indent="-192015">
              <a:buFont typeface="Arial"/>
              <a:buChar char="•"/>
            </a:pPr>
            <a:r>
              <a:rPr lang="en-US" sz="1900" dirty="0">
                <a:latin typeface="Arial"/>
                <a:cs typeface="Arial"/>
              </a:rPr>
              <a:t>Some regional degradation of waves forecasts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Exacerbation of low instability (i.e., CAPE) bias that already existed in GFSv15, driven largely by dry soil moisture</a:t>
            </a:r>
          </a:p>
          <a:p>
            <a:pPr marL="93721"/>
            <a:endParaRPr lang="en-US" sz="1000" dirty="0">
              <a:latin typeface="Arial"/>
              <a:cs typeface="Arial"/>
            </a:endParaRPr>
          </a:p>
          <a:p>
            <a:pPr marL="285736" indent="-192015">
              <a:buFont typeface="Arial"/>
              <a:buChar char="•"/>
            </a:pPr>
            <a:r>
              <a:rPr lang="en-US" sz="1900" dirty="0">
                <a:latin typeface="Arial"/>
                <a:cs typeface="Arial"/>
              </a:rPr>
              <a:t>Colder low-level temperature analyses, especially in the cool season</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Lack of considerable improvement in forecasting radiation inversions</a:t>
            </a:r>
          </a:p>
          <a:p>
            <a:pPr marL="742903" lvl="1" indent="-192015">
              <a:buFont typeface="Arial"/>
              <a:buChar char="•"/>
            </a:pPr>
            <a:endParaRPr lang="en-US" sz="1900" dirty="0">
              <a:solidFill>
                <a:srgbClr val="0000FF"/>
              </a:solidFill>
              <a:latin typeface="Arial"/>
              <a:cs typeface="Arial"/>
            </a:endParaRP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Concerns for GFSv16</a:t>
            </a:r>
          </a:p>
        </p:txBody>
      </p:sp>
      <p:sp>
        <p:nvSpPr>
          <p:cNvPr id="13" name="Rectangle 12">
            <a:extLst>
              <a:ext uri="{FF2B5EF4-FFF2-40B4-BE49-F238E27FC236}">
                <a16:creationId xmlns:a16="http://schemas.microsoft.com/office/drawing/2014/main" xmlns="" id="{29EB1DCC-033A-0F4E-BF01-5CFA10001811}"/>
              </a:ext>
            </a:extLst>
          </p:cNvPr>
          <p:cNvSpPr/>
          <p:nvPr/>
        </p:nvSpPr>
        <p:spPr>
          <a:xfrm>
            <a:off x="240831" y="4097885"/>
            <a:ext cx="7683969" cy="49385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20102452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Colder 850-hPa Analyses</a:t>
            </a:r>
          </a:p>
        </p:txBody>
      </p:sp>
      <p:pic>
        <p:nvPicPr>
          <p:cNvPr id="2" name="Picture 1">
            <a:extLst>
              <a:ext uri="{FF2B5EF4-FFF2-40B4-BE49-F238E27FC236}">
                <a16:creationId xmlns:a16="http://schemas.microsoft.com/office/drawing/2014/main" xmlns="" id="{9D3CE4F0-BEC7-2343-88B0-FD2908C480CA}"/>
              </a:ext>
            </a:extLst>
          </p:cNvPr>
          <p:cNvPicPr>
            <a:picLocks noChangeAspect="1"/>
          </p:cNvPicPr>
          <p:nvPr/>
        </p:nvPicPr>
        <p:blipFill>
          <a:blip r:embed="rId4"/>
          <a:stretch>
            <a:fillRect/>
          </a:stretch>
        </p:blipFill>
        <p:spPr>
          <a:xfrm>
            <a:off x="197827" y="1106595"/>
            <a:ext cx="4009292" cy="4009292"/>
          </a:xfrm>
          <a:prstGeom prst="rect">
            <a:avLst/>
          </a:prstGeom>
        </p:spPr>
      </p:pic>
      <p:sp>
        <p:nvSpPr>
          <p:cNvPr id="13" name="TextBox 12">
            <a:extLst>
              <a:ext uri="{FF2B5EF4-FFF2-40B4-BE49-F238E27FC236}">
                <a16:creationId xmlns:a16="http://schemas.microsoft.com/office/drawing/2014/main" xmlns="" id="{5B980AEF-E0DD-6948-8DA4-12F7188D1C83}"/>
              </a:ext>
            </a:extLst>
          </p:cNvPr>
          <p:cNvSpPr txBox="1"/>
          <p:nvPr/>
        </p:nvSpPr>
        <p:spPr>
          <a:xfrm>
            <a:off x="4475284" y="1123036"/>
            <a:ext cx="4442379" cy="3477875"/>
          </a:xfrm>
          <a:prstGeom prst="rect">
            <a:avLst/>
          </a:prstGeom>
          <a:noFill/>
        </p:spPr>
        <p:txBody>
          <a:bodyPr wrap="square" rtlCol="0">
            <a:spAutoFit/>
          </a:bodyPr>
          <a:lstStyle/>
          <a:p>
            <a:pPr marL="434340" indent="-342900">
              <a:buFont typeface="Arial" panose="020B0604020202020204" pitchFamily="34" charset="0"/>
              <a:buChar char="•"/>
            </a:pPr>
            <a:r>
              <a:rPr lang="en-US" sz="2000" dirty="0">
                <a:latin typeface="Arial"/>
                <a:cs typeface="Arial"/>
              </a:rPr>
              <a:t>GFSv15 issue with low-level cold bias that grows with forecast length (most evident in the cool season) has clearly been mitigated</a:t>
            </a:r>
          </a:p>
          <a:p>
            <a:pPr marL="434340" indent="-342900">
              <a:buFont typeface="Arial" panose="020B0604020202020204" pitchFamily="34" charset="0"/>
              <a:buChar char="•"/>
            </a:pPr>
            <a:endParaRPr lang="en-US" sz="2000" dirty="0">
              <a:latin typeface="Arial"/>
              <a:cs typeface="Arial"/>
            </a:endParaRPr>
          </a:p>
          <a:p>
            <a:pPr marL="434340" indent="-342900">
              <a:buFont typeface="Arial" panose="020B0604020202020204" pitchFamily="34" charset="0"/>
              <a:buChar char="•"/>
            </a:pPr>
            <a:r>
              <a:rPr lang="en-US" sz="2000" dirty="0">
                <a:latin typeface="Arial"/>
                <a:cs typeface="Arial"/>
              </a:rPr>
              <a:t>That said, the analyses and very short range v16 forecasts are colder than those in v15 (00z cycles are shown here, but the issue is independent of cycle)</a:t>
            </a:r>
          </a:p>
        </p:txBody>
      </p:sp>
      <p:sp>
        <p:nvSpPr>
          <p:cNvPr id="4" name="Oval 3">
            <a:extLst>
              <a:ext uri="{FF2B5EF4-FFF2-40B4-BE49-F238E27FC236}">
                <a16:creationId xmlns:a16="http://schemas.microsoft.com/office/drawing/2014/main" xmlns="" id="{E10914C6-028C-FD40-8D53-BD871842FEF8}"/>
              </a:ext>
            </a:extLst>
          </p:cNvPr>
          <p:cNvSpPr/>
          <p:nvPr/>
        </p:nvSpPr>
        <p:spPr>
          <a:xfrm>
            <a:off x="305468" y="1370350"/>
            <a:ext cx="714440" cy="1450730"/>
          </a:xfrm>
          <a:prstGeom prst="ellipse">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xmlns="" id="{B18F87B3-5313-7447-A466-4DB760548784}"/>
              </a:ext>
            </a:extLst>
          </p:cNvPr>
          <p:cNvSpPr/>
          <p:nvPr/>
        </p:nvSpPr>
        <p:spPr>
          <a:xfrm>
            <a:off x="305468" y="4208732"/>
            <a:ext cx="802486" cy="714960"/>
          </a:xfrm>
          <a:prstGeom prst="ellipse">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5249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Colder 850-hPa Analyses</a:t>
            </a:r>
          </a:p>
        </p:txBody>
      </p:sp>
      <p:pic>
        <p:nvPicPr>
          <p:cNvPr id="3" name="Picture 2">
            <a:extLst>
              <a:ext uri="{FF2B5EF4-FFF2-40B4-BE49-F238E27FC236}">
                <a16:creationId xmlns:a16="http://schemas.microsoft.com/office/drawing/2014/main" xmlns="" id="{B85AFA26-5221-BE4E-BECC-F5A87873BE52}"/>
              </a:ext>
            </a:extLst>
          </p:cNvPr>
          <p:cNvPicPr>
            <a:picLocks noChangeAspect="1"/>
          </p:cNvPicPr>
          <p:nvPr/>
        </p:nvPicPr>
        <p:blipFill>
          <a:blip r:embed="rId4"/>
          <a:stretch>
            <a:fillRect/>
          </a:stretch>
        </p:blipFill>
        <p:spPr>
          <a:xfrm>
            <a:off x="115560" y="1591406"/>
            <a:ext cx="4712677" cy="2356339"/>
          </a:xfrm>
          <a:prstGeom prst="rect">
            <a:avLst/>
          </a:prstGeom>
        </p:spPr>
      </p:pic>
      <p:pic>
        <p:nvPicPr>
          <p:cNvPr id="4" name="Picture 3">
            <a:extLst>
              <a:ext uri="{FF2B5EF4-FFF2-40B4-BE49-F238E27FC236}">
                <a16:creationId xmlns:a16="http://schemas.microsoft.com/office/drawing/2014/main" xmlns="" id="{35B46380-790B-184B-839B-53A987445F79}"/>
              </a:ext>
            </a:extLst>
          </p:cNvPr>
          <p:cNvPicPr>
            <a:picLocks noChangeAspect="1"/>
          </p:cNvPicPr>
          <p:nvPr/>
        </p:nvPicPr>
        <p:blipFill>
          <a:blip r:embed="rId5"/>
          <a:stretch>
            <a:fillRect/>
          </a:stretch>
        </p:blipFill>
        <p:spPr>
          <a:xfrm>
            <a:off x="5340710" y="1062983"/>
            <a:ext cx="3403383" cy="3403383"/>
          </a:xfrm>
          <a:prstGeom prst="rect">
            <a:avLst/>
          </a:prstGeom>
        </p:spPr>
      </p:pic>
      <p:sp>
        <p:nvSpPr>
          <p:cNvPr id="5" name="TextBox 4">
            <a:extLst>
              <a:ext uri="{FF2B5EF4-FFF2-40B4-BE49-F238E27FC236}">
                <a16:creationId xmlns:a16="http://schemas.microsoft.com/office/drawing/2014/main" xmlns="" id="{FB0A4B39-438B-FC4E-BE02-9065611A9C12}"/>
              </a:ext>
            </a:extLst>
          </p:cNvPr>
          <p:cNvSpPr txBox="1"/>
          <p:nvPr/>
        </p:nvSpPr>
        <p:spPr>
          <a:xfrm>
            <a:off x="403667" y="4225865"/>
            <a:ext cx="4450450" cy="615553"/>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rPr>
              <a:t>This low-level analysis cold bias appears</a:t>
            </a:r>
          </a:p>
          <a:p>
            <a:r>
              <a:rPr lang="en-US" sz="1700" dirty="0">
                <a:latin typeface="Arial" panose="020B0604020202020204" pitchFamily="34" charset="0"/>
                <a:cs typeface="Arial" panose="020B0604020202020204" pitchFamily="34" charset="0"/>
              </a:rPr>
              <a:t>to be mostly a cool season issue</a:t>
            </a:r>
          </a:p>
        </p:txBody>
      </p:sp>
      <p:sp>
        <p:nvSpPr>
          <p:cNvPr id="13" name="TextBox 12">
            <a:extLst>
              <a:ext uri="{FF2B5EF4-FFF2-40B4-BE49-F238E27FC236}">
                <a16:creationId xmlns:a16="http://schemas.microsoft.com/office/drawing/2014/main" xmlns="" id="{4F1149CB-6410-3649-A7CD-D9F2F1802296}"/>
              </a:ext>
            </a:extLst>
          </p:cNvPr>
          <p:cNvSpPr txBox="1"/>
          <p:nvPr/>
        </p:nvSpPr>
        <p:spPr>
          <a:xfrm>
            <a:off x="4828237" y="4421202"/>
            <a:ext cx="4425830" cy="615553"/>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rPr>
              <a:t>It’s also worth noting that the entire vertical profile of the v16 T analysis is colder</a:t>
            </a:r>
          </a:p>
        </p:txBody>
      </p:sp>
    </p:spTree>
    <p:extLst>
      <p:ext uri="{BB962C8B-B14F-4D97-AF65-F5344CB8AC3E}">
        <p14:creationId xmlns:p14="http://schemas.microsoft.com/office/powerpoint/2010/main" val="1797935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3598" y="757405"/>
            <a:ext cx="3261814" cy="2038634"/>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683" y="757403"/>
            <a:ext cx="3261816" cy="2038635"/>
          </a:xfrm>
          <a:prstGeom prst="rect">
            <a:avLst/>
          </a:prstGeom>
          <a:ln>
            <a:solidFill>
              <a:schemeClr val="tx1"/>
            </a:solidFill>
          </a:ln>
        </p:spPr>
      </p:pic>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683" y="2941763"/>
            <a:ext cx="3261816" cy="2038635"/>
          </a:xfrm>
          <a:prstGeom prst="rect">
            <a:avLst/>
          </a:prstGeom>
          <a:ln>
            <a:solidFill>
              <a:schemeClr val="tx1"/>
            </a:solidFill>
          </a:ln>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3598" y="2941765"/>
            <a:ext cx="3261814" cy="2038634"/>
          </a:xfrm>
          <a:prstGeom prst="rect">
            <a:avLst/>
          </a:prstGeom>
          <a:ln>
            <a:solidFill>
              <a:schemeClr val="tx1"/>
            </a:solidFill>
          </a:ln>
        </p:spPr>
      </p:pic>
      <p:sp>
        <p:nvSpPr>
          <p:cNvPr id="2" name="TextBox 1"/>
          <p:cNvSpPr txBox="1"/>
          <p:nvPr/>
        </p:nvSpPr>
        <p:spPr>
          <a:xfrm>
            <a:off x="1165936" y="2561574"/>
            <a:ext cx="2737864" cy="338554"/>
          </a:xfrm>
          <a:prstGeom prst="rect">
            <a:avLst/>
          </a:prstGeom>
          <a:solidFill>
            <a:srgbClr val="FBFF53"/>
          </a:solidFill>
          <a:ln>
            <a:solidFill>
              <a:srgbClr val="000000"/>
            </a:solidFill>
          </a:ln>
        </p:spPr>
        <p:txBody>
          <a:bodyPr wrap="square" lIns="91436" tIns="45718" rIns="91436" bIns="45718" rtlCol="0">
            <a:spAutoFit/>
          </a:bodyPr>
          <a:lstStyle/>
          <a:p>
            <a:pPr algn="ctr"/>
            <a:r>
              <a:rPr lang="en-US" sz="1600" dirty="0">
                <a:latin typeface="Arial"/>
                <a:cs typeface="Arial"/>
              </a:rPr>
              <a:t>Retrospective Case Studies</a:t>
            </a:r>
          </a:p>
        </p:txBody>
      </p:sp>
      <p:sp>
        <p:nvSpPr>
          <p:cNvPr id="18" name="TextBox 17"/>
          <p:cNvSpPr txBox="1"/>
          <p:nvPr/>
        </p:nvSpPr>
        <p:spPr>
          <a:xfrm>
            <a:off x="5107623" y="2561574"/>
            <a:ext cx="2737864" cy="338554"/>
          </a:xfrm>
          <a:prstGeom prst="rect">
            <a:avLst/>
          </a:prstGeom>
          <a:solidFill>
            <a:srgbClr val="FBFF53"/>
          </a:solidFill>
          <a:ln>
            <a:solidFill>
              <a:srgbClr val="000000"/>
            </a:solidFill>
          </a:ln>
        </p:spPr>
        <p:txBody>
          <a:bodyPr wrap="square" lIns="91436" tIns="45718" rIns="91436" bIns="45718" rtlCol="0">
            <a:spAutoFit/>
          </a:bodyPr>
          <a:lstStyle/>
          <a:p>
            <a:pPr algn="ctr"/>
            <a:r>
              <a:rPr lang="en-US" sz="1600" dirty="0">
                <a:latin typeface="Arial"/>
                <a:cs typeface="Arial"/>
              </a:rPr>
              <a:t>Real-time Forecast Maps</a:t>
            </a:r>
          </a:p>
        </p:txBody>
      </p:sp>
      <p:sp>
        <p:nvSpPr>
          <p:cNvPr id="19" name="TextBox 18"/>
          <p:cNvSpPr txBox="1"/>
          <p:nvPr/>
        </p:nvSpPr>
        <p:spPr>
          <a:xfrm>
            <a:off x="1165936" y="4804947"/>
            <a:ext cx="2737864" cy="338554"/>
          </a:xfrm>
          <a:prstGeom prst="rect">
            <a:avLst/>
          </a:prstGeom>
          <a:solidFill>
            <a:srgbClr val="FBFF53"/>
          </a:solidFill>
          <a:ln>
            <a:solidFill>
              <a:srgbClr val="000000"/>
            </a:solidFill>
          </a:ln>
        </p:spPr>
        <p:txBody>
          <a:bodyPr wrap="square" lIns="91436" tIns="45718" rIns="91436" bIns="45718" rtlCol="0">
            <a:spAutoFit/>
          </a:bodyPr>
          <a:lstStyle/>
          <a:p>
            <a:pPr algn="ctr"/>
            <a:r>
              <a:rPr lang="en-US" sz="1600" dirty="0">
                <a:latin typeface="Arial"/>
                <a:cs typeface="Arial"/>
              </a:rPr>
              <a:t>Retrospective Soundings</a:t>
            </a:r>
          </a:p>
        </p:txBody>
      </p:sp>
      <p:sp>
        <p:nvSpPr>
          <p:cNvPr id="20" name="TextBox 19"/>
          <p:cNvSpPr txBox="1"/>
          <p:nvPr/>
        </p:nvSpPr>
        <p:spPr>
          <a:xfrm>
            <a:off x="4965634" y="4804947"/>
            <a:ext cx="3018938" cy="338554"/>
          </a:xfrm>
          <a:prstGeom prst="rect">
            <a:avLst/>
          </a:prstGeom>
          <a:solidFill>
            <a:srgbClr val="FBFF53"/>
          </a:solidFill>
          <a:ln>
            <a:solidFill>
              <a:srgbClr val="000000"/>
            </a:solidFill>
          </a:ln>
        </p:spPr>
        <p:txBody>
          <a:bodyPr wrap="square" lIns="91436" tIns="45718" rIns="91436" bIns="45718" rtlCol="0">
            <a:spAutoFit/>
          </a:bodyPr>
          <a:lstStyle/>
          <a:p>
            <a:pPr algn="ctr"/>
            <a:r>
              <a:rPr lang="en-US" sz="1600" dirty="0">
                <a:latin typeface="Arial"/>
                <a:cs typeface="Arial"/>
              </a:rPr>
              <a:t>Retrospective/Real-time Stats</a:t>
            </a:r>
          </a:p>
        </p:txBody>
      </p:sp>
      <p:sp>
        <p:nvSpPr>
          <p:cNvPr id="21" name="TextBox 20"/>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GFSv16 Evaluation Resources (VPPPG)</a:t>
            </a:r>
          </a:p>
        </p:txBody>
      </p:sp>
    </p:spTree>
    <p:extLst>
      <p:ext uri="{BB962C8B-B14F-4D97-AF65-F5344CB8AC3E}">
        <p14:creationId xmlns:p14="http://schemas.microsoft.com/office/powerpoint/2010/main" val="98606189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Colder 850-hPa Analyses</a:t>
            </a:r>
          </a:p>
        </p:txBody>
      </p:sp>
      <p:pic>
        <p:nvPicPr>
          <p:cNvPr id="14" name="Picture 13" descr="A picture containing colorful, photo, orange, covered&#10;&#10;Description automatically generated">
            <a:extLst>
              <a:ext uri="{FF2B5EF4-FFF2-40B4-BE49-F238E27FC236}">
                <a16:creationId xmlns:a16="http://schemas.microsoft.com/office/drawing/2014/main" xmlns="" id="{6AC17167-D2A9-3349-A085-EA412D971799}"/>
              </a:ext>
            </a:extLst>
          </p:cNvPr>
          <p:cNvPicPr>
            <a:picLocks noChangeAspect="1"/>
          </p:cNvPicPr>
          <p:nvPr/>
        </p:nvPicPr>
        <p:blipFill rotWithShape="1">
          <a:blip r:embed="rId4">
            <a:extLst>
              <a:ext uri="{28A0092B-C50C-407E-A947-70E740481C1C}">
                <a14:useLocalDpi xmlns:a14="http://schemas.microsoft.com/office/drawing/2010/main" val="0"/>
              </a:ext>
            </a:extLst>
          </a:blip>
          <a:srcRect t="50256" r="50152"/>
          <a:stretch/>
        </p:blipFill>
        <p:spPr>
          <a:xfrm>
            <a:off x="183297" y="1704855"/>
            <a:ext cx="3456718" cy="2797576"/>
          </a:xfrm>
          <a:prstGeom prst="rect">
            <a:avLst/>
          </a:prstGeom>
        </p:spPr>
      </p:pic>
      <p:sp>
        <p:nvSpPr>
          <p:cNvPr id="2" name="TextBox 1">
            <a:extLst>
              <a:ext uri="{FF2B5EF4-FFF2-40B4-BE49-F238E27FC236}">
                <a16:creationId xmlns:a16="http://schemas.microsoft.com/office/drawing/2014/main" xmlns="" id="{0CABCA88-7269-0340-A09B-33893899E044}"/>
              </a:ext>
            </a:extLst>
          </p:cNvPr>
          <p:cNvSpPr txBox="1"/>
          <p:nvPr/>
        </p:nvSpPr>
        <p:spPr>
          <a:xfrm>
            <a:off x="183297" y="1058524"/>
            <a:ext cx="3613639"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does the analysis cold bias look like on a contoured map?</a:t>
            </a:r>
          </a:p>
        </p:txBody>
      </p:sp>
      <p:pic>
        <p:nvPicPr>
          <p:cNvPr id="6" name="Picture 5">
            <a:extLst>
              <a:ext uri="{FF2B5EF4-FFF2-40B4-BE49-F238E27FC236}">
                <a16:creationId xmlns:a16="http://schemas.microsoft.com/office/drawing/2014/main" xmlns="" id="{85E5B399-4515-3C49-B546-F5C006798686}"/>
              </a:ext>
            </a:extLst>
          </p:cNvPr>
          <p:cNvPicPr>
            <a:picLocks noChangeAspect="1"/>
          </p:cNvPicPr>
          <p:nvPr/>
        </p:nvPicPr>
        <p:blipFill rotWithShape="1">
          <a:blip r:embed="rId5"/>
          <a:srcRect t="25935" b="25812"/>
          <a:stretch/>
        </p:blipFill>
        <p:spPr>
          <a:xfrm>
            <a:off x="4924227" y="3098924"/>
            <a:ext cx="3941170" cy="1901748"/>
          </a:xfrm>
          <a:prstGeom prst="rect">
            <a:avLst/>
          </a:prstGeom>
        </p:spPr>
      </p:pic>
      <p:pic>
        <p:nvPicPr>
          <p:cNvPr id="9" name="Picture 8">
            <a:extLst>
              <a:ext uri="{FF2B5EF4-FFF2-40B4-BE49-F238E27FC236}">
                <a16:creationId xmlns:a16="http://schemas.microsoft.com/office/drawing/2014/main" xmlns="" id="{72CC5F49-CB7F-F445-B459-7181676BC0A4}"/>
              </a:ext>
            </a:extLst>
          </p:cNvPr>
          <p:cNvPicPr>
            <a:picLocks noChangeAspect="1"/>
          </p:cNvPicPr>
          <p:nvPr/>
        </p:nvPicPr>
        <p:blipFill rotWithShape="1">
          <a:blip r:embed="rId6"/>
          <a:srcRect t="25935" b="25983"/>
          <a:stretch/>
        </p:blipFill>
        <p:spPr>
          <a:xfrm>
            <a:off x="4964547" y="1093702"/>
            <a:ext cx="3860531" cy="1856237"/>
          </a:xfrm>
          <a:prstGeom prst="rect">
            <a:avLst/>
          </a:prstGeom>
        </p:spPr>
      </p:pic>
      <p:sp>
        <p:nvSpPr>
          <p:cNvPr id="3" name="TextBox 2">
            <a:extLst>
              <a:ext uri="{FF2B5EF4-FFF2-40B4-BE49-F238E27FC236}">
                <a16:creationId xmlns:a16="http://schemas.microsoft.com/office/drawing/2014/main" xmlns="" id="{F4CE3E53-B609-0443-84BB-D256B4CBD246}"/>
              </a:ext>
            </a:extLst>
          </p:cNvPr>
          <p:cNvSpPr txBox="1"/>
          <p:nvPr/>
        </p:nvSpPr>
        <p:spPr>
          <a:xfrm>
            <a:off x="4067134" y="2349774"/>
            <a:ext cx="1107996" cy="1200329"/>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OBS</a:t>
            </a:r>
          </a:p>
          <a:p>
            <a:r>
              <a:rPr lang="en-US" dirty="0">
                <a:solidFill>
                  <a:srgbClr val="FF0000"/>
                </a:solidFill>
                <a:latin typeface="Arial" panose="020B0604020202020204" pitchFamily="34" charset="0"/>
                <a:cs typeface="Arial" panose="020B0604020202020204" pitchFamily="34" charset="0"/>
              </a:rPr>
              <a:t>ANL</a:t>
            </a:r>
          </a:p>
          <a:p>
            <a:r>
              <a:rPr lang="en-US" dirty="0">
                <a:solidFill>
                  <a:srgbClr val="1DDB08"/>
                </a:solidFill>
                <a:latin typeface="Arial" panose="020B0604020202020204" pitchFamily="34" charset="0"/>
                <a:cs typeface="Arial" panose="020B0604020202020204" pitchFamily="34" charset="0"/>
              </a:rPr>
              <a:t>6h FCST</a:t>
            </a:r>
          </a:p>
          <a:p>
            <a:r>
              <a:rPr lang="en-US" dirty="0">
                <a:solidFill>
                  <a:srgbClr val="1DDB08"/>
                </a:solidFill>
                <a:latin typeface="Arial" panose="020B0604020202020204" pitchFamily="34" charset="0"/>
                <a:cs typeface="Arial" panose="020B0604020202020204" pitchFamily="34" charset="0"/>
              </a:rPr>
              <a:t>(guess)</a:t>
            </a:r>
          </a:p>
        </p:txBody>
      </p:sp>
      <p:sp>
        <p:nvSpPr>
          <p:cNvPr id="4" name="TextBox 3">
            <a:extLst>
              <a:ext uri="{FF2B5EF4-FFF2-40B4-BE49-F238E27FC236}">
                <a16:creationId xmlns:a16="http://schemas.microsoft.com/office/drawing/2014/main" xmlns="" id="{EDA29CB3-ACF9-704E-8A0C-FB433AC084E5}"/>
              </a:ext>
            </a:extLst>
          </p:cNvPr>
          <p:cNvSpPr txBox="1"/>
          <p:nvPr/>
        </p:nvSpPr>
        <p:spPr>
          <a:xfrm>
            <a:off x="7551256" y="1322611"/>
            <a:ext cx="526106"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v15</a:t>
            </a:r>
          </a:p>
        </p:txBody>
      </p:sp>
      <p:sp>
        <p:nvSpPr>
          <p:cNvPr id="17" name="TextBox 16">
            <a:extLst>
              <a:ext uri="{FF2B5EF4-FFF2-40B4-BE49-F238E27FC236}">
                <a16:creationId xmlns:a16="http://schemas.microsoft.com/office/drawing/2014/main" xmlns="" id="{3F8B111A-D0EF-A54E-A7DF-9478E079B5F0}"/>
              </a:ext>
            </a:extLst>
          </p:cNvPr>
          <p:cNvSpPr txBox="1"/>
          <p:nvPr/>
        </p:nvSpPr>
        <p:spPr>
          <a:xfrm>
            <a:off x="7636794" y="3313759"/>
            <a:ext cx="526106"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v16</a:t>
            </a:r>
          </a:p>
        </p:txBody>
      </p:sp>
      <p:sp>
        <p:nvSpPr>
          <p:cNvPr id="5" name="5-Point Star 4">
            <a:extLst>
              <a:ext uri="{FF2B5EF4-FFF2-40B4-BE49-F238E27FC236}">
                <a16:creationId xmlns:a16="http://schemas.microsoft.com/office/drawing/2014/main" xmlns="" id="{9ABCDF41-CFE3-0749-BAA7-13AA759A841E}"/>
              </a:ext>
            </a:extLst>
          </p:cNvPr>
          <p:cNvSpPr/>
          <p:nvPr/>
        </p:nvSpPr>
        <p:spPr>
          <a:xfrm>
            <a:off x="1763489" y="2661268"/>
            <a:ext cx="296333" cy="183532"/>
          </a:xfrm>
          <a:prstGeom prst="star5">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xmlns="" id="{9C31EAB2-639E-BB46-B117-548DFD2D75A3}"/>
              </a:ext>
            </a:extLst>
          </p:cNvPr>
          <p:cNvSpPr txBox="1"/>
          <p:nvPr/>
        </p:nvSpPr>
        <p:spPr>
          <a:xfrm>
            <a:off x="510744" y="4592667"/>
            <a:ext cx="3014864"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GFSv16-GFSv15  F00 Temperature</a:t>
            </a:r>
          </a:p>
          <a:p>
            <a:r>
              <a:rPr lang="en-US" sz="1400" dirty="0">
                <a:latin typeface="Arial" panose="020B0604020202020204" pitchFamily="34" charset="0"/>
                <a:cs typeface="Arial" panose="020B0604020202020204" pitchFamily="34" charset="0"/>
              </a:rPr>
              <a:t>     valid 00z 18 October 2019</a:t>
            </a:r>
          </a:p>
        </p:txBody>
      </p:sp>
    </p:spTree>
    <p:extLst>
      <p:ext uri="{BB962C8B-B14F-4D97-AF65-F5344CB8AC3E}">
        <p14:creationId xmlns:p14="http://schemas.microsoft.com/office/powerpoint/2010/main" val="2974019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par>
                                <p:cTn id="17" presetID="5"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168" y="1234363"/>
            <a:ext cx="9106601" cy="4231924"/>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Increased right-of-track bias at longer lead times for North Atlantic TCs</a:t>
            </a:r>
            <a:endParaRPr lang="en-US" sz="1900" dirty="0">
              <a:solidFill>
                <a:srgbClr val="0000FF"/>
              </a:solidFill>
              <a:latin typeface="Arial"/>
              <a:cs typeface="Arial"/>
            </a:endParaRPr>
          </a:p>
          <a:p>
            <a:pPr marL="285736" indent="-192015">
              <a:buFont typeface="Arial"/>
              <a:buChar char="•"/>
            </a:pPr>
            <a:endParaRPr lang="en-US" sz="1000" dirty="0">
              <a:solidFill>
                <a:srgbClr val="0000FF"/>
              </a:solidFill>
              <a:latin typeface="Arial"/>
              <a:cs typeface="Arial"/>
            </a:endParaRPr>
          </a:p>
          <a:p>
            <a:pPr marL="285736" indent="-192015">
              <a:buFont typeface="Arial"/>
              <a:buChar char="•"/>
            </a:pPr>
            <a:r>
              <a:rPr lang="en-US" sz="1900" dirty="0">
                <a:latin typeface="Arial"/>
                <a:cs typeface="Arial"/>
              </a:rPr>
              <a:t>Larger TC False Alarm Rate (FAR) in the western North Atlantic (</a:t>
            </a:r>
            <a:r>
              <a:rPr lang="it-IT" sz="1900" dirty="0">
                <a:latin typeface="Arial"/>
                <a:cs typeface="Arial"/>
              </a:rPr>
              <a:t>70°W–50°W</a:t>
            </a:r>
            <a:r>
              <a:rPr lang="en-US" sz="1900" dirty="0">
                <a:latin typeface="Arial"/>
                <a:cs typeface="Arial"/>
              </a:rPr>
              <a:t>)</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Tendency to strengthen all TCs in the long range (pre-formation, not in stats)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Degradation of HMON performance</a:t>
            </a:r>
          </a:p>
          <a:p>
            <a:pPr marL="93721"/>
            <a:endParaRPr lang="en-US" sz="1000" dirty="0">
              <a:latin typeface="Arial"/>
              <a:cs typeface="Arial"/>
            </a:endParaRPr>
          </a:p>
          <a:p>
            <a:pPr marL="285736" indent="-192015">
              <a:buFont typeface="Arial"/>
              <a:buChar char="•"/>
            </a:pPr>
            <a:r>
              <a:rPr lang="en-US" sz="1900" dirty="0">
                <a:latin typeface="Arial"/>
                <a:cs typeface="Arial"/>
              </a:rPr>
              <a:t>Some regional degradation of waves forecasts</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Exacerbation of low instability (i.e., CAPE) bias that already existed in GFSv15, driven largely by dry soil moisture</a:t>
            </a:r>
          </a:p>
          <a:p>
            <a:pPr marL="93721"/>
            <a:endParaRPr lang="en-US" sz="1000" dirty="0">
              <a:latin typeface="Arial"/>
              <a:cs typeface="Arial"/>
            </a:endParaRPr>
          </a:p>
          <a:p>
            <a:pPr marL="285736" indent="-192015">
              <a:buFont typeface="Arial"/>
              <a:buChar char="•"/>
            </a:pPr>
            <a:r>
              <a:rPr lang="en-US" sz="1900" dirty="0">
                <a:latin typeface="Arial"/>
                <a:cs typeface="Arial"/>
              </a:rPr>
              <a:t>Colder low-level temperature analyses, especially in the cool season</a:t>
            </a:r>
          </a:p>
          <a:p>
            <a:pPr marL="285736" indent="-192015">
              <a:buFont typeface="Arial"/>
              <a:buChar char="•"/>
            </a:pPr>
            <a:endParaRPr lang="en-US" sz="1000" dirty="0">
              <a:latin typeface="Arial"/>
              <a:cs typeface="Arial"/>
            </a:endParaRPr>
          </a:p>
          <a:p>
            <a:pPr marL="285736" indent="-192015">
              <a:buFont typeface="Arial"/>
              <a:buChar char="•"/>
            </a:pPr>
            <a:r>
              <a:rPr lang="en-US" sz="1900" dirty="0">
                <a:latin typeface="Arial"/>
                <a:cs typeface="Arial"/>
              </a:rPr>
              <a:t>Lack of considerable improvement in forecasting radiation inversions</a:t>
            </a:r>
          </a:p>
          <a:p>
            <a:pPr marL="742903" lvl="1" indent="-192015">
              <a:buFont typeface="Arial"/>
              <a:buChar char="•"/>
            </a:pPr>
            <a:endParaRPr lang="en-US" sz="1900" dirty="0">
              <a:solidFill>
                <a:srgbClr val="0000FF"/>
              </a:solidFill>
              <a:latin typeface="Arial"/>
              <a:cs typeface="Arial"/>
            </a:endParaRP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Concerns for GFSv16</a:t>
            </a:r>
          </a:p>
        </p:txBody>
      </p:sp>
      <p:sp>
        <p:nvSpPr>
          <p:cNvPr id="13" name="Rectangle 12">
            <a:extLst>
              <a:ext uri="{FF2B5EF4-FFF2-40B4-BE49-F238E27FC236}">
                <a16:creationId xmlns:a16="http://schemas.microsoft.com/office/drawing/2014/main" xmlns="" id="{29EB1DCC-033A-0F4E-BF01-5CFA10001811}"/>
              </a:ext>
            </a:extLst>
          </p:cNvPr>
          <p:cNvSpPr/>
          <p:nvPr/>
        </p:nvSpPr>
        <p:spPr>
          <a:xfrm>
            <a:off x="240831" y="4557638"/>
            <a:ext cx="7726302" cy="49385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Tree>
    <p:extLst>
      <p:ext uri="{BB962C8B-B14F-4D97-AF65-F5344CB8AC3E}">
        <p14:creationId xmlns:p14="http://schemas.microsoft.com/office/powerpoint/2010/main" val="20388622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Inversions</a:t>
            </a:r>
          </a:p>
        </p:txBody>
      </p:sp>
      <p:sp>
        <p:nvSpPr>
          <p:cNvPr id="19" name="TextBox 18">
            <a:extLst>
              <a:ext uri="{FF2B5EF4-FFF2-40B4-BE49-F238E27FC236}">
                <a16:creationId xmlns:a16="http://schemas.microsoft.com/office/drawing/2014/main" xmlns="" id="{4637DC04-242F-4848-8027-8AB8B175C939}"/>
              </a:ext>
            </a:extLst>
          </p:cNvPr>
          <p:cNvSpPr txBox="1"/>
          <p:nvPr/>
        </p:nvSpPr>
        <p:spPr>
          <a:xfrm>
            <a:off x="3279531" y="1021633"/>
            <a:ext cx="4449551" cy="400110"/>
          </a:xfrm>
          <a:prstGeom prst="rect">
            <a:avLst/>
          </a:prstGeom>
          <a:solidFill>
            <a:schemeClr val="accent4">
              <a:lumMod val="20000"/>
              <a:lumOff val="80000"/>
            </a:schemeClr>
          </a:solidFill>
        </p:spPr>
        <p:txBody>
          <a:bodyPr wrap="none" rtlCol="0">
            <a:spAutoFit/>
          </a:bodyPr>
          <a:lstStyle/>
          <a:p>
            <a:r>
              <a:rPr lang="en-US" sz="2000" dirty="0">
                <a:latin typeface="Arial" panose="020B0604020202020204" pitchFamily="34" charset="0"/>
                <a:cs typeface="Arial" panose="020B0604020202020204" pitchFamily="34" charset="0"/>
              </a:rPr>
              <a:t>2m Temp Errors    Analysis - Forecast</a:t>
            </a:r>
          </a:p>
        </p:txBody>
      </p:sp>
      <p:pic>
        <p:nvPicPr>
          <p:cNvPr id="20" name="Picture 19">
            <a:extLst>
              <a:ext uri="{FF2B5EF4-FFF2-40B4-BE49-F238E27FC236}">
                <a16:creationId xmlns:a16="http://schemas.microsoft.com/office/drawing/2014/main" xmlns="" id="{281E66EC-AFF8-8341-8363-C74323DB1299}"/>
              </a:ext>
            </a:extLst>
          </p:cNvPr>
          <p:cNvPicPr>
            <a:picLocks noChangeAspect="1"/>
          </p:cNvPicPr>
          <p:nvPr/>
        </p:nvPicPr>
        <p:blipFill rotWithShape="1">
          <a:blip r:embed="rId4"/>
          <a:srcRect t="3198" b="89456"/>
          <a:stretch/>
        </p:blipFill>
        <p:spPr>
          <a:xfrm>
            <a:off x="167053" y="2930680"/>
            <a:ext cx="3174120" cy="321368"/>
          </a:xfrm>
          <a:prstGeom prst="rect">
            <a:avLst/>
          </a:prstGeom>
        </p:spPr>
      </p:pic>
      <p:pic>
        <p:nvPicPr>
          <p:cNvPr id="21" name="Picture 20">
            <a:extLst>
              <a:ext uri="{FF2B5EF4-FFF2-40B4-BE49-F238E27FC236}">
                <a16:creationId xmlns:a16="http://schemas.microsoft.com/office/drawing/2014/main" xmlns="" id="{6CD1E511-A44C-5E47-8FB2-8E00C14B274E}"/>
              </a:ext>
            </a:extLst>
          </p:cNvPr>
          <p:cNvPicPr>
            <a:picLocks noChangeAspect="1"/>
          </p:cNvPicPr>
          <p:nvPr/>
        </p:nvPicPr>
        <p:blipFill rotWithShape="1">
          <a:blip r:embed="rId5"/>
          <a:srcRect t="20707" b="19391"/>
          <a:stretch/>
        </p:blipFill>
        <p:spPr>
          <a:xfrm>
            <a:off x="167053" y="1022106"/>
            <a:ext cx="3035975" cy="1925601"/>
          </a:xfrm>
          <a:prstGeom prst="rect">
            <a:avLst/>
          </a:prstGeom>
        </p:spPr>
      </p:pic>
      <p:pic>
        <p:nvPicPr>
          <p:cNvPr id="22" name="Picture 21">
            <a:extLst>
              <a:ext uri="{FF2B5EF4-FFF2-40B4-BE49-F238E27FC236}">
                <a16:creationId xmlns:a16="http://schemas.microsoft.com/office/drawing/2014/main" xmlns="" id="{340AD36B-F66B-A846-9AD6-872CC956154E}"/>
              </a:ext>
            </a:extLst>
          </p:cNvPr>
          <p:cNvPicPr>
            <a:picLocks noChangeAspect="1"/>
          </p:cNvPicPr>
          <p:nvPr/>
        </p:nvPicPr>
        <p:blipFill rotWithShape="1">
          <a:blip r:embed="rId4"/>
          <a:srcRect t="20634" b="19464"/>
          <a:stretch/>
        </p:blipFill>
        <p:spPr>
          <a:xfrm>
            <a:off x="167053" y="3160114"/>
            <a:ext cx="3112478" cy="1974124"/>
          </a:xfrm>
          <a:prstGeom prst="rect">
            <a:avLst/>
          </a:prstGeom>
        </p:spPr>
      </p:pic>
      <p:sp>
        <p:nvSpPr>
          <p:cNvPr id="23" name="TextBox 22">
            <a:extLst>
              <a:ext uri="{FF2B5EF4-FFF2-40B4-BE49-F238E27FC236}">
                <a16:creationId xmlns:a16="http://schemas.microsoft.com/office/drawing/2014/main" xmlns="" id="{1B546F10-7615-3F47-BA3D-CF9059B541B5}"/>
              </a:ext>
            </a:extLst>
          </p:cNvPr>
          <p:cNvSpPr txBox="1"/>
          <p:nvPr/>
        </p:nvSpPr>
        <p:spPr>
          <a:xfrm>
            <a:off x="2905905" y="1498612"/>
            <a:ext cx="3332189" cy="3539430"/>
          </a:xfrm>
          <a:prstGeom prst="rect">
            <a:avLst/>
          </a:prstGeom>
          <a:noFill/>
        </p:spPr>
        <p:txBody>
          <a:bodyPr wrap="square" rtlCol="0">
            <a:spAutoFit/>
          </a:bodyPr>
          <a:lstStyle/>
          <a:p>
            <a:pPr marL="91440"/>
            <a:r>
              <a:rPr lang="en-US" sz="1600" dirty="0">
                <a:latin typeface="Arial"/>
                <a:cs typeface="Arial"/>
              </a:rPr>
              <a:t>Init: 12Z 29 April 2020</a:t>
            </a:r>
          </a:p>
          <a:p>
            <a:pPr marL="91440"/>
            <a:r>
              <a:rPr lang="en-US" sz="1600" dirty="0">
                <a:latin typeface="Arial"/>
                <a:cs typeface="Arial"/>
              </a:rPr>
              <a:t>Valid: 12Z 30 April 2020 (F024)</a:t>
            </a:r>
          </a:p>
          <a:p>
            <a:pPr marL="91440"/>
            <a:endParaRPr lang="en-US" sz="1600" dirty="0">
              <a:latin typeface="Arial"/>
              <a:cs typeface="Arial"/>
            </a:endParaRPr>
          </a:p>
          <a:p>
            <a:pPr marL="434340" indent="-342900">
              <a:buFont typeface="Arial" panose="020B0604020202020204" pitchFamily="34" charset="0"/>
              <a:buChar char="•"/>
            </a:pPr>
            <a:r>
              <a:rPr lang="en-US" sz="1600" dirty="0">
                <a:latin typeface="Arial"/>
                <a:cs typeface="Arial"/>
              </a:rPr>
              <a:t>Very large errors for a short range forecast.  </a:t>
            </a:r>
            <a:r>
              <a:rPr lang="en-US" sz="1600" b="1" dirty="0">
                <a:latin typeface="Arial"/>
                <a:cs typeface="Arial"/>
              </a:rPr>
              <a:t>GFSv16 appears to offer very slight improvement</a:t>
            </a:r>
            <a:r>
              <a:rPr lang="en-US" sz="1600" dirty="0">
                <a:latin typeface="Arial"/>
                <a:cs typeface="Arial"/>
              </a:rPr>
              <a:t>, but both forecasts are </a:t>
            </a:r>
            <a:r>
              <a:rPr lang="en-US" sz="1600" b="1" dirty="0">
                <a:latin typeface="Arial"/>
                <a:cs typeface="Arial"/>
              </a:rPr>
              <a:t>far too warm </a:t>
            </a:r>
            <a:r>
              <a:rPr lang="en-US" sz="1600" dirty="0">
                <a:latin typeface="Arial"/>
                <a:cs typeface="Arial"/>
              </a:rPr>
              <a:t>over the Plains and upper Midwest</a:t>
            </a:r>
          </a:p>
          <a:p>
            <a:pPr marL="91440"/>
            <a:endParaRPr lang="en-US" sz="1600" dirty="0">
              <a:latin typeface="Arial"/>
              <a:cs typeface="Arial"/>
            </a:endParaRPr>
          </a:p>
          <a:p>
            <a:pPr marL="434340" indent="-342900">
              <a:buFont typeface="Arial" panose="020B0604020202020204" pitchFamily="34" charset="0"/>
              <a:buChar char="•"/>
            </a:pPr>
            <a:r>
              <a:rPr lang="en-US" sz="1600" dirty="0">
                <a:latin typeface="Arial"/>
                <a:cs typeface="Arial"/>
              </a:rPr>
              <a:t>The </a:t>
            </a:r>
            <a:r>
              <a:rPr lang="en-US" sz="1600" b="1" dirty="0">
                <a:latin typeface="Arial"/>
                <a:cs typeface="Arial"/>
              </a:rPr>
              <a:t>lack of a sufficiently strong inversion </a:t>
            </a:r>
            <a:r>
              <a:rPr lang="en-US" sz="1600" dirty="0">
                <a:latin typeface="Arial"/>
                <a:cs typeface="Arial"/>
              </a:rPr>
              <a:t>shows up well in the forecast soundings</a:t>
            </a:r>
          </a:p>
        </p:txBody>
      </p:sp>
      <p:pic>
        <p:nvPicPr>
          <p:cNvPr id="24" name="Picture 23">
            <a:extLst>
              <a:ext uri="{FF2B5EF4-FFF2-40B4-BE49-F238E27FC236}">
                <a16:creationId xmlns:a16="http://schemas.microsoft.com/office/drawing/2014/main" xmlns="" id="{8D819C4B-0E73-D440-8F78-91BE53054440}"/>
              </a:ext>
            </a:extLst>
          </p:cNvPr>
          <p:cNvPicPr>
            <a:picLocks noChangeAspect="1"/>
          </p:cNvPicPr>
          <p:nvPr/>
        </p:nvPicPr>
        <p:blipFill rotWithShape="1">
          <a:blip r:embed="rId6"/>
          <a:srcRect t="20634" b="19659"/>
          <a:stretch/>
        </p:blipFill>
        <p:spPr>
          <a:xfrm>
            <a:off x="6190137" y="1419360"/>
            <a:ext cx="2966496" cy="1875406"/>
          </a:xfrm>
          <a:prstGeom prst="rect">
            <a:avLst/>
          </a:prstGeom>
        </p:spPr>
      </p:pic>
      <p:sp>
        <p:nvSpPr>
          <p:cNvPr id="3" name="TextBox 2">
            <a:extLst>
              <a:ext uri="{FF2B5EF4-FFF2-40B4-BE49-F238E27FC236}">
                <a16:creationId xmlns:a16="http://schemas.microsoft.com/office/drawing/2014/main" xmlns="" id="{1CFA877A-82A6-8E45-A4F6-06A1ACEE3A87}"/>
              </a:ext>
            </a:extLst>
          </p:cNvPr>
          <p:cNvSpPr txBox="1"/>
          <p:nvPr/>
        </p:nvSpPr>
        <p:spPr>
          <a:xfrm>
            <a:off x="6690946" y="3345434"/>
            <a:ext cx="2286000" cy="156966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NAM error map for same case shows</a:t>
            </a:r>
          </a:p>
          <a:p>
            <a:r>
              <a:rPr lang="en-US" sz="1600" dirty="0">
                <a:latin typeface="Arial" panose="020B0604020202020204" pitchFamily="34" charset="0"/>
                <a:cs typeface="Arial" panose="020B0604020202020204" pitchFamily="34" charset="0"/>
              </a:rPr>
              <a:t>that this type of case  (strong radiational cooling) can be handled better</a:t>
            </a:r>
          </a:p>
        </p:txBody>
      </p:sp>
      <p:sp>
        <p:nvSpPr>
          <p:cNvPr id="17" name="TextBox 16">
            <a:extLst>
              <a:ext uri="{FF2B5EF4-FFF2-40B4-BE49-F238E27FC236}">
                <a16:creationId xmlns:a16="http://schemas.microsoft.com/office/drawing/2014/main" xmlns="" id="{F9A038B8-4D9E-0A45-8120-8F7E5F8250CE}"/>
              </a:ext>
            </a:extLst>
          </p:cNvPr>
          <p:cNvSpPr txBox="1"/>
          <p:nvPr/>
        </p:nvSpPr>
        <p:spPr>
          <a:xfrm>
            <a:off x="2481118" y="2014847"/>
            <a:ext cx="606256" cy="584775"/>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GFS</a:t>
            </a:r>
          </a:p>
          <a:p>
            <a:r>
              <a:rPr lang="en-US" sz="1600" b="1" dirty="0">
                <a:latin typeface="Arial" panose="020B0604020202020204" pitchFamily="34" charset="0"/>
                <a:cs typeface="Arial" panose="020B0604020202020204" pitchFamily="34" charset="0"/>
              </a:rPr>
              <a:t>v15</a:t>
            </a:r>
          </a:p>
        </p:txBody>
      </p:sp>
      <p:sp>
        <p:nvSpPr>
          <p:cNvPr id="18" name="TextBox 17">
            <a:extLst>
              <a:ext uri="{FF2B5EF4-FFF2-40B4-BE49-F238E27FC236}">
                <a16:creationId xmlns:a16="http://schemas.microsoft.com/office/drawing/2014/main" xmlns="" id="{5D1B14E4-6E5C-DC40-8B09-29DB8558A375}"/>
              </a:ext>
            </a:extLst>
          </p:cNvPr>
          <p:cNvSpPr txBox="1"/>
          <p:nvPr/>
        </p:nvSpPr>
        <p:spPr>
          <a:xfrm>
            <a:off x="2481118" y="4147176"/>
            <a:ext cx="606256" cy="584775"/>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GFS</a:t>
            </a:r>
          </a:p>
          <a:p>
            <a:r>
              <a:rPr lang="en-US" sz="1600" b="1" dirty="0">
                <a:latin typeface="Arial" panose="020B0604020202020204" pitchFamily="34" charset="0"/>
                <a:cs typeface="Arial" panose="020B0604020202020204" pitchFamily="34" charset="0"/>
              </a:rPr>
              <a:t>v16</a:t>
            </a:r>
          </a:p>
        </p:txBody>
      </p:sp>
    </p:spTree>
    <p:extLst>
      <p:ext uri="{BB962C8B-B14F-4D97-AF65-F5344CB8AC3E}">
        <p14:creationId xmlns:p14="http://schemas.microsoft.com/office/powerpoint/2010/main" val="491114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Inversions - BIS soundings</a:t>
            </a:r>
          </a:p>
        </p:txBody>
      </p:sp>
      <p:pic>
        <p:nvPicPr>
          <p:cNvPr id="25" name="Picture 24">
            <a:extLst>
              <a:ext uri="{FF2B5EF4-FFF2-40B4-BE49-F238E27FC236}">
                <a16:creationId xmlns:a16="http://schemas.microsoft.com/office/drawing/2014/main" xmlns="" id="{05CAB358-D7E6-BB4F-A304-4BA87587228A}"/>
              </a:ext>
            </a:extLst>
          </p:cNvPr>
          <p:cNvPicPr>
            <a:picLocks noChangeAspect="1"/>
          </p:cNvPicPr>
          <p:nvPr/>
        </p:nvPicPr>
        <p:blipFill>
          <a:blip r:embed="rId4"/>
          <a:stretch>
            <a:fillRect/>
          </a:stretch>
        </p:blipFill>
        <p:spPr>
          <a:xfrm>
            <a:off x="275150" y="1072438"/>
            <a:ext cx="5415540" cy="3936506"/>
          </a:xfrm>
          <a:prstGeom prst="rect">
            <a:avLst/>
          </a:prstGeom>
        </p:spPr>
      </p:pic>
      <p:sp>
        <p:nvSpPr>
          <p:cNvPr id="26" name="TextBox 25">
            <a:extLst>
              <a:ext uri="{FF2B5EF4-FFF2-40B4-BE49-F238E27FC236}">
                <a16:creationId xmlns:a16="http://schemas.microsoft.com/office/drawing/2014/main" xmlns="" id="{1447E8EA-0BD2-7848-AB03-D049D77E0CCE}"/>
              </a:ext>
            </a:extLst>
          </p:cNvPr>
          <p:cNvSpPr txBox="1"/>
          <p:nvPr/>
        </p:nvSpPr>
        <p:spPr>
          <a:xfrm>
            <a:off x="6046749" y="1089158"/>
            <a:ext cx="226215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Bismarck, ND   BIS</a:t>
            </a:r>
          </a:p>
        </p:txBody>
      </p:sp>
      <p:sp>
        <p:nvSpPr>
          <p:cNvPr id="27" name="TextBox 26">
            <a:extLst>
              <a:ext uri="{FF2B5EF4-FFF2-40B4-BE49-F238E27FC236}">
                <a16:creationId xmlns:a16="http://schemas.microsoft.com/office/drawing/2014/main" xmlns="" id="{78D53912-DF5E-E149-87E6-63597B3EF0BE}"/>
              </a:ext>
            </a:extLst>
          </p:cNvPr>
          <p:cNvSpPr txBox="1"/>
          <p:nvPr/>
        </p:nvSpPr>
        <p:spPr>
          <a:xfrm>
            <a:off x="5836187" y="1602884"/>
            <a:ext cx="3109616" cy="3208571"/>
          </a:xfrm>
          <a:prstGeom prst="rect">
            <a:avLst/>
          </a:prstGeom>
          <a:noFill/>
        </p:spPr>
        <p:txBody>
          <a:bodyPr wrap="square" rtlCol="0">
            <a:spAutoFit/>
          </a:bodyPr>
          <a:lstStyle/>
          <a:p>
            <a:pPr marL="68580"/>
            <a:r>
              <a:rPr lang="en-US" sz="1350" dirty="0">
                <a:latin typeface="Arial" panose="020B0604020202020204" pitchFamily="34" charset="0"/>
                <a:cs typeface="Arial" panose="020B0604020202020204" pitchFamily="34" charset="0"/>
              </a:rPr>
              <a:t>Init: 12Z 29 April 2020</a:t>
            </a:r>
          </a:p>
          <a:p>
            <a:pPr marL="68580"/>
            <a:r>
              <a:rPr lang="en-US" sz="1350" dirty="0">
                <a:latin typeface="Arial" panose="020B0604020202020204" pitchFamily="34" charset="0"/>
                <a:cs typeface="Arial" panose="020B0604020202020204" pitchFamily="34" charset="0"/>
              </a:rPr>
              <a:t>Valid: 12Z 30 April 2020 (F024)</a:t>
            </a:r>
          </a:p>
          <a:p>
            <a:pPr marL="68580"/>
            <a:endParaRPr lang="en-US" sz="1350" dirty="0">
              <a:latin typeface="Arial" panose="020B0604020202020204" pitchFamily="34" charset="0"/>
              <a:cs typeface="Arial" panose="020B0604020202020204" pitchFamily="34" charset="0"/>
            </a:endParaRPr>
          </a:p>
          <a:p>
            <a:pPr marL="325755" indent="-257175">
              <a:buFont typeface="Arial" panose="020B0604020202020204" pitchFamily="34" charset="0"/>
              <a:buChar char="•"/>
            </a:pPr>
            <a:r>
              <a:rPr lang="en-US" sz="1350" dirty="0">
                <a:latin typeface="Arial" panose="020B0604020202020204" pitchFamily="34" charset="0"/>
                <a:cs typeface="Arial" panose="020B0604020202020204" pitchFamily="34" charset="0"/>
              </a:rPr>
              <a:t>GFSv15 and v16 both fail to capture the strength of the low-level inversion and end up way too warm at the lowest levels</a:t>
            </a:r>
          </a:p>
          <a:p>
            <a:pPr marL="325755" indent="-257175">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325755" indent="-257175">
              <a:buFont typeface="Arial" panose="020B0604020202020204" pitchFamily="34" charset="0"/>
              <a:buChar char="•"/>
            </a:pPr>
            <a:r>
              <a:rPr lang="en-US" sz="1350" dirty="0">
                <a:latin typeface="Arial" panose="020B0604020202020204" pitchFamily="34" charset="0"/>
                <a:cs typeface="Arial" panose="020B0604020202020204" pitchFamily="34" charset="0"/>
              </a:rPr>
              <a:t>GFSv16 shows very modest improvement over v15</a:t>
            </a:r>
          </a:p>
          <a:p>
            <a:pPr marL="68580"/>
            <a:endParaRPr lang="en-US" sz="1350" dirty="0">
              <a:latin typeface="Arial" panose="020B0604020202020204" pitchFamily="34" charset="0"/>
              <a:cs typeface="Arial" panose="020B0604020202020204" pitchFamily="34" charset="0"/>
            </a:endParaRPr>
          </a:p>
          <a:p>
            <a:pPr marL="325755" indent="-257175">
              <a:buFont typeface="Arial" panose="020B0604020202020204" pitchFamily="34" charset="0"/>
              <a:buChar char="•"/>
            </a:pPr>
            <a:r>
              <a:rPr lang="en-US" sz="1350" dirty="0">
                <a:latin typeface="Arial" panose="020B0604020202020204" pitchFamily="34" charset="0"/>
                <a:cs typeface="Arial" panose="020B0604020202020204" pitchFamily="34" charset="0"/>
              </a:rPr>
              <a:t>Note how the observed winds are weak at the lowest level; both GFS versions have winds that are too strong</a:t>
            </a:r>
          </a:p>
        </p:txBody>
      </p:sp>
      <p:sp>
        <p:nvSpPr>
          <p:cNvPr id="28" name="TextBox 27">
            <a:extLst>
              <a:ext uri="{FF2B5EF4-FFF2-40B4-BE49-F238E27FC236}">
                <a16:creationId xmlns:a16="http://schemas.microsoft.com/office/drawing/2014/main" xmlns="" id="{64B2A3E4-1BD1-C14A-81F9-2C234A38DD8D}"/>
              </a:ext>
            </a:extLst>
          </p:cNvPr>
          <p:cNvSpPr txBox="1"/>
          <p:nvPr/>
        </p:nvSpPr>
        <p:spPr>
          <a:xfrm>
            <a:off x="3952734" y="1572766"/>
            <a:ext cx="911853" cy="923330"/>
          </a:xfrm>
          <a:prstGeom prst="rect">
            <a:avLst/>
          </a:prstGeom>
          <a:noFill/>
        </p:spPr>
        <p:txBody>
          <a:bodyPr wrap="none" rtlCol="0">
            <a:spAutoFit/>
          </a:bodyPr>
          <a:lstStyle/>
          <a:p>
            <a:r>
              <a:rPr lang="en-US" b="1" dirty="0"/>
              <a:t>OBS</a:t>
            </a:r>
          </a:p>
          <a:p>
            <a:r>
              <a:rPr lang="en-US" b="1" dirty="0">
                <a:solidFill>
                  <a:srgbClr val="0520FC"/>
                </a:solidFill>
              </a:rPr>
              <a:t>GFSV15</a:t>
            </a:r>
          </a:p>
          <a:p>
            <a:r>
              <a:rPr lang="en-US" b="1" dirty="0">
                <a:solidFill>
                  <a:srgbClr val="FF0000"/>
                </a:solidFill>
              </a:rPr>
              <a:t>GFSv16</a:t>
            </a:r>
          </a:p>
        </p:txBody>
      </p:sp>
      <p:sp>
        <p:nvSpPr>
          <p:cNvPr id="29" name="TextBox 28">
            <a:extLst>
              <a:ext uri="{FF2B5EF4-FFF2-40B4-BE49-F238E27FC236}">
                <a16:creationId xmlns:a16="http://schemas.microsoft.com/office/drawing/2014/main" xmlns="" id="{A04C32B1-04C1-AF4B-B142-F848D43EEB5E}"/>
              </a:ext>
            </a:extLst>
          </p:cNvPr>
          <p:cNvSpPr txBox="1"/>
          <p:nvPr/>
        </p:nvSpPr>
        <p:spPr>
          <a:xfrm>
            <a:off x="4800351" y="1036453"/>
            <a:ext cx="441146" cy="276999"/>
          </a:xfrm>
          <a:prstGeom prst="rect">
            <a:avLst/>
          </a:prstGeom>
          <a:noFill/>
        </p:spPr>
        <p:txBody>
          <a:bodyPr wrap="none" rtlCol="0">
            <a:spAutoFit/>
          </a:bodyPr>
          <a:lstStyle/>
          <a:p>
            <a:r>
              <a:rPr lang="en-US" sz="1200" dirty="0"/>
              <a:t>OBS</a:t>
            </a:r>
          </a:p>
        </p:txBody>
      </p:sp>
      <p:sp>
        <p:nvSpPr>
          <p:cNvPr id="30" name="TextBox 29">
            <a:extLst>
              <a:ext uri="{FF2B5EF4-FFF2-40B4-BE49-F238E27FC236}">
                <a16:creationId xmlns:a16="http://schemas.microsoft.com/office/drawing/2014/main" xmlns="" id="{CF5E29E9-4BF2-7146-B39C-1DDC1B9AA203}"/>
              </a:ext>
            </a:extLst>
          </p:cNvPr>
          <p:cNvSpPr txBox="1"/>
          <p:nvPr/>
        </p:nvSpPr>
        <p:spPr>
          <a:xfrm>
            <a:off x="5425497" y="1036453"/>
            <a:ext cx="410690" cy="276999"/>
          </a:xfrm>
          <a:prstGeom prst="rect">
            <a:avLst/>
          </a:prstGeom>
          <a:noFill/>
        </p:spPr>
        <p:txBody>
          <a:bodyPr wrap="none" rtlCol="0">
            <a:spAutoFit/>
          </a:bodyPr>
          <a:lstStyle/>
          <a:p>
            <a:r>
              <a:rPr lang="en-US" sz="1200" dirty="0">
                <a:solidFill>
                  <a:srgbClr val="FF0000"/>
                </a:solidFill>
              </a:rPr>
              <a:t>v16</a:t>
            </a:r>
          </a:p>
        </p:txBody>
      </p:sp>
      <p:sp>
        <p:nvSpPr>
          <p:cNvPr id="31" name="TextBox 30">
            <a:extLst>
              <a:ext uri="{FF2B5EF4-FFF2-40B4-BE49-F238E27FC236}">
                <a16:creationId xmlns:a16="http://schemas.microsoft.com/office/drawing/2014/main" xmlns="" id="{F3297E52-93BA-7648-8D04-4E435448F8E7}"/>
              </a:ext>
            </a:extLst>
          </p:cNvPr>
          <p:cNvSpPr txBox="1"/>
          <p:nvPr/>
        </p:nvSpPr>
        <p:spPr>
          <a:xfrm>
            <a:off x="5127292" y="1036453"/>
            <a:ext cx="410690" cy="276999"/>
          </a:xfrm>
          <a:prstGeom prst="rect">
            <a:avLst/>
          </a:prstGeom>
          <a:noFill/>
        </p:spPr>
        <p:txBody>
          <a:bodyPr wrap="none" rtlCol="0">
            <a:spAutoFit/>
          </a:bodyPr>
          <a:lstStyle/>
          <a:p>
            <a:r>
              <a:rPr lang="en-US" sz="1200" dirty="0">
                <a:solidFill>
                  <a:srgbClr val="0520FC"/>
                </a:solidFill>
              </a:rPr>
              <a:t>v15</a:t>
            </a:r>
          </a:p>
        </p:txBody>
      </p:sp>
    </p:spTree>
    <p:extLst>
      <p:ext uri="{BB962C8B-B14F-4D97-AF65-F5344CB8AC3E}">
        <p14:creationId xmlns:p14="http://schemas.microsoft.com/office/powerpoint/2010/main" val="23864047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7532" y="1328440"/>
            <a:ext cx="7528935" cy="3016206"/>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A stated goal of this upgrade was improved handling of low-level inversions</a:t>
            </a:r>
          </a:p>
          <a:p>
            <a:pPr marL="285736" indent="-192015">
              <a:buFont typeface="Arial"/>
              <a:buChar char="•"/>
            </a:pPr>
            <a:endParaRPr lang="en-US" sz="1900" dirty="0">
              <a:latin typeface="Arial"/>
              <a:cs typeface="Arial"/>
            </a:endParaRPr>
          </a:p>
          <a:p>
            <a:pPr marL="285736" indent="-192015">
              <a:buFont typeface="Arial"/>
              <a:buChar char="•"/>
            </a:pPr>
            <a:r>
              <a:rPr lang="en-US" sz="1900" dirty="0">
                <a:latin typeface="Arial"/>
                <a:cs typeface="Arial"/>
              </a:rPr>
              <a:t>There is improvement in the handling of inversions that occur due to shallow, cold air masses, but the improvement in the handling of radiation inversions is very small</a:t>
            </a:r>
          </a:p>
          <a:p>
            <a:pPr marL="285736" indent="-192015">
              <a:buFont typeface="Arial"/>
              <a:buChar char="•"/>
            </a:pPr>
            <a:endParaRPr lang="en-US" sz="1900" dirty="0">
              <a:latin typeface="Arial"/>
              <a:cs typeface="Arial"/>
            </a:endParaRPr>
          </a:p>
          <a:p>
            <a:pPr marL="285736" indent="-192015">
              <a:buFont typeface="Arial"/>
              <a:buChar char="•"/>
            </a:pPr>
            <a:r>
              <a:rPr lang="en-US" sz="1900" dirty="0">
                <a:latin typeface="Arial"/>
                <a:cs typeface="Arial"/>
              </a:rPr>
              <a:t>We know that much better forecasts in this type of environment are possible, and this must continue to be a priority target for improvement in the next version of the GFS</a:t>
            </a: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Higher Expectations For Inversions</a:t>
            </a:r>
          </a:p>
        </p:txBody>
      </p:sp>
    </p:spTree>
    <p:extLst>
      <p:ext uri="{BB962C8B-B14F-4D97-AF65-F5344CB8AC3E}">
        <p14:creationId xmlns:p14="http://schemas.microsoft.com/office/powerpoint/2010/main" val="22833506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6726" y="2447775"/>
            <a:ext cx="7528935" cy="1846655"/>
          </a:xfrm>
          <a:prstGeom prst="rect">
            <a:avLst/>
          </a:prstGeom>
        </p:spPr>
        <p:txBody>
          <a:bodyPr wrap="square" lIns="91436" tIns="45718" rIns="91436" bIns="45718">
            <a:spAutoFit/>
          </a:bodyPr>
          <a:lstStyle/>
          <a:p>
            <a:pPr marL="285736" indent="-192015">
              <a:buFont typeface="Arial"/>
              <a:buChar char="•"/>
            </a:pPr>
            <a:r>
              <a:rPr lang="en-US" sz="1900" dirty="0">
                <a:latin typeface="Arial"/>
                <a:cs typeface="Arial"/>
              </a:rPr>
              <a:t>Low-level warm bias increasing in summer</a:t>
            </a:r>
          </a:p>
          <a:p>
            <a:pPr marL="285736" indent="-192015">
              <a:buFont typeface="Arial"/>
              <a:buChar char="•"/>
            </a:pPr>
            <a:endParaRPr lang="en-US" sz="1900" dirty="0">
              <a:latin typeface="Arial"/>
              <a:cs typeface="Arial"/>
            </a:endParaRPr>
          </a:p>
          <a:p>
            <a:pPr marL="285736" indent="-192015">
              <a:buFont typeface="Arial"/>
              <a:buChar char="•"/>
            </a:pPr>
            <a:r>
              <a:rPr lang="en-US" sz="1900" dirty="0">
                <a:latin typeface="Arial"/>
                <a:cs typeface="Arial"/>
              </a:rPr>
              <a:t>Tendency to predict too much sleet (warm noses too strong) in warm advection </a:t>
            </a:r>
            <a:r>
              <a:rPr lang="en-US" sz="1900" dirty="0" err="1">
                <a:latin typeface="Arial"/>
                <a:cs typeface="Arial"/>
              </a:rPr>
              <a:t>precip</a:t>
            </a:r>
            <a:r>
              <a:rPr lang="en-US" sz="1900" dirty="0">
                <a:latin typeface="Arial"/>
                <a:cs typeface="Arial"/>
              </a:rPr>
              <a:t> events</a:t>
            </a:r>
          </a:p>
          <a:p>
            <a:pPr marL="285736" indent="-192015">
              <a:buFont typeface="Arial"/>
              <a:buChar char="•"/>
            </a:pPr>
            <a:endParaRPr lang="en-US" sz="1900" dirty="0">
              <a:latin typeface="Arial"/>
              <a:cs typeface="Arial"/>
            </a:endParaRPr>
          </a:p>
          <a:p>
            <a:pPr marL="285736" indent="-192015">
              <a:buFont typeface="Arial"/>
              <a:buChar char="•"/>
            </a:pPr>
            <a:r>
              <a:rPr lang="en-US" sz="1900" dirty="0">
                <a:latin typeface="Arial"/>
                <a:cs typeface="Arial"/>
              </a:rPr>
              <a:t>Feedback of dry soil to the synoptic scale</a:t>
            </a: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“Incomplete” Concerns</a:t>
            </a:r>
          </a:p>
        </p:txBody>
      </p:sp>
      <p:sp>
        <p:nvSpPr>
          <p:cNvPr id="2" name="TextBox 1">
            <a:extLst>
              <a:ext uri="{FF2B5EF4-FFF2-40B4-BE49-F238E27FC236}">
                <a16:creationId xmlns:a16="http://schemas.microsoft.com/office/drawing/2014/main" xmlns="" id="{4811D045-F273-424B-9A22-454E53F26233}"/>
              </a:ext>
            </a:extLst>
          </p:cNvPr>
          <p:cNvSpPr txBox="1"/>
          <p:nvPr/>
        </p:nvSpPr>
        <p:spPr>
          <a:xfrm>
            <a:off x="676726" y="1126067"/>
            <a:ext cx="7730675" cy="707886"/>
          </a:xfrm>
          <a:prstGeom prst="rect">
            <a:avLst/>
          </a:prstGeom>
          <a:solidFill>
            <a:schemeClr val="accent6">
              <a:lumMod val="20000"/>
              <a:lumOff val="80000"/>
            </a:schemeClr>
          </a:solidFill>
        </p:spPr>
        <p:txBody>
          <a:bodyPr wrap="square" rtlCol="0">
            <a:spAutoFit/>
          </a:bodyPr>
          <a:lstStyle/>
          <a:p>
            <a:r>
              <a:rPr lang="en-US" sz="2000" dirty="0">
                <a:latin typeface="Arial" panose="020B0604020202020204" pitchFamily="34" charset="0"/>
                <a:cs typeface="Arial" panose="020B0604020202020204" pitchFamily="34" charset="0"/>
              </a:rPr>
              <a:t>These are issues observed in a few cases, but we were unable to find sufficient evidence to list these with confidence as concerns</a:t>
            </a:r>
          </a:p>
        </p:txBody>
      </p:sp>
    </p:spTree>
    <p:extLst>
      <p:ext uri="{BB962C8B-B14F-4D97-AF65-F5344CB8AC3E}">
        <p14:creationId xmlns:p14="http://schemas.microsoft.com/office/powerpoint/2010/main" val="2739939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3452" y="1607787"/>
            <a:ext cx="184731" cy="600164"/>
          </a:xfrm>
          <a:prstGeom prst="rect">
            <a:avLst/>
          </a:prstGeom>
          <a:noFill/>
        </p:spPr>
        <p:txBody>
          <a:bodyPr wrap="none" rtlCol="0">
            <a:spAutoFit/>
          </a:bodyPr>
          <a:lstStyle/>
          <a:p>
            <a:pPr algn="ctr" defTabSz="457178">
              <a:defRPr/>
            </a:pPr>
            <a:endParaRPr lang="en-US" sz="3300" b="1" dirty="0">
              <a:solidFill>
                <a:srgbClr val="FF0000"/>
              </a:solidFill>
              <a:latin typeface="Arial"/>
              <a:cs typeface="Arial"/>
            </a:endParaRP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457178">
              <a:defRPr/>
            </a:pPr>
            <a:endParaRPr lang="en-US" sz="3000" dirty="0">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510746" y="48931"/>
            <a:ext cx="8220777" cy="353921"/>
          </a:xfrm>
          <a:prstGeom prst="rect">
            <a:avLst/>
          </a:prstGeom>
          <a:solidFill>
            <a:srgbClr val="5BA4E3"/>
          </a:solidFill>
        </p:spPr>
        <p:txBody>
          <a:bodyPr wrap="square" lIns="121899" tIns="60949" rIns="121899" bIns="60949" rtlCol="0">
            <a:spAutoFit/>
          </a:bodyPr>
          <a:lstStyle/>
          <a:p>
            <a:pPr algn="ctr" defTabSz="457178">
              <a:defRPr/>
            </a:pP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4" y="2761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457178">
              <a:defRPr/>
            </a:pPr>
            <a:endParaRPr lang="en-US">
              <a:solidFill>
                <a:prstClr val="white"/>
              </a:solidFill>
              <a:latin typeface="Calibri"/>
            </a:endParaRPr>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4"/>
            <a:ext cx="846824" cy="860437"/>
          </a:xfrm>
          <a:prstGeom prst="rect">
            <a:avLst/>
          </a:prstGeom>
        </p:spPr>
      </p:pic>
      <p:sp>
        <p:nvSpPr>
          <p:cNvPr id="15" name="Oval 14"/>
          <p:cNvSpPr>
            <a:spLocks/>
          </p:cNvSpPr>
          <p:nvPr/>
        </p:nvSpPr>
        <p:spPr>
          <a:xfrm>
            <a:off x="8205660" y="3895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457178">
              <a:defRPr/>
            </a:pPr>
            <a:endParaRPr lang="en-US">
              <a:solidFill>
                <a:prstClr val="white"/>
              </a:solidFill>
              <a:latin typeface="Calibri"/>
            </a:endParaRPr>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492420"/>
          </a:xfrm>
          <a:prstGeom prst="rect">
            <a:avLst/>
          </a:prstGeom>
          <a:noFill/>
        </p:spPr>
        <p:txBody>
          <a:bodyPr wrap="square" lIns="121899" tIns="60949" rIns="121899" bIns="60949" rtlCol="0">
            <a:spAutoFit/>
          </a:bodyPr>
          <a:lstStyle/>
          <a:p>
            <a:pPr algn="ctr" defTabSz="457189"/>
            <a:r>
              <a:rPr lang="en-US" sz="2400" b="1" dirty="0">
                <a:solidFill>
                  <a:prstClr val="white"/>
                </a:solidFill>
                <a:latin typeface="Arial"/>
                <a:cs typeface="Arial"/>
              </a:rPr>
              <a:t>Summer Low-Level Warm Bias?</a:t>
            </a:r>
          </a:p>
        </p:txBody>
      </p:sp>
      <p:sp>
        <p:nvSpPr>
          <p:cNvPr id="3" name="Slide Number Placeholder 2">
            <a:extLst>
              <a:ext uri="{FF2B5EF4-FFF2-40B4-BE49-F238E27FC236}">
                <a16:creationId xmlns:a16="http://schemas.microsoft.com/office/drawing/2014/main" xmlns="" id="{EC949867-66B5-49E9-864B-FE44BF95E39F}"/>
              </a:ext>
            </a:extLst>
          </p:cNvPr>
          <p:cNvSpPr>
            <a:spLocks noGrp="1"/>
          </p:cNvSpPr>
          <p:nvPr>
            <p:ph type="sldNum" sz="quarter" idx="12"/>
          </p:nvPr>
        </p:nvSpPr>
        <p:spPr/>
        <p:txBody>
          <a:bodyPr/>
          <a:lstStyle/>
          <a:p>
            <a:pPr defTabSz="685800">
              <a:defRPr/>
            </a:pPr>
            <a:fld id="{364423BE-BAF9-5447-BAF7-CF3FF8308402}" type="slidenum">
              <a:rPr lang="en-US">
                <a:solidFill>
                  <a:prstClr val="black">
                    <a:tint val="75000"/>
                  </a:prstClr>
                </a:solidFill>
                <a:latin typeface="Calibri"/>
              </a:rPr>
              <a:pPr defTabSz="685800">
                <a:defRPr/>
              </a:pPr>
              <a:t>96</a:t>
            </a:fld>
            <a:endParaRPr lang="en-US">
              <a:solidFill>
                <a:prstClr val="black">
                  <a:tint val="75000"/>
                </a:prstClr>
              </a:solidFill>
              <a:latin typeface="Calibri"/>
            </a:endParaRPr>
          </a:p>
        </p:txBody>
      </p:sp>
      <p:sp>
        <p:nvSpPr>
          <p:cNvPr id="9" name="TextBox 21">
            <a:extLst>
              <a:ext uri="{FF2B5EF4-FFF2-40B4-BE49-F238E27FC236}">
                <a16:creationId xmlns:a16="http://schemas.microsoft.com/office/drawing/2014/main" xmlns="" id="{59106887-3731-46BF-B108-DECE502ECE50}"/>
              </a:ext>
            </a:extLst>
          </p:cNvPr>
          <p:cNvSpPr txBox="1"/>
          <p:nvPr/>
        </p:nvSpPr>
        <p:spPr>
          <a:xfrm>
            <a:off x="195084" y="1110504"/>
            <a:ext cx="2550070" cy="338234"/>
          </a:xfrm>
          <a:prstGeom prst="rect">
            <a:avLst/>
          </a:prstGeom>
          <a:solidFill>
            <a:srgbClr val="FFFFFF"/>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598" b="1" dirty="0">
                <a:solidFill>
                  <a:srgbClr val="FF0000"/>
                </a:solidFill>
                <a:latin typeface="Arial"/>
                <a:cs typeface="Arial"/>
              </a:rPr>
              <a:t>Valid: 00Z 7/30/19 (F240) </a:t>
            </a:r>
          </a:p>
        </p:txBody>
      </p:sp>
      <p:pic>
        <p:nvPicPr>
          <p:cNvPr id="1026" name="Picture 2">
            <a:extLst>
              <a:ext uri="{FF2B5EF4-FFF2-40B4-BE49-F238E27FC236}">
                <a16:creationId xmlns:a16="http://schemas.microsoft.com/office/drawing/2014/main" xmlns="" id="{DFA69B8C-F187-4B61-A8DA-820D0641B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16" y="1749350"/>
            <a:ext cx="4088956" cy="314311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1">
            <a:extLst>
              <a:ext uri="{FF2B5EF4-FFF2-40B4-BE49-F238E27FC236}">
                <a16:creationId xmlns:a16="http://schemas.microsoft.com/office/drawing/2014/main" xmlns="" id="{B6639BC8-52C0-41D4-8BF5-028A482061E9}"/>
              </a:ext>
            </a:extLst>
          </p:cNvPr>
          <p:cNvSpPr txBox="1"/>
          <p:nvPr/>
        </p:nvSpPr>
        <p:spPr>
          <a:xfrm>
            <a:off x="6344965" y="1114275"/>
            <a:ext cx="2550070" cy="338234"/>
          </a:xfrm>
          <a:prstGeom prst="rect">
            <a:avLst/>
          </a:prstGeom>
          <a:solidFill>
            <a:srgbClr val="FFFFFF"/>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598" b="1" dirty="0">
                <a:solidFill>
                  <a:srgbClr val="FF0000"/>
                </a:solidFill>
                <a:latin typeface="Arial"/>
                <a:cs typeface="Arial"/>
              </a:rPr>
              <a:t>Valid: 00Z 8/27/19 (F240) </a:t>
            </a:r>
          </a:p>
        </p:txBody>
      </p:sp>
      <p:sp>
        <p:nvSpPr>
          <p:cNvPr id="25" name="TextBox 24">
            <a:extLst>
              <a:ext uri="{FF2B5EF4-FFF2-40B4-BE49-F238E27FC236}">
                <a16:creationId xmlns:a16="http://schemas.microsoft.com/office/drawing/2014/main" xmlns="" id="{6BA66BDC-BB67-49B4-BAE9-C6FC5E95152D}"/>
              </a:ext>
            </a:extLst>
          </p:cNvPr>
          <p:cNvSpPr txBox="1"/>
          <p:nvPr/>
        </p:nvSpPr>
        <p:spPr>
          <a:xfrm>
            <a:off x="3204572" y="999476"/>
            <a:ext cx="2679453" cy="584134"/>
          </a:xfrm>
          <a:prstGeom prst="rect">
            <a:avLst/>
          </a:prstGeom>
          <a:solidFill>
            <a:schemeClr val="bg1">
              <a:lumMod val="95000"/>
            </a:schemeClr>
          </a:solidFill>
        </p:spPr>
        <p:txBody>
          <a:bodyPr wrap="square" rtlCol="0">
            <a:spAutoFit/>
          </a:bodyPr>
          <a:lstStyle/>
          <a:p>
            <a:pPr algn="ctr"/>
            <a:r>
              <a:rPr lang="en-US" sz="1598" dirty="0">
                <a:latin typeface="Arial" panose="020B0604020202020204" pitchFamily="34" charset="0"/>
                <a:cs typeface="Arial" panose="020B0604020202020204" pitchFamily="34" charset="0"/>
              </a:rPr>
              <a:t>Some impressive cases, but stats were inconclusive</a:t>
            </a:r>
          </a:p>
        </p:txBody>
      </p:sp>
      <p:sp>
        <p:nvSpPr>
          <p:cNvPr id="2" name="TextBox 1">
            <a:extLst>
              <a:ext uri="{FF2B5EF4-FFF2-40B4-BE49-F238E27FC236}">
                <a16:creationId xmlns:a16="http://schemas.microsoft.com/office/drawing/2014/main" xmlns="" id="{FB715ADD-193E-41D4-B7F2-F33D73103A57}"/>
              </a:ext>
            </a:extLst>
          </p:cNvPr>
          <p:cNvSpPr txBox="1"/>
          <p:nvPr/>
        </p:nvSpPr>
        <p:spPr>
          <a:xfrm>
            <a:off x="1202446" y="2825281"/>
            <a:ext cx="1063251" cy="276999"/>
          </a:xfrm>
          <a:prstGeom prst="rect">
            <a:avLst/>
          </a:prstGeom>
          <a:solidFill>
            <a:schemeClr val="bg1"/>
          </a:solidFill>
          <a:ln>
            <a:solidFill>
              <a:schemeClr val="tx1"/>
            </a:solidFill>
          </a:ln>
        </p:spPr>
        <p:txBody>
          <a:bodyPr wrap="square" rtlCol="0">
            <a:spAutoFit/>
          </a:bodyPr>
          <a:lstStyle/>
          <a:p>
            <a:pPr algn="ctr" defTabSz="457189">
              <a:defRPr/>
            </a:pPr>
            <a:r>
              <a:rPr lang="en-US" sz="1200" b="1" dirty="0">
                <a:solidFill>
                  <a:prstClr val="black"/>
                </a:solidFill>
                <a:latin typeface="Arial"/>
                <a:cs typeface="Arial"/>
              </a:rPr>
              <a:t>GFSv15</a:t>
            </a:r>
            <a:endParaRPr lang="en-US" sz="1200" b="1" dirty="0">
              <a:solidFill>
                <a:srgbClr val="0D68B9"/>
              </a:solidFill>
              <a:latin typeface="Arial"/>
              <a:cs typeface="Arial"/>
            </a:endParaRPr>
          </a:p>
        </p:txBody>
      </p:sp>
      <p:sp>
        <p:nvSpPr>
          <p:cNvPr id="4" name="TextBox 3">
            <a:extLst>
              <a:ext uri="{FF2B5EF4-FFF2-40B4-BE49-F238E27FC236}">
                <a16:creationId xmlns:a16="http://schemas.microsoft.com/office/drawing/2014/main" xmlns="" id="{347A2E3E-1F25-4E3A-A1F9-DEEE76B25FAB}"/>
              </a:ext>
            </a:extLst>
          </p:cNvPr>
          <p:cNvSpPr txBox="1"/>
          <p:nvPr/>
        </p:nvSpPr>
        <p:spPr>
          <a:xfrm>
            <a:off x="3276764" y="2821752"/>
            <a:ext cx="1063251" cy="276999"/>
          </a:xfrm>
          <a:prstGeom prst="rect">
            <a:avLst/>
          </a:prstGeom>
          <a:solidFill>
            <a:schemeClr val="bg1"/>
          </a:solidFill>
          <a:ln>
            <a:solidFill>
              <a:schemeClr val="tx1"/>
            </a:solidFill>
          </a:ln>
        </p:spPr>
        <p:txBody>
          <a:bodyPr wrap="square" rtlCol="0">
            <a:spAutoFit/>
          </a:bodyPr>
          <a:lstStyle/>
          <a:p>
            <a:pPr algn="ctr" defTabSz="457189">
              <a:defRPr/>
            </a:pPr>
            <a:r>
              <a:rPr lang="en-US" sz="1200" b="1" dirty="0">
                <a:solidFill>
                  <a:prstClr val="black"/>
                </a:solidFill>
                <a:latin typeface="Arial"/>
                <a:cs typeface="Arial"/>
              </a:rPr>
              <a:t>GFSv16</a:t>
            </a:r>
            <a:endParaRPr lang="en-US" sz="1200" b="1" dirty="0">
              <a:solidFill>
                <a:srgbClr val="0D68B9"/>
              </a:solidFill>
              <a:latin typeface="Arial"/>
              <a:cs typeface="Arial"/>
            </a:endParaRPr>
          </a:p>
        </p:txBody>
      </p:sp>
      <p:sp>
        <p:nvSpPr>
          <p:cNvPr id="6" name="TextBox 5">
            <a:extLst>
              <a:ext uri="{FF2B5EF4-FFF2-40B4-BE49-F238E27FC236}">
                <a16:creationId xmlns:a16="http://schemas.microsoft.com/office/drawing/2014/main" xmlns="" id="{77542D0C-62CF-4E1B-BB90-10882A91B8AF}"/>
              </a:ext>
            </a:extLst>
          </p:cNvPr>
          <p:cNvSpPr txBox="1"/>
          <p:nvPr/>
        </p:nvSpPr>
        <p:spPr>
          <a:xfrm>
            <a:off x="3232392" y="4224368"/>
            <a:ext cx="1063251" cy="461665"/>
          </a:xfrm>
          <a:prstGeom prst="rect">
            <a:avLst/>
          </a:prstGeom>
          <a:solidFill>
            <a:schemeClr val="bg1"/>
          </a:solidFill>
          <a:ln>
            <a:solidFill>
              <a:schemeClr val="tx1"/>
            </a:solidFill>
          </a:ln>
        </p:spPr>
        <p:txBody>
          <a:bodyPr wrap="square" rtlCol="0">
            <a:spAutoFit/>
          </a:bodyPr>
          <a:lstStyle/>
          <a:p>
            <a:pPr algn="ctr" defTabSz="457189">
              <a:defRPr/>
            </a:pPr>
            <a:r>
              <a:rPr lang="en-US" sz="1200" b="1" dirty="0">
                <a:solidFill>
                  <a:prstClr val="black"/>
                </a:solidFill>
                <a:latin typeface="Arial"/>
                <a:cs typeface="Arial"/>
              </a:rPr>
              <a:t>GFS ANL + v16 Errors</a:t>
            </a:r>
            <a:endParaRPr lang="en-US" sz="1200" b="1" dirty="0">
              <a:solidFill>
                <a:srgbClr val="0D68B9"/>
              </a:solidFill>
              <a:latin typeface="Arial"/>
              <a:cs typeface="Arial"/>
            </a:endParaRPr>
          </a:p>
        </p:txBody>
      </p:sp>
      <p:sp>
        <p:nvSpPr>
          <p:cNvPr id="13" name="TextBox 12">
            <a:extLst>
              <a:ext uri="{FF2B5EF4-FFF2-40B4-BE49-F238E27FC236}">
                <a16:creationId xmlns:a16="http://schemas.microsoft.com/office/drawing/2014/main" xmlns="" id="{806BF334-EA04-4BF3-A66E-36938C4AE04D}"/>
              </a:ext>
            </a:extLst>
          </p:cNvPr>
          <p:cNvSpPr txBox="1"/>
          <p:nvPr/>
        </p:nvSpPr>
        <p:spPr>
          <a:xfrm>
            <a:off x="1301144" y="4398914"/>
            <a:ext cx="964553" cy="276999"/>
          </a:xfrm>
          <a:prstGeom prst="rect">
            <a:avLst/>
          </a:prstGeom>
          <a:solidFill>
            <a:schemeClr val="bg1"/>
          </a:solidFill>
          <a:ln>
            <a:solidFill>
              <a:schemeClr val="tx1"/>
            </a:solidFill>
          </a:ln>
        </p:spPr>
        <p:txBody>
          <a:bodyPr wrap="square" rtlCol="0">
            <a:spAutoFit/>
          </a:bodyPr>
          <a:lstStyle/>
          <a:p>
            <a:pPr algn="ctr" defTabSz="457189">
              <a:defRPr/>
            </a:pPr>
            <a:r>
              <a:rPr lang="en-US" sz="1200" b="1" dirty="0">
                <a:solidFill>
                  <a:prstClr val="black"/>
                </a:solidFill>
                <a:latin typeface="Arial"/>
                <a:cs typeface="Arial"/>
              </a:rPr>
              <a:t>v16−v15</a:t>
            </a:r>
            <a:endParaRPr lang="en-US" sz="1200" b="1" dirty="0">
              <a:solidFill>
                <a:srgbClr val="0D68B9"/>
              </a:solidFill>
              <a:latin typeface="Arial"/>
              <a:cs typeface="Arial"/>
            </a:endParaRPr>
          </a:p>
        </p:txBody>
      </p:sp>
      <p:grpSp>
        <p:nvGrpSpPr>
          <p:cNvPr id="29" name="Group 28">
            <a:extLst>
              <a:ext uri="{FF2B5EF4-FFF2-40B4-BE49-F238E27FC236}">
                <a16:creationId xmlns:a16="http://schemas.microsoft.com/office/drawing/2014/main" xmlns="" id="{1E11D991-D77C-471F-8476-68993ABE5C21}"/>
              </a:ext>
            </a:extLst>
          </p:cNvPr>
          <p:cNvGrpSpPr/>
          <p:nvPr/>
        </p:nvGrpSpPr>
        <p:grpSpPr>
          <a:xfrm>
            <a:off x="4657096" y="1739225"/>
            <a:ext cx="4135817" cy="3143110"/>
            <a:chOff x="10274463" y="3022723"/>
            <a:chExt cx="6132936" cy="4714283"/>
          </a:xfrm>
        </p:grpSpPr>
        <p:pic>
          <p:nvPicPr>
            <p:cNvPr id="1028" name="Picture 4">
              <a:extLst>
                <a:ext uri="{FF2B5EF4-FFF2-40B4-BE49-F238E27FC236}">
                  <a16:creationId xmlns:a16="http://schemas.microsoft.com/office/drawing/2014/main" xmlns="" id="{D9080D67-4609-4F57-A6DA-8C8FD21D3A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4463" y="3022723"/>
              <a:ext cx="6132936" cy="47142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F184301A-93D1-4EAC-907B-2BB2248CE84A}"/>
                </a:ext>
              </a:extLst>
            </p:cNvPr>
            <p:cNvSpPr txBox="1"/>
            <p:nvPr/>
          </p:nvSpPr>
          <p:spPr>
            <a:xfrm>
              <a:off x="11923263" y="4589190"/>
              <a:ext cx="1417668" cy="415465"/>
            </a:xfrm>
            <a:prstGeom prst="rect">
              <a:avLst/>
            </a:prstGeom>
            <a:solidFill>
              <a:schemeClr val="bg1"/>
            </a:solidFill>
            <a:ln>
              <a:solidFill>
                <a:schemeClr val="tx1"/>
              </a:solidFill>
            </a:ln>
          </p:spPr>
          <p:txBody>
            <a:bodyPr wrap="square" rtlCol="0">
              <a:spAutoFit/>
            </a:bodyPr>
            <a:lstStyle/>
            <a:p>
              <a:pPr algn="ctr" defTabSz="457189">
                <a:defRPr/>
              </a:pPr>
              <a:r>
                <a:rPr lang="en-US" sz="1200" b="1" dirty="0">
                  <a:solidFill>
                    <a:prstClr val="black"/>
                  </a:solidFill>
                  <a:latin typeface="Arial"/>
                  <a:cs typeface="Arial"/>
                </a:rPr>
                <a:t>GFSv15</a:t>
              </a:r>
              <a:endParaRPr lang="en-US" sz="1200" b="1" dirty="0">
                <a:solidFill>
                  <a:srgbClr val="0D68B9"/>
                </a:solidFill>
                <a:latin typeface="Arial"/>
                <a:cs typeface="Arial"/>
              </a:endParaRPr>
            </a:p>
          </p:txBody>
        </p:sp>
        <p:sp>
          <p:nvSpPr>
            <p:cNvPr id="27" name="TextBox 26">
              <a:extLst>
                <a:ext uri="{FF2B5EF4-FFF2-40B4-BE49-F238E27FC236}">
                  <a16:creationId xmlns:a16="http://schemas.microsoft.com/office/drawing/2014/main" xmlns="" id="{331905A8-1A5D-4303-99DE-AC5BBBF3645C}"/>
                </a:ext>
              </a:extLst>
            </p:cNvPr>
            <p:cNvSpPr txBox="1"/>
            <p:nvPr/>
          </p:nvSpPr>
          <p:spPr>
            <a:xfrm>
              <a:off x="12054860" y="7009051"/>
              <a:ext cx="1286071" cy="415465"/>
            </a:xfrm>
            <a:prstGeom prst="rect">
              <a:avLst/>
            </a:prstGeom>
            <a:solidFill>
              <a:schemeClr val="bg1"/>
            </a:solidFill>
            <a:ln>
              <a:solidFill>
                <a:schemeClr val="tx1"/>
              </a:solidFill>
            </a:ln>
          </p:spPr>
          <p:txBody>
            <a:bodyPr wrap="square" rtlCol="0">
              <a:spAutoFit/>
            </a:bodyPr>
            <a:lstStyle/>
            <a:p>
              <a:pPr algn="ctr" defTabSz="457189">
                <a:defRPr/>
              </a:pPr>
              <a:r>
                <a:rPr lang="en-US" sz="1200" b="1" dirty="0">
                  <a:solidFill>
                    <a:prstClr val="black"/>
                  </a:solidFill>
                  <a:latin typeface="Arial"/>
                  <a:cs typeface="Arial"/>
                </a:rPr>
                <a:t>v16−v15</a:t>
              </a:r>
              <a:endParaRPr lang="en-US" sz="1200" b="1" dirty="0">
                <a:solidFill>
                  <a:srgbClr val="0D68B9"/>
                </a:solidFill>
                <a:latin typeface="Arial"/>
                <a:cs typeface="Arial"/>
              </a:endParaRPr>
            </a:p>
          </p:txBody>
        </p:sp>
      </p:grpSp>
      <p:sp>
        <p:nvSpPr>
          <p:cNvPr id="26" name="TextBox 25">
            <a:extLst>
              <a:ext uri="{FF2B5EF4-FFF2-40B4-BE49-F238E27FC236}">
                <a16:creationId xmlns:a16="http://schemas.microsoft.com/office/drawing/2014/main" xmlns="" id="{0213562C-C779-C842-845D-DE0A0E7FEAA6}"/>
              </a:ext>
            </a:extLst>
          </p:cNvPr>
          <p:cNvSpPr txBox="1"/>
          <p:nvPr/>
        </p:nvSpPr>
        <p:spPr>
          <a:xfrm>
            <a:off x="7718406" y="2785738"/>
            <a:ext cx="1063251" cy="276999"/>
          </a:xfrm>
          <a:prstGeom prst="rect">
            <a:avLst/>
          </a:prstGeom>
          <a:solidFill>
            <a:schemeClr val="bg1"/>
          </a:solidFill>
          <a:ln>
            <a:solidFill>
              <a:schemeClr val="tx1"/>
            </a:solidFill>
          </a:ln>
        </p:spPr>
        <p:txBody>
          <a:bodyPr wrap="square" rtlCol="0">
            <a:spAutoFit/>
          </a:bodyPr>
          <a:lstStyle/>
          <a:p>
            <a:pPr algn="ctr" defTabSz="457189">
              <a:defRPr/>
            </a:pPr>
            <a:r>
              <a:rPr lang="en-US" sz="1200" b="1" dirty="0">
                <a:solidFill>
                  <a:prstClr val="black"/>
                </a:solidFill>
                <a:latin typeface="Arial"/>
                <a:cs typeface="Arial"/>
              </a:rPr>
              <a:t>GFSv16</a:t>
            </a:r>
            <a:endParaRPr lang="en-US" sz="1200" b="1" dirty="0">
              <a:solidFill>
                <a:srgbClr val="0D68B9"/>
              </a:solidFill>
              <a:latin typeface="Arial"/>
              <a:cs typeface="Arial"/>
            </a:endParaRPr>
          </a:p>
        </p:txBody>
      </p:sp>
      <p:sp>
        <p:nvSpPr>
          <p:cNvPr id="28" name="TextBox 27">
            <a:extLst>
              <a:ext uri="{FF2B5EF4-FFF2-40B4-BE49-F238E27FC236}">
                <a16:creationId xmlns:a16="http://schemas.microsoft.com/office/drawing/2014/main" xmlns="" id="{A1748B0D-A446-694D-8BC3-54245E90F576}"/>
              </a:ext>
            </a:extLst>
          </p:cNvPr>
          <p:cNvSpPr txBox="1"/>
          <p:nvPr/>
        </p:nvSpPr>
        <p:spPr>
          <a:xfrm>
            <a:off x="7674034" y="4230923"/>
            <a:ext cx="1063251" cy="461665"/>
          </a:xfrm>
          <a:prstGeom prst="rect">
            <a:avLst/>
          </a:prstGeom>
          <a:solidFill>
            <a:schemeClr val="bg1"/>
          </a:solidFill>
          <a:ln>
            <a:solidFill>
              <a:schemeClr val="tx1"/>
            </a:solidFill>
          </a:ln>
        </p:spPr>
        <p:txBody>
          <a:bodyPr wrap="square" rtlCol="0">
            <a:spAutoFit/>
          </a:bodyPr>
          <a:lstStyle/>
          <a:p>
            <a:pPr algn="ctr" defTabSz="457189">
              <a:defRPr/>
            </a:pPr>
            <a:r>
              <a:rPr lang="en-US" sz="1200" b="1" dirty="0">
                <a:solidFill>
                  <a:prstClr val="black"/>
                </a:solidFill>
                <a:latin typeface="Arial"/>
                <a:cs typeface="Arial"/>
              </a:rPr>
              <a:t>GFS ANL + v16 Errors</a:t>
            </a:r>
            <a:endParaRPr lang="en-US" sz="1200" b="1" dirty="0">
              <a:solidFill>
                <a:srgbClr val="0D68B9"/>
              </a:solidFill>
              <a:latin typeface="Arial"/>
              <a:cs typeface="Arial"/>
            </a:endParaRPr>
          </a:p>
        </p:txBody>
      </p:sp>
    </p:spTree>
    <p:extLst>
      <p:ext uri="{BB962C8B-B14F-4D97-AF65-F5344CB8AC3E}">
        <p14:creationId xmlns:p14="http://schemas.microsoft.com/office/powerpoint/2010/main" val="791500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par>
                                <p:cTn id="14" presetID="9"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Overly Strong Warm Layers in WAA </a:t>
            </a:r>
            <a:r>
              <a:rPr lang="en-US" sz="2600" b="1" dirty="0" err="1">
                <a:solidFill>
                  <a:schemeClr val="bg1"/>
                </a:solidFill>
                <a:latin typeface="Arial"/>
                <a:cs typeface="Arial"/>
              </a:rPr>
              <a:t>Precip</a:t>
            </a:r>
            <a:r>
              <a:rPr lang="en-US" sz="2600" b="1" dirty="0">
                <a:solidFill>
                  <a:schemeClr val="bg1"/>
                </a:solidFill>
                <a:latin typeface="Arial"/>
                <a:cs typeface="Arial"/>
              </a:rPr>
              <a:t>?</a:t>
            </a:r>
          </a:p>
        </p:txBody>
      </p:sp>
      <p:pic>
        <p:nvPicPr>
          <p:cNvPr id="1026" name="Picture 2">
            <a:extLst>
              <a:ext uri="{FF2B5EF4-FFF2-40B4-BE49-F238E27FC236}">
                <a16:creationId xmlns:a16="http://schemas.microsoft.com/office/drawing/2014/main" xmlns="" id="{03BF5ABF-973C-8240-8A0D-A7E7B0031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1566" y="5908378"/>
            <a:ext cx="2561022" cy="16200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C3B88FE-ACA4-634A-8499-52B887F963DE}"/>
              </a:ext>
            </a:extLst>
          </p:cNvPr>
          <p:cNvSpPr>
            <a:spLocks noChangeArrowheads="1"/>
          </p:cNvSpPr>
          <p:nvPr/>
        </p:nvSpPr>
        <p:spPr bwMode="auto">
          <a:xfrm>
            <a:off x="5475219" y="-28761667"/>
            <a:ext cx="5760048" cy="6484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t>
            </a:r>
            <a:r>
              <a:rPr kumimoji="0" lang="en-US" altLang="en-US" sz="80400" b="0" i="0" u="none" strike="noStrike" cap="none" normalizeH="0" baseline="0" dirty="0">
                <a:ln>
                  <a:noFill/>
                </a:ln>
                <a:solidFill>
                  <a:srgbClr val="000000"/>
                </a:solidFill>
                <a:effectLst/>
                <a:latin typeface="Arial" panose="020B0604020202020204" pitchFamily="34" charset="0"/>
              </a:rPr>
              <a:t>     </a:t>
            </a:r>
            <a:r>
              <a:rPr kumimoji="0" lang="en-US" altLang="en-US" sz="1800" b="0" i="0" u="none" strike="noStrike" cap="none" normalizeH="0" baseline="0" dirty="0">
                <a:ln>
                  <a:noFill/>
                </a:ln>
                <a:solidFill>
                  <a:srgbClr val="000000"/>
                </a:solidFill>
                <a:effectLst/>
                <a:latin typeface="Arial" panose="020B0604020202020204" pitchFamily="34" charset="0"/>
              </a:rPr>
              <a:t/>
            </a:r>
            <a:br>
              <a:rPr kumimoji="0" lang="en-US" altLang="en-US" sz="1800" b="0" i="0" u="none" strike="noStrike" cap="none" normalizeH="0" baseline="0" dirty="0">
                <a:ln>
                  <a:noFill/>
                </a:ln>
                <a:solidFill>
                  <a:srgbClr val="000000"/>
                </a:solidFill>
                <a:effectLst/>
                <a:latin typeface="Arial" panose="020B0604020202020204" pitchFamily="34" charset="0"/>
              </a:rPr>
            </a:br>
            <a:endParaRPr kumimoji="0" lang="en-US" altLang="en-US"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a:rPr>
              <a:t>F006</a:t>
            </a:r>
            <a:endParaRPr kumimoji="0" lang="en-US" altLang="en-US" sz="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r>
            <a:br>
              <a:rPr kumimoji="0" lang="en-US" altLang="en-US" sz="1800" b="0" i="0" u="none" strike="noStrike" cap="none" normalizeH="0" baseline="0" dirty="0">
                <a:ln>
                  <a:noFill/>
                </a:ln>
                <a:solidFill>
                  <a:srgbClr val="000000"/>
                </a:solidFill>
                <a:effectLst/>
                <a:latin typeface="Arial" panose="020B0604020202020204" pitchFamily="34" charset="0"/>
              </a:rPr>
            </a:br>
            <a:endParaRPr kumimoji="0" lang="en-US" altLang="en-US"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a:rPr>
              <a:t>GFS v16</a:t>
            </a:r>
            <a:endParaRPr kumimoji="0" lang="en-US" altLang="en-US" sz="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r>
            <a:br>
              <a:rPr kumimoji="0" lang="en-US" altLang="en-US" sz="1800" b="0" i="0" u="none" strike="noStrike" cap="none" normalizeH="0" baseline="0" dirty="0">
                <a:ln>
                  <a:noFill/>
                </a:ln>
                <a:solidFill>
                  <a:srgbClr val="000000"/>
                </a:solidFill>
                <a:effectLst/>
                <a:latin typeface="Arial" panose="020B0604020202020204" pitchFamily="34" charset="0"/>
              </a:rPr>
            </a:br>
            <a:endParaRPr kumimoji="0" lang="en-US" altLang="en-US"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a:rPr>
              <a:t>GFS v15</a:t>
            </a:r>
            <a:endParaRPr kumimoji="0" lang="en-US" altLang="en-US" sz="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a:extLst>
              <a:ext uri="{FF2B5EF4-FFF2-40B4-BE49-F238E27FC236}">
                <a16:creationId xmlns:a16="http://schemas.microsoft.com/office/drawing/2014/main" xmlns="" id="{92A3CF55-53F2-3C46-BB85-797597EF7C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9591"/>
          <a:stretch/>
        </p:blipFill>
        <p:spPr bwMode="auto">
          <a:xfrm>
            <a:off x="278175" y="1317297"/>
            <a:ext cx="4925276" cy="25026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53023EA6-C5F2-DD4C-8E52-ADD5395ED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5219" y="1322610"/>
            <a:ext cx="3560318" cy="22521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14F75DA-FAB5-7343-865C-FE8C958EB497}"/>
              </a:ext>
            </a:extLst>
          </p:cNvPr>
          <p:cNvSpPr txBox="1"/>
          <p:nvPr/>
        </p:nvSpPr>
        <p:spPr>
          <a:xfrm>
            <a:off x="1295359" y="1563503"/>
            <a:ext cx="947695"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GFSv15</a:t>
            </a:r>
          </a:p>
        </p:txBody>
      </p:sp>
      <p:sp>
        <p:nvSpPr>
          <p:cNvPr id="17" name="TextBox 16">
            <a:extLst>
              <a:ext uri="{FF2B5EF4-FFF2-40B4-BE49-F238E27FC236}">
                <a16:creationId xmlns:a16="http://schemas.microsoft.com/office/drawing/2014/main" xmlns="" id="{0AC65403-9E92-0D4C-A4FE-C56C013F4FAD}"/>
              </a:ext>
            </a:extLst>
          </p:cNvPr>
          <p:cNvSpPr txBox="1"/>
          <p:nvPr/>
        </p:nvSpPr>
        <p:spPr>
          <a:xfrm>
            <a:off x="3742267" y="1563503"/>
            <a:ext cx="947695"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GFSv16</a:t>
            </a:r>
          </a:p>
        </p:txBody>
      </p:sp>
      <p:sp>
        <p:nvSpPr>
          <p:cNvPr id="6" name="TextBox 5">
            <a:extLst>
              <a:ext uri="{FF2B5EF4-FFF2-40B4-BE49-F238E27FC236}">
                <a16:creationId xmlns:a16="http://schemas.microsoft.com/office/drawing/2014/main" xmlns="" id="{EDD0FF88-D8D1-9E49-8351-C32535B81AC8}"/>
              </a:ext>
            </a:extLst>
          </p:cNvPr>
          <p:cNvSpPr txBox="1"/>
          <p:nvPr/>
        </p:nvSpPr>
        <p:spPr>
          <a:xfrm>
            <a:off x="118380" y="3943171"/>
            <a:ext cx="5318292"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V16 predicted more sleet than v15 in several cases (and it was too much), but the behavior was not consistent, and the 2019-20 retro season was not ideal for assessing warm air advection </a:t>
            </a:r>
            <a:r>
              <a:rPr lang="en-US" sz="1600" dirty="0" err="1">
                <a:latin typeface="Arial" panose="020B0604020202020204" pitchFamily="34" charset="0"/>
                <a:cs typeface="Arial" panose="020B0604020202020204" pitchFamily="34" charset="0"/>
              </a:rPr>
              <a:t>precip</a:t>
            </a:r>
            <a:r>
              <a:rPr lang="en-US" sz="1600" dirty="0">
                <a:latin typeface="Arial" panose="020B0604020202020204" pitchFamily="34" charset="0"/>
                <a:cs typeface="Arial" panose="020B0604020202020204" pitchFamily="34" charset="0"/>
              </a:rPr>
              <a:t> events</a:t>
            </a:r>
          </a:p>
        </p:txBody>
      </p:sp>
      <p:pic>
        <p:nvPicPr>
          <p:cNvPr id="18" name="Picture 2">
            <a:extLst>
              <a:ext uri="{FF2B5EF4-FFF2-40B4-BE49-F238E27FC236}">
                <a16:creationId xmlns:a16="http://schemas.microsoft.com/office/drawing/2014/main" xmlns="" id="{EE64F9C1-D8A8-6641-B814-64CE96575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672" y="1232283"/>
            <a:ext cx="3598865" cy="25683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B608F3A1-957E-6945-B550-172069002885}"/>
              </a:ext>
            </a:extLst>
          </p:cNvPr>
          <p:cNvSpPr txBox="1"/>
          <p:nvPr/>
        </p:nvSpPr>
        <p:spPr>
          <a:xfrm>
            <a:off x="6045200" y="3911217"/>
            <a:ext cx="2895600"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Several forecast soundings showed v16 being too warm with the “warm nose” in the vertical temperature profile</a:t>
            </a:r>
          </a:p>
        </p:txBody>
      </p:sp>
      <p:sp>
        <p:nvSpPr>
          <p:cNvPr id="19" name="Oval 18">
            <a:extLst>
              <a:ext uri="{FF2B5EF4-FFF2-40B4-BE49-F238E27FC236}">
                <a16:creationId xmlns:a16="http://schemas.microsoft.com/office/drawing/2014/main" xmlns="" id="{9898EAEF-5FDE-1943-B85D-60A4C81FB63B}"/>
              </a:ext>
            </a:extLst>
          </p:cNvPr>
          <p:cNvSpPr/>
          <p:nvPr/>
        </p:nvSpPr>
        <p:spPr>
          <a:xfrm>
            <a:off x="7341268" y="2573572"/>
            <a:ext cx="802486" cy="714960"/>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8793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heckerboard(across)">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Feedback From Dry Soil to Synoptic Scale?</a:t>
            </a:r>
          </a:p>
        </p:txBody>
      </p:sp>
      <p:sp>
        <p:nvSpPr>
          <p:cNvPr id="4" name="Rectangle 3">
            <a:extLst>
              <a:ext uri="{FF2B5EF4-FFF2-40B4-BE49-F238E27FC236}">
                <a16:creationId xmlns:a16="http://schemas.microsoft.com/office/drawing/2014/main" xmlns="" id="{1C3B88FE-ACA4-634A-8499-52B887F963DE}"/>
              </a:ext>
            </a:extLst>
          </p:cNvPr>
          <p:cNvSpPr>
            <a:spLocks noChangeArrowheads="1"/>
          </p:cNvSpPr>
          <p:nvPr/>
        </p:nvSpPr>
        <p:spPr bwMode="auto">
          <a:xfrm>
            <a:off x="5475219" y="-28477594"/>
            <a:ext cx="5760048" cy="6484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t>
            </a:r>
            <a:r>
              <a:rPr kumimoji="0" lang="en-US" altLang="en-US" sz="80400" b="0" i="0" u="none" strike="noStrike" cap="none" normalizeH="0" baseline="0" dirty="0">
                <a:ln>
                  <a:noFill/>
                </a:ln>
                <a:solidFill>
                  <a:srgbClr val="000000"/>
                </a:solidFill>
                <a:effectLst/>
                <a:latin typeface="Arial" panose="020B0604020202020204" pitchFamily="34" charset="0"/>
              </a:rPr>
              <a:t>     </a:t>
            </a:r>
            <a:r>
              <a:rPr kumimoji="0" lang="en-US" altLang="en-US" sz="1800" b="0" i="0" u="none" strike="noStrike" cap="none" normalizeH="0" baseline="0" dirty="0">
                <a:ln>
                  <a:noFill/>
                </a:ln>
                <a:solidFill>
                  <a:srgbClr val="000000"/>
                </a:solidFill>
                <a:effectLst/>
                <a:latin typeface="Arial" panose="020B0604020202020204" pitchFamily="34" charset="0"/>
              </a:rPr>
              <a:t/>
            </a:r>
            <a:br>
              <a:rPr kumimoji="0" lang="en-US" altLang="en-US" sz="1800" b="0" i="0" u="none" strike="noStrike" cap="none" normalizeH="0" baseline="0" dirty="0">
                <a:ln>
                  <a:noFill/>
                </a:ln>
                <a:solidFill>
                  <a:srgbClr val="000000"/>
                </a:solidFill>
                <a:effectLst/>
                <a:latin typeface="Arial" panose="020B0604020202020204" pitchFamily="34" charset="0"/>
              </a:rPr>
            </a:br>
            <a:endParaRPr kumimoji="0" lang="en-US" altLang="en-US"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a:rPr>
              <a:t>F006</a:t>
            </a:r>
            <a:endParaRPr kumimoji="0" lang="en-US" altLang="en-US" sz="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r>
            <a:br>
              <a:rPr kumimoji="0" lang="en-US" altLang="en-US" sz="1800" b="0" i="0" u="none" strike="noStrike" cap="none" normalizeH="0" baseline="0" dirty="0">
                <a:ln>
                  <a:noFill/>
                </a:ln>
                <a:solidFill>
                  <a:srgbClr val="000000"/>
                </a:solidFill>
                <a:effectLst/>
                <a:latin typeface="Arial" panose="020B0604020202020204" pitchFamily="34" charset="0"/>
              </a:rPr>
            </a:br>
            <a:endParaRPr kumimoji="0" lang="en-US" altLang="en-US"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a:rPr>
              <a:t>GFS v16</a:t>
            </a:r>
            <a:endParaRPr kumimoji="0" lang="en-US" altLang="en-US" sz="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a:r>
            <a:br>
              <a:rPr kumimoji="0" lang="en-US" altLang="en-US" sz="1800" b="0" i="0" u="none" strike="noStrike" cap="none" normalizeH="0" baseline="0" dirty="0">
                <a:ln>
                  <a:noFill/>
                </a:ln>
                <a:solidFill>
                  <a:srgbClr val="000000"/>
                </a:solidFill>
                <a:effectLst/>
                <a:latin typeface="Arial" panose="020B0604020202020204" pitchFamily="34" charset="0"/>
              </a:rPr>
            </a:br>
            <a:endParaRPr kumimoji="0" lang="en-US" altLang="en-US"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a:rPr>
              <a:t>GFS v15</a:t>
            </a:r>
            <a:endParaRPr kumimoji="0" lang="en-US" altLang="en-US" sz="400" b="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8" name="Picture 2" descr="https://www.emc.ncep.noaa.gov/users/meg/gfsv16/realtime/20200906/gfsx_uszoom_500_2020090600_41.png">
            <a:extLst>
              <a:ext uri="{FF2B5EF4-FFF2-40B4-BE49-F238E27FC236}">
                <a16:creationId xmlns:a16="http://schemas.microsoft.com/office/drawing/2014/main" xmlns="" id="{DE0B05AB-0901-984A-AE9C-C793D720F3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442"/>
          <a:stretch/>
        </p:blipFill>
        <p:spPr bwMode="auto">
          <a:xfrm>
            <a:off x="473444" y="1043182"/>
            <a:ext cx="5309289" cy="202258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A40869E4-CD6F-9F4F-96E4-279BB4DE0CC7}"/>
              </a:ext>
            </a:extLst>
          </p:cNvPr>
          <p:cNvSpPr txBox="1"/>
          <p:nvPr/>
        </p:nvSpPr>
        <p:spPr>
          <a:xfrm>
            <a:off x="104772" y="3610536"/>
            <a:ext cx="2386102" cy="646331"/>
          </a:xfrm>
          <a:prstGeom prst="rect">
            <a:avLst/>
          </a:prstGeom>
          <a:solidFill>
            <a:schemeClr val="bg1"/>
          </a:solidFill>
          <a:ln w="12700">
            <a:solidFill>
              <a:schemeClr val="tx1"/>
            </a:solidFill>
          </a:ln>
        </p:spPr>
        <p:txBody>
          <a:bodyPr wrap="none" rtlCol="0">
            <a:spAutoFit/>
          </a:bodyPr>
          <a:lstStyle/>
          <a:p>
            <a:r>
              <a:rPr lang="en-US" dirty="0">
                <a:latin typeface="Arial" charset="0"/>
                <a:ea typeface="Arial" charset="0"/>
                <a:cs typeface="Arial" charset="0"/>
              </a:rPr>
              <a:t>F120 Valid 0000 UTC</a:t>
            </a:r>
          </a:p>
          <a:p>
            <a:r>
              <a:rPr lang="en-US" dirty="0">
                <a:latin typeface="Arial" charset="0"/>
                <a:ea typeface="Arial" charset="0"/>
                <a:cs typeface="Arial" charset="0"/>
              </a:rPr>
              <a:t>11 Sep 2020</a:t>
            </a:r>
          </a:p>
        </p:txBody>
      </p:sp>
      <p:sp>
        <p:nvSpPr>
          <p:cNvPr id="22" name="TextBox 21">
            <a:extLst>
              <a:ext uri="{FF2B5EF4-FFF2-40B4-BE49-F238E27FC236}">
                <a16:creationId xmlns:a16="http://schemas.microsoft.com/office/drawing/2014/main" xmlns="" id="{0FCE2496-AA48-7B48-889F-7D1E40AD0B28}"/>
              </a:ext>
            </a:extLst>
          </p:cNvPr>
          <p:cNvSpPr txBox="1"/>
          <p:nvPr/>
        </p:nvSpPr>
        <p:spPr>
          <a:xfrm>
            <a:off x="1649448" y="2486605"/>
            <a:ext cx="947695"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GFSv15</a:t>
            </a:r>
          </a:p>
        </p:txBody>
      </p:sp>
      <p:sp>
        <p:nvSpPr>
          <p:cNvPr id="23" name="TextBox 22">
            <a:extLst>
              <a:ext uri="{FF2B5EF4-FFF2-40B4-BE49-F238E27FC236}">
                <a16:creationId xmlns:a16="http://schemas.microsoft.com/office/drawing/2014/main" xmlns="" id="{85BE0321-88C9-304C-9F64-512F8633F168}"/>
              </a:ext>
            </a:extLst>
          </p:cNvPr>
          <p:cNvSpPr txBox="1"/>
          <p:nvPr/>
        </p:nvSpPr>
        <p:spPr>
          <a:xfrm>
            <a:off x="4383497" y="2514502"/>
            <a:ext cx="947695"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GFSv16</a:t>
            </a:r>
          </a:p>
        </p:txBody>
      </p:sp>
      <p:pic>
        <p:nvPicPr>
          <p:cNvPr id="3" name="Picture 2">
            <a:extLst>
              <a:ext uri="{FF2B5EF4-FFF2-40B4-BE49-F238E27FC236}">
                <a16:creationId xmlns:a16="http://schemas.microsoft.com/office/drawing/2014/main" xmlns="" id="{6C661249-3CE2-AC4F-802E-E3789D28C21D}"/>
              </a:ext>
            </a:extLst>
          </p:cNvPr>
          <p:cNvPicPr>
            <a:picLocks noChangeAspect="1"/>
          </p:cNvPicPr>
          <p:nvPr/>
        </p:nvPicPr>
        <p:blipFill rotWithShape="1">
          <a:blip r:embed="rId5"/>
          <a:srcRect r="50000" b="56049"/>
          <a:stretch/>
        </p:blipFill>
        <p:spPr>
          <a:xfrm>
            <a:off x="2700576" y="3187291"/>
            <a:ext cx="2523985" cy="1799348"/>
          </a:xfrm>
          <a:prstGeom prst="rect">
            <a:avLst/>
          </a:prstGeom>
        </p:spPr>
      </p:pic>
      <p:sp>
        <p:nvSpPr>
          <p:cNvPr id="25" name="TextBox 24">
            <a:extLst>
              <a:ext uri="{FF2B5EF4-FFF2-40B4-BE49-F238E27FC236}">
                <a16:creationId xmlns:a16="http://schemas.microsoft.com/office/drawing/2014/main" xmlns="" id="{8899405E-99CF-EC4D-BBA7-31508A66DBB4}"/>
              </a:ext>
            </a:extLst>
          </p:cNvPr>
          <p:cNvSpPr txBox="1"/>
          <p:nvPr/>
        </p:nvSpPr>
        <p:spPr>
          <a:xfrm>
            <a:off x="2675688" y="4648085"/>
            <a:ext cx="604653"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ANL</a:t>
            </a:r>
          </a:p>
        </p:txBody>
      </p:sp>
      <p:sp>
        <p:nvSpPr>
          <p:cNvPr id="13" name="TextBox 12">
            <a:extLst>
              <a:ext uri="{FF2B5EF4-FFF2-40B4-BE49-F238E27FC236}">
                <a16:creationId xmlns:a16="http://schemas.microsoft.com/office/drawing/2014/main" xmlns="" id="{E46E43E9-1463-D840-A3EE-DEE46FCE2803}"/>
              </a:ext>
            </a:extLst>
          </p:cNvPr>
          <p:cNvSpPr txBox="1"/>
          <p:nvPr/>
        </p:nvSpPr>
        <p:spPr>
          <a:xfrm>
            <a:off x="6085760" y="1373032"/>
            <a:ext cx="2880620"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V16 was too progressive for this case in the medium range, with v15 considerably better</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Differences in evolution were loosely tied to </a:t>
            </a:r>
            <a:r>
              <a:rPr lang="en-US" sz="1600" dirty="0" err="1">
                <a:latin typeface="Arial" panose="020B0604020202020204" pitchFamily="34" charset="0"/>
                <a:cs typeface="Arial" panose="020B0604020202020204" pitchFamily="34" charset="0"/>
              </a:rPr>
              <a:t>precip</a:t>
            </a:r>
            <a:r>
              <a:rPr lang="en-US" sz="1600" dirty="0">
                <a:latin typeface="Arial" panose="020B0604020202020204" pitchFamily="34" charset="0"/>
                <a:cs typeface="Arial" panose="020B0604020202020204" pitchFamily="34" charset="0"/>
              </a:rPr>
              <a:t> patterns in the Midwest, which were driven by soil moisture</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Connection was not fully established, and this is a single case</a:t>
            </a:r>
          </a:p>
        </p:txBody>
      </p:sp>
    </p:spTree>
    <p:extLst>
      <p:ext uri="{BB962C8B-B14F-4D97-AF65-F5344CB8AC3E}">
        <p14:creationId xmlns:p14="http://schemas.microsoft.com/office/powerpoint/2010/main" val="39803919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3444" y="1145570"/>
            <a:ext cx="7528935" cy="4016480"/>
          </a:xfrm>
          <a:prstGeom prst="rect">
            <a:avLst/>
          </a:prstGeom>
        </p:spPr>
        <p:txBody>
          <a:bodyPr wrap="square" lIns="91436" tIns="45718" rIns="91436" bIns="45718">
            <a:spAutoFit/>
          </a:bodyPr>
          <a:lstStyle/>
          <a:p>
            <a:pPr marL="285736" indent="-192015">
              <a:buFont typeface="Arial"/>
              <a:buChar char="•"/>
            </a:pPr>
            <a:r>
              <a:rPr lang="en-US" sz="1700" dirty="0">
                <a:latin typeface="Arial"/>
                <a:cs typeface="Arial"/>
              </a:rPr>
              <a:t>There are several notable improvements in GFSv16: substantial mitigation of the low-level cold bias at longer forecast ranges and improved medium range synoptic performance (objective AND subjective), including improved QPF scores, are especially prominent</a:t>
            </a:r>
          </a:p>
          <a:p>
            <a:pPr marL="93721"/>
            <a:endParaRPr lang="en-US" sz="1700" dirty="0">
              <a:latin typeface="Arial"/>
              <a:cs typeface="Arial"/>
            </a:endParaRPr>
          </a:p>
          <a:p>
            <a:pPr marL="285736" indent="-192015">
              <a:buFont typeface="Arial"/>
              <a:buChar char="•"/>
            </a:pPr>
            <a:r>
              <a:rPr lang="en-US" sz="1700" dirty="0">
                <a:latin typeface="Arial"/>
                <a:cs typeface="Arial"/>
              </a:rPr>
              <a:t>Tropical performance is a bit mixed, with improved intensity, some improvement with hurricane tracks, and better probability of detection.   These are somewhat offset by a larger right-of-track bias and a higher false alarm rate, as well as the tendency to over-intensify modest systems. HWRF runs with GFSv16 initializations appear to be improved, but it’s less clear for HMON</a:t>
            </a:r>
          </a:p>
          <a:p>
            <a:pPr marL="285736" indent="-192015">
              <a:buFont typeface="Arial"/>
              <a:buChar char="•"/>
            </a:pPr>
            <a:endParaRPr lang="en-US" sz="1700" dirty="0">
              <a:latin typeface="Arial"/>
              <a:cs typeface="Arial"/>
            </a:endParaRPr>
          </a:p>
          <a:p>
            <a:pPr marL="285736" indent="-192015">
              <a:buFont typeface="Arial"/>
              <a:buChar char="•"/>
            </a:pPr>
            <a:r>
              <a:rPr lang="en-US" sz="1700" dirty="0">
                <a:latin typeface="Arial"/>
                <a:cs typeface="Arial"/>
              </a:rPr>
              <a:t>Low instability was already a major problem in the GFS, and it’s worse in this version;  dry soil appears to be the major factor, leading to overmixed warm season PBLs and reduced low-level moisture</a:t>
            </a:r>
          </a:p>
        </p:txBody>
      </p:sp>
      <p:sp>
        <p:nvSpPr>
          <p:cNvPr id="7" name="Rectangle 6"/>
          <p:cNvSpPr/>
          <p:nvPr/>
        </p:nvSpPr>
        <p:spPr>
          <a:xfrm>
            <a:off x="510746"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6" y="48933"/>
            <a:ext cx="8220777" cy="353921"/>
          </a:xfrm>
          <a:prstGeom prst="rect">
            <a:avLst/>
          </a:prstGeom>
          <a:solidFill>
            <a:srgbClr val="5BA4E3"/>
          </a:solidFill>
        </p:spPr>
        <p:txBody>
          <a:bodyPr wrap="square" lIns="121890" tIns="60944" rIns="121890" bIns="60944"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5" y="27616"/>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5"/>
            <a:ext cx="846824" cy="860437"/>
          </a:xfrm>
          <a:prstGeom prst="rect">
            <a:avLst/>
          </a:prstGeom>
        </p:spPr>
      </p:pic>
      <p:sp>
        <p:nvSpPr>
          <p:cNvPr id="15" name="Oval 14"/>
          <p:cNvSpPr>
            <a:spLocks/>
          </p:cNvSpPr>
          <p:nvPr/>
        </p:nvSpPr>
        <p:spPr>
          <a:xfrm>
            <a:off x="8205661" y="38956"/>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0" tIns="60944" rIns="121890" bIns="60944"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TextBox 15"/>
          <p:cNvSpPr txBox="1"/>
          <p:nvPr/>
        </p:nvSpPr>
        <p:spPr>
          <a:xfrm>
            <a:off x="2" y="419184"/>
            <a:ext cx="9156633" cy="523198"/>
          </a:xfrm>
          <a:prstGeom prst="rect">
            <a:avLst/>
          </a:prstGeom>
          <a:noFill/>
        </p:spPr>
        <p:txBody>
          <a:bodyPr wrap="square" lIns="121890" tIns="60944" rIns="121890" bIns="60944" rtlCol="0">
            <a:spAutoFit/>
          </a:bodyPr>
          <a:lstStyle/>
          <a:p>
            <a:pPr algn="ctr"/>
            <a:r>
              <a:rPr lang="en-US" sz="2600" b="1" dirty="0">
                <a:solidFill>
                  <a:schemeClr val="bg1"/>
                </a:solidFill>
                <a:latin typeface="Arial"/>
                <a:cs typeface="Arial"/>
              </a:rPr>
              <a:t>The Final Word</a:t>
            </a:r>
          </a:p>
        </p:txBody>
      </p:sp>
    </p:spTree>
    <p:extLst>
      <p:ext uri="{BB962C8B-B14F-4D97-AF65-F5344CB8AC3E}">
        <p14:creationId xmlns:p14="http://schemas.microsoft.com/office/powerpoint/2010/main" val="3859642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57727</TotalTime>
  <Words>7368</Words>
  <Application>Microsoft Macintosh PowerPoint</Application>
  <PresentationFormat>On-screen Show (16:9)</PresentationFormat>
  <Paragraphs>1285</Paragraphs>
  <Slides>102</Slides>
  <Notes>0</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Bentley</dc:creator>
  <cp:lastModifiedBy>Alicia Bentley</cp:lastModifiedBy>
  <cp:revision>1707</cp:revision>
  <dcterms:created xsi:type="dcterms:W3CDTF">2019-12-12T20:05:14Z</dcterms:created>
  <dcterms:modified xsi:type="dcterms:W3CDTF">2020-09-24T17:39:44Z</dcterms:modified>
</cp:coreProperties>
</file>