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84"/>
  </p:notesMasterIdLst>
  <p:sldIdLst>
    <p:sldId id="351" r:id="rId3"/>
    <p:sldId id="353" r:id="rId4"/>
    <p:sldId id="358" r:id="rId5"/>
    <p:sldId id="508" r:id="rId6"/>
    <p:sldId id="472" r:id="rId7"/>
    <p:sldId id="509" r:id="rId8"/>
    <p:sldId id="389" r:id="rId9"/>
    <p:sldId id="473" r:id="rId10"/>
    <p:sldId id="366" r:id="rId11"/>
    <p:sldId id="388" r:id="rId12"/>
    <p:sldId id="400" r:id="rId13"/>
    <p:sldId id="547" r:id="rId14"/>
    <p:sldId id="471" r:id="rId15"/>
    <p:sldId id="392" r:id="rId16"/>
    <p:sldId id="474" r:id="rId17"/>
    <p:sldId id="391" r:id="rId18"/>
    <p:sldId id="504" r:id="rId19"/>
    <p:sldId id="505" r:id="rId20"/>
    <p:sldId id="506" r:id="rId21"/>
    <p:sldId id="507" r:id="rId22"/>
    <p:sldId id="394" r:id="rId23"/>
    <p:sldId id="352" r:id="rId24"/>
    <p:sldId id="355" r:id="rId25"/>
    <p:sldId id="422" r:id="rId26"/>
    <p:sldId id="475" r:id="rId27"/>
    <p:sldId id="477" r:id="rId28"/>
    <p:sldId id="478" r:id="rId29"/>
    <p:sldId id="479" r:id="rId30"/>
    <p:sldId id="426" r:id="rId31"/>
    <p:sldId id="481" r:id="rId32"/>
    <p:sldId id="482" r:id="rId33"/>
    <p:sldId id="483" r:id="rId34"/>
    <p:sldId id="484" r:id="rId35"/>
    <p:sldId id="488" r:id="rId36"/>
    <p:sldId id="485" r:id="rId37"/>
    <p:sldId id="487" r:id="rId38"/>
    <p:sldId id="489" r:id="rId39"/>
    <p:sldId id="490" r:id="rId40"/>
    <p:sldId id="491" r:id="rId41"/>
    <p:sldId id="493" r:id="rId42"/>
    <p:sldId id="494" r:id="rId43"/>
    <p:sldId id="495" r:id="rId44"/>
    <p:sldId id="496" r:id="rId45"/>
    <p:sldId id="498" r:id="rId46"/>
    <p:sldId id="469" r:id="rId47"/>
    <p:sldId id="501" r:id="rId48"/>
    <p:sldId id="502" r:id="rId49"/>
    <p:sldId id="510" r:id="rId50"/>
    <p:sldId id="500" r:id="rId51"/>
    <p:sldId id="512" r:id="rId52"/>
    <p:sldId id="513" r:id="rId53"/>
    <p:sldId id="515" r:id="rId54"/>
    <p:sldId id="516" r:id="rId55"/>
    <p:sldId id="517" r:id="rId56"/>
    <p:sldId id="523" r:id="rId57"/>
    <p:sldId id="519" r:id="rId58"/>
    <p:sldId id="520" r:id="rId59"/>
    <p:sldId id="521" r:id="rId60"/>
    <p:sldId id="522" r:id="rId61"/>
    <p:sldId id="524" r:id="rId62"/>
    <p:sldId id="525" r:id="rId63"/>
    <p:sldId id="526" r:id="rId64"/>
    <p:sldId id="527" r:id="rId65"/>
    <p:sldId id="529" r:id="rId66"/>
    <p:sldId id="530" r:id="rId67"/>
    <p:sldId id="534" r:id="rId68"/>
    <p:sldId id="531" r:id="rId69"/>
    <p:sldId id="532" r:id="rId70"/>
    <p:sldId id="533" r:id="rId71"/>
    <p:sldId id="535" r:id="rId72"/>
    <p:sldId id="537" r:id="rId73"/>
    <p:sldId id="536" r:id="rId74"/>
    <p:sldId id="538" r:id="rId75"/>
    <p:sldId id="539" r:id="rId76"/>
    <p:sldId id="540" r:id="rId77"/>
    <p:sldId id="542" r:id="rId78"/>
    <p:sldId id="541" r:id="rId79"/>
    <p:sldId id="543" r:id="rId80"/>
    <p:sldId id="545" r:id="rId81"/>
    <p:sldId id="544" r:id="rId82"/>
    <p:sldId id="546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C35D6-0336-40D8-B79D-8EEDD95BB3D4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B0005-5624-43B9-9379-0874C5F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2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7CA3-3679-491B-899F-1BCE5DA2EC28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5808-A86D-475E-BDA9-A90721910940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2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B94A-1609-449B-B728-ED1F88E9786E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33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6FAE9-518C-46BD-A5C5-5E2A4A91A24A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8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0920-3489-4572-8FA2-B5875815B6CC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8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8CC7-B7DD-48DF-ACCA-66849A197EE5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27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2604-6266-4734-AE90-B89CDCDD97E2}" type="datetime1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AA43-410F-4D3A-8F1F-8BA22822E5A6}" type="datetime1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3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BBDE-3630-4CC7-951A-BED1A4C9C14C}" type="datetime1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7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2A05B-3D5A-4E52-AD49-0728050EE489}" type="datetime1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47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85FFB-74FC-45CF-B4B2-C1410AA33636}" type="datetime1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8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EAD12-55E5-48D4-B6A0-DFE6BA2B39CE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05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05AE-3FDC-45F2-848D-27B8F8A829A5}" type="datetime1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69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7289-D4B4-436B-9316-A00D66AFE908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89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6229F-6B2E-459F-AED7-BA691B4FFED8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0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2BF6-CB6A-45E2-813F-676141E3A307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2E8C-9C6B-4719-B70F-D25BD15F0812}" type="datetime1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3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D48DA-5515-4E67-9EAF-DF178627E730}" type="datetime1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0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2A8B-43B3-4BD1-BD08-F2BF4A93D988}" type="datetime1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2101-5304-43F6-8C6A-246AEFB85809}" type="datetime1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1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C0B5-C0ED-4162-8044-251A2FCD528E}" type="datetime1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1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5F11-E3F6-499D-8883-B42525EEE879}" type="datetime1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25E3D-B0C0-4F5F-BB5B-9A7295EF4082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0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63F3C-20E4-4E91-9F43-7C590751625F}" type="datetime1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4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mc.ncep.noaa.gov/users/meg/gefsv12/retro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emc.ncep.noaa.gov/users/verification/global/gfs/retros/v16retro1e/" TargetMode="External"/><Relationship Id="rId7" Type="http://schemas.openxmlformats.org/officeDocument/2006/relationships/hyperlink" Target="https://emc.ncep.noaa.gov/users/verification/global/gfs/para/" TargetMode="External"/><Relationship Id="rId2" Type="http://schemas.openxmlformats.org/officeDocument/2006/relationships/hyperlink" Target="https://emc.ncep.noaa.gov/users/verification/global/gfs/retros/v16retro0ex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mc.ncep.noaa.gov/users/verification/global/gfs/retros/v16retro5e/" TargetMode="External"/><Relationship Id="rId5" Type="http://schemas.openxmlformats.org/officeDocument/2006/relationships/hyperlink" Target="https://emc.ncep.noaa.gov/users/verification/global/gfs/retros/v16retro3e/" TargetMode="External"/><Relationship Id="rId4" Type="http://schemas.openxmlformats.org/officeDocument/2006/relationships/hyperlink" Target="https://emc.ncep.noaa.gov/users/verification/global/gfs/retros/v16retro2e/" TargetMode="Externa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5559693"/>
            <a:ext cx="12223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Shannon Shields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EMC Model Evaluation Group Webinar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 September 2020</a:t>
            </a: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38062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Case Highlights</a:t>
            </a: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92BCFF-4AD0-4FEA-B053-D8740A1EC0DE}"/>
              </a:ext>
            </a:extLst>
          </p:cNvPr>
          <p:cNvGrpSpPr/>
          <p:nvPr/>
        </p:nvGrpSpPr>
        <p:grpSpPr>
          <a:xfrm>
            <a:off x="-1" y="1860928"/>
            <a:ext cx="12192542" cy="3169437"/>
            <a:chOff x="-1" y="1860928"/>
            <a:chExt cx="12192542" cy="31694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783C8E-0100-40CF-87DF-43C3E8611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83"/>
            <a:stretch/>
          </p:blipFill>
          <p:spPr bwMode="auto">
            <a:xfrm>
              <a:off x="-1" y="1921405"/>
              <a:ext cx="8118804" cy="310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07A1C09-C65F-4074-BFE5-655AD1391E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5" t="50136" b="-1"/>
            <a:stretch/>
          </p:blipFill>
          <p:spPr bwMode="auto">
            <a:xfrm>
              <a:off x="8118803" y="1860928"/>
              <a:ext cx="4073738" cy="310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4B9238-E20D-4519-ABAB-53962193D4B8}"/>
              </a:ext>
            </a:extLst>
          </p:cNvPr>
          <p:cNvSpPr txBox="1"/>
          <p:nvPr/>
        </p:nvSpPr>
        <p:spPr>
          <a:xfrm>
            <a:off x="0" y="4175886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0EBC36-E7A1-43F2-BCA3-40622A68ECE5}"/>
              </a:ext>
            </a:extLst>
          </p:cNvPr>
          <p:cNvSpPr txBox="1"/>
          <p:nvPr/>
        </p:nvSpPr>
        <p:spPr>
          <a:xfrm>
            <a:off x="4119711" y="4175886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4E29CA-18F5-4460-B4F1-E85E82D115C8}"/>
              </a:ext>
            </a:extLst>
          </p:cNvPr>
          <p:cNvSpPr txBox="1"/>
          <p:nvPr/>
        </p:nvSpPr>
        <p:spPr>
          <a:xfrm>
            <a:off x="8193449" y="4175886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prstClr val="black"/>
                </a:solidFill>
                <a:latin typeface="Arial"/>
                <a:cs typeface="Arial"/>
              </a:rPr>
              <a:t>RAP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0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558911"/>
            <a:ext cx="12208844" cy="65656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GFSv16 850-hPa Temperature Bias: Summer 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883681" y="1692803"/>
            <a:ext cx="2664724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133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has a warm bias starting</a:t>
            </a:r>
            <a:b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at F72 that grows with lead time (statistically significant from F144-F240)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4BDC50-79A3-4278-A68E-80469FA13005}"/>
              </a:ext>
            </a:extLst>
          </p:cNvPr>
          <p:cNvSpPr/>
          <p:nvPr/>
        </p:nvSpPr>
        <p:spPr>
          <a:xfrm>
            <a:off x="419878" y="1877918"/>
            <a:ext cx="5253134" cy="4872518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3CD7A6-3DA7-406A-B788-2228BA836270}"/>
              </a:ext>
            </a:extLst>
          </p:cNvPr>
          <p:cNvSpPr txBox="1"/>
          <p:nvPr/>
        </p:nvSpPr>
        <p:spPr>
          <a:xfrm>
            <a:off x="8915210" y="4410983"/>
            <a:ext cx="2664724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133" dirty="0">
                <a:latin typeface="Arial"/>
                <a:cs typeface="Arial"/>
              </a:rPr>
              <a:t>Examples of this Summer 2019 850-hPa warm bias can be seen in the retrospective case studies…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1620E9-E477-4695-90FD-88E8EDFA4A1C}"/>
              </a:ext>
            </a:extLst>
          </p:cNvPr>
          <p:cNvGrpSpPr/>
          <p:nvPr/>
        </p:nvGrpSpPr>
        <p:grpSpPr>
          <a:xfrm>
            <a:off x="3339847" y="1244422"/>
            <a:ext cx="5575363" cy="5593493"/>
            <a:chOff x="3339847" y="1244422"/>
            <a:chExt cx="5575363" cy="5593493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FA9A9D6C-EEA2-43B0-900E-1D7088F5B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847" y="1262552"/>
              <a:ext cx="5575363" cy="557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898661" y="1744696"/>
              <a:ext cx="150376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850 T Bias (valid 00Z)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63384" y="1707919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31527" y="3139114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5445" y="4282307"/>
              <a:ext cx="183756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1333" b="1" dirty="0">
                  <a:solidFill>
                    <a:prstClr val="black"/>
                  </a:solidFill>
                  <a:latin typeface="Arial"/>
                  <a:cs typeface="Arial"/>
                </a:rPr>
                <a:t>GFSv16 − GFSv15</a:t>
              </a:r>
            </a:p>
          </p:txBody>
        </p:sp>
        <p:sp>
          <p:nvSpPr>
            <p:cNvPr id="4" name="TextBox 28">
              <a:extLst>
                <a:ext uri="{FF2B5EF4-FFF2-40B4-BE49-F238E27FC236}">
                  <a16:creationId xmlns:a16="http://schemas.microsoft.com/office/drawing/2014/main" id="{7FEBD240-CFF9-4873-9BB1-E0E09E602E27}"/>
                </a:ext>
              </a:extLst>
            </p:cNvPr>
            <p:cNvSpPr txBox="1"/>
            <p:nvPr/>
          </p:nvSpPr>
          <p:spPr>
            <a:xfrm>
              <a:off x="4557192" y="1244422"/>
              <a:ext cx="3436117" cy="46166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Arial"/>
                  <a:cs typeface="Arial"/>
                </a:rPr>
                <a:t>NH </a:t>
              </a:r>
              <a:r>
                <a:rPr lang="mr-IN" sz="2400" b="1" dirty="0">
                  <a:latin typeface="Arial"/>
                  <a:cs typeface="Arial"/>
                </a:rPr>
                <a:t>–</a:t>
              </a:r>
              <a:r>
                <a:rPr lang="en-US" sz="2400" b="1" dirty="0">
                  <a:latin typeface="Arial"/>
                  <a:cs typeface="Arial"/>
                </a:rPr>
                <a:t> </a:t>
              </a:r>
              <a:r>
                <a:rPr lang="en-US" sz="2400" b="1" dirty="0">
                  <a:solidFill>
                    <a:prstClr val="black"/>
                  </a:solidFill>
                  <a:latin typeface="Arial"/>
                  <a:cs typeface="Arial"/>
                </a:rPr>
                <a:t>Summer 2019</a:t>
              </a:r>
              <a:endParaRPr lang="en-US" sz="2400" b="1" dirty="0">
                <a:latin typeface="Arial"/>
                <a:cs typeface="Arial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F626-99FD-4870-A021-F1C1F91F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5656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GFSv16 850-hPa Temperature Bias: Summer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59106887-3731-46BF-B108-DECE502ECE50}"/>
              </a:ext>
            </a:extLst>
          </p:cNvPr>
          <p:cNvSpPr txBox="1"/>
          <p:nvPr/>
        </p:nvSpPr>
        <p:spPr>
          <a:xfrm>
            <a:off x="1366422" y="1489981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Valid: 00Z 7/30/19 (F240)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A69B8C-F187-4B61-A8DA-820D0641B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143717"/>
            <a:ext cx="6132934" cy="47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B6639BC8-52C0-41D4-8BF5-028A482061E9}"/>
              </a:ext>
            </a:extLst>
          </p:cNvPr>
          <p:cNvSpPr txBox="1"/>
          <p:nvPr/>
        </p:nvSpPr>
        <p:spPr>
          <a:xfrm>
            <a:off x="7425487" y="148804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Valid: 00Z 8/27/19 (F240)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A66BDC-BB67-49B4-BAE9-C6FC5E95152D}"/>
              </a:ext>
            </a:extLst>
          </p:cNvPr>
          <p:cNvSpPr txBox="1"/>
          <p:nvPr/>
        </p:nvSpPr>
        <p:spPr>
          <a:xfrm>
            <a:off x="4668285" y="1340470"/>
            <a:ext cx="2855429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Large warm bias in GFSv16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715ADD-193E-41D4-B7F2-F33D73103A57}"/>
              </a:ext>
            </a:extLst>
          </p:cNvPr>
          <p:cNvSpPr txBox="1"/>
          <p:nvPr/>
        </p:nvSpPr>
        <p:spPr>
          <a:xfrm>
            <a:off x="0" y="3769222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A2E3E-1F25-4E3A-A1F9-DEEE76B25FAB}"/>
              </a:ext>
            </a:extLst>
          </p:cNvPr>
          <p:cNvSpPr txBox="1"/>
          <p:nvPr/>
        </p:nvSpPr>
        <p:spPr>
          <a:xfrm>
            <a:off x="3075070" y="3769222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42D0C-62CF-4E1B-BB90-10882A91B8AF}"/>
              </a:ext>
            </a:extLst>
          </p:cNvPr>
          <p:cNvSpPr txBox="1"/>
          <p:nvPr/>
        </p:nvSpPr>
        <p:spPr>
          <a:xfrm>
            <a:off x="3075070" y="6154038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6BF334-EA04-4BF3-A66E-36938C4AE04D}"/>
              </a:ext>
            </a:extLst>
          </p:cNvPr>
          <p:cNvSpPr txBox="1"/>
          <p:nvPr/>
        </p:nvSpPr>
        <p:spPr>
          <a:xfrm>
            <a:off x="0" y="6154038"/>
            <a:ext cx="1286071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v16−v15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11D991-D77C-471F-8476-68993ABE5C21}"/>
              </a:ext>
            </a:extLst>
          </p:cNvPr>
          <p:cNvGrpSpPr/>
          <p:nvPr/>
        </p:nvGrpSpPr>
        <p:grpSpPr>
          <a:xfrm>
            <a:off x="6059064" y="2143716"/>
            <a:ext cx="6132935" cy="4714284"/>
            <a:chOff x="6059064" y="2143716"/>
            <a:chExt cx="6132935" cy="471428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9080D67-4609-4F57-A6DA-8C8FD21D3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064" y="2143716"/>
              <a:ext cx="6132935" cy="471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84301A-93D1-4EAC-907B-2BB2248CE84A}"/>
                </a:ext>
              </a:extLst>
            </p:cNvPr>
            <p:cNvSpPr txBox="1"/>
            <p:nvPr/>
          </p:nvSpPr>
          <p:spPr>
            <a:xfrm>
              <a:off x="6076084" y="375501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26ACBA-5577-48A8-82FE-18D03828C38F}"/>
                </a:ext>
              </a:extLst>
            </p:cNvPr>
            <p:cNvSpPr txBox="1"/>
            <p:nvPr/>
          </p:nvSpPr>
          <p:spPr>
            <a:xfrm>
              <a:off x="9134132" y="375501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4C4892-8E2C-4F93-82DA-2C9990E1FB9E}"/>
                </a:ext>
              </a:extLst>
            </p:cNvPr>
            <p:cNvSpPr txBox="1"/>
            <p:nvPr/>
          </p:nvSpPr>
          <p:spPr>
            <a:xfrm>
              <a:off x="9134132" y="616652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1905A8-1A5D-4303-99DE-AC5BBBF3645C}"/>
                </a:ext>
              </a:extLst>
            </p:cNvPr>
            <p:cNvSpPr txBox="1"/>
            <p:nvPr/>
          </p:nvSpPr>
          <p:spPr>
            <a:xfrm>
              <a:off x="6076084" y="6156384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88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5656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GFSv16 850-hPa Temperature Bias: Summer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B6639BC8-52C0-41D4-8BF5-028A482061E9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6/5/19 (F48)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C634A-C1A0-42DC-B6BA-E3CFD1E4707A}"/>
              </a:ext>
            </a:extLst>
          </p:cNvPr>
          <p:cNvSpPr txBox="1"/>
          <p:nvPr/>
        </p:nvSpPr>
        <p:spPr>
          <a:xfrm>
            <a:off x="8078629" y="2143716"/>
            <a:ext cx="3125755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Warm bias in GFSv16 grows with lead time</a:t>
            </a:r>
          </a:p>
          <a:p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This is observed in other warm season cases too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195318-DBA9-4030-B3A1-56C221AE2CDE}"/>
              </a:ext>
            </a:extLst>
          </p:cNvPr>
          <p:cNvGrpSpPr/>
          <p:nvPr/>
        </p:nvGrpSpPr>
        <p:grpSpPr>
          <a:xfrm>
            <a:off x="-1" y="1321478"/>
            <a:ext cx="7203233" cy="5537005"/>
            <a:chOff x="-1" y="1321478"/>
            <a:chExt cx="7203233" cy="553700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497FB7A-B3BD-4FED-964E-267FC61D6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321478"/>
              <a:ext cx="7203233" cy="5537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0B2901-5B34-43FB-AD09-ADD80160984D}"/>
                </a:ext>
              </a:extLst>
            </p:cNvPr>
            <p:cNvSpPr txBox="1"/>
            <p:nvPr/>
          </p:nvSpPr>
          <p:spPr>
            <a:xfrm>
              <a:off x="-1" y="329099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95649B-B73D-4F13-952A-ED4910EFF965}"/>
                </a:ext>
              </a:extLst>
            </p:cNvPr>
            <p:cNvSpPr txBox="1"/>
            <p:nvPr/>
          </p:nvSpPr>
          <p:spPr>
            <a:xfrm>
              <a:off x="3601615" y="329099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026A5E-AE03-46B7-A838-A442D34F57B4}"/>
                </a:ext>
              </a:extLst>
            </p:cNvPr>
            <p:cNvSpPr txBox="1"/>
            <p:nvPr/>
          </p:nvSpPr>
          <p:spPr>
            <a:xfrm>
              <a:off x="3601615" y="610926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3F488D-0A7E-4AB8-83B1-8225CADC79C7}"/>
                </a:ext>
              </a:extLst>
            </p:cNvPr>
            <p:cNvSpPr txBox="1"/>
            <p:nvPr/>
          </p:nvSpPr>
          <p:spPr>
            <a:xfrm>
              <a:off x="0" y="610926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6" name="TextBox 21">
            <a:extLst>
              <a:ext uri="{FF2B5EF4-FFF2-40B4-BE49-F238E27FC236}">
                <a16:creationId xmlns:a16="http://schemas.microsoft.com/office/drawing/2014/main" id="{7BFBDA49-BB65-44A4-BE1E-05D8F5D20382}"/>
              </a:ext>
            </a:extLst>
          </p:cNvPr>
          <p:cNvSpPr txBox="1"/>
          <p:nvPr/>
        </p:nvSpPr>
        <p:spPr>
          <a:xfrm>
            <a:off x="8078628" y="1410064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6/13/19 (F240)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76BF8DA-3A27-4A9B-BAF2-CBB5A08E09B9}"/>
              </a:ext>
            </a:extLst>
          </p:cNvPr>
          <p:cNvGrpSpPr/>
          <p:nvPr/>
        </p:nvGrpSpPr>
        <p:grpSpPr>
          <a:xfrm>
            <a:off x="-2" y="1320996"/>
            <a:ext cx="7203234" cy="5537004"/>
            <a:chOff x="-2" y="1320996"/>
            <a:chExt cx="7203234" cy="5537004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CCA814FF-45DC-4313-850E-9A2A7FD26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320996"/>
              <a:ext cx="7203233" cy="553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E92740-F09A-4CAF-8AC5-CAC3216C52DD}"/>
                </a:ext>
              </a:extLst>
            </p:cNvPr>
            <p:cNvSpPr txBox="1"/>
            <p:nvPr/>
          </p:nvSpPr>
          <p:spPr>
            <a:xfrm>
              <a:off x="0" y="32744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DBA739-65F2-4FBE-A712-20325B28167F}"/>
                </a:ext>
              </a:extLst>
            </p:cNvPr>
            <p:cNvSpPr txBox="1"/>
            <p:nvPr/>
          </p:nvSpPr>
          <p:spPr>
            <a:xfrm>
              <a:off x="3603395" y="32744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587101-B24F-46AA-9E46-1358A8555330}"/>
                </a:ext>
              </a:extLst>
            </p:cNvPr>
            <p:cNvSpPr txBox="1"/>
            <p:nvPr/>
          </p:nvSpPr>
          <p:spPr>
            <a:xfrm>
              <a:off x="-2" y="611137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v16-v15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CA7DE5-737C-4815-A515-2F2C57270727}"/>
                </a:ext>
              </a:extLst>
            </p:cNvPr>
            <p:cNvSpPr txBox="1"/>
            <p:nvPr/>
          </p:nvSpPr>
          <p:spPr>
            <a:xfrm>
              <a:off x="3601615" y="611137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5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558911"/>
            <a:ext cx="12208844" cy="65656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100" b="1" dirty="0">
                <a:solidFill>
                  <a:prstClr val="white"/>
                </a:solidFill>
                <a:latin typeface="Arial"/>
                <a:cs typeface="Arial"/>
              </a:rPr>
              <a:t>GFSv16 850-hPa Temperature RMSE: Summer 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882139" y="1712937"/>
            <a:ext cx="2664724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13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has lower RMSE in medium range, but higher RMSE in long range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4BDC50-79A3-4278-A68E-80469FA13005}"/>
              </a:ext>
            </a:extLst>
          </p:cNvPr>
          <p:cNvSpPr/>
          <p:nvPr/>
        </p:nvSpPr>
        <p:spPr>
          <a:xfrm>
            <a:off x="419878" y="1877918"/>
            <a:ext cx="5253134" cy="4872518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CDB89E-18DA-47DB-B007-E1CD61BC33DE}"/>
              </a:ext>
            </a:extLst>
          </p:cNvPr>
          <p:cNvGrpSpPr/>
          <p:nvPr/>
        </p:nvGrpSpPr>
        <p:grpSpPr>
          <a:xfrm>
            <a:off x="3304299" y="1244422"/>
            <a:ext cx="5577840" cy="5613578"/>
            <a:chOff x="3304299" y="1244422"/>
            <a:chExt cx="5577840" cy="5613578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3D22AD0B-3DB1-4A81-B34E-68D6CF363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299" y="1280160"/>
              <a:ext cx="5577840" cy="557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918369" y="1765816"/>
              <a:ext cx="167066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850 T RMSE (valid 00Z)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11915" y="2900209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11915" y="3360539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5445" y="4282307"/>
              <a:ext cx="183756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1333" b="1" dirty="0">
                  <a:solidFill>
                    <a:prstClr val="black"/>
                  </a:solidFill>
                  <a:latin typeface="Arial"/>
                  <a:cs typeface="Arial"/>
                </a:rPr>
                <a:t>GFSv16 − GFSv15</a:t>
              </a:r>
            </a:p>
          </p:txBody>
        </p: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8378F1C4-C355-4786-96A0-7DCC207517F7}"/>
                </a:ext>
              </a:extLst>
            </p:cNvPr>
            <p:cNvSpPr txBox="1"/>
            <p:nvPr/>
          </p:nvSpPr>
          <p:spPr>
            <a:xfrm>
              <a:off x="4557192" y="1244422"/>
              <a:ext cx="3436117" cy="46166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Arial"/>
                  <a:cs typeface="Arial"/>
                </a:rPr>
                <a:t>NH </a:t>
              </a:r>
              <a:r>
                <a:rPr lang="mr-IN" sz="2400" b="1" dirty="0">
                  <a:latin typeface="Arial"/>
                  <a:cs typeface="Arial"/>
                </a:rPr>
                <a:t>–</a:t>
              </a:r>
              <a:r>
                <a:rPr lang="en-US" sz="2400" b="1" dirty="0">
                  <a:latin typeface="Arial"/>
                  <a:cs typeface="Arial"/>
                </a:rPr>
                <a:t> </a:t>
              </a:r>
              <a:r>
                <a:rPr lang="en-US" sz="2400" b="1" dirty="0">
                  <a:solidFill>
                    <a:prstClr val="black"/>
                  </a:solidFill>
                  <a:latin typeface="Arial"/>
                  <a:cs typeface="Arial"/>
                </a:rPr>
                <a:t>Summer 2019</a:t>
              </a:r>
              <a:endParaRPr lang="en-US" sz="2400" b="1" dirty="0">
                <a:latin typeface="Arial"/>
                <a:cs typeface="Arial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4CC94-5034-4959-9A78-0C2EF8AE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58911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2-m Temperature Bias: Summer 2019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172278" y="3055893"/>
            <a:ext cx="4697945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67090" y="2619392"/>
            <a:ext cx="4697945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154218B-AA86-4D02-84AA-2F8DF288340C}"/>
              </a:ext>
            </a:extLst>
          </p:cNvPr>
          <p:cNvGrpSpPr/>
          <p:nvPr/>
        </p:nvGrpSpPr>
        <p:grpSpPr>
          <a:xfrm>
            <a:off x="605733" y="1295119"/>
            <a:ext cx="5527792" cy="5562881"/>
            <a:chOff x="605733" y="1295119"/>
            <a:chExt cx="5527792" cy="55628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33" y="1330208"/>
              <a:ext cx="5527792" cy="552779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78204" y="4237641"/>
              <a:ext cx="376096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is colder than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  <a:b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at almost all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78563" y="3190400"/>
              <a:ext cx="11400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9E4D0E-5DFB-492C-8A26-80746920B9B8}"/>
                </a:ext>
              </a:extLst>
            </p:cNvPr>
            <p:cNvSpPr txBox="1"/>
            <p:nvPr/>
          </p:nvSpPr>
          <p:spPr>
            <a:xfrm>
              <a:off x="1172278" y="1744467"/>
              <a:ext cx="299063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b="1" dirty="0">
                  <a:solidFill>
                    <a:prstClr val="black"/>
                  </a:solidFill>
                  <a:latin typeface="Arial"/>
                  <a:cs typeface="Arial"/>
                </a:rPr>
                <a:t>2-m T Bias (00Z cycles)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F3E884-6298-4D4B-9696-F3D36615E1FF}"/>
                </a:ext>
              </a:extLst>
            </p:cNvPr>
            <p:cNvSpPr txBox="1"/>
            <p:nvPr/>
          </p:nvSpPr>
          <p:spPr>
            <a:xfrm>
              <a:off x="1482605" y="1295119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Western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2019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3D606-047A-46F5-99A7-E2A3EEA6AD9D}"/>
              </a:ext>
            </a:extLst>
          </p:cNvPr>
          <p:cNvGrpSpPr/>
          <p:nvPr/>
        </p:nvGrpSpPr>
        <p:grpSpPr>
          <a:xfrm>
            <a:off x="6227124" y="1289571"/>
            <a:ext cx="5527792" cy="5568429"/>
            <a:chOff x="6227124" y="1289571"/>
            <a:chExt cx="5527792" cy="55684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124" y="1330208"/>
              <a:ext cx="5527792" cy="552779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767090" y="1744316"/>
              <a:ext cx="11400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2907" y="5761641"/>
              <a:ext cx="387477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a larger </a:t>
              </a:r>
            </a:p>
            <a:p>
              <a:pPr defTabSz="609585"/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cold bias at almost all lead times</a:t>
              </a:r>
              <a:endParaRPr lang="en-US" sz="2000" b="1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AA51F1-D8B2-4705-ACCA-E69119754DA1}"/>
                </a:ext>
              </a:extLst>
            </p:cNvPr>
            <p:cNvSpPr txBox="1"/>
            <p:nvPr/>
          </p:nvSpPr>
          <p:spPr>
            <a:xfrm>
              <a:off x="7093184" y="1289571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Eastern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38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811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470" b="1" dirty="0">
                <a:solidFill>
                  <a:prstClr val="white"/>
                </a:solidFill>
                <a:latin typeface="Arial"/>
                <a:cs typeface="Arial"/>
              </a:rPr>
              <a:t>2</a:t>
            </a:r>
            <a:r>
              <a:rPr kumimoji="0" lang="en-US" sz="34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-m Temperature Bias: </a:t>
            </a:r>
            <a:r>
              <a:rPr lang="en-US" sz="3470" b="1" dirty="0">
                <a:solidFill>
                  <a:prstClr val="white"/>
                </a:solidFill>
                <a:latin typeface="Arial"/>
                <a:cs typeface="Arial"/>
              </a:rPr>
              <a:t>Summer</a:t>
            </a:r>
            <a:r>
              <a:rPr kumimoji="0" lang="en-US" sz="34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C634A-C1A0-42DC-B6BA-E3CFD1E4707A}"/>
              </a:ext>
            </a:extLst>
          </p:cNvPr>
          <p:cNvSpPr txBox="1"/>
          <p:nvPr/>
        </p:nvSpPr>
        <p:spPr>
          <a:xfrm>
            <a:off x="8078629" y="2143716"/>
            <a:ext cx="312575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is colder than GFSv15, especially over Eastern U.S.</a:t>
            </a: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544D9B8-6ED0-442A-B636-220A21082273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6/9/19 (F96)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B661AF-19A5-4DD7-9DF6-350AF57D3C66}"/>
              </a:ext>
            </a:extLst>
          </p:cNvPr>
          <p:cNvGrpSpPr/>
          <p:nvPr/>
        </p:nvGrpSpPr>
        <p:grpSpPr>
          <a:xfrm>
            <a:off x="-11778" y="1364029"/>
            <a:ext cx="7208655" cy="5532120"/>
            <a:chOff x="-11778" y="1364029"/>
            <a:chExt cx="7208655" cy="553212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62DDF52-4A9D-4E8F-BC03-A38D2DD0B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364029"/>
              <a:ext cx="7196878" cy="553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EBD623-5EE0-4A38-8735-F7153054CD72}"/>
                </a:ext>
              </a:extLst>
            </p:cNvPr>
            <p:cNvSpPr txBox="1"/>
            <p:nvPr/>
          </p:nvSpPr>
          <p:spPr>
            <a:xfrm>
              <a:off x="-11778" y="332848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E7E337-79AA-4F47-8541-C4710E27CE12}"/>
                </a:ext>
              </a:extLst>
            </p:cNvPr>
            <p:cNvSpPr txBox="1"/>
            <p:nvPr/>
          </p:nvSpPr>
          <p:spPr>
            <a:xfrm>
              <a:off x="3598438" y="335734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369E75-B41C-4CDE-B1F7-43654583BC2F}"/>
                </a:ext>
              </a:extLst>
            </p:cNvPr>
            <p:cNvSpPr txBox="1"/>
            <p:nvPr/>
          </p:nvSpPr>
          <p:spPr>
            <a:xfrm>
              <a:off x="3598438" y="616652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FDC0E-FE43-4B9F-9A83-4645C9E73FF6}"/>
                </a:ext>
              </a:extLst>
            </p:cNvPr>
            <p:cNvSpPr txBox="1"/>
            <p:nvPr/>
          </p:nvSpPr>
          <p:spPr>
            <a:xfrm>
              <a:off x="-11778" y="615925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5" name="TextBox 21">
            <a:extLst>
              <a:ext uri="{FF2B5EF4-FFF2-40B4-BE49-F238E27FC236}">
                <a16:creationId xmlns:a16="http://schemas.microsoft.com/office/drawing/2014/main" id="{E41B797E-9C65-47EC-91EC-610CDD9865CD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6/12/19 (F168)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4582D4-48BF-41EB-B32B-740F1CC59DB1}"/>
              </a:ext>
            </a:extLst>
          </p:cNvPr>
          <p:cNvGrpSpPr/>
          <p:nvPr/>
        </p:nvGrpSpPr>
        <p:grpSpPr>
          <a:xfrm>
            <a:off x="-2" y="1364029"/>
            <a:ext cx="7196880" cy="5532120"/>
            <a:chOff x="-2" y="1364029"/>
            <a:chExt cx="7196880" cy="5532120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9BED3BD6-3006-4F57-A0A8-972E890EF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64029"/>
              <a:ext cx="7196878" cy="553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FAB791-C32C-439D-BF46-9E5D6BAD796B}"/>
                </a:ext>
              </a:extLst>
            </p:cNvPr>
            <p:cNvSpPr txBox="1"/>
            <p:nvPr/>
          </p:nvSpPr>
          <p:spPr>
            <a:xfrm>
              <a:off x="-2" y="332848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EC3646-940E-440A-88C2-E8AD0BF44F64}"/>
                </a:ext>
              </a:extLst>
            </p:cNvPr>
            <p:cNvSpPr txBox="1"/>
            <p:nvPr/>
          </p:nvSpPr>
          <p:spPr>
            <a:xfrm>
              <a:off x="3610214" y="332217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80F344-9755-49CA-95EC-CBEC3B018D0B}"/>
                </a:ext>
              </a:extLst>
            </p:cNvPr>
            <p:cNvSpPr txBox="1"/>
            <p:nvPr/>
          </p:nvSpPr>
          <p:spPr>
            <a:xfrm>
              <a:off x="3610214" y="61348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E98061-B927-461F-972D-5F4118A3D4C1}"/>
                </a:ext>
              </a:extLst>
            </p:cNvPr>
            <p:cNvSpPr txBox="1"/>
            <p:nvPr/>
          </p:nvSpPr>
          <p:spPr>
            <a:xfrm>
              <a:off x="-2" y="613844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6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58911"/>
            <a:ext cx="12208844" cy="687337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400" b="1" dirty="0">
                <a:solidFill>
                  <a:prstClr val="white"/>
                </a:solidFill>
                <a:latin typeface="Arial"/>
                <a:cs typeface="Arial"/>
              </a:rPr>
              <a:t>GFSv16 2-m Temperature RMSE: Summer 2019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AD65-4055-4395-912C-33F27469D15D}"/>
              </a:ext>
            </a:extLst>
          </p:cNvPr>
          <p:cNvGrpSpPr/>
          <p:nvPr/>
        </p:nvGrpSpPr>
        <p:grpSpPr>
          <a:xfrm>
            <a:off x="6227124" y="1289571"/>
            <a:ext cx="5527792" cy="5568429"/>
            <a:chOff x="6227124" y="1289571"/>
            <a:chExt cx="5527792" cy="55684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124" y="1330208"/>
              <a:ext cx="5527792" cy="552779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319244" y="3190400"/>
              <a:ext cx="1204176" cy="7487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133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133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93184" y="1289571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Eastern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2019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42908" y="5761641"/>
              <a:ext cx="307488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higher </a:t>
              </a:r>
            </a:p>
            <a:p>
              <a:pPr defTabSz="609585"/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RMSE at most lead times</a:t>
              </a:r>
              <a:endParaRPr lang="en-US" sz="2000" b="1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F56641-7903-4FD8-AFA1-CCAF6BD255B2}"/>
              </a:ext>
            </a:extLst>
          </p:cNvPr>
          <p:cNvGrpSpPr/>
          <p:nvPr/>
        </p:nvGrpSpPr>
        <p:grpSpPr>
          <a:xfrm>
            <a:off x="605733" y="1295119"/>
            <a:ext cx="5527792" cy="5562881"/>
            <a:chOff x="605733" y="1295119"/>
            <a:chExt cx="5527792" cy="55628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33" y="1330208"/>
              <a:ext cx="5527792" cy="55277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678563" y="3190400"/>
              <a:ext cx="1204176" cy="7487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133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133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82605" y="1295119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Western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2019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3345" y="5761641"/>
              <a:ext cx="321594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lower </a:t>
              </a:r>
            </a:p>
            <a:p>
              <a:pPr defTabSz="609585"/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RMSE at most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1F7E8D-B42D-479C-ACB6-022CD61F08F4}"/>
                </a:ext>
              </a:extLst>
            </p:cNvPr>
            <p:cNvSpPr txBox="1"/>
            <p:nvPr/>
          </p:nvSpPr>
          <p:spPr>
            <a:xfrm>
              <a:off x="1221456" y="1771508"/>
              <a:ext cx="168036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2-m T RMSE</a:t>
              </a:r>
            </a:p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(00Z cycles)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123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57192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GFSv16 </a:t>
            </a:r>
            <a:r>
              <a:rPr lang="en-US" sz="2650" b="1" dirty="0">
                <a:solidFill>
                  <a:prstClr val="white"/>
                </a:solidFill>
                <a:latin typeface="Arial"/>
                <a:cs typeface="Arial"/>
              </a:rPr>
              <a:t>850-hPa</a:t>
            </a: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Temperature Bias and RMSE: </a:t>
            </a:r>
            <a:r>
              <a:rPr lang="en-US" sz="2650" b="1" dirty="0">
                <a:solidFill>
                  <a:prstClr val="white"/>
                </a:solidFill>
                <a:latin typeface="Arial"/>
                <a:cs typeface="Arial"/>
              </a:rPr>
              <a:t>Summer</a:t>
            </a: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0E6802-2032-499D-868D-EDAAC373C8D0}"/>
              </a:ext>
            </a:extLst>
          </p:cNvPr>
          <p:cNvGrpSpPr/>
          <p:nvPr/>
        </p:nvGrpSpPr>
        <p:grpSpPr>
          <a:xfrm>
            <a:off x="674202" y="1244496"/>
            <a:ext cx="5565080" cy="5597174"/>
            <a:chOff x="674202" y="1244496"/>
            <a:chExt cx="5565080" cy="5597174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38ACC491-5B25-491E-A908-DC4935285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02" y="1276590"/>
              <a:ext cx="5565080" cy="5565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62D7BA-6758-4687-9382-A0F2A139295D}"/>
                </a:ext>
              </a:extLst>
            </p:cNvPr>
            <p:cNvSpPr txBox="1"/>
            <p:nvPr/>
          </p:nvSpPr>
          <p:spPr>
            <a:xfrm>
              <a:off x="1273086" y="1761379"/>
              <a:ext cx="150376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850 T Bias (valid 00Z)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F14FEB-B919-4ABA-AFBF-359A1D2443A2}"/>
                </a:ext>
              </a:extLst>
            </p:cNvPr>
            <p:cNvSpPr txBox="1"/>
            <p:nvPr/>
          </p:nvSpPr>
          <p:spPr>
            <a:xfrm>
              <a:off x="3862878" y="1762423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331C7F-C72F-40D9-841C-09A482F93363}"/>
                </a:ext>
              </a:extLst>
            </p:cNvPr>
            <p:cNvSpPr txBox="1"/>
            <p:nvPr/>
          </p:nvSpPr>
          <p:spPr>
            <a:xfrm>
              <a:off x="4438291" y="3247576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14A67262-D146-47A6-A934-6D5074122D78}"/>
                </a:ext>
              </a:extLst>
            </p:cNvPr>
            <p:cNvSpPr txBox="1"/>
            <p:nvPr/>
          </p:nvSpPr>
          <p:spPr>
            <a:xfrm>
              <a:off x="2180147" y="1244496"/>
              <a:ext cx="2973107" cy="46166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Arial"/>
                  <a:cs typeface="Arial"/>
                </a:rPr>
                <a:t>NH </a:t>
              </a:r>
              <a:r>
                <a:rPr lang="mr-IN" sz="2400" b="1" dirty="0">
                  <a:latin typeface="Arial"/>
                  <a:cs typeface="Arial"/>
                </a:rPr>
                <a:t>–</a:t>
              </a:r>
              <a:r>
                <a:rPr lang="en-US" sz="2400" b="1" dirty="0">
                  <a:latin typeface="Arial"/>
                  <a:cs typeface="Arial"/>
                </a:rPr>
                <a:t> Summer 2020</a:t>
              </a: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678AAED8-822F-445E-971C-DC3EFDCC8B96}"/>
                </a:ext>
              </a:extLst>
            </p:cNvPr>
            <p:cNvSpPr txBox="1"/>
            <p:nvPr/>
          </p:nvSpPr>
          <p:spPr>
            <a:xfrm>
              <a:off x="1188075" y="4248847"/>
              <a:ext cx="41569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a larger warm bias at </a:t>
              </a:r>
              <a:b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all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2246D1-4FD9-4316-922D-3B28BC17A488}"/>
              </a:ext>
            </a:extLst>
          </p:cNvPr>
          <p:cNvGrpSpPr/>
          <p:nvPr/>
        </p:nvGrpSpPr>
        <p:grpSpPr>
          <a:xfrm>
            <a:off x="6239282" y="1254814"/>
            <a:ext cx="5526584" cy="5603186"/>
            <a:chOff x="6239282" y="1254814"/>
            <a:chExt cx="5526584" cy="5603186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D913107A-84DC-4125-B9AA-778D1A343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282" y="1331416"/>
              <a:ext cx="5526584" cy="552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206C15-EDE3-48BA-A9A8-ABD2F799AEAC}"/>
                </a:ext>
              </a:extLst>
            </p:cNvPr>
            <p:cNvSpPr txBox="1"/>
            <p:nvPr/>
          </p:nvSpPr>
          <p:spPr>
            <a:xfrm>
              <a:off x="6854740" y="1761379"/>
              <a:ext cx="168718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850 T RMSE (valid 00Z)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DD0E34-A09C-4795-9579-3C10BED80A7E}"/>
                </a:ext>
              </a:extLst>
            </p:cNvPr>
            <p:cNvSpPr txBox="1"/>
            <p:nvPr/>
          </p:nvSpPr>
          <p:spPr>
            <a:xfrm>
              <a:off x="10003372" y="3008748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05500F-9FDC-4976-8D8D-6298FD0CE8D0}"/>
                </a:ext>
              </a:extLst>
            </p:cNvPr>
            <p:cNvSpPr txBox="1"/>
            <p:nvPr/>
          </p:nvSpPr>
          <p:spPr>
            <a:xfrm>
              <a:off x="10003372" y="3447631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2AA80644-8F50-4100-B368-351AFC794873}"/>
                </a:ext>
              </a:extLst>
            </p:cNvPr>
            <p:cNvSpPr txBox="1"/>
            <p:nvPr/>
          </p:nvSpPr>
          <p:spPr>
            <a:xfrm>
              <a:off x="7668400" y="1254814"/>
              <a:ext cx="2973107" cy="46166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Arial"/>
                  <a:cs typeface="Arial"/>
                </a:rPr>
                <a:t>NH </a:t>
              </a:r>
              <a:r>
                <a:rPr lang="mr-IN" sz="2400" b="1" dirty="0">
                  <a:latin typeface="Arial"/>
                  <a:cs typeface="Arial"/>
                </a:rPr>
                <a:t>–</a:t>
              </a:r>
              <a:r>
                <a:rPr lang="en-US" sz="2400" b="1" dirty="0">
                  <a:latin typeface="Arial"/>
                  <a:cs typeface="Arial"/>
                </a:rPr>
                <a:t> Summer 2020</a:t>
              </a:r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CE91A14B-C33B-4B6B-8CBF-EDD14037BFE7}"/>
                </a:ext>
              </a:extLst>
            </p:cNvPr>
            <p:cNvSpPr txBox="1"/>
            <p:nvPr/>
          </p:nvSpPr>
          <p:spPr>
            <a:xfrm>
              <a:off x="6728960" y="4269989"/>
              <a:ext cx="347563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lower RMSE at </a:t>
              </a:r>
              <a:b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all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772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71949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850-hPa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Temperature Bias: </a:t>
            </a:r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Summer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B6639BC8-52C0-41D4-8BF5-028A482061E9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1/10/20 (F84)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C634A-C1A0-42DC-B6BA-E3CFD1E4707A}"/>
              </a:ext>
            </a:extLst>
          </p:cNvPr>
          <p:cNvSpPr txBox="1"/>
          <p:nvPr/>
        </p:nvSpPr>
        <p:spPr>
          <a:xfrm>
            <a:off x="8078629" y="2143716"/>
            <a:ext cx="3125755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GFSv16 850-hPa warm bias increases with lead time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5F519E2F-59A2-4C23-946A-6BAEB8EB71BC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noProof="0" dirty="0">
                <a:solidFill>
                  <a:srgbClr val="FF0000"/>
                </a:solidFill>
                <a:latin typeface="Arial"/>
                <a:cs typeface="Arial"/>
              </a:rPr>
              <a:t>06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1/12/20 (F126) 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890DF6FC-3B52-43DA-990D-FA5C7356033F}"/>
              </a:ext>
            </a:extLst>
          </p:cNvPr>
          <p:cNvSpPr txBox="1"/>
          <p:nvPr/>
        </p:nvSpPr>
        <p:spPr>
          <a:xfrm>
            <a:off x="8078629" y="1400402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noProof="0" dirty="0">
                <a:solidFill>
                  <a:srgbClr val="FF0000"/>
                </a:solidFill>
                <a:latin typeface="Arial"/>
                <a:cs typeface="Arial"/>
              </a:rPr>
              <a:t>00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8/27/20 (F24)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DE66DA-16BA-4A43-9587-8CD3AEB4A08B}"/>
              </a:ext>
            </a:extLst>
          </p:cNvPr>
          <p:cNvGrpSpPr/>
          <p:nvPr/>
        </p:nvGrpSpPr>
        <p:grpSpPr>
          <a:xfrm>
            <a:off x="-1428" y="1316736"/>
            <a:ext cx="6832943" cy="5541264"/>
            <a:chOff x="-1428" y="1316736"/>
            <a:chExt cx="6832943" cy="554126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1A3D4C8-5BBD-4F4B-9BDF-BCDB9575B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" y="1316736"/>
              <a:ext cx="6832943" cy="554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29C9D8-5F73-40ED-93D2-38AF848A2A40}"/>
                </a:ext>
              </a:extLst>
            </p:cNvPr>
            <p:cNvSpPr txBox="1"/>
            <p:nvPr/>
          </p:nvSpPr>
          <p:spPr>
            <a:xfrm>
              <a:off x="0" y="330456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B48EDF-487D-491D-9103-4F2B3802CF38}"/>
                </a:ext>
              </a:extLst>
            </p:cNvPr>
            <p:cNvSpPr txBox="1"/>
            <p:nvPr/>
          </p:nvSpPr>
          <p:spPr>
            <a:xfrm>
              <a:off x="3415043" y="330456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604A9-430D-4368-B062-38A9608FDC59}"/>
                </a:ext>
              </a:extLst>
            </p:cNvPr>
            <p:cNvSpPr txBox="1"/>
            <p:nvPr/>
          </p:nvSpPr>
          <p:spPr>
            <a:xfrm>
              <a:off x="1707502" y="610926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62ECE6F2-50F6-4BEE-859D-2965A5E3D27E}"/>
              </a:ext>
            </a:extLst>
          </p:cNvPr>
          <p:cNvSpPr txBox="1"/>
          <p:nvPr/>
        </p:nvSpPr>
        <p:spPr>
          <a:xfrm>
            <a:off x="8080057" y="14097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noProof="0" dirty="0">
                <a:solidFill>
                  <a:srgbClr val="FF0000"/>
                </a:solidFill>
                <a:latin typeface="Arial"/>
                <a:cs typeface="Arial"/>
              </a:rPr>
              <a:t>00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8/31/20 (F120) </a:t>
            </a: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1B28D829-A86C-40A3-BE19-54659549E107}"/>
              </a:ext>
            </a:extLst>
          </p:cNvPr>
          <p:cNvGrpSpPr/>
          <p:nvPr/>
        </p:nvGrpSpPr>
        <p:grpSpPr>
          <a:xfrm>
            <a:off x="-1428" y="1317315"/>
            <a:ext cx="6832943" cy="5540106"/>
            <a:chOff x="-1428" y="1317315"/>
            <a:chExt cx="6832943" cy="5540106"/>
          </a:xfrm>
        </p:grpSpPr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A7FDC5E1-550C-49A8-9BD3-2AF006465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7315"/>
              <a:ext cx="6831515" cy="5540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F709CC-44B5-4213-B08E-58268DFCF3B6}"/>
                </a:ext>
              </a:extLst>
            </p:cNvPr>
            <p:cNvSpPr txBox="1"/>
            <p:nvPr/>
          </p:nvSpPr>
          <p:spPr>
            <a:xfrm>
              <a:off x="-1428" y="330456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9D3724-9503-4E6B-AC10-A76116F5B43B}"/>
                </a:ext>
              </a:extLst>
            </p:cNvPr>
            <p:cNvSpPr txBox="1"/>
            <p:nvPr/>
          </p:nvSpPr>
          <p:spPr>
            <a:xfrm>
              <a:off x="3415043" y="330456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72E9C328-95C2-480C-A2D4-7E92B26BD6D4}"/>
                </a:ext>
              </a:extLst>
            </p:cNvPr>
            <p:cNvSpPr txBox="1"/>
            <p:nvPr/>
          </p:nvSpPr>
          <p:spPr>
            <a:xfrm>
              <a:off x="1707502" y="610926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15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71949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2-</a:t>
            </a:r>
            <a:r>
              <a:rPr lang="en-US" sz="3300" b="1" dirty="0">
                <a:solidFill>
                  <a:prstClr val="white"/>
                </a:solidFill>
                <a:latin typeface="Arial"/>
                <a:cs typeface="Arial"/>
              </a:rPr>
              <a:t>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Temperature Bias: </a:t>
            </a:r>
            <a:r>
              <a:rPr lang="en-US" sz="3300" b="1" dirty="0">
                <a:solidFill>
                  <a:prstClr val="white"/>
                </a:solidFill>
                <a:latin typeface="Arial"/>
                <a:cs typeface="Arial"/>
              </a:rPr>
              <a:t>Summer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DE5880-D33B-4150-BEB5-8322A3238889}"/>
              </a:ext>
            </a:extLst>
          </p:cNvPr>
          <p:cNvGrpSpPr/>
          <p:nvPr/>
        </p:nvGrpSpPr>
        <p:grpSpPr>
          <a:xfrm>
            <a:off x="6239282" y="1276590"/>
            <a:ext cx="5568696" cy="5568696"/>
            <a:chOff x="6239282" y="1276590"/>
            <a:chExt cx="5568696" cy="556869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47B1A906-1E15-4CD8-AB1A-4C610101E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282" y="1276590"/>
              <a:ext cx="5568696" cy="5568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C042D4-0676-41FB-A3F6-119DCF894978}"/>
                </a:ext>
              </a:extLst>
            </p:cNvPr>
            <p:cNvSpPr txBox="1"/>
            <p:nvPr/>
          </p:nvSpPr>
          <p:spPr>
            <a:xfrm>
              <a:off x="6837130" y="1719854"/>
              <a:ext cx="312112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2-m T Bias (00Z cycles)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03D1BF-53AF-43B9-A81A-81002B85151E}"/>
                </a:ext>
              </a:extLst>
            </p:cNvPr>
            <p:cNvSpPr txBox="1"/>
            <p:nvPr/>
          </p:nvSpPr>
          <p:spPr>
            <a:xfrm>
              <a:off x="9958256" y="1758292"/>
              <a:ext cx="1495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0F9B9E-E031-48B8-B74C-C556FAFA1824}"/>
                </a:ext>
              </a:extLst>
            </p:cNvPr>
            <p:cNvSpPr txBox="1"/>
            <p:nvPr/>
          </p:nvSpPr>
          <p:spPr>
            <a:xfrm>
              <a:off x="9958257" y="3401222"/>
              <a:ext cx="1495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8ADCC8-34F7-4139-B56A-2E71947AD8E3}"/>
                </a:ext>
              </a:extLst>
            </p:cNvPr>
            <p:cNvSpPr txBox="1"/>
            <p:nvPr/>
          </p:nvSpPr>
          <p:spPr>
            <a:xfrm>
              <a:off x="6743511" y="4248847"/>
              <a:ext cx="434726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a larger cold bias at </a:t>
              </a:r>
              <a:b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most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2A8456-5BD1-460F-8822-EBB0336AEAC0}"/>
                </a:ext>
              </a:extLst>
            </p:cNvPr>
            <p:cNvSpPr txBox="1"/>
            <p:nvPr/>
          </p:nvSpPr>
          <p:spPr>
            <a:xfrm>
              <a:off x="7165910" y="1289571"/>
              <a:ext cx="4037035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Eastern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2020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9AF9EF7-8100-4C49-89D0-67BC34640F73}"/>
              </a:ext>
            </a:extLst>
          </p:cNvPr>
          <p:cNvGrpSpPr/>
          <p:nvPr/>
        </p:nvGrpSpPr>
        <p:grpSpPr>
          <a:xfrm>
            <a:off x="592816" y="1289304"/>
            <a:ext cx="5568696" cy="5568696"/>
            <a:chOff x="592816" y="1289304"/>
            <a:chExt cx="5568696" cy="5568696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BA6603DC-A75B-413F-99A4-CAE12621A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816" y="1289304"/>
              <a:ext cx="5568696" cy="5568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C67484-D51A-4526-9AC0-3A9473105562}"/>
                </a:ext>
              </a:extLst>
            </p:cNvPr>
            <p:cNvSpPr txBox="1"/>
            <p:nvPr/>
          </p:nvSpPr>
          <p:spPr>
            <a:xfrm>
              <a:off x="4386971" y="1706787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8D7F6-4B8C-436C-8267-E7047AA2FB6E}"/>
                </a:ext>
              </a:extLst>
            </p:cNvPr>
            <p:cNvSpPr txBox="1"/>
            <p:nvPr/>
          </p:nvSpPr>
          <p:spPr>
            <a:xfrm>
              <a:off x="4455041" y="3401222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0432E4-AB24-4EE6-B4F7-6A46761C81E8}"/>
                </a:ext>
              </a:extLst>
            </p:cNvPr>
            <p:cNvSpPr txBox="1"/>
            <p:nvPr/>
          </p:nvSpPr>
          <p:spPr>
            <a:xfrm>
              <a:off x="1188075" y="4248847"/>
              <a:ext cx="41569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a larger warm bias at </a:t>
              </a:r>
              <a:b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most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651C1D0A-E331-4D9C-8BDF-6441C429C5BF}"/>
                </a:ext>
              </a:extLst>
            </p:cNvPr>
            <p:cNvSpPr txBox="1"/>
            <p:nvPr/>
          </p:nvSpPr>
          <p:spPr>
            <a:xfrm>
              <a:off x="1188075" y="1735217"/>
              <a:ext cx="312112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2-m T Bias (00Z cycles)</a:t>
              </a:r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3301501F-D8B4-4B40-8D38-0CBB8E175116}"/>
                </a:ext>
              </a:extLst>
            </p:cNvPr>
            <p:cNvSpPr txBox="1"/>
            <p:nvPr/>
          </p:nvSpPr>
          <p:spPr>
            <a:xfrm>
              <a:off x="1571142" y="1289571"/>
              <a:ext cx="3989904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Western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31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27120"/>
            <a:ext cx="12208845" cy="12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https://www.emc.ncep.noaa.gov/users/meg/gfsv16/retros/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0550" marR="0" lvl="2" indent="-380981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90550" marR="0" lvl="2" indent="-380981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558913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Retrospectives: </a:t>
            </a:r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Extreme Heat/Cold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857AB-CFCF-4595-AD94-099A76BB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1ABD5AC-A865-4BA6-B88F-F994CCE49C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"/>
          <a:stretch/>
        </p:blipFill>
        <p:spPr>
          <a:xfrm>
            <a:off x="1904824" y="1857928"/>
            <a:ext cx="8382351" cy="50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0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71949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300" b="1" dirty="0">
                <a:solidFill>
                  <a:prstClr val="white"/>
                </a:solidFill>
                <a:latin typeface="Arial"/>
                <a:cs typeface="Arial"/>
              </a:rPr>
              <a:t>2-m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Temperature </a:t>
            </a:r>
            <a:r>
              <a:rPr lang="en-US" sz="3300" b="1" dirty="0">
                <a:solidFill>
                  <a:prstClr val="white"/>
                </a:solidFill>
                <a:latin typeface="Arial"/>
                <a:cs typeface="Arial"/>
              </a:rPr>
              <a:t>RMSE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3300" b="1" dirty="0">
                <a:solidFill>
                  <a:prstClr val="white"/>
                </a:solidFill>
                <a:latin typeface="Arial"/>
                <a:cs typeface="Arial"/>
              </a:rPr>
              <a:t>Summer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95AA0F-6D4A-4752-A442-315268287DD8}"/>
              </a:ext>
            </a:extLst>
          </p:cNvPr>
          <p:cNvGrpSpPr/>
          <p:nvPr/>
        </p:nvGrpSpPr>
        <p:grpSpPr>
          <a:xfrm>
            <a:off x="6212886" y="1259564"/>
            <a:ext cx="5568696" cy="5568817"/>
            <a:chOff x="6161512" y="1289183"/>
            <a:chExt cx="5568696" cy="5568817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1207853B-4606-47C8-8CD9-F270F8910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512" y="1289304"/>
              <a:ext cx="5568696" cy="5568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E4E46A-D5BD-43EF-9DD5-D2260F5837A1}"/>
                </a:ext>
              </a:extLst>
            </p:cNvPr>
            <p:cNvSpPr txBox="1"/>
            <p:nvPr/>
          </p:nvSpPr>
          <p:spPr>
            <a:xfrm>
              <a:off x="6837129" y="1719854"/>
              <a:ext cx="321193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2-m T RMSE (00Z cycles)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D58BFF-5EC8-4F51-90A7-0AD5CC4778E7}"/>
                </a:ext>
              </a:extLst>
            </p:cNvPr>
            <p:cNvSpPr txBox="1"/>
            <p:nvPr/>
          </p:nvSpPr>
          <p:spPr>
            <a:xfrm>
              <a:off x="9958256" y="1758292"/>
              <a:ext cx="1495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03A760-D807-425F-A46D-385B52FEF14F}"/>
                </a:ext>
              </a:extLst>
            </p:cNvPr>
            <p:cNvSpPr txBox="1"/>
            <p:nvPr/>
          </p:nvSpPr>
          <p:spPr>
            <a:xfrm>
              <a:off x="9958257" y="3401222"/>
              <a:ext cx="1495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61E2D7-7005-48F2-B4C8-6AFAC9A2A2AF}"/>
                </a:ext>
              </a:extLst>
            </p:cNvPr>
            <p:cNvSpPr txBox="1"/>
            <p:nvPr/>
          </p:nvSpPr>
          <p:spPr>
            <a:xfrm>
              <a:off x="6743511" y="4248847"/>
              <a:ext cx="434726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larger RMSE at </a:t>
              </a:r>
              <a:b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most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4FE46A-E64C-4F31-8E06-88965AB9B803}"/>
                </a:ext>
              </a:extLst>
            </p:cNvPr>
            <p:cNvSpPr txBox="1"/>
            <p:nvPr/>
          </p:nvSpPr>
          <p:spPr>
            <a:xfrm>
              <a:off x="7125243" y="1289183"/>
              <a:ext cx="4037035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Eastern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2020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51090F-B8B9-4F4D-B486-450E1DB602C7}"/>
              </a:ext>
            </a:extLst>
          </p:cNvPr>
          <p:cNvGrpSpPr/>
          <p:nvPr/>
        </p:nvGrpSpPr>
        <p:grpSpPr>
          <a:xfrm>
            <a:off x="610736" y="1289304"/>
            <a:ext cx="5568696" cy="5568696"/>
            <a:chOff x="527304" y="1289304"/>
            <a:chExt cx="5568696" cy="5568696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D395DBDD-F14A-48CC-BA8A-9D24F719D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04" y="1289304"/>
              <a:ext cx="5568696" cy="5568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B90E7B7-CB09-4FA3-9CB6-AD26765C14FC}"/>
                </a:ext>
              </a:extLst>
            </p:cNvPr>
            <p:cNvSpPr txBox="1"/>
            <p:nvPr/>
          </p:nvSpPr>
          <p:spPr>
            <a:xfrm>
              <a:off x="4386971" y="1706787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19F11C-C605-4D38-998E-3B22E5B5B7C1}"/>
                </a:ext>
              </a:extLst>
            </p:cNvPr>
            <p:cNvSpPr txBox="1"/>
            <p:nvPr/>
          </p:nvSpPr>
          <p:spPr>
            <a:xfrm>
              <a:off x="4455041" y="3401222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B94591-ED3D-4EB2-BD75-C732DF092592}"/>
                </a:ext>
              </a:extLst>
            </p:cNvPr>
            <p:cNvSpPr txBox="1"/>
            <p:nvPr/>
          </p:nvSpPr>
          <p:spPr>
            <a:xfrm>
              <a:off x="1188075" y="4248847"/>
              <a:ext cx="45849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the same or larger RMSE</a:t>
              </a:r>
              <a:endParaRPr lang="en-US" sz="2000" b="1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F751F1-B240-4C5E-94A0-95492C4BF883}"/>
                </a:ext>
              </a:extLst>
            </p:cNvPr>
            <p:cNvSpPr txBox="1"/>
            <p:nvPr/>
          </p:nvSpPr>
          <p:spPr>
            <a:xfrm>
              <a:off x="1188075" y="1735217"/>
              <a:ext cx="319889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2-m T RMSE (00Z cycles)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07045B-6B0D-4D53-8064-BD09DB0BEEA4}"/>
                </a:ext>
              </a:extLst>
            </p:cNvPr>
            <p:cNvSpPr txBox="1"/>
            <p:nvPr/>
          </p:nvSpPr>
          <p:spPr>
            <a:xfrm>
              <a:off x="1524489" y="1299900"/>
              <a:ext cx="3989904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Western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Summer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529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58911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Temperature Statistics: Summary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15" y="1357571"/>
            <a:ext cx="12190730" cy="500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lvl="1" indent="-256026" defTabSz="609585">
              <a:spcAft>
                <a:spcPts val="2133"/>
              </a:spcAft>
              <a:buFont typeface="Arial"/>
              <a:buChar char="•"/>
            </a:pPr>
            <a:r>
              <a:rPr lang="en-US" sz="2667" dirty="0">
                <a:solidFill>
                  <a:srgbClr val="000000"/>
                </a:solidFill>
                <a:latin typeface="Arial"/>
                <a:cs typeface="Arial"/>
              </a:rPr>
              <a:t>The low-level cold bias present in </a:t>
            </a:r>
            <a:r>
              <a:rPr lang="en-US" sz="2667" b="1" dirty="0">
                <a:solidFill>
                  <a:prstClr val="black"/>
                </a:solidFill>
                <a:latin typeface="Arial"/>
                <a:cs typeface="Arial"/>
              </a:rPr>
              <a:t>GFSv15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 during the cool season has been reduced in </a:t>
            </a:r>
            <a:r>
              <a:rPr lang="en-US" sz="2667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(lower 2-m temp RMSE at longer lead times across CONUS) </a:t>
            </a:r>
          </a:p>
          <a:p>
            <a:pPr marL="380990" lvl="1" indent="-256026" defTabSz="609585">
              <a:spcAft>
                <a:spcPts val="2133"/>
              </a:spcAft>
              <a:buFont typeface="Arial"/>
              <a:buChar char="•"/>
            </a:pPr>
            <a:r>
              <a:rPr lang="en-US" sz="2667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 reduces 2-m temps across the CONUS in summer 2019, which results in lower RMSE across the western U.S. and higher RMSE across the eastern U.S.</a:t>
            </a:r>
          </a:p>
          <a:p>
            <a:pPr marL="380990" lvl="1" indent="-256026" defTabSz="609585">
              <a:spcAft>
                <a:spcPts val="2133"/>
              </a:spcAft>
              <a:buFont typeface="Arial"/>
              <a:buChar char="•"/>
            </a:pPr>
            <a:r>
              <a:rPr lang="en-US" sz="2667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 has an 850-hPa warm bias that grows with lead time for NH in summer 2019 and 2020</a:t>
            </a:r>
          </a:p>
          <a:p>
            <a:pPr marL="380990" lvl="1" indent="-256026" defTabSz="609585">
              <a:spcAft>
                <a:spcPts val="2133"/>
              </a:spcAft>
              <a:buFont typeface="Arial"/>
              <a:buChar char="•"/>
            </a:pPr>
            <a:r>
              <a:rPr lang="en-US" sz="2667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 has a larger 2-m warm (cold) bias at most lead times over western (eastern) U.S. for summer 2020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45D7E-CD24-43FE-9232-1094DAC4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74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4804"/>
            <a:ext cx="51875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Extreme Heat</a:t>
            </a:r>
          </a:p>
          <a:p>
            <a:pPr marL="0" marR="0" lvl="1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Memorial Day Heat (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May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2019)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 Francisco Heat (June 2019)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Eastern U.S. Heat (July 2019) 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Alaskan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Wildfires</a:t>
            </a:r>
            <a:r>
              <a:rPr lang="fr-FR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</a:t>
            </a:r>
            <a:r>
              <a:rPr lang="fr-FR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2019)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Southern U.S. Heat (Aug 2019)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558913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Retrospectives: Temp Case Studies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9338C5-CC00-4A16-969C-E9BA9832CA9B}"/>
              </a:ext>
            </a:extLst>
          </p:cNvPr>
          <p:cNvSpPr/>
          <p:nvPr/>
        </p:nvSpPr>
        <p:spPr>
          <a:xfrm>
            <a:off x="5719665" y="1504804"/>
            <a:ext cx="63168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Extreme Cold</a:t>
            </a:r>
          </a:p>
          <a:p>
            <a:pPr marL="0" marR="0" lvl="1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 (Oct 2019)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 (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Nov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2019)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January Cold Blast (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Jan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2020)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err="1">
                <a:solidFill>
                  <a:srgbClr val="0000FF"/>
                </a:solidFill>
                <a:latin typeface="Arial"/>
                <a:cs typeface="Arial"/>
              </a:rPr>
              <a:t>Valentine’s</a:t>
            </a:r>
            <a:r>
              <a:rPr lang="fr-FR" sz="2400" dirty="0">
                <a:solidFill>
                  <a:srgbClr val="0000FF"/>
                </a:solidFill>
                <a:latin typeface="Arial"/>
                <a:cs typeface="Arial"/>
              </a:rPr>
              <a:t> Day Cold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lang="fr-FR" sz="2400" dirty="0" err="1">
                <a:solidFill>
                  <a:srgbClr val="0000FF"/>
                </a:solidFill>
                <a:latin typeface="Arial"/>
                <a:cs typeface="Arial"/>
              </a:rPr>
              <a:t>Feb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2020)</a:t>
            </a: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09569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 (May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48A85-9EB6-460F-9EA3-705D6FAB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541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Temperature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Heat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Memorial Day Heat (May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San Francisco Heat (June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Eastern U.S. Heat (July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Alaskan Wildfires (Aug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Southern U.S. Heat (Aug 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766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26D04-D3A1-41E4-9A6C-F4D1D5CC68F6}"/>
              </a:ext>
            </a:extLst>
          </p:cNvPr>
          <p:cNvSpPr txBox="1"/>
          <p:nvPr/>
        </p:nvSpPr>
        <p:spPr>
          <a:xfrm>
            <a:off x="8032870" y="929481"/>
            <a:ext cx="3400093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warmer and drier than GFSv15 at longer lead times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231616F-06BA-48DC-A83E-13145D5A94A2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Memorial Day Heat</a:t>
            </a:r>
            <a:endParaRPr kumimoji="0" lang="en-US" sz="21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5/26/19 (F162)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6DD5EAC-4C06-4841-A1BE-67AD3394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" y="186167"/>
            <a:ext cx="6966815" cy="66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F9C68-7706-4F5C-99D3-CB49E44B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72" y="2005160"/>
            <a:ext cx="5062528" cy="48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1DC3D-E60E-4C61-BA01-FF6E237ABC18}"/>
              </a:ext>
            </a:extLst>
          </p:cNvPr>
          <p:cNvSpPr txBox="1"/>
          <p:nvPr/>
        </p:nvSpPr>
        <p:spPr>
          <a:xfrm>
            <a:off x="0" y="2630338"/>
            <a:ext cx="332826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850-hPa Temperature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2A85A-0974-4B33-B5B9-08BCD642D1FF}"/>
              </a:ext>
            </a:extLst>
          </p:cNvPr>
          <p:cNvSpPr txBox="1"/>
          <p:nvPr/>
        </p:nvSpPr>
        <p:spPr>
          <a:xfrm>
            <a:off x="7129472" y="3684697"/>
            <a:ext cx="1390262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24-h QPF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C2BA0-2D8B-4C08-A17F-357E820508BD}"/>
              </a:ext>
            </a:extLst>
          </p:cNvPr>
          <p:cNvSpPr txBox="1"/>
          <p:nvPr/>
        </p:nvSpPr>
        <p:spPr>
          <a:xfrm>
            <a:off x="-4019" y="306414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5C507E-72E3-4FAD-AE0D-11FA8F88C00D}"/>
              </a:ext>
            </a:extLst>
          </p:cNvPr>
          <p:cNvSpPr txBox="1"/>
          <p:nvPr/>
        </p:nvSpPr>
        <p:spPr>
          <a:xfrm>
            <a:off x="3479388" y="306414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C9C43-EF9A-4BB6-9E12-A84A75699421}"/>
              </a:ext>
            </a:extLst>
          </p:cNvPr>
          <p:cNvSpPr txBox="1"/>
          <p:nvPr/>
        </p:nvSpPr>
        <p:spPr>
          <a:xfrm>
            <a:off x="3479388" y="3690751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FS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3CE6B-83C1-4845-A45F-BB4D892FAE17}"/>
              </a:ext>
            </a:extLst>
          </p:cNvPr>
          <p:cNvSpPr txBox="1"/>
          <p:nvPr/>
        </p:nvSpPr>
        <p:spPr>
          <a:xfrm>
            <a:off x="-4019" y="3704926"/>
            <a:ext cx="1286071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v16−v15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323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7B708C-7800-46DD-A9F7-8CEC599D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66"/>
            <a:ext cx="6966815" cy="66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9B46716-C32D-4382-B0FD-07B1C9F9E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00" y="2005160"/>
            <a:ext cx="5067399" cy="48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26D04-D3A1-41E4-9A6C-F4D1D5CC68F6}"/>
              </a:ext>
            </a:extLst>
          </p:cNvPr>
          <p:cNvSpPr txBox="1"/>
          <p:nvPr/>
        </p:nvSpPr>
        <p:spPr>
          <a:xfrm>
            <a:off x="8032870" y="929481"/>
            <a:ext cx="3400093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warmer and drier than GFSv15 at longer lead times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231616F-06BA-48DC-A83E-13145D5A94A2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Memorial Day Heat</a:t>
            </a:r>
            <a:endParaRPr kumimoji="0" lang="en-US" sz="21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5/26/19 (F162)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E1229-614F-4EE9-8E62-C2499351F5B8}"/>
              </a:ext>
            </a:extLst>
          </p:cNvPr>
          <p:cNvSpPr txBox="1"/>
          <p:nvPr/>
        </p:nvSpPr>
        <p:spPr>
          <a:xfrm>
            <a:off x="0" y="2639669"/>
            <a:ext cx="2696547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2-m Temperature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E901A-272C-40AF-9A57-7410982863C4}"/>
              </a:ext>
            </a:extLst>
          </p:cNvPr>
          <p:cNvSpPr txBox="1"/>
          <p:nvPr/>
        </p:nvSpPr>
        <p:spPr>
          <a:xfrm>
            <a:off x="7105018" y="3687808"/>
            <a:ext cx="185570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2-m Dewpoint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E2126-8D86-4D8A-BE49-A46FB372BB04}"/>
              </a:ext>
            </a:extLst>
          </p:cNvPr>
          <p:cNvSpPr txBox="1"/>
          <p:nvPr/>
        </p:nvSpPr>
        <p:spPr>
          <a:xfrm>
            <a:off x="0" y="304701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8C1DE-C5C0-4527-A5CE-BA372538FA98}"/>
              </a:ext>
            </a:extLst>
          </p:cNvPr>
          <p:cNvSpPr txBox="1"/>
          <p:nvPr/>
        </p:nvSpPr>
        <p:spPr>
          <a:xfrm>
            <a:off x="3483407" y="307923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213865-783C-48C7-B2D3-4C95A4F77DCB}"/>
              </a:ext>
            </a:extLst>
          </p:cNvPr>
          <p:cNvSpPr txBox="1"/>
          <p:nvPr/>
        </p:nvSpPr>
        <p:spPr>
          <a:xfrm>
            <a:off x="3483407" y="3708037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prstClr val="black"/>
                </a:solidFill>
                <a:latin typeface="Arial"/>
                <a:cs typeface="Arial"/>
              </a:rPr>
              <a:t>RAP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FDD1A-70B1-4343-BB2F-07735DD96606}"/>
              </a:ext>
            </a:extLst>
          </p:cNvPr>
          <p:cNvSpPr txBox="1"/>
          <p:nvPr/>
        </p:nvSpPr>
        <p:spPr>
          <a:xfrm>
            <a:off x="0" y="3687808"/>
            <a:ext cx="1286071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v16−v15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56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26D04-D3A1-41E4-9A6C-F4D1D5CC68F6}"/>
              </a:ext>
            </a:extLst>
          </p:cNvPr>
          <p:cNvSpPr txBox="1"/>
          <p:nvPr/>
        </p:nvSpPr>
        <p:spPr>
          <a:xfrm>
            <a:off x="8032870" y="929481"/>
            <a:ext cx="3400093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had a correctly warmer forecast over Southeast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231616F-06BA-48DC-A83E-13145D5A94A2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Memorial Day Heat</a:t>
            </a:r>
            <a:endParaRPr kumimoji="0" lang="en-US" sz="21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5/27/19 (F168)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F12EE-1CC4-4984-BD98-808BD7F5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66"/>
            <a:ext cx="6966815" cy="66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253A1-EFE2-4320-ADD2-0AFE41C28C87}"/>
              </a:ext>
            </a:extLst>
          </p:cNvPr>
          <p:cNvSpPr txBox="1"/>
          <p:nvPr/>
        </p:nvSpPr>
        <p:spPr>
          <a:xfrm>
            <a:off x="0" y="2685720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85EC7-415A-476C-B702-1E270BAFA61A}"/>
              </a:ext>
            </a:extLst>
          </p:cNvPr>
          <p:cNvSpPr txBox="1"/>
          <p:nvPr/>
        </p:nvSpPr>
        <p:spPr>
          <a:xfrm>
            <a:off x="3483407" y="2687243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DBEF1-8F1A-4B8C-BF2F-61D284E7BE73}"/>
              </a:ext>
            </a:extLst>
          </p:cNvPr>
          <p:cNvSpPr txBox="1"/>
          <p:nvPr/>
        </p:nvSpPr>
        <p:spPr>
          <a:xfrm>
            <a:off x="3483407" y="6079959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prstClr val="black"/>
                </a:solidFill>
                <a:latin typeface="Arial"/>
                <a:cs typeface="Arial"/>
              </a:rPr>
              <a:t>RAP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82D52-7F74-4BEE-8154-8DF1F812D114}"/>
              </a:ext>
            </a:extLst>
          </p:cNvPr>
          <p:cNvSpPr txBox="1"/>
          <p:nvPr/>
        </p:nvSpPr>
        <p:spPr>
          <a:xfrm>
            <a:off x="0" y="6070575"/>
            <a:ext cx="1286071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v16−v15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E2370F5-F16E-447D-9E0E-F925CABF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12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26D04-D3A1-41E4-9A6C-F4D1D5CC68F6}"/>
              </a:ext>
            </a:extLst>
          </p:cNvPr>
          <p:cNvSpPr txBox="1"/>
          <p:nvPr/>
        </p:nvSpPr>
        <p:spPr>
          <a:xfrm>
            <a:off x="8032870" y="929481"/>
            <a:ext cx="3400093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correctly extended warmer 2-m temps into NC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Anomalous warm spot observed over GA-FL border in both GFSv15 and GFSv16 (more noticeable in GFSv16)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231616F-06BA-48DC-A83E-13145D5A94A2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Memorial Day Heat</a:t>
            </a:r>
            <a:endParaRPr kumimoji="0" lang="en-US" sz="21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5/28/19 (F54)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C4F33-2BA1-4D24-83BB-D107DF64B0BE}"/>
              </a:ext>
            </a:extLst>
          </p:cNvPr>
          <p:cNvSpPr txBox="1"/>
          <p:nvPr/>
        </p:nvSpPr>
        <p:spPr>
          <a:xfrm>
            <a:off x="8032870" y="4749925"/>
            <a:ext cx="3400093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Overall, GFSv16 was warmer in this retro case (correctly so in Carolinas)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870977-F434-4765-9580-9F631AE92D1F}"/>
              </a:ext>
            </a:extLst>
          </p:cNvPr>
          <p:cNvGrpSpPr/>
          <p:nvPr/>
        </p:nvGrpSpPr>
        <p:grpSpPr>
          <a:xfrm>
            <a:off x="-2" y="186167"/>
            <a:ext cx="6966816" cy="6671833"/>
            <a:chOff x="-2" y="186167"/>
            <a:chExt cx="6966816" cy="6671833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ADE7A7A4-4509-4E85-80F3-75B900E5E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86167"/>
              <a:ext cx="6966815" cy="667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619A4B-DBF1-4E28-B19C-DA013DFC8EAB}"/>
                </a:ext>
              </a:extLst>
            </p:cNvPr>
            <p:cNvSpPr txBox="1"/>
            <p:nvPr/>
          </p:nvSpPr>
          <p:spPr>
            <a:xfrm>
              <a:off x="0" y="267639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F6444D-7F6D-48E8-8600-D2B70ED16B4E}"/>
                </a:ext>
              </a:extLst>
            </p:cNvPr>
            <p:cNvSpPr txBox="1"/>
            <p:nvPr/>
          </p:nvSpPr>
          <p:spPr>
            <a:xfrm>
              <a:off x="3483406" y="267639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2D15BF-0C30-4E5A-9D7F-F94F6E3A108C}"/>
                </a:ext>
              </a:extLst>
            </p:cNvPr>
            <p:cNvSpPr txBox="1"/>
            <p:nvPr/>
          </p:nvSpPr>
          <p:spPr>
            <a:xfrm>
              <a:off x="3483406" y="61217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42BC86-742C-4FAD-855B-B36BFBEF9D13}"/>
                </a:ext>
              </a:extLst>
            </p:cNvPr>
            <p:cNvSpPr txBox="1"/>
            <p:nvPr/>
          </p:nvSpPr>
          <p:spPr>
            <a:xfrm>
              <a:off x="-2" y="6121489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8" name="TextBox 21">
            <a:extLst>
              <a:ext uri="{FF2B5EF4-FFF2-40B4-BE49-F238E27FC236}">
                <a16:creationId xmlns:a16="http://schemas.microsoft.com/office/drawing/2014/main" id="{9D57B3A5-783D-4FC2-B6C8-3282D697450B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Memorial Day Heat</a:t>
            </a:r>
            <a:endParaRPr kumimoji="0" lang="en-US" sz="213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5/28/19 (F06)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C41E8D-8CF9-4881-B740-35A69E634030}"/>
              </a:ext>
            </a:extLst>
          </p:cNvPr>
          <p:cNvGrpSpPr/>
          <p:nvPr/>
        </p:nvGrpSpPr>
        <p:grpSpPr>
          <a:xfrm>
            <a:off x="-1" y="186167"/>
            <a:ext cx="6966815" cy="6671833"/>
            <a:chOff x="-1" y="186167"/>
            <a:chExt cx="6966815" cy="6671833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A046B71-CDBD-4875-9D58-3019EB1F2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86167"/>
              <a:ext cx="6966815" cy="667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12F29E-00A5-4D6C-B221-053B4018DC19}"/>
                </a:ext>
              </a:extLst>
            </p:cNvPr>
            <p:cNvSpPr txBox="1"/>
            <p:nvPr/>
          </p:nvSpPr>
          <p:spPr>
            <a:xfrm>
              <a:off x="0" y="267639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20D24C-29E7-4BF5-B348-C94081783DBC}"/>
                </a:ext>
              </a:extLst>
            </p:cNvPr>
            <p:cNvSpPr txBox="1"/>
            <p:nvPr/>
          </p:nvSpPr>
          <p:spPr>
            <a:xfrm>
              <a:off x="3483406" y="267639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4E8B15-181E-4E01-9B3D-3407DBB69352}"/>
                </a:ext>
              </a:extLst>
            </p:cNvPr>
            <p:cNvSpPr txBox="1"/>
            <p:nvPr/>
          </p:nvSpPr>
          <p:spPr>
            <a:xfrm>
              <a:off x="3483406" y="607864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DE7345-1364-415F-AE8A-B23EF05AE6EE}"/>
                </a:ext>
              </a:extLst>
            </p:cNvPr>
            <p:cNvSpPr txBox="1"/>
            <p:nvPr/>
          </p:nvSpPr>
          <p:spPr>
            <a:xfrm>
              <a:off x="0" y="607859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147E03-52B3-48AD-B9FA-8E3707C0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Temperature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Heat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Memorial Day Heat (May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San Francisco Heat (June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Eastern U.S. Heat (July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Alaskan Wildfires (Aug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Southern U.S. Heat (Aug 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72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Better indication of extreme heat in central CA in GFSv15 (GFSv16 colder)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6/5/19 (F48)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3739B5-1F21-4EB2-87F4-AB1F0CF03DFB}"/>
              </a:ext>
            </a:extLst>
          </p:cNvPr>
          <p:cNvGrpSpPr/>
          <p:nvPr/>
        </p:nvGrpSpPr>
        <p:grpSpPr>
          <a:xfrm>
            <a:off x="0" y="181572"/>
            <a:ext cx="6736702" cy="6676428"/>
            <a:chOff x="0" y="181572"/>
            <a:chExt cx="6736702" cy="6676428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0E7A9695-53C4-4A1D-92E4-AFC0D85BB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572"/>
              <a:ext cx="6736702" cy="6676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AF8BE7-076C-44FC-BC4A-8CFEBE003F65}"/>
                </a:ext>
              </a:extLst>
            </p:cNvPr>
            <p:cNvSpPr txBox="1"/>
            <p:nvPr/>
          </p:nvSpPr>
          <p:spPr>
            <a:xfrm>
              <a:off x="0" y="267007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92927C-0B1E-49A4-AE90-F3A417E2387B}"/>
                </a:ext>
              </a:extLst>
            </p:cNvPr>
            <p:cNvSpPr txBox="1"/>
            <p:nvPr/>
          </p:nvSpPr>
          <p:spPr>
            <a:xfrm>
              <a:off x="3368351" y="267007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5A47A2-C801-4765-9199-127ED468E7CD}"/>
                </a:ext>
              </a:extLst>
            </p:cNvPr>
            <p:cNvSpPr txBox="1"/>
            <p:nvPr/>
          </p:nvSpPr>
          <p:spPr>
            <a:xfrm>
              <a:off x="3368351" y="607990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87703A-C28A-4D53-8DB2-E56D2D925FDD}"/>
                </a:ext>
              </a:extLst>
            </p:cNvPr>
            <p:cNvSpPr txBox="1"/>
            <p:nvPr/>
          </p:nvSpPr>
          <p:spPr>
            <a:xfrm>
              <a:off x="0" y="609283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3E64D4E-A879-4E1F-8394-7F3C72E4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811934"/>
            <a:ext cx="12192000" cy="3636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1738" marR="0" lvl="2" indent="-457189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 Stream 0 (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5/5/19</a:t>
            </a:r>
            <a:r>
              <a:rPr kumimoji="0" lang="mr-IN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5/31/19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2"/>
              </a:rPr>
              <a:t>[Click here]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1738" marR="0" lvl="2" indent="-457189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 Stream 1 (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6/1/19</a:t>
            </a:r>
            <a:r>
              <a:rPr kumimoji="0" lang="mr-IN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8/31/19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[Click here]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1738" marR="0" lvl="2" indent="-457189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 Stream 2 (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9/1/19</a:t>
            </a:r>
            <a:r>
              <a:rPr kumimoji="0" lang="mr-IN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11/30/19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/>
              </a:rPr>
              <a:t>[Click here]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1738" marR="0" lvl="2" indent="-457189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 Stream 3 (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12/1/19</a:t>
            </a:r>
            <a:r>
              <a:rPr kumimoji="0" lang="mr-IN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5/18/20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5"/>
              </a:rPr>
              <a:t>[Click here]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1738" marR="0" lvl="2" indent="-457189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 Stream 4 (combined with Stream 3)</a:t>
            </a:r>
          </a:p>
          <a:p>
            <a:pPr marL="1191738" marR="0" lvl="2" indent="-457189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 Stream 5 (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8/31/18</a:t>
            </a:r>
            <a:r>
              <a:rPr kumimoji="0" lang="mr-IN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10/12/18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6"/>
              </a:rPr>
              <a:t>[Click here]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1738" marR="0" lvl="2" indent="-457189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Real-time Stream (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5/19/20</a:t>
            </a:r>
            <a:r>
              <a:rPr kumimoji="0" lang="mr-IN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7"/>
              </a:rPr>
              <a:t>[Click here]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58911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Retrospective Streams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115" y="1470459"/>
            <a:ext cx="1220884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marR="0" lvl="1" indent="-256026" algn="l" defTabSz="609585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Listed below are the GFSv16 retrospective streams with links to stats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32138-4317-4F66-B67E-5C1AC3F3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62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468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slightly colder along southern CA coast with much colder spots around the Sierra Nevada (convective cold pools)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By F72, both GFSv16 and GFSv15 extended &gt;96°F 2-m temps northward (east of San Francisco)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E4E328-BA45-4AAD-BEA3-E8138F55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66"/>
            <a:ext cx="6732065" cy="66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(F72)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43433D-E1CE-499B-AAC0-A96461DBE0E4}"/>
              </a:ext>
            </a:extLst>
          </p:cNvPr>
          <p:cNvGrpSpPr/>
          <p:nvPr/>
        </p:nvGrpSpPr>
        <p:grpSpPr>
          <a:xfrm>
            <a:off x="0" y="186166"/>
            <a:ext cx="6732065" cy="6671833"/>
            <a:chOff x="0" y="186166"/>
            <a:chExt cx="6732065" cy="6671833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CA00A6A2-BF68-44E2-B60A-46D0A5F68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6166"/>
              <a:ext cx="6732065" cy="667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AB1D49-71D7-4D10-A667-7E1334C5ED2D}"/>
                </a:ext>
              </a:extLst>
            </p:cNvPr>
            <p:cNvSpPr/>
            <p:nvPr/>
          </p:nvSpPr>
          <p:spPr>
            <a:xfrm>
              <a:off x="4086809" y="4488024"/>
              <a:ext cx="429207" cy="3638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31A4B6A-F053-4438-B4B3-303E0F6ABB0D}"/>
                </a:ext>
              </a:extLst>
            </p:cNvPr>
            <p:cNvSpPr/>
            <p:nvPr/>
          </p:nvSpPr>
          <p:spPr>
            <a:xfrm>
              <a:off x="4086809" y="1094792"/>
              <a:ext cx="429207" cy="3638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9892BD-30B8-4F7C-8388-8E84E545AAA9}"/>
                </a:ext>
              </a:extLst>
            </p:cNvPr>
            <p:cNvSpPr/>
            <p:nvPr/>
          </p:nvSpPr>
          <p:spPr>
            <a:xfrm>
              <a:off x="693577" y="1094792"/>
              <a:ext cx="429207" cy="3638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281168-39B3-4271-BF62-BEFA48F848FC}"/>
                </a:ext>
              </a:extLst>
            </p:cNvPr>
            <p:cNvSpPr txBox="1"/>
            <p:nvPr/>
          </p:nvSpPr>
          <p:spPr>
            <a:xfrm>
              <a:off x="0" y="269505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1B5DA9-1862-4FF6-BD14-DE58DB89ACD0}"/>
                </a:ext>
              </a:extLst>
            </p:cNvPr>
            <p:cNvSpPr txBox="1"/>
            <p:nvPr/>
          </p:nvSpPr>
          <p:spPr>
            <a:xfrm>
              <a:off x="3377975" y="269505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0C10ED-B81D-4FE5-A0CC-2E9DE34A7858}"/>
                </a:ext>
              </a:extLst>
            </p:cNvPr>
            <p:cNvSpPr txBox="1"/>
            <p:nvPr/>
          </p:nvSpPr>
          <p:spPr>
            <a:xfrm>
              <a:off x="3377975" y="607540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FD2201-3730-4006-B63C-FF5AF84EDFAF}"/>
                </a:ext>
              </a:extLst>
            </p:cNvPr>
            <p:cNvSpPr txBox="1"/>
            <p:nvPr/>
          </p:nvSpPr>
          <p:spPr>
            <a:xfrm>
              <a:off x="0" y="6075405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2DDC02B-F330-4E70-B72B-CE650012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34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was colder along CA coast/central CA in most cycles compared to GFSv15 and analysis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6/11/19 (F192)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45A72A-7F7D-4DB8-94B7-984D0B068E6A}"/>
              </a:ext>
            </a:extLst>
          </p:cNvPr>
          <p:cNvGrpSpPr/>
          <p:nvPr/>
        </p:nvGrpSpPr>
        <p:grpSpPr>
          <a:xfrm>
            <a:off x="0" y="181572"/>
            <a:ext cx="6736703" cy="6676428"/>
            <a:chOff x="0" y="181572"/>
            <a:chExt cx="6736703" cy="66764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1DEE87F-0709-41F9-BCE5-DE394E519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81572"/>
              <a:ext cx="6736702" cy="6676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18267C8-0119-4A39-8C93-33329A00F352}"/>
                </a:ext>
              </a:extLst>
            </p:cNvPr>
            <p:cNvSpPr txBox="1"/>
            <p:nvPr/>
          </p:nvSpPr>
          <p:spPr>
            <a:xfrm>
              <a:off x="0" y="270438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EC4C21-F5B6-46C6-890C-96CDEB7E59B8}"/>
                </a:ext>
              </a:extLst>
            </p:cNvPr>
            <p:cNvSpPr txBox="1"/>
            <p:nvPr/>
          </p:nvSpPr>
          <p:spPr>
            <a:xfrm>
              <a:off x="3368351" y="269657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FB1E07-513B-4C60-9220-2290E148C00A}"/>
                </a:ext>
              </a:extLst>
            </p:cNvPr>
            <p:cNvSpPr txBox="1"/>
            <p:nvPr/>
          </p:nvSpPr>
          <p:spPr>
            <a:xfrm>
              <a:off x="3368351" y="609856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152FD1-A37D-4A81-8591-60B451A5DDD9}"/>
                </a:ext>
              </a:extLst>
            </p:cNvPr>
            <p:cNvSpPr txBox="1"/>
            <p:nvPr/>
          </p:nvSpPr>
          <p:spPr>
            <a:xfrm>
              <a:off x="0" y="610216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CCD1DFE-A183-4222-8EC5-A21794A1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17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was colder along CA coast/central CA in most cycles compared to GFSv15 and analysis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However, for a few cycles at this valid time, GFSv16 was warmer along CA coast and correctly warmer around San Francisco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6/11/19 (F84)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087AEEE-F802-440C-8BC2-C68CBC76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819"/>
            <a:ext cx="6727371" cy="66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DD012C3-B04E-452B-8E82-1A3030285BD8}"/>
              </a:ext>
            </a:extLst>
          </p:cNvPr>
          <p:cNvSpPr/>
          <p:nvPr/>
        </p:nvSpPr>
        <p:spPr>
          <a:xfrm>
            <a:off x="4086809" y="4488024"/>
            <a:ext cx="429207" cy="36389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65B8D9-0493-4F94-B6B1-B6610E5C4492}"/>
              </a:ext>
            </a:extLst>
          </p:cNvPr>
          <p:cNvSpPr/>
          <p:nvPr/>
        </p:nvSpPr>
        <p:spPr>
          <a:xfrm>
            <a:off x="4086809" y="1094792"/>
            <a:ext cx="429207" cy="36389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C3C3FF-E711-416C-8000-37F041182493}"/>
              </a:ext>
            </a:extLst>
          </p:cNvPr>
          <p:cNvSpPr/>
          <p:nvPr/>
        </p:nvSpPr>
        <p:spPr>
          <a:xfrm>
            <a:off x="693577" y="1094792"/>
            <a:ext cx="429207" cy="36389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172E74-3BAB-4C38-93B6-7564EB89EA24}"/>
              </a:ext>
            </a:extLst>
          </p:cNvPr>
          <p:cNvSpPr/>
          <p:nvPr/>
        </p:nvSpPr>
        <p:spPr>
          <a:xfrm>
            <a:off x="693576" y="4488024"/>
            <a:ext cx="429207" cy="36389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1275A-71A6-47C0-B93B-4731FFC53556}"/>
              </a:ext>
            </a:extLst>
          </p:cNvPr>
          <p:cNvSpPr txBox="1"/>
          <p:nvPr/>
        </p:nvSpPr>
        <p:spPr>
          <a:xfrm>
            <a:off x="-15258" y="2660749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4E108-2573-44FF-BDE9-861A7EE51740}"/>
              </a:ext>
            </a:extLst>
          </p:cNvPr>
          <p:cNvSpPr txBox="1"/>
          <p:nvPr/>
        </p:nvSpPr>
        <p:spPr>
          <a:xfrm>
            <a:off x="3377975" y="2662274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43BAD-85CE-4EB0-A98C-C1482ED8549B}"/>
              </a:ext>
            </a:extLst>
          </p:cNvPr>
          <p:cNvSpPr txBox="1"/>
          <p:nvPr/>
        </p:nvSpPr>
        <p:spPr>
          <a:xfrm>
            <a:off x="3377975" y="6108183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prstClr val="black"/>
                </a:solidFill>
                <a:latin typeface="Arial"/>
                <a:cs typeface="Arial"/>
              </a:rPr>
              <a:t>RAP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5F7DC4-98B0-43A0-A885-C10ACA437CF8}"/>
              </a:ext>
            </a:extLst>
          </p:cNvPr>
          <p:cNvSpPr txBox="1"/>
          <p:nvPr/>
        </p:nvSpPr>
        <p:spPr>
          <a:xfrm>
            <a:off x="-15258" y="6109708"/>
            <a:ext cx="1286071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v16−v15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84E9E55-0F9E-4822-9B9F-AE16F567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8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Temperature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Heat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Memorial Day Heat (May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San Francisco Heat (June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Eastern U.S. Heat (July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Alaskan Wildfires (Aug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Southern U.S. Heat (Aug 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976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369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correctly colder over AL, GA, and SC, but was slightly too cold over WV/VA border (convective cold pool)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correctly colder over Lake Superior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Eastern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/20/19 (F120)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0A5B1D-D58E-49A4-AB99-F7904790C01C}"/>
              </a:ext>
            </a:extLst>
          </p:cNvPr>
          <p:cNvGrpSpPr/>
          <p:nvPr/>
        </p:nvGrpSpPr>
        <p:grpSpPr>
          <a:xfrm>
            <a:off x="0" y="183648"/>
            <a:ext cx="6176865" cy="6674351"/>
            <a:chOff x="0" y="183648"/>
            <a:chExt cx="6176865" cy="66743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449FE7-7179-48DD-984F-ABFCEEA49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48"/>
              <a:ext cx="6176865" cy="667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0C310D5-A451-4157-A49C-76A58D0F456A}"/>
                </a:ext>
              </a:extLst>
            </p:cNvPr>
            <p:cNvSpPr txBox="1"/>
            <p:nvPr/>
          </p:nvSpPr>
          <p:spPr>
            <a:xfrm>
              <a:off x="0" y="271371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DC9781-A0C7-4F69-B260-D992062421A3}"/>
                </a:ext>
              </a:extLst>
            </p:cNvPr>
            <p:cNvSpPr txBox="1"/>
            <p:nvPr/>
          </p:nvSpPr>
          <p:spPr>
            <a:xfrm>
              <a:off x="3088432" y="271371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E0DB43-3459-43AF-8C8D-45246B62C05F}"/>
                </a:ext>
              </a:extLst>
            </p:cNvPr>
            <p:cNvSpPr txBox="1"/>
            <p:nvPr/>
          </p:nvSpPr>
          <p:spPr>
            <a:xfrm>
              <a:off x="3088432" y="610795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384F21-42CF-47D3-82CF-6525C30232D4}"/>
                </a:ext>
              </a:extLst>
            </p:cNvPr>
            <p:cNvSpPr txBox="1"/>
            <p:nvPr/>
          </p:nvSpPr>
          <p:spPr>
            <a:xfrm>
              <a:off x="0" y="610795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0B1AB3F-511A-4DA9-AEB8-F3427EDCE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was incorrectly colder in Midwest and Mid-Atlantic (Canadian air mass)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was also incorrectly warmer along southeast U.S. coast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correctly colder over Lake Superior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Eastern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/20/19 (F198)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9A72F1-CE21-4732-BFD7-5460F61134C5}"/>
              </a:ext>
            </a:extLst>
          </p:cNvPr>
          <p:cNvGrpSpPr/>
          <p:nvPr/>
        </p:nvGrpSpPr>
        <p:grpSpPr>
          <a:xfrm>
            <a:off x="0" y="183648"/>
            <a:ext cx="6176865" cy="6674351"/>
            <a:chOff x="0" y="183648"/>
            <a:chExt cx="6176865" cy="667435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8A48A19B-93AA-4096-9481-08E573106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48"/>
              <a:ext cx="6176865" cy="667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DD5C49-0B29-4231-A0C1-91139EF4EB26}"/>
                </a:ext>
              </a:extLst>
            </p:cNvPr>
            <p:cNvSpPr txBox="1"/>
            <p:nvPr/>
          </p:nvSpPr>
          <p:spPr>
            <a:xfrm>
              <a:off x="0" y="271371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2565A3-C56E-4BA1-8C73-6F75CCD9E92E}"/>
                </a:ext>
              </a:extLst>
            </p:cNvPr>
            <p:cNvSpPr txBox="1"/>
            <p:nvPr/>
          </p:nvSpPr>
          <p:spPr>
            <a:xfrm>
              <a:off x="3088432" y="271371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608100-A59D-42BC-B9B8-B8844BE24B24}"/>
                </a:ext>
              </a:extLst>
            </p:cNvPr>
            <p:cNvSpPr txBox="1"/>
            <p:nvPr/>
          </p:nvSpPr>
          <p:spPr>
            <a:xfrm>
              <a:off x="3088432" y="612661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6223B4-D829-4004-A81E-6B88A5BE2B49}"/>
                </a:ext>
              </a:extLst>
            </p:cNvPr>
            <p:cNvSpPr txBox="1"/>
            <p:nvPr/>
          </p:nvSpPr>
          <p:spPr>
            <a:xfrm>
              <a:off x="0" y="6126612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926E86-487F-469D-84DA-95397BF7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6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extended temps &gt;104°F up along the East Coast that were too warm 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GFSv15 had slightly better forecast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correctly colder over Lake Superior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Eastern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/20/19 (F162)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B24D28-3682-4296-9044-D903CC26B479}"/>
              </a:ext>
            </a:extLst>
          </p:cNvPr>
          <p:cNvGrpSpPr/>
          <p:nvPr/>
        </p:nvGrpSpPr>
        <p:grpSpPr>
          <a:xfrm>
            <a:off x="0" y="183648"/>
            <a:ext cx="6176865" cy="6674351"/>
            <a:chOff x="0" y="183648"/>
            <a:chExt cx="6176865" cy="667435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105C30D-2776-49E3-9D05-8E87C5379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48"/>
              <a:ext cx="6176865" cy="667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FD259A-57BA-46DE-B80C-3CB695556E99}"/>
                </a:ext>
              </a:extLst>
            </p:cNvPr>
            <p:cNvSpPr txBox="1"/>
            <p:nvPr/>
          </p:nvSpPr>
          <p:spPr>
            <a:xfrm>
              <a:off x="0" y="270438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082AA1-5CD3-4D51-9D90-BAD8CC6477B4}"/>
                </a:ext>
              </a:extLst>
            </p:cNvPr>
            <p:cNvSpPr txBox="1"/>
            <p:nvPr/>
          </p:nvSpPr>
          <p:spPr>
            <a:xfrm>
              <a:off x="3088432" y="270438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2DAA2E-CFF3-4953-B820-F38001175806}"/>
                </a:ext>
              </a:extLst>
            </p:cNvPr>
            <p:cNvSpPr txBox="1"/>
            <p:nvPr/>
          </p:nvSpPr>
          <p:spPr>
            <a:xfrm>
              <a:off x="3088432" y="609283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BDC47A-515D-41D0-9FFC-C0FC9D4D54FD}"/>
                </a:ext>
              </a:extLst>
            </p:cNvPr>
            <p:cNvSpPr txBox="1"/>
            <p:nvPr/>
          </p:nvSpPr>
          <p:spPr>
            <a:xfrm>
              <a:off x="0" y="609283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EB98E2E-F693-4ADF-B5A2-33F57C68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22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Temperature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Heat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Memorial Day Heat (May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San Francisco Heat (June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Eastern U.S. Heat (July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Alaskan Wildfires (Aug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Southern U.S. Heat (Aug 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579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forecasted 1040-hPa high north of Alaska earlier than GFSv15 and was more consistent with this feature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Alaskan Wildfires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8/18/19 (F108)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5D0305-1AC7-4B9B-BAD3-B3999A565E3F}"/>
              </a:ext>
            </a:extLst>
          </p:cNvPr>
          <p:cNvGrpSpPr/>
          <p:nvPr/>
        </p:nvGrpSpPr>
        <p:grpSpPr>
          <a:xfrm>
            <a:off x="0" y="186166"/>
            <a:ext cx="7947513" cy="6671834"/>
            <a:chOff x="0" y="186166"/>
            <a:chExt cx="7947513" cy="66718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2E89B1-D4CC-45FC-8593-6098DA972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6166"/>
              <a:ext cx="7947513" cy="6671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504B70-5018-4D5F-A170-02D06F3B6EE1}"/>
                </a:ext>
              </a:extLst>
            </p:cNvPr>
            <p:cNvSpPr txBox="1"/>
            <p:nvPr/>
          </p:nvSpPr>
          <p:spPr>
            <a:xfrm>
              <a:off x="0" y="265715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278E76-3C31-4149-9E17-3216F6694D26}"/>
                </a:ext>
              </a:extLst>
            </p:cNvPr>
            <p:cNvSpPr txBox="1"/>
            <p:nvPr/>
          </p:nvSpPr>
          <p:spPr>
            <a:xfrm>
              <a:off x="3973756" y="265715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26F532-CE44-4EA7-9C58-624E4286E9CA}"/>
                </a:ext>
              </a:extLst>
            </p:cNvPr>
            <p:cNvSpPr txBox="1"/>
            <p:nvPr/>
          </p:nvSpPr>
          <p:spPr>
            <a:xfrm>
              <a:off x="3973756" y="604618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0C486C-F49D-4E52-ADB2-4841C58C61B1}"/>
                </a:ext>
              </a:extLst>
            </p:cNvPr>
            <p:cNvSpPr txBox="1"/>
            <p:nvPr/>
          </p:nvSpPr>
          <p:spPr>
            <a:xfrm>
              <a:off x="0" y="6046184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37DC17E-1BC0-4436-8402-56F8199C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0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30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forecasted correctly warmer 2-m temps over Alaska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Overall, GFSv16 had better 2-m temp forecasts at this valid time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Alaskan Wildfires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8/18/19 (F108)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D33E6E-AD76-478C-8ACB-3594E590DFD8}"/>
              </a:ext>
            </a:extLst>
          </p:cNvPr>
          <p:cNvGrpSpPr/>
          <p:nvPr/>
        </p:nvGrpSpPr>
        <p:grpSpPr>
          <a:xfrm>
            <a:off x="0" y="192178"/>
            <a:ext cx="7940351" cy="6665821"/>
            <a:chOff x="0" y="192178"/>
            <a:chExt cx="7940351" cy="6665821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236A2387-4D3D-4E43-96C9-BB9F49845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178"/>
              <a:ext cx="7940351" cy="66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347110-1C5B-45F8-B430-1E1FA4AA9171}"/>
                </a:ext>
              </a:extLst>
            </p:cNvPr>
            <p:cNvSpPr txBox="1"/>
            <p:nvPr/>
          </p:nvSpPr>
          <p:spPr>
            <a:xfrm>
              <a:off x="0" y="264839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63005-D86D-4DF1-A31B-1F7F699B98FC}"/>
                </a:ext>
              </a:extLst>
            </p:cNvPr>
            <p:cNvSpPr txBox="1"/>
            <p:nvPr/>
          </p:nvSpPr>
          <p:spPr>
            <a:xfrm>
              <a:off x="3970175" y="264839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4C7E7F-C337-4984-B3E6-6798C1CBBE7E}"/>
                </a:ext>
              </a:extLst>
            </p:cNvPr>
            <p:cNvSpPr txBox="1"/>
            <p:nvPr/>
          </p:nvSpPr>
          <p:spPr>
            <a:xfrm>
              <a:off x="3970175" y="605917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5D95EB-5506-4D3B-986C-781A66743071}"/>
                </a:ext>
              </a:extLst>
            </p:cNvPr>
            <p:cNvSpPr txBox="1"/>
            <p:nvPr/>
          </p:nvSpPr>
          <p:spPr>
            <a:xfrm>
              <a:off x="0" y="6059172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6499135-E235-48CF-A293-9E75847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8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558911"/>
            <a:ext cx="12208844" cy="625782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000" b="1" dirty="0">
                <a:solidFill>
                  <a:prstClr val="white"/>
                </a:solidFill>
                <a:latin typeface="Arial"/>
                <a:cs typeface="Arial"/>
              </a:rPr>
              <a:t>GFSv16 850-hPa Temperature Bias: Winter/Spr. 2020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865047" y="1268210"/>
            <a:ext cx="266472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b="1" dirty="0">
                <a:solidFill>
                  <a:srgbClr val="000000"/>
                </a:solidFill>
                <a:latin typeface="Arial"/>
                <a:cs typeface="Arial"/>
              </a:rPr>
              <a:t>GFSv15</a:t>
            </a:r>
            <a:r>
              <a:rPr lang="en-US" sz="21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has a known low-level cold bias that increases with lead time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13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has a negligible cold bias at all lead times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4BDC50-79A3-4278-A68E-80469FA13005}"/>
              </a:ext>
            </a:extLst>
          </p:cNvPr>
          <p:cNvSpPr/>
          <p:nvPr/>
        </p:nvSpPr>
        <p:spPr>
          <a:xfrm>
            <a:off x="419878" y="1877918"/>
            <a:ext cx="5253134" cy="4872518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499DFC-5524-445D-B8BF-DA4BB68E44B4}"/>
              </a:ext>
            </a:extLst>
          </p:cNvPr>
          <p:cNvGrpSpPr/>
          <p:nvPr/>
        </p:nvGrpSpPr>
        <p:grpSpPr>
          <a:xfrm>
            <a:off x="3326952" y="1244422"/>
            <a:ext cx="5538095" cy="5613578"/>
            <a:chOff x="3326952" y="1244422"/>
            <a:chExt cx="5538095" cy="56135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3B178A-BD4B-43F1-BBE1-FC20D6EA5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52" y="1319905"/>
              <a:ext cx="5538095" cy="553809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002346" y="3127755"/>
              <a:ext cx="150376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850 T Bias (valid 00Z)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11915" y="2030678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11916" y="2952182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5445" y="4282307"/>
              <a:ext cx="183756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1333" b="1" dirty="0">
                  <a:solidFill>
                    <a:prstClr val="black"/>
                  </a:solidFill>
                  <a:latin typeface="Arial"/>
                  <a:cs typeface="Arial"/>
                </a:rPr>
                <a:t>GFSv16 − GFSv15</a:t>
              </a:r>
            </a:p>
          </p:txBody>
        </p: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8378F1C4-C355-4786-96A0-7DCC207517F7}"/>
                </a:ext>
              </a:extLst>
            </p:cNvPr>
            <p:cNvSpPr txBox="1"/>
            <p:nvPr/>
          </p:nvSpPr>
          <p:spPr>
            <a:xfrm>
              <a:off x="4557192" y="1244422"/>
              <a:ext cx="3436117" cy="46166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Arial"/>
                  <a:cs typeface="Arial"/>
                </a:rPr>
                <a:t>NH </a:t>
              </a:r>
              <a:r>
                <a:rPr lang="mr-IN" sz="2400" b="1" dirty="0">
                  <a:latin typeface="Arial"/>
                  <a:cs typeface="Arial"/>
                </a:rPr>
                <a:t>–</a:t>
              </a:r>
              <a:r>
                <a:rPr lang="en-US" sz="2400" b="1" dirty="0">
                  <a:latin typeface="Arial"/>
                  <a:cs typeface="Arial"/>
                </a:rPr>
                <a:t> </a:t>
              </a:r>
              <a:r>
                <a:rPr lang="en-US" sz="2400" b="1" dirty="0">
                  <a:solidFill>
                    <a:prstClr val="black"/>
                  </a:solidFill>
                  <a:latin typeface="Arial"/>
                  <a:cs typeface="Arial"/>
                </a:rPr>
                <a:t>Winter/Spr. 2020</a:t>
              </a:r>
              <a:endParaRPr lang="en-US" sz="2400" b="1" dirty="0">
                <a:latin typeface="Arial"/>
                <a:cs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3CD7A6-3DA7-406A-B788-2228BA836270}"/>
              </a:ext>
            </a:extLst>
          </p:cNvPr>
          <p:cNvSpPr txBox="1"/>
          <p:nvPr/>
        </p:nvSpPr>
        <p:spPr>
          <a:xfrm>
            <a:off x="8865047" y="4528270"/>
            <a:ext cx="2664724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133" dirty="0">
                <a:latin typeface="Arial"/>
                <a:cs typeface="Arial"/>
              </a:rPr>
              <a:t>Examples of this Winter/Spring 2020 850-hPa reduced cold bias can be seen in the retrospective case studies…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14E9-FF08-400D-83C0-D1487A7A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0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Temperature</a:t>
            </a: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Heat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Memorial Day Heat (May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San Francisco Heat (June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Eastern U.S. Heat (July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Alaskan Wildfires (Aug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Southern U.S. Heat (Aug 2019)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624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369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had better indication/location of extreme heat over NM and TX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However, GFSv16 was too cold over eastern OK, western AR, and southern MO (GFSv15 was too warm over these regions)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(F228)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C2E5C2-1379-4002-BF5A-DA6ADB8D91B9}"/>
              </a:ext>
            </a:extLst>
          </p:cNvPr>
          <p:cNvGrpSpPr/>
          <p:nvPr/>
        </p:nvGrpSpPr>
        <p:grpSpPr>
          <a:xfrm>
            <a:off x="0" y="184565"/>
            <a:ext cx="7212563" cy="6673435"/>
            <a:chOff x="0" y="184565"/>
            <a:chExt cx="7212563" cy="66734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F1D6E-72CF-4BFA-A7D1-EBDDDEB54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84565"/>
              <a:ext cx="7212562" cy="6673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B56251-4FB0-4A28-B59F-A0B0C0A2DC3E}"/>
                </a:ext>
              </a:extLst>
            </p:cNvPr>
            <p:cNvSpPr txBox="1"/>
            <p:nvPr/>
          </p:nvSpPr>
          <p:spPr>
            <a:xfrm>
              <a:off x="0" y="268572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C14E1-70D2-44DF-AC48-96C652F228E0}"/>
                </a:ext>
              </a:extLst>
            </p:cNvPr>
            <p:cNvSpPr txBox="1"/>
            <p:nvPr/>
          </p:nvSpPr>
          <p:spPr>
            <a:xfrm>
              <a:off x="3610216" y="268572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17902D-5E52-4F48-A240-530CE2E4123F}"/>
                </a:ext>
              </a:extLst>
            </p:cNvPr>
            <p:cNvSpPr txBox="1"/>
            <p:nvPr/>
          </p:nvSpPr>
          <p:spPr>
            <a:xfrm>
              <a:off x="3610216" y="607996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8F0A3A-E596-4070-9244-8BD906F773AB}"/>
                </a:ext>
              </a:extLst>
            </p:cNvPr>
            <p:cNvSpPr txBox="1"/>
            <p:nvPr/>
          </p:nvSpPr>
          <p:spPr>
            <a:xfrm>
              <a:off x="0" y="607996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F41D2DC-018C-4E53-B1E0-29861B93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20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had better indication of extreme heat over TX, although it was too warm over OK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(F168)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D3106F-C5F2-4E5D-9BC5-E7989A5A9052}"/>
              </a:ext>
            </a:extLst>
          </p:cNvPr>
          <p:cNvGrpSpPr/>
          <p:nvPr/>
        </p:nvGrpSpPr>
        <p:grpSpPr>
          <a:xfrm>
            <a:off x="0" y="184564"/>
            <a:ext cx="7212563" cy="6673436"/>
            <a:chOff x="0" y="184564"/>
            <a:chExt cx="7212563" cy="667343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B7AAE04-0666-45D8-8169-54062BDCE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564"/>
              <a:ext cx="7212563" cy="667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0AA0B1-82CC-4268-BF6D-CDCBDEA41180}"/>
                </a:ext>
              </a:extLst>
            </p:cNvPr>
            <p:cNvSpPr txBox="1"/>
            <p:nvPr/>
          </p:nvSpPr>
          <p:spPr>
            <a:xfrm>
              <a:off x="0" y="266703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126A82-51D1-4C68-9391-77C98ED6B02C}"/>
                </a:ext>
              </a:extLst>
            </p:cNvPr>
            <p:cNvSpPr txBox="1"/>
            <p:nvPr/>
          </p:nvSpPr>
          <p:spPr>
            <a:xfrm>
              <a:off x="3606281" y="266853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B4D4A6-4861-4EAE-BB1B-6B0C328AF8E9}"/>
                </a:ext>
              </a:extLst>
            </p:cNvPr>
            <p:cNvSpPr txBox="1"/>
            <p:nvPr/>
          </p:nvSpPr>
          <p:spPr>
            <a:xfrm>
              <a:off x="3606281" y="608926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483C16-71E0-4D29-A520-62C6DE5FCECA}"/>
                </a:ext>
              </a:extLst>
            </p:cNvPr>
            <p:cNvSpPr txBox="1"/>
            <p:nvPr/>
          </p:nvSpPr>
          <p:spPr>
            <a:xfrm>
              <a:off x="0" y="6089265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9822BB9-A15D-4917-AE3C-16AA9370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5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had slightly better orientation of extreme temps over TX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Overall correctly higher temps in GFSv16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(F24)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6A31FA-F93E-41AC-ACB1-27C34E8B951E}"/>
              </a:ext>
            </a:extLst>
          </p:cNvPr>
          <p:cNvGrpSpPr/>
          <p:nvPr/>
        </p:nvGrpSpPr>
        <p:grpSpPr>
          <a:xfrm>
            <a:off x="0" y="184564"/>
            <a:ext cx="7212563" cy="6673436"/>
            <a:chOff x="0" y="184564"/>
            <a:chExt cx="7212563" cy="66734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D703B2-5F43-42D8-BD0A-FEA2E2D64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564"/>
              <a:ext cx="7212563" cy="667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133204-6D53-4A51-9B86-9F59A3305D96}"/>
                </a:ext>
              </a:extLst>
            </p:cNvPr>
            <p:cNvSpPr txBox="1"/>
            <p:nvPr/>
          </p:nvSpPr>
          <p:spPr>
            <a:xfrm>
              <a:off x="0" y="267941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0A50D4-3B0D-4CCA-B73C-7F61CF0BD354}"/>
                </a:ext>
              </a:extLst>
            </p:cNvPr>
            <p:cNvSpPr txBox="1"/>
            <p:nvPr/>
          </p:nvSpPr>
          <p:spPr>
            <a:xfrm>
              <a:off x="3610216" y="268093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12DC14-065D-4000-87B0-83F65E6B389C}"/>
                </a:ext>
              </a:extLst>
            </p:cNvPr>
            <p:cNvSpPr txBox="1"/>
            <p:nvPr/>
          </p:nvSpPr>
          <p:spPr>
            <a:xfrm>
              <a:off x="3610216" y="607995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F530ED-673B-4894-9297-DB6F4BCC2C3F}"/>
                </a:ext>
              </a:extLst>
            </p:cNvPr>
            <p:cNvSpPr txBox="1"/>
            <p:nvPr/>
          </p:nvSpPr>
          <p:spPr>
            <a:xfrm>
              <a:off x="0" y="6079959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917952-1DD9-4FA2-AF1C-56B37F66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55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GFSv15 extended drier air further south than GFSv16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(F120)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C5A33-6E86-484A-8749-D0F595862FEA}"/>
              </a:ext>
            </a:extLst>
          </p:cNvPr>
          <p:cNvSpPr txBox="1"/>
          <p:nvPr/>
        </p:nvSpPr>
        <p:spPr>
          <a:xfrm>
            <a:off x="8032871" y="2399467"/>
            <a:ext cx="3400092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Both GFSv15 and GFSv16 extended the drier air further south at F72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However, neither GFSv16 nor GFSv15 fully captured the dryline in 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EAAD6-B768-48C3-AED2-F6B897D1F5AF}"/>
              </a:ext>
            </a:extLst>
          </p:cNvPr>
          <p:cNvSpPr txBox="1"/>
          <p:nvPr/>
        </p:nvSpPr>
        <p:spPr>
          <a:xfrm>
            <a:off x="2257142" y="0"/>
            <a:ext cx="2696547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2-m Dewpoint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030449-6600-403D-93B6-7571A610EF46}"/>
              </a:ext>
            </a:extLst>
          </p:cNvPr>
          <p:cNvGrpSpPr/>
          <p:nvPr/>
        </p:nvGrpSpPr>
        <p:grpSpPr>
          <a:xfrm>
            <a:off x="0" y="357226"/>
            <a:ext cx="7025954" cy="6500774"/>
            <a:chOff x="0" y="357226"/>
            <a:chExt cx="7025954" cy="6500774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18AB1310-8D11-47BC-8C58-D0F8348DF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357226"/>
              <a:ext cx="7025952" cy="6500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BB0557-AA6D-4AA1-B5FC-D5E64839B5BB}"/>
                </a:ext>
              </a:extLst>
            </p:cNvPr>
            <p:cNvSpPr txBox="1"/>
            <p:nvPr/>
          </p:nvSpPr>
          <p:spPr>
            <a:xfrm>
              <a:off x="0" y="27696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4C2CFC-7DEC-4422-B677-637A92A69796}"/>
                </a:ext>
              </a:extLst>
            </p:cNvPr>
            <p:cNvSpPr txBox="1"/>
            <p:nvPr/>
          </p:nvSpPr>
          <p:spPr>
            <a:xfrm>
              <a:off x="3544328" y="278181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7CDD2F-0DE5-48D8-B39B-A1091B611CF4}"/>
                </a:ext>
              </a:extLst>
            </p:cNvPr>
            <p:cNvSpPr txBox="1"/>
            <p:nvPr/>
          </p:nvSpPr>
          <p:spPr>
            <a:xfrm>
              <a:off x="3544328" y="610269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2BDCB1-A061-4075-9D21-15BD35DA0BB2}"/>
                </a:ext>
              </a:extLst>
            </p:cNvPr>
            <p:cNvSpPr txBox="1"/>
            <p:nvPr/>
          </p:nvSpPr>
          <p:spPr>
            <a:xfrm>
              <a:off x="0" y="6102403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21">
            <a:extLst>
              <a:ext uri="{FF2B5EF4-FFF2-40B4-BE49-F238E27FC236}">
                <a16:creationId xmlns:a16="http://schemas.microsoft.com/office/drawing/2014/main" id="{7055BF1D-2585-458C-80E8-41D9EF6DBD70}"/>
              </a:ext>
            </a:extLst>
          </p:cNvPr>
          <p:cNvSpPr txBox="1"/>
          <p:nvPr/>
        </p:nvSpPr>
        <p:spPr>
          <a:xfrm>
            <a:off x="8032870" y="186165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(F72)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3803BF-5A7C-418B-8DD5-4BEB9E63A6AD}"/>
              </a:ext>
            </a:extLst>
          </p:cNvPr>
          <p:cNvGrpSpPr/>
          <p:nvPr/>
        </p:nvGrpSpPr>
        <p:grpSpPr>
          <a:xfrm>
            <a:off x="-3" y="357226"/>
            <a:ext cx="7025954" cy="6500773"/>
            <a:chOff x="-3" y="357226"/>
            <a:chExt cx="7025954" cy="650077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FBD2C9D-8B94-4135-BD99-D24F7D6C0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57226"/>
              <a:ext cx="7025950" cy="650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EDE7AD-337D-4FC0-A758-971F7F8179CF}"/>
                </a:ext>
              </a:extLst>
            </p:cNvPr>
            <p:cNvSpPr txBox="1"/>
            <p:nvPr/>
          </p:nvSpPr>
          <p:spPr>
            <a:xfrm>
              <a:off x="0" y="27696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0BCCE0-34E1-46FA-AB32-74D5A6FC2EB0}"/>
                </a:ext>
              </a:extLst>
            </p:cNvPr>
            <p:cNvSpPr txBox="1"/>
            <p:nvPr/>
          </p:nvSpPr>
          <p:spPr>
            <a:xfrm>
              <a:off x="3544329" y="27696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C3DDAB-79E5-4F4E-AB7E-A3DB131A6FD0}"/>
                </a:ext>
              </a:extLst>
            </p:cNvPr>
            <p:cNvSpPr txBox="1"/>
            <p:nvPr/>
          </p:nvSpPr>
          <p:spPr>
            <a:xfrm>
              <a:off x="3544328" y="609756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92FDD7-C3D3-4316-85DB-F3D011301A7E}"/>
                </a:ext>
              </a:extLst>
            </p:cNvPr>
            <p:cNvSpPr txBox="1"/>
            <p:nvPr/>
          </p:nvSpPr>
          <p:spPr>
            <a:xfrm>
              <a:off x="-3" y="609756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5652BA68-B288-4763-B5FB-7ADE736E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Cold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 (Oct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 (Nov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January Cold Blast (Jan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Valentine’s Day Cold (Feb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 (May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112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81106" cy="468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had a better synoptic forecast with trough/cutoff located over TX/OK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GFSv15 was much too progressive with trough with no indication of cutoff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This led to better temperature forecasts…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(F120)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152D1883-ED04-45E7-B221-A0A4DCBEC4BC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Intermountain West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10/26/19 (F144)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7AEBE-7245-4029-8442-2CEE021B5ADD}"/>
              </a:ext>
            </a:extLst>
          </p:cNvPr>
          <p:cNvSpPr txBox="1"/>
          <p:nvPr/>
        </p:nvSpPr>
        <p:spPr>
          <a:xfrm>
            <a:off x="2059301" y="195048"/>
            <a:ext cx="3844212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500-hPa Geopotential Height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17690F-C5D9-496F-86B8-D670ECDC3C91}"/>
              </a:ext>
            </a:extLst>
          </p:cNvPr>
          <p:cNvGrpSpPr/>
          <p:nvPr/>
        </p:nvGrpSpPr>
        <p:grpSpPr>
          <a:xfrm>
            <a:off x="0" y="737118"/>
            <a:ext cx="7962814" cy="6120882"/>
            <a:chOff x="0" y="737118"/>
            <a:chExt cx="7962814" cy="61208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5318C7-7B0E-4388-8D41-A4109D7F9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7118"/>
              <a:ext cx="7962814" cy="612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772533-6BD8-4F26-AE38-95EDF503C537}"/>
                </a:ext>
              </a:extLst>
            </p:cNvPr>
            <p:cNvSpPr txBox="1"/>
            <p:nvPr/>
          </p:nvSpPr>
          <p:spPr>
            <a:xfrm>
              <a:off x="0" y="293126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AFDD2C-A34F-48FF-B66A-64AADF74A932}"/>
                </a:ext>
              </a:extLst>
            </p:cNvPr>
            <p:cNvSpPr txBox="1"/>
            <p:nvPr/>
          </p:nvSpPr>
          <p:spPr>
            <a:xfrm>
              <a:off x="3981407" y="293126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4E61C2-716E-4293-9ADE-D11B78CF8A7D}"/>
                </a:ext>
              </a:extLst>
            </p:cNvPr>
            <p:cNvSpPr txBox="1"/>
            <p:nvPr/>
          </p:nvSpPr>
          <p:spPr>
            <a:xfrm>
              <a:off x="3981407" y="608804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056D-1602-4BE5-854A-86067B4033C3}"/>
                </a:ext>
              </a:extLst>
            </p:cNvPr>
            <p:cNvSpPr txBox="1"/>
            <p:nvPr/>
          </p:nvSpPr>
          <p:spPr>
            <a:xfrm>
              <a:off x="0" y="608804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23C4EB7-B8F0-4396-BEFE-133C98B4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44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8110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had a better 850-hPa temp forecast, especially over the East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GFSv15 extended the cold air too far south due to the progressive and deep 500-hPa trough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(F120)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152D1883-ED04-45E7-B221-A0A4DCBEC4BC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Intermountain West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10/26/19 (F144)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9CA57-AA3F-4E1A-84D3-F0D9265DE4FE}"/>
              </a:ext>
            </a:extLst>
          </p:cNvPr>
          <p:cNvSpPr txBox="1"/>
          <p:nvPr/>
        </p:nvSpPr>
        <p:spPr>
          <a:xfrm>
            <a:off x="2059301" y="195048"/>
            <a:ext cx="3844212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850-hPa Temperature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E0A9E3-1218-4383-8C38-C28FD2F4C487}"/>
              </a:ext>
            </a:extLst>
          </p:cNvPr>
          <p:cNvGrpSpPr/>
          <p:nvPr/>
        </p:nvGrpSpPr>
        <p:grpSpPr>
          <a:xfrm>
            <a:off x="0" y="740664"/>
            <a:ext cx="7960417" cy="6117336"/>
            <a:chOff x="0" y="740664"/>
            <a:chExt cx="7960417" cy="6117336"/>
          </a:xfrm>
        </p:grpSpPr>
        <p:pic>
          <p:nvPicPr>
            <p:cNvPr id="9" name="Picture 8" descr="A close up of a map&#10;&#10;Description automatically generated">
              <a:extLst>
                <a:ext uri="{FF2B5EF4-FFF2-40B4-BE49-F238E27FC236}">
                  <a16:creationId xmlns:a16="http://schemas.microsoft.com/office/drawing/2014/main" id="{03515B1A-774C-40FA-9DFA-4F7AA4B28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" y="740664"/>
              <a:ext cx="7958020" cy="61173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1867B0-D92B-435A-875E-131DF7589514}"/>
                </a:ext>
              </a:extLst>
            </p:cNvPr>
            <p:cNvSpPr txBox="1"/>
            <p:nvPr/>
          </p:nvSpPr>
          <p:spPr>
            <a:xfrm>
              <a:off x="0" y="6084504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6BB207-0F20-4F8C-AD76-AB4B75AE3373}"/>
                </a:ext>
              </a:extLst>
            </p:cNvPr>
            <p:cNvSpPr txBox="1"/>
            <p:nvPr/>
          </p:nvSpPr>
          <p:spPr>
            <a:xfrm>
              <a:off x="0" y="292772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C2A19D-7992-4A9E-9369-8774778426C9}"/>
                </a:ext>
              </a:extLst>
            </p:cNvPr>
            <p:cNvSpPr txBox="1"/>
            <p:nvPr/>
          </p:nvSpPr>
          <p:spPr>
            <a:xfrm>
              <a:off x="3980208" y="292772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62C234-1B19-4137-85DD-BE941F874103}"/>
                </a:ext>
              </a:extLst>
            </p:cNvPr>
            <p:cNvSpPr txBox="1"/>
            <p:nvPr/>
          </p:nvSpPr>
          <p:spPr>
            <a:xfrm>
              <a:off x="3980208" y="610381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097688A-47F7-4FE1-A85E-7B1B7267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2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81106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had a better 2-m temp forecast over the central U.S. and SE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GFSv15 extended the cold air too far south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(F120)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152D1883-ED04-45E7-B221-A0A4DCBEC4BC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Intermountain West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10/26/19 (F144)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6D588-76B1-4877-97C9-2C4030F3219B}"/>
              </a:ext>
            </a:extLst>
          </p:cNvPr>
          <p:cNvSpPr txBox="1"/>
          <p:nvPr/>
        </p:nvSpPr>
        <p:spPr>
          <a:xfrm>
            <a:off x="2059301" y="195048"/>
            <a:ext cx="3844212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2-m Temperature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D86C9F-423A-491C-A220-FEF0A0401634}"/>
              </a:ext>
            </a:extLst>
          </p:cNvPr>
          <p:cNvGrpSpPr/>
          <p:nvPr/>
        </p:nvGrpSpPr>
        <p:grpSpPr>
          <a:xfrm>
            <a:off x="-1" y="745541"/>
            <a:ext cx="7951858" cy="6112460"/>
            <a:chOff x="-1" y="745541"/>
            <a:chExt cx="7951858" cy="61124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69BEFC5-E2C2-40E9-9DDB-9E5618DCB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45541"/>
              <a:ext cx="7951858" cy="611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7D1F6D-C18C-4872-8A4B-EED4B83621FE}"/>
                </a:ext>
              </a:extLst>
            </p:cNvPr>
            <p:cNvSpPr txBox="1"/>
            <p:nvPr/>
          </p:nvSpPr>
          <p:spPr>
            <a:xfrm>
              <a:off x="0" y="293663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324B05-618A-47B2-AF12-7C73548775B6}"/>
                </a:ext>
              </a:extLst>
            </p:cNvPr>
            <p:cNvSpPr txBox="1"/>
            <p:nvPr/>
          </p:nvSpPr>
          <p:spPr>
            <a:xfrm>
              <a:off x="3975928" y="293663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20EF8C-75E9-4B5D-88D8-258441416C25}"/>
                </a:ext>
              </a:extLst>
            </p:cNvPr>
            <p:cNvSpPr txBox="1"/>
            <p:nvPr/>
          </p:nvSpPr>
          <p:spPr>
            <a:xfrm>
              <a:off x="3975928" y="607052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B23281-6224-44A9-AD80-51F82C054020}"/>
                </a:ext>
              </a:extLst>
            </p:cNvPr>
            <p:cNvSpPr txBox="1"/>
            <p:nvPr/>
          </p:nvSpPr>
          <p:spPr>
            <a:xfrm>
              <a:off x="0" y="6089183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C744DE8-27BC-4357-B019-4DCE7841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31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811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was correctly warmer than GFSv15 over the eastern U.S.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(F120)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152D1883-ED04-45E7-B221-A0A4DCBEC4BC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Intermountain West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10/30/19 (F192)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F9E1C-D60D-4C7E-B77D-DD8C7022E8BC}"/>
              </a:ext>
            </a:extLst>
          </p:cNvPr>
          <p:cNvGrpSpPr/>
          <p:nvPr/>
        </p:nvGrpSpPr>
        <p:grpSpPr>
          <a:xfrm>
            <a:off x="-1" y="765110"/>
            <a:ext cx="7926400" cy="6092891"/>
            <a:chOff x="-1" y="765110"/>
            <a:chExt cx="7926400" cy="6092891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3B620F28-49D4-4C51-94F7-98B8FCFFF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65110"/>
              <a:ext cx="7926400" cy="6092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C64A20-AEA0-4948-8F2C-B62865297C74}"/>
                </a:ext>
              </a:extLst>
            </p:cNvPr>
            <p:cNvSpPr txBox="1"/>
            <p:nvPr/>
          </p:nvSpPr>
          <p:spPr>
            <a:xfrm>
              <a:off x="2867" y="301649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F97DA9-3AC3-41BF-BB87-0AB8AF0C1D89}"/>
                </a:ext>
              </a:extLst>
            </p:cNvPr>
            <p:cNvSpPr txBox="1"/>
            <p:nvPr/>
          </p:nvSpPr>
          <p:spPr>
            <a:xfrm>
              <a:off x="3963199" y="299298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7CCABE-275C-402F-A0C1-93CD59C4B54C}"/>
                </a:ext>
              </a:extLst>
            </p:cNvPr>
            <p:cNvSpPr txBox="1"/>
            <p:nvPr/>
          </p:nvSpPr>
          <p:spPr>
            <a:xfrm>
              <a:off x="3963199" y="608934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B76DBB-FC55-4796-BE12-471675E5AE1C}"/>
                </a:ext>
              </a:extLst>
            </p:cNvPr>
            <p:cNvSpPr txBox="1"/>
            <p:nvPr/>
          </p:nvSpPr>
          <p:spPr>
            <a:xfrm>
              <a:off x="0" y="6089343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66916F9-DAC6-48F9-AEED-D7AD0B08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7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25782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GFSv16 850-hPa Temperature Bias: Winter/Spr.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B6639BC8-52C0-41D4-8BF5-028A482061E9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/16/20 (F186)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C634A-C1A0-42DC-B6BA-E3CFD1E4707A}"/>
              </a:ext>
            </a:extLst>
          </p:cNvPr>
          <p:cNvSpPr txBox="1"/>
          <p:nvPr/>
        </p:nvSpPr>
        <p:spPr>
          <a:xfrm>
            <a:off x="8078629" y="2143716"/>
            <a:ext cx="3125755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 is warmer than GFSv15 (reduced cold bias)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GFSv16</a:t>
            </a:r>
            <a:r>
              <a:rPr lang="en-US" sz="213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has a slight cold bias compared to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0E9DE-E345-49C1-9DD7-90152FCF2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333465"/>
            <a:ext cx="7187011" cy="55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4BD007C8-76E9-4A33-AE1D-87534CD0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337"/>
            <a:ext cx="7180673" cy="55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1">
            <a:extLst>
              <a:ext uri="{FF2B5EF4-FFF2-40B4-BE49-F238E27FC236}">
                <a16:creationId xmlns:a16="http://schemas.microsoft.com/office/drawing/2014/main" id="{BA7C33BD-CD48-4B1A-A9C7-F879654C1C17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06Z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/17/20 (F198)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D493D9-9594-4914-BBA6-0FF9F91AFB42}"/>
              </a:ext>
            </a:extLst>
          </p:cNvPr>
          <p:cNvSpPr txBox="1"/>
          <p:nvPr/>
        </p:nvSpPr>
        <p:spPr>
          <a:xfrm>
            <a:off x="-5" y="3294681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117BB-93CB-4C25-B5EB-7E21DEE36AE4}"/>
              </a:ext>
            </a:extLst>
          </p:cNvPr>
          <p:cNvSpPr txBox="1"/>
          <p:nvPr/>
        </p:nvSpPr>
        <p:spPr>
          <a:xfrm>
            <a:off x="3590334" y="3294681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F3553E-5E4C-499A-9490-0F88BE4EF181}"/>
              </a:ext>
            </a:extLst>
          </p:cNvPr>
          <p:cNvSpPr txBox="1"/>
          <p:nvPr/>
        </p:nvSpPr>
        <p:spPr>
          <a:xfrm>
            <a:off x="3590334" y="6109260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D3D70-A832-4ABA-9470-81C8E5B4AFF1}"/>
              </a:ext>
            </a:extLst>
          </p:cNvPr>
          <p:cNvSpPr txBox="1"/>
          <p:nvPr/>
        </p:nvSpPr>
        <p:spPr>
          <a:xfrm>
            <a:off x="0" y="6109260"/>
            <a:ext cx="1286071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v16−v15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8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Cold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 (Oct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 (Nov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January Cold Blast (Jan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Valentine’s Day Cold (Feb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 (May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14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correctly extended colder air further south over West and Midwest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Central U.S. Cold Surge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11/12/19 (F192)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AD4C5-D33C-4E85-8AC7-A4DD96A49644}"/>
              </a:ext>
            </a:extLst>
          </p:cNvPr>
          <p:cNvGrpSpPr/>
          <p:nvPr/>
        </p:nvGrpSpPr>
        <p:grpSpPr>
          <a:xfrm>
            <a:off x="-1" y="737118"/>
            <a:ext cx="7962814" cy="6120882"/>
            <a:chOff x="-1" y="737118"/>
            <a:chExt cx="7962814" cy="612088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09C1E795-DB0D-4060-B0A6-1173339C9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37118"/>
              <a:ext cx="7962814" cy="612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F822E-95CB-4A1D-9AD8-EA9C60237D4C}"/>
                </a:ext>
              </a:extLst>
            </p:cNvPr>
            <p:cNvSpPr txBox="1"/>
            <p:nvPr/>
          </p:nvSpPr>
          <p:spPr>
            <a:xfrm>
              <a:off x="0" y="293126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DF3CA9-A098-4F62-B88F-00FCB9F20C15}"/>
                </a:ext>
              </a:extLst>
            </p:cNvPr>
            <p:cNvSpPr txBox="1"/>
            <p:nvPr/>
          </p:nvSpPr>
          <p:spPr>
            <a:xfrm>
              <a:off x="3981406" y="293126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FC5977-B02B-4FF1-B7FA-C011A2CC668F}"/>
                </a:ext>
              </a:extLst>
            </p:cNvPr>
            <p:cNvSpPr txBox="1"/>
            <p:nvPr/>
          </p:nvSpPr>
          <p:spPr>
            <a:xfrm>
              <a:off x="3981406" y="608804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9211AA-3DBC-4034-B208-694D735AED48}"/>
                </a:ext>
              </a:extLst>
            </p:cNvPr>
            <p:cNvSpPr txBox="1"/>
            <p:nvPr/>
          </p:nvSpPr>
          <p:spPr>
            <a:xfrm>
              <a:off x="0" y="608804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ABCF6A-558E-4285-8C65-CC7DEC6C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97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had a slightly better synoptic forecast</a:t>
            </a:r>
            <a:endParaRPr lang="en-US" sz="2130" dirty="0">
              <a:latin typeface="Arial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Central U.S. Cold Surge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11/12/19 (F108)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6CAB9-A83B-4C86-A3CB-6FA13D6CBA14}"/>
              </a:ext>
            </a:extLst>
          </p:cNvPr>
          <p:cNvSpPr txBox="1"/>
          <p:nvPr/>
        </p:nvSpPr>
        <p:spPr>
          <a:xfrm>
            <a:off x="8032870" y="2565449"/>
            <a:ext cx="3481106" cy="30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had correct positioning of cold air over West and Central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was correctly warmer than GFSv15 over East U.S.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164B21-9EEF-42D2-A2B9-1B5F8042D9D6}"/>
              </a:ext>
            </a:extLst>
          </p:cNvPr>
          <p:cNvGrpSpPr/>
          <p:nvPr/>
        </p:nvGrpSpPr>
        <p:grpSpPr>
          <a:xfrm>
            <a:off x="-1" y="783073"/>
            <a:ext cx="7903030" cy="6074927"/>
            <a:chOff x="-1" y="783073"/>
            <a:chExt cx="7903030" cy="6074927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D6A6731A-41A5-4A5D-B7F4-165B33421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83073"/>
              <a:ext cx="7903030" cy="607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C8D569-179D-4B7B-95F7-AFCD44DA70B3}"/>
                </a:ext>
              </a:extLst>
            </p:cNvPr>
            <p:cNvSpPr txBox="1"/>
            <p:nvPr/>
          </p:nvSpPr>
          <p:spPr>
            <a:xfrm>
              <a:off x="0" y="297497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FE4B91-2E5E-4EDA-B30E-B697B1AA6008}"/>
                </a:ext>
              </a:extLst>
            </p:cNvPr>
            <p:cNvSpPr txBox="1"/>
            <p:nvPr/>
          </p:nvSpPr>
          <p:spPr>
            <a:xfrm>
              <a:off x="3951514" y="297497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35011A-186A-44E3-8308-EEC64D11BB2C}"/>
                </a:ext>
              </a:extLst>
            </p:cNvPr>
            <p:cNvSpPr txBox="1"/>
            <p:nvPr/>
          </p:nvSpPr>
          <p:spPr>
            <a:xfrm>
              <a:off x="3978482" y="60749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76EBD4-DA2C-4EB8-8F80-D45DFBC59DC4}"/>
                </a:ext>
              </a:extLst>
            </p:cNvPr>
            <p:cNvSpPr txBox="1"/>
            <p:nvPr/>
          </p:nvSpPr>
          <p:spPr>
            <a:xfrm>
              <a:off x="0" y="607492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CD1317-F27A-4B97-B602-CE421860D1E3}"/>
              </a:ext>
            </a:extLst>
          </p:cNvPr>
          <p:cNvGrpSpPr/>
          <p:nvPr/>
        </p:nvGrpSpPr>
        <p:grpSpPr>
          <a:xfrm>
            <a:off x="-2" y="783072"/>
            <a:ext cx="7903032" cy="6074927"/>
            <a:chOff x="-2" y="783072"/>
            <a:chExt cx="7903032" cy="6074927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FF184B7-3D11-46A0-956A-7B2455D00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83072"/>
              <a:ext cx="7903030" cy="607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D6560C-6638-44AB-8D8A-ECB1A415D959}"/>
                </a:ext>
              </a:extLst>
            </p:cNvPr>
            <p:cNvSpPr txBox="1"/>
            <p:nvPr/>
          </p:nvSpPr>
          <p:spPr>
            <a:xfrm>
              <a:off x="-2" y="297497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7E719D-68A2-446D-B34C-B436E664FC97}"/>
                </a:ext>
              </a:extLst>
            </p:cNvPr>
            <p:cNvSpPr txBox="1"/>
            <p:nvPr/>
          </p:nvSpPr>
          <p:spPr>
            <a:xfrm>
              <a:off x="3978482" y="29790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42F8FE-C456-451B-9ADC-F31405C9CE55}"/>
                </a:ext>
              </a:extLst>
            </p:cNvPr>
            <p:cNvSpPr txBox="1"/>
            <p:nvPr/>
          </p:nvSpPr>
          <p:spPr>
            <a:xfrm>
              <a:off x="3978482" y="60749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990782-F661-4F75-86CD-3F712C17D727}"/>
                </a:ext>
              </a:extLst>
            </p:cNvPr>
            <p:cNvSpPr txBox="1"/>
            <p:nvPr/>
          </p:nvSpPr>
          <p:spPr>
            <a:xfrm>
              <a:off x="0" y="607492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41885DB-9B80-4635-942E-370672CA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was slightly less progressive (better) with trough</a:t>
            </a:r>
            <a:endParaRPr lang="en-US" sz="2130" dirty="0">
              <a:latin typeface="Arial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Central U.S. Cold Surge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11/12/19 (F72)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6CAB9-A83B-4C86-A3CB-6FA13D6CBA14}"/>
              </a:ext>
            </a:extLst>
          </p:cNvPr>
          <p:cNvSpPr txBox="1"/>
          <p:nvPr/>
        </p:nvSpPr>
        <p:spPr>
          <a:xfrm>
            <a:off x="8032870" y="2565449"/>
            <a:ext cx="3481106" cy="30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had correct positioning of cold air over West and Central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was correctly warmer than GFSv15 over East U.S.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34CEBE-3F18-4092-9729-D6B2A2C5B8B7}"/>
              </a:ext>
            </a:extLst>
          </p:cNvPr>
          <p:cNvGrpSpPr/>
          <p:nvPr/>
        </p:nvGrpSpPr>
        <p:grpSpPr>
          <a:xfrm>
            <a:off x="-2" y="783073"/>
            <a:ext cx="7903031" cy="6074928"/>
            <a:chOff x="-2" y="783073"/>
            <a:chExt cx="7903031" cy="6074928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3EF94DFF-229A-468A-8E7F-A8DA7B53B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83073"/>
              <a:ext cx="7903030" cy="607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491958-8457-466D-97C3-61D08DF9DAD3}"/>
                </a:ext>
              </a:extLst>
            </p:cNvPr>
            <p:cNvSpPr txBox="1"/>
            <p:nvPr/>
          </p:nvSpPr>
          <p:spPr>
            <a:xfrm>
              <a:off x="0" y="296563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4946E7-C54D-4D5F-910E-5D304BF7FC21}"/>
                </a:ext>
              </a:extLst>
            </p:cNvPr>
            <p:cNvSpPr txBox="1"/>
            <p:nvPr/>
          </p:nvSpPr>
          <p:spPr>
            <a:xfrm>
              <a:off x="3951514" y="296563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2BBA61-8467-444E-9C9C-09358374A390}"/>
                </a:ext>
              </a:extLst>
            </p:cNvPr>
            <p:cNvSpPr txBox="1"/>
            <p:nvPr/>
          </p:nvSpPr>
          <p:spPr>
            <a:xfrm>
              <a:off x="3951514" y="60749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BB0AA2-3120-4E54-B64F-6314EF672960}"/>
                </a:ext>
              </a:extLst>
            </p:cNvPr>
            <p:cNvSpPr txBox="1"/>
            <p:nvPr/>
          </p:nvSpPr>
          <p:spPr>
            <a:xfrm>
              <a:off x="-2" y="607492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8F19C-2DA3-49FA-B622-3C65AA623621}"/>
              </a:ext>
            </a:extLst>
          </p:cNvPr>
          <p:cNvGrpSpPr/>
          <p:nvPr/>
        </p:nvGrpSpPr>
        <p:grpSpPr>
          <a:xfrm>
            <a:off x="-2" y="783073"/>
            <a:ext cx="7903030" cy="6074927"/>
            <a:chOff x="-2" y="783073"/>
            <a:chExt cx="7903030" cy="6074927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53D7E73-CC06-4890-944B-F545BDC2E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83073"/>
              <a:ext cx="7903029" cy="607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FBA3D5-F017-40EA-B65C-01B4D37889E1}"/>
                </a:ext>
              </a:extLst>
            </p:cNvPr>
            <p:cNvSpPr txBox="1"/>
            <p:nvPr/>
          </p:nvSpPr>
          <p:spPr>
            <a:xfrm>
              <a:off x="-2" y="296563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167A93-FAAD-4D54-99EA-A56307D6DB59}"/>
                </a:ext>
              </a:extLst>
            </p:cNvPr>
            <p:cNvSpPr txBox="1"/>
            <p:nvPr/>
          </p:nvSpPr>
          <p:spPr>
            <a:xfrm>
              <a:off x="3951512" y="296564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917D40-0446-4584-8F89-D5B73AB1DE67}"/>
                </a:ext>
              </a:extLst>
            </p:cNvPr>
            <p:cNvSpPr txBox="1"/>
            <p:nvPr/>
          </p:nvSpPr>
          <p:spPr>
            <a:xfrm>
              <a:off x="3951512" y="607492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78064B-D4D2-44ED-ABE6-C834611AD857}"/>
                </a:ext>
              </a:extLst>
            </p:cNvPr>
            <p:cNvSpPr txBox="1"/>
            <p:nvPr/>
          </p:nvSpPr>
          <p:spPr>
            <a:xfrm>
              <a:off x="0" y="608680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1995024-5300-47C1-9607-B5D0DCA2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369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correctly extended cold air south over 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was incorrectly warmer than GFSv15 over 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Overall, this case was a big win for GFSv16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Central U.S. Cold Surge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11/12/19 (F36)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4FE8E5-2FBB-4C89-B704-997C03D93A29}"/>
              </a:ext>
            </a:extLst>
          </p:cNvPr>
          <p:cNvGrpSpPr/>
          <p:nvPr/>
        </p:nvGrpSpPr>
        <p:grpSpPr>
          <a:xfrm>
            <a:off x="0" y="768729"/>
            <a:ext cx="7921690" cy="6089271"/>
            <a:chOff x="0" y="768729"/>
            <a:chExt cx="7921690" cy="608927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68824F3F-52DB-409F-8C83-18037F306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729"/>
              <a:ext cx="7921690" cy="6089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4245DD-39CA-42C8-97AC-6786F94C8073}"/>
                </a:ext>
              </a:extLst>
            </p:cNvPr>
            <p:cNvSpPr txBox="1"/>
            <p:nvPr/>
          </p:nvSpPr>
          <p:spPr>
            <a:xfrm>
              <a:off x="0" y="300354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83F682-E3C6-405E-8734-3858AD60AFE9}"/>
                </a:ext>
              </a:extLst>
            </p:cNvPr>
            <p:cNvSpPr txBox="1"/>
            <p:nvPr/>
          </p:nvSpPr>
          <p:spPr>
            <a:xfrm>
              <a:off x="3960845" y="299507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AF6BB1-CDD2-4143-B0AB-7E176BD1A594}"/>
                </a:ext>
              </a:extLst>
            </p:cNvPr>
            <p:cNvSpPr txBox="1"/>
            <p:nvPr/>
          </p:nvSpPr>
          <p:spPr>
            <a:xfrm>
              <a:off x="3960845" y="608927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54EB87-482E-46D3-8509-E437E5722D4A}"/>
                </a:ext>
              </a:extLst>
            </p:cNvPr>
            <p:cNvSpPr txBox="1"/>
            <p:nvPr/>
          </p:nvSpPr>
          <p:spPr>
            <a:xfrm>
              <a:off x="0" y="608927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7E9903A-AB9B-417D-A6F1-D9D48851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59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Cold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 (Oct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 (Nov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January Cold Blast (Jan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Valentine’s Day Cold (Feb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 (May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8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30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warmer than GFSv15 over most of CONUS, especially over West and central U.S.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GFSv15 incorrectly extended colder air too far south/east into Northern Plains</a:t>
            </a:r>
            <a:endParaRPr lang="en-US" sz="2130" dirty="0">
              <a:latin typeface="Arial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January Cold Blast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1/14/20 (F132)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571E41-C189-4617-B87C-5B01B0E210C8}"/>
              </a:ext>
            </a:extLst>
          </p:cNvPr>
          <p:cNvGrpSpPr/>
          <p:nvPr/>
        </p:nvGrpSpPr>
        <p:grpSpPr>
          <a:xfrm>
            <a:off x="0" y="746449"/>
            <a:ext cx="7950676" cy="6111551"/>
            <a:chOff x="0" y="746449"/>
            <a:chExt cx="7950676" cy="611155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11380AB0-DD67-4934-AD93-C7724BDE8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46449"/>
              <a:ext cx="7950676" cy="61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7D39FD-B991-4426-8338-CFF45619028E}"/>
                </a:ext>
              </a:extLst>
            </p:cNvPr>
            <p:cNvSpPr txBox="1"/>
            <p:nvPr/>
          </p:nvSpPr>
          <p:spPr>
            <a:xfrm>
              <a:off x="0" y="292193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73B998-6DF6-4B41-8C90-A663972A81CF}"/>
                </a:ext>
              </a:extLst>
            </p:cNvPr>
            <p:cNvSpPr txBox="1"/>
            <p:nvPr/>
          </p:nvSpPr>
          <p:spPr>
            <a:xfrm>
              <a:off x="3975338" y="292193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D71507-9E50-4477-B84D-A34F5F3F5D4A}"/>
                </a:ext>
              </a:extLst>
            </p:cNvPr>
            <p:cNvSpPr txBox="1"/>
            <p:nvPr/>
          </p:nvSpPr>
          <p:spPr>
            <a:xfrm>
              <a:off x="3975338" y="607358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595491-C9DA-4C00-A963-1F891BA8C15B}"/>
                </a:ext>
              </a:extLst>
            </p:cNvPr>
            <p:cNvSpPr txBox="1"/>
            <p:nvPr/>
          </p:nvSpPr>
          <p:spPr>
            <a:xfrm>
              <a:off x="0" y="607358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A3225C8-AB87-4AEF-AADD-6A889965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82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271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warmer than GFSv15 over West and Central U.S. (GFSv15 extends cold air too far south)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incorrectly colder over East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January Cold Blast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1/16/20 (F204)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45B674-1809-409D-9099-031D9D29D644}"/>
              </a:ext>
            </a:extLst>
          </p:cNvPr>
          <p:cNvGrpSpPr/>
          <p:nvPr/>
        </p:nvGrpSpPr>
        <p:grpSpPr>
          <a:xfrm>
            <a:off x="0" y="790247"/>
            <a:ext cx="7893698" cy="6067754"/>
            <a:chOff x="0" y="790247"/>
            <a:chExt cx="7893698" cy="60677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938090-1875-4E37-AA6D-20A6F87D4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0247"/>
              <a:ext cx="7893698" cy="6067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F068E9-7868-4E95-94E7-9B7A43E539C9}"/>
                </a:ext>
              </a:extLst>
            </p:cNvPr>
            <p:cNvSpPr txBox="1"/>
            <p:nvPr/>
          </p:nvSpPr>
          <p:spPr>
            <a:xfrm>
              <a:off x="0" y="297497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CEEF04-A78F-42B1-B65D-14F46EBB2618}"/>
                </a:ext>
              </a:extLst>
            </p:cNvPr>
            <p:cNvSpPr txBox="1"/>
            <p:nvPr/>
          </p:nvSpPr>
          <p:spPr>
            <a:xfrm>
              <a:off x="3946849" y="297497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55F13B-069B-4524-A156-87979CCAFCD9}"/>
                </a:ext>
              </a:extLst>
            </p:cNvPr>
            <p:cNvSpPr txBox="1"/>
            <p:nvPr/>
          </p:nvSpPr>
          <p:spPr>
            <a:xfrm>
              <a:off x="3946849" y="606775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8ADD5A-73E5-44EB-A1FB-D93F51199A4C}"/>
                </a:ext>
              </a:extLst>
            </p:cNvPr>
            <p:cNvSpPr txBox="1"/>
            <p:nvPr/>
          </p:nvSpPr>
          <p:spPr>
            <a:xfrm>
              <a:off x="0" y="6067753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FEE9DE0-4D24-47C2-AEA6-00F279E2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GFSv15 extended cold air too deep into TX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correctly warmer in East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January Cold Blast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1/17/20 (F216)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059425-73D3-453C-823D-5EE1517A5550}"/>
              </a:ext>
            </a:extLst>
          </p:cNvPr>
          <p:cNvGrpSpPr/>
          <p:nvPr/>
        </p:nvGrpSpPr>
        <p:grpSpPr>
          <a:xfrm>
            <a:off x="0" y="830424"/>
            <a:ext cx="7841430" cy="6027576"/>
            <a:chOff x="0" y="830424"/>
            <a:chExt cx="7841430" cy="602757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166061F-CED5-43C9-9DD6-4F568E0A1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0424"/>
              <a:ext cx="7841430" cy="6027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669498-61DE-4D31-89AD-52A888941377}"/>
                </a:ext>
              </a:extLst>
            </p:cNvPr>
            <p:cNvSpPr txBox="1"/>
            <p:nvPr/>
          </p:nvSpPr>
          <p:spPr>
            <a:xfrm>
              <a:off x="0" y="301354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C70348-BA9A-4EF9-93AC-B04C1A12A23C}"/>
                </a:ext>
              </a:extLst>
            </p:cNvPr>
            <p:cNvSpPr txBox="1"/>
            <p:nvPr/>
          </p:nvSpPr>
          <p:spPr>
            <a:xfrm>
              <a:off x="3920715" y="301354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9B2E13-C1D3-4833-926E-6EB11A387B44}"/>
                </a:ext>
              </a:extLst>
            </p:cNvPr>
            <p:cNvSpPr txBox="1"/>
            <p:nvPr/>
          </p:nvSpPr>
          <p:spPr>
            <a:xfrm>
              <a:off x="3920715" y="608628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526CA-46F0-4A50-B7BD-85FEC313120D}"/>
                </a:ext>
              </a:extLst>
            </p:cNvPr>
            <p:cNvSpPr txBox="1"/>
            <p:nvPr/>
          </p:nvSpPr>
          <p:spPr>
            <a:xfrm>
              <a:off x="0" y="608628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6A4B2BB-6FBB-413E-8073-49AEC153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450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435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GFSv15 extended cold air too deep into OK and 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correctly colder in East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For this case, GFSv15 often extended cold air too far south into U.S., whereas GFSv16 had warmer/more correct   2-m temps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January Cold Blast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1/18/20 (F144)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D8E1C5-C87D-49B5-AA03-15DD4447432A}"/>
              </a:ext>
            </a:extLst>
          </p:cNvPr>
          <p:cNvGrpSpPr/>
          <p:nvPr/>
        </p:nvGrpSpPr>
        <p:grpSpPr>
          <a:xfrm>
            <a:off x="-1" y="429209"/>
            <a:ext cx="7927354" cy="6428792"/>
            <a:chOff x="-1" y="429209"/>
            <a:chExt cx="7927354" cy="6428792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902B579C-36B3-4B2B-9C87-485BF1AB8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29209"/>
              <a:ext cx="7927354" cy="6428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15466A-6FEE-45CB-A38E-FAF23C226397}"/>
                </a:ext>
              </a:extLst>
            </p:cNvPr>
            <p:cNvSpPr txBox="1"/>
            <p:nvPr/>
          </p:nvSpPr>
          <p:spPr>
            <a:xfrm>
              <a:off x="0" y="27790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8E4014-CA6A-4104-B8DE-4A2812500548}"/>
                </a:ext>
              </a:extLst>
            </p:cNvPr>
            <p:cNvSpPr txBox="1"/>
            <p:nvPr/>
          </p:nvSpPr>
          <p:spPr>
            <a:xfrm>
              <a:off x="3963676" y="27790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4E8FA7-A490-4FC9-8549-636F99E91588}"/>
                </a:ext>
              </a:extLst>
            </p:cNvPr>
            <p:cNvSpPr txBox="1"/>
            <p:nvPr/>
          </p:nvSpPr>
          <p:spPr>
            <a:xfrm>
              <a:off x="3963676" y="604913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097CE6-B353-4A27-9111-8B09141B2C4C}"/>
                </a:ext>
              </a:extLst>
            </p:cNvPr>
            <p:cNvSpPr txBox="1"/>
            <p:nvPr/>
          </p:nvSpPr>
          <p:spPr>
            <a:xfrm>
              <a:off x="0" y="6049135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1936E3-05FF-433A-A05E-744DE3C7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6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558911"/>
            <a:ext cx="12208844" cy="625782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000" b="1" dirty="0">
                <a:solidFill>
                  <a:prstClr val="white"/>
                </a:solidFill>
                <a:latin typeface="Arial"/>
                <a:cs typeface="Arial"/>
              </a:rPr>
              <a:t>GFSv16 850-hPa Temperature RMSE: Winter/Spr. 2020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876275" y="1706087"/>
            <a:ext cx="2664724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13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has lower RMSE at all lead times</a:t>
            </a: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Statistically significant from F24-F168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4BDC50-79A3-4278-A68E-80469FA13005}"/>
              </a:ext>
            </a:extLst>
          </p:cNvPr>
          <p:cNvSpPr/>
          <p:nvPr/>
        </p:nvSpPr>
        <p:spPr>
          <a:xfrm>
            <a:off x="419878" y="1877918"/>
            <a:ext cx="5253134" cy="4872518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3588F4-FF26-4ED8-9C73-097694AE9C51}"/>
              </a:ext>
            </a:extLst>
          </p:cNvPr>
          <p:cNvGrpSpPr/>
          <p:nvPr/>
        </p:nvGrpSpPr>
        <p:grpSpPr>
          <a:xfrm>
            <a:off x="3337688" y="1244422"/>
            <a:ext cx="5538587" cy="5613579"/>
            <a:chOff x="3337688" y="1244422"/>
            <a:chExt cx="5538587" cy="5613579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27071322-1E6B-4A83-A8AB-2D1957728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688" y="1319414"/>
              <a:ext cx="5538587" cy="5538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918369" y="1765816"/>
              <a:ext cx="167066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850 T RMSE (valid 00Z)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11915" y="2900209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11915" y="3360539"/>
              <a:ext cx="14299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5445" y="4282307"/>
              <a:ext cx="1837567" cy="297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1333" b="1" dirty="0">
                  <a:solidFill>
                    <a:prstClr val="black"/>
                  </a:solidFill>
                  <a:latin typeface="Arial"/>
                  <a:cs typeface="Arial"/>
                </a:rPr>
                <a:t>GFSv16 − GFSv15</a:t>
              </a:r>
            </a:p>
          </p:txBody>
        </p:sp>
        <p:sp>
          <p:nvSpPr>
            <p:cNvPr id="5" name="TextBox 28">
              <a:extLst>
                <a:ext uri="{FF2B5EF4-FFF2-40B4-BE49-F238E27FC236}">
                  <a16:creationId xmlns:a16="http://schemas.microsoft.com/office/drawing/2014/main" id="{8378F1C4-C355-4786-96A0-7DCC207517F7}"/>
                </a:ext>
              </a:extLst>
            </p:cNvPr>
            <p:cNvSpPr txBox="1"/>
            <p:nvPr/>
          </p:nvSpPr>
          <p:spPr>
            <a:xfrm>
              <a:off x="4557192" y="1244422"/>
              <a:ext cx="3436117" cy="461665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Arial"/>
                  <a:cs typeface="Arial"/>
                </a:rPr>
                <a:t>NH </a:t>
              </a:r>
              <a:r>
                <a:rPr lang="mr-IN" sz="2400" b="1" dirty="0">
                  <a:latin typeface="Arial"/>
                  <a:cs typeface="Arial"/>
                </a:rPr>
                <a:t>–</a:t>
              </a:r>
              <a:r>
                <a:rPr lang="en-US" sz="2400" b="1" dirty="0">
                  <a:latin typeface="Arial"/>
                  <a:cs typeface="Arial"/>
                </a:rPr>
                <a:t> </a:t>
              </a:r>
              <a:r>
                <a:rPr lang="en-US" sz="2400" b="1" dirty="0">
                  <a:solidFill>
                    <a:prstClr val="black"/>
                  </a:solidFill>
                  <a:latin typeface="Arial"/>
                  <a:cs typeface="Arial"/>
                </a:rPr>
                <a:t>Winter/Spr. 2020</a:t>
              </a:r>
              <a:endParaRPr lang="en-US" sz="2400" b="1" dirty="0">
                <a:latin typeface="Arial"/>
                <a:cs typeface="Arial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5D508-64CB-4399-A184-60FC2504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433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Cold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 (Oct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 (Nov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January Cold Blast (Jan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Valentine’s Day Cold (Feb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 (May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90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had correctly colder 2-m temps in TX and eastern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This was observed in other cycles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Valentine’s Day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2/6/20 (F48)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04A793-9B8A-4E98-A071-50C6C1DAECAA}"/>
              </a:ext>
            </a:extLst>
          </p:cNvPr>
          <p:cNvGrpSpPr/>
          <p:nvPr/>
        </p:nvGrpSpPr>
        <p:grpSpPr>
          <a:xfrm>
            <a:off x="0" y="737117"/>
            <a:ext cx="7962813" cy="6120881"/>
            <a:chOff x="0" y="737117"/>
            <a:chExt cx="7962813" cy="612088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2D85FC48-DB9A-48FB-9EA2-2CB9AE56C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7117"/>
              <a:ext cx="7962813" cy="6120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1F5094-C679-4B77-9177-273D1DCCD92E}"/>
                </a:ext>
              </a:extLst>
            </p:cNvPr>
            <p:cNvSpPr txBox="1"/>
            <p:nvPr/>
          </p:nvSpPr>
          <p:spPr>
            <a:xfrm>
              <a:off x="0" y="293127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C3EA1A-1B30-40F1-BB86-CE8B0E52E1BC}"/>
                </a:ext>
              </a:extLst>
            </p:cNvPr>
            <p:cNvSpPr txBox="1"/>
            <p:nvPr/>
          </p:nvSpPr>
          <p:spPr>
            <a:xfrm>
              <a:off x="3981406" y="293127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0B4A2C-2039-40A5-8AD9-BC3BE668C4C1}"/>
                </a:ext>
              </a:extLst>
            </p:cNvPr>
            <p:cNvSpPr txBox="1"/>
            <p:nvPr/>
          </p:nvSpPr>
          <p:spPr>
            <a:xfrm>
              <a:off x="4008374" y="611090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7DC998-016A-4BEB-915D-C61AE2AEB9CE}"/>
                </a:ext>
              </a:extLst>
            </p:cNvPr>
            <p:cNvSpPr txBox="1"/>
            <p:nvPr/>
          </p:nvSpPr>
          <p:spPr>
            <a:xfrm>
              <a:off x="0" y="611090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786CE43-B60B-4C6E-91F3-AA887CD2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41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GFSv15 had better synoptic forecast with eastern U.S. trough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had incorrect trough over western U.S.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Valentine’s Day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2/14/20 (F192)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07DB6-DAC4-4152-BECE-4A4B4C13ED6E}"/>
              </a:ext>
            </a:extLst>
          </p:cNvPr>
          <p:cNvSpPr txBox="1"/>
          <p:nvPr/>
        </p:nvSpPr>
        <p:spPr>
          <a:xfrm>
            <a:off x="8032870" y="3429000"/>
            <a:ext cx="3481106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2-m temp forecasts reflected these synoptic differences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46E8B3-A2A8-4154-92CB-A4D290A305F5}"/>
              </a:ext>
            </a:extLst>
          </p:cNvPr>
          <p:cNvGrpSpPr/>
          <p:nvPr/>
        </p:nvGrpSpPr>
        <p:grpSpPr>
          <a:xfrm>
            <a:off x="-1" y="438539"/>
            <a:ext cx="7915849" cy="6419461"/>
            <a:chOff x="-1" y="438539"/>
            <a:chExt cx="7915849" cy="6419461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AD7BDC21-4DB8-4A19-A38E-FB854A0C3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38539"/>
              <a:ext cx="7915849" cy="6419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B132B6F-980E-4573-837E-86B641D3E4B0}"/>
                </a:ext>
              </a:extLst>
            </p:cNvPr>
            <p:cNvSpPr txBox="1"/>
            <p:nvPr/>
          </p:nvSpPr>
          <p:spPr>
            <a:xfrm>
              <a:off x="0" y="27790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635931-0715-430C-A74C-7EDACBB1A2A4}"/>
                </a:ext>
              </a:extLst>
            </p:cNvPr>
            <p:cNvSpPr txBox="1"/>
            <p:nvPr/>
          </p:nvSpPr>
          <p:spPr>
            <a:xfrm>
              <a:off x="3957924" y="278055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C33154-E92E-4DF5-9A8D-8D264699AECD}"/>
                </a:ext>
              </a:extLst>
            </p:cNvPr>
            <p:cNvSpPr txBox="1"/>
            <p:nvPr/>
          </p:nvSpPr>
          <p:spPr>
            <a:xfrm>
              <a:off x="3957924" y="603980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7BD2EB-FDD0-40AC-931F-2994D5EFD474}"/>
                </a:ext>
              </a:extLst>
            </p:cNvPr>
            <p:cNvSpPr txBox="1"/>
            <p:nvPr/>
          </p:nvSpPr>
          <p:spPr>
            <a:xfrm>
              <a:off x="0" y="6039805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1D35E5-86B0-4433-8330-2FE2620115AB}"/>
              </a:ext>
            </a:extLst>
          </p:cNvPr>
          <p:cNvGrpSpPr/>
          <p:nvPr/>
        </p:nvGrpSpPr>
        <p:grpSpPr>
          <a:xfrm>
            <a:off x="-3" y="438538"/>
            <a:ext cx="7915853" cy="6419461"/>
            <a:chOff x="-3" y="438538"/>
            <a:chExt cx="7915853" cy="6419461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488AF08-6FBB-4E73-BE3D-428CFC20D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8538"/>
              <a:ext cx="7915850" cy="6419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332314-565D-40D0-AC1B-F3A9CCE3BDCE}"/>
                </a:ext>
              </a:extLst>
            </p:cNvPr>
            <p:cNvSpPr txBox="1"/>
            <p:nvPr/>
          </p:nvSpPr>
          <p:spPr>
            <a:xfrm>
              <a:off x="0" y="27790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618555-E346-4194-8238-B95D19350FE6}"/>
                </a:ext>
              </a:extLst>
            </p:cNvPr>
            <p:cNvSpPr txBox="1"/>
            <p:nvPr/>
          </p:nvSpPr>
          <p:spPr>
            <a:xfrm>
              <a:off x="3957924" y="279527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8B4FF1-C791-40BD-8796-9064B3894889}"/>
                </a:ext>
              </a:extLst>
            </p:cNvPr>
            <p:cNvSpPr txBox="1"/>
            <p:nvPr/>
          </p:nvSpPr>
          <p:spPr>
            <a:xfrm>
              <a:off x="3957924" y="606924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4C7CAF-A2B4-40F1-AD36-C727976E42A0}"/>
                </a:ext>
              </a:extLst>
            </p:cNvPr>
            <p:cNvSpPr txBox="1"/>
            <p:nvPr/>
          </p:nvSpPr>
          <p:spPr>
            <a:xfrm>
              <a:off x="-3" y="606924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B6FCE3C-9673-4E99-A9B3-374B49B7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had better synoptic forecast with positively-tilted trough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Valentine’s Day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2/14/20 (F108)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07DB6-DAC4-4152-BECE-4A4B4C13ED6E}"/>
              </a:ext>
            </a:extLst>
          </p:cNvPr>
          <p:cNvSpPr txBox="1"/>
          <p:nvPr/>
        </p:nvSpPr>
        <p:spPr>
          <a:xfrm>
            <a:off x="8032870" y="3429000"/>
            <a:ext cx="348110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thus had better 2-m temp forecast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5686E6-4619-4E76-A9D2-83C11865C2B1}"/>
              </a:ext>
            </a:extLst>
          </p:cNvPr>
          <p:cNvGrpSpPr/>
          <p:nvPr/>
        </p:nvGrpSpPr>
        <p:grpSpPr>
          <a:xfrm>
            <a:off x="-1" y="775901"/>
            <a:ext cx="7912360" cy="6082099"/>
            <a:chOff x="-1" y="845881"/>
            <a:chExt cx="7912360" cy="6082099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1DD18F67-649A-43CB-B1F8-8DD662486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845881"/>
              <a:ext cx="7912360" cy="608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473F25-5857-44F0-9736-6703961E121F}"/>
                </a:ext>
              </a:extLst>
            </p:cNvPr>
            <p:cNvSpPr txBox="1"/>
            <p:nvPr/>
          </p:nvSpPr>
          <p:spPr>
            <a:xfrm>
              <a:off x="0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71AD10-763F-4403-B813-E73EF672FD55}"/>
                </a:ext>
              </a:extLst>
            </p:cNvPr>
            <p:cNvSpPr txBox="1"/>
            <p:nvPr/>
          </p:nvSpPr>
          <p:spPr>
            <a:xfrm>
              <a:off x="3956179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79C317-9D14-4FFD-94BA-C9CED649ADBB}"/>
                </a:ext>
              </a:extLst>
            </p:cNvPr>
            <p:cNvSpPr txBox="1"/>
            <p:nvPr/>
          </p:nvSpPr>
          <p:spPr>
            <a:xfrm>
              <a:off x="3956179" y="612634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664ECD-B788-43F5-9DB7-EEC139B0E31C}"/>
                </a:ext>
              </a:extLst>
            </p:cNvPr>
            <p:cNvSpPr txBox="1"/>
            <p:nvPr/>
          </p:nvSpPr>
          <p:spPr>
            <a:xfrm>
              <a:off x="0" y="611668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AA618D-E889-4107-A10F-9BB39109F5E7}"/>
              </a:ext>
            </a:extLst>
          </p:cNvPr>
          <p:cNvGrpSpPr/>
          <p:nvPr/>
        </p:nvGrpSpPr>
        <p:grpSpPr>
          <a:xfrm>
            <a:off x="-35687" y="775901"/>
            <a:ext cx="7948046" cy="6082099"/>
            <a:chOff x="-35686" y="845881"/>
            <a:chExt cx="7948046" cy="6082099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65433947-A15A-4F0C-9A1C-02961FEE3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5881"/>
              <a:ext cx="7912360" cy="608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950335-6079-42AC-9FED-94C9762F3550}"/>
                </a:ext>
              </a:extLst>
            </p:cNvPr>
            <p:cNvSpPr txBox="1"/>
            <p:nvPr/>
          </p:nvSpPr>
          <p:spPr>
            <a:xfrm>
              <a:off x="-35686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C302FB-53A6-4A93-AE59-BDC0CC095701}"/>
                </a:ext>
              </a:extLst>
            </p:cNvPr>
            <p:cNvSpPr txBox="1"/>
            <p:nvPr/>
          </p:nvSpPr>
          <p:spPr>
            <a:xfrm>
              <a:off x="3956179" y="307050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4D80BA-0B88-49A8-9ADD-C0B5254D47BD}"/>
                </a:ext>
              </a:extLst>
            </p:cNvPr>
            <p:cNvSpPr txBox="1"/>
            <p:nvPr/>
          </p:nvSpPr>
          <p:spPr>
            <a:xfrm>
              <a:off x="3956179" y="614267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E95EED-89F8-44FB-B563-273E4100241E}"/>
                </a:ext>
              </a:extLst>
            </p:cNvPr>
            <p:cNvSpPr txBox="1"/>
            <p:nvPr/>
          </p:nvSpPr>
          <p:spPr>
            <a:xfrm>
              <a:off x="-2" y="614267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F66FB2F-286E-4247-9EAD-347DCF92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GFSv16 was better with placement of freezing contour over western CONUS at later lead times (synoptic influences)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1A108265-7737-416B-B0FB-C3EA23B1EB71}"/>
              </a:ext>
            </a:extLst>
          </p:cNvPr>
          <p:cNvSpPr txBox="1"/>
          <p:nvPr/>
        </p:nvSpPr>
        <p:spPr>
          <a:xfrm>
            <a:off x="8032870" y="183502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Valentine’s Day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2/16/20 (F186)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B721D-1804-426C-A25A-C6F12E2627D9}"/>
              </a:ext>
            </a:extLst>
          </p:cNvPr>
          <p:cNvSpPr txBox="1"/>
          <p:nvPr/>
        </p:nvSpPr>
        <p:spPr>
          <a:xfrm>
            <a:off x="2059301" y="195048"/>
            <a:ext cx="3844212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850-hPa Temperature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05BC32-C3D2-49CB-AEFF-35F865A28AAB}"/>
              </a:ext>
            </a:extLst>
          </p:cNvPr>
          <p:cNvGrpSpPr/>
          <p:nvPr/>
        </p:nvGrpSpPr>
        <p:grpSpPr>
          <a:xfrm>
            <a:off x="-2" y="746449"/>
            <a:ext cx="7950496" cy="6111552"/>
            <a:chOff x="-2" y="746449"/>
            <a:chExt cx="7950496" cy="6111552"/>
          </a:xfrm>
        </p:grpSpPr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4FB95C17-44B4-4D46-A50E-53BE39EE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746449"/>
              <a:ext cx="7950495" cy="61115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8DE682-B507-4BEC-AE36-312F056EAD13}"/>
                </a:ext>
              </a:extLst>
            </p:cNvPr>
            <p:cNvSpPr txBox="1"/>
            <p:nvPr/>
          </p:nvSpPr>
          <p:spPr>
            <a:xfrm>
              <a:off x="3975247" y="297432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B87F59-D9B8-4737-A93E-4E60D42EC37F}"/>
                </a:ext>
              </a:extLst>
            </p:cNvPr>
            <p:cNvSpPr txBox="1"/>
            <p:nvPr/>
          </p:nvSpPr>
          <p:spPr>
            <a:xfrm>
              <a:off x="3975247" y="607871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</a:t>
              </a: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S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72C74A-878C-4E15-8D74-914546C35BB3}"/>
                </a:ext>
              </a:extLst>
            </p:cNvPr>
            <p:cNvSpPr txBox="1"/>
            <p:nvPr/>
          </p:nvSpPr>
          <p:spPr>
            <a:xfrm>
              <a:off x="0" y="6098025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3E08AC-F6B7-45C4-9F92-27418CCD0EF8}"/>
                </a:ext>
              </a:extLst>
            </p:cNvPr>
            <p:cNvSpPr txBox="1"/>
            <p:nvPr/>
          </p:nvSpPr>
          <p:spPr>
            <a:xfrm>
              <a:off x="-2" y="295711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3" name="TextBox 21">
            <a:extLst>
              <a:ext uri="{FF2B5EF4-FFF2-40B4-BE49-F238E27FC236}">
                <a16:creationId xmlns:a16="http://schemas.microsoft.com/office/drawing/2014/main" id="{40DE8640-5BF1-4420-B12D-6B4D75A9087F}"/>
              </a:ext>
            </a:extLst>
          </p:cNvPr>
          <p:cNvSpPr txBox="1"/>
          <p:nvPr/>
        </p:nvSpPr>
        <p:spPr>
          <a:xfrm>
            <a:off x="8032870" y="178474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Valentine’s Day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06Z 2/17/20 (F198)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6F0053-2132-4FB4-A670-213FDB9520C7}"/>
              </a:ext>
            </a:extLst>
          </p:cNvPr>
          <p:cNvGrpSpPr/>
          <p:nvPr/>
        </p:nvGrpSpPr>
        <p:grpSpPr>
          <a:xfrm>
            <a:off x="-1" y="746449"/>
            <a:ext cx="7950494" cy="6111551"/>
            <a:chOff x="-1" y="746449"/>
            <a:chExt cx="7950494" cy="6111551"/>
          </a:xfrm>
        </p:grpSpPr>
        <p:pic>
          <p:nvPicPr>
            <p:cNvPr id="45" name="Picture 44" descr="A close up of a map&#10;&#10;Description automatically generated">
              <a:extLst>
                <a:ext uri="{FF2B5EF4-FFF2-40B4-BE49-F238E27FC236}">
                  <a16:creationId xmlns:a16="http://schemas.microsoft.com/office/drawing/2014/main" id="{5EA47ED1-E281-4166-B58F-4F3F73D05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746449"/>
              <a:ext cx="7950494" cy="611155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4C6AC2-B6EB-43E1-B4E8-8EB3D03DAC22}"/>
                </a:ext>
              </a:extLst>
            </p:cNvPr>
            <p:cNvSpPr txBox="1"/>
            <p:nvPr/>
          </p:nvSpPr>
          <p:spPr>
            <a:xfrm>
              <a:off x="0" y="295711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CB43027-A1CF-4897-A34A-C9A8C8B59F94}"/>
                </a:ext>
              </a:extLst>
            </p:cNvPr>
            <p:cNvSpPr txBox="1"/>
            <p:nvPr/>
          </p:nvSpPr>
          <p:spPr>
            <a:xfrm>
              <a:off x="3975244" y="295497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58F735-792E-4F64-855A-8A755699BABB}"/>
                </a:ext>
              </a:extLst>
            </p:cNvPr>
            <p:cNvSpPr txBox="1"/>
            <p:nvPr/>
          </p:nvSpPr>
          <p:spPr>
            <a:xfrm>
              <a:off x="4002697" y="607871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96F5ACD-E1AE-42E9-BB59-0A6CE47115A3}"/>
                </a:ext>
              </a:extLst>
            </p:cNvPr>
            <p:cNvSpPr txBox="1"/>
            <p:nvPr/>
          </p:nvSpPr>
          <p:spPr>
            <a:xfrm>
              <a:off x="0" y="607871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TextBox 21">
            <a:extLst>
              <a:ext uri="{FF2B5EF4-FFF2-40B4-BE49-F238E27FC236}">
                <a16:creationId xmlns:a16="http://schemas.microsoft.com/office/drawing/2014/main" id="{C9C1D88A-B25A-4BAC-BC1C-C256F4D800E7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Valentine’s Day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2/17/20 (F210)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CB7A9D-CA85-4C2D-8594-D8BBEEBCDE64}"/>
              </a:ext>
            </a:extLst>
          </p:cNvPr>
          <p:cNvGrpSpPr/>
          <p:nvPr/>
        </p:nvGrpSpPr>
        <p:grpSpPr>
          <a:xfrm>
            <a:off x="-2766" y="746449"/>
            <a:ext cx="7953261" cy="6111552"/>
            <a:chOff x="-2766" y="746449"/>
            <a:chExt cx="7953261" cy="6111552"/>
          </a:xfrm>
        </p:grpSpPr>
        <p:pic>
          <p:nvPicPr>
            <p:cNvPr id="52" name="Picture 51" descr="A close up of a map&#10;&#10;Description automatically generated">
              <a:extLst>
                <a:ext uri="{FF2B5EF4-FFF2-40B4-BE49-F238E27FC236}">
                  <a16:creationId xmlns:a16="http://schemas.microsoft.com/office/drawing/2014/main" id="{AF0C3FEF-8116-490D-98B4-FECA12855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6449"/>
              <a:ext cx="7950495" cy="611155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6EF1E0A-EC4F-409C-A271-D08F83CACDB8}"/>
                </a:ext>
              </a:extLst>
            </p:cNvPr>
            <p:cNvSpPr txBox="1"/>
            <p:nvPr/>
          </p:nvSpPr>
          <p:spPr>
            <a:xfrm>
              <a:off x="-2766" y="295497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75774C3-55AE-4EC8-B2D8-59C538B3853E}"/>
                </a:ext>
              </a:extLst>
            </p:cNvPr>
            <p:cNvSpPr txBox="1"/>
            <p:nvPr/>
          </p:nvSpPr>
          <p:spPr>
            <a:xfrm>
              <a:off x="4002697" y="295497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0BEB3EB-6198-4ACB-B581-3B6171E97390}"/>
                </a:ext>
              </a:extLst>
            </p:cNvPr>
            <p:cNvSpPr txBox="1"/>
            <p:nvPr/>
          </p:nvSpPr>
          <p:spPr>
            <a:xfrm>
              <a:off x="4002697" y="607871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27DEB9-17AB-4577-81C7-C11E9BAEF856}"/>
                </a:ext>
              </a:extLst>
            </p:cNvPr>
            <p:cNvSpPr txBox="1"/>
            <p:nvPr/>
          </p:nvSpPr>
          <p:spPr>
            <a:xfrm>
              <a:off x="0" y="6076572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E6E00953-7F0D-478D-B889-7AA3558C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Extreme Cold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 (Oct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 (Nov 2019)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January Cold Blast (Jan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Valentine’s Day Cold (Feb 2020)</a:t>
            </a: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2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 (May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384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854330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1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GFSv16 better with placement of freezing contour at longer lead times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13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1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Freezing contour shifted too far west in GFSv15 (synoptic influences)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13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1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colder air mass in GFSv15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854330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12Z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/9/20 (F36) 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099C6636-A692-4288-B66D-BDF2DED6C3A4}"/>
              </a:ext>
            </a:extLst>
          </p:cNvPr>
          <p:cNvSpPr txBox="1"/>
          <p:nvPr/>
        </p:nvSpPr>
        <p:spPr>
          <a:xfrm>
            <a:off x="8032870" y="181584"/>
            <a:ext cx="3854330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noProof="0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/8/20 (F186)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64C6D-BD1D-488E-A249-37B444724B40}"/>
              </a:ext>
            </a:extLst>
          </p:cNvPr>
          <p:cNvSpPr txBox="1"/>
          <p:nvPr/>
        </p:nvSpPr>
        <p:spPr>
          <a:xfrm>
            <a:off x="2029407" y="195217"/>
            <a:ext cx="3844212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0" dirty="0">
                <a:latin typeface="Arial" panose="020B0604020202020204" pitchFamily="34" charset="0"/>
                <a:cs typeface="Arial" panose="020B0604020202020204" pitchFamily="34" charset="0"/>
              </a:rPr>
              <a:t>850-hPa Temperature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789889-56D6-4BEF-9B67-E7037F3470C4}"/>
              </a:ext>
            </a:extLst>
          </p:cNvPr>
          <p:cNvGrpSpPr/>
          <p:nvPr/>
        </p:nvGrpSpPr>
        <p:grpSpPr>
          <a:xfrm>
            <a:off x="-1" y="782937"/>
            <a:ext cx="7903029" cy="6075064"/>
            <a:chOff x="-1" y="782937"/>
            <a:chExt cx="7903029" cy="6075064"/>
          </a:xfrm>
        </p:grpSpPr>
        <p:pic>
          <p:nvPicPr>
            <p:cNvPr id="17" name="Picture 16" descr="A colorful map of the world&#10;&#10;Description automatically generated">
              <a:extLst>
                <a:ext uri="{FF2B5EF4-FFF2-40B4-BE49-F238E27FC236}">
                  <a16:creationId xmlns:a16="http://schemas.microsoft.com/office/drawing/2014/main" id="{C15EA9D0-6AA7-45F9-A03F-9C4D049AA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782937"/>
              <a:ext cx="7903029" cy="607506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2A60EA-C365-4B5D-BEEB-4589CB807C95}"/>
                </a:ext>
              </a:extLst>
            </p:cNvPr>
            <p:cNvSpPr txBox="1"/>
            <p:nvPr/>
          </p:nvSpPr>
          <p:spPr>
            <a:xfrm>
              <a:off x="0" y="297111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07FF1A-5FDB-4FF5-98A9-37D6CB4CCCE2}"/>
                </a:ext>
              </a:extLst>
            </p:cNvPr>
            <p:cNvSpPr txBox="1"/>
            <p:nvPr/>
          </p:nvSpPr>
          <p:spPr>
            <a:xfrm>
              <a:off x="3951514" y="297111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5023BC-A9A4-42FA-A688-8C7C7994B4B3}"/>
                </a:ext>
              </a:extLst>
            </p:cNvPr>
            <p:cNvSpPr txBox="1"/>
            <p:nvPr/>
          </p:nvSpPr>
          <p:spPr>
            <a:xfrm>
              <a:off x="3951514" y="607506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BD3DFA-E782-47AA-80FA-93E2DE5BE1CD}"/>
                </a:ext>
              </a:extLst>
            </p:cNvPr>
            <p:cNvSpPr txBox="1"/>
            <p:nvPr/>
          </p:nvSpPr>
          <p:spPr>
            <a:xfrm>
              <a:off x="0" y="6075063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21">
            <a:extLst>
              <a:ext uri="{FF2B5EF4-FFF2-40B4-BE49-F238E27FC236}">
                <a16:creationId xmlns:a16="http://schemas.microsoft.com/office/drawing/2014/main" id="{6C7BEEF9-C3BE-403E-9F71-FA424A78E339}"/>
              </a:ext>
            </a:extLst>
          </p:cNvPr>
          <p:cNvSpPr txBox="1"/>
          <p:nvPr/>
        </p:nvSpPr>
        <p:spPr>
          <a:xfrm>
            <a:off x="8032870" y="177003"/>
            <a:ext cx="3854330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kumimoji="0" lang="en-US" sz="213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06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/9/20 (F198)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C5697C-5160-4A77-956A-A380F532A6DB}"/>
              </a:ext>
            </a:extLst>
          </p:cNvPr>
          <p:cNvGrpSpPr/>
          <p:nvPr/>
        </p:nvGrpSpPr>
        <p:grpSpPr>
          <a:xfrm>
            <a:off x="-1" y="782937"/>
            <a:ext cx="7903029" cy="6075064"/>
            <a:chOff x="-1" y="782937"/>
            <a:chExt cx="7903029" cy="6075064"/>
          </a:xfrm>
        </p:grpSpPr>
        <p:pic>
          <p:nvPicPr>
            <p:cNvPr id="18" name="Picture 17" descr="A close up of a map&#10;&#10;Description automatically generated">
              <a:extLst>
                <a:ext uri="{FF2B5EF4-FFF2-40B4-BE49-F238E27FC236}">
                  <a16:creationId xmlns:a16="http://schemas.microsoft.com/office/drawing/2014/main" id="{C4C63D52-BEC3-4B66-9A4C-822C885A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782937"/>
              <a:ext cx="7903029" cy="60750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6851C8-1ADD-488A-897F-0610FC77E94C}"/>
                </a:ext>
              </a:extLst>
            </p:cNvPr>
            <p:cNvSpPr txBox="1"/>
            <p:nvPr/>
          </p:nvSpPr>
          <p:spPr>
            <a:xfrm>
              <a:off x="0" y="297743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37D0DD-2E74-47E5-9CDD-4E25DA777D2A}"/>
                </a:ext>
              </a:extLst>
            </p:cNvPr>
            <p:cNvSpPr txBox="1"/>
            <p:nvPr/>
          </p:nvSpPr>
          <p:spPr>
            <a:xfrm>
              <a:off x="3951514" y="297758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254FEC-AC0A-4472-A797-AA90683F3927}"/>
                </a:ext>
              </a:extLst>
            </p:cNvPr>
            <p:cNvSpPr txBox="1"/>
            <p:nvPr/>
          </p:nvSpPr>
          <p:spPr>
            <a:xfrm>
              <a:off x="3951514" y="608687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4C90BC-9F0E-483A-9F7F-3459A427699C}"/>
                </a:ext>
              </a:extLst>
            </p:cNvPr>
            <p:cNvSpPr txBox="1"/>
            <p:nvPr/>
          </p:nvSpPr>
          <p:spPr>
            <a:xfrm>
              <a:off x="0" y="607533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66054EED-B2E2-4BBC-B9E2-78D056BE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85433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correctly colder over Northeast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854330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12Z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/9/20 (F204)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9DDE55-A867-4780-8BFE-7C0CEE32B91F}"/>
              </a:ext>
            </a:extLst>
          </p:cNvPr>
          <p:cNvGrpSpPr/>
          <p:nvPr/>
        </p:nvGrpSpPr>
        <p:grpSpPr>
          <a:xfrm>
            <a:off x="0" y="0"/>
            <a:ext cx="6810375" cy="6858000"/>
            <a:chOff x="0" y="0"/>
            <a:chExt cx="6810375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F0FED7-711E-4FE2-AFE4-5F3B00235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103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2DF058-4ADA-4C6C-AA20-053CFD60251E}"/>
                </a:ext>
              </a:extLst>
            </p:cNvPr>
            <p:cNvSpPr txBox="1"/>
            <p:nvPr/>
          </p:nvSpPr>
          <p:spPr>
            <a:xfrm>
              <a:off x="0" y="258308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C96076-61B5-4A6A-AE35-D67E8FBEB865}"/>
                </a:ext>
              </a:extLst>
            </p:cNvPr>
            <p:cNvSpPr txBox="1"/>
            <p:nvPr/>
          </p:nvSpPr>
          <p:spPr>
            <a:xfrm>
              <a:off x="3405187" y="258308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3C89C5-1865-46F3-9932-3103E84409C5}"/>
                </a:ext>
              </a:extLst>
            </p:cNvPr>
            <p:cNvSpPr txBox="1"/>
            <p:nvPr/>
          </p:nvSpPr>
          <p:spPr>
            <a:xfrm>
              <a:off x="0" y="609862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54C6E9-A28D-4409-B6A0-A389455C1E5E}"/>
                </a:ext>
              </a:extLst>
            </p:cNvPr>
            <p:cNvSpPr txBox="1"/>
            <p:nvPr/>
          </p:nvSpPr>
          <p:spPr>
            <a:xfrm>
              <a:off x="3405187" y="609862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53D05AF-F19C-47C6-8453-56630113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5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854330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correctly colder over Northeast due to cyclone/synoptic forecast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854330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12Z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/9/20 (F180)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12444-D6B7-4EFB-9BEE-501904F6F6B8}"/>
              </a:ext>
            </a:extLst>
          </p:cNvPr>
          <p:cNvSpPr txBox="1"/>
          <p:nvPr/>
        </p:nvSpPr>
        <p:spPr>
          <a:xfrm>
            <a:off x="8032870" y="2891160"/>
            <a:ext cx="3854330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had correct</a:t>
            </a:r>
            <a:r>
              <a:rPr kumimoji="0" lang="en-US" sz="213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position and strength of cyclone</a:t>
            </a: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6C3B70-7D9B-4F69-B1DE-B2DB86DA38F9}"/>
              </a:ext>
            </a:extLst>
          </p:cNvPr>
          <p:cNvGrpSpPr/>
          <p:nvPr/>
        </p:nvGrpSpPr>
        <p:grpSpPr>
          <a:xfrm>
            <a:off x="0" y="755780"/>
            <a:ext cx="7938538" cy="6102220"/>
            <a:chOff x="0" y="755780"/>
            <a:chExt cx="7938538" cy="6102220"/>
          </a:xfrm>
        </p:grpSpPr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E89536EC-CD6F-4109-A846-F36B81DB0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5780"/>
              <a:ext cx="7938538" cy="610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58FEAC-B170-4B2B-8D1D-C32287856CEC}"/>
                </a:ext>
              </a:extLst>
            </p:cNvPr>
            <p:cNvSpPr txBox="1"/>
            <p:nvPr/>
          </p:nvSpPr>
          <p:spPr>
            <a:xfrm>
              <a:off x="0" y="29062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4CCA33-47EB-473E-B5CC-9526A5D7E872}"/>
                </a:ext>
              </a:extLst>
            </p:cNvPr>
            <p:cNvSpPr txBox="1"/>
            <p:nvPr/>
          </p:nvSpPr>
          <p:spPr>
            <a:xfrm>
              <a:off x="3969269" y="29062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EBFF79-3552-4AA3-BF0C-3B247F9C4F76}"/>
                </a:ext>
              </a:extLst>
            </p:cNvPr>
            <p:cNvSpPr txBox="1"/>
            <p:nvPr/>
          </p:nvSpPr>
          <p:spPr>
            <a:xfrm>
              <a:off x="3969269" y="607358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ECB9C5-21A6-45DD-A66D-771E6777B293}"/>
                </a:ext>
              </a:extLst>
            </p:cNvPr>
            <p:cNvSpPr txBox="1"/>
            <p:nvPr/>
          </p:nvSpPr>
          <p:spPr>
            <a:xfrm>
              <a:off x="0" y="6070033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8F1FC5-0D4A-40F1-9D0C-E73B2F491680}"/>
              </a:ext>
            </a:extLst>
          </p:cNvPr>
          <p:cNvGrpSpPr/>
          <p:nvPr/>
        </p:nvGrpSpPr>
        <p:grpSpPr>
          <a:xfrm>
            <a:off x="0" y="755780"/>
            <a:ext cx="6059846" cy="6102220"/>
            <a:chOff x="0" y="755780"/>
            <a:chExt cx="6059846" cy="6102220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B5E06008-5197-4225-B167-E756BD80B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5780"/>
              <a:ext cx="6059846" cy="610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203DEE-A904-4475-8E6A-B05320CFD97E}"/>
                </a:ext>
              </a:extLst>
            </p:cNvPr>
            <p:cNvSpPr txBox="1"/>
            <p:nvPr/>
          </p:nvSpPr>
          <p:spPr>
            <a:xfrm>
              <a:off x="0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C9F56F-E3B3-4B8E-86C5-801644DC71F6}"/>
                </a:ext>
              </a:extLst>
            </p:cNvPr>
            <p:cNvSpPr txBox="1"/>
            <p:nvPr/>
          </p:nvSpPr>
          <p:spPr>
            <a:xfrm>
              <a:off x="3029923" y="301520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FFCFE4-7BED-42A8-AB9E-E91FCC3E8CAD}"/>
                </a:ext>
              </a:extLst>
            </p:cNvPr>
            <p:cNvSpPr txBox="1"/>
            <p:nvPr/>
          </p:nvSpPr>
          <p:spPr>
            <a:xfrm>
              <a:off x="3029923" y="617520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E16226-9383-49C2-8D28-4DF738A082DF}"/>
                </a:ext>
              </a:extLst>
            </p:cNvPr>
            <p:cNvSpPr txBox="1"/>
            <p:nvPr/>
          </p:nvSpPr>
          <p:spPr>
            <a:xfrm>
              <a:off x="0" y="621287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78D3F1-26DC-4BE2-B199-316F10593085}"/>
              </a:ext>
            </a:extLst>
          </p:cNvPr>
          <p:cNvGrpSpPr/>
          <p:nvPr/>
        </p:nvGrpSpPr>
        <p:grpSpPr>
          <a:xfrm>
            <a:off x="0" y="0"/>
            <a:ext cx="6810375" cy="6858000"/>
            <a:chOff x="0" y="0"/>
            <a:chExt cx="6810375" cy="6858000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0298AB9E-571C-4762-BF69-080242237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103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67B0D5-2218-4FE7-88C1-012DBF1C82AE}"/>
                </a:ext>
              </a:extLst>
            </p:cNvPr>
            <p:cNvSpPr txBox="1"/>
            <p:nvPr/>
          </p:nvSpPr>
          <p:spPr>
            <a:xfrm>
              <a:off x="0" y="259405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9E962D-AC93-46A8-A7C4-42547DC7FFE1}"/>
                </a:ext>
              </a:extLst>
            </p:cNvPr>
            <p:cNvSpPr txBox="1"/>
            <p:nvPr/>
          </p:nvSpPr>
          <p:spPr>
            <a:xfrm>
              <a:off x="3427583" y="260755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0758B-E7FA-4004-BDB0-E3543055E842}"/>
                </a:ext>
              </a:extLst>
            </p:cNvPr>
            <p:cNvSpPr txBox="1"/>
            <p:nvPr/>
          </p:nvSpPr>
          <p:spPr>
            <a:xfrm>
              <a:off x="3427583" y="608613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10830A-BAA5-41BD-A8AA-346E016A7012}"/>
                </a:ext>
              </a:extLst>
            </p:cNvPr>
            <p:cNvSpPr txBox="1"/>
            <p:nvPr/>
          </p:nvSpPr>
          <p:spPr>
            <a:xfrm>
              <a:off x="0" y="610222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D2879C20-C294-4CAC-A77B-50721FCE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854330" cy="271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correctly colder over Northeast, although slightly too cold over PA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indication/footprint of colder temps over eastern NY in GFSv16</a:t>
            </a: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854330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12Z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/9/20 (F36)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27E7C-9F0B-44B1-B1D4-DADDA5574B5A}"/>
              </a:ext>
            </a:extLst>
          </p:cNvPr>
          <p:cNvSpPr txBox="1"/>
          <p:nvPr/>
        </p:nvSpPr>
        <p:spPr>
          <a:xfrm>
            <a:off x="8032869" y="4462389"/>
            <a:ext cx="3854330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GFSv16 correctly had colder temps and more consistent forecasts in NE for this case</a:t>
            </a: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A47446-7A36-419C-B013-6B6EC14CA58A}"/>
              </a:ext>
            </a:extLst>
          </p:cNvPr>
          <p:cNvGrpSpPr/>
          <p:nvPr/>
        </p:nvGrpSpPr>
        <p:grpSpPr>
          <a:xfrm>
            <a:off x="0" y="0"/>
            <a:ext cx="6810375" cy="6858000"/>
            <a:chOff x="0" y="0"/>
            <a:chExt cx="6810375" cy="685800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3DD1606-C1E9-43CE-8600-3AFBFD6BF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103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C75BA9-18D1-4122-A36A-12AE8C1434BD}"/>
                </a:ext>
              </a:extLst>
            </p:cNvPr>
            <p:cNvSpPr txBox="1"/>
            <p:nvPr/>
          </p:nvSpPr>
          <p:spPr>
            <a:xfrm>
              <a:off x="0" y="260174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30CE5A-9155-42A3-8B36-0C34843339C5}"/>
                </a:ext>
              </a:extLst>
            </p:cNvPr>
            <p:cNvSpPr txBox="1"/>
            <p:nvPr/>
          </p:nvSpPr>
          <p:spPr>
            <a:xfrm>
              <a:off x="3405187" y="260174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6B7D01-8809-4A5D-A75B-05772E8FA810}"/>
                </a:ext>
              </a:extLst>
            </p:cNvPr>
            <p:cNvSpPr txBox="1"/>
            <p:nvPr/>
          </p:nvSpPr>
          <p:spPr>
            <a:xfrm>
              <a:off x="3405187" y="609862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921872-9E65-44E5-B524-8219FD96B2A6}"/>
                </a:ext>
              </a:extLst>
            </p:cNvPr>
            <p:cNvSpPr txBox="1"/>
            <p:nvPr/>
          </p:nvSpPr>
          <p:spPr>
            <a:xfrm>
              <a:off x="0" y="608923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8" name="TextBox 21">
            <a:extLst>
              <a:ext uri="{FF2B5EF4-FFF2-40B4-BE49-F238E27FC236}">
                <a16:creationId xmlns:a16="http://schemas.microsoft.com/office/drawing/2014/main" id="{DF58CE1C-9D5A-442A-8CF6-8DF3A9F2C209}"/>
              </a:ext>
            </a:extLst>
          </p:cNvPr>
          <p:cNvSpPr txBox="1"/>
          <p:nvPr/>
        </p:nvSpPr>
        <p:spPr>
          <a:xfrm>
            <a:off x="8032870" y="181584"/>
            <a:ext cx="3854330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Mother’s Day Weekend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12Z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/9/20 (F24)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ABC49C-14BB-4F35-BA00-CCFF4A72BF32}"/>
              </a:ext>
            </a:extLst>
          </p:cNvPr>
          <p:cNvGrpSpPr/>
          <p:nvPr/>
        </p:nvGrpSpPr>
        <p:grpSpPr>
          <a:xfrm>
            <a:off x="-1" y="0"/>
            <a:ext cx="6810376" cy="6858000"/>
            <a:chOff x="-1" y="0"/>
            <a:chExt cx="6810376" cy="685800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9EDB4D4-2E43-4B5E-B779-DC79E5D91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103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BAC7EE-F328-4F28-AD71-443604BB2FD2}"/>
                </a:ext>
              </a:extLst>
            </p:cNvPr>
            <p:cNvSpPr txBox="1"/>
            <p:nvPr/>
          </p:nvSpPr>
          <p:spPr>
            <a:xfrm>
              <a:off x="0" y="260174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BF4BC9-4CD1-436F-9921-FC51B8200080}"/>
                </a:ext>
              </a:extLst>
            </p:cNvPr>
            <p:cNvSpPr txBox="1"/>
            <p:nvPr/>
          </p:nvSpPr>
          <p:spPr>
            <a:xfrm>
              <a:off x="3405187" y="260174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B94CA8-5B19-4E88-8630-770D935CBE77}"/>
                </a:ext>
              </a:extLst>
            </p:cNvPr>
            <p:cNvSpPr txBox="1"/>
            <p:nvPr/>
          </p:nvSpPr>
          <p:spPr>
            <a:xfrm>
              <a:off x="3405187" y="609862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RAP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FBA1CE-819B-4B86-B14D-2FC489AF6945}"/>
                </a:ext>
              </a:extLst>
            </p:cNvPr>
            <p:cNvSpPr txBox="1"/>
            <p:nvPr/>
          </p:nvSpPr>
          <p:spPr>
            <a:xfrm>
              <a:off x="-1" y="6070522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9C83EE5-3C4F-4536-ACB1-A5E7B3B7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58911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300" b="1" dirty="0">
                <a:solidFill>
                  <a:prstClr val="white"/>
                </a:solidFill>
                <a:latin typeface="Arial"/>
                <a:cs typeface="Arial"/>
              </a:rPr>
              <a:t>GFSv16 2-m Temperature Bias: Winter/Spr. 2020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1CBDFC-A6B0-4BF0-A4B6-944C077A5931}"/>
              </a:ext>
            </a:extLst>
          </p:cNvPr>
          <p:cNvGrpSpPr/>
          <p:nvPr/>
        </p:nvGrpSpPr>
        <p:grpSpPr>
          <a:xfrm>
            <a:off x="6227124" y="1289571"/>
            <a:ext cx="5527792" cy="5568429"/>
            <a:chOff x="6227124" y="1289571"/>
            <a:chExt cx="5527792" cy="55684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124" y="1330208"/>
              <a:ext cx="5527792" cy="55277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093184" y="1289571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Eastern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Winter/Spr. 2020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87985" y="3190400"/>
              <a:ext cx="11400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48275" y="4240096"/>
              <a:ext cx="380264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less of a cold bias </a:t>
              </a:r>
              <a:b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at longer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172278" y="2378565"/>
            <a:ext cx="4697945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67090" y="2167840"/>
            <a:ext cx="4697945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982627C-3B1B-494E-9A53-AA43FF87DEEE}"/>
              </a:ext>
            </a:extLst>
          </p:cNvPr>
          <p:cNvGrpSpPr/>
          <p:nvPr/>
        </p:nvGrpSpPr>
        <p:grpSpPr>
          <a:xfrm>
            <a:off x="605733" y="1295119"/>
            <a:ext cx="5527792" cy="5562881"/>
            <a:chOff x="605733" y="1295119"/>
            <a:chExt cx="5527792" cy="55628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33" y="1330208"/>
              <a:ext cx="5527792" cy="55277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64105" y="3190400"/>
              <a:ext cx="11400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82605" y="1295119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Western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Winter/Spr. 2020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8205" y="4237641"/>
              <a:ext cx="408637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less of a cold bias at </a:t>
              </a:r>
              <a:b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</a:b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longer lead times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2E93AA-564C-49E9-A1C4-ADEF3E505C63}"/>
                </a:ext>
              </a:extLst>
            </p:cNvPr>
            <p:cNvSpPr txBox="1"/>
            <p:nvPr/>
          </p:nvSpPr>
          <p:spPr>
            <a:xfrm>
              <a:off x="1172278" y="1744467"/>
              <a:ext cx="299063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b="1" dirty="0">
                  <a:solidFill>
                    <a:prstClr val="black"/>
                  </a:solidFill>
                  <a:latin typeface="Arial"/>
                  <a:cs typeface="Arial"/>
                </a:rPr>
                <a:t>2-m T Bias (00Z cycles)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90766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5078" y="2891881"/>
            <a:ext cx="12208844" cy="190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marR="0" lvl="1" indent="-380981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380981" marR="0" lvl="1" indent="-380981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Removes evaluation functions from the model science chain of command, ensuring </a:t>
            </a: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" y="1362211"/>
            <a:ext cx="12191998" cy="420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marR="0" lvl="1" indent="-25602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Overall, GFSv16 forecasted extreme heat the same or slightly better than GFSv15</a:t>
            </a:r>
          </a:p>
          <a:p>
            <a:pPr marL="990566" marR="0" lvl="2" indent="-25602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31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examined cases, GFSv16 had colder 2-m temps </a:t>
            </a: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than GFSv15 in the warm season</a:t>
            </a:r>
            <a:endParaRPr kumimoji="0" lang="en-US" sz="2431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4546" marR="0" lvl="2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0981" marR="0" lvl="1" indent="-25602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Overall, GFSv16 forecasted extreme cold better than GFSv15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kumimoji="0" lang="en-US" sz="2431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examined cases, GFSv16 had warmer 850-hPa and 2-m temps </a:t>
            </a: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than GFSv15 in the cold season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kumimoji="0" lang="en-US" sz="2431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correctly reduced the known low-level cold bias in GFSv15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GFSv16 was often better with placement of freezing contour at longer lead times</a:t>
            </a:r>
            <a:endParaRPr kumimoji="0" lang="en-US" sz="2431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4546" marR="0" lvl="2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0981" marR="0" lvl="1" indent="-25602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Overall, better synoptic forecasts in GFSv16 led to better temperature forecasts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558913"/>
            <a:ext cx="12208844" cy="73857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Highlights: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8AAA6-E0C6-417F-AE85-7CF1EA57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9063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5078" y="2891881"/>
            <a:ext cx="12208844" cy="190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marR="0" lvl="1" indent="-380981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380981" marR="0" lvl="1" indent="-380981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Removes evaluation functions from the model science chain of command, ensuring </a:t>
            </a: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823378"/>
            <a:ext cx="12191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4961" marR="0" lvl="1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 Slides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558913"/>
            <a:ext cx="12208844" cy="73857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812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Temperature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8AAA6-E0C6-417F-AE85-7CF1EA57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934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326D04-D3A1-41E4-9A6C-F4D1D5CC68F6}"/>
              </a:ext>
            </a:extLst>
          </p:cNvPr>
          <p:cNvSpPr txBox="1"/>
          <p:nvPr/>
        </p:nvSpPr>
        <p:spPr>
          <a:xfrm>
            <a:off x="8032870" y="929481"/>
            <a:ext cx="3400093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Anomalous warm spot in GFSv15 persisted until F6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either did not have this spot or had a smaller spot that was not consistent across forecasts for this valid time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231616F-06BA-48DC-A83E-13145D5A94A2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Memorial Day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18Z 5/26/19 (F114)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18D441-7890-40D3-ABE5-742467E4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148"/>
            <a:ext cx="6969967" cy="66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0F3B4A-47D0-44E8-8987-0685D9EB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319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slightly colder along southern CA coast with much colder spots around the Sierra Nevada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E4E328-BA45-4AAD-BEA3-E8138F55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66"/>
            <a:ext cx="6732065" cy="66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85A5A9-7CF5-45EA-9BA7-5F03555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089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93" cy="2386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was incorrectly colder in/around MD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was correctly warmer across Midwest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Eastern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18Z 7/20/19 (F186)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707A9-831B-45BD-89A9-677B1326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166"/>
            <a:ext cx="6161582" cy="665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A8202-D7B8-4BE4-BC6E-325B5FCB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171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00087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However, at shorter lead times, GFSv15 had correct location/shape of high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Alaskan Wildfires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8/18/19 (F48)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C61D9-F0EC-40D7-A4B7-7DFFF0ACE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166"/>
            <a:ext cx="7947512" cy="66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CEF3F-15D9-4C06-9AAA-48F3AC68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67"/>
            <a:ext cx="7947512" cy="66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1">
            <a:extLst>
              <a:ext uri="{FF2B5EF4-FFF2-40B4-BE49-F238E27FC236}">
                <a16:creationId xmlns:a16="http://schemas.microsoft.com/office/drawing/2014/main" id="{089EF01A-EC43-4E70-B950-54298DC36300}"/>
              </a:ext>
            </a:extLst>
          </p:cNvPr>
          <p:cNvSpPr txBox="1"/>
          <p:nvPr/>
        </p:nvSpPr>
        <p:spPr>
          <a:xfrm>
            <a:off x="8032869" y="186165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Alaskan Wildfires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8/18/19 (F36) 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519BA01A-A3AE-424F-9DA7-00A4B107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65"/>
            <a:ext cx="7947513" cy="667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AF0EE4ED-19C0-4A3E-B270-F798681DC4DD}"/>
              </a:ext>
            </a:extLst>
          </p:cNvPr>
          <p:cNvSpPr txBox="1"/>
          <p:nvPr/>
        </p:nvSpPr>
        <p:spPr>
          <a:xfrm>
            <a:off x="8032869" y="186163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Alaskan Wildfires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8/18/19 (F24) 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0B61F7AD-3157-44F3-8CED-01978E24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167"/>
            <a:ext cx="7947512" cy="66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1">
            <a:extLst>
              <a:ext uri="{FF2B5EF4-FFF2-40B4-BE49-F238E27FC236}">
                <a16:creationId xmlns:a16="http://schemas.microsoft.com/office/drawing/2014/main" id="{3F40D51F-9BDE-4AF9-98BA-A182956784E6}"/>
              </a:ext>
            </a:extLst>
          </p:cNvPr>
          <p:cNvSpPr txBox="1"/>
          <p:nvPr/>
        </p:nvSpPr>
        <p:spPr>
          <a:xfrm>
            <a:off x="8032869" y="186162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Alaskan Wildfires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8/18/19 (F12)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0C8133-216C-4E33-A236-AAC299AE2DFD}"/>
              </a:ext>
            </a:extLst>
          </p:cNvPr>
          <p:cNvSpPr txBox="1"/>
          <p:nvPr/>
        </p:nvSpPr>
        <p:spPr>
          <a:xfrm>
            <a:off x="8032869" y="2929812"/>
            <a:ext cx="3400087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did not start to indicate correct shape of high until F12 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812A4EE3-91A5-4F16-80ED-B42BD72B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163"/>
            <a:ext cx="7947517" cy="66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4BABB9-CBD9-4107-98FA-98598C0F1558}"/>
              </a:ext>
            </a:extLst>
          </p:cNvPr>
          <p:cNvSpPr txBox="1"/>
          <p:nvPr/>
        </p:nvSpPr>
        <p:spPr>
          <a:xfrm>
            <a:off x="8032864" y="186161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Alaskan Wildfires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8/18/19 (F00)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6B624E-8AAC-48B6-A59C-CC2F7A67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9" grpId="0" animBg="1"/>
      <p:bldP spid="23" grpId="0"/>
      <p:bldP spid="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81106" cy="271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 colder/better than GFSv16 over WA, OR, and NV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noticeably warmer over most of CONUS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(F120)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152D1883-ED04-45E7-B221-A0A4DCBEC4BC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10/30/19 (F96)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3839E8-C99A-4DC9-B4B4-E4A2554D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5540"/>
            <a:ext cx="7951857" cy="61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2470C-9657-439C-991E-1B211D22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78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EEAE4-5C23-41B0-B3B0-6B2701B4279A}"/>
              </a:ext>
            </a:extLst>
          </p:cNvPr>
          <p:cNvSpPr txBox="1"/>
          <p:nvPr/>
        </p:nvSpPr>
        <p:spPr>
          <a:xfrm>
            <a:off x="8032870" y="929481"/>
            <a:ext cx="3481106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had correctly colder air over MT, CO, ND, SD, NE, and MN (too cold over Northeast)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However, GFSv16 was too warm over portions of the West, Midwest, and South U.S.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3FE006C8-441B-40EE-AC4C-5AC76C8EC3F3}"/>
              </a:ext>
            </a:extLst>
          </p:cNvPr>
          <p:cNvSpPr txBox="1"/>
          <p:nvPr/>
        </p:nvSpPr>
        <p:spPr>
          <a:xfrm>
            <a:off x="8032870" y="186167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 Francisco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6/6/19 (F84) 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74AC4286-E268-41BF-A971-1AC92DB3179A}"/>
              </a:ext>
            </a:extLst>
          </p:cNvPr>
          <p:cNvSpPr txBox="1"/>
          <p:nvPr/>
        </p:nvSpPr>
        <p:spPr>
          <a:xfrm>
            <a:off x="8032870" y="186166"/>
            <a:ext cx="3400093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Southern U.S. 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8/26/19 (F120)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152D1883-ED04-45E7-B221-A0A4DCBEC4BC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Intermountain West Cold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12Z 10/30/19 (F240) 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7778AF2-28CE-47CC-8FA2-3B572FC3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729"/>
            <a:ext cx="7921690" cy="60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2E4D16-52E4-49C9-80D2-059735A5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174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9A252A71-4519-4631-A56C-14EF2DF2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729"/>
            <a:ext cx="7921690" cy="608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correctly extended colder air further south over West and Midwest</a:t>
            </a:r>
          </a:p>
          <a:p>
            <a:pPr marL="342900" marR="0" lvl="0" indent="-34290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11/12/19 (F204)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18F994B-0EE2-4916-9404-9DF52DD3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441"/>
            <a:ext cx="7914259" cy="60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B6CF-CB99-41EE-AAAE-2CF95A562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GFSv15 had a slightly better synoptic forecast</a:t>
            </a: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11/12/19 (F180)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6ADEFC-506A-4AB8-9C17-B8115BBB1D06}"/>
              </a:ext>
            </a:extLst>
          </p:cNvPr>
          <p:cNvGrpSpPr/>
          <p:nvPr/>
        </p:nvGrpSpPr>
        <p:grpSpPr>
          <a:xfrm>
            <a:off x="-1" y="765111"/>
            <a:ext cx="7926400" cy="6092890"/>
            <a:chOff x="-1" y="765111"/>
            <a:chExt cx="7926400" cy="6092890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A776687-ADBA-4AD2-8D0E-41CC09A22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65111"/>
              <a:ext cx="7926400" cy="609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A12658-E617-4828-ACFF-EF2943D5F156}"/>
                </a:ext>
              </a:extLst>
            </p:cNvPr>
            <p:cNvSpPr/>
            <p:nvPr/>
          </p:nvSpPr>
          <p:spPr>
            <a:xfrm>
              <a:off x="957943" y="920150"/>
              <a:ext cx="1038809" cy="14649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DEDDA9-937B-4370-836C-3221821A2CA9}"/>
                </a:ext>
              </a:extLst>
            </p:cNvPr>
            <p:cNvSpPr/>
            <p:nvPr/>
          </p:nvSpPr>
          <p:spPr>
            <a:xfrm>
              <a:off x="4954556" y="919680"/>
              <a:ext cx="1038809" cy="14649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E73B2E-0184-4889-A6BD-063522AEEF0F}"/>
                </a:ext>
              </a:extLst>
            </p:cNvPr>
            <p:cNvSpPr/>
            <p:nvPr/>
          </p:nvSpPr>
          <p:spPr>
            <a:xfrm>
              <a:off x="4954555" y="4039685"/>
              <a:ext cx="1038809" cy="14649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D432F2E2-7C74-403B-87AC-D2B566B2A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5109"/>
            <a:ext cx="7926400" cy="609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B6CAB9-A83B-4C86-A3CB-6FA13D6CBA14}"/>
              </a:ext>
            </a:extLst>
          </p:cNvPr>
          <p:cNvSpPr txBox="1"/>
          <p:nvPr/>
        </p:nvSpPr>
        <p:spPr>
          <a:xfrm>
            <a:off x="8032870" y="2565449"/>
            <a:ext cx="3481106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GFSv15 correctly extended colder air further south over Texas (GFSv16 too warm)</a:t>
            </a: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60F6EF-284F-463F-8707-F522586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467F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71949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 </a:t>
            </a:r>
            <a:r>
              <a:rPr lang="en-US" sz="3300" b="1" dirty="0">
                <a:solidFill>
                  <a:prstClr val="white"/>
                </a:solidFill>
                <a:latin typeface="Arial"/>
                <a:cs typeface="Arial"/>
              </a:rPr>
              <a:t>2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-m Temperature Bias: Winter/Spr.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23BE-BAF9-5447-BAF7-CF3FF830840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B6639BC8-52C0-41D4-8BF5-028A482061E9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1/10/20 (F84)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C634A-C1A0-42DC-B6BA-E3CFD1E4707A}"/>
              </a:ext>
            </a:extLst>
          </p:cNvPr>
          <p:cNvSpPr txBox="1"/>
          <p:nvPr/>
        </p:nvSpPr>
        <p:spPr>
          <a:xfrm>
            <a:off x="8078629" y="2143716"/>
            <a:ext cx="312575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09585">
              <a:buFont typeface="Arial" panose="020B0604020202020204" pitchFamily="34" charset="0"/>
              <a:buChar char="•"/>
            </a:pPr>
            <a:r>
              <a:rPr lang="en-US" sz="2130" dirty="0">
                <a:latin typeface="Arial"/>
                <a:cs typeface="Arial"/>
              </a:rPr>
              <a:t>At longer lead times, GFSv16 is overall warmer than GFSv15 over CONUS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5924FD3-2D05-4264-ACEA-2528C612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342513"/>
            <a:ext cx="7175243" cy="55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5B19695-1071-4613-BC07-8B63A867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333465"/>
            <a:ext cx="7175243" cy="551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6F834BE-5EFF-421F-8094-B19A41D6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" y="1337642"/>
            <a:ext cx="7175243" cy="55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1">
            <a:extLst>
              <a:ext uri="{FF2B5EF4-FFF2-40B4-BE49-F238E27FC236}">
                <a16:creationId xmlns:a16="http://schemas.microsoft.com/office/drawing/2014/main" id="{5F519E2F-59A2-4C23-946A-6BAEB8EB71BC}"/>
              </a:ext>
            </a:extLst>
          </p:cNvPr>
          <p:cNvSpPr txBox="1"/>
          <p:nvPr/>
        </p:nvSpPr>
        <p:spPr>
          <a:xfrm>
            <a:off x="8078629" y="1395126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noProof="0" dirty="0">
                <a:solidFill>
                  <a:srgbClr val="FF0000"/>
                </a:solidFill>
                <a:latin typeface="Arial"/>
                <a:cs typeface="Arial"/>
              </a:rPr>
              <a:t>06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1/12/20 (F126) 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890DF6FC-3B52-43DA-990D-FA5C7356033F}"/>
              </a:ext>
            </a:extLst>
          </p:cNvPr>
          <p:cNvSpPr txBox="1"/>
          <p:nvPr/>
        </p:nvSpPr>
        <p:spPr>
          <a:xfrm>
            <a:off x="8078629" y="1400402"/>
            <a:ext cx="3400093" cy="4201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</a:t>
            </a:r>
            <a:r>
              <a:rPr lang="en-US" sz="2130" b="1" dirty="0">
                <a:solidFill>
                  <a:srgbClr val="FF0000"/>
                </a:solidFill>
                <a:latin typeface="Arial"/>
                <a:cs typeface="Arial"/>
              </a:rPr>
              <a:t>18</a:t>
            </a: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1/13/20 (F162)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843D79-7C60-49C9-91FB-3EE9E9E8BF9E}"/>
              </a:ext>
            </a:extLst>
          </p:cNvPr>
          <p:cNvSpPr txBox="1"/>
          <p:nvPr/>
        </p:nvSpPr>
        <p:spPr>
          <a:xfrm>
            <a:off x="0" y="3294681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98453-7D29-4F9E-92F1-C989BC8A20BC}"/>
              </a:ext>
            </a:extLst>
          </p:cNvPr>
          <p:cNvSpPr txBox="1"/>
          <p:nvPr/>
        </p:nvSpPr>
        <p:spPr>
          <a:xfrm>
            <a:off x="3587616" y="3294681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GFSv16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99652-D3E6-4111-9F59-68E57CABBBE0}"/>
              </a:ext>
            </a:extLst>
          </p:cNvPr>
          <p:cNvSpPr txBox="1"/>
          <p:nvPr/>
        </p:nvSpPr>
        <p:spPr>
          <a:xfrm>
            <a:off x="3587616" y="6109260"/>
            <a:ext cx="1417668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prstClr val="black"/>
                </a:solidFill>
                <a:latin typeface="Arial"/>
                <a:cs typeface="Arial"/>
              </a:rPr>
              <a:t>RAP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984A9D-4B12-405B-9C7D-3FD02C85C1E8}"/>
              </a:ext>
            </a:extLst>
          </p:cNvPr>
          <p:cNvSpPr txBox="1"/>
          <p:nvPr/>
        </p:nvSpPr>
        <p:spPr>
          <a:xfrm>
            <a:off x="0" y="6109260"/>
            <a:ext cx="1286071" cy="379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v16−v15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D68B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60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6A6731A-41A5-4A5D-B7F4-165B3342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3073"/>
            <a:ext cx="7903030" cy="607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had a slightly better synoptic forecast</a:t>
            </a: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 U.S. Cold Surge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00Z 11/12/19 (F108)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6CAB9-A83B-4C86-A3CB-6FA13D6CBA14}"/>
              </a:ext>
            </a:extLst>
          </p:cNvPr>
          <p:cNvSpPr txBox="1"/>
          <p:nvPr/>
        </p:nvSpPr>
        <p:spPr>
          <a:xfrm>
            <a:off x="8032870" y="2565449"/>
            <a:ext cx="3481106" cy="30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had correct positioning of cold air over West and Central U.S.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was correctly warmer than GFSv15 over East U.S.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390D37-362D-48D2-9A2A-84A46BED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072"/>
            <a:ext cx="7903030" cy="607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538B1D-5503-44C7-B167-897F8350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8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AAFF9-F68E-40CB-9FEC-1950928AA472}"/>
              </a:ext>
            </a:extLst>
          </p:cNvPr>
          <p:cNvSpPr txBox="1"/>
          <p:nvPr/>
        </p:nvSpPr>
        <p:spPr>
          <a:xfrm>
            <a:off x="8032870" y="929481"/>
            <a:ext cx="3481106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warmer than GFSv15 over Midwest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GFSv16 was more correct with position of freezing contour</a:t>
            </a: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3D3F14AF-404E-4BE7-B407-457B09E65CA9}"/>
              </a:ext>
            </a:extLst>
          </p:cNvPr>
          <p:cNvSpPr txBox="1"/>
          <p:nvPr/>
        </p:nvSpPr>
        <p:spPr>
          <a:xfrm>
            <a:off x="8032870" y="186165"/>
            <a:ext cx="3481106" cy="7478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January Cold Blast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Valid: 12Z 1/11/20 (F84)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42074-3983-421F-8172-F4EA5868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457"/>
            <a:ext cx="7987093" cy="61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6BFA8-6F5C-4450-95E7-73F4E60B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58911"/>
            <a:ext cx="12208844" cy="65656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prstClr val="white"/>
                </a:solidFill>
                <a:latin typeface="Arial"/>
                <a:cs typeface="Arial"/>
              </a:rPr>
              <a:t>GFSv16 2-m Temperature RMSE: Winter/Spr. 2020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0DE95A-57A6-4757-BFDA-B59E3ECBC2A9}"/>
              </a:ext>
            </a:extLst>
          </p:cNvPr>
          <p:cNvGrpSpPr/>
          <p:nvPr/>
        </p:nvGrpSpPr>
        <p:grpSpPr>
          <a:xfrm>
            <a:off x="605733" y="1295119"/>
            <a:ext cx="5527792" cy="5562881"/>
            <a:chOff x="605733" y="1295119"/>
            <a:chExt cx="5527792" cy="5562881"/>
          </a:xfrm>
        </p:grpSpPr>
        <p:pic>
          <p:nvPicPr>
            <p:cNvPr id="2" name="Picture 1" descr="rmse_init00Z_TMP_Z2_fhrmean_G104WES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33" y="1330208"/>
              <a:ext cx="5527792" cy="55277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221456" y="1771508"/>
              <a:ext cx="168036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2-m T RMSE</a:t>
              </a:r>
            </a:p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(00Z cycles)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8563" y="3190400"/>
              <a:ext cx="11400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82605" y="1295119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Western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Winter/Spr. 2020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8204" y="4237641"/>
              <a:ext cx="501451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lower RMSE at longer leads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86BD5-B51B-4C7B-9DC7-789F6B9E1993}"/>
              </a:ext>
            </a:extLst>
          </p:cNvPr>
          <p:cNvGrpSpPr/>
          <p:nvPr/>
        </p:nvGrpSpPr>
        <p:grpSpPr>
          <a:xfrm>
            <a:off x="6227124" y="1289571"/>
            <a:ext cx="5535665" cy="5568429"/>
            <a:chOff x="6227124" y="1289571"/>
            <a:chExt cx="5535665" cy="55684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124" y="1330208"/>
              <a:ext cx="5527792" cy="552779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319244" y="3190400"/>
              <a:ext cx="114005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</a:p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93184" y="1289571"/>
              <a:ext cx="410976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Eastern US </a:t>
              </a:r>
              <a:r>
                <a:rPr lang="mr-IN" sz="2000" b="1" dirty="0">
                  <a:solidFill>
                    <a:prstClr val="black"/>
                  </a:solidFill>
                  <a:latin typeface="Arial"/>
                  <a:cs typeface="Arial"/>
                </a:rPr>
                <a:t>–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Winter/Spr. 2020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48275" y="4240096"/>
              <a:ext cx="501451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00" b="1" dirty="0">
                  <a:solidFill>
                    <a:srgbClr val="FF0000"/>
                  </a:solidFill>
                  <a:latin typeface="Arial"/>
                  <a:cs typeface="Arial"/>
                </a:rPr>
                <a:t>GFSv16</a:t>
              </a:r>
              <a:r>
                <a:rPr lang="en-US" sz="20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2000" dirty="0">
                  <a:solidFill>
                    <a:prstClr val="black"/>
                  </a:solidFill>
                  <a:latin typeface="Arial"/>
                  <a:cs typeface="Arial"/>
                </a:rPr>
                <a:t>has lower RMSE at longer leads </a:t>
              </a:r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665DFA-E4A8-4680-BBD0-73CE88EFCF95}"/>
                </a:ext>
              </a:extLst>
            </p:cNvPr>
            <p:cNvSpPr txBox="1"/>
            <p:nvPr/>
          </p:nvSpPr>
          <p:spPr>
            <a:xfrm>
              <a:off x="6817601" y="1765852"/>
              <a:ext cx="168026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2-m T RMSE</a:t>
              </a:r>
            </a:p>
            <a:p>
              <a:pPr algn="ctr" defTabSz="609585"/>
              <a:r>
                <a:rPr lang="en-US" sz="2000" b="1" dirty="0">
                  <a:solidFill>
                    <a:prstClr val="black"/>
                  </a:solidFill>
                  <a:latin typeface="Arial"/>
                  <a:cs typeface="Arial"/>
                </a:rPr>
                <a:t>(00Z cycles)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4126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4551</Words>
  <Application>Microsoft Office PowerPoint</Application>
  <PresentationFormat>Widescreen</PresentationFormat>
  <Paragraphs>978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Avenir Book</vt:lpstr>
      <vt:lpstr>Calibri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</dc:creator>
  <cp:lastModifiedBy>Shannon</cp:lastModifiedBy>
  <cp:revision>236</cp:revision>
  <dcterms:created xsi:type="dcterms:W3CDTF">2020-09-03T18:34:52Z</dcterms:created>
  <dcterms:modified xsi:type="dcterms:W3CDTF">2020-09-10T17:35:57Z</dcterms:modified>
</cp:coreProperties>
</file>