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2"/>
  </p:notesMasterIdLst>
  <p:sldIdLst>
    <p:sldId id="2123" r:id="rId2"/>
    <p:sldId id="2129" r:id="rId3"/>
    <p:sldId id="2124" r:id="rId4"/>
    <p:sldId id="2130" r:id="rId5"/>
    <p:sldId id="2131" r:id="rId6"/>
    <p:sldId id="372" r:id="rId7"/>
    <p:sldId id="381" r:id="rId8"/>
    <p:sldId id="383" r:id="rId9"/>
    <p:sldId id="384" r:id="rId10"/>
    <p:sldId id="2125" r:id="rId11"/>
    <p:sldId id="2128" r:id="rId12"/>
    <p:sldId id="570" r:id="rId13"/>
    <p:sldId id="519" r:id="rId14"/>
    <p:sldId id="517" r:id="rId15"/>
    <p:sldId id="557" r:id="rId16"/>
    <p:sldId id="518" r:id="rId17"/>
    <p:sldId id="556" r:id="rId18"/>
    <p:sldId id="520" r:id="rId19"/>
    <p:sldId id="521" r:id="rId20"/>
    <p:sldId id="524" r:id="rId21"/>
    <p:sldId id="558" r:id="rId22"/>
    <p:sldId id="559" r:id="rId23"/>
    <p:sldId id="525" r:id="rId24"/>
    <p:sldId id="527" r:id="rId25"/>
    <p:sldId id="526" r:id="rId26"/>
    <p:sldId id="568" r:id="rId27"/>
    <p:sldId id="569" r:id="rId28"/>
    <p:sldId id="530" r:id="rId29"/>
    <p:sldId id="532" r:id="rId30"/>
    <p:sldId id="533" r:id="rId31"/>
    <p:sldId id="535" r:id="rId32"/>
    <p:sldId id="534" r:id="rId33"/>
    <p:sldId id="537" r:id="rId34"/>
    <p:sldId id="538" r:id="rId35"/>
    <p:sldId id="540" r:id="rId36"/>
    <p:sldId id="572" r:id="rId37"/>
    <p:sldId id="560" r:id="rId38"/>
    <p:sldId id="561" r:id="rId39"/>
    <p:sldId id="562" r:id="rId40"/>
    <p:sldId id="563" r:id="rId41"/>
    <p:sldId id="564" r:id="rId42"/>
    <p:sldId id="565" r:id="rId43"/>
    <p:sldId id="2126" r:id="rId44"/>
    <p:sldId id="2133" r:id="rId45"/>
    <p:sldId id="2127" r:id="rId46"/>
    <p:sldId id="2134" r:id="rId47"/>
    <p:sldId id="2135" r:id="rId48"/>
    <p:sldId id="2136" r:id="rId49"/>
    <p:sldId id="2137" r:id="rId50"/>
    <p:sldId id="2132"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F40E"/>
    <a:srgbClr val="0520FC"/>
    <a:srgbClr val="EFE9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54"/>
    <p:restoredTop sz="94762"/>
  </p:normalViewPr>
  <p:slideViewPr>
    <p:cSldViewPr snapToGrid="0" snapToObjects="1">
      <p:cViewPr varScale="1">
        <p:scale>
          <a:sx n="110" d="100"/>
          <a:sy n="110" d="100"/>
        </p:scale>
        <p:origin x="192" y="4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0CDB98-6B40-0C40-93B4-01637D7A34D6}" type="datetimeFigureOut">
              <a:rPr lang="en-US" smtClean="0"/>
              <a:t>9/10/20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FB9043-3DDC-8E4C-B924-03B10A35AFAF}" type="slidenum">
              <a:rPr lang="en-US" smtClean="0"/>
              <a:t>‹#›</a:t>
            </a:fld>
            <a:endParaRPr lang="en-US"/>
          </a:p>
        </p:txBody>
      </p:sp>
    </p:spTree>
    <p:extLst>
      <p:ext uri="{BB962C8B-B14F-4D97-AF65-F5344CB8AC3E}">
        <p14:creationId xmlns:p14="http://schemas.microsoft.com/office/powerpoint/2010/main" val="1663728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CD14D-E8E8-CC41-A0E9-CB99E61CEB1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1DF45FA-9ECB-A346-AA8C-4211F272DE5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E96514E-4BD2-AF43-976E-88146A01A172}"/>
              </a:ext>
            </a:extLst>
          </p:cNvPr>
          <p:cNvSpPr>
            <a:spLocks noGrp="1"/>
          </p:cNvSpPr>
          <p:nvPr>
            <p:ph type="dt" sz="half" idx="10"/>
          </p:nvPr>
        </p:nvSpPr>
        <p:spPr/>
        <p:txBody>
          <a:bodyPr/>
          <a:lstStyle/>
          <a:p>
            <a:fld id="{6E029570-2801-F840-8FB8-76E5725A284C}" type="datetimeFigureOut">
              <a:rPr lang="en-US" smtClean="0"/>
              <a:t>9/10/20</a:t>
            </a:fld>
            <a:endParaRPr lang="en-US"/>
          </a:p>
        </p:txBody>
      </p:sp>
      <p:sp>
        <p:nvSpPr>
          <p:cNvPr id="5" name="Footer Placeholder 4">
            <a:extLst>
              <a:ext uri="{FF2B5EF4-FFF2-40B4-BE49-F238E27FC236}">
                <a16:creationId xmlns:a16="http://schemas.microsoft.com/office/drawing/2014/main" id="{FB29885A-C80E-D640-ACC5-9A2D578307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D9B7F4-12AE-794C-91DF-30A96D574D07}"/>
              </a:ext>
            </a:extLst>
          </p:cNvPr>
          <p:cNvSpPr>
            <a:spLocks noGrp="1"/>
          </p:cNvSpPr>
          <p:nvPr>
            <p:ph type="sldNum" sz="quarter" idx="12"/>
          </p:nvPr>
        </p:nvSpPr>
        <p:spPr/>
        <p:txBody>
          <a:bodyPr/>
          <a:lstStyle/>
          <a:p>
            <a:fld id="{435F9B76-D560-AE4E-9C3A-F7EFED5390BD}" type="slidenum">
              <a:rPr lang="en-US" smtClean="0"/>
              <a:t>‹#›</a:t>
            </a:fld>
            <a:endParaRPr lang="en-US"/>
          </a:p>
        </p:txBody>
      </p:sp>
    </p:spTree>
    <p:extLst>
      <p:ext uri="{BB962C8B-B14F-4D97-AF65-F5344CB8AC3E}">
        <p14:creationId xmlns:p14="http://schemas.microsoft.com/office/powerpoint/2010/main" val="29226687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97E2A-52C5-5249-A274-5367E9FD276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8FFF254-AFBF-AB43-A24A-AA515063E33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C318C3-2A3B-A34D-A7AD-3A70313E6F9B}"/>
              </a:ext>
            </a:extLst>
          </p:cNvPr>
          <p:cNvSpPr>
            <a:spLocks noGrp="1"/>
          </p:cNvSpPr>
          <p:nvPr>
            <p:ph type="dt" sz="half" idx="10"/>
          </p:nvPr>
        </p:nvSpPr>
        <p:spPr/>
        <p:txBody>
          <a:bodyPr/>
          <a:lstStyle/>
          <a:p>
            <a:fld id="{6E029570-2801-F840-8FB8-76E5725A284C}" type="datetimeFigureOut">
              <a:rPr lang="en-US" smtClean="0"/>
              <a:t>9/10/20</a:t>
            </a:fld>
            <a:endParaRPr lang="en-US"/>
          </a:p>
        </p:txBody>
      </p:sp>
      <p:sp>
        <p:nvSpPr>
          <p:cNvPr id="5" name="Footer Placeholder 4">
            <a:extLst>
              <a:ext uri="{FF2B5EF4-FFF2-40B4-BE49-F238E27FC236}">
                <a16:creationId xmlns:a16="http://schemas.microsoft.com/office/drawing/2014/main" id="{F7658A4E-5AD3-7148-96A6-1DD598BF1A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C3DDCE-0783-414C-B0E4-0E68EAF3E594}"/>
              </a:ext>
            </a:extLst>
          </p:cNvPr>
          <p:cNvSpPr>
            <a:spLocks noGrp="1"/>
          </p:cNvSpPr>
          <p:nvPr>
            <p:ph type="sldNum" sz="quarter" idx="12"/>
          </p:nvPr>
        </p:nvSpPr>
        <p:spPr/>
        <p:txBody>
          <a:bodyPr/>
          <a:lstStyle/>
          <a:p>
            <a:fld id="{435F9B76-D560-AE4E-9C3A-F7EFED5390BD}" type="slidenum">
              <a:rPr lang="en-US" smtClean="0"/>
              <a:t>‹#›</a:t>
            </a:fld>
            <a:endParaRPr lang="en-US"/>
          </a:p>
        </p:txBody>
      </p:sp>
    </p:spTree>
    <p:extLst>
      <p:ext uri="{BB962C8B-B14F-4D97-AF65-F5344CB8AC3E}">
        <p14:creationId xmlns:p14="http://schemas.microsoft.com/office/powerpoint/2010/main" val="33993714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40EFDD5-04A0-3947-A919-33828E071D9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3DB636B-8167-024D-B342-5C369FA2124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532E73-B95F-DA48-AD07-6C518513A373}"/>
              </a:ext>
            </a:extLst>
          </p:cNvPr>
          <p:cNvSpPr>
            <a:spLocks noGrp="1"/>
          </p:cNvSpPr>
          <p:nvPr>
            <p:ph type="dt" sz="half" idx="10"/>
          </p:nvPr>
        </p:nvSpPr>
        <p:spPr/>
        <p:txBody>
          <a:bodyPr/>
          <a:lstStyle/>
          <a:p>
            <a:fld id="{6E029570-2801-F840-8FB8-76E5725A284C}" type="datetimeFigureOut">
              <a:rPr lang="en-US" smtClean="0"/>
              <a:t>9/10/20</a:t>
            </a:fld>
            <a:endParaRPr lang="en-US"/>
          </a:p>
        </p:txBody>
      </p:sp>
      <p:sp>
        <p:nvSpPr>
          <p:cNvPr id="5" name="Footer Placeholder 4">
            <a:extLst>
              <a:ext uri="{FF2B5EF4-FFF2-40B4-BE49-F238E27FC236}">
                <a16:creationId xmlns:a16="http://schemas.microsoft.com/office/drawing/2014/main" id="{1030AE5D-8E25-A448-89A2-A7C0162FAD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2EF079-9835-9C49-8B32-6BACC9456970}"/>
              </a:ext>
            </a:extLst>
          </p:cNvPr>
          <p:cNvSpPr>
            <a:spLocks noGrp="1"/>
          </p:cNvSpPr>
          <p:nvPr>
            <p:ph type="sldNum" sz="quarter" idx="12"/>
          </p:nvPr>
        </p:nvSpPr>
        <p:spPr/>
        <p:txBody>
          <a:bodyPr/>
          <a:lstStyle/>
          <a:p>
            <a:fld id="{435F9B76-D560-AE4E-9C3A-F7EFED5390BD}" type="slidenum">
              <a:rPr lang="en-US" smtClean="0"/>
              <a:t>‹#›</a:t>
            </a:fld>
            <a:endParaRPr lang="en-US"/>
          </a:p>
        </p:txBody>
      </p:sp>
    </p:spTree>
    <p:extLst>
      <p:ext uri="{BB962C8B-B14F-4D97-AF65-F5344CB8AC3E}">
        <p14:creationId xmlns:p14="http://schemas.microsoft.com/office/powerpoint/2010/main" val="27699554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2CFE2-42CC-D941-8C36-DA884B338E3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6D57E6-33A8-4445-85A2-D52945DC33D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F01A4C-F161-3F4E-9F8F-54D8C14DC112}"/>
              </a:ext>
            </a:extLst>
          </p:cNvPr>
          <p:cNvSpPr>
            <a:spLocks noGrp="1"/>
          </p:cNvSpPr>
          <p:nvPr>
            <p:ph type="dt" sz="half" idx="10"/>
          </p:nvPr>
        </p:nvSpPr>
        <p:spPr/>
        <p:txBody>
          <a:bodyPr/>
          <a:lstStyle/>
          <a:p>
            <a:fld id="{6E029570-2801-F840-8FB8-76E5725A284C}" type="datetimeFigureOut">
              <a:rPr lang="en-US" smtClean="0"/>
              <a:t>9/10/20</a:t>
            </a:fld>
            <a:endParaRPr lang="en-US"/>
          </a:p>
        </p:txBody>
      </p:sp>
      <p:sp>
        <p:nvSpPr>
          <p:cNvPr id="5" name="Footer Placeholder 4">
            <a:extLst>
              <a:ext uri="{FF2B5EF4-FFF2-40B4-BE49-F238E27FC236}">
                <a16:creationId xmlns:a16="http://schemas.microsoft.com/office/drawing/2014/main" id="{0106605C-EAA1-894D-ADCF-3FACA9DEE2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3057EF-0510-7042-B845-C3F6C61EC7B8}"/>
              </a:ext>
            </a:extLst>
          </p:cNvPr>
          <p:cNvSpPr>
            <a:spLocks noGrp="1"/>
          </p:cNvSpPr>
          <p:nvPr>
            <p:ph type="sldNum" sz="quarter" idx="12"/>
          </p:nvPr>
        </p:nvSpPr>
        <p:spPr/>
        <p:txBody>
          <a:bodyPr/>
          <a:lstStyle/>
          <a:p>
            <a:fld id="{435F9B76-D560-AE4E-9C3A-F7EFED5390BD}" type="slidenum">
              <a:rPr lang="en-US" smtClean="0"/>
              <a:t>‹#›</a:t>
            </a:fld>
            <a:endParaRPr lang="en-US"/>
          </a:p>
        </p:txBody>
      </p:sp>
    </p:spTree>
    <p:extLst>
      <p:ext uri="{BB962C8B-B14F-4D97-AF65-F5344CB8AC3E}">
        <p14:creationId xmlns:p14="http://schemas.microsoft.com/office/powerpoint/2010/main" val="4257158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C7CEB-92EA-9745-A823-C11CEB84FCE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9F494C8-65E4-974F-87B8-D04E23853B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D4A72B8-DEAE-1147-A6F8-89382EC63215}"/>
              </a:ext>
            </a:extLst>
          </p:cNvPr>
          <p:cNvSpPr>
            <a:spLocks noGrp="1"/>
          </p:cNvSpPr>
          <p:nvPr>
            <p:ph type="dt" sz="half" idx="10"/>
          </p:nvPr>
        </p:nvSpPr>
        <p:spPr/>
        <p:txBody>
          <a:bodyPr/>
          <a:lstStyle/>
          <a:p>
            <a:fld id="{6E029570-2801-F840-8FB8-76E5725A284C}" type="datetimeFigureOut">
              <a:rPr lang="en-US" smtClean="0"/>
              <a:t>9/10/20</a:t>
            </a:fld>
            <a:endParaRPr lang="en-US"/>
          </a:p>
        </p:txBody>
      </p:sp>
      <p:sp>
        <p:nvSpPr>
          <p:cNvPr id="5" name="Footer Placeholder 4">
            <a:extLst>
              <a:ext uri="{FF2B5EF4-FFF2-40B4-BE49-F238E27FC236}">
                <a16:creationId xmlns:a16="http://schemas.microsoft.com/office/drawing/2014/main" id="{A08A675F-E2E8-0B48-94F3-BA55647039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312255-2F1B-BB4F-A318-F7087EF7DF97}"/>
              </a:ext>
            </a:extLst>
          </p:cNvPr>
          <p:cNvSpPr>
            <a:spLocks noGrp="1"/>
          </p:cNvSpPr>
          <p:nvPr>
            <p:ph type="sldNum" sz="quarter" idx="12"/>
          </p:nvPr>
        </p:nvSpPr>
        <p:spPr/>
        <p:txBody>
          <a:bodyPr/>
          <a:lstStyle/>
          <a:p>
            <a:fld id="{435F9B76-D560-AE4E-9C3A-F7EFED5390BD}" type="slidenum">
              <a:rPr lang="en-US" smtClean="0"/>
              <a:t>‹#›</a:t>
            </a:fld>
            <a:endParaRPr lang="en-US"/>
          </a:p>
        </p:txBody>
      </p:sp>
    </p:spTree>
    <p:extLst>
      <p:ext uri="{BB962C8B-B14F-4D97-AF65-F5344CB8AC3E}">
        <p14:creationId xmlns:p14="http://schemas.microsoft.com/office/powerpoint/2010/main" val="235991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C1708-FECF-B54E-8E61-63B3170057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CDDCA9-CCB1-5741-9BA0-80D36551589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86E2587-B4FA-6D45-B871-F69034D84C3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053A36C-52B7-6A42-B6ED-5833F459E0ED}"/>
              </a:ext>
            </a:extLst>
          </p:cNvPr>
          <p:cNvSpPr>
            <a:spLocks noGrp="1"/>
          </p:cNvSpPr>
          <p:nvPr>
            <p:ph type="dt" sz="half" idx="10"/>
          </p:nvPr>
        </p:nvSpPr>
        <p:spPr/>
        <p:txBody>
          <a:bodyPr/>
          <a:lstStyle/>
          <a:p>
            <a:fld id="{6E029570-2801-F840-8FB8-76E5725A284C}" type="datetimeFigureOut">
              <a:rPr lang="en-US" smtClean="0"/>
              <a:t>9/10/20</a:t>
            </a:fld>
            <a:endParaRPr lang="en-US"/>
          </a:p>
        </p:txBody>
      </p:sp>
      <p:sp>
        <p:nvSpPr>
          <p:cNvPr id="6" name="Footer Placeholder 5">
            <a:extLst>
              <a:ext uri="{FF2B5EF4-FFF2-40B4-BE49-F238E27FC236}">
                <a16:creationId xmlns:a16="http://schemas.microsoft.com/office/drawing/2014/main" id="{F702E654-E791-2245-AD07-FD16A16406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4EF846-7119-054A-B812-13E2F0E49FE6}"/>
              </a:ext>
            </a:extLst>
          </p:cNvPr>
          <p:cNvSpPr>
            <a:spLocks noGrp="1"/>
          </p:cNvSpPr>
          <p:nvPr>
            <p:ph type="sldNum" sz="quarter" idx="12"/>
          </p:nvPr>
        </p:nvSpPr>
        <p:spPr/>
        <p:txBody>
          <a:bodyPr/>
          <a:lstStyle/>
          <a:p>
            <a:fld id="{435F9B76-D560-AE4E-9C3A-F7EFED5390BD}" type="slidenum">
              <a:rPr lang="en-US" smtClean="0"/>
              <a:t>‹#›</a:t>
            </a:fld>
            <a:endParaRPr lang="en-US"/>
          </a:p>
        </p:txBody>
      </p:sp>
    </p:spTree>
    <p:extLst>
      <p:ext uri="{BB962C8B-B14F-4D97-AF65-F5344CB8AC3E}">
        <p14:creationId xmlns:p14="http://schemas.microsoft.com/office/powerpoint/2010/main" val="33678333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FE8E3-2A89-3646-94E2-BEE22AC1E66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A601548-A705-1244-A674-AEC49397523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F45014B-9229-E04C-A9E7-1BB498CACB3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18D29A7-DF36-8B43-B5EB-3CF1FC266D9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CC1F59A-157C-F843-B50F-27F03067C1C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76E4DA7-18D3-0649-999A-66572C58681C}"/>
              </a:ext>
            </a:extLst>
          </p:cNvPr>
          <p:cNvSpPr>
            <a:spLocks noGrp="1"/>
          </p:cNvSpPr>
          <p:nvPr>
            <p:ph type="dt" sz="half" idx="10"/>
          </p:nvPr>
        </p:nvSpPr>
        <p:spPr/>
        <p:txBody>
          <a:bodyPr/>
          <a:lstStyle/>
          <a:p>
            <a:fld id="{6E029570-2801-F840-8FB8-76E5725A284C}" type="datetimeFigureOut">
              <a:rPr lang="en-US" smtClean="0"/>
              <a:t>9/10/20</a:t>
            </a:fld>
            <a:endParaRPr lang="en-US"/>
          </a:p>
        </p:txBody>
      </p:sp>
      <p:sp>
        <p:nvSpPr>
          <p:cNvPr id="8" name="Footer Placeholder 7">
            <a:extLst>
              <a:ext uri="{FF2B5EF4-FFF2-40B4-BE49-F238E27FC236}">
                <a16:creationId xmlns:a16="http://schemas.microsoft.com/office/drawing/2014/main" id="{2E5ADF46-6ECA-884D-AB2F-2228A2E5B5E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F5B0327-6BA2-534B-8817-AC67C7E55E76}"/>
              </a:ext>
            </a:extLst>
          </p:cNvPr>
          <p:cNvSpPr>
            <a:spLocks noGrp="1"/>
          </p:cNvSpPr>
          <p:nvPr>
            <p:ph type="sldNum" sz="quarter" idx="12"/>
          </p:nvPr>
        </p:nvSpPr>
        <p:spPr/>
        <p:txBody>
          <a:bodyPr/>
          <a:lstStyle/>
          <a:p>
            <a:fld id="{435F9B76-D560-AE4E-9C3A-F7EFED5390BD}" type="slidenum">
              <a:rPr lang="en-US" smtClean="0"/>
              <a:t>‹#›</a:t>
            </a:fld>
            <a:endParaRPr lang="en-US"/>
          </a:p>
        </p:txBody>
      </p:sp>
    </p:spTree>
    <p:extLst>
      <p:ext uri="{BB962C8B-B14F-4D97-AF65-F5344CB8AC3E}">
        <p14:creationId xmlns:p14="http://schemas.microsoft.com/office/powerpoint/2010/main" val="2518282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14897-19BE-BD4B-9086-4F6192F4610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48B8E98-FDC5-C949-9DBD-28788557D59D}"/>
              </a:ext>
            </a:extLst>
          </p:cNvPr>
          <p:cNvSpPr>
            <a:spLocks noGrp="1"/>
          </p:cNvSpPr>
          <p:nvPr>
            <p:ph type="dt" sz="half" idx="10"/>
          </p:nvPr>
        </p:nvSpPr>
        <p:spPr/>
        <p:txBody>
          <a:bodyPr/>
          <a:lstStyle/>
          <a:p>
            <a:fld id="{6E029570-2801-F840-8FB8-76E5725A284C}" type="datetimeFigureOut">
              <a:rPr lang="en-US" smtClean="0"/>
              <a:t>9/10/20</a:t>
            </a:fld>
            <a:endParaRPr lang="en-US"/>
          </a:p>
        </p:txBody>
      </p:sp>
      <p:sp>
        <p:nvSpPr>
          <p:cNvPr id="4" name="Footer Placeholder 3">
            <a:extLst>
              <a:ext uri="{FF2B5EF4-FFF2-40B4-BE49-F238E27FC236}">
                <a16:creationId xmlns:a16="http://schemas.microsoft.com/office/drawing/2014/main" id="{D51E0FFE-7374-9043-8953-2A37E10C961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CFA84E9-0C2B-C945-8844-2817CE92BFDC}"/>
              </a:ext>
            </a:extLst>
          </p:cNvPr>
          <p:cNvSpPr>
            <a:spLocks noGrp="1"/>
          </p:cNvSpPr>
          <p:nvPr>
            <p:ph type="sldNum" sz="quarter" idx="12"/>
          </p:nvPr>
        </p:nvSpPr>
        <p:spPr/>
        <p:txBody>
          <a:bodyPr/>
          <a:lstStyle/>
          <a:p>
            <a:fld id="{435F9B76-D560-AE4E-9C3A-F7EFED5390BD}" type="slidenum">
              <a:rPr lang="en-US" smtClean="0"/>
              <a:t>‹#›</a:t>
            </a:fld>
            <a:endParaRPr lang="en-US"/>
          </a:p>
        </p:txBody>
      </p:sp>
    </p:spTree>
    <p:extLst>
      <p:ext uri="{BB962C8B-B14F-4D97-AF65-F5344CB8AC3E}">
        <p14:creationId xmlns:p14="http://schemas.microsoft.com/office/powerpoint/2010/main" val="1024082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1572FE9-6D63-B548-BEAF-5D7F9FEF6A73}"/>
              </a:ext>
            </a:extLst>
          </p:cNvPr>
          <p:cNvSpPr>
            <a:spLocks noGrp="1"/>
          </p:cNvSpPr>
          <p:nvPr>
            <p:ph type="dt" sz="half" idx="10"/>
          </p:nvPr>
        </p:nvSpPr>
        <p:spPr/>
        <p:txBody>
          <a:bodyPr/>
          <a:lstStyle/>
          <a:p>
            <a:fld id="{6E029570-2801-F840-8FB8-76E5725A284C}" type="datetimeFigureOut">
              <a:rPr lang="en-US" smtClean="0"/>
              <a:t>9/10/20</a:t>
            </a:fld>
            <a:endParaRPr lang="en-US"/>
          </a:p>
        </p:txBody>
      </p:sp>
      <p:sp>
        <p:nvSpPr>
          <p:cNvPr id="3" name="Footer Placeholder 2">
            <a:extLst>
              <a:ext uri="{FF2B5EF4-FFF2-40B4-BE49-F238E27FC236}">
                <a16:creationId xmlns:a16="http://schemas.microsoft.com/office/drawing/2014/main" id="{506E3ECB-DB38-F746-B811-3800B6032E7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552BFF8-2A9A-7248-B0BD-69025D075CFD}"/>
              </a:ext>
            </a:extLst>
          </p:cNvPr>
          <p:cNvSpPr>
            <a:spLocks noGrp="1"/>
          </p:cNvSpPr>
          <p:nvPr>
            <p:ph type="sldNum" sz="quarter" idx="12"/>
          </p:nvPr>
        </p:nvSpPr>
        <p:spPr/>
        <p:txBody>
          <a:bodyPr/>
          <a:lstStyle/>
          <a:p>
            <a:fld id="{435F9B76-D560-AE4E-9C3A-F7EFED5390BD}" type="slidenum">
              <a:rPr lang="en-US" smtClean="0"/>
              <a:t>‹#›</a:t>
            </a:fld>
            <a:endParaRPr lang="en-US"/>
          </a:p>
        </p:txBody>
      </p:sp>
    </p:spTree>
    <p:extLst>
      <p:ext uri="{BB962C8B-B14F-4D97-AF65-F5344CB8AC3E}">
        <p14:creationId xmlns:p14="http://schemas.microsoft.com/office/powerpoint/2010/main" val="11236796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8F4D8-FE63-1245-BBB3-182A4C5A0E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36A5CDA-0C72-074E-BA6B-DA936B1F01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B66BBC5-CFD8-934F-80E6-AD30848F46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6D775B-AA0F-504F-B2CE-C1A2C3263420}"/>
              </a:ext>
            </a:extLst>
          </p:cNvPr>
          <p:cNvSpPr>
            <a:spLocks noGrp="1"/>
          </p:cNvSpPr>
          <p:nvPr>
            <p:ph type="dt" sz="half" idx="10"/>
          </p:nvPr>
        </p:nvSpPr>
        <p:spPr/>
        <p:txBody>
          <a:bodyPr/>
          <a:lstStyle/>
          <a:p>
            <a:fld id="{6E029570-2801-F840-8FB8-76E5725A284C}" type="datetimeFigureOut">
              <a:rPr lang="en-US" smtClean="0"/>
              <a:t>9/10/20</a:t>
            </a:fld>
            <a:endParaRPr lang="en-US"/>
          </a:p>
        </p:txBody>
      </p:sp>
      <p:sp>
        <p:nvSpPr>
          <p:cNvPr id="6" name="Footer Placeholder 5">
            <a:extLst>
              <a:ext uri="{FF2B5EF4-FFF2-40B4-BE49-F238E27FC236}">
                <a16:creationId xmlns:a16="http://schemas.microsoft.com/office/drawing/2014/main" id="{D8B68EDB-93A5-EA42-9DF2-F86E23600D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46A1AB-5EDC-1948-A3B2-489A657DCA5C}"/>
              </a:ext>
            </a:extLst>
          </p:cNvPr>
          <p:cNvSpPr>
            <a:spLocks noGrp="1"/>
          </p:cNvSpPr>
          <p:nvPr>
            <p:ph type="sldNum" sz="quarter" idx="12"/>
          </p:nvPr>
        </p:nvSpPr>
        <p:spPr/>
        <p:txBody>
          <a:bodyPr/>
          <a:lstStyle/>
          <a:p>
            <a:fld id="{435F9B76-D560-AE4E-9C3A-F7EFED5390BD}" type="slidenum">
              <a:rPr lang="en-US" smtClean="0"/>
              <a:t>‹#›</a:t>
            </a:fld>
            <a:endParaRPr lang="en-US"/>
          </a:p>
        </p:txBody>
      </p:sp>
    </p:spTree>
    <p:extLst>
      <p:ext uri="{BB962C8B-B14F-4D97-AF65-F5344CB8AC3E}">
        <p14:creationId xmlns:p14="http://schemas.microsoft.com/office/powerpoint/2010/main" val="3245807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60FAB-E146-DA42-9E2F-77CC23B9E7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B008975-86E0-2D44-AC47-5742049D26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AE9D2AB-5842-2244-8CD5-D35D8EDA69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9626EE-C060-9848-B325-A3C0C3B07ABB}"/>
              </a:ext>
            </a:extLst>
          </p:cNvPr>
          <p:cNvSpPr>
            <a:spLocks noGrp="1"/>
          </p:cNvSpPr>
          <p:nvPr>
            <p:ph type="dt" sz="half" idx="10"/>
          </p:nvPr>
        </p:nvSpPr>
        <p:spPr/>
        <p:txBody>
          <a:bodyPr/>
          <a:lstStyle/>
          <a:p>
            <a:fld id="{6E029570-2801-F840-8FB8-76E5725A284C}" type="datetimeFigureOut">
              <a:rPr lang="en-US" smtClean="0"/>
              <a:t>9/10/20</a:t>
            </a:fld>
            <a:endParaRPr lang="en-US"/>
          </a:p>
        </p:txBody>
      </p:sp>
      <p:sp>
        <p:nvSpPr>
          <p:cNvPr id="6" name="Footer Placeholder 5">
            <a:extLst>
              <a:ext uri="{FF2B5EF4-FFF2-40B4-BE49-F238E27FC236}">
                <a16:creationId xmlns:a16="http://schemas.microsoft.com/office/drawing/2014/main" id="{1F810A7E-6154-A440-8084-ECB250A064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22AFDF-BC56-554A-BC18-EFD971B874FD}"/>
              </a:ext>
            </a:extLst>
          </p:cNvPr>
          <p:cNvSpPr>
            <a:spLocks noGrp="1"/>
          </p:cNvSpPr>
          <p:nvPr>
            <p:ph type="sldNum" sz="quarter" idx="12"/>
          </p:nvPr>
        </p:nvSpPr>
        <p:spPr/>
        <p:txBody>
          <a:bodyPr/>
          <a:lstStyle/>
          <a:p>
            <a:fld id="{435F9B76-D560-AE4E-9C3A-F7EFED5390BD}" type="slidenum">
              <a:rPr lang="en-US" smtClean="0"/>
              <a:t>‹#›</a:t>
            </a:fld>
            <a:endParaRPr lang="en-US"/>
          </a:p>
        </p:txBody>
      </p:sp>
    </p:spTree>
    <p:extLst>
      <p:ext uri="{BB962C8B-B14F-4D97-AF65-F5344CB8AC3E}">
        <p14:creationId xmlns:p14="http://schemas.microsoft.com/office/powerpoint/2010/main" val="20757764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A75BC49-E666-D142-B1ED-16D05BD571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E95C5A0-1EBF-484A-B4A1-FB0CDEAF6E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7AF433-3FF6-5042-8CAF-65C2DE294C4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029570-2801-F840-8FB8-76E5725A284C}" type="datetimeFigureOut">
              <a:rPr lang="en-US" smtClean="0"/>
              <a:t>9/10/20</a:t>
            </a:fld>
            <a:endParaRPr lang="en-US"/>
          </a:p>
        </p:txBody>
      </p:sp>
      <p:sp>
        <p:nvSpPr>
          <p:cNvPr id="5" name="Footer Placeholder 4">
            <a:extLst>
              <a:ext uri="{FF2B5EF4-FFF2-40B4-BE49-F238E27FC236}">
                <a16:creationId xmlns:a16="http://schemas.microsoft.com/office/drawing/2014/main" id="{D613D067-77BA-7C4C-A856-616ABDE898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BBE578C-EECC-814C-BC66-EE569FCA6D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5F9B76-D560-AE4E-9C3A-F7EFED5390BD}" type="slidenum">
              <a:rPr lang="en-US" smtClean="0"/>
              <a:t>‹#›</a:t>
            </a:fld>
            <a:endParaRPr lang="en-US"/>
          </a:p>
        </p:txBody>
      </p:sp>
    </p:spTree>
    <p:extLst>
      <p:ext uri="{BB962C8B-B14F-4D97-AF65-F5344CB8AC3E}">
        <p14:creationId xmlns:p14="http://schemas.microsoft.com/office/powerpoint/2010/main" val="13884216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9.gif"/><Relationship Id="rId4" Type="http://schemas.openxmlformats.org/officeDocument/2006/relationships/image" Target="../media/image18.gif"/></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0.gif"/></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1.gif"/></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2.gif"/></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3.gif"/></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5.gif"/><Relationship Id="rId4" Type="http://schemas.openxmlformats.org/officeDocument/2006/relationships/image" Target="../media/image4.gif"/></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4.gif"/></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5.gif"/><Relationship Id="rId5" Type="http://schemas.openxmlformats.org/officeDocument/2006/relationships/image" Target="../media/image19.gif"/><Relationship Id="rId4" Type="http://schemas.openxmlformats.org/officeDocument/2006/relationships/image" Target="../media/image18.gif"/></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6.gif"/></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9.gif"/><Relationship Id="rId5" Type="http://schemas.openxmlformats.org/officeDocument/2006/relationships/image" Target="../media/image32.gif"/><Relationship Id="rId4" Type="http://schemas.openxmlformats.org/officeDocument/2006/relationships/image" Target="../media/image31.gif"/></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5.gif"/></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6.gif"/></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7.gif"/></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8.gif"/></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9.gif"/></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0.gif"/></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1.gif"/></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2.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4.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5.pn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7.gif"/><Relationship Id="rId5" Type="http://schemas.openxmlformats.org/officeDocument/2006/relationships/image" Target="../media/image46.gif"/><Relationship Id="rId4" Type="http://schemas.openxmlformats.org/officeDocument/2006/relationships/image" Target="../media/image19.gif"/></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9.gif"/><Relationship Id="rId5" Type="http://schemas.openxmlformats.org/officeDocument/2006/relationships/image" Target="../media/image48.gif"/><Relationship Id="rId4" Type="http://schemas.openxmlformats.org/officeDocument/2006/relationships/image" Target="../media/image19.gif"/></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0.gif"/></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1.gi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2.gif"/></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3.png"/></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4.gi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5.gi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6.gif"/></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80993" y="601216"/>
            <a:ext cx="10961036" cy="658469"/>
          </a:xfrm>
          <a:prstGeom prst="rect">
            <a:avLst/>
          </a:prstGeom>
          <a:solidFill>
            <a:srgbClr val="226BAB"/>
          </a:solidFill>
          <a:ln>
            <a:noFill/>
          </a:ln>
          <a:effectLst/>
        </p:spPr>
        <p:style>
          <a:lnRef idx="1">
            <a:schemeClr val="accent1"/>
          </a:lnRef>
          <a:fillRef idx="3">
            <a:schemeClr val="accent1"/>
          </a:fillRef>
          <a:effectRef idx="2">
            <a:schemeClr val="accent1"/>
          </a:effectRef>
          <a:fontRef idx="minor">
            <a:schemeClr val="lt1"/>
          </a:fontRef>
        </p:style>
        <p:txBody>
          <a:bodyPr lIns="162532" tIns="81265" rIns="162532" bIns="81265" rtlCol="0" anchor="ctr"/>
          <a:lstStyle/>
          <a:p>
            <a:pPr algn="ctr"/>
            <a:endParaRPr lang="en-US" sz="4000" dirty="0">
              <a:latin typeface="Arial" panose="020B0604020202020204" pitchFamily="34" charset="0"/>
              <a:cs typeface="Arial" panose="020B0604020202020204" pitchFamily="34" charset="0"/>
            </a:endParaRPr>
          </a:p>
        </p:txBody>
      </p:sp>
      <p:sp>
        <p:nvSpPr>
          <p:cNvPr id="8" name="TextBox 7"/>
          <p:cNvSpPr txBox="1"/>
          <p:nvPr/>
        </p:nvSpPr>
        <p:spPr>
          <a:xfrm>
            <a:off x="680993" y="65241"/>
            <a:ext cx="10961036" cy="471894"/>
          </a:xfrm>
          <a:prstGeom prst="rect">
            <a:avLst/>
          </a:prstGeom>
          <a:solidFill>
            <a:srgbClr val="5BA4E3"/>
          </a:solidFill>
        </p:spPr>
        <p:txBody>
          <a:bodyPr wrap="square" lIns="162532" tIns="81265" rIns="162532" bIns="81265" rtlCol="0">
            <a:spAutoFit/>
          </a:bodyPr>
          <a:lstStyle/>
          <a:p>
            <a:pPr algn="ctr"/>
            <a:r>
              <a:rPr lang="en-US" sz="2000" dirty="0">
                <a:solidFill>
                  <a:srgbClr val="1A467F"/>
                </a:solidFill>
                <a:latin typeface="Avenir Book"/>
                <a:cs typeface="Avenir Book"/>
              </a:rPr>
              <a:t>NATIONAL OCEANIC AND ATMOSPHERIC ADMINISTRATION</a:t>
            </a:r>
          </a:p>
        </p:txBody>
      </p:sp>
      <p:sp>
        <p:nvSpPr>
          <p:cNvPr id="11" name="Oval 10"/>
          <p:cNvSpPr>
            <a:spLocks noChangeAspect="1"/>
          </p:cNvSpPr>
          <p:nvPr/>
        </p:nvSpPr>
        <p:spPr>
          <a:xfrm>
            <a:off x="66710" y="36818"/>
            <a:ext cx="1206375" cy="1283343"/>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62532" tIns="81265" rIns="162532" bIns="81265" rtlCol="0" anchor="ctr"/>
          <a:lstStyle/>
          <a:p>
            <a:pPr algn="ctr"/>
            <a:endParaRPr lang="en-US" sz="2400"/>
          </a:p>
        </p:txBody>
      </p:sp>
      <p:pic>
        <p:nvPicPr>
          <p:cNvPr id="12" name="Picture 11" descr="2000px-Seal_of_the_United_States_Department_of_Commerce.sv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709" y="107564"/>
            <a:ext cx="1129099" cy="1147249"/>
          </a:xfrm>
          <a:prstGeom prst="rect">
            <a:avLst/>
          </a:prstGeom>
        </p:spPr>
      </p:pic>
      <p:sp>
        <p:nvSpPr>
          <p:cNvPr id="15" name="Oval 14"/>
          <p:cNvSpPr>
            <a:spLocks/>
          </p:cNvSpPr>
          <p:nvPr/>
        </p:nvSpPr>
        <p:spPr>
          <a:xfrm>
            <a:off x="10940878" y="51938"/>
            <a:ext cx="1267967" cy="1267967"/>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62532" tIns="81265" rIns="162532" bIns="81265" rtlCol="0" anchor="ctr"/>
          <a:lstStyle/>
          <a:p>
            <a:pPr algn="ctr"/>
            <a:endParaRPr lang="en-US" sz="2400"/>
          </a:p>
        </p:txBody>
      </p:sp>
      <p:pic>
        <p:nvPicPr>
          <p:cNvPr id="10" name="Picture 9" descr="1024px-NOAA_logo.svg.png"/>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1002952" y="122680"/>
            <a:ext cx="1121664" cy="1121664"/>
          </a:xfrm>
          <a:prstGeom prst="rect">
            <a:avLst/>
          </a:prstGeom>
        </p:spPr>
      </p:pic>
      <p:sp>
        <p:nvSpPr>
          <p:cNvPr id="16" name="TextBox 15"/>
          <p:cNvSpPr txBox="1"/>
          <p:nvPr/>
        </p:nvSpPr>
        <p:spPr>
          <a:xfrm>
            <a:off x="1" y="558911"/>
            <a:ext cx="12208844" cy="697661"/>
          </a:xfrm>
          <a:prstGeom prst="rect">
            <a:avLst/>
          </a:prstGeom>
          <a:noFill/>
        </p:spPr>
        <p:txBody>
          <a:bodyPr wrap="square" lIns="162532" tIns="81265" rIns="162532" bIns="81265" rtlCol="0">
            <a:spAutoFit/>
          </a:bodyPr>
          <a:lstStyle/>
          <a:p>
            <a:pPr algn="ctr"/>
            <a:r>
              <a:rPr lang="en-US" sz="3467" b="1" dirty="0">
                <a:solidFill>
                  <a:schemeClr val="bg1"/>
                </a:solidFill>
                <a:latin typeface="Arial"/>
                <a:cs typeface="Arial"/>
              </a:rPr>
              <a:t>GFSv16 Vertical Profile Assessment</a:t>
            </a:r>
          </a:p>
        </p:txBody>
      </p:sp>
      <p:sp>
        <p:nvSpPr>
          <p:cNvPr id="21" name="TextBox 20">
            <a:extLst>
              <a:ext uri="{FF2B5EF4-FFF2-40B4-BE49-F238E27FC236}">
                <a16:creationId xmlns:a16="http://schemas.microsoft.com/office/drawing/2014/main" id="{65119BB8-42FF-4D49-9773-EDCE1D7A616B}"/>
              </a:ext>
            </a:extLst>
          </p:cNvPr>
          <p:cNvSpPr txBox="1"/>
          <p:nvPr/>
        </p:nvSpPr>
        <p:spPr>
          <a:xfrm>
            <a:off x="226831" y="5657671"/>
            <a:ext cx="11738338" cy="1200329"/>
          </a:xfrm>
          <a:prstGeom prst="rect">
            <a:avLst/>
          </a:prstGeom>
          <a:noFill/>
        </p:spPr>
        <p:txBody>
          <a:bodyPr wrap="square" rtlCol="0">
            <a:spAutoFit/>
          </a:bodyPr>
          <a:lstStyle/>
          <a:p>
            <a:pPr algn="ctr"/>
            <a:r>
              <a:rPr lang="en-US" sz="2400" b="1" dirty="0">
                <a:latin typeface="Arial"/>
                <a:cs typeface="Arial"/>
              </a:rPr>
              <a:t>Geoff Manikin</a:t>
            </a:r>
          </a:p>
          <a:p>
            <a:pPr algn="ctr"/>
            <a:r>
              <a:rPr lang="en-US" sz="2400" b="1" dirty="0">
                <a:solidFill>
                  <a:srgbClr val="0D68B9"/>
                </a:solidFill>
                <a:latin typeface="Arial"/>
                <a:cs typeface="Arial"/>
              </a:rPr>
              <a:t>EMC Model Evaluation Group Webinar</a:t>
            </a:r>
          </a:p>
          <a:p>
            <a:pPr algn="ctr"/>
            <a:r>
              <a:rPr lang="en-US" sz="2400" b="1" dirty="0">
                <a:solidFill>
                  <a:srgbClr val="0D68B9"/>
                </a:solidFill>
                <a:latin typeface="Arial"/>
                <a:cs typeface="Arial"/>
              </a:rPr>
              <a:t>September 10, 2020</a:t>
            </a:r>
          </a:p>
        </p:txBody>
      </p:sp>
      <p:pic>
        <p:nvPicPr>
          <p:cNvPr id="22" name="Picture 21">
            <a:extLst>
              <a:ext uri="{FF2B5EF4-FFF2-40B4-BE49-F238E27FC236}">
                <a16:creationId xmlns:a16="http://schemas.microsoft.com/office/drawing/2014/main" id="{0875598A-45A2-EA4E-A84E-DF88BBF161EF}"/>
              </a:ext>
            </a:extLst>
          </p:cNvPr>
          <p:cNvPicPr>
            <a:picLocks noChangeAspect="1"/>
          </p:cNvPicPr>
          <p:nvPr/>
        </p:nvPicPr>
        <p:blipFill>
          <a:blip r:embed="rId4"/>
          <a:stretch>
            <a:fillRect/>
          </a:stretch>
        </p:blipFill>
        <p:spPr>
          <a:xfrm>
            <a:off x="3379808" y="1466384"/>
            <a:ext cx="5507714" cy="3937333"/>
          </a:xfrm>
          <a:prstGeom prst="rect">
            <a:avLst/>
          </a:prstGeom>
        </p:spPr>
      </p:pic>
    </p:spTree>
    <p:extLst>
      <p:ext uri="{BB962C8B-B14F-4D97-AF65-F5344CB8AC3E}">
        <p14:creationId xmlns:p14="http://schemas.microsoft.com/office/powerpoint/2010/main" val="40835437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80993" y="601216"/>
            <a:ext cx="10961036" cy="658469"/>
          </a:xfrm>
          <a:prstGeom prst="rect">
            <a:avLst/>
          </a:prstGeom>
          <a:solidFill>
            <a:srgbClr val="226BAB"/>
          </a:solidFill>
          <a:ln>
            <a:noFill/>
          </a:ln>
          <a:effectLst/>
        </p:spPr>
        <p:style>
          <a:lnRef idx="1">
            <a:schemeClr val="accent1"/>
          </a:lnRef>
          <a:fillRef idx="3">
            <a:schemeClr val="accent1"/>
          </a:fillRef>
          <a:effectRef idx="2">
            <a:schemeClr val="accent1"/>
          </a:effectRef>
          <a:fontRef idx="minor">
            <a:schemeClr val="lt1"/>
          </a:fontRef>
        </p:style>
        <p:txBody>
          <a:bodyPr lIns="162532" tIns="81265" rIns="162532" bIns="81265" rtlCol="0" anchor="ctr"/>
          <a:lstStyle/>
          <a:p>
            <a:pPr algn="ctr"/>
            <a:endParaRPr lang="en-US" sz="4000" dirty="0">
              <a:latin typeface="Arial" panose="020B0604020202020204" pitchFamily="34" charset="0"/>
              <a:cs typeface="Arial" panose="020B0604020202020204" pitchFamily="34" charset="0"/>
            </a:endParaRPr>
          </a:p>
        </p:txBody>
      </p:sp>
      <p:sp>
        <p:nvSpPr>
          <p:cNvPr id="8" name="TextBox 7"/>
          <p:cNvSpPr txBox="1"/>
          <p:nvPr/>
        </p:nvSpPr>
        <p:spPr>
          <a:xfrm>
            <a:off x="680993" y="65241"/>
            <a:ext cx="10961036" cy="471894"/>
          </a:xfrm>
          <a:prstGeom prst="rect">
            <a:avLst/>
          </a:prstGeom>
          <a:solidFill>
            <a:srgbClr val="5BA4E3"/>
          </a:solidFill>
        </p:spPr>
        <p:txBody>
          <a:bodyPr wrap="square" lIns="162532" tIns="81265" rIns="162532" bIns="81265" rtlCol="0">
            <a:spAutoFit/>
          </a:bodyPr>
          <a:lstStyle/>
          <a:p>
            <a:pPr algn="ctr"/>
            <a:r>
              <a:rPr lang="en-US" sz="2000" dirty="0">
                <a:solidFill>
                  <a:srgbClr val="1A467F"/>
                </a:solidFill>
                <a:latin typeface="Avenir Book"/>
                <a:cs typeface="Avenir Book"/>
              </a:rPr>
              <a:t>NATIONAL OCEANIC AND ATMOSPHERIC ADMINISTRATION</a:t>
            </a:r>
          </a:p>
        </p:txBody>
      </p:sp>
      <p:sp>
        <p:nvSpPr>
          <p:cNvPr id="11" name="Oval 10"/>
          <p:cNvSpPr>
            <a:spLocks noChangeAspect="1"/>
          </p:cNvSpPr>
          <p:nvPr/>
        </p:nvSpPr>
        <p:spPr>
          <a:xfrm>
            <a:off x="66710" y="36818"/>
            <a:ext cx="1206375" cy="1283343"/>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62532" tIns="81265" rIns="162532" bIns="81265" rtlCol="0" anchor="ctr"/>
          <a:lstStyle/>
          <a:p>
            <a:pPr algn="ctr"/>
            <a:endParaRPr lang="en-US" sz="2400"/>
          </a:p>
        </p:txBody>
      </p:sp>
      <p:pic>
        <p:nvPicPr>
          <p:cNvPr id="12" name="Picture 11" descr="2000px-Seal_of_the_United_States_Department_of_Commerce.sv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709" y="107564"/>
            <a:ext cx="1129099" cy="1147249"/>
          </a:xfrm>
          <a:prstGeom prst="rect">
            <a:avLst/>
          </a:prstGeom>
        </p:spPr>
      </p:pic>
      <p:sp>
        <p:nvSpPr>
          <p:cNvPr id="15" name="Oval 14"/>
          <p:cNvSpPr>
            <a:spLocks/>
          </p:cNvSpPr>
          <p:nvPr/>
        </p:nvSpPr>
        <p:spPr>
          <a:xfrm>
            <a:off x="10940878" y="51938"/>
            <a:ext cx="1267967" cy="1267967"/>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62532" tIns="81265" rIns="162532" bIns="81265" rtlCol="0" anchor="ctr"/>
          <a:lstStyle/>
          <a:p>
            <a:pPr algn="ctr"/>
            <a:endParaRPr lang="en-US" sz="2400"/>
          </a:p>
        </p:txBody>
      </p:sp>
      <p:pic>
        <p:nvPicPr>
          <p:cNvPr id="10" name="Picture 9" descr="1024px-NOAA_logo.svg.png"/>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1002952" y="122680"/>
            <a:ext cx="1121664" cy="1121664"/>
          </a:xfrm>
          <a:prstGeom prst="rect">
            <a:avLst/>
          </a:prstGeom>
        </p:spPr>
      </p:pic>
      <p:sp>
        <p:nvSpPr>
          <p:cNvPr id="13" name="TextBox 12"/>
          <p:cNvSpPr txBox="1"/>
          <p:nvPr/>
        </p:nvSpPr>
        <p:spPr>
          <a:xfrm>
            <a:off x="1" y="558911"/>
            <a:ext cx="12208844" cy="697661"/>
          </a:xfrm>
          <a:prstGeom prst="rect">
            <a:avLst/>
          </a:prstGeom>
          <a:noFill/>
        </p:spPr>
        <p:txBody>
          <a:bodyPr wrap="square" lIns="162532" tIns="81265" rIns="162532" bIns="81265" rtlCol="0">
            <a:spAutoFit/>
          </a:bodyPr>
          <a:lstStyle/>
          <a:p>
            <a:pPr algn="ctr"/>
            <a:r>
              <a:rPr lang="en-US" sz="3467" b="1" dirty="0">
                <a:solidFill>
                  <a:schemeClr val="bg1"/>
                </a:solidFill>
                <a:latin typeface="Arial"/>
                <a:cs typeface="Arial"/>
              </a:rPr>
              <a:t>GFSv16 Cool Season Bias</a:t>
            </a:r>
          </a:p>
        </p:txBody>
      </p:sp>
      <p:sp>
        <p:nvSpPr>
          <p:cNvPr id="2" name="Slide Number Placeholder 1"/>
          <p:cNvSpPr>
            <a:spLocks noGrp="1"/>
          </p:cNvSpPr>
          <p:nvPr>
            <p:ph type="sldNum" sz="quarter" idx="12"/>
          </p:nvPr>
        </p:nvSpPr>
        <p:spPr/>
        <p:txBody>
          <a:bodyPr/>
          <a:lstStyle/>
          <a:p>
            <a:fld id="{364423BE-BAF9-5447-BAF7-CF3FF8308402}" type="slidenum">
              <a:rPr lang="en-US" smtClean="0"/>
              <a:t>10</a:t>
            </a:fld>
            <a:endParaRPr lang="en-US"/>
          </a:p>
        </p:txBody>
      </p:sp>
      <p:pic>
        <p:nvPicPr>
          <p:cNvPr id="16" name="Picture 15">
            <a:extLst>
              <a:ext uri="{FF2B5EF4-FFF2-40B4-BE49-F238E27FC236}">
                <a16:creationId xmlns:a16="http://schemas.microsoft.com/office/drawing/2014/main" id="{F7FB116C-F729-5D41-850C-EB9FE5D0F0FF}"/>
              </a:ext>
            </a:extLst>
          </p:cNvPr>
          <p:cNvPicPr>
            <a:picLocks noChangeAspect="1"/>
          </p:cNvPicPr>
          <p:nvPr/>
        </p:nvPicPr>
        <p:blipFill>
          <a:blip r:embed="rId4"/>
          <a:stretch>
            <a:fillRect/>
          </a:stretch>
        </p:blipFill>
        <p:spPr>
          <a:xfrm>
            <a:off x="1813796" y="1482976"/>
            <a:ext cx="8564408" cy="4282204"/>
          </a:xfrm>
          <a:prstGeom prst="rect">
            <a:avLst/>
          </a:prstGeom>
        </p:spPr>
      </p:pic>
      <p:sp>
        <p:nvSpPr>
          <p:cNvPr id="18" name="TextBox 17">
            <a:extLst>
              <a:ext uri="{FF2B5EF4-FFF2-40B4-BE49-F238E27FC236}">
                <a16:creationId xmlns:a16="http://schemas.microsoft.com/office/drawing/2014/main" id="{A29855DC-5FF9-3E40-B6D9-BC55862248C5}"/>
              </a:ext>
            </a:extLst>
          </p:cNvPr>
          <p:cNvSpPr txBox="1"/>
          <p:nvPr/>
        </p:nvSpPr>
        <p:spPr>
          <a:xfrm>
            <a:off x="1613913" y="6207034"/>
            <a:ext cx="9475671" cy="400110"/>
          </a:xfrm>
          <a:prstGeom prst="rect">
            <a:avLst/>
          </a:prstGeom>
          <a:solidFill>
            <a:srgbClr val="F6F40E">
              <a:alpha val="56863"/>
            </a:srgbClr>
          </a:solidFill>
        </p:spPr>
        <p:txBody>
          <a:bodyPr wrap="none" rtlCol="0">
            <a:spAutoFit/>
          </a:bodyPr>
          <a:lstStyle/>
          <a:p>
            <a:r>
              <a:rPr lang="en-US" sz="2000" dirty="0">
                <a:latin typeface="Arial" panose="020B0604020202020204" pitchFamily="34" charset="0"/>
                <a:cs typeface="Arial" panose="020B0604020202020204" pitchFamily="34" charset="0"/>
              </a:rPr>
              <a:t>The low-level cool season cold temperature bias has clearly been mitigated in v16</a:t>
            </a:r>
          </a:p>
        </p:txBody>
      </p:sp>
    </p:spTree>
    <p:extLst>
      <p:ext uri="{BB962C8B-B14F-4D97-AF65-F5344CB8AC3E}">
        <p14:creationId xmlns:p14="http://schemas.microsoft.com/office/powerpoint/2010/main" val="38628569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80993" y="601216"/>
            <a:ext cx="10961036" cy="658469"/>
          </a:xfrm>
          <a:prstGeom prst="rect">
            <a:avLst/>
          </a:prstGeom>
          <a:solidFill>
            <a:srgbClr val="226BAB"/>
          </a:solidFill>
          <a:ln>
            <a:noFill/>
          </a:ln>
          <a:effectLst/>
        </p:spPr>
        <p:style>
          <a:lnRef idx="1">
            <a:schemeClr val="accent1"/>
          </a:lnRef>
          <a:fillRef idx="3">
            <a:schemeClr val="accent1"/>
          </a:fillRef>
          <a:effectRef idx="2">
            <a:schemeClr val="accent1"/>
          </a:effectRef>
          <a:fontRef idx="minor">
            <a:schemeClr val="lt1"/>
          </a:fontRef>
        </p:style>
        <p:txBody>
          <a:bodyPr lIns="162532" tIns="81265" rIns="162532" bIns="81265" rtlCol="0" anchor="ctr"/>
          <a:lstStyle/>
          <a:p>
            <a:pPr algn="ctr"/>
            <a:endParaRPr lang="en-US" sz="4000" dirty="0">
              <a:latin typeface="Arial" panose="020B0604020202020204" pitchFamily="34" charset="0"/>
              <a:cs typeface="Arial" panose="020B0604020202020204" pitchFamily="34" charset="0"/>
            </a:endParaRPr>
          </a:p>
        </p:txBody>
      </p:sp>
      <p:sp>
        <p:nvSpPr>
          <p:cNvPr id="8" name="TextBox 7"/>
          <p:cNvSpPr txBox="1"/>
          <p:nvPr/>
        </p:nvSpPr>
        <p:spPr>
          <a:xfrm>
            <a:off x="680993" y="65241"/>
            <a:ext cx="10961036" cy="471894"/>
          </a:xfrm>
          <a:prstGeom prst="rect">
            <a:avLst/>
          </a:prstGeom>
          <a:solidFill>
            <a:srgbClr val="5BA4E3"/>
          </a:solidFill>
        </p:spPr>
        <p:txBody>
          <a:bodyPr wrap="square" lIns="162532" tIns="81265" rIns="162532" bIns="81265" rtlCol="0">
            <a:spAutoFit/>
          </a:bodyPr>
          <a:lstStyle/>
          <a:p>
            <a:pPr algn="ctr"/>
            <a:r>
              <a:rPr lang="en-US" sz="2000" dirty="0">
                <a:solidFill>
                  <a:srgbClr val="1A467F"/>
                </a:solidFill>
                <a:latin typeface="Avenir Book"/>
                <a:cs typeface="Avenir Book"/>
              </a:rPr>
              <a:t>NATIONAL OCEANIC AND ATMOSPHERIC ADMINISTRATION</a:t>
            </a:r>
          </a:p>
        </p:txBody>
      </p:sp>
      <p:sp>
        <p:nvSpPr>
          <p:cNvPr id="11" name="Oval 10"/>
          <p:cNvSpPr>
            <a:spLocks noChangeAspect="1"/>
          </p:cNvSpPr>
          <p:nvPr/>
        </p:nvSpPr>
        <p:spPr>
          <a:xfrm>
            <a:off x="66710" y="36818"/>
            <a:ext cx="1206375" cy="1283343"/>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62532" tIns="81265" rIns="162532" bIns="81265" rtlCol="0" anchor="ctr"/>
          <a:lstStyle/>
          <a:p>
            <a:pPr algn="ctr"/>
            <a:endParaRPr lang="en-US" sz="2400"/>
          </a:p>
        </p:txBody>
      </p:sp>
      <p:pic>
        <p:nvPicPr>
          <p:cNvPr id="12" name="Picture 11" descr="2000px-Seal_of_the_United_States_Department_of_Commerce.sv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709" y="107564"/>
            <a:ext cx="1129099" cy="1147249"/>
          </a:xfrm>
          <a:prstGeom prst="rect">
            <a:avLst/>
          </a:prstGeom>
        </p:spPr>
      </p:pic>
      <p:sp>
        <p:nvSpPr>
          <p:cNvPr id="15" name="Oval 14"/>
          <p:cNvSpPr>
            <a:spLocks/>
          </p:cNvSpPr>
          <p:nvPr/>
        </p:nvSpPr>
        <p:spPr>
          <a:xfrm>
            <a:off x="10940878" y="51938"/>
            <a:ext cx="1267967" cy="1267967"/>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62532" tIns="81265" rIns="162532" bIns="81265" rtlCol="0" anchor="ctr"/>
          <a:lstStyle/>
          <a:p>
            <a:pPr algn="ctr"/>
            <a:endParaRPr lang="en-US" sz="2400"/>
          </a:p>
        </p:txBody>
      </p:sp>
      <p:pic>
        <p:nvPicPr>
          <p:cNvPr id="10" name="Picture 9" descr="1024px-NOAA_logo.svg.png"/>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1002952" y="122680"/>
            <a:ext cx="1121664" cy="1121664"/>
          </a:xfrm>
          <a:prstGeom prst="rect">
            <a:avLst/>
          </a:prstGeom>
        </p:spPr>
      </p:pic>
      <p:sp>
        <p:nvSpPr>
          <p:cNvPr id="13" name="TextBox 12"/>
          <p:cNvSpPr txBox="1"/>
          <p:nvPr/>
        </p:nvSpPr>
        <p:spPr>
          <a:xfrm>
            <a:off x="1" y="558911"/>
            <a:ext cx="12208844" cy="697661"/>
          </a:xfrm>
          <a:prstGeom prst="rect">
            <a:avLst/>
          </a:prstGeom>
          <a:noFill/>
        </p:spPr>
        <p:txBody>
          <a:bodyPr wrap="square" lIns="162532" tIns="81265" rIns="162532" bIns="81265" rtlCol="0">
            <a:spAutoFit/>
          </a:bodyPr>
          <a:lstStyle/>
          <a:p>
            <a:pPr algn="ctr"/>
            <a:r>
              <a:rPr lang="en-US" sz="3467" b="1" dirty="0">
                <a:solidFill>
                  <a:schemeClr val="bg1"/>
                </a:solidFill>
                <a:latin typeface="Arial"/>
                <a:cs typeface="Arial"/>
              </a:rPr>
              <a:t>Early May 2020 Updates to GFSv16</a:t>
            </a:r>
          </a:p>
        </p:txBody>
      </p:sp>
      <p:sp>
        <p:nvSpPr>
          <p:cNvPr id="14" name="TextBox 3">
            <a:extLst>
              <a:ext uri="{FF2B5EF4-FFF2-40B4-BE49-F238E27FC236}">
                <a16:creationId xmlns:a16="http://schemas.microsoft.com/office/drawing/2014/main" id="{EF49579A-2E7E-C84E-BC60-D51B5CBAA1C0}"/>
              </a:ext>
            </a:extLst>
          </p:cNvPr>
          <p:cNvSpPr txBox="1">
            <a:spLocks noChangeArrowheads="1"/>
          </p:cNvSpPr>
          <p:nvPr/>
        </p:nvSpPr>
        <p:spPr bwMode="auto">
          <a:xfrm>
            <a:off x="669897" y="1074589"/>
            <a:ext cx="10961036" cy="5982279"/>
          </a:xfrm>
          <a:prstGeom prst="rect">
            <a:avLst/>
          </a:prstGeom>
          <a:noFill/>
          <a:ln w="9525">
            <a:noFill/>
            <a:miter lim="800000"/>
            <a:headEnd/>
            <a:tailEnd/>
          </a:ln>
        </p:spPr>
        <p:txBody>
          <a:bodyPr wrap="square">
            <a:spAutoFit/>
          </a:bodyPr>
          <a:lstStyle/>
          <a:p>
            <a:pPr marL="186262">
              <a:lnSpc>
                <a:spcPts val="2667"/>
              </a:lnSpc>
              <a:buClr>
                <a:srgbClr val="0000FF"/>
              </a:buClr>
              <a:buSzPts val="1400"/>
            </a:pPr>
            <a:endParaRPr lang="en-US" sz="2667" b="1" dirty="0">
              <a:solidFill>
                <a:srgbClr val="0000FF"/>
              </a:solidFill>
              <a:latin typeface="Times New Roman"/>
              <a:ea typeface="Times New Roman"/>
              <a:cs typeface="Times New Roman"/>
              <a:sym typeface="Times New Roman"/>
            </a:endParaRPr>
          </a:p>
          <a:p>
            <a:pPr marL="380990" indent="-380990">
              <a:lnSpc>
                <a:spcPts val="2667"/>
              </a:lnSpc>
              <a:buFont typeface="Arial" charset="0"/>
              <a:buChar char="•"/>
            </a:pPr>
            <a:r>
              <a:rPr lang="en-US" sz="2200" b="1" dirty="0">
                <a:solidFill>
                  <a:srgbClr val="0000FF"/>
                </a:solidFill>
                <a:latin typeface="Arial" panose="020B0604020202020204" pitchFamily="34" charset="0"/>
                <a:ea typeface="Times New Roman"/>
                <a:cs typeface="Arial" panose="020B0604020202020204" pitchFamily="34" charset="0"/>
                <a:sym typeface="Times New Roman"/>
              </a:rPr>
              <a:t>Removal of a constraint from the TKE-EDMF PBL scheme over land that limits the strength of vertical mixing under stable boundary layer conditions.  This constraint often causes decoupling between the atmosphere and the underlying surface,  leading to surface cold biases under these conditions </a:t>
            </a:r>
          </a:p>
          <a:p>
            <a:pPr>
              <a:lnSpc>
                <a:spcPts val="2667"/>
              </a:lnSpc>
            </a:pPr>
            <a:endParaRPr lang="en-US" sz="2400" dirty="0">
              <a:ea typeface="Times New Roman"/>
              <a:cs typeface="Times New Roman"/>
              <a:sym typeface="Times New Roman"/>
            </a:endParaRPr>
          </a:p>
          <a:p>
            <a:pPr marL="380990" indent="-380990">
              <a:lnSpc>
                <a:spcPts val="2667"/>
              </a:lnSpc>
              <a:buFont typeface="Arial" charset="0"/>
              <a:buChar char="•"/>
            </a:pPr>
            <a:r>
              <a:rPr lang="en-US" sz="2400" dirty="0">
                <a:ea typeface="Times New Roman"/>
                <a:cs typeface="Times New Roman"/>
                <a:sym typeface="Times New Roman"/>
              </a:rPr>
              <a:t>An update was made to the cumulus convective scheme to increase maximum cloud-base mass flux which increases convective precipitation and subsidence warming in the lower troposphere </a:t>
            </a:r>
          </a:p>
          <a:p>
            <a:pPr>
              <a:lnSpc>
                <a:spcPts val="2667"/>
              </a:lnSpc>
            </a:pPr>
            <a:endParaRPr lang="en-US" sz="2400" dirty="0">
              <a:ea typeface="Times New Roman"/>
              <a:cs typeface="Times New Roman"/>
              <a:sym typeface="Times New Roman"/>
            </a:endParaRPr>
          </a:p>
          <a:p>
            <a:pPr marL="380990" indent="-380990">
              <a:lnSpc>
                <a:spcPts val="2667"/>
              </a:lnSpc>
              <a:buFont typeface="Arial" charset="0"/>
              <a:buChar char="•"/>
            </a:pPr>
            <a:r>
              <a:rPr lang="en-US" sz="2400" dirty="0">
                <a:ea typeface="Times New Roman"/>
                <a:cs typeface="Times New Roman"/>
                <a:sym typeface="Times New Roman"/>
              </a:rPr>
              <a:t> In response to CPC’s evaluation of the GFSv16 parallels, divergence and vorticity damping in the upper atmosphere was reduced to enhance the strength of upper atmosphere jet streams</a:t>
            </a:r>
          </a:p>
          <a:p>
            <a:pPr marL="380990" indent="-380990">
              <a:lnSpc>
                <a:spcPts val="2667"/>
              </a:lnSpc>
              <a:buFont typeface="Arial" charset="0"/>
              <a:buChar char="•"/>
            </a:pPr>
            <a:endParaRPr lang="en-US" sz="2400" dirty="0">
              <a:ea typeface="Times New Roman"/>
              <a:cs typeface="Times New Roman"/>
              <a:sym typeface="Times New Roman"/>
            </a:endParaRPr>
          </a:p>
          <a:p>
            <a:pPr marL="380990" indent="-380990">
              <a:lnSpc>
                <a:spcPts val="2667"/>
              </a:lnSpc>
              <a:buFont typeface="Arial" charset="0"/>
              <a:buChar char="•"/>
            </a:pPr>
            <a:r>
              <a:rPr lang="en-US" sz="2400" dirty="0">
                <a:ea typeface="Times New Roman"/>
                <a:cs typeface="Times New Roman"/>
                <a:sym typeface="Times New Roman"/>
              </a:rPr>
              <a:t>A solar radiation bug in the RRTM-global (which has a minor impact on radiation balance in the mesosphere) was fixed</a:t>
            </a:r>
          </a:p>
          <a:p>
            <a:pPr marL="380990" indent="-380990">
              <a:lnSpc>
                <a:spcPts val="2667"/>
              </a:lnSpc>
              <a:buFont typeface="Arial" charset="0"/>
              <a:buChar char="•"/>
            </a:pPr>
            <a:endParaRPr lang="en-US" sz="2667" b="1" dirty="0"/>
          </a:p>
        </p:txBody>
      </p:sp>
      <p:sp>
        <p:nvSpPr>
          <p:cNvPr id="2" name="Slide Number Placeholder 1"/>
          <p:cNvSpPr>
            <a:spLocks noGrp="1"/>
          </p:cNvSpPr>
          <p:nvPr>
            <p:ph type="sldNum" sz="quarter" idx="12"/>
          </p:nvPr>
        </p:nvSpPr>
        <p:spPr/>
        <p:txBody>
          <a:bodyPr/>
          <a:lstStyle/>
          <a:p>
            <a:fld id="{364423BE-BAF9-5447-BAF7-CF3FF8308402}" type="slidenum">
              <a:rPr lang="en-US" smtClean="0"/>
              <a:t>11</a:t>
            </a:fld>
            <a:endParaRPr lang="en-US"/>
          </a:p>
        </p:txBody>
      </p:sp>
      <p:sp>
        <p:nvSpPr>
          <p:cNvPr id="17" name="Content Placeholder 2">
            <a:extLst>
              <a:ext uri="{FF2B5EF4-FFF2-40B4-BE49-F238E27FC236}">
                <a16:creationId xmlns:a16="http://schemas.microsoft.com/office/drawing/2014/main" id="{C7A56CCD-DA29-6D4D-A727-CBB0E896C65E}"/>
              </a:ext>
            </a:extLst>
          </p:cNvPr>
          <p:cNvSpPr txBox="1">
            <a:spLocks/>
          </p:cNvSpPr>
          <p:nvPr/>
        </p:nvSpPr>
        <p:spPr>
          <a:xfrm>
            <a:off x="631258" y="3170014"/>
            <a:ext cx="10631474" cy="3551461"/>
          </a:xfrm>
          <a:prstGeom prst="rect">
            <a:avLst/>
          </a:prstGeom>
          <a:solidFill>
            <a:schemeClr val="bg1"/>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US" dirty="0">
                <a:latin typeface="Arial" panose="020B0604020202020204" pitchFamily="34" charset="0"/>
                <a:cs typeface="Arial" panose="020B0604020202020204" pitchFamily="34" charset="0"/>
              </a:rPr>
              <a:t>Initial attempts to improve the GFS handling of inversions seemed to make the model cold bias even worse</a:t>
            </a:r>
          </a:p>
          <a:p>
            <a:pPr marL="342900" indent="-342900" algn="l">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en-US" dirty="0">
                <a:latin typeface="Arial" panose="020B0604020202020204" pitchFamily="34" charset="0"/>
                <a:cs typeface="Arial" panose="020B0604020202020204" pitchFamily="34" charset="0"/>
              </a:rPr>
              <a:t>The cold bias issues were reversed with the May updates, but there was removal of what were likely some of the key changes to potentially improve inversion forecasts</a:t>
            </a:r>
          </a:p>
          <a:p>
            <a:pPr marL="342900" indent="-342900" algn="l">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en-US" dirty="0">
                <a:latin typeface="Arial" panose="020B0604020202020204" pitchFamily="34" charset="0"/>
                <a:cs typeface="Arial" panose="020B0604020202020204" pitchFamily="34" charset="0"/>
              </a:rPr>
              <a:t>Need to see what inversions look like in the final GFSv16 configuration</a:t>
            </a:r>
          </a:p>
        </p:txBody>
      </p:sp>
    </p:spTree>
    <p:extLst>
      <p:ext uri="{BB962C8B-B14F-4D97-AF65-F5344CB8AC3E}">
        <p14:creationId xmlns:p14="http://schemas.microsoft.com/office/powerpoint/2010/main" val="1903752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
                                            <p:bg/>
                                          </p:spTgt>
                                        </p:tgtEl>
                                        <p:attrNameLst>
                                          <p:attrName>style.visibility</p:attrName>
                                        </p:attrNameLst>
                                      </p:cBhvr>
                                      <p:to>
                                        <p:strVal val="visible"/>
                                      </p:to>
                                    </p:set>
                                    <p:animEffect transition="in" filter="blinds(horizontal)">
                                      <p:cBhvr>
                                        <p:cTn id="7" dur="500"/>
                                        <p:tgtEl>
                                          <p:spTgt spid="17">
                                            <p:bg/>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7">
                                            <p:txEl>
                                              <p:pRg st="0" end="0"/>
                                            </p:txEl>
                                          </p:spTgt>
                                        </p:tgtEl>
                                        <p:attrNameLst>
                                          <p:attrName>style.visibility</p:attrName>
                                        </p:attrNameLst>
                                      </p:cBhvr>
                                      <p:to>
                                        <p:strVal val="visible"/>
                                      </p:to>
                                    </p:set>
                                    <p:animEffect transition="in" filter="blinds(horizontal)">
                                      <p:cBhvr>
                                        <p:cTn id="12" dur="500"/>
                                        <p:tgtEl>
                                          <p:spTgt spid="1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blinds(horizontal)">
                                      <p:cBhvr>
                                        <p:cTn id="17" dur="500"/>
                                        <p:tgtEl>
                                          <p:spTgt spid="1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7">
                                            <p:txEl>
                                              <p:pRg st="4" end="4"/>
                                            </p:txEl>
                                          </p:spTgt>
                                        </p:tgtEl>
                                        <p:attrNameLst>
                                          <p:attrName>style.visibility</p:attrName>
                                        </p:attrNameLst>
                                      </p:cBhvr>
                                      <p:to>
                                        <p:strVal val="visible"/>
                                      </p:to>
                                    </p:set>
                                    <p:animEffect transition="in" filter="blinds(horizontal)">
                                      <p:cBhvr>
                                        <p:cTn id="22" dur="500"/>
                                        <p:tgtEl>
                                          <p:spTgt spid="1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10744" y="450911"/>
            <a:ext cx="11166101" cy="656209"/>
          </a:xfrm>
          <a:prstGeom prst="rect">
            <a:avLst/>
          </a:prstGeom>
          <a:solidFill>
            <a:srgbClr val="226BAB"/>
          </a:solidFill>
          <a:ln>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sz="3000" dirty="0">
              <a:latin typeface="Arial" panose="020B0604020202020204" pitchFamily="34" charset="0"/>
              <a:cs typeface="Arial" panose="020B0604020202020204" pitchFamily="34" charset="0"/>
            </a:endParaRPr>
          </a:p>
        </p:txBody>
      </p:sp>
      <p:sp>
        <p:nvSpPr>
          <p:cNvPr id="9" name="TextBox 8"/>
          <p:cNvSpPr txBox="1"/>
          <p:nvPr/>
        </p:nvSpPr>
        <p:spPr>
          <a:xfrm>
            <a:off x="510743" y="48930"/>
            <a:ext cx="11166101" cy="353921"/>
          </a:xfrm>
          <a:prstGeom prst="rect">
            <a:avLst/>
          </a:prstGeom>
          <a:solidFill>
            <a:srgbClr val="5BA4E3"/>
          </a:solidFill>
        </p:spPr>
        <p:txBody>
          <a:bodyPr wrap="square" lIns="121899" tIns="60949" rIns="121899" bIns="60949" rtlCol="0">
            <a:spAutoFit/>
          </a:bodyPr>
          <a:lstStyle/>
          <a:p>
            <a:pPr algn="ctr"/>
            <a:r>
              <a:rPr lang="en-US" sz="1500" dirty="0">
                <a:solidFill>
                  <a:srgbClr val="1A467F"/>
                </a:solidFill>
                <a:latin typeface="Avenir Book"/>
                <a:cs typeface="Avenir Book"/>
              </a:rPr>
              <a:t>NATIONAL OCEANIC AND ATMOSPHERIC ADMINISTRATION</a:t>
            </a:r>
          </a:p>
        </p:txBody>
      </p:sp>
      <p:sp>
        <p:nvSpPr>
          <p:cNvPr id="10" name="Oval 9"/>
          <p:cNvSpPr>
            <a:spLocks noChangeAspect="1"/>
          </p:cNvSpPr>
          <p:nvPr/>
        </p:nvSpPr>
        <p:spPr>
          <a:xfrm>
            <a:off x="50032" y="27613"/>
            <a:ext cx="1137374" cy="1190436"/>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a:p>
        </p:txBody>
      </p:sp>
      <p:pic>
        <p:nvPicPr>
          <p:cNvPr id="11" name="Picture 10" descr="2000px-Seal_of_the_United_States_Department_of_Commerce.sv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032" y="80672"/>
            <a:ext cx="1064518" cy="1064195"/>
          </a:xfrm>
          <a:prstGeom prst="rect">
            <a:avLst/>
          </a:prstGeom>
        </p:spPr>
      </p:pic>
      <p:sp>
        <p:nvSpPr>
          <p:cNvPr id="13" name="Oval 12"/>
          <p:cNvSpPr>
            <a:spLocks/>
          </p:cNvSpPr>
          <p:nvPr/>
        </p:nvSpPr>
        <p:spPr>
          <a:xfrm>
            <a:off x="11089584" y="0"/>
            <a:ext cx="1102416" cy="1111783"/>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a:p>
        </p:txBody>
      </p:sp>
      <p:pic>
        <p:nvPicPr>
          <p:cNvPr id="14" name="Picture 13" descr="1024px-NOAA_logo.svg.png"/>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1149099" y="78973"/>
            <a:ext cx="975215" cy="983501"/>
          </a:xfrm>
          <a:prstGeom prst="rect">
            <a:avLst/>
          </a:prstGeom>
        </p:spPr>
      </p:pic>
      <p:sp>
        <p:nvSpPr>
          <p:cNvPr id="15" name="TextBox 14"/>
          <p:cNvSpPr txBox="1"/>
          <p:nvPr/>
        </p:nvSpPr>
        <p:spPr>
          <a:xfrm>
            <a:off x="0" y="432140"/>
            <a:ext cx="12192000" cy="657081"/>
          </a:xfrm>
          <a:prstGeom prst="rect">
            <a:avLst/>
          </a:prstGeom>
          <a:noFill/>
        </p:spPr>
        <p:txBody>
          <a:bodyPr wrap="square" lIns="121899" tIns="60949" rIns="121899" bIns="60949" rtlCol="0">
            <a:spAutoFit/>
          </a:bodyPr>
          <a:lstStyle/>
          <a:p>
            <a:pPr algn="ctr"/>
            <a:r>
              <a:rPr lang="en-US" sz="3470" b="1" dirty="0">
                <a:solidFill>
                  <a:schemeClr val="bg1"/>
                </a:solidFill>
                <a:latin typeface="Arial"/>
                <a:cs typeface="Arial"/>
              </a:rPr>
              <a:t>Radiation Inversions</a:t>
            </a:r>
          </a:p>
        </p:txBody>
      </p:sp>
      <p:sp>
        <p:nvSpPr>
          <p:cNvPr id="12" name="Content Placeholder 2">
            <a:extLst>
              <a:ext uri="{FF2B5EF4-FFF2-40B4-BE49-F238E27FC236}">
                <a16:creationId xmlns:a16="http://schemas.microsoft.com/office/drawing/2014/main" id="{DB66F9A1-18E5-8E41-8E01-CC5FAA2D9897}"/>
              </a:ext>
            </a:extLst>
          </p:cNvPr>
          <p:cNvSpPr txBox="1">
            <a:spLocks/>
          </p:cNvSpPr>
          <p:nvPr/>
        </p:nvSpPr>
        <p:spPr>
          <a:xfrm>
            <a:off x="1853120" y="1721660"/>
            <a:ext cx="9295979" cy="4351338"/>
          </a:xfrm>
          <a:prstGeom prst="rect">
            <a:avLst/>
          </a:prstGeom>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US" sz="2800" dirty="0">
                <a:latin typeface="Arial" panose="020B0604020202020204" pitchFamily="34" charset="0"/>
                <a:cs typeface="Arial" panose="020B0604020202020204" pitchFamily="34" charset="0"/>
              </a:rPr>
              <a:t>The GFS has long struggled with radiation inversions, leading to large 2m temperature forecast errors in the early morning in clear sky, dry air, and light wind synoptic environments, even at short forecast ranges</a:t>
            </a:r>
          </a:p>
          <a:p>
            <a:pPr marL="342900" indent="-342900" algn="l">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en-US" sz="2800" dirty="0">
                <a:latin typeface="Arial" panose="020B0604020202020204" pitchFamily="34" charset="0"/>
                <a:cs typeface="Arial" panose="020B0604020202020204" pitchFamily="34" charset="0"/>
              </a:rPr>
              <a:t>The GFS typically underdoes the strength of the inversion, leading to 2m temperature forecasts that are far too warm</a:t>
            </a:r>
          </a:p>
          <a:p>
            <a:pPr marL="342900" indent="-342900" algn="l">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en-US" sz="2800" dirty="0">
                <a:latin typeface="Arial" panose="020B0604020202020204" pitchFamily="34" charset="0"/>
                <a:cs typeface="Arial" panose="020B0604020202020204" pitchFamily="34" charset="0"/>
              </a:rPr>
              <a:t>10m wind speeds are too strong, allowing for stronger mixing than what actually occurs</a:t>
            </a:r>
          </a:p>
        </p:txBody>
      </p:sp>
    </p:spTree>
    <p:extLst>
      <p:ext uri="{BB962C8B-B14F-4D97-AF65-F5344CB8AC3E}">
        <p14:creationId xmlns:p14="http://schemas.microsoft.com/office/powerpoint/2010/main" val="24337794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10744" y="450911"/>
            <a:ext cx="11166101" cy="656209"/>
          </a:xfrm>
          <a:prstGeom prst="rect">
            <a:avLst/>
          </a:prstGeom>
          <a:solidFill>
            <a:srgbClr val="226BAB"/>
          </a:solidFill>
          <a:ln>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sz="3000" dirty="0">
              <a:latin typeface="Arial" panose="020B0604020202020204" pitchFamily="34" charset="0"/>
              <a:cs typeface="Arial" panose="020B0604020202020204" pitchFamily="34" charset="0"/>
            </a:endParaRPr>
          </a:p>
        </p:txBody>
      </p:sp>
      <p:sp>
        <p:nvSpPr>
          <p:cNvPr id="9" name="TextBox 8"/>
          <p:cNvSpPr txBox="1"/>
          <p:nvPr/>
        </p:nvSpPr>
        <p:spPr>
          <a:xfrm>
            <a:off x="510743" y="48930"/>
            <a:ext cx="11166101" cy="353921"/>
          </a:xfrm>
          <a:prstGeom prst="rect">
            <a:avLst/>
          </a:prstGeom>
          <a:solidFill>
            <a:srgbClr val="5BA4E3"/>
          </a:solidFill>
        </p:spPr>
        <p:txBody>
          <a:bodyPr wrap="square" lIns="121899" tIns="60949" rIns="121899" bIns="60949" rtlCol="0">
            <a:spAutoFit/>
          </a:bodyPr>
          <a:lstStyle/>
          <a:p>
            <a:pPr algn="ctr"/>
            <a:r>
              <a:rPr lang="en-US" sz="1500" dirty="0">
                <a:solidFill>
                  <a:srgbClr val="1A467F"/>
                </a:solidFill>
                <a:latin typeface="Avenir Book"/>
                <a:cs typeface="Avenir Book"/>
              </a:rPr>
              <a:t>NATIONAL OCEANIC AND ATMOSPHERIC ADMINISTRATION</a:t>
            </a:r>
          </a:p>
        </p:txBody>
      </p:sp>
      <p:sp>
        <p:nvSpPr>
          <p:cNvPr id="10" name="Oval 9"/>
          <p:cNvSpPr>
            <a:spLocks noChangeAspect="1"/>
          </p:cNvSpPr>
          <p:nvPr/>
        </p:nvSpPr>
        <p:spPr>
          <a:xfrm>
            <a:off x="50032" y="27613"/>
            <a:ext cx="1137374" cy="1190436"/>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a:p>
        </p:txBody>
      </p:sp>
      <p:pic>
        <p:nvPicPr>
          <p:cNvPr id="11" name="Picture 10" descr="2000px-Seal_of_the_United_States_Department_of_Commerce.sv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032" y="80672"/>
            <a:ext cx="1064518" cy="1064195"/>
          </a:xfrm>
          <a:prstGeom prst="rect">
            <a:avLst/>
          </a:prstGeom>
        </p:spPr>
      </p:pic>
      <p:sp>
        <p:nvSpPr>
          <p:cNvPr id="13" name="Oval 12"/>
          <p:cNvSpPr>
            <a:spLocks/>
          </p:cNvSpPr>
          <p:nvPr/>
        </p:nvSpPr>
        <p:spPr>
          <a:xfrm>
            <a:off x="11089584" y="0"/>
            <a:ext cx="1102416" cy="1111783"/>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a:p>
        </p:txBody>
      </p:sp>
      <p:pic>
        <p:nvPicPr>
          <p:cNvPr id="14" name="Picture 13" descr="1024px-NOAA_logo.svg.png"/>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1149099" y="78973"/>
            <a:ext cx="975215" cy="983501"/>
          </a:xfrm>
          <a:prstGeom prst="rect">
            <a:avLst/>
          </a:prstGeom>
        </p:spPr>
      </p:pic>
      <p:sp>
        <p:nvSpPr>
          <p:cNvPr id="15" name="TextBox 14"/>
          <p:cNvSpPr txBox="1"/>
          <p:nvPr/>
        </p:nvSpPr>
        <p:spPr>
          <a:xfrm>
            <a:off x="0" y="432140"/>
            <a:ext cx="12192000" cy="646309"/>
          </a:xfrm>
          <a:prstGeom prst="rect">
            <a:avLst/>
          </a:prstGeom>
          <a:noFill/>
        </p:spPr>
        <p:txBody>
          <a:bodyPr wrap="square" lIns="121899" tIns="60949" rIns="121899" bIns="60949" rtlCol="0">
            <a:spAutoFit/>
          </a:bodyPr>
          <a:lstStyle/>
          <a:p>
            <a:pPr algn="ctr"/>
            <a:r>
              <a:rPr lang="en-US" sz="3400" b="1" dirty="0">
                <a:solidFill>
                  <a:schemeClr val="bg1"/>
                </a:solidFill>
                <a:latin typeface="Arial"/>
                <a:cs typeface="Arial"/>
              </a:rPr>
              <a:t>Radiational Cooling Case</a:t>
            </a:r>
          </a:p>
        </p:txBody>
      </p:sp>
      <p:pic>
        <p:nvPicPr>
          <p:cNvPr id="2" name="Picture 1">
            <a:extLst>
              <a:ext uri="{FF2B5EF4-FFF2-40B4-BE49-F238E27FC236}">
                <a16:creationId xmlns:a16="http://schemas.microsoft.com/office/drawing/2014/main" id="{AA1692F5-54B1-A441-A551-E01C9507E33C}"/>
              </a:ext>
            </a:extLst>
          </p:cNvPr>
          <p:cNvPicPr>
            <a:picLocks noChangeAspect="1"/>
          </p:cNvPicPr>
          <p:nvPr/>
        </p:nvPicPr>
        <p:blipFill rotWithShape="1">
          <a:blip r:embed="rId4"/>
          <a:srcRect b="50122"/>
          <a:stretch/>
        </p:blipFill>
        <p:spPr>
          <a:xfrm>
            <a:off x="690618" y="1622576"/>
            <a:ext cx="6451600" cy="2470453"/>
          </a:xfrm>
          <a:prstGeom prst="rect">
            <a:avLst/>
          </a:prstGeom>
        </p:spPr>
      </p:pic>
      <p:sp>
        <p:nvSpPr>
          <p:cNvPr id="12" name="TextBox 11">
            <a:extLst>
              <a:ext uri="{FF2B5EF4-FFF2-40B4-BE49-F238E27FC236}">
                <a16:creationId xmlns:a16="http://schemas.microsoft.com/office/drawing/2014/main" id="{C7012E42-2DE4-DA45-AD18-67E465AB2436}"/>
              </a:ext>
            </a:extLst>
          </p:cNvPr>
          <p:cNvSpPr txBox="1"/>
          <p:nvPr/>
        </p:nvSpPr>
        <p:spPr>
          <a:xfrm>
            <a:off x="7660687" y="2274838"/>
            <a:ext cx="4146155" cy="3416320"/>
          </a:xfrm>
          <a:prstGeom prst="rect">
            <a:avLst/>
          </a:prstGeom>
          <a:noFill/>
        </p:spPr>
        <p:txBody>
          <a:bodyPr wrap="square" rtlCol="0">
            <a:spAutoFit/>
          </a:bodyPr>
          <a:lstStyle/>
          <a:p>
            <a:pPr marL="91440"/>
            <a:r>
              <a:rPr lang="en-US" dirty="0">
                <a:latin typeface="Arial"/>
                <a:cs typeface="Arial"/>
              </a:rPr>
              <a:t>Valid: 12Z 30 April 2020 </a:t>
            </a:r>
          </a:p>
          <a:p>
            <a:pPr marL="91440"/>
            <a:endParaRPr lang="en-US" dirty="0">
              <a:latin typeface="Arial"/>
              <a:cs typeface="Arial"/>
            </a:endParaRPr>
          </a:p>
          <a:p>
            <a:pPr marL="434340" indent="-342900">
              <a:buFont typeface="Arial" panose="020B0604020202020204" pitchFamily="34" charset="0"/>
              <a:buChar char="•"/>
            </a:pPr>
            <a:r>
              <a:rPr lang="en-US" dirty="0">
                <a:latin typeface="Arial"/>
                <a:cs typeface="Arial"/>
              </a:rPr>
              <a:t>Relaxed pressure gradient across much of central U.S., implying very light winds and likely overnight decoupling</a:t>
            </a:r>
          </a:p>
          <a:p>
            <a:pPr marL="434340" indent="-342900">
              <a:buFont typeface="Arial" panose="020B0604020202020204" pitchFamily="34" charset="0"/>
              <a:buChar char="•"/>
            </a:pPr>
            <a:endParaRPr lang="en-US" dirty="0">
              <a:latin typeface="Arial"/>
              <a:cs typeface="Arial"/>
            </a:endParaRPr>
          </a:p>
          <a:p>
            <a:pPr marL="434340" indent="-342900">
              <a:buFont typeface="Arial" panose="020B0604020202020204" pitchFamily="34" charset="0"/>
              <a:buChar char="•"/>
            </a:pPr>
            <a:r>
              <a:rPr lang="en-US" dirty="0">
                <a:latin typeface="Arial"/>
                <a:cs typeface="Arial"/>
              </a:rPr>
              <a:t>Cloud fields confirm clear skies west of the Mississippi River</a:t>
            </a:r>
          </a:p>
          <a:p>
            <a:pPr marL="434340" indent="-342900">
              <a:buFont typeface="Arial" panose="020B0604020202020204" pitchFamily="34" charset="0"/>
              <a:buChar char="•"/>
            </a:pPr>
            <a:endParaRPr lang="en-US" dirty="0">
              <a:latin typeface="Arial"/>
              <a:cs typeface="Arial"/>
            </a:endParaRPr>
          </a:p>
          <a:p>
            <a:pPr marL="434340" indent="-342900">
              <a:buFont typeface="Arial" panose="020B0604020202020204" pitchFamily="34" charset="0"/>
              <a:buChar char="•"/>
            </a:pPr>
            <a:r>
              <a:rPr lang="en-US" dirty="0">
                <a:latin typeface="Arial"/>
                <a:cs typeface="Arial"/>
              </a:rPr>
              <a:t>Ideal conditions for radiation inversions and strong cooling</a:t>
            </a:r>
          </a:p>
        </p:txBody>
      </p:sp>
      <p:pic>
        <p:nvPicPr>
          <p:cNvPr id="4" name="Picture 3">
            <a:extLst>
              <a:ext uri="{FF2B5EF4-FFF2-40B4-BE49-F238E27FC236}">
                <a16:creationId xmlns:a16="http://schemas.microsoft.com/office/drawing/2014/main" id="{F22CE1DD-82FA-AB47-BEA2-CCC11703FE98}"/>
              </a:ext>
            </a:extLst>
          </p:cNvPr>
          <p:cNvPicPr>
            <a:picLocks noChangeAspect="1"/>
          </p:cNvPicPr>
          <p:nvPr/>
        </p:nvPicPr>
        <p:blipFill rotWithShape="1">
          <a:blip r:embed="rId5"/>
          <a:srcRect b="50122"/>
          <a:stretch/>
        </p:blipFill>
        <p:spPr>
          <a:xfrm>
            <a:off x="720419" y="4338617"/>
            <a:ext cx="6451600" cy="2470453"/>
          </a:xfrm>
          <a:prstGeom prst="rect">
            <a:avLst/>
          </a:prstGeom>
        </p:spPr>
      </p:pic>
    </p:spTree>
    <p:extLst>
      <p:ext uri="{BB962C8B-B14F-4D97-AF65-F5344CB8AC3E}">
        <p14:creationId xmlns:p14="http://schemas.microsoft.com/office/powerpoint/2010/main" val="37060698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10744" y="450911"/>
            <a:ext cx="11166101" cy="656209"/>
          </a:xfrm>
          <a:prstGeom prst="rect">
            <a:avLst/>
          </a:prstGeom>
          <a:solidFill>
            <a:srgbClr val="226BAB"/>
          </a:solidFill>
          <a:ln>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sz="3000" dirty="0">
              <a:latin typeface="Arial" panose="020B0604020202020204" pitchFamily="34" charset="0"/>
              <a:cs typeface="Arial" panose="020B0604020202020204" pitchFamily="34" charset="0"/>
            </a:endParaRPr>
          </a:p>
        </p:txBody>
      </p:sp>
      <p:sp>
        <p:nvSpPr>
          <p:cNvPr id="9" name="TextBox 8"/>
          <p:cNvSpPr txBox="1"/>
          <p:nvPr/>
        </p:nvSpPr>
        <p:spPr>
          <a:xfrm>
            <a:off x="510743" y="48930"/>
            <a:ext cx="11166101" cy="353921"/>
          </a:xfrm>
          <a:prstGeom prst="rect">
            <a:avLst/>
          </a:prstGeom>
          <a:solidFill>
            <a:srgbClr val="5BA4E3"/>
          </a:solidFill>
        </p:spPr>
        <p:txBody>
          <a:bodyPr wrap="square" lIns="121899" tIns="60949" rIns="121899" bIns="60949" rtlCol="0">
            <a:spAutoFit/>
          </a:bodyPr>
          <a:lstStyle/>
          <a:p>
            <a:pPr algn="ctr"/>
            <a:r>
              <a:rPr lang="en-US" sz="1500" dirty="0">
                <a:solidFill>
                  <a:srgbClr val="1A467F"/>
                </a:solidFill>
                <a:latin typeface="Avenir Book"/>
                <a:cs typeface="Avenir Book"/>
              </a:rPr>
              <a:t>NATIONAL OCEANIC AND ATMOSPHERIC ADMINISTRATION</a:t>
            </a:r>
          </a:p>
        </p:txBody>
      </p:sp>
      <p:sp>
        <p:nvSpPr>
          <p:cNvPr id="10" name="Oval 9"/>
          <p:cNvSpPr>
            <a:spLocks noChangeAspect="1"/>
          </p:cNvSpPr>
          <p:nvPr/>
        </p:nvSpPr>
        <p:spPr>
          <a:xfrm>
            <a:off x="50032" y="27613"/>
            <a:ext cx="1137374" cy="1190436"/>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a:p>
        </p:txBody>
      </p:sp>
      <p:pic>
        <p:nvPicPr>
          <p:cNvPr id="11" name="Picture 10" descr="2000px-Seal_of_the_United_States_Department_of_Commerce.sv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032" y="80672"/>
            <a:ext cx="1064518" cy="1064195"/>
          </a:xfrm>
          <a:prstGeom prst="rect">
            <a:avLst/>
          </a:prstGeom>
        </p:spPr>
      </p:pic>
      <p:sp>
        <p:nvSpPr>
          <p:cNvPr id="13" name="Oval 12"/>
          <p:cNvSpPr>
            <a:spLocks/>
          </p:cNvSpPr>
          <p:nvPr/>
        </p:nvSpPr>
        <p:spPr>
          <a:xfrm>
            <a:off x="11089584" y="0"/>
            <a:ext cx="1102416" cy="1111783"/>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a:p>
        </p:txBody>
      </p:sp>
      <p:pic>
        <p:nvPicPr>
          <p:cNvPr id="14" name="Picture 13" descr="1024px-NOAA_logo.svg.png"/>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1149099" y="78973"/>
            <a:ext cx="975215" cy="983501"/>
          </a:xfrm>
          <a:prstGeom prst="rect">
            <a:avLst/>
          </a:prstGeom>
        </p:spPr>
      </p:pic>
      <p:sp>
        <p:nvSpPr>
          <p:cNvPr id="15" name="TextBox 14"/>
          <p:cNvSpPr txBox="1"/>
          <p:nvPr/>
        </p:nvSpPr>
        <p:spPr>
          <a:xfrm>
            <a:off x="0" y="432140"/>
            <a:ext cx="12192000" cy="646309"/>
          </a:xfrm>
          <a:prstGeom prst="rect">
            <a:avLst/>
          </a:prstGeom>
          <a:noFill/>
        </p:spPr>
        <p:txBody>
          <a:bodyPr wrap="square" lIns="121899" tIns="60949" rIns="121899" bIns="60949" rtlCol="0">
            <a:spAutoFit/>
          </a:bodyPr>
          <a:lstStyle/>
          <a:p>
            <a:pPr algn="ctr"/>
            <a:r>
              <a:rPr lang="en-US" sz="3400" b="1" dirty="0">
                <a:solidFill>
                  <a:schemeClr val="bg1"/>
                </a:solidFill>
                <a:latin typeface="Arial"/>
                <a:cs typeface="Arial"/>
              </a:rPr>
              <a:t>Radiational Cooling Case</a:t>
            </a:r>
          </a:p>
        </p:txBody>
      </p:sp>
      <p:pic>
        <p:nvPicPr>
          <p:cNvPr id="2" name="Picture 1">
            <a:extLst>
              <a:ext uri="{FF2B5EF4-FFF2-40B4-BE49-F238E27FC236}">
                <a16:creationId xmlns:a16="http://schemas.microsoft.com/office/drawing/2014/main" id="{1253B058-AB72-F841-8FCA-54419D54E834}"/>
              </a:ext>
            </a:extLst>
          </p:cNvPr>
          <p:cNvPicPr>
            <a:picLocks noChangeAspect="1"/>
          </p:cNvPicPr>
          <p:nvPr/>
        </p:nvPicPr>
        <p:blipFill>
          <a:blip r:embed="rId4"/>
          <a:stretch>
            <a:fillRect/>
          </a:stretch>
        </p:blipFill>
        <p:spPr>
          <a:xfrm>
            <a:off x="705069" y="1510589"/>
            <a:ext cx="6451600" cy="4953000"/>
          </a:xfrm>
          <a:prstGeom prst="rect">
            <a:avLst/>
          </a:prstGeom>
        </p:spPr>
      </p:pic>
      <p:sp>
        <p:nvSpPr>
          <p:cNvPr id="12" name="TextBox 11">
            <a:extLst>
              <a:ext uri="{FF2B5EF4-FFF2-40B4-BE49-F238E27FC236}">
                <a16:creationId xmlns:a16="http://schemas.microsoft.com/office/drawing/2014/main" id="{7747EFEE-AB25-DA46-ACB1-089AF33A072C}"/>
              </a:ext>
            </a:extLst>
          </p:cNvPr>
          <p:cNvSpPr txBox="1"/>
          <p:nvPr/>
        </p:nvSpPr>
        <p:spPr>
          <a:xfrm>
            <a:off x="7682459" y="2132484"/>
            <a:ext cx="4146155" cy="3139321"/>
          </a:xfrm>
          <a:prstGeom prst="rect">
            <a:avLst/>
          </a:prstGeom>
          <a:noFill/>
        </p:spPr>
        <p:txBody>
          <a:bodyPr wrap="square" rtlCol="0">
            <a:spAutoFit/>
          </a:bodyPr>
          <a:lstStyle/>
          <a:p>
            <a:pPr marL="91440"/>
            <a:r>
              <a:rPr lang="en-US" dirty="0">
                <a:latin typeface="Arial"/>
                <a:cs typeface="Arial"/>
              </a:rPr>
              <a:t>Init: 12Z 29 April 2020</a:t>
            </a:r>
          </a:p>
          <a:p>
            <a:pPr marL="91440"/>
            <a:r>
              <a:rPr lang="en-US" dirty="0">
                <a:latin typeface="Arial"/>
                <a:cs typeface="Arial"/>
              </a:rPr>
              <a:t>Valid: 12Z 30 April 2020 (F024)</a:t>
            </a:r>
          </a:p>
          <a:p>
            <a:pPr marL="91440"/>
            <a:endParaRPr lang="en-US" dirty="0">
              <a:latin typeface="Arial"/>
              <a:cs typeface="Arial"/>
            </a:endParaRPr>
          </a:p>
          <a:p>
            <a:pPr marL="434340" indent="-342900">
              <a:buFont typeface="Arial" panose="020B0604020202020204" pitchFamily="34" charset="0"/>
              <a:buChar char="•"/>
            </a:pPr>
            <a:r>
              <a:rPr lang="en-US" dirty="0">
                <a:latin typeface="Arial"/>
                <a:cs typeface="Arial"/>
              </a:rPr>
              <a:t>Visually comparing analysis (lower right) to the forecasts, both GFSv15 and v16 are clearly too warm over much of the Plains region</a:t>
            </a:r>
          </a:p>
          <a:p>
            <a:pPr marL="434340" indent="-342900">
              <a:buFont typeface="Arial" panose="020B0604020202020204" pitchFamily="34" charset="0"/>
              <a:buChar char="•"/>
            </a:pPr>
            <a:endParaRPr lang="en-US" dirty="0">
              <a:latin typeface="Arial"/>
              <a:cs typeface="Arial"/>
            </a:endParaRPr>
          </a:p>
          <a:p>
            <a:pPr marL="434340" indent="-342900">
              <a:buFont typeface="Arial" panose="020B0604020202020204" pitchFamily="34" charset="0"/>
              <a:buChar char="•"/>
            </a:pPr>
            <a:r>
              <a:rPr lang="en-US" dirty="0">
                <a:latin typeface="Arial"/>
                <a:cs typeface="Arial"/>
              </a:rPr>
              <a:t>Differences between GFSv15 and v16 appear to overall be small</a:t>
            </a:r>
          </a:p>
        </p:txBody>
      </p:sp>
    </p:spTree>
    <p:extLst>
      <p:ext uri="{BB962C8B-B14F-4D97-AF65-F5344CB8AC3E}">
        <p14:creationId xmlns:p14="http://schemas.microsoft.com/office/powerpoint/2010/main" val="27025722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10744" y="450911"/>
            <a:ext cx="11166101" cy="656209"/>
          </a:xfrm>
          <a:prstGeom prst="rect">
            <a:avLst/>
          </a:prstGeom>
          <a:solidFill>
            <a:srgbClr val="226BAB"/>
          </a:solidFill>
          <a:ln>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sz="3000" dirty="0">
              <a:latin typeface="Arial" panose="020B0604020202020204" pitchFamily="34" charset="0"/>
              <a:cs typeface="Arial" panose="020B0604020202020204" pitchFamily="34" charset="0"/>
            </a:endParaRPr>
          </a:p>
        </p:txBody>
      </p:sp>
      <p:sp>
        <p:nvSpPr>
          <p:cNvPr id="9" name="TextBox 8"/>
          <p:cNvSpPr txBox="1"/>
          <p:nvPr/>
        </p:nvSpPr>
        <p:spPr>
          <a:xfrm>
            <a:off x="510743" y="48930"/>
            <a:ext cx="11166101" cy="353921"/>
          </a:xfrm>
          <a:prstGeom prst="rect">
            <a:avLst/>
          </a:prstGeom>
          <a:solidFill>
            <a:srgbClr val="5BA4E3"/>
          </a:solidFill>
        </p:spPr>
        <p:txBody>
          <a:bodyPr wrap="square" lIns="121899" tIns="60949" rIns="121899" bIns="60949" rtlCol="0">
            <a:spAutoFit/>
          </a:bodyPr>
          <a:lstStyle/>
          <a:p>
            <a:pPr algn="ctr"/>
            <a:r>
              <a:rPr lang="en-US" sz="1500" dirty="0">
                <a:solidFill>
                  <a:srgbClr val="1A467F"/>
                </a:solidFill>
                <a:latin typeface="Avenir Book"/>
                <a:cs typeface="Avenir Book"/>
              </a:rPr>
              <a:t>NATIONAL OCEANIC AND ATMOSPHERIC ADMINISTRATION</a:t>
            </a:r>
          </a:p>
        </p:txBody>
      </p:sp>
      <p:sp>
        <p:nvSpPr>
          <p:cNvPr id="10" name="Oval 9"/>
          <p:cNvSpPr>
            <a:spLocks noChangeAspect="1"/>
          </p:cNvSpPr>
          <p:nvPr/>
        </p:nvSpPr>
        <p:spPr>
          <a:xfrm>
            <a:off x="50032" y="27613"/>
            <a:ext cx="1137374" cy="1190436"/>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a:p>
        </p:txBody>
      </p:sp>
      <p:pic>
        <p:nvPicPr>
          <p:cNvPr id="11" name="Picture 10" descr="2000px-Seal_of_the_United_States_Department_of_Commerce.sv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032" y="80672"/>
            <a:ext cx="1064518" cy="1064195"/>
          </a:xfrm>
          <a:prstGeom prst="rect">
            <a:avLst/>
          </a:prstGeom>
        </p:spPr>
      </p:pic>
      <p:sp>
        <p:nvSpPr>
          <p:cNvPr id="13" name="Oval 12"/>
          <p:cNvSpPr>
            <a:spLocks/>
          </p:cNvSpPr>
          <p:nvPr/>
        </p:nvSpPr>
        <p:spPr>
          <a:xfrm>
            <a:off x="11089584" y="0"/>
            <a:ext cx="1102416" cy="1111783"/>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a:p>
        </p:txBody>
      </p:sp>
      <p:pic>
        <p:nvPicPr>
          <p:cNvPr id="14" name="Picture 13" descr="1024px-NOAA_logo.svg.png"/>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1149099" y="78973"/>
            <a:ext cx="975215" cy="983501"/>
          </a:xfrm>
          <a:prstGeom prst="rect">
            <a:avLst/>
          </a:prstGeom>
        </p:spPr>
      </p:pic>
      <p:sp>
        <p:nvSpPr>
          <p:cNvPr id="15" name="TextBox 14"/>
          <p:cNvSpPr txBox="1"/>
          <p:nvPr/>
        </p:nvSpPr>
        <p:spPr>
          <a:xfrm>
            <a:off x="0" y="432140"/>
            <a:ext cx="12192000" cy="646309"/>
          </a:xfrm>
          <a:prstGeom prst="rect">
            <a:avLst/>
          </a:prstGeom>
          <a:noFill/>
        </p:spPr>
        <p:txBody>
          <a:bodyPr wrap="square" lIns="121899" tIns="60949" rIns="121899" bIns="60949" rtlCol="0">
            <a:spAutoFit/>
          </a:bodyPr>
          <a:lstStyle/>
          <a:p>
            <a:pPr algn="ctr"/>
            <a:r>
              <a:rPr lang="en-US" sz="3400" b="1" dirty="0">
                <a:solidFill>
                  <a:schemeClr val="bg1"/>
                </a:solidFill>
                <a:latin typeface="Arial"/>
                <a:cs typeface="Arial"/>
              </a:rPr>
              <a:t>Radiational Cooling Case</a:t>
            </a:r>
          </a:p>
        </p:txBody>
      </p:sp>
      <p:sp>
        <p:nvSpPr>
          <p:cNvPr id="12" name="TextBox 11">
            <a:extLst>
              <a:ext uri="{FF2B5EF4-FFF2-40B4-BE49-F238E27FC236}">
                <a16:creationId xmlns:a16="http://schemas.microsoft.com/office/drawing/2014/main" id="{7747EFEE-AB25-DA46-ACB1-089AF33A072C}"/>
              </a:ext>
            </a:extLst>
          </p:cNvPr>
          <p:cNvSpPr txBox="1"/>
          <p:nvPr/>
        </p:nvSpPr>
        <p:spPr>
          <a:xfrm>
            <a:off x="7682459" y="2132484"/>
            <a:ext cx="4146155" cy="3693319"/>
          </a:xfrm>
          <a:prstGeom prst="rect">
            <a:avLst/>
          </a:prstGeom>
          <a:noFill/>
        </p:spPr>
        <p:txBody>
          <a:bodyPr wrap="square" rtlCol="0">
            <a:spAutoFit/>
          </a:bodyPr>
          <a:lstStyle/>
          <a:p>
            <a:pPr marL="91440"/>
            <a:r>
              <a:rPr lang="en-US" dirty="0">
                <a:latin typeface="Arial"/>
                <a:cs typeface="Arial"/>
              </a:rPr>
              <a:t>Init: 12Z 29 April 2020</a:t>
            </a:r>
          </a:p>
          <a:p>
            <a:pPr marL="91440"/>
            <a:r>
              <a:rPr lang="en-US" dirty="0">
                <a:latin typeface="Arial"/>
                <a:cs typeface="Arial"/>
              </a:rPr>
              <a:t>Valid: 12Z 30 April 2020 (F024)</a:t>
            </a:r>
          </a:p>
          <a:p>
            <a:pPr marL="91440"/>
            <a:endParaRPr lang="en-US" dirty="0">
              <a:latin typeface="Arial"/>
              <a:cs typeface="Arial"/>
            </a:endParaRPr>
          </a:p>
          <a:p>
            <a:pPr marL="434340" indent="-342900">
              <a:buFont typeface="Arial" panose="020B0604020202020204" pitchFamily="34" charset="0"/>
              <a:buChar char="•"/>
            </a:pPr>
            <a:r>
              <a:rPr lang="en-US" dirty="0">
                <a:latin typeface="Arial"/>
                <a:cs typeface="Arial"/>
              </a:rPr>
              <a:t>We can quantify the errors, and they’re fairly significant for a 24h forecast;  GFSv16 appears to offer very slight improvement, but both forecasts are far too warm over the plains and upper Midwest</a:t>
            </a:r>
          </a:p>
          <a:p>
            <a:pPr marL="91440"/>
            <a:endParaRPr lang="en-US" dirty="0">
              <a:latin typeface="Arial"/>
              <a:cs typeface="Arial"/>
            </a:endParaRPr>
          </a:p>
          <a:p>
            <a:pPr marL="434340" indent="-342900">
              <a:buFont typeface="Arial" panose="020B0604020202020204" pitchFamily="34" charset="0"/>
              <a:buChar char="•"/>
            </a:pPr>
            <a:r>
              <a:rPr lang="en-US" dirty="0">
                <a:latin typeface="Arial"/>
                <a:cs typeface="Arial"/>
              </a:rPr>
              <a:t>The lack of a sufficiently strong inversion shows up well in the forecast soundings</a:t>
            </a:r>
          </a:p>
        </p:txBody>
      </p:sp>
      <p:pic>
        <p:nvPicPr>
          <p:cNvPr id="4" name="Picture 3">
            <a:extLst>
              <a:ext uri="{FF2B5EF4-FFF2-40B4-BE49-F238E27FC236}">
                <a16:creationId xmlns:a16="http://schemas.microsoft.com/office/drawing/2014/main" id="{EC3730C9-7D12-B44D-8A2D-B503268BAC41}"/>
              </a:ext>
            </a:extLst>
          </p:cNvPr>
          <p:cNvPicPr>
            <a:picLocks noChangeAspect="1"/>
          </p:cNvPicPr>
          <p:nvPr/>
        </p:nvPicPr>
        <p:blipFill rotWithShape="1">
          <a:blip r:embed="rId4"/>
          <a:srcRect t="20707" b="19391"/>
          <a:stretch/>
        </p:blipFill>
        <p:spPr>
          <a:xfrm>
            <a:off x="1203056" y="1158597"/>
            <a:ext cx="4146155" cy="2629745"/>
          </a:xfrm>
          <a:prstGeom prst="rect">
            <a:avLst/>
          </a:prstGeom>
        </p:spPr>
      </p:pic>
      <p:pic>
        <p:nvPicPr>
          <p:cNvPr id="5" name="Picture 4">
            <a:extLst>
              <a:ext uri="{FF2B5EF4-FFF2-40B4-BE49-F238E27FC236}">
                <a16:creationId xmlns:a16="http://schemas.microsoft.com/office/drawing/2014/main" id="{26BD8644-A0CC-B14F-B949-D7957CB5FECF}"/>
              </a:ext>
            </a:extLst>
          </p:cNvPr>
          <p:cNvPicPr>
            <a:picLocks noChangeAspect="1"/>
          </p:cNvPicPr>
          <p:nvPr/>
        </p:nvPicPr>
        <p:blipFill rotWithShape="1">
          <a:blip r:embed="rId5"/>
          <a:srcRect t="20634" b="19464"/>
          <a:stretch/>
        </p:blipFill>
        <p:spPr>
          <a:xfrm>
            <a:off x="1203056" y="4014511"/>
            <a:ext cx="4406007" cy="2794559"/>
          </a:xfrm>
          <a:prstGeom prst="rect">
            <a:avLst/>
          </a:prstGeom>
        </p:spPr>
      </p:pic>
      <p:pic>
        <p:nvPicPr>
          <p:cNvPr id="6" name="Picture 5">
            <a:extLst>
              <a:ext uri="{FF2B5EF4-FFF2-40B4-BE49-F238E27FC236}">
                <a16:creationId xmlns:a16="http://schemas.microsoft.com/office/drawing/2014/main" id="{C35EFE59-B911-3140-AB5E-F63150D803EB}"/>
              </a:ext>
            </a:extLst>
          </p:cNvPr>
          <p:cNvPicPr>
            <a:picLocks noChangeAspect="1"/>
          </p:cNvPicPr>
          <p:nvPr/>
        </p:nvPicPr>
        <p:blipFill rotWithShape="1">
          <a:blip r:embed="rId5"/>
          <a:srcRect t="3198" b="89456"/>
          <a:stretch/>
        </p:blipFill>
        <p:spPr>
          <a:xfrm>
            <a:off x="707309" y="3804619"/>
            <a:ext cx="5397500" cy="419783"/>
          </a:xfrm>
          <a:prstGeom prst="rect">
            <a:avLst/>
          </a:prstGeom>
        </p:spPr>
      </p:pic>
      <p:sp>
        <p:nvSpPr>
          <p:cNvPr id="2" name="TextBox 1">
            <a:extLst>
              <a:ext uri="{FF2B5EF4-FFF2-40B4-BE49-F238E27FC236}">
                <a16:creationId xmlns:a16="http://schemas.microsoft.com/office/drawing/2014/main" id="{6DA7583C-AC02-B843-AC22-D503CF5D0621}"/>
              </a:ext>
            </a:extLst>
          </p:cNvPr>
          <p:cNvSpPr txBox="1"/>
          <p:nvPr/>
        </p:nvSpPr>
        <p:spPr>
          <a:xfrm>
            <a:off x="7153023" y="1325923"/>
            <a:ext cx="4449551" cy="400110"/>
          </a:xfrm>
          <a:prstGeom prst="rect">
            <a:avLst/>
          </a:prstGeom>
          <a:solidFill>
            <a:schemeClr val="accent4">
              <a:lumMod val="20000"/>
              <a:lumOff val="80000"/>
            </a:schemeClr>
          </a:solidFill>
        </p:spPr>
        <p:txBody>
          <a:bodyPr wrap="none" rtlCol="0">
            <a:spAutoFit/>
          </a:bodyPr>
          <a:lstStyle/>
          <a:p>
            <a:r>
              <a:rPr lang="en-US" sz="2000" dirty="0">
                <a:latin typeface="Arial" panose="020B0604020202020204" pitchFamily="34" charset="0"/>
                <a:cs typeface="Arial" panose="020B0604020202020204" pitchFamily="34" charset="0"/>
              </a:rPr>
              <a:t>2m Temp Errors    Analysis - Forecast</a:t>
            </a:r>
          </a:p>
        </p:txBody>
      </p:sp>
      <p:sp>
        <p:nvSpPr>
          <p:cNvPr id="3" name="TextBox 2">
            <a:extLst>
              <a:ext uri="{FF2B5EF4-FFF2-40B4-BE49-F238E27FC236}">
                <a16:creationId xmlns:a16="http://schemas.microsoft.com/office/drawing/2014/main" id="{2CB497B6-3269-414F-A9C6-86C096EADBA9}"/>
              </a:ext>
            </a:extLst>
          </p:cNvPr>
          <p:cNvSpPr txBox="1"/>
          <p:nvPr/>
        </p:nvSpPr>
        <p:spPr>
          <a:xfrm>
            <a:off x="4509542" y="2789366"/>
            <a:ext cx="962251" cy="400110"/>
          </a:xfrm>
          <a:prstGeom prst="rect">
            <a:avLst/>
          </a:prstGeom>
          <a:noFill/>
        </p:spPr>
        <p:txBody>
          <a:bodyPr wrap="none" rtlCol="0">
            <a:spAutoFit/>
          </a:bodyPr>
          <a:lstStyle/>
          <a:p>
            <a:r>
              <a:rPr lang="en-US" sz="2000" b="1" dirty="0"/>
              <a:t>GFSv15</a:t>
            </a:r>
          </a:p>
        </p:txBody>
      </p:sp>
      <p:sp>
        <p:nvSpPr>
          <p:cNvPr id="16" name="TextBox 15">
            <a:extLst>
              <a:ext uri="{FF2B5EF4-FFF2-40B4-BE49-F238E27FC236}">
                <a16:creationId xmlns:a16="http://schemas.microsoft.com/office/drawing/2014/main" id="{AA1BD3DE-F9E1-9D4B-B5A4-8CCB2784F9D0}"/>
              </a:ext>
            </a:extLst>
          </p:cNvPr>
          <p:cNvSpPr txBox="1"/>
          <p:nvPr/>
        </p:nvSpPr>
        <p:spPr>
          <a:xfrm>
            <a:off x="4646812" y="5974802"/>
            <a:ext cx="962251" cy="400110"/>
          </a:xfrm>
          <a:prstGeom prst="rect">
            <a:avLst/>
          </a:prstGeom>
          <a:noFill/>
        </p:spPr>
        <p:txBody>
          <a:bodyPr wrap="none" rtlCol="0">
            <a:spAutoFit/>
          </a:bodyPr>
          <a:lstStyle/>
          <a:p>
            <a:r>
              <a:rPr lang="en-US" sz="2000" b="1" dirty="0"/>
              <a:t>GFSv16</a:t>
            </a:r>
          </a:p>
        </p:txBody>
      </p:sp>
    </p:spTree>
    <p:extLst>
      <p:ext uri="{BB962C8B-B14F-4D97-AF65-F5344CB8AC3E}">
        <p14:creationId xmlns:p14="http://schemas.microsoft.com/office/powerpoint/2010/main" val="17738379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10744" y="450911"/>
            <a:ext cx="11166101" cy="656209"/>
          </a:xfrm>
          <a:prstGeom prst="rect">
            <a:avLst/>
          </a:prstGeom>
          <a:solidFill>
            <a:srgbClr val="226BAB"/>
          </a:solidFill>
          <a:ln>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sz="3000" dirty="0">
              <a:latin typeface="Arial" panose="020B0604020202020204" pitchFamily="34" charset="0"/>
              <a:cs typeface="Arial" panose="020B0604020202020204" pitchFamily="34" charset="0"/>
            </a:endParaRPr>
          </a:p>
        </p:txBody>
      </p:sp>
      <p:sp>
        <p:nvSpPr>
          <p:cNvPr id="9" name="TextBox 8"/>
          <p:cNvSpPr txBox="1"/>
          <p:nvPr/>
        </p:nvSpPr>
        <p:spPr>
          <a:xfrm>
            <a:off x="510743" y="48930"/>
            <a:ext cx="11166101" cy="353921"/>
          </a:xfrm>
          <a:prstGeom prst="rect">
            <a:avLst/>
          </a:prstGeom>
          <a:solidFill>
            <a:srgbClr val="5BA4E3"/>
          </a:solidFill>
        </p:spPr>
        <p:txBody>
          <a:bodyPr wrap="square" lIns="121899" tIns="60949" rIns="121899" bIns="60949" rtlCol="0">
            <a:spAutoFit/>
          </a:bodyPr>
          <a:lstStyle/>
          <a:p>
            <a:pPr algn="ctr"/>
            <a:r>
              <a:rPr lang="en-US" sz="1500" dirty="0">
                <a:solidFill>
                  <a:srgbClr val="1A467F"/>
                </a:solidFill>
                <a:latin typeface="Avenir Book"/>
                <a:cs typeface="Avenir Book"/>
              </a:rPr>
              <a:t>NATIONAL OCEANIC AND ATMOSPHERIC ADMINISTRATION</a:t>
            </a:r>
          </a:p>
        </p:txBody>
      </p:sp>
      <p:sp>
        <p:nvSpPr>
          <p:cNvPr id="10" name="Oval 9"/>
          <p:cNvSpPr>
            <a:spLocks noChangeAspect="1"/>
          </p:cNvSpPr>
          <p:nvPr/>
        </p:nvSpPr>
        <p:spPr>
          <a:xfrm>
            <a:off x="50032" y="27613"/>
            <a:ext cx="1137374" cy="1190436"/>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a:p>
        </p:txBody>
      </p:sp>
      <p:pic>
        <p:nvPicPr>
          <p:cNvPr id="11" name="Picture 10" descr="2000px-Seal_of_the_United_States_Department_of_Commerce.sv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032" y="80672"/>
            <a:ext cx="1064518" cy="1064195"/>
          </a:xfrm>
          <a:prstGeom prst="rect">
            <a:avLst/>
          </a:prstGeom>
        </p:spPr>
      </p:pic>
      <p:sp>
        <p:nvSpPr>
          <p:cNvPr id="13" name="Oval 12"/>
          <p:cNvSpPr>
            <a:spLocks/>
          </p:cNvSpPr>
          <p:nvPr/>
        </p:nvSpPr>
        <p:spPr>
          <a:xfrm>
            <a:off x="11089584" y="0"/>
            <a:ext cx="1102416" cy="1111783"/>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a:p>
        </p:txBody>
      </p:sp>
      <p:pic>
        <p:nvPicPr>
          <p:cNvPr id="14" name="Picture 13" descr="1024px-NOAA_logo.svg.png"/>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1149099" y="78973"/>
            <a:ext cx="975215" cy="983501"/>
          </a:xfrm>
          <a:prstGeom prst="rect">
            <a:avLst/>
          </a:prstGeom>
        </p:spPr>
      </p:pic>
      <p:sp>
        <p:nvSpPr>
          <p:cNvPr id="15" name="TextBox 14"/>
          <p:cNvSpPr txBox="1"/>
          <p:nvPr/>
        </p:nvSpPr>
        <p:spPr>
          <a:xfrm>
            <a:off x="0" y="432140"/>
            <a:ext cx="12192000" cy="646309"/>
          </a:xfrm>
          <a:prstGeom prst="rect">
            <a:avLst/>
          </a:prstGeom>
          <a:noFill/>
        </p:spPr>
        <p:txBody>
          <a:bodyPr wrap="square" lIns="121899" tIns="60949" rIns="121899" bIns="60949" rtlCol="0">
            <a:spAutoFit/>
          </a:bodyPr>
          <a:lstStyle/>
          <a:p>
            <a:pPr algn="ctr"/>
            <a:r>
              <a:rPr lang="en-US" sz="3400" b="1" dirty="0">
                <a:solidFill>
                  <a:schemeClr val="bg1"/>
                </a:solidFill>
                <a:latin typeface="Arial"/>
                <a:cs typeface="Arial"/>
              </a:rPr>
              <a:t>Sounding Image Format</a:t>
            </a:r>
          </a:p>
        </p:txBody>
      </p:sp>
      <p:pic>
        <p:nvPicPr>
          <p:cNvPr id="3" name="Picture 2">
            <a:extLst>
              <a:ext uri="{FF2B5EF4-FFF2-40B4-BE49-F238E27FC236}">
                <a16:creationId xmlns:a16="http://schemas.microsoft.com/office/drawing/2014/main" id="{337035C8-BFCE-0141-BAFD-EFF358ED54D2}"/>
              </a:ext>
            </a:extLst>
          </p:cNvPr>
          <p:cNvPicPr>
            <a:picLocks noChangeAspect="1"/>
          </p:cNvPicPr>
          <p:nvPr/>
        </p:nvPicPr>
        <p:blipFill>
          <a:blip r:embed="rId4"/>
          <a:stretch>
            <a:fillRect/>
          </a:stretch>
        </p:blipFill>
        <p:spPr>
          <a:xfrm>
            <a:off x="510743" y="1429917"/>
            <a:ext cx="6849719" cy="4958165"/>
          </a:xfrm>
          <a:prstGeom prst="rect">
            <a:avLst/>
          </a:prstGeom>
        </p:spPr>
      </p:pic>
      <p:sp>
        <p:nvSpPr>
          <p:cNvPr id="4" name="TextBox 3">
            <a:extLst>
              <a:ext uri="{FF2B5EF4-FFF2-40B4-BE49-F238E27FC236}">
                <a16:creationId xmlns:a16="http://schemas.microsoft.com/office/drawing/2014/main" id="{D1B18DAF-809F-854B-B16B-98F40FA6D1F1}"/>
              </a:ext>
            </a:extLst>
          </p:cNvPr>
          <p:cNvSpPr txBox="1"/>
          <p:nvPr/>
        </p:nvSpPr>
        <p:spPr>
          <a:xfrm>
            <a:off x="8109857" y="2013857"/>
            <a:ext cx="1153714" cy="1200329"/>
          </a:xfrm>
          <a:prstGeom prst="rect">
            <a:avLst/>
          </a:prstGeom>
          <a:noFill/>
        </p:spPr>
        <p:txBody>
          <a:bodyPr wrap="none" rtlCol="0">
            <a:spAutoFit/>
          </a:bodyPr>
          <a:lstStyle/>
          <a:p>
            <a:r>
              <a:rPr lang="en-US" sz="2400" b="1" dirty="0"/>
              <a:t>OBS</a:t>
            </a:r>
          </a:p>
          <a:p>
            <a:r>
              <a:rPr lang="en-US" sz="2400" b="1" dirty="0">
                <a:solidFill>
                  <a:srgbClr val="0520FC"/>
                </a:solidFill>
              </a:rPr>
              <a:t>GFSV15</a:t>
            </a:r>
          </a:p>
          <a:p>
            <a:r>
              <a:rPr lang="en-US" sz="2400" b="1" dirty="0">
                <a:solidFill>
                  <a:srgbClr val="FF0000"/>
                </a:solidFill>
              </a:rPr>
              <a:t>GFSv16</a:t>
            </a:r>
          </a:p>
        </p:txBody>
      </p:sp>
      <p:sp>
        <p:nvSpPr>
          <p:cNvPr id="2" name="TextBox 1">
            <a:extLst>
              <a:ext uri="{FF2B5EF4-FFF2-40B4-BE49-F238E27FC236}">
                <a16:creationId xmlns:a16="http://schemas.microsoft.com/office/drawing/2014/main" id="{0632EF7C-DA1A-3746-A6F1-4205E3A1D874}"/>
              </a:ext>
            </a:extLst>
          </p:cNvPr>
          <p:cNvSpPr txBox="1"/>
          <p:nvPr/>
        </p:nvSpPr>
        <p:spPr>
          <a:xfrm>
            <a:off x="6096000" y="6425860"/>
            <a:ext cx="567784" cy="369332"/>
          </a:xfrm>
          <a:prstGeom prst="rect">
            <a:avLst/>
          </a:prstGeom>
          <a:noFill/>
        </p:spPr>
        <p:txBody>
          <a:bodyPr wrap="none" rtlCol="0">
            <a:spAutoFit/>
          </a:bodyPr>
          <a:lstStyle/>
          <a:p>
            <a:r>
              <a:rPr lang="en-US" dirty="0"/>
              <a:t>OBS</a:t>
            </a:r>
          </a:p>
        </p:txBody>
      </p:sp>
      <p:sp>
        <p:nvSpPr>
          <p:cNvPr id="16" name="TextBox 15">
            <a:extLst>
              <a:ext uri="{FF2B5EF4-FFF2-40B4-BE49-F238E27FC236}">
                <a16:creationId xmlns:a16="http://schemas.microsoft.com/office/drawing/2014/main" id="{CED4AF1D-A6D5-3C40-B0D4-6E25E44EBED3}"/>
              </a:ext>
            </a:extLst>
          </p:cNvPr>
          <p:cNvSpPr txBox="1"/>
          <p:nvPr/>
        </p:nvSpPr>
        <p:spPr>
          <a:xfrm>
            <a:off x="7360462" y="6422340"/>
            <a:ext cx="522900" cy="369332"/>
          </a:xfrm>
          <a:prstGeom prst="rect">
            <a:avLst/>
          </a:prstGeom>
          <a:noFill/>
        </p:spPr>
        <p:txBody>
          <a:bodyPr wrap="none" rtlCol="0">
            <a:spAutoFit/>
          </a:bodyPr>
          <a:lstStyle/>
          <a:p>
            <a:r>
              <a:rPr lang="en-US" dirty="0">
                <a:solidFill>
                  <a:srgbClr val="FF0000"/>
                </a:solidFill>
              </a:rPr>
              <a:t>v16</a:t>
            </a:r>
          </a:p>
        </p:txBody>
      </p:sp>
      <p:sp>
        <p:nvSpPr>
          <p:cNvPr id="17" name="TextBox 16">
            <a:extLst>
              <a:ext uri="{FF2B5EF4-FFF2-40B4-BE49-F238E27FC236}">
                <a16:creationId xmlns:a16="http://schemas.microsoft.com/office/drawing/2014/main" id="{2ADD9264-3AB4-7048-BD9B-9C24BC50C2A4}"/>
              </a:ext>
            </a:extLst>
          </p:cNvPr>
          <p:cNvSpPr txBox="1"/>
          <p:nvPr/>
        </p:nvSpPr>
        <p:spPr>
          <a:xfrm>
            <a:off x="6714895" y="6425860"/>
            <a:ext cx="522900" cy="369332"/>
          </a:xfrm>
          <a:prstGeom prst="rect">
            <a:avLst/>
          </a:prstGeom>
          <a:noFill/>
        </p:spPr>
        <p:txBody>
          <a:bodyPr wrap="none" rtlCol="0">
            <a:spAutoFit/>
          </a:bodyPr>
          <a:lstStyle/>
          <a:p>
            <a:r>
              <a:rPr lang="en-US" dirty="0">
                <a:solidFill>
                  <a:srgbClr val="0520FC"/>
                </a:solidFill>
              </a:rPr>
              <a:t>v15</a:t>
            </a:r>
          </a:p>
        </p:txBody>
      </p:sp>
      <p:cxnSp>
        <p:nvCxnSpPr>
          <p:cNvPr id="6" name="Straight Arrow Connector 5">
            <a:extLst>
              <a:ext uri="{FF2B5EF4-FFF2-40B4-BE49-F238E27FC236}">
                <a16:creationId xmlns:a16="http://schemas.microsoft.com/office/drawing/2014/main" id="{5679C205-E3A8-7C4D-B459-28EC65B8BB7D}"/>
              </a:ext>
            </a:extLst>
          </p:cNvPr>
          <p:cNvCxnSpPr>
            <a:cxnSpLocks/>
          </p:cNvCxnSpPr>
          <p:nvPr/>
        </p:nvCxnSpPr>
        <p:spPr>
          <a:xfrm flipV="1">
            <a:off x="6443707" y="5931686"/>
            <a:ext cx="116479" cy="49065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D4D6AF61-9DCC-BC44-914C-8FDDA0439986}"/>
              </a:ext>
            </a:extLst>
          </p:cNvPr>
          <p:cNvCxnSpPr>
            <a:cxnSpLocks/>
            <a:stCxn id="17" idx="0"/>
          </p:cNvCxnSpPr>
          <p:nvPr/>
        </p:nvCxnSpPr>
        <p:spPr>
          <a:xfrm flipH="1" flipV="1">
            <a:off x="6953885" y="5931688"/>
            <a:ext cx="22460" cy="494172"/>
          </a:xfrm>
          <a:prstGeom prst="straightConnector1">
            <a:avLst/>
          </a:prstGeom>
          <a:ln w="19050">
            <a:solidFill>
              <a:srgbClr val="0520FC"/>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BFE597BE-723C-5549-9805-BF328420318F}"/>
              </a:ext>
            </a:extLst>
          </p:cNvPr>
          <p:cNvCxnSpPr>
            <a:cxnSpLocks/>
          </p:cNvCxnSpPr>
          <p:nvPr/>
        </p:nvCxnSpPr>
        <p:spPr>
          <a:xfrm flipH="1" flipV="1">
            <a:off x="7360462" y="5931686"/>
            <a:ext cx="283658" cy="490654"/>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38182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10744" y="450911"/>
            <a:ext cx="11166101" cy="656209"/>
          </a:xfrm>
          <a:prstGeom prst="rect">
            <a:avLst/>
          </a:prstGeom>
          <a:solidFill>
            <a:srgbClr val="226BAB"/>
          </a:solidFill>
          <a:ln>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sz="3000" dirty="0">
              <a:latin typeface="Arial" panose="020B0604020202020204" pitchFamily="34" charset="0"/>
              <a:cs typeface="Arial" panose="020B0604020202020204" pitchFamily="34" charset="0"/>
            </a:endParaRPr>
          </a:p>
        </p:txBody>
      </p:sp>
      <p:sp>
        <p:nvSpPr>
          <p:cNvPr id="9" name="TextBox 8"/>
          <p:cNvSpPr txBox="1"/>
          <p:nvPr/>
        </p:nvSpPr>
        <p:spPr>
          <a:xfrm>
            <a:off x="510743" y="48930"/>
            <a:ext cx="11166101" cy="353921"/>
          </a:xfrm>
          <a:prstGeom prst="rect">
            <a:avLst/>
          </a:prstGeom>
          <a:solidFill>
            <a:srgbClr val="5BA4E3"/>
          </a:solidFill>
        </p:spPr>
        <p:txBody>
          <a:bodyPr wrap="square" lIns="121899" tIns="60949" rIns="121899" bIns="60949" rtlCol="0">
            <a:spAutoFit/>
          </a:bodyPr>
          <a:lstStyle/>
          <a:p>
            <a:pPr algn="ctr"/>
            <a:r>
              <a:rPr lang="en-US" sz="1500" dirty="0">
                <a:solidFill>
                  <a:srgbClr val="1A467F"/>
                </a:solidFill>
                <a:latin typeface="Avenir Book"/>
                <a:cs typeface="Avenir Book"/>
              </a:rPr>
              <a:t>NATIONAL OCEANIC AND ATMOSPHERIC ADMINISTRATION</a:t>
            </a:r>
          </a:p>
        </p:txBody>
      </p:sp>
      <p:sp>
        <p:nvSpPr>
          <p:cNvPr id="10" name="Oval 9"/>
          <p:cNvSpPr>
            <a:spLocks noChangeAspect="1"/>
          </p:cNvSpPr>
          <p:nvPr/>
        </p:nvSpPr>
        <p:spPr>
          <a:xfrm>
            <a:off x="50032" y="27613"/>
            <a:ext cx="1137374" cy="1190436"/>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a:p>
        </p:txBody>
      </p:sp>
      <p:pic>
        <p:nvPicPr>
          <p:cNvPr id="11" name="Picture 10" descr="2000px-Seal_of_the_United_States_Department_of_Commerce.sv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032" y="80672"/>
            <a:ext cx="1064518" cy="1064195"/>
          </a:xfrm>
          <a:prstGeom prst="rect">
            <a:avLst/>
          </a:prstGeom>
        </p:spPr>
      </p:pic>
      <p:sp>
        <p:nvSpPr>
          <p:cNvPr id="13" name="Oval 12"/>
          <p:cNvSpPr>
            <a:spLocks/>
          </p:cNvSpPr>
          <p:nvPr/>
        </p:nvSpPr>
        <p:spPr>
          <a:xfrm>
            <a:off x="11089584" y="0"/>
            <a:ext cx="1102416" cy="1111783"/>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a:p>
        </p:txBody>
      </p:sp>
      <p:pic>
        <p:nvPicPr>
          <p:cNvPr id="14" name="Picture 13" descr="1024px-NOAA_logo.svg.png"/>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1149099" y="78973"/>
            <a:ext cx="975215" cy="983501"/>
          </a:xfrm>
          <a:prstGeom prst="rect">
            <a:avLst/>
          </a:prstGeom>
        </p:spPr>
      </p:pic>
      <p:sp>
        <p:nvSpPr>
          <p:cNvPr id="15" name="TextBox 14"/>
          <p:cNvSpPr txBox="1"/>
          <p:nvPr/>
        </p:nvSpPr>
        <p:spPr>
          <a:xfrm>
            <a:off x="0" y="432140"/>
            <a:ext cx="12192000" cy="646309"/>
          </a:xfrm>
          <a:prstGeom prst="rect">
            <a:avLst/>
          </a:prstGeom>
          <a:noFill/>
        </p:spPr>
        <p:txBody>
          <a:bodyPr wrap="square" lIns="121899" tIns="60949" rIns="121899" bIns="60949" rtlCol="0">
            <a:spAutoFit/>
          </a:bodyPr>
          <a:lstStyle/>
          <a:p>
            <a:pPr algn="ctr"/>
            <a:r>
              <a:rPr lang="en-US" sz="3400" b="1" dirty="0">
                <a:solidFill>
                  <a:schemeClr val="bg1"/>
                </a:solidFill>
                <a:latin typeface="Arial"/>
                <a:cs typeface="Arial"/>
              </a:rPr>
              <a:t>LBF Soundings</a:t>
            </a:r>
          </a:p>
        </p:txBody>
      </p:sp>
      <p:pic>
        <p:nvPicPr>
          <p:cNvPr id="2" name="Picture 1">
            <a:extLst>
              <a:ext uri="{FF2B5EF4-FFF2-40B4-BE49-F238E27FC236}">
                <a16:creationId xmlns:a16="http://schemas.microsoft.com/office/drawing/2014/main" id="{EA74EDE0-031E-3C4F-8BEB-3D6ED5E8AC55}"/>
              </a:ext>
            </a:extLst>
          </p:cNvPr>
          <p:cNvPicPr>
            <a:picLocks noChangeAspect="1"/>
          </p:cNvPicPr>
          <p:nvPr/>
        </p:nvPicPr>
        <p:blipFill>
          <a:blip r:embed="rId4"/>
          <a:stretch>
            <a:fillRect/>
          </a:stretch>
        </p:blipFill>
        <p:spPr>
          <a:xfrm>
            <a:off x="366866" y="1452211"/>
            <a:ext cx="7039971" cy="5171613"/>
          </a:xfrm>
          <a:prstGeom prst="rect">
            <a:avLst/>
          </a:prstGeom>
        </p:spPr>
      </p:pic>
      <p:sp>
        <p:nvSpPr>
          <p:cNvPr id="12" name="TextBox 11">
            <a:extLst>
              <a:ext uri="{FF2B5EF4-FFF2-40B4-BE49-F238E27FC236}">
                <a16:creationId xmlns:a16="http://schemas.microsoft.com/office/drawing/2014/main" id="{E599EE9B-E640-A34F-A45A-6CF63A763A65}"/>
              </a:ext>
            </a:extLst>
          </p:cNvPr>
          <p:cNvSpPr txBox="1"/>
          <p:nvPr/>
        </p:nvSpPr>
        <p:spPr>
          <a:xfrm>
            <a:off x="7678979" y="2254304"/>
            <a:ext cx="4146155" cy="4247317"/>
          </a:xfrm>
          <a:prstGeom prst="rect">
            <a:avLst/>
          </a:prstGeom>
          <a:noFill/>
        </p:spPr>
        <p:txBody>
          <a:bodyPr wrap="square" rtlCol="0">
            <a:spAutoFit/>
          </a:bodyPr>
          <a:lstStyle/>
          <a:p>
            <a:pPr marL="91440"/>
            <a:r>
              <a:rPr lang="en-US" dirty="0">
                <a:latin typeface="Arial" panose="020B0604020202020204" pitchFamily="34" charset="0"/>
                <a:cs typeface="Arial" panose="020B0604020202020204" pitchFamily="34" charset="0"/>
              </a:rPr>
              <a:t>Init: 12Z 29 April 2020</a:t>
            </a:r>
          </a:p>
          <a:p>
            <a:pPr marL="91440"/>
            <a:r>
              <a:rPr lang="en-US" dirty="0">
                <a:latin typeface="Arial" panose="020B0604020202020204" pitchFamily="34" charset="0"/>
                <a:cs typeface="Arial" panose="020B0604020202020204" pitchFamily="34" charset="0"/>
              </a:rPr>
              <a:t>Valid: 12Z 30 April 2020 (F024)</a:t>
            </a:r>
          </a:p>
          <a:p>
            <a:pPr marL="91440"/>
            <a:endParaRPr lang="en-US" dirty="0">
              <a:latin typeface="Arial" panose="020B0604020202020204" pitchFamily="34" charset="0"/>
              <a:cs typeface="Arial" panose="020B0604020202020204" pitchFamily="34" charset="0"/>
            </a:endParaRPr>
          </a:p>
          <a:p>
            <a:pPr marL="434340" indent="-342900">
              <a:buFont typeface="Arial" panose="020B0604020202020204" pitchFamily="34" charset="0"/>
              <a:buChar char="•"/>
            </a:pPr>
            <a:r>
              <a:rPr lang="en-US" dirty="0">
                <a:latin typeface="Arial" panose="020B0604020202020204" pitchFamily="34" charset="0"/>
                <a:cs typeface="Arial" panose="020B0604020202020204" pitchFamily="34" charset="0"/>
              </a:rPr>
              <a:t>GFSv15 and v16 both fail to capture the strength of the low-level inversion and end up way too warm at the lowest levels</a:t>
            </a:r>
          </a:p>
          <a:p>
            <a:pPr marL="91440"/>
            <a:endParaRPr lang="en-US" dirty="0">
              <a:latin typeface="Arial" panose="020B0604020202020204" pitchFamily="34" charset="0"/>
              <a:cs typeface="Arial" panose="020B0604020202020204" pitchFamily="34" charset="0"/>
            </a:endParaRPr>
          </a:p>
          <a:p>
            <a:pPr marL="434340" indent="-342900">
              <a:buFont typeface="Arial" panose="020B0604020202020204" pitchFamily="34" charset="0"/>
              <a:buChar char="•"/>
            </a:pPr>
            <a:r>
              <a:rPr lang="en-US" dirty="0">
                <a:latin typeface="Arial" panose="020B0604020202020204" pitchFamily="34" charset="0"/>
                <a:cs typeface="Arial" panose="020B0604020202020204" pitchFamily="34" charset="0"/>
              </a:rPr>
              <a:t>GFSv16 is slightly better than v15</a:t>
            </a:r>
          </a:p>
          <a:p>
            <a:pPr marL="91440"/>
            <a:endParaRPr lang="en-US" dirty="0">
              <a:latin typeface="Arial" panose="020B0604020202020204" pitchFamily="34" charset="0"/>
              <a:cs typeface="Arial" panose="020B0604020202020204" pitchFamily="34" charset="0"/>
            </a:endParaRPr>
          </a:p>
          <a:p>
            <a:pPr marL="434340" indent="-342900">
              <a:buFont typeface="Arial" panose="020B0604020202020204" pitchFamily="34" charset="0"/>
              <a:buChar char="•"/>
            </a:pPr>
            <a:r>
              <a:rPr lang="en-US" dirty="0">
                <a:latin typeface="Arial" panose="020B0604020202020204" pitchFamily="34" charset="0"/>
                <a:cs typeface="Arial" panose="020B0604020202020204" pitchFamily="34" charset="0"/>
              </a:rPr>
              <a:t>Note how the observed winds are calm at the lowest level; both GFS versions have non-zero winds at the lowest level, although v16 is better than v15</a:t>
            </a:r>
          </a:p>
        </p:txBody>
      </p:sp>
      <p:sp>
        <p:nvSpPr>
          <p:cNvPr id="3" name="TextBox 2">
            <a:extLst>
              <a:ext uri="{FF2B5EF4-FFF2-40B4-BE49-F238E27FC236}">
                <a16:creationId xmlns:a16="http://schemas.microsoft.com/office/drawing/2014/main" id="{FC1955C1-E70D-3246-AA34-6D9597C359E2}"/>
              </a:ext>
            </a:extLst>
          </p:cNvPr>
          <p:cNvSpPr txBox="1"/>
          <p:nvPr/>
        </p:nvSpPr>
        <p:spPr>
          <a:xfrm>
            <a:off x="8062332" y="1452211"/>
            <a:ext cx="3379451" cy="461665"/>
          </a:xfrm>
          <a:prstGeom prst="rect">
            <a:avLst/>
          </a:prstGeom>
          <a:noFill/>
        </p:spPr>
        <p:txBody>
          <a:bodyPr wrap="none" rtlCol="0">
            <a:spAutoFit/>
          </a:bodyPr>
          <a:lstStyle/>
          <a:p>
            <a:r>
              <a:rPr lang="en-US" sz="2400" b="1" dirty="0">
                <a:latin typeface="Arial" panose="020B0604020202020204" pitchFamily="34" charset="0"/>
                <a:cs typeface="Arial" panose="020B0604020202020204" pitchFamily="34" charset="0"/>
              </a:rPr>
              <a:t>North Platte, NE   LBF</a:t>
            </a:r>
          </a:p>
        </p:txBody>
      </p:sp>
      <p:sp>
        <p:nvSpPr>
          <p:cNvPr id="16" name="TextBox 15">
            <a:extLst>
              <a:ext uri="{FF2B5EF4-FFF2-40B4-BE49-F238E27FC236}">
                <a16:creationId xmlns:a16="http://schemas.microsoft.com/office/drawing/2014/main" id="{02B67F81-E082-9B42-970B-DB2DC8C1C944}"/>
              </a:ext>
            </a:extLst>
          </p:cNvPr>
          <p:cNvSpPr txBox="1"/>
          <p:nvPr/>
        </p:nvSpPr>
        <p:spPr>
          <a:xfrm>
            <a:off x="5328928" y="2144210"/>
            <a:ext cx="1153714" cy="1200329"/>
          </a:xfrm>
          <a:prstGeom prst="rect">
            <a:avLst/>
          </a:prstGeom>
          <a:noFill/>
        </p:spPr>
        <p:txBody>
          <a:bodyPr wrap="none" rtlCol="0">
            <a:spAutoFit/>
          </a:bodyPr>
          <a:lstStyle/>
          <a:p>
            <a:r>
              <a:rPr lang="en-US" sz="2400" b="1" dirty="0"/>
              <a:t>OBS</a:t>
            </a:r>
          </a:p>
          <a:p>
            <a:r>
              <a:rPr lang="en-US" sz="2400" b="1" dirty="0">
                <a:solidFill>
                  <a:srgbClr val="0520FC"/>
                </a:solidFill>
              </a:rPr>
              <a:t>GFSV15</a:t>
            </a:r>
          </a:p>
          <a:p>
            <a:r>
              <a:rPr lang="en-US" sz="2400" b="1" dirty="0">
                <a:solidFill>
                  <a:srgbClr val="FF0000"/>
                </a:solidFill>
              </a:rPr>
              <a:t>GFSv16</a:t>
            </a:r>
          </a:p>
        </p:txBody>
      </p:sp>
    </p:spTree>
    <p:extLst>
      <p:ext uri="{BB962C8B-B14F-4D97-AF65-F5344CB8AC3E}">
        <p14:creationId xmlns:p14="http://schemas.microsoft.com/office/powerpoint/2010/main" val="8079152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10744" y="450911"/>
            <a:ext cx="11166101" cy="656209"/>
          </a:xfrm>
          <a:prstGeom prst="rect">
            <a:avLst/>
          </a:prstGeom>
          <a:solidFill>
            <a:srgbClr val="226BAB"/>
          </a:solidFill>
          <a:ln>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sz="3000" dirty="0">
              <a:latin typeface="Arial" panose="020B0604020202020204" pitchFamily="34" charset="0"/>
              <a:cs typeface="Arial" panose="020B0604020202020204" pitchFamily="34" charset="0"/>
            </a:endParaRPr>
          </a:p>
        </p:txBody>
      </p:sp>
      <p:sp>
        <p:nvSpPr>
          <p:cNvPr id="9" name="TextBox 8"/>
          <p:cNvSpPr txBox="1"/>
          <p:nvPr/>
        </p:nvSpPr>
        <p:spPr>
          <a:xfrm>
            <a:off x="510743" y="48930"/>
            <a:ext cx="11166101" cy="353921"/>
          </a:xfrm>
          <a:prstGeom prst="rect">
            <a:avLst/>
          </a:prstGeom>
          <a:solidFill>
            <a:srgbClr val="5BA4E3"/>
          </a:solidFill>
        </p:spPr>
        <p:txBody>
          <a:bodyPr wrap="square" lIns="121899" tIns="60949" rIns="121899" bIns="60949" rtlCol="0">
            <a:spAutoFit/>
          </a:bodyPr>
          <a:lstStyle/>
          <a:p>
            <a:pPr algn="ctr"/>
            <a:r>
              <a:rPr lang="en-US" sz="1500" dirty="0">
                <a:solidFill>
                  <a:srgbClr val="1A467F"/>
                </a:solidFill>
                <a:latin typeface="Avenir Book"/>
                <a:cs typeface="Avenir Book"/>
              </a:rPr>
              <a:t>NATIONAL OCEANIC AND ATMOSPHERIC ADMINISTRATION</a:t>
            </a:r>
          </a:p>
        </p:txBody>
      </p:sp>
      <p:sp>
        <p:nvSpPr>
          <p:cNvPr id="10" name="Oval 9"/>
          <p:cNvSpPr>
            <a:spLocks noChangeAspect="1"/>
          </p:cNvSpPr>
          <p:nvPr/>
        </p:nvSpPr>
        <p:spPr>
          <a:xfrm>
            <a:off x="50032" y="27613"/>
            <a:ext cx="1137374" cy="1190436"/>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a:p>
        </p:txBody>
      </p:sp>
      <p:pic>
        <p:nvPicPr>
          <p:cNvPr id="11" name="Picture 10" descr="2000px-Seal_of_the_United_States_Department_of_Commerce.sv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032" y="80672"/>
            <a:ext cx="1064518" cy="1064195"/>
          </a:xfrm>
          <a:prstGeom prst="rect">
            <a:avLst/>
          </a:prstGeom>
        </p:spPr>
      </p:pic>
      <p:sp>
        <p:nvSpPr>
          <p:cNvPr id="13" name="Oval 12"/>
          <p:cNvSpPr>
            <a:spLocks/>
          </p:cNvSpPr>
          <p:nvPr/>
        </p:nvSpPr>
        <p:spPr>
          <a:xfrm>
            <a:off x="11089584" y="0"/>
            <a:ext cx="1102416" cy="1111783"/>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a:p>
        </p:txBody>
      </p:sp>
      <p:pic>
        <p:nvPicPr>
          <p:cNvPr id="14" name="Picture 13" descr="1024px-NOAA_logo.svg.png"/>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1149099" y="78973"/>
            <a:ext cx="975215" cy="983501"/>
          </a:xfrm>
          <a:prstGeom prst="rect">
            <a:avLst/>
          </a:prstGeom>
        </p:spPr>
      </p:pic>
      <p:sp>
        <p:nvSpPr>
          <p:cNvPr id="15" name="TextBox 14"/>
          <p:cNvSpPr txBox="1"/>
          <p:nvPr/>
        </p:nvSpPr>
        <p:spPr>
          <a:xfrm>
            <a:off x="0" y="432140"/>
            <a:ext cx="12192000" cy="646309"/>
          </a:xfrm>
          <a:prstGeom prst="rect">
            <a:avLst/>
          </a:prstGeom>
          <a:noFill/>
        </p:spPr>
        <p:txBody>
          <a:bodyPr wrap="square" lIns="121899" tIns="60949" rIns="121899" bIns="60949" rtlCol="0">
            <a:spAutoFit/>
          </a:bodyPr>
          <a:lstStyle/>
          <a:p>
            <a:pPr algn="ctr"/>
            <a:r>
              <a:rPr lang="en-US" sz="3400" b="1" dirty="0">
                <a:solidFill>
                  <a:schemeClr val="bg1"/>
                </a:solidFill>
                <a:latin typeface="Arial"/>
                <a:cs typeface="Arial"/>
              </a:rPr>
              <a:t>BIS Soundings</a:t>
            </a:r>
          </a:p>
        </p:txBody>
      </p:sp>
      <p:pic>
        <p:nvPicPr>
          <p:cNvPr id="2" name="Picture 1">
            <a:extLst>
              <a:ext uri="{FF2B5EF4-FFF2-40B4-BE49-F238E27FC236}">
                <a16:creationId xmlns:a16="http://schemas.microsoft.com/office/drawing/2014/main" id="{4985F701-B044-1C48-8C7C-469F8A205AEC}"/>
              </a:ext>
            </a:extLst>
          </p:cNvPr>
          <p:cNvPicPr>
            <a:picLocks noChangeAspect="1"/>
          </p:cNvPicPr>
          <p:nvPr/>
        </p:nvPicPr>
        <p:blipFill>
          <a:blip r:embed="rId4"/>
          <a:stretch>
            <a:fillRect/>
          </a:stretch>
        </p:blipFill>
        <p:spPr>
          <a:xfrm>
            <a:off x="366866" y="1429917"/>
            <a:ext cx="7220720" cy="5248675"/>
          </a:xfrm>
          <a:prstGeom prst="rect">
            <a:avLst/>
          </a:prstGeom>
        </p:spPr>
      </p:pic>
      <p:sp>
        <p:nvSpPr>
          <p:cNvPr id="16" name="TextBox 15">
            <a:extLst>
              <a:ext uri="{FF2B5EF4-FFF2-40B4-BE49-F238E27FC236}">
                <a16:creationId xmlns:a16="http://schemas.microsoft.com/office/drawing/2014/main" id="{74CA0F74-9FCC-844A-B0A4-B2F7D7074417}"/>
              </a:ext>
            </a:extLst>
          </p:cNvPr>
          <p:cNvSpPr txBox="1"/>
          <p:nvPr/>
        </p:nvSpPr>
        <p:spPr>
          <a:xfrm>
            <a:off x="8062332" y="1452211"/>
            <a:ext cx="2956259" cy="461665"/>
          </a:xfrm>
          <a:prstGeom prst="rect">
            <a:avLst/>
          </a:prstGeom>
          <a:noFill/>
        </p:spPr>
        <p:txBody>
          <a:bodyPr wrap="none" rtlCol="0">
            <a:spAutoFit/>
          </a:bodyPr>
          <a:lstStyle/>
          <a:p>
            <a:r>
              <a:rPr lang="en-US" sz="2400" b="1" dirty="0">
                <a:latin typeface="Arial" panose="020B0604020202020204" pitchFamily="34" charset="0"/>
                <a:cs typeface="Arial" panose="020B0604020202020204" pitchFamily="34" charset="0"/>
              </a:rPr>
              <a:t>Bismarck, ND   BIS</a:t>
            </a:r>
          </a:p>
        </p:txBody>
      </p:sp>
      <p:sp>
        <p:nvSpPr>
          <p:cNvPr id="17" name="TextBox 16">
            <a:extLst>
              <a:ext uri="{FF2B5EF4-FFF2-40B4-BE49-F238E27FC236}">
                <a16:creationId xmlns:a16="http://schemas.microsoft.com/office/drawing/2014/main" id="{3B43D750-B3BC-2446-9802-047127ED9DA2}"/>
              </a:ext>
            </a:extLst>
          </p:cNvPr>
          <p:cNvSpPr txBox="1"/>
          <p:nvPr/>
        </p:nvSpPr>
        <p:spPr>
          <a:xfrm>
            <a:off x="7678979" y="2254304"/>
            <a:ext cx="4146155" cy="4247317"/>
          </a:xfrm>
          <a:prstGeom prst="rect">
            <a:avLst/>
          </a:prstGeom>
          <a:noFill/>
        </p:spPr>
        <p:txBody>
          <a:bodyPr wrap="square" rtlCol="0">
            <a:spAutoFit/>
          </a:bodyPr>
          <a:lstStyle/>
          <a:p>
            <a:pPr marL="91440"/>
            <a:r>
              <a:rPr lang="en-US" dirty="0">
                <a:latin typeface="Arial" panose="020B0604020202020204" pitchFamily="34" charset="0"/>
                <a:cs typeface="Arial" panose="020B0604020202020204" pitchFamily="34" charset="0"/>
              </a:rPr>
              <a:t>Init: 12Z 29 April 2020</a:t>
            </a:r>
          </a:p>
          <a:p>
            <a:pPr marL="91440"/>
            <a:r>
              <a:rPr lang="en-US" dirty="0">
                <a:latin typeface="Arial" panose="020B0604020202020204" pitchFamily="34" charset="0"/>
                <a:cs typeface="Arial" panose="020B0604020202020204" pitchFamily="34" charset="0"/>
              </a:rPr>
              <a:t>Valid: 12Z 30 April 2020 (F024)</a:t>
            </a:r>
          </a:p>
          <a:p>
            <a:pPr marL="91440"/>
            <a:endParaRPr lang="en-US" dirty="0">
              <a:latin typeface="Arial" panose="020B0604020202020204" pitchFamily="34" charset="0"/>
              <a:cs typeface="Arial" panose="020B0604020202020204" pitchFamily="34" charset="0"/>
            </a:endParaRPr>
          </a:p>
          <a:p>
            <a:pPr marL="434340" indent="-342900">
              <a:buFont typeface="Arial" panose="020B0604020202020204" pitchFamily="34" charset="0"/>
              <a:buChar char="•"/>
            </a:pPr>
            <a:r>
              <a:rPr lang="en-US" dirty="0">
                <a:latin typeface="Arial" panose="020B0604020202020204" pitchFamily="34" charset="0"/>
                <a:cs typeface="Arial" panose="020B0604020202020204" pitchFamily="34" charset="0"/>
              </a:rPr>
              <a:t>GFSv15 and v16 both fail to capture the strength of the low-level inversion and end up way too warm at the lowest levels</a:t>
            </a:r>
          </a:p>
          <a:p>
            <a:pPr marL="434340" indent="-34290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434340" indent="-342900">
              <a:buFont typeface="Arial" panose="020B0604020202020204" pitchFamily="34" charset="0"/>
              <a:buChar char="•"/>
            </a:pPr>
            <a:r>
              <a:rPr lang="en-US" dirty="0">
                <a:latin typeface="Arial" panose="020B0604020202020204" pitchFamily="34" charset="0"/>
                <a:cs typeface="Arial" panose="020B0604020202020204" pitchFamily="34" charset="0"/>
              </a:rPr>
              <a:t>GFSv16 again shows very modest improvement over v15</a:t>
            </a:r>
          </a:p>
          <a:p>
            <a:pPr marL="91440"/>
            <a:endParaRPr lang="en-US" dirty="0">
              <a:latin typeface="Arial" panose="020B0604020202020204" pitchFamily="34" charset="0"/>
              <a:cs typeface="Arial" panose="020B0604020202020204" pitchFamily="34" charset="0"/>
            </a:endParaRPr>
          </a:p>
          <a:p>
            <a:pPr marL="434340" indent="-342900">
              <a:buFont typeface="Arial" panose="020B0604020202020204" pitchFamily="34" charset="0"/>
              <a:buChar char="•"/>
            </a:pPr>
            <a:r>
              <a:rPr lang="en-US" dirty="0">
                <a:latin typeface="Arial" panose="020B0604020202020204" pitchFamily="34" charset="0"/>
                <a:cs typeface="Arial" panose="020B0604020202020204" pitchFamily="34" charset="0"/>
              </a:rPr>
              <a:t>Note how the observed winds are weak at the lowest level; both GFS versions have winds that are too strong</a:t>
            </a:r>
          </a:p>
        </p:txBody>
      </p:sp>
      <p:sp>
        <p:nvSpPr>
          <p:cNvPr id="12" name="TextBox 11">
            <a:extLst>
              <a:ext uri="{FF2B5EF4-FFF2-40B4-BE49-F238E27FC236}">
                <a16:creationId xmlns:a16="http://schemas.microsoft.com/office/drawing/2014/main" id="{BE8DD2D1-9AF3-0D4A-82AB-9FB3D8085DCA}"/>
              </a:ext>
            </a:extLst>
          </p:cNvPr>
          <p:cNvSpPr txBox="1"/>
          <p:nvPr/>
        </p:nvSpPr>
        <p:spPr>
          <a:xfrm>
            <a:off x="5328928" y="2167360"/>
            <a:ext cx="1153714" cy="1200329"/>
          </a:xfrm>
          <a:prstGeom prst="rect">
            <a:avLst/>
          </a:prstGeom>
          <a:noFill/>
        </p:spPr>
        <p:txBody>
          <a:bodyPr wrap="none" rtlCol="0">
            <a:spAutoFit/>
          </a:bodyPr>
          <a:lstStyle/>
          <a:p>
            <a:r>
              <a:rPr lang="en-US" sz="2400" b="1" dirty="0"/>
              <a:t>OBS</a:t>
            </a:r>
          </a:p>
          <a:p>
            <a:r>
              <a:rPr lang="en-US" sz="2400" b="1" dirty="0">
                <a:solidFill>
                  <a:srgbClr val="0520FC"/>
                </a:solidFill>
              </a:rPr>
              <a:t>GFSV15</a:t>
            </a:r>
          </a:p>
          <a:p>
            <a:r>
              <a:rPr lang="en-US" sz="2400" b="1" dirty="0">
                <a:solidFill>
                  <a:srgbClr val="FF0000"/>
                </a:solidFill>
              </a:rPr>
              <a:t>GFSv16</a:t>
            </a:r>
          </a:p>
        </p:txBody>
      </p:sp>
    </p:spTree>
    <p:extLst>
      <p:ext uri="{BB962C8B-B14F-4D97-AF65-F5344CB8AC3E}">
        <p14:creationId xmlns:p14="http://schemas.microsoft.com/office/powerpoint/2010/main" val="18056357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10744" y="450911"/>
            <a:ext cx="11166101" cy="656209"/>
          </a:xfrm>
          <a:prstGeom prst="rect">
            <a:avLst/>
          </a:prstGeom>
          <a:solidFill>
            <a:srgbClr val="226BAB"/>
          </a:solidFill>
          <a:ln>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sz="3000" dirty="0">
              <a:latin typeface="Arial" panose="020B0604020202020204" pitchFamily="34" charset="0"/>
              <a:cs typeface="Arial" panose="020B0604020202020204" pitchFamily="34" charset="0"/>
            </a:endParaRPr>
          </a:p>
        </p:txBody>
      </p:sp>
      <p:sp>
        <p:nvSpPr>
          <p:cNvPr id="9" name="TextBox 8"/>
          <p:cNvSpPr txBox="1"/>
          <p:nvPr/>
        </p:nvSpPr>
        <p:spPr>
          <a:xfrm>
            <a:off x="510743" y="48930"/>
            <a:ext cx="11166101" cy="353921"/>
          </a:xfrm>
          <a:prstGeom prst="rect">
            <a:avLst/>
          </a:prstGeom>
          <a:solidFill>
            <a:srgbClr val="5BA4E3"/>
          </a:solidFill>
        </p:spPr>
        <p:txBody>
          <a:bodyPr wrap="square" lIns="121899" tIns="60949" rIns="121899" bIns="60949" rtlCol="0">
            <a:spAutoFit/>
          </a:bodyPr>
          <a:lstStyle/>
          <a:p>
            <a:pPr algn="ctr"/>
            <a:r>
              <a:rPr lang="en-US" sz="1500" dirty="0">
                <a:solidFill>
                  <a:srgbClr val="1A467F"/>
                </a:solidFill>
                <a:latin typeface="Avenir Book"/>
                <a:cs typeface="Avenir Book"/>
              </a:rPr>
              <a:t>NATIONAL OCEANIC AND ATMOSPHERIC ADMINISTRATION</a:t>
            </a:r>
          </a:p>
        </p:txBody>
      </p:sp>
      <p:sp>
        <p:nvSpPr>
          <p:cNvPr id="10" name="Oval 9"/>
          <p:cNvSpPr>
            <a:spLocks noChangeAspect="1"/>
          </p:cNvSpPr>
          <p:nvPr/>
        </p:nvSpPr>
        <p:spPr>
          <a:xfrm>
            <a:off x="50032" y="27613"/>
            <a:ext cx="1137374" cy="1190436"/>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a:p>
        </p:txBody>
      </p:sp>
      <p:pic>
        <p:nvPicPr>
          <p:cNvPr id="11" name="Picture 10" descr="2000px-Seal_of_the_United_States_Department_of_Commerce.sv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032" y="80672"/>
            <a:ext cx="1064518" cy="1064195"/>
          </a:xfrm>
          <a:prstGeom prst="rect">
            <a:avLst/>
          </a:prstGeom>
        </p:spPr>
      </p:pic>
      <p:sp>
        <p:nvSpPr>
          <p:cNvPr id="13" name="Oval 12"/>
          <p:cNvSpPr>
            <a:spLocks/>
          </p:cNvSpPr>
          <p:nvPr/>
        </p:nvSpPr>
        <p:spPr>
          <a:xfrm>
            <a:off x="11089584" y="0"/>
            <a:ext cx="1102416" cy="1111783"/>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a:p>
        </p:txBody>
      </p:sp>
      <p:pic>
        <p:nvPicPr>
          <p:cNvPr id="14" name="Picture 13" descr="1024px-NOAA_logo.svg.png"/>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1149099" y="78973"/>
            <a:ext cx="975215" cy="983501"/>
          </a:xfrm>
          <a:prstGeom prst="rect">
            <a:avLst/>
          </a:prstGeom>
        </p:spPr>
      </p:pic>
      <p:sp>
        <p:nvSpPr>
          <p:cNvPr id="15" name="TextBox 14"/>
          <p:cNvSpPr txBox="1"/>
          <p:nvPr/>
        </p:nvSpPr>
        <p:spPr>
          <a:xfrm>
            <a:off x="0" y="432140"/>
            <a:ext cx="12192000" cy="646309"/>
          </a:xfrm>
          <a:prstGeom prst="rect">
            <a:avLst/>
          </a:prstGeom>
          <a:noFill/>
        </p:spPr>
        <p:txBody>
          <a:bodyPr wrap="square" lIns="121899" tIns="60949" rIns="121899" bIns="60949" rtlCol="0">
            <a:spAutoFit/>
          </a:bodyPr>
          <a:lstStyle/>
          <a:p>
            <a:pPr algn="ctr"/>
            <a:r>
              <a:rPr lang="en-US" sz="3400" b="1" dirty="0">
                <a:solidFill>
                  <a:schemeClr val="bg1"/>
                </a:solidFill>
                <a:latin typeface="Arial"/>
                <a:cs typeface="Arial"/>
              </a:rPr>
              <a:t>UNR Soundings</a:t>
            </a:r>
          </a:p>
        </p:txBody>
      </p:sp>
      <p:pic>
        <p:nvPicPr>
          <p:cNvPr id="2" name="Picture 1">
            <a:extLst>
              <a:ext uri="{FF2B5EF4-FFF2-40B4-BE49-F238E27FC236}">
                <a16:creationId xmlns:a16="http://schemas.microsoft.com/office/drawing/2014/main" id="{43665676-7E88-1B4A-8EE7-D09FEE989068}"/>
              </a:ext>
            </a:extLst>
          </p:cNvPr>
          <p:cNvPicPr>
            <a:picLocks noChangeAspect="1"/>
          </p:cNvPicPr>
          <p:nvPr/>
        </p:nvPicPr>
        <p:blipFill>
          <a:blip r:embed="rId4"/>
          <a:stretch>
            <a:fillRect/>
          </a:stretch>
        </p:blipFill>
        <p:spPr>
          <a:xfrm>
            <a:off x="366866" y="1402879"/>
            <a:ext cx="7075656" cy="5219994"/>
          </a:xfrm>
          <a:prstGeom prst="rect">
            <a:avLst/>
          </a:prstGeom>
        </p:spPr>
      </p:pic>
      <p:sp>
        <p:nvSpPr>
          <p:cNvPr id="12" name="TextBox 11">
            <a:extLst>
              <a:ext uri="{FF2B5EF4-FFF2-40B4-BE49-F238E27FC236}">
                <a16:creationId xmlns:a16="http://schemas.microsoft.com/office/drawing/2014/main" id="{B388D70D-9699-9B4A-9C43-68281269A5C4}"/>
              </a:ext>
            </a:extLst>
          </p:cNvPr>
          <p:cNvSpPr txBox="1"/>
          <p:nvPr/>
        </p:nvSpPr>
        <p:spPr>
          <a:xfrm>
            <a:off x="7678979" y="2254304"/>
            <a:ext cx="4146155" cy="3970318"/>
          </a:xfrm>
          <a:prstGeom prst="rect">
            <a:avLst/>
          </a:prstGeom>
          <a:noFill/>
        </p:spPr>
        <p:txBody>
          <a:bodyPr wrap="square" rtlCol="0">
            <a:spAutoFit/>
          </a:bodyPr>
          <a:lstStyle/>
          <a:p>
            <a:pPr marL="91440"/>
            <a:r>
              <a:rPr lang="en-US" dirty="0">
                <a:latin typeface="Arial" panose="020B0604020202020204" pitchFamily="34" charset="0"/>
                <a:cs typeface="Arial" panose="020B0604020202020204" pitchFamily="34" charset="0"/>
              </a:rPr>
              <a:t>Init: 12Z 29 April 2020</a:t>
            </a:r>
          </a:p>
          <a:p>
            <a:pPr marL="91440"/>
            <a:r>
              <a:rPr lang="en-US" dirty="0">
                <a:latin typeface="Arial" panose="020B0604020202020204" pitchFamily="34" charset="0"/>
                <a:cs typeface="Arial" panose="020B0604020202020204" pitchFamily="34" charset="0"/>
              </a:rPr>
              <a:t>Valid: 12Z 30 April 2020 (F024)</a:t>
            </a:r>
          </a:p>
          <a:p>
            <a:pPr marL="91440"/>
            <a:endParaRPr lang="en-US" dirty="0">
              <a:latin typeface="Arial" panose="020B0604020202020204" pitchFamily="34" charset="0"/>
              <a:cs typeface="Arial" panose="020B0604020202020204" pitchFamily="34" charset="0"/>
            </a:endParaRPr>
          </a:p>
          <a:p>
            <a:pPr marL="434340" indent="-342900">
              <a:buFont typeface="Arial" panose="020B0604020202020204" pitchFamily="34" charset="0"/>
              <a:buChar char="•"/>
            </a:pPr>
            <a:r>
              <a:rPr lang="en-US" dirty="0">
                <a:latin typeface="Arial" panose="020B0604020202020204" pitchFamily="34" charset="0"/>
                <a:cs typeface="Arial" panose="020B0604020202020204" pitchFamily="34" charset="0"/>
              </a:rPr>
              <a:t>GFSv15 and v16 both fail to capture the strength of the low-level inversion and end up way too warm at the lowest levels</a:t>
            </a:r>
          </a:p>
          <a:p>
            <a:pPr marL="434340" indent="-34290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434340" indent="-342900">
              <a:buFont typeface="Arial" panose="020B0604020202020204" pitchFamily="34" charset="0"/>
              <a:buChar char="•"/>
            </a:pPr>
            <a:r>
              <a:rPr lang="en-US" dirty="0">
                <a:latin typeface="Arial" panose="020B0604020202020204" pitchFamily="34" charset="0"/>
                <a:cs typeface="Arial" panose="020B0604020202020204" pitchFamily="34" charset="0"/>
              </a:rPr>
              <a:t>GFSv16 has effectively the same low level profile as v15</a:t>
            </a:r>
          </a:p>
          <a:p>
            <a:pPr marL="434340" indent="-34290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434340" indent="-342900">
              <a:buFont typeface="Arial" panose="020B0604020202020204" pitchFamily="34" charset="0"/>
              <a:buChar char="•"/>
            </a:pPr>
            <a:r>
              <a:rPr lang="en-US" dirty="0">
                <a:latin typeface="Arial" panose="020B0604020202020204" pitchFamily="34" charset="0"/>
                <a:cs typeface="Arial" panose="020B0604020202020204" pitchFamily="34" charset="0"/>
              </a:rPr>
              <a:t>Both GFS versions have winds at the lowest level that are stronger than observed</a:t>
            </a:r>
          </a:p>
        </p:txBody>
      </p:sp>
      <p:sp>
        <p:nvSpPr>
          <p:cNvPr id="16" name="TextBox 15">
            <a:extLst>
              <a:ext uri="{FF2B5EF4-FFF2-40B4-BE49-F238E27FC236}">
                <a16:creationId xmlns:a16="http://schemas.microsoft.com/office/drawing/2014/main" id="{4772099C-DCB0-3C4C-A02B-76B4F6E643DB}"/>
              </a:ext>
            </a:extLst>
          </p:cNvPr>
          <p:cNvSpPr txBox="1"/>
          <p:nvPr/>
        </p:nvSpPr>
        <p:spPr>
          <a:xfrm>
            <a:off x="8062332" y="1452211"/>
            <a:ext cx="3204339" cy="461665"/>
          </a:xfrm>
          <a:prstGeom prst="rect">
            <a:avLst/>
          </a:prstGeom>
          <a:noFill/>
        </p:spPr>
        <p:txBody>
          <a:bodyPr wrap="none" rtlCol="0">
            <a:spAutoFit/>
          </a:bodyPr>
          <a:lstStyle/>
          <a:p>
            <a:r>
              <a:rPr lang="en-US" sz="2400" b="1" dirty="0">
                <a:latin typeface="Arial" panose="020B0604020202020204" pitchFamily="34" charset="0"/>
                <a:cs typeface="Arial" panose="020B0604020202020204" pitchFamily="34" charset="0"/>
              </a:rPr>
              <a:t>Rapid City, SD   UNR</a:t>
            </a:r>
          </a:p>
        </p:txBody>
      </p:sp>
      <p:sp>
        <p:nvSpPr>
          <p:cNvPr id="17" name="TextBox 16">
            <a:extLst>
              <a:ext uri="{FF2B5EF4-FFF2-40B4-BE49-F238E27FC236}">
                <a16:creationId xmlns:a16="http://schemas.microsoft.com/office/drawing/2014/main" id="{B5686749-2A80-E346-818D-07EE2496D5C2}"/>
              </a:ext>
            </a:extLst>
          </p:cNvPr>
          <p:cNvSpPr txBox="1"/>
          <p:nvPr/>
        </p:nvSpPr>
        <p:spPr>
          <a:xfrm>
            <a:off x="5328928" y="2144210"/>
            <a:ext cx="1153714" cy="1200329"/>
          </a:xfrm>
          <a:prstGeom prst="rect">
            <a:avLst/>
          </a:prstGeom>
          <a:noFill/>
        </p:spPr>
        <p:txBody>
          <a:bodyPr wrap="none" rtlCol="0">
            <a:spAutoFit/>
          </a:bodyPr>
          <a:lstStyle/>
          <a:p>
            <a:r>
              <a:rPr lang="en-US" sz="2400" b="1" dirty="0"/>
              <a:t>OBS</a:t>
            </a:r>
          </a:p>
          <a:p>
            <a:r>
              <a:rPr lang="en-US" sz="2400" b="1" dirty="0">
                <a:solidFill>
                  <a:srgbClr val="0520FC"/>
                </a:solidFill>
              </a:rPr>
              <a:t>GFSV15</a:t>
            </a:r>
          </a:p>
          <a:p>
            <a:r>
              <a:rPr lang="en-US" sz="2400" b="1" dirty="0">
                <a:solidFill>
                  <a:srgbClr val="FF0000"/>
                </a:solidFill>
              </a:rPr>
              <a:t>GFSv16</a:t>
            </a:r>
          </a:p>
        </p:txBody>
      </p:sp>
    </p:spTree>
    <p:extLst>
      <p:ext uri="{BB962C8B-B14F-4D97-AF65-F5344CB8AC3E}">
        <p14:creationId xmlns:p14="http://schemas.microsoft.com/office/powerpoint/2010/main" val="13986206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80993" y="601216"/>
            <a:ext cx="10961036" cy="658469"/>
          </a:xfrm>
          <a:prstGeom prst="rect">
            <a:avLst/>
          </a:prstGeom>
          <a:solidFill>
            <a:srgbClr val="226BAB"/>
          </a:solidFill>
          <a:ln>
            <a:noFill/>
          </a:ln>
          <a:effectLst/>
        </p:spPr>
        <p:style>
          <a:lnRef idx="1">
            <a:schemeClr val="accent1"/>
          </a:lnRef>
          <a:fillRef idx="3">
            <a:schemeClr val="accent1"/>
          </a:fillRef>
          <a:effectRef idx="2">
            <a:schemeClr val="accent1"/>
          </a:effectRef>
          <a:fontRef idx="minor">
            <a:schemeClr val="lt1"/>
          </a:fontRef>
        </p:style>
        <p:txBody>
          <a:bodyPr lIns="162532" tIns="81265" rIns="162532" bIns="81265" rtlCol="0" anchor="ctr"/>
          <a:lstStyle/>
          <a:p>
            <a:pPr algn="ctr"/>
            <a:endParaRPr lang="en-US" sz="4000" dirty="0">
              <a:latin typeface="Arial" panose="020B0604020202020204" pitchFamily="34" charset="0"/>
              <a:cs typeface="Arial" panose="020B0604020202020204" pitchFamily="34" charset="0"/>
            </a:endParaRPr>
          </a:p>
        </p:txBody>
      </p:sp>
      <p:sp>
        <p:nvSpPr>
          <p:cNvPr id="8" name="TextBox 7"/>
          <p:cNvSpPr txBox="1"/>
          <p:nvPr/>
        </p:nvSpPr>
        <p:spPr>
          <a:xfrm>
            <a:off x="680993" y="65241"/>
            <a:ext cx="10961036" cy="471894"/>
          </a:xfrm>
          <a:prstGeom prst="rect">
            <a:avLst/>
          </a:prstGeom>
          <a:solidFill>
            <a:srgbClr val="5BA4E3"/>
          </a:solidFill>
        </p:spPr>
        <p:txBody>
          <a:bodyPr wrap="square" lIns="162532" tIns="81265" rIns="162532" bIns="81265" rtlCol="0">
            <a:spAutoFit/>
          </a:bodyPr>
          <a:lstStyle/>
          <a:p>
            <a:pPr algn="ctr"/>
            <a:r>
              <a:rPr lang="en-US" sz="2000" dirty="0">
                <a:solidFill>
                  <a:srgbClr val="1A467F"/>
                </a:solidFill>
                <a:latin typeface="Avenir Book"/>
                <a:cs typeface="Avenir Book"/>
              </a:rPr>
              <a:t>NATIONAL OCEANIC AND ATMOSPHERIC ADMINISTRATION</a:t>
            </a:r>
          </a:p>
        </p:txBody>
      </p:sp>
      <p:sp>
        <p:nvSpPr>
          <p:cNvPr id="11" name="Oval 10"/>
          <p:cNvSpPr>
            <a:spLocks noChangeAspect="1"/>
          </p:cNvSpPr>
          <p:nvPr/>
        </p:nvSpPr>
        <p:spPr>
          <a:xfrm>
            <a:off x="66710" y="36818"/>
            <a:ext cx="1206375" cy="1283343"/>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62532" tIns="81265" rIns="162532" bIns="81265" rtlCol="0" anchor="ctr"/>
          <a:lstStyle/>
          <a:p>
            <a:pPr algn="ctr"/>
            <a:endParaRPr lang="en-US" sz="2400"/>
          </a:p>
        </p:txBody>
      </p:sp>
      <p:pic>
        <p:nvPicPr>
          <p:cNvPr id="12" name="Picture 11" descr="2000px-Seal_of_the_United_States_Department_of_Commerce.sv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709" y="107564"/>
            <a:ext cx="1129099" cy="1147249"/>
          </a:xfrm>
          <a:prstGeom prst="rect">
            <a:avLst/>
          </a:prstGeom>
        </p:spPr>
      </p:pic>
      <p:sp>
        <p:nvSpPr>
          <p:cNvPr id="15" name="Oval 14"/>
          <p:cNvSpPr>
            <a:spLocks/>
          </p:cNvSpPr>
          <p:nvPr/>
        </p:nvSpPr>
        <p:spPr>
          <a:xfrm>
            <a:off x="10940878" y="51938"/>
            <a:ext cx="1267967" cy="1267967"/>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62532" tIns="81265" rIns="162532" bIns="81265" rtlCol="0" anchor="ctr"/>
          <a:lstStyle/>
          <a:p>
            <a:pPr algn="ctr"/>
            <a:endParaRPr lang="en-US" sz="2400"/>
          </a:p>
        </p:txBody>
      </p:sp>
      <p:pic>
        <p:nvPicPr>
          <p:cNvPr id="10" name="Picture 9" descr="1024px-NOAA_logo.svg.png"/>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1002952" y="122680"/>
            <a:ext cx="1121664" cy="1121664"/>
          </a:xfrm>
          <a:prstGeom prst="rect">
            <a:avLst/>
          </a:prstGeom>
        </p:spPr>
      </p:pic>
      <p:sp>
        <p:nvSpPr>
          <p:cNvPr id="16" name="TextBox 15"/>
          <p:cNvSpPr txBox="1"/>
          <p:nvPr/>
        </p:nvSpPr>
        <p:spPr>
          <a:xfrm>
            <a:off x="1" y="558911"/>
            <a:ext cx="12208844" cy="697661"/>
          </a:xfrm>
          <a:prstGeom prst="rect">
            <a:avLst/>
          </a:prstGeom>
          <a:noFill/>
        </p:spPr>
        <p:txBody>
          <a:bodyPr wrap="square" lIns="162532" tIns="81265" rIns="162532" bIns="81265" rtlCol="0">
            <a:spAutoFit/>
          </a:bodyPr>
          <a:lstStyle/>
          <a:p>
            <a:pPr algn="ctr"/>
            <a:r>
              <a:rPr lang="en-US" sz="3467" b="1" dirty="0">
                <a:solidFill>
                  <a:schemeClr val="bg1"/>
                </a:solidFill>
                <a:latin typeface="Arial"/>
                <a:cs typeface="Arial"/>
              </a:rPr>
              <a:t>Tendency to Overmix the Boundary Layer</a:t>
            </a:r>
          </a:p>
        </p:txBody>
      </p:sp>
      <p:pic>
        <p:nvPicPr>
          <p:cNvPr id="3" name="Picture 2">
            <a:extLst>
              <a:ext uri="{FF2B5EF4-FFF2-40B4-BE49-F238E27FC236}">
                <a16:creationId xmlns:a16="http://schemas.microsoft.com/office/drawing/2014/main" id="{4946F6FE-3844-E74B-AACD-82A5FCDA3E3D}"/>
              </a:ext>
            </a:extLst>
          </p:cNvPr>
          <p:cNvPicPr>
            <a:picLocks noChangeAspect="1"/>
          </p:cNvPicPr>
          <p:nvPr/>
        </p:nvPicPr>
        <p:blipFill>
          <a:blip r:embed="rId4"/>
          <a:srcRect/>
          <a:stretch/>
        </p:blipFill>
        <p:spPr>
          <a:xfrm>
            <a:off x="399032" y="1756391"/>
            <a:ext cx="5680208" cy="4103032"/>
          </a:xfrm>
          <a:prstGeom prst="rect">
            <a:avLst/>
          </a:prstGeom>
        </p:spPr>
      </p:pic>
      <p:pic>
        <p:nvPicPr>
          <p:cNvPr id="26" name="Picture 25">
            <a:extLst>
              <a:ext uri="{FF2B5EF4-FFF2-40B4-BE49-F238E27FC236}">
                <a16:creationId xmlns:a16="http://schemas.microsoft.com/office/drawing/2014/main" id="{E78B08EB-A356-464F-AB89-4618D45FE6E9}"/>
              </a:ext>
            </a:extLst>
          </p:cNvPr>
          <p:cNvPicPr>
            <a:picLocks noChangeAspect="1"/>
          </p:cNvPicPr>
          <p:nvPr/>
        </p:nvPicPr>
        <p:blipFill>
          <a:blip r:embed="rId5"/>
          <a:srcRect/>
          <a:stretch/>
        </p:blipFill>
        <p:spPr>
          <a:xfrm>
            <a:off x="6332863" y="1771977"/>
            <a:ext cx="5703925" cy="4086041"/>
          </a:xfrm>
          <a:prstGeom prst="rect">
            <a:avLst/>
          </a:prstGeom>
        </p:spPr>
      </p:pic>
      <p:sp>
        <p:nvSpPr>
          <p:cNvPr id="13" name="TextBox 12">
            <a:extLst>
              <a:ext uri="{FF2B5EF4-FFF2-40B4-BE49-F238E27FC236}">
                <a16:creationId xmlns:a16="http://schemas.microsoft.com/office/drawing/2014/main" id="{517EB5E2-6D48-F748-9023-9DD2584DFFCC}"/>
              </a:ext>
            </a:extLst>
          </p:cNvPr>
          <p:cNvSpPr txBox="1"/>
          <p:nvPr/>
        </p:nvSpPr>
        <p:spPr>
          <a:xfrm>
            <a:off x="4318914" y="1254813"/>
            <a:ext cx="3576135" cy="420564"/>
          </a:xfrm>
          <a:prstGeom prst="rect">
            <a:avLst/>
          </a:prstGeom>
          <a:noFill/>
        </p:spPr>
        <p:txBody>
          <a:bodyPr wrap="square" rtlCol="0">
            <a:spAutoFit/>
          </a:bodyPr>
          <a:lstStyle/>
          <a:p>
            <a:pPr algn="ctr" defTabSz="609585">
              <a:defRPr/>
            </a:pPr>
            <a:r>
              <a:rPr lang="en-US" sz="2133" b="1" dirty="0">
                <a:solidFill>
                  <a:srgbClr val="0201FF"/>
                </a:solidFill>
                <a:latin typeface="Arial" panose="020B0604020202020204" pitchFamily="34" charset="0"/>
                <a:cs typeface="Arial" panose="020B0604020202020204" pitchFamily="34" charset="0"/>
              </a:rPr>
              <a:t>GFSv15</a:t>
            </a:r>
            <a:r>
              <a:rPr lang="en-US" sz="2133" b="1" dirty="0">
                <a:solidFill>
                  <a:prstClr val="black"/>
                </a:solidFill>
                <a:latin typeface="Arial" panose="020B0604020202020204" pitchFamily="34" charset="0"/>
                <a:cs typeface="Arial" panose="020B0604020202020204" pitchFamily="34" charset="0"/>
              </a:rPr>
              <a:t>     </a:t>
            </a:r>
            <a:r>
              <a:rPr lang="en-US" sz="2133" b="1" dirty="0">
                <a:solidFill>
                  <a:srgbClr val="FF0000"/>
                </a:solidFill>
                <a:latin typeface="Arial" panose="020B0604020202020204" pitchFamily="34" charset="0"/>
                <a:cs typeface="Arial" panose="020B0604020202020204" pitchFamily="34" charset="0"/>
              </a:rPr>
              <a:t>GFSv16     </a:t>
            </a:r>
            <a:r>
              <a:rPr lang="en-US" sz="2133" b="1" dirty="0" err="1">
                <a:latin typeface="Arial" panose="020B0604020202020204" pitchFamily="34" charset="0"/>
                <a:cs typeface="Arial" panose="020B0604020202020204" pitchFamily="34" charset="0"/>
              </a:rPr>
              <a:t>Obs</a:t>
            </a:r>
            <a:endParaRPr lang="en-US" sz="2133" b="1"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06B8F949-EF79-304B-AAEA-D1B07E9FBCDE}"/>
              </a:ext>
            </a:extLst>
          </p:cNvPr>
          <p:cNvSpPr txBox="1"/>
          <p:nvPr/>
        </p:nvSpPr>
        <p:spPr>
          <a:xfrm>
            <a:off x="2595170" y="5866088"/>
            <a:ext cx="7001660" cy="379656"/>
          </a:xfrm>
          <a:prstGeom prst="rect">
            <a:avLst/>
          </a:prstGeom>
          <a:noFill/>
        </p:spPr>
        <p:txBody>
          <a:bodyPr wrap="none" rtlCol="0">
            <a:spAutoFit/>
          </a:bodyPr>
          <a:lstStyle/>
          <a:p>
            <a:pPr algn="ctr"/>
            <a:r>
              <a:rPr lang="en-US" sz="1867" b="1" dirty="0">
                <a:latin typeface="Arial" panose="020B0604020202020204" pitchFamily="34" charset="0"/>
                <a:cs typeface="Arial" panose="020B0604020202020204" pitchFamily="34" charset="0"/>
              </a:rPr>
              <a:t>Init: 12Z 16 August 2019     Valid: 00Z 17 August 2020 (F012) </a:t>
            </a:r>
          </a:p>
        </p:txBody>
      </p:sp>
      <p:sp>
        <p:nvSpPr>
          <p:cNvPr id="17" name="TextBox 16">
            <a:extLst>
              <a:ext uri="{FF2B5EF4-FFF2-40B4-BE49-F238E27FC236}">
                <a16:creationId xmlns:a16="http://schemas.microsoft.com/office/drawing/2014/main" id="{9F3E50AB-9316-F74E-AD02-4D1885384E4F}"/>
              </a:ext>
            </a:extLst>
          </p:cNvPr>
          <p:cNvSpPr txBox="1"/>
          <p:nvPr/>
        </p:nvSpPr>
        <p:spPr>
          <a:xfrm>
            <a:off x="9658905" y="2287769"/>
            <a:ext cx="1344047" cy="748795"/>
          </a:xfrm>
          <a:prstGeom prst="rect">
            <a:avLst/>
          </a:prstGeom>
          <a:solidFill>
            <a:schemeClr val="bg1"/>
          </a:solidFill>
          <a:ln w="25400">
            <a:solidFill>
              <a:schemeClr val="tx1"/>
            </a:solidFill>
          </a:ln>
        </p:spPr>
        <p:txBody>
          <a:bodyPr wrap="square" rtlCol="0">
            <a:spAutoFit/>
          </a:bodyPr>
          <a:lstStyle/>
          <a:p>
            <a:pPr algn="ctr"/>
            <a:r>
              <a:rPr lang="en-US" sz="2133" b="1" dirty="0">
                <a:latin typeface="Arial" panose="020B0604020202020204" pitchFamily="34" charset="0"/>
                <a:cs typeface="Arial" panose="020B0604020202020204" pitchFamily="34" charset="0"/>
              </a:rPr>
              <a:t>Norman, OK</a:t>
            </a:r>
            <a:endParaRPr lang="en-US" sz="1600" b="1" dirty="0">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50B2850B-5DE6-0A47-9F87-56101E734B12}"/>
              </a:ext>
            </a:extLst>
          </p:cNvPr>
          <p:cNvSpPr txBox="1"/>
          <p:nvPr/>
        </p:nvSpPr>
        <p:spPr>
          <a:xfrm>
            <a:off x="3819499" y="2274901"/>
            <a:ext cx="1304016" cy="707886"/>
          </a:xfrm>
          <a:prstGeom prst="rect">
            <a:avLst/>
          </a:prstGeom>
          <a:solidFill>
            <a:schemeClr val="bg1"/>
          </a:solidFill>
          <a:ln w="25400">
            <a:solidFill>
              <a:schemeClr val="tx1"/>
            </a:solidFill>
          </a:ln>
        </p:spPr>
        <p:txBody>
          <a:bodyPr wrap="square" rtlCol="0">
            <a:spAutoFit/>
          </a:bodyPr>
          <a:lstStyle/>
          <a:p>
            <a:pPr algn="ctr"/>
            <a:r>
              <a:rPr lang="en-US" sz="2000" b="1" dirty="0">
                <a:latin typeface="Arial" panose="020B0604020202020204" pitchFamily="34" charset="0"/>
                <a:cs typeface="Arial" panose="020B0604020202020204" pitchFamily="34" charset="0"/>
              </a:rPr>
              <a:t>Ft Worth,</a:t>
            </a:r>
          </a:p>
          <a:p>
            <a:pPr algn="ctr"/>
            <a:r>
              <a:rPr lang="en-US" sz="2000" b="1" dirty="0">
                <a:latin typeface="Arial" panose="020B0604020202020204" pitchFamily="34" charset="0"/>
                <a:cs typeface="Arial" panose="020B0604020202020204" pitchFamily="34" charset="0"/>
              </a:rPr>
              <a:t>TX</a:t>
            </a:r>
          </a:p>
        </p:txBody>
      </p:sp>
      <p:sp>
        <p:nvSpPr>
          <p:cNvPr id="19" name="TextBox 18">
            <a:extLst>
              <a:ext uri="{FF2B5EF4-FFF2-40B4-BE49-F238E27FC236}">
                <a16:creationId xmlns:a16="http://schemas.microsoft.com/office/drawing/2014/main" id="{F4EB0BAC-FDCB-5444-ACC0-CE7FE12FB2DD}"/>
              </a:ext>
            </a:extLst>
          </p:cNvPr>
          <p:cNvSpPr txBox="1"/>
          <p:nvPr/>
        </p:nvSpPr>
        <p:spPr>
          <a:xfrm>
            <a:off x="214070" y="6257941"/>
            <a:ext cx="11894879" cy="461665"/>
          </a:xfrm>
          <a:prstGeom prst="rect">
            <a:avLst/>
          </a:prstGeom>
          <a:noFill/>
        </p:spPr>
        <p:txBody>
          <a:bodyPr wrap="square" rtlCol="0">
            <a:spAutoFit/>
          </a:bodyPr>
          <a:lstStyle/>
          <a:p>
            <a:pPr marL="579106" indent="-457189">
              <a:buFont typeface="Arial" panose="020B0604020202020204" pitchFamily="34" charset="0"/>
              <a:buChar char="•"/>
            </a:pPr>
            <a:r>
              <a:rPr lang="en-US" sz="2400" b="1" dirty="0">
                <a:solidFill>
                  <a:srgbClr val="FF0000"/>
                </a:solidFill>
                <a:latin typeface="Arial"/>
                <a:cs typeface="Arial"/>
              </a:rPr>
              <a:t>GFSv16</a:t>
            </a:r>
            <a:r>
              <a:rPr lang="en-US" sz="2400" dirty="0">
                <a:latin typeface="Arial"/>
                <a:cs typeface="Arial"/>
              </a:rPr>
              <a:t> PBL was drier/warmer/deeper than </a:t>
            </a:r>
            <a:r>
              <a:rPr lang="en-US" sz="2400" b="1" dirty="0">
                <a:solidFill>
                  <a:srgbClr val="0201FF"/>
                </a:solidFill>
                <a:latin typeface="Arial"/>
                <a:cs typeface="Arial"/>
              </a:rPr>
              <a:t>GFSv15</a:t>
            </a:r>
            <a:r>
              <a:rPr lang="en-US" sz="2400" dirty="0">
                <a:latin typeface="Arial"/>
                <a:cs typeface="Arial"/>
              </a:rPr>
              <a:t> and </a:t>
            </a:r>
            <a:r>
              <a:rPr lang="en-US" sz="2400" b="1" dirty="0" err="1">
                <a:latin typeface="Arial"/>
                <a:cs typeface="Arial"/>
              </a:rPr>
              <a:t>obs</a:t>
            </a:r>
            <a:r>
              <a:rPr lang="en-US" sz="2400" dirty="0">
                <a:latin typeface="Arial"/>
                <a:cs typeface="Arial"/>
              </a:rPr>
              <a:t> in the unstable air </a:t>
            </a:r>
          </a:p>
        </p:txBody>
      </p:sp>
      <p:sp>
        <p:nvSpPr>
          <p:cNvPr id="20" name="TextBox 19">
            <a:extLst>
              <a:ext uri="{FF2B5EF4-FFF2-40B4-BE49-F238E27FC236}">
                <a16:creationId xmlns:a16="http://schemas.microsoft.com/office/drawing/2014/main" id="{337D977E-74DF-9E4F-8A7B-5608B46D7450}"/>
              </a:ext>
            </a:extLst>
          </p:cNvPr>
          <p:cNvSpPr txBox="1"/>
          <p:nvPr/>
        </p:nvSpPr>
        <p:spPr>
          <a:xfrm>
            <a:off x="314803" y="1244344"/>
            <a:ext cx="2829841" cy="523220"/>
          </a:xfrm>
          <a:prstGeom prst="rect">
            <a:avLst/>
          </a:prstGeom>
          <a:solidFill>
            <a:srgbClr val="FFFF00"/>
          </a:solidFill>
        </p:spPr>
        <p:txBody>
          <a:bodyPr wrap="square" rtlCol="0">
            <a:spAutoFit/>
          </a:bodyPr>
          <a:lstStyle/>
          <a:p>
            <a:r>
              <a:rPr lang="en-US" sz="2800" dirty="0">
                <a:latin typeface="Arial" panose="020B0604020202020204" pitchFamily="34" charset="0"/>
                <a:cs typeface="Arial" panose="020B0604020202020204" pitchFamily="34" charset="0"/>
              </a:rPr>
              <a:t>From last week:</a:t>
            </a:r>
          </a:p>
        </p:txBody>
      </p:sp>
    </p:spTree>
    <p:extLst>
      <p:ext uri="{BB962C8B-B14F-4D97-AF65-F5344CB8AC3E}">
        <p14:creationId xmlns:p14="http://schemas.microsoft.com/office/powerpoint/2010/main" val="13560505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10744" y="450911"/>
            <a:ext cx="11166101" cy="656209"/>
          </a:xfrm>
          <a:prstGeom prst="rect">
            <a:avLst/>
          </a:prstGeom>
          <a:solidFill>
            <a:srgbClr val="226BAB"/>
          </a:solidFill>
          <a:ln>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sz="3000" dirty="0">
              <a:latin typeface="Arial" panose="020B0604020202020204" pitchFamily="34" charset="0"/>
              <a:cs typeface="Arial" panose="020B0604020202020204" pitchFamily="34" charset="0"/>
            </a:endParaRPr>
          </a:p>
        </p:txBody>
      </p:sp>
      <p:sp>
        <p:nvSpPr>
          <p:cNvPr id="9" name="TextBox 8"/>
          <p:cNvSpPr txBox="1"/>
          <p:nvPr/>
        </p:nvSpPr>
        <p:spPr>
          <a:xfrm>
            <a:off x="510743" y="48930"/>
            <a:ext cx="11166101" cy="353921"/>
          </a:xfrm>
          <a:prstGeom prst="rect">
            <a:avLst/>
          </a:prstGeom>
          <a:solidFill>
            <a:srgbClr val="5BA4E3"/>
          </a:solidFill>
        </p:spPr>
        <p:txBody>
          <a:bodyPr wrap="square" lIns="121899" tIns="60949" rIns="121899" bIns="60949" rtlCol="0">
            <a:spAutoFit/>
          </a:bodyPr>
          <a:lstStyle/>
          <a:p>
            <a:pPr algn="ctr"/>
            <a:r>
              <a:rPr lang="en-US" sz="1500" dirty="0">
                <a:solidFill>
                  <a:srgbClr val="1A467F"/>
                </a:solidFill>
                <a:latin typeface="Avenir Book"/>
                <a:cs typeface="Avenir Book"/>
              </a:rPr>
              <a:t>NATIONAL OCEANIC AND ATMOSPHERIC ADMINISTRATION</a:t>
            </a:r>
          </a:p>
        </p:txBody>
      </p:sp>
      <p:sp>
        <p:nvSpPr>
          <p:cNvPr id="10" name="Oval 9"/>
          <p:cNvSpPr>
            <a:spLocks noChangeAspect="1"/>
          </p:cNvSpPr>
          <p:nvPr/>
        </p:nvSpPr>
        <p:spPr>
          <a:xfrm>
            <a:off x="50032" y="27613"/>
            <a:ext cx="1137374" cy="1190436"/>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a:p>
        </p:txBody>
      </p:sp>
      <p:pic>
        <p:nvPicPr>
          <p:cNvPr id="11" name="Picture 10" descr="2000px-Seal_of_the_United_States_Department_of_Commerce.sv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032" y="80672"/>
            <a:ext cx="1064518" cy="1064195"/>
          </a:xfrm>
          <a:prstGeom prst="rect">
            <a:avLst/>
          </a:prstGeom>
        </p:spPr>
      </p:pic>
      <p:sp>
        <p:nvSpPr>
          <p:cNvPr id="13" name="Oval 12"/>
          <p:cNvSpPr>
            <a:spLocks/>
          </p:cNvSpPr>
          <p:nvPr/>
        </p:nvSpPr>
        <p:spPr>
          <a:xfrm>
            <a:off x="11089584" y="0"/>
            <a:ext cx="1102416" cy="1111783"/>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a:p>
        </p:txBody>
      </p:sp>
      <p:pic>
        <p:nvPicPr>
          <p:cNvPr id="14" name="Picture 13" descr="1024px-NOAA_logo.svg.png"/>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1149099" y="78973"/>
            <a:ext cx="975215" cy="983501"/>
          </a:xfrm>
          <a:prstGeom prst="rect">
            <a:avLst/>
          </a:prstGeom>
        </p:spPr>
      </p:pic>
      <p:sp>
        <p:nvSpPr>
          <p:cNvPr id="15" name="TextBox 14"/>
          <p:cNvSpPr txBox="1"/>
          <p:nvPr/>
        </p:nvSpPr>
        <p:spPr>
          <a:xfrm>
            <a:off x="0" y="432140"/>
            <a:ext cx="12192000" cy="646309"/>
          </a:xfrm>
          <a:prstGeom prst="rect">
            <a:avLst/>
          </a:prstGeom>
          <a:noFill/>
        </p:spPr>
        <p:txBody>
          <a:bodyPr wrap="square" lIns="121899" tIns="60949" rIns="121899" bIns="60949" rtlCol="0">
            <a:spAutoFit/>
          </a:bodyPr>
          <a:lstStyle/>
          <a:p>
            <a:pPr algn="ctr"/>
            <a:r>
              <a:rPr lang="en-US" sz="3400" b="1" dirty="0">
                <a:solidFill>
                  <a:schemeClr val="bg1"/>
                </a:solidFill>
                <a:latin typeface="Arial"/>
                <a:cs typeface="Arial"/>
              </a:rPr>
              <a:t>DNR Soundings</a:t>
            </a:r>
          </a:p>
        </p:txBody>
      </p:sp>
      <p:pic>
        <p:nvPicPr>
          <p:cNvPr id="2" name="Picture 1">
            <a:extLst>
              <a:ext uri="{FF2B5EF4-FFF2-40B4-BE49-F238E27FC236}">
                <a16:creationId xmlns:a16="http://schemas.microsoft.com/office/drawing/2014/main" id="{95BBFF70-3A95-494B-A30F-0A89BF596224}"/>
              </a:ext>
            </a:extLst>
          </p:cNvPr>
          <p:cNvPicPr>
            <a:picLocks noChangeAspect="1"/>
          </p:cNvPicPr>
          <p:nvPr/>
        </p:nvPicPr>
        <p:blipFill>
          <a:blip r:embed="rId4"/>
          <a:stretch>
            <a:fillRect/>
          </a:stretch>
        </p:blipFill>
        <p:spPr>
          <a:xfrm>
            <a:off x="366866" y="1429917"/>
            <a:ext cx="7073884" cy="5218686"/>
          </a:xfrm>
          <a:prstGeom prst="rect">
            <a:avLst/>
          </a:prstGeom>
        </p:spPr>
      </p:pic>
      <p:sp>
        <p:nvSpPr>
          <p:cNvPr id="12" name="TextBox 11">
            <a:extLst>
              <a:ext uri="{FF2B5EF4-FFF2-40B4-BE49-F238E27FC236}">
                <a16:creationId xmlns:a16="http://schemas.microsoft.com/office/drawing/2014/main" id="{8EBC3692-0F7F-734B-989F-522A4BBDA094}"/>
              </a:ext>
            </a:extLst>
          </p:cNvPr>
          <p:cNvSpPr txBox="1"/>
          <p:nvPr/>
        </p:nvSpPr>
        <p:spPr>
          <a:xfrm>
            <a:off x="7678979" y="2254304"/>
            <a:ext cx="4146155" cy="2862322"/>
          </a:xfrm>
          <a:prstGeom prst="rect">
            <a:avLst/>
          </a:prstGeom>
          <a:noFill/>
        </p:spPr>
        <p:txBody>
          <a:bodyPr wrap="square" rtlCol="0">
            <a:spAutoFit/>
          </a:bodyPr>
          <a:lstStyle/>
          <a:p>
            <a:pPr marL="91440"/>
            <a:r>
              <a:rPr lang="en-US" dirty="0">
                <a:latin typeface="Arial" panose="020B0604020202020204" pitchFamily="34" charset="0"/>
                <a:cs typeface="Arial" panose="020B0604020202020204" pitchFamily="34" charset="0"/>
              </a:rPr>
              <a:t>Init: 12Z 29 April 2020</a:t>
            </a:r>
          </a:p>
          <a:p>
            <a:pPr marL="91440"/>
            <a:r>
              <a:rPr lang="en-US" dirty="0">
                <a:latin typeface="Arial" panose="020B0604020202020204" pitchFamily="34" charset="0"/>
                <a:cs typeface="Arial" panose="020B0604020202020204" pitchFamily="34" charset="0"/>
              </a:rPr>
              <a:t>Valid: 12Z 30 April 2020 (F024)</a:t>
            </a:r>
          </a:p>
          <a:p>
            <a:pPr marL="91440"/>
            <a:endParaRPr lang="en-US" dirty="0">
              <a:latin typeface="Arial" panose="020B0604020202020204" pitchFamily="34" charset="0"/>
              <a:cs typeface="Arial" panose="020B0604020202020204" pitchFamily="34" charset="0"/>
            </a:endParaRPr>
          </a:p>
          <a:p>
            <a:pPr marL="434340" indent="-342900">
              <a:buFont typeface="Arial" panose="020B0604020202020204" pitchFamily="34" charset="0"/>
              <a:buChar char="•"/>
            </a:pPr>
            <a:r>
              <a:rPr lang="en-US" dirty="0">
                <a:latin typeface="Arial" panose="020B0604020202020204" pitchFamily="34" charset="0"/>
                <a:cs typeface="Arial" panose="020B0604020202020204" pitchFamily="34" charset="0"/>
              </a:rPr>
              <a:t>GFSv15 and v16 both fail to capture the strength of the low-level inversion and end up way too warm at the lowest levels</a:t>
            </a:r>
          </a:p>
          <a:p>
            <a:pPr marL="91440"/>
            <a:endParaRPr lang="en-US" dirty="0">
              <a:latin typeface="Arial" panose="020B0604020202020204" pitchFamily="34" charset="0"/>
              <a:cs typeface="Arial" panose="020B0604020202020204" pitchFamily="34" charset="0"/>
            </a:endParaRPr>
          </a:p>
          <a:p>
            <a:pPr marL="434340" indent="-342900">
              <a:buFont typeface="Arial" panose="020B0604020202020204" pitchFamily="34" charset="0"/>
              <a:buChar char="•"/>
            </a:pPr>
            <a:r>
              <a:rPr lang="en-US" dirty="0">
                <a:latin typeface="Arial" panose="020B0604020202020204" pitchFamily="34" charset="0"/>
                <a:cs typeface="Arial" panose="020B0604020202020204" pitchFamily="34" charset="0"/>
              </a:rPr>
              <a:t>GFSv16 has effectively the same low level profile as v15</a:t>
            </a:r>
          </a:p>
        </p:txBody>
      </p:sp>
      <p:sp>
        <p:nvSpPr>
          <p:cNvPr id="16" name="TextBox 15">
            <a:extLst>
              <a:ext uri="{FF2B5EF4-FFF2-40B4-BE49-F238E27FC236}">
                <a16:creationId xmlns:a16="http://schemas.microsoft.com/office/drawing/2014/main" id="{C81F922B-2236-BD48-A5DE-4FFB249EBE7C}"/>
              </a:ext>
            </a:extLst>
          </p:cNvPr>
          <p:cNvSpPr txBox="1"/>
          <p:nvPr/>
        </p:nvSpPr>
        <p:spPr>
          <a:xfrm>
            <a:off x="8062332" y="1452211"/>
            <a:ext cx="2767745" cy="461665"/>
          </a:xfrm>
          <a:prstGeom prst="rect">
            <a:avLst/>
          </a:prstGeom>
          <a:noFill/>
        </p:spPr>
        <p:txBody>
          <a:bodyPr wrap="none" rtlCol="0">
            <a:spAutoFit/>
          </a:bodyPr>
          <a:lstStyle/>
          <a:p>
            <a:r>
              <a:rPr lang="en-US" sz="2400" b="1" dirty="0">
                <a:latin typeface="Arial" panose="020B0604020202020204" pitchFamily="34" charset="0"/>
                <a:cs typeface="Arial" panose="020B0604020202020204" pitchFamily="34" charset="0"/>
              </a:rPr>
              <a:t>Denver, CO   DNR</a:t>
            </a:r>
          </a:p>
        </p:txBody>
      </p:sp>
      <p:sp>
        <p:nvSpPr>
          <p:cNvPr id="17" name="TextBox 16">
            <a:extLst>
              <a:ext uri="{FF2B5EF4-FFF2-40B4-BE49-F238E27FC236}">
                <a16:creationId xmlns:a16="http://schemas.microsoft.com/office/drawing/2014/main" id="{E376632A-ECE3-0C49-9C2A-F1A10BE79BF9}"/>
              </a:ext>
            </a:extLst>
          </p:cNvPr>
          <p:cNvSpPr txBox="1"/>
          <p:nvPr/>
        </p:nvSpPr>
        <p:spPr>
          <a:xfrm>
            <a:off x="5328928" y="2155785"/>
            <a:ext cx="1153714" cy="1200329"/>
          </a:xfrm>
          <a:prstGeom prst="rect">
            <a:avLst/>
          </a:prstGeom>
          <a:noFill/>
        </p:spPr>
        <p:txBody>
          <a:bodyPr wrap="none" rtlCol="0">
            <a:spAutoFit/>
          </a:bodyPr>
          <a:lstStyle/>
          <a:p>
            <a:r>
              <a:rPr lang="en-US" sz="2400" b="1" dirty="0"/>
              <a:t>OBS</a:t>
            </a:r>
          </a:p>
          <a:p>
            <a:r>
              <a:rPr lang="en-US" sz="2400" b="1" dirty="0">
                <a:solidFill>
                  <a:srgbClr val="0520FC"/>
                </a:solidFill>
              </a:rPr>
              <a:t>GFSV15</a:t>
            </a:r>
          </a:p>
          <a:p>
            <a:r>
              <a:rPr lang="en-US" sz="2400" b="1" dirty="0">
                <a:solidFill>
                  <a:srgbClr val="FF0000"/>
                </a:solidFill>
              </a:rPr>
              <a:t>GFSv16</a:t>
            </a:r>
          </a:p>
        </p:txBody>
      </p:sp>
    </p:spTree>
    <p:extLst>
      <p:ext uri="{BB962C8B-B14F-4D97-AF65-F5344CB8AC3E}">
        <p14:creationId xmlns:p14="http://schemas.microsoft.com/office/powerpoint/2010/main" val="921021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10744" y="450911"/>
            <a:ext cx="11166101" cy="656209"/>
          </a:xfrm>
          <a:prstGeom prst="rect">
            <a:avLst/>
          </a:prstGeom>
          <a:solidFill>
            <a:srgbClr val="226BAB"/>
          </a:solidFill>
          <a:ln>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sz="3000" dirty="0">
              <a:latin typeface="Arial" panose="020B0604020202020204" pitchFamily="34" charset="0"/>
              <a:cs typeface="Arial" panose="020B0604020202020204" pitchFamily="34" charset="0"/>
            </a:endParaRPr>
          </a:p>
        </p:txBody>
      </p:sp>
      <p:sp>
        <p:nvSpPr>
          <p:cNvPr id="9" name="TextBox 8"/>
          <p:cNvSpPr txBox="1"/>
          <p:nvPr/>
        </p:nvSpPr>
        <p:spPr>
          <a:xfrm>
            <a:off x="510743" y="48930"/>
            <a:ext cx="11166101" cy="353921"/>
          </a:xfrm>
          <a:prstGeom prst="rect">
            <a:avLst/>
          </a:prstGeom>
          <a:solidFill>
            <a:srgbClr val="5BA4E3"/>
          </a:solidFill>
        </p:spPr>
        <p:txBody>
          <a:bodyPr wrap="square" lIns="121899" tIns="60949" rIns="121899" bIns="60949" rtlCol="0">
            <a:spAutoFit/>
          </a:bodyPr>
          <a:lstStyle/>
          <a:p>
            <a:pPr algn="ctr"/>
            <a:r>
              <a:rPr lang="en-US" sz="1500" dirty="0">
                <a:solidFill>
                  <a:srgbClr val="1A467F"/>
                </a:solidFill>
                <a:latin typeface="Avenir Book"/>
                <a:cs typeface="Avenir Book"/>
              </a:rPr>
              <a:t>NATIONAL OCEANIC AND ATMOSPHERIC ADMINISTRATION</a:t>
            </a:r>
          </a:p>
        </p:txBody>
      </p:sp>
      <p:sp>
        <p:nvSpPr>
          <p:cNvPr id="10" name="Oval 9"/>
          <p:cNvSpPr>
            <a:spLocks noChangeAspect="1"/>
          </p:cNvSpPr>
          <p:nvPr/>
        </p:nvSpPr>
        <p:spPr>
          <a:xfrm>
            <a:off x="50032" y="27613"/>
            <a:ext cx="1137374" cy="1190436"/>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a:p>
        </p:txBody>
      </p:sp>
      <p:pic>
        <p:nvPicPr>
          <p:cNvPr id="11" name="Picture 10" descr="2000px-Seal_of_the_United_States_Department_of_Commerce.sv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032" y="80672"/>
            <a:ext cx="1064518" cy="1064195"/>
          </a:xfrm>
          <a:prstGeom prst="rect">
            <a:avLst/>
          </a:prstGeom>
        </p:spPr>
      </p:pic>
      <p:sp>
        <p:nvSpPr>
          <p:cNvPr id="13" name="Oval 12"/>
          <p:cNvSpPr>
            <a:spLocks/>
          </p:cNvSpPr>
          <p:nvPr/>
        </p:nvSpPr>
        <p:spPr>
          <a:xfrm>
            <a:off x="11089584" y="0"/>
            <a:ext cx="1102416" cy="1111783"/>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a:p>
        </p:txBody>
      </p:sp>
      <p:pic>
        <p:nvPicPr>
          <p:cNvPr id="14" name="Picture 13" descr="1024px-NOAA_logo.svg.png"/>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1149099" y="78973"/>
            <a:ext cx="975215" cy="983501"/>
          </a:xfrm>
          <a:prstGeom prst="rect">
            <a:avLst/>
          </a:prstGeom>
        </p:spPr>
      </p:pic>
      <p:sp>
        <p:nvSpPr>
          <p:cNvPr id="15" name="TextBox 14"/>
          <p:cNvSpPr txBox="1"/>
          <p:nvPr/>
        </p:nvSpPr>
        <p:spPr>
          <a:xfrm>
            <a:off x="0" y="432140"/>
            <a:ext cx="12192000" cy="646309"/>
          </a:xfrm>
          <a:prstGeom prst="rect">
            <a:avLst/>
          </a:prstGeom>
          <a:noFill/>
        </p:spPr>
        <p:txBody>
          <a:bodyPr wrap="square" lIns="121899" tIns="60949" rIns="121899" bIns="60949" rtlCol="0">
            <a:spAutoFit/>
          </a:bodyPr>
          <a:lstStyle/>
          <a:p>
            <a:pPr algn="ctr"/>
            <a:r>
              <a:rPr lang="en-US" sz="3400" b="1" dirty="0">
                <a:solidFill>
                  <a:schemeClr val="bg1"/>
                </a:solidFill>
                <a:latin typeface="Arial"/>
                <a:cs typeface="Arial"/>
              </a:rPr>
              <a:t>NAM Comparisons</a:t>
            </a:r>
          </a:p>
        </p:txBody>
      </p:sp>
      <p:sp>
        <p:nvSpPr>
          <p:cNvPr id="12" name="TextBox 11">
            <a:extLst>
              <a:ext uri="{FF2B5EF4-FFF2-40B4-BE49-F238E27FC236}">
                <a16:creationId xmlns:a16="http://schemas.microsoft.com/office/drawing/2014/main" id="{7747EFEE-AB25-DA46-ACB1-089AF33A072C}"/>
              </a:ext>
            </a:extLst>
          </p:cNvPr>
          <p:cNvSpPr txBox="1"/>
          <p:nvPr/>
        </p:nvSpPr>
        <p:spPr>
          <a:xfrm>
            <a:off x="7682459" y="2132484"/>
            <a:ext cx="4146155" cy="4247317"/>
          </a:xfrm>
          <a:prstGeom prst="rect">
            <a:avLst/>
          </a:prstGeom>
          <a:noFill/>
        </p:spPr>
        <p:txBody>
          <a:bodyPr wrap="square" rtlCol="0">
            <a:spAutoFit/>
          </a:bodyPr>
          <a:lstStyle/>
          <a:p>
            <a:pPr marL="91440"/>
            <a:r>
              <a:rPr lang="en-US" dirty="0">
                <a:latin typeface="Arial"/>
                <a:cs typeface="Arial"/>
              </a:rPr>
              <a:t>Init: 12Z 29 April 2020</a:t>
            </a:r>
          </a:p>
          <a:p>
            <a:pPr marL="91440"/>
            <a:r>
              <a:rPr lang="en-US" dirty="0">
                <a:latin typeface="Arial"/>
                <a:cs typeface="Arial"/>
              </a:rPr>
              <a:t>Valid: 12Z 30 April 2020 (F024)</a:t>
            </a:r>
          </a:p>
          <a:p>
            <a:pPr marL="91440"/>
            <a:endParaRPr lang="en-US" dirty="0">
              <a:latin typeface="Arial"/>
              <a:cs typeface="Arial"/>
            </a:endParaRPr>
          </a:p>
          <a:p>
            <a:pPr marL="434340" indent="-342900">
              <a:buFont typeface="Arial" panose="020B0604020202020204" pitchFamily="34" charset="0"/>
              <a:buChar char="•"/>
            </a:pPr>
            <a:r>
              <a:rPr lang="en-US" dirty="0">
                <a:latin typeface="Arial"/>
                <a:cs typeface="Arial"/>
              </a:rPr>
              <a:t>The focus of this presentation obviously isn’t a NAM assessment, but examining the NAM reveals that this type of event *can* be forecasted better</a:t>
            </a:r>
          </a:p>
          <a:p>
            <a:pPr marL="434340" indent="-342900">
              <a:buFont typeface="Arial" panose="020B0604020202020204" pitchFamily="34" charset="0"/>
              <a:buChar char="•"/>
            </a:pPr>
            <a:endParaRPr lang="en-US" dirty="0">
              <a:latin typeface="Arial"/>
              <a:cs typeface="Arial"/>
            </a:endParaRPr>
          </a:p>
          <a:p>
            <a:pPr marL="434340" indent="-342900">
              <a:buFont typeface="Arial" panose="020B0604020202020204" pitchFamily="34" charset="0"/>
              <a:buChar char="•"/>
            </a:pPr>
            <a:r>
              <a:rPr lang="en-US" dirty="0">
                <a:latin typeface="Arial"/>
                <a:cs typeface="Arial"/>
              </a:rPr>
              <a:t>The NAM forecast isn’t anything close to perfect, and there are other issues with it, but it is clearly capturing the colder early morning temperatures associated with the radiation inversion much better</a:t>
            </a:r>
          </a:p>
        </p:txBody>
      </p:sp>
      <p:pic>
        <p:nvPicPr>
          <p:cNvPr id="4" name="Picture 3">
            <a:extLst>
              <a:ext uri="{FF2B5EF4-FFF2-40B4-BE49-F238E27FC236}">
                <a16:creationId xmlns:a16="http://schemas.microsoft.com/office/drawing/2014/main" id="{EC3730C9-7D12-B44D-8A2D-B503268BAC41}"/>
              </a:ext>
            </a:extLst>
          </p:cNvPr>
          <p:cNvPicPr>
            <a:picLocks noChangeAspect="1"/>
          </p:cNvPicPr>
          <p:nvPr/>
        </p:nvPicPr>
        <p:blipFill rotWithShape="1">
          <a:blip r:embed="rId4"/>
          <a:srcRect t="20707" b="19391"/>
          <a:stretch/>
        </p:blipFill>
        <p:spPr>
          <a:xfrm>
            <a:off x="1203056" y="1158597"/>
            <a:ext cx="4146155" cy="2629745"/>
          </a:xfrm>
          <a:prstGeom prst="rect">
            <a:avLst/>
          </a:prstGeom>
        </p:spPr>
      </p:pic>
      <p:pic>
        <p:nvPicPr>
          <p:cNvPr id="5" name="Picture 4">
            <a:extLst>
              <a:ext uri="{FF2B5EF4-FFF2-40B4-BE49-F238E27FC236}">
                <a16:creationId xmlns:a16="http://schemas.microsoft.com/office/drawing/2014/main" id="{26BD8644-A0CC-B14F-B949-D7957CB5FECF}"/>
              </a:ext>
            </a:extLst>
          </p:cNvPr>
          <p:cNvPicPr>
            <a:picLocks noChangeAspect="1"/>
          </p:cNvPicPr>
          <p:nvPr/>
        </p:nvPicPr>
        <p:blipFill rotWithShape="1">
          <a:blip r:embed="rId5"/>
          <a:srcRect t="20634" b="19464"/>
          <a:stretch/>
        </p:blipFill>
        <p:spPr>
          <a:xfrm>
            <a:off x="1203056" y="4154922"/>
            <a:ext cx="4184629" cy="2654148"/>
          </a:xfrm>
          <a:prstGeom prst="rect">
            <a:avLst/>
          </a:prstGeom>
        </p:spPr>
      </p:pic>
      <p:pic>
        <p:nvPicPr>
          <p:cNvPr id="6" name="Picture 5">
            <a:extLst>
              <a:ext uri="{FF2B5EF4-FFF2-40B4-BE49-F238E27FC236}">
                <a16:creationId xmlns:a16="http://schemas.microsoft.com/office/drawing/2014/main" id="{C35EFE59-B911-3140-AB5E-F63150D803EB}"/>
              </a:ext>
            </a:extLst>
          </p:cNvPr>
          <p:cNvPicPr>
            <a:picLocks noChangeAspect="1"/>
          </p:cNvPicPr>
          <p:nvPr/>
        </p:nvPicPr>
        <p:blipFill rotWithShape="1">
          <a:blip r:embed="rId5"/>
          <a:srcRect t="3198" b="89456"/>
          <a:stretch/>
        </p:blipFill>
        <p:spPr>
          <a:xfrm>
            <a:off x="707309" y="3804619"/>
            <a:ext cx="5397500" cy="419783"/>
          </a:xfrm>
          <a:prstGeom prst="rect">
            <a:avLst/>
          </a:prstGeom>
        </p:spPr>
      </p:pic>
      <p:pic>
        <p:nvPicPr>
          <p:cNvPr id="2" name="Picture 1">
            <a:extLst>
              <a:ext uri="{FF2B5EF4-FFF2-40B4-BE49-F238E27FC236}">
                <a16:creationId xmlns:a16="http://schemas.microsoft.com/office/drawing/2014/main" id="{7272E430-87D0-CC4C-B172-B5B738E6CFAC}"/>
              </a:ext>
            </a:extLst>
          </p:cNvPr>
          <p:cNvPicPr>
            <a:picLocks noChangeAspect="1"/>
          </p:cNvPicPr>
          <p:nvPr/>
        </p:nvPicPr>
        <p:blipFill rotWithShape="1">
          <a:blip r:embed="rId6"/>
          <a:srcRect t="20634" b="19659"/>
          <a:stretch/>
        </p:blipFill>
        <p:spPr>
          <a:xfrm>
            <a:off x="1164582" y="1205757"/>
            <a:ext cx="4184629" cy="2645504"/>
          </a:xfrm>
          <a:prstGeom prst="rect">
            <a:avLst/>
          </a:prstGeom>
        </p:spPr>
      </p:pic>
      <p:sp>
        <p:nvSpPr>
          <p:cNvPr id="16" name="TextBox 15">
            <a:extLst>
              <a:ext uri="{FF2B5EF4-FFF2-40B4-BE49-F238E27FC236}">
                <a16:creationId xmlns:a16="http://schemas.microsoft.com/office/drawing/2014/main" id="{B899277A-7F1E-8340-8260-A38E62002F62}"/>
              </a:ext>
            </a:extLst>
          </p:cNvPr>
          <p:cNvSpPr txBox="1"/>
          <p:nvPr/>
        </p:nvSpPr>
        <p:spPr>
          <a:xfrm>
            <a:off x="7153023" y="1325923"/>
            <a:ext cx="4449551" cy="400110"/>
          </a:xfrm>
          <a:prstGeom prst="rect">
            <a:avLst/>
          </a:prstGeom>
          <a:solidFill>
            <a:schemeClr val="accent4">
              <a:lumMod val="20000"/>
              <a:lumOff val="80000"/>
            </a:schemeClr>
          </a:solidFill>
        </p:spPr>
        <p:txBody>
          <a:bodyPr wrap="none" rtlCol="0">
            <a:spAutoFit/>
          </a:bodyPr>
          <a:lstStyle/>
          <a:p>
            <a:r>
              <a:rPr lang="en-US" sz="2000" dirty="0">
                <a:latin typeface="Arial" panose="020B0604020202020204" pitchFamily="34" charset="0"/>
                <a:cs typeface="Arial" panose="020B0604020202020204" pitchFamily="34" charset="0"/>
              </a:rPr>
              <a:t>2m Temp Errors    Analysis - Forecast</a:t>
            </a:r>
          </a:p>
        </p:txBody>
      </p:sp>
      <p:sp>
        <p:nvSpPr>
          <p:cNvPr id="17" name="TextBox 16">
            <a:extLst>
              <a:ext uri="{FF2B5EF4-FFF2-40B4-BE49-F238E27FC236}">
                <a16:creationId xmlns:a16="http://schemas.microsoft.com/office/drawing/2014/main" id="{60B9D8DA-E3A8-954B-80A0-381D2E8FE73A}"/>
              </a:ext>
            </a:extLst>
          </p:cNvPr>
          <p:cNvSpPr txBox="1"/>
          <p:nvPr/>
        </p:nvSpPr>
        <p:spPr>
          <a:xfrm>
            <a:off x="4509542" y="2789366"/>
            <a:ext cx="732893" cy="400110"/>
          </a:xfrm>
          <a:prstGeom prst="rect">
            <a:avLst/>
          </a:prstGeom>
          <a:noFill/>
        </p:spPr>
        <p:txBody>
          <a:bodyPr wrap="none" rtlCol="0">
            <a:spAutoFit/>
          </a:bodyPr>
          <a:lstStyle/>
          <a:p>
            <a:r>
              <a:rPr lang="en-US" sz="2000" b="1" dirty="0"/>
              <a:t>NAM</a:t>
            </a:r>
          </a:p>
        </p:txBody>
      </p:sp>
      <p:sp>
        <p:nvSpPr>
          <p:cNvPr id="18" name="TextBox 17">
            <a:extLst>
              <a:ext uri="{FF2B5EF4-FFF2-40B4-BE49-F238E27FC236}">
                <a16:creationId xmlns:a16="http://schemas.microsoft.com/office/drawing/2014/main" id="{4D001931-E860-F34F-A5D5-C67BF6BCB762}"/>
              </a:ext>
            </a:extLst>
          </p:cNvPr>
          <p:cNvSpPr txBox="1"/>
          <p:nvPr/>
        </p:nvSpPr>
        <p:spPr>
          <a:xfrm>
            <a:off x="4646812" y="5974802"/>
            <a:ext cx="962251" cy="400110"/>
          </a:xfrm>
          <a:prstGeom prst="rect">
            <a:avLst/>
          </a:prstGeom>
          <a:noFill/>
        </p:spPr>
        <p:txBody>
          <a:bodyPr wrap="none" rtlCol="0">
            <a:spAutoFit/>
          </a:bodyPr>
          <a:lstStyle/>
          <a:p>
            <a:r>
              <a:rPr lang="en-US" sz="2000" b="1" dirty="0"/>
              <a:t>GFSv16</a:t>
            </a:r>
          </a:p>
        </p:txBody>
      </p:sp>
    </p:spTree>
    <p:extLst>
      <p:ext uri="{BB962C8B-B14F-4D97-AF65-F5344CB8AC3E}">
        <p14:creationId xmlns:p14="http://schemas.microsoft.com/office/powerpoint/2010/main" val="18484827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10744" y="450911"/>
            <a:ext cx="11166101" cy="656209"/>
          </a:xfrm>
          <a:prstGeom prst="rect">
            <a:avLst/>
          </a:prstGeom>
          <a:solidFill>
            <a:srgbClr val="226BAB"/>
          </a:solidFill>
          <a:ln>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sz="3000" dirty="0">
              <a:latin typeface="Arial" panose="020B0604020202020204" pitchFamily="34" charset="0"/>
              <a:cs typeface="Arial" panose="020B0604020202020204" pitchFamily="34" charset="0"/>
            </a:endParaRPr>
          </a:p>
        </p:txBody>
      </p:sp>
      <p:sp>
        <p:nvSpPr>
          <p:cNvPr id="9" name="TextBox 8"/>
          <p:cNvSpPr txBox="1"/>
          <p:nvPr/>
        </p:nvSpPr>
        <p:spPr>
          <a:xfrm>
            <a:off x="510743" y="48930"/>
            <a:ext cx="11166101" cy="353921"/>
          </a:xfrm>
          <a:prstGeom prst="rect">
            <a:avLst/>
          </a:prstGeom>
          <a:solidFill>
            <a:srgbClr val="5BA4E3"/>
          </a:solidFill>
        </p:spPr>
        <p:txBody>
          <a:bodyPr wrap="square" lIns="121899" tIns="60949" rIns="121899" bIns="60949" rtlCol="0">
            <a:spAutoFit/>
          </a:bodyPr>
          <a:lstStyle/>
          <a:p>
            <a:pPr algn="ctr"/>
            <a:r>
              <a:rPr lang="en-US" sz="1500" dirty="0">
                <a:solidFill>
                  <a:srgbClr val="1A467F"/>
                </a:solidFill>
                <a:latin typeface="Avenir Book"/>
                <a:cs typeface="Avenir Book"/>
              </a:rPr>
              <a:t>NATIONAL OCEANIC AND ATMOSPHERIC ADMINISTRATION</a:t>
            </a:r>
          </a:p>
        </p:txBody>
      </p:sp>
      <p:sp>
        <p:nvSpPr>
          <p:cNvPr id="10" name="Oval 9"/>
          <p:cNvSpPr>
            <a:spLocks noChangeAspect="1"/>
          </p:cNvSpPr>
          <p:nvPr/>
        </p:nvSpPr>
        <p:spPr>
          <a:xfrm>
            <a:off x="50032" y="27613"/>
            <a:ext cx="1137374" cy="1190436"/>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a:p>
        </p:txBody>
      </p:sp>
      <p:pic>
        <p:nvPicPr>
          <p:cNvPr id="11" name="Picture 10" descr="2000px-Seal_of_the_United_States_Department_of_Commerce.sv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032" y="80672"/>
            <a:ext cx="1064518" cy="1064195"/>
          </a:xfrm>
          <a:prstGeom prst="rect">
            <a:avLst/>
          </a:prstGeom>
        </p:spPr>
      </p:pic>
      <p:sp>
        <p:nvSpPr>
          <p:cNvPr id="13" name="Oval 12"/>
          <p:cNvSpPr>
            <a:spLocks/>
          </p:cNvSpPr>
          <p:nvPr/>
        </p:nvSpPr>
        <p:spPr>
          <a:xfrm>
            <a:off x="11089584" y="0"/>
            <a:ext cx="1102416" cy="1111783"/>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a:p>
        </p:txBody>
      </p:sp>
      <p:pic>
        <p:nvPicPr>
          <p:cNvPr id="14" name="Picture 13" descr="1024px-NOAA_logo.svg.png"/>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1149099" y="78973"/>
            <a:ext cx="975215" cy="983501"/>
          </a:xfrm>
          <a:prstGeom prst="rect">
            <a:avLst/>
          </a:prstGeom>
        </p:spPr>
      </p:pic>
      <p:sp>
        <p:nvSpPr>
          <p:cNvPr id="15" name="TextBox 14"/>
          <p:cNvSpPr txBox="1"/>
          <p:nvPr/>
        </p:nvSpPr>
        <p:spPr>
          <a:xfrm>
            <a:off x="0" y="432140"/>
            <a:ext cx="12192000" cy="646309"/>
          </a:xfrm>
          <a:prstGeom prst="rect">
            <a:avLst/>
          </a:prstGeom>
          <a:noFill/>
        </p:spPr>
        <p:txBody>
          <a:bodyPr wrap="square" lIns="121899" tIns="60949" rIns="121899" bIns="60949" rtlCol="0">
            <a:spAutoFit/>
          </a:bodyPr>
          <a:lstStyle/>
          <a:p>
            <a:pPr algn="ctr"/>
            <a:r>
              <a:rPr lang="en-US" sz="3400" b="1" dirty="0">
                <a:solidFill>
                  <a:schemeClr val="bg1"/>
                </a:solidFill>
                <a:latin typeface="Arial"/>
                <a:cs typeface="Arial"/>
              </a:rPr>
              <a:t>DNR Soundings</a:t>
            </a:r>
          </a:p>
        </p:txBody>
      </p:sp>
      <p:sp>
        <p:nvSpPr>
          <p:cNvPr id="12" name="TextBox 11">
            <a:extLst>
              <a:ext uri="{FF2B5EF4-FFF2-40B4-BE49-F238E27FC236}">
                <a16:creationId xmlns:a16="http://schemas.microsoft.com/office/drawing/2014/main" id="{8EBC3692-0F7F-734B-989F-522A4BBDA094}"/>
              </a:ext>
            </a:extLst>
          </p:cNvPr>
          <p:cNvSpPr txBox="1"/>
          <p:nvPr/>
        </p:nvSpPr>
        <p:spPr>
          <a:xfrm>
            <a:off x="7678979" y="2254304"/>
            <a:ext cx="4146155" cy="2031325"/>
          </a:xfrm>
          <a:prstGeom prst="rect">
            <a:avLst/>
          </a:prstGeom>
          <a:noFill/>
        </p:spPr>
        <p:txBody>
          <a:bodyPr wrap="square" rtlCol="0">
            <a:spAutoFit/>
          </a:bodyPr>
          <a:lstStyle/>
          <a:p>
            <a:pPr marL="91440"/>
            <a:r>
              <a:rPr lang="en-US" dirty="0">
                <a:latin typeface="Arial" panose="020B0604020202020204" pitchFamily="34" charset="0"/>
                <a:cs typeface="Arial" panose="020B0604020202020204" pitchFamily="34" charset="0"/>
              </a:rPr>
              <a:t>Init: 12Z 29 April 2020</a:t>
            </a:r>
          </a:p>
          <a:p>
            <a:pPr marL="91440"/>
            <a:r>
              <a:rPr lang="en-US" dirty="0">
                <a:latin typeface="Arial" panose="020B0604020202020204" pitchFamily="34" charset="0"/>
                <a:cs typeface="Arial" panose="020B0604020202020204" pitchFamily="34" charset="0"/>
              </a:rPr>
              <a:t>Valid: 12Z 30 April 2020 (F024)</a:t>
            </a:r>
          </a:p>
          <a:p>
            <a:pPr marL="91440"/>
            <a:endParaRPr lang="en-US" dirty="0">
              <a:latin typeface="Arial" panose="020B0604020202020204" pitchFamily="34" charset="0"/>
              <a:cs typeface="Arial" panose="020B0604020202020204" pitchFamily="34" charset="0"/>
            </a:endParaRPr>
          </a:p>
          <a:p>
            <a:pPr marL="434340" indent="-342900">
              <a:buFont typeface="Arial" panose="020B0604020202020204" pitchFamily="34" charset="0"/>
              <a:buChar char="•"/>
            </a:pPr>
            <a:r>
              <a:rPr lang="en-US" dirty="0">
                <a:latin typeface="Arial" panose="020B0604020202020204" pitchFamily="34" charset="0"/>
                <a:cs typeface="Arial" panose="020B0604020202020204" pitchFamily="34" charset="0"/>
              </a:rPr>
              <a:t>NAM (green) clearly captures the low-level inversion better than either version of the GFS (and is actually a bit too strong with it)</a:t>
            </a:r>
          </a:p>
        </p:txBody>
      </p:sp>
      <p:sp>
        <p:nvSpPr>
          <p:cNvPr id="16" name="TextBox 15">
            <a:extLst>
              <a:ext uri="{FF2B5EF4-FFF2-40B4-BE49-F238E27FC236}">
                <a16:creationId xmlns:a16="http://schemas.microsoft.com/office/drawing/2014/main" id="{C81F922B-2236-BD48-A5DE-4FFB249EBE7C}"/>
              </a:ext>
            </a:extLst>
          </p:cNvPr>
          <p:cNvSpPr txBox="1"/>
          <p:nvPr/>
        </p:nvSpPr>
        <p:spPr>
          <a:xfrm>
            <a:off x="8062332" y="1452211"/>
            <a:ext cx="2767745" cy="461665"/>
          </a:xfrm>
          <a:prstGeom prst="rect">
            <a:avLst/>
          </a:prstGeom>
          <a:noFill/>
        </p:spPr>
        <p:txBody>
          <a:bodyPr wrap="none" rtlCol="0">
            <a:spAutoFit/>
          </a:bodyPr>
          <a:lstStyle/>
          <a:p>
            <a:r>
              <a:rPr lang="en-US" sz="2400" b="1" dirty="0">
                <a:latin typeface="Arial" panose="020B0604020202020204" pitchFamily="34" charset="0"/>
                <a:cs typeface="Arial" panose="020B0604020202020204" pitchFamily="34" charset="0"/>
              </a:rPr>
              <a:t>Denver, CO   DNR</a:t>
            </a:r>
          </a:p>
        </p:txBody>
      </p:sp>
      <p:pic>
        <p:nvPicPr>
          <p:cNvPr id="3" name="Picture 2">
            <a:extLst>
              <a:ext uri="{FF2B5EF4-FFF2-40B4-BE49-F238E27FC236}">
                <a16:creationId xmlns:a16="http://schemas.microsoft.com/office/drawing/2014/main" id="{05088D65-AFB3-4B46-B82C-4E8461CB5114}"/>
              </a:ext>
            </a:extLst>
          </p:cNvPr>
          <p:cNvPicPr>
            <a:picLocks noChangeAspect="1"/>
          </p:cNvPicPr>
          <p:nvPr/>
        </p:nvPicPr>
        <p:blipFill rotWithShape="1">
          <a:blip r:embed="rId4"/>
          <a:srcRect t="24487" b="23005"/>
          <a:stretch/>
        </p:blipFill>
        <p:spPr>
          <a:xfrm>
            <a:off x="160184" y="1795154"/>
            <a:ext cx="7136152" cy="3747001"/>
          </a:xfrm>
          <a:prstGeom prst="rect">
            <a:avLst/>
          </a:prstGeom>
        </p:spPr>
      </p:pic>
      <p:sp>
        <p:nvSpPr>
          <p:cNvPr id="17" name="TextBox 16">
            <a:extLst>
              <a:ext uri="{FF2B5EF4-FFF2-40B4-BE49-F238E27FC236}">
                <a16:creationId xmlns:a16="http://schemas.microsoft.com/office/drawing/2014/main" id="{E6A0CEB2-C4C0-B14A-8C40-355F46519E13}"/>
              </a:ext>
            </a:extLst>
          </p:cNvPr>
          <p:cNvSpPr txBox="1"/>
          <p:nvPr/>
        </p:nvSpPr>
        <p:spPr>
          <a:xfrm>
            <a:off x="733779" y="2254304"/>
            <a:ext cx="1153714" cy="1569660"/>
          </a:xfrm>
          <a:prstGeom prst="rect">
            <a:avLst/>
          </a:prstGeom>
          <a:noFill/>
        </p:spPr>
        <p:txBody>
          <a:bodyPr wrap="none" rtlCol="0">
            <a:spAutoFit/>
          </a:bodyPr>
          <a:lstStyle/>
          <a:p>
            <a:r>
              <a:rPr lang="en-US" sz="2400" b="1" dirty="0"/>
              <a:t>OBS</a:t>
            </a:r>
          </a:p>
          <a:p>
            <a:r>
              <a:rPr lang="en-US" sz="2400" b="1" dirty="0">
                <a:solidFill>
                  <a:srgbClr val="0520FC"/>
                </a:solidFill>
              </a:rPr>
              <a:t>GFSV15</a:t>
            </a:r>
          </a:p>
          <a:p>
            <a:r>
              <a:rPr lang="en-US" sz="2400" b="1" dirty="0">
                <a:solidFill>
                  <a:srgbClr val="FF0000"/>
                </a:solidFill>
              </a:rPr>
              <a:t>GFSv16</a:t>
            </a:r>
          </a:p>
          <a:p>
            <a:r>
              <a:rPr lang="en-US" sz="2400" b="1" dirty="0">
                <a:solidFill>
                  <a:srgbClr val="00B050"/>
                </a:solidFill>
              </a:rPr>
              <a:t>NAM</a:t>
            </a:r>
          </a:p>
        </p:txBody>
      </p:sp>
    </p:spTree>
    <p:extLst>
      <p:ext uri="{BB962C8B-B14F-4D97-AF65-F5344CB8AC3E}">
        <p14:creationId xmlns:p14="http://schemas.microsoft.com/office/powerpoint/2010/main" val="11707293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10744" y="450911"/>
            <a:ext cx="11166101" cy="656209"/>
          </a:xfrm>
          <a:prstGeom prst="rect">
            <a:avLst/>
          </a:prstGeom>
          <a:solidFill>
            <a:srgbClr val="226BAB"/>
          </a:solidFill>
          <a:ln>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sz="3000" dirty="0">
              <a:latin typeface="Arial" panose="020B0604020202020204" pitchFamily="34" charset="0"/>
              <a:cs typeface="Arial" panose="020B0604020202020204" pitchFamily="34" charset="0"/>
            </a:endParaRPr>
          </a:p>
        </p:txBody>
      </p:sp>
      <p:sp>
        <p:nvSpPr>
          <p:cNvPr id="9" name="TextBox 8"/>
          <p:cNvSpPr txBox="1"/>
          <p:nvPr/>
        </p:nvSpPr>
        <p:spPr>
          <a:xfrm>
            <a:off x="510743" y="48930"/>
            <a:ext cx="11166101" cy="353921"/>
          </a:xfrm>
          <a:prstGeom prst="rect">
            <a:avLst/>
          </a:prstGeom>
          <a:solidFill>
            <a:srgbClr val="5BA4E3"/>
          </a:solidFill>
        </p:spPr>
        <p:txBody>
          <a:bodyPr wrap="square" lIns="121899" tIns="60949" rIns="121899" bIns="60949" rtlCol="0">
            <a:spAutoFit/>
          </a:bodyPr>
          <a:lstStyle/>
          <a:p>
            <a:pPr algn="ctr"/>
            <a:r>
              <a:rPr lang="en-US" sz="1500" dirty="0">
                <a:solidFill>
                  <a:srgbClr val="1A467F"/>
                </a:solidFill>
                <a:latin typeface="Avenir Book"/>
                <a:cs typeface="Avenir Book"/>
              </a:rPr>
              <a:t>NATIONAL OCEANIC AND ATMOSPHERIC ADMINISTRATION</a:t>
            </a:r>
          </a:p>
        </p:txBody>
      </p:sp>
      <p:sp>
        <p:nvSpPr>
          <p:cNvPr id="10" name="Oval 9"/>
          <p:cNvSpPr>
            <a:spLocks noChangeAspect="1"/>
          </p:cNvSpPr>
          <p:nvPr/>
        </p:nvSpPr>
        <p:spPr>
          <a:xfrm>
            <a:off x="50032" y="27613"/>
            <a:ext cx="1137374" cy="1190436"/>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a:p>
        </p:txBody>
      </p:sp>
      <p:pic>
        <p:nvPicPr>
          <p:cNvPr id="11" name="Picture 10" descr="2000px-Seal_of_the_United_States_Department_of_Commerce.sv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032" y="80672"/>
            <a:ext cx="1064518" cy="1064195"/>
          </a:xfrm>
          <a:prstGeom prst="rect">
            <a:avLst/>
          </a:prstGeom>
        </p:spPr>
      </p:pic>
      <p:sp>
        <p:nvSpPr>
          <p:cNvPr id="13" name="Oval 12"/>
          <p:cNvSpPr>
            <a:spLocks/>
          </p:cNvSpPr>
          <p:nvPr/>
        </p:nvSpPr>
        <p:spPr>
          <a:xfrm>
            <a:off x="11089584" y="0"/>
            <a:ext cx="1102416" cy="1111783"/>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a:p>
        </p:txBody>
      </p:sp>
      <p:pic>
        <p:nvPicPr>
          <p:cNvPr id="14" name="Picture 13" descr="1024px-NOAA_logo.svg.png"/>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1149099" y="78973"/>
            <a:ext cx="975215" cy="983501"/>
          </a:xfrm>
          <a:prstGeom prst="rect">
            <a:avLst/>
          </a:prstGeom>
        </p:spPr>
      </p:pic>
      <p:sp>
        <p:nvSpPr>
          <p:cNvPr id="15" name="TextBox 14"/>
          <p:cNvSpPr txBox="1"/>
          <p:nvPr/>
        </p:nvSpPr>
        <p:spPr>
          <a:xfrm>
            <a:off x="0" y="432140"/>
            <a:ext cx="12192000" cy="646309"/>
          </a:xfrm>
          <a:prstGeom prst="rect">
            <a:avLst/>
          </a:prstGeom>
          <a:noFill/>
        </p:spPr>
        <p:txBody>
          <a:bodyPr wrap="square" lIns="121899" tIns="60949" rIns="121899" bIns="60949" rtlCol="0">
            <a:spAutoFit/>
          </a:bodyPr>
          <a:lstStyle/>
          <a:p>
            <a:pPr algn="ctr"/>
            <a:r>
              <a:rPr lang="en-US" sz="3400" b="1" dirty="0">
                <a:solidFill>
                  <a:schemeClr val="bg1"/>
                </a:solidFill>
                <a:latin typeface="Arial"/>
                <a:cs typeface="Arial"/>
              </a:rPr>
              <a:t>Another Radiational Cooling Case</a:t>
            </a:r>
          </a:p>
        </p:txBody>
      </p:sp>
      <p:pic>
        <p:nvPicPr>
          <p:cNvPr id="3" name="Picture 2">
            <a:extLst>
              <a:ext uri="{FF2B5EF4-FFF2-40B4-BE49-F238E27FC236}">
                <a16:creationId xmlns:a16="http://schemas.microsoft.com/office/drawing/2014/main" id="{5EA12A0F-2425-B54E-BFAC-FF9E88F58508}"/>
              </a:ext>
            </a:extLst>
          </p:cNvPr>
          <p:cNvPicPr>
            <a:picLocks noChangeAspect="1"/>
          </p:cNvPicPr>
          <p:nvPr/>
        </p:nvPicPr>
        <p:blipFill rotWithShape="1">
          <a:blip r:embed="rId4"/>
          <a:srcRect b="49433"/>
          <a:stretch/>
        </p:blipFill>
        <p:spPr>
          <a:xfrm>
            <a:off x="385158" y="1454089"/>
            <a:ext cx="6451600" cy="2504594"/>
          </a:xfrm>
          <a:prstGeom prst="rect">
            <a:avLst/>
          </a:prstGeom>
        </p:spPr>
      </p:pic>
      <p:sp>
        <p:nvSpPr>
          <p:cNvPr id="12" name="TextBox 11">
            <a:extLst>
              <a:ext uri="{FF2B5EF4-FFF2-40B4-BE49-F238E27FC236}">
                <a16:creationId xmlns:a16="http://schemas.microsoft.com/office/drawing/2014/main" id="{E27DAD65-1F3E-8449-8151-07B7DB5F7220}"/>
              </a:ext>
            </a:extLst>
          </p:cNvPr>
          <p:cNvSpPr txBox="1"/>
          <p:nvPr/>
        </p:nvSpPr>
        <p:spPr>
          <a:xfrm>
            <a:off x="7660687" y="2274838"/>
            <a:ext cx="4146155" cy="3693319"/>
          </a:xfrm>
          <a:prstGeom prst="rect">
            <a:avLst/>
          </a:prstGeom>
          <a:noFill/>
        </p:spPr>
        <p:txBody>
          <a:bodyPr wrap="square" rtlCol="0">
            <a:spAutoFit/>
          </a:bodyPr>
          <a:lstStyle/>
          <a:p>
            <a:pPr marL="91440"/>
            <a:r>
              <a:rPr lang="en-US" dirty="0">
                <a:latin typeface="Arial"/>
                <a:cs typeface="Arial"/>
              </a:rPr>
              <a:t>Valid: 12Z 8 November 2020 </a:t>
            </a:r>
          </a:p>
          <a:p>
            <a:pPr marL="91440"/>
            <a:endParaRPr lang="en-US" dirty="0">
              <a:latin typeface="Arial"/>
              <a:cs typeface="Arial"/>
            </a:endParaRPr>
          </a:p>
          <a:p>
            <a:pPr marL="434340" indent="-342900">
              <a:buFont typeface="Arial" panose="020B0604020202020204" pitchFamily="34" charset="0"/>
              <a:buChar char="•"/>
            </a:pPr>
            <a:r>
              <a:rPr lang="en-US" dirty="0">
                <a:latin typeface="Arial"/>
                <a:cs typeface="Arial"/>
              </a:rPr>
              <a:t>Relaxed pressure gradient across much of Midwest, Plains, and western U.S., implying very light winds and likely overnight decoupling</a:t>
            </a:r>
          </a:p>
          <a:p>
            <a:pPr marL="91440"/>
            <a:endParaRPr lang="en-US" dirty="0">
              <a:latin typeface="Arial"/>
              <a:cs typeface="Arial"/>
            </a:endParaRPr>
          </a:p>
          <a:p>
            <a:pPr marL="434340" indent="-342900">
              <a:buFont typeface="Arial" panose="020B0604020202020204" pitchFamily="34" charset="0"/>
              <a:buChar char="•"/>
            </a:pPr>
            <a:r>
              <a:rPr lang="en-US" dirty="0">
                <a:latin typeface="Arial"/>
                <a:cs typeface="Arial"/>
              </a:rPr>
              <a:t>10m wind field (shown) and cloud fields (not shown) indicate ideal conditions for radiation inversions and strong cooling over much of the U.S.</a:t>
            </a:r>
          </a:p>
        </p:txBody>
      </p:sp>
      <p:pic>
        <p:nvPicPr>
          <p:cNvPr id="2" name="Picture 1">
            <a:extLst>
              <a:ext uri="{FF2B5EF4-FFF2-40B4-BE49-F238E27FC236}">
                <a16:creationId xmlns:a16="http://schemas.microsoft.com/office/drawing/2014/main" id="{F637BE1C-8BF4-9942-83E1-E667245C388C}"/>
              </a:ext>
            </a:extLst>
          </p:cNvPr>
          <p:cNvPicPr>
            <a:picLocks noChangeAspect="1"/>
          </p:cNvPicPr>
          <p:nvPr/>
        </p:nvPicPr>
        <p:blipFill rotWithShape="1">
          <a:blip r:embed="rId5"/>
          <a:srcRect b="50000"/>
          <a:stretch/>
        </p:blipFill>
        <p:spPr>
          <a:xfrm>
            <a:off x="385158" y="4194723"/>
            <a:ext cx="6451600" cy="2476500"/>
          </a:xfrm>
          <a:prstGeom prst="rect">
            <a:avLst/>
          </a:prstGeom>
        </p:spPr>
      </p:pic>
    </p:spTree>
    <p:extLst>
      <p:ext uri="{BB962C8B-B14F-4D97-AF65-F5344CB8AC3E}">
        <p14:creationId xmlns:p14="http://schemas.microsoft.com/office/powerpoint/2010/main" val="18824746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10744" y="450911"/>
            <a:ext cx="11166101" cy="656209"/>
          </a:xfrm>
          <a:prstGeom prst="rect">
            <a:avLst/>
          </a:prstGeom>
          <a:solidFill>
            <a:srgbClr val="226BAB"/>
          </a:solidFill>
          <a:ln>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sz="3000" dirty="0">
              <a:latin typeface="Arial" panose="020B0604020202020204" pitchFamily="34" charset="0"/>
              <a:cs typeface="Arial" panose="020B0604020202020204" pitchFamily="34" charset="0"/>
            </a:endParaRPr>
          </a:p>
        </p:txBody>
      </p:sp>
      <p:sp>
        <p:nvSpPr>
          <p:cNvPr id="9" name="TextBox 8"/>
          <p:cNvSpPr txBox="1"/>
          <p:nvPr/>
        </p:nvSpPr>
        <p:spPr>
          <a:xfrm>
            <a:off x="510743" y="48930"/>
            <a:ext cx="11166101" cy="353921"/>
          </a:xfrm>
          <a:prstGeom prst="rect">
            <a:avLst/>
          </a:prstGeom>
          <a:solidFill>
            <a:srgbClr val="5BA4E3"/>
          </a:solidFill>
        </p:spPr>
        <p:txBody>
          <a:bodyPr wrap="square" lIns="121899" tIns="60949" rIns="121899" bIns="60949" rtlCol="0">
            <a:spAutoFit/>
          </a:bodyPr>
          <a:lstStyle/>
          <a:p>
            <a:pPr algn="ctr"/>
            <a:r>
              <a:rPr lang="en-US" sz="1500" dirty="0">
                <a:solidFill>
                  <a:srgbClr val="1A467F"/>
                </a:solidFill>
                <a:latin typeface="Avenir Book"/>
                <a:cs typeface="Avenir Book"/>
              </a:rPr>
              <a:t>NATIONAL OCEANIC AND ATMOSPHERIC ADMINISTRATION</a:t>
            </a:r>
          </a:p>
        </p:txBody>
      </p:sp>
      <p:sp>
        <p:nvSpPr>
          <p:cNvPr id="10" name="Oval 9"/>
          <p:cNvSpPr>
            <a:spLocks noChangeAspect="1"/>
          </p:cNvSpPr>
          <p:nvPr/>
        </p:nvSpPr>
        <p:spPr>
          <a:xfrm>
            <a:off x="50032" y="27613"/>
            <a:ext cx="1137374" cy="1190436"/>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a:p>
        </p:txBody>
      </p:sp>
      <p:pic>
        <p:nvPicPr>
          <p:cNvPr id="11" name="Picture 10" descr="2000px-Seal_of_the_United_States_Department_of_Commerce.sv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032" y="80672"/>
            <a:ext cx="1064518" cy="1064195"/>
          </a:xfrm>
          <a:prstGeom prst="rect">
            <a:avLst/>
          </a:prstGeom>
        </p:spPr>
      </p:pic>
      <p:sp>
        <p:nvSpPr>
          <p:cNvPr id="13" name="Oval 12"/>
          <p:cNvSpPr>
            <a:spLocks/>
          </p:cNvSpPr>
          <p:nvPr/>
        </p:nvSpPr>
        <p:spPr>
          <a:xfrm>
            <a:off x="11089584" y="0"/>
            <a:ext cx="1102416" cy="1111783"/>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a:p>
        </p:txBody>
      </p:sp>
      <p:pic>
        <p:nvPicPr>
          <p:cNvPr id="14" name="Picture 13" descr="1024px-NOAA_logo.svg.png"/>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1149099" y="78973"/>
            <a:ext cx="975215" cy="983501"/>
          </a:xfrm>
          <a:prstGeom prst="rect">
            <a:avLst/>
          </a:prstGeom>
        </p:spPr>
      </p:pic>
      <p:sp>
        <p:nvSpPr>
          <p:cNvPr id="15" name="TextBox 14"/>
          <p:cNvSpPr txBox="1"/>
          <p:nvPr/>
        </p:nvSpPr>
        <p:spPr>
          <a:xfrm>
            <a:off x="0" y="432140"/>
            <a:ext cx="12192000" cy="646309"/>
          </a:xfrm>
          <a:prstGeom prst="rect">
            <a:avLst/>
          </a:prstGeom>
          <a:noFill/>
        </p:spPr>
        <p:txBody>
          <a:bodyPr wrap="square" lIns="121899" tIns="60949" rIns="121899" bIns="60949" rtlCol="0">
            <a:spAutoFit/>
          </a:bodyPr>
          <a:lstStyle/>
          <a:p>
            <a:pPr algn="ctr"/>
            <a:r>
              <a:rPr lang="en-US" sz="3400" b="1" dirty="0">
                <a:solidFill>
                  <a:schemeClr val="bg1"/>
                </a:solidFill>
                <a:latin typeface="Arial"/>
                <a:cs typeface="Arial"/>
              </a:rPr>
              <a:t>Another Radiational Cooling Case</a:t>
            </a:r>
          </a:p>
        </p:txBody>
      </p:sp>
      <p:pic>
        <p:nvPicPr>
          <p:cNvPr id="2" name="Picture 1">
            <a:extLst>
              <a:ext uri="{FF2B5EF4-FFF2-40B4-BE49-F238E27FC236}">
                <a16:creationId xmlns:a16="http://schemas.microsoft.com/office/drawing/2014/main" id="{C1BF77A1-24DB-1542-A514-D6CAD9852D2D}"/>
              </a:ext>
            </a:extLst>
          </p:cNvPr>
          <p:cNvPicPr>
            <a:picLocks noChangeAspect="1"/>
          </p:cNvPicPr>
          <p:nvPr/>
        </p:nvPicPr>
        <p:blipFill>
          <a:blip r:embed="rId4"/>
          <a:stretch>
            <a:fillRect/>
          </a:stretch>
        </p:blipFill>
        <p:spPr>
          <a:xfrm>
            <a:off x="618719" y="1429917"/>
            <a:ext cx="6451600" cy="4953000"/>
          </a:xfrm>
          <a:prstGeom prst="rect">
            <a:avLst/>
          </a:prstGeom>
        </p:spPr>
      </p:pic>
      <p:sp>
        <p:nvSpPr>
          <p:cNvPr id="12" name="TextBox 11">
            <a:extLst>
              <a:ext uri="{FF2B5EF4-FFF2-40B4-BE49-F238E27FC236}">
                <a16:creationId xmlns:a16="http://schemas.microsoft.com/office/drawing/2014/main" id="{6C4A3D56-3BE3-2149-A66C-14A34DB015DE}"/>
              </a:ext>
            </a:extLst>
          </p:cNvPr>
          <p:cNvSpPr txBox="1"/>
          <p:nvPr/>
        </p:nvSpPr>
        <p:spPr>
          <a:xfrm>
            <a:off x="7715912" y="2132484"/>
            <a:ext cx="4146155" cy="3416320"/>
          </a:xfrm>
          <a:prstGeom prst="rect">
            <a:avLst/>
          </a:prstGeom>
          <a:noFill/>
        </p:spPr>
        <p:txBody>
          <a:bodyPr wrap="square" rtlCol="0">
            <a:spAutoFit/>
          </a:bodyPr>
          <a:lstStyle/>
          <a:p>
            <a:pPr marL="91440"/>
            <a:r>
              <a:rPr lang="en-US" dirty="0">
                <a:latin typeface="Arial"/>
                <a:cs typeface="Arial"/>
              </a:rPr>
              <a:t>Init: 00Z 7 November 2019</a:t>
            </a:r>
          </a:p>
          <a:p>
            <a:pPr marL="91440"/>
            <a:r>
              <a:rPr lang="en-US" dirty="0">
                <a:latin typeface="Arial"/>
                <a:cs typeface="Arial"/>
              </a:rPr>
              <a:t>Valid: 12Z 8 November 2019 (F036)</a:t>
            </a:r>
          </a:p>
          <a:p>
            <a:pPr marL="91440"/>
            <a:endParaRPr lang="en-US" dirty="0">
              <a:latin typeface="Arial"/>
              <a:cs typeface="Arial"/>
            </a:endParaRPr>
          </a:p>
          <a:p>
            <a:pPr marL="434340" indent="-342900">
              <a:buFont typeface="Arial" panose="020B0604020202020204" pitchFamily="34" charset="0"/>
              <a:buChar char="•"/>
            </a:pPr>
            <a:r>
              <a:rPr lang="en-US" dirty="0">
                <a:latin typeface="Arial"/>
                <a:cs typeface="Arial"/>
              </a:rPr>
              <a:t>Visually comparing analysis (lower right) to the forecasts, both GFSv15 and v16 are clearly too warm over much of the Midwest, Northern Plains, and the Intermountain West</a:t>
            </a:r>
          </a:p>
          <a:p>
            <a:pPr marL="91440"/>
            <a:endParaRPr lang="en-US" dirty="0">
              <a:latin typeface="Arial"/>
              <a:cs typeface="Arial"/>
            </a:endParaRPr>
          </a:p>
          <a:p>
            <a:pPr marL="434340" indent="-342900">
              <a:buFont typeface="Arial" panose="020B0604020202020204" pitchFamily="34" charset="0"/>
              <a:buChar char="•"/>
            </a:pPr>
            <a:r>
              <a:rPr lang="en-US" dirty="0">
                <a:latin typeface="Arial"/>
                <a:cs typeface="Arial"/>
              </a:rPr>
              <a:t>V16 is warmer than v15 in a fairly sizable area of the West</a:t>
            </a:r>
          </a:p>
        </p:txBody>
      </p:sp>
    </p:spTree>
    <p:extLst>
      <p:ext uri="{BB962C8B-B14F-4D97-AF65-F5344CB8AC3E}">
        <p14:creationId xmlns:p14="http://schemas.microsoft.com/office/powerpoint/2010/main" val="21235591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10744" y="450911"/>
            <a:ext cx="11166101" cy="656209"/>
          </a:xfrm>
          <a:prstGeom prst="rect">
            <a:avLst/>
          </a:prstGeom>
          <a:solidFill>
            <a:srgbClr val="226BAB"/>
          </a:solidFill>
          <a:ln>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sz="3000" dirty="0">
              <a:latin typeface="Arial" panose="020B0604020202020204" pitchFamily="34" charset="0"/>
              <a:cs typeface="Arial" panose="020B0604020202020204" pitchFamily="34" charset="0"/>
            </a:endParaRPr>
          </a:p>
        </p:txBody>
      </p:sp>
      <p:sp>
        <p:nvSpPr>
          <p:cNvPr id="9" name="TextBox 8"/>
          <p:cNvSpPr txBox="1"/>
          <p:nvPr/>
        </p:nvSpPr>
        <p:spPr>
          <a:xfrm>
            <a:off x="510743" y="48930"/>
            <a:ext cx="11166101" cy="353921"/>
          </a:xfrm>
          <a:prstGeom prst="rect">
            <a:avLst/>
          </a:prstGeom>
          <a:solidFill>
            <a:srgbClr val="5BA4E3"/>
          </a:solidFill>
        </p:spPr>
        <p:txBody>
          <a:bodyPr wrap="square" lIns="121899" tIns="60949" rIns="121899" bIns="60949" rtlCol="0">
            <a:spAutoFit/>
          </a:bodyPr>
          <a:lstStyle/>
          <a:p>
            <a:pPr algn="ctr"/>
            <a:r>
              <a:rPr lang="en-US" sz="1500" dirty="0">
                <a:solidFill>
                  <a:srgbClr val="1A467F"/>
                </a:solidFill>
                <a:latin typeface="Avenir Book"/>
                <a:cs typeface="Avenir Book"/>
              </a:rPr>
              <a:t>NATIONAL OCEANIC AND ATMOSPHERIC ADMINISTRATION</a:t>
            </a:r>
          </a:p>
        </p:txBody>
      </p:sp>
      <p:sp>
        <p:nvSpPr>
          <p:cNvPr id="10" name="Oval 9"/>
          <p:cNvSpPr>
            <a:spLocks noChangeAspect="1"/>
          </p:cNvSpPr>
          <p:nvPr/>
        </p:nvSpPr>
        <p:spPr>
          <a:xfrm>
            <a:off x="50032" y="27613"/>
            <a:ext cx="1137374" cy="1190436"/>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a:p>
        </p:txBody>
      </p:sp>
      <p:pic>
        <p:nvPicPr>
          <p:cNvPr id="11" name="Picture 10" descr="2000px-Seal_of_the_United_States_Department_of_Commerce.sv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032" y="80672"/>
            <a:ext cx="1064518" cy="1064195"/>
          </a:xfrm>
          <a:prstGeom prst="rect">
            <a:avLst/>
          </a:prstGeom>
        </p:spPr>
      </p:pic>
      <p:sp>
        <p:nvSpPr>
          <p:cNvPr id="13" name="Oval 12"/>
          <p:cNvSpPr>
            <a:spLocks/>
          </p:cNvSpPr>
          <p:nvPr/>
        </p:nvSpPr>
        <p:spPr>
          <a:xfrm>
            <a:off x="11089584" y="0"/>
            <a:ext cx="1102416" cy="1111783"/>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a:p>
        </p:txBody>
      </p:sp>
      <p:pic>
        <p:nvPicPr>
          <p:cNvPr id="14" name="Picture 13" descr="1024px-NOAA_logo.svg.png"/>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1149099" y="78973"/>
            <a:ext cx="975215" cy="983501"/>
          </a:xfrm>
          <a:prstGeom prst="rect">
            <a:avLst/>
          </a:prstGeom>
        </p:spPr>
      </p:pic>
      <p:sp>
        <p:nvSpPr>
          <p:cNvPr id="15" name="TextBox 14"/>
          <p:cNvSpPr txBox="1"/>
          <p:nvPr/>
        </p:nvSpPr>
        <p:spPr>
          <a:xfrm>
            <a:off x="0" y="432140"/>
            <a:ext cx="12192000" cy="646309"/>
          </a:xfrm>
          <a:prstGeom prst="rect">
            <a:avLst/>
          </a:prstGeom>
          <a:noFill/>
        </p:spPr>
        <p:txBody>
          <a:bodyPr wrap="square" lIns="121899" tIns="60949" rIns="121899" bIns="60949" rtlCol="0">
            <a:spAutoFit/>
          </a:bodyPr>
          <a:lstStyle/>
          <a:p>
            <a:pPr algn="ctr"/>
            <a:r>
              <a:rPr lang="en-US" sz="3400" b="1" dirty="0">
                <a:solidFill>
                  <a:schemeClr val="bg1"/>
                </a:solidFill>
                <a:latin typeface="Arial"/>
                <a:cs typeface="Arial"/>
              </a:rPr>
              <a:t>Another Radiational Cooling Case</a:t>
            </a:r>
          </a:p>
        </p:txBody>
      </p:sp>
      <p:pic>
        <p:nvPicPr>
          <p:cNvPr id="2" name="Picture 1">
            <a:extLst>
              <a:ext uri="{FF2B5EF4-FFF2-40B4-BE49-F238E27FC236}">
                <a16:creationId xmlns:a16="http://schemas.microsoft.com/office/drawing/2014/main" id="{8B5FDFB0-0C99-924B-BF66-220941DD30AB}"/>
              </a:ext>
            </a:extLst>
          </p:cNvPr>
          <p:cNvPicPr>
            <a:picLocks noChangeAspect="1"/>
          </p:cNvPicPr>
          <p:nvPr/>
        </p:nvPicPr>
        <p:blipFill>
          <a:blip r:embed="rId4"/>
          <a:stretch>
            <a:fillRect/>
          </a:stretch>
        </p:blipFill>
        <p:spPr>
          <a:xfrm>
            <a:off x="618719" y="1429917"/>
            <a:ext cx="6451600" cy="4953000"/>
          </a:xfrm>
          <a:prstGeom prst="rect">
            <a:avLst/>
          </a:prstGeom>
        </p:spPr>
      </p:pic>
      <p:sp>
        <p:nvSpPr>
          <p:cNvPr id="12" name="TextBox 11">
            <a:extLst>
              <a:ext uri="{FF2B5EF4-FFF2-40B4-BE49-F238E27FC236}">
                <a16:creationId xmlns:a16="http://schemas.microsoft.com/office/drawing/2014/main" id="{698F8831-B55F-AE47-B56F-BEBD8DDEC67D}"/>
              </a:ext>
            </a:extLst>
          </p:cNvPr>
          <p:cNvSpPr txBox="1"/>
          <p:nvPr/>
        </p:nvSpPr>
        <p:spPr>
          <a:xfrm>
            <a:off x="7715912" y="2132484"/>
            <a:ext cx="4146155" cy="4524315"/>
          </a:xfrm>
          <a:prstGeom prst="rect">
            <a:avLst/>
          </a:prstGeom>
          <a:noFill/>
        </p:spPr>
        <p:txBody>
          <a:bodyPr wrap="square" rtlCol="0">
            <a:spAutoFit/>
          </a:bodyPr>
          <a:lstStyle/>
          <a:p>
            <a:pPr marL="91440"/>
            <a:r>
              <a:rPr lang="en-US" dirty="0">
                <a:latin typeface="Arial"/>
                <a:cs typeface="Arial"/>
              </a:rPr>
              <a:t>Init: 00Z 8 November 2019</a:t>
            </a:r>
          </a:p>
          <a:p>
            <a:pPr marL="91440"/>
            <a:r>
              <a:rPr lang="en-US" dirty="0">
                <a:latin typeface="Arial"/>
                <a:cs typeface="Arial"/>
              </a:rPr>
              <a:t>Valid: 12Z 8 November 2019 (F012)</a:t>
            </a:r>
          </a:p>
          <a:p>
            <a:pPr marL="91440"/>
            <a:endParaRPr lang="en-US" dirty="0">
              <a:latin typeface="Arial"/>
              <a:cs typeface="Arial"/>
            </a:endParaRPr>
          </a:p>
          <a:p>
            <a:pPr marL="434340" indent="-342900">
              <a:buFont typeface="Arial" panose="020B0604020202020204" pitchFamily="34" charset="0"/>
              <a:buChar char="•"/>
            </a:pPr>
            <a:r>
              <a:rPr lang="en-US" dirty="0">
                <a:latin typeface="Arial"/>
                <a:cs typeface="Arial"/>
              </a:rPr>
              <a:t>Visually comparing analysis (lower right) to the forecasts, both GFSv15 and v16 are clearly too warm over much of the Midwest, Northern Plains, and the Intermountain West</a:t>
            </a:r>
          </a:p>
          <a:p>
            <a:pPr marL="434340" indent="-342900">
              <a:buFont typeface="Arial" panose="020B0604020202020204" pitchFamily="34" charset="0"/>
              <a:buChar char="•"/>
            </a:pPr>
            <a:endParaRPr lang="en-US" dirty="0">
              <a:latin typeface="Arial"/>
              <a:cs typeface="Arial"/>
            </a:endParaRPr>
          </a:p>
          <a:p>
            <a:pPr marL="434340" indent="-342900">
              <a:buFont typeface="Arial" panose="020B0604020202020204" pitchFamily="34" charset="0"/>
              <a:buChar char="•"/>
            </a:pPr>
            <a:r>
              <a:rPr lang="en-US" dirty="0">
                <a:latin typeface="Arial"/>
                <a:cs typeface="Arial"/>
              </a:rPr>
              <a:t>Both models have correctly trended colder over the Upper Midwest since the f36 forecast</a:t>
            </a:r>
          </a:p>
          <a:p>
            <a:pPr marL="434340" indent="-342900">
              <a:buFont typeface="Arial" panose="020B0604020202020204" pitchFamily="34" charset="0"/>
              <a:buChar char="•"/>
            </a:pPr>
            <a:endParaRPr lang="en-US" dirty="0">
              <a:latin typeface="Arial"/>
              <a:cs typeface="Arial"/>
            </a:endParaRPr>
          </a:p>
          <a:p>
            <a:pPr marL="434340" indent="-342900">
              <a:buFont typeface="Arial" panose="020B0604020202020204" pitchFamily="34" charset="0"/>
              <a:buChar char="•"/>
            </a:pPr>
            <a:r>
              <a:rPr lang="en-US" dirty="0">
                <a:latin typeface="Arial"/>
                <a:cs typeface="Arial"/>
              </a:rPr>
              <a:t>V16 still warmer than v15 over parts of the West</a:t>
            </a:r>
          </a:p>
        </p:txBody>
      </p:sp>
    </p:spTree>
    <p:extLst>
      <p:ext uri="{BB962C8B-B14F-4D97-AF65-F5344CB8AC3E}">
        <p14:creationId xmlns:p14="http://schemas.microsoft.com/office/powerpoint/2010/main" val="8135566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10744" y="450911"/>
            <a:ext cx="11166101" cy="656209"/>
          </a:xfrm>
          <a:prstGeom prst="rect">
            <a:avLst/>
          </a:prstGeom>
          <a:solidFill>
            <a:srgbClr val="226BAB"/>
          </a:solidFill>
          <a:ln>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sz="3000" dirty="0">
              <a:latin typeface="Arial" panose="020B0604020202020204" pitchFamily="34" charset="0"/>
              <a:cs typeface="Arial" panose="020B0604020202020204" pitchFamily="34" charset="0"/>
            </a:endParaRPr>
          </a:p>
        </p:txBody>
      </p:sp>
      <p:sp>
        <p:nvSpPr>
          <p:cNvPr id="9" name="TextBox 8"/>
          <p:cNvSpPr txBox="1"/>
          <p:nvPr/>
        </p:nvSpPr>
        <p:spPr>
          <a:xfrm>
            <a:off x="510743" y="48930"/>
            <a:ext cx="11166101" cy="353921"/>
          </a:xfrm>
          <a:prstGeom prst="rect">
            <a:avLst/>
          </a:prstGeom>
          <a:solidFill>
            <a:srgbClr val="5BA4E3"/>
          </a:solidFill>
        </p:spPr>
        <p:txBody>
          <a:bodyPr wrap="square" lIns="121899" tIns="60949" rIns="121899" bIns="60949" rtlCol="0">
            <a:spAutoFit/>
          </a:bodyPr>
          <a:lstStyle/>
          <a:p>
            <a:pPr algn="ctr"/>
            <a:r>
              <a:rPr lang="en-US" sz="1500" dirty="0">
                <a:solidFill>
                  <a:srgbClr val="1A467F"/>
                </a:solidFill>
                <a:latin typeface="Avenir Book"/>
                <a:cs typeface="Avenir Book"/>
              </a:rPr>
              <a:t>NATIONAL OCEANIC AND ATMOSPHERIC ADMINISTRATION</a:t>
            </a:r>
          </a:p>
        </p:txBody>
      </p:sp>
      <p:sp>
        <p:nvSpPr>
          <p:cNvPr id="10" name="Oval 9"/>
          <p:cNvSpPr>
            <a:spLocks noChangeAspect="1"/>
          </p:cNvSpPr>
          <p:nvPr/>
        </p:nvSpPr>
        <p:spPr>
          <a:xfrm>
            <a:off x="50032" y="27613"/>
            <a:ext cx="1137374" cy="1190436"/>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a:p>
        </p:txBody>
      </p:sp>
      <p:pic>
        <p:nvPicPr>
          <p:cNvPr id="11" name="Picture 10" descr="2000px-Seal_of_the_United_States_Department_of_Commerce.sv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032" y="80672"/>
            <a:ext cx="1064518" cy="1064195"/>
          </a:xfrm>
          <a:prstGeom prst="rect">
            <a:avLst/>
          </a:prstGeom>
        </p:spPr>
      </p:pic>
      <p:sp>
        <p:nvSpPr>
          <p:cNvPr id="13" name="Oval 12"/>
          <p:cNvSpPr>
            <a:spLocks/>
          </p:cNvSpPr>
          <p:nvPr/>
        </p:nvSpPr>
        <p:spPr>
          <a:xfrm>
            <a:off x="11089584" y="0"/>
            <a:ext cx="1102416" cy="1111783"/>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a:p>
        </p:txBody>
      </p:sp>
      <p:pic>
        <p:nvPicPr>
          <p:cNvPr id="14" name="Picture 13" descr="1024px-NOAA_logo.svg.png"/>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1149099" y="78973"/>
            <a:ext cx="975215" cy="983501"/>
          </a:xfrm>
          <a:prstGeom prst="rect">
            <a:avLst/>
          </a:prstGeom>
        </p:spPr>
      </p:pic>
      <p:sp>
        <p:nvSpPr>
          <p:cNvPr id="15" name="TextBox 14"/>
          <p:cNvSpPr txBox="1"/>
          <p:nvPr/>
        </p:nvSpPr>
        <p:spPr>
          <a:xfrm>
            <a:off x="0" y="432140"/>
            <a:ext cx="12192000" cy="646309"/>
          </a:xfrm>
          <a:prstGeom prst="rect">
            <a:avLst/>
          </a:prstGeom>
          <a:noFill/>
        </p:spPr>
        <p:txBody>
          <a:bodyPr wrap="square" lIns="121899" tIns="60949" rIns="121899" bIns="60949" rtlCol="0">
            <a:spAutoFit/>
          </a:bodyPr>
          <a:lstStyle/>
          <a:p>
            <a:pPr algn="ctr"/>
            <a:r>
              <a:rPr lang="en-US" sz="3400" b="1" dirty="0">
                <a:solidFill>
                  <a:schemeClr val="bg1"/>
                </a:solidFill>
                <a:latin typeface="Arial"/>
                <a:cs typeface="Arial"/>
              </a:rPr>
              <a:t>Temperature Errors</a:t>
            </a:r>
          </a:p>
        </p:txBody>
      </p:sp>
      <p:pic>
        <p:nvPicPr>
          <p:cNvPr id="3" name="Picture 2">
            <a:extLst>
              <a:ext uri="{FF2B5EF4-FFF2-40B4-BE49-F238E27FC236}">
                <a16:creationId xmlns:a16="http://schemas.microsoft.com/office/drawing/2014/main" id="{1F4E1D2F-22FF-A048-BD5E-4363EED03F0D}"/>
              </a:ext>
            </a:extLst>
          </p:cNvPr>
          <p:cNvPicPr>
            <a:picLocks noChangeAspect="1"/>
          </p:cNvPicPr>
          <p:nvPr/>
        </p:nvPicPr>
        <p:blipFill rotWithShape="1">
          <a:blip r:embed="rId4"/>
          <a:srcRect t="19659" b="19658"/>
          <a:stretch/>
        </p:blipFill>
        <p:spPr>
          <a:xfrm>
            <a:off x="1434083" y="1282307"/>
            <a:ext cx="3940252" cy="2531711"/>
          </a:xfrm>
          <a:prstGeom prst="rect">
            <a:avLst/>
          </a:prstGeom>
        </p:spPr>
      </p:pic>
      <p:pic>
        <p:nvPicPr>
          <p:cNvPr id="4" name="Picture 3">
            <a:extLst>
              <a:ext uri="{FF2B5EF4-FFF2-40B4-BE49-F238E27FC236}">
                <a16:creationId xmlns:a16="http://schemas.microsoft.com/office/drawing/2014/main" id="{D9129A1D-4DA9-7C4A-B713-6A9B26AFA37D}"/>
              </a:ext>
            </a:extLst>
          </p:cNvPr>
          <p:cNvPicPr>
            <a:picLocks noChangeAspect="1"/>
          </p:cNvPicPr>
          <p:nvPr/>
        </p:nvPicPr>
        <p:blipFill rotWithShape="1">
          <a:blip r:embed="rId5"/>
          <a:srcRect t="20439" b="19854"/>
          <a:stretch/>
        </p:blipFill>
        <p:spPr>
          <a:xfrm>
            <a:off x="1668811" y="4250760"/>
            <a:ext cx="3940252" cy="2491008"/>
          </a:xfrm>
          <a:prstGeom prst="rect">
            <a:avLst/>
          </a:prstGeom>
        </p:spPr>
      </p:pic>
      <p:sp>
        <p:nvSpPr>
          <p:cNvPr id="12" name="TextBox 11">
            <a:extLst>
              <a:ext uri="{FF2B5EF4-FFF2-40B4-BE49-F238E27FC236}">
                <a16:creationId xmlns:a16="http://schemas.microsoft.com/office/drawing/2014/main" id="{F4039C64-F877-2A4A-A6CF-63DC6AA13180}"/>
              </a:ext>
            </a:extLst>
          </p:cNvPr>
          <p:cNvSpPr txBox="1"/>
          <p:nvPr/>
        </p:nvSpPr>
        <p:spPr>
          <a:xfrm>
            <a:off x="7304720" y="2355508"/>
            <a:ext cx="4146155" cy="3970318"/>
          </a:xfrm>
          <a:prstGeom prst="rect">
            <a:avLst/>
          </a:prstGeom>
          <a:noFill/>
        </p:spPr>
        <p:txBody>
          <a:bodyPr wrap="square" rtlCol="0">
            <a:spAutoFit/>
          </a:bodyPr>
          <a:lstStyle/>
          <a:p>
            <a:pPr marL="91440"/>
            <a:r>
              <a:rPr lang="en-US" dirty="0">
                <a:latin typeface="Arial"/>
                <a:cs typeface="Arial"/>
              </a:rPr>
              <a:t>Init: 00Z 8 November 2020</a:t>
            </a:r>
          </a:p>
          <a:p>
            <a:pPr marL="91440"/>
            <a:r>
              <a:rPr lang="en-US" dirty="0">
                <a:latin typeface="Arial"/>
                <a:cs typeface="Arial"/>
              </a:rPr>
              <a:t>Valid: 12Z 8 November 2020 (F012)</a:t>
            </a:r>
          </a:p>
          <a:p>
            <a:pPr marL="91440"/>
            <a:endParaRPr lang="en-US" dirty="0">
              <a:latin typeface="Arial"/>
              <a:cs typeface="Arial"/>
            </a:endParaRPr>
          </a:p>
          <a:p>
            <a:pPr marL="434340" indent="-342900">
              <a:buFont typeface="Arial" panose="020B0604020202020204" pitchFamily="34" charset="0"/>
              <a:buChar char="•"/>
            </a:pPr>
            <a:r>
              <a:rPr lang="en-US" dirty="0">
                <a:latin typeface="Arial"/>
                <a:cs typeface="Arial"/>
              </a:rPr>
              <a:t>The errors are quite significant for a 12h forecast</a:t>
            </a:r>
          </a:p>
          <a:p>
            <a:pPr marL="434340" indent="-342900">
              <a:buFont typeface="Arial" panose="020B0604020202020204" pitchFamily="34" charset="0"/>
              <a:buChar char="•"/>
            </a:pPr>
            <a:endParaRPr lang="en-US" dirty="0">
              <a:latin typeface="Arial"/>
              <a:cs typeface="Arial"/>
            </a:endParaRPr>
          </a:p>
          <a:p>
            <a:pPr marL="434340" indent="-342900">
              <a:buFont typeface="Arial" panose="020B0604020202020204" pitchFamily="34" charset="0"/>
              <a:buChar char="•"/>
            </a:pPr>
            <a:r>
              <a:rPr lang="en-US" dirty="0">
                <a:latin typeface="Arial"/>
                <a:cs typeface="Arial"/>
              </a:rPr>
              <a:t>GFSv16 appears to have larger (too warm) errors over parts of the west (OR/ID/UT/NV/AZ/CA), but it looks better in MT/ND/SD</a:t>
            </a:r>
          </a:p>
          <a:p>
            <a:pPr marL="434340" indent="-342900">
              <a:buFont typeface="Arial" panose="020B0604020202020204" pitchFamily="34" charset="0"/>
              <a:buChar char="•"/>
            </a:pPr>
            <a:endParaRPr lang="en-US" dirty="0">
              <a:latin typeface="Arial"/>
              <a:cs typeface="Arial"/>
            </a:endParaRPr>
          </a:p>
          <a:p>
            <a:pPr marL="434340" indent="-342900">
              <a:buFont typeface="Arial" panose="020B0604020202020204" pitchFamily="34" charset="0"/>
              <a:buChar char="•"/>
            </a:pPr>
            <a:r>
              <a:rPr lang="en-US" dirty="0">
                <a:latin typeface="Arial"/>
                <a:cs typeface="Arial"/>
              </a:rPr>
              <a:t>Forecast soundings reveal that both versions of the GFS are struggling with low-level inversions</a:t>
            </a:r>
          </a:p>
        </p:txBody>
      </p:sp>
      <p:sp>
        <p:nvSpPr>
          <p:cNvPr id="16" name="TextBox 15">
            <a:extLst>
              <a:ext uri="{FF2B5EF4-FFF2-40B4-BE49-F238E27FC236}">
                <a16:creationId xmlns:a16="http://schemas.microsoft.com/office/drawing/2014/main" id="{9CAD4A0D-80B0-D843-9B0B-085CE13F0F18}"/>
              </a:ext>
            </a:extLst>
          </p:cNvPr>
          <p:cNvSpPr txBox="1"/>
          <p:nvPr/>
        </p:nvSpPr>
        <p:spPr>
          <a:xfrm>
            <a:off x="7153023" y="1325923"/>
            <a:ext cx="4449551" cy="400110"/>
          </a:xfrm>
          <a:prstGeom prst="rect">
            <a:avLst/>
          </a:prstGeom>
          <a:solidFill>
            <a:schemeClr val="accent4">
              <a:lumMod val="20000"/>
              <a:lumOff val="80000"/>
            </a:schemeClr>
          </a:solidFill>
        </p:spPr>
        <p:txBody>
          <a:bodyPr wrap="none" rtlCol="0">
            <a:spAutoFit/>
          </a:bodyPr>
          <a:lstStyle/>
          <a:p>
            <a:r>
              <a:rPr lang="en-US" sz="2000" dirty="0">
                <a:latin typeface="Arial" panose="020B0604020202020204" pitchFamily="34" charset="0"/>
                <a:cs typeface="Arial" panose="020B0604020202020204" pitchFamily="34" charset="0"/>
              </a:rPr>
              <a:t>2m Temp Errors    Analysis - Forecast</a:t>
            </a:r>
          </a:p>
        </p:txBody>
      </p:sp>
      <p:sp>
        <p:nvSpPr>
          <p:cNvPr id="17" name="TextBox 16">
            <a:extLst>
              <a:ext uri="{FF2B5EF4-FFF2-40B4-BE49-F238E27FC236}">
                <a16:creationId xmlns:a16="http://schemas.microsoft.com/office/drawing/2014/main" id="{B6EF6040-958A-B74F-BFD2-6E77F5FF2C2A}"/>
              </a:ext>
            </a:extLst>
          </p:cNvPr>
          <p:cNvSpPr txBox="1"/>
          <p:nvPr/>
        </p:nvSpPr>
        <p:spPr>
          <a:xfrm>
            <a:off x="4509542" y="2954079"/>
            <a:ext cx="962251" cy="400110"/>
          </a:xfrm>
          <a:prstGeom prst="rect">
            <a:avLst/>
          </a:prstGeom>
          <a:noFill/>
        </p:spPr>
        <p:txBody>
          <a:bodyPr wrap="none" rtlCol="0">
            <a:spAutoFit/>
          </a:bodyPr>
          <a:lstStyle/>
          <a:p>
            <a:r>
              <a:rPr lang="en-US" sz="2000" b="1" dirty="0"/>
              <a:t>GFSv15</a:t>
            </a:r>
          </a:p>
        </p:txBody>
      </p:sp>
      <p:sp>
        <p:nvSpPr>
          <p:cNvPr id="18" name="TextBox 17">
            <a:extLst>
              <a:ext uri="{FF2B5EF4-FFF2-40B4-BE49-F238E27FC236}">
                <a16:creationId xmlns:a16="http://schemas.microsoft.com/office/drawing/2014/main" id="{745863DE-97B6-1B4D-873F-C994D08A3234}"/>
              </a:ext>
            </a:extLst>
          </p:cNvPr>
          <p:cNvSpPr txBox="1"/>
          <p:nvPr/>
        </p:nvSpPr>
        <p:spPr>
          <a:xfrm>
            <a:off x="4646812" y="5974802"/>
            <a:ext cx="962251" cy="400110"/>
          </a:xfrm>
          <a:prstGeom prst="rect">
            <a:avLst/>
          </a:prstGeom>
          <a:noFill/>
        </p:spPr>
        <p:txBody>
          <a:bodyPr wrap="none" rtlCol="0">
            <a:spAutoFit/>
          </a:bodyPr>
          <a:lstStyle/>
          <a:p>
            <a:r>
              <a:rPr lang="en-US" sz="2000" b="1" dirty="0"/>
              <a:t>GFSv16</a:t>
            </a:r>
          </a:p>
        </p:txBody>
      </p:sp>
      <p:pic>
        <p:nvPicPr>
          <p:cNvPr id="19" name="Picture 18">
            <a:extLst>
              <a:ext uri="{FF2B5EF4-FFF2-40B4-BE49-F238E27FC236}">
                <a16:creationId xmlns:a16="http://schemas.microsoft.com/office/drawing/2014/main" id="{5C744F15-DBA8-3F4A-B523-4CA1E35D0A55}"/>
              </a:ext>
            </a:extLst>
          </p:cNvPr>
          <p:cNvPicPr>
            <a:picLocks noChangeAspect="1"/>
          </p:cNvPicPr>
          <p:nvPr/>
        </p:nvPicPr>
        <p:blipFill rotWithShape="1">
          <a:blip r:embed="rId6"/>
          <a:srcRect t="3198" b="89456"/>
          <a:stretch/>
        </p:blipFill>
        <p:spPr>
          <a:xfrm>
            <a:off x="696293" y="3798851"/>
            <a:ext cx="5397500" cy="419783"/>
          </a:xfrm>
          <a:prstGeom prst="rect">
            <a:avLst/>
          </a:prstGeom>
        </p:spPr>
      </p:pic>
    </p:spTree>
    <p:extLst>
      <p:ext uri="{BB962C8B-B14F-4D97-AF65-F5344CB8AC3E}">
        <p14:creationId xmlns:p14="http://schemas.microsoft.com/office/powerpoint/2010/main" val="37671173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10744" y="450911"/>
            <a:ext cx="11166101" cy="656209"/>
          </a:xfrm>
          <a:prstGeom prst="rect">
            <a:avLst/>
          </a:prstGeom>
          <a:solidFill>
            <a:srgbClr val="226BAB"/>
          </a:solidFill>
          <a:ln>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sz="3000" dirty="0">
              <a:latin typeface="Arial" panose="020B0604020202020204" pitchFamily="34" charset="0"/>
              <a:cs typeface="Arial" panose="020B0604020202020204" pitchFamily="34" charset="0"/>
            </a:endParaRPr>
          </a:p>
        </p:txBody>
      </p:sp>
      <p:sp>
        <p:nvSpPr>
          <p:cNvPr id="9" name="TextBox 8"/>
          <p:cNvSpPr txBox="1"/>
          <p:nvPr/>
        </p:nvSpPr>
        <p:spPr>
          <a:xfrm>
            <a:off x="510743" y="48930"/>
            <a:ext cx="11166101" cy="353921"/>
          </a:xfrm>
          <a:prstGeom prst="rect">
            <a:avLst/>
          </a:prstGeom>
          <a:solidFill>
            <a:srgbClr val="5BA4E3"/>
          </a:solidFill>
        </p:spPr>
        <p:txBody>
          <a:bodyPr wrap="square" lIns="121899" tIns="60949" rIns="121899" bIns="60949" rtlCol="0">
            <a:spAutoFit/>
          </a:bodyPr>
          <a:lstStyle/>
          <a:p>
            <a:pPr algn="ctr"/>
            <a:r>
              <a:rPr lang="en-US" sz="1500" dirty="0">
                <a:solidFill>
                  <a:srgbClr val="1A467F"/>
                </a:solidFill>
                <a:latin typeface="Avenir Book"/>
                <a:cs typeface="Avenir Book"/>
              </a:rPr>
              <a:t>NATIONAL OCEANIC AND ATMOSPHERIC ADMINISTRATION</a:t>
            </a:r>
          </a:p>
        </p:txBody>
      </p:sp>
      <p:sp>
        <p:nvSpPr>
          <p:cNvPr id="10" name="Oval 9"/>
          <p:cNvSpPr>
            <a:spLocks noChangeAspect="1"/>
          </p:cNvSpPr>
          <p:nvPr/>
        </p:nvSpPr>
        <p:spPr>
          <a:xfrm>
            <a:off x="50032" y="27613"/>
            <a:ext cx="1137374" cy="1190436"/>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a:p>
        </p:txBody>
      </p:sp>
      <p:pic>
        <p:nvPicPr>
          <p:cNvPr id="11" name="Picture 10" descr="2000px-Seal_of_the_United_States_Department_of_Commerce.sv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032" y="80672"/>
            <a:ext cx="1064518" cy="1064195"/>
          </a:xfrm>
          <a:prstGeom prst="rect">
            <a:avLst/>
          </a:prstGeom>
        </p:spPr>
      </p:pic>
      <p:sp>
        <p:nvSpPr>
          <p:cNvPr id="13" name="Oval 12"/>
          <p:cNvSpPr>
            <a:spLocks/>
          </p:cNvSpPr>
          <p:nvPr/>
        </p:nvSpPr>
        <p:spPr>
          <a:xfrm>
            <a:off x="11089584" y="0"/>
            <a:ext cx="1102416" cy="1111783"/>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a:p>
        </p:txBody>
      </p:sp>
      <p:pic>
        <p:nvPicPr>
          <p:cNvPr id="14" name="Picture 13" descr="1024px-NOAA_logo.svg.png"/>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1149099" y="78973"/>
            <a:ext cx="975215" cy="983501"/>
          </a:xfrm>
          <a:prstGeom prst="rect">
            <a:avLst/>
          </a:prstGeom>
        </p:spPr>
      </p:pic>
      <p:sp>
        <p:nvSpPr>
          <p:cNvPr id="15" name="TextBox 14"/>
          <p:cNvSpPr txBox="1"/>
          <p:nvPr/>
        </p:nvSpPr>
        <p:spPr>
          <a:xfrm>
            <a:off x="0" y="432140"/>
            <a:ext cx="12192000" cy="646309"/>
          </a:xfrm>
          <a:prstGeom prst="rect">
            <a:avLst/>
          </a:prstGeom>
          <a:noFill/>
        </p:spPr>
        <p:txBody>
          <a:bodyPr wrap="square" lIns="121899" tIns="60949" rIns="121899" bIns="60949" rtlCol="0">
            <a:spAutoFit/>
          </a:bodyPr>
          <a:lstStyle/>
          <a:p>
            <a:pPr algn="ctr"/>
            <a:r>
              <a:rPr lang="en-US" sz="3400" b="1" dirty="0">
                <a:solidFill>
                  <a:schemeClr val="bg1"/>
                </a:solidFill>
                <a:latin typeface="Arial"/>
                <a:cs typeface="Arial"/>
              </a:rPr>
              <a:t>This Case is Clear in the Daily Stats</a:t>
            </a:r>
          </a:p>
        </p:txBody>
      </p:sp>
      <p:pic>
        <p:nvPicPr>
          <p:cNvPr id="2" name="Picture 1">
            <a:extLst>
              <a:ext uri="{FF2B5EF4-FFF2-40B4-BE49-F238E27FC236}">
                <a16:creationId xmlns:a16="http://schemas.microsoft.com/office/drawing/2014/main" id="{BF11382E-BFC6-5543-A65D-33C6231391ED}"/>
              </a:ext>
            </a:extLst>
          </p:cNvPr>
          <p:cNvPicPr>
            <a:picLocks noChangeAspect="1"/>
          </p:cNvPicPr>
          <p:nvPr/>
        </p:nvPicPr>
        <p:blipFill>
          <a:blip r:embed="rId4"/>
          <a:stretch>
            <a:fillRect/>
          </a:stretch>
        </p:blipFill>
        <p:spPr>
          <a:xfrm>
            <a:off x="50032" y="2246585"/>
            <a:ext cx="5728138" cy="2864069"/>
          </a:xfrm>
          <a:prstGeom prst="rect">
            <a:avLst/>
          </a:prstGeom>
        </p:spPr>
      </p:pic>
      <p:pic>
        <p:nvPicPr>
          <p:cNvPr id="5" name="Picture 4">
            <a:extLst>
              <a:ext uri="{FF2B5EF4-FFF2-40B4-BE49-F238E27FC236}">
                <a16:creationId xmlns:a16="http://schemas.microsoft.com/office/drawing/2014/main" id="{DD24E354-A7D3-2E47-BCF8-91D2E8B19ADB}"/>
              </a:ext>
            </a:extLst>
          </p:cNvPr>
          <p:cNvPicPr>
            <a:picLocks noChangeAspect="1"/>
          </p:cNvPicPr>
          <p:nvPr/>
        </p:nvPicPr>
        <p:blipFill>
          <a:blip r:embed="rId5"/>
          <a:stretch>
            <a:fillRect/>
          </a:stretch>
        </p:blipFill>
        <p:spPr>
          <a:xfrm>
            <a:off x="6235156" y="2246585"/>
            <a:ext cx="5778168" cy="2889084"/>
          </a:xfrm>
          <a:prstGeom prst="rect">
            <a:avLst/>
          </a:prstGeom>
        </p:spPr>
      </p:pic>
      <p:sp>
        <p:nvSpPr>
          <p:cNvPr id="6" name="TextBox 5">
            <a:extLst>
              <a:ext uri="{FF2B5EF4-FFF2-40B4-BE49-F238E27FC236}">
                <a16:creationId xmlns:a16="http://schemas.microsoft.com/office/drawing/2014/main" id="{95C12F3F-33A7-4848-A843-645E16475A8C}"/>
              </a:ext>
            </a:extLst>
          </p:cNvPr>
          <p:cNvSpPr txBox="1"/>
          <p:nvPr/>
        </p:nvSpPr>
        <p:spPr>
          <a:xfrm>
            <a:off x="3384306" y="1405514"/>
            <a:ext cx="5113644" cy="369332"/>
          </a:xfrm>
          <a:prstGeom prst="rect">
            <a:avLst/>
          </a:prstGeom>
          <a:solidFill>
            <a:schemeClr val="accent4">
              <a:lumMod val="20000"/>
              <a:lumOff val="80000"/>
            </a:schemeClr>
          </a:solidFill>
        </p:spPr>
        <p:txBody>
          <a:bodyPr wrap="none" rtlCol="0">
            <a:spAutoFit/>
          </a:bodyPr>
          <a:lstStyle/>
          <a:p>
            <a:r>
              <a:rPr lang="en-US" dirty="0">
                <a:latin typeface="Arial" panose="020B0604020202020204" pitchFamily="34" charset="0"/>
                <a:cs typeface="Arial" panose="020B0604020202020204" pitchFamily="34" charset="0"/>
              </a:rPr>
              <a:t>2m Temperature Bias Stats for the Western U.S.</a:t>
            </a:r>
          </a:p>
        </p:txBody>
      </p:sp>
      <p:sp>
        <p:nvSpPr>
          <p:cNvPr id="7" name="TextBox 6">
            <a:extLst>
              <a:ext uri="{FF2B5EF4-FFF2-40B4-BE49-F238E27FC236}">
                <a16:creationId xmlns:a16="http://schemas.microsoft.com/office/drawing/2014/main" id="{FAB9CAF1-2DF9-FE46-B048-0C13616C3FB4}"/>
              </a:ext>
            </a:extLst>
          </p:cNvPr>
          <p:cNvSpPr txBox="1"/>
          <p:nvPr/>
        </p:nvSpPr>
        <p:spPr>
          <a:xfrm>
            <a:off x="1828800" y="2732049"/>
            <a:ext cx="582211" cy="369332"/>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F36</a:t>
            </a:r>
          </a:p>
        </p:txBody>
      </p:sp>
      <p:sp>
        <p:nvSpPr>
          <p:cNvPr id="16" name="TextBox 15">
            <a:extLst>
              <a:ext uri="{FF2B5EF4-FFF2-40B4-BE49-F238E27FC236}">
                <a16:creationId xmlns:a16="http://schemas.microsoft.com/office/drawing/2014/main" id="{96165D18-E420-3948-9446-7EBC195B695C}"/>
              </a:ext>
            </a:extLst>
          </p:cNvPr>
          <p:cNvSpPr txBox="1"/>
          <p:nvPr/>
        </p:nvSpPr>
        <p:spPr>
          <a:xfrm>
            <a:off x="8278243" y="2732049"/>
            <a:ext cx="582211" cy="369332"/>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F12</a:t>
            </a:r>
          </a:p>
        </p:txBody>
      </p:sp>
      <p:sp>
        <p:nvSpPr>
          <p:cNvPr id="12" name="Oval 11">
            <a:extLst>
              <a:ext uri="{FF2B5EF4-FFF2-40B4-BE49-F238E27FC236}">
                <a16:creationId xmlns:a16="http://schemas.microsoft.com/office/drawing/2014/main" id="{3E3F42A4-BDFE-5945-8965-31FEE332DB4D}"/>
              </a:ext>
            </a:extLst>
          </p:cNvPr>
          <p:cNvSpPr/>
          <p:nvPr/>
        </p:nvSpPr>
        <p:spPr>
          <a:xfrm>
            <a:off x="4092497" y="2758316"/>
            <a:ext cx="361601" cy="681239"/>
          </a:xfrm>
          <a:prstGeom prst="ellipse">
            <a:avLst/>
          </a:prstGeom>
          <a:noFill/>
          <a:ln w="38100">
            <a:solidFill>
              <a:srgbClr val="0520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E2FA2E2C-89B5-C44E-99D1-FE5835327953}"/>
              </a:ext>
            </a:extLst>
          </p:cNvPr>
          <p:cNvSpPr/>
          <p:nvPr/>
        </p:nvSpPr>
        <p:spPr>
          <a:xfrm>
            <a:off x="10397698" y="2732049"/>
            <a:ext cx="361601" cy="681239"/>
          </a:xfrm>
          <a:prstGeom prst="ellipse">
            <a:avLst/>
          </a:prstGeom>
          <a:noFill/>
          <a:ln w="38100">
            <a:solidFill>
              <a:srgbClr val="0520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9D5C735-7BE5-9844-ABF2-AC57168393BF}"/>
              </a:ext>
            </a:extLst>
          </p:cNvPr>
          <p:cNvSpPr txBox="1"/>
          <p:nvPr/>
        </p:nvSpPr>
        <p:spPr>
          <a:xfrm>
            <a:off x="321083" y="5865686"/>
            <a:ext cx="11803231"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The largest 2m temp warm bias during the fall 2019 retro period, for both GFS versions, occurred around this date</a:t>
            </a:r>
          </a:p>
        </p:txBody>
      </p:sp>
    </p:spTree>
    <p:extLst>
      <p:ext uri="{BB962C8B-B14F-4D97-AF65-F5344CB8AC3E}">
        <p14:creationId xmlns:p14="http://schemas.microsoft.com/office/powerpoint/2010/main" val="28306429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10744" y="450911"/>
            <a:ext cx="11166101" cy="656209"/>
          </a:xfrm>
          <a:prstGeom prst="rect">
            <a:avLst/>
          </a:prstGeom>
          <a:solidFill>
            <a:srgbClr val="226BAB"/>
          </a:solidFill>
          <a:ln>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sz="3000" dirty="0">
              <a:latin typeface="Arial" panose="020B0604020202020204" pitchFamily="34" charset="0"/>
              <a:cs typeface="Arial" panose="020B0604020202020204" pitchFamily="34" charset="0"/>
            </a:endParaRPr>
          </a:p>
        </p:txBody>
      </p:sp>
      <p:sp>
        <p:nvSpPr>
          <p:cNvPr id="9" name="TextBox 8"/>
          <p:cNvSpPr txBox="1"/>
          <p:nvPr/>
        </p:nvSpPr>
        <p:spPr>
          <a:xfrm>
            <a:off x="510743" y="48930"/>
            <a:ext cx="11166101" cy="353921"/>
          </a:xfrm>
          <a:prstGeom prst="rect">
            <a:avLst/>
          </a:prstGeom>
          <a:solidFill>
            <a:srgbClr val="5BA4E3"/>
          </a:solidFill>
        </p:spPr>
        <p:txBody>
          <a:bodyPr wrap="square" lIns="121899" tIns="60949" rIns="121899" bIns="60949" rtlCol="0">
            <a:spAutoFit/>
          </a:bodyPr>
          <a:lstStyle/>
          <a:p>
            <a:pPr algn="ctr"/>
            <a:r>
              <a:rPr lang="en-US" sz="1500" dirty="0">
                <a:solidFill>
                  <a:srgbClr val="1A467F"/>
                </a:solidFill>
                <a:latin typeface="Avenir Book"/>
                <a:cs typeface="Avenir Book"/>
              </a:rPr>
              <a:t>NATIONAL OCEANIC AND ATMOSPHERIC ADMINISTRATION</a:t>
            </a:r>
          </a:p>
        </p:txBody>
      </p:sp>
      <p:sp>
        <p:nvSpPr>
          <p:cNvPr id="10" name="Oval 9"/>
          <p:cNvSpPr>
            <a:spLocks noChangeAspect="1"/>
          </p:cNvSpPr>
          <p:nvPr/>
        </p:nvSpPr>
        <p:spPr>
          <a:xfrm>
            <a:off x="50032" y="27613"/>
            <a:ext cx="1137374" cy="1190436"/>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a:p>
        </p:txBody>
      </p:sp>
      <p:pic>
        <p:nvPicPr>
          <p:cNvPr id="11" name="Picture 10" descr="2000px-Seal_of_the_United_States_Department_of_Commerce.sv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032" y="80672"/>
            <a:ext cx="1064518" cy="1064195"/>
          </a:xfrm>
          <a:prstGeom prst="rect">
            <a:avLst/>
          </a:prstGeom>
        </p:spPr>
      </p:pic>
      <p:sp>
        <p:nvSpPr>
          <p:cNvPr id="13" name="Oval 12"/>
          <p:cNvSpPr>
            <a:spLocks/>
          </p:cNvSpPr>
          <p:nvPr/>
        </p:nvSpPr>
        <p:spPr>
          <a:xfrm>
            <a:off x="11089584" y="0"/>
            <a:ext cx="1102416" cy="1111783"/>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a:p>
        </p:txBody>
      </p:sp>
      <p:pic>
        <p:nvPicPr>
          <p:cNvPr id="14" name="Picture 13" descr="1024px-NOAA_logo.svg.png"/>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1149099" y="78973"/>
            <a:ext cx="975215" cy="983501"/>
          </a:xfrm>
          <a:prstGeom prst="rect">
            <a:avLst/>
          </a:prstGeom>
        </p:spPr>
      </p:pic>
      <p:sp>
        <p:nvSpPr>
          <p:cNvPr id="15" name="TextBox 14"/>
          <p:cNvSpPr txBox="1"/>
          <p:nvPr/>
        </p:nvSpPr>
        <p:spPr>
          <a:xfrm>
            <a:off x="0" y="432140"/>
            <a:ext cx="12192000" cy="646309"/>
          </a:xfrm>
          <a:prstGeom prst="rect">
            <a:avLst/>
          </a:prstGeom>
          <a:noFill/>
        </p:spPr>
        <p:txBody>
          <a:bodyPr wrap="square" lIns="121899" tIns="60949" rIns="121899" bIns="60949" rtlCol="0">
            <a:spAutoFit/>
          </a:bodyPr>
          <a:lstStyle/>
          <a:p>
            <a:pPr algn="ctr"/>
            <a:r>
              <a:rPr lang="en-US" sz="3400" b="1" dirty="0">
                <a:solidFill>
                  <a:schemeClr val="bg1"/>
                </a:solidFill>
                <a:latin typeface="Arial"/>
                <a:cs typeface="Arial"/>
              </a:rPr>
              <a:t>ABQ Soundings</a:t>
            </a:r>
          </a:p>
        </p:txBody>
      </p:sp>
      <p:pic>
        <p:nvPicPr>
          <p:cNvPr id="2" name="Picture 1">
            <a:extLst>
              <a:ext uri="{FF2B5EF4-FFF2-40B4-BE49-F238E27FC236}">
                <a16:creationId xmlns:a16="http://schemas.microsoft.com/office/drawing/2014/main" id="{6B61064E-2823-3E4A-B739-76B16B308456}"/>
              </a:ext>
            </a:extLst>
          </p:cNvPr>
          <p:cNvPicPr>
            <a:picLocks noChangeAspect="1"/>
          </p:cNvPicPr>
          <p:nvPr/>
        </p:nvPicPr>
        <p:blipFill>
          <a:blip r:embed="rId4"/>
          <a:stretch>
            <a:fillRect/>
          </a:stretch>
        </p:blipFill>
        <p:spPr>
          <a:xfrm>
            <a:off x="510743" y="1452211"/>
            <a:ext cx="6967219" cy="5085776"/>
          </a:xfrm>
          <a:prstGeom prst="rect">
            <a:avLst/>
          </a:prstGeom>
        </p:spPr>
      </p:pic>
      <p:sp>
        <p:nvSpPr>
          <p:cNvPr id="12" name="TextBox 11">
            <a:extLst>
              <a:ext uri="{FF2B5EF4-FFF2-40B4-BE49-F238E27FC236}">
                <a16:creationId xmlns:a16="http://schemas.microsoft.com/office/drawing/2014/main" id="{E31DD39E-2917-0448-886C-2B06E030BB3F}"/>
              </a:ext>
            </a:extLst>
          </p:cNvPr>
          <p:cNvSpPr txBox="1"/>
          <p:nvPr/>
        </p:nvSpPr>
        <p:spPr>
          <a:xfrm>
            <a:off x="7678979" y="2388118"/>
            <a:ext cx="4146155" cy="3139321"/>
          </a:xfrm>
          <a:prstGeom prst="rect">
            <a:avLst/>
          </a:prstGeom>
          <a:noFill/>
        </p:spPr>
        <p:txBody>
          <a:bodyPr wrap="square" rtlCol="0">
            <a:spAutoFit/>
          </a:bodyPr>
          <a:lstStyle/>
          <a:p>
            <a:pPr marL="91440"/>
            <a:r>
              <a:rPr lang="en-US" dirty="0">
                <a:latin typeface="Arial" panose="020B0604020202020204" pitchFamily="34" charset="0"/>
                <a:cs typeface="Arial" panose="020B0604020202020204" pitchFamily="34" charset="0"/>
              </a:rPr>
              <a:t>Init: 00Z 8 November 2019</a:t>
            </a:r>
          </a:p>
          <a:p>
            <a:pPr marL="91440"/>
            <a:r>
              <a:rPr lang="en-US" dirty="0">
                <a:latin typeface="Arial" panose="020B0604020202020204" pitchFamily="34" charset="0"/>
                <a:cs typeface="Arial" panose="020B0604020202020204" pitchFamily="34" charset="0"/>
              </a:rPr>
              <a:t>Valid: 12Z 8 November 2019 (F012)</a:t>
            </a:r>
          </a:p>
          <a:p>
            <a:pPr marL="91440"/>
            <a:endParaRPr lang="en-US" dirty="0">
              <a:latin typeface="Arial" panose="020B0604020202020204" pitchFamily="34" charset="0"/>
              <a:cs typeface="Arial" panose="020B0604020202020204" pitchFamily="34" charset="0"/>
            </a:endParaRPr>
          </a:p>
          <a:p>
            <a:pPr marL="434340" indent="-342900">
              <a:buFont typeface="Arial" panose="020B0604020202020204" pitchFamily="34" charset="0"/>
              <a:buChar char="•"/>
            </a:pPr>
            <a:r>
              <a:rPr lang="en-US" dirty="0">
                <a:latin typeface="Arial" panose="020B0604020202020204" pitchFamily="34" charset="0"/>
                <a:cs typeface="Arial" panose="020B0604020202020204" pitchFamily="34" charset="0"/>
              </a:rPr>
              <a:t>GFSv15 and v16 both fail to capture the strength of the low-level inversion and end up way too warm at the lowest levels</a:t>
            </a:r>
          </a:p>
          <a:p>
            <a:pPr marL="91440"/>
            <a:endParaRPr lang="en-US" dirty="0">
              <a:latin typeface="Arial" panose="020B0604020202020204" pitchFamily="34" charset="0"/>
              <a:cs typeface="Arial" panose="020B0604020202020204" pitchFamily="34" charset="0"/>
            </a:endParaRPr>
          </a:p>
          <a:p>
            <a:pPr marL="434340" indent="-342900">
              <a:buFont typeface="Arial" panose="020B0604020202020204" pitchFamily="34" charset="0"/>
              <a:buChar char="•"/>
            </a:pPr>
            <a:r>
              <a:rPr lang="en-US" dirty="0">
                <a:latin typeface="Arial" panose="020B0604020202020204" pitchFamily="34" charset="0"/>
                <a:cs typeface="Arial" panose="020B0604020202020204" pitchFamily="34" charset="0"/>
              </a:rPr>
              <a:t>GFSv16 has effectively the same low level temperature profile as v15</a:t>
            </a:r>
          </a:p>
        </p:txBody>
      </p:sp>
      <p:sp>
        <p:nvSpPr>
          <p:cNvPr id="16" name="TextBox 15">
            <a:extLst>
              <a:ext uri="{FF2B5EF4-FFF2-40B4-BE49-F238E27FC236}">
                <a16:creationId xmlns:a16="http://schemas.microsoft.com/office/drawing/2014/main" id="{455EA174-3E91-D447-A757-86B5DF5450EF}"/>
              </a:ext>
            </a:extLst>
          </p:cNvPr>
          <p:cNvSpPr txBox="1"/>
          <p:nvPr/>
        </p:nvSpPr>
        <p:spPr>
          <a:xfrm>
            <a:off x="8062332" y="1452211"/>
            <a:ext cx="3658181" cy="461665"/>
          </a:xfrm>
          <a:prstGeom prst="rect">
            <a:avLst/>
          </a:prstGeom>
          <a:noFill/>
        </p:spPr>
        <p:txBody>
          <a:bodyPr wrap="none" rtlCol="0">
            <a:spAutoFit/>
          </a:bodyPr>
          <a:lstStyle/>
          <a:p>
            <a:r>
              <a:rPr lang="en-US" sz="2400" b="1" dirty="0">
                <a:latin typeface="Arial" panose="020B0604020202020204" pitchFamily="34" charset="0"/>
                <a:cs typeface="Arial" panose="020B0604020202020204" pitchFamily="34" charset="0"/>
              </a:rPr>
              <a:t>Albuquerque, NM   ABQ</a:t>
            </a:r>
          </a:p>
        </p:txBody>
      </p:sp>
      <p:sp>
        <p:nvSpPr>
          <p:cNvPr id="17" name="TextBox 16">
            <a:extLst>
              <a:ext uri="{FF2B5EF4-FFF2-40B4-BE49-F238E27FC236}">
                <a16:creationId xmlns:a16="http://schemas.microsoft.com/office/drawing/2014/main" id="{C237367D-47C8-5944-9C25-ABA4EE9BB3EA}"/>
              </a:ext>
            </a:extLst>
          </p:cNvPr>
          <p:cNvSpPr txBox="1"/>
          <p:nvPr/>
        </p:nvSpPr>
        <p:spPr>
          <a:xfrm>
            <a:off x="5328928" y="2144210"/>
            <a:ext cx="1153714" cy="1200329"/>
          </a:xfrm>
          <a:prstGeom prst="rect">
            <a:avLst/>
          </a:prstGeom>
          <a:noFill/>
        </p:spPr>
        <p:txBody>
          <a:bodyPr wrap="none" rtlCol="0">
            <a:spAutoFit/>
          </a:bodyPr>
          <a:lstStyle/>
          <a:p>
            <a:r>
              <a:rPr lang="en-US" sz="2400" b="1" dirty="0"/>
              <a:t>OBS</a:t>
            </a:r>
          </a:p>
          <a:p>
            <a:r>
              <a:rPr lang="en-US" sz="2400" b="1" dirty="0">
                <a:solidFill>
                  <a:srgbClr val="0520FC"/>
                </a:solidFill>
              </a:rPr>
              <a:t>GFSV15</a:t>
            </a:r>
          </a:p>
          <a:p>
            <a:r>
              <a:rPr lang="en-US" sz="2400" b="1" dirty="0">
                <a:solidFill>
                  <a:srgbClr val="FF0000"/>
                </a:solidFill>
              </a:rPr>
              <a:t>GFSv16</a:t>
            </a:r>
          </a:p>
        </p:txBody>
      </p:sp>
    </p:spTree>
    <p:extLst>
      <p:ext uri="{BB962C8B-B14F-4D97-AF65-F5344CB8AC3E}">
        <p14:creationId xmlns:p14="http://schemas.microsoft.com/office/powerpoint/2010/main" val="13978150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10744" y="450911"/>
            <a:ext cx="11166101" cy="656209"/>
          </a:xfrm>
          <a:prstGeom prst="rect">
            <a:avLst/>
          </a:prstGeom>
          <a:solidFill>
            <a:srgbClr val="226BAB"/>
          </a:solidFill>
          <a:ln>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sz="3000" dirty="0">
              <a:latin typeface="Arial" panose="020B0604020202020204" pitchFamily="34" charset="0"/>
              <a:cs typeface="Arial" panose="020B0604020202020204" pitchFamily="34" charset="0"/>
            </a:endParaRPr>
          </a:p>
        </p:txBody>
      </p:sp>
      <p:sp>
        <p:nvSpPr>
          <p:cNvPr id="9" name="TextBox 8"/>
          <p:cNvSpPr txBox="1"/>
          <p:nvPr/>
        </p:nvSpPr>
        <p:spPr>
          <a:xfrm>
            <a:off x="510743" y="48930"/>
            <a:ext cx="11166101" cy="353921"/>
          </a:xfrm>
          <a:prstGeom prst="rect">
            <a:avLst/>
          </a:prstGeom>
          <a:solidFill>
            <a:srgbClr val="5BA4E3"/>
          </a:solidFill>
        </p:spPr>
        <p:txBody>
          <a:bodyPr wrap="square" lIns="121899" tIns="60949" rIns="121899" bIns="60949" rtlCol="0">
            <a:spAutoFit/>
          </a:bodyPr>
          <a:lstStyle/>
          <a:p>
            <a:pPr algn="ctr"/>
            <a:r>
              <a:rPr lang="en-US" sz="1500" dirty="0">
                <a:solidFill>
                  <a:srgbClr val="1A467F"/>
                </a:solidFill>
                <a:latin typeface="Avenir Book"/>
                <a:cs typeface="Avenir Book"/>
              </a:rPr>
              <a:t>NATIONAL OCEANIC AND ATMOSPHERIC ADMINISTRATION</a:t>
            </a:r>
          </a:p>
        </p:txBody>
      </p:sp>
      <p:sp>
        <p:nvSpPr>
          <p:cNvPr id="10" name="Oval 9"/>
          <p:cNvSpPr>
            <a:spLocks noChangeAspect="1"/>
          </p:cNvSpPr>
          <p:nvPr/>
        </p:nvSpPr>
        <p:spPr>
          <a:xfrm>
            <a:off x="50032" y="27613"/>
            <a:ext cx="1137374" cy="1190436"/>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a:p>
        </p:txBody>
      </p:sp>
      <p:pic>
        <p:nvPicPr>
          <p:cNvPr id="11" name="Picture 10" descr="2000px-Seal_of_the_United_States_Department_of_Commerce.sv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032" y="80672"/>
            <a:ext cx="1064518" cy="1064195"/>
          </a:xfrm>
          <a:prstGeom prst="rect">
            <a:avLst/>
          </a:prstGeom>
        </p:spPr>
      </p:pic>
      <p:sp>
        <p:nvSpPr>
          <p:cNvPr id="13" name="Oval 12"/>
          <p:cNvSpPr>
            <a:spLocks/>
          </p:cNvSpPr>
          <p:nvPr/>
        </p:nvSpPr>
        <p:spPr>
          <a:xfrm>
            <a:off x="11089584" y="0"/>
            <a:ext cx="1102416" cy="1111783"/>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a:p>
        </p:txBody>
      </p:sp>
      <p:pic>
        <p:nvPicPr>
          <p:cNvPr id="14" name="Picture 13" descr="1024px-NOAA_logo.svg.png"/>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1149099" y="78973"/>
            <a:ext cx="975215" cy="983501"/>
          </a:xfrm>
          <a:prstGeom prst="rect">
            <a:avLst/>
          </a:prstGeom>
        </p:spPr>
      </p:pic>
      <p:sp>
        <p:nvSpPr>
          <p:cNvPr id="15" name="TextBox 14"/>
          <p:cNvSpPr txBox="1"/>
          <p:nvPr/>
        </p:nvSpPr>
        <p:spPr>
          <a:xfrm>
            <a:off x="0" y="432140"/>
            <a:ext cx="12192000" cy="646309"/>
          </a:xfrm>
          <a:prstGeom prst="rect">
            <a:avLst/>
          </a:prstGeom>
          <a:noFill/>
        </p:spPr>
        <p:txBody>
          <a:bodyPr wrap="square" lIns="121899" tIns="60949" rIns="121899" bIns="60949" rtlCol="0">
            <a:spAutoFit/>
          </a:bodyPr>
          <a:lstStyle/>
          <a:p>
            <a:pPr algn="ctr"/>
            <a:r>
              <a:rPr lang="en-US" sz="3400" b="1" dirty="0">
                <a:solidFill>
                  <a:schemeClr val="bg1"/>
                </a:solidFill>
                <a:latin typeface="Arial"/>
                <a:cs typeface="Arial"/>
              </a:rPr>
              <a:t>BOI Soundings</a:t>
            </a:r>
          </a:p>
        </p:txBody>
      </p:sp>
      <p:pic>
        <p:nvPicPr>
          <p:cNvPr id="2" name="Picture 1">
            <a:extLst>
              <a:ext uri="{FF2B5EF4-FFF2-40B4-BE49-F238E27FC236}">
                <a16:creationId xmlns:a16="http://schemas.microsoft.com/office/drawing/2014/main" id="{8A76C5F9-54A2-2F4D-842B-C01A0CFCABB2}"/>
              </a:ext>
            </a:extLst>
          </p:cNvPr>
          <p:cNvPicPr>
            <a:picLocks noChangeAspect="1"/>
          </p:cNvPicPr>
          <p:nvPr/>
        </p:nvPicPr>
        <p:blipFill>
          <a:blip r:embed="rId4"/>
          <a:stretch>
            <a:fillRect/>
          </a:stretch>
        </p:blipFill>
        <p:spPr>
          <a:xfrm>
            <a:off x="510743" y="1468516"/>
            <a:ext cx="7115662" cy="5086817"/>
          </a:xfrm>
          <a:prstGeom prst="rect">
            <a:avLst/>
          </a:prstGeom>
        </p:spPr>
      </p:pic>
      <p:sp>
        <p:nvSpPr>
          <p:cNvPr id="12" name="TextBox 11">
            <a:extLst>
              <a:ext uri="{FF2B5EF4-FFF2-40B4-BE49-F238E27FC236}">
                <a16:creationId xmlns:a16="http://schemas.microsoft.com/office/drawing/2014/main" id="{1140ED5B-E18C-1749-B992-947B7D12F254}"/>
              </a:ext>
            </a:extLst>
          </p:cNvPr>
          <p:cNvSpPr txBox="1"/>
          <p:nvPr/>
        </p:nvSpPr>
        <p:spPr>
          <a:xfrm>
            <a:off x="7678979" y="2388118"/>
            <a:ext cx="4146155" cy="3139321"/>
          </a:xfrm>
          <a:prstGeom prst="rect">
            <a:avLst/>
          </a:prstGeom>
          <a:noFill/>
        </p:spPr>
        <p:txBody>
          <a:bodyPr wrap="square" rtlCol="0">
            <a:spAutoFit/>
          </a:bodyPr>
          <a:lstStyle/>
          <a:p>
            <a:pPr marL="91440"/>
            <a:r>
              <a:rPr lang="en-US" dirty="0">
                <a:latin typeface="Arial" panose="020B0604020202020204" pitchFamily="34" charset="0"/>
                <a:cs typeface="Arial" panose="020B0604020202020204" pitchFamily="34" charset="0"/>
              </a:rPr>
              <a:t>Init: 00Z 8 November 2019</a:t>
            </a:r>
          </a:p>
          <a:p>
            <a:pPr marL="91440"/>
            <a:r>
              <a:rPr lang="en-US" dirty="0">
                <a:latin typeface="Arial" panose="020B0604020202020204" pitchFamily="34" charset="0"/>
                <a:cs typeface="Arial" panose="020B0604020202020204" pitchFamily="34" charset="0"/>
              </a:rPr>
              <a:t>Valid: 12Z 8 November 2019 (F012)</a:t>
            </a:r>
          </a:p>
          <a:p>
            <a:pPr marL="91440"/>
            <a:endParaRPr lang="en-US" dirty="0">
              <a:latin typeface="Arial" panose="020B0604020202020204" pitchFamily="34" charset="0"/>
              <a:cs typeface="Arial" panose="020B0604020202020204" pitchFamily="34" charset="0"/>
            </a:endParaRPr>
          </a:p>
          <a:p>
            <a:pPr marL="434340" indent="-342900">
              <a:buFont typeface="Arial" panose="020B0604020202020204" pitchFamily="34" charset="0"/>
              <a:buChar char="•"/>
            </a:pPr>
            <a:r>
              <a:rPr lang="en-US" dirty="0">
                <a:latin typeface="Arial" panose="020B0604020202020204" pitchFamily="34" charset="0"/>
                <a:cs typeface="Arial" panose="020B0604020202020204" pitchFamily="34" charset="0"/>
              </a:rPr>
              <a:t>GFSv15 and v16 both fail to capture the strength of the low-level inversion and end up way too warm at the lowest levels</a:t>
            </a:r>
          </a:p>
          <a:p>
            <a:pPr marL="434340" indent="-34290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434340" indent="-342900">
              <a:buFont typeface="Arial" panose="020B0604020202020204" pitchFamily="34" charset="0"/>
              <a:buChar char="•"/>
            </a:pPr>
            <a:r>
              <a:rPr lang="en-US" dirty="0">
                <a:latin typeface="Arial" panose="020B0604020202020204" pitchFamily="34" charset="0"/>
                <a:cs typeface="Arial" panose="020B0604020202020204" pitchFamily="34" charset="0"/>
              </a:rPr>
              <a:t>GFSv16 appears slightly (correctly) cooler than v15 in the low levels</a:t>
            </a:r>
          </a:p>
        </p:txBody>
      </p:sp>
      <p:sp>
        <p:nvSpPr>
          <p:cNvPr id="16" name="TextBox 15">
            <a:extLst>
              <a:ext uri="{FF2B5EF4-FFF2-40B4-BE49-F238E27FC236}">
                <a16:creationId xmlns:a16="http://schemas.microsoft.com/office/drawing/2014/main" id="{F10A19F4-921C-B743-B0E7-035C5E078FBD}"/>
              </a:ext>
            </a:extLst>
          </p:cNvPr>
          <p:cNvSpPr txBox="1"/>
          <p:nvPr/>
        </p:nvSpPr>
        <p:spPr>
          <a:xfrm>
            <a:off x="8062332" y="1452211"/>
            <a:ext cx="2302233" cy="461665"/>
          </a:xfrm>
          <a:prstGeom prst="rect">
            <a:avLst/>
          </a:prstGeom>
          <a:noFill/>
        </p:spPr>
        <p:txBody>
          <a:bodyPr wrap="none" rtlCol="0">
            <a:spAutoFit/>
          </a:bodyPr>
          <a:lstStyle/>
          <a:p>
            <a:r>
              <a:rPr lang="en-US" sz="2400" b="1" dirty="0">
                <a:latin typeface="Arial" panose="020B0604020202020204" pitchFamily="34" charset="0"/>
                <a:cs typeface="Arial" panose="020B0604020202020204" pitchFamily="34" charset="0"/>
              </a:rPr>
              <a:t>Boise, ID   BOI</a:t>
            </a:r>
          </a:p>
        </p:txBody>
      </p:sp>
      <p:sp>
        <p:nvSpPr>
          <p:cNvPr id="17" name="TextBox 16">
            <a:extLst>
              <a:ext uri="{FF2B5EF4-FFF2-40B4-BE49-F238E27FC236}">
                <a16:creationId xmlns:a16="http://schemas.microsoft.com/office/drawing/2014/main" id="{50EB7C55-D097-9D49-B6B7-144C53C28A85}"/>
              </a:ext>
            </a:extLst>
          </p:cNvPr>
          <p:cNvSpPr txBox="1"/>
          <p:nvPr/>
        </p:nvSpPr>
        <p:spPr>
          <a:xfrm>
            <a:off x="5328928" y="2144210"/>
            <a:ext cx="1153714" cy="1200329"/>
          </a:xfrm>
          <a:prstGeom prst="rect">
            <a:avLst/>
          </a:prstGeom>
          <a:noFill/>
        </p:spPr>
        <p:txBody>
          <a:bodyPr wrap="none" rtlCol="0">
            <a:spAutoFit/>
          </a:bodyPr>
          <a:lstStyle/>
          <a:p>
            <a:r>
              <a:rPr lang="en-US" sz="2400" b="1" dirty="0"/>
              <a:t>OBS</a:t>
            </a:r>
          </a:p>
          <a:p>
            <a:r>
              <a:rPr lang="en-US" sz="2400" b="1" dirty="0">
                <a:solidFill>
                  <a:srgbClr val="0520FC"/>
                </a:solidFill>
              </a:rPr>
              <a:t>GFSV15</a:t>
            </a:r>
          </a:p>
          <a:p>
            <a:r>
              <a:rPr lang="en-US" sz="2400" b="1" dirty="0">
                <a:solidFill>
                  <a:srgbClr val="FF0000"/>
                </a:solidFill>
              </a:rPr>
              <a:t>GFSv16</a:t>
            </a:r>
          </a:p>
        </p:txBody>
      </p:sp>
    </p:spTree>
    <p:extLst>
      <p:ext uri="{BB962C8B-B14F-4D97-AF65-F5344CB8AC3E}">
        <p14:creationId xmlns:p14="http://schemas.microsoft.com/office/powerpoint/2010/main" val="25675228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17ECBDF-460E-E644-96AE-BD6582F7AC1A}"/>
              </a:ext>
            </a:extLst>
          </p:cNvPr>
          <p:cNvPicPr>
            <a:picLocks noChangeAspect="1"/>
          </p:cNvPicPr>
          <p:nvPr/>
        </p:nvPicPr>
        <p:blipFill>
          <a:blip r:embed="rId2"/>
          <a:stretch>
            <a:fillRect/>
          </a:stretch>
        </p:blipFill>
        <p:spPr>
          <a:xfrm>
            <a:off x="243068" y="1947371"/>
            <a:ext cx="5382228" cy="4158995"/>
          </a:xfrm>
          <a:prstGeom prst="rect">
            <a:avLst/>
          </a:prstGeom>
        </p:spPr>
      </p:pic>
      <p:sp>
        <p:nvSpPr>
          <p:cNvPr id="7" name="Rectangle 6"/>
          <p:cNvSpPr/>
          <p:nvPr/>
        </p:nvSpPr>
        <p:spPr>
          <a:xfrm>
            <a:off x="680993" y="601216"/>
            <a:ext cx="10961036" cy="658469"/>
          </a:xfrm>
          <a:prstGeom prst="rect">
            <a:avLst/>
          </a:prstGeom>
          <a:solidFill>
            <a:srgbClr val="226BAB"/>
          </a:solidFill>
          <a:ln>
            <a:noFill/>
          </a:ln>
          <a:effectLst/>
        </p:spPr>
        <p:style>
          <a:lnRef idx="1">
            <a:schemeClr val="accent1"/>
          </a:lnRef>
          <a:fillRef idx="3">
            <a:schemeClr val="accent1"/>
          </a:fillRef>
          <a:effectRef idx="2">
            <a:schemeClr val="accent1"/>
          </a:effectRef>
          <a:fontRef idx="minor">
            <a:schemeClr val="lt1"/>
          </a:fontRef>
        </p:style>
        <p:txBody>
          <a:bodyPr lIns="162532" tIns="81265" rIns="162532" bIns="81265" rtlCol="0" anchor="ctr"/>
          <a:lstStyle/>
          <a:p>
            <a:pPr algn="ctr"/>
            <a:endParaRPr lang="en-US" sz="4000" dirty="0">
              <a:latin typeface="Arial" panose="020B0604020202020204" pitchFamily="34" charset="0"/>
              <a:cs typeface="Arial" panose="020B0604020202020204" pitchFamily="34" charset="0"/>
            </a:endParaRPr>
          </a:p>
        </p:txBody>
      </p:sp>
      <p:sp>
        <p:nvSpPr>
          <p:cNvPr id="8" name="TextBox 7"/>
          <p:cNvSpPr txBox="1"/>
          <p:nvPr/>
        </p:nvSpPr>
        <p:spPr>
          <a:xfrm>
            <a:off x="680993" y="65241"/>
            <a:ext cx="10961036" cy="471894"/>
          </a:xfrm>
          <a:prstGeom prst="rect">
            <a:avLst/>
          </a:prstGeom>
          <a:solidFill>
            <a:srgbClr val="5BA4E3"/>
          </a:solidFill>
        </p:spPr>
        <p:txBody>
          <a:bodyPr wrap="square" lIns="162532" tIns="81265" rIns="162532" bIns="81265" rtlCol="0">
            <a:spAutoFit/>
          </a:bodyPr>
          <a:lstStyle/>
          <a:p>
            <a:pPr algn="ctr"/>
            <a:r>
              <a:rPr lang="en-US" sz="2000" dirty="0">
                <a:solidFill>
                  <a:srgbClr val="1A467F"/>
                </a:solidFill>
                <a:latin typeface="Avenir Book"/>
                <a:cs typeface="Avenir Book"/>
              </a:rPr>
              <a:t>NATIONAL OCEANIC AND ATMOSPHERIC ADMINISTRATION</a:t>
            </a:r>
          </a:p>
        </p:txBody>
      </p:sp>
      <p:sp>
        <p:nvSpPr>
          <p:cNvPr id="11" name="Oval 10"/>
          <p:cNvSpPr>
            <a:spLocks noChangeAspect="1"/>
          </p:cNvSpPr>
          <p:nvPr/>
        </p:nvSpPr>
        <p:spPr>
          <a:xfrm>
            <a:off x="66710" y="36818"/>
            <a:ext cx="1206375" cy="1283343"/>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62532" tIns="81265" rIns="162532" bIns="81265" rtlCol="0" anchor="ctr"/>
          <a:lstStyle/>
          <a:p>
            <a:pPr algn="ctr"/>
            <a:endParaRPr lang="en-US" sz="2400"/>
          </a:p>
        </p:txBody>
      </p:sp>
      <p:pic>
        <p:nvPicPr>
          <p:cNvPr id="12" name="Picture 11" descr="2000px-Seal_of_the_United_States_Department_of_Commerce.svg.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709" y="107564"/>
            <a:ext cx="1129099" cy="1147249"/>
          </a:xfrm>
          <a:prstGeom prst="rect">
            <a:avLst/>
          </a:prstGeom>
        </p:spPr>
      </p:pic>
      <p:sp>
        <p:nvSpPr>
          <p:cNvPr id="15" name="Oval 14"/>
          <p:cNvSpPr>
            <a:spLocks/>
          </p:cNvSpPr>
          <p:nvPr/>
        </p:nvSpPr>
        <p:spPr>
          <a:xfrm>
            <a:off x="10940878" y="51938"/>
            <a:ext cx="1267967" cy="1267967"/>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62532" tIns="81265" rIns="162532" bIns="81265" rtlCol="0" anchor="ctr"/>
          <a:lstStyle/>
          <a:p>
            <a:pPr algn="ctr"/>
            <a:endParaRPr lang="en-US" sz="2400"/>
          </a:p>
        </p:txBody>
      </p:sp>
      <p:pic>
        <p:nvPicPr>
          <p:cNvPr id="10" name="Picture 9" descr="1024px-NOAA_logo.svg.png"/>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1002952" y="122680"/>
            <a:ext cx="1121664" cy="1121664"/>
          </a:xfrm>
          <a:prstGeom prst="rect">
            <a:avLst/>
          </a:prstGeom>
        </p:spPr>
      </p:pic>
      <p:sp>
        <p:nvSpPr>
          <p:cNvPr id="13" name="TextBox 12"/>
          <p:cNvSpPr txBox="1"/>
          <p:nvPr/>
        </p:nvSpPr>
        <p:spPr>
          <a:xfrm>
            <a:off x="1" y="558911"/>
            <a:ext cx="12208844" cy="697661"/>
          </a:xfrm>
          <a:prstGeom prst="rect">
            <a:avLst/>
          </a:prstGeom>
          <a:noFill/>
        </p:spPr>
        <p:txBody>
          <a:bodyPr wrap="square" lIns="162532" tIns="81265" rIns="162532" bIns="81265" rtlCol="0">
            <a:spAutoFit/>
          </a:bodyPr>
          <a:lstStyle/>
          <a:p>
            <a:pPr algn="ctr"/>
            <a:r>
              <a:rPr lang="en-US" sz="3467" b="1" dirty="0">
                <a:solidFill>
                  <a:schemeClr val="bg1"/>
                </a:solidFill>
                <a:latin typeface="Arial"/>
                <a:cs typeface="Arial"/>
              </a:rPr>
              <a:t>Sensitivity Tests</a:t>
            </a:r>
          </a:p>
        </p:txBody>
      </p:sp>
      <p:sp>
        <p:nvSpPr>
          <p:cNvPr id="2" name="Slide Number Placeholder 1"/>
          <p:cNvSpPr>
            <a:spLocks noGrp="1"/>
          </p:cNvSpPr>
          <p:nvPr>
            <p:ph type="sldNum" sz="quarter" idx="12"/>
          </p:nvPr>
        </p:nvSpPr>
        <p:spPr/>
        <p:txBody>
          <a:bodyPr/>
          <a:lstStyle/>
          <a:p>
            <a:fld id="{364423BE-BAF9-5447-BAF7-CF3FF8308402}" type="slidenum">
              <a:rPr lang="en-US" smtClean="0"/>
              <a:t>3</a:t>
            </a:fld>
            <a:endParaRPr lang="en-US"/>
          </a:p>
        </p:txBody>
      </p:sp>
      <p:sp>
        <p:nvSpPr>
          <p:cNvPr id="16" name="TextBox 15">
            <a:extLst>
              <a:ext uri="{FF2B5EF4-FFF2-40B4-BE49-F238E27FC236}">
                <a16:creationId xmlns:a16="http://schemas.microsoft.com/office/drawing/2014/main" id="{54A6A1BD-7BA4-E04D-9108-DF62B60914BD}"/>
              </a:ext>
            </a:extLst>
          </p:cNvPr>
          <p:cNvSpPr txBox="1"/>
          <p:nvPr/>
        </p:nvSpPr>
        <p:spPr>
          <a:xfrm>
            <a:off x="4477801" y="1418862"/>
            <a:ext cx="3985976" cy="369332"/>
          </a:xfrm>
          <a:prstGeom prst="rect">
            <a:avLst/>
          </a:prstGeom>
          <a:solidFill>
            <a:srgbClr val="F6F40E">
              <a:alpha val="41176"/>
            </a:srgbClr>
          </a:solidFill>
        </p:spPr>
        <p:txBody>
          <a:bodyPr wrap="square" rtlCol="0">
            <a:spAutoFit/>
          </a:bodyPr>
          <a:lstStyle/>
          <a:p>
            <a:r>
              <a:rPr lang="en-US" dirty="0">
                <a:latin typeface="Arial" panose="020B0604020202020204" pitchFamily="34" charset="0"/>
                <a:cs typeface="Arial" panose="020B0604020202020204" pitchFamily="34" charset="0"/>
              </a:rPr>
              <a:t>Courtesy </a:t>
            </a:r>
            <a:r>
              <a:rPr lang="en-US" dirty="0" err="1">
                <a:latin typeface="Arial" panose="020B0604020202020204" pitchFamily="34" charset="0"/>
                <a:cs typeface="Arial" panose="020B0604020202020204" pitchFamily="34" charset="0"/>
              </a:rPr>
              <a:t>Weizhong</a:t>
            </a:r>
            <a:r>
              <a:rPr lang="en-US" dirty="0">
                <a:latin typeface="Arial" panose="020B0604020202020204" pitchFamily="34" charset="0"/>
                <a:cs typeface="Arial" panose="020B0604020202020204" pitchFamily="34" charset="0"/>
              </a:rPr>
              <a:t> Zheng, EMC</a:t>
            </a:r>
          </a:p>
        </p:txBody>
      </p:sp>
      <p:sp>
        <p:nvSpPr>
          <p:cNvPr id="3" name="TextBox 2">
            <a:extLst>
              <a:ext uri="{FF2B5EF4-FFF2-40B4-BE49-F238E27FC236}">
                <a16:creationId xmlns:a16="http://schemas.microsoft.com/office/drawing/2014/main" id="{2474D008-2465-3D4E-8ACE-74EED6157E87}"/>
              </a:ext>
            </a:extLst>
          </p:cNvPr>
          <p:cNvSpPr txBox="1"/>
          <p:nvPr/>
        </p:nvSpPr>
        <p:spPr>
          <a:xfrm>
            <a:off x="1641917" y="4592719"/>
            <a:ext cx="1321201" cy="861774"/>
          </a:xfrm>
          <a:prstGeom prst="rect">
            <a:avLst/>
          </a:prstGeom>
          <a:solidFill>
            <a:schemeClr val="bg1"/>
          </a:solidFill>
        </p:spPr>
        <p:txBody>
          <a:bodyPr wrap="square" rtlCol="0">
            <a:spAutoFit/>
          </a:bodyPr>
          <a:lstStyle/>
          <a:p>
            <a:r>
              <a:rPr lang="en-US" sz="1000" dirty="0">
                <a:latin typeface="Arial" panose="020B0604020202020204" pitchFamily="34" charset="0"/>
                <a:cs typeface="Arial" panose="020B0604020202020204" pitchFamily="34" charset="0"/>
              </a:rPr>
              <a:t>GFSv16</a:t>
            </a:r>
          </a:p>
          <a:p>
            <a:r>
              <a:rPr lang="en-US" sz="1000" dirty="0">
                <a:latin typeface="Arial" panose="020B0604020202020204" pitchFamily="34" charset="0"/>
                <a:cs typeface="Arial" panose="020B0604020202020204" pitchFamily="34" charset="0"/>
              </a:rPr>
              <a:t>GFSv16 w/ old PBL</a:t>
            </a:r>
          </a:p>
          <a:p>
            <a:r>
              <a:rPr lang="en-US" sz="1000" dirty="0">
                <a:latin typeface="Arial" panose="020B0604020202020204" pitchFamily="34" charset="0"/>
                <a:cs typeface="Arial" panose="020B0604020202020204" pitchFamily="34" charset="0"/>
              </a:rPr>
              <a:t>GFSv16 w/ v15 IC</a:t>
            </a:r>
          </a:p>
          <a:p>
            <a:r>
              <a:rPr lang="en-US" sz="1000" dirty="0">
                <a:latin typeface="Arial" panose="020B0604020202020204" pitchFamily="34" charset="0"/>
                <a:cs typeface="Arial" panose="020B0604020202020204" pitchFamily="34" charset="0"/>
              </a:rPr>
              <a:t>GFSv16 w/ old PBL + v15 IC</a:t>
            </a:r>
          </a:p>
        </p:txBody>
      </p:sp>
      <p:sp>
        <p:nvSpPr>
          <p:cNvPr id="4" name="TextBox 3">
            <a:extLst>
              <a:ext uri="{FF2B5EF4-FFF2-40B4-BE49-F238E27FC236}">
                <a16:creationId xmlns:a16="http://schemas.microsoft.com/office/drawing/2014/main" id="{00FAC2D8-0857-8D49-8E13-AB8223358F7C}"/>
              </a:ext>
            </a:extLst>
          </p:cNvPr>
          <p:cNvSpPr txBox="1"/>
          <p:nvPr/>
        </p:nvSpPr>
        <p:spPr>
          <a:xfrm>
            <a:off x="838200" y="6125844"/>
            <a:ext cx="5011838" cy="738664"/>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In this example, the low-level PBL moisture profile (and depth) was improved by running the old PBL scheme;  it became even better using v15 initial conditions</a:t>
            </a:r>
          </a:p>
        </p:txBody>
      </p:sp>
      <p:pic>
        <p:nvPicPr>
          <p:cNvPr id="6" name="Picture 5">
            <a:extLst>
              <a:ext uri="{FF2B5EF4-FFF2-40B4-BE49-F238E27FC236}">
                <a16:creationId xmlns:a16="http://schemas.microsoft.com/office/drawing/2014/main" id="{AB151116-2F8D-5A45-92C2-F1093951AF4B}"/>
              </a:ext>
            </a:extLst>
          </p:cNvPr>
          <p:cNvPicPr>
            <a:picLocks noChangeAspect="1"/>
          </p:cNvPicPr>
          <p:nvPr/>
        </p:nvPicPr>
        <p:blipFill>
          <a:blip r:embed="rId5"/>
          <a:stretch>
            <a:fillRect/>
          </a:stretch>
        </p:blipFill>
        <p:spPr>
          <a:xfrm>
            <a:off x="5982182" y="1947372"/>
            <a:ext cx="5382228" cy="4158994"/>
          </a:xfrm>
          <a:prstGeom prst="rect">
            <a:avLst/>
          </a:prstGeom>
        </p:spPr>
      </p:pic>
      <p:sp>
        <p:nvSpPr>
          <p:cNvPr id="20" name="TextBox 19">
            <a:extLst>
              <a:ext uri="{FF2B5EF4-FFF2-40B4-BE49-F238E27FC236}">
                <a16:creationId xmlns:a16="http://schemas.microsoft.com/office/drawing/2014/main" id="{D4DB2E86-5BD5-3A44-8AE6-E5B6FF54018F}"/>
              </a:ext>
            </a:extLst>
          </p:cNvPr>
          <p:cNvSpPr txBox="1"/>
          <p:nvPr/>
        </p:nvSpPr>
        <p:spPr>
          <a:xfrm>
            <a:off x="7352095" y="4564578"/>
            <a:ext cx="1321201" cy="861774"/>
          </a:xfrm>
          <a:prstGeom prst="rect">
            <a:avLst/>
          </a:prstGeom>
          <a:solidFill>
            <a:schemeClr val="bg1"/>
          </a:solidFill>
        </p:spPr>
        <p:txBody>
          <a:bodyPr wrap="square" rtlCol="0">
            <a:spAutoFit/>
          </a:bodyPr>
          <a:lstStyle/>
          <a:p>
            <a:r>
              <a:rPr lang="en-US" sz="1000" dirty="0">
                <a:latin typeface="Arial" panose="020B0604020202020204" pitchFamily="34" charset="0"/>
                <a:cs typeface="Arial" panose="020B0604020202020204" pitchFamily="34" charset="0"/>
              </a:rPr>
              <a:t>GFSv16</a:t>
            </a:r>
          </a:p>
          <a:p>
            <a:r>
              <a:rPr lang="en-US" sz="1000" dirty="0">
                <a:latin typeface="Arial" panose="020B0604020202020204" pitchFamily="34" charset="0"/>
                <a:cs typeface="Arial" panose="020B0604020202020204" pitchFamily="34" charset="0"/>
              </a:rPr>
              <a:t>GFSv16 w/ old PBL</a:t>
            </a:r>
          </a:p>
          <a:p>
            <a:r>
              <a:rPr lang="en-US" sz="1000" dirty="0">
                <a:latin typeface="Arial" panose="020B0604020202020204" pitchFamily="34" charset="0"/>
                <a:cs typeface="Arial" panose="020B0604020202020204" pitchFamily="34" charset="0"/>
              </a:rPr>
              <a:t>GFSv16 w/ v15 IC</a:t>
            </a:r>
          </a:p>
          <a:p>
            <a:r>
              <a:rPr lang="en-US" sz="1000" dirty="0">
                <a:latin typeface="Arial" panose="020B0604020202020204" pitchFamily="34" charset="0"/>
                <a:cs typeface="Arial" panose="020B0604020202020204" pitchFamily="34" charset="0"/>
              </a:rPr>
              <a:t>GFSv16 w/ old PBL + v15 IC</a:t>
            </a:r>
          </a:p>
        </p:txBody>
      </p:sp>
      <p:sp>
        <p:nvSpPr>
          <p:cNvPr id="21" name="TextBox 20">
            <a:extLst>
              <a:ext uri="{FF2B5EF4-FFF2-40B4-BE49-F238E27FC236}">
                <a16:creationId xmlns:a16="http://schemas.microsoft.com/office/drawing/2014/main" id="{FDBD9207-7634-5B4F-8326-67B898930DA3}"/>
              </a:ext>
            </a:extLst>
          </p:cNvPr>
          <p:cNvSpPr txBox="1"/>
          <p:nvPr/>
        </p:nvSpPr>
        <p:spPr>
          <a:xfrm>
            <a:off x="6470789" y="6125844"/>
            <a:ext cx="5382228" cy="738664"/>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In this example, the low-level PBL moisture profile (and depth) was improved by running the old PBL scheme and v15 initial conditions, but the magnitude of the improvement was limited</a:t>
            </a:r>
          </a:p>
        </p:txBody>
      </p:sp>
      <p:sp>
        <p:nvSpPr>
          <p:cNvPr id="9" name="TextBox 8">
            <a:extLst>
              <a:ext uri="{FF2B5EF4-FFF2-40B4-BE49-F238E27FC236}">
                <a16:creationId xmlns:a16="http://schemas.microsoft.com/office/drawing/2014/main" id="{24645F4D-1A40-C042-BD9E-558DF380A171}"/>
              </a:ext>
            </a:extLst>
          </p:cNvPr>
          <p:cNvSpPr txBox="1"/>
          <p:nvPr/>
        </p:nvSpPr>
        <p:spPr>
          <a:xfrm>
            <a:off x="3841248" y="2415404"/>
            <a:ext cx="1273105" cy="646331"/>
          </a:xfrm>
          <a:prstGeom prst="rect">
            <a:avLst/>
          </a:prstGeom>
          <a:noFill/>
        </p:spPr>
        <p:txBody>
          <a:bodyPr wrap="none" rtlCol="0">
            <a:spAutoFit/>
          </a:bodyPr>
          <a:lstStyle/>
          <a:p>
            <a:r>
              <a:rPr lang="en-US" dirty="0"/>
              <a:t>Fort Worth,</a:t>
            </a:r>
          </a:p>
          <a:p>
            <a:r>
              <a:rPr lang="en-US" dirty="0"/>
              <a:t>TX</a:t>
            </a:r>
          </a:p>
        </p:txBody>
      </p:sp>
      <p:sp>
        <p:nvSpPr>
          <p:cNvPr id="22" name="TextBox 21">
            <a:extLst>
              <a:ext uri="{FF2B5EF4-FFF2-40B4-BE49-F238E27FC236}">
                <a16:creationId xmlns:a16="http://schemas.microsoft.com/office/drawing/2014/main" id="{EB6693EA-D615-FA41-9E73-5FCC71711736}"/>
              </a:ext>
            </a:extLst>
          </p:cNvPr>
          <p:cNvSpPr txBox="1"/>
          <p:nvPr/>
        </p:nvSpPr>
        <p:spPr>
          <a:xfrm>
            <a:off x="9526347" y="2415404"/>
            <a:ext cx="1010213" cy="646331"/>
          </a:xfrm>
          <a:prstGeom prst="rect">
            <a:avLst/>
          </a:prstGeom>
          <a:noFill/>
        </p:spPr>
        <p:txBody>
          <a:bodyPr wrap="none" rtlCol="0">
            <a:spAutoFit/>
          </a:bodyPr>
          <a:lstStyle/>
          <a:p>
            <a:r>
              <a:rPr lang="en-US" dirty="0"/>
              <a:t>Norman,</a:t>
            </a:r>
          </a:p>
          <a:p>
            <a:r>
              <a:rPr lang="en-US" dirty="0"/>
              <a:t>OK</a:t>
            </a:r>
          </a:p>
        </p:txBody>
      </p:sp>
    </p:spTree>
    <p:extLst>
      <p:ext uri="{BB962C8B-B14F-4D97-AF65-F5344CB8AC3E}">
        <p14:creationId xmlns:p14="http://schemas.microsoft.com/office/powerpoint/2010/main" val="9966153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10744" y="450911"/>
            <a:ext cx="11166101" cy="656209"/>
          </a:xfrm>
          <a:prstGeom prst="rect">
            <a:avLst/>
          </a:prstGeom>
          <a:solidFill>
            <a:srgbClr val="226BAB"/>
          </a:solidFill>
          <a:ln>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sz="3000" dirty="0">
              <a:latin typeface="Arial" panose="020B0604020202020204" pitchFamily="34" charset="0"/>
              <a:cs typeface="Arial" panose="020B0604020202020204" pitchFamily="34" charset="0"/>
            </a:endParaRPr>
          </a:p>
        </p:txBody>
      </p:sp>
      <p:sp>
        <p:nvSpPr>
          <p:cNvPr id="9" name="TextBox 8"/>
          <p:cNvSpPr txBox="1"/>
          <p:nvPr/>
        </p:nvSpPr>
        <p:spPr>
          <a:xfrm>
            <a:off x="510743" y="48930"/>
            <a:ext cx="11166101" cy="353921"/>
          </a:xfrm>
          <a:prstGeom prst="rect">
            <a:avLst/>
          </a:prstGeom>
          <a:solidFill>
            <a:srgbClr val="5BA4E3"/>
          </a:solidFill>
        </p:spPr>
        <p:txBody>
          <a:bodyPr wrap="square" lIns="121899" tIns="60949" rIns="121899" bIns="60949" rtlCol="0">
            <a:spAutoFit/>
          </a:bodyPr>
          <a:lstStyle/>
          <a:p>
            <a:pPr algn="ctr"/>
            <a:r>
              <a:rPr lang="en-US" sz="1500" dirty="0">
                <a:solidFill>
                  <a:srgbClr val="1A467F"/>
                </a:solidFill>
                <a:latin typeface="Avenir Book"/>
                <a:cs typeface="Avenir Book"/>
              </a:rPr>
              <a:t>NATIONAL OCEANIC AND ATMOSPHERIC ADMINISTRATION</a:t>
            </a:r>
          </a:p>
        </p:txBody>
      </p:sp>
      <p:sp>
        <p:nvSpPr>
          <p:cNvPr id="10" name="Oval 9"/>
          <p:cNvSpPr>
            <a:spLocks noChangeAspect="1"/>
          </p:cNvSpPr>
          <p:nvPr/>
        </p:nvSpPr>
        <p:spPr>
          <a:xfrm>
            <a:off x="50032" y="27613"/>
            <a:ext cx="1137374" cy="1190436"/>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a:p>
        </p:txBody>
      </p:sp>
      <p:pic>
        <p:nvPicPr>
          <p:cNvPr id="11" name="Picture 10" descr="2000px-Seal_of_the_United_States_Department_of_Commerce.sv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032" y="80672"/>
            <a:ext cx="1064518" cy="1064195"/>
          </a:xfrm>
          <a:prstGeom prst="rect">
            <a:avLst/>
          </a:prstGeom>
        </p:spPr>
      </p:pic>
      <p:sp>
        <p:nvSpPr>
          <p:cNvPr id="13" name="Oval 12"/>
          <p:cNvSpPr>
            <a:spLocks/>
          </p:cNvSpPr>
          <p:nvPr/>
        </p:nvSpPr>
        <p:spPr>
          <a:xfrm>
            <a:off x="11089584" y="0"/>
            <a:ext cx="1102416" cy="1111783"/>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a:p>
        </p:txBody>
      </p:sp>
      <p:pic>
        <p:nvPicPr>
          <p:cNvPr id="14" name="Picture 13" descr="1024px-NOAA_logo.svg.png"/>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1149099" y="78973"/>
            <a:ext cx="975215" cy="983501"/>
          </a:xfrm>
          <a:prstGeom prst="rect">
            <a:avLst/>
          </a:prstGeom>
        </p:spPr>
      </p:pic>
      <p:sp>
        <p:nvSpPr>
          <p:cNvPr id="15" name="TextBox 14"/>
          <p:cNvSpPr txBox="1"/>
          <p:nvPr/>
        </p:nvSpPr>
        <p:spPr>
          <a:xfrm>
            <a:off x="0" y="432140"/>
            <a:ext cx="12192000" cy="646309"/>
          </a:xfrm>
          <a:prstGeom prst="rect">
            <a:avLst/>
          </a:prstGeom>
          <a:noFill/>
        </p:spPr>
        <p:txBody>
          <a:bodyPr wrap="square" lIns="121899" tIns="60949" rIns="121899" bIns="60949" rtlCol="0">
            <a:spAutoFit/>
          </a:bodyPr>
          <a:lstStyle/>
          <a:p>
            <a:pPr algn="ctr"/>
            <a:r>
              <a:rPr lang="en-US" sz="3400" b="1" dirty="0">
                <a:solidFill>
                  <a:schemeClr val="bg1"/>
                </a:solidFill>
                <a:latin typeface="Arial"/>
                <a:cs typeface="Arial"/>
              </a:rPr>
              <a:t>GFSv16 Temperatures</a:t>
            </a:r>
          </a:p>
        </p:txBody>
      </p:sp>
      <p:pic>
        <p:nvPicPr>
          <p:cNvPr id="2" name="Picture 1">
            <a:extLst>
              <a:ext uri="{FF2B5EF4-FFF2-40B4-BE49-F238E27FC236}">
                <a16:creationId xmlns:a16="http://schemas.microsoft.com/office/drawing/2014/main" id="{F05C1FD4-A3EF-1042-A3EF-22D490A3F27D}"/>
              </a:ext>
            </a:extLst>
          </p:cNvPr>
          <p:cNvPicPr>
            <a:picLocks noChangeAspect="1"/>
          </p:cNvPicPr>
          <p:nvPr/>
        </p:nvPicPr>
        <p:blipFill>
          <a:blip r:embed="rId4"/>
          <a:stretch>
            <a:fillRect/>
          </a:stretch>
        </p:blipFill>
        <p:spPr>
          <a:xfrm>
            <a:off x="510743" y="1549394"/>
            <a:ext cx="6928302" cy="5046721"/>
          </a:xfrm>
          <a:prstGeom prst="rect">
            <a:avLst/>
          </a:prstGeom>
        </p:spPr>
      </p:pic>
      <p:sp>
        <p:nvSpPr>
          <p:cNvPr id="12" name="TextBox 11">
            <a:extLst>
              <a:ext uri="{FF2B5EF4-FFF2-40B4-BE49-F238E27FC236}">
                <a16:creationId xmlns:a16="http://schemas.microsoft.com/office/drawing/2014/main" id="{74701869-12B2-464C-A697-A6EB76857991}"/>
              </a:ext>
            </a:extLst>
          </p:cNvPr>
          <p:cNvSpPr txBox="1"/>
          <p:nvPr/>
        </p:nvSpPr>
        <p:spPr>
          <a:xfrm>
            <a:off x="7678979" y="2388118"/>
            <a:ext cx="4146155" cy="3970318"/>
          </a:xfrm>
          <a:prstGeom prst="rect">
            <a:avLst/>
          </a:prstGeom>
          <a:noFill/>
        </p:spPr>
        <p:txBody>
          <a:bodyPr wrap="square" rtlCol="0">
            <a:spAutoFit/>
          </a:bodyPr>
          <a:lstStyle/>
          <a:p>
            <a:pPr marL="91440"/>
            <a:r>
              <a:rPr lang="en-US" dirty="0">
                <a:latin typeface="Arial" panose="020B0604020202020204" pitchFamily="34" charset="0"/>
                <a:cs typeface="Arial" panose="020B0604020202020204" pitchFamily="34" charset="0"/>
              </a:rPr>
              <a:t>Init: 00Z 8 November 2019</a:t>
            </a:r>
          </a:p>
          <a:p>
            <a:pPr marL="91440"/>
            <a:r>
              <a:rPr lang="en-US" dirty="0">
                <a:latin typeface="Arial" panose="020B0604020202020204" pitchFamily="34" charset="0"/>
                <a:cs typeface="Arial" panose="020B0604020202020204" pitchFamily="34" charset="0"/>
              </a:rPr>
              <a:t>Valid: 12Z 8 November 2019 (F012)</a:t>
            </a:r>
          </a:p>
          <a:p>
            <a:pPr marL="91440"/>
            <a:endParaRPr lang="en-US" dirty="0">
              <a:latin typeface="Arial" panose="020B0604020202020204" pitchFamily="34" charset="0"/>
              <a:cs typeface="Arial" panose="020B0604020202020204" pitchFamily="34" charset="0"/>
            </a:endParaRPr>
          </a:p>
          <a:p>
            <a:pPr marL="434340" indent="-342900">
              <a:buFont typeface="Arial" panose="020B0604020202020204" pitchFamily="34" charset="0"/>
              <a:buChar char="•"/>
            </a:pPr>
            <a:r>
              <a:rPr lang="en-US" dirty="0">
                <a:latin typeface="Arial" panose="020B0604020202020204" pitchFamily="34" charset="0"/>
                <a:cs typeface="Arial" panose="020B0604020202020204" pitchFamily="34" charset="0"/>
              </a:rPr>
              <a:t>GFSv15 and v16 both fail to capture the strength of the low-level inversion and end up way too warm at the lowest levels</a:t>
            </a:r>
          </a:p>
          <a:p>
            <a:pPr marL="434340" indent="-34290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434340" indent="-342900">
              <a:buFont typeface="Arial" panose="020B0604020202020204" pitchFamily="34" charset="0"/>
              <a:buChar char="•"/>
            </a:pPr>
            <a:r>
              <a:rPr lang="en-US" dirty="0">
                <a:latin typeface="Arial" panose="020B0604020202020204" pitchFamily="34" charset="0"/>
                <a:cs typeface="Arial" panose="020B0604020202020204" pitchFamily="34" charset="0"/>
              </a:rPr>
              <a:t>GFSv15 and v16 have effectively the same low level temperature profile</a:t>
            </a:r>
          </a:p>
          <a:p>
            <a:pPr marL="434340" indent="-34290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434340" indent="-342900">
              <a:buFont typeface="Arial" panose="020B0604020202020204" pitchFamily="34" charset="0"/>
              <a:buChar char="•"/>
            </a:pPr>
            <a:r>
              <a:rPr lang="en-US" dirty="0">
                <a:latin typeface="Arial" panose="020B0604020202020204" pitchFamily="34" charset="0"/>
                <a:cs typeface="Arial" panose="020B0604020202020204" pitchFamily="34" charset="0"/>
              </a:rPr>
              <a:t>GFSv16 correctly shows weaker winds at the lowest level than v15</a:t>
            </a:r>
          </a:p>
        </p:txBody>
      </p:sp>
      <p:sp>
        <p:nvSpPr>
          <p:cNvPr id="16" name="TextBox 15">
            <a:extLst>
              <a:ext uri="{FF2B5EF4-FFF2-40B4-BE49-F238E27FC236}">
                <a16:creationId xmlns:a16="http://schemas.microsoft.com/office/drawing/2014/main" id="{679F4D9B-104A-BE4A-A6C4-4022DC820F3A}"/>
              </a:ext>
            </a:extLst>
          </p:cNvPr>
          <p:cNvSpPr txBox="1"/>
          <p:nvPr/>
        </p:nvSpPr>
        <p:spPr>
          <a:xfrm>
            <a:off x="8062332" y="1452211"/>
            <a:ext cx="2767745" cy="461665"/>
          </a:xfrm>
          <a:prstGeom prst="rect">
            <a:avLst/>
          </a:prstGeom>
          <a:noFill/>
        </p:spPr>
        <p:txBody>
          <a:bodyPr wrap="none" rtlCol="0">
            <a:spAutoFit/>
          </a:bodyPr>
          <a:lstStyle/>
          <a:p>
            <a:r>
              <a:rPr lang="en-US" sz="2400" b="1" dirty="0">
                <a:latin typeface="Arial" panose="020B0604020202020204" pitchFamily="34" charset="0"/>
                <a:cs typeface="Arial" panose="020B0604020202020204" pitchFamily="34" charset="0"/>
              </a:rPr>
              <a:t>Denver, CO   DNR</a:t>
            </a:r>
          </a:p>
        </p:txBody>
      </p:sp>
      <p:sp>
        <p:nvSpPr>
          <p:cNvPr id="17" name="TextBox 16">
            <a:extLst>
              <a:ext uri="{FF2B5EF4-FFF2-40B4-BE49-F238E27FC236}">
                <a16:creationId xmlns:a16="http://schemas.microsoft.com/office/drawing/2014/main" id="{FEFB8F6C-0992-7946-9402-4C529AB34AE3}"/>
              </a:ext>
            </a:extLst>
          </p:cNvPr>
          <p:cNvSpPr txBox="1"/>
          <p:nvPr/>
        </p:nvSpPr>
        <p:spPr>
          <a:xfrm>
            <a:off x="5328928" y="2144210"/>
            <a:ext cx="1153714" cy="1200329"/>
          </a:xfrm>
          <a:prstGeom prst="rect">
            <a:avLst/>
          </a:prstGeom>
          <a:noFill/>
        </p:spPr>
        <p:txBody>
          <a:bodyPr wrap="none" rtlCol="0">
            <a:spAutoFit/>
          </a:bodyPr>
          <a:lstStyle/>
          <a:p>
            <a:r>
              <a:rPr lang="en-US" sz="2400" b="1" dirty="0"/>
              <a:t>OBS</a:t>
            </a:r>
          </a:p>
          <a:p>
            <a:r>
              <a:rPr lang="en-US" sz="2400" b="1" dirty="0">
                <a:solidFill>
                  <a:srgbClr val="0520FC"/>
                </a:solidFill>
              </a:rPr>
              <a:t>GFSV15</a:t>
            </a:r>
          </a:p>
          <a:p>
            <a:r>
              <a:rPr lang="en-US" sz="2400" b="1" dirty="0">
                <a:solidFill>
                  <a:srgbClr val="FF0000"/>
                </a:solidFill>
              </a:rPr>
              <a:t>GFSv16</a:t>
            </a:r>
          </a:p>
        </p:txBody>
      </p:sp>
    </p:spTree>
    <p:extLst>
      <p:ext uri="{BB962C8B-B14F-4D97-AF65-F5344CB8AC3E}">
        <p14:creationId xmlns:p14="http://schemas.microsoft.com/office/powerpoint/2010/main" val="28441664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10744" y="450911"/>
            <a:ext cx="11166101" cy="656209"/>
          </a:xfrm>
          <a:prstGeom prst="rect">
            <a:avLst/>
          </a:prstGeom>
          <a:solidFill>
            <a:srgbClr val="226BAB"/>
          </a:solidFill>
          <a:ln>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sz="3000" dirty="0">
              <a:latin typeface="Arial" panose="020B0604020202020204" pitchFamily="34" charset="0"/>
              <a:cs typeface="Arial" panose="020B0604020202020204" pitchFamily="34" charset="0"/>
            </a:endParaRPr>
          </a:p>
        </p:txBody>
      </p:sp>
      <p:sp>
        <p:nvSpPr>
          <p:cNvPr id="9" name="TextBox 8"/>
          <p:cNvSpPr txBox="1"/>
          <p:nvPr/>
        </p:nvSpPr>
        <p:spPr>
          <a:xfrm>
            <a:off x="510743" y="48930"/>
            <a:ext cx="11166101" cy="353921"/>
          </a:xfrm>
          <a:prstGeom prst="rect">
            <a:avLst/>
          </a:prstGeom>
          <a:solidFill>
            <a:srgbClr val="5BA4E3"/>
          </a:solidFill>
        </p:spPr>
        <p:txBody>
          <a:bodyPr wrap="square" lIns="121899" tIns="60949" rIns="121899" bIns="60949" rtlCol="0">
            <a:spAutoFit/>
          </a:bodyPr>
          <a:lstStyle/>
          <a:p>
            <a:pPr algn="ctr"/>
            <a:r>
              <a:rPr lang="en-US" sz="1500" dirty="0">
                <a:solidFill>
                  <a:srgbClr val="1A467F"/>
                </a:solidFill>
                <a:latin typeface="Avenir Book"/>
                <a:cs typeface="Avenir Book"/>
              </a:rPr>
              <a:t>NATIONAL OCEANIC AND ATMOSPHERIC ADMINISTRATION</a:t>
            </a:r>
          </a:p>
        </p:txBody>
      </p:sp>
      <p:sp>
        <p:nvSpPr>
          <p:cNvPr id="10" name="Oval 9"/>
          <p:cNvSpPr>
            <a:spLocks noChangeAspect="1"/>
          </p:cNvSpPr>
          <p:nvPr/>
        </p:nvSpPr>
        <p:spPr>
          <a:xfrm>
            <a:off x="50032" y="27613"/>
            <a:ext cx="1137374" cy="1190436"/>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a:p>
        </p:txBody>
      </p:sp>
      <p:pic>
        <p:nvPicPr>
          <p:cNvPr id="11" name="Picture 10" descr="2000px-Seal_of_the_United_States_Department_of_Commerce.sv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032" y="80672"/>
            <a:ext cx="1064518" cy="1064195"/>
          </a:xfrm>
          <a:prstGeom prst="rect">
            <a:avLst/>
          </a:prstGeom>
        </p:spPr>
      </p:pic>
      <p:sp>
        <p:nvSpPr>
          <p:cNvPr id="13" name="Oval 12"/>
          <p:cNvSpPr>
            <a:spLocks/>
          </p:cNvSpPr>
          <p:nvPr/>
        </p:nvSpPr>
        <p:spPr>
          <a:xfrm>
            <a:off x="11089584" y="0"/>
            <a:ext cx="1102416" cy="1111783"/>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a:p>
        </p:txBody>
      </p:sp>
      <p:pic>
        <p:nvPicPr>
          <p:cNvPr id="14" name="Picture 13" descr="1024px-NOAA_logo.svg.png"/>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1149099" y="78973"/>
            <a:ext cx="975215" cy="983501"/>
          </a:xfrm>
          <a:prstGeom prst="rect">
            <a:avLst/>
          </a:prstGeom>
        </p:spPr>
      </p:pic>
      <p:sp>
        <p:nvSpPr>
          <p:cNvPr id="15" name="TextBox 14"/>
          <p:cNvSpPr txBox="1"/>
          <p:nvPr/>
        </p:nvSpPr>
        <p:spPr>
          <a:xfrm>
            <a:off x="0" y="432140"/>
            <a:ext cx="12192000" cy="646309"/>
          </a:xfrm>
          <a:prstGeom prst="rect">
            <a:avLst/>
          </a:prstGeom>
          <a:noFill/>
        </p:spPr>
        <p:txBody>
          <a:bodyPr wrap="square" lIns="121899" tIns="60949" rIns="121899" bIns="60949" rtlCol="0">
            <a:spAutoFit/>
          </a:bodyPr>
          <a:lstStyle/>
          <a:p>
            <a:pPr algn="ctr"/>
            <a:r>
              <a:rPr lang="en-US" sz="3400" b="1" dirty="0">
                <a:solidFill>
                  <a:schemeClr val="bg1"/>
                </a:solidFill>
                <a:latin typeface="Arial"/>
                <a:cs typeface="Arial"/>
              </a:rPr>
              <a:t>GJT Soundings</a:t>
            </a:r>
          </a:p>
        </p:txBody>
      </p:sp>
      <p:pic>
        <p:nvPicPr>
          <p:cNvPr id="2" name="Picture 1">
            <a:extLst>
              <a:ext uri="{FF2B5EF4-FFF2-40B4-BE49-F238E27FC236}">
                <a16:creationId xmlns:a16="http://schemas.microsoft.com/office/drawing/2014/main" id="{079FE576-E7F0-4A46-B370-A8B989EB6768}"/>
              </a:ext>
            </a:extLst>
          </p:cNvPr>
          <p:cNvPicPr>
            <a:picLocks noChangeAspect="1"/>
          </p:cNvPicPr>
          <p:nvPr/>
        </p:nvPicPr>
        <p:blipFill>
          <a:blip r:embed="rId4"/>
          <a:stretch>
            <a:fillRect/>
          </a:stretch>
        </p:blipFill>
        <p:spPr>
          <a:xfrm>
            <a:off x="436972" y="1452211"/>
            <a:ext cx="7214999" cy="5168508"/>
          </a:xfrm>
          <a:prstGeom prst="rect">
            <a:avLst/>
          </a:prstGeom>
        </p:spPr>
      </p:pic>
      <p:sp>
        <p:nvSpPr>
          <p:cNvPr id="12" name="TextBox 11">
            <a:extLst>
              <a:ext uri="{FF2B5EF4-FFF2-40B4-BE49-F238E27FC236}">
                <a16:creationId xmlns:a16="http://schemas.microsoft.com/office/drawing/2014/main" id="{22715E23-2B7B-1C4A-B048-1A89BE6C5ED1}"/>
              </a:ext>
            </a:extLst>
          </p:cNvPr>
          <p:cNvSpPr txBox="1"/>
          <p:nvPr/>
        </p:nvSpPr>
        <p:spPr>
          <a:xfrm>
            <a:off x="7678979" y="2388118"/>
            <a:ext cx="4146155" cy="2862322"/>
          </a:xfrm>
          <a:prstGeom prst="rect">
            <a:avLst/>
          </a:prstGeom>
          <a:noFill/>
        </p:spPr>
        <p:txBody>
          <a:bodyPr wrap="square" rtlCol="0">
            <a:spAutoFit/>
          </a:bodyPr>
          <a:lstStyle/>
          <a:p>
            <a:pPr marL="91440"/>
            <a:r>
              <a:rPr lang="en-US" dirty="0">
                <a:latin typeface="Arial" panose="020B0604020202020204" pitchFamily="34" charset="0"/>
                <a:cs typeface="Arial" panose="020B0604020202020204" pitchFamily="34" charset="0"/>
              </a:rPr>
              <a:t>Init: 00Z 8 November 2019</a:t>
            </a:r>
          </a:p>
          <a:p>
            <a:pPr marL="91440"/>
            <a:r>
              <a:rPr lang="en-US" dirty="0">
                <a:latin typeface="Arial" panose="020B0604020202020204" pitchFamily="34" charset="0"/>
                <a:cs typeface="Arial" panose="020B0604020202020204" pitchFamily="34" charset="0"/>
              </a:rPr>
              <a:t>Valid: 12Z 8 November 2019 (F012)</a:t>
            </a:r>
          </a:p>
          <a:p>
            <a:pPr marL="91440"/>
            <a:endParaRPr lang="en-US" dirty="0">
              <a:latin typeface="Arial" panose="020B0604020202020204" pitchFamily="34" charset="0"/>
              <a:cs typeface="Arial" panose="020B0604020202020204" pitchFamily="34" charset="0"/>
            </a:endParaRPr>
          </a:p>
          <a:p>
            <a:pPr marL="434340" indent="-342900">
              <a:buFont typeface="Arial" panose="020B0604020202020204" pitchFamily="34" charset="0"/>
              <a:buChar char="•"/>
            </a:pPr>
            <a:r>
              <a:rPr lang="en-US" dirty="0">
                <a:latin typeface="Arial" panose="020B0604020202020204" pitchFamily="34" charset="0"/>
                <a:cs typeface="Arial" panose="020B0604020202020204" pitchFamily="34" charset="0"/>
              </a:rPr>
              <a:t>GFSv15 and v16 both fail to capture the strength of the low-level inversion and end up way too warm at the lowest levels</a:t>
            </a:r>
          </a:p>
          <a:p>
            <a:pPr marL="434340" indent="-34290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434340" indent="-342900">
              <a:buFont typeface="Arial" panose="020B0604020202020204" pitchFamily="34" charset="0"/>
              <a:buChar char="•"/>
            </a:pPr>
            <a:r>
              <a:rPr lang="en-US" dirty="0">
                <a:latin typeface="Arial" panose="020B0604020202020204" pitchFamily="34" charset="0"/>
                <a:cs typeface="Arial" panose="020B0604020202020204" pitchFamily="34" charset="0"/>
              </a:rPr>
              <a:t>GFSv16 is, however, an improvement over v15 here</a:t>
            </a:r>
          </a:p>
        </p:txBody>
      </p:sp>
      <p:sp>
        <p:nvSpPr>
          <p:cNvPr id="16" name="TextBox 15">
            <a:extLst>
              <a:ext uri="{FF2B5EF4-FFF2-40B4-BE49-F238E27FC236}">
                <a16:creationId xmlns:a16="http://schemas.microsoft.com/office/drawing/2014/main" id="{0CAD3711-6761-1249-95FD-0A33CA198BEC}"/>
              </a:ext>
            </a:extLst>
          </p:cNvPr>
          <p:cNvSpPr txBox="1"/>
          <p:nvPr/>
        </p:nvSpPr>
        <p:spPr>
          <a:xfrm>
            <a:off x="8062332" y="1452211"/>
            <a:ext cx="3940502" cy="461665"/>
          </a:xfrm>
          <a:prstGeom prst="rect">
            <a:avLst/>
          </a:prstGeom>
          <a:noFill/>
        </p:spPr>
        <p:txBody>
          <a:bodyPr wrap="none" rtlCol="0">
            <a:spAutoFit/>
          </a:bodyPr>
          <a:lstStyle/>
          <a:p>
            <a:r>
              <a:rPr lang="en-US" sz="2400" b="1" dirty="0">
                <a:latin typeface="Arial" panose="020B0604020202020204" pitchFamily="34" charset="0"/>
                <a:cs typeface="Arial" panose="020B0604020202020204" pitchFamily="34" charset="0"/>
              </a:rPr>
              <a:t>Grand Junction, CO   GJT</a:t>
            </a:r>
          </a:p>
        </p:txBody>
      </p:sp>
      <p:sp>
        <p:nvSpPr>
          <p:cNvPr id="17" name="TextBox 16">
            <a:extLst>
              <a:ext uri="{FF2B5EF4-FFF2-40B4-BE49-F238E27FC236}">
                <a16:creationId xmlns:a16="http://schemas.microsoft.com/office/drawing/2014/main" id="{15330651-A46B-9C49-BC62-CD62F5D76004}"/>
              </a:ext>
            </a:extLst>
          </p:cNvPr>
          <p:cNvSpPr txBox="1"/>
          <p:nvPr/>
        </p:nvSpPr>
        <p:spPr>
          <a:xfrm>
            <a:off x="5328928" y="2144210"/>
            <a:ext cx="1153714" cy="1200329"/>
          </a:xfrm>
          <a:prstGeom prst="rect">
            <a:avLst/>
          </a:prstGeom>
          <a:noFill/>
        </p:spPr>
        <p:txBody>
          <a:bodyPr wrap="none" rtlCol="0">
            <a:spAutoFit/>
          </a:bodyPr>
          <a:lstStyle/>
          <a:p>
            <a:r>
              <a:rPr lang="en-US" sz="2400" b="1" dirty="0"/>
              <a:t>OBS</a:t>
            </a:r>
          </a:p>
          <a:p>
            <a:r>
              <a:rPr lang="en-US" sz="2400" b="1" dirty="0">
                <a:solidFill>
                  <a:srgbClr val="0520FC"/>
                </a:solidFill>
              </a:rPr>
              <a:t>GFSV15</a:t>
            </a:r>
          </a:p>
          <a:p>
            <a:r>
              <a:rPr lang="en-US" sz="2400" b="1" dirty="0">
                <a:solidFill>
                  <a:srgbClr val="FF0000"/>
                </a:solidFill>
              </a:rPr>
              <a:t>GFSv16</a:t>
            </a:r>
          </a:p>
        </p:txBody>
      </p:sp>
    </p:spTree>
    <p:extLst>
      <p:ext uri="{BB962C8B-B14F-4D97-AF65-F5344CB8AC3E}">
        <p14:creationId xmlns:p14="http://schemas.microsoft.com/office/powerpoint/2010/main" val="4126013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10744" y="450911"/>
            <a:ext cx="11166101" cy="656209"/>
          </a:xfrm>
          <a:prstGeom prst="rect">
            <a:avLst/>
          </a:prstGeom>
          <a:solidFill>
            <a:srgbClr val="226BAB"/>
          </a:solidFill>
          <a:ln>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sz="3000" dirty="0">
              <a:latin typeface="Arial" panose="020B0604020202020204" pitchFamily="34" charset="0"/>
              <a:cs typeface="Arial" panose="020B0604020202020204" pitchFamily="34" charset="0"/>
            </a:endParaRPr>
          </a:p>
        </p:txBody>
      </p:sp>
      <p:sp>
        <p:nvSpPr>
          <p:cNvPr id="9" name="TextBox 8"/>
          <p:cNvSpPr txBox="1"/>
          <p:nvPr/>
        </p:nvSpPr>
        <p:spPr>
          <a:xfrm>
            <a:off x="510743" y="48930"/>
            <a:ext cx="11166101" cy="353921"/>
          </a:xfrm>
          <a:prstGeom prst="rect">
            <a:avLst/>
          </a:prstGeom>
          <a:solidFill>
            <a:srgbClr val="5BA4E3"/>
          </a:solidFill>
        </p:spPr>
        <p:txBody>
          <a:bodyPr wrap="square" lIns="121899" tIns="60949" rIns="121899" bIns="60949" rtlCol="0">
            <a:spAutoFit/>
          </a:bodyPr>
          <a:lstStyle/>
          <a:p>
            <a:pPr algn="ctr"/>
            <a:r>
              <a:rPr lang="en-US" sz="1500" dirty="0">
                <a:solidFill>
                  <a:srgbClr val="1A467F"/>
                </a:solidFill>
                <a:latin typeface="Avenir Book"/>
                <a:cs typeface="Avenir Book"/>
              </a:rPr>
              <a:t>NATIONAL OCEANIC AND ATMOSPHERIC ADMINISTRATION</a:t>
            </a:r>
          </a:p>
        </p:txBody>
      </p:sp>
      <p:sp>
        <p:nvSpPr>
          <p:cNvPr id="10" name="Oval 9"/>
          <p:cNvSpPr>
            <a:spLocks noChangeAspect="1"/>
          </p:cNvSpPr>
          <p:nvPr/>
        </p:nvSpPr>
        <p:spPr>
          <a:xfrm>
            <a:off x="50032" y="27613"/>
            <a:ext cx="1137374" cy="1190436"/>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a:p>
        </p:txBody>
      </p:sp>
      <p:pic>
        <p:nvPicPr>
          <p:cNvPr id="11" name="Picture 10" descr="2000px-Seal_of_the_United_States_Department_of_Commerce.sv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032" y="80672"/>
            <a:ext cx="1064518" cy="1064195"/>
          </a:xfrm>
          <a:prstGeom prst="rect">
            <a:avLst/>
          </a:prstGeom>
        </p:spPr>
      </p:pic>
      <p:sp>
        <p:nvSpPr>
          <p:cNvPr id="13" name="Oval 12"/>
          <p:cNvSpPr>
            <a:spLocks/>
          </p:cNvSpPr>
          <p:nvPr/>
        </p:nvSpPr>
        <p:spPr>
          <a:xfrm>
            <a:off x="11089584" y="0"/>
            <a:ext cx="1102416" cy="1111783"/>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a:p>
        </p:txBody>
      </p:sp>
      <p:pic>
        <p:nvPicPr>
          <p:cNvPr id="14" name="Picture 13" descr="1024px-NOAA_logo.svg.png"/>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1149099" y="78973"/>
            <a:ext cx="975215" cy="983501"/>
          </a:xfrm>
          <a:prstGeom prst="rect">
            <a:avLst/>
          </a:prstGeom>
        </p:spPr>
      </p:pic>
      <p:sp>
        <p:nvSpPr>
          <p:cNvPr id="15" name="TextBox 14"/>
          <p:cNvSpPr txBox="1"/>
          <p:nvPr/>
        </p:nvSpPr>
        <p:spPr>
          <a:xfrm>
            <a:off x="0" y="432140"/>
            <a:ext cx="12192000" cy="646309"/>
          </a:xfrm>
          <a:prstGeom prst="rect">
            <a:avLst/>
          </a:prstGeom>
          <a:noFill/>
        </p:spPr>
        <p:txBody>
          <a:bodyPr wrap="square" lIns="121899" tIns="60949" rIns="121899" bIns="60949" rtlCol="0">
            <a:spAutoFit/>
          </a:bodyPr>
          <a:lstStyle/>
          <a:p>
            <a:pPr algn="ctr"/>
            <a:r>
              <a:rPr lang="en-US" sz="3400" b="1" dirty="0">
                <a:solidFill>
                  <a:schemeClr val="bg1"/>
                </a:solidFill>
                <a:latin typeface="Arial"/>
                <a:cs typeface="Arial"/>
              </a:rPr>
              <a:t>GGW Soundings</a:t>
            </a:r>
          </a:p>
        </p:txBody>
      </p:sp>
      <p:pic>
        <p:nvPicPr>
          <p:cNvPr id="3" name="Picture 2">
            <a:extLst>
              <a:ext uri="{FF2B5EF4-FFF2-40B4-BE49-F238E27FC236}">
                <a16:creationId xmlns:a16="http://schemas.microsoft.com/office/drawing/2014/main" id="{E861167F-F9B8-2347-A486-D46D84116244}"/>
              </a:ext>
            </a:extLst>
          </p:cNvPr>
          <p:cNvPicPr>
            <a:picLocks noChangeAspect="1"/>
          </p:cNvPicPr>
          <p:nvPr/>
        </p:nvPicPr>
        <p:blipFill>
          <a:blip r:embed="rId4"/>
          <a:stretch>
            <a:fillRect/>
          </a:stretch>
        </p:blipFill>
        <p:spPr>
          <a:xfrm>
            <a:off x="258492" y="1386883"/>
            <a:ext cx="7334500" cy="5342604"/>
          </a:xfrm>
          <a:prstGeom prst="rect">
            <a:avLst/>
          </a:prstGeom>
        </p:spPr>
      </p:pic>
      <p:sp>
        <p:nvSpPr>
          <p:cNvPr id="12" name="TextBox 11">
            <a:extLst>
              <a:ext uri="{FF2B5EF4-FFF2-40B4-BE49-F238E27FC236}">
                <a16:creationId xmlns:a16="http://schemas.microsoft.com/office/drawing/2014/main" id="{A1A2D269-3FBC-B944-8D4E-D43986FF6CB1}"/>
              </a:ext>
            </a:extLst>
          </p:cNvPr>
          <p:cNvSpPr txBox="1"/>
          <p:nvPr/>
        </p:nvSpPr>
        <p:spPr>
          <a:xfrm>
            <a:off x="7678979" y="2388118"/>
            <a:ext cx="4146155" cy="3139321"/>
          </a:xfrm>
          <a:prstGeom prst="rect">
            <a:avLst/>
          </a:prstGeom>
          <a:noFill/>
        </p:spPr>
        <p:txBody>
          <a:bodyPr wrap="square" rtlCol="0">
            <a:spAutoFit/>
          </a:bodyPr>
          <a:lstStyle/>
          <a:p>
            <a:pPr marL="91440"/>
            <a:r>
              <a:rPr lang="en-US" dirty="0">
                <a:latin typeface="Arial" panose="020B0604020202020204" pitchFamily="34" charset="0"/>
                <a:cs typeface="Arial" panose="020B0604020202020204" pitchFamily="34" charset="0"/>
              </a:rPr>
              <a:t>Init: 00Z 8 November 2019</a:t>
            </a:r>
          </a:p>
          <a:p>
            <a:pPr marL="91440"/>
            <a:r>
              <a:rPr lang="en-US" dirty="0">
                <a:latin typeface="Arial" panose="020B0604020202020204" pitchFamily="34" charset="0"/>
                <a:cs typeface="Arial" panose="020B0604020202020204" pitchFamily="34" charset="0"/>
              </a:rPr>
              <a:t>Valid: 12Z 8 November 2019 (F012)</a:t>
            </a:r>
          </a:p>
          <a:p>
            <a:pPr marL="91440"/>
            <a:endParaRPr lang="en-US" dirty="0">
              <a:latin typeface="Arial" panose="020B0604020202020204" pitchFamily="34" charset="0"/>
              <a:cs typeface="Arial" panose="020B0604020202020204" pitchFamily="34" charset="0"/>
            </a:endParaRPr>
          </a:p>
          <a:p>
            <a:pPr marL="434340" indent="-342900">
              <a:buFont typeface="Arial" panose="020B0604020202020204" pitchFamily="34" charset="0"/>
              <a:buChar char="•"/>
            </a:pPr>
            <a:r>
              <a:rPr lang="en-US" dirty="0">
                <a:latin typeface="Arial" panose="020B0604020202020204" pitchFamily="34" charset="0"/>
                <a:cs typeface="Arial" panose="020B0604020202020204" pitchFamily="34" charset="0"/>
              </a:rPr>
              <a:t>Here, v16 appears to be a substantial improvement over v15, consistent with the better 2m temperature errors (slide 23) over eastern MT</a:t>
            </a:r>
          </a:p>
          <a:p>
            <a:pPr marL="434340" indent="-34290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434340" indent="-342900">
              <a:buFont typeface="Arial" panose="020B0604020202020204" pitchFamily="34" charset="0"/>
              <a:buChar char="•"/>
            </a:pPr>
            <a:r>
              <a:rPr lang="en-US" dirty="0">
                <a:latin typeface="Arial" panose="020B0604020202020204" pitchFamily="34" charset="0"/>
                <a:cs typeface="Arial" panose="020B0604020202020204" pitchFamily="34" charset="0"/>
              </a:rPr>
              <a:t>V16, however, is slightly too warm at the top of the inversion</a:t>
            </a:r>
          </a:p>
        </p:txBody>
      </p:sp>
      <p:sp>
        <p:nvSpPr>
          <p:cNvPr id="16" name="TextBox 15">
            <a:extLst>
              <a:ext uri="{FF2B5EF4-FFF2-40B4-BE49-F238E27FC236}">
                <a16:creationId xmlns:a16="http://schemas.microsoft.com/office/drawing/2014/main" id="{02DAAB3C-E0B9-5F40-B373-6F24DE631925}"/>
              </a:ext>
            </a:extLst>
          </p:cNvPr>
          <p:cNvSpPr txBox="1"/>
          <p:nvPr/>
        </p:nvSpPr>
        <p:spPr>
          <a:xfrm>
            <a:off x="8062332" y="1452211"/>
            <a:ext cx="3090718" cy="461665"/>
          </a:xfrm>
          <a:prstGeom prst="rect">
            <a:avLst/>
          </a:prstGeom>
          <a:noFill/>
        </p:spPr>
        <p:txBody>
          <a:bodyPr wrap="none" rtlCol="0">
            <a:spAutoFit/>
          </a:bodyPr>
          <a:lstStyle/>
          <a:p>
            <a:r>
              <a:rPr lang="en-US" sz="2400" b="1" dirty="0">
                <a:latin typeface="Arial" panose="020B0604020202020204" pitchFamily="34" charset="0"/>
                <a:cs typeface="Arial" panose="020B0604020202020204" pitchFamily="34" charset="0"/>
              </a:rPr>
              <a:t>Glasgow, MT   GGW</a:t>
            </a:r>
          </a:p>
        </p:txBody>
      </p:sp>
      <p:sp>
        <p:nvSpPr>
          <p:cNvPr id="17" name="TextBox 16">
            <a:extLst>
              <a:ext uri="{FF2B5EF4-FFF2-40B4-BE49-F238E27FC236}">
                <a16:creationId xmlns:a16="http://schemas.microsoft.com/office/drawing/2014/main" id="{D8B5FE96-46EA-FC4C-A6EC-7350A99AE149}"/>
              </a:ext>
            </a:extLst>
          </p:cNvPr>
          <p:cNvSpPr txBox="1"/>
          <p:nvPr/>
        </p:nvSpPr>
        <p:spPr>
          <a:xfrm>
            <a:off x="5328928" y="2144210"/>
            <a:ext cx="1153714" cy="1200329"/>
          </a:xfrm>
          <a:prstGeom prst="rect">
            <a:avLst/>
          </a:prstGeom>
          <a:noFill/>
        </p:spPr>
        <p:txBody>
          <a:bodyPr wrap="none" rtlCol="0">
            <a:spAutoFit/>
          </a:bodyPr>
          <a:lstStyle/>
          <a:p>
            <a:r>
              <a:rPr lang="en-US" sz="2400" b="1" dirty="0"/>
              <a:t>OBS</a:t>
            </a:r>
          </a:p>
          <a:p>
            <a:r>
              <a:rPr lang="en-US" sz="2400" b="1" dirty="0">
                <a:solidFill>
                  <a:srgbClr val="0520FC"/>
                </a:solidFill>
              </a:rPr>
              <a:t>GFSV15</a:t>
            </a:r>
          </a:p>
          <a:p>
            <a:r>
              <a:rPr lang="en-US" sz="2400" b="1" dirty="0">
                <a:solidFill>
                  <a:srgbClr val="FF0000"/>
                </a:solidFill>
              </a:rPr>
              <a:t>GFSv16</a:t>
            </a:r>
          </a:p>
        </p:txBody>
      </p:sp>
    </p:spTree>
    <p:extLst>
      <p:ext uri="{BB962C8B-B14F-4D97-AF65-F5344CB8AC3E}">
        <p14:creationId xmlns:p14="http://schemas.microsoft.com/office/powerpoint/2010/main" val="197512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10744" y="450911"/>
            <a:ext cx="11166101" cy="656209"/>
          </a:xfrm>
          <a:prstGeom prst="rect">
            <a:avLst/>
          </a:prstGeom>
          <a:solidFill>
            <a:srgbClr val="226BAB"/>
          </a:solidFill>
          <a:ln>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sz="3000" dirty="0">
              <a:latin typeface="Arial" panose="020B0604020202020204" pitchFamily="34" charset="0"/>
              <a:cs typeface="Arial" panose="020B0604020202020204" pitchFamily="34" charset="0"/>
            </a:endParaRPr>
          </a:p>
        </p:txBody>
      </p:sp>
      <p:sp>
        <p:nvSpPr>
          <p:cNvPr id="9" name="TextBox 8"/>
          <p:cNvSpPr txBox="1"/>
          <p:nvPr/>
        </p:nvSpPr>
        <p:spPr>
          <a:xfrm>
            <a:off x="510743" y="48930"/>
            <a:ext cx="11166101" cy="353921"/>
          </a:xfrm>
          <a:prstGeom prst="rect">
            <a:avLst/>
          </a:prstGeom>
          <a:solidFill>
            <a:srgbClr val="5BA4E3"/>
          </a:solidFill>
        </p:spPr>
        <p:txBody>
          <a:bodyPr wrap="square" lIns="121899" tIns="60949" rIns="121899" bIns="60949" rtlCol="0">
            <a:spAutoFit/>
          </a:bodyPr>
          <a:lstStyle/>
          <a:p>
            <a:pPr algn="ctr"/>
            <a:r>
              <a:rPr lang="en-US" sz="1500" dirty="0">
                <a:solidFill>
                  <a:srgbClr val="1A467F"/>
                </a:solidFill>
                <a:latin typeface="Avenir Book"/>
                <a:cs typeface="Avenir Book"/>
              </a:rPr>
              <a:t>NATIONAL OCEANIC AND ATMOSPHERIC ADMINISTRATION</a:t>
            </a:r>
          </a:p>
        </p:txBody>
      </p:sp>
      <p:sp>
        <p:nvSpPr>
          <p:cNvPr id="10" name="Oval 9"/>
          <p:cNvSpPr>
            <a:spLocks noChangeAspect="1"/>
          </p:cNvSpPr>
          <p:nvPr/>
        </p:nvSpPr>
        <p:spPr>
          <a:xfrm>
            <a:off x="50032" y="27613"/>
            <a:ext cx="1137374" cy="1190436"/>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a:p>
        </p:txBody>
      </p:sp>
      <p:pic>
        <p:nvPicPr>
          <p:cNvPr id="11" name="Picture 10" descr="2000px-Seal_of_the_United_States_Department_of_Commerce.sv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032" y="80672"/>
            <a:ext cx="1064518" cy="1064195"/>
          </a:xfrm>
          <a:prstGeom prst="rect">
            <a:avLst/>
          </a:prstGeom>
        </p:spPr>
      </p:pic>
      <p:sp>
        <p:nvSpPr>
          <p:cNvPr id="13" name="Oval 12"/>
          <p:cNvSpPr>
            <a:spLocks/>
          </p:cNvSpPr>
          <p:nvPr/>
        </p:nvSpPr>
        <p:spPr>
          <a:xfrm>
            <a:off x="11089584" y="0"/>
            <a:ext cx="1102416" cy="1111783"/>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a:p>
        </p:txBody>
      </p:sp>
      <p:pic>
        <p:nvPicPr>
          <p:cNvPr id="14" name="Picture 13" descr="1024px-NOAA_logo.svg.png"/>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1149099" y="78973"/>
            <a:ext cx="975215" cy="983501"/>
          </a:xfrm>
          <a:prstGeom prst="rect">
            <a:avLst/>
          </a:prstGeom>
        </p:spPr>
      </p:pic>
      <p:sp>
        <p:nvSpPr>
          <p:cNvPr id="15" name="TextBox 14"/>
          <p:cNvSpPr txBox="1"/>
          <p:nvPr/>
        </p:nvSpPr>
        <p:spPr>
          <a:xfrm>
            <a:off x="0" y="432140"/>
            <a:ext cx="12192000" cy="646309"/>
          </a:xfrm>
          <a:prstGeom prst="rect">
            <a:avLst/>
          </a:prstGeom>
          <a:noFill/>
        </p:spPr>
        <p:txBody>
          <a:bodyPr wrap="square" lIns="121899" tIns="60949" rIns="121899" bIns="60949" rtlCol="0">
            <a:spAutoFit/>
          </a:bodyPr>
          <a:lstStyle/>
          <a:p>
            <a:pPr algn="ctr"/>
            <a:r>
              <a:rPr lang="en-US" sz="3400" b="1" dirty="0">
                <a:solidFill>
                  <a:schemeClr val="bg1"/>
                </a:solidFill>
                <a:latin typeface="Arial"/>
                <a:cs typeface="Arial"/>
              </a:rPr>
              <a:t>LKN Soundings</a:t>
            </a:r>
          </a:p>
        </p:txBody>
      </p:sp>
      <p:pic>
        <p:nvPicPr>
          <p:cNvPr id="2" name="Picture 1">
            <a:extLst>
              <a:ext uri="{FF2B5EF4-FFF2-40B4-BE49-F238E27FC236}">
                <a16:creationId xmlns:a16="http://schemas.microsoft.com/office/drawing/2014/main" id="{326C3B67-2802-FF49-A474-3E3C88249B67}"/>
              </a:ext>
            </a:extLst>
          </p:cNvPr>
          <p:cNvPicPr>
            <a:picLocks noChangeAspect="1"/>
          </p:cNvPicPr>
          <p:nvPr/>
        </p:nvPicPr>
        <p:blipFill>
          <a:blip r:embed="rId4"/>
          <a:stretch>
            <a:fillRect/>
          </a:stretch>
        </p:blipFill>
        <p:spPr>
          <a:xfrm>
            <a:off x="510742" y="1480494"/>
            <a:ext cx="7035951" cy="5125135"/>
          </a:xfrm>
          <a:prstGeom prst="rect">
            <a:avLst/>
          </a:prstGeom>
        </p:spPr>
      </p:pic>
      <p:sp>
        <p:nvSpPr>
          <p:cNvPr id="12" name="TextBox 11">
            <a:extLst>
              <a:ext uri="{FF2B5EF4-FFF2-40B4-BE49-F238E27FC236}">
                <a16:creationId xmlns:a16="http://schemas.microsoft.com/office/drawing/2014/main" id="{8C8E58BA-BB78-8E42-A97A-1D04CAF16515}"/>
              </a:ext>
            </a:extLst>
          </p:cNvPr>
          <p:cNvSpPr txBox="1"/>
          <p:nvPr/>
        </p:nvSpPr>
        <p:spPr>
          <a:xfrm>
            <a:off x="7678979" y="2388118"/>
            <a:ext cx="4146155" cy="3139321"/>
          </a:xfrm>
          <a:prstGeom prst="rect">
            <a:avLst/>
          </a:prstGeom>
          <a:noFill/>
        </p:spPr>
        <p:txBody>
          <a:bodyPr wrap="square" rtlCol="0">
            <a:spAutoFit/>
          </a:bodyPr>
          <a:lstStyle/>
          <a:p>
            <a:pPr marL="91440"/>
            <a:r>
              <a:rPr lang="en-US" dirty="0">
                <a:latin typeface="Arial" panose="020B0604020202020204" pitchFamily="34" charset="0"/>
                <a:cs typeface="Arial" panose="020B0604020202020204" pitchFamily="34" charset="0"/>
              </a:rPr>
              <a:t>Init: 00Z 8 November 2019</a:t>
            </a:r>
          </a:p>
          <a:p>
            <a:pPr marL="91440"/>
            <a:r>
              <a:rPr lang="en-US" dirty="0">
                <a:latin typeface="Arial" panose="020B0604020202020204" pitchFamily="34" charset="0"/>
                <a:cs typeface="Arial" panose="020B0604020202020204" pitchFamily="34" charset="0"/>
              </a:rPr>
              <a:t>Valid: 12Z 8 November 2019 (F012)</a:t>
            </a:r>
          </a:p>
          <a:p>
            <a:pPr marL="91440"/>
            <a:endParaRPr lang="en-US" dirty="0">
              <a:latin typeface="Arial" panose="020B0604020202020204" pitchFamily="34" charset="0"/>
              <a:cs typeface="Arial" panose="020B0604020202020204" pitchFamily="34" charset="0"/>
            </a:endParaRPr>
          </a:p>
          <a:p>
            <a:pPr marL="434340" indent="-342900">
              <a:buFont typeface="Arial" panose="020B0604020202020204" pitchFamily="34" charset="0"/>
              <a:buChar char="•"/>
            </a:pPr>
            <a:r>
              <a:rPr lang="en-US" dirty="0">
                <a:latin typeface="Arial" panose="020B0604020202020204" pitchFamily="34" charset="0"/>
                <a:cs typeface="Arial" panose="020B0604020202020204" pitchFamily="34" charset="0"/>
              </a:rPr>
              <a:t>GFSv15 and v16 both fail to capture the strength of the low-level inversion and end up way too warm at the lowest levels</a:t>
            </a:r>
          </a:p>
          <a:p>
            <a:pPr marL="434340" indent="-34290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434340" indent="-342900">
              <a:buFont typeface="Arial" panose="020B0604020202020204" pitchFamily="34" charset="0"/>
              <a:buChar char="•"/>
            </a:pPr>
            <a:r>
              <a:rPr lang="en-US" dirty="0">
                <a:latin typeface="Arial" panose="020B0604020202020204" pitchFamily="34" charset="0"/>
                <a:cs typeface="Arial" panose="020B0604020202020204" pitchFamily="34" charset="0"/>
              </a:rPr>
              <a:t>GFSv16 appears slightly (correctly) cooler than v15 in the low levels</a:t>
            </a:r>
          </a:p>
        </p:txBody>
      </p:sp>
      <p:sp>
        <p:nvSpPr>
          <p:cNvPr id="16" name="TextBox 15">
            <a:extLst>
              <a:ext uri="{FF2B5EF4-FFF2-40B4-BE49-F238E27FC236}">
                <a16:creationId xmlns:a16="http://schemas.microsoft.com/office/drawing/2014/main" id="{8548F0F2-3A3C-C64F-BBD9-D6B0E96583E8}"/>
              </a:ext>
            </a:extLst>
          </p:cNvPr>
          <p:cNvSpPr txBox="1"/>
          <p:nvPr/>
        </p:nvSpPr>
        <p:spPr>
          <a:xfrm>
            <a:off x="8062332" y="1452211"/>
            <a:ext cx="2319866" cy="461665"/>
          </a:xfrm>
          <a:prstGeom prst="rect">
            <a:avLst/>
          </a:prstGeom>
          <a:noFill/>
        </p:spPr>
        <p:txBody>
          <a:bodyPr wrap="none" rtlCol="0">
            <a:spAutoFit/>
          </a:bodyPr>
          <a:lstStyle/>
          <a:p>
            <a:r>
              <a:rPr lang="en-US" sz="2400" b="1" dirty="0">
                <a:latin typeface="Arial" panose="020B0604020202020204" pitchFamily="34" charset="0"/>
                <a:cs typeface="Arial" panose="020B0604020202020204" pitchFamily="34" charset="0"/>
              </a:rPr>
              <a:t>Elko, NV   LKN</a:t>
            </a:r>
          </a:p>
        </p:txBody>
      </p:sp>
      <p:sp>
        <p:nvSpPr>
          <p:cNvPr id="17" name="TextBox 16">
            <a:extLst>
              <a:ext uri="{FF2B5EF4-FFF2-40B4-BE49-F238E27FC236}">
                <a16:creationId xmlns:a16="http://schemas.microsoft.com/office/drawing/2014/main" id="{956F9C4B-FBF4-4942-8DA5-9FE0083844ED}"/>
              </a:ext>
            </a:extLst>
          </p:cNvPr>
          <p:cNvSpPr txBox="1"/>
          <p:nvPr/>
        </p:nvSpPr>
        <p:spPr>
          <a:xfrm>
            <a:off x="5328928" y="2144210"/>
            <a:ext cx="1153714" cy="1200329"/>
          </a:xfrm>
          <a:prstGeom prst="rect">
            <a:avLst/>
          </a:prstGeom>
          <a:noFill/>
        </p:spPr>
        <p:txBody>
          <a:bodyPr wrap="none" rtlCol="0">
            <a:spAutoFit/>
          </a:bodyPr>
          <a:lstStyle/>
          <a:p>
            <a:r>
              <a:rPr lang="en-US" sz="2400" b="1" dirty="0"/>
              <a:t>OBS</a:t>
            </a:r>
          </a:p>
          <a:p>
            <a:r>
              <a:rPr lang="en-US" sz="2400" b="1" dirty="0">
                <a:solidFill>
                  <a:srgbClr val="0520FC"/>
                </a:solidFill>
              </a:rPr>
              <a:t>GFSV15</a:t>
            </a:r>
          </a:p>
          <a:p>
            <a:r>
              <a:rPr lang="en-US" sz="2400" b="1" dirty="0">
                <a:solidFill>
                  <a:srgbClr val="FF0000"/>
                </a:solidFill>
              </a:rPr>
              <a:t>GFSv16</a:t>
            </a:r>
          </a:p>
        </p:txBody>
      </p:sp>
    </p:spTree>
    <p:extLst>
      <p:ext uri="{BB962C8B-B14F-4D97-AF65-F5344CB8AC3E}">
        <p14:creationId xmlns:p14="http://schemas.microsoft.com/office/powerpoint/2010/main" val="11576466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10744" y="450911"/>
            <a:ext cx="11166101" cy="656209"/>
          </a:xfrm>
          <a:prstGeom prst="rect">
            <a:avLst/>
          </a:prstGeom>
          <a:solidFill>
            <a:srgbClr val="226BAB"/>
          </a:solidFill>
          <a:ln>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sz="3000" dirty="0">
              <a:latin typeface="Arial" panose="020B0604020202020204" pitchFamily="34" charset="0"/>
              <a:cs typeface="Arial" panose="020B0604020202020204" pitchFamily="34" charset="0"/>
            </a:endParaRPr>
          </a:p>
        </p:txBody>
      </p:sp>
      <p:sp>
        <p:nvSpPr>
          <p:cNvPr id="9" name="TextBox 8"/>
          <p:cNvSpPr txBox="1"/>
          <p:nvPr/>
        </p:nvSpPr>
        <p:spPr>
          <a:xfrm>
            <a:off x="510743" y="48930"/>
            <a:ext cx="11166101" cy="353921"/>
          </a:xfrm>
          <a:prstGeom prst="rect">
            <a:avLst/>
          </a:prstGeom>
          <a:solidFill>
            <a:srgbClr val="5BA4E3"/>
          </a:solidFill>
        </p:spPr>
        <p:txBody>
          <a:bodyPr wrap="square" lIns="121899" tIns="60949" rIns="121899" bIns="60949" rtlCol="0">
            <a:spAutoFit/>
          </a:bodyPr>
          <a:lstStyle/>
          <a:p>
            <a:pPr algn="ctr"/>
            <a:r>
              <a:rPr lang="en-US" sz="1500" dirty="0">
                <a:solidFill>
                  <a:srgbClr val="1A467F"/>
                </a:solidFill>
                <a:latin typeface="Avenir Book"/>
                <a:cs typeface="Avenir Book"/>
              </a:rPr>
              <a:t>NATIONAL OCEANIC AND ATMOSPHERIC ADMINISTRATION</a:t>
            </a:r>
          </a:p>
        </p:txBody>
      </p:sp>
      <p:sp>
        <p:nvSpPr>
          <p:cNvPr id="10" name="Oval 9"/>
          <p:cNvSpPr>
            <a:spLocks noChangeAspect="1"/>
          </p:cNvSpPr>
          <p:nvPr/>
        </p:nvSpPr>
        <p:spPr>
          <a:xfrm>
            <a:off x="50032" y="27613"/>
            <a:ext cx="1137374" cy="1190436"/>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a:p>
        </p:txBody>
      </p:sp>
      <p:pic>
        <p:nvPicPr>
          <p:cNvPr id="11" name="Picture 10" descr="2000px-Seal_of_the_United_States_Department_of_Commerce.sv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032" y="80672"/>
            <a:ext cx="1064518" cy="1064195"/>
          </a:xfrm>
          <a:prstGeom prst="rect">
            <a:avLst/>
          </a:prstGeom>
        </p:spPr>
      </p:pic>
      <p:sp>
        <p:nvSpPr>
          <p:cNvPr id="13" name="Oval 12"/>
          <p:cNvSpPr>
            <a:spLocks/>
          </p:cNvSpPr>
          <p:nvPr/>
        </p:nvSpPr>
        <p:spPr>
          <a:xfrm>
            <a:off x="11089584" y="0"/>
            <a:ext cx="1102416" cy="1111783"/>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a:p>
        </p:txBody>
      </p:sp>
      <p:pic>
        <p:nvPicPr>
          <p:cNvPr id="14" name="Picture 13" descr="1024px-NOAA_logo.svg.png"/>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1149099" y="78973"/>
            <a:ext cx="975215" cy="983501"/>
          </a:xfrm>
          <a:prstGeom prst="rect">
            <a:avLst/>
          </a:prstGeom>
        </p:spPr>
      </p:pic>
      <p:sp>
        <p:nvSpPr>
          <p:cNvPr id="15" name="TextBox 14"/>
          <p:cNvSpPr txBox="1"/>
          <p:nvPr/>
        </p:nvSpPr>
        <p:spPr>
          <a:xfrm>
            <a:off x="0" y="432140"/>
            <a:ext cx="12192000" cy="646309"/>
          </a:xfrm>
          <a:prstGeom prst="rect">
            <a:avLst/>
          </a:prstGeom>
          <a:noFill/>
        </p:spPr>
        <p:txBody>
          <a:bodyPr wrap="square" lIns="121899" tIns="60949" rIns="121899" bIns="60949" rtlCol="0">
            <a:spAutoFit/>
          </a:bodyPr>
          <a:lstStyle/>
          <a:p>
            <a:pPr algn="ctr"/>
            <a:r>
              <a:rPr lang="en-US" sz="3400" b="1" dirty="0">
                <a:solidFill>
                  <a:schemeClr val="bg1"/>
                </a:solidFill>
                <a:latin typeface="Arial"/>
                <a:cs typeface="Arial"/>
              </a:rPr>
              <a:t>MFR Soundings</a:t>
            </a:r>
          </a:p>
        </p:txBody>
      </p:sp>
      <p:pic>
        <p:nvPicPr>
          <p:cNvPr id="2" name="Picture 1">
            <a:extLst>
              <a:ext uri="{FF2B5EF4-FFF2-40B4-BE49-F238E27FC236}">
                <a16:creationId xmlns:a16="http://schemas.microsoft.com/office/drawing/2014/main" id="{EC1CD820-CED6-9945-AA25-25C022E51D09}"/>
              </a:ext>
            </a:extLst>
          </p:cNvPr>
          <p:cNvPicPr>
            <a:picLocks noChangeAspect="1"/>
          </p:cNvPicPr>
          <p:nvPr/>
        </p:nvPicPr>
        <p:blipFill>
          <a:blip r:embed="rId4"/>
          <a:stretch>
            <a:fillRect/>
          </a:stretch>
        </p:blipFill>
        <p:spPr>
          <a:xfrm>
            <a:off x="366865" y="1399614"/>
            <a:ext cx="7312113" cy="5238077"/>
          </a:xfrm>
          <a:prstGeom prst="rect">
            <a:avLst/>
          </a:prstGeom>
        </p:spPr>
      </p:pic>
      <p:sp>
        <p:nvSpPr>
          <p:cNvPr id="12" name="TextBox 11">
            <a:extLst>
              <a:ext uri="{FF2B5EF4-FFF2-40B4-BE49-F238E27FC236}">
                <a16:creationId xmlns:a16="http://schemas.microsoft.com/office/drawing/2014/main" id="{A949CDA5-D6BF-6042-A718-F985350DB00D}"/>
              </a:ext>
            </a:extLst>
          </p:cNvPr>
          <p:cNvSpPr txBox="1"/>
          <p:nvPr/>
        </p:nvSpPr>
        <p:spPr>
          <a:xfrm>
            <a:off x="7678979" y="2388118"/>
            <a:ext cx="4146155" cy="3139321"/>
          </a:xfrm>
          <a:prstGeom prst="rect">
            <a:avLst/>
          </a:prstGeom>
          <a:noFill/>
        </p:spPr>
        <p:txBody>
          <a:bodyPr wrap="square" rtlCol="0">
            <a:spAutoFit/>
          </a:bodyPr>
          <a:lstStyle/>
          <a:p>
            <a:pPr marL="91440"/>
            <a:r>
              <a:rPr lang="en-US" dirty="0">
                <a:latin typeface="Arial" panose="020B0604020202020204" pitchFamily="34" charset="0"/>
                <a:cs typeface="Arial" panose="020B0604020202020204" pitchFamily="34" charset="0"/>
              </a:rPr>
              <a:t>Init: 00Z 8 November 2019</a:t>
            </a:r>
          </a:p>
          <a:p>
            <a:pPr marL="91440"/>
            <a:r>
              <a:rPr lang="en-US" dirty="0">
                <a:latin typeface="Arial" panose="020B0604020202020204" pitchFamily="34" charset="0"/>
                <a:cs typeface="Arial" panose="020B0604020202020204" pitchFamily="34" charset="0"/>
              </a:rPr>
              <a:t>Valid: 12Z 8 November 2019 (F012)</a:t>
            </a:r>
          </a:p>
          <a:p>
            <a:pPr marL="91440"/>
            <a:endParaRPr lang="en-US" dirty="0">
              <a:latin typeface="Arial" panose="020B0604020202020204" pitchFamily="34" charset="0"/>
              <a:cs typeface="Arial" panose="020B0604020202020204" pitchFamily="34" charset="0"/>
            </a:endParaRPr>
          </a:p>
          <a:p>
            <a:pPr marL="434340" indent="-342900">
              <a:buFont typeface="Arial" panose="020B0604020202020204" pitchFamily="34" charset="0"/>
              <a:buChar char="•"/>
            </a:pPr>
            <a:r>
              <a:rPr lang="en-US" dirty="0">
                <a:latin typeface="Arial" panose="020B0604020202020204" pitchFamily="34" charset="0"/>
                <a:cs typeface="Arial" panose="020B0604020202020204" pitchFamily="34" charset="0"/>
              </a:rPr>
              <a:t>GFSv15 and v16 both fail to capture the strength of the low-level inversion and end up way too warm at the lowest levels</a:t>
            </a:r>
          </a:p>
          <a:p>
            <a:pPr marL="434340" indent="-34290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434340" indent="-342900">
              <a:buFont typeface="Arial" panose="020B0604020202020204" pitchFamily="34" charset="0"/>
              <a:buChar char="•"/>
            </a:pPr>
            <a:r>
              <a:rPr lang="en-US" dirty="0">
                <a:latin typeface="Arial" panose="020B0604020202020204" pitchFamily="34" charset="0"/>
                <a:cs typeface="Arial" panose="020B0604020202020204" pitchFamily="34" charset="0"/>
              </a:rPr>
              <a:t>GFSv16 appears slightly (correctly) cooler than v15 in the low levels</a:t>
            </a:r>
          </a:p>
        </p:txBody>
      </p:sp>
      <p:sp>
        <p:nvSpPr>
          <p:cNvPr id="16" name="TextBox 15">
            <a:extLst>
              <a:ext uri="{FF2B5EF4-FFF2-40B4-BE49-F238E27FC236}">
                <a16:creationId xmlns:a16="http://schemas.microsoft.com/office/drawing/2014/main" id="{069CA989-C28B-AD46-BAA0-5447B91189EF}"/>
              </a:ext>
            </a:extLst>
          </p:cNvPr>
          <p:cNvSpPr txBox="1"/>
          <p:nvPr/>
        </p:nvSpPr>
        <p:spPr>
          <a:xfrm>
            <a:off x="8062332" y="1452211"/>
            <a:ext cx="2951449" cy="461665"/>
          </a:xfrm>
          <a:prstGeom prst="rect">
            <a:avLst/>
          </a:prstGeom>
          <a:noFill/>
        </p:spPr>
        <p:txBody>
          <a:bodyPr wrap="none" rtlCol="0">
            <a:spAutoFit/>
          </a:bodyPr>
          <a:lstStyle/>
          <a:p>
            <a:r>
              <a:rPr lang="en-US" sz="2400" b="1" dirty="0">
                <a:latin typeface="Arial" panose="020B0604020202020204" pitchFamily="34" charset="0"/>
                <a:cs typeface="Arial" panose="020B0604020202020204" pitchFamily="34" charset="0"/>
              </a:rPr>
              <a:t>Medford, OR   MFR</a:t>
            </a:r>
          </a:p>
        </p:txBody>
      </p:sp>
      <p:sp>
        <p:nvSpPr>
          <p:cNvPr id="17" name="TextBox 16">
            <a:extLst>
              <a:ext uri="{FF2B5EF4-FFF2-40B4-BE49-F238E27FC236}">
                <a16:creationId xmlns:a16="http://schemas.microsoft.com/office/drawing/2014/main" id="{AC4114F1-6F21-CE44-85E3-027F824F3BD4}"/>
              </a:ext>
            </a:extLst>
          </p:cNvPr>
          <p:cNvSpPr txBox="1"/>
          <p:nvPr/>
        </p:nvSpPr>
        <p:spPr>
          <a:xfrm>
            <a:off x="5328928" y="2144210"/>
            <a:ext cx="1153714" cy="1200329"/>
          </a:xfrm>
          <a:prstGeom prst="rect">
            <a:avLst/>
          </a:prstGeom>
          <a:noFill/>
        </p:spPr>
        <p:txBody>
          <a:bodyPr wrap="none" rtlCol="0">
            <a:spAutoFit/>
          </a:bodyPr>
          <a:lstStyle/>
          <a:p>
            <a:r>
              <a:rPr lang="en-US" sz="2400" b="1" dirty="0"/>
              <a:t>OBS</a:t>
            </a:r>
          </a:p>
          <a:p>
            <a:r>
              <a:rPr lang="en-US" sz="2400" b="1" dirty="0">
                <a:solidFill>
                  <a:srgbClr val="0520FC"/>
                </a:solidFill>
              </a:rPr>
              <a:t>GFSV15</a:t>
            </a:r>
          </a:p>
          <a:p>
            <a:r>
              <a:rPr lang="en-US" sz="2400" b="1" dirty="0">
                <a:solidFill>
                  <a:srgbClr val="FF0000"/>
                </a:solidFill>
              </a:rPr>
              <a:t>GFSv16</a:t>
            </a:r>
          </a:p>
        </p:txBody>
      </p:sp>
    </p:spTree>
    <p:extLst>
      <p:ext uri="{BB962C8B-B14F-4D97-AF65-F5344CB8AC3E}">
        <p14:creationId xmlns:p14="http://schemas.microsoft.com/office/powerpoint/2010/main" val="41913366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10744" y="450911"/>
            <a:ext cx="11166101" cy="656209"/>
          </a:xfrm>
          <a:prstGeom prst="rect">
            <a:avLst/>
          </a:prstGeom>
          <a:solidFill>
            <a:srgbClr val="226BAB"/>
          </a:solidFill>
          <a:ln>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sz="3000" dirty="0">
              <a:latin typeface="Arial" panose="020B0604020202020204" pitchFamily="34" charset="0"/>
              <a:cs typeface="Arial" panose="020B0604020202020204" pitchFamily="34" charset="0"/>
            </a:endParaRPr>
          </a:p>
        </p:txBody>
      </p:sp>
      <p:sp>
        <p:nvSpPr>
          <p:cNvPr id="9" name="TextBox 8"/>
          <p:cNvSpPr txBox="1"/>
          <p:nvPr/>
        </p:nvSpPr>
        <p:spPr>
          <a:xfrm>
            <a:off x="510743" y="48930"/>
            <a:ext cx="11166101" cy="353921"/>
          </a:xfrm>
          <a:prstGeom prst="rect">
            <a:avLst/>
          </a:prstGeom>
          <a:solidFill>
            <a:srgbClr val="5BA4E3"/>
          </a:solidFill>
        </p:spPr>
        <p:txBody>
          <a:bodyPr wrap="square" lIns="121899" tIns="60949" rIns="121899" bIns="60949" rtlCol="0">
            <a:spAutoFit/>
          </a:bodyPr>
          <a:lstStyle/>
          <a:p>
            <a:pPr algn="ctr"/>
            <a:r>
              <a:rPr lang="en-US" sz="1500" dirty="0">
                <a:solidFill>
                  <a:srgbClr val="1A467F"/>
                </a:solidFill>
                <a:latin typeface="Avenir Book"/>
                <a:cs typeface="Avenir Book"/>
              </a:rPr>
              <a:t>NATIONAL OCEANIC AND ATMOSPHERIC ADMINISTRATION</a:t>
            </a:r>
          </a:p>
        </p:txBody>
      </p:sp>
      <p:sp>
        <p:nvSpPr>
          <p:cNvPr id="10" name="Oval 9"/>
          <p:cNvSpPr>
            <a:spLocks noChangeAspect="1"/>
          </p:cNvSpPr>
          <p:nvPr/>
        </p:nvSpPr>
        <p:spPr>
          <a:xfrm>
            <a:off x="50032" y="27613"/>
            <a:ext cx="1137374" cy="1190436"/>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a:p>
        </p:txBody>
      </p:sp>
      <p:pic>
        <p:nvPicPr>
          <p:cNvPr id="11" name="Picture 10" descr="2000px-Seal_of_the_United_States_Department_of_Commerce.sv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032" y="80672"/>
            <a:ext cx="1064518" cy="1064195"/>
          </a:xfrm>
          <a:prstGeom prst="rect">
            <a:avLst/>
          </a:prstGeom>
        </p:spPr>
      </p:pic>
      <p:sp>
        <p:nvSpPr>
          <p:cNvPr id="13" name="Oval 12"/>
          <p:cNvSpPr>
            <a:spLocks/>
          </p:cNvSpPr>
          <p:nvPr/>
        </p:nvSpPr>
        <p:spPr>
          <a:xfrm>
            <a:off x="11089584" y="0"/>
            <a:ext cx="1102416" cy="1111783"/>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a:p>
        </p:txBody>
      </p:sp>
      <p:pic>
        <p:nvPicPr>
          <p:cNvPr id="14" name="Picture 13" descr="1024px-NOAA_logo.svg.png"/>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1149099" y="78973"/>
            <a:ext cx="975215" cy="983501"/>
          </a:xfrm>
          <a:prstGeom prst="rect">
            <a:avLst/>
          </a:prstGeom>
        </p:spPr>
      </p:pic>
      <p:sp>
        <p:nvSpPr>
          <p:cNvPr id="15" name="TextBox 14"/>
          <p:cNvSpPr txBox="1"/>
          <p:nvPr/>
        </p:nvSpPr>
        <p:spPr>
          <a:xfrm>
            <a:off x="0" y="432140"/>
            <a:ext cx="12192000" cy="646309"/>
          </a:xfrm>
          <a:prstGeom prst="rect">
            <a:avLst/>
          </a:prstGeom>
          <a:noFill/>
        </p:spPr>
        <p:txBody>
          <a:bodyPr wrap="square" lIns="121899" tIns="60949" rIns="121899" bIns="60949" rtlCol="0">
            <a:spAutoFit/>
          </a:bodyPr>
          <a:lstStyle/>
          <a:p>
            <a:pPr algn="ctr"/>
            <a:r>
              <a:rPr lang="en-US" sz="3400" b="1" dirty="0">
                <a:solidFill>
                  <a:schemeClr val="bg1"/>
                </a:solidFill>
                <a:latin typeface="Arial"/>
                <a:cs typeface="Arial"/>
              </a:rPr>
              <a:t>SLC Soundings</a:t>
            </a:r>
          </a:p>
        </p:txBody>
      </p:sp>
      <p:pic>
        <p:nvPicPr>
          <p:cNvPr id="2" name="Picture 1">
            <a:extLst>
              <a:ext uri="{FF2B5EF4-FFF2-40B4-BE49-F238E27FC236}">
                <a16:creationId xmlns:a16="http://schemas.microsoft.com/office/drawing/2014/main" id="{BDB8D5A6-B0B2-2040-A1DF-0286930E6148}"/>
              </a:ext>
            </a:extLst>
          </p:cNvPr>
          <p:cNvPicPr>
            <a:picLocks noChangeAspect="1"/>
          </p:cNvPicPr>
          <p:nvPr/>
        </p:nvPicPr>
        <p:blipFill>
          <a:blip r:embed="rId4"/>
          <a:stretch>
            <a:fillRect/>
          </a:stretch>
        </p:blipFill>
        <p:spPr>
          <a:xfrm>
            <a:off x="510742" y="1482975"/>
            <a:ext cx="7079333" cy="5103019"/>
          </a:xfrm>
          <a:prstGeom prst="rect">
            <a:avLst/>
          </a:prstGeom>
        </p:spPr>
      </p:pic>
      <p:sp>
        <p:nvSpPr>
          <p:cNvPr id="12" name="TextBox 11">
            <a:extLst>
              <a:ext uri="{FF2B5EF4-FFF2-40B4-BE49-F238E27FC236}">
                <a16:creationId xmlns:a16="http://schemas.microsoft.com/office/drawing/2014/main" id="{0F959650-9CF1-6E42-92DC-F0B4CF206C63}"/>
              </a:ext>
            </a:extLst>
          </p:cNvPr>
          <p:cNvSpPr txBox="1"/>
          <p:nvPr/>
        </p:nvSpPr>
        <p:spPr>
          <a:xfrm>
            <a:off x="7678979" y="2388118"/>
            <a:ext cx="4146155" cy="3139321"/>
          </a:xfrm>
          <a:prstGeom prst="rect">
            <a:avLst/>
          </a:prstGeom>
          <a:noFill/>
        </p:spPr>
        <p:txBody>
          <a:bodyPr wrap="square" rtlCol="0">
            <a:spAutoFit/>
          </a:bodyPr>
          <a:lstStyle/>
          <a:p>
            <a:pPr marL="91440"/>
            <a:r>
              <a:rPr lang="en-US" dirty="0">
                <a:latin typeface="Arial" panose="020B0604020202020204" pitchFamily="34" charset="0"/>
                <a:cs typeface="Arial" panose="020B0604020202020204" pitchFamily="34" charset="0"/>
              </a:rPr>
              <a:t>Init: 00Z 8 November 2019</a:t>
            </a:r>
          </a:p>
          <a:p>
            <a:pPr marL="91440"/>
            <a:r>
              <a:rPr lang="en-US" dirty="0">
                <a:latin typeface="Arial" panose="020B0604020202020204" pitchFamily="34" charset="0"/>
                <a:cs typeface="Arial" panose="020B0604020202020204" pitchFamily="34" charset="0"/>
              </a:rPr>
              <a:t>Valid: 12Z 8 November 2019 (F012)</a:t>
            </a:r>
          </a:p>
          <a:p>
            <a:pPr marL="91440"/>
            <a:endParaRPr lang="en-US" dirty="0">
              <a:latin typeface="Arial" panose="020B0604020202020204" pitchFamily="34" charset="0"/>
              <a:cs typeface="Arial" panose="020B0604020202020204" pitchFamily="34" charset="0"/>
            </a:endParaRPr>
          </a:p>
          <a:p>
            <a:pPr marL="434340" indent="-342900">
              <a:buFont typeface="Arial" panose="020B0604020202020204" pitchFamily="34" charset="0"/>
              <a:buChar char="•"/>
            </a:pPr>
            <a:r>
              <a:rPr lang="en-US" dirty="0">
                <a:latin typeface="Arial" panose="020B0604020202020204" pitchFamily="34" charset="0"/>
                <a:cs typeface="Arial" panose="020B0604020202020204" pitchFamily="34" charset="0"/>
              </a:rPr>
              <a:t>GFSv15 and v16 both fail to capture the strength of the low-level inversion and end up way too warm at the lowest levels</a:t>
            </a:r>
          </a:p>
          <a:p>
            <a:pPr marL="434340" indent="-34290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434340" indent="-342900">
              <a:buFont typeface="Arial" panose="020B0604020202020204" pitchFamily="34" charset="0"/>
              <a:buChar char="•"/>
            </a:pPr>
            <a:r>
              <a:rPr lang="en-US" dirty="0">
                <a:latin typeface="Arial" panose="020B0604020202020204" pitchFamily="34" charset="0"/>
                <a:cs typeface="Arial" panose="020B0604020202020204" pitchFamily="34" charset="0"/>
              </a:rPr>
              <a:t>GFSv16 appears slightly (correctly) cooler than v15 in the low levels</a:t>
            </a:r>
          </a:p>
        </p:txBody>
      </p:sp>
      <p:sp>
        <p:nvSpPr>
          <p:cNvPr id="16" name="TextBox 15">
            <a:extLst>
              <a:ext uri="{FF2B5EF4-FFF2-40B4-BE49-F238E27FC236}">
                <a16:creationId xmlns:a16="http://schemas.microsoft.com/office/drawing/2014/main" id="{271E4825-6878-D445-BAC1-BB5F08C0AACA}"/>
              </a:ext>
            </a:extLst>
          </p:cNvPr>
          <p:cNvSpPr txBox="1"/>
          <p:nvPr/>
        </p:nvSpPr>
        <p:spPr>
          <a:xfrm>
            <a:off x="8062332" y="1452211"/>
            <a:ext cx="3630738" cy="461665"/>
          </a:xfrm>
          <a:prstGeom prst="rect">
            <a:avLst/>
          </a:prstGeom>
          <a:noFill/>
        </p:spPr>
        <p:txBody>
          <a:bodyPr wrap="none" rtlCol="0">
            <a:spAutoFit/>
          </a:bodyPr>
          <a:lstStyle/>
          <a:p>
            <a:r>
              <a:rPr lang="en-US" sz="2400" b="1" dirty="0">
                <a:latin typeface="Arial" panose="020B0604020202020204" pitchFamily="34" charset="0"/>
                <a:cs typeface="Arial" panose="020B0604020202020204" pitchFamily="34" charset="0"/>
              </a:rPr>
              <a:t>Salt Lake City, UT   SLC</a:t>
            </a:r>
          </a:p>
        </p:txBody>
      </p:sp>
      <p:sp>
        <p:nvSpPr>
          <p:cNvPr id="17" name="TextBox 16">
            <a:extLst>
              <a:ext uri="{FF2B5EF4-FFF2-40B4-BE49-F238E27FC236}">
                <a16:creationId xmlns:a16="http://schemas.microsoft.com/office/drawing/2014/main" id="{6872B651-BBDE-D240-BADC-7502CCF6C2B7}"/>
              </a:ext>
            </a:extLst>
          </p:cNvPr>
          <p:cNvSpPr txBox="1"/>
          <p:nvPr/>
        </p:nvSpPr>
        <p:spPr>
          <a:xfrm>
            <a:off x="5328928" y="2144210"/>
            <a:ext cx="1153714" cy="1200329"/>
          </a:xfrm>
          <a:prstGeom prst="rect">
            <a:avLst/>
          </a:prstGeom>
          <a:noFill/>
        </p:spPr>
        <p:txBody>
          <a:bodyPr wrap="none" rtlCol="0">
            <a:spAutoFit/>
          </a:bodyPr>
          <a:lstStyle/>
          <a:p>
            <a:r>
              <a:rPr lang="en-US" sz="2400" b="1" dirty="0"/>
              <a:t>OBS</a:t>
            </a:r>
          </a:p>
          <a:p>
            <a:r>
              <a:rPr lang="en-US" sz="2400" b="1" dirty="0">
                <a:solidFill>
                  <a:srgbClr val="0520FC"/>
                </a:solidFill>
              </a:rPr>
              <a:t>GFSV15</a:t>
            </a:r>
          </a:p>
          <a:p>
            <a:r>
              <a:rPr lang="en-US" sz="2400" b="1" dirty="0">
                <a:solidFill>
                  <a:srgbClr val="FF0000"/>
                </a:solidFill>
              </a:rPr>
              <a:t>GFSv16</a:t>
            </a:r>
          </a:p>
        </p:txBody>
      </p:sp>
    </p:spTree>
    <p:extLst>
      <p:ext uri="{BB962C8B-B14F-4D97-AF65-F5344CB8AC3E}">
        <p14:creationId xmlns:p14="http://schemas.microsoft.com/office/powerpoint/2010/main" val="3129630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10744" y="450911"/>
            <a:ext cx="11166101" cy="656209"/>
          </a:xfrm>
          <a:prstGeom prst="rect">
            <a:avLst/>
          </a:prstGeom>
          <a:solidFill>
            <a:srgbClr val="226BAB"/>
          </a:solidFill>
          <a:ln>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sz="3000" dirty="0">
              <a:latin typeface="Arial" panose="020B0604020202020204" pitchFamily="34" charset="0"/>
              <a:cs typeface="Arial" panose="020B0604020202020204" pitchFamily="34" charset="0"/>
            </a:endParaRPr>
          </a:p>
        </p:txBody>
      </p:sp>
      <p:sp>
        <p:nvSpPr>
          <p:cNvPr id="9" name="TextBox 8"/>
          <p:cNvSpPr txBox="1"/>
          <p:nvPr/>
        </p:nvSpPr>
        <p:spPr>
          <a:xfrm>
            <a:off x="510743" y="48930"/>
            <a:ext cx="11166101" cy="353921"/>
          </a:xfrm>
          <a:prstGeom prst="rect">
            <a:avLst/>
          </a:prstGeom>
          <a:solidFill>
            <a:srgbClr val="5BA4E3"/>
          </a:solidFill>
        </p:spPr>
        <p:txBody>
          <a:bodyPr wrap="square" lIns="121899" tIns="60949" rIns="121899" bIns="60949" rtlCol="0">
            <a:spAutoFit/>
          </a:bodyPr>
          <a:lstStyle/>
          <a:p>
            <a:pPr algn="ctr"/>
            <a:r>
              <a:rPr lang="en-US" sz="1500" dirty="0">
                <a:solidFill>
                  <a:srgbClr val="1A467F"/>
                </a:solidFill>
                <a:latin typeface="Avenir Book"/>
                <a:cs typeface="Avenir Book"/>
              </a:rPr>
              <a:t>NATIONAL OCEANIC AND ATMOSPHERIC ADMINISTRATION</a:t>
            </a:r>
          </a:p>
        </p:txBody>
      </p:sp>
      <p:sp>
        <p:nvSpPr>
          <p:cNvPr id="10" name="Oval 9"/>
          <p:cNvSpPr>
            <a:spLocks noChangeAspect="1"/>
          </p:cNvSpPr>
          <p:nvPr/>
        </p:nvSpPr>
        <p:spPr>
          <a:xfrm>
            <a:off x="50032" y="27613"/>
            <a:ext cx="1137374" cy="1190436"/>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a:p>
        </p:txBody>
      </p:sp>
      <p:pic>
        <p:nvPicPr>
          <p:cNvPr id="11" name="Picture 10" descr="2000px-Seal_of_the_United_States_Department_of_Commerce.sv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032" y="80672"/>
            <a:ext cx="1064518" cy="1064195"/>
          </a:xfrm>
          <a:prstGeom prst="rect">
            <a:avLst/>
          </a:prstGeom>
        </p:spPr>
      </p:pic>
      <p:sp>
        <p:nvSpPr>
          <p:cNvPr id="13" name="Oval 12"/>
          <p:cNvSpPr>
            <a:spLocks/>
          </p:cNvSpPr>
          <p:nvPr/>
        </p:nvSpPr>
        <p:spPr>
          <a:xfrm>
            <a:off x="11089584" y="0"/>
            <a:ext cx="1102416" cy="1111783"/>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a:p>
        </p:txBody>
      </p:sp>
      <p:pic>
        <p:nvPicPr>
          <p:cNvPr id="14" name="Picture 13" descr="1024px-NOAA_logo.svg.png"/>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1149099" y="78973"/>
            <a:ext cx="975215" cy="983501"/>
          </a:xfrm>
          <a:prstGeom prst="rect">
            <a:avLst/>
          </a:prstGeom>
        </p:spPr>
      </p:pic>
      <p:sp>
        <p:nvSpPr>
          <p:cNvPr id="15" name="TextBox 14"/>
          <p:cNvSpPr txBox="1"/>
          <p:nvPr/>
        </p:nvSpPr>
        <p:spPr>
          <a:xfrm>
            <a:off x="0" y="432140"/>
            <a:ext cx="12192000" cy="646309"/>
          </a:xfrm>
          <a:prstGeom prst="rect">
            <a:avLst/>
          </a:prstGeom>
          <a:noFill/>
        </p:spPr>
        <p:txBody>
          <a:bodyPr wrap="square" lIns="121899" tIns="60949" rIns="121899" bIns="60949" rtlCol="0">
            <a:spAutoFit/>
          </a:bodyPr>
          <a:lstStyle/>
          <a:p>
            <a:pPr algn="ctr"/>
            <a:r>
              <a:rPr lang="en-US" sz="3400" b="1" dirty="0">
                <a:solidFill>
                  <a:schemeClr val="bg1"/>
                </a:solidFill>
                <a:latin typeface="Arial"/>
                <a:cs typeface="Arial"/>
              </a:rPr>
              <a:t>Cold Air Damming</a:t>
            </a:r>
          </a:p>
        </p:txBody>
      </p:sp>
      <p:sp>
        <p:nvSpPr>
          <p:cNvPr id="17" name="Content Placeholder 2">
            <a:extLst>
              <a:ext uri="{FF2B5EF4-FFF2-40B4-BE49-F238E27FC236}">
                <a16:creationId xmlns:a16="http://schemas.microsoft.com/office/drawing/2014/main" id="{6E7E616F-6214-ED4E-BF20-1A6350E7A99B}"/>
              </a:ext>
            </a:extLst>
          </p:cNvPr>
          <p:cNvSpPr txBox="1">
            <a:spLocks/>
          </p:cNvSpPr>
          <p:nvPr/>
        </p:nvSpPr>
        <p:spPr>
          <a:xfrm>
            <a:off x="1344303" y="1836777"/>
            <a:ext cx="9498980"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lnSpc>
                <a:spcPct val="100000"/>
              </a:lnSpc>
              <a:buFont typeface="Arial" panose="020B0604020202020204" pitchFamily="34" charset="0"/>
              <a:buChar char="•"/>
            </a:pPr>
            <a:r>
              <a:rPr lang="en-US" sz="2800" dirty="0">
                <a:latin typeface="Arial" panose="020B0604020202020204" pitchFamily="34" charset="0"/>
                <a:cs typeface="Arial" panose="020B0604020202020204" pitchFamily="34" charset="0"/>
              </a:rPr>
              <a:t>Cold air damming events have always been a major weakness of the GFS, likely connected to the systematic problems with developing/maintaining inversions</a:t>
            </a:r>
          </a:p>
          <a:p>
            <a:pPr marL="342900" indent="-342900" algn="l">
              <a:lnSpc>
                <a:spcPct val="100000"/>
              </a:lnSpc>
              <a:buFont typeface="Arial" panose="020B0604020202020204" pitchFamily="34" charset="0"/>
              <a:buChar char="•"/>
            </a:pPr>
            <a:r>
              <a:rPr lang="en-US" sz="2800" dirty="0">
                <a:latin typeface="Arial" panose="020B0604020202020204" pitchFamily="34" charset="0"/>
                <a:cs typeface="Arial" panose="020B0604020202020204" pitchFamily="34" charset="0"/>
              </a:rPr>
              <a:t>Cold air damming events have always been known as a strength of the NAM, especially the NAM Nest</a:t>
            </a:r>
          </a:p>
          <a:p>
            <a:pPr marL="342900" indent="-342900" algn="l">
              <a:lnSpc>
                <a:spcPct val="100000"/>
              </a:lnSpc>
              <a:buFont typeface="Arial" panose="020B0604020202020204" pitchFamily="34" charset="0"/>
              <a:buChar char="•"/>
            </a:pPr>
            <a:r>
              <a:rPr lang="en-US" sz="2800" dirty="0">
                <a:latin typeface="Arial" panose="020B0604020202020204" pitchFamily="34" charset="0"/>
                <a:cs typeface="Arial" panose="020B0604020202020204" pitchFamily="34" charset="0"/>
              </a:rPr>
              <a:t>There has always been some thought that vertical resolution in the boundary layer helps with modeling shallow cold air masses, so there is perhaps some hope with the extra vertical layers in GFSv16</a:t>
            </a:r>
          </a:p>
        </p:txBody>
      </p:sp>
    </p:spTree>
    <p:extLst>
      <p:ext uri="{BB962C8B-B14F-4D97-AF65-F5344CB8AC3E}">
        <p14:creationId xmlns:p14="http://schemas.microsoft.com/office/powerpoint/2010/main" val="4227531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10744" y="450911"/>
            <a:ext cx="11166101" cy="656209"/>
          </a:xfrm>
          <a:prstGeom prst="rect">
            <a:avLst/>
          </a:prstGeom>
          <a:solidFill>
            <a:srgbClr val="226BAB"/>
          </a:solidFill>
          <a:ln>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sz="3000" dirty="0">
              <a:latin typeface="Arial" panose="020B0604020202020204" pitchFamily="34" charset="0"/>
              <a:cs typeface="Arial" panose="020B0604020202020204" pitchFamily="34" charset="0"/>
            </a:endParaRPr>
          </a:p>
        </p:txBody>
      </p:sp>
      <p:sp>
        <p:nvSpPr>
          <p:cNvPr id="9" name="TextBox 8"/>
          <p:cNvSpPr txBox="1"/>
          <p:nvPr/>
        </p:nvSpPr>
        <p:spPr>
          <a:xfrm>
            <a:off x="510743" y="48930"/>
            <a:ext cx="11166101" cy="353921"/>
          </a:xfrm>
          <a:prstGeom prst="rect">
            <a:avLst/>
          </a:prstGeom>
          <a:solidFill>
            <a:srgbClr val="5BA4E3"/>
          </a:solidFill>
        </p:spPr>
        <p:txBody>
          <a:bodyPr wrap="square" lIns="121899" tIns="60949" rIns="121899" bIns="60949" rtlCol="0">
            <a:spAutoFit/>
          </a:bodyPr>
          <a:lstStyle/>
          <a:p>
            <a:pPr algn="ctr"/>
            <a:r>
              <a:rPr lang="en-US" sz="1500" dirty="0">
                <a:solidFill>
                  <a:srgbClr val="1A467F"/>
                </a:solidFill>
                <a:latin typeface="Avenir Book"/>
                <a:cs typeface="Avenir Book"/>
              </a:rPr>
              <a:t>NATIONAL OCEANIC AND ATMOSPHERIC ADMINISTRATION</a:t>
            </a:r>
          </a:p>
        </p:txBody>
      </p:sp>
      <p:sp>
        <p:nvSpPr>
          <p:cNvPr id="10" name="Oval 9"/>
          <p:cNvSpPr>
            <a:spLocks noChangeAspect="1"/>
          </p:cNvSpPr>
          <p:nvPr/>
        </p:nvSpPr>
        <p:spPr>
          <a:xfrm>
            <a:off x="50032" y="27613"/>
            <a:ext cx="1137374" cy="1190436"/>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a:p>
        </p:txBody>
      </p:sp>
      <p:pic>
        <p:nvPicPr>
          <p:cNvPr id="11" name="Picture 10" descr="2000px-Seal_of_the_United_States_Department_of_Commerce.sv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032" y="80672"/>
            <a:ext cx="1064518" cy="1064195"/>
          </a:xfrm>
          <a:prstGeom prst="rect">
            <a:avLst/>
          </a:prstGeom>
        </p:spPr>
      </p:pic>
      <p:sp>
        <p:nvSpPr>
          <p:cNvPr id="13" name="Oval 12"/>
          <p:cNvSpPr>
            <a:spLocks/>
          </p:cNvSpPr>
          <p:nvPr/>
        </p:nvSpPr>
        <p:spPr>
          <a:xfrm>
            <a:off x="11089584" y="0"/>
            <a:ext cx="1102416" cy="1111783"/>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a:p>
        </p:txBody>
      </p:sp>
      <p:pic>
        <p:nvPicPr>
          <p:cNvPr id="14" name="Picture 13" descr="1024px-NOAA_logo.svg.png"/>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1149099" y="78973"/>
            <a:ext cx="975215" cy="983501"/>
          </a:xfrm>
          <a:prstGeom prst="rect">
            <a:avLst/>
          </a:prstGeom>
        </p:spPr>
      </p:pic>
      <p:sp>
        <p:nvSpPr>
          <p:cNvPr id="15" name="TextBox 14"/>
          <p:cNvSpPr txBox="1"/>
          <p:nvPr/>
        </p:nvSpPr>
        <p:spPr>
          <a:xfrm>
            <a:off x="0" y="432140"/>
            <a:ext cx="12192000" cy="646309"/>
          </a:xfrm>
          <a:prstGeom prst="rect">
            <a:avLst/>
          </a:prstGeom>
          <a:noFill/>
        </p:spPr>
        <p:txBody>
          <a:bodyPr wrap="square" lIns="121899" tIns="60949" rIns="121899" bIns="60949" rtlCol="0">
            <a:spAutoFit/>
          </a:bodyPr>
          <a:lstStyle/>
          <a:p>
            <a:pPr algn="ctr"/>
            <a:r>
              <a:rPr lang="en-US" sz="3400" b="1" dirty="0">
                <a:solidFill>
                  <a:schemeClr val="bg1"/>
                </a:solidFill>
                <a:latin typeface="Arial"/>
                <a:cs typeface="Arial"/>
              </a:rPr>
              <a:t>Cold Air Damming Example</a:t>
            </a:r>
          </a:p>
        </p:txBody>
      </p:sp>
      <p:sp>
        <p:nvSpPr>
          <p:cNvPr id="12" name="TextBox 11">
            <a:extLst>
              <a:ext uri="{FF2B5EF4-FFF2-40B4-BE49-F238E27FC236}">
                <a16:creationId xmlns:a16="http://schemas.microsoft.com/office/drawing/2014/main" id="{7747EFEE-AB25-DA46-ACB1-089AF33A072C}"/>
              </a:ext>
            </a:extLst>
          </p:cNvPr>
          <p:cNvSpPr txBox="1"/>
          <p:nvPr/>
        </p:nvSpPr>
        <p:spPr>
          <a:xfrm>
            <a:off x="7682459" y="1859339"/>
            <a:ext cx="4146155" cy="3693319"/>
          </a:xfrm>
          <a:prstGeom prst="rect">
            <a:avLst/>
          </a:prstGeom>
          <a:noFill/>
        </p:spPr>
        <p:txBody>
          <a:bodyPr wrap="square" rtlCol="0">
            <a:spAutoFit/>
          </a:bodyPr>
          <a:lstStyle/>
          <a:p>
            <a:pPr marL="91440"/>
            <a:r>
              <a:rPr lang="en-US" dirty="0">
                <a:latin typeface="Arial"/>
                <a:cs typeface="Arial"/>
              </a:rPr>
              <a:t>Init: 12Z 3 February 2020</a:t>
            </a:r>
          </a:p>
          <a:p>
            <a:pPr marL="91440"/>
            <a:r>
              <a:rPr lang="en-US" dirty="0">
                <a:latin typeface="Arial"/>
                <a:cs typeface="Arial"/>
              </a:rPr>
              <a:t>Valid: 12Z 6 February 2020 (F072)</a:t>
            </a:r>
          </a:p>
          <a:p>
            <a:pPr marL="91440"/>
            <a:endParaRPr lang="en-US" dirty="0">
              <a:latin typeface="Arial"/>
              <a:cs typeface="Arial"/>
            </a:endParaRPr>
          </a:p>
          <a:p>
            <a:pPr marL="434340" indent="-342900">
              <a:buFont typeface="Arial" panose="020B0604020202020204" pitchFamily="34" charset="0"/>
              <a:buChar char="•"/>
            </a:pPr>
            <a:r>
              <a:rPr lang="en-US" dirty="0">
                <a:latin typeface="Arial"/>
                <a:cs typeface="Arial"/>
              </a:rPr>
              <a:t>It’s very clear than v16 is correctly colder than v15 across the VA/MD/DE area where the cold air is dammed up against the Appalachians;  the difference field is incredibly impressive across VA</a:t>
            </a:r>
          </a:p>
          <a:p>
            <a:pPr marL="91440"/>
            <a:endParaRPr lang="en-US" dirty="0">
              <a:latin typeface="Arial"/>
              <a:cs typeface="Arial"/>
            </a:endParaRPr>
          </a:p>
          <a:p>
            <a:pPr marL="434340" indent="-342900">
              <a:buFont typeface="Arial" panose="020B0604020202020204" pitchFamily="34" charset="0"/>
              <a:buChar char="•"/>
            </a:pPr>
            <a:r>
              <a:rPr lang="en-US" dirty="0">
                <a:latin typeface="Arial"/>
                <a:cs typeface="Arial"/>
              </a:rPr>
              <a:t>V16 is also clearly better with the push of warmer air on the west side of the Appalachians</a:t>
            </a:r>
          </a:p>
        </p:txBody>
      </p:sp>
      <p:pic>
        <p:nvPicPr>
          <p:cNvPr id="16" name="Picture 15">
            <a:extLst>
              <a:ext uri="{FF2B5EF4-FFF2-40B4-BE49-F238E27FC236}">
                <a16:creationId xmlns:a16="http://schemas.microsoft.com/office/drawing/2014/main" id="{8899638F-AA51-6447-9FE0-5E8A250C1557}"/>
              </a:ext>
            </a:extLst>
          </p:cNvPr>
          <p:cNvPicPr>
            <a:picLocks noChangeAspect="1"/>
          </p:cNvPicPr>
          <p:nvPr/>
        </p:nvPicPr>
        <p:blipFill>
          <a:blip r:embed="rId4"/>
          <a:stretch>
            <a:fillRect/>
          </a:stretch>
        </p:blipFill>
        <p:spPr>
          <a:xfrm>
            <a:off x="1187406" y="1266979"/>
            <a:ext cx="5335549" cy="5293371"/>
          </a:xfrm>
          <a:prstGeom prst="rect">
            <a:avLst/>
          </a:prstGeom>
        </p:spPr>
      </p:pic>
    </p:spTree>
    <p:extLst>
      <p:ext uri="{BB962C8B-B14F-4D97-AF65-F5344CB8AC3E}">
        <p14:creationId xmlns:p14="http://schemas.microsoft.com/office/powerpoint/2010/main" val="12606564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10744" y="450911"/>
            <a:ext cx="11166101" cy="656209"/>
          </a:xfrm>
          <a:prstGeom prst="rect">
            <a:avLst/>
          </a:prstGeom>
          <a:solidFill>
            <a:srgbClr val="226BAB"/>
          </a:solidFill>
          <a:ln>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sz="3000" dirty="0">
              <a:latin typeface="Arial" panose="020B0604020202020204" pitchFamily="34" charset="0"/>
              <a:cs typeface="Arial" panose="020B0604020202020204" pitchFamily="34" charset="0"/>
            </a:endParaRPr>
          </a:p>
        </p:txBody>
      </p:sp>
      <p:sp>
        <p:nvSpPr>
          <p:cNvPr id="9" name="TextBox 8"/>
          <p:cNvSpPr txBox="1"/>
          <p:nvPr/>
        </p:nvSpPr>
        <p:spPr>
          <a:xfrm>
            <a:off x="510743" y="48930"/>
            <a:ext cx="11166101" cy="353921"/>
          </a:xfrm>
          <a:prstGeom prst="rect">
            <a:avLst/>
          </a:prstGeom>
          <a:solidFill>
            <a:srgbClr val="5BA4E3"/>
          </a:solidFill>
        </p:spPr>
        <p:txBody>
          <a:bodyPr wrap="square" lIns="121899" tIns="60949" rIns="121899" bIns="60949" rtlCol="0">
            <a:spAutoFit/>
          </a:bodyPr>
          <a:lstStyle/>
          <a:p>
            <a:pPr algn="ctr"/>
            <a:r>
              <a:rPr lang="en-US" sz="1500" dirty="0">
                <a:solidFill>
                  <a:srgbClr val="1A467F"/>
                </a:solidFill>
                <a:latin typeface="Avenir Book"/>
                <a:cs typeface="Avenir Book"/>
              </a:rPr>
              <a:t>NATIONAL OCEANIC AND ATMOSPHERIC ADMINISTRATION</a:t>
            </a:r>
          </a:p>
        </p:txBody>
      </p:sp>
      <p:sp>
        <p:nvSpPr>
          <p:cNvPr id="10" name="Oval 9"/>
          <p:cNvSpPr>
            <a:spLocks noChangeAspect="1"/>
          </p:cNvSpPr>
          <p:nvPr/>
        </p:nvSpPr>
        <p:spPr>
          <a:xfrm>
            <a:off x="50032" y="27613"/>
            <a:ext cx="1137374" cy="1190436"/>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a:p>
        </p:txBody>
      </p:sp>
      <p:pic>
        <p:nvPicPr>
          <p:cNvPr id="11" name="Picture 10" descr="2000px-Seal_of_the_United_States_Department_of_Commerce.sv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032" y="80672"/>
            <a:ext cx="1064518" cy="1064195"/>
          </a:xfrm>
          <a:prstGeom prst="rect">
            <a:avLst/>
          </a:prstGeom>
        </p:spPr>
      </p:pic>
      <p:sp>
        <p:nvSpPr>
          <p:cNvPr id="13" name="Oval 12"/>
          <p:cNvSpPr>
            <a:spLocks/>
          </p:cNvSpPr>
          <p:nvPr/>
        </p:nvSpPr>
        <p:spPr>
          <a:xfrm>
            <a:off x="11089584" y="0"/>
            <a:ext cx="1102416" cy="1111783"/>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a:p>
        </p:txBody>
      </p:sp>
      <p:pic>
        <p:nvPicPr>
          <p:cNvPr id="14" name="Picture 13" descr="1024px-NOAA_logo.svg.png"/>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1149099" y="78973"/>
            <a:ext cx="975215" cy="983501"/>
          </a:xfrm>
          <a:prstGeom prst="rect">
            <a:avLst/>
          </a:prstGeom>
        </p:spPr>
      </p:pic>
      <p:sp>
        <p:nvSpPr>
          <p:cNvPr id="15" name="TextBox 14"/>
          <p:cNvSpPr txBox="1"/>
          <p:nvPr/>
        </p:nvSpPr>
        <p:spPr>
          <a:xfrm>
            <a:off x="0" y="432140"/>
            <a:ext cx="12192000" cy="646309"/>
          </a:xfrm>
          <a:prstGeom prst="rect">
            <a:avLst/>
          </a:prstGeom>
          <a:noFill/>
        </p:spPr>
        <p:txBody>
          <a:bodyPr wrap="square" lIns="121899" tIns="60949" rIns="121899" bIns="60949" rtlCol="0">
            <a:spAutoFit/>
          </a:bodyPr>
          <a:lstStyle/>
          <a:p>
            <a:pPr algn="ctr"/>
            <a:r>
              <a:rPr lang="en-US" sz="3400" b="1" dirty="0">
                <a:solidFill>
                  <a:schemeClr val="bg1"/>
                </a:solidFill>
                <a:latin typeface="Arial"/>
                <a:cs typeface="Arial"/>
              </a:rPr>
              <a:t>Cold Air Damming Example</a:t>
            </a:r>
          </a:p>
        </p:txBody>
      </p:sp>
      <p:sp>
        <p:nvSpPr>
          <p:cNvPr id="12" name="TextBox 11">
            <a:extLst>
              <a:ext uri="{FF2B5EF4-FFF2-40B4-BE49-F238E27FC236}">
                <a16:creationId xmlns:a16="http://schemas.microsoft.com/office/drawing/2014/main" id="{7747EFEE-AB25-DA46-ACB1-089AF33A072C}"/>
              </a:ext>
            </a:extLst>
          </p:cNvPr>
          <p:cNvSpPr txBox="1"/>
          <p:nvPr/>
        </p:nvSpPr>
        <p:spPr>
          <a:xfrm>
            <a:off x="7660156" y="1753343"/>
            <a:ext cx="4146155" cy="4524315"/>
          </a:xfrm>
          <a:prstGeom prst="rect">
            <a:avLst/>
          </a:prstGeom>
          <a:noFill/>
        </p:spPr>
        <p:txBody>
          <a:bodyPr wrap="square" rtlCol="0">
            <a:spAutoFit/>
          </a:bodyPr>
          <a:lstStyle/>
          <a:p>
            <a:pPr marL="91440"/>
            <a:r>
              <a:rPr lang="en-US" dirty="0">
                <a:latin typeface="Arial"/>
                <a:cs typeface="Arial"/>
              </a:rPr>
              <a:t>Init: 12Z 4 February 2020</a:t>
            </a:r>
          </a:p>
          <a:p>
            <a:pPr marL="91440"/>
            <a:r>
              <a:rPr lang="en-US" dirty="0">
                <a:latin typeface="Arial"/>
                <a:cs typeface="Arial"/>
              </a:rPr>
              <a:t>Valid: 12Z 6 February 2020 (F048)</a:t>
            </a:r>
          </a:p>
          <a:p>
            <a:pPr marL="91440"/>
            <a:endParaRPr lang="en-US" dirty="0">
              <a:latin typeface="Arial"/>
              <a:cs typeface="Arial"/>
            </a:endParaRPr>
          </a:p>
          <a:p>
            <a:pPr marL="434340" indent="-342900">
              <a:buFont typeface="Arial" panose="020B0604020202020204" pitchFamily="34" charset="0"/>
              <a:buChar char="•"/>
            </a:pPr>
            <a:r>
              <a:rPr lang="en-US" dirty="0">
                <a:latin typeface="Arial"/>
                <a:cs typeface="Arial"/>
              </a:rPr>
              <a:t>It’s very clear than v16 is correctly colder than v15 across the VA/MD/DE area where the cold air is dammed up against the Appalachians</a:t>
            </a:r>
          </a:p>
          <a:p>
            <a:pPr marL="91440"/>
            <a:endParaRPr lang="en-US" dirty="0">
              <a:latin typeface="Arial"/>
              <a:cs typeface="Arial"/>
            </a:endParaRPr>
          </a:p>
          <a:p>
            <a:pPr marL="434340" indent="-342900">
              <a:buFont typeface="Arial" panose="020B0604020202020204" pitchFamily="34" charset="0"/>
              <a:buChar char="•"/>
            </a:pPr>
            <a:r>
              <a:rPr lang="en-US" dirty="0">
                <a:latin typeface="Arial"/>
                <a:cs typeface="Arial"/>
              </a:rPr>
              <a:t>V15 is also clearly better with the push of warmer air on the west side of the Appalachians</a:t>
            </a:r>
          </a:p>
          <a:p>
            <a:pPr marL="91440"/>
            <a:endParaRPr lang="en-US" dirty="0">
              <a:latin typeface="Arial"/>
              <a:cs typeface="Arial"/>
            </a:endParaRPr>
          </a:p>
          <a:p>
            <a:pPr marL="434340" indent="-342900">
              <a:buFont typeface="Arial" panose="020B0604020202020204" pitchFamily="34" charset="0"/>
              <a:buChar char="•"/>
            </a:pPr>
            <a:r>
              <a:rPr lang="en-US" dirty="0">
                <a:latin typeface="Arial"/>
                <a:cs typeface="Arial"/>
              </a:rPr>
              <a:t>V15 is much improved over its f72 forecast, but v16 is still clearly an improvement</a:t>
            </a:r>
          </a:p>
        </p:txBody>
      </p:sp>
      <p:pic>
        <p:nvPicPr>
          <p:cNvPr id="17" name="Picture 16">
            <a:extLst>
              <a:ext uri="{FF2B5EF4-FFF2-40B4-BE49-F238E27FC236}">
                <a16:creationId xmlns:a16="http://schemas.microsoft.com/office/drawing/2014/main" id="{C3C561D0-0494-AD4D-8DAC-8B8AA7137C61}"/>
              </a:ext>
            </a:extLst>
          </p:cNvPr>
          <p:cNvPicPr>
            <a:picLocks noChangeAspect="1"/>
          </p:cNvPicPr>
          <p:nvPr/>
        </p:nvPicPr>
        <p:blipFill>
          <a:blip r:embed="rId4"/>
          <a:stretch>
            <a:fillRect/>
          </a:stretch>
        </p:blipFill>
        <p:spPr>
          <a:xfrm>
            <a:off x="1187406" y="1266979"/>
            <a:ext cx="5273154" cy="5231469"/>
          </a:xfrm>
          <a:prstGeom prst="rect">
            <a:avLst/>
          </a:prstGeom>
        </p:spPr>
      </p:pic>
    </p:spTree>
    <p:extLst>
      <p:ext uri="{BB962C8B-B14F-4D97-AF65-F5344CB8AC3E}">
        <p14:creationId xmlns:p14="http://schemas.microsoft.com/office/powerpoint/2010/main" val="15185704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10744" y="450911"/>
            <a:ext cx="11166101" cy="656209"/>
          </a:xfrm>
          <a:prstGeom prst="rect">
            <a:avLst/>
          </a:prstGeom>
          <a:solidFill>
            <a:srgbClr val="226BAB"/>
          </a:solidFill>
          <a:ln>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sz="3000" dirty="0">
              <a:latin typeface="Arial" panose="020B0604020202020204" pitchFamily="34" charset="0"/>
              <a:cs typeface="Arial" panose="020B0604020202020204" pitchFamily="34" charset="0"/>
            </a:endParaRPr>
          </a:p>
        </p:txBody>
      </p:sp>
      <p:sp>
        <p:nvSpPr>
          <p:cNvPr id="9" name="TextBox 8"/>
          <p:cNvSpPr txBox="1"/>
          <p:nvPr/>
        </p:nvSpPr>
        <p:spPr>
          <a:xfrm>
            <a:off x="510743" y="48930"/>
            <a:ext cx="11166101" cy="353921"/>
          </a:xfrm>
          <a:prstGeom prst="rect">
            <a:avLst/>
          </a:prstGeom>
          <a:solidFill>
            <a:srgbClr val="5BA4E3"/>
          </a:solidFill>
        </p:spPr>
        <p:txBody>
          <a:bodyPr wrap="square" lIns="121899" tIns="60949" rIns="121899" bIns="60949" rtlCol="0">
            <a:spAutoFit/>
          </a:bodyPr>
          <a:lstStyle/>
          <a:p>
            <a:pPr algn="ctr"/>
            <a:r>
              <a:rPr lang="en-US" sz="1500" dirty="0">
                <a:solidFill>
                  <a:srgbClr val="1A467F"/>
                </a:solidFill>
                <a:latin typeface="Avenir Book"/>
                <a:cs typeface="Avenir Book"/>
              </a:rPr>
              <a:t>NATIONAL OCEANIC AND ATMOSPHERIC ADMINISTRATION</a:t>
            </a:r>
          </a:p>
        </p:txBody>
      </p:sp>
      <p:sp>
        <p:nvSpPr>
          <p:cNvPr id="10" name="Oval 9"/>
          <p:cNvSpPr>
            <a:spLocks noChangeAspect="1"/>
          </p:cNvSpPr>
          <p:nvPr/>
        </p:nvSpPr>
        <p:spPr>
          <a:xfrm>
            <a:off x="50032" y="27613"/>
            <a:ext cx="1137374" cy="1190436"/>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a:p>
        </p:txBody>
      </p:sp>
      <p:pic>
        <p:nvPicPr>
          <p:cNvPr id="11" name="Picture 10" descr="2000px-Seal_of_the_United_States_Department_of_Commerce.sv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032" y="80672"/>
            <a:ext cx="1064518" cy="1064195"/>
          </a:xfrm>
          <a:prstGeom prst="rect">
            <a:avLst/>
          </a:prstGeom>
        </p:spPr>
      </p:pic>
      <p:sp>
        <p:nvSpPr>
          <p:cNvPr id="13" name="Oval 12"/>
          <p:cNvSpPr>
            <a:spLocks/>
          </p:cNvSpPr>
          <p:nvPr/>
        </p:nvSpPr>
        <p:spPr>
          <a:xfrm>
            <a:off x="11089584" y="0"/>
            <a:ext cx="1102416" cy="1111783"/>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a:p>
        </p:txBody>
      </p:sp>
      <p:pic>
        <p:nvPicPr>
          <p:cNvPr id="14" name="Picture 13" descr="1024px-NOAA_logo.svg.png"/>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1149099" y="78973"/>
            <a:ext cx="975215" cy="983501"/>
          </a:xfrm>
          <a:prstGeom prst="rect">
            <a:avLst/>
          </a:prstGeom>
        </p:spPr>
      </p:pic>
      <p:sp>
        <p:nvSpPr>
          <p:cNvPr id="15" name="TextBox 14"/>
          <p:cNvSpPr txBox="1"/>
          <p:nvPr/>
        </p:nvSpPr>
        <p:spPr>
          <a:xfrm>
            <a:off x="0" y="432140"/>
            <a:ext cx="12192000" cy="646309"/>
          </a:xfrm>
          <a:prstGeom prst="rect">
            <a:avLst/>
          </a:prstGeom>
          <a:noFill/>
        </p:spPr>
        <p:txBody>
          <a:bodyPr wrap="square" lIns="121899" tIns="60949" rIns="121899" bIns="60949" rtlCol="0">
            <a:spAutoFit/>
          </a:bodyPr>
          <a:lstStyle/>
          <a:p>
            <a:pPr algn="ctr"/>
            <a:r>
              <a:rPr lang="en-US" sz="3400" b="1" dirty="0">
                <a:solidFill>
                  <a:schemeClr val="bg1"/>
                </a:solidFill>
                <a:latin typeface="Arial"/>
                <a:cs typeface="Arial"/>
              </a:rPr>
              <a:t>Cold Air Damming Example</a:t>
            </a:r>
          </a:p>
        </p:txBody>
      </p:sp>
      <p:sp>
        <p:nvSpPr>
          <p:cNvPr id="12" name="TextBox 11">
            <a:extLst>
              <a:ext uri="{FF2B5EF4-FFF2-40B4-BE49-F238E27FC236}">
                <a16:creationId xmlns:a16="http://schemas.microsoft.com/office/drawing/2014/main" id="{7747EFEE-AB25-DA46-ACB1-089AF33A072C}"/>
              </a:ext>
            </a:extLst>
          </p:cNvPr>
          <p:cNvSpPr txBox="1"/>
          <p:nvPr/>
        </p:nvSpPr>
        <p:spPr>
          <a:xfrm>
            <a:off x="7660157" y="1998670"/>
            <a:ext cx="4146155" cy="2862322"/>
          </a:xfrm>
          <a:prstGeom prst="rect">
            <a:avLst/>
          </a:prstGeom>
          <a:noFill/>
        </p:spPr>
        <p:txBody>
          <a:bodyPr wrap="square" rtlCol="0">
            <a:spAutoFit/>
          </a:bodyPr>
          <a:lstStyle/>
          <a:p>
            <a:pPr marL="91440"/>
            <a:r>
              <a:rPr lang="en-US" dirty="0">
                <a:latin typeface="Arial"/>
                <a:cs typeface="Arial"/>
              </a:rPr>
              <a:t>Init: 12Z 5 February 2020</a:t>
            </a:r>
          </a:p>
          <a:p>
            <a:pPr marL="91440"/>
            <a:r>
              <a:rPr lang="en-US" dirty="0">
                <a:latin typeface="Arial"/>
                <a:cs typeface="Arial"/>
              </a:rPr>
              <a:t>Valid: 12Z 6 February 2020 (F024)</a:t>
            </a:r>
          </a:p>
          <a:p>
            <a:pPr marL="91440"/>
            <a:endParaRPr lang="en-US" dirty="0">
              <a:latin typeface="Arial"/>
              <a:cs typeface="Arial"/>
            </a:endParaRPr>
          </a:p>
          <a:p>
            <a:pPr marL="434340" indent="-342900">
              <a:buFont typeface="Arial" panose="020B0604020202020204" pitchFamily="34" charset="0"/>
              <a:buChar char="•"/>
            </a:pPr>
            <a:r>
              <a:rPr lang="en-US" dirty="0">
                <a:latin typeface="Arial"/>
                <a:cs typeface="Arial"/>
              </a:rPr>
              <a:t>The gap between the v15 and v16 forecasts has closed further, but v16 is still correctly colder</a:t>
            </a:r>
          </a:p>
          <a:p>
            <a:pPr marL="91440"/>
            <a:endParaRPr lang="en-US" dirty="0">
              <a:latin typeface="Arial"/>
              <a:cs typeface="Arial"/>
            </a:endParaRPr>
          </a:p>
          <a:p>
            <a:pPr marL="434340" indent="-342900">
              <a:buFont typeface="Arial" panose="020B0604020202020204" pitchFamily="34" charset="0"/>
              <a:buChar char="•"/>
            </a:pPr>
            <a:r>
              <a:rPr lang="en-US" dirty="0">
                <a:latin typeface="Arial"/>
                <a:cs typeface="Arial"/>
              </a:rPr>
              <a:t>Both GFS versions are too warm across southern VA and and the Carolinas</a:t>
            </a:r>
          </a:p>
        </p:txBody>
      </p:sp>
      <p:pic>
        <p:nvPicPr>
          <p:cNvPr id="16" name="Picture 15">
            <a:extLst>
              <a:ext uri="{FF2B5EF4-FFF2-40B4-BE49-F238E27FC236}">
                <a16:creationId xmlns:a16="http://schemas.microsoft.com/office/drawing/2014/main" id="{5B5D0379-9126-3349-89F5-485C50D920AC}"/>
              </a:ext>
            </a:extLst>
          </p:cNvPr>
          <p:cNvPicPr>
            <a:picLocks noChangeAspect="1"/>
          </p:cNvPicPr>
          <p:nvPr/>
        </p:nvPicPr>
        <p:blipFill>
          <a:blip r:embed="rId4"/>
          <a:stretch>
            <a:fillRect/>
          </a:stretch>
        </p:blipFill>
        <p:spPr>
          <a:xfrm>
            <a:off x="1187406" y="1266979"/>
            <a:ext cx="5340119" cy="5297904"/>
          </a:xfrm>
          <a:prstGeom prst="rect">
            <a:avLst/>
          </a:prstGeom>
        </p:spPr>
      </p:pic>
    </p:spTree>
    <p:extLst>
      <p:ext uri="{BB962C8B-B14F-4D97-AF65-F5344CB8AC3E}">
        <p14:creationId xmlns:p14="http://schemas.microsoft.com/office/powerpoint/2010/main" val="39191553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80993" y="601216"/>
            <a:ext cx="10961036" cy="658469"/>
          </a:xfrm>
          <a:prstGeom prst="rect">
            <a:avLst/>
          </a:prstGeom>
          <a:solidFill>
            <a:srgbClr val="226BAB"/>
          </a:solidFill>
          <a:ln>
            <a:noFill/>
          </a:ln>
          <a:effectLst/>
        </p:spPr>
        <p:style>
          <a:lnRef idx="1">
            <a:schemeClr val="accent1"/>
          </a:lnRef>
          <a:fillRef idx="3">
            <a:schemeClr val="accent1"/>
          </a:fillRef>
          <a:effectRef idx="2">
            <a:schemeClr val="accent1"/>
          </a:effectRef>
          <a:fontRef idx="minor">
            <a:schemeClr val="lt1"/>
          </a:fontRef>
        </p:style>
        <p:txBody>
          <a:bodyPr lIns="162532" tIns="81265" rIns="162532" bIns="81265" rtlCol="0" anchor="ctr"/>
          <a:lstStyle/>
          <a:p>
            <a:pPr algn="ctr"/>
            <a:endParaRPr lang="en-US" sz="4000" dirty="0">
              <a:latin typeface="Arial" panose="020B0604020202020204" pitchFamily="34" charset="0"/>
              <a:cs typeface="Arial" panose="020B0604020202020204" pitchFamily="34" charset="0"/>
            </a:endParaRPr>
          </a:p>
        </p:txBody>
      </p:sp>
      <p:sp>
        <p:nvSpPr>
          <p:cNvPr id="8" name="TextBox 7"/>
          <p:cNvSpPr txBox="1"/>
          <p:nvPr/>
        </p:nvSpPr>
        <p:spPr>
          <a:xfrm>
            <a:off x="680993" y="65241"/>
            <a:ext cx="10961036" cy="471894"/>
          </a:xfrm>
          <a:prstGeom prst="rect">
            <a:avLst/>
          </a:prstGeom>
          <a:solidFill>
            <a:srgbClr val="5BA4E3"/>
          </a:solidFill>
        </p:spPr>
        <p:txBody>
          <a:bodyPr wrap="square" lIns="162532" tIns="81265" rIns="162532" bIns="81265" rtlCol="0">
            <a:spAutoFit/>
          </a:bodyPr>
          <a:lstStyle/>
          <a:p>
            <a:pPr algn="ctr"/>
            <a:r>
              <a:rPr lang="en-US" sz="2000" dirty="0">
                <a:solidFill>
                  <a:srgbClr val="1A467F"/>
                </a:solidFill>
                <a:latin typeface="Avenir Book"/>
                <a:cs typeface="Avenir Book"/>
              </a:rPr>
              <a:t>NATIONAL OCEANIC AND ATMOSPHERIC ADMINISTRATION</a:t>
            </a:r>
          </a:p>
        </p:txBody>
      </p:sp>
      <p:sp>
        <p:nvSpPr>
          <p:cNvPr id="11" name="Oval 10"/>
          <p:cNvSpPr>
            <a:spLocks noChangeAspect="1"/>
          </p:cNvSpPr>
          <p:nvPr/>
        </p:nvSpPr>
        <p:spPr>
          <a:xfrm>
            <a:off x="66710" y="36818"/>
            <a:ext cx="1206375" cy="1283343"/>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62532" tIns="81265" rIns="162532" bIns="81265" rtlCol="0" anchor="ctr"/>
          <a:lstStyle/>
          <a:p>
            <a:pPr algn="ctr"/>
            <a:endParaRPr lang="en-US" sz="2400"/>
          </a:p>
        </p:txBody>
      </p:sp>
      <p:pic>
        <p:nvPicPr>
          <p:cNvPr id="12" name="Picture 11" descr="2000px-Seal_of_the_United_States_Department_of_Commerce.sv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709" y="107564"/>
            <a:ext cx="1129099" cy="1147249"/>
          </a:xfrm>
          <a:prstGeom prst="rect">
            <a:avLst/>
          </a:prstGeom>
        </p:spPr>
      </p:pic>
      <p:sp>
        <p:nvSpPr>
          <p:cNvPr id="15" name="Oval 14"/>
          <p:cNvSpPr>
            <a:spLocks/>
          </p:cNvSpPr>
          <p:nvPr/>
        </p:nvSpPr>
        <p:spPr>
          <a:xfrm>
            <a:off x="10940878" y="51938"/>
            <a:ext cx="1267967" cy="1267967"/>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62532" tIns="81265" rIns="162532" bIns="81265" rtlCol="0" anchor="ctr"/>
          <a:lstStyle/>
          <a:p>
            <a:pPr algn="ctr"/>
            <a:endParaRPr lang="en-US" sz="2400"/>
          </a:p>
        </p:txBody>
      </p:sp>
      <p:pic>
        <p:nvPicPr>
          <p:cNvPr id="10" name="Picture 9" descr="1024px-NOAA_logo.svg.png"/>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1002952" y="122680"/>
            <a:ext cx="1121664" cy="1121664"/>
          </a:xfrm>
          <a:prstGeom prst="rect">
            <a:avLst/>
          </a:prstGeom>
        </p:spPr>
      </p:pic>
      <p:sp>
        <p:nvSpPr>
          <p:cNvPr id="13" name="TextBox 12"/>
          <p:cNvSpPr txBox="1"/>
          <p:nvPr/>
        </p:nvSpPr>
        <p:spPr>
          <a:xfrm>
            <a:off x="1" y="558911"/>
            <a:ext cx="12208844" cy="697661"/>
          </a:xfrm>
          <a:prstGeom prst="rect">
            <a:avLst/>
          </a:prstGeom>
          <a:noFill/>
        </p:spPr>
        <p:txBody>
          <a:bodyPr wrap="square" lIns="162532" tIns="81265" rIns="162532" bIns="81265" rtlCol="0">
            <a:spAutoFit/>
          </a:bodyPr>
          <a:lstStyle/>
          <a:p>
            <a:pPr algn="ctr"/>
            <a:r>
              <a:rPr lang="en-US" sz="3467" b="1" dirty="0">
                <a:solidFill>
                  <a:schemeClr val="bg1"/>
                </a:solidFill>
                <a:latin typeface="Arial"/>
                <a:cs typeface="Arial"/>
              </a:rPr>
              <a:t>Today’s Focus</a:t>
            </a:r>
          </a:p>
        </p:txBody>
      </p:sp>
      <p:sp>
        <p:nvSpPr>
          <p:cNvPr id="2" name="Slide Number Placeholder 1"/>
          <p:cNvSpPr>
            <a:spLocks noGrp="1"/>
          </p:cNvSpPr>
          <p:nvPr>
            <p:ph type="sldNum" sz="quarter" idx="12"/>
          </p:nvPr>
        </p:nvSpPr>
        <p:spPr/>
        <p:txBody>
          <a:bodyPr/>
          <a:lstStyle/>
          <a:p>
            <a:fld id="{364423BE-BAF9-5447-BAF7-CF3FF8308402}" type="slidenum">
              <a:rPr lang="en-US" smtClean="0"/>
              <a:t>4</a:t>
            </a:fld>
            <a:endParaRPr lang="en-US"/>
          </a:p>
        </p:txBody>
      </p:sp>
      <p:sp>
        <p:nvSpPr>
          <p:cNvPr id="20" name="TextBox 3">
            <a:extLst>
              <a:ext uri="{FF2B5EF4-FFF2-40B4-BE49-F238E27FC236}">
                <a16:creationId xmlns:a16="http://schemas.microsoft.com/office/drawing/2014/main" id="{416FDE44-3FA4-9348-80DB-2DB5AA8F3A00}"/>
              </a:ext>
            </a:extLst>
          </p:cNvPr>
          <p:cNvSpPr txBox="1">
            <a:spLocks noChangeArrowheads="1"/>
          </p:cNvSpPr>
          <p:nvPr/>
        </p:nvSpPr>
        <p:spPr bwMode="auto">
          <a:xfrm>
            <a:off x="880622" y="1841998"/>
            <a:ext cx="10447601" cy="4597284"/>
          </a:xfrm>
          <a:prstGeom prst="rect">
            <a:avLst/>
          </a:prstGeom>
          <a:noFill/>
          <a:ln w="9525">
            <a:noFill/>
            <a:miter lim="800000"/>
            <a:headEnd/>
            <a:tailEnd/>
          </a:ln>
        </p:spPr>
        <p:txBody>
          <a:bodyPr wrap="square">
            <a:spAutoFit/>
          </a:bodyPr>
          <a:lstStyle/>
          <a:p>
            <a:pPr>
              <a:lnSpc>
                <a:spcPts val="2667"/>
              </a:lnSpc>
            </a:pPr>
            <a:endParaRPr lang="en-US" sz="2400" dirty="0">
              <a:ea typeface="Times New Roman"/>
              <a:cs typeface="Times New Roman"/>
              <a:sym typeface="Times New Roman"/>
            </a:endParaRPr>
          </a:p>
          <a:p>
            <a:pPr marL="380990" indent="-380990">
              <a:lnSpc>
                <a:spcPts val="2667"/>
              </a:lnSpc>
              <a:buFont typeface="Arial" charset="0"/>
              <a:buChar char="•"/>
            </a:pPr>
            <a:r>
              <a:rPr lang="en-US" sz="2400" dirty="0">
                <a:latin typeface="Arial" panose="020B0604020202020204" pitchFamily="34" charset="0"/>
                <a:ea typeface="Times New Roman"/>
                <a:cs typeface="Arial" panose="020B0604020202020204" pitchFamily="34" charset="0"/>
                <a:sym typeface="Times New Roman"/>
              </a:rPr>
              <a:t>The issues with too deep and too dry PBLs in the warm season appear to be driven by a combination of the new version of the PBL scheme and the dry soil (that seems to be associated with using the CCPA </a:t>
            </a:r>
            <a:r>
              <a:rPr lang="en-US" sz="2400" dirty="0" err="1">
                <a:latin typeface="Arial" panose="020B0604020202020204" pitchFamily="34" charset="0"/>
                <a:ea typeface="Times New Roman"/>
                <a:cs typeface="Arial" panose="020B0604020202020204" pitchFamily="34" charset="0"/>
                <a:sym typeface="Times New Roman"/>
              </a:rPr>
              <a:t>precip</a:t>
            </a:r>
            <a:r>
              <a:rPr lang="en-US" sz="2400" dirty="0">
                <a:latin typeface="Arial" panose="020B0604020202020204" pitchFamily="34" charset="0"/>
                <a:ea typeface="Times New Roman"/>
                <a:cs typeface="Arial" panose="020B0604020202020204" pitchFamily="34" charset="0"/>
                <a:sym typeface="Times New Roman"/>
              </a:rPr>
              <a:t> analyses to spin up the soil moisture in the GLDAS)</a:t>
            </a:r>
          </a:p>
          <a:p>
            <a:pPr marL="380990" indent="-380990">
              <a:lnSpc>
                <a:spcPts val="2667"/>
              </a:lnSpc>
              <a:buFont typeface="Arial" charset="0"/>
              <a:buChar char="•"/>
            </a:pPr>
            <a:endParaRPr lang="en-US" sz="2400" dirty="0">
              <a:latin typeface="Arial" panose="020B0604020202020204" pitchFamily="34" charset="0"/>
              <a:ea typeface="Times New Roman"/>
              <a:cs typeface="Arial" panose="020B0604020202020204" pitchFamily="34" charset="0"/>
              <a:sym typeface="Times New Roman"/>
            </a:endParaRPr>
          </a:p>
          <a:p>
            <a:pPr marL="380990" indent="-380990">
              <a:lnSpc>
                <a:spcPts val="2667"/>
              </a:lnSpc>
              <a:buFont typeface="Arial" charset="0"/>
              <a:buChar char="•"/>
            </a:pPr>
            <a:r>
              <a:rPr lang="en-US" sz="2400" dirty="0">
                <a:latin typeface="Arial" panose="020B0604020202020204" pitchFamily="34" charset="0"/>
                <a:ea typeface="Times New Roman"/>
                <a:cs typeface="Arial" panose="020B0604020202020204" pitchFamily="34" charset="0"/>
                <a:sym typeface="Times New Roman"/>
              </a:rPr>
              <a:t>This presentation will focus on vertical profiles and resultant temperatures in </a:t>
            </a:r>
            <a:r>
              <a:rPr lang="en-US" sz="2400" dirty="0">
                <a:solidFill>
                  <a:srgbClr val="0520FC"/>
                </a:solidFill>
                <a:latin typeface="Arial" panose="020B0604020202020204" pitchFamily="34" charset="0"/>
                <a:ea typeface="Times New Roman"/>
                <a:cs typeface="Arial" panose="020B0604020202020204" pitchFamily="34" charset="0"/>
                <a:sym typeface="Times New Roman"/>
              </a:rPr>
              <a:t>colder</a:t>
            </a:r>
            <a:r>
              <a:rPr lang="en-US" sz="2400" dirty="0">
                <a:latin typeface="Arial" panose="020B0604020202020204" pitchFamily="34" charset="0"/>
                <a:ea typeface="Times New Roman"/>
                <a:cs typeface="Arial" panose="020B0604020202020204" pitchFamily="34" charset="0"/>
                <a:sym typeface="Times New Roman"/>
              </a:rPr>
              <a:t> air masses</a:t>
            </a:r>
          </a:p>
          <a:p>
            <a:pPr>
              <a:lnSpc>
                <a:spcPts val="2667"/>
              </a:lnSpc>
            </a:pPr>
            <a:endParaRPr lang="en-US" sz="2400" dirty="0">
              <a:latin typeface="Arial" panose="020B0604020202020204" pitchFamily="34" charset="0"/>
              <a:ea typeface="Times New Roman"/>
              <a:cs typeface="Arial" panose="020B0604020202020204" pitchFamily="34" charset="0"/>
              <a:sym typeface="Times New Roman"/>
            </a:endParaRPr>
          </a:p>
          <a:p>
            <a:pPr marL="380990" indent="-380990">
              <a:lnSpc>
                <a:spcPts val="2667"/>
              </a:lnSpc>
              <a:buFont typeface="Arial" charset="0"/>
              <a:buChar char="•"/>
            </a:pPr>
            <a:r>
              <a:rPr lang="en-US" sz="2400" dirty="0">
                <a:latin typeface="Arial" panose="020B0604020202020204" pitchFamily="34" charset="0"/>
                <a:ea typeface="Times New Roman"/>
                <a:cs typeface="Arial" panose="020B0604020202020204" pitchFamily="34" charset="0"/>
                <a:sym typeface="Times New Roman"/>
              </a:rPr>
              <a:t> Particular focus will be on radiation inversions and cold air damming events</a:t>
            </a:r>
          </a:p>
          <a:p>
            <a:pPr>
              <a:lnSpc>
                <a:spcPts val="2667"/>
              </a:lnSpc>
            </a:pPr>
            <a:endParaRPr lang="en-US" sz="2400" dirty="0">
              <a:ea typeface="Times New Roman"/>
              <a:cs typeface="Times New Roman"/>
              <a:sym typeface="Times New Roman"/>
            </a:endParaRPr>
          </a:p>
          <a:p>
            <a:pPr marL="380990" indent="-380990">
              <a:lnSpc>
                <a:spcPts val="2667"/>
              </a:lnSpc>
              <a:buFont typeface="Arial" charset="0"/>
              <a:buChar char="•"/>
            </a:pPr>
            <a:endParaRPr lang="en-US" sz="2667" b="1" dirty="0"/>
          </a:p>
        </p:txBody>
      </p:sp>
    </p:spTree>
    <p:extLst>
      <p:ext uri="{BB962C8B-B14F-4D97-AF65-F5344CB8AC3E}">
        <p14:creationId xmlns:p14="http://schemas.microsoft.com/office/powerpoint/2010/main" val="12974405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10744" y="450911"/>
            <a:ext cx="11166101" cy="656209"/>
          </a:xfrm>
          <a:prstGeom prst="rect">
            <a:avLst/>
          </a:prstGeom>
          <a:solidFill>
            <a:srgbClr val="226BAB"/>
          </a:solidFill>
          <a:ln>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sz="3000" dirty="0">
              <a:latin typeface="Arial" panose="020B0604020202020204" pitchFamily="34" charset="0"/>
              <a:cs typeface="Arial" panose="020B0604020202020204" pitchFamily="34" charset="0"/>
            </a:endParaRPr>
          </a:p>
        </p:txBody>
      </p:sp>
      <p:sp>
        <p:nvSpPr>
          <p:cNvPr id="9" name="TextBox 8"/>
          <p:cNvSpPr txBox="1"/>
          <p:nvPr/>
        </p:nvSpPr>
        <p:spPr>
          <a:xfrm>
            <a:off x="510743" y="48930"/>
            <a:ext cx="11166101" cy="353921"/>
          </a:xfrm>
          <a:prstGeom prst="rect">
            <a:avLst/>
          </a:prstGeom>
          <a:solidFill>
            <a:srgbClr val="5BA4E3"/>
          </a:solidFill>
        </p:spPr>
        <p:txBody>
          <a:bodyPr wrap="square" lIns="121899" tIns="60949" rIns="121899" bIns="60949" rtlCol="0">
            <a:spAutoFit/>
          </a:bodyPr>
          <a:lstStyle/>
          <a:p>
            <a:pPr algn="ctr"/>
            <a:r>
              <a:rPr lang="en-US" sz="1500" dirty="0">
                <a:solidFill>
                  <a:srgbClr val="1A467F"/>
                </a:solidFill>
                <a:latin typeface="Avenir Book"/>
                <a:cs typeface="Avenir Book"/>
              </a:rPr>
              <a:t>NATIONAL OCEANIC AND ATMOSPHERIC ADMINISTRATION</a:t>
            </a:r>
          </a:p>
        </p:txBody>
      </p:sp>
      <p:sp>
        <p:nvSpPr>
          <p:cNvPr id="10" name="Oval 9"/>
          <p:cNvSpPr>
            <a:spLocks noChangeAspect="1"/>
          </p:cNvSpPr>
          <p:nvPr/>
        </p:nvSpPr>
        <p:spPr>
          <a:xfrm>
            <a:off x="50032" y="27613"/>
            <a:ext cx="1137374" cy="1190436"/>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a:p>
        </p:txBody>
      </p:sp>
      <p:pic>
        <p:nvPicPr>
          <p:cNvPr id="11" name="Picture 10" descr="2000px-Seal_of_the_United_States_Department_of_Commerce.sv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032" y="80672"/>
            <a:ext cx="1064518" cy="1064195"/>
          </a:xfrm>
          <a:prstGeom prst="rect">
            <a:avLst/>
          </a:prstGeom>
        </p:spPr>
      </p:pic>
      <p:sp>
        <p:nvSpPr>
          <p:cNvPr id="13" name="Oval 12"/>
          <p:cNvSpPr>
            <a:spLocks/>
          </p:cNvSpPr>
          <p:nvPr/>
        </p:nvSpPr>
        <p:spPr>
          <a:xfrm>
            <a:off x="11089584" y="0"/>
            <a:ext cx="1102416" cy="1111783"/>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a:p>
        </p:txBody>
      </p:sp>
      <p:pic>
        <p:nvPicPr>
          <p:cNvPr id="14" name="Picture 13" descr="1024px-NOAA_logo.svg.png"/>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1149099" y="78973"/>
            <a:ext cx="975215" cy="983501"/>
          </a:xfrm>
          <a:prstGeom prst="rect">
            <a:avLst/>
          </a:prstGeom>
        </p:spPr>
      </p:pic>
      <p:sp>
        <p:nvSpPr>
          <p:cNvPr id="15" name="TextBox 14"/>
          <p:cNvSpPr txBox="1"/>
          <p:nvPr/>
        </p:nvSpPr>
        <p:spPr>
          <a:xfrm>
            <a:off x="0" y="432140"/>
            <a:ext cx="12192000" cy="646309"/>
          </a:xfrm>
          <a:prstGeom prst="rect">
            <a:avLst/>
          </a:prstGeom>
          <a:noFill/>
        </p:spPr>
        <p:txBody>
          <a:bodyPr wrap="square" lIns="121899" tIns="60949" rIns="121899" bIns="60949" rtlCol="0">
            <a:spAutoFit/>
          </a:bodyPr>
          <a:lstStyle/>
          <a:p>
            <a:pPr algn="ctr"/>
            <a:r>
              <a:rPr lang="en-US" sz="3400" b="1" dirty="0">
                <a:solidFill>
                  <a:schemeClr val="bg1"/>
                </a:solidFill>
                <a:latin typeface="Arial"/>
                <a:cs typeface="Arial"/>
              </a:rPr>
              <a:t>Cold Air Damming Example</a:t>
            </a:r>
          </a:p>
        </p:txBody>
      </p:sp>
      <p:sp>
        <p:nvSpPr>
          <p:cNvPr id="12" name="TextBox 11">
            <a:extLst>
              <a:ext uri="{FF2B5EF4-FFF2-40B4-BE49-F238E27FC236}">
                <a16:creationId xmlns:a16="http://schemas.microsoft.com/office/drawing/2014/main" id="{7747EFEE-AB25-DA46-ACB1-089AF33A072C}"/>
              </a:ext>
            </a:extLst>
          </p:cNvPr>
          <p:cNvSpPr txBox="1"/>
          <p:nvPr/>
        </p:nvSpPr>
        <p:spPr>
          <a:xfrm>
            <a:off x="7682459" y="2020972"/>
            <a:ext cx="4146155" cy="2585323"/>
          </a:xfrm>
          <a:prstGeom prst="rect">
            <a:avLst/>
          </a:prstGeom>
          <a:noFill/>
        </p:spPr>
        <p:txBody>
          <a:bodyPr wrap="square" rtlCol="0">
            <a:spAutoFit/>
          </a:bodyPr>
          <a:lstStyle/>
          <a:p>
            <a:pPr marL="91440"/>
            <a:r>
              <a:rPr lang="en-US" dirty="0">
                <a:latin typeface="Arial"/>
                <a:cs typeface="Arial"/>
              </a:rPr>
              <a:t>Init: 00Z 6 February 2020</a:t>
            </a:r>
          </a:p>
          <a:p>
            <a:pPr marL="91440"/>
            <a:r>
              <a:rPr lang="en-US" dirty="0">
                <a:latin typeface="Arial"/>
                <a:cs typeface="Arial"/>
              </a:rPr>
              <a:t>Valid: 12Z 6 February 2020 (F012)</a:t>
            </a:r>
          </a:p>
          <a:p>
            <a:pPr marL="91440"/>
            <a:endParaRPr lang="en-US" dirty="0">
              <a:latin typeface="Arial"/>
              <a:cs typeface="Arial"/>
            </a:endParaRPr>
          </a:p>
          <a:p>
            <a:pPr marL="434340" indent="-342900">
              <a:buFont typeface="Arial" panose="020B0604020202020204" pitchFamily="34" charset="0"/>
              <a:buChar char="•"/>
            </a:pPr>
            <a:r>
              <a:rPr lang="en-US" dirty="0">
                <a:latin typeface="Arial"/>
                <a:cs typeface="Arial"/>
              </a:rPr>
              <a:t>The gap between the v15 and v16 forecasts has closed further, but v16 is still correctly colder</a:t>
            </a:r>
          </a:p>
          <a:p>
            <a:pPr marL="434340" indent="-342900">
              <a:buFont typeface="Arial" panose="020B0604020202020204" pitchFamily="34" charset="0"/>
              <a:buChar char="•"/>
            </a:pPr>
            <a:endParaRPr lang="en-US" dirty="0">
              <a:latin typeface="Arial"/>
              <a:cs typeface="Arial"/>
            </a:endParaRPr>
          </a:p>
          <a:p>
            <a:pPr marL="434340" indent="-342900">
              <a:buFont typeface="Arial" panose="020B0604020202020204" pitchFamily="34" charset="0"/>
              <a:buChar char="•"/>
            </a:pPr>
            <a:r>
              <a:rPr lang="en-US" dirty="0">
                <a:latin typeface="Arial"/>
                <a:cs typeface="Arial"/>
              </a:rPr>
              <a:t>V16 is still not cold enough over parts of VA and the Carolinas</a:t>
            </a:r>
          </a:p>
        </p:txBody>
      </p:sp>
      <p:pic>
        <p:nvPicPr>
          <p:cNvPr id="17" name="Picture 16">
            <a:extLst>
              <a:ext uri="{FF2B5EF4-FFF2-40B4-BE49-F238E27FC236}">
                <a16:creationId xmlns:a16="http://schemas.microsoft.com/office/drawing/2014/main" id="{F0007F9C-25A3-004E-BCFF-57597BD176D9}"/>
              </a:ext>
            </a:extLst>
          </p:cNvPr>
          <p:cNvPicPr>
            <a:picLocks noChangeAspect="1"/>
          </p:cNvPicPr>
          <p:nvPr/>
        </p:nvPicPr>
        <p:blipFill>
          <a:blip r:embed="rId4"/>
          <a:stretch>
            <a:fillRect/>
          </a:stretch>
        </p:blipFill>
        <p:spPr>
          <a:xfrm>
            <a:off x="1187406" y="1266979"/>
            <a:ext cx="5376968" cy="5334462"/>
          </a:xfrm>
          <a:prstGeom prst="rect">
            <a:avLst/>
          </a:prstGeom>
        </p:spPr>
      </p:pic>
    </p:spTree>
    <p:extLst>
      <p:ext uri="{BB962C8B-B14F-4D97-AF65-F5344CB8AC3E}">
        <p14:creationId xmlns:p14="http://schemas.microsoft.com/office/powerpoint/2010/main" val="1223658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10744" y="450911"/>
            <a:ext cx="11166101" cy="656209"/>
          </a:xfrm>
          <a:prstGeom prst="rect">
            <a:avLst/>
          </a:prstGeom>
          <a:solidFill>
            <a:srgbClr val="226BAB"/>
          </a:solidFill>
          <a:ln>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sz="3000" dirty="0">
              <a:latin typeface="Arial" panose="020B0604020202020204" pitchFamily="34" charset="0"/>
              <a:cs typeface="Arial" panose="020B0604020202020204" pitchFamily="34" charset="0"/>
            </a:endParaRPr>
          </a:p>
        </p:txBody>
      </p:sp>
      <p:sp>
        <p:nvSpPr>
          <p:cNvPr id="9" name="TextBox 8"/>
          <p:cNvSpPr txBox="1"/>
          <p:nvPr/>
        </p:nvSpPr>
        <p:spPr>
          <a:xfrm>
            <a:off x="510743" y="48930"/>
            <a:ext cx="11166101" cy="353921"/>
          </a:xfrm>
          <a:prstGeom prst="rect">
            <a:avLst/>
          </a:prstGeom>
          <a:solidFill>
            <a:srgbClr val="5BA4E3"/>
          </a:solidFill>
        </p:spPr>
        <p:txBody>
          <a:bodyPr wrap="square" lIns="121899" tIns="60949" rIns="121899" bIns="60949" rtlCol="0">
            <a:spAutoFit/>
          </a:bodyPr>
          <a:lstStyle/>
          <a:p>
            <a:pPr algn="ctr"/>
            <a:r>
              <a:rPr lang="en-US" sz="1500" dirty="0">
                <a:solidFill>
                  <a:srgbClr val="1A467F"/>
                </a:solidFill>
                <a:latin typeface="Avenir Book"/>
                <a:cs typeface="Avenir Book"/>
              </a:rPr>
              <a:t>NATIONAL OCEANIC AND ATMOSPHERIC ADMINISTRATION</a:t>
            </a:r>
          </a:p>
        </p:txBody>
      </p:sp>
      <p:sp>
        <p:nvSpPr>
          <p:cNvPr id="10" name="Oval 9"/>
          <p:cNvSpPr>
            <a:spLocks noChangeAspect="1"/>
          </p:cNvSpPr>
          <p:nvPr/>
        </p:nvSpPr>
        <p:spPr>
          <a:xfrm>
            <a:off x="50032" y="27613"/>
            <a:ext cx="1137374" cy="1190436"/>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a:p>
        </p:txBody>
      </p:sp>
      <p:pic>
        <p:nvPicPr>
          <p:cNvPr id="11" name="Picture 10" descr="2000px-Seal_of_the_United_States_Department_of_Commerce.sv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032" y="80672"/>
            <a:ext cx="1064518" cy="1064195"/>
          </a:xfrm>
          <a:prstGeom prst="rect">
            <a:avLst/>
          </a:prstGeom>
        </p:spPr>
      </p:pic>
      <p:sp>
        <p:nvSpPr>
          <p:cNvPr id="13" name="Oval 12"/>
          <p:cNvSpPr>
            <a:spLocks/>
          </p:cNvSpPr>
          <p:nvPr/>
        </p:nvSpPr>
        <p:spPr>
          <a:xfrm>
            <a:off x="11089584" y="0"/>
            <a:ext cx="1102416" cy="1111783"/>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a:p>
        </p:txBody>
      </p:sp>
      <p:pic>
        <p:nvPicPr>
          <p:cNvPr id="14" name="Picture 13" descr="1024px-NOAA_logo.svg.png"/>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1149099" y="78973"/>
            <a:ext cx="975215" cy="983501"/>
          </a:xfrm>
          <a:prstGeom prst="rect">
            <a:avLst/>
          </a:prstGeom>
        </p:spPr>
      </p:pic>
      <p:sp>
        <p:nvSpPr>
          <p:cNvPr id="15" name="TextBox 14"/>
          <p:cNvSpPr txBox="1"/>
          <p:nvPr/>
        </p:nvSpPr>
        <p:spPr>
          <a:xfrm>
            <a:off x="0" y="432140"/>
            <a:ext cx="12192000" cy="646309"/>
          </a:xfrm>
          <a:prstGeom prst="rect">
            <a:avLst/>
          </a:prstGeom>
          <a:noFill/>
        </p:spPr>
        <p:txBody>
          <a:bodyPr wrap="square" lIns="121899" tIns="60949" rIns="121899" bIns="60949" rtlCol="0">
            <a:spAutoFit/>
          </a:bodyPr>
          <a:lstStyle/>
          <a:p>
            <a:pPr algn="ctr"/>
            <a:r>
              <a:rPr lang="en-US" sz="3400" b="1" dirty="0">
                <a:solidFill>
                  <a:schemeClr val="bg1"/>
                </a:solidFill>
                <a:latin typeface="Arial"/>
                <a:cs typeface="Arial"/>
              </a:rPr>
              <a:t>Errors For This Case</a:t>
            </a:r>
          </a:p>
        </p:txBody>
      </p:sp>
      <p:pic>
        <p:nvPicPr>
          <p:cNvPr id="6" name="Picture 5">
            <a:extLst>
              <a:ext uri="{FF2B5EF4-FFF2-40B4-BE49-F238E27FC236}">
                <a16:creationId xmlns:a16="http://schemas.microsoft.com/office/drawing/2014/main" id="{C35EFE59-B911-3140-AB5E-F63150D803EB}"/>
              </a:ext>
            </a:extLst>
          </p:cNvPr>
          <p:cNvPicPr>
            <a:picLocks noChangeAspect="1"/>
          </p:cNvPicPr>
          <p:nvPr/>
        </p:nvPicPr>
        <p:blipFill rotWithShape="1">
          <a:blip r:embed="rId4"/>
          <a:srcRect t="3198" b="89456"/>
          <a:stretch/>
        </p:blipFill>
        <p:spPr>
          <a:xfrm>
            <a:off x="1624051" y="5211918"/>
            <a:ext cx="5397500" cy="419783"/>
          </a:xfrm>
          <a:prstGeom prst="rect">
            <a:avLst/>
          </a:prstGeom>
        </p:spPr>
      </p:pic>
      <p:pic>
        <p:nvPicPr>
          <p:cNvPr id="2" name="Picture 1">
            <a:extLst>
              <a:ext uri="{FF2B5EF4-FFF2-40B4-BE49-F238E27FC236}">
                <a16:creationId xmlns:a16="http://schemas.microsoft.com/office/drawing/2014/main" id="{4B58605D-95E2-9F4B-BCA8-7BAE1DC17B8C}"/>
              </a:ext>
            </a:extLst>
          </p:cNvPr>
          <p:cNvPicPr>
            <a:picLocks noChangeAspect="1"/>
          </p:cNvPicPr>
          <p:nvPr/>
        </p:nvPicPr>
        <p:blipFill rotWithShape="1">
          <a:blip r:embed="rId5"/>
          <a:srcRect t="8870" b="8061"/>
          <a:stretch/>
        </p:blipFill>
        <p:spPr>
          <a:xfrm>
            <a:off x="363386" y="1930703"/>
            <a:ext cx="3513444" cy="3090239"/>
          </a:xfrm>
          <a:prstGeom prst="rect">
            <a:avLst/>
          </a:prstGeom>
        </p:spPr>
      </p:pic>
      <p:pic>
        <p:nvPicPr>
          <p:cNvPr id="3" name="Picture 2">
            <a:extLst>
              <a:ext uri="{FF2B5EF4-FFF2-40B4-BE49-F238E27FC236}">
                <a16:creationId xmlns:a16="http://schemas.microsoft.com/office/drawing/2014/main" id="{7E6627FD-07EE-FF4E-A949-CB4EDB40D6B1}"/>
              </a:ext>
            </a:extLst>
          </p:cNvPr>
          <p:cNvPicPr>
            <a:picLocks noChangeAspect="1"/>
          </p:cNvPicPr>
          <p:nvPr/>
        </p:nvPicPr>
        <p:blipFill rotWithShape="1">
          <a:blip r:embed="rId6"/>
          <a:srcRect t="9372" b="8061"/>
          <a:stretch/>
        </p:blipFill>
        <p:spPr>
          <a:xfrm>
            <a:off x="4047893" y="1993027"/>
            <a:ext cx="3463503" cy="3027915"/>
          </a:xfrm>
          <a:prstGeom prst="rect">
            <a:avLst/>
          </a:prstGeom>
        </p:spPr>
      </p:pic>
      <p:sp>
        <p:nvSpPr>
          <p:cNvPr id="16" name="TextBox 15">
            <a:extLst>
              <a:ext uri="{FF2B5EF4-FFF2-40B4-BE49-F238E27FC236}">
                <a16:creationId xmlns:a16="http://schemas.microsoft.com/office/drawing/2014/main" id="{5C5DDB64-7272-9440-B111-B65A0F178088}"/>
              </a:ext>
            </a:extLst>
          </p:cNvPr>
          <p:cNvSpPr txBox="1"/>
          <p:nvPr/>
        </p:nvSpPr>
        <p:spPr>
          <a:xfrm>
            <a:off x="7682459" y="2132484"/>
            <a:ext cx="4146155" cy="3693319"/>
          </a:xfrm>
          <a:prstGeom prst="rect">
            <a:avLst/>
          </a:prstGeom>
          <a:noFill/>
        </p:spPr>
        <p:txBody>
          <a:bodyPr wrap="square" rtlCol="0">
            <a:spAutoFit/>
          </a:bodyPr>
          <a:lstStyle/>
          <a:p>
            <a:pPr marL="91440"/>
            <a:r>
              <a:rPr lang="en-US" dirty="0">
                <a:latin typeface="Arial"/>
                <a:cs typeface="Arial"/>
              </a:rPr>
              <a:t>Init: 12Z 3 February 2020</a:t>
            </a:r>
          </a:p>
          <a:p>
            <a:pPr marL="91440"/>
            <a:r>
              <a:rPr lang="en-US" dirty="0">
                <a:latin typeface="Arial"/>
                <a:cs typeface="Arial"/>
              </a:rPr>
              <a:t>Valid: 12Z 6 February 2020 (F072)</a:t>
            </a:r>
          </a:p>
          <a:p>
            <a:pPr marL="91440"/>
            <a:endParaRPr lang="en-US" dirty="0">
              <a:latin typeface="Arial"/>
              <a:cs typeface="Arial"/>
            </a:endParaRPr>
          </a:p>
          <a:p>
            <a:pPr marL="434340" indent="-342900">
              <a:buFont typeface="Arial" panose="020B0604020202020204" pitchFamily="34" charset="0"/>
              <a:buChar char="•"/>
            </a:pPr>
            <a:r>
              <a:rPr lang="en-US" dirty="0">
                <a:latin typeface="Arial"/>
                <a:cs typeface="Arial"/>
              </a:rPr>
              <a:t>Comparing the forecast plots, it’s very clear than v16 is correctly colder than v15 across the VA/MD/DE area where the cold air is dammed up against the Appalachians</a:t>
            </a:r>
          </a:p>
          <a:p>
            <a:pPr marL="434340" indent="-342900">
              <a:buFont typeface="Arial" panose="020B0604020202020204" pitchFamily="34" charset="0"/>
              <a:buChar char="•"/>
            </a:pPr>
            <a:endParaRPr lang="en-US" dirty="0">
              <a:latin typeface="Arial"/>
              <a:cs typeface="Arial"/>
            </a:endParaRPr>
          </a:p>
          <a:p>
            <a:pPr marL="434340" indent="-342900">
              <a:buFont typeface="Arial" panose="020B0604020202020204" pitchFamily="34" charset="0"/>
              <a:buChar char="•"/>
            </a:pPr>
            <a:r>
              <a:rPr lang="en-US" dirty="0">
                <a:latin typeface="Arial"/>
                <a:cs typeface="Arial"/>
              </a:rPr>
              <a:t>Quantifying the errors shows the improvement over VA (and MD/DE and OH and western NY/PA)</a:t>
            </a:r>
          </a:p>
        </p:txBody>
      </p:sp>
      <p:sp>
        <p:nvSpPr>
          <p:cNvPr id="17" name="TextBox 16">
            <a:extLst>
              <a:ext uri="{FF2B5EF4-FFF2-40B4-BE49-F238E27FC236}">
                <a16:creationId xmlns:a16="http://schemas.microsoft.com/office/drawing/2014/main" id="{0D684FD1-64FE-5F43-8635-12CFE71E1D36}"/>
              </a:ext>
            </a:extLst>
          </p:cNvPr>
          <p:cNvSpPr txBox="1"/>
          <p:nvPr/>
        </p:nvSpPr>
        <p:spPr>
          <a:xfrm>
            <a:off x="7153023" y="1325923"/>
            <a:ext cx="4449551" cy="400110"/>
          </a:xfrm>
          <a:prstGeom prst="rect">
            <a:avLst/>
          </a:prstGeom>
          <a:solidFill>
            <a:schemeClr val="accent4">
              <a:lumMod val="20000"/>
              <a:lumOff val="80000"/>
            </a:schemeClr>
          </a:solidFill>
        </p:spPr>
        <p:txBody>
          <a:bodyPr wrap="none" rtlCol="0">
            <a:spAutoFit/>
          </a:bodyPr>
          <a:lstStyle/>
          <a:p>
            <a:r>
              <a:rPr lang="en-US" sz="2000" dirty="0">
                <a:latin typeface="Arial" panose="020B0604020202020204" pitchFamily="34" charset="0"/>
                <a:cs typeface="Arial" panose="020B0604020202020204" pitchFamily="34" charset="0"/>
              </a:rPr>
              <a:t>2m Temp Errors    Analysis - Forecast</a:t>
            </a:r>
          </a:p>
        </p:txBody>
      </p:sp>
      <p:sp>
        <p:nvSpPr>
          <p:cNvPr id="18" name="TextBox 17">
            <a:extLst>
              <a:ext uri="{FF2B5EF4-FFF2-40B4-BE49-F238E27FC236}">
                <a16:creationId xmlns:a16="http://schemas.microsoft.com/office/drawing/2014/main" id="{A4839DB8-1C6B-D240-92E0-6933178B2C04}"/>
              </a:ext>
            </a:extLst>
          </p:cNvPr>
          <p:cNvSpPr txBox="1"/>
          <p:nvPr/>
        </p:nvSpPr>
        <p:spPr>
          <a:xfrm>
            <a:off x="363386" y="2255195"/>
            <a:ext cx="962251" cy="400110"/>
          </a:xfrm>
          <a:prstGeom prst="rect">
            <a:avLst/>
          </a:prstGeom>
          <a:noFill/>
        </p:spPr>
        <p:txBody>
          <a:bodyPr wrap="none" rtlCol="0">
            <a:spAutoFit/>
          </a:bodyPr>
          <a:lstStyle/>
          <a:p>
            <a:r>
              <a:rPr lang="en-US" sz="2000" b="1" dirty="0"/>
              <a:t>GFSv15</a:t>
            </a:r>
          </a:p>
        </p:txBody>
      </p:sp>
      <p:sp>
        <p:nvSpPr>
          <p:cNvPr id="19" name="TextBox 18">
            <a:extLst>
              <a:ext uri="{FF2B5EF4-FFF2-40B4-BE49-F238E27FC236}">
                <a16:creationId xmlns:a16="http://schemas.microsoft.com/office/drawing/2014/main" id="{912CA3DA-06AE-2046-896B-11A0731FA9F2}"/>
              </a:ext>
            </a:extLst>
          </p:cNvPr>
          <p:cNvSpPr txBox="1"/>
          <p:nvPr/>
        </p:nvSpPr>
        <p:spPr>
          <a:xfrm>
            <a:off x="3966587" y="2255195"/>
            <a:ext cx="962251" cy="400110"/>
          </a:xfrm>
          <a:prstGeom prst="rect">
            <a:avLst/>
          </a:prstGeom>
          <a:noFill/>
        </p:spPr>
        <p:txBody>
          <a:bodyPr wrap="none" rtlCol="0">
            <a:spAutoFit/>
          </a:bodyPr>
          <a:lstStyle/>
          <a:p>
            <a:r>
              <a:rPr lang="en-US" sz="2000" b="1" dirty="0"/>
              <a:t>GFSv16</a:t>
            </a:r>
          </a:p>
        </p:txBody>
      </p:sp>
    </p:spTree>
    <p:extLst>
      <p:ext uri="{BB962C8B-B14F-4D97-AF65-F5344CB8AC3E}">
        <p14:creationId xmlns:p14="http://schemas.microsoft.com/office/powerpoint/2010/main" val="34990453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10744" y="450911"/>
            <a:ext cx="11166101" cy="656209"/>
          </a:xfrm>
          <a:prstGeom prst="rect">
            <a:avLst/>
          </a:prstGeom>
          <a:solidFill>
            <a:srgbClr val="226BAB"/>
          </a:solidFill>
          <a:ln>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sz="3000" dirty="0">
              <a:latin typeface="Arial" panose="020B0604020202020204" pitchFamily="34" charset="0"/>
              <a:cs typeface="Arial" panose="020B0604020202020204" pitchFamily="34" charset="0"/>
            </a:endParaRPr>
          </a:p>
        </p:txBody>
      </p:sp>
      <p:sp>
        <p:nvSpPr>
          <p:cNvPr id="9" name="TextBox 8"/>
          <p:cNvSpPr txBox="1"/>
          <p:nvPr/>
        </p:nvSpPr>
        <p:spPr>
          <a:xfrm>
            <a:off x="510743" y="48930"/>
            <a:ext cx="11166101" cy="353921"/>
          </a:xfrm>
          <a:prstGeom prst="rect">
            <a:avLst/>
          </a:prstGeom>
          <a:solidFill>
            <a:srgbClr val="5BA4E3"/>
          </a:solidFill>
        </p:spPr>
        <p:txBody>
          <a:bodyPr wrap="square" lIns="121899" tIns="60949" rIns="121899" bIns="60949" rtlCol="0">
            <a:spAutoFit/>
          </a:bodyPr>
          <a:lstStyle/>
          <a:p>
            <a:pPr algn="ctr"/>
            <a:r>
              <a:rPr lang="en-US" sz="1500" dirty="0">
                <a:solidFill>
                  <a:srgbClr val="1A467F"/>
                </a:solidFill>
                <a:latin typeface="Avenir Book"/>
                <a:cs typeface="Avenir Book"/>
              </a:rPr>
              <a:t>NATIONAL OCEANIC AND ATMOSPHERIC ADMINISTRATION</a:t>
            </a:r>
          </a:p>
        </p:txBody>
      </p:sp>
      <p:sp>
        <p:nvSpPr>
          <p:cNvPr id="10" name="Oval 9"/>
          <p:cNvSpPr>
            <a:spLocks noChangeAspect="1"/>
          </p:cNvSpPr>
          <p:nvPr/>
        </p:nvSpPr>
        <p:spPr>
          <a:xfrm>
            <a:off x="50032" y="27613"/>
            <a:ext cx="1137374" cy="1190436"/>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a:p>
        </p:txBody>
      </p:sp>
      <p:pic>
        <p:nvPicPr>
          <p:cNvPr id="11" name="Picture 10" descr="2000px-Seal_of_the_United_States_Department_of_Commerce.sv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032" y="80672"/>
            <a:ext cx="1064518" cy="1064195"/>
          </a:xfrm>
          <a:prstGeom prst="rect">
            <a:avLst/>
          </a:prstGeom>
        </p:spPr>
      </p:pic>
      <p:sp>
        <p:nvSpPr>
          <p:cNvPr id="13" name="Oval 12"/>
          <p:cNvSpPr>
            <a:spLocks/>
          </p:cNvSpPr>
          <p:nvPr/>
        </p:nvSpPr>
        <p:spPr>
          <a:xfrm>
            <a:off x="11089584" y="0"/>
            <a:ext cx="1102416" cy="1111783"/>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a:p>
        </p:txBody>
      </p:sp>
      <p:pic>
        <p:nvPicPr>
          <p:cNvPr id="14" name="Picture 13" descr="1024px-NOAA_logo.svg.png"/>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1149099" y="78973"/>
            <a:ext cx="975215" cy="983501"/>
          </a:xfrm>
          <a:prstGeom prst="rect">
            <a:avLst/>
          </a:prstGeom>
        </p:spPr>
      </p:pic>
      <p:sp>
        <p:nvSpPr>
          <p:cNvPr id="15" name="TextBox 14"/>
          <p:cNvSpPr txBox="1"/>
          <p:nvPr/>
        </p:nvSpPr>
        <p:spPr>
          <a:xfrm>
            <a:off x="0" y="432140"/>
            <a:ext cx="12192000" cy="646309"/>
          </a:xfrm>
          <a:prstGeom prst="rect">
            <a:avLst/>
          </a:prstGeom>
          <a:noFill/>
        </p:spPr>
        <p:txBody>
          <a:bodyPr wrap="square" lIns="121899" tIns="60949" rIns="121899" bIns="60949" rtlCol="0">
            <a:spAutoFit/>
          </a:bodyPr>
          <a:lstStyle/>
          <a:p>
            <a:pPr algn="ctr"/>
            <a:r>
              <a:rPr lang="en-US" sz="3400" b="1" dirty="0">
                <a:solidFill>
                  <a:schemeClr val="bg1"/>
                </a:solidFill>
                <a:latin typeface="Arial"/>
                <a:cs typeface="Arial"/>
              </a:rPr>
              <a:t>Errors For This Case</a:t>
            </a:r>
          </a:p>
        </p:txBody>
      </p:sp>
      <p:pic>
        <p:nvPicPr>
          <p:cNvPr id="6" name="Picture 5">
            <a:extLst>
              <a:ext uri="{FF2B5EF4-FFF2-40B4-BE49-F238E27FC236}">
                <a16:creationId xmlns:a16="http://schemas.microsoft.com/office/drawing/2014/main" id="{C35EFE59-B911-3140-AB5E-F63150D803EB}"/>
              </a:ext>
            </a:extLst>
          </p:cNvPr>
          <p:cNvPicPr>
            <a:picLocks noChangeAspect="1"/>
          </p:cNvPicPr>
          <p:nvPr/>
        </p:nvPicPr>
        <p:blipFill rotWithShape="1">
          <a:blip r:embed="rId4"/>
          <a:srcRect t="3198" b="89456"/>
          <a:stretch/>
        </p:blipFill>
        <p:spPr>
          <a:xfrm>
            <a:off x="1624051" y="5211918"/>
            <a:ext cx="5397500" cy="419783"/>
          </a:xfrm>
          <a:prstGeom prst="rect">
            <a:avLst/>
          </a:prstGeom>
        </p:spPr>
      </p:pic>
      <p:sp>
        <p:nvSpPr>
          <p:cNvPr id="16" name="TextBox 15">
            <a:extLst>
              <a:ext uri="{FF2B5EF4-FFF2-40B4-BE49-F238E27FC236}">
                <a16:creationId xmlns:a16="http://schemas.microsoft.com/office/drawing/2014/main" id="{5C5DDB64-7272-9440-B111-B65A0F178088}"/>
              </a:ext>
            </a:extLst>
          </p:cNvPr>
          <p:cNvSpPr txBox="1"/>
          <p:nvPr/>
        </p:nvSpPr>
        <p:spPr>
          <a:xfrm>
            <a:off x="7682459" y="2132484"/>
            <a:ext cx="4146155" cy="3970318"/>
          </a:xfrm>
          <a:prstGeom prst="rect">
            <a:avLst/>
          </a:prstGeom>
          <a:noFill/>
        </p:spPr>
        <p:txBody>
          <a:bodyPr wrap="square" rtlCol="0">
            <a:spAutoFit/>
          </a:bodyPr>
          <a:lstStyle/>
          <a:p>
            <a:pPr marL="91440"/>
            <a:r>
              <a:rPr lang="en-US" dirty="0">
                <a:latin typeface="Arial"/>
                <a:cs typeface="Arial"/>
              </a:rPr>
              <a:t>Init: 12Z 5 February 2020</a:t>
            </a:r>
          </a:p>
          <a:p>
            <a:pPr marL="91440"/>
            <a:r>
              <a:rPr lang="en-US" dirty="0">
                <a:latin typeface="Arial"/>
                <a:cs typeface="Arial"/>
              </a:rPr>
              <a:t>Valid: 12Z 6 February 2020 (F024)</a:t>
            </a:r>
          </a:p>
          <a:p>
            <a:pPr marL="91440"/>
            <a:endParaRPr lang="en-US" dirty="0">
              <a:latin typeface="Arial"/>
              <a:cs typeface="Arial"/>
            </a:endParaRPr>
          </a:p>
          <a:p>
            <a:pPr marL="434340" indent="-342900">
              <a:buFont typeface="Arial" panose="020B0604020202020204" pitchFamily="34" charset="0"/>
              <a:buChar char="•"/>
            </a:pPr>
            <a:r>
              <a:rPr lang="en-US" dirty="0">
                <a:latin typeface="Arial"/>
                <a:cs typeface="Arial"/>
              </a:rPr>
              <a:t>Comparing the forecast plots, it’s very clear than v16 is correctly colder than v15 across the VA/MD/DE area where the cold air is dammed up against the Appalachians</a:t>
            </a:r>
          </a:p>
          <a:p>
            <a:pPr marL="434340" indent="-342900">
              <a:buFont typeface="Arial" panose="020B0604020202020204" pitchFamily="34" charset="0"/>
              <a:buChar char="•"/>
            </a:pPr>
            <a:endParaRPr lang="en-US" dirty="0">
              <a:latin typeface="Arial"/>
              <a:cs typeface="Arial"/>
            </a:endParaRPr>
          </a:p>
          <a:p>
            <a:pPr marL="434340" indent="-342900">
              <a:buFont typeface="Arial" panose="020B0604020202020204" pitchFamily="34" charset="0"/>
              <a:buChar char="•"/>
            </a:pPr>
            <a:r>
              <a:rPr lang="en-US" dirty="0">
                <a:latin typeface="Arial"/>
                <a:cs typeface="Arial"/>
              </a:rPr>
              <a:t>Quantifying the errors shows the improvement over VA (and to a lesser extent west of the Appalachians)</a:t>
            </a:r>
          </a:p>
        </p:txBody>
      </p:sp>
      <p:pic>
        <p:nvPicPr>
          <p:cNvPr id="4" name="Picture 3">
            <a:extLst>
              <a:ext uri="{FF2B5EF4-FFF2-40B4-BE49-F238E27FC236}">
                <a16:creationId xmlns:a16="http://schemas.microsoft.com/office/drawing/2014/main" id="{F6F43805-FA89-3848-87A8-415AFEAC5DF0}"/>
              </a:ext>
            </a:extLst>
          </p:cNvPr>
          <p:cNvPicPr>
            <a:picLocks noChangeAspect="1"/>
          </p:cNvPicPr>
          <p:nvPr/>
        </p:nvPicPr>
        <p:blipFill rotWithShape="1">
          <a:blip r:embed="rId5"/>
          <a:srcRect t="9373" b="7951"/>
          <a:stretch/>
        </p:blipFill>
        <p:spPr>
          <a:xfrm>
            <a:off x="413327" y="1993027"/>
            <a:ext cx="3463503" cy="3031948"/>
          </a:xfrm>
          <a:prstGeom prst="rect">
            <a:avLst/>
          </a:prstGeom>
        </p:spPr>
      </p:pic>
      <p:pic>
        <p:nvPicPr>
          <p:cNvPr id="5" name="Picture 4">
            <a:extLst>
              <a:ext uri="{FF2B5EF4-FFF2-40B4-BE49-F238E27FC236}">
                <a16:creationId xmlns:a16="http://schemas.microsoft.com/office/drawing/2014/main" id="{274D3883-50FD-7D42-8A2B-84D4A7BC1C1F}"/>
              </a:ext>
            </a:extLst>
          </p:cNvPr>
          <p:cNvPicPr>
            <a:picLocks noChangeAspect="1"/>
          </p:cNvPicPr>
          <p:nvPr/>
        </p:nvPicPr>
        <p:blipFill rotWithShape="1">
          <a:blip r:embed="rId6"/>
          <a:srcRect t="10033" b="7756"/>
          <a:stretch/>
        </p:blipFill>
        <p:spPr>
          <a:xfrm>
            <a:off x="4038090" y="1993027"/>
            <a:ext cx="3483108" cy="3031948"/>
          </a:xfrm>
          <a:prstGeom prst="rect">
            <a:avLst/>
          </a:prstGeom>
        </p:spPr>
      </p:pic>
      <p:sp>
        <p:nvSpPr>
          <p:cNvPr id="17" name="TextBox 16">
            <a:extLst>
              <a:ext uri="{FF2B5EF4-FFF2-40B4-BE49-F238E27FC236}">
                <a16:creationId xmlns:a16="http://schemas.microsoft.com/office/drawing/2014/main" id="{1B536578-73F9-F34B-B5D0-07CB2A49F561}"/>
              </a:ext>
            </a:extLst>
          </p:cNvPr>
          <p:cNvSpPr txBox="1"/>
          <p:nvPr/>
        </p:nvSpPr>
        <p:spPr>
          <a:xfrm>
            <a:off x="7153023" y="1325923"/>
            <a:ext cx="4449551" cy="400110"/>
          </a:xfrm>
          <a:prstGeom prst="rect">
            <a:avLst/>
          </a:prstGeom>
          <a:solidFill>
            <a:schemeClr val="accent4">
              <a:lumMod val="20000"/>
              <a:lumOff val="80000"/>
            </a:schemeClr>
          </a:solidFill>
        </p:spPr>
        <p:txBody>
          <a:bodyPr wrap="none" rtlCol="0">
            <a:spAutoFit/>
          </a:bodyPr>
          <a:lstStyle/>
          <a:p>
            <a:r>
              <a:rPr lang="en-US" sz="2000" dirty="0">
                <a:latin typeface="Arial" panose="020B0604020202020204" pitchFamily="34" charset="0"/>
                <a:cs typeface="Arial" panose="020B0604020202020204" pitchFamily="34" charset="0"/>
              </a:rPr>
              <a:t>2m Temp Errors    Analysis - Forecast</a:t>
            </a:r>
          </a:p>
        </p:txBody>
      </p:sp>
      <p:sp>
        <p:nvSpPr>
          <p:cNvPr id="18" name="TextBox 17">
            <a:extLst>
              <a:ext uri="{FF2B5EF4-FFF2-40B4-BE49-F238E27FC236}">
                <a16:creationId xmlns:a16="http://schemas.microsoft.com/office/drawing/2014/main" id="{2D8FFE32-B9D6-D04E-8467-18A1CA251E56}"/>
              </a:ext>
            </a:extLst>
          </p:cNvPr>
          <p:cNvSpPr txBox="1"/>
          <p:nvPr/>
        </p:nvSpPr>
        <p:spPr>
          <a:xfrm>
            <a:off x="363386" y="2255195"/>
            <a:ext cx="962251" cy="400110"/>
          </a:xfrm>
          <a:prstGeom prst="rect">
            <a:avLst/>
          </a:prstGeom>
          <a:noFill/>
        </p:spPr>
        <p:txBody>
          <a:bodyPr wrap="none" rtlCol="0">
            <a:spAutoFit/>
          </a:bodyPr>
          <a:lstStyle/>
          <a:p>
            <a:r>
              <a:rPr lang="en-US" sz="2000" b="1" dirty="0"/>
              <a:t>GFSv15</a:t>
            </a:r>
          </a:p>
        </p:txBody>
      </p:sp>
      <p:sp>
        <p:nvSpPr>
          <p:cNvPr id="19" name="TextBox 18">
            <a:extLst>
              <a:ext uri="{FF2B5EF4-FFF2-40B4-BE49-F238E27FC236}">
                <a16:creationId xmlns:a16="http://schemas.microsoft.com/office/drawing/2014/main" id="{7CEB5A54-E3B3-E04D-BB65-43796F0F6E10}"/>
              </a:ext>
            </a:extLst>
          </p:cNvPr>
          <p:cNvSpPr txBox="1"/>
          <p:nvPr/>
        </p:nvSpPr>
        <p:spPr>
          <a:xfrm>
            <a:off x="3966587" y="2255195"/>
            <a:ext cx="962251" cy="400110"/>
          </a:xfrm>
          <a:prstGeom prst="rect">
            <a:avLst/>
          </a:prstGeom>
          <a:noFill/>
        </p:spPr>
        <p:txBody>
          <a:bodyPr wrap="none" rtlCol="0">
            <a:spAutoFit/>
          </a:bodyPr>
          <a:lstStyle/>
          <a:p>
            <a:r>
              <a:rPr lang="en-US" sz="2000" b="1" dirty="0"/>
              <a:t>GFSv16</a:t>
            </a:r>
          </a:p>
        </p:txBody>
      </p:sp>
    </p:spTree>
    <p:extLst>
      <p:ext uri="{BB962C8B-B14F-4D97-AF65-F5344CB8AC3E}">
        <p14:creationId xmlns:p14="http://schemas.microsoft.com/office/powerpoint/2010/main" val="22730818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10744" y="450911"/>
            <a:ext cx="11166101" cy="656209"/>
          </a:xfrm>
          <a:prstGeom prst="rect">
            <a:avLst/>
          </a:prstGeom>
          <a:solidFill>
            <a:srgbClr val="226BAB"/>
          </a:solidFill>
          <a:ln>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sz="3000" dirty="0">
              <a:latin typeface="Arial" panose="020B0604020202020204" pitchFamily="34" charset="0"/>
              <a:cs typeface="Arial" panose="020B0604020202020204" pitchFamily="34" charset="0"/>
            </a:endParaRPr>
          </a:p>
        </p:txBody>
      </p:sp>
      <p:sp>
        <p:nvSpPr>
          <p:cNvPr id="9" name="TextBox 8"/>
          <p:cNvSpPr txBox="1"/>
          <p:nvPr/>
        </p:nvSpPr>
        <p:spPr>
          <a:xfrm>
            <a:off x="510743" y="48930"/>
            <a:ext cx="11166101" cy="353921"/>
          </a:xfrm>
          <a:prstGeom prst="rect">
            <a:avLst/>
          </a:prstGeom>
          <a:solidFill>
            <a:srgbClr val="5BA4E3"/>
          </a:solidFill>
        </p:spPr>
        <p:txBody>
          <a:bodyPr wrap="square" lIns="121899" tIns="60949" rIns="121899" bIns="60949" rtlCol="0">
            <a:spAutoFit/>
          </a:bodyPr>
          <a:lstStyle/>
          <a:p>
            <a:pPr algn="ctr"/>
            <a:r>
              <a:rPr lang="en-US" sz="1500" dirty="0">
                <a:solidFill>
                  <a:srgbClr val="1A467F"/>
                </a:solidFill>
                <a:latin typeface="Avenir Book"/>
                <a:cs typeface="Avenir Book"/>
              </a:rPr>
              <a:t>NATIONAL OCEANIC AND ATMOSPHERIC ADMINISTRATION</a:t>
            </a:r>
          </a:p>
        </p:txBody>
      </p:sp>
      <p:sp>
        <p:nvSpPr>
          <p:cNvPr id="10" name="Oval 9"/>
          <p:cNvSpPr>
            <a:spLocks noChangeAspect="1"/>
          </p:cNvSpPr>
          <p:nvPr/>
        </p:nvSpPr>
        <p:spPr>
          <a:xfrm>
            <a:off x="50032" y="27613"/>
            <a:ext cx="1137374" cy="1190436"/>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a:p>
        </p:txBody>
      </p:sp>
      <p:pic>
        <p:nvPicPr>
          <p:cNvPr id="11" name="Picture 10" descr="2000px-Seal_of_the_United_States_Department_of_Commerce.sv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032" y="80672"/>
            <a:ext cx="1064518" cy="1064195"/>
          </a:xfrm>
          <a:prstGeom prst="rect">
            <a:avLst/>
          </a:prstGeom>
        </p:spPr>
      </p:pic>
      <p:sp>
        <p:nvSpPr>
          <p:cNvPr id="13" name="Oval 12"/>
          <p:cNvSpPr>
            <a:spLocks/>
          </p:cNvSpPr>
          <p:nvPr/>
        </p:nvSpPr>
        <p:spPr>
          <a:xfrm>
            <a:off x="11089584" y="0"/>
            <a:ext cx="1102416" cy="1111783"/>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a:p>
        </p:txBody>
      </p:sp>
      <p:pic>
        <p:nvPicPr>
          <p:cNvPr id="14" name="Picture 13" descr="1024px-NOAA_logo.svg.png"/>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1149099" y="78973"/>
            <a:ext cx="975215" cy="983501"/>
          </a:xfrm>
          <a:prstGeom prst="rect">
            <a:avLst/>
          </a:prstGeom>
        </p:spPr>
      </p:pic>
      <p:sp>
        <p:nvSpPr>
          <p:cNvPr id="15" name="TextBox 14"/>
          <p:cNvSpPr txBox="1"/>
          <p:nvPr/>
        </p:nvSpPr>
        <p:spPr>
          <a:xfrm>
            <a:off x="0" y="432140"/>
            <a:ext cx="12192000" cy="646309"/>
          </a:xfrm>
          <a:prstGeom prst="rect">
            <a:avLst/>
          </a:prstGeom>
          <a:noFill/>
        </p:spPr>
        <p:txBody>
          <a:bodyPr wrap="square" lIns="121899" tIns="60949" rIns="121899" bIns="60949" rtlCol="0">
            <a:spAutoFit/>
          </a:bodyPr>
          <a:lstStyle/>
          <a:p>
            <a:pPr algn="ctr"/>
            <a:r>
              <a:rPr lang="en-US" sz="3400" b="1" dirty="0">
                <a:solidFill>
                  <a:schemeClr val="bg1"/>
                </a:solidFill>
                <a:latin typeface="Arial"/>
                <a:cs typeface="Arial"/>
              </a:rPr>
              <a:t>IAD Soundings</a:t>
            </a:r>
          </a:p>
        </p:txBody>
      </p:sp>
      <p:sp>
        <p:nvSpPr>
          <p:cNvPr id="12" name="TextBox 11">
            <a:extLst>
              <a:ext uri="{FF2B5EF4-FFF2-40B4-BE49-F238E27FC236}">
                <a16:creationId xmlns:a16="http://schemas.microsoft.com/office/drawing/2014/main" id="{0F959650-9CF1-6E42-92DC-F0B4CF206C63}"/>
              </a:ext>
            </a:extLst>
          </p:cNvPr>
          <p:cNvSpPr txBox="1"/>
          <p:nvPr/>
        </p:nvSpPr>
        <p:spPr>
          <a:xfrm>
            <a:off x="7678979" y="2388118"/>
            <a:ext cx="4146155" cy="3416320"/>
          </a:xfrm>
          <a:prstGeom prst="rect">
            <a:avLst/>
          </a:prstGeom>
          <a:noFill/>
        </p:spPr>
        <p:txBody>
          <a:bodyPr wrap="square" rtlCol="0">
            <a:spAutoFit/>
          </a:bodyPr>
          <a:lstStyle/>
          <a:p>
            <a:pPr marL="91440"/>
            <a:r>
              <a:rPr lang="en-US" dirty="0">
                <a:latin typeface="Arial" panose="020B0604020202020204" pitchFamily="34" charset="0"/>
                <a:cs typeface="Arial" panose="020B0604020202020204" pitchFamily="34" charset="0"/>
              </a:rPr>
              <a:t>Init: 12Z 3 February 2020</a:t>
            </a:r>
          </a:p>
          <a:p>
            <a:pPr marL="91440"/>
            <a:r>
              <a:rPr lang="en-US" dirty="0">
                <a:latin typeface="Arial" panose="020B0604020202020204" pitchFamily="34" charset="0"/>
                <a:cs typeface="Arial" panose="020B0604020202020204" pitchFamily="34" charset="0"/>
              </a:rPr>
              <a:t>Valid: 12Z 6 February 2019 (F072)</a:t>
            </a:r>
          </a:p>
          <a:p>
            <a:pPr marL="91440"/>
            <a:endParaRPr lang="en-US" dirty="0">
              <a:latin typeface="Arial" panose="020B0604020202020204" pitchFamily="34" charset="0"/>
              <a:cs typeface="Arial" panose="020B0604020202020204" pitchFamily="34" charset="0"/>
            </a:endParaRPr>
          </a:p>
          <a:p>
            <a:pPr marL="434340" indent="-342900">
              <a:buFont typeface="Arial" panose="020B0604020202020204" pitchFamily="34" charset="0"/>
              <a:buChar char="•"/>
            </a:pPr>
            <a:r>
              <a:rPr lang="en-US" dirty="0">
                <a:latin typeface="Arial" panose="020B0604020202020204" pitchFamily="34" charset="0"/>
                <a:cs typeface="Arial" panose="020B0604020202020204" pitchFamily="34" charset="0"/>
              </a:rPr>
              <a:t>GFSv15 fails to capture the strength of the low-level inversion, but v16 here is a massive improvement</a:t>
            </a:r>
          </a:p>
          <a:p>
            <a:pPr marL="434340" indent="-34290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434340" indent="-342900">
              <a:buFont typeface="Arial" panose="020B0604020202020204" pitchFamily="34" charset="0"/>
              <a:buChar char="•"/>
            </a:pPr>
            <a:r>
              <a:rPr lang="en-US" dirty="0">
                <a:latin typeface="Arial" panose="020B0604020202020204" pitchFamily="34" charset="0"/>
                <a:cs typeface="Arial" panose="020B0604020202020204" pitchFamily="34" charset="0"/>
              </a:rPr>
              <a:t>Again, this example is not a radiation inversion;  this is a sounding within a very shallow cold air mass</a:t>
            </a:r>
          </a:p>
        </p:txBody>
      </p:sp>
      <p:sp>
        <p:nvSpPr>
          <p:cNvPr id="16" name="TextBox 15">
            <a:extLst>
              <a:ext uri="{FF2B5EF4-FFF2-40B4-BE49-F238E27FC236}">
                <a16:creationId xmlns:a16="http://schemas.microsoft.com/office/drawing/2014/main" id="{271E4825-6878-D445-BAC1-BB5F08C0AACA}"/>
              </a:ext>
            </a:extLst>
          </p:cNvPr>
          <p:cNvSpPr txBox="1"/>
          <p:nvPr/>
        </p:nvSpPr>
        <p:spPr>
          <a:xfrm>
            <a:off x="8062332" y="1452211"/>
            <a:ext cx="2457148" cy="461665"/>
          </a:xfrm>
          <a:prstGeom prst="rect">
            <a:avLst/>
          </a:prstGeom>
          <a:noFill/>
        </p:spPr>
        <p:txBody>
          <a:bodyPr wrap="none" rtlCol="0">
            <a:spAutoFit/>
          </a:bodyPr>
          <a:lstStyle/>
          <a:p>
            <a:r>
              <a:rPr lang="en-US" sz="2400" b="1" dirty="0">
                <a:latin typeface="Arial" panose="020B0604020202020204" pitchFamily="34" charset="0"/>
                <a:cs typeface="Arial" panose="020B0604020202020204" pitchFamily="34" charset="0"/>
              </a:rPr>
              <a:t>Dulles, VA   IAD</a:t>
            </a:r>
          </a:p>
        </p:txBody>
      </p:sp>
      <p:pic>
        <p:nvPicPr>
          <p:cNvPr id="17" name="Picture 16">
            <a:extLst>
              <a:ext uri="{FF2B5EF4-FFF2-40B4-BE49-F238E27FC236}">
                <a16:creationId xmlns:a16="http://schemas.microsoft.com/office/drawing/2014/main" id="{6A42746C-5BEC-E94A-AEAD-FFFC692953E8}"/>
              </a:ext>
            </a:extLst>
          </p:cNvPr>
          <p:cNvPicPr>
            <a:picLocks noChangeAspect="1"/>
          </p:cNvPicPr>
          <p:nvPr/>
        </p:nvPicPr>
        <p:blipFill>
          <a:blip r:embed="rId4"/>
          <a:stretch>
            <a:fillRect/>
          </a:stretch>
        </p:blipFill>
        <p:spPr>
          <a:xfrm>
            <a:off x="366866" y="1510589"/>
            <a:ext cx="6944359" cy="5123130"/>
          </a:xfrm>
          <a:prstGeom prst="rect">
            <a:avLst/>
          </a:prstGeom>
        </p:spPr>
      </p:pic>
      <p:sp>
        <p:nvSpPr>
          <p:cNvPr id="18" name="TextBox 17">
            <a:extLst>
              <a:ext uri="{FF2B5EF4-FFF2-40B4-BE49-F238E27FC236}">
                <a16:creationId xmlns:a16="http://schemas.microsoft.com/office/drawing/2014/main" id="{F9B662FA-B7A9-5241-BE61-A85CBF025702}"/>
              </a:ext>
            </a:extLst>
          </p:cNvPr>
          <p:cNvSpPr txBox="1"/>
          <p:nvPr/>
        </p:nvSpPr>
        <p:spPr>
          <a:xfrm>
            <a:off x="5236331" y="2228671"/>
            <a:ext cx="1153714" cy="1200329"/>
          </a:xfrm>
          <a:prstGeom prst="rect">
            <a:avLst/>
          </a:prstGeom>
          <a:noFill/>
        </p:spPr>
        <p:txBody>
          <a:bodyPr wrap="none" rtlCol="0">
            <a:spAutoFit/>
          </a:bodyPr>
          <a:lstStyle/>
          <a:p>
            <a:r>
              <a:rPr lang="en-US" sz="2400" b="1" dirty="0"/>
              <a:t>OBS</a:t>
            </a:r>
          </a:p>
          <a:p>
            <a:r>
              <a:rPr lang="en-US" sz="2400" b="1" dirty="0">
                <a:solidFill>
                  <a:srgbClr val="0520FC"/>
                </a:solidFill>
              </a:rPr>
              <a:t>GFSV15</a:t>
            </a:r>
          </a:p>
          <a:p>
            <a:r>
              <a:rPr lang="en-US" sz="2400" b="1" dirty="0">
                <a:solidFill>
                  <a:srgbClr val="FF0000"/>
                </a:solidFill>
              </a:rPr>
              <a:t>GFSv16</a:t>
            </a:r>
          </a:p>
        </p:txBody>
      </p:sp>
    </p:spTree>
    <p:extLst>
      <p:ext uri="{BB962C8B-B14F-4D97-AF65-F5344CB8AC3E}">
        <p14:creationId xmlns:p14="http://schemas.microsoft.com/office/powerpoint/2010/main" val="24059250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BE71542B-32A0-2D4E-AD9F-5867E5E0FDE3}"/>
              </a:ext>
            </a:extLst>
          </p:cNvPr>
          <p:cNvPicPr>
            <a:picLocks noChangeAspect="1"/>
          </p:cNvPicPr>
          <p:nvPr/>
        </p:nvPicPr>
        <p:blipFill>
          <a:blip r:embed="rId2"/>
          <a:stretch>
            <a:fillRect/>
          </a:stretch>
        </p:blipFill>
        <p:spPr>
          <a:xfrm>
            <a:off x="366866" y="1510589"/>
            <a:ext cx="6979865" cy="5149325"/>
          </a:xfrm>
          <a:prstGeom prst="rect">
            <a:avLst/>
          </a:prstGeom>
        </p:spPr>
      </p:pic>
      <p:sp>
        <p:nvSpPr>
          <p:cNvPr id="8" name="Rectangle 7"/>
          <p:cNvSpPr/>
          <p:nvPr/>
        </p:nvSpPr>
        <p:spPr>
          <a:xfrm>
            <a:off x="510744" y="450911"/>
            <a:ext cx="11166101" cy="656209"/>
          </a:xfrm>
          <a:prstGeom prst="rect">
            <a:avLst/>
          </a:prstGeom>
          <a:solidFill>
            <a:srgbClr val="226BAB"/>
          </a:solidFill>
          <a:ln>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sz="3000" dirty="0">
              <a:latin typeface="Arial" panose="020B0604020202020204" pitchFamily="34" charset="0"/>
              <a:cs typeface="Arial" panose="020B0604020202020204" pitchFamily="34" charset="0"/>
            </a:endParaRPr>
          </a:p>
        </p:txBody>
      </p:sp>
      <p:sp>
        <p:nvSpPr>
          <p:cNvPr id="9" name="TextBox 8"/>
          <p:cNvSpPr txBox="1"/>
          <p:nvPr/>
        </p:nvSpPr>
        <p:spPr>
          <a:xfrm>
            <a:off x="510743" y="48930"/>
            <a:ext cx="11166101" cy="353921"/>
          </a:xfrm>
          <a:prstGeom prst="rect">
            <a:avLst/>
          </a:prstGeom>
          <a:solidFill>
            <a:srgbClr val="5BA4E3"/>
          </a:solidFill>
        </p:spPr>
        <p:txBody>
          <a:bodyPr wrap="square" lIns="121899" tIns="60949" rIns="121899" bIns="60949" rtlCol="0">
            <a:spAutoFit/>
          </a:bodyPr>
          <a:lstStyle/>
          <a:p>
            <a:pPr algn="ctr"/>
            <a:r>
              <a:rPr lang="en-US" sz="1500" dirty="0">
                <a:solidFill>
                  <a:srgbClr val="1A467F"/>
                </a:solidFill>
                <a:latin typeface="Avenir Book"/>
                <a:cs typeface="Avenir Book"/>
              </a:rPr>
              <a:t>NATIONAL OCEANIC AND ATMOSPHERIC ADMINISTRATION</a:t>
            </a:r>
          </a:p>
        </p:txBody>
      </p:sp>
      <p:sp>
        <p:nvSpPr>
          <p:cNvPr id="10" name="Oval 9"/>
          <p:cNvSpPr>
            <a:spLocks noChangeAspect="1"/>
          </p:cNvSpPr>
          <p:nvPr/>
        </p:nvSpPr>
        <p:spPr>
          <a:xfrm>
            <a:off x="50032" y="27613"/>
            <a:ext cx="1137374" cy="1190436"/>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a:p>
        </p:txBody>
      </p:sp>
      <p:pic>
        <p:nvPicPr>
          <p:cNvPr id="11" name="Picture 10" descr="2000px-Seal_of_the_United_States_Department_of_Commerce.svg.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032" y="80672"/>
            <a:ext cx="1064518" cy="1064195"/>
          </a:xfrm>
          <a:prstGeom prst="rect">
            <a:avLst/>
          </a:prstGeom>
        </p:spPr>
      </p:pic>
      <p:sp>
        <p:nvSpPr>
          <p:cNvPr id="13" name="Oval 12"/>
          <p:cNvSpPr>
            <a:spLocks/>
          </p:cNvSpPr>
          <p:nvPr/>
        </p:nvSpPr>
        <p:spPr>
          <a:xfrm>
            <a:off x="11089584" y="0"/>
            <a:ext cx="1102416" cy="1111783"/>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a:p>
        </p:txBody>
      </p:sp>
      <p:pic>
        <p:nvPicPr>
          <p:cNvPr id="14" name="Picture 13" descr="1024px-NOAA_logo.svg.png"/>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1149099" y="78973"/>
            <a:ext cx="975215" cy="983501"/>
          </a:xfrm>
          <a:prstGeom prst="rect">
            <a:avLst/>
          </a:prstGeom>
        </p:spPr>
      </p:pic>
      <p:sp>
        <p:nvSpPr>
          <p:cNvPr id="15" name="TextBox 14"/>
          <p:cNvSpPr txBox="1"/>
          <p:nvPr/>
        </p:nvSpPr>
        <p:spPr>
          <a:xfrm>
            <a:off x="0" y="432140"/>
            <a:ext cx="12192000" cy="646309"/>
          </a:xfrm>
          <a:prstGeom prst="rect">
            <a:avLst/>
          </a:prstGeom>
          <a:noFill/>
        </p:spPr>
        <p:txBody>
          <a:bodyPr wrap="square" lIns="121899" tIns="60949" rIns="121899" bIns="60949" rtlCol="0">
            <a:spAutoFit/>
          </a:bodyPr>
          <a:lstStyle/>
          <a:p>
            <a:pPr algn="ctr"/>
            <a:r>
              <a:rPr lang="en-US" sz="3400" b="1" dirty="0">
                <a:solidFill>
                  <a:schemeClr val="bg1"/>
                </a:solidFill>
                <a:latin typeface="Arial"/>
                <a:cs typeface="Arial"/>
              </a:rPr>
              <a:t>IAD Soundings</a:t>
            </a:r>
          </a:p>
        </p:txBody>
      </p:sp>
      <p:sp>
        <p:nvSpPr>
          <p:cNvPr id="12" name="TextBox 11">
            <a:extLst>
              <a:ext uri="{FF2B5EF4-FFF2-40B4-BE49-F238E27FC236}">
                <a16:creationId xmlns:a16="http://schemas.microsoft.com/office/drawing/2014/main" id="{0F959650-9CF1-6E42-92DC-F0B4CF206C63}"/>
              </a:ext>
            </a:extLst>
          </p:cNvPr>
          <p:cNvSpPr txBox="1"/>
          <p:nvPr/>
        </p:nvSpPr>
        <p:spPr>
          <a:xfrm>
            <a:off x="7678979" y="2388118"/>
            <a:ext cx="4146155" cy="3139321"/>
          </a:xfrm>
          <a:prstGeom prst="rect">
            <a:avLst/>
          </a:prstGeom>
          <a:noFill/>
        </p:spPr>
        <p:txBody>
          <a:bodyPr wrap="square" rtlCol="0">
            <a:spAutoFit/>
          </a:bodyPr>
          <a:lstStyle/>
          <a:p>
            <a:pPr marL="91440"/>
            <a:r>
              <a:rPr lang="en-US" dirty="0">
                <a:latin typeface="Arial" panose="020B0604020202020204" pitchFamily="34" charset="0"/>
                <a:cs typeface="Arial" panose="020B0604020202020204" pitchFamily="34" charset="0"/>
              </a:rPr>
              <a:t>Init: 00z 6 February 2020</a:t>
            </a:r>
          </a:p>
          <a:p>
            <a:pPr marL="91440"/>
            <a:r>
              <a:rPr lang="en-US" dirty="0">
                <a:latin typeface="Arial" panose="020B0604020202020204" pitchFamily="34" charset="0"/>
                <a:cs typeface="Arial" panose="020B0604020202020204" pitchFamily="34" charset="0"/>
              </a:rPr>
              <a:t>Valid: 12Z 6 February 2019 (F012)</a:t>
            </a:r>
          </a:p>
          <a:p>
            <a:pPr marL="91440"/>
            <a:endParaRPr lang="en-US" dirty="0">
              <a:latin typeface="Arial" panose="020B0604020202020204" pitchFamily="34" charset="0"/>
              <a:cs typeface="Arial" panose="020B0604020202020204" pitchFamily="34" charset="0"/>
            </a:endParaRPr>
          </a:p>
          <a:p>
            <a:pPr marL="434340" indent="-342900">
              <a:buFont typeface="Arial" panose="020B0604020202020204" pitchFamily="34" charset="0"/>
              <a:buChar char="•"/>
            </a:pPr>
            <a:r>
              <a:rPr lang="en-US" dirty="0">
                <a:latin typeface="Arial" panose="020B0604020202020204" pitchFamily="34" charset="0"/>
                <a:cs typeface="Arial" panose="020B0604020202020204" pitchFamily="34" charset="0"/>
              </a:rPr>
              <a:t>GFSv15 fails to capture the strength of the low-level inversion, but v16 here is a massive improvement (although not as good as at f72)</a:t>
            </a:r>
          </a:p>
          <a:p>
            <a:pPr marL="434340" indent="-34290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434340" indent="-342900">
              <a:buFont typeface="Arial" panose="020B0604020202020204" pitchFamily="34" charset="0"/>
              <a:buChar char="•"/>
            </a:pPr>
            <a:r>
              <a:rPr lang="en-US" dirty="0">
                <a:latin typeface="Arial" panose="020B0604020202020204" pitchFamily="34" charset="0"/>
                <a:cs typeface="Arial" panose="020B0604020202020204" pitchFamily="34" charset="0"/>
              </a:rPr>
              <a:t>This is an impressive improvement for a 12h forecast</a:t>
            </a:r>
          </a:p>
        </p:txBody>
      </p:sp>
      <p:sp>
        <p:nvSpPr>
          <p:cNvPr id="16" name="TextBox 15">
            <a:extLst>
              <a:ext uri="{FF2B5EF4-FFF2-40B4-BE49-F238E27FC236}">
                <a16:creationId xmlns:a16="http://schemas.microsoft.com/office/drawing/2014/main" id="{271E4825-6878-D445-BAC1-BB5F08C0AACA}"/>
              </a:ext>
            </a:extLst>
          </p:cNvPr>
          <p:cNvSpPr txBox="1"/>
          <p:nvPr/>
        </p:nvSpPr>
        <p:spPr>
          <a:xfrm>
            <a:off x="8062332" y="1452211"/>
            <a:ext cx="2457148" cy="461665"/>
          </a:xfrm>
          <a:prstGeom prst="rect">
            <a:avLst/>
          </a:prstGeom>
          <a:noFill/>
        </p:spPr>
        <p:txBody>
          <a:bodyPr wrap="none" rtlCol="0">
            <a:spAutoFit/>
          </a:bodyPr>
          <a:lstStyle/>
          <a:p>
            <a:r>
              <a:rPr lang="en-US" sz="2400" b="1" dirty="0">
                <a:latin typeface="Arial" panose="020B0604020202020204" pitchFamily="34" charset="0"/>
                <a:cs typeface="Arial" panose="020B0604020202020204" pitchFamily="34" charset="0"/>
              </a:rPr>
              <a:t>Dulles, VA   IAD</a:t>
            </a:r>
          </a:p>
        </p:txBody>
      </p:sp>
      <p:sp>
        <p:nvSpPr>
          <p:cNvPr id="18" name="TextBox 17">
            <a:extLst>
              <a:ext uri="{FF2B5EF4-FFF2-40B4-BE49-F238E27FC236}">
                <a16:creationId xmlns:a16="http://schemas.microsoft.com/office/drawing/2014/main" id="{F9B662FA-B7A9-5241-BE61-A85CBF025702}"/>
              </a:ext>
            </a:extLst>
          </p:cNvPr>
          <p:cNvSpPr txBox="1"/>
          <p:nvPr/>
        </p:nvSpPr>
        <p:spPr>
          <a:xfrm>
            <a:off x="5236330" y="2228671"/>
            <a:ext cx="1153714" cy="1200329"/>
          </a:xfrm>
          <a:prstGeom prst="rect">
            <a:avLst/>
          </a:prstGeom>
          <a:noFill/>
        </p:spPr>
        <p:txBody>
          <a:bodyPr wrap="none" rtlCol="0">
            <a:spAutoFit/>
          </a:bodyPr>
          <a:lstStyle/>
          <a:p>
            <a:r>
              <a:rPr lang="en-US" sz="2400" b="1" dirty="0"/>
              <a:t>OBS</a:t>
            </a:r>
          </a:p>
          <a:p>
            <a:r>
              <a:rPr lang="en-US" sz="2400" b="1" dirty="0">
                <a:solidFill>
                  <a:srgbClr val="0520FC"/>
                </a:solidFill>
              </a:rPr>
              <a:t>GFSV15</a:t>
            </a:r>
          </a:p>
          <a:p>
            <a:r>
              <a:rPr lang="en-US" sz="2400" b="1" dirty="0">
                <a:solidFill>
                  <a:srgbClr val="FF0000"/>
                </a:solidFill>
              </a:rPr>
              <a:t>GFSv16</a:t>
            </a:r>
          </a:p>
        </p:txBody>
      </p:sp>
    </p:spTree>
    <p:extLst>
      <p:ext uri="{BB962C8B-B14F-4D97-AF65-F5344CB8AC3E}">
        <p14:creationId xmlns:p14="http://schemas.microsoft.com/office/powerpoint/2010/main" val="3882915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10744" y="450911"/>
            <a:ext cx="11166101" cy="656209"/>
          </a:xfrm>
          <a:prstGeom prst="rect">
            <a:avLst/>
          </a:prstGeom>
          <a:solidFill>
            <a:srgbClr val="226BAB"/>
          </a:solidFill>
          <a:ln>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sz="3000" dirty="0">
              <a:latin typeface="Arial" panose="020B0604020202020204" pitchFamily="34" charset="0"/>
              <a:cs typeface="Arial" panose="020B0604020202020204" pitchFamily="34" charset="0"/>
            </a:endParaRPr>
          </a:p>
        </p:txBody>
      </p:sp>
      <p:sp>
        <p:nvSpPr>
          <p:cNvPr id="9" name="TextBox 8"/>
          <p:cNvSpPr txBox="1"/>
          <p:nvPr/>
        </p:nvSpPr>
        <p:spPr>
          <a:xfrm>
            <a:off x="510743" y="48930"/>
            <a:ext cx="11166101" cy="353921"/>
          </a:xfrm>
          <a:prstGeom prst="rect">
            <a:avLst/>
          </a:prstGeom>
          <a:solidFill>
            <a:srgbClr val="5BA4E3"/>
          </a:solidFill>
        </p:spPr>
        <p:txBody>
          <a:bodyPr wrap="square" lIns="121899" tIns="60949" rIns="121899" bIns="60949" rtlCol="0">
            <a:spAutoFit/>
          </a:bodyPr>
          <a:lstStyle/>
          <a:p>
            <a:pPr algn="ctr"/>
            <a:r>
              <a:rPr lang="en-US" sz="1500" dirty="0">
                <a:solidFill>
                  <a:srgbClr val="1A467F"/>
                </a:solidFill>
                <a:latin typeface="Avenir Book"/>
                <a:cs typeface="Avenir Book"/>
              </a:rPr>
              <a:t>NATIONAL OCEANIC AND ATMOSPHERIC ADMINISTRATION</a:t>
            </a:r>
          </a:p>
        </p:txBody>
      </p:sp>
      <p:sp>
        <p:nvSpPr>
          <p:cNvPr id="10" name="Oval 9"/>
          <p:cNvSpPr>
            <a:spLocks noChangeAspect="1"/>
          </p:cNvSpPr>
          <p:nvPr/>
        </p:nvSpPr>
        <p:spPr>
          <a:xfrm>
            <a:off x="50032" y="27613"/>
            <a:ext cx="1137374" cy="1190436"/>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a:p>
        </p:txBody>
      </p:sp>
      <p:pic>
        <p:nvPicPr>
          <p:cNvPr id="11" name="Picture 10" descr="2000px-Seal_of_the_United_States_Department_of_Commerce.sv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032" y="80672"/>
            <a:ext cx="1064518" cy="1064195"/>
          </a:xfrm>
          <a:prstGeom prst="rect">
            <a:avLst/>
          </a:prstGeom>
        </p:spPr>
      </p:pic>
      <p:sp>
        <p:nvSpPr>
          <p:cNvPr id="13" name="Oval 12"/>
          <p:cNvSpPr>
            <a:spLocks/>
          </p:cNvSpPr>
          <p:nvPr/>
        </p:nvSpPr>
        <p:spPr>
          <a:xfrm>
            <a:off x="11089584" y="0"/>
            <a:ext cx="1102416" cy="1111783"/>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a:p>
        </p:txBody>
      </p:sp>
      <p:pic>
        <p:nvPicPr>
          <p:cNvPr id="14" name="Picture 13" descr="1024px-NOAA_logo.svg.png"/>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1149099" y="78973"/>
            <a:ext cx="975215" cy="983501"/>
          </a:xfrm>
          <a:prstGeom prst="rect">
            <a:avLst/>
          </a:prstGeom>
        </p:spPr>
      </p:pic>
      <p:sp>
        <p:nvSpPr>
          <p:cNvPr id="15" name="TextBox 14"/>
          <p:cNvSpPr txBox="1"/>
          <p:nvPr/>
        </p:nvSpPr>
        <p:spPr>
          <a:xfrm>
            <a:off x="0" y="432140"/>
            <a:ext cx="12192000" cy="646309"/>
          </a:xfrm>
          <a:prstGeom prst="rect">
            <a:avLst/>
          </a:prstGeom>
          <a:noFill/>
        </p:spPr>
        <p:txBody>
          <a:bodyPr wrap="square" lIns="121899" tIns="60949" rIns="121899" bIns="60949" rtlCol="0">
            <a:spAutoFit/>
          </a:bodyPr>
          <a:lstStyle/>
          <a:p>
            <a:pPr algn="ctr"/>
            <a:r>
              <a:rPr lang="en-US" sz="3400" b="1" dirty="0">
                <a:solidFill>
                  <a:schemeClr val="bg1"/>
                </a:solidFill>
                <a:latin typeface="Arial"/>
                <a:cs typeface="Arial"/>
              </a:rPr>
              <a:t>GSO Soundings</a:t>
            </a:r>
          </a:p>
        </p:txBody>
      </p:sp>
      <p:sp>
        <p:nvSpPr>
          <p:cNvPr id="12" name="TextBox 11">
            <a:extLst>
              <a:ext uri="{FF2B5EF4-FFF2-40B4-BE49-F238E27FC236}">
                <a16:creationId xmlns:a16="http://schemas.microsoft.com/office/drawing/2014/main" id="{0F959650-9CF1-6E42-92DC-F0B4CF206C63}"/>
              </a:ext>
            </a:extLst>
          </p:cNvPr>
          <p:cNvSpPr txBox="1"/>
          <p:nvPr/>
        </p:nvSpPr>
        <p:spPr>
          <a:xfrm>
            <a:off x="7678979" y="2388118"/>
            <a:ext cx="4146155" cy="3693319"/>
          </a:xfrm>
          <a:prstGeom prst="rect">
            <a:avLst/>
          </a:prstGeom>
          <a:noFill/>
        </p:spPr>
        <p:txBody>
          <a:bodyPr wrap="square" rtlCol="0">
            <a:spAutoFit/>
          </a:bodyPr>
          <a:lstStyle/>
          <a:p>
            <a:pPr marL="91440"/>
            <a:r>
              <a:rPr lang="en-US" dirty="0">
                <a:latin typeface="Arial" panose="020B0604020202020204" pitchFamily="34" charset="0"/>
                <a:cs typeface="Arial" panose="020B0604020202020204" pitchFamily="34" charset="0"/>
              </a:rPr>
              <a:t>Init: 00Z 5 February 2020</a:t>
            </a:r>
          </a:p>
          <a:p>
            <a:pPr marL="91440"/>
            <a:r>
              <a:rPr lang="en-US" dirty="0">
                <a:latin typeface="Arial" panose="020B0604020202020204" pitchFamily="34" charset="0"/>
                <a:cs typeface="Arial" panose="020B0604020202020204" pitchFamily="34" charset="0"/>
              </a:rPr>
              <a:t>Valid: 12Z 6 February 2019 (F012)</a:t>
            </a:r>
          </a:p>
          <a:p>
            <a:pPr marL="91440"/>
            <a:endParaRPr lang="en-US" dirty="0">
              <a:latin typeface="Arial" panose="020B0604020202020204" pitchFamily="34" charset="0"/>
              <a:cs typeface="Arial" panose="020B0604020202020204" pitchFamily="34" charset="0"/>
            </a:endParaRPr>
          </a:p>
          <a:p>
            <a:pPr marL="434340" indent="-342900">
              <a:buFont typeface="Arial" panose="020B0604020202020204" pitchFamily="34" charset="0"/>
              <a:buChar char="•"/>
            </a:pPr>
            <a:r>
              <a:rPr lang="en-US" dirty="0">
                <a:latin typeface="Arial" panose="020B0604020202020204" pitchFamily="34" charset="0"/>
                <a:cs typeface="Arial" panose="020B0604020202020204" pitchFamily="34" charset="0"/>
              </a:rPr>
              <a:t>Near the southern edge of the damming, neither v15 nor v16 is able to capture the low-level cold air remaining in place, a bit disappointing for a 12h forecast</a:t>
            </a:r>
          </a:p>
          <a:p>
            <a:pPr marL="434340" indent="-34290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434340" indent="-342900">
              <a:buFont typeface="Arial" panose="020B0604020202020204" pitchFamily="34" charset="0"/>
              <a:buChar char="•"/>
            </a:pPr>
            <a:r>
              <a:rPr lang="en-US" dirty="0">
                <a:latin typeface="Arial" panose="020B0604020202020204" pitchFamily="34" charset="0"/>
                <a:cs typeface="Arial" panose="020B0604020202020204" pitchFamily="34" charset="0"/>
              </a:rPr>
              <a:t>The observed sounding has northeast winds at the lowest level, while both GFS versions have modest southerly winds</a:t>
            </a:r>
          </a:p>
        </p:txBody>
      </p:sp>
      <p:sp>
        <p:nvSpPr>
          <p:cNvPr id="16" name="TextBox 15">
            <a:extLst>
              <a:ext uri="{FF2B5EF4-FFF2-40B4-BE49-F238E27FC236}">
                <a16:creationId xmlns:a16="http://schemas.microsoft.com/office/drawing/2014/main" id="{271E4825-6878-D445-BAC1-BB5F08C0AACA}"/>
              </a:ext>
            </a:extLst>
          </p:cNvPr>
          <p:cNvSpPr txBox="1"/>
          <p:nvPr/>
        </p:nvSpPr>
        <p:spPr>
          <a:xfrm>
            <a:off x="8062332" y="1452211"/>
            <a:ext cx="3482043" cy="461665"/>
          </a:xfrm>
          <a:prstGeom prst="rect">
            <a:avLst/>
          </a:prstGeom>
          <a:noFill/>
        </p:spPr>
        <p:txBody>
          <a:bodyPr wrap="none" rtlCol="0">
            <a:spAutoFit/>
          </a:bodyPr>
          <a:lstStyle/>
          <a:p>
            <a:r>
              <a:rPr lang="en-US" sz="2400" b="1" dirty="0">
                <a:latin typeface="Arial" panose="020B0604020202020204" pitchFamily="34" charset="0"/>
                <a:cs typeface="Arial" panose="020B0604020202020204" pitchFamily="34" charset="0"/>
              </a:rPr>
              <a:t>Greensboro, NC   GSO</a:t>
            </a:r>
          </a:p>
        </p:txBody>
      </p:sp>
      <p:pic>
        <p:nvPicPr>
          <p:cNvPr id="18" name="Picture 17">
            <a:extLst>
              <a:ext uri="{FF2B5EF4-FFF2-40B4-BE49-F238E27FC236}">
                <a16:creationId xmlns:a16="http://schemas.microsoft.com/office/drawing/2014/main" id="{FA003A3A-8EDD-C742-BDDD-ADA1C2A05433}"/>
              </a:ext>
            </a:extLst>
          </p:cNvPr>
          <p:cNvPicPr>
            <a:picLocks noChangeAspect="1"/>
          </p:cNvPicPr>
          <p:nvPr/>
        </p:nvPicPr>
        <p:blipFill>
          <a:blip r:embed="rId4"/>
          <a:stretch>
            <a:fillRect/>
          </a:stretch>
        </p:blipFill>
        <p:spPr>
          <a:xfrm>
            <a:off x="686884" y="1482976"/>
            <a:ext cx="6661770" cy="4914653"/>
          </a:xfrm>
          <a:prstGeom prst="rect">
            <a:avLst/>
          </a:prstGeom>
        </p:spPr>
      </p:pic>
      <p:sp>
        <p:nvSpPr>
          <p:cNvPr id="17" name="TextBox 16">
            <a:extLst>
              <a:ext uri="{FF2B5EF4-FFF2-40B4-BE49-F238E27FC236}">
                <a16:creationId xmlns:a16="http://schemas.microsoft.com/office/drawing/2014/main" id="{FAE3B4D0-E4BE-B64B-9AB9-E320E1F21C0D}"/>
              </a:ext>
            </a:extLst>
          </p:cNvPr>
          <p:cNvSpPr txBox="1"/>
          <p:nvPr/>
        </p:nvSpPr>
        <p:spPr>
          <a:xfrm>
            <a:off x="5328928" y="2144210"/>
            <a:ext cx="1153714" cy="1200329"/>
          </a:xfrm>
          <a:prstGeom prst="rect">
            <a:avLst/>
          </a:prstGeom>
          <a:noFill/>
        </p:spPr>
        <p:txBody>
          <a:bodyPr wrap="none" rtlCol="0">
            <a:spAutoFit/>
          </a:bodyPr>
          <a:lstStyle/>
          <a:p>
            <a:r>
              <a:rPr lang="en-US" sz="2400" b="1" dirty="0"/>
              <a:t>OBS</a:t>
            </a:r>
          </a:p>
          <a:p>
            <a:r>
              <a:rPr lang="en-US" sz="2400" b="1" dirty="0">
                <a:solidFill>
                  <a:srgbClr val="0520FC"/>
                </a:solidFill>
              </a:rPr>
              <a:t>GFSV15</a:t>
            </a:r>
          </a:p>
          <a:p>
            <a:r>
              <a:rPr lang="en-US" sz="2400" b="1" dirty="0">
                <a:solidFill>
                  <a:srgbClr val="FF0000"/>
                </a:solidFill>
              </a:rPr>
              <a:t>GFSv16</a:t>
            </a:r>
          </a:p>
        </p:txBody>
      </p:sp>
    </p:spTree>
    <p:extLst>
      <p:ext uri="{BB962C8B-B14F-4D97-AF65-F5344CB8AC3E}">
        <p14:creationId xmlns:p14="http://schemas.microsoft.com/office/powerpoint/2010/main" val="597304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10744" y="450911"/>
            <a:ext cx="11166101" cy="656209"/>
          </a:xfrm>
          <a:prstGeom prst="rect">
            <a:avLst/>
          </a:prstGeom>
          <a:solidFill>
            <a:srgbClr val="226BAB"/>
          </a:solidFill>
          <a:ln>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sz="3000" dirty="0">
              <a:latin typeface="Arial" panose="020B0604020202020204" pitchFamily="34" charset="0"/>
              <a:cs typeface="Arial" panose="020B0604020202020204" pitchFamily="34" charset="0"/>
            </a:endParaRPr>
          </a:p>
        </p:txBody>
      </p:sp>
      <p:sp>
        <p:nvSpPr>
          <p:cNvPr id="9" name="TextBox 8"/>
          <p:cNvSpPr txBox="1"/>
          <p:nvPr/>
        </p:nvSpPr>
        <p:spPr>
          <a:xfrm>
            <a:off x="510743" y="48930"/>
            <a:ext cx="11166101" cy="353921"/>
          </a:xfrm>
          <a:prstGeom prst="rect">
            <a:avLst/>
          </a:prstGeom>
          <a:solidFill>
            <a:srgbClr val="5BA4E3"/>
          </a:solidFill>
        </p:spPr>
        <p:txBody>
          <a:bodyPr wrap="square" lIns="121899" tIns="60949" rIns="121899" bIns="60949" rtlCol="0">
            <a:spAutoFit/>
          </a:bodyPr>
          <a:lstStyle/>
          <a:p>
            <a:pPr algn="ctr"/>
            <a:r>
              <a:rPr lang="en-US" sz="1500" dirty="0">
                <a:solidFill>
                  <a:srgbClr val="1A467F"/>
                </a:solidFill>
                <a:latin typeface="Avenir Book"/>
                <a:cs typeface="Avenir Book"/>
              </a:rPr>
              <a:t>NATIONAL OCEANIC AND ATMOSPHERIC ADMINISTRATION</a:t>
            </a:r>
          </a:p>
        </p:txBody>
      </p:sp>
      <p:sp>
        <p:nvSpPr>
          <p:cNvPr id="10" name="Oval 9"/>
          <p:cNvSpPr>
            <a:spLocks noChangeAspect="1"/>
          </p:cNvSpPr>
          <p:nvPr/>
        </p:nvSpPr>
        <p:spPr>
          <a:xfrm>
            <a:off x="50032" y="27613"/>
            <a:ext cx="1137374" cy="1190436"/>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a:p>
        </p:txBody>
      </p:sp>
      <p:pic>
        <p:nvPicPr>
          <p:cNvPr id="11" name="Picture 10" descr="2000px-Seal_of_the_United_States_Department_of_Commerce.sv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032" y="80672"/>
            <a:ext cx="1064518" cy="1064195"/>
          </a:xfrm>
          <a:prstGeom prst="rect">
            <a:avLst/>
          </a:prstGeom>
        </p:spPr>
      </p:pic>
      <p:sp>
        <p:nvSpPr>
          <p:cNvPr id="13" name="Oval 12"/>
          <p:cNvSpPr>
            <a:spLocks/>
          </p:cNvSpPr>
          <p:nvPr/>
        </p:nvSpPr>
        <p:spPr>
          <a:xfrm>
            <a:off x="11089584" y="0"/>
            <a:ext cx="1102416" cy="1111783"/>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a:p>
        </p:txBody>
      </p:sp>
      <p:pic>
        <p:nvPicPr>
          <p:cNvPr id="14" name="Picture 13" descr="1024px-NOAA_logo.svg.png"/>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1149099" y="78973"/>
            <a:ext cx="975215" cy="983501"/>
          </a:xfrm>
          <a:prstGeom prst="rect">
            <a:avLst/>
          </a:prstGeom>
        </p:spPr>
      </p:pic>
      <p:sp>
        <p:nvSpPr>
          <p:cNvPr id="15" name="TextBox 14"/>
          <p:cNvSpPr txBox="1"/>
          <p:nvPr/>
        </p:nvSpPr>
        <p:spPr>
          <a:xfrm>
            <a:off x="0" y="432140"/>
            <a:ext cx="12192000" cy="646309"/>
          </a:xfrm>
          <a:prstGeom prst="rect">
            <a:avLst/>
          </a:prstGeom>
          <a:noFill/>
        </p:spPr>
        <p:txBody>
          <a:bodyPr wrap="square" lIns="121899" tIns="60949" rIns="121899" bIns="60949" rtlCol="0">
            <a:spAutoFit/>
          </a:bodyPr>
          <a:lstStyle/>
          <a:p>
            <a:pPr algn="ctr"/>
            <a:r>
              <a:rPr lang="en-US" sz="3400" b="1" dirty="0">
                <a:solidFill>
                  <a:schemeClr val="bg1"/>
                </a:solidFill>
                <a:latin typeface="Arial"/>
                <a:cs typeface="Arial"/>
              </a:rPr>
              <a:t>One More Modest Example</a:t>
            </a:r>
          </a:p>
        </p:txBody>
      </p:sp>
      <p:pic>
        <p:nvPicPr>
          <p:cNvPr id="2" name="Picture 1">
            <a:extLst>
              <a:ext uri="{FF2B5EF4-FFF2-40B4-BE49-F238E27FC236}">
                <a16:creationId xmlns:a16="http://schemas.microsoft.com/office/drawing/2014/main" id="{79C1CD9A-BFC1-A34A-BF77-B5133AE35C19}"/>
              </a:ext>
            </a:extLst>
          </p:cNvPr>
          <p:cNvPicPr>
            <a:picLocks noChangeAspect="1"/>
          </p:cNvPicPr>
          <p:nvPr/>
        </p:nvPicPr>
        <p:blipFill>
          <a:blip r:embed="rId4"/>
          <a:stretch>
            <a:fillRect/>
          </a:stretch>
        </p:blipFill>
        <p:spPr>
          <a:xfrm>
            <a:off x="363386" y="1266979"/>
            <a:ext cx="6917198" cy="5310447"/>
          </a:xfrm>
          <a:prstGeom prst="rect">
            <a:avLst/>
          </a:prstGeom>
        </p:spPr>
      </p:pic>
      <p:sp>
        <p:nvSpPr>
          <p:cNvPr id="19" name="TextBox 18">
            <a:extLst>
              <a:ext uri="{FF2B5EF4-FFF2-40B4-BE49-F238E27FC236}">
                <a16:creationId xmlns:a16="http://schemas.microsoft.com/office/drawing/2014/main" id="{DDDB5AF2-F54A-B842-B2B3-F5209771D6DB}"/>
              </a:ext>
            </a:extLst>
          </p:cNvPr>
          <p:cNvSpPr txBox="1"/>
          <p:nvPr/>
        </p:nvSpPr>
        <p:spPr>
          <a:xfrm>
            <a:off x="7682459" y="2020972"/>
            <a:ext cx="4146155" cy="3416320"/>
          </a:xfrm>
          <a:prstGeom prst="rect">
            <a:avLst/>
          </a:prstGeom>
          <a:noFill/>
        </p:spPr>
        <p:txBody>
          <a:bodyPr wrap="square" rtlCol="0">
            <a:spAutoFit/>
          </a:bodyPr>
          <a:lstStyle/>
          <a:p>
            <a:pPr marL="91440"/>
            <a:r>
              <a:rPr lang="en-US" dirty="0">
                <a:latin typeface="Arial"/>
                <a:cs typeface="Arial"/>
              </a:rPr>
              <a:t>Init: 00Z 12 February 2020</a:t>
            </a:r>
          </a:p>
          <a:p>
            <a:pPr marL="91440"/>
            <a:r>
              <a:rPr lang="en-US" dirty="0">
                <a:latin typeface="Arial"/>
                <a:cs typeface="Arial"/>
              </a:rPr>
              <a:t>Valid: 12Z 13 February 2020 (F036)</a:t>
            </a:r>
          </a:p>
          <a:p>
            <a:pPr marL="91440"/>
            <a:endParaRPr lang="en-US" dirty="0">
              <a:latin typeface="Arial"/>
              <a:cs typeface="Arial"/>
            </a:endParaRPr>
          </a:p>
          <a:p>
            <a:pPr marL="434340" indent="-342900">
              <a:buFont typeface="Arial" panose="020B0604020202020204" pitchFamily="34" charset="0"/>
              <a:buChar char="•"/>
            </a:pPr>
            <a:r>
              <a:rPr lang="en-US" dirty="0">
                <a:latin typeface="Arial"/>
                <a:cs typeface="Arial"/>
              </a:rPr>
              <a:t>Not as dramatic of an event, but damming is still evident in the analysis over the Mid-Atlantic</a:t>
            </a:r>
          </a:p>
          <a:p>
            <a:pPr marL="434340" indent="-342900">
              <a:buFont typeface="Arial" panose="020B0604020202020204" pitchFamily="34" charset="0"/>
              <a:buChar char="•"/>
            </a:pPr>
            <a:endParaRPr lang="en-US" dirty="0">
              <a:latin typeface="Arial"/>
              <a:cs typeface="Arial"/>
            </a:endParaRPr>
          </a:p>
          <a:p>
            <a:pPr marL="434340" indent="-342900">
              <a:buFont typeface="Arial" panose="020B0604020202020204" pitchFamily="34" charset="0"/>
              <a:buChar char="•"/>
            </a:pPr>
            <a:r>
              <a:rPr lang="en-US" dirty="0">
                <a:latin typeface="Arial"/>
                <a:cs typeface="Arial"/>
              </a:rPr>
              <a:t>V16 is still not cold enough over parts of VA and the Carolinas, but the difference field shows improvement relative to v15 in the DC area</a:t>
            </a:r>
          </a:p>
        </p:txBody>
      </p:sp>
      <p:sp>
        <p:nvSpPr>
          <p:cNvPr id="20" name="Oval 19">
            <a:extLst>
              <a:ext uri="{FF2B5EF4-FFF2-40B4-BE49-F238E27FC236}">
                <a16:creationId xmlns:a16="http://schemas.microsoft.com/office/drawing/2014/main" id="{65752D2D-6B42-6447-9042-BC370C03A348}"/>
              </a:ext>
            </a:extLst>
          </p:cNvPr>
          <p:cNvSpPr/>
          <p:nvPr/>
        </p:nvSpPr>
        <p:spPr>
          <a:xfrm rot="2602604">
            <a:off x="6481912" y="4694780"/>
            <a:ext cx="320228" cy="882437"/>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9DAD263-BADD-7D47-9942-0F572951FFE2}"/>
              </a:ext>
            </a:extLst>
          </p:cNvPr>
          <p:cNvSpPr/>
          <p:nvPr/>
        </p:nvSpPr>
        <p:spPr>
          <a:xfrm rot="2602604">
            <a:off x="3052969" y="4711298"/>
            <a:ext cx="320228" cy="761485"/>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682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checkerboard(across)">
                                      <p:cBhvr>
                                        <p:cTn id="1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43777A5-7645-F043-AD18-5396AADB567B}"/>
              </a:ext>
            </a:extLst>
          </p:cNvPr>
          <p:cNvPicPr>
            <a:picLocks noChangeAspect="1"/>
          </p:cNvPicPr>
          <p:nvPr/>
        </p:nvPicPr>
        <p:blipFill>
          <a:blip r:embed="rId2"/>
          <a:stretch>
            <a:fillRect/>
          </a:stretch>
        </p:blipFill>
        <p:spPr>
          <a:xfrm>
            <a:off x="647625" y="1482976"/>
            <a:ext cx="6774714" cy="4997977"/>
          </a:xfrm>
          <a:prstGeom prst="rect">
            <a:avLst/>
          </a:prstGeom>
        </p:spPr>
      </p:pic>
      <p:sp>
        <p:nvSpPr>
          <p:cNvPr id="8" name="Rectangle 7"/>
          <p:cNvSpPr/>
          <p:nvPr/>
        </p:nvSpPr>
        <p:spPr>
          <a:xfrm>
            <a:off x="510744" y="450911"/>
            <a:ext cx="11166101" cy="656209"/>
          </a:xfrm>
          <a:prstGeom prst="rect">
            <a:avLst/>
          </a:prstGeom>
          <a:solidFill>
            <a:srgbClr val="226BAB"/>
          </a:solidFill>
          <a:ln>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sz="3000" dirty="0">
              <a:latin typeface="Arial" panose="020B0604020202020204" pitchFamily="34" charset="0"/>
              <a:cs typeface="Arial" panose="020B0604020202020204" pitchFamily="34" charset="0"/>
            </a:endParaRPr>
          </a:p>
        </p:txBody>
      </p:sp>
      <p:sp>
        <p:nvSpPr>
          <p:cNvPr id="9" name="TextBox 8"/>
          <p:cNvSpPr txBox="1"/>
          <p:nvPr/>
        </p:nvSpPr>
        <p:spPr>
          <a:xfrm>
            <a:off x="510743" y="48930"/>
            <a:ext cx="11166101" cy="353921"/>
          </a:xfrm>
          <a:prstGeom prst="rect">
            <a:avLst/>
          </a:prstGeom>
          <a:solidFill>
            <a:srgbClr val="5BA4E3"/>
          </a:solidFill>
        </p:spPr>
        <p:txBody>
          <a:bodyPr wrap="square" lIns="121899" tIns="60949" rIns="121899" bIns="60949" rtlCol="0">
            <a:spAutoFit/>
          </a:bodyPr>
          <a:lstStyle/>
          <a:p>
            <a:pPr algn="ctr"/>
            <a:r>
              <a:rPr lang="en-US" sz="1500" dirty="0">
                <a:solidFill>
                  <a:srgbClr val="1A467F"/>
                </a:solidFill>
                <a:latin typeface="Avenir Book"/>
                <a:cs typeface="Avenir Book"/>
              </a:rPr>
              <a:t>NATIONAL OCEANIC AND ATMOSPHERIC ADMINISTRATION</a:t>
            </a:r>
          </a:p>
        </p:txBody>
      </p:sp>
      <p:sp>
        <p:nvSpPr>
          <p:cNvPr id="10" name="Oval 9"/>
          <p:cNvSpPr>
            <a:spLocks noChangeAspect="1"/>
          </p:cNvSpPr>
          <p:nvPr/>
        </p:nvSpPr>
        <p:spPr>
          <a:xfrm>
            <a:off x="50032" y="27613"/>
            <a:ext cx="1137374" cy="1190436"/>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a:p>
        </p:txBody>
      </p:sp>
      <p:pic>
        <p:nvPicPr>
          <p:cNvPr id="11" name="Picture 10" descr="2000px-Seal_of_the_United_States_Department_of_Commerce.svg.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032" y="80672"/>
            <a:ext cx="1064518" cy="1064195"/>
          </a:xfrm>
          <a:prstGeom prst="rect">
            <a:avLst/>
          </a:prstGeom>
        </p:spPr>
      </p:pic>
      <p:sp>
        <p:nvSpPr>
          <p:cNvPr id="13" name="Oval 12"/>
          <p:cNvSpPr>
            <a:spLocks/>
          </p:cNvSpPr>
          <p:nvPr/>
        </p:nvSpPr>
        <p:spPr>
          <a:xfrm>
            <a:off x="11089584" y="0"/>
            <a:ext cx="1102416" cy="1111783"/>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a:p>
        </p:txBody>
      </p:sp>
      <p:pic>
        <p:nvPicPr>
          <p:cNvPr id="14" name="Picture 13" descr="1024px-NOAA_logo.svg.png"/>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1149099" y="78973"/>
            <a:ext cx="975215" cy="983501"/>
          </a:xfrm>
          <a:prstGeom prst="rect">
            <a:avLst/>
          </a:prstGeom>
        </p:spPr>
      </p:pic>
      <p:sp>
        <p:nvSpPr>
          <p:cNvPr id="15" name="TextBox 14"/>
          <p:cNvSpPr txBox="1"/>
          <p:nvPr/>
        </p:nvSpPr>
        <p:spPr>
          <a:xfrm>
            <a:off x="0" y="432140"/>
            <a:ext cx="12192000" cy="646309"/>
          </a:xfrm>
          <a:prstGeom prst="rect">
            <a:avLst/>
          </a:prstGeom>
          <a:noFill/>
        </p:spPr>
        <p:txBody>
          <a:bodyPr wrap="square" lIns="121899" tIns="60949" rIns="121899" bIns="60949" rtlCol="0">
            <a:spAutoFit/>
          </a:bodyPr>
          <a:lstStyle/>
          <a:p>
            <a:pPr algn="ctr"/>
            <a:r>
              <a:rPr lang="en-US" sz="3400" b="1" dirty="0">
                <a:solidFill>
                  <a:schemeClr val="bg1"/>
                </a:solidFill>
                <a:latin typeface="Arial"/>
                <a:cs typeface="Arial"/>
              </a:rPr>
              <a:t>GSO Soundings</a:t>
            </a:r>
          </a:p>
        </p:txBody>
      </p:sp>
      <p:sp>
        <p:nvSpPr>
          <p:cNvPr id="12" name="TextBox 11">
            <a:extLst>
              <a:ext uri="{FF2B5EF4-FFF2-40B4-BE49-F238E27FC236}">
                <a16:creationId xmlns:a16="http://schemas.microsoft.com/office/drawing/2014/main" id="{0F959650-9CF1-6E42-92DC-F0B4CF206C63}"/>
              </a:ext>
            </a:extLst>
          </p:cNvPr>
          <p:cNvSpPr txBox="1"/>
          <p:nvPr/>
        </p:nvSpPr>
        <p:spPr>
          <a:xfrm>
            <a:off x="7678979" y="2388118"/>
            <a:ext cx="4146155" cy="4247317"/>
          </a:xfrm>
          <a:prstGeom prst="rect">
            <a:avLst/>
          </a:prstGeom>
          <a:noFill/>
        </p:spPr>
        <p:txBody>
          <a:bodyPr wrap="square" rtlCol="0">
            <a:spAutoFit/>
          </a:bodyPr>
          <a:lstStyle/>
          <a:p>
            <a:pPr marL="91440"/>
            <a:r>
              <a:rPr lang="en-US" dirty="0">
                <a:latin typeface="Arial" panose="020B0604020202020204" pitchFamily="34" charset="0"/>
                <a:cs typeface="Arial" panose="020B0604020202020204" pitchFamily="34" charset="0"/>
              </a:rPr>
              <a:t>Init: 00Z13 February 2020</a:t>
            </a:r>
          </a:p>
          <a:p>
            <a:pPr marL="91440"/>
            <a:r>
              <a:rPr lang="en-US" dirty="0">
                <a:latin typeface="Arial" panose="020B0604020202020204" pitchFamily="34" charset="0"/>
                <a:cs typeface="Arial" panose="020B0604020202020204" pitchFamily="34" charset="0"/>
              </a:rPr>
              <a:t>Valid: 12Z 13 February 2019 (F012)</a:t>
            </a:r>
          </a:p>
          <a:p>
            <a:pPr marL="91440"/>
            <a:endParaRPr lang="en-US" dirty="0">
              <a:latin typeface="Arial" panose="020B0604020202020204" pitchFamily="34" charset="0"/>
              <a:cs typeface="Arial" panose="020B0604020202020204" pitchFamily="34" charset="0"/>
            </a:endParaRPr>
          </a:p>
          <a:p>
            <a:pPr marL="434340" indent="-342900">
              <a:buFont typeface="Arial" panose="020B0604020202020204" pitchFamily="34" charset="0"/>
              <a:buChar char="•"/>
            </a:pPr>
            <a:r>
              <a:rPr lang="en-US" dirty="0">
                <a:latin typeface="Arial" panose="020B0604020202020204" pitchFamily="34" charset="0"/>
                <a:cs typeface="Arial" panose="020B0604020202020204" pitchFamily="34" charset="0"/>
              </a:rPr>
              <a:t>Just like in the previous case, neither v15 nor v16 is able to capture the low-level cold air remaining in place close to the southern edge of the damming, a bit disappointing for a 12h forecast (this is</a:t>
            </a:r>
          </a:p>
          <a:p>
            <a:pPr marL="434340" indent="-34290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434340" indent="-342900">
              <a:buFont typeface="Arial" panose="020B0604020202020204" pitchFamily="34" charset="0"/>
              <a:buChar char="•"/>
            </a:pPr>
            <a:r>
              <a:rPr lang="en-US" dirty="0">
                <a:latin typeface="Arial" panose="020B0604020202020204" pitchFamily="34" charset="0"/>
                <a:cs typeface="Arial" panose="020B0604020202020204" pitchFamily="34" charset="0"/>
              </a:rPr>
              <a:t>The observed sounding has northeast winds at the lowest level, while both GFS versions have strong southerly winds</a:t>
            </a:r>
          </a:p>
        </p:txBody>
      </p:sp>
      <p:sp>
        <p:nvSpPr>
          <p:cNvPr id="16" name="TextBox 15">
            <a:extLst>
              <a:ext uri="{FF2B5EF4-FFF2-40B4-BE49-F238E27FC236}">
                <a16:creationId xmlns:a16="http://schemas.microsoft.com/office/drawing/2014/main" id="{271E4825-6878-D445-BAC1-BB5F08C0AACA}"/>
              </a:ext>
            </a:extLst>
          </p:cNvPr>
          <p:cNvSpPr txBox="1"/>
          <p:nvPr/>
        </p:nvSpPr>
        <p:spPr>
          <a:xfrm>
            <a:off x="8062332" y="1452211"/>
            <a:ext cx="3482043" cy="461665"/>
          </a:xfrm>
          <a:prstGeom prst="rect">
            <a:avLst/>
          </a:prstGeom>
          <a:noFill/>
        </p:spPr>
        <p:txBody>
          <a:bodyPr wrap="none" rtlCol="0">
            <a:spAutoFit/>
          </a:bodyPr>
          <a:lstStyle/>
          <a:p>
            <a:r>
              <a:rPr lang="en-US" sz="2400" b="1" dirty="0">
                <a:latin typeface="Arial" panose="020B0604020202020204" pitchFamily="34" charset="0"/>
                <a:cs typeface="Arial" panose="020B0604020202020204" pitchFamily="34" charset="0"/>
              </a:rPr>
              <a:t>Greensboro, NC   GSO</a:t>
            </a:r>
          </a:p>
        </p:txBody>
      </p:sp>
      <p:sp>
        <p:nvSpPr>
          <p:cNvPr id="17" name="TextBox 16">
            <a:extLst>
              <a:ext uri="{FF2B5EF4-FFF2-40B4-BE49-F238E27FC236}">
                <a16:creationId xmlns:a16="http://schemas.microsoft.com/office/drawing/2014/main" id="{FAE3B4D0-E4BE-B64B-9AB9-E320E1F21C0D}"/>
              </a:ext>
            </a:extLst>
          </p:cNvPr>
          <p:cNvSpPr txBox="1"/>
          <p:nvPr/>
        </p:nvSpPr>
        <p:spPr>
          <a:xfrm>
            <a:off x="5328928" y="2144210"/>
            <a:ext cx="1153714" cy="1200329"/>
          </a:xfrm>
          <a:prstGeom prst="rect">
            <a:avLst/>
          </a:prstGeom>
          <a:noFill/>
        </p:spPr>
        <p:txBody>
          <a:bodyPr wrap="none" rtlCol="0">
            <a:spAutoFit/>
          </a:bodyPr>
          <a:lstStyle/>
          <a:p>
            <a:r>
              <a:rPr lang="en-US" sz="2400" b="1" dirty="0"/>
              <a:t>OBS</a:t>
            </a:r>
          </a:p>
          <a:p>
            <a:r>
              <a:rPr lang="en-US" sz="2400" b="1" dirty="0">
                <a:solidFill>
                  <a:srgbClr val="0520FC"/>
                </a:solidFill>
              </a:rPr>
              <a:t>GFSV15</a:t>
            </a:r>
          </a:p>
          <a:p>
            <a:r>
              <a:rPr lang="en-US" sz="2400" b="1" dirty="0">
                <a:solidFill>
                  <a:srgbClr val="FF0000"/>
                </a:solidFill>
              </a:rPr>
              <a:t>GFSv16</a:t>
            </a:r>
          </a:p>
        </p:txBody>
      </p:sp>
    </p:spTree>
    <p:extLst>
      <p:ext uri="{BB962C8B-B14F-4D97-AF65-F5344CB8AC3E}">
        <p14:creationId xmlns:p14="http://schemas.microsoft.com/office/powerpoint/2010/main" val="39664680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401D0F9-31DE-CC41-8E17-72D40AA1238E}"/>
              </a:ext>
            </a:extLst>
          </p:cNvPr>
          <p:cNvPicPr>
            <a:picLocks noChangeAspect="1"/>
          </p:cNvPicPr>
          <p:nvPr/>
        </p:nvPicPr>
        <p:blipFill>
          <a:blip r:embed="rId2"/>
          <a:stretch>
            <a:fillRect/>
          </a:stretch>
        </p:blipFill>
        <p:spPr>
          <a:xfrm>
            <a:off x="502087" y="1452211"/>
            <a:ext cx="7168236" cy="5092833"/>
          </a:xfrm>
          <a:prstGeom prst="rect">
            <a:avLst/>
          </a:prstGeom>
        </p:spPr>
      </p:pic>
      <p:sp>
        <p:nvSpPr>
          <p:cNvPr id="8" name="Rectangle 7"/>
          <p:cNvSpPr/>
          <p:nvPr/>
        </p:nvSpPr>
        <p:spPr>
          <a:xfrm>
            <a:off x="510744" y="450911"/>
            <a:ext cx="11166101" cy="656209"/>
          </a:xfrm>
          <a:prstGeom prst="rect">
            <a:avLst/>
          </a:prstGeom>
          <a:solidFill>
            <a:srgbClr val="226BAB"/>
          </a:solidFill>
          <a:ln>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sz="3000" dirty="0">
              <a:latin typeface="Arial" panose="020B0604020202020204" pitchFamily="34" charset="0"/>
              <a:cs typeface="Arial" panose="020B0604020202020204" pitchFamily="34" charset="0"/>
            </a:endParaRPr>
          </a:p>
        </p:txBody>
      </p:sp>
      <p:sp>
        <p:nvSpPr>
          <p:cNvPr id="9" name="TextBox 8"/>
          <p:cNvSpPr txBox="1"/>
          <p:nvPr/>
        </p:nvSpPr>
        <p:spPr>
          <a:xfrm>
            <a:off x="510743" y="48930"/>
            <a:ext cx="11166101" cy="353921"/>
          </a:xfrm>
          <a:prstGeom prst="rect">
            <a:avLst/>
          </a:prstGeom>
          <a:solidFill>
            <a:srgbClr val="5BA4E3"/>
          </a:solidFill>
        </p:spPr>
        <p:txBody>
          <a:bodyPr wrap="square" lIns="121899" tIns="60949" rIns="121899" bIns="60949" rtlCol="0">
            <a:spAutoFit/>
          </a:bodyPr>
          <a:lstStyle/>
          <a:p>
            <a:pPr algn="ctr"/>
            <a:r>
              <a:rPr lang="en-US" sz="1500" dirty="0">
                <a:solidFill>
                  <a:srgbClr val="1A467F"/>
                </a:solidFill>
                <a:latin typeface="Avenir Book"/>
                <a:cs typeface="Avenir Book"/>
              </a:rPr>
              <a:t>NATIONAL OCEANIC AND ATMOSPHERIC ADMINISTRATION</a:t>
            </a:r>
          </a:p>
        </p:txBody>
      </p:sp>
      <p:sp>
        <p:nvSpPr>
          <p:cNvPr id="10" name="Oval 9"/>
          <p:cNvSpPr>
            <a:spLocks noChangeAspect="1"/>
          </p:cNvSpPr>
          <p:nvPr/>
        </p:nvSpPr>
        <p:spPr>
          <a:xfrm>
            <a:off x="50032" y="27613"/>
            <a:ext cx="1137374" cy="1190436"/>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a:p>
        </p:txBody>
      </p:sp>
      <p:pic>
        <p:nvPicPr>
          <p:cNvPr id="11" name="Picture 10" descr="2000px-Seal_of_the_United_States_Department_of_Commerce.svg.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032" y="80672"/>
            <a:ext cx="1064518" cy="1064195"/>
          </a:xfrm>
          <a:prstGeom prst="rect">
            <a:avLst/>
          </a:prstGeom>
        </p:spPr>
      </p:pic>
      <p:sp>
        <p:nvSpPr>
          <p:cNvPr id="13" name="Oval 12"/>
          <p:cNvSpPr>
            <a:spLocks/>
          </p:cNvSpPr>
          <p:nvPr/>
        </p:nvSpPr>
        <p:spPr>
          <a:xfrm>
            <a:off x="11089584" y="0"/>
            <a:ext cx="1102416" cy="1111783"/>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a:p>
        </p:txBody>
      </p:sp>
      <p:pic>
        <p:nvPicPr>
          <p:cNvPr id="14" name="Picture 13" descr="1024px-NOAA_logo.svg.png"/>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1149099" y="78973"/>
            <a:ext cx="975215" cy="983501"/>
          </a:xfrm>
          <a:prstGeom prst="rect">
            <a:avLst/>
          </a:prstGeom>
        </p:spPr>
      </p:pic>
      <p:sp>
        <p:nvSpPr>
          <p:cNvPr id="15" name="TextBox 14"/>
          <p:cNvSpPr txBox="1"/>
          <p:nvPr/>
        </p:nvSpPr>
        <p:spPr>
          <a:xfrm>
            <a:off x="0" y="432140"/>
            <a:ext cx="12192000" cy="646309"/>
          </a:xfrm>
          <a:prstGeom prst="rect">
            <a:avLst/>
          </a:prstGeom>
          <a:noFill/>
        </p:spPr>
        <p:txBody>
          <a:bodyPr wrap="square" lIns="121899" tIns="60949" rIns="121899" bIns="60949" rtlCol="0">
            <a:spAutoFit/>
          </a:bodyPr>
          <a:lstStyle/>
          <a:p>
            <a:pPr algn="ctr"/>
            <a:r>
              <a:rPr lang="en-US" sz="3400" b="1" dirty="0">
                <a:solidFill>
                  <a:schemeClr val="bg1"/>
                </a:solidFill>
                <a:latin typeface="Arial"/>
                <a:cs typeface="Arial"/>
              </a:rPr>
              <a:t>Shallow Arctic Air Masses over Alaska</a:t>
            </a:r>
          </a:p>
        </p:txBody>
      </p:sp>
      <p:sp>
        <p:nvSpPr>
          <p:cNvPr id="12" name="TextBox 11">
            <a:extLst>
              <a:ext uri="{FF2B5EF4-FFF2-40B4-BE49-F238E27FC236}">
                <a16:creationId xmlns:a16="http://schemas.microsoft.com/office/drawing/2014/main" id="{0F959650-9CF1-6E42-92DC-F0B4CF206C63}"/>
              </a:ext>
            </a:extLst>
          </p:cNvPr>
          <p:cNvSpPr txBox="1"/>
          <p:nvPr/>
        </p:nvSpPr>
        <p:spPr>
          <a:xfrm>
            <a:off x="7678979" y="2388118"/>
            <a:ext cx="4146155" cy="1477328"/>
          </a:xfrm>
          <a:prstGeom prst="rect">
            <a:avLst/>
          </a:prstGeom>
          <a:noFill/>
        </p:spPr>
        <p:txBody>
          <a:bodyPr wrap="square" rtlCol="0">
            <a:spAutoFit/>
          </a:bodyPr>
          <a:lstStyle/>
          <a:p>
            <a:pPr marL="91440"/>
            <a:r>
              <a:rPr lang="en-US" dirty="0">
                <a:latin typeface="Arial" panose="020B0604020202020204" pitchFamily="34" charset="0"/>
                <a:cs typeface="Arial" panose="020B0604020202020204" pitchFamily="34" charset="0"/>
              </a:rPr>
              <a:t>Init: 00Z 6 January 2020</a:t>
            </a:r>
          </a:p>
          <a:p>
            <a:pPr marL="91440"/>
            <a:r>
              <a:rPr lang="en-US" dirty="0">
                <a:latin typeface="Arial" panose="020B0604020202020204" pitchFamily="34" charset="0"/>
                <a:cs typeface="Arial" panose="020B0604020202020204" pitchFamily="34" charset="0"/>
              </a:rPr>
              <a:t>Valid: 12Z 6 January 2019 (F012)</a:t>
            </a:r>
          </a:p>
          <a:p>
            <a:pPr marL="91440"/>
            <a:endParaRPr lang="en-US" dirty="0">
              <a:latin typeface="Arial" panose="020B0604020202020204" pitchFamily="34" charset="0"/>
              <a:cs typeface="Arial" panose="020B0604020202020204" pitchFamily="34" charset="0"/>
            </a:endParaRPr>
          </a:p>
          <a:p>
            <a:pPr marL="434340" indent="-342900">
              <a:buFont typeface="Arial" panose="020B0604020202020204" pitchFamily="34" charset="0"/>
              <a:buChar char="•"/>
            </a:pPr>
            <a:r>
              <a:rPr lang="en-US" dirty="0">
                <a:latin typeface="Arial" panose="020B0604020202020204" pitchFamily="34" charset="0"/>
                <a:cs typeface="Arial" panose="020B0604020202020204" pitchFamily="34" charset="0"/>
              </a:rPr>
              <a:t>Impressive strength of low-level inversion in v16 relative to v15</a:t>
            </a:r>
          </a:p>
        </p:txBody>
      </p:sp>
      <p:sp>
        <p:nvSpPr>
          <p:cNvPr id="16" name="TextBox 15">
            <a:extLst>
              <a:ext uri="{FF2B5EF4-FFF2-40B4-BE49-F238E27FC236}">
                <a16:creationId xmlns:a16="http://schemas.microsoft.com/office/drawing/2014/main" id="{271E4825-6878-D445-BAC1-BB5F08C0AACA}"/>
              </a:ext>
            </a:extLst>
          </p:cNvPr>
          <p:cNvSpPr txBox="1"/>
          <p:nvPr/>
        </p:nvSpPr>
        <p:spPr>
          <a:xfrm>
            <a:off x="8062332" y="1452211"/>
            <a:ext cx="2885149" cy="461665"/>
          </a:xfrm>
          <a:prstGeom prst="rect">
            <a:avLst/>
          </a:prstGeom>
          <a:noFill/>
        </p:spPr>
        <p:txBody>
          <a:bodyPr wrap="none" rtlCol="0">
            <a:spAutoFit/>
          </a:bodyPr>
          <a:lstStyle/>
          <a:p>
            <a:r>
              <a:rPr lang="en-US" sz="2400" b="1" dirty="0">
                <a:latin typeface="Arial" panose="020B0604020202020204" pitchFamily="34" charset="0"/>
                <a:cs typeface="Arial" panose="020B0604020202020204" pitchFamily="34" charset="0"/>
              </a:rPr>
              <a:t>Nome, AK    PAOM</a:t>
            </a:r>
          </a:p>
        </p:txBody>
      </p:sp>
      <p:sp>
        <p:nvSpPr>
          <p:cNvPr id="17" name="TextBox 16">
            <a:extLst>
              <a:ext uri="{FF2B5EF4-FFF2-40B4-BE49-F238E27FC236}">
                <a16:creationId xmlns:a16="http://schemas.microsoft.com/office/drawing/2014/main" id="{FAE3B4D0-E4BE-B64B-9AB9-E320E1F21C0D}"/>
              </a:ext>
            </a:extLst>
          </p:cNvPr>
          <p:cNvSpPr txBox="1"/>
          <p:nvPr/>
        </p:nvSpPr>
        <p:spPr>
          <a:xfrm>
            <a:off x="5328928" y="2144210"/>
            <a:ext cx="1153714" cy="1200329"/>
          </a:xfrm>
          <a:prstGeom prst="rect">
            <a:avLst/>
          </a:prstGeom>
          <a:noFill/>
        </p:spPr>
        <p:txBody>
          <a:bodyPr wrap="none" rtlCol="0">
            <a:spAutoFit/>
          </a:bodyPr>
          <a:lstStyle/>
          <a:p>
            <a:r>
              <a:rPr lang="en-US" sz="2400" b="1" dirty="0"/>
              <a:t>OBS</a:t>
            </a:r>
          </a:p>
          <a:p>
            <a:r>
              <a:rPr lang="en-US" sz="2400" b="1" dirty="0">
                <a:solidFill>
                  <a:srgbClr val="0520FC"/>
                </a:solidFill>
              </a:rPr>
              <a:t>GFSV15</a:t>
            </a:r>
          </a:p>
          <a:p>
            <a:r>
              <a:rPr lang="en-US" sz="2400" b="1" dirty="0">
                <a:solidFill>
                  <a:srgbClr val="FF0000"/>
                </a:solidFill>
              </a:rPr>
              <a:t>GFSv16</a:t>
            </a:r>
          </a:p>
        </p:txBody>
      </p:sp>
    </p:spTree>
    <p:extLst>
      <p:ext uri="{BB962C8B-B14F-4D97-AF65-F5344CB8AC3E}">
        <p14:creationId xmlns:p14="http://schemas.microsoft.com/office/powerpoint/2010/main" val="301751323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10744" y="450911"/>
            <a:ext cx="11166101" cy="656209"/>
          </a:xfrm>
          <a:prstGeom prst="rect">
            <a:avLst/>
          </a:prstGeom>
          <a:solidFill>
            <a:srgbClr val="226BAB"/>
          </a:solidFill>
          <a:ln>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sz="3000" dirty="0">
              <a:latin typeface="Arial" panose="020B0604020202020204" pitchFamily="34" charset="0"/>
              <a:cs typeface="Arial" panose="020B0604020202020204" pitchFamily="34" charset="0"/>
            </a:endParaRPr>
          </a:p>
        </p:txBody>
      </p:sp>
      <p:sp>
        <p:nvSpPr>
          <p:cNvPr id="9" name="TextBox 8"/>
          <p:cNvSpPr txBox="1"/>
          <p:nvPr/>
        </p:nvSpPr>
        <p:spPr>
          <a:xfrm>
            <a:off x="510743" y="48930"/>
            <a:ext cx="11166101" cy="353921"/>
          </a:xfrm>
          <a:prstGeom prst="rect">
            <a:avLst/>
          </a:prstGeom>
          <a:solidFill>
            <a:srgbClr val="5BA4E3"/>
          </a:solidFill>
        </p:spPr>
        <p:txBody>
          <a:bodyPr wrap="square" lIns="121899" tIns="60949" rIns="121899" bIns="60949" rtlCol="0">
            <a:spAutoFit/>
          </a:bodyPr>
          <a:lstStyle/>
          <a:p>
            <a:pPr algn="ctr"/>
            <a:r>
              <a:rPr lang="en-US" sz="1500" dirty="0">
                <a:solidFill>
                  <a:srgbClr val="1A467F"/>
                </a:solidFill>
                <a:latin typeface="Avenir Book"/>
                <a:cs typeface="Avenir Book"/>
              </a:rPr>
              <a:t>NATIONAL OCEANIC AND ATMOSPHERIC ADMINISTRATION</a:t>
            </a:r>
          </a:p>
        </p:txBody>
      </p:sp>
      <p:sp>
        <p:nvSpPr>
          <p:cNvPr id="10" name="Oval 9"/>
          <p:cNvSpPr>
            <a:spLocks noChangeAspect="1"/>
          </p:cNvSpPr>
          <p:nvPr/>
        </p:nvSpPr>
        <p:spPr>
          <a:xfrm>
            <a:off x="50032" y="27613"/>
            <a:ext cx="1137374" cy="1190436"/>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a:p>
        </p:txBody>
      </p:sp>
      <p:pic>
        <p:nvPicPr>
          <p:cNvPr id="11" name="Picture 10" descr="2000px-Seal_of_the_United_States_Department_of_Commerce.sv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032" y="80672"/>
            <a:ext cx="1064518" cy="1064195"/>
          </a:xfrm>
          <a:prstGeom prst="rect">
            <a:avLst/>
          </a:prstGeom>
        </p:spPr>
      </p:pic>
      <p:sp>
        <p:nvSpPr>
          <p:cNvPr id="13" name="Oval 12"/>
          <p:cNvSpPr>
            <a:spLocks/>
          </p:cNvSpPr>
          <p:nvPr/>
        </p:nvSpPr>
        <p:spPr>
          <a:xfrm>
            <a:off x="11089584" y="0"/>
            <a:ext cx="1102416" cy="1111783"/>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a:p>
        </p:txBody>
      </p:sp>
      <p:pic>
        <p:nvPicPr>
          <p:cNvPr id="14" name="Picture 13" descr="1024px-NOAA_logo.svg.png"/>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1149099" y="78973"/>
            <a:ext cx="975215" cy="983501"/>
          </a:xfrm>
          <a:prstGeom prst="rect">
            <a:avLst/>
          </a:prstGeom>
        </p:spPr>
      </p:pic>
      <p:sp>
        <p:nvSpPr>
          <p:cNvPr id="15" name="TextBox 14"/>
          <p:cNvSpPr txBox="1"/>
          <p:nvPr/>
        </p:nvSpPr>
        <p:spPr>
          <a:xfrm>
            <a:off x="0" y="432140"/>
            <a:ext cx="12192000" cy="646309"/>
          </a:xfrm>
          <a:prstGeom prst="rect">
            <a:avLst/>
          </a:prstGeom>
          <a:noFill/>
        </p:spPr>
        <p:txBody>
          <a:bodyPr wrap="square" lIns="121899" tIns="60949" rIns="121899" bIns="60949" rtlCol="0">
            <a:spAutoFit/>
          </a:bodyPr>
          <a:lstStyle/>
          <a:p>
            <a:pPr algn="ctr"/>
            <a:r>
              <a:rPr lang="en-US" sz="3400" b="1" dirty="0">
                <a:solidFill>
                  <a:schemeClr val="bg1"/>
                </a:solidFill>
                <a:latin typeface="Arial"/>
                <a:cs typeface="Arial"/>
              </a:rPr>
              <a:t>Shallow Arctic Air Masses over Alaska</a:t>
            </a:r>
          </a:p>
        </p:txBody>
      </p:sp>
      <p:sp>
        <p:nvSpPr>
          <p:cNvPr id="12" name="TextBox 11">
            <a:extLst>
              <a:ext uri="{FF2B5EF4-FFF2-40B4-BE49-F238E27FC236}">
                <a16:creationId xmlns:a16="http://schemas.microsoft.com/office/drawing/2014/main" id="{0F959650-9CF1-6E42-92DC-F0B4CF206C63}"/>
              </a:ext>
            </a:extLst>
          </p:cNvPr>
          <p:cNvSpPr txBox="1"/>
          <p:nvPr/>
        </p:nvSpPr>
        <p:spPr>
          <a:xfrm>
            <a:off x="7678979" y="2388118"/>
            <a:ext cx="4146155" cy="2308324"/>
          </a:xfrm>
          <a:prstGeom prst="rect">
            <a:avLst/>
          </a:prstGeom>
          <a:noFill/>
        </p:spPr>
        <p:txBody>
          <a:bodyPr wrap="square" rtlCol="0">
            <a:spAutoFit/>
          </a:bodyPr>
          <a:lstStyle/>
          <a:p>
            <a:pPr marL="91440"/>
            <a:r>
              <a:rPr lang="en-US" dirty="0">
                <a:latin typeface="Arial" panose="020B0604020202020204" pitchFamily="34" charset="0"/>
                <a:cs typeface="Arial" panose="020B0604020202020204" pitchFamily="34" charset="0"/>
              </a:rPr>
              <a:t>Init: 00Z 6 January 2020</a:t>
            </a:r>
          </a:p>
          <a:p>
            <a:pPr marL="91440"/>
            <a:r>
              <a:rPr lang="en-US" dirty="0">
                <a:latin typeface="Arial" panose="020B0604020202020204" pitchFamily="34" charset="0"/>
                <a:cs typeface="Arial" panose="020B0604020202020204" pitchFamily="34" charset="0"/>
              </a:rPr>
              <a:t>Valid: 18Z 6 January 2019 (F018)</a:t>
            </a:r>
          </a:p>
          <a:p>
            <a:pPr marL="91440"/>
            <a:endParaRPr lang="en-US" dirty="0">
              <a:latin typeface="Arial" panose="020B0604020202020204" pitchFamily="34" charset="0"/>
              <a:cs typeface="Arial" panose="020B0604020202020204" pitchFamily="34" charset="0"/>
            </a:endParaRPr>
          </a:p>
          <a:p>
            <a:pPr marL="434340" indent="-342900">
              <a:buFont typeface="Arial" panose="020B0604020202020204" pitchFamily="34" charset="0"/>
              <a:buChar char="•"/>
            </a:pPr>
            <a:r>
              <a:rPr lang="en-US" dirty="0">
                <a:latin typeface="Arial" panose="020B0604020202020204" pitchFamily="34" charset="0"/>
                <a:cs typeface="Arial" panose="020B0604020202020204" pitchFamily="34" charset="0"/>
              </a:rPr>
              <a:t>The difference in handling of the low-level frigid air mass is shown more clearly by examining a forecast hour at which observations are not available</a:t>
            </a:r>
          </a:p>
        </p:txBody>
      </p:sp>
      <p:sp>
        <p:nvSpPr>
          <p:cNvPr id="16" name="TextBox 15">
            <a:extLst>
              <a:ext uri="{FF2B5EF4-FFF2-40B4-BE49-F238E27FC236}">
                <a16:creationId xmlns:a16="http://schemas.microsoft.com/office/drawing/2014/main" id="{271E4825-6878-D445-BAC1-BB5F08C0AACA}"/>
              </a:ext>
            </a:extLst>
          </p:cNvPr>
          <p:cNvSpPr txBox="1"/>
          <p:nvPr/>
        </p:nvSpPr>
        <p:spPr>
          <a:xfrm>
            <a:off x="8062332" y="1452211"/>
            <a:ext cx="2885149" cy="461665"/>
          </a:xfrm>
          <a:prstGeom prst="rect">
            <a:avLst/>
          </a:prstGeom>
          <a:noFill/>
        </p:spPr>
        <p:txBody>
          <a:bodyPr wrap="none" rtlCol="0">
            <a:spAutoFit/>
          </a:bodyPr>
          <a:lstStyle/>
          <a:p>
            <a:r>
              <a:rPr lang="en-US" sz="2400" b="1" dirty="0">
                <a:latin typeface="Arial" panose="020B0604020202020204" pitchFamily="34" charset="0"/>
                <a:cs typeface="Arial" panose="020B0604020202020204" pitchFamily="34" charset="0"/>
              </a:rPr>
              <a:t>Nome, AK    PAOM</a:t>
            </a:r>
          </a:p>
        </p:txBody>
      </p:sp>
      <p:sp>
        <p:nvSpPr>
          <p:cNvPr id="17" name="TextBox 16">
            <a:extLst>
              <a:ext uri="{FF2B5EF4-FFF2-40B4-BE49-F238E27FC236}">
                <a16:creationId xmlns:a16="http://schemas.microsoft.com/office/drawing/2014/main" id="{FAE3B4D0-E4BE-B64B-9AB9-E320E1F21C0D}"/>
              </a:ext>
            </a:extLst>
          </p:cNvPr>
          <p:cNvSpPr txBox="1"/>
          <p:nvPr/>
        </p:nvSpPr>
        <p:spPr>
          <a:xfrm>
            <a:off x="5328928" y="2144210"/>
            <a:ext cx="1153714" cy="1200329"/>
          </a:xfrm>
          <a:prstGeom prst="rect">
            <a:avLst/>
          </a:prstGeom>
          <a:noFill/>
        </p:spPr>
        <p:txBody>
          <a:bodyPr wrap="none" rtlCol="0">
            <a:spAutoFit/>
          </a:bodyPr>
          <a:lstStyle/>
          <a:p>
            <a:r>
              <a:rPr lang="en-US" sz="2400" b="1" dirty="0"/>
              <a:t>OBS</a:t>
            </a:r>
          </a:p>
          <a:p>
            <a:r>
              <a:rPr lang="en-US" sz="2400" b="1" dirty="0">
                <a:solidFill>
                  <a:srgbClr val="0520FC"/>
                </a:solidFill>
              </a:rPr>
              <a:t>GFSV15</a:t>
            </a:r>
          </a:p>
          <a:p>
            <a:r>
              <a:rPr lang="en-US" sz="2400" b="1" dirty="0">
                <a:solidFill>
                  <a:srgbClr val="FF0000"/>
                </a:solidFill>
              </a:rPr>
              <a:t>GFSv16</a:t>
            </a:r>
          </a:p>
        </p:txBody>
      </p:sp>
      <p:pic>
        <p:nvPicPr>
          <p:cNvPr id="2" name="Picture 1">
            <a:extLst>
              <a:ext uri="{FF2B5EF4-FFF2-40B4-BE49-F238E27FC236}">
                <a16:creationId xmlns:a16="http://schemas.microsoft.com/office/drawing/2014/main" id="{6E0F31C5-F8C2-EB41-ACAB-89604023CAAD}"/>
              </a:ext>
            </a:extLst>
          </p:cNvPr>
          <p:cNvPicPr>
            <a:picLocks noChangeAspect="1"/>
          </p:cNvPicPr>
          <p:nvPr/>
        </p:nvPicPr>
        <p:blipFill>
          <a:blip r:embed="rId4"/>
          <a:stretch>
            <a:fillRect/>
          </a:stretch>
        </p:blipFill>
        <p:spPr>
          <a:xfrm>
            <a:off x="582291" y="1549394"/>
            <a:ext cx="6983058" cy="4891026"/>
          </a:xfrm>
          <a:prstGeom prst="rect">
            <a:avLst/>
          </a:prstGeom>
        </p:spPr>
      </p:pic>
      <p:sp>
        <p:nvSpPr>
          <p:cNvPr id="18" name="TextBox 17">
            <a:extLst>
              <a:ext uri="{FF2B5EF4-FFF2-40B4-BE49-F238E27FC236}">
                <a16:creationId xmlns:a16="http://schemas.microsoft.com/office/drawing/2014/main" id="{15219F9E-EEAC-0343-BF75-7D359044368C}"/>
              </a:ext>
            </a:extLst>
          </p:cNvPr>
          <p:cNvSpPr txBox="1"/>
          <p:nvPr/>
        </p:nvSpPr>
        <p:spPr>
          <a:xfrm>
            <a:off x="5328928" y="2513542"/>
            <a:ext cx="1153714" cy="830997"/>
          </a:xfrm>
          <a:prstGeom prst="rect">
            <a:avLst/>
          </a:prstGeom>
          <a:noFill/>
        </p:spPr>
        <p:txBody>
          <a:bodyPr wrap="none" rtlCol="0">
            <a:spAutoFit/>
          </a:bodyPr>
          <a:lstStyle/>
          <a:p>
            <a:r>
              <a:rPr lang="en-US" sz="2400" b="1" dirty="0">
                <a:solidFill>
                  <a:srgbClr val="0520FC"/>
                </a:solidFill>
              </a:rPr>
              <a:t>GFSV15</a:t>
            </a:r>
          </a:p>
          <a:p>
            <a:r>
              <a:rPr lang="en-US" sz="2400" b="1" dirty="0">
                <a:solidFill>
                  <a:srgbClr val="FF0000"/>
                </a:solidFill>
              </a:rPr>
              <a:t>GFSv16</a:t>
            </a:r>
          </a:p>
        </p:txBody>
      </p:sp>
    </p:spTree>
    <p:extLst>
      <p:ext uri="{BB962C8B-B14F-4D97-AF65-F5344CB8AC3E}">
        <p14:creationId xmlns:p14="http://schemas.microsoft.com/office/powerpoint/2010/main" val="37246534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80993" y="601216"/>
            <a:ext cx="10961036" cy="658469"/>
          </a:xfrm>
          <a:prstGeom prst="rect">
            <a:avLst/>
          </a:prstGeom>
          <a:solidFill>
            <a:srgbClr val="226BAB"/>
          </a:solidFill>
          <a:ln>
            <a:noFill/>
          </a:ln>
          <a:effectLst/>
        </p:spPr>
        <p:style>
          <a:lnRef idx="1">
            <a:schemeClr val="accent1"/>
          </a:lnRef>
          <a:fillRef idx="3">
            <a:schemeClr val="accent1"/>
          </a:fillRef>
          <a:effectRef idx="2">
            <a:schemeClr val="accent1"/>
          </a:effectRef>
          <a:fontRef idx="minor">
            <a:schemeClr val="lt1"/>
          </a:fontRef>
        </p:style>
        <p:txBody>
          <a:bodyPr lIns="162532" tIns="81265" rIns="162532" bIns="81265" rtlCol="0" anchor="ctr"/>
          <a:lstStyle/>
          <a:p>
            <a:pPr algn="ctr"/>
            <a:endParaRPr lang="en-US" sz="4000" dirty="0">
              <a:latin typeface="Arial" panose="020B0604020202020204" pitchFamily="34" charset="0"/>
              <a:cs typeface="Arial" panose="020B0604020202020204" pitchFamily="34" charset="0"/>
            </a:endParaRPr>
          </a:p>
        </p:txBody>
      </p:sp>
      <p:sp>
        <p:nvSpPr>
          <p:cNvPr id="8" name="TextBox 7"/>
          <p:cNvSpPr txBox="1"/>
          <p:nvPr/>
        </p:nvSpPr>
        <p:spPr>
          <a:xfrm>
            <a:off x="680993" y="65241"/>
            <a:ext cx="10961036" cy="471894"/>
          </a:xfrm>
          <a:prstGeom prst="rect">
            <a:avLst/>
          </a:prstGeom>
          <a:solidFill>
            <a:srgbClr val="5BA4E3"/>
          </a:solidFill>
        </p:spPr>
        <p:txBody>
          <a:bodyPr wrap="square" lIns="162532" tIns="81265" rIns="162532" bIns="81265" rtlCol="0">
            <a:spAutoFit/>
          </a:bodyPr>
          <a:lstStyle/>
          <a:p>
            <a:pPr algn="ctr"/>
            <a:r>
              <a:rPr lang="en-US" sz="2000" dirty="0">
                <a:solidFill>
                  <a:srgbClr val="1A467F"/>
                </a:solidFill>
                <a:latin typeface="Avenir Book"/>
                <a:cs typeface="Avenir Book"/>
              </a:rPr>
              <a:t>NATIONAL OCEANIC AND ATMOSPHERIC ADMINISTRATION</a:t>
            </a:r>
          </a:p>
        </p:txBody>
      </p:sp>
      <p:sp>
        <p:nvSpPr>
          <p:cNvPr id="11" name="Oval 10"/>
          <p:cNvSpPr>
            <a:spLocks noChangeAspect="1"/>
          </p:cNvSpPr>
          <p:nvPr/>
        </p:nvSpPr>
        <p:spPr>
          <a:xfrm>
            <a:off x="66710" y="36818"/>
            <a:ext cx="1206375" cy="1283343"/>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62532" tIns="81265" rIns="162532" bIns="81265" rtlCol="0" anchor="ctr"/>
          <a:lstStyle/>
          <a:p>
            <a:pPr algn="ctr"/>
            <a:endParaRPr lang="en-US" sz="2400"/>
          </a:p>
        </p:txBody>
      </p:sp>
      <p:pic>
        <p:nvPicPr>
          <p:cNvPr id="12" name="Picture 11" descr="2000px-Seal_of_the_United_States_Department_of_Commerce.sv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709" y="107564"/>
            <a:ext cx="1129099" cy="1147249"/>
          </a:xfrm>
          <a:prstGeom prst="rect">
            <a:avLst/>
          </a:prstGeom>
        </p:spPr>
      </p:pic>
      <p:sp>
        <p:nvSpPr>
          <p:cNvPr id="15" name="Oval 14"/>
          <p:cNvSpPr>
            <a:spLocks/>
          </p:cNvSpPr>
          <p:nvPr/>
        </p:nvSpPr>
        <p:spPr>
          <a:xfrm>
            <a:off x="10940878" y="51938"/>
            <a:ext cx="1267967" cy="1267967"/>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62532" tIns="81265" rIns="162532" bIns="81265" rtlCol="0" anchor="ctr"/>
          <a:lstStyle/>
          <a:p>
            <a:pPr algn="ctr"/>
            <a:endParaRPr lang="en-US" sz="2400"/>
          </a:p>
        </p:txBody>
      </p:sp>
      <p:pic>
        <p:nvPicPr>
          <p:cNvPr id="10" name="Picture 9" descr="1024px-NOAA_logo.svg.png"/>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1002952" y="122680"/>
            <a:ext cx="1121664" cy="1121664"/>
          </a:xfrm>
          <a:prstGeom prst="rect">
            <a:avLst/>
          </a:prstGeom>
        </p:spPr>
      </p:pic>
      <p:sp>
        <p:nvSpPr>
          <p:cNvPr id="13" name="TextBox 12"/>
          <p:cNvSpPr txBox="1"/>
          <p:nvPr/>
        </p:nvSpPr>
        <p:spPr>
          <a:xfrm>
            <a:off x="1" y="558911"/>
            <a:ext cx="12208844" cy="697661"/>
          </a:xfrm>
          <a:prstGeom prst="rect">
            <a:avLst/>
          </a:prstGeom>
          <a:noFill/>
        </p:spPr>
        <p:txBody>
          <a:bodyPr wrap="square" lIns="162532" tIns="81265" rIns="162532" bIns="81265" rtlCol="0">
            <a:spAutoFit/>
          </a:bodyPr>
          <a:lstStyle/>
          <a:p>
            <a:pPr algn="ctr"/>
            <a:r>
              <a:rPr lang="en-US" sz="3467" b="1" dirty="0">
                <a:solidFill>
                  <a:schemeClr val="bg1"/>
                </a:solidFill>
                <a:latin typeface="Arial"/>
                <a:cs typeface="Arial"/>
              </a:rPr>
              <a:t>Background</a:t>
            </a:r>
          </a:p>
        </p:txBody>
      </p:sp>
      <p:sp>
        <p:nvSpPr>
          <p:cNvPr id="2" name="Slide Number Placeholder 1"/>
          <p:cNvSpPr>
            <a:spLocks noGrp="1"/>
          </p:cNvSpPr>
          <p:nvPr>
            <p:ph type="sldNum" sz="quarter" idx="12"/>
          </p:nvPr>
        </p:nvSpPr>
        <p:spPr/>
        <p:txBody>
          <a:bodyPr/>
          <a:lstStyle/>
          <a:p>
            <a:fld id="{364423BE-BAF9-5447-BAF7-CF3FF8308402}" type="slidenum">
              <a:rPr lang="en-US" smtClean="0"/>
              <a:t>5</a:t>
            </a:fld>
            <a:endParaRPr lang="en-US"/>
          </a:p>
        </p:txBody>
      </p:sp>
      <p:sp>
        <p:nvSpPr>
          <p:cNvPr id="14" name="TextBox 13">
            <a:extLst>
              <a:ext uri="{FF2B5EF4-FFF2-40B4-BE49-F238E27FC236}">
                <a16:creationId xmlns:a16="http://schemas.microsoft.com/office/drawing/2014/main" id="{2BBFB917-119E-A440-A786-A81DD86BCCD9}"/>
              </a:ext>
            </a:extLst>
          </p:cNvPr>
          <p:cNvSpPr txBox="1"/>
          <p:nvPr/>
        </p:nvSpPr>
        <p:spPr>
          <a:xfrm>
            <a:off x="746194" y="1410528"/>
            <a:ext cx="10790133"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From a presentation given at the UFS Strategic Implementation Plan Coordination Meeting in May 2019</a:t>
            </a:r>
          </a:p>
        </p:txBody>
      </p:sp>
      <p:sp>
        <p:nvSpPr>
          <p:cNvPr id="16" name="TextBox 15">
            <a:extLst>
              <a:ext uri="{FF2B5EF4-FFF2-40B4-BE49-F238E27FC236}">
                <a16:creationId xmlns:a16="http://schemas.microsoft.com/office/drawing/2014/main" id="{C2F3264A-6D05-1B4B-A1A4-9DB57C9E0C10}"/>
              </a:ext>
            </a:extLst>
          </p:cNvPr>
          <p:cNvSpPr txBox="1"/>
          <p:nvPr/>
        </p:nvSpPr>
        <p:spPr>
          <a:xfrm>
            <a:off x="289932" y="1870484"/>
            <a:ext cx="11307336" cy="1169551"/>
          </a:xfrm>
          <a:prstGeom prst="rect">
            <a:avLst/>
          </a:prstGeom>
          <a:noFill/>
        </p:spPr>
        <p:txBody>
          <a:bodyPr wrap="square" rtlCol="0">
            <a:spAutoFit/>
          </a:bodyPr>
          <a:lstStyle/>
          <a:p>
            <a:r>
              <a:rPr lang="en-US" sz="4400" b="1" dirty="0">
                <a:latin typeface="Arial" panose="020B0604020202020204" pitchFamily="34" charset="0"/>
                <a:cs typeface="Arial" panose="020B0604020202020204" pitchFamily="34" charset="0"/>
              </a:rPr>
              <a:t>  </a:t>
            </a:r>
            <a:r>
              <a:rPr lang="en-US" sz="3000" b="1" dirty="0">
                <a:latin typeface="Arial" panose="020B0604020202020204" pitchFamily="34" charset="0"/>
                <a:cs typeface="Arial" panose="020B0604020202020204" pitchFamily="34" charset="0"/>
              </a:rPr>
              <a:t>CONCERNS WITH THE GFS THAT EXISTED PRIOR TO V15</a:t>
            </a:r>
          </a:p>
          <a:p>
            <a:r>
              <a:rPr lang="en-US" sz="2600" b="1" dirty="0">
                <a:latin typeface="Arial" panose="020B0604020202020204" pitchFamily="34" charset="0"/>
                <a:cs typeface="Arial" panose="020B0604020202020204" pitchFamily="34" charset="0"/>
              </a:rPr>
              <a:t>       </a:t>
            </a:r>
            <a:r>
              <a:rPr lang="en-US" sz="2600" dirty="0">
                <a:latin typeface="Arial" panose="020B0604020202020204" pitchFamily="34" charset="0"/>
                <a:cs typeface="Arial" panose="020B0604020202020204" pitchFamily="34" charset="0"/>
              </a:rPr>
              <a:t>1)  Struggles with Inversions</a:t>
            </a:r>
          </a:p>
        </p:txBody>
      </p:sp>
      <p:pic>
        <p:nvPicPr>
          <p:cNvPr id="17" name="Picture 16">
            <a:extLst>
              <a:ext uri="{FF2B5EF4-FFF2-40B4-BE49-F238E27FC236}">
                <a16:creationId xmlns:a16="http://schemas.microsoft.com/office/drawing/2014/main" id="{DDCA18C2-9CF2-1D48-B3C1-516543DF4EF7}"/>
              </a:ext>
            </a:extLst>
          </p:cNvPr>
          <p:cNvPicPr>
            <a:picLocks noChangeAspect="1"/>
          </p:cNvPicPr>
          <p:nvPr/>
        </p:nvPicPr>
        <p:blipFill rotWithShape="1">
          <a:blip r:embed="rId4"/>
          <a:srcRect l="9861" t="50825" r="59167"/>
          <a:stretch/>
        </p:blipFill>
        <p:spPr>
          <a:xfrm>
            <a:off x="3301608" y="3661065"/>
            <a:ext cx="3011676" cy="2540283"/>
          </a:xfrm>
          <a:prstGeom prst="rect">
            <a:avLst/>
          </a:prstGeom>
        </p:spPr>
      </p:pic>
      <p:pic>
        <p:nvPicPr>
          <p:cNvPr id="18" name="Picture 17">
            <a:extLst>
              <a:ext uri="{FF2B5EF4-FFF2-40B4-BE49-F238E27FC236}">
                <a16:creationId xmlns:a16="http://schemas.microsoft.com/office/drawing/2014/main" id="{ABEAD30B-E444-614A-8FD9-4D8771513D86}"/>
              </a:ext>
            </a:extLst>
          </p:cNvPr>
          <p:cNvPicPr>
            <a:picLocks noChangeAspect="1"/>
          </p:cNvPicPr>
          <p:nvPr/>
        </p:nvPicPr>
        <p:blipFill rotWithShape="1">
          <a:blip r:embed="rId5"/>
          <a:srcRect t="12351" b="11666"/>
          <a:stretch/>
        </p:blipFill>
        <p:spPr>
          <a:xfrm>
            <a:off x="6634397" y="3661064"/>
            <a:ext cx="2743200" cy="2595719"/>
          </a:xfrm>
          <a:prstGeom prst="rect">
            <a:avLst/>
          </a:prstGeom>
        </p:spPr>
      </p:pic>
      <p:sp>
        <p:nvSpPr>
          <p:cNvPr id="19" name="TextBox 18">
            <a:extLst>
              <a:ext uri="{FF2B5EF4-FFF2-40B4-BE49-F238E27FC236}">
                <a16:creationId xmlns:a16="http://schemas.microsoft.com/office/drawing/2014/main" id="{1C6092DC-1F76-5F41-9340-CABC0FA6CACB}"/>
              </a:ext>
            </a:extLst>
          </p:cNvPr>
          <p:cNvSpPr txBox="1"/>
          <p:nvPr/>
        </p:nvSpPr>
        <p:spPr>
          <a:xfrm>
            <a:off x="9715195" y="4573500"/>
            <a:ext cx="2061362" cy="923330"/>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OPS GFS has 6h</a:t>
            </a:r>
          </a:p>
          <a:p>
            <a:r>
              <a:rPr lang="en-US" dirty="0">
                <a:latin typeface="Arial" panose="020B0604020202020204" pitchFamily="34" charset="0"/>
                <a:cs typeface="Arial" panose="020B0604020202020204" pitchFamily="34" charset="0"/>
              </a:rPr>
              <a:t>  2-m temp errors</a:t>
            </a:r>
          </a:p>
          <a:p>
            <a:r>
              <a:rPr lang="en-US" dirty="0">
                <a:latin typeface="Arial" panose="020B0604020202020204" pitchFamily="34" charset="0"/>
                <a:cs typeface="Arial" panose="020B0604020202020204" pitchFamily="34" charset="0"/>
              </a:rPr>
              <a:t>  exceeding 15F</a:t>
            </a:r>
          </a:p>
        </p:txBody>
      </p:sp>
      <p:pic>
        <p:nvPicPr>
          <p:cNvPr id="21" name="Picture 20">
            <a:extLst>
              <a:ext uri="{FF2B5EF4-FFF2-40B4-BE49-F238E27FC236}">
                <a16:creationId xmlns:a16="http://schemas.microsoft.com/office/drawing/2014/main" id="{B49C924E-3118-A64D-932E-664570988EF6}"/>
              </a:ext>
            </a:extLst>
          </p:cNvPr>
          <p:cNvPicPr>
            <a:picLocks noChangeAspect="1"/>
          </p:cNvPicPr>
          <p:nvPr/>
        </p:nvPicPr>
        <p:blipFill rotWithShape="1">
          <a:blip r:embed="rId4"/>
          <a:srcRect l="9861" r="59167" b="49842"/>
          <a:stretch/>
        </p:blipFill>
        <p:spPr>
          <a:xfrm>
            <a:off x="289932" y="3665733"/>
            <a:ext cx="3011676" cy="2591051"/>
          </a:xfrm>
          <a:prstGeom prst="rect">
            <a:avLst/>
          </a:prstGeom>
        </p:spPr>
      </p:pic>
      <p:sp>
        <p:nvSpPr>
          <p:cNvPr id="22" name="TextBox 21">
            <a:extLst>
              <a:ext uri="{FF2B5EF4-FFF2-40B4-BE49-F238E27FC236}">
                <a16:creationId xmlns:a16="http://schemas.microsoft.com/office/drawing/2014/main" id="{3239B931-59AB-7B4C-906A-180686AA4A0B}"/>
              </a:ext>
            </a:extLst>
          </p:cNvPr>
          <p:cNvSpPr txBox="1"/>
          <p:nvPr/>
        </p:nvSpPr>
        <p:spPr>
          <a:xfrm>
            <a:off x="1639145" y="3429594"/>
            <a:ext cx="678391" cy="369332"/>
          </a:xfrm>
          <a:prstGeom prst="rect">
            <a:avLst/>
          </a:prstGeom>
          <a:noFill/>
        </p:spPr>
        <p:txBody>
          <a:bodyPr wrap="none" rtlCol="0">
            <a:spAutoFit/>
          </a:bodyPr>
          <a:lstStyle/>
          <a:p>
            <a:r>
              <a:rPr lang="en-US" b="1" dirty="0"/>
              <a:t>NAM</a:t>
            </a:r>
          </a:p>
        </p:txBody>
      </p:sp>
      <p:sp>
        <p:nvSpPr>
          <p:cNvPr id="23" name="TextBox 22">
            <a:extLst>
              <a:ext uri="{FF2B5EF4-FFF2-40B4-BE49-F238E27FC236}">
                <a16:creationId xmlns:a16="http://schemas.microsoft.com/office/drawing/2014/main" id="{40B8045C-EBD3-BE4D-B1C6-1A4B5ECCF4FA}"/>
              </a:ext>
            </a:extLst>
          </p:cNvPr>
          <p:cNvSpPr txBox="1"/>
          <p:nvPr/>
        </p:nvSpPr>
        <p:spPr>
          <a:xfrm>
            <a:off x="4479011" y="3429594"/>
            <a:ext cx="884409" cy="369332"/>
          </a:xfrm>
          <a:prstGeom prst="rect">
            <a:avLst/>
          </a:prstGeom>
          <a:noFill/>
        </p:spPr>
        <p:txBody>
          <a:bodyPr wrap="none" rtlCol="0">
            <a:spAutoFit/>
          </a:bodyPr>
          <a:lstStyle/>
          <a:p>
            <a:r>
              <a:rPr lang="en-US" b="1" dirty="0"/>
              <a:t>GFSv14</a:t>
            </a:r>
          </a:p>
        </p:txBody>
      </p:sp>
      <p:sp>
        <p:nvSpPr>
          <p:cNvPr id="24" name="TextBox 23">
            <a:extLst>
              <a:ext uri="{FF2B5EF4-FFF2-40B4-BE49-F238E27FC236}">
                <a16:creationId xmlns:a16="http://schemas.microsoft.com/office/drawing/2014/main" id="{68C72344-6E1D-8C45-B446-98108AEC5628}"/>
              </a:ext>
            </a:extLst>
          </p:cNvPr>
          <p:cNvSpPr txBox="1"/>
          <p:nvPr/>
        </p:nvSpPr>
        <p:spPr>
          <a:xfrm>
            <a:off x="7521456" y="3421419"/>
            <a:ext cx="1089144" cy="369332"/>
          </a:xfrm>
          <a:prstGeom prst="rect">
            <a:avLst/>
          </a:prstGeom>
          <a:noFill/>
        </p:spPr>
        <p:txBody>
          <a:bodyPr wrap="none" rtlCol="0">
            <a:spAutoFit/>
          </a:bodyPr>
          <a:lstStyle/>
          <a:p>
            <a:r>
              <a:rPr lang="en-US" b="1" dirty="0"/>
              <a:t>ANALYSIS</a:t>
            </a:r>
          </a:p>
        </p:txBody>
      </p:sp>
      <p:pic>
        <p:nvPicPr>
          <p:cNvPr id="20" name="Picture 19">
            <a:extLst>
              <a:ext uri="{FF2B5EF4-FFF2-40B4-BE49-F238E27FC236}">
                <a16:creationId xmlns:a16="http://schemas.microsoft.com/office/drawing/2014/main" id="{883D63EA-7551-6247-8BD1-279E34E2AC54}"/>
              </a:ext>
            </a:extLst>
          </p:cNvPr>
          <p:cNvPicPr>
            <a:picLocks noChangeAspect="1"/>
          </p:cNvPicPr>
          <p:nvPr/>
        </p:nvPicPr>
        <p:blipFill rotWithShape="1">
          <a:blip r:embed="rId5"/>
          <a:srcRect t="2408" b="91702"/>
          <a:stretch/>
        </p:blipFill>
        <p:spPr>
          <a:xfrm>
            <a:off x="3771460" y="6441370"/>
            <a:ext cx="4780101" cy="337861"/>
          </a:xfrm>
          <a:prstGeom prst="rect">
            <a:avLst/>
          </a:prstGeom>
        </p:spPr>
      </p:pic>
    </p:spTree>
    <p:extLst>
      <p:ext uri="{BB962C8B-B14F-4D97-AF65-F5344CB8AC3E}">
        <p14:creationId xmlns:p14="http://schemas.microsoft.com/office/powerpoint/2010/main" val="21042539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10744" y="450911"/>
            <a:ext cx="11166101" cy="656209"/>
          </a:xfrm>
          <a:prstGeom prst="rect">
            <a:avLst/>
          </a:prstGeom>
          <a:solidFill>
            <a:srgbClr val="226BAB"/>
          </a:solidFill>
          <a:ln>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sz="3000" dirty="0">
              <a:latin typeface="Arial" panose="020B0604020202020204" pitchFamily="34" charset="0"/>
              <a:cs typeface="Arial" panose="020B0604020202020204" pitchFamily="34" charset="0"/>
            </a:endParaRPr>
          </a:p>
        </p:txBody>
      </p:sp>
      <p:sp>
        <p:nvSpPr>
          <p:cNvPr id="9" name="TextBox 8"/>
          <p:cNvSpPr txBox="1"/>
          <p:nvPr/>
        </p:nvSpPr>
        <p:spPr>
          <a:xfrm>
            <a:off x="510743" y="48930"/>
            <a:ext cx="11166101" cy="353921"/>
          </a:xfrm>
          <a:prstGeom prst="rect">
            <a:avLst/>
          </a:prstGeom>
          <a:solidFill>
            <a:srgbClr val="5BA4E3"/>
          </a:solidFill>
        </p:spPr>
        <p:txBody>
          <a:bodyPr wrap="square" lIns="121899" tIns="60949" rIns="121899" bIns="60949" rtlCol="0">
            <a:spAutoFit/>
          </a:bodyPr>
          <a:lstStyle/>
          <a:p>
            <a:pPr algn="ctr"/>
            <a:r>
              <a:rPr lang="en-US" sz="1500" dirty="0">
                <a:solidFill>
                  <a:srgbClr val="1A467F"/>
                </a:solidFill>
                <a:latin typeface="Avenir Book"/>
                <a:cs typeface="Avenir Book"/>
              </a:rPr>
              <a:t>NATIONAL OCEANIC AND ATMOSPHERIC ADMINISTRATION</a:t>
            </a:r>
          </a:p>
        </p:txBody>
      </p:sp>
      <p:sp>
        <p:nvSpPr>
          <p:cNvPr id="10" name="Oval 9"/>
          <p:cNvSpPr>
            <a:spLocks noChangeAspect="1"/>
          </p:cNvSpPr>
          <p:nvPr/>
        </p:nvSpPr>
        <p:spPr>
          <a:xfrm>
            <a:off x="50032" y="27613"/>
            <a:ext cx="1137374" cy="1190436"/>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a:p>
        </p:txBody>
      </p:sp>
      <p:pic>
        <p:nvPicPr>
          <p:cNvPr id="11" name="Picture 10" descr="2000px-Seal_of_the_United_States_Department_of_Commerce.sv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032" y="80672"/>
            <a:ext cx="1064518" cy="1064195"/>
          </a:xfrm>
          <a:prstGeom prst="rect">
            <a:avLst/>
          </a:prstGeom>
        </p:spPr>
      </p:pic>
      <p:sp>
        <p:nvSpPr>
          <p:cNvPr id="13" name="Oval 12"/>
          <p:cNvSpPr>
            <a:spLocks/>
          </p:cNvSpPr>
          <p:nvPr/>
        </p:nvSpPr>
        <p:spPr>
          <a:xfrm>
            <a:off x="11089584" y="0"/>
            <a:ext cx="1102416" cy="1111783"/>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a:p>
        </p:txBody>
      </p:sp>
      <p:pic>
        <p:nvPicPr>
          <p:cNvPr id="14" name="Picture 13" descr="1024px-NOAA_logo.svg.png"/>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1149099" y="78973"/>
            <a:ext cx="975215" cy="983501"/>
          </a:xfrm>
          <a:prstGeom prst="rect">
            <a:avLst/>
          </a:prstGeom>
        </p:spPr>
      </p:pic>
      <p:sp>
        <p:nvSpPr>
          <p:cNvPr id="15" name="TextBox 14"/>
          <p:cNvSpPr txBox="1"/>
          <p:nvPr/>
        </p:nvSpPr>
        <p:spPr>
          <a:xfrm>
            <a:off x="0" y="432140"/>
            <a:ext cx="12192000" cy="646309"/>
          </a:xfrm>
          <a:prstGeom prst="rect">
            <a:avLst/>
          </a:prstGeom>
          <a:noFill/>
        </p:spPr>
        <p:txBody>
          <a:bodyPr wrap="square" lIns="121899" tIns="60949" rIns="121899" bIns="60949" rtlCol="0">
            <a:spAutoFit/>
          </a:bodyPr>
          <a:lstStyle/>
          <a:p>
            <a:pPr algn="ctr"/>
            <a:r>
              <a:rPr lang="en-US" sz="3400" b="1" dirty="0">
                <a:solidFill>
                  <a:schemeClr val="bg1"/>
                </a:solidFill>
                <a:latin typeface="Arial"/>
                <a:cs typeface="Arial"/>
              </a:rPr>
              <a:t>Final Thoughts</a:t>
            </a:r>
          </a:p>
        </p:txBody>
      </p:sp>
      <p:sp>
        <p:nvSpPr>
          <p:cNvPr id="19" name="Content Placeholder 2">
            <a:extLst>
              <a:ext uri="{FF2B5EF4-FFF2-40B4-BE49-F238E27FC236}">
                <a16:creationId xmlns:a16="http://schemas.microsoft.com/office/drawing/2014/main" id="{C6C1E481-0CFD-CC45-94A9-4C108371CD6D}"/>
              </a:ext>
            </a:extLst>
          </p:cNvPr>
          <p:cNvSpPr txBox="1">
            <a:spLocks/>
          </p:cNvSpPr>
          <p:nvPr/>
        </p:nvSpPr>
        <p:spPr>
          <a:xfrm>
            <a:off x="1187406" y="1682225"/>
            <a:ext cx="10332541" cy="4724864"/>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lnSpc>
                <a:spcPct val="100000"/>
              </a:lnSpc>
              <a:buFont typeface="Arial" panose="020B0604020202020204" pitchFamily="34" charset="0"/>
              <a:buChar char="•"/>
            </a:pPr>
            <a:r>
              <a:rPr lang="en-US" sz="2800" dirty="0">
                <a:latin typeface="Arial" panose="020B0604020202020204" pitchFamily="34" charset="0"/>
                <a:cs typeface="Arial" panose="020B0604020202020204" pitchFamily="34" charset="0"/>
              </a:rPr>
              <a:t>As noted last week, warm season soundings in unstable environments tend to be too dry in the low levels and often display a boundary layer that is too deep</a:t>
            </a:r>
          </a:p>
          <a:p>
            <a:pPr marL="342900" indent="-342900" algn="l">
              <a:lnSpc>
                <a:spcPct val="100000"/>
              </a:lnSpc>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342900" indent="-342900" algn="l">
              <a:lnSpc>
                <a:spcPct val="100000"/>
              </a:lnSpc>
              <a:buFont typeface="Arial" panose="020B0604020202020204" pitchFamily="34" charset="0"/>
              <a:buChar char="•"/>
            </a:pPr>
            <a:r>
              <a:rPr lang="en-US" sz="2800" dirty="0">
                <a:latin typeface="Arial" panose="020B0604020202020204" pitchFamily="34" charset="0"/>
                <a:cs typeface="Arial" panose="020B0604020202020204" pitchFamily="34" charset="0"/>
              </a:rPr>
              <a:t>There appears to be some potential for systematic improvement in the handling of shallow cold air masses and related cold air damming events in GFSv16</a:t>
            </a:r>
          </a:p>
          <a:p>
            <a:pPr marL="342900" indent="-342900" algn="l">
              <a:lnSpc>
                <a:spcPct val="100000"/>
              </a:lnSpc>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342900" indent="-342900" algn="l">
              <a:lnSpc>
                <a:spcPct val="100000"/>
              </a:lnSpc>
              <a:buFont typeface="Arial" panose="020B0604020202020204" pitchFamily="34" charset="0"/>
              <a:buChar char="•"/>
            </a:pPr>
            <a:r>
              <a:rPr lang="en-US" sz="2800" dirty="0">
                <a:latin typeface="Arial" panose="020B0604020202020204" pitchFamily="34" charset="0"/>
                <a:cs typeface="Arial" panose="020B0604020202020204" pitchFamily="34" charset="0"/>
              </a:rPr>
              <a:t>Improving the handling of low-level temperature inversions was a primary goal of the GFSv16 upgrade;  while there are signs of modest improvement, there is still a long way to go with this important aspect of model performance</a:t>
            </a:r>
          </a:p>
          <a:p>
            <a:pPr marL="342900" indent="-342900" algn="l">
              <a:lnSpc>
                <a:spcPct val="100000"/>
              </a:lnSpc>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342900" indent="-342900" algn="l">
              <a:lnSpc>
                <a:spcPct val="100000"/>
              </a:lnSpc>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929000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80993" y="601216"/>
            <a:ext cx="10961036" cy="658469"/>
          </a:xfrm>
          <a:prstGeom prst="rect">
            <a:avLst/>
          </a:prstGeom>
          <a:solidFill>
            <a:srgbClr val="226BAB"/>
          </a:solidFill>
          <a:ln>
            <a:noFill/>
          </a:ln>
          <a:effectLst/>
        </p:spPr>
        <p:style>
          <a:lnRef idx="1">
            <a:schemeClr val="accent1"/>
          </a:lnRef>
          <a:fillRef idx="3">
            <a:schemeClr val="accent1"/>
          </a:fillRef>
          <a:effectRef idx="2">
            <a:schemeClr val="accent1"/>
          </a:effectRef>
          <a:fontRef idx="minor">
            <a:schemeClr val="lt1"/>
          </a:fontRef>
        </p:style>
        <p:txBody>
          <a:bodyPr lIns="162532" tIns="81265" rIns="162532" bIns="81265" rtlCol="0" anchor="ctr"/>
          <a:lstStyle/>
          <a:p>
            <a:pPr algn="ctr"/>
            <a:endParaRPr lang="en-US" sz="4000" dirty="0">
              <a:latin typeface="Arial" panose="020B0604020202020204" pitchFamily="34" charset="0"/>
              <a:cs typeface="Arial" panose="020B0604020202020204" pitchFamily="34" charset="0"/>
            </a:endParaRPr>
          </a:p>
        </p:txBody>
      </p:sp>
      <p:sp>
        <p:nvSpPr>
          <p:cNvPr id="8" name="TextBox 7"/>
          <p:cNvSpPr txBox="1"/>
          <p:nvPr/>
        </p:nvSpPr>
        <p:spPr>
          <a:xfrm>
            <a:off x="680993" y="65241"/>
            <a:ext cx="10961036" cy="471894"/>
          </a:xfrm>
          <a:prstGeom prst="rect">
            <a:avLst/>
          </a:prstGeom>
          <a:solidFill>
            <a:srgbClr val="5BA4E3"/>
          </a:solidFill>
        </p:spPr>
        <p:txBody>
          <a:bodyPr wrap="square" lIns="162532" tIns="81265" rIns="162532" bIns="81265" rtlCol="0">
            <a:spAutoFit/>
          </a:bodyPr>
          <a:lstStyle/>
          <a:p>
            <a:pPr algn="ctr"/>
            <a:r>
              <a:rPr lang="en-US" sz="2000" dirty="0">
                <a:solidFill>
                  <a:srgbClr val="1A467F"/>
                </a:solidFill>
                <a:latin typeface="Avenir Book"/>
                <a:cs typeface="Avenir Book"/>
              </a:rPr>
              <a:t>NATIONAL OCEANIC AND ATMOSPHERIC ADMINISTRATION</a:t>
            </a:r>
          </a:p>
        </p:txBody>
      </p:sp>
      <p:sp>
        <p:nvSpPr>
          <p:cNvPr id="11" name="Oval 10"/>
          <p:cNvSpPr>
            <a:spLocks noChangeAspect="1"/>
          </p:cNvSpPr>
          <p:nvPr/>
        </p:nvSpPr>
        <p:spPr>
          <a:xfrm>
            <a:off x="66710" y="36818"/>
            <a:ext cx="1206375" cy="1283343"/>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62532" tIns="81265" rIns="162532" bIns="81265" rtlCol="0" anchor="ctr"/>
          <a:lstStyle/>
          <a:p>
            <a:pPr algn="ctr"/>
            <a:endParaRPr lang="en-US" sz="2400"/>
          </a:p>
        </p:txBody>
      </p:sp>
      <p:pic>
        <p:nvPicPr>
          <p:cNvPr id="12" name="Picture 11" descr="2000px-Seal_of_the_United_States_Department_of_Commerce.sv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709" y="107564"/>
            <a:ext cx="1129099" cy="1147249"/>
          </a:xfrm>
          <a:prstGeom prst="rect">
            <a:avLst/>
          </a:prstGeom>
        </p:spPr>
      </p:pic>
      <p:sp>
        <p:nvSpPr>
          <p:cNvPr id="15" name="Oval 14"/>
          <p:cNvSpPr>
            <a:spLocks/>
          </p:cNvSpPr>
          <p:nvPr/>
        </p:nvSpPr>
        <p:spPr>
          <a:xfrm>
            <a:off x="10940878" y="51938"/>
            <a:ext cx="1267967" cy="1267967"/>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62532" tIns="81265" rIns="162532" bIns="81265" rtlCol="0" anchor="ctr"/>
          <a:lstStyle/>
          <a:p>
            <a:pPr algn="ctr"/>
            <a:endParaRPr lang="en-US" sz="2400"/>
          </a:p>
        </p:txBody>
      </p:sp>
      <p:pic>
        <p:nvPicPr>
          <p:cNvPr id="10" name="Picture 9" descr="1024px-NOAA_logo.svg.png"/>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1002952" y="122680"/>
            <a:ext cx="1121664" cy="1121664"/>
          </a:xfrm>
          <a:prstGeom prst="rect">
            <a:avLst/>
          </a:prstGeom>
        </p:spPr>
      </p:pic>
      <p:sp>
        <p:nvSpPr>
          <p:cNvPr id="13" name="TextBox 12"/>
          <p:cNvSpPr txBox="1"/>
          <p:nvPr/>
        </p:nvSpPr>
        <p:spPr>
          <a:xfrm>
            <a:off x="1" y="558911"/>
            <a:ext cx="12208844" cy="697661"/>
          </a:xfrm>
          <a:prstGeom prst="rect">
            <a:avLst/>
          </a:prstGeom>
          <a:noFill/>
        </p:spPr>
        <p:txBody>
          <a:bodyPr wrap="square" lIns="162532" tIns="81265" rIns="162532" bIns="81265" rtlCol="0">
            <a:spAutoFit/>
          </a:bodyPr>
          <a:lstStyle/>
          <a:p>
            <a:pPr algn="ctr"/>
            <a:r>
              <a:rPr lang="en-US" sz="3467" b="1" dirty="0">
                <a:solidFill>
                  <a:schemeClr val="bg1"/>
                </a:solidFill>
                <a:latin typeface="Arial"/>
                <a:cs typeface="Arial"/>
              </a:rPr>
              <a:t>Goals of the GFSv16 Upgrade</a:t>
            </a:r>
          </a:p>
        </p:txBody>
      </p:sp>
      <p:sp>
        <p:nvSpPr>
          <p:cNvPr id="14" name="TextBox 3">
            <a:extLst>
              <a:ext uri="{FF2B5EF4-FFF2-40B4-BE49-F238E27FC236}">
                <a16:creationId xmlns:a16="http://schemas.microsoft.com/office/drawing/2014/main" id="{DD332725-6EF7-2445-8D01-EC7E12ECF938}"/>
              </a:ext>
            </a:extLst>
          </p:cNvPr>
          <p:cNvSpPr txBox="1">
            <a:spLocks noChangeArrowheads="1"/>
          </p:cNvSpPr>
          <p:nvPr/>
        </p:nvSpPr>
        <p:spPr bwMode="auto">
          <a:xfrm>
            <a:off x="446872" y="2306661"/>
            <a:ext cx="11454719" cy="4196662"/>
          </a:xfrm>
          <a:prstGeom prst="rect">
            <a:avLst/>
          </a:prstGeom>
          <a:noFill/>
          <a:ln w="9525">
            <a:noFill/>
            <a:miter lim="800000"/>
            <a:headEnd/>
            <a:tailEnd/>
          </a:ln>
        </p:spPr>
        <p:txBody>
          <a:bodyPr wrap="square">
            <a:spAutoFit/>
          </a:bodyPr>
          <a:lstStyle/>
          <a:p>
            <a:pPr marL="380990" indent="-380990">
              <a:buFont typeface="Arial" charset="0"/>
              <a:buChar char="•"/>
            </a:pPr>
            <a:r>
              <a:rPr lang="en-US" sz="2667" b="1" dirty="0">
                <a:latin typeface="Arial" panose="020B0604020202020204" pitchFamily="34" charset="0"/>
                <a:cs typeface="Arial" panose="020B0604020202020204" pitchFamily="34" charset="0"/>
              </a:rPr>
              <a:t>Improve handling of inversions in the PBL</a:t>
            </a:r>
          </a:p>
          <a:p>
            <a:pPr marL="380990" indent="-380990">
              <a:buFont typeface="Arial" charset="0"/>
              <a:buChar char="•"/>
            </a:pPr>
            <a:endParaRPr lang="en-US" sz="2667" b="1" dirty="0">
              <a:latin typeface="Arial" panose="020B0604020202020204" pitchFamily="34" charset="0"/>
              <a:cs typeface="Arial" panose="020B0604020202020204" pitchFamily="34" charset="0"/>
            </a:endParaRPr>
          </a:p>
          <a:p>
            <a:pPr marL="380990" indent="-380990">
              <a:buFont typeface="Arial" charset="0"/>
              <a:buChar char="•"/>
            </a:pPr>
            <a:r>
              <a:rPr lang="en-US" sz="2667" b="1" dirty="0">
                <a:latin typeface="Arial" panose="020B0604020202020204" pitchFamily="34" charset="0"/>
                <a:cs typeface="Arial" panose="020B0604020202020204" pitchFamily="34" charset="0"/>
              </a:rPr>
              <a:t>Reduce the cold bias in the lower troposphere in winter</a:t>
            </a:r>
          </a:p>
          <a:p>
            <a:pPr marL="380990" indent="-380990">
              <a:buFont typeface="Arial" charset="0"/>
              <a:buChar char="•"/>
            </a:pPr>
            <a:endParaRPr lang="en-US" sz="2667" b="1" dirty="0">
              <a:latin typeface="Arial" panose="020B0604020202020204" pitchFamily="34" charset="0"/>
              <a:cs typeface="Arial" panose="020B0604020202020204" pitchFamily="34" charset="0"/>
            </a:endParaRPr>
          </a:p>
          <a:p>
            <a:pPr marL="380990" indent="-380990">
              <a:buFont typeface="Arial" charset="0"/>
              <a:buChar char="•"/>
            </a:pPr>
            <a:r>
              <a:rPr lang="en-US" sz="2667" b="1" dirty="0">
                <a:latin typeface="Arial" panose="020B0604020202020204" pitchFamily="34" charset="0"/>
                <a:cs typeface="Arial" panose="020B0604020202020204" pitchFamily="34" charset="0"/>
              </a:rPr>
              <a:t>Reduce surface temperature biases</a:t>
            </a:r>
          </a:p>
          <a:p>
            <a:pPr marL="380990" indent="-380990">
              <a:buFont typeface="Arial" charset="0"/>
              <a:buChar char="•"/>
            </a:pPr>
            <a:endParaRPr lang="en-US" sz="2667" b="1" dirty="0">
              <a:latin typeface="Arial" panose="020B0604020202020204" pitchFamily="34" charset="0"/>
              <a:cs typeface="Arial" panose="020B0604020202020204" pitchFamily="34" charset="0"/>
            </a:endParaRPr>
          </a:p>
          <a:p>
            <a:pPr marL="380990" indent="-380990">
              <a:buFont typeface="Arial" charset="0"/>
              <a:buChar char="•"/>
            </a:pPr>
            <a:r>
              <a:rPr lang="en-US" sz="2667" b="1" dirty="0">
                <a:latin typeface="Arial" panose="020B0604020202020204" pitchFamily="34" charset="0"/>
                <a:cs typeface="Arial" panose="020B0604020202020204" pitchFamily="34" charset="0"/>
              </a:rPr>
              <a:t>Improve forecasts in the upper atmosphere</a:t>
            </a:r>
          </a:p>
          <a:p>
            <a:pPr marL="380990" indent="-380990">
              <a:buFont typeface="Arial" charset="0"/>
              <a:buChar char="•"/>
            </a:pPr>
            <a:endParaRPr lang="en-US" sz="2667" b="1" dirty="0">
              <a:latin typeface="Arial" panose="020B0604020202020204" pitchFamily="34" charset="0"/>
              <a:cs typeface="Arial" panose="020B0604020202020204" pitchFamily="34" charset="0"/>
            </a:endParaRPr>
          </a:p>
          <a:p>
            <a:pPr marL="380990" indent="-380990">
              <a:buFont typeface="Arial" charset="0"/>
              <a:buChar char="•"/>
            </a:pPr>
            <a:r>
              <a:rPr lang="en-US" sz="2667" b="1" dirty="0">
                <a:latin typeface="Arial" panose="020B0604020202020204" pitchFamily="34" charset="0"/>
                <a:cs typeface="Arial" panose="020B0604020202020204" pitchFamily="34" charset="0"/>
              </a:rPr>
              <a:t>Replace the operational Global Wave Deterministic (Multi_1) model with the wave component coupled to the atmosphere (in GFSv16)</a:t>
            </a:r>
          </a:p>
        </p:txBody>
      </p:sp>
      <p:sp>
        <p:nvSpPr>
          <p:cNvPr id="2" name="Slide Number Placeholder 1"/>
          <p:cNvSpPr>
            <a:spLocks noGrp="1"/>
          </p:cNvSpPr>
          <p:nvPr>
            <p:ph type="sldNum" sz="quarter" idx="12"/>
          </p:nvPr>
        </p:nvSpPr>
        <p:spPr/>
        <p:txBody>
          <a:bodyPr/>
          <a:lstStyle/>
          <a:p>
            <a:fld id="{364423BE-BAF9-5447-BAF7-CF3FF8308402}" type="slidenum">
              <a:rPr lang="en-US" smtClean="0"/>
              <a:t>6</a:t>
            </a:fld>
            <a:endParaRPr lang="en-US"/>
          </a:p>
        </p:txBody>
      </p:sp>
      <p:sp>
        <p:nvSpPr>
          <p:cNvPr id="16" name="TextBox 15">
            <a:extLst>
              <a:ext uri="{FF2B5EF4-FFF2-40B4-BE49-F238E27FC236}">
                <a16:creationId xmlns:a16="http://schemas.microsoft.com/office/drawing/2014/main" id="{54A6A1BD-7BA4-E04D-9108-DF62B60914BD}"/>
              </a:ext>
            </a:extLst>
          </p:cNvPr>
          <p:cNvSpPr txBox="1"/>
          <p:nvPr/>
        </p:nvSpPr>
        <p:spPr>
          <a:xfrm>
            <a:off x="2916630" y="1508137"/>
            <a:ext cx="6553192" cy="369332"/>
          </a:xfrm>
          <a:prstGeom prst="rect">
            <a:avLst/>
          </a:prstGeom>
          <a:solidFill>
            <a:srgbClr val="F6F40E">
              <a:alpha val="52941"/>
            </a:srgbClr>
          </a:solidFill>
        </p:spPr>
        <p:txBody>
          <a:bodyPr wrap="square" rtlCol="0">
            <a:spAutoFit/>
          </a:bodyPr>
          <a:lstStyle/>
          <a:p>
            <a:r>
              <a:rPr lang="en-US" dirty="0">
                <a:latin typeface="Arial" panose="020B0604020202020204" pitchFamily="34" charset="0"/>
                <a:cs typeface="Arial" panose="020B0604020202020204" pitchFamily="34" charset="0"/>
              </a:rPr>
              <a:t>From the MEG GFSv16 Evaluation Kickoff Webinar on 7/16/20</a:t>
            </a:r>
          </a:p>
        </p:txBody>
      </p:sp>
    </p:spTree>
    <p:extLst>
      <p:ext uri="{BB962C8B-B14F-4D97-AF65-F5344CB8AC3E}">
        <p14:creationId xmlns:p14="http://schemas.microsoft.com/office/powerpoint/2010/main" val="42209192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80993" y="601216"/>
            <a:ext cx="10961036" cy="658469"/>
          </a:xfrm>
          <a:prstGeom prst="rect">
            <a:avLst/>
          </a:prstGeom>
          <a:solidFill>
            <a:srgbClr val="226BAB"/>
          </a:solidFill>
          <a:ln>
            <a:noFill/>
          </a:ln>
          <a:effectLst/>
        </p:spPr>
        <p:style>
          <a:lnRef idx="1">
            <a:schemeClr val="accent1"/>
          </a:lnRef>
          <a:fillRef idx="3">
            <a:schemeClr val="accent1"/>
          </a:fillRef>
          <a:effectRef idx="2">
            <a:schemeClr val="accent1"/>
          </a:effectRef>
          <a:fontRef idx="minor">
            <a:schemeClr val="lt1"/>
          </a:fontRef>
        </p:style>
        <p:txBody>
          <a:bodyPr lIns="162532" tIns="81265" rIns="162532" bIns="81265" rtlCol="0" anchor="ctr"/>
          <a:lstStyle/>
          <a:p>
            <a:pPr algn="ctr"/>
            <a:endParaRPr lang="en-US" sz="4000" dirty="0">
              <a:latin typeface="Arial" panose="020B0604020202020204" pitchFamily="34" charset="0"/>
              <a:cs typeface="Arial" panose="020B0604020202020204" pitchFamily="34" charset="0"/>
            </a:endParaRPr>
          </a:p>
        </p:txBody>
      </p:sp>
      <p:sp>
        <p:nvSpPr>
          <p:cNvPr id="8" name="TextBox 7"/>
          <p:cNvSpPr txBox="1"/>
          <p:nvPr/>
        </p:nvSpPr>
        <p:spPr>
          <a:xfrm>
            <a:off x="680993" y="65241"/>
            <a:ext cx="10961036" cy="471894"/>
          </a:xfrm>
          <a:prstGeom prst="rect">
            <a:avLst/>
          </a:prstGeom>
          <a:solidFill>
            <a:srgbClr val="5BA4E3"/>
          </a:solidFill>
        </p:spPr>
        <p:txBody>
          <a:bodyPr wrap="square" lIns="162532" tIns="81265" rIns="162532" bIns="81265" rtlCol="0">
            <a:spAutoFit/>
          </a:bodyPr>
          <a:lstStyle/>
          <a:p>
            <a:pPr algn="ctr"/>
            <a:r>
              <a:rPr lang="en-US" sz="2000" dirty="0">
                <a:solidFill>
                  <a:srgbClr val="1A467F"/>
                </a:solidFill>
                <a:latin typeface="Avenir Book"/>
                <a:cs typeface="Avenir Book"/>
              </a:rPr>
              <a:t>NATIONAL OCEANIC AND ATMOSPHERIC ADMINISTRATION</a:t>
            </a:r>
          </a:p>
        </p:txBody>
      </p:sp>
      <p:sp>
        <p:nvSpPr>
          <p:cNvPr id="11" name="Oval 10"/>
          <p:cNvSpPr>
            <a:spLocks noChangeAspect="1"/>
          </p:cNvSpPr>
          <p:nvPr/>
        </p:nvSpPr>
        <p:spPr>
          <a:xfrm>
            <a:off x="66710" y="36818"/>
            <a:ext cx="1206375" cy="1283343"/>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62532" tIns="81265" rIns="162532" bIns="81265" rtlCol="0" anchor="ctr"/>
          <a:lstStyle/>
          <a:p>
            <a:pPr algn="ctr"/>
            <a:endParaRPr lang="en-US" sz="2400"/>
          </a:p>
        </p:txBody>
      </p:sp>
      <p:pic>
        <p:nvPicPr>
          <p:cNvPr id="12" name="Picture 11" descr="2000px-Seal_of_the_United_States_Department_of_Commerce.sv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709" y="107564"/>
            <a:ext cx="1129099" cy="1147249"/>
          </a:xfrm>
          <a:prstGeom prst="rect">
            <a:avLst/>
          </a:prstGeom>
        </p:spPr>
      </p:pic>
      <p:sp>
        <p:nvSpPr>
          <p:cNvPr id="15" name="Oval 14"/>
          <p:cNvSpPr>
            <a:spLocks/>
          </p:cNvSpPr>
          <p:nvPr/>
        </p:nvSpPr>
        <p:spPr>
          <a:xfrm>
            <a:off x="10940878" y="51938"/>
            <a:ext cx="1267967" cy="1267967"/>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62532" tIns="81265" rIns="162532" bIns="81265" rtlCol="0" anchor="ctr"/>
          <a:lstStyle/>
          <a:p>
            <a:pPr algn="ctr"/>
            <a:endParaRPr lang="en-US" sz="2400"/>
          </a:p>
        </p:txBody>
      </p:sp>
      <p:pic>
        <p:nvPicPr>
          <p:cNvPr id="10" name="Picture 9" descr="1024px-NOAA_logo.svg.png"/>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1002952" y="122680"/>
            <a:ext cx="1121664" cy="1121664"/>
          </a:xfrm>
          <a:prstGeom prst="rect">
            <a:avLst/>
          </a:prstGeom>
        </p:spPr>
      </p:pic>
      <p:sp>
        <p:nvSpPr>
          <p:cNvPr id="13" name="TextBox 12"/>
          <p:cNvSpPr txBox="1"/>
          <p:nvPr/>
        </p:nvSpPr>
        <p:spPr>
          <a:xfrm>
            <a:off x="1" y="558911"/>
            <a:ext cx="12208844" cy="625782"/>
          </a:xfrm>
          <a:prstGeom prst="rect">
            <a:avLst/>
          </a:prstGeom>
          <a:noFill/>
        </p:spPr>
        <p:txBody>
          <a:bodyPr wrap="square" lIns="162532" tIns="81265" rIns="162532" bIns="81265" rtlCol="0">
            <a:spAutoFit/>
          </a:bodyPr>
          <a:lstStyle/>
          <a:p>
            <a:pPr algn="ctr"/>
            <a:r>
              <a:rPr lang="en-US" sz="3000" b="1" dirty="0">
                <a:solidFill>
                  <a:schemeClr val="bg1"/>
                </a:solidFill>
                <a:latin typeface="Arial"/>
                <a:cs typeface="Arial"/>
              </a:rPr>
              <a:t>Early May 2020 Concerns in Initial GFSv16 Version</a:t>
            </a:r>
          </a:p>
        </p:txBody>
      </p:sp>
      <p:sp>
        <p:nvSpPr>
          <p:cNvPr id="20" name="Google Shape;325;p49">
            <a:extLst>
              <a:ext uri="{FF2B5EF4-FFF2-40B4-BE49-F238E27FC236}">
                <a16:creationId xmlns:a16="http://schemas.microsoft.com/office/drawing/2014/main" id="{BC754167-9E09-DE43-BB51-D9582F61C8BA}"/>
              </a:ext>
            </a:extLst>
          </p:cNvPr>
          <p:cNvSpPr txBox="1"/>
          <p:nvPr/>
        </p:nvSpPr>
        <p:spPr>
          <a:xfrm>
            <a:off x="1522968" y="1128295"/>
            <a:ext cx="9786000" cy="698000"/>
          </a:xfrm>
          <a:prstGeom prst="rect">
            <a:avLst/>
          </a:prstGeom>
          <a:noFill/>
          <a:ln>
            <a:noFill/>
          </a:ln>
        </p:spPr>
        <p:txBody>
          <a:bodyPr spcFirstLastPara="1" wrap="square" lIns="121900" tIns="121900" rIns="121900" bIns="121900" anchor="t" anchorCtr="0">
            <a:noAutofit/>
          </a:bodyPr>
          <a:lstStyle/>
          <a:p>
            <a:r>
              <a:rPr lang="en" sz="2400" dirty="0">
                <a:latin typeface="Times New Roman"/>
                <a:ea typeface="Times New Roman"/>
                <a:cs typeface="Times New Roman"/>
                <a:sym typeface="Times New Roman"/>
              </a:rPr>
              <a:t>Temperature Biases Verified against RAOBS,  Summer 2019 (retro2b) </a:t>
            </a:r>
            <a:endParaRPr sz="2400" dirty="0">
              <a:latin typeface="Times New Roman"/>
              <a:ea typeface="Times New Roman"/>
              <a:cs typeface="Times New Roman"/>
              <a:sym typeface="Times New Roman"/>
            </a:endParaRPr>
          </a:p>
        </p:txBody>
      </p:sp>
      <p:pic>
        <p:nvPicPr>
          <p:cNvPr id="21" name="Google Shape;326;p49">
            <a:extLst>
              <a:ext uri="{FF2B5EF4-FFF2-40B4-BE49-F238E27FC236}">
                <a16:creationId xmlns:a16="http://schemas.microsoft.com/office/drawing/2014/main" id="{17ED45C5-39B5-D646-A893-C14C24CE5EFA}"/>
              </a:ext>
            </a:extLst>
          </p:cNvPr>
          <p:cNvPicPr preferRelativeResize="0"/>
          <p:nvPr/>
        </p:nvPicPr>
        <p:blipFill>
          <a:blip r:embed="rId4">
            <a:alphaModFix/>
          </a:blip>
          <a:stretch>
            <a:fillRect/>
          </a:stretch>
        </p:blipFill>
        <p:spPr>
          <a:xfrm>
            <a:off x="468499" y="1839211"/>
            <a:ext cx="4978021" cy="5051973"/>
          </a:xfrm>
          <a:prstGeom prst="rect">
            <a:avLst/>
          </a:prstGeom>
          <a:noFill/>
          <a:ln>
            <a:noFill/>
          </a:ln>
        </p:spPr>
      </p:pic>
      <p:pic>
        <p:nvPicPr>
          <p:cNvPr id="22" name="Google Shape;327;p49">
            <a:extLst>
              <a:ext uri="{FF2B5EF4-FFF2-40B4-BE49-F238E27FC236}">
                <a16:creationId xmlns:a16="http://schemas.microsoft.com/office/drawing/2014/main" id="{37EC597C-8AFD-9047-BBD8-126A03C9B38D}"/>
              </a:ext>
            </a:extLst>
          </p:cNvPr>
          <p:cNvPicPr preferRelativeResize="0"/>
          <p:nvPr/>
        </p:nvPicPr>
        <p:blipFill>
          <a:blip r:embed="rId5">
            <a:alphaModFix/>
          </a:blip>
          <a:stretch>
            <a:fillRect/>
          </a:stretch>
        </p:blipFill>
        <p:spPr>
          <a:xfrm>
            <a:off x="6198549" y="1750344"/>
            <a:ext cx="5110419" cy="5140840"/>
          </a:xfrm>
          <a:prstGeom prst="rect">
            <a:avLst/>
          </a:prstGeom>
          <a:noFill/>
          <a:ln>
            <a:noFill/>
          </a:ln>
        </p:spPr>
      </p:pic>
      <p:sp>
        <p:nvSpPr>
          <p:cNvPr id="23" name="Google Shape;328;p49">
            <a:extLst>
              <a:ext uri="{FF2B5EF4-FFF2-40B4-BE49-F238E27FC236}">
                <a16:creationId xmlns:a16="http://schemas.microsoft.com/office/drawing/2014/main" id="{8AA2E2E3-F711-FC47-A77B-F30C119EF281}"/>
              </a:ext>
            </a:extLst>
          </p:cNvPr>
          <p:cNvSpPr txBox="1"/>
          <p:nvPr/>
        </p:nvSpPr>
        <p:spPr>
          <a:xfrm>
            <a:off x="1756608" y="1462205"/>
            <a:ext cx="2516555" cy="506000"/>
          </a:xfrm>
          <a:prstGeom prst="rect">
            <a:avLst/>
          </a:prstGeom>
          <a:noFill/>
          <a:ln>
            <a:noFill/>
          </a:ln>
        </p:spPr>
        <p:txBody>
          <a:bodyPr spcFirstLastPara="1" wrap="square" lIns="121900" tIns="121900" rIns="121900" bIns="121900" anchor="t" anchorCtr="0">
            <a:noAutofit/>
          </a:bodyPr>
          <a:lstStyle/>
          <a:p>
            <a:r>
              <a:rPr lang="en" sz="2400" b="1" dirty="0">
                <a:latin typeface="Times New Roman"/>
                <a:ea typeface="Times New Roman"/>
                <a:cs typeface="Times New Roman"/>
                <a:sym typeface="Times New Roman"/>
              </a:rPr>
              <a:t>GLB, Analysis</a:t>
            </a:r>
            <a:endParaRPr sz="2400" b="1" dirty="0">
              <a:latin typeface="Times New Roman"/>
              <a:ea typeface="Times New Roman"/>
              <a:cs typeface="Times New Roman"/>
              <a:sym typeface="Times New Roman"/>
            </a:endParaRPr>
          </a:p>
        </p:txBody>
      </p:sp>
      <p:sp>
        <p:nvSpPr>
          <p:cNvPr id="24" name="Google Shape;329;p49">
            <a:extLst>
              <a:ext uri="{FF2B5EF4-FFF2-40B4-BE49-F238E27FC236}">
                <a16:creationId xmlns:a16="http://schemas.microsoft.com/office/drawing/2014/main" id="{3F731BD0-8CCD-CD48-9451-9A3CB5F20DBB}"/>
              </a:ext>
            </a:extLst>
          </p:cNvPr>
          <p:cNvSpPr txBox="1"/>
          <p:nvPr/>
        </p:nvSpPr>
        <p:spPr>
          <a:xfrm>
            <a:off x="7811661" y="1433948"/>
            <a:ext cx="2076800" cy="506000"/>
          </a:xfrm>
          <a:prstGeom prst="rect">
            <a:avLst/>
          </a:prstGeom>
          <a:noFill/>
          <a:ln>
            <a:noFill/>
          </a:ln>
        </p:spPr>
        <p:txBody>
          <a:bodyPr spcFirstLastPara="1" wrap="square" lIns="121900" tIns="121900" rIns="121900" bIns="121900" anchor="t" anchorCtr="0">
            <a:noAutofit/>
          </a:bodyPr>
          <a:lstStyle/>
          <a:p>
            <a:r>
              <a:rPr lang="en" sz="2400" b="1" dirty="0">
                <a:latin typeface="Times New Roman"/>
                <a:ea typeface="Times New Roman"/>
                <a:cs typeface="Times New Roman"/>
                <a:sym typeface="Times New Roman"/>
              </a:rPr>
              <a:t>GLB,  FH120</a:t>
            </a:r>
            <a:endParaRPr sz="2400" b="1" dirty="0">
              <a:latin typeface="Times New Roman"/>
              <a:ea typeface="Times New Roman"/>
              <a:cs typeface="Times New Roman"/>
              <a:sym typeface="Times New Roman"/>
            </a:endParaRPr>
          </a:p>
        </p:txBody>
      </p:sp>
      <p:sp>
        <p:nvSpPr>
          <p:cNvPr id="14" name="TextBox 13">
            <a:extLst>
              <a:ext uri="{FF2B5EF4-FFF2-40B4-BE49-F238E27FC236}">
                <a16:creationId xmlns:a16="http://schemas.microsoft.com/office/drawing/2014/main" id="{BE4D795B-9DB4-F94C-8F1A-D244F7F1E200}"/>
              </a:ext>
            </a:extLst>
          </p:cNvPr>
          <p:cNvSpPr txBox="1"/>
          <p:nvPr/>
        </p:nvSpPr>
        <p:spPr>
          <a:xfrm>
            <a:off x="5152843" y="3358066"/>
            <a:ext cx="1313308" cy="830997"/>
          </a:xfrm>
          <a:prstGeom prst="rect">
            <a:avLst/>
          </a:prstGeom>
          <a:noFill/>
        </p:spPr>
        <p:txBody>
          <a:bodyPr wrap="none" rtlCol="0">
            <a:spAutoFit/>
          </a:bodyPr>
          <a:lstStyle/>
          <a:p>
            <a:r>
              <a:rPr lang="en-US" sz="2400" dirty="0"/>
              <a:t>OPS GFS</a:t>
            </a:r>
          </a:p>
          <a:p>
            <a:r>
              <a:rPr lang="en-US" sz="2400" dirty="0">
                <a:solidFill>
                  <a:srgbClr val="0201FF"/>
                </a:solidFill>
              </a:rPr>
              <a:t>TEST GFS</a:t>
            </a:r>
          </a:p>
        </p:txBody>
      </p:sp>
      <p:sp>
        <p:nvSpPr>
          <p:cNvPr id="2" name="Slide Number Placeholder 1"/>
          <p:cNvSpPr>
            <a:spLocks noGrp="1"/>
          </p:cNvSpPr>
          <p:nvPr>
            <p:ph type="sldNum" sz="quarter" idx="12"/>
          </p:nvPr>
        </p:nvSpPr>
        <p:spPr/>
        <p:txBody>
          <a:bodyPr/>
          <a:lstStyle/>
          <a:p>
            <a:fld id="{364423BE-BAF9-5447-BAF7-CF3FF8308402}" type="slidenum">
              <a:rPr lang="en-US" smtClean="0"/>
              <a:t>7</a:t>
            </a:fld>
            <a:endParaRPr lang="en-US"/>
          </a:p>
        </p:txBody>
      </p:sp>
      <p:sp>
        <p:nvSpPr>
          <p:cNvPr id="3" name="TextBox 2">
            <a:extLst>
              <a:ext uri="{FF2B5EF4-FFF2-40B4-BE49-F238E27FC236}">
                <a16:creationId xmlns:a16="http://schemas.microsoft.com/office/drawing/2014/main" id="{0C16127D-49B5-3047-83FF-E713BA9ED7CE}"/>
              </a:ext>
            </a:extLst>
          </p:cNvPr>
          <p:cNvSpPr txBox="1"/>
          <p:nvPr/>
        </p:nvSpPr>
        <p:spPr>
          <a:xfrm>
            <a:off x="4832520" y="5375759"/>
            <a:ext cx="1980029" cy="923330"/>
          </a:xfrm>
          <a:prstGeom prst="rect">
            <a:avLst/>
          </a:prstGeom>
          <a:solidFill>
            <a:srgbClr val="FFFF00"/>
          </a:solidFill>
        </p:spPr>
        <p:txBody>
          <a:bodyPr wrap="none" rtlCol="0">
            <a:spAutoFit/>
          </a:bodyPr>
          <a:lstStyle/>
          <a:p>
            <a:r>
              <a:rPr lang="en-US" dirty="0">
                <a:latin typeface="Arial" panose="020B0604020202020204" pitchFamily="34" charset="0"/>
                <a:cs typeface="Arial" panose="020B0604020202020204" pitchFamily="34" charset="0"/>
              </a:rPr>
              <a:t>exacerbated</a:t>
            </a:r>
          </a:p>
          <a:p>
            <a:r>
              <a:rPr lang="en-US" dirty="0">
                <a:latin typeface="Arial" panose="020B0604020202020204" pitchFamily="34" charset="0"/>
                <a:cs typeface="Arial" panose="020B0604020202020204" pitchFamily="34" charset="0"/>
              </a:rPr>
              <a:t>existing low-level</a:t>
            </a:r>
          </a:p>
          <a:p>
            <a:r>
              <a:rPr lang="en-US" dirty="0">
                <a:latin typeface="Arial" panose="020B0604020202020204" pitchFamily="34" charset="0"/>
                <a:cs typeface="Arial" panose="020B0604020202020204" pitchFamily="34" charset="0"/>
              </a:rPr>
              <a:t>cold bias</a:t>
            </a:r>
          </a:p>
        </p:txBody>
      </p:sp>
    </p:spTree>
    <p:extLst>
      <p:ext uri="{BB962C8B-B14F-4D97-AF65-F5344CB8AC3E}">
        <p14:creationId xmlns:p14="http://schemas.microsoft.com/office/powerpoint/2010/main" val="41629723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80993" y="601216"/>
            <a:ext cx="10961036" cy="658469"/>
          </a:xfrm>
          <a:prstGeom prst="rect">
            <a:avLst/>
          </a:prstGeom>
          <a:solidFill>
            <a:srgbClr val="226BAB"/>
          </a:solidFill>
          <a:ln>
            <a:noFill/>
          </a:ln>
          <a:effectLst/>
        </p:spPr>
        <p:style>
          <a:lnRef idx="1">
            <a:schemeClr val="accent1"/>
          </a:lnRef>
          <a:fillRef idx="3">
            <a:schemeClr val="accent1"/>
          </a:fillRef>
          <a:effectRef idx="2">
            <a:schemeClr val="accent1"/>
          </a:effectRef>
          <a:fontRef idx="minor">
            <a:schemeClr val="lt1"/>
          </a:fontRef>
        </p:style>
        <p:txBody>
          <a:bodyPr lIns="162532" tIns="81265" rIns="162532" bIns="81265" rtlCol="0" anchor="ctr"/>
          <a:lstStyle/>
          <a:p>
            <a:pPr algn="ctr"/>
            <a:endParaRPr lang="en-US" sz="4000" dirty="0">
              <a:latin typeface="Arial" panose="020B0604020202020204" pitchFamily="34" charset="0"/>
              <a:cs typeface="Arial" panose="020B0604020202020204" pitchFamily="34" charset="0"/>
            </a:endParaRPr>
          </a:p>
        </p:txBody>
      </p:sp>
      <p:sp>
        <p:nvSpPr>
          <p:cNvPr id="8" name="TextBox 7"/>
          <p:cNvSpPr txBox="1"/>
          <p:nvPr/>
        </p:nvSpPr>
        <p:spPr>
          <a:xfrm>
            <a:off x="680993" y="65241"/>
            <a:ext cx="10961036" cy="471894"/>
          </a:xfrm>
          <a:prstGeom prst="rect">
            <a:avLst/>
          </a:prstGeom>
          <a:solidFill>
            <a:srgbClr val="5BA4E3"/>
          </a:solidFill>
        </p:spPr>
        <p:txBody>
          <a:bodyPr wrap="square" lIns="162532" tIns="81265" rIns="162532" bIns="81265" rtlCol="0">
            <a:spAutoFit/>
          </a:bodyPr>
          <a:lstStyle/>
          <a:p>
            <a:pPr algn="ctr"/>
            <a:r>
              <a:rPr lang="en-US" sz="2000" dirty="0">
                <a:solidFill>
                  <a:srgbClr val="1A467F"/>
                </a:solidFill>
                <a:latin typeface="Avenir Book"/>
                <a:cs typeface="Avenir Book"/>
              </a:rPr>
              <a:t>NATIONAL OCEANIC AND ATMOSPHERIC ADMINISTRATION</a:t>
            </a:r>
          </a:p>
        </p:txBody>
      </p:sp>
      <p:sp>
        <p:nvSpPr>
          <p:cNvPr id="11" name="Oval 10"/>
          <p:cNvSpPr>
            <a:spLocks noChangeAspect="1"/>
          </p:cNvSpPr>
          <p:nvPr/>
        </p:nvSpPr>
        <p:spPr>
          <a:xfrm>
            <a:off x="66710" y="36818"/>
            <a:ext cx="1206375" cy="1283343"/>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62532" tIns="81265" rIns="162532" bIns="81265" rtlCol="0" anchor="ctr"/>
          <a:lstStyle/>
          <a:p>
            <a:pPr algn="ctr"/>
            <a:endParaRPr lang="en-US" sz="2400"/>
          </a:p>
        </p:txBody>
      </p:sp>
      <p:pic>
        <p:nvPicPr>
          <p:cNvPr id="12" name="Picture 11" descr="2000px-Seal_of_the_United_States_Department_of_Commerce.sv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709" y="107564"/>
            <a:ext cx="1129099" cy="1147249"/>
          </a:xfrm>
          <a:prstGeom prst="rect">
            <a:avLst/>
          </a:prstGeom>
        </p:spPr>
      </p:pic>
      <p:sp>
        <p:nvSpPr>
          <p:cNvPr id="15" name="Oval 14"/>
          <p:cNvSpPr>
            <a:spLocks/>
          </p:cNvSpPr>
          <p:nvPr/>
        </p:nvSpPr>
        <p:spPr>
          <a:xfrm>
            <a:off x="10940878" y="51938"/>
            <a:ext cx="1267967" cy="1267967"/>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62532" tIns="81265" rIns="162532" bIns="81265" rtlCol="0" anchor="ctr"/>
          <a:lstStyle/>
          <a:p>
            <a:pPr algn="ctr"/>
            <a:endParaRPr lang="en-US" sz="2400"/>
          </a:p>
        </p:txBody>
      </p:sp>
      <p:pic>
        <p:nvPicPr>
          <p:cNvPr id="10" name="Picture 9" descr="1024px-NOAA_logo.svg.png"/>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1002952" y="122680"/>
            <a:ext cx="1121664" cy="1121664"/>
          </a:xfrm>
          <a:prstGeom prst="rect">
            <a:avLst/>
          </a:prstGeom>
        </p:spPr>
      </p:pic>
      <p:sp>
        <p:nvSpPr>
          <p:cNvPr id="13" name="TextBox 12"/>
          <p:cNvSpPr txBox="1"/>
          <p:nvPr/>
        </p:nvSpPr>
        <p:spPr>
          <a:xfrm>
            <a:off x="1" y="558911"/>
            <a:ext cx="12208844" cy="697661"/>
          </a:xfrm>
          <a:prstGeom prst="rect">
            <a:avLst/>
          </a:prstGeom>
          <a:noFill/>
        </p:spPr>
        <p:txBody>
          <a:bodyPr wrap="square" lIns="162532" tIns="81265" rIns="162532" bIns="81265" rtlCol="0">
            <a:spAutoFit/>
          </a:bodyPr>
          <a:lstStyle/>
          <a:p>
            <a:pPr algn="ctr"/>
            <a:r>
              <a:rPr lang="en-US" sz="3467" b="1" dirty="0">
                <a:solidFill>
                  <a:schemeClr val="bg1"/>
                </a:solidFill>
                <a:latin typeface="Arial"/>
                <a:cs typeface="Arial"/>
              </a:rPr>
              <a:t>Early May 2020 Updates to GFSv16</a:t>
            </a:r>
          </a:p>
        </p:txBody>
      </p:sp>
      <p:sp>
        <p:nvSpPr>
          <p:cNvPr id="14" name="TextBox 3">
            <a:extLst>
              <a:ext uri="{FF2B5EF4-FFF2-40B4-BE49-F238E27FC236}">
                <a16:creationId xmlns:a16="http://schemas.microsoft.com/office/drawing/2014/main" id="{EF49579A-2E7E-C84E-BC60-D51B5CBAA1C0}"/>
              </a:ext>
            </a:extLst>
          </p:cNvPr>
          <p:cNvSpPr txBox="1">
            <a:spLocks noChangeArrowheads="1"/>
          </p:cNvSpPr>
          <p:nvPr/>
        </p:nvSpPr>
        <p:spPr bwMode="auto">
          <a:xfrm>
            <a:off x="669897" y="1074589"/>
            <a:ext cx="10961036" cy="5982279"/>
          </a:xfrm>
          <a:prstGeom prst="rect">
            <a:avLst/>
          </a:prstGeom>
          <a:noFill/>
          <a:ln w="9525">
            <a:noFill/>
            <a:miter lim="800000"/>
            <a:headEnd/>
            <a:tailEnd/>
          </a:ln>
        </p:spPr>
        <p:txBody>
          <a:bodyPr wrap="square">
            <a:spAutoFit/>
          </a:bodyPr>
          <a:lstStyle/>
          <a:p>
            <a:pPr marL="186262">
              <a:lnSpc>
                <a:spcPts val="2667"/>
              </a:lnSpc>
              <a:buClr>
                <a:srgbClr val="0000FF"/>
              </a:buClr>
              <a:buSzPts val="1400"/>
            </a:pPr>
            <a:endParaRPr lang="en-US" sz="2667" b="1" dirty="0">
              <a:solidFill>
                <a:srgbClr val="0000FF"/>
              </a:solidFill>
              <a:latin typeface="Times New Roman"/>
              <a:ea typeface="Times New Roman"/>
              <a:cs typeface="Times New Roman"/>
              <a:sym typeface="Times New Roman"/>
            </a:endParaRPr>
          </a:p>
          <a:p>
            <a:pPr marL="380990" indent="-380990">
              <a:lnSpc>
                <a:spcPts val="2667"/>
              </a:lnSpc>
              <a:buFont typeface="Arial" charset="0"/>
              <a:buChar char="•"/>
            </a:pPr>
            <a:r>
              <a:rPr lang="en-US" sz="2200" b="1" dirty="0">
                <a:solidFill>
                  <a:srgbClr val="0000FF"/>
                </a:solidFill>
                <a:latin typeface="Arial" panose="020B0604020202020204" pitchFamily="34" charset="0"/>
                <a:ea typeface="Times New Roman"/>
                <a:cs typeface="Arial" panose="020B0604020202020204" pitchFamily="34" charset="0"/>
                <a:sym typeface="Times New Roman"/>
              </a:rPr>
              <a:t>Removal of a constraint from the TKE-EDMF PBL scheme over land that limits the strength of vertical mixing under stable boundary layer conditions.  This constraint often causes decoupling between the atmosphere and the underlying surface, leading to surface cold biases under these conditions </a:t>
            </a:r>
          </a:p>
          <a:p>
            <a:pPr>
              <a:lnSpc>
                <a:spcPts val="2667"/>
              </a:lnSpc>
            </a:pPr>
            <a:endParaRPr lang="en-US" sz="2200" dirty="0">
              <a:latin typeface="Arial" panose="020B0604020202020204" pitchFamily="34" charset="0"/>
              <a:ea typeface="Times New Roman"/>
              <a:cs typeface="Arial" panose="020B0604020202020204" pitchFamily="34" charset="0"/>
              <a:sym typeface="Times New Roman"/>
            </a:endParaRPr>
          </a:p>
          <a:p>
            <a:pPr marL="380990" indent="-380990">
              <a:lnSpc>
                <a:spcPts val="2667"/>
              </a:lnSpc>
              <a:buFont typeface="Arial" charset="0"/>
              <a:buChar char="•"/>
            </a:pPr>
            <a:r>
              <a:rPr lang="en-US" sz="2400" dirty="0">
                <a:ea typeface="Times New Roman"/>
                <a:cs typeface="Times New Roman"/>
                <a:sym typeface="Times New Roman"/>
              </a:rPr>
              <a:t>An update was made to the cumulus convective scheme to increase maximum cloud-base mass flux which increases convective precipitation and subsidence warming in the lower troposphere </a:t>
            </a:r>
          </a:p>
          <a:p>
            <a:pPr>
              <a:lnSpc>
                <a:spcPts val="2667"/>
              </a:lnSpc>
            </a:pPr>
            <a:endParaRPr lang="en-US" sz="2400" dirty="0">
              <a:ea typeface="Times New Roman"/>
              <a:cs typeface="Times New Roman"/>
              <a:sym typeface="Times New Roman"/>
            </a:endParaRPr>
          </a:p>
          <a:p>
            <a:pPr marL="380990" indent="-380990">
              <a:lnSpc>
                <a:spcPts val="2667"/>
              </a:lnSpc>
              <a:buFont typeface="Arial" charset="0"/>
              <a:buChar char="•"/>
            </a:pPr>
            <a:r>
              <a:rPr lang="en-US" sz="2400" dirty="0">
                <a:ea typeface="Times New Roman"/>
                <a:cs typeface="Times New Roman"/>
                <a:sym typeface="Times New Roman"/>
              </a:rPr>
              <a:t> In response to CPC’s evaluation of the GFSv16 parallels, divergence and vorticity damping in the upper atmosphere was reduced to enhance the strength of upper atmosphere jet streams</a:t>
            </a:r>
          </a:p>
          <a:p>
            <a:pPr marL="380990" indent="-380990">
              <a:lnSpc>
                <a:spcPts val="2667"/>
              </a:lnSpc>
              <a:buFont typeface="Arial" charset="0"/>
              <a:buChar char="•"/>
            </a:pPr>
            <a:endParaRPr lang="en-US" sz="2400" dirty="0">
              <a:ea typeface="Times New Roman"/>
              <a:cs typeface="Times New Roman"/>
              <a:sym typeface="Times New Roman"/>
            </a:endParaRPr>
          </a:p>
          <a:p>
            <a:pPr marL="380990" indent="-380990">
              <a:lnSpc>
                <a:spcPts val="2667"/>
              </a:lnSpc>
              <a:buFont typeface="Arial" charset="0"/>
              <a:buChar char="•"/>
            </a:pPr>
            <a:r>
              <a:rPr lang="en-US" sz="2400" dirty="0">
                <a:ea typeface="Times New Roman"/>
                <a:cs typeface="Times New Roman"/>
                <a:sym typeface="Times New Roman"/>
              </a:rPr>
              <a:t>A solar radiation bug in the RRTM-global (which has a minor impact on radiation balance in the mesosphere) was fixed</a:t>
            </a:r>
          </a:p>
          <a:p>
            <a:pPr marL="380990" indent="-380990">
              <a:lnSpc>
                <a:spcPts val="2667"/>
              </a:lnSpc>
              <a:buFont typeface="Arial" charset="0"/>
              <a:buChar char="•"/>
            </a:pPr>
            <a:endParaRPr lang="en-US" sz="2667" b="1" dirty="0"/>
          </a:p>
        </p:txBody>
      </p:sp>
      <p:sp>
        <p:nvSpPr>
          <p:cNvPr id="2" name="Slide Number Placeholder 1"/>
          <p:cNvSpPr>
            <a:spLocks noGrp="1"/>
          </p:cNvSpPr>
          <p:nvPr>
            <p:ph type="sldNum" sz="quarter" idx="12"/>
          </p:nvPr>
        </p:nvSpPr>
        <p:spPr/>
        <p:txBody>
          <a:bodyPr/>
          <a:lstStyle/>
          <a:p>
            <a:fld id="{364423BE-BAF9-5447-BAF7-CF3FF8308402}" type="slidenum">
              <a:rPr lang="en-US" smtClean="0"/>
              <a:t>8</a:t>
            </a:fld>
            <a:endParaRPr lang="en-US"/>
          </a:p>
        </p:txBody>
      </p:sp>
    </p:spTree>
    <p:extLst>
      <p:ext uri="{BB962C8B-B14F-4D97-AF65-F5344CB8AC3E}">
        <p14:creationId xmlns:p14="http://schemas.microsoft.com/office/powerpoint/2010/main" val="41060386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80993" y="601216"/>
            <a:ext cx="10961036" cy="658469"/>
          </a:xfrm>
          <a:prstGeom prst="rect">
            <a:avLst/>
          </a:prstGeom>
          <a:solidFill>
            <a:srgbClr val="226BAB"/>
          </a:solidFill>
          <a:ln>
            <a:noFill/>
          </a:ln>
          <a:effectLst/>
        </p:spPr>
        <p:style>
          <a:lnRef idx="1">
            <a:schemeClr val="accent1"/>
          </a:lnRef>
          <a:fillRef idx="3">
            <a:schemeClr val="accent1"/>
          </a:fillRef>
          <a:effectRef idx="2">
            <a:schemeClr val="accent1"/>
          </a:effectRef>
          <a:fontRef idx="minor">
            <a:schemeClr val="lt1"/>
          </a:fontRef>
        </p:style>
        <p:txBody>
          <a:bodyPr lIns="162532" tIns="81265" rIns="162532" bIns="81265" rtlCol="0" anchor="ctr"/>
          <a:lstStyle/>
          <a:p>
            <a:pPr algn="ctr"/>
            <a:endParaRPr lang="en-US" sz="4000" dirty="0">
              <a:latin typeface="Arial" panose="020B0604020202020204" pitchFamily="34" charset="0"/>
              <a:cs typeface="Arial" panose="020B0604020202020204" pitchFamily="34" charset="0"/>
            </a:endParaRPr>
          </a:p>
        </p:txBody>
      </p:sp>
      <p:sp>
        <p:nvSpPr>
          <p:cNvPr id="8" name="TextBox 7"/>
          <p:cNvSpPr txBox="1"/>
          <p:nvPr/>
        </p:nvSpPr>
        <p:spPr>
          <a:xfrm>
            <a:off x="680993" y="65241"/>
            <a:ext cx="10961036" cy="471894"/>
          </a:xfrm>
          <a:prstGeom prst="rect">
            <a:avLst/>
          </a:prstGeom>
          <a:solidFill>
            <a:srgbClr val="5BA4E3"/>
          </a:solidFill>
        </p:spPr>
        <p:txBody>
          <a:bodyPr wrap="square" lIns="162532" tIns="81265" rIns="162532" bIns="81265" rtlCol="0">
            <a:spAutoFit/>
          </a:bodyPr>
          <a:lstStyle/>
          <a:p>
            <a:pPr algn="ctr"/>
            <a:r>
              <a:rPr lang="en-US" sz="2000" dirty="0">
                <a:solidFill>
                  <a:srgbClr val="1A467F"/>
                </a:solidFill>
                <a:latin typeface="Avenir Book"/>
                <a:cs typeface="Avenir Book"/>
              </a:rPr>
              <a:t>NATIONAL OCEANIC AND ATMOSPHERIC ADMINISTRATION</a:t>
            </a:r>
          </a:p>
        </p:txBody>
      </p:sp>
      <p:sp>
        <p:nvSpPr>
          <p:cNvPr id="11" name="Oval 10"/>
          <p:cNvSpPr>
            <a:spLocks noChangeAspect="1"/>
          </p:cNvSpPr>
          <p:nvPr/>
        </p:nvSpPr>
        <p:spPr>
          <a:xfrm>
            <a:off x="66710" y="36818"/>
            <a:ext cx="1206375" cy="1283343"/>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62532" tIns="81265" rIns="162532" bIns="81265" rtlCol="0" anchor="ctr"/>
          <a:lstStyle/>
          <a:p>
            <a:pPr algn="ctr"/>
            <a:endParaRPr lang="en-US" sz="2400"/>
          </a:p>
        </p:txBody>
      </p:sp>
      <p:pic>
        <p:nvPicPr>
          <p:cNvPr id="12" name="Picture 11" descr="2000px-Seal_of_the_United_States_Department_of_Commerce.sv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709" y="107564"/>
            <a:ext cx="1129099" cy="1147249"/>
          </a:xfrm>
          <a:prstGeom prst="rect">
            <a:avLst/>
          </a:prstGeom>
        </p:spPr>
      </p:pic>
      <p:sp>
        <p:nvSpPr>
          <p:cNvPr id="15" name="Oval 14"/>
          <p:cNvSpPr>
            <a:spLocks/>
          </p:cNvSpPr>
          <p:nvPr/>
        </p:nvSpPr>
        <p:spPr>
          <a:xfrm>
            <a:off x="10940878" y="51938"/>
            <a:ext cx="1267967" cy="1267967"/>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62532" tIns="81265" rIns="162532" bIns="81265" rtlCol="0" anchor="ctr"/>
          <a:lstStyle/>
          <a:p>
            <a:pPr algn="ctr"/>
            <a:endParaRPr lang="en-US" sz="2400"/>
          </a:p>
        </p:txBody>
      </p:sp>
      <p:pic>
        <p:nvPicPr>
          <p:cNvPr id="10" name="Picture 9" descr="1024px-NOAA_logo.svg.png"/>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1002952" y="122680"/>
            <a:ext cx="1121664" cy="1121664"/>
          </a:xfrm>
          <a:prstGeom prst="rect">
            <a:avLst/>
          </a:prstGeom>
        </p:spPr>
      </p:pic>
      <p:sp>
        <p:nvSpPr>
          <p:cNvPr id="13" name="TextBox 12"/>
          <p:cNvSpPr txBox="1"/>
          <p:nvPr/>
        </p:nvSpPr>
        <p:spPr>
          <a:xfrm>
            <a:off x="1" y="558911"/>
            <a:ext cx="12208844" cy="697661"/>
          </a:xfrm>
          <a:prstGeom prst="rect">
            <a:avLst/>
          </a:prstGeom>
          <a:noFill/>
        </p:spPr>
        <p:txBody>
          <a:bodyPr wrap="square" lIns="162532" tIns="81265" rIns="162532" bIns="81265" rtlCol="0">
            <a:spAutoFit/>
          </a:bodyPr>
          <a:lstStyle/>
          <a:p>
            <a:pPr algn="ctr"/>
            <a:r>
              <a:rPr lang="en-US" sz="3467" b="1" dirty="0">
                <a:solidFill>
                  <a:schemeClr val="bg1"/>
                </a:solidFill>
                <a:latin typeface="Arial"/>
                <a:cs typeface="Arial"/>
              </a:rPr>
              <a:t>Impact of May 2020 Updates</a:t>
            </a:r>
          </a:p>
        </p:txBody>
      </p:sp>
      <p:pic>
        <p:nvPicPr>
          <p:cNvPr id="16" name="Google Shape;378;p54" descr="C:\Users\Weizhong\Documents\noaa\FV3\GLOPARA\vsdb_p3\sfc_selected\fom_T_SFC_west.png">
            <a:extLst>
              <a:ext uri="{FF2B5EF4-FFF2-40B4-BE49-F238E27FC236}">
                <a16:creationId xmlns:a16="http://schemas.microsoft.com/office/drawing/2014/main" id="{2569BD52-30DF-804E-B6D5-461D1FA5E1E2}"/>
              </a:ext>
            </a:extLst>
          </p:cNvPr>
          <p:cNvPicPr preferRelativeResize="0"/>
          <p:nvPr/>
        </p:nvPicPr>
        <p:blipFill rotWithShape="1">
          <a:blip r:embed="rId4">
            <a:alphaModFix/>
          </a:blip>
          <a:srcRect/>
          <a:stretch/>
        </p:blipFill>
        <p:spPr>
          <a:xfrm>
            <a:off x="330891" y="1559235"/>
            <a:ext cx="4562397" cy="4562397"/>
          </a:xfrm>
          <a:prstGeom prst="rect">
            <a:avLst/>
          </a:prstGeom>
          <a:noFill/>
          <a:ln>
            <a:noFill/>
          </a:ln>
        </p:spPr>
      </p:pic>
      <p:pic>
        <p:nvPicPr>
          <p:cNvPr id="17" name="Google Shape;379;p54" descr="C:\Users\Weizhong\Documents\noaa\FV3\GLOPARA\vsdb_p3\sfc_selected\fom_T_SFC_east.png">
            <a:extLst>
              <a:ext uri="{FF2B5EF4-FFF2-40B4-BE49-F238E27FC236}">
                <a16:creationId xmlns:a16="http://schemas.microsoft.com/office/drawing/2014/main" id="{461DEC5F-97D3-CC42-815C-E26C86AD8E6B}"/>
              </a:ext>
            </a:extLst>
          </p:cNvPr>
          <p:cNvPicPr preferRelativeResize="0"/>
          <p:nvPr/>
        </p:nvPicPr>
        <p:blipFill rotWithShape="1">
          <a:blip r:embed="rId5">
            <a:alphaModFix/>
          </a:blip>
          <a:srcRect/>
          <a:stretch/>
        </p:blipFill>
        <p:spPr>
          <a:xfrm>
            <a:off x="6916428" y="1559235"/>
            <a:ext cx="4562397" cy="4562397"/>
          </a:xfrm>
          <a:prstGeom prst="rect">
            <a:avLst/>
          </a:prstGeom>
          <a:noFill/>
          <a:ln>
            <a:noFill/>
          </a:ln>
        </p:spPr>
      </p:pic>
      <p:sp>
        <p:nvSpPr>
          <p:cNvPr id="18" name="Google Shape;381;p54">
            <a:extLst>
              <a:ext uri="{FF2B5EF4-FFF2-40B4-BE49-F238E27FC236}">
                <a16:creationId xmlns:a16="http://schemas.microsoft.com/office/drawing/2014/main" id="{9ADF3FD7-2453-C346-B547-C7FD53E5DA38}"/>
              </a:ext>
            </a:extLst>
          </p:cNvPr>
          <p:cNvSpPr txBox="1"/>
          <p:nvPr/>
        </p:nvSpPr>
        <p:spPr>
          <a:xfrm>
            <a:off x="8090637" y="1410909"/>
            <a:ext cx="2580400" cy="417600"/>
          </a:xfrm>
          <a:prstGeom prst="rect">
            <a:avLst/>
          </a:prstGeom>
          <a:noFill/>
          <a:ln>
            <a:noFill/>
          </a:ln>
        </p:spPr>
        <p:txBody>
          <a:bodyPr spcFirstLastPara="1" wrap="square" lIns="99767" tIns="51900" rIns="99767" bIns="51900" anchor="t" anchorCtr="0">
            <a:noAutofit/>
          </a:bodyPr>
          <a:lstStyle/>
          <a:p>
            <a:pPr>
              <a:buClr>
                <a:srgbClr val="FF0000"/>
              </a:buClr>
              <a:buSzPts val="2000"/>
            </a:pPr>
            <a:r>
              <a:rPr lang="en" sz="2400" b="1" dirty="0">
                <a:solidFill>
                  <a:srgbClr val="FF0000"/>
                </a:solidFill>
                <a:latin typeface="Arial" panose="020B0604020202020204" pitchFamily="34" charset="0"/>
                <a:ea typeface="Times New Roman"/>
                <a:cs typeface="Arial" panose="020B0604020202020204" pitchFamily="34" charset="0"/>
                <a:sym typeface="Times New Roman"/>
              </a:rPr>
              <a:t>East CONUS</a:t>
            </a:r>
            <a:endParaRPr sz="2400" dirty="0">
              <a:latin typeface="Arial" panose="020B0604020202020204" pitchFamily="34" charset="0"/>
              <a:cs typeface="Arial" panose="020B0604020202020204" pitchFamily="34" charset="0"/>
            </a:endParaRPr>
          </a:p>
        </p:txBody>
      </p:sp>
      <p:sp>
        <p:nvSpPr>
          <p:cNvPr id="19" name="Google Shape;382;p54">
            <a:extLst>
              <a:ext uri="{FF2B5EF4-FFF2-40B4-BE49-F238E27FC236}">
                <a16:creationId xmlns:a16="http://schemas.microsoft.com/office/drawing/2014/main" id="{4CB47AD5-D9CA-4D4D-88C7-5F93231947F7}"/>
              </a:ext>
            </a:extLst>
          </p:cNvPr>
          <p:cNvSpPr txBox="1"/>
          <p:nvPr/>
        </p:nvSpPr>
        <p:spPr>
          <a:xfrm>
            <a:off x="1209115" y="1410909"/>
            <a:ext cx="2580400" cy="417600"/>
          </a:xfrm>
          <a:prstGeom prst="rect">
            <a:avLst/>
          </a:prstGeom>
          <a:noFill/>
          <a:ln>
            <a:noFill/>
          </a:ln>
        </p:spPr>
        <p:txBody>
          <a:bodyPr spcFirstLastPara="1" wrap="square" lIns="99767" tIns="51900" rIns="99767" bIns="51900" anchor="t" anchorCtr="0">
            <a:noAutofit/>
          </a:bodyPr>
          <a:lstStyle/>
          <a:p>
            <a:pPr>
              <a:buClr>
                <a:srgbClr val="FF0000"/>
              </a:buClr>
              <a:buSzPts val="2000"/>
            </a:pPr>
            <a:r>
              <a:rPr lang="en" sz="2400" b="1" dirty="0">
                <a:solidFill>
                  <a:srgbClr val="FF0000"/>
                </a:solidFill>
                <a:latin typeface="Arial" panose="020B0604020202020204" pitchFamily="34" charset="0"/>
                <a:ea typeface="Times New Roman"/>
                <a:cs typeface="Arial" panose="020B0604020202020204" pitchFamily="34" charset="0"/>
                <a:sym typeface="Times New Roman"/>
              </a:rPr>
              <a:t>West CONUS</a:t>
            </a:r>
            <a:endParaRPr sz="2400" dirty="0">
              <a:latin typeface="Arial" panose="020B0604020202020204" pitchFamily="34" charset="0"/>
              <a:cs typeface="Arial" panose="020B0604020202020204" pitchFamily="34" charset="0"/>
            </a:endParaRPr>
          </a:p>
        </p:txBody>
      </p:sp>
      <p:sp>
        <p:nvSpPr>
          <p:cNvPr id="20" name="Google Shape;383;p54">
            <a:extLst>
              <a:ext uri="{FF2B5EF4-FFF2-40B4-BE49-F238E27FC236}">
                <a16:creationId xmlns:a16="http://schemas.microsoft.com/office/drawing/2014/main" id="{3A966624-F1BA-0C4D-9BD9-2DE57411476E}"/>
              </a:ext>
            </a:extLst>
          </p:cNvPr>
          <p:cNvSpPr txBox="1"/>
          <p:nvPr/>
        </p:nvSpPr>
        <p:spPr>
          <a:xfrm>
            <a:off x="447509" y="6116045"/>
            <a:ext cx="11428000" cy="1090400"/>
          </a:xfrm>
          <a:prstGeom prst="rect">
            <a:avLst/>
          </a:prstGeom>
          <a:noFill/>
          <a:ln>
            <a:noFill/>
          </a:ln>
        </p:spPr>
        <p:txBody>
          <a:bodyPr spcFirstLastPara="1" wrap="square" lIns="99767" tIns="51900" rIns="99767" bIns="51900" anchor="t" anchorCtr="0">
            <a:noAutofit/>
          </a:bodyPr>
          <a:lstStyle/>
          <a:p>
            <a:pPr>
              <a:buClr>
                <a:schemeClr val="dk1"/>
              </a:buClr>
              <a:buSzPts val="2000"/>
            </a:pPr>
            <a:r>
              <a:rPr lang="en" sz="2000" b="1" dirty="0">
                <a:solidFill>
                  <a:schemeClr val="dk1"/>
                </a:solidFill>
                <a:latin typeface="Arial" panose="020B0604020202020204" pitchFamily="34" charset="0"/>
                <a:ea typeface="Times New Roman"/>
                <a:cs typeface="Arial" panose="020B0604020202020204" pitchFamily="34" charset="0"/>
                <a:sym typeface="Times New Roman"/>
              </a:rPr>
              <a:t>V16Test:  Significantly reduced cold biases over east in the late afternoon and nighttime</a:t>
            </a:r>
          </a:p>
          <a:p>
            <a:pPr>
              <a:buClr>
                <a:schemeClr val="dk1"/>
              </a:buClr>
              <a:buSzPts val="2000"/>
            </a:pPr>
            <a:r>
              <a:rPr lang="en" sz="2000" b="1" dirty="0">
                <a:solidFill>
                  <a:schemeClr val="dk1"/>
                </a:solidFill>
                <a:latin typeface="Arial" panose="020B0604020202020204" pitchFamily="34" charset="0"/>
                <a:ea typeface="Times New Roman"/>
                <a:cs typeface="Arial" panose="020B0604020202020204" pitchFamily="34" charset="0"/>
                <a:sym typeface="Times New Roman"/>
              </a:rPr>
              <a:t> (up to 1.2 ºC</a:t>
            </a:r>
            <a:r>
              <a:rPr lang="en" sz="2000" b="1" i="1" dirty="0">
                <a:solidFill>
                  <a:srgbClr val="000000"/>
                </a:solidFill>
                <a:latin typeface="Arial" panose="020B0604020202020204" pitchFamily="34" charset="0"/>
                <a:ea typeface="Times New Roman"/>
                <a:cs typeface="Arial" panose="020B0604020202020204" pitchFamily="34" charset="0"/>
                <a:sym typeface="Times New Roman"/>
              </a:rPr>
              <a:t>).   </a:t>
            </a:r>
            <a:r>
              <a:rPr lang="en" sz="2000" b="1" dirty="0">
                <a:solidFill>
                  <a:srgbClr val="000000"/>
                </a:solidFill>
                <a:latin typeface="Arial" panose="020B0604020202020204" pitchFamily="34" charset="0"/>
                <a:ea typeface="Times New Roman"/>
                <a:cs typeface="Arial" panose="020B0604020202020204" pitchFamily="34" charset="0"/>
                <a:sym typeface="Times New Roman"/>
              </a:rPr>
              <a:t>Reduced cold bias in west, slight warm bias at night.  This became GFSv16.</a:t>
            </a:r>
            <a:endParaRPr sz="2000" dirty="0">
              <a:latin typeface="Arial" panose="020B0604020202020204" pitchFamily="34" charset="0"/>
              <a:cs typeface="Arial" panose="020B0604020202020204" pitchFamily="34" charset="0"/>
            </a:endParaRPr>
          </a:p>
          <a:p>
            <a:pPr>
              <a:buClr>
                <a:srgbClr val="000000"/>
              </a:buClr>
              <a:buSzPts val="2000"/>
            </a:pPr>
            <a:endParaRPr sz="2133" dirty="0"/>
          </a:p>
        </p:txBody>
      </p:sp>
      <p:sp>
        <p:nvSpPr>
          <p:cNvPr id="14" name="Google Shape;261;p43">
            <a:extLst>
              <a:ext uri="{FF2B5EF4-FFF2-40B4-BE49-F238E27FC236}">
                <a16:creationId xmlns:a16="http://schemas.microsoft.com/office/drawing/2014/main" id="{5B611405-5C79-6840-AE70-96AF24B9C07F}"/>
              </a:ext>
            </a:extLst>
          </p:cNvPr>
          <p:cNvSpPr txBox="1"/>
          <p:nvPr/>
        </p:nvSpPr>
        <p:spPr>
          <a:xfrm>
            <a:off x="4978367" y="3562425"/>
            <a:ext cx="2081682" cy="1275952"/>
          </a:xfrm>
          <a:prstGeom prst="rect">
            <a:avLst/>
          </a:prstGeom>
          <a:solidFill>
            <a:srgbClr val="FFFF00"/>
          </a:solidFill>
          <a:ln>
            <a:noFill/>
          </a:ln>
        </p:spPr>
        <p:txBody>
          <a:bodyPr spcFirstLastPara="1" wrap="square" lIns="121900" tIns="121900" rIns="121900" bIns="121900" anchor="t" anchorCtr="0">
            <a:noAutofit/>
          </a:bodyPr>
          <a:lstStyle/>
          <a:p>
            <a:r>
              <a:rPr lang="en" sz="1867" dirty="0">
                <a:latin typeface="Arial" panose="020B0604020202020204" pitchFamily="34" charset="0"/>
                <a:cs typeface="Arial" panose="020B0604020202020204" pitchFamily="34" charset="0"/>
              </a:rPr>
              <a:t>T2m verification</a:t>
            </a:r>
          </a:p>
          <a:p>
            <a:r>
              <a:rPr lang="en" sz="1867" dirty="0">
                <a:latin typeface="Arial" panose="020B0604020202020204" pitchFamily="34" charset="0"/>
                <a:cs typeface="Arial" panose="020B0604020202020204" pitchFamily="34" charset="0"/>
              </a:rPr>
              <a:t>against station observations</a:t>
            </a:r>
            <a:endParaRPr sz="1867" dirty="0">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5A4616AE-5891-C347-BCBE-314DDE2B74D1}"/>
              </a:ext>
            </a:extLst>
          </p:cNvPr>
          <p:cNvSpPr txBox="1"/>
          <p:nvPr/>
        </p:nvSpPr>
        <p:spPr>
          <a:xfrm>
            <a:off x="4824869" y="1739557"/>
            <a:ext cx="2349618" cy="1815882"/>
          </a:xfrm>
          <a:prstGeom prst="rect">
            <a:avLst/>
          </a:prstGeom>
          <a:noFill/>
        </p:spPr>
        <p:txBody>
          <a:bodyPr wrap="none" rtlCol="0">
            <a:spAutoFit/>
          </a:bodyPr>
          <a:lstStyle/>
          <a:p>
            <a:r>
              <a:rPr lang="en-US" sz="2200" dirty="0">
                <a:latin typeface="Arial" panose="020B0604020202020204" pitchFamily="34" charset="0"/>
                <a:cs typeface="Arial" panose="020B0604020202020204" pitchFamily="34" charset="0"/>
              </a:rPr>
              <a:t>OBS</a:t>
            </a:r>
          </a:p>
          <a:p>
            <a:r>
              <a:rPr lang="en-US" sz="2200" dirty="0">
                <a:solidFill>
                  <a:srgbClr val="FF0000"/>
                </a:solidFill>
                <a:latin typeface="Arial" panose="020B0604020202020204" pitchFamily="34" charset="0"/>
                <a:cs typeface="Arial" panose="020B0604020202020204" pitchFamily="34" charset="0"/>
              </a:rPr>
              <a:t>OPS GFS</a:t>
            </a:r>
          </a:p>
          <a:p>
            <a:r>
              <a:rPr lang="en-US" sz="2200" dirty="0">
                <a:solidFill>
                  <a:srgbClr val="0BE910"/>
                </a:solidFill>
                <a:latin typeface="Arial" panose="020B0604020202020204" pitchFamily="34" charset="0"/>
                <a:cs typeface="Arial" panose="020B0604020202020204" pitchFamily="34" charset="0"/>
              </a:rPr>
              <a:t>GFSv16 April Ver</a:t>
            </a:r>
          </a:p>
          <a:p>
            <a:r>
              <a:rPr lang="en-US" sz="2200" dirty="0">
                <a:solidFill>
                  <a:srgbClr val="0070C0"/>
                </a:solidFill>
                <a:latin typeface="Arial" panose="020B0604020202020204" pitchFamily="34" charset="0"/>
                <a:cs typeface="Arial" panose="020B0604020202020204" pitchFamily="34" charset="0"/>
              </a:rPr>
              <a:t>GFSv16 Test</a:t>
            </a:r>
          </a:p>
          <a:p>
            <a:endParaRPr lang="en-US" sz="2400" dirty="0">
              <a:solidFill>
                <a:srgbClr val="0BE910"/>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a:xfrm>
            <a:off x="8727688" y="6356351"/>
            <a:ext cx="2844800" cy="365125"/>
          </a:xfrm>
        </p:spPr>
        <p:txBody>
          <a:bodyPr/>
          <a:lstStyle/>
          <a:p>
            <a:fld id="{364423BE-BAF9-5447-BAF7-CF3FF8308402}" type="slidenum">
              <a:rPr lang="en-US" smtClean="0"/>
              <a:t>9</a:t>
            </a:fld>
            <a:endParaRPr lang="en-US" dirty="0"/>
          </a:p>
        </p:txBody>
      </p:sp>
    </p:spTree>
    <p:extLst>
      <p:ext uri="{BB962C8B-B14F-4D97-AF65-F5344CB8AC3E}">
        <p14:creationId xmlns:p14="http://schemas.microsoft.com/office/powerpoint/2010/main" val="30536827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3261</TotalTime>
  <Words>3599</Words>
  <Application>Microsoft Macintosh PowerPoint</Application>
  <PresentationFormat>Widescreen</PresentationFormat>
  <Paragraphs>528</Paragraphs>
  <Slides>50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50</vt:i4>
      </vt:variant>
    </vt:vector>
  </HeadingPairs>
  <TitlesOfParts>
    <vt:vector size="56" baseType="lpstr">
      <vt:lpstr>Arial</vt:lpstr>
      <vt:lpstr>Avenir Book</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104</cp:revision>
  <dcterms:created xsi:type="dcterms:W3CDTF">2020-06-24T21:44:33Z</dcterms:created>
  <dcterms:modified xsi:type="dcterms:W3CDTF">2020-09-10T17:49:23Z</dcterms:modified>
</cp:coreProperties>
</file>