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57" r:id="rId2"/>
    <p:sldId id="372" r:id="rId3"/>
    <p:sldId id="2148" r:id="rId4"/>
    <p:sldId id="2140" r:id="rId5"/>
    <p:sldId id="2144" r:id="rId6"/>
    <p:sldId id="2154" r:id="rId7"/>
    <p:sldId id="2149" r:id="rId8"/>
    <p:sldId id="2141" r:id="rId9"/>
    <p:sldId id="2142" r:id="rId10"/>
    <p:sldId id="2143" r:id="rId11"/>
    <p:sldId id="2153" r:id="rId12"/>
    <p:sldId id="2151" r:id="rId13"/>
    <p:sldId id="2137" r:id="rId14"/>
    <p:sldId id="2135" r:id="rId15"/>
    <p:sldId id="2109" r:id="rId16"/>
    <p:sldId id="2111" r:id="rId17"/>
    <p:sldId id="2102" r:id="rId18"/>
    <p:sldId id="2112" r:id="rId19"/>
    <p:sldId id="2130" r:id="rId20"/>
    <p:sldId id="2106" r:id="rId21"/>
    <p:sldId id="2157" r:id="rId22"/>
    <p:sldId id="2113" r:id="rId23"/>
    <p:sldId id="2158" r:id="rId24"/>
    <p:sldId id="2108" r:id="rId25"/>
    <p:sldId id="2110" r:id="rId26"/>
    <p:sldId id="2117" r:id="rId27"/>
    <p:sldId id="2116" r:id="rId28"/>
    <p:sldId id="2159" r:id="rId29"/>
    <p:sldId id="2131" r:id="rId30"/>
    <p:sldId id="2132" r:id="rId31"/>
    <p:sldId id="2118" r:id="rId32"/>
    <p:sldId id="2105" r:id="rId33"/>
    <p:sldId id="2122" r:id="rId34"/>
    <p:sldId id="2123" r:id="rId35"/>
    <p:sldId id="2124" r:id="rId36"/>
    <p:sldId id="2147" r:id="rId37"/>
    <p:sldId id="2152" r:id="rId38"/>
    <p:sldId id="2119" r:id="rId39"/>
    <p:sldId id="2126" r:id="rId40"/>
    <p:sldId id="2128" r:id="rId41"/>
    <p:sldId id="2129" r:id="rId42"/>
    <p:sldId id="2156" r:id="rId43"/>
    <p:sldId id="2125" r:id="rId44"/>
    <p:sldId id="2121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9E97CE-A662-2F46-889A-13D08EF7DCA0}">
          <p14:sldIdLst>
            <p14:sldId id="357"/>
            <p14:sldId id="372"/>
            <p14:sldId id="2148"/>
            <p14:sldId id="2140"/>
            <p14:sldId id="2144"/>
            <p14:sldId id="2154"/>
            <p14:sldId id="2149"/>
            <p14:sldId id="2141"/>
            <p14:sldId id="2142"/>
            <p14:sldId id="2143"/>
            <p14:sldId id="2153"/>
            <p14:sldId id="2151"/>
            <p14:sldId id="2137"/>
            <p14:sldId id="2135"/>
            <p14:sldId id="2109"/>
            <p14:sldId id="2111"/>
            <p14:sldId id="2102"/>
            <p14:sldId id="2112"/>
            <p14:sldId id="2130"/>
            <p14:sldId id="2106"/>
            <p14:sldId id="2157"/>
            <p14:sldId id="2113"/>
            <p14:sldId id="2158"/>
            <p14:sldId id="2108"/>
            <p14:sldId id="2110"/>
            <p14:sldId id="2117"/>
            <p14:sldId id="2116"/>
            <p14:sldId id="2159"/>
            <p14:sldId id="2131"/>
            <p14:sldId id="2132"/>
            <p14:sldId id="2118"/>
            <p14:sldId id="2105"/>
            <p14:sldId id="2122"/>
            <p14:sldId id="2123"/>
            <p14:sldId id="2124"/>
            <p14:sldId id="2147"/>
            <p14:sldId id="2152"/>
            <p14:sldId id="2119"/>
            <p14:sldId id="2126"/>
            <p14:sldId id="2128"/>
            <p14:sldId id="2129"/>
            <p14:sldId id="2156"/>
            <p14:sldId id="2125"/>
            <p14:sldId id="21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1FF"/>
    <a:srgbClr val="009051"/>
    <a:srgbClr val="00FA00"/>
    <a:srgbClr val="2A8FE3"/>
    <a:srgbClr val="F3F1CD"/>
    <a:srgbClr val="5ECFE0"/>
    <a:srgbClr val="EDABDD"/>
    <a:srgbClr val="0BE910"/>
    <a:srgbClr val="6C00BB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30" autoAdjust="0"/>
    <p:restoredTop sz="96143" autoAdjust="0"/>
  </p:normalViewPr>
  <p:slideViewPr>
    <p:cSldViewPr snapToGrid="0" snapToObjects="1">
      <p:cViewPr varScale="1">
        <p:scale>
          <a:sx n="134" d="100"/>
          <a:sy n="134" d="100"/>
        </p:scale>
        <p:origin x="176" y="6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2T20:31:39.512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0 521 24575,'6'3'0,"0"0"0,0-3 0,1 0 0,-1 0 0,1 0 0,-1 0 0,0 3 0,0-3 0,-2 6 0,1-5 0,-1 2 0,0 0 0,1-3 0,-1 3 0,2-3 0,1 0 0,-1 0 0,0 0 0,1 0 0,-1 0 0,1 0 0,-1 0 0,0 0 0,1 0 0,-1 0 0,0 0 0,0 0 0,1 0 0,-1 0 0,0 0 0,1 0 0,-1 0 0,0 0 0,0 0 0,1 0 0,-1 0 0,0 0 0,0 0 0,1 0 0,-1 0 0,0 0 0,0 0 0,1 0 0,-1-2 0,0 1 0,1-5 0,-1 6 0,0-3 0,0 0 0,0 2 0,1-2 0,-4 0 0,3 3 0,-3-6 0,4 5 0,-1-4 0,0 1 0,0 1 0,-2-3 0,1 5 0,-1-5 0,2 3 0,0-1 0,-2-1 0,1 4 0,-4-5 0,5 5 0,-2-5 0,2 6 0,-2-6 0,2 5 0,-3-2 0,1 0 0,2 2 0,-3-4 0,4 4 0,-1-5 0,0 6 0,-2-6 0,1 5 0,-1-2 0,2 3 0,-2-3 0,1 3 0,-1-6 0,2 5 0,-2-5 0,1 6 0,-1-3 0,2 0 0,1 2 0,-4-5 0,3 6 0,-3-3 0,1 0 0,1 2 0,-1-2 0,2 0 0,0 2 0,1-2 0,-4 1 0,3 1 0,-6-5 0,6 5 0,-3-2 0,4 0 0,-1 3 0,0-3 0,-2 0 0,2 2 0,-3-2 0,4 0 0,-1 3 0,0-6 0,0 5 0,1-2 0,-4 0 0,3 2 0,-2-2 0,-1 0 0,3 3 0,-2-3 0,2 0 0,1 2 0,-1-5 0,1 5 0,-1-2 0,-2 1 0,2 1 0,-3-5 0,4 5 0,-1-2 0,1 0 0,-4 0 0,3-1 0,-2 1 0,2 0 0,1 2 0,-1-4 0,0 4 0,-2-5 0,1 6 0,-4-6 0,4 6 0,-1-6 0,2 3 0,0-4 0,1 4 0,-1-3 0,0 3 0,1-1 0,-4-2 0,3 5 0,-3-4 0,4 4 0,-4-5 0,3 6 0,-3-6 0,4 6 0,-4-6 0,3 5 0,-6-5 0,6 6 0,-5-6 0,2 3 0,0 0 0,0-3 0,3 3 0,0-1 0,-2-1 0,1 1 0,-4-2 0,5 2 0,-3-1 0,3 1 0,1-2 0,-1 0 0,0-1 0,0 1 0,0 0 0,1-1 0,-1 1 0,0 3 0,0 0 0,0 3 0,-3-7 0,2 6 0,-1-6 0,2 5 0,0 1 0,0-5 0,1 6 0,-1-6 0,0 5 0,0-4 0,1 4 0,-1-4 0,0 4 0,0-4 0,1 4 0,-1-2 0,-3 0 0,3 3 0,-3-3 0,3 3 0,0-3 0,0 2 0,0-1 0,-2-1 0,1 2 0,-1-2 0,-1 0 0,3 3 0,-3-3 0,1 0 0,1 2 0,-4-4 0,5 4 0,-3-5 0,3 5 0,-2-1 0,-2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2T20:31:55.114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0 521 24575,'6'3'0,"0"0"0,0-3 0,1 0 0,-1 0 0,1 0 0,-1 0 0,0 3 0,0-3 0,-2 6 0,1-5 0,-1 2 0,0 0 0,1-3 0,-1 3 0,2-3 0,1 0 0,-1 0 0,0 0 0,1 0 0,-1 0 0,1 0 0,-1 0 0,0 0 0,1 0 0,-1 0 0,0 0 0,0 0 0,1 0 0,-1 0 0,0 0 0,1 0 0,-1 0 0,0 0 0,0 0 0,1 0 0,-1 0 0,0 0 0,0 0 0,1 0 0,-1 0 0,0 0 0,0 0 0,1 0 0,-1-2 0,0 1 0,1-5 0,-1 6 0,0-3 0,0 0 0,0 2 0,1-2 0,-4 0 0,3 3 0,-3-6 0,4 5 0,-1-4 0,0 1 0,0 1 0,-2-3 0,1 5 0,-1-5 0,2 3 0,0-1 0,-2-1 0,1 4 0,-4-5 0,5 5 0,-2-5 0,2 6 0,-2-6 0,2 5 0,-3-2 0,1 0 0,2 2 0,-3-4 0,4 4 0,-1-5 0,0 6 0,-2-6 0,1 5 0,-1-2 0,2 3 0,-2-3 0,1 3 0,-1-6 0,2 5 0,-2-5 0,1 6 0,-1-3 0,2 0 0,1 2 0,-4-5 0,3 6 0,-3-3 0,1 0 0,1 2 0,-1-2 0,2 0 0,0 2 0,1-2 0,-4 1 0,3 1 0,-6-5 0,6 5 0,-3-2 0,4 0 0,-1 3 0,0-3 0,-2 0 0,2 2 0,-3-2 0,4 0 0,-1 3 0,0-6 0,0 5 0,1-2 0,-4 0 0,3 2 0,-2-2 0,-1 0 0,3 3 0,-2-3 0,2 0 0,1 2 0,-1-5 0,1 5 0,-1-2 0,-2 1 0,2 1 0,-3-5 0,4 5 0,-1-2 0,1 0 0,-4 0 0,3-1 0,-2 1 0,2 0 0,1 2 0,-1-4 0,0 4 0,-2-5 0,1 6 0,-4-6 0,4 6 0,-1-6 0,2 3 0,0-4 0,1 4 0,-1-3 0,0 3 0,1-1 0,-4-2 0,3 5 0,-3-4 0,4 4 0,-4-5 0,3 6 0,-3-6 0,4 6 0,-4-6 0,3 5 0,-6-5 0,6 6 0,-5-6 0,2 3 0,0 0 0,0-3 0,3 3 0,0-1 0,-2-1 0,1 1 0,-4-2 0,5 2 0,-3-1 0,3 1 0,1-2 0,-1 0 0,0-1 0,0 1 0,0 0 0,1-1 0,-1 1 0,0 3 0,0 0 0,0 3 0,-3-7 0,2 6 0,-1-6 0,2 5 0,0 1 0,0-5 0,1 6 0,-1-6 0,0 5 0,0-4 0,1 4 0,-1-4 0,0 4 0,0-4 0,1 4 0,-1-2 0,-3 0 0,3 3 0,-3-3 0,3 3 0,0-3 0,0 2 0,0-1 0,-2-1 0,1 2 0,-1-2 0,-1 0 0,3 3 0,-3-3 0,1 0 0,1 2 0,-4-4 0,5 4 0,-3-5 0,3 5 0,-2-1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2T20:32:32.723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0 521 24575,'6'3'0,"0"0"0,0-3 0,1 0 0,-1 0 0,1 0 0,-1 0 0,0 3 0,0-3 0,-2 6 0,1-5 0,-1 2 0,0 0 0,1-3 0,-1 3 0,2-3 0,1 0 0,-1 0 0,0 0 0,1 0 0,-1 0 0,1 0 0,-1 0 0,0 0 0,1 0 0,-1 0 0,0 0 0,0 0 0,1 0 0,-1 0 0,0 0 0,1 0 0,-1 0 0,0 0 0,0 0 0,1 0 0,-1 0 0,0 0 0,0 0 0,1 0 0,-1 0 0,0 0 0,0 0 0,1 0 0,-1-2 0,0 1 0,1-5 0,-1 6 0,0-3 0,0 0 0,0 2 0,1-2 0,-4 0 0,3 3 0,-3-6 0,4 5 0,-1-4 0,0 1 0,0 1 0,-2-3 0,1 5 0,-1-5 0,2 3 0,0-1 0,-2-1 0,1 4 0,-4-5 0,5 5 0,-2-5 0,2 6 0,-2-6 0,2 5 0,-3-2 0,1 0 0,2 2 0,-3-4 0,4 4 0,-1-5 0,0 6 0,-2-6 0,1 5 0,-1-2 0,2 3 0,-2-3 0,1 3 0,-1-6 0,2 5 0,-2-5 0,1 6 0,-1-3 0,2 0 0,1 2 0,-4-5 0,3 6 0,-3-3 0,1 0 0,1 2 0,-1-2 0,2 0 0,0 2 0,1-2 0,-4 1 0,3 1 0,-6-5 0,6 5 0,-3-2 0,4 0 0,-1 3 0,0-3 0,-2 0 0,2 2 0,-3-2 0,4 0 0,-1 3 0,0-6 0,0 5 0,1-2 0,-4 0 0,3 2 0,-2-2 0,-1 0 0,3 3 0,-2-3 0,2 0 0,1 2 0,-1-5 0,1 5 0,-1-2 0,-2 1 0,2 1 0,-3-5 0,4 5 0,-1-2 0,1 0 0,-4 0 0,3-1 0,-2 1 0,2 0 0,1 2 0,-1-4 0,0 4 0,-2-5 0,1 6 0,-4-6 0,4 6 0,-1-6 0,2 3 0,0-4 0,1 4 0,-1-3 0,0 3 0,1-1 0,-4-2 0,3 5 0,-3-4 0,4 4 0,-4-5 0,3 6 0,-3-6 0,4 6 0,-4-6 0,3 5 0,-6-5 0,6 6 0,-5-6 0,2 3 0,0 0 0,0-3 0,3 3 0,0-1 0,-2-1 0,1 1 0,-4-2 0,5 2 0,-3-1 0,3 1 0,1-2 0,-1 0 0,0-1 0,0 1 0,0 0 0,1-1 0,-1 1 0,0 3 0,0 0 0,0 3 0,-3-7 0,2 6 0,-1-6 0,2 5 0,0 1 0,0-5 0,1 6 0,-1-6 0,0 5 0,0-4 0,1 4 0,-1-4 0,0 4 0,0-4 0,1 4 0,-1-2 0,-3 0 0,3 3 0,-3-3 0,3 3 0,0-3 0,0 2 0,0-1 0,-2-1 0,1 2 0,-1-2 0,-1 0 0,3 3 0,-3-3 0,1 0 0,1 2 0,-4-4 0,5 4 0,-3-5 0,3 5 0,-2-1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84D0B-7023-0542-BCAD-40B832C0D5EA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3EA6A-F43A-544E-B973-B53124C0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15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9E8E-B903-495E-94C0-BE4610B734D3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47190-DADD-4599-9E3C-419028B210A1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2FAF-64F0-4D30-825F-7608C855A89C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7D3-32E1-4BCD-B8A1-23C324E7C4C8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EB99-7E2B-4D56-81D7-1AE5C6403CEE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3A8D-130E-41A2-BD56-468404D6E401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1218-3ED1-43E6-B5D4-B56E89401CEE}" type="datetime1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D94C-278D-431F-8EE2-58172494A5B2}" type="datetime1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4C3E-1B37-4906-B1A9-24020908ADE1}" type="datetime1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0C05-E8FF-45EF-9D1B-5CB5C0D30284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56B4-B78E-4ACA-A94E-75C1C3618B9E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0F062-C23A-43FD-A2DE-B24EED28C1B5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032" y="4340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Arial"/>
                <a:cs typeface="Arial"/>
              </a:rPr>
              <a:t>GFSv16 Severe Weather: Strengths and Concerns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145" y="3829449"/>
            <a:ext cx="9056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Logan Dawson</a:t>
            </a:r>
            <a:b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  <a:t>3 September 2020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D9F26-2DE2-D34C-BCDA-CE74509AC01E}"/>
              </a:ext>
            </a:extLst>
          </p:cNvPr>
          <p:cNvGrpSpPr/>
          <p:nvPr/>
        </p:nvGrpSpPr>
        <p:grpSpPr>
          <a:xfrm>
            <a:off x="133523" y="1177547"/>
            <a:ext cx="8876954" cy="2415699"/>
            <a:chOff x="133523" y="1082875"/>
            <a:chExt cx="8876954" cy="24156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5FF843-65CE-C24D-98BA-21E0D6723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83"/>
            <a:stretch/>
          </p:blipFill>
          <p:spPr>
            <a:xfrm>
              <a:off x="133523" y="1122630"/>
              <a:ext cx="5868926" cy="23759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EFCB82-18F9-1C49-BD4A-B7E949DE3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48" t="50083" r="24376"/>
            <a:stretch/>
          </p:blipFill>
          <p:spPr>
            <a:xfrm>
              <a:off x="6012835" y="1082875"/>
              <a:ext cx="2997642" cy="237594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2000E01-DFE5-C246-B6B8-249AB7E838DB}"/>
              </a:ext>
            </a:extLst>
          </p:cNvPr>
          <p:cNvSpPr txBox="1"/>
          <p:nvPr/>
        </p:nvSpPr>
        <p:spPr>
          <a:xfrm>
            <a:off x="170266" y="132462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96EB9-C15D-204C-A004-FA948696B282}"/>
              </a:ext>
            </a:extLst>
          </p:cNvPr>
          <p:cNvSpPr txBox="1"/>
          <p:nvPr/>
        </p:nvSpPr>
        <p:spPr>
          <a:xfrm>
            <a:off x="3126770" y="132462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983A1-9612-814D-B212-DDCE6CFAED41}"/>
              </a:ext>
            </a:extLst>
          </p:cNvPr>
          <p:cNvSpPr txBox="1"/>
          <p:nvPr/>
        </p:nvSpPr>
        <p:spPr>
          <a:xfrm>
            <a:off x="6095248" y="1324629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2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Positioning of Frontal Boundaries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024" y="1139336"/>
            <a:ext cx="4683290" cy="35954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5FADF80-D874-C841-9AF6-3D84969780E4}"/>
              </a:ext>
            </a:extLst>
          </p:cNvPr>
          <p:cNvSpPr txBox="1"/>
          <p:nvPr/>
        </p:nvSpPr>
        <p:spPr>
          <a:xfrm>
            <a:off x="4841287" y="2088941"/>
            <a:ext cx="414615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00Z 19 May 2019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00Z 21 May 2019 (F048)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While still too far north, GFSv16 showed a better indication of the outflow boundary / cold front pushing into the TX panhandle and NW Oklahoma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54C604-F38B-084B-B8DD-57939DAB3A4E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May 2019 Severe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(20–21 May 2019)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AA227F-2082-E54A-8CF6-622C1C0E4866}"/>
              </a:ext>
            </a:extLst>
          </p:cNvPr>
          <p:cNvSpPr txBox="1"/>
          <p:nvPr/>
        </p:nvSpPr>
        <p:spPr>
          <a:xfrm>
            <a:off x="1593624" y="2305735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8867F4-24A0-9647-8784-8F9BD7CFA48D}"/>
              </a:ext>
            </a:extLst>
          </p:cNvPr>
          <p:cNvSpPr txBox="1"/>
          <p:nvPr/>
        </p:nvSpPr>
        <p:spPr>
          <a:xfrm>
            <a:off x="1523550" y="4151561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560E3B-7E57-5B4B-B242-B66D042B1A7E}"/>
              </a:ext>
            </a:extLst>
          </p:cNvPr>
          <p:cNvSpPr txBox="1"/>
          <p:nvPr/>
        </p:nvSpPr>
        <p:spPr>
          <a:xfrm>
            <a:off x="3952018" y="2301596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D264C1-8ACF-0E4D-84B2-6D596AC16CBF}"/>
              </a:ext>
            </a:extLst>
          </p:cNvPr>
          <p:cNvSpPr txBox="1"/>
          <p:nvPr/>
        </p:nvSpPr>
        <p:spPr>
          <a:xfrm>
            <a:off x="4215384" y="3936118"/>
            <a:ext cx="64141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3E7CB7-058C-E44F-B646-368A0D2AA059}"/>
                  </a:ext>
                </a:extLst>
              </p14:cNvPr>
              <p14:cNvContentPartPr/>
              <p14:nvPr/>
            </p14:nvContentPartPr>
            <p14:xfrm>
              <a:off x="3536136" y="3739824"/>
              <a:ext cx="421920" cy="196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3E7CB7-058C-E44F-B646-368A0D2AA0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7136" y="3731184"/>
                <a:ext cx="43956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776D040-0B51-F942-AF8B-D4EC9BE10F9F}"/>
                  </a:ext>
                </a:extLst>
              </p14:cNvPr>
              <p14:cNvContentPartPr/>
              <p14:nvPr/>
            </p14:nvContentPartPr>
            <p14:xfrm>
              <a:off x="3536136" y="1907721"/>
              <a:ext cx="421920" cy="196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776D040-0B51-F942-AF8B-D4EC9BE10F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7136" y="1899081"/>
                <a:ext cx="43956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39926C1-07DF-BE40-88F9-61D7909ACF4D}"/>
                  </a:ext>
                </a:extLst>
              </p14:cNvPr>
              <p14:cNvContentPartPr/>
              <p14:nvPr/>
            </p14:nvContentPartPr>
            <p14:xfrm>
              <a:off x="1171704" y="1902780"/>
              <a:ext cx="421920" cy="196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39926C1-07DF-BE40-88F9-61D7909ACF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2704" y="1894140"/>
                <a:ext cx="439560" cy="21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13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Positioning of Frontal Boundaries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025" y="1139336"/>
            <a:ext cx="4683288" cy="35954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5FADF80-D874-C841-9AF6-3D84969780E4}"/>
              </a:ext>
            </a:extLst>
          </p:cNvPr>
          <p:cNvSpPr txBox="1"/>
          <p:nvPr/>
        </p:nvSpPr>
        <p:spPr>
          <a:xfrm>
            <a:off x="4841287" y="2088941"/>
            <a:ext cx="4146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00Z 19 May 2019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12Z 21 May 2019 (F060)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With the frontal boundary located further south at F048 in GFSv16, its 24-h </a:t>
            </a:r>
            <a:r>
              <a:rPr lang="en-US" sz="1700" dirty="0" err="1">
                <a:latin typeface="Arial"/>
                <a:cs typeface="Arial"/>
              </a:rPr>
              <a:t>precip</a:t>
            </a:r>
            <a:r>
              <a:rPr lang="en-US" sz="1700" dirty="0">
                <a:latin typeface="Arial"/>
                <a:cs typeface="Arial"/>
              </a:rPr>
              <a:t> max at F060 was also correctly located further south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54C604-F38B-084B-B8DD-57939DAB3A4E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May 2019 Severe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(20–21 May 2019)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AA227F-2082-E54A-8CF6-622C1C0E4866}"/>
              </a:ext>
            </a:extLst>
          </p:cNvPr>
          <p:cNvSpPr txBox="1"/>
          <p:nvPr/>
        </p:nvSpPr>
        <p:spPr>
          <a:xfrm>
            <a:off x="1593624" y="2305735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8867F4-24A0-9647-8784-8F9BD7CFA48D}"/>
              </a:ext>
            </a:extLst>
          </p:cNvPr>
          <p:cNvSpPr txBox="1"/>
          <p:nvPr/>
        </p:nvSpPr>
        <p:spPr>
          <a:xfrm>
            <a:off x="1523550" y="4151561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560E3B-7E57-5B4B-B242-B66D042B1A7E}"/>
              </a:ext>
            </a:extLst>
          </p:cNvPr>
          <p:cNvSpPr txBox="1"/>
          <p:nvPr/>
        </p:nvSpPr>
        <p:spPr>
          <a:xfrm>
            <a:off x="3952018" y="2301596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D264C1-8ACF-0E4D-84B2-6D596AC16CBF}"/>
              </a:ext>
            </a:extLst>
          </p:cNvPr>
          <p:cNvSpPr txBox="1"/>
          <p:nvPr/>
        </p:nvSpPr>
        <p:spPr>
          <a:xfrm>
            <a:off x="4105656" y="3936118"/>
            <a:ext cx="7511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8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Strengths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33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Improved synoptic predictability can highlight some severe weather threats earlier than GFSv15 </a:t>
            </a:r>
          </a:p>
          <a:p>
            <a:pPr marL="457200" indent="-36576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Handles the position of relevant frontal boundaries better</a:t>
            </a:r>
          </a:p>
          <a:p>
            <a:pPr marL="91440"/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Tends to have better dryline positions</a:t>
            </a:r>
          </a:p>
        </p:txBody>
      </p:sp>
    </p:spTree>
    <p:extLst>
      <p:ext uri="{BB962C8B-B14F-4D97-AF65-F5344CB8AC3E}">
        <p14:creationId xmlns:p14="http://schemas.microsoft.com/office/powerpoint/2010/main" val="365208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Some Improvement with Dryline Positioning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00Z 24 May 2019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18Z 25 May 2019 (F042)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Dryline across west Texas and eastern New Mexico is clearly more correctly positioned further to the west in GFSv16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2947" y="1139336"/>
            <a:ext cx="4628340" cy="35532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May 2019 Severe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(25 May 2019)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4D7407-0306-8F46-8ED8-E58898309FCB}"/>
              </a:ext>
            </a:extLst>
          </p:cNvPr>
          <p:cNvSpPr/>
          <p:nvPr/>
        </p:nvSpPr>
        <p:spPr>
          <a:xfrm>
            <a:off x="936525" y="3558286"/>
            <a:ext cx="179043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A19E05-27F3-2F44-A736-BADDA5776244}"/>
              </a:ext>
            </a:extLst>
          </p:cNvPr>
          <p:cNvSpPr/>
          <p:nvPr/>
        </p:nvSpPr>
        <p:spPr>
          <a:xfrm>
            <a:off x="936524" y="1744726"/>
            <a:ext cx="179043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0D8E56-F75E-034C-A07A-4855300E345A}"/>
              </a:ext>
            </a:extLst>
          </p:cNvPr>
          <p:cNvSpPr/>
          <p:nvPr/>
        </p:nvSpPr>
        <p:spPr>
          <a:xfrm>
            <a:off x="3274341" y="3558286"/>
            <a:ext cx="179043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C8AF8-EA55-9A40-A3C1-A025B0A6E003}"/>
              </a:ext>
            </a:extLst>
          </p:cNvPr>
          <p:cNvSpPr/>
          <p:nvPr/>
        </p:nvSpPr>
        <p:spPr>
          <a:xfrm>
            <a:off x="3274340" y="1744726"/>
            <a:ext cx="179043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8B7D3B-8D87-FD43-8151-6E768D3EBB12}"/>
              </a:ext>
            </a:extLst>
          </p:cNvPr>
          <p:cNvSpPr txBox="1"/>
          <p:nvPr/>
        </p:nvSpPr>
        <p:spPr>
          <a:xfrm>
            <a:off x="1557048" y="2305735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CDB4DD-8DF7-504F-8023-C815EA7C3CD8}"/>
              </a:ext>
            </a:extLst>
          </p:cNvPr>
          <p:cNvSpPr txBox="1"/>
          <p:nvPr/>
        </p:nvSpPr>
        <p:spPr>
          <a:xfrm>
            <a:off x="3906298" y="2301596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66F8A4-C694-4E43-AADF-1325BC7E4BEB}"/>
              </a:ext>
            </a:extLst>
          </p:cNvPr>
          <p:cNvSpPr txBox="1"/>
          <p:nvPr/>
        </p:nvSpPr>
        <p:spPr>
          <a:xfrm>
            <a:off x="1486974" y="410216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A7DB50-97DF-CF46-9818-A327ADADFD40}"/>
              </a:ext>
            </a:extLst>
          </p:cNvPr>
          <p:cNvSpPr txBox="1"/>
          <p:nvPr/>
        </p:nvSpPr>
        <p:spPr>
          <a:xfrm>
            <a:off x="4169664" y="3889951"/>
            <a:ext cx="64141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Some Improvement with Dryline Positioning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00Z 26 May 2019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18Z 28 May 2019 (F054)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Dryline across Texas, Oklahoma, and Kansas is further west and better located in GFSv16</a:t>
            </a:r>
          </a:p>
          <a:p>
            <a:pPr marL="91440"/>
            <a:endParaRPr lang="en-US" sz="14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The most benefit is seen in the Day 2–4 time range, likely resulting from better synoptic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2948" y="1139336"/>
            <a:ext cx="4628338" cy="35532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May 2019 Severe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(28 May 2019)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AC2A28-8302-2443-BC94-391120E0180F}"/>
              </a:ext>
            </a:extLst>
          </p:cNvPr>
          <p:cNvSpPr/>
          <p:nvPr/>
        </p:nvSpPr>
        <p:spPr>
          <a:xfrm rot="681794">
            <a:off x="1050745" y="3551455"/>
            <a:ext cx="248384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A1A1BE-9200-C642-B0D1-5B596DDD01D6}"/>
              </a:ext>
            </a:extLst>
          </p:cNvPr>
          <p:cNvSpPr/>
          <p:nvPr/>
        </p:nvSpPr>
        <p:spPr>
          <a:xfrm rot="681794">
            <a:off x="1050744" y="1737895"/>
            <a:ext cx="248384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68E4CD-F548-054E-B9C3-38E1070C91B7}"/>
              </a:ext>
            </a:extLst>
          </p:cNvPr>
          <p:cNvSpPr/>
          <p:nvPr/>
        </p:nvSpPr>
        <p:spPr>
          <a:xfrm rot="681794">
            <a:off x="3388561" y="3551455"/>
            <a:ext cx="248384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1BDF78-1C00-7F47-910F-577B01533FEF}"/>
              </a:ext>
            </a:extLst>
          </p:cNvPr>
          <p:cNvSpPr/>
          <p:nvPr/>
        </p:nvSpPr>
        <p:spPr>
          <a:xfrm rot="681794">
            <a:off x="3388560" y="1737895"/>
            <a:ext cx="248384" cy="8917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54FD6-00FC-9C40-AD08-EF10D7CD7954}"/>
              </a:ext>
            </a:extLst>
          </p:cNvPr>
          <p:cNvSpPr txBox="1"/>
          <p:nvPr/>
        </p:nvSpPr>
        <p:spPr>
          <a:xfrm>
            <a:off x="1557048" y="2305735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BF162D-8BE5-2C49-A0CB-642C07F664B5}"/>
              </a:ext>
            </a:extLst>
          </p:cNvPr>
          <p:cNvSpPr txBox="1"/>
          <p:nvPr/>
        </p:nvSpPr>
        <p:spPr>
          <a:xfrm>
            <a:off x="3906298" y="2301596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46F8E6-16FF-394A-BB02-27775E43BFC6}"/>
              </a:ext>
            </a:extLst>
          </p:cNvPr>
          <p:cNvSpPr txBox="1"/>
          <p:nvPr/>
        </p:nvSpPr>
        <p:spPr>
          <a:xfrm>
            <a:off x="1486974" y="410216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EC5818-23D4-E544-AF95-E428F3EEC5DD}"/>
              </a:ext>
            </a:extLst>
          </p:cNvPr>
          <p:cNvSpPr txBox="1"/>
          <p:nvPr/>
        </p:nvSpPr>
        <p:spPr>
          <a:xfrm>
            <a:off x="4169664" y="3889951"/>
            <a:ext cx="64141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Concerns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99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/>
                <a:cs typeface="Arial"/>
              </a:rPr>
              <a:t>Instability guidance is degraded relative to GFSv15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GFSv16 surface-based CAPE magnitudes are consistently lower at all valid times and at all forecast lead times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Some contributing factors: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Drier top-layer soil initial conditions tend to reduce available boundary layer moisture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Overmixing can lead to boundary layers being too warm, dry, and deep at times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Tendency for the surface to decouple too early in the East?</a:t>
            </a:r>
          </a:p>
        </p:txBody>
      </p:sp>
    </p:spTree>
    <p:extLst>
      <p:ext uri="{BB962C8B-B14F-4D97-AF65-F5344CB8AC3E}">
        <p14:creationId xmlns:p14="http://schemas.microsoft.com/office/powerpoint/2010/main" val="63244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CAPE Verification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993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Grid-to-</a:t>
            </a:r>
            <a:r>
              <a:rPr lang="en-US" dirty="0" err="1">
                <a:latin typeface="Arial"/>
                <a:cs typeface="Arial"/>
              </a:rPr>
              <a:t>obs</a:t>
            </a:r>
            <a:r>
              <a:rPr lang="en-US" dirty="0">
                <a:latin typeface="Arial"/>
                <a:cs typeface="Arial"/>
              </a:rPr>
              <a:t> verification of surface-based CAPE at available upper air observation sites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CAPE is verified at 06Z and 18Z when special soundings are available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Due to an earlier bug in the post-processing of GFSv16 CAPE, stats will be heavily weighted toward the real-time parallel period (see 8/6/20 MEG presentation on GFSv16 stats for more details)</a:t>
            </a:r>
          </a:p>
        </p:txBody>
      </p:sp>
    </p:spTree>
    <p:extLst>
      <p:ext uri="{BB962C8B-B14F-4D97-AF65-F5344CB8AC3E}">
        <p14:creationId xmlns:p14="http://schemas.microsoft.com/office/powerpoint/2010/main" val="409011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103D0-784C-F74A-B784-5CC3F9F47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316" y="965670"/>
            <a:ext cx="6347367" cy="31736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72303" y="4037876"/>
            <a:ext cx="89843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Operational</a:t>
            </a:r>
            <a:r>
              <a:rPr lang="en-US" sz="1700" b="1" dirty="0">
                <a:latin typeface="Arial"/>
                <a:cs typeface="Arial"/>
              </a:rPr>
              <a:t> GFSv15</a:t>
            </a:r>
            <a:r>
              <a:rPr lang="en-US" sz="1700" dirty="0">
                <a:latin typeface="Arial"/>
                <a:cs typeface="Arial"/>
              </a:rPr>
              <a:t> CAPE analyses/forecasts are consistently lower than </a:t>
            </a:r>
            <a:r>
              <a:rPr lang="en-US" sz="1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obs</a:t>
            </a:r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91440"/>
            <a:endParaRPr lang="en-US" sz="11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CAPE magnitudes in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700" dirty="0">
                <a:latin typeface="Arial"/>
                <a:cs typeface="Arial"/>
              </a:rPr>
              <a:t> analyses/forecasts are consistently lower than those from </a:t>
            </a:r>
            <a:r>
              <a:rPr lang="en-US" sz="1700" b="1" dirty="0">
                <a:latin typeface="Arial"/>
                <a:cs typeface="Arial"/>
              </a:rPr>
              <a:t>GFSv15</a:t>
            </a:r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098CB4-C01A-4C40-B7F8-FCFF06119CCA}"/>
              </a:ext>
            </a:extLst>
          </p:cNvPr>
          <p:cNvSpPr txBox="1"/>
          <p:nvPr/>
        </p:nvSpPr>
        <p:spPr>
          <a:xfrm>
            <a:off x="694650" y="1413450"/>
            <a:ext cx="96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9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103D0-784C-F74A-B784-5CC3F9F47A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8316" y="965670"/>
            <a:ext cx="6347367" cy="31736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72303" y="4037876"/>
            <a:ext cx="89843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Operational</a:t>
            </a:r>
            <a:r>
              <a:rPr lang="en-US" sz="1700" b="1" dirty="0">
                <a:latin typeface="Arial"/>
                <a:cs typeface="Arial"/>
              </a:rPr>
              <a:t> GFSv15</a:t>
            </a:r>
            <a:r>
              <a:rPr lang="en-US" sz="1700" dirty="0">
                <a:latin typeface="Arial"/>
                <a:cs typeface="Arial"/>
              </a:rPr>
              <a:t> CAPE analyses/forecasts are consistently lower than </a:t>
            </a:r>
            <a:r>
              <a:rPr lang="en-US" sz="1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obs</a:t>
            </a:r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91440"/>
            <a:endParaRPr lang="en-US" sz="11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CAPE magnitudes in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700" dirty="0">
                <a:latin typeface="Arial"/>
                <a:cs typeface="Arial"/>
              </a:rPr>
              <a:t> analyses/forecasts are consistently lower than those from </a:t>
            </a:r>
            <a:r>
              <a:rPr lang="en-US" sz="1700" b="1" dirty="0">
                <a:latin typeface="Arial"/>
                <a:cs typeface="Arial"/>
              </a:rPr>
              <a:t>GFSv15</a:t>
            </a:r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BD559-6F12-FE47-9D6F-923138966124}"/>
              </a:ext>
            </a:extLst>
          </p:cNvPr>
          <p:cNvSpPr txBox="1"/>
          <p:nvPr/>
        </p:nvSpPr>
        <p:spPr>
          <a:xfrm>
            <a:off x="694650" y="1413450"/>
            <a:ext cx="96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49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2F625A-B13F-3A46-9020-707E2A0A2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982"/>
          <a:stretch/>
        </p:blipFill>
        <p:spPr>
          <a:xfrm>
            <a:off x="1398315" y="989928"/>
            <a:ext cx="6347367" cy="304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E6ADC0-838A-4744-94E6-973A9F559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0" t="93288" b="1914"/>
          <a:stretch/>
        </p:blipFill>
        <p:spPr>
          <a:xfrm>
            <a:off x="1970201" y="3938167"/>
            <a:ext cx="5775479" cy="294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72303" y="4358386"/>
            <a:ext cx="8984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Lower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sz="1700" dirty="0">
                <a:latin typeface="Arial"/>
                <a:cs typeface="Arial"/>
              </a:rPr>
              <a:t>CAPE magnitudes are most pronounced at 00Z valid times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500" dirty="0">
              <a:latin typeface="Arial"/>
              <a:cs typeface="Arial"/>
            </a:endParaRP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Focusing on 00Z/12Z valid times since special 06Z/18Z soundings counts are 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47D3E9-1569-BF4E-B61C-1776D270B248}"/>
              </a:ext>
            </a:extLst>
          </p:cNvPr>
          <p:cNvSpPr txBox="1"/>
          <p:nvPr/>
        </p:nvSpPr>
        <p:spPr>
          <a:xfrm>
            <a:off x="694650" y="1413450"/>
            <a:ext cx="96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41DFBB-E971-0146-9DB7-3FCDA77BF695}"/>
              </a:ext>
            </a:extLst>
          </p:cNvPr>
          <p:cNvSpPr/>
          <p:nvPr/>
        </p:nvSpPr>
        <p:spPr>
          <a:xfrm>
            <a:off x="2715768" y="2084832"/>
            <a:ext cx="158869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9FB3BC-A205-834F-9FAD-BFFEF68FAEB5}"/>
              </a:ext>
            </a:extLst>
          </p:cNvPr>
          <p:cNvSpPr/>
          <p:nvPr/>
        </p:nvSpPr>
        <p:spPr>
          <a:xfrm>
            <a:off x="3511296" y="2090059"/>
            <a:ext cx="158869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7056FD-76ED-2342-9D11-1A6EF8468E1A}"/>
              </a:ext>
            </a:extLst>
          </p:cNvPr>
          <p:cNvSpPr/>
          <p:nvPr/>
        </p:nvSpPr>
        <p:spPr>
          <a:xfrm>
            <a:off x="4279392" y="2084832"/>
            <a:ext cx="158870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ACEDA5-DED4-2049-8CFB-19D269FC266A}"/>
              </a:ext>
            </a:extLst>
          </p:cNvPr>
          <p:cNvSpPr/>
          <p:nvPr/>
        </p:nvSpPr>
        <p:spPr>
          <a:xfrm>
            <a:off x="5038344" y="2084832"/>
            <a:ext cx="158870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A385F7-A873-394A-8231-DEA4F9FA3F1D}"/>
              </a:ext>
            </a:extLst>
          </p:cNvPr>
          <p:cNvSpPr/>
          <p:nvPr/>
        </p:nvSpPr>
        <p:spPr>
          <a:xfrm>
            <a:off x="5815585" y="2084832"/>
            <a:ext cx="158870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C047C3-639A-FD40-BC72-B86A39213E92}"/>
              </a:ext>
            </a:extLst>
          </p:cNvPr>
          <p:cNvSpPr/>
          <p:nvPr/>
        </p:nvSpPr>
        <p:spPr>
          <a:xfrm>
            <a:off x="6583681" y="2093254"/>
            <a:ext cx="158869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Strengths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33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Improved synoptic predictability can highlight some severe weather threats earlier than GFSv15 </a:t>
            </a:r>
          </a:p>
          <a:p>
            <a:pPr marL="457200" indent="-36576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Handles the position of relevant frontal boundaries better</a:t>
            </a:r>
          </a:p>
          <a:p>
            <a:pPr marL="91440"/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Tends to have better dryline positions</a:t>
            </a:r>
          </a:p>
        </p:txBody>
      </p:sp>
    </p:spTree>
    <p:extLst>
      <p:ext uri="{BB962C8B-B14F-4D97-AF65-F5344CB8AC3E}">
        <p14:creationId xmlns:p14="http://schemas.microsoft.com/office/powerpoint/2010/main" val="2384159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CAPE was notably lower across the Northern Plains and Upper Midwest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CAPE was also generally reduced across the eastern/southern CONUS and Mexico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D57796-E655-2B4B-AE8C-69B4C3CC5319}"/>
              </a:ext>
            </a:extLst>
          </p:cNvPr>
          <p:cNvGrpSpPr/>
          <p:nvPr/>
        </p:nvGrpSpPr>
        <p:grpSpPr>
          <a:xfrm>
            <a:off x="129508" y="1181166"/>
            <a:ext cx="8876954" cy="2415699"/>
            <a:chOff x="133523" y="1082875"/>
            <a:chExt cx="8876954" cy="24156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F01D5A-ED0A-D542-869B-FFCB0FBFE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83"/>
            <a:stretch/>
          </p:blipFill>
          <p:spPr>
            <a:xfrm>
              <a:off x="133523" y="1122630"/>
              <a:ext cx="5868926" cy="23759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C69340-2A33-9647-AF18-0D96DB3F6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48" t="50083" r="24376"/>
            <a:stretch/>
          </p:blipFill>
          <p:spPr>
            <a:xfrm>
              <a:off x="6012835" y="1082875"/>
              <a:ext cx="2997642" cy="237594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FE1D62B-6DA2-F840-8A40-78D7668910F1}"/>
              </a:ext>
            </a:extLst>
          </p:cNvPr>
          <p:cNvSpPr txBox="1"/>
          <p:nvPr/>
        </p:nvSpPr>
        <p:spPr>
          <a:xfrm>
            <a:off x="170266" y="132462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4BE62E-51AD-CE43-A4D1-46AADD937C1B}"/>
              </a:ext>
            </a:extLst>
          </p:cNvPr>
          <p:cNvSpPr txBox="1"/>
          <p:nvPr/>
        </p:nvSpPr>
        <p:spPr>
          <a:xfrm>
            <a:off x="3126770" y="132462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079F34-8A54-E54A-A260-8A2AF0F646BB}"/>
              </a:ext>
            </a:extLst>
          </p:cNvPr>
          <p:cNvSpPr txBox="1"/>
          <p:nvPr/>
        </p:nvSpPr>
        <p:spPr>
          <a:xfrm>
            <a:off x="6095248" y="1324629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039623" y="3642074"/>
            <a:ext cx="706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Forecast Differences (right)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23 July 2020     Valid: 00Z 24 July 2020 (F024)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5C7EB2-9CC8-964C-B427-0E6EF6494E66}"/>
              </a:ext>
            </a:extLst>
          </p:cNvPr>
          <p:cNvSpPr txBox="1"/>
          <p:nvPr/>
        </p:nvSpPr>
        <p:spPr>
          <a:xfrm>
            <a:off x="3126770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4C29FD-21EA-944E-9AC8-B5BBFA1D72DD}"/>
              </a:ext>
            </a:extLst>
          </p:cNvPr>
          <p:cNvSpPr txBox="1"/>
          <p:nvPr/>
        </p:nvSpPr>
        <p:spPr>
          <a:xfrm>
            <a:off x="6095248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F26F6B-CA61-1E4A-8C82-439121B0A08B}"/>
              </a:ext>
            </a:extLst>
          </p:cNvPr>
          <p:cNvSpPr txBox="1"/>
          <p:nvPr/>
        </p:nvSpPr>
        <p:spPr>
          <a:xfrm>
            <a:off x="170266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</p:spTree>
    <p:extLst>
      <p:ext uri="{BB962C8B-B14F-4D97-AF65-F5344CB8AC3E}">
        <p14:creationId xmlns:p14="http://schemas.microsoft.com/office/powerpoint/2010/main" val="34423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D3E5229-E67C-F043-8EBC-86F7CD811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6039192" y="1179426"/>
            <a:ext cx="2929561" cy="2375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CAPE was notably lower across the Northern Plains and Upper Midwest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CAPE was also generally reduced across the eastern/southern CONUS and Mexico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F01D5A-ED0A-D542-869B-FFCB0FBFE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83"/>
          <a:stretch/>
        </p:blipFill>
        <p:spPr>
          <a:xfrm>
            <a:off x="129508" y="1220921"/>
            <a:ext cx="5868926" cy="23759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E1D62B-6DA2-F840-8A40-78D7668910F1}"/>
              </a:ext>
            </a:extLst>
          </p:cNvPr>
          <p:cNvSpPr txBox="1"/>
          <p:nvPr/>
        </p:nvSpPr>
        <p:spPr>
          <a:xfrm>
            <a:off x="170266" y="132462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4BE62E-51AD-CE43-A4D1-46AADD937C1B}"/>
              </a:ext>
            </a:extLst>
          </p:cNvPr>
          <p:cNvSpPr txBox="1"/>
          <p:nvPr/>
        </p:nvSpPr>
        <p:spPr>
          <a:xfrm>
            <a:off x="3126770" y="132462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584772" y="3642074"/>
            <a:ext cx="597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Analysis (right)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23 July 2020     Valid: 00Z 24 July 2020 (F024)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5C7EB2-9CC8-964C-B427-0E6EF6494E66}"/>
              </a:ext>
            </a:extLst>
          </p:cNvPr>
          <p:cNvSpPr txBox="1"/>
          <p:nvPr/>
        </p:nvSpPr>
        <p:spPr>
          <a:xfrm>
            <a:off x="3126770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F26F6B-CA61-1E4A-8C82-439121B0A08B}"/>
              </a:ext>
            </a:extLst>
          </p:cNvPr>
          <p:cNvSpPr txBox="1"/>
          <p:nvPr/>
        </p:nvSpPr>
        <p:spPr>
          <a:xfrm>
            <a:off x="170266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40B8F2-082A-9E4A-859C-BD88528366CA}"/>
              </a:ext>
            </a:extLst>
          </p:cNvPr>
          <p:cNvSpPr txBox="1"/>
          <p:nvPr/>
        </p:nvSpPr>
        <p:spPr>
          <a:xfrm>
            <a:off x="6095248" y="1324629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 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AB8BB8-5F76-6D43-AB9C-15901F89E12F}"/>
              </a:ext>
            </a:extLst>
          </p:cNvPr>
          <p:cNvSpPr txBox="1"/>
          <p:nvPr/>
        </p:nvSpPr>
        <p:spPr>
          <a:xfrm>
            <a:off x="6095248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F00</a:t>
            </a:r>
          </a:p>
        </p:txBody>
      </p:sp>
    </p:spTree>
    <p:extLst>
      <p:ext uri="{BB962C8B-B14F-4D97-AF65-F5344CB8AC3E}">
        <p14:creationId xmlns:p14="http://schemas.microsoft.com/office/powerpoint/2010/main" val="2101007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CAPE max over Midwest is reasonably similar between GFSv15 and GFSv16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CAPE is also largely reduced across the southern Plains and Southeast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039623" y="3642074"/>
            <a:ext cx="706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Forecast Differences (right)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10 August 2020     Valid: 00Z 11 August 2020 (F024)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BCC894-2FF7-F44C-8F9C-AD49E7822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32"/>
          <a:stretch/>
        </p:blipFill>
        <p:spPr>
          <a:xfrm>
            <a:off x="78035" y="1246253"/>
            <a:ext cx="5934137" cy="2375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605CBF-DCCB-5649-B65D-CC46D5965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2" t="50571" r="25137" b="60"/>
          <a:stretch/>
        </p:blipFill>
        <p:spPr>
          <a:xfrm>
            <a:off x="6012172" y="1246253"/>
            <a:ext cx="2999232" cy="23759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E672A2-FDA5-8949-A922-EB7F0205FDA4}"/>
              </a:ext>
            </a:extLst>
          </p:cNvPr>
          <p:cNvSpPr txBox="1"/>
          <p:nvPr/>
        </p:nvSpPr>
        <p:spPr>
          <a:xfrm>
            <a:off x="170266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5AEC5-844E-F042-9D68-86FADF36B98E}"/>
              </a:ext>
            </a:extLst>
          </p:cNvPr>
          <p:cNvSpPr txBox="1"/>
          <p:nvPr/>
        </p:nvSpPr>
        <p:spPr>
          <a:xfrm>
            <a:off x="3126770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AE6D10-ED37-0340-AD57-8CCA21B7D490}"/>
              </a:ext>
            </a:extLst>
          </p:cNvPr>
          <p:cNvSpPr txBox="1"/>
          <p:nvPr/>
        </p:nvSpPr>
        <p:spPr>
          <a:xfrm>
            <a:off x="6095248" y="137949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9A41E-2044-6548-A465-EAA4456F39AB}"/>
              </a:ext>
            </a:extLst>
          </p:cNvPr>
          <p:cNvSpPr txBox="1"/>
          <p:nvPr/>
        </p:nvSpPr>
        <p:spPr>
          <a:xfrm>
            <a:off x="3126770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C8FAB9-91E9-824A-B5C6-8CC6BD897ADB}"/>
              </a:ext>
            </a:extLst>
          </p:cNvPr>
          <p:cNvSpPr txBox="1"/>
          <p:nvPr/>
        </p:nvSpPr>
        <p:spPr>
          <a:xfrm>
            <a:off x="6095248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F864B2-EBDA-5344-BA6E-0150BF0E023C}"/>
              </a:ext>
            </a:extLst>
          </p:cNvPr>
          <p:cNvSpPr txBox="1"/>
          <p:nvPr/>
        </p:nvSpPr>
        <p:spPr>
          <a:xfrm>
            <a:off x="170266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</p:spTree>
    <p:extLst>
      <p:ext uri="{BB962C8B-B14F-4D97-AF65-F5344CB8AC3E}">
        <p14:creationId xmlns:p14="http://schemas.microsoft.com/office/powerpoint/2010/main" val="274390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6B596F8-B4EB-234C-A109-815A0BB02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6050392" y="1219545"/>
            <a:ext cx="2929561" cy="2375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CAPE max over Midwest is reasonably similar between GFSv15 and GFSv16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CAPE is also largely reduced across the southern Plains and Southeast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584772" y="3642074"/>
            <a:ext cx="597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Analysis (right)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10 August 2020     Valid: 00Z 11 August 2020 (F024)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BCC894-2FF7-F44C-8F9C-AD49E7822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2"/>
          <a:stretch/>
        </p:blipFill>
        <p:spPr>
          <a:xfrm>
            <a:off x="78035" y="1246253"/>
            <a:ext cx="5934137" cy="23759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E672A2-FDA5-8949-A922-EB7F0205FDA4}"/>
              </a:ext>
            </a:extLst>
          </p:cNvPr>
          <p:cNvSpPr txBox="1"/>
          <p:nvPr/>
        </p:nvSpPr>
        <p:spPr>
          <a:xfrm>
            <a:off x="170266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5AEC5-844E-F042-9D68-86FADF36B98E}"/>
              </a:ext>
            </a:extLst>
          </p:cNvPr>
          <p:cNvSpPr txBox="1"/>
          <p:nvPr/>
        </p:nvSpPr>
        <p:spPr>
          <a:xfrm>
            <a:off x="3126770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9A41E-2044-6548-A465-EAA4456F39AB}"/>
              </a:ext>
            </a:extLst>
          </p:cNvPr>
          <p:cNvSpPr txBox="1"/>
          <p:nvPr/>
        </p:nvSpPr>
        <p:spPr>
          <a:xfrm>
            <a:off x="3126770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F864B2-EBDA-5344-BA6E-0150BF0E023C}"/>
              </a:ext>
            </a:extLst>
          </p:cNvPr>
          <p:cNvSpPr txBox="1"/>
          <p:nvPr/>
        </p:nvSpPr>
        <p:spPr>
          <a:xfrm>
            <a:off x="170266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D9FB4B-CE77-6F4A-A78F-C20C14EDEDE6}"/>
              </a:ext>
            </a:extLst>
          </p:cNvPr>
          <p:cNvSpPr txBox="1"/>
          <p:nvPr/>
        </p:nvSpPr>
        <p:spPr>
          <a:xfrm>
            <a:off x="6095248" y="137949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 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B3116-6859-664F-B0B3-8A5867210942}"/>
              </a:ext>
            </a:extLst>
          </p:cNvPr>
          <p:cNvSpPr txBox="1"/>
          <p:nvPr/>
        </p:nvSpPr>
        <p:spPr>
          <a:xfrm>
            <a:off x="6095248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F00</a:t>
            </a:r>
          </a:p>
        </p:txBody>
      </p:sp>
    </p:spTree>
    <p:extLst>
      <p:ext uri="{BB962C8B-B14F-4D97-AF65-F5344CB8AC3E}">
        <p14:creationId xmlns:p14="http://schemas.microsoft.com/office/powerpoint/2010/main" val="2156439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12Z 2 March 2020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00Z 3 March 2020 (F012)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CAPE was ~100-500 J/kg lower than GFSv15 across portions of MS, AR, and TN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Both forecasts underestimated the coverage of CAPE &gt; 1500 J/kg (light green) highlighted by the RAP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44" y="1006453"/>
            <a:ext cx="4146155" cy="40563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Tennessee Tornadoes 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(3 March 2020)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0ECA53-8F3F-0349-8F37-309DA8109393}"/>
              </a:ext>
            </a:extLst>
          </p:cNvPr>
          <p:cNvSpPr txBox="1"/>
          <p:nvPr/>
        </p:nvSpPr>
        <p:spPr>
          <a:xfrm>
            <a:off x="3695500" y="242631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6A2B3E-4A65-224E-A88C-F9988E29BFE3}"/>
              </a:ext>
            </a:extLst>
          </p:cNvPr>
          <p:cNvSpPr txBox="1"/>
          <p:nvPr/>
        </p:nvSpPr>
        <p:spPr>
          <a:xfrm>
            <a:off x="1635657" y="242631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32B0C9-1CF4-D848-BC5E-C68E93A26300}"/>
              </a:ext>
            </a:extLst>
          </p:cNvPr>
          <p:cNvSpPr txBox="1"/>
          <p:nvPr/>
        </p:nvSpPr>
        <p:spPr>
          <a:xfrm>
            <a:off x="1565583" y="4463675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DDD67-E04B-4D4D-B4A8-DC573F23038C}"/>
              </a:ext>
            </a:extLst>
          </p:cNvPr>
          <p:cNvSpPr txBox="1"/>
          <p:nvPr/>
        </p:nvSpPr>
        <p:spPr>
          <a:xfrm>
            <a:off x="3986784" y="4248232"/>
            <a:ext cx="613497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8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CAPE Magnitudes Are Reduced in 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12Z 2 March 2020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00Z 3 March 2020 (F012)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2-m temps across the Lower Mississippi Valley were slightly lower in GFSv16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0744" y="1006453"/>
            <a:ext cx="4146154" cy="40563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Tennessee Tornadoes 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(3 March 2020)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0ECA53-8F3F-0349-8F37-309DA8109393}"/>
              </a:ext>
            </a:extLst>
          </p:cNvPr>
          <p:cNvSpPr txBox="1"/>
          <p:nvPr/>
        </p:nvSpPr>
        <p:spPr>
          <a:xfrm>
            <a:off x="3695500" y="242631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6A2B3E-4A65-224E-A88C-F9988E29BFE3}"/>
              </a:ext>
            </a:extLst>
          </p:cNvPr>
          <p:cNvSpPr txBox="1"/>
          <p:nvPr/>
        </p:nvSpPr>
        <p:spPr>
          <a:xfrm>
            <a:off x="1635657" y="242631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69B1C-EA1A-724B-A6E5-6B7783FBE24F}"/>
              </a:ext>
            </a:extLst>
          </p:cNvPr>
          <p:cNvSpPr txBox="1"/>
          <p:nvPr/>
        </p:nvSpPr>
        <p:spPr>
          <a:xfrm>
            <a:off x="3986784" y="4248232"/>
            <a:ext cx="613497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32B0C9-1CF4-D848-BC5E-C68E93A26300}"/>
              </a:ext>
            </a:extLst>
          </p:cNvPr>
          <p:cNvSpPr txBox="1"/>
          <p:nvPr/>
        </p:nvSpPr>
        <p:spPr>
          <a:xfrm>
            <a:off x="1565583" y="4463675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69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Concerns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99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Instability guidance is degraded relative to GFSv15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GFSv16 surface-based CAPE magnitudes are consistently lower at all valid times and at all forecast lead times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Some contributing factors: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b="1" dirty="0">
                <a:latin typeface="Arial"/>
                <a:cs typeface="Arial"/>
              </a:rPr>
              <a:t>Drier top-layer soil initial conditions tend to reduce available boundary layer moisture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Overmixing can lead to boundary layers being too warm, dry, and deep at times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Tendency for the surface to decouple too early in the East?</a:t>
            </a:r>
          </a:p>
        </p:txBody>
      </p:sp>
    </p:spTree>
    <p:extLst>
      <p:ext uri="{BB962C8B-B14F-4D97-AF65-F5344CB8AC3E}">
        <p14:creationId xmlns:p14="http://schemas.microsoft.com/office/powerpoint/2010/main" val="1843212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0776D9-37A6-9844-A0B6-B740C4A22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83"/>
          <a:stretch/>
        </p:blipFill>
        <p:spPr>
          <a:xfrm>
            <a:off x="132899" y="1268282"/>
            <a:ext cx="5868926" cy="2375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Drier Soil Reduces Boundary-Layer Moisture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Largest GFSv16 reductions were in the CAPE max over the Corn Belt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CAPE reductions in South and East were smaller in magnitude than earlier 8/11 example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039623" y="3642074"/>
            <a:ext cx="706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Forecast Differences (right)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23 August 2020     Valid: 00Z 24 August 2020 (F024)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79AC25-4C77-7443-B229-ED7AA5C3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9" t="50000" r="24442"/>
          <a:stretch/>
        </p:blipFill>
        <p:spPr>
          <a:xfrm>
            <a:off x="6039301" y="1212450"/>
            <a:ext cx="3008376" cy="23799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A62308-590C-C64C-A750-31EE4EDAECFE}"/>
              </a:ext>
            </a:extLst>
          </p:cNvPr>
          <p:cNvSpPr txBox="1"/>
          <p:nvPr/>
        </p:nvSpPr>
        <p:spPr>
          <a:xfrm>
            <a:off x="170266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CEB34A-87CB-E34E-9F43-DE5C2386A5E2}"/>
              </a:ext>
            </a:extLst>
          </p:cNvPr>
          <p:cNvSpPr txBox="1"/>
          <p:nvPr/>
        </p:nvSpPr>
        <p:spPr>
          <a:xfrm>
            <a:off x="3126770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AA5E7A-0FB8-A64E-A6A6-D904FD335003}"/>
              </a:ext>
            </a:extLst>
          </p:cNvPr>
          <p:cNvSpPr txBox="1"/>
          <p:nvPr/>
        </p:nvSpPr>
        <p:spPr>
          <a:xfrm>
            <a:off x="6095248" y="137949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34FABC-23DA-AD4C-ABCF-7CFD9AA8AD0B}"/>
              </a:ext>
            </a:extLst>
          </p:cNvPr>
          <p:cNvSpPr txBox="1"/>
          <p:nvPr/>
        </p:nvSpPr>
        <p:spPr>
          <a:xfrm>
            <a:off x="3126770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4E3E0C-8CB9-0F4F-9B35-6B2808844449}"/>
              </a:ext>
            </a:extLst>
          </p:cNvPr>
          <p:cNvSpPr txBox="1"/>
          <p:nvPr/>
        </p:nvSpPr>
        <p:spPr>
          <a:xfrm>
            <a:off x="6095248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0B35-060B-EA4E-902C-89198D7A93CB}"/>
              </a:ext>
            </a:extLst>
          </p:cNvPr>
          <p:cNvSpPr txBox="1"/>
          <p:nvPr/>
        </p:nvSpPr>
        <p:spPr>
          <a:xfrm>
            <a:off x="170266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</p:spTree>
    <p:extLst>
      <p:ext uri="{BB962C8B-B14F-4D97-AF65-F5344CB8AC3E}">
        <p14:creationId xmlns:p14="http://schemas.microsoft.com/office/powerpoint/2010/main" val="2857468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B6C5AC-BDA6-654A-B23A-6FF3789FE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6050392" y="1219544"/>
            <a:ext cx="2932867" cy="2378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0776D9-37A6-9844-A0B6-B740C4A22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83"/>
          <a:stretch/>
        </p:blipFill>
        <p:spPr>
          <a:xfrm>
            <a:off x="132899" y="1268282"/>
            <a:ext cx="5868926" cy="2375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Drier Soil Reduces Boundary-Layer Moisture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Largest GFSv16 reductions were in the CAPE max over the Corn Belt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CAPE reductions in South and East were smaller in magnitude than earlier 8/11 example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584772" y="3642074"/>
            <a:ext cx="597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Analysis (right)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23 August 2020     Valid: 00Z 24 August 2020 (F024)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A62308-590C-C64C-A750-31EE4EDAECFE}"/>
              </a:ext>
            </a:extLst>
          </p:cNvPr>
          <p:cNvSpPr txBox="1"/>
          <p:nvPr/>
        </p:nvSpPr>
        <p:spPr>
          <a:xfrm>
            <a:off x="170266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CEB34A-87CB-E34E-9F43-DE5C2386A5E2}"/>
              </a:ext>
            </a:extLst>
          </p:cNvPr>
          <p:cNvSpPr txBox="1"/>
          <p:nvPr/>
        </p:nvSpPr>
        <p:spPr>
          <a:xfrm>
            <a:off x="3126770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399DB-B103-D943-A6E2-EB2A002058B2}"/>
              </a:ext>
            </a:extLst>
          </p:cNvPr>
          <p:cNvSpPr txBox="1"/>
          <p:nvPr/>
        </p:nvSpPr>
        <p:spPr>
          <a:xfrm>
            <a:off x="6095248" y="137949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 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29AEB-D3B8-0049-9114-D4EF3EB63DEE}"/>
              </a:ext>
            </a:extLst>
          </p:cNvPr>
          <p:cNvSpPr txBox="1"/>
          <p:nvPr/>
        </p:nvSpPr>
        <p:spPr>
          <a:xfrm>
            <a:off x="3126770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041A19-EE43-4845-91A1-6BF2B623EC1E}"/>
              </a:ext>
            </a:extLst>
          </p:cNvPr>
          <p:cNvSpPr txBox="1"/>
          <p:nvPr/>
        </p:nvSpPr>
        <p:spPr>
          <a:xfrm>
            <a:off x="6095248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2E0CB-821C-0D4E-B9D0-0CCED7801A6E}"/>
              </a:ext>
            </a:extLst>
          </p:cNvPr>
          <p:cNvSpPr txBox="1"/>
          <p:nvPr/>
        </p:nvSpPr>
        <p:spPr>
          <a:xfrm>
            <a:off x="170266" y="2844594"/>
            <a:ext cx="6639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</p:spTree>
    <p:extLst>
      <p:ext uri="{BB962C8B-B14F-4D97-AF65-F5344CB8AC3E}">
        <p14:creationId xmlns:p14="http://schemas.microsoft.com/office/powerpoint/2010/main" val="644651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Drier Soil Reduces Boundary-Layer Moisture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GFSv16 was initialized with drier soil states than GFSv15 across the CONUS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GFSv16 dewpoints were initialized lower as well, but not as dramatically as the top-layer soil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928873" y="3642073"/>
            <a:ext cx="528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 – GFSv15 Forecast Differences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23 August 2020     Valid: 00Z 23 August 2020 (F000)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CF982C-85C7-9947-888E-D93DE89E23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7" t="50000" r="24624"/>
          <a:stretch/>
        </p:blipFill>
        <p:spPr>
          <a:xfrm>
            <a:off x="6084811" y="1144999"/>
            <a:ext cx="3050045" cy="2409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6C9159-424A-7649-BB93-2FFD9AC83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79" t="50000" r="24192"/>
          <a:stretch/>
        </p:blipFill>
        <p:spPr>
          <a:xfrm>
            <a:off x="50031" y="1147381"/>
            <a:ext cx="3050045" cy="2409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1360B4-708D-A140-8549-BA7A6C6D3B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79" t="50000" r="24192"/>
          <a:stretch/>
        </p:blipFill>
        <p:spPr>
          <a:xfrm>
            <a:off x="3090932" y="1144998"/>
            <a:ext cx="3050046" cy="24096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BE2649-CF01-E742-B7CE-D41A6EA71B32}"/>
              </a:ext>
            </a:extLst>
          </p:cNvPr>
          <p:cNvSpPr txBox="1"/>
          <p:nvPr/>
        </p:nvSpPr>
        <p:spPr>
          <a:xfrm>
            <a:off x="160552" y="288576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CCA9F0-E568-384B-A365-6AB7CE8E847D}"/>
              </a:ext>
            </a:extLst>
          </p:cNvPr>
          <p:cNvSpPr txBox="1"/>
          <p:nvPr/>
        </p:nvSpPr>
        <p:spPr>
          <a:xfrm>
            <a:off x="3204792" y="2929671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Td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A6322-CB40-DB4E-8302-298114E43DCC}"/>
              </a:ext>
            </a:extLst>
          </p:cNvPr>
          <p:cNvSpPr txBox="1"/>
          <p:nvPr/>
        </p:nvSpPr>
        <p:spPr>
          <a:xfrm>
            <a:off x="6218514" y="2452499"/>
            <a:ext cx="992494" cy="73866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0-10cm Soil Moisture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4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Strengths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33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/>
                <a:cs typeface="Arial"/>
              </a:rPr>
              <a:t>Improved synoptic predictability can highlight some severe weather threats earlier than GFSv15 </a:t>
            </a:r>
          </a:p>
          <a:p>
            <a:pPr marL="457200" indent="-36576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Handles the position of relevant frontal boundaries better</a:t>
            </a:r>
          </a:p>
          <a:p>
            <a:pPr marL="91440"/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Tends to have better dryline positions</a:t>
            </a:r>
          </a:p>
        </p:txBody>
      </p:sp>
    </p:spTree>
    <p:extLst>
      <p:ext uri="{BB962C8B-B14F-4D97-AF65-F5344CB8AC3E}">
        <p14:creationId xmlns:p14="http://schemas.microsoft.com/office/powerpoint/2010/main" val="3837269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Drier Soil Reduces Boundary-Layer Moisture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96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By F024, lower dewpoints expanded over the Corn Belt and the eastern corridor of the Plains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Overmixing is likely a factor with dewpoint reductions growing during the forecast period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928872" y="3642073"/>
            <a:ext cx="528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 – GFSv15 Forecast Differences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23 August 2020     Valid: 00Z 24 August 2020 (F024)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2A899-50E9-5846-B4C5-DCF4DB3CA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2" t="49955" r="24191"/>
          <a:stretch/>
        </p:blipFill>
        <p:spPr>
          <a:xfrm>
            <a:off x="3067362" y="1147381"/>
            <a:ext cx="3050045" cy="2398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E14DA2-D3AE-A340-8877-6869514C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79" t="49955" r="23903"/>
          <a:stretch/>
        </p:blipFill>
        <p:spPr>
          <a:xfrm>
            <a:off x="50032" y="1147381"/>
            <a:ext cx="3050045" cy="23982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6E325E-CF65-A244-AB8E-CC90774FDF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79" t="49955" r="23903"/>
          <a:stretch/>
        </p:blipFill>
        <p:spPr>
          <a:xfrm>
            <a:off x="6084692" y="1144998"/>
            <a:ext cx="3050045" cy="23982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799EB3-8FBB-0841-A949-A49E1C63B108}"/>
              </a:ext>
            </a:extLst>
          </p:cNvPr>
          <p:cNvSpPr txBox="1"/>
          <p:nvPr/>
        </p:nvSpPr>
        <p:spPr>
          <a:xfrm>
            <a:off x="160552" y="284004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4A6CD-FB59-E44C-BEED-527CE791BFDD}"/>
              </a:ext>
            </a:extLst>
          </p:cNvPr>
          <p:cNvSpPr txBox="1"/>
          <p:nvPr/>
        </p:nvSpPr>
        <p:spPr>
          <a:xfrm>
            <a:off x="3204792" y="2883951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Td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006FC0-F0F4-C94B-B8DA-8B9DF660B9B6}"/>
              </a:ext>
            </a:extLst>
          </p:cNvPr>
          <p:cNvSpPr txBox="1"/>
          <p:nvPr/>
        </p:nvSpPr>
        <p:spPr>
          <a:xfrm>
            <a:off x="6218514" y="2406779"/>
            <a:ext cx="992494" cy="73866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0-10cm Soil Moisture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8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Concerns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99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Instability guidance is degraded relative to GFSv15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GFSv16 surface-based CAPE magnitudes are consistently lower at all valid times and at all forecast lead times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Some contributing factors: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Drier top-layer soil initial conditions tend to reduce available boundary layer moisture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b="1" dirty="0">
                <a:latin typeface="Arial"/>
                <a:cs typeface="Arial"/>
              </a:rPr>
              <a:t>Overmixing can lead to boundary layers being too warm, dry, and deep at times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Tendency for the surface to decouple too early in the East?</a:t>
            </a:r>
          </a:p>
        </p:txBody>
      </p:sp>
    </p:spTree>
    <p:extLst>
      <p:ext uri="{BB962C8B-B14F-4D97-AF65-F5344CB8AC3E}">
        <p14:creationId xmlns:p14="http://schemas.microsoft.com/office/powerpoint/2010/main" val="77776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Tendency to Overmix the Boundary Layer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BA1F11-2AE1-7C48-9F49-AD6749D2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1192" y="1051322"/>
            <a:ext cx="3600883" cy="33315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B72825-A320-B945-8C24-05993A771D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58162" y="1051323"/>
            <a:ext cx="3600882" cy="33315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E9F502A-365B-FF48-B9B9-8E6DF9066C39}"/>
              </a:ext>
            </a:extLst>
          </p:cNvPr>
          <p:cNvSpPr txBox="1"/>
          <p:nvPr/>
        </p:nvSpPr>
        <p:spPr>
          <a:xfrm>
            <a:off x="160552" y="4693455"/>
            <a:ext cx="8921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Largest CAPE reductions are collocated with largest 2-m dewpoint reductions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75ED22-7C37-4A48-A0F4-B96DC68946F8}"/>
              </a:ext>
            </a:extLst>
          </p:cNvPr>
          <p:cNvSpPr txBox="1"/>
          <p:nvPr/>
        </p:nvSpPr>
        <p:spPr>
          <a:xfrm>
            <a:off x="1928872" y="4399566"/>
            <a:ext cx="5286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12Z 16 August 2019     Valid: 00Z 17 August 2019 (F012)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793656-FF92-0741-82FF-39D34563A009}"/>
              </a:ext>
            </a:extLst>
          </p:cNvPr>
          <p:cNvSpPr txBox="1"/>
          <p:nvPr/>
        </p:nvSpPr>
        <p:spPr>
          <a:xfrm>
            <a:off x="2653873" y="212896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743391-97E8-2D4C-BBF2-3A6C82FC44A2}"/>
              </a:ext>
            </a:extLst>
          </p:cNvPr>
          <p:cNvSpPr txBox="1"/>
          <p:nvPr/>
        </p:nvSpPr>
        <p:spPr>
          <a:xfrm>
            <a:off x="841086" y="212896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D3366A-B2F2-3641-B98C-7E1EB17566A3}"/>
              </a:ext>
            </a:extLst>
          </p:cNvPr>
          <p:cNvSpPr txBox="1"/>
          <p:nvPr/>
        </p:nvSpPr>
        <p:spPr>
          <a:xfrm>
            <a:off x="2653873" y="3615344"/>
            <a:ext cx="58310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2417E7-E9A1-3B41-A37C-74F113BB8573}"/>
              </a:ext>
            </a:extLst>
          </p:cNvPr>
          <p:cNvSpPr txBox="1"/>
          <p:nvPr/>
        </p:nvSpPr>
        <p:spPr>
          <a:xfrm>
            <a:off x="841086" y="3830787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27CB67-76FE-0B40-BB58-2AF679E85C54}"/>
              </a:ext>
            </a:extLst>
          </p:cNvPr>
          <p:cNvSpPr txBox="1"/>
          <p:nvPr/>
        </p:nvSpPr>
        <p:spPr>
          <a:xfrm>
            <a:off x="6598973" y="212896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05E54E-AC79-AA4B-AFA2-3686AB2C76DA}"/>
              </a:ext>
            </a:extLst>
          </p:cNvPr>
          <p:cNvSpPr txBox="1"/>
          <p:nvPr/>
        </p:nvSpPr>
        <p:spPr>
          <a:xfrm>
            <a:off x="4786186" y="2128969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E1FED-E906-CC4F-BFD0-A6C4957C657A}"/>
              </a:ext>
            </a:extLst>
          </p:cNvPr>
          <p:cNvSpPr txBox="1"/>
          <p:nvPr/>
        </p:nvSpPr>
        <p:spPr>
          <a:xfrm>
            <a:off x="6598974" y="3615344"/>
            <a:ext cx="61615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D5C1D8-C931-144E-AF9B-D0A19281D12A}"/>
              </a:ext>
            </a:extLst>
          </p:cNvPr>
          <p:cNvSpPr txBox="1"/>
          <p:nvPr/>
        </p:nvSpPr>
        <p:spPr>
          <a:xfrm>
            <a:off x="4786186" y="3830787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E9E5D7-C4B1-8246-A7D4-65EA4795009F}"/>
              </a:ext>
            </a:extLst>
          </p:cNvPr>
          <p:cNvSpPr txBox="1"/>
          <p:nvPr/>
        </p:nvSpPr>
        <p:spPr>
          <a:xfrm>
            <a:off x="8376089" y="129707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09B0A1-B5FA-9F41-A59B-E6CC0F1E36AD}"/>
              </a:ext>
            </a:extLst>
          </p:cNvPr>
          <p:cNvSpPr txBox="1"/>
          <p:nvPr/>
        </p:nvSpPr>
        <p:spPr>
          <a:xfrm>
            <a:off x="32736" y="1297072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CAPE</a:t>
            </a: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B5F577B4-2ADB-BF44-88F2-8E15943F9CB6}"/>
              </a:ext>
            </a:extLst>
          </p:cNvPr>
          <p:cNvSpPr/>
          <p:nvPr/>
        </p:nvSpPr>
        <p:spPr>
          <a:xfrm>
            <a:off x="1815941" y="2997822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FDEF1BEC-7956-CC4E-9541-66DE0B4FA8D6}"/>
              </a:ext>
            </a:extLst>
          </p:cNvPr>
          <p:cNvSpPr/>
          <p:nvPr/>
        </p:nvSpPr>
        <p:spPr>
          <a:xfrm>
            <a:off x="1818834" y="3321164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A3349FF8-DD83-164C-8184-2114DB519740}"/>
              </a:ext>
            </a:extLst>
          </p:cNvPr>
          <p:cNvSpPr/>
          <p:nvPr/>
        </p:nvSpPr>
        <p:spPr>
          <a:xfrm>
            <a:off x="2164921" y="3321164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>
            <a:extLst>
              <a:ext uri="{FF2B5EF4-FFF2-40B4-BE49-F238E27FC236}">
                <a16:creationId xmlns:a16="http://schemas.microsoft.com/office/drawing/2014/main" id="{5686750E-71CE-9646-8F0B-8521D463CD37}"/>
              </a:ext>
            </a:extLst>
          </p:cNvPr>
          <p:cNvSpPr/>
          <p:nvPr/>
        </p:nvSpPr>
        <p:spPr>
          <a:xfrm>
            <a:off x="2442491" y="3296067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/>
      <p:bldP spid="23" grpId="0" animBg="1"/>
      <p:bldP spid="24" grpId="0" animBg="1"/>
      <p:bldP spid="26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Tendency to Overmix the Boundary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6F6FE-3844-E74B-AACD-82A5FCDA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98" y="1317293"/>
            <a:ext cx="4331308" cy="30772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8B08EB-A356-464F-AB89-4618D45FE6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9647" y="1322611"/>
            <a:ext cx="4277944" cy="307727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AC1EDC-FAF5-384A-B689-B47D7B1139CE}"/>
              </a:ext>
            </a:extLst>
          </p:cNvPr>
          <p:cNvSpPr txBox="1"/>
          <p:nvPr/>
        </p:nvSpPr>
        <p:spPr>
          <a:xfrm>
            <a:off x="1928872" y="4399566"/>
            <a:ext cx="5286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12Z 16 August 2019     Valid: 00Z 17 August 2019 (F012)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7F906-122B-FF4A-8297-56685124ACDF}"/>
              </a:ext>
            </a:extLst>
          </p:cNvPr>
          <p:cNvSpPr txBox="1"/>
          <p:nvPr/>
        </p:nvSpPr>
        <p:spPr>
          <a:xfrm>
            <a:off x="3239185" y="941109"/>
            <a:ext cx="2682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201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FABFCF-5B36-2247-8595-AECBE58DAB72}"/>
              </a:ext>
            </a:extLst>
          </p:cNvPr>
          <p:cNvSpPr txBox="1"/>
          <p:nvPr/>
        </p:nvSpPr>
        <p:spPr>
          <a:xfrm>
            <a:off x="6976873" y="1745853"/>
            <a:ext cx="122878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Shreveport, LA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DE7BCF-BBF9-614D-B0BA-C36B43DDDEBB}"/>
              </a:ext>
            </a:extLst>
          </p:cNvPr>
          <p:cNvSpPr txBox="1"/>
          <p:nvPr/>
        </p:nvSpPr>
        <p:spPr>
          <a:xfrm>
            <a:off x="2734056" y="1745853"/>
            <a:ext cx="96111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Jackson, MS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FA6088-6B9C-5E4D-B158-2DED8EF9C28F}"/>
              </a:ext>
            </a:extLst>
          </p:cNvPr>
          <p:cNvSpPr txBox="1"/>
          <p:nvPr/>
        </p:nvSpPr>
        <p:spPr>
          <a:xfrm>
            <a:off x="160552" y="4693455"/>
            <a:ext cx="8921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700" dirty="0">
                <a:latin typeface="Arial"/>
                <a:cs typeface="Arial"/>
              </a:rPr>
              <a:t> PBL was drier/warmer/deeper than </a:t>
            </a:r>
            <a:r>
              <a:rPr lang="en-US" sz="1700" b="1" dirty="0">
                <a:solidFill>
                  <a:srgbClr val="0201FF"/>
                </a:solidFill>
                <a:latin typeface="Arial"/>
                <a:cs typeface="Arial"/>
              </a:rPr>
              <a:t>GFSv15</a:t>
            </a:r>
            <a:r>
              <a:rPr lang="en-US" sz="1700" dirty="0">
                <a:latin typeface="Arial"/>
                <a:cs typeface="Arial"/>
              </a:rPr>
              <a:t> and </a:t>
            </a:r>
            <a:r>
              <a:rPr lang="en-US" sz="1700" b="1" dirty="0" err="1">
                <a:latin typeface="Arial"/>
                <a:cs typeface="Arial"/>
              </a:rPr>
              <a:t>obs</a:t>
            </a:r>
            <a:r>
              <a:rPr lang="en-US" sz="1700" dirty="0">
                <a:latin typeface="Arial"/>
                <a:cs typeface="Arial"/>
              </a:rPr>
              <a:t> in the unstable air </a:t>
            </a:r>
          </a:p>
        </p:txBody>
      </p:sp>
    </p:spTree>
    <p:extLst>
      <p:ext uri="{BB962C8B-B14F-4D97-AF65-F5344CB8AC3E}">
        <p14:creationId xmlns:p14="http://schemas.microsoft.com/office/powerpoint/2010/main" val="73353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Tendency to Overmix the Boundary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6F6FE-3844-E74B-AACD-82A5FCDA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9274" y="1317293"/>
            <a:ext cx="4260156" cy="30772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8B08EB-A356-464F-AB89-4618D45FE6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9647" y="1328982"/>
            <a:ext cx="4277944" cy="3064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7EB5E2-6D48-F748-9023-9DD2584DFFCC}"/>
              </a:ext>
            </a:extLst>
          </p:cNvPr>
          <p:cNvSpPr txBox="1"/>
          <p:nvPr/>
        </p:nvSpPr>
        <p:spPr>
          <a:xfrm>
            <a:off x="3239185" y="941109"/>
            <a:ext cx="2682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201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8F949-EF79-304B-AAEA-D1B07E9FBCDE}"/>
              </a:ext>
            </a:extLst>
          </p:cNvPr>
          <p:cNvSpPr txBox="1"/>
          <p:nvPr/>
        </p:nvSpPr>
        <p:spPr>
          <a:xfrm>
            <a:off x="1928872" y="4399566"/>
            <a:ext cx="5286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12Z 16 August 2019     Valid: 00Z 17 August 2019 (F012)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3E50AB-9316-F74E-AD02-4D1885384E4F}"/>
              </a:ext>
            </a:extLst>
          </p:cNvPr>
          <p:cNvSpPr txBox="1"/>
          <p:nvPr/>
        </p:nvSpPr>
        <p:spPr>
          <a:xfrm>
            <a:off x="6711696" y="1745853"/>
            <a:ext cx="154882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Oklahoma City, OK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B2850B-5DE6-0A47-9F87-56101E734B12}"/>
              </a:ext>
            </a:extLst>
          </p:cNvPr>
          <p:cNvSpPr txBox="1"/>
          <p:nvPr/>
        </p:nvSpPr>
        <p:spPr>
          <a:xfrm>
            <a:off x="2606040" y="1745853"/>
            <a:ext cx="1226289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Fort Worth, TX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B0BAC-FDCB-5444-ACC0-CE7FE12FB2DD}"/>
              </a:ext>
            </a:extLst>
          </p:cNvPr>
          <p:cNvSpPr txBox="1"/>
          <p:nvPr/>
        </p:nvSpPr>
        <p:spPr>
          <a:xfrm>
            <a:off x="160552" y="4693455"/>
            <a:ext cx="8921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700" dirty="0">
                <a:latin typeface="Arial"/>
                <a:cs typeface="Arial"/>
              </a:rPr>
              <a:t> PBL was drier/warmer/deeper than </a:t>
            </a:r>
            <a:r>
              <a:rPr lang="en-US" sz="1700" b="1" dirty="0">
                <a:solidFill>
                  <a:srgbClr val="0201FF"/>
                </a:solidFill>
                <a:latin typeface="Arial"/>
                <a:cs typeface="Arial"/>
              </a:rPr>
              <a:t>GFSv15</a:t>
            </a:r>
            <a:r>
              <a:rPr lang="en-US" sz="1700" dirty="0">
                <a:latin typeface="Arial"/>
                <a:cs typeface="Arial"/>
              </a:rPr>
              <a:t> and </a:t>
            </a:r>
            <a:r>
              <a:rPr lang="en-US" sz="1700" b="1" dirty="0" err="1">
                <a:latin typeface="Arial"/>
                <a:cs typeface="Arial"/>
              </a:rPr>
              <a:t>obs</a:t>
            </a:r>
            <a:r>
              <a:rPr lang="en-US" sz="1700" dirty="0">
                <a:latin typeface="Arial"/>
                <a:cs typeface="Arial"/>
              </a:rPr>
              <a:t> in the unstable air</a:t>
            </a:r>
          </a:p>
        </p:txBody>
      </p:sp>
    </p:spTree>
    <p:extLst>
      <p:ext uri="{BB962C8B-B14F-4D97-AF65-F5344CB8AC3E}">
        <p14:creationId xmlns:p14="http://schemas.microsoft.com/office/powerpoint/2010/main" val="539664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Tendency to Overmix the Boundary Layer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EB5E2-6D48-F748-9023-9DD2584DFFCC}"/>
              </a:ext>
            </a:extLst>
          </p:cNvPr>
          <p:cNvSpPr txBox="1"/>
          <p:nvPr/>
        </p:nvSpPr>
        <p:spPr>
          <a:xfrm>
            <a:off x="3239185" y="941109"/>
            <a:ext cx="2682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201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3A4CEA-9156-CD40-93E0-62717ABB90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12608" y="1420505"/>
            <a:ext cx="3145609" cy="2253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C1AFBB-FC2B-974F-86F1-C5630775AE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52939" y="1432577"/>
            <a:ext cx="3117502" cy="2241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8B08EB-A356-464F-AB89-4618D45FE6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633" y="1407907"/>
            <a:ext cx="3106532" cy="22533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52AF2E-AFB1-C04C-B972-2D806ECD5763}"/>
              </a:ext>
            </a:extLst>
          </p:cNvPr>
          <p:cNvSpPr txBox="1"/>
          <p:nvPr/>
        </p:nvSpPr>
        <p:spPr>
          <a:xfrm>
            <a:off x="1878620" y="3711456"/>
            <a:ext cx="548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Evolution of Upper Air Soundings at Oklahoma City, OK (OUN)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12Z 16 August 2019 Initialization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248AEB-6576-FC47-8F55-5EFC86C507B3}"/>
              </a:ext>
            </a:extLst>
          </p:cNvPr>
          <p:cNvSpPr txBox="1"/>
          <p:nvPr/>
        </p:nvSpPr>
        <p:spPr>
          <a:xfrm>
            <a:off x="1881662" y="1706664"/>
            <a:ext cx="59726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723A77-1CF2-0745-846F-E11CC4E90382}"/>
              </a:ext>
            </a:extLst>
          </p:cNvPr>
          <p:cNvSpPr txBox="1"/>
          <p:nvPr/>
        </p:nvSpPr>
        <p:spPr>
          <a:xfrm>
            <a:off x="4988194" y="1706664"/>
            <a:ext cx="59345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8D5B8C-A5A6-D849-B8EB-CB52310DCE58}"/>
              </a:ext>
            </a:extLst>
          </p:cNvPr>
          <p:cNvSpPr txBox="1"/>
          <p:nvPr/>
        </p:nvSpPr>
        <p:spPr>
          <a:xfrm>
            <a:off x="7920226" y="1706664"/>
            <a:ext cx="621093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B5FCA2-5E27-3F4C-803E-5BB2583AAE22}"/>
              </a:ext>
            </a:extLst>
          </p:cNvPr>
          <p:cNvSpPr txBox="1"/>
          <p:nvPr/>
        </p:nvSpPr>
        <p:spPr>
          <a:xfrm>
            <a:off x="160552" y="4249315"/>
            <a:ext cx="8921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700" dirty="0">
                <a:latin typeface="Arial"/>
                <a:cs typeface="Arial"/>
              </a:rPr>
              <a:t> was initialized slightly too warm/dry, and this progressed through the day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By 00Z (F012), the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700" dirty="0">
                <a:latin typeface="Arial"/>
                <a:cs typeface="Arial"/>
              </a:rPr>
              <a:t> PBL was significantly drier than </a:t>
            </a:r>
            <a:r>
              <a:rPr lang="en-US" sz="1700" b="1" dirty="0">
                <a:solidFill>
                  <a:srgbClr val="0201FF"/>
                </a:solidFill>
                <a:latin typeface="Arial"/>
                <a:cs typeface="Arial"/>
              </a:rPr>
              <a:t>GFSv15</a:t>
            </a:r>
            <a:r>
              <a:rPr lang="en-US" sz="1700" dirty="0">
                <a:latin typeface="Arial"/>
                <a:cs typeface="Arial"/>
              </a:rPr>
              <a:t> or </a:t>
            </a:r>
            <a:r>
              <a:rPr lang="en-US" sz="1700" b="1" dirty="0" err="1">
                <a:latin typeface="Arial"/>
                <a:cs typeface="Arial"/>
              </a:rPr>
              <a:t>obs</a:t>
            </a:r>
            <a:endParaRPr lang="en-US" sz="17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31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4770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Arial"/>
                <a:cs typeface="Arial"/>
              </a:rPr>
              <a:t>Warm/Dry Bias Exacerbated Across the Great Plains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D17B0-C692-6E44-A1F5-11ABCFA4E6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608" y="1006452"/>
            <a:ext cx="3512412" cy="35124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BC1411-E646-874A-B277-DBE661675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360" y="1005105"/>
            <a:ext cx="3512412" cy="3512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558220-D697-2A45-9A75-45312437DB7D}"/>
              </a:ext>
            </a:extLst>
          </p:cNvPr>
          <p:cNvSpPr txBox="1"/>
          <p:nvPr/>
        </p:nvSpPr>
        <p:spPr>
          <a:xfrm>
            <a:off x="4039590" y="1264350"/>
            <a:ext cx="96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E45B8-A717-5D45-BD46-969CAF103E66}"/>
              </a:ext>
            </a:extLst>
          </p:cNvPr>
          <p:cNvSpPr txBox="1"/>
          <p:nvPr/>
        </p:nvSpPr>
        <p:spPr>
          <a:xfrm>
            <a:off x="50032" y="1148016"/>
            <a:ext cx="681488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6400D-7340-EE41-86E0-D233D005631B}"/>
              </a:ext>
            </a:extLst>
          </p:cNvPr>
          <p:cNvSpPr txBox="1"/>
          <p:nvPr/>
        </p:nvSpPr>
        <p:spPr>
          <a:xfrm>
            <a:off x="8224782" y="1148015"/>
            <a:ext cx="82169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Td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2B088A-3A6D-4549-8D38-722BC9520E41}"/>
              </a:ext>
            </a:extLst>
          </p:cNvPr>
          <p:cNvSpPr txBox="1"/>
          <p:nvPr/>
        </p:nvSpPr>
        <p:spPr>
          <a:xfrm>
            <a:off x="1275265" y="4436556"/>
            <a:ext cx="6593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Northern Plains 2-m T (left) and 2-m Td Bias as a Function of Forecast Lead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D28E3-D2BD-6B4E-A56F-80EF0860A021}"/>
              </a:ext>
            </a:extLst>
          </p:cNvPr>
          <p:cNvSpPr txBox="1"/>
          <p:nvPr/>
        </p:nvSpPr>
        <p:spPr>
          <a:xfrm>
            <a:off x="160552" y="4720887"/>
            <a:ext cx="8921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Similar bias exists, but to a lesser extent, in neighboring regions</a:t>
            </a:r>
          </a:p>
        </p:txBody>
      </p:sp>
    </p:spTree>
    <p:extLst>
      <p:ext uri="{BB962C8B-B14F-4D97-AF65-F5344CB8AC3E}">
        <p14:creationId xmlns:p14="http://schemas.microsoft.com/office/powerpoint/2010/main" val="1467561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4770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Arial"/>
                <a:cs typeface="Arial"/>
              </a:rPr>
              <a:t>Warm/Dry Bias Exacerbated Across the Great Plains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D17B0-C692-6E44-A1F5-11ABCFA4E6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608" y="1006452"/>
            <a:ext cx="3512412" cy="35124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BC1411-E646-874A-B277-DBE661675B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77360" y="1005105"/>
            <a:ext cx="3512412" cy="3512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558220-D697-2A45-9A75-45312437DB7D}"/>
              </a:ext>
            </a:extLst>
          </p:cNvPr>
          <p:cNvSpPr txBox="1"/>
          <p:nvPr/>
        </p:nvSpPr>
        <p:spPr>
          <a:xfrm>
            <a:off x="4039590" y="1264350"/>
            <a:ext cx="96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E45B8-A717-5D45-BD46-969CAF103E66}"/>
              </a:ext>
            </a:extLst>
          </p:cNvPr>
          <p:cNvSpPr txBox="1"/>
          <p:nvPr/>
        </p:nvSpPr>
        <p:spPr>
          <a:xfrm>
            <a:off x="50032" y="1148016"/>
            <a:ext cx="681488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6400D-7340-EE41-86E0-D233D005631B}"/>
              </a:ext>
            </a:extLst>
          </p:cNvPr>
          <p:cNvSpPr txBox="1"/>
          <p:nvPr/>
        </p:nvSpPr>
        <p:spPr>
          <a:xfrm>
            <a:off x="8224782" y="1148015"/>
            <a:ext cx="82169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2-m Td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2B088A-3A6D-4549-8D38-722BC9520E41}"/>
              </a:ext>
            </a:extLst>
          </p:cNvPr>
          <p:cNvSpPr txBox="1"/>
          <p:nvPr/>
        </p:nvSpPr>
        <p:spPr>
          <a:xfrm>
            <a:off x="1260838" y="4436556"/>
            <a:ext cx="6622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Southern Plains 2-m T (left) and 2-m Td Bias as a Function of Forecast Lead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D28E3-D2BD-6B4E-A56F-80EF0860A021}"/>
              </a:ext>
            </a:extLst>
          </p:cNvPr>
          <p:cNvSpPr txBox="1"/>
          <p:nvPr/>
        </p:nvSpPr>
        <p:spPr>
          <a:xfrm>
            <a:off x="160552" y="4720887"/>
            <a:ext cx="8921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Similar bias exists, but to a lesser extent, in neighboring regions</a:t>
            </a:r>
          </a:p>
        </p:txBody>
      </p:sp>
    </p:spTree>
    <p:extLst>
      <p:ext uri="{BB962C8B-B14F-4D97-AF65-F5344CB8AC3E}">
        <p14:creationId xmlns:p14="http://schemas.microsoft.com/office/powerpoint/2010/main" val="561173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Concerns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99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Instability guidance is degraded relative to GFSv15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GFSv16 surface-based CAPE magnitudes are consistently lower that GFSv15 magnitudes at all valid times and at all forecast lead times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Some contributing factors: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Drier top-layer soil initial conditions tend to reduce available boundary layer moisture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dirty="0">
                <a:latin typeface="Arial"/>
                <a:cs typeface="Arial"/>
              </a:rPr>
              <a:t>Overmixing can lead to boundary layers being too warm, dry, and deep at times</a:t>
            </a:r>
          </a:p>
          <a:p>
            <a:pPr marL="1005840" lvl="1" indent="-457200">
              <a:buFont typeface="+mj-lt"/>
              <a:buAutoNum type="alphaLcPeriod"/>
            </a:pPr>
            <a:r>
              <a:rPr lang="en-US" sz="2000" b="1" dirty="0">
                <a:latin typeface="Arial"/>
                <a:cs typeface="Arial"/>
              </a:rPr>
              <a:t>Tendency for the surface to decouple too early in the East?</a:t>
            </a:r>
          </a:p>
        </p:txBody>
      </p:sp>
    </p:spTree>
    <p:extLst>
      <p:ext uri="{BB962C8B-B14F-4D97-AF65-F5344CB8AC3E}">
        <p14:creationId xmlns:p14="http://schemas.microsoft.com/office/powerpoint/2010/main" val="2002981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Early Surface Decoupling Across the East?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60552" y="4249315"/>
            <a:ext cx="8921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CAPE is also largely reduced across the southern Plains and Southeast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Let’s see how these differences evolved throughout the forecast…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05B0C-6D91-9045-8862-481D9602E0F2}"/>
              </a:ext>
            </a:extLst>
          </p:cNvPr>
          <p:cNvSpPr txBox="1"/>
          <p:nvPr/>
        </p:nvSpPr>
        <p:spPr>
          <a:xfrm>
            <a:off x="1151834" y="3642074"/>
            <a:ext cx="68403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(left and middle) and Forecast Differences (right)</a:t>
            </a:r>
          </a:p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Init: 00Z 10 August 2020     Valid: 00Z 11 August 2020 (F024)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BCC894-2FF7-F44C-8F9C-AD49E7822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32"/>
          <a:stretch/>
        </p:blipFill>
        <p:spPr>
          <a:xfrm>
            <a:off x="78035" y="1246253"/>
            <a:ext cx="5934137" cy="2375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605CBF-DCCB-5649-B65D-CC46D5965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2" t="50571" r="25137" b="60"/>
          <a:stretch/>
        </p:blipFill>
        <p:spPr>
          <a:xfrm>
            <a:off x="6012172" y="1246253"/>
            <a:ext cx="2999232" cy="23759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E672A2-FDA5-8949-A922-EB7F0205FDA4}"/>
              </a:ext>
            </a:extLst>
          </p:cNvPr>
          <p:cNvSpPr txBox="1"/>
          <p:nvPr/>
        </p:nvSpPr>
        <p:spPr>
          <a:xfrm>
            <a:off x="170266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5AEC5-844E-F042-9D68-86FADF36B98E}"/>
              </a:ext>
            </a:extLst>
          </p:cNvPr>
          <p:cNvSpPr txBox="1"/>
          <p:nvPr/>
        </p:nvSpPr>
        <p:spPr>
          <a:xfrm>
            <a:off x="3126770" y="1379493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AE6D10-ED37-0340-AD57-8CCA21B7D490}"/>
              </a:ext>
            </a:extLst>
          </p:cNvPr>
          <p:cNvSpPr txBox="1"/>
          <p:nvPr/>
        </p:nvSpPr>
        <p:spPr>
          <a:xfrm>
            <a:off x="6095248" y="1379493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0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Synoptic Predictability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dirty="0">
                <a:latin typeface="Arial"/>
                <a:cs typeface="Arial"/>
              </a:rPr>
              <a:t>Init: 12Z 11 May 2019</a:t>
            </a:r>
          </a:p>
          <a:p>
            <a:pPr marL="91440"/>
            <a:r>
              <a:rPr lang="en-US" dirty="0">
                <a:latin typeface="Arial"/>
                <a:cs typeface="Arial"/>
              </a:rPr>
              <a:t>Valid: 12Z 21 May 2019 (F240)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had an excellent 10-day forecast for the Intermountain West trough that was the feature of interest for the 20 May 2019 High Risk Day</a:t>
            </a:r>
          </a:p>
          <a:p>
            <a:pPr marL="91440"/>
            <a:endParaRPr lang="en-US" sz="12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predicted this pattern change before GFSv15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9265" y="1139336"/>
            <a:ext cx="4582022" cy="37161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May 2019 High Risk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(20–21 May 2019)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49C86-6223-5D43-A9D0-A72F6E573D89}"/>
              </a:ext>
            </a:extLst>
          </p:cNvPr>
          <p:cNvSpPr txBox="1"/>
          <p:nvPr/>
        </p:nvSpPr>
        <p:spPr>
          <a:xfrm>
            <a:off x="3850323" y="2350492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34E78-F2A6-F446-9E08-7E49B41913FB}"/>
              </a:ext>
            </a:extLst>
          </p:cNvPr>
          <p:cNvSpPr txBox="1"/>
          <p:nvPr/>
        </p:nvSpPr>
        <p:spPr>
          <a:xfrm>
            <a:off x="1602404" y="2350492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FA5AF-886A-1A43-87F3-9BCAFA334EA9}"/>
              </a:ext>
            </a:extLst>
          </p:cNvPr>
          <p:cNvSpPr txBox="1"/>
          <p:nvPr/>
        </p:nvSpPr>
        <p:spPr>
          <a:xfrm>
            <a:off x="4123944" y="4049228"/>
            <a:ext cx="631160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167355-0AEA-4147-BCD5-F9E492AFD1BD}"/>
              </a:ext>
            </a:extLst>
          </p:cNvPr>
          <p:cNvSpPr txBox="1"/>
          <p:nvPr/>
        </p:nvSpPr>
        <p:spPr>
          <a:xfrm>
            <a:off x="1532330" y="4264671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21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Early Surface Decoupling Across the East?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D91DC8-2C2F-9F44-B57F-9C98C3776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8" t="50000" r="24335"/>
          <a:stretch/>
        </p:blipFill>
        <p:spPr>
          <a:xfrm>
            <a:off x="473444" y="1009555"/>
            <a:ext cx="2635511" cy="2099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7EDCB8-BABF-C74F-89EE-0518B8F58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24" t="50000" r="24480"/>
          <a:stretch/>
        </p:blipFill>
        <p:spPr>
          <a:xfrm>
            <a:off x="3254244" y="989928"/>
            <a:ext cx="2635511" cy="20998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4D3090-ADAD-0A40-86FD-F7697A1D2A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24" t="50000" r="24480"/>
          <a:stretch/>
        </p:blipFill>
        <p:spPr>
          <a:xfrm>
            <a:off x="6035044" y="986315"/>
            <a:ext cx="2635511" cy="20998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167280-3763-5940-AB73-E55BAC765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24" t="50000" r="24480"/>
          <a:stretch/>
        </p:blipFill>
        <p:spPr>
          <a:xfrm>
            <a:off x="1882639" y="2994745"/>
            <a:ext cx="2635511" cy="20998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512CD-0BB4-0448-A597-5F4B54A418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624" t="50000" r="24480"/>
          <a:stretch/>
        </p:blipFill>
        <p:spPr>
          <a:xfrm>
            <a:off x="4823166" y="2994744"/>
            <a:ext cx="2635512" cy="20998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A33F8D-5F6D-EB49-81B9-D81515063287}"/>
              </a:ext>
            </a:extLst>
          </p:cNvPr>
          <p:cNvSpPr txBox="1"/>
          <p:nvPr/>
        </p:nvSpPr>
        <p:spPr>
          <a:xfrm>
            <a:off x="622825" y="1201073"/>
            <a:ext cx="59637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AD8B14-D90B-F148-BB6C-25846A6E4044}"/>
              </a:ext>
            </a:extLst>
          </p:cNvPr>
          <p:cNvSpPr txBox="1"/>
          <p:nvPr/>
        </p:nvSpPr>
        <p:spPr>
          <a:xfrm>
            <a:off x="3356056" y="1201073"/>
            <a:ext cx="606344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051320-CF3A-AB41-9F38-9DA8D2523BF3}"/>
              </a:ext>
            </a:extLst>
          </p:cNvPr>
          <p:cNvSpPr txBox="1"/>
          <p:nvPr/>
        </p:nvSpPr>
        <p:spPr>
          <a:xfrm>
            <a:off x="6160640" y="1201073"/>
            <a:ext cx="602110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604D9C-F3C0-2E45-B1A0-884C2DA87219}"/>
              </a:ext>
            </a:extLst>
          </p:cNvPr>
          <p:cNvSpPr txBox="1"/>
          <p:nvPr/>
        </p:nvSpPr>
        <p:spPr>
          <a:xfrm>
            <a:off x="1999696" y="3182063"/>
            <a:ext cx="591104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588DF9-591A-1B4E-A61C-AE081738AE44}"/>
              </a:ext>
            </a:extLst>
          </p:cNvPr>
          <p:cNvSpPr txBox="1"/>
          <p:nvPr/>
        </p:nvSpPr>
        <p:spPr>
          <a:xfrm>
            <a:off x="4943329" y="3182063"/>
            <a:ext cx="60022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E6A91C-01C9-E447-B537-EC58A8CF8F95}"/>
              </a:ext>
            </a:extLst>
          </p:cNvPr>
          <p:cNvSpPr txBox="1"/>
          <p:nvPr/>
        </p:nvSpPr>
        <p:spPr>
          <a:xfrm>
            <a:off x="50032" y="3127546"/>
            <a:ext cx="174116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Surface-Based CAPE Forecasts Differences </a:t>
            </a:r>
          </a:p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(GFSv16 - GFSv15)</a:t>
            </a:r>
          </a:p>
          <a:p>
            <a:pPr algn="ctr"/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Init: 00Z 8/10/2020</a:t>
            </a:r>
          </a:p>
          <a:p>
            <a:pPr algn="ctr"/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50" b="1" dirty="0">
                <a:solidFill>
                  <a:srgbClr val="020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GFSv16 lower</a:t>
            </a:r>
          </a:p>
          <a:p>
            <a:pPr algn="ctr"/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GFSv16 higher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766A74-1944-614F-BFF8-B3D9FB123A1E}"/>
              </a:ext>
            </a:extLst>
          </p:cNvPr>
          <p:cNvSpPr txBox="1"/>
          <p:nvPr/>
        </p:nvSpPr>
        <p:spPr>
          <a:xfrm>
            <a:off x="7420603" y="3479116"/>
            <a:ext cx="172339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i="1" dirty="0">
                <a:latin typeface="Arial" panose="020B0604020202020204" pitchFamily="34" charset="0"/>
                <a:cs typeface="Arial" panose="020B0604020202020204" pitchFamily="34" charset="0"/>
              </a:rPr>
              <a:t>Is early surface decoupling playing a role in maximizing CAPE reductions at 00Z?</a:t>
            </a:r>
          </a:p>
        </p:txBody>
      </p:sp>
    </p:spTree>
    <p:extLst>
      <p:ext uri="{BB962C8B-B14F-4D97-AF65-F5344CB8AC3E}">
        <p14:creationId xmlns:p14="http://schemas.microsoft.com/office/powerpoint/2010/main" val="36696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2F625A-B13F-3A46-9020-707E2A0A2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982"/>
          <a:stretch/>
        </p:blipFill>
        <p:spPr>
          <a:xfrm>
            <a:off x="1398315" y="989928"/>
            <a:ext cx="6347367" cy="304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Early Surface Decoupling Across the East?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E6ADC0-838A-4744-94E6-973A9F559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0" t="93288" b="1914"/>
          <a:stretch/>
        </p:blipFill>
        <p:spPr>
          <a:xfrm>
            <a:off x="1970201" y="3938167"/>
            <a:ext cx="5775479" cy="294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172303" y="4358386"/>
            <a:ext cx="87705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Lower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sz="1700" dirty="0">
                <a:latin typeface="Arial"/>
                <a:cs typeface="Arial"/>
              </a:rPr>
              <a:t>CAPE magnitudes are more pronounced at 00Z valid times than at 12Z valid times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47D3E9-1569-BF4E-B61C-1776D270B248}"/>
              </a:ext>
            </a:extLst>
          </p:cNvPr>
          <p:cNvSpPr txBox="1"/>
          <p:nvPr/>
        </p:nvSpPr>
        <p:spPr>
          <a:xfrm>
            <a:off x="694650" y="1413450"/>
            <a:ext cx="96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41DFBB-E971-0146-9DB7-3FCDA77BF695}"/>
              </a:ext>
            </a:extLst>
          </p:cNvPr>
          <p:cNvSpPr/>
          <p:nvPr/>
        </p:nvSpPr>
        <p:spPr>
          <a:xfrm>
            <a:off x="2715768" y="2084832"/>
            <a:ext cx="158869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9FB3BC-A205-834F-9FAD-BFFEF68FAEB5}"/>
              </a:ext>
            </a:extLst>
          </p:cNvPr>
          <p:cNvSpPr/>
          <p:nvPr/>
        </p:nvSpPr>
        <p:spPr>
          <a:xfrm>
            <a:off x="3511296" y="2090059"/>
            <a:ext cx="158869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7056FD-76ED-2342-9D11-1A6EF8468E1A}"/>
              </a:ext>
            </a:extLst>
          </p:cNvPr>
          <p:cNvSpPr/>
          <p:nvPr/>
        </p:nvSpPr>
        <p:spPr>
          <a:xfrm>
            <a:off x="4279392" y="2084832"/>
            <a:ext cx="158870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ACEDA5-DED4-2049-8CFB-19D269FC266A}"/>
              </a:ext>
            </a:extLst>
          </p:cNvPr>
          <p:cNvSpPr/>
          <p:nvPr/>
        </p:nvSpPr>
        <p:spPr>
          <a:xfrm>
            <a:off x="5038344" y="2084832"/>
            <a:ext cx="158870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A385F7-A873-394A-8231-DEA4F9FA3F1D}"/>
              </a:ext>
            </a:extLst>
          </p:cNvPr>
          <p:cNvSpPr/>
          <p:nvPr/>
        </p:nvSpPr>
        <p:spPr>
          <a:xfrm>
            <a:off x="5815585" y="2084832"/>
            <a:ext cx="158870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C047C3-639A-FD40-BC72-B86A39213E92}"/>
              </a:ext>
            </a:extLst>
          </p:cNvPr>
          <p:cNvSpPr/>
          <p:nvPr/>
        </p:nvSpPr>
        <p:spPr>
          <a:xfrm>
            <a:off x="6583681" y="2093254"/>
            <a:ext cx="158869" cy="13533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Early Surface Decoupling Across the East?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6F6FE-3844-E74B-AACD-82A5FCDA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3698" y="1339077"/>
            <a:ext cx="4331308" cy="30337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8B08EB-A356-464F-AB89-4618D45FE6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9647" y="1338441"/>
            <a:ext cx="4277944" cy="30456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AC1EDC-FAF5-384A-B689-B47D7B1139CE}"/>
              </a:ext>
            </a:extLst>
          </p:cNvPr>
          <p:cNvSpPr txBox="1"/>
          <p:nvPr/>
        </p:nvSpPr>
        <p:spPr>
          <a:xfrm>
            <a:off x="3561145" y="4399566"/>
            <a:ext cx="2021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12Z 26 July 2019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7F906-122B-FF4A-8297-56685124ACDF}"/>
              </a:ext>
            </a:extLst>
          </p:cNvPr>
          <p:cNvSpPr txBox="1"/>
          <p:nvPr/>
        </p:nvSpPr>
        <p:spPr>
          <a:xfrm>
            <a:off x="3239185" y="941109"/>
            <a:ext cx="2682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201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DE7BCF-BBF9-614D-B0BA-C36B43DDDEBB}"/>
              </a:ext>
            </a:extLst>
          </p:cNvPr>
          <p:cNvSpPr txBox="1"/>
          <p:nvPr/>
        </p:nvSpPr>
        <p:spPr>
          <a:xfrm>
            <a:off x="2495550" y="1745853"/>
            <a:ext cx="1199619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Sterling, VA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18Z (F006)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FA6088-6B9C-5E4D-B158-2DED8EF9C28F}"/>
              </a:ext>
            </a:extLst>
          </p:cNvPr>
          <p:cNvSpPr txBox="1"/>
          <p:nvPr/>
        </p:nvSpPr>
        <p:spPr>
          <a:xfrm>
            <a:off x="160552" y="4693455"/>
            <a:ext cx="8921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Both GFS versions were fully mixed out at 18Z and began to cool too quickly by 00Z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3E928-FA33-E648-AEA9-4969F22E82C2}"/>
              </a:ext>
            </a:extLst>
          </p:cNvPr>
          <p:cNvSpPr txBox="1"/>
          <p:nvPr/>
        </p:nvSpPr>
        <p:spPr>
          <a:xfrm>
            <a:off x="7022001" y="1745853"/>
            <a:ext cx="1199619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Sterling, VA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00Z (F012)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4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Early Surface Decoupling Across the East?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BC653-78F4-5D40-AFF4-99CD7DF1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44" y="1268282"/>
            <a:ext cx="5013416" cy="3591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1038FA-6173-D444-9DF5-B74F865CB4BB}"/>
              </a:ext>
            </a:extLst>
          </p:cNvPr>
          <p:cNvSpPr txBox="1"/>
          <p:nvPr/>
        </p:nvSpPr>
        <p:spPr>
          <a:xfrm>
            <a:off x="3057525" y="1684729"/>
            <a:ext cx="155257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Birmingham, AL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F024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546A2-AFA9-1D40-A2CA-20013A595BCF}"/>
              </a:ext>
            </a:extLst>
          </p:cNvPr>
          <p:cNvSpPr txBox="1"/>
          <p:nvPr/>
        </p:nvSpPr>
        <p:spPr>
          <a:xfrm>
            <a:off x="5524160" y="1472753"/>
            <a:ext cx="339131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Finding multiple representative examples in the retrospective soundings was somewhat of a challenge</a:t>
            </a: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91440"/>
            <a:endParaRPr lang="en-US" sz="10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Other potential examples were identified in more unstable environments, but nearby diurnal convection made positive identification somewhat tricky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507144-A2A4-894E-A983-886F4554A14F}"/>
              </a:ext>
            </a:extLst>
          </p:cNvPr>
          <p:cNvSpPr/>
          <p:nvPr/>
        </p:nvSpPr>
        <p:spPr>
          <a:xfrm rot="5400000">
            <a:off x="3314192" y="3542795"/>
            <a:ext cx="257088" cy="192934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54395-CF86-A841-8D32-8086A08940B4}"/>
              </a:ext>
            </a:extLst>
          </p:cNvPr>
          <p:cNvSpPr txBox="1"/>
          <p:nvPr/>
        </p:nvSpPr>
        <p:spPr>
          <a:xfrm>
            <a:off x="1309419" y="958713"/>
            <a:ext cx="2682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201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8C742-7CDB-754B-A196-D3FE6B4B17D8}"/>
              </a:ext>
            </a:extLst>
          </p:cNvPr>
          <p:cNvSpPr txBox="1"/>
          <p:nvPr/>
        </p:nvSpPr>
        <p:spPr>
          <a:xfrm>
            <a:off x="1624106" y="4876145"/>
            <a:ext cx="2273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Init: 00Z 17 August 2019 </a:t>
            </a:r>
          </a:p>
        </p:txBody>
      </p:sp>
    </p:spTree>
    <p:extLst>
      <p:ext uri="{BB962C8B-B14F-4D97-AF65-F5344CB8AC3E}">
        <p14:creationId xmlns:p14="http://schemas.microsoft.com/office/powerpoint/2010/main" val="20453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Summary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9751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GFSv16 strengths for severe weather include: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Better capturing of synoptic forcing features at longer lead times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Better positioning of relevant frontal boundaries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Better positioning of drylines, especially in the medium range</a:t>
            </a:r>
          </a:p>
          <a:p>
            <a:pPr marL="91440"/>
            <a:endParaRPr lang="en-US" sz="12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The primary severe weather related concern with GFSv16 is an exacerbation of a low instability bias that already exists in GFSv15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Factors contributing to the reduction of CAPE in GFSv16: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Drier top-layer soil conditions leads to reductions in available boundary-layer moisture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Overmixing can result in PBLs that are too warm, dry, and deep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Early surface decoupling may be reducing 00Z 2-m temps in the East</a:t>
            </a:r>
          </a:p>
        </p:txBody>
      </p:sp>
    </p:spTree>
    <p:extLst>
      <p:ext uri="{BB962C8B-B14F-4D97-AF65-F5344CB8AC3E}">
        <p14:creationId xmlns:p14="http://schemas.microsoft.com/office/powerpoint/2010/main" val="98423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Synoptic Predictability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dirty="0">
                <a:latin typeface="Arial"/>
                <a:cs typeface="Arial"/>
              </a:rPr>
              <a:t>Init: 00Z 6 April 2020</a:t>
            </a:r>
          </a:p>
          <a:p>
            <a:pPr marL="91440"/>
            <a:r>
              <a:rPr lang="en-US" dirty="0">
                <a:latin typeface="Arial"/>
                <a:cs typeface="Arial"/>
              </a:rPr>
              <a:t>Valid: 00Z 13 April 2020 (F168)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was slightly too progressive, but still progged a potent upper trough posing a threat to the Deep South with 7 days of lead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9265" y="1238553"/>
            <a:ext cx="4582022" cy="35176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Easter Sunday Outbreak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(12–13 April 2020)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59F2A-2A45-1B46-8D14-9DA2FEED903E}"/>
              </a:ext>
            </a:extLst>
          </p:cNvPr>
          <p:cNvSpPr txBox="1"/>
          <p:nvPr/>
        </p:nvSpPr>
        <p:spPr>
          <a:xfrm>
            <a:off x="2616644" y="1342918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41DD8-7D4C-F74F-9A8E-87D3B56EDE69}"/>
              </a:ext>
            </a:extLst>
          </p:cNvPr>
          <p:cNvSpPr txBox="1"/>
          <p:nvPr/>
        </p:nvSpPr>
        <p:spPr>
          <a:xfrm>
            <a:off x="298651" y="1343132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F1E75-DA03-134F-A29E-5F0243285E96}"/>
              </a:ext>
            </a:extLst>
          </p:cNvPr>
          <p:cNvSpPr txBox="1"/>
          <p:nvPr/>
        </p:nvSpPr>
        <p:spPr>
          <a:xfrm>
            <a:off x="2616645" y="3136933"/>
            <a:ext cx="6020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9EA003-48A4-7549-B1F2-EC046EF05730}"/>
              </a:ext>
            </a:extLst>
          </p:cNvPr>
          <p:cNvSpPr txBox="1"/>
          <p:nvPr/>
        </p:nvSpPr>
        <p:spPr>
          <a:xfrm>
            <a:off x="298651" y="3131087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08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Synoptic Predictability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1B4B7-7235-2D43-B2BE-E6661D5982DF}"/>
              </a:ext>
            </a:extLst>
          </p:cNvPr>
          <p:cNvSpPr txBox="1"/>
          <p:nvPr/>
        </p:nvSpPr>
        <p:spPr>
          <a:xfrm>
            <a:off x="4841287" y="2088941"/>
            <a:ext cx="41461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dirty="0">
                <a:latin typeface="Arial"/>
                <a:cs typeface="Arial"/>
              </a:rPr>
              <a:t>Init: 00Z 12 April 2020</a:t>
            </a:r>
          </a:p>
          <a:p>
            <a:pPr marL="91440"/>
            <a:r>
              <a:rPr lang="en-US" dirty="0">
                <a:latin typeface="Arial"/>
                <a:cs typeface="Arial"/>
              </a:rPr>
              <a:t>Valid: 00Z 20 April 2020 (F192)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GFSv15 and GFSv16 correctly progged the timing and position of the shortwave trough</a:t>
            </a:r>
          </a:p>
          <a:p>
            <a:pPr marL="91440"/>
            <a:endParaRPr lang="en-US" sz="120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models forecasted this trough at longer lead times, but GFSv16 was too fast and </a:t>
            </a:r>
          </a:p>
          <a:p>
            <a:pPr marL="91440"/>
            <a:r>
              <a:rPr lang="en-US" dirty="0">
                <a:latin typeface="Arial"/>
                <a:cs typeface="Arial"/>
              </a:rPr>
              <a:t>	GFSv15 was too slow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97681-4C6A-CD44-BEF9-D1B48D74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9265" y="1238553"/>
            <a:ext cx="4582021" cy="35176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8C433-EA50-F241-99EE-0B61481C0804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Southeast Moderate Risk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(19–20 April 2020)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59F2A-2A45-1B46-8D14-9DA2FEED903E}"/>
              </a:ext>
            </a:extLst>
          </p:cNvPr>
          <p:cNvSpPr txBox="1"/>
          <p:nvPr/>
        </p:nvSpPr>
        <p:spPr>
          <a:xfrm>
            <a:off x="2616644" y="1342918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41DD8-7D4C-F74F-9A8E-87D3B56EDE69}"/>
              </a:ext>
            </a:extLst>
          </p:cNvPr>
          <p:cNvSpPr txBox="1"/>
          <p:nvPr/>
        </p:nvSpPr>
        <p:spPr>
          <a:xfrm>
            <a:off x="298651" y="1343132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F1E75-DA03-134F-A29E-5F0243285E96}"/>
              </a:ext>
            </a:extLst>
          </p:cNvPr>
          <p:cNvSpPr txBox="1"/>
          <p:nvPr/>
        </p:nvSpPr>
        <p:spPr>
          <a:xfrm>
            <a:off x="2616645" y="3136933"/>
            <a:ext cx="6020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9EA003-48A4-7549-B1F2-EC046EF05730}"/>
              </a:ext>
            </a:extLst>
          </p:cNvPr>
          <p:cNvSpPr txBox="1"/>
          <p:nvPr/>
        </p:nvSpPr>
        <p:spPr>
          <a:xfrm>
            <a:off x="298651" y="3131087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6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Severe Weather: Strengths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72" y="1123036"/>
            <a:ext cx="8733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Improved synoptic predictability can highlight some severe weather threats earlier than GFSv15 </a:t>
            </a:r>
          </a:p>
          <a:p>
            <a:pPr marL="457200" indent="-36576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Handles the position of relevant frontal boundaries better</a:t>
            </a:r>
          </a:p>
          <a:p>
            <a:pPr marL="91440"/>
            <a:endParaRPr lang="en-US" sz="20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Tends to have better dryline positions</a:t>
            </a:r>
          </a:p>
        </p:txBody>
      </p:sp>
    </p:spTree>
    <p:extLst>
      <p:ext uri="{BB962C8B-B14F-4D97-AF65-F5344CB8AC3E}">
        <p14:creationId xmlns:p14="http://schemas.microsoft.com/office/powerpoint/2010/main" val="145421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Positioning of Frontal Boundaries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528" y="1073944"/>
            <a:ext cx="4085194" cy="40529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443033" y="3459018"/>
            <a:ext cx="1267512" cy="1431637"/>
            <a:chOff x="3443033" y="3459018"/>
            <a:chExt cx="1267512" cy="1431637"/>
          </a:xfrm>
        </p:grpSpPr>
        <p:sp>
          <p:nvSpPr>
            <p:cNvPr id="18" name="Freeform 17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42489" y="1395231"/>
            <a:ext cx="1267512" cy="1431637"/>
            <a:chOff x="3443033" y="3459018"/>
            <a:chExt cx="1267512" cy="1431637"/>
          </a:xfrm>
        </p:grpSpPr>
        <p:sp>
          <p:nvSpPr>
            <p:cNvPr id="27" name="Freeform 26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77302" y="1395231"/>
            <a:ext cx="1267512" cy="1431637"/>
            <a:chOff x="3443033" y="3459018"/>
            <a:chExt cx="1267512" cy="1431637"/>
          </a:xfrm>
        </p:grpSpPr>
        <p:sp>
          <p:nvSpPr>
            <p:cNvPr id="30" name="Freeform 29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5FADF80-D874-C841-9AF6-3D84969780E4}"/>
              </a:ext>
            </a:extLst>
          </p:cNvPr>
          <p:cNvSpPr txBox="1"/>
          <p:nvPr/>
        </p:nvSpPr>
        <p:spPr>
          <a:xfrm>
            <a:off x="4841287" y="2069891"/>
            <a:ext cx="4146155" cy="317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00Z 6 February 2020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12Z 7 February 2020 (F036)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GFSv16 forecasts for the Mid-Atlantic Severe event consistently forecasted the warm front position better than GFSv15</a:t>
            </a:r>
          </a:p>
          <a:p>
            <a:pPr marL="91440"/>
            <a:endParaRPr lang="en-US" sz="1050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Frontal position and 2-m temps were identified as important factors in the northward extent of convection  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	(see 2/13/20 MEG presentation)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54C604-F38B-084B-B8DD-57939DAB3A4E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Mid-Atlantic Severe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(7 February 2020)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5-Point Star 33">
            <a:extLst>
              <a:ext uri="{FF2B5EF4-FFF2-40B4-BE49-F238E27FC236}">
                <a16:creationId xmlns:a16="http://schemas.microsoft.com/office/drawing/2014/main" id="{34554E99-8194-CF41-B331-884795D4F671}"/>
              </a:ext>
            </a:extLst>
          </p:cNvPr>
          <p:cNvSpPr/>
          <p:nvPr/>
        </p:nvSpPr>
        <p:spPr>
          <a:xfrm>
            <a:off x="2176974" y="1334494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2A34E72B-00D9-9941-8B47-99ACF1AAFD50}"/>
              </a:ext>
            </a:extLst>
          </p:cNvPr>
          <p:cNvSpPr/>
          <p:nvPr/>
        </p:nvSpPr>
        <p:spPr>
          <a:xfrm>
            <a:off x="4228461" y="1334494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8D7F8F32-0161-694E-ADB0-61B15562D573}"/>
              </a:ext>
            </a:extLst>
          </p:cNvPr>
          <p:cNvSpPr/>
          <p:nvPr/>
        </p:nvSpPr>
        <p:spPr>
          <a:xfrm>
            <a:off x="4228461" y="3398281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2942E5-5EB7-6240-AAC3-F8ED527C0DF5}"/>
              </a:ext>
            </a:extLst>
          </p:cNvPr>
          <p:cNvSpPr txBox="1"/>
          <p:nvPr/>
        </p:nvSpPr>
        <p:spPr>
          <a:xfrm>
            <a:off x="2722108" y="1167450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C4ABE5-44C1-C349-8F7A-9887D88CCFC2}"/>
              </a:ext>
            </a:extLst>
          </p:cNvPr>
          <p:cNvSpPr txBox="1"/>
          <p:nvPr/>
        </p:nvSpPr>
        <p:spPr>
          <a:xfrm>
            <a:off x="662265" y="1167450"/>
            <a:ext cx="90478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07F06E-4A1D-D847-B67C-60EA570856D3}"/>
              </a:ext>
            </a:extLst>
          </p:cNvPr>
          <p:cNvSpPr txBox="1"/>
          <p:nvPr/>
        </p:nvSpPr>
        <p:spPr>
          <a:xfrm>
            <a:off x="2722109" y="3222596"/>
            <a:ext cx="596360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D23407-F27E-2643-9270-B4890879A558}"/>
              </a:ext>
            </a:extLst>
          </p:cNvPr>
          <p:cNvSpPr txBox="1"/>
          <p:nvPr/>
        </p:nvSpPr>
        <p:spPr>
          <a:xfrm>
            <a:off x="662265" y="3239328"/>
            <a:ext cx="974855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v16 - v15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Improved Positioning of Frontal Boundaries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FADF80-D874-C841-9AF6-3D84969780E4}"/>
              </a:ext>
            </a:extLst>
          </p:cNvPr>
          <p:cNvSpPr txBox="1"/>
          <p:nvPr/>
        </p:nvSpPr>
        <p:spPr>
          <a:xfrm>
            <a:off x="4841287" y="2069891"/>
            <a:ext cx="414615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1700" dirty="0">
                <a:latin typeface="Arial"/>
                <a:cs typeface="Arial"/>
              </a:rPr>
              <a:t>Init: 00Z 6 February 2020</a:t>
            </a:r>
          </a:p>
          <a:p>
            <a:pPr marL="91440"/>
            <a:r>
              <a:rPr lang="en-US" sz="1700" dirty="0">
                <a:latin typeface="Arial"/>
                <a:cs typeface="Arial"/>
              </a:rPr>
              <a:t>Valid: 12Z 7 February 2020 (F036)</a:t>
            </a:r>
          </a:p>
          <a:p>
            <a:pPr marL="91440"/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Sounding at Brookhaven, NY (OKX) shows a clear improvement in the low-level T/Td profiles from GFSv16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Warm front had advanced to the north of OKX in GFSv15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54C604-F38B-084B-B8DD-57939DAB3A4E}"/>
              </a:ext>
            </a:extLst>
          </p:cNvPr>
          <p:cNvSpPr txBox="1"/>
          <p:nvPr/>
        </p:nvSpPr>
        <p:spPr>
          <a:xfrm>
            <a:off x="5071578" y="1139336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Mid-Atlantic Severe</a:t>
            </a:r>
          </a:p>
          <a:p>
            <a:pPr algn="ctr"/>
            <a:r>
              <a:rPr lang="en-US" sz="2200" b="1" dirty="0">
                <a:latin typeface="Arial"/>
                <a:cs typeface="Arial"/>
              </a:rPr>
              <a:t>(7 February 2020)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DA51-BC82-0E46-90A9-8635EEE92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58" y="1426722"/>
            <a:ext cx="4818624" cy="34879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C489AC-3DE3-154B-8B77-02736D75FEF5}"/>
              </a:ext>
            </a:extLst>
          </p:cNvPr>
          <p:cNvSpPr txBox="1"/>
          <p:nvPr/>
        </p:nvSpPr>
        <p:spPr>
          <a:xfrm>
            <a:off x="562987" y="1898542"/>
            <a:ext cx="129062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Brookhaven, NY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85289-2DB2-D04D-B68F-B30E1615C68C}"/>
              </a:ext>
            </a:extLst>
          </p:cNvPr>
          <p:cNvSpPr txBox="1"/>
          <p:nvPr/>
        </p:nvSpPr>
        <p:spPr>
          <a:xfrm>
            <a:off x="896856" y="1058387"/>
            <a:ext cx="2682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201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GFSv15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GFSv16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69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59951</TotalTime>
  <Words>2671</Words>
  <Application>Microsoft Macintosh PowerPoint</Application>
  <PresentationFormat>On-screen Show (16:9)</PresentationFormat>
  <Paragraphs>478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Logan Dawson</cp:lastModifiedBy>
  <cp:revision>891</cp:revision>
  <dcterms:created xsi:type="dcterms:W3CDTF">2019-12-12T20:05:14Z</dcterms:created>
  <dcterms:modified xsi:type="dcterms:W3CDTF">2021-03-17T21:24:04Z</dcterms:modified>
</cp:coreProperties>
</file>