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26" r:id="rId2"/>
    <p:sldId id="295" r:id="rId3"/>
    <p:sldId id="567" r:id="rId4"/>
    <p:sldId id="607" r:id="rId5"/>
    <p:sldId id="572" r:id="rId6"/>
    <p:sldId id="615" r:id="rId7"/>
    <p:sldId id="620" r:id="rId8"/>
    <p:sldId id="612" r:id="rId9"/>
    <p:sldId id="670" r:id="rId10"/>
    <p:sldId id="711" r:id="rId11"/>
    <p:sldId id="713" r:id="rId12"/>
    <p:sldId id="714" r:id="rId13"/>
    <p:sldId id="674" r:id="rId14"/>
    <p:sldId id="675" r:id="rId15"/>
    <p:sldId id="676" r:id="rId16"/>
    <p:sldId id="715" r:id="rId17"/>
    <p:sldId id="600" r:id="rId18"/>
    <p:sldId id="576" r:id="rId19"/>
    <p:sldId id="628" r:id="rId20"/>
    <p:sldId id="721" r:id="rId21"/>
    <p:sldId id="630" r:id="rId22"/>
    <p:sldId id="631" r:id="rId23"/>
    <p:sldId id="621" r:id="rId24"/>
    <p:sldId id="622" r:id="rId25"/>
    <p:sldId id="623" r:id="rId26"/>
    <p:sldId id="624" r:id="rId27"/>
    <p:sldId id="632" r:id="rId28"/>
    <p:sldId id="633" r:id="rId29"/>
    <p:sldId id="636" r:id="rId30"/>
    <p:sldId id="716" r:id="rId31"/>
    <p:sldId id="717" r:id="rId32"/>
    <p:sldId id="601" r:id="rId33"/>
    <p:sldId id="523" r:id="rId34"/>
    <p:sldId id="534" r:id="rId35"/>
    <p:sldId id="640" r:id="rId36"/>
    <p:sldId id="642" r:id="rId37"/>
    <p:sldId id="643" r:id="rId38"/>
    <p:sldId id="644" r:id="rId39"/>
    <p:sldId id="730" r:id="rId40"/>
    <p:sldId id="648" r:id="rId41"/>
    <p:sldId id="649" r:id="rId42"/>
    <p:sldId id="651" r:id="rId43"/>
    <p:sldId id="656" r:id="rId44"/>
    <p:sldId id="709" r:id="rId45"/>
    <p:sldId id="710" r:id="rId46"/>
    <p:sldId id="731" r:id="rId47"/>
    <p:sldId id="722" r:id="rId48"/>
    <p:sldId id="723" r:id="rId49"/>
    <p:sldId id="724" r:id="rId50"/>
    <p:sldId id="726" r:id="rId51"/>
    <p:sldId id="729" r:id="rId52"/>
    <p:sldId id="602" r:id="rId53"/>
    <p:sldId id="524" r:id="rId54"/>
    <p:sldId id="658" r:id="rId55"/>
    <p:sldId id="659" r:id="rId56"/>
    <p:sldId id="733" r:id="rId57"/>
    <p:sldId id="660" r:id="rId58"/>
    <p:sldId id="663" r:id="rId59"/>
    <p:sldId id="732" r:id="rId60"/>
    <p:sldId id="664" r:id="rId61"/>
    <p:sldId id="718" r:id="rId62"/>
    <p:sldId id="720" r:id="rId63"/>
    <p:sldId id="719" r:id="rId64"/>
    <p:sldId id="604" r:id="rId65"/>
    <p:sldId id="583" r:id="rId66"/>
    <p:sldId id="584" r:id="rId67"/>
    <p:sldId id="678" r:id="rId68"/>
    <p:sldId id="679" r:id="rId69"/>
    <p:sldId id="680" r:id="rId70"/>
    <p:sldId id="681" r:id="rId71"/>
    <p:sldId id="682" r:id="rId72"/>
    <p:sldId id="683" r:id="rId73"/>
    <p:sldId id="690" r:id="rId74"/>
    <p:sldId id="684" r:id="rId75"/>
    <p:sldId id="685" r:id="rId76"/>
    <p:sldId id="686" r:id="rId77"/>
    <p:sldId id="687" r:id="rId78"/>
    <p:sldId id="688" r:id="rId79"/>
    <p:sldId id="692" r:id="rId80"/>
    <p:sldId id="693" r:id="rId81"/>
    <p:sldId id="605" r:id="rId82"/>
    <p:sldId id="587" r:id="rId83"/>
    <p:sldId id="588" r:id="rId84"/>
    <p:sldId id="694" r:id="rId85"/>
    <p:sldId id="695" r:id="rId86"/>
    <p:sldId id="696" r:id="rId87"/>
    <p:sldId id="697" r:id="rId88"/>
    <p:sldId id="698" r:id="rId89"/>
    <p:sldId id="699" r:id="rId90"/>
    <p:sldId id="700" r:id="rId91"/>
    <p:sldId id="701" r:id="rId92"/>
    <p:sldId id="702" r:id="rId9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A65D"/>
    <a:srgbClr val="EDF0F2"/>
    <a:srgbClr val="CD0004"/>
    <a:srgbClr val="C20105"/>
    <a:srgbClr val="437BF5"/>
    <a:srgbClr val="2A8FE3"/>
    <a:srgbClr val="5ECFE0"/>
    <a:srgbClr val="5FD1E3"/>
    <a:srgbClr val="EFA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8" autoAdjust="0"/>
    <p:restoredTop sz="96703" autoAdjust="0"/>
  </p:normalViewPr>
  <p:slideViewPr>
    <p:cSldViewPr snapToGrid="0" snapToObjects="1">
      <p:cViewPr varScale="1">
        <p:scale>
          <a:sx n="116" d="100"/>
          <a:sy n="116" d="100"/>
        </p:scale>
        <p:origin x="624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2.png"/><Relationship Id="rId7" Type="http://schemas.openxmlformats.org/officeDocument/2006/relationships/image" Target="../media/image6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Relationship Id="rId9" Type="http://schemas.openxmlformats.org/officeDocument/2006/relationships/image" Target="../media/image70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2.png"/><Relationship Id="rId7" Type="http://schemas.openxmlformats.org/officeDocument/2006/relationships/image" Target="../media/image8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86.gif"/><Relationship Id="rId9" Type="http://schemas.openxmlformats.org/officeDocument/2006/relationships/image" Target="../media/image91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noFill/>
          <a:ln w="28575" cmpd="sng">
            <a:solidFill>
              <a:srgbClr val="226B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23" name="Picture 22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24" name="Oval 23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25" name="Picture 24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442703"/>
            <a:ext cx="9156633" cy="4770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GFSv16 Case Studies: Severe Weather</a:t>
            </a:r>
            <a:endParaRPr lang="en-US" sz="2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1986" y="4084871"/>
            <a:ext cx="916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Chris </a:t>
            </a:r>
            <a:r>
              <a:rPr lang="en-US" sz="2000" b="1" dirty="0" err="1" smtClean="0">
                <a:latin typeface="Arial"/>
                <a:cs typeface="Arial"/>
              </a:rPr>
              <a:t>MacIntosh</a:t>
            </a:r>
            <a: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  <a:t/>
            </a:r>
            <a:b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267ECD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sz="2000" b="1" dirty="0" smtClean="0">
                <a:solidFill>
                  <a:srgbClr val="267ECD"/>
                </a:solidFill>
                <a:latin typeface="Arial"/>
                <a:cs typeface="Arial"/>
              </a:rPr>
              <a:t>3 September 2020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2"/>
          <a:stretch/>
        </p:blipFill>
        <p:spPr>
          <a:xfrm>
            <a:off x="440529" y="1253778"/>
            <a:ext cx="5496317" cy="2760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8" t="49575"/>
          <a:stretch/>
        </p:blipFill>
        <p:spPr>
          <a:xfrm>
            <a:off x="5936845" y="1180140"/>
            <a:ext cx="2794675" cy="2764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529" y="134557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5468" y="134557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0407" y="134031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 smtClean="0">
                <a:latin typeface="Arial"/>
                <a:cs typeface="Arial"/>
              </a:rPr>
              <a:t>Anl</a:t>
            </a:r>
            <a:r>
              <a:rPr lang="en-US" sz="1500" b="1" dirty="0" smtClean="0">
                <a:latin typeface="Arial"/>
                <a:cs typeface="Arial"/>
              </a:rPr>
              <a:t>.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correctly forecasted the strength of the low than GFSv16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SLP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5" cy="40569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0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correctly forecasted the strength of the low than GFSv16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SLP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5" cy="40569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93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GFSv15 more correctly forecasted the strength of the low than GFSv16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SLP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5" cy="40569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05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forecasted the strength of the low than </a:t>
            </a:r>
            <a:r>
              <a:rPr lang="en-US" dirty="0" smtClean="0">
                <a:latin typeface="Arial"/>
                <a:cs typeface="Arial"/>
              </a:rPr>
              <a:t>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>
                <a:latin typeface="Arial"/>
                <a:cs typeface="Arial"/>
              </a:rPr>
              <a:t>forecasted correct position/orientation of cold and stationary fronts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6" cy="40569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43033" y="3459018"/>
            <a:ext cx="1267512" cy="1431637"/>
            <a:chOff x="3443033" y="3459018"/>
            <a:chExt cx="1267512" cy="1431637"/>
          </a:xfrm>
        </p:grpSpPr>
        <p:sp>
          <p:nvSpPr>
            <p:cNvPr id="18" name="Freeform 17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42489" y="1395231"/>
            <a:ext cx="1267512" cy="1431637"/>
            <a:chOff x="3443033" y="3459018"/>
            <a:chExt cx="1267512" cy="1431637"/>
          </a:xfrm>
        </p:grpSpPr>
        <p:sp>
          <p:nvSpPr>
            <p:cNvPr id="27" name="Freeform 26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77302" y="1395231"/>
            <a:ext cx="1267512" cy="1431637"/>
            <a:chOff x="3443033" y="3459018"/>
            <a:chExt cx="1267512" cy="1431637"/>
          </a:xfrm>
        </p:grpSpPr>
        <p:sp>
          <p:nvSpPr>
            <p:cNvPr id="30" name="Freeform 29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95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forecasted the strength of the low than 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position/orientation of cold and stationary fronts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6" cy="40569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43033" y="3459018"/>
            <a:ext cx="1267512" cy="1431637"/>
            <a:chOff x="3443033" y="3459018"/>
            <a:chExt cx="1267512" cy="1431637"/>
          </a:xfrm>
        </p:grpSpPr>
        <p:sp>
          <p:nvSpPr>
            <p:cNvPr id="18" name="Freeform 17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42489" y="1395231"/>
            <a:ext cx="1267512" cy="1431637"/>
            <a:chOff x="3443033" y="3459018"/>
            <a:chExt cx="1267512" cy="1431637"/>
          </a:xfrm>
        </p:grpSpPr>
        <p:sp>
          <p:nvSpPr>
            <p:cNvPr id="27" name="Freeform 26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77302" y="1395231"/>
            <a:ext cx="1267512" cy="1431637"/>
            <a:chOff x="3443033" y="3459018"/>
            <a:chExt cx="1267512" cy="1431637"/>
          </a:xfrm>
        </p:grpSpPr>
        <p:sp>
          <p:nvSpPr>
            <p:cNvPr id="30" name="Freeform 29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39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forecasted the strength of the low than 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position/orientation of cold and stationary fronts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5" cy="40569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10383" y="250370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768" y="25037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0383" y="456956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0768" y="456955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43033" y="3459018"/>
            <a:ext cx="1267512" cy="1431637"/>
            <a:chOff x="3443033" y="3459018"/>
            <a:chExt cx="1267512" cy="1431637"/>
          </a:xfrm>
        </p:grpSpPr>
        <p:sp>
          <p:nvSpPr>
            <p:cNvPr id="18" name="Freeform 17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42489" y="1395231"/>
            <a:ext cx="1267512" cy="1431637"/>
            <a:chOff x="3443033" y="3459018"/>
            <a:chExt cx="1267512" cy="1431637"/>
          </a:xfrm>
        </p:grpSpPr>
        <p:sp>
          <p:nvSpPr>
            <p:cNvPr id="27" name="Freeform 26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77302" y="1395231"/>
            <a:ext cx="1267512" cy="1431637"/>
            <a:chOff x="3443033" y="3459018"/>
            <a:chExt cx="1267512" cy="1431637"/>
          </a:xfrm>
        </p:grpSpPr>
        <p:sp>
          <p:nvSpPr>
            <p:cNvPr id="30" name="Freeform 29"/>
            <p:cNvSpPr/>
            <p:nvPr/>
          </p:nvSpPr>
          <p:spPr>
            <a:xfrm>
              <a:off x="3443033" y="3736109"/>
              <a:ext cx="450094" cy="1154546"/>
            </a:xfrm>
            <a:custGeom>
              <a:avLst/>
              <a:gdLst>
                <a:gd name="connsiteX0" fmla="*/ 450094 w 450094"/>
                <a:gd name="connsiteY0" fmla="*/ 0 h 1154546"/>
                <a:gd name="connsiteX1" fmla="*/ 366967 w 450094"/>
                <a:gd name="connsiteY1" fmla="*/ 50800 h 1154546"/>
                <a:gd name="connsiteX2" fmla="*/ 348494 w 450094"/>
                <a:gd name="connsiteY2" fmla="*/ 129309 h 1154546"/>
                <a:gd name="connsiteX3" fmla="*/ 233040 w 450094"/>
                <a:gd name="connsiteY3" fmla="*/ 217055 h 1154546"/>
                <a:gd name="connsiteX4" fmla="*/ 200712 w 450094"/>
                <a:gd name="connsiteY4" fmla="*/ 295564 h 1154546"/>
                <a:gd name="connsiteX5" fmla="*/ 200712 w 450094"/>
                <a:gd name="connsiteY5" fmla="*/ 415637 h 1154546"/>
                <a:gd name="connsiteX6" fmla="*/ 154531 w 450094"/>
                <a:gd name="connsiteY6" fmla="*/ 535709 h 1154546"/>
                <a:gd name="connsiteX7" fmla="*/ 66785 w 450094"/>
                <a:gd name="connsiteY7" fmla="*/ 660400 h 1154546"/>
                <a:gd name="connsiteX8" fmla="*/ 2131 w 450094"/>
                <a:gd name="connsiteY8" fmla="*/ 822037 h 1154546"/>
                <a:gd name="connsiteX9" fmla="*/ 62167 w 450094"/>
                <a:gd name="connsiteY9" fmla="*/ 845128 h 1154546"/>
                <a:gd name="connsiteX10" fmla="*/ 80640 w 450094"/>
                <a:gd name="connsiteY10" fmla="*/ 900546 h 1154546"/>
                <a:gd name="connsiteX11" fmla="*/ 2131 w 450094"/>
                <a:gd name="connsiteY11" fmla="*/ 1034473 h 1154546"/>
                <a:gd name="connsiteX12" fmla="*/ 20603 w 450094"/>
                <a:gd name="connsiteY12" fmla="*/ 1112982 h 1154546"/>
                <a:gd name="connsiteX13" fmla="*/ 2131 w 450094"/>
                <a:gd name="connsiteY13" fmla="*/ 1154546 h 11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094" h="1154546">
                  <a:moveTo>
                    <a:pt x="450094" y="0"/>
                  </a:moveTo>
                  <a:cubicBezTo>
                    <a:pt x="416997" y="14624"/>
                    <a:pt x="383900" y="29248"/>
                    <a:pt x="366967" y="50800"/>
                  </a:cubicBezTo>
                  <a:cubicBezTo>
                    <a:pt x="350034" y="72352"/>
                    <a:pt x="370815" y="101600"/>
                    <a:pt x="348494" y="129309"/>
                  </a:cubicBezTo>
                  <a:cubicBezTo>
                    <a:pt x="326173" y="157018"/>
                    <a:pt x="257670" y="189346"/>
                    <a:pt x="233040" y="217055"/>
                  </a:cubicBezTo>
                  <a:cubicBezTo>
                    <a:pt x="208410" y="244764"/>
                    <a:pt x="206100" y="262467"/>
                    <a:pt x="200712" y="295564"/>
                  </a:cubicBezTo>
                  <a:cubicBezTo>
                    <a:pt x="195324" y="328661"/>
                    <a:pt x="208409" y="375613"/>
                    <a:pt x="200712" y="415637"/>
                  </a:cubicBezTo>
                  <a:cubicBezTo>
                    <a:pt x="193015" y="455661"/>
                    <a:pt x="176852" y="494915"/>
                    <a:pt x="154531" y="535709"/>
                  </a:cubicBezTo>
                  <a:cubicBezTo>
                    <a:pt x="132210" y="576503"/>
                    <a:pt x="92185" y="612679"/>
                    <a:pt x="66785" y="660400"/>
                  </a:cubicBezTo>
                  <a:cubicBezTo>
                    <a:pt x="41385" y="708121"/>
                    <a:pt x="2901" y="791249"/>
                    <a:pt x="2131" y="822037"/>
                  </a:cubicBezTo>
                  <a:cubicBezTo>
                    <a:pt x="1361" y="852825"/>
                    <a:pt x="49082" y="832043"/>
                    <a:pt x="62167" y="845128"/>
                  </a:cubicBezTo>
                  <a:cubicBezTo>
                    <a:pt x="75252" y="858213"/>
                    <a:pt x="90646" y="868989"/>
                    <a:pt x="80640" y="900546"/>
                  </a:cubicBezTo>
                  <a:cubicBezTo>
                    <a:pt x="70634" y="932103"/>
                    <a:pt x="12137" y="999067"/>
                    <a:pt x="2131" y="1034473"/>
                  </a:cubicBezTo>
                  <a:cubicBezTo>
                    <a:pt x="-7875" y="1069879"/>
                    <a:pt x="20603" y="1092970"/>
                    <a:pt x="20603" y="1112982"/>
                  </a:cubicBezTo>
                  <a:cubicBezTo>
                    <a:pt x="20603" y="1132994"/>
                    <a:pt x="11367" y="1143770"/>
                    <a:pt x="2131" y="1154546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83891" y="3459018"/>
              <a:ext cx="826654" cy="277091"/>
            </a:xfrm>
            <a:custGeom>
              <a:avLst/>
              <a:gdLst>
                <a:gd name="connsiteX0" fmla="*/ 0 w 826654"/>
                <a:gd name="connsiteY0" fmla="*/ 277091 h 277091"/>
                <a:gd name="connsiteX1" fmla="*/ 341745 w 826654"/>
                <a:gd name="connsiteY1" fmla="*/ 203200 h 277091"/>
                <a:gd name="connsiteX2" fmla="*/ 374073 w 826654"/>
                <a:gd name="connsiteY2" fmla="*/ 152400 h 277091"/>
                <a:gd name="connsiteX3" fmla="*/ 457200 w 826654"/>
                <a:gd name="connsiteY3" fmla="*/ 101600 h 277091"/>
                <a:gd name="connsiteX4" fmla="*/ 526473 w 826654"/>
                <a:gd name="connsiteY4" fmla="*/ 101600 h 277091"/>
                <a:gd name="connsiteX5" fmla="*/ 581891 w 826654"/>
                <a:gd name="connsiteY5" fmla="*/ 83127 h 277091"/>
                <a:gd name="connsiteX6" fmla="*/ 660400 w 826654"/>
                <a:gd name="connsiteY6" fmla="*/ 36946 h 277091"/>
                <a:gd name="connsiteX7" fmla="*/ 826654 w 826654"/>
                <a:gd name="connsiteY7" fmla="*/ 0 h 277091"/>
                <a:gd name="connsiteX8" fmla="*/ 826654 w 826654"/>
                <a:gd name="connsiteY8" fmla="*/ 0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654" h="277091">
                  <a:moveTo>
                    <a:pt x="0" y="277091"/>
                  </a:moveTo>
                  <a:cubicBezTo>
                    <a:pt x="139699" y="250536"/>
                    <a:pt x="279399" y="223982"/>
                    <a:pt x="341745" y="203200"/>
                  </a:cubicBezTo>
                  <a:cubicBezTo>
                    <a:pt x="404091" y="182418"/>
                    <a:pt x="354831" y="169333"/>
                    <a:pt x="374073" y="152400"/>
                  </a:cubicBezTo>
                  <a:cubicBezTo>
                    <a:pt x="393315" y="135467"/>
                    <a:pt x="431800" y="110067"/>
                    <a:pt x="457200" y="101600"/>
                  </a:cubicBezTo>
                  <a:cubicBezTo>
                    <a:pt x="482600" y="93133"/>
                    <a:pt x="505691" y="104679"/>
                    <a:pt x="526473" y="101600"/>
                  </a:cubicBezTo>
                  <a:cubicBezTo>
                    <a:pt x="547255" y="98521"/>
                    <a:pt x="559570" y="93903"/>
                    <a:pt x="581891" y="83127"/>
                  </a:cubicBezTo>
                  <a:cubicBezTo>
                    <a:pt x="604212" y="72351"/>
                    <a:pt x="619606" y="50801"/>
                    <a:pt x="660400" y="36946"/>
                  </a:cubicBezTo>
                  <a:cubicBezTo>
                    <a:pt x="701194" y="23091"/>
                    <a:pt x="826654" y="0"/>
                    <a:pt x="826654" y="0"/>
                  </a:cubicBezTo>
                  <a:lnTo>
                    <a:pt x="826654" y="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57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forecasted the strength of the low than 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position/orientation of cold and stationary fronts 24 h before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GFSv15/16 both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 smtClean="0">
                <a:latin typeface="Arial"/>
                <a:cs typeface="Arial"/>
              </a:rPr>
              <a:t>surface-based </a:t>
            </a:r>
            <a:r>
              <a:rPr lang="en-US" dirty="0" smtClean="0">
                <a:latin typeface="Arial"/>
                <a:cs typeface="Arial"/>
              </a:rPr>
              <a:t>CAPE (SBCAPE)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Surface-based 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5" cy="405693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6926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7310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6926" y="32116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310" y="321159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77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studies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5" y="1809063"/>
            <a:ext cx="4723303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 (Mar 2-3, 2020)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57" y="1080063"/>
            <a:ext cx="5543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forecasted cutoff </a:t>
            </a:r>
            <a:r>
              <a:rPr lang="en-US" dirty="0" smtClean="0">
                <a:latin typeface="Arial"/>
                <a:cs typeface="Arial"/>
              </a:rPr>
              <a:t>over Baja Peninsula more correctly and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forecasted zonal flow over the eastern US more correctly and consistently than GFSv15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3" cy="37834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</a:t>
            </a:r>
            <a:r>
              <a:rPr lang="en-US" sz="2200" dirty="0" smtClean="0">
                <a:latin typeface="Arial"/>
                <a:cs typeface="Arial"/>
              </a:rPr>
              <a:t>studies: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5" y="1486722"/>
            <a:ext cx="4433853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cutoff over Baja Peninsula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zonal flow over the eastern US more correctly and consistently than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3" cy="37834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9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cutoff over Baja Peninsula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zonal flow over the eastern US more correctly and consistently than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2" cy="37834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8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cutoff over Baja Peninsula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zonal flow over the eastern US more correctly and consistently than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2" cy="37834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57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WPC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68282"/>
            <a:ext cx="5042851" cy="378888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19055052">
            <a:off x="2832768" y="2585298"/>
            <a:ext cx="1412725" cy="1342238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orientation/position of </a:t>
            </a:r>
            <a:r>
              <a:rPr lang="en-US" dirty="0" smtClean="0">
                <a:latin typeface="Arial"/>
                <a:cs typeface="Arial"/>
              </a:rPr>
              <a:t>stationary </a:t>
            </a:r>
            <a:r>
              <a:rPr lang="en-US" dirty="0">
                <a:latin typeface="Arial"/>
                <a:cs typeface="Arial"/>
              </a:rPr>
              <a:t>front at F120,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5" cy="39967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3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3778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82240" y="3575125"/>
            <a:ext cx="1394908" cy="871396"/>
            <a:chOff x="2682240" y="3575125"/>
            <a:chExt cx="1394908" cy="871396"/>
          </a:xfrm>
        </p:grpSpPr>
        <p:sp>
          <p:nvSpPr>
            <p:cNvPr id="27" name="Freeform 26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82240" y="1535093"/>
            <a:ext cx="1394908" cy="871396"/>
            <a:chOff x="2682240" y="3575125"/>
            <a:chExt cx="1394908" cy="871396"/>
          </a:xfrm>
        </p:grpSpPr>
        <p:sp>
          <p:nvSpPr>
            <p:cNvPr id="30" name="Freeform 29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6926" y="1535093"/>
            <a:ext cx="1394908" cy="871396"/>
            <a:chOff x="2682240" y="3575125"/>
            <a:chExt cx="1394908" cy="871396"/>
          </a:xfrm>
        </p:grpSpPr>
        <p:sp>
          <p:nvSpPr>
            <p:cNvPr id="33" name="Freeform 32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30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orientation/position of </a:t>
            </a:r>
            <a:r>
              <a:rPr lang="en-US" dirty="0" smtClean="0">
                <a:latin typeface="Arial"/>
                <a:cs typeface="Arial"/>
              </a:rPr>
              <a:t>stationary </a:t>
            </a:r>
            <a:r>
              <a:rPr lang="en-US" dirty="0">
                <a:latin typeface="Arial"/>
                <a:cs typeface="Arial"/>
              </a:rPr>
              <a:t>front at F120,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5" cy="39967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3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3778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82240" y="3575125"/>
            <a:ext cx="1394908" cy="871396"/>
            <a:chOff x="2682240" y="3575125"/>
            <a:chExt cx="1394908" cy="871396"/>
          </a:xfrm>
        </p:grpSpPr>
        <p:sp>
          <p:nvSpPr>
            <p:cNvPr id="27" name="Freeform 26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82240" y="1535093"/>
            <a:ext cx="1394908" cy="871396"/>
            <a:chOff x="2682240" y="3575125"/>
            <a:chExt cx="1394908" cy="871396"/>
          </a:xfrm>
        </p:grpSpPr>
        <p:sp>
          <p:nvSpPr>
            <p:cNvPr id="30" name="Freeform 29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6926" y="1535093"/>
            <a:ext cx="1394908" cy="871396"/>
            <a:chOff x="2682240" y="3575125"/>
            <a:chExt cx="1394908" cy="871396"/>
          </a:xfrm>
        </p:grpSpPr>
        <p:sp>
          <p:nvSpPr>
            <p:cNvPr id="33" name="Freeform 32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9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orientation/position of </a:t>
            </a:r>
            <a:r>
              <a:rPr lang="en-US" dirty="0" smtClean="0">
                <a:latin typeface="Arial"/>
                <a:cs typeface="Arial"/>
              </a:rPr>
              <a:t>stationary </a:t>
            </a:r>
            <a:r>
              <a:rPr lang="en-US" dirty="0">
                <a:latin typeface="Arial"/>
                <a:cs typeface="Arial"/>
              </a:rPr>
              <a:t>front at F120,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4" cy="39967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3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3778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82240" y="3575125"/>
            <a:ext cx="1394908" cy="871396"/>
            <a:chOff x="2682240" y="3575125"/>
            <a:chExt cx="1394908" cy="871396"/>
          </a:xfrm>
        </p:grpSpPr>
        <p:sp>
          <p:nvSpPr>
            <p:cNvPr id="27" name="Freeform 26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82240" y="1535093"/>
            <a:ext cx="1394908" cy="871396"/>
            <a:chOff x="2682240" y="3575125"/>
            <a:chExt cx="1394908" cy="871396"/>
          </a:xfrm>
        </p:grpSpPr>
        <p:sp>
          <p:nvSpPr>
            <p:cNvPr id="30" name="Freeform 29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6926" y="1535093"/>
            <a:ext cx="1394908" cy="871396"/>
            <a:chOff x="2682240" y="3575125"/>
            <a:chExt cx="1394908" cy="871396"/>
          </a:xfrm>
        </p:grpSpPr>
        <p:sp>
          <p:nvSpPr>
            <p:cNvPr id="33" name="Freeform 32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3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orientation/position of </a:t>
            </a:r>
            <a:r>
              <a:rPr lang="en-US" dirty="0" smtClean="0">
                <a:latin typeface="Arial"/>
                <a:cs typeface="Arial"/>
              </a:rPr>
              <a:t>stationary </a:t>
            </a:r>
            <a:r>
              <a:rPr lang="en-US" dirty="0">
                <a:latin typeface="Arial"/>
                <a:cs typeface="Arial"/>
              </a:rPr>
              <a:t>front </a:t>
            </a:r>
            <a:r>
              <a:rPr lang="en-US" dirty="0" smtClean="0">
                <a:latin typeface="Arial"/>
                <a:cs typeface="Arial"/>
              </a:rPr>
              <a:t>at F120, 24 </a:t>
            </a:r>
            <a:r>
              <a:rPr lang="en-US" dirty="0">
                <a:latin typeface="Arial"/>
                <a:cs typeface="Arial"/>
              </a:rPr>
              <a:t>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4" cy="39967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22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3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3778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0" name="5-Point Star 19"/>
          <p:cNvSpPr/>
          <p:nvPr/>
        </p:nvSpPr>
        <p:spPr>
          <a:xfrm>
            <a:off x="1437340" y="1807152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3504794" y="1809795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682240" y="3575125"/>
            <a:ext cx="1394908" cy="871396"/>
            <a:chOff x="2682240" y="3575125"/>
            <a:chExt cx="1394908" cy="871396"/>
          </a:xfrm>
        </p:grpSpPr>
        <p:sp>
          <p:nvSpPr>
            <p:cNvPr id="29" name="Freeform 28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682240" y="1535093"/>
            <a:ext cx="1394908" cy="871396"/>
            <a:chOff x="2682240" y="3575125"/>
            <a:chExt cx="1394908" cy="871396"/>
          </a:xfrm>
        </p:grpSpPr>
        <p:sp>
          <p:nvSpPr>
            <p:cNvPr id="32" name="Freeform 31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926" y="1535093"/>
            <a:ext cx="1394908" cy="871396"/>
            <a:chOff x="2682240" y="3575125"/>
            <a:chExt cx="1394908" cy="871396"/>
          </a:xfrm>
        </p:grpSpPr>
        <p:sp>
          <p:nvSpPr>
            <p:cNvPr id="35" name="Freeform 34"/>
            <p:cNvSpPr/>
            <p:nvPr/>
          </p:nvSpPr>
          <p:spPr>
            <a:xfrm>
              <a:off x="3688541" y="3575125"/>
              <a:ext cx="388607" cy="871396"/>
            </a:xfrm>
            <a:custGeom>
              <a:avLst/>
              <a:gdLst>
                <a:gd name="connsiteX0" fmla="*/ 388607 w 388607"/>
                <a:gd name="connsiteY0" fmla="*/ 853440 h 871396"/>
                <a:gd name="connsiteX1" fmla="*/ 263101 w 388607"/>
                <a:gd name="connsiteY1" fmla="*/ 871369 h 871396"/>
                <a:gd name="connsiteX2" fmla="*/ 119666 w 388607"/>
                <a:gd name="connsiteY2" fmla="*/ 849854 h 871396"/>
                <a:gd name="connsiteX3" fmla="*/ 80221 w 388607"/>
                <a:gd name="connsiteY3" fmla="*/ 796066 h 871396"/>
                <a:gd name="connsiteX4" fmla="*/ 83807 w 388607"/>
                <a:gd name="connsiteY4" fmla="*/ 735106 h 871396"/>
                <a:gd name="connsiteX5" fmla="*/ 12090 w 388607"/>
                <a:gd name="connsiteY5" fmla="*/ 706419 h 871396"/>
                <a:gd name="connsiteX6" fmla="*/ 1332 w 388607"/>
                <a:gd name="connsiteY6" fmla="*/ 659802 h 871396"/>
                <a:gd name="connsiteX7" fmla="*/ 26433 w 388607"/>
                <a:gd name="connsiteY7" fmla="*/ 534296 h 871396"/>
                <a:gd name="connsiteX8" fmla="*/ 33605 w 388607"/>
                <a:gd name="connsiteY8" fmla="*/ 462579 h 871396"/>
                <a:gd name="connsiteX9" fmla="*/ 87393 w 388607"/>
                <a:gd name="connsiteY9" fmla="*/ 362174 h 871396"/>
                <a:gd name="connsiteX10" fmla="*/ 123252 w 388607"/>
                <a:gd name="connsiteY10" fmla="*/ 272527 h 871396"/>
                <a:gd name="connsiteX11" fmla="*/ 51534 w 388607"/>
                <a:gd name="connsiteY11" fmla="*/ 200809 h 871396"/>
                <a:gd name="connsiteX12" fmla="*/ 65878 w 388607"/>
                <a:gd name="connsiteY12" fmla="*/ 100404 h 871396"/>
                <a:gd name="connsiteX13" fmla="*/ 101737 w 388607"/>
                <a:gd name="connsiteY13" fmla="*/ 39444 h 871396"/>
                <a:gd name="connsiteX14" fmla="*/ 33605 w 388607"/>
                <a:gd name="connsiteY14" fmla="*/ 0 h 87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607" h="871396">
                  <a:moveTo>
                    <a:pt x="388607" y="853440"/>
                  </a:moveTo>
                  <a:cubicBezTo>
                    <a:pt x="348265" y="862703"/>
                    <a:pt x="307924" y="871967"/>
                    <a:pt x="263101" y="871369"/>
                  </a:cubicBezTo>
                  <a:cubicBezTo>
                    <a:pt x="218278" y="870771"/>
                    <a:pt x="150146" y="862405"/>
                    <a:pt x="119666" y="849854"/>
                  </a:cubicBezTo>
                  <a:cubicBezTo>
                    <a:pt x="89186" y="837303"/>
                    <a:pt x="86197" y="815191"/>
                    <a:pt x="80221" y="796066"/>
                  </a:cubicBezTo>
                  <a:cubicBezTo>
                    <a:pt x="74245" y="776941"/>
                    <a:pt x="95162" y="750047"/>
                    <a:pt x="83807" y="735106"/>
                  </a:cubicBezTo>
                  <a:cubicBezTo>
                    <a:pt x="72452" y="720165"/>
                    <a:pt x="25836" y="718970"/>
                    <a:pt x="12090" y="706419"/>
                  </a:cubicBezTo>
                  <a:cubicBezTo>
                    <a:pt x="-1656" y="693868"/>
                    <a:pt x="-1058" y="688489"/>
                    <a:pt x="1332" y="659802"/>
                  </a:cubicBezTo>
                  <a:cubicBezTo>
                    <a:pt x="3722" y="631115"/>
                    <a:pt x="21054" y="567166"/>
                    <a:pt x="26433" y="534296"/>
                  </a:cubicBezTo>
                  <a:cubicBezTo>
                    <a:pt x="31812" y="501426"/>
                    <a:pt x="23445" y="491266"/>
                    <a:pt x="33605" y="462579"/>
                  </a:cubicBezTo>
                  <a:cubicBezTo>
                    <a:pt x="43765" y="433892"/>
                    <a:pt x="72452" y="393849"/>
                    <a:pt x="87393" y="362174"/>
                  </a:cubicBezTo>
                  <a:cubicBezTo>
                    <a:pt x="102334" y="330499"/>
                    <a:pt x="129228" y="299421"/>
                    <a:pt x="123252" y="272527"/>
                  </a:cubicBezTo>
                  <a:cubicBezTo>
                    <a:pt x="117275" y="245633"/>
                    <a:pt x="61096" y="229496"/>
                    <a:pt x="51534" y="200809"/>
                  </a:cubicBezTo>
                  <a:cubicBezTo>
                    <a:pt x="41972" y="172122"/>
                    <a:pt x="57511" y="127298"/>
                    <a:pt x="65878" y="100404"/>
                  </a:cubicBezTo>
                  <a:cubicBezTo>
                    <a:pt x="74245" y="73510"/>
                    <a:pt x="107116" y="56178"/>
                    <a:pt x="101737" y="39444"/>
                  </a:cubicBezTo>
                  <a:cubicBezTo>
                    <a:pt x="96358" y="22710"/>
                    <a:pt x="64981" y="11355"/>
                    <a:pt x="33605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682240" y="3575125"/>
              <a:ext cx="1050664" cy="355002"/>
            </a:xfrm>
            <a:custGeom>
              <a:avLst/>
              <a:gdLst>
                <a:gd name="connsiteX0" fmla="*/ 1050664 w 1050664"/>
                <a:gd name="connsiteY0" fmla="*/ 0 h 355002"/>
                <a:gd name="connsiteX1" fmla="*/ 900056 w 1050664"/>
                <a:gd name="connsiteY1" fmla="*/ 50202 h 355002"/>
                <a:gd name="connsiteX2" fmla="*/ 900056 w 1050664"/>
                <a:gd name="connsiteY2" fmla="*/ 50202 h 355002"/>
                <a:gd name="connsiteX3" fmla="*/ 710005 w 1050664"/>
                <a:gd name="connsiteY3" fmla="*/ 121920 h 355002"/>
                <a:gd name="connsiteX4" fmla="*/ 613186 w 1050664"/>
                <a:gd name="connsiteY4" fmla="*/ 147021 h 355002"/>
                <a:gd name="connsiteX5" fmla="*/ 448235 w 1050664"/>
                <a:gd name="connsiteY5" fmla="*/ 186466 h 355002"/>
                <a:gd name="connsiteX6" fmla="*/ 322729 w 1050664"/>
                <a:gd name="connsiteY6" fmla="*/ 197223 h 355002"/>
                <a:gd name="connsiteX7" fmla="*/ 172122 w 1050664"/>
                <a:gd name="connsiteY7" fmla="*/ 265355 h 355002"/>
                <a:gd name="connsiteX8" fmla="*/ 0 w 1050664"/>
                <a:gd name="connsiteY8" fmla="*/ 355002 h 3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664" h="355002">
                  <a:moveTo>
                    <a:pt x="1050664" y="0"/>
                  </a:moveTo>
                  <a:lnTo>
                    <a:pt x="900056" y="50202"/>
                  </a:lnTo>
                  <a:lnTo>
                    <a:pt x="900056" y="50202"/>
                  </a:lnTo>
                  <a:cubicBezTo>
                    <a:pt x="868381" y="62155"/>
                    <a:pt x="757817" y="105784"/>
                    <a:pt x="710005" y="121920"/>
                  </a:cubicBezTo>
                  <a:cubicBezTo>
                    <a:pt x="662193" y="138057"/>
                    <a:pt x="613186" y="147021"/>
                    <a:pt x="613186" y="147021"/>
                  </a:cubicBezTo>
                  <a:cubicBezTo>
                    <a:pt x="569558" y="157779"/>
                    <a:pt x="496644" y="178099"/>
                    <a:pt x="448235" y="186466"/>
                  </a:cubicBezTo>
                  <a:cubicBezTo>
                    <a:pt x="399825" y="194833"/>
                    <a:pt x="368748" y="184075"/>
                    <a:pt x="322729" y="197223"/>
                  </a:cubicBezTo>
                  <a:cubicBezTo>
                    <a:pt x="276710" y="210371"/>
                    <a:pt x="225910" y="239059"/>
                    <a:pt x="172122" y="265355"/>
                  </a:cubicBezTo>
                  <a:cubicBezTo>
                    <a:pt x="118334" y="291651"/>
                    <a:pt x="59167" y="323326"/>
                    <a:pt x="0" y="355002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03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orientation/position of warm front 24 h before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handled low-level temp/moisture profile at BNA better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Tennessee Tornadoes: BNA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1279620"/>
            <a:ext cx="4774538" cy="35237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15278938">
            <a:off x="2703153" y="3914828"/>
            <a:ext cx="740347" cy="58155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7483" y="3665978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8925" y="1617325"/>
            <a:ext cx="1308371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Nashville, TN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5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lower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 amounts over TN more consistently than </a:t>
            </a:r>
            <a:r>
              <a:rPr lang="en-US" dirty="0" smtClean="0">
                <a:latin typeface="Arial"/>
                <a:cs typeface="Arial"/>
              </a:rPr>
              <a:t>GFSv15, which benefitted CAPE guidance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Tennessee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Tornadoes: 6-h QPF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4" cy="39967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6926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7310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926" y="32047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7310" y="320477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S-IV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8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 (Feb 6-7, 2020)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2" y="1508325"/>
            <a:ext cx="4392064" cy="3078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84" y="1508324"/>
            <a:ext cx="4392064" cy="30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lower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 amounts over TN more consistently than GFSv15, which benefitted CAPE guidance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quantified the severe environment over TN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Tennessee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Tornadoes: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3" cy="39967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6926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7310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926" y="32047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7310" y="320477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1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lower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>
                <a:latin typeface="Arial"/>
                <a:cs typeface="Arial"/>
              </a:rPr>
              <a:t> amounts over TN more consistently than GFSv15, which benefitted CAPE guidance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more correctly quantified the severe environment over TN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Tennessee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Tornadoes: 0-6 km Shear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Tennessee Tornadoes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03/03/20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02026"/>
            <a:ext cx="4085192" cy="39967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6926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7310" y="11662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926" y="32047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7310" y="320477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Anl</a:t>
            </a:r>
            <a:r>
              <a:rPr lang="en-US" sz="1500" b="1" dirty="0" smtClean="0">
                <a:latin typeface="Arial"/>
                <a:cs typeface="Arial"/>
              </a:rPr>
              <a:t>. – v16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studies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5" y="2091934"/>
            <a:ext cx="4178795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 (Apr 12-13, 2020)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2" y="1508325"/>
            <a:ext cx="4392064" cy="30789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84" y="1508324"/>
            <a:ext cx="4392063" cy="30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Despite being too progressive, GFSv16 consistently forecasted a trough affecting the Southeast US 72 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(F192)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1" cy="37834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4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Despite being too progressive, GFSv16 consistently forecasted a trough affecting the Southeast US 72 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(F168)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6" y="1168572"/>
            <a:ext cx="4921911" cy="37834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11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Despite being too progressive, GFSv16 consistently forecasted a trough affecting the Southeast US 72 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11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Despite being too progressive, GFSv16 consistently forecasted a trough affecting the Southeast US 72 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2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Despite being too progressive, GFSv16 consistently forecasted a trough affecting the Southeast US 72 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0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Surface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r="8754" b="15852"/>
          <a:stretch/>
        </p:blipFill>
        <p:spPr>
          <a:xfrm>
            <a:off x="220863" y="1006452"/>
            <a:ext cx="5076732" cy="400630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23777" y="1905965"/>
            <a:ext cx="3422248" cy="911508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2248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30968" y="670045"/>
                  <a:pt x="3024851" y="613458"/>
                </a:cubicBezTo>
                <a:cubicBezTo>
                  <a:pt x="3118734" y="556871"/>
                  <a:pt x="3270491" y="494496"/>
                  <a:pt x="3422248" y="432121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Both GFSv15 and GFSv16 showed potential for positively-tilted trough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02/06/20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5" y="1168572"/>
            <a:ext cx="4921916" cy="37834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9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 of </a:t>
            </a:r>
            <a:r>
              <a:rPr lang="en-US" dirty="0" smtClean="0">
                <a:latin typeface="Arial"/>
                <a:cs typeface="Arial"/>
              </a:rPr>
              <a:t>warm </a:t>
            </a:r>
            <a:r>
              <a:rPr lang="en-US" dirty="0">
                <a:latin typeface="Arial"/>
                <a:cs typeface="Arial"/>
              </a:rPr>
              <a:t>front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(F144)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44245"/>
            <a:ext cx="4085196" cy="3912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9" name="Freeform 18"/>
          <p:cNvSpPr/>
          <p:nvPr/>
        </p:nvSpPr>
        <p:spPr>
          <a:xfrm>
            <a:off x="2691925" y="3492414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689296" y="1497788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36926" y="1497787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 </a:t>
            </a:r>
            <a:r>
              <a:rPr lang="en-US" dirty="0" smtClean="0">
                <a:latin typeface="Arial"/>
                <a:cs typeface="Arial"/>
              </a:rPr>
              <a:t>of </a:t>
            </a:r>
            <a:r>
              <a:rPr lang="en-US" dirty="0">
                <a:latin typeface="Arial"/>
                <a:cs typeface="Arial"/>
              </a:rPr>
              <a:t>warm front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44245"/>
            <a:ext cx="4085195" cy="3912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9" name="Freeform 18"/>
          <p:cNvSpPr/>
          <p:nvPr/>
        </p:nvSpPr>
        <p:spPr>
          <a:xfrm>
            <a:off x="2691925" y="3492414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689296" y="1497788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36926" y="1497787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 </a:t>
            </a:r>
            <a:r>
              <a:rPr lang="en-US" dirty="0" smtClean="0">
                <a:latin typeface="Arial"/>
                <a:cs typeface="Arial"/>
              </a:rPr>
              <a:t>of </a:t>
            </a:r>
            <a:r>
              <a:rPr lang="en-US" dirty="0">
                <a:latin typeface="Arial"/>
                <a:cs typeface="Arial"/>
              </a:rPr>
              <a:t>warm front 24 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144245"/>
            <a:ext cx="4085195" cy="39122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752162" y="1664249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812558" y="1659434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691925" y="3492414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89296" y="1497788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36926" y="1497787"/>
            <a:ext cx="1320518" cy="431317"/>
          </a:xfrm>
          <a:custGeom>
            <a:avLst/>
            <a:gdLst>
              <a:gd name="connsiteX0" fmla="*/ 0 w 3422248"/>
              <a:gd name="connsiteY0" fmla="*/ 0 h 911508"/>
              <a:gd name="connsiteX1" fmla="*/ 331808 w 3422248"/>
              <a:gd name="connsiteY1" fmla="*/ 57873 h 911508"/>
              <a:gd name="connsiteX2" fmla="*/ 331808 w 3422248"/>
              <a:gd name="connsiteY2" fmla="*/ 57873 h 911508"/>
              <a:gd name="connsiteX3" fmla="*/ 756213 w 3422248"/>
              <a:gd name="connsiteY3" fmla="*/ 185194 h 911508"/>
              <a:gd name="connsiteX4" fmla="*/ 756213 w 3422248"/>
              <a:gd name="connsiteY4" fmla="*/ 185194 h 911508"/>
              <a:gd name="connsiteX5" fmla="*/ 1157469 w 3422248"/>
              <a:gd name="connsiteY5" fmla="*/ 366531 h 911508"/>
              <a:gd name="connsiteX6" fmla="*/ 1157469 w 3422248"/>
              <a:gd name="connsiteY6" fmla="*/ 366531 h 911508"/>
              <a:gd name="connsiteX7" fmla="*/ 1381246 w 3422248"/>
              <a:gd name="connsiteY7" fmla="*/ 652040 h 911508"/>
              <a:gd name="connsiteX8" fmla="*/ 1381246 w 3422248"/>
              <a:gd name="connsiteY8" fmla="*/ 652040 h 911508"/>
              <a:gd name="connsiteX9" fmla="*/ 1813367 w 3422248"/>
              <a:gd name="connsiteY9" fmla="*/ 883534 h 911508"/>
              <a:gd name="connsiteX10" fmla="*/ 2303362 w 3422248"/>
              <a:gd name="connsiteY10" fmla="*/ 895108 h 911508"/>
              <a:gd name="connsiteX11" fmla="*/ 2858947 w 3422248"/>
              <a:gd name="connsiteY11" fmla="*/ 771645 h 911508"/>
              <a:gd name="connsiteX12" fmla="*/ 3024851 w 3422248"/>
              <a:gd name="connsiteY12" fmla="*/ 613458 h 911508"/>
              <a:gd name="connsiteX13" fmla="*/ 3422248 w 3422248"/>
              <a:gd name="connsiteY13" fmla="*/ 432121 h 911508"/>
              <a:gd name="connsiteX0" fmla="*/ 0 w 3550687"/>
              <a:gd name="connsiteY0" fmla="*/ 0 h 911508"/>
              <a:gd name="connsiteX1" fmla="*/ 331808 w 3550687"/>
              <a:gd name="connsiteY1" fmla="*/ 57873 h 911508"/>
              <a:gd name="connsiteX2" fmla="*/ 331808 w 3550687"/>
              <a:gd name="connsiteY2" fmla="*/ 57873 h 911508"/>
              <a:gd name="connsiteX3" fmla="*/ 756213 w 3550687"/>
              <a:gd name="connsiteY3" fmla="*/ 185194 h 911508"/>
              <a:gd name="connsiteX4" fmla="*/ 756213 w 3550687"/>
              <a:gd name="connsiteY4" fmla="*/ 185194 h 911508"/>
              <a:gd name="connsiteX5" fmla="*/ 1157469 w 3550687"/>
              <a:gd name="connsiteY5" fmla="*/ 366531 h 911508"/>
              <a:gd name="connsiteX6" fmla="*/ 1157469 w 3550687"/>
              <a:gd name="connsiteY6" fmla="*/ 366531 h 911508"/>
              <a:gd name="connsiteX7" fmla="*/ 1381246 w 3550687"/>
              <a:gd name="connsiteY7" fmla="*/ 652040 h 911508"/>
              <a:gd name="connsiteX8" fmla="*/ 1381246 w 3550687"/>
              <a:gd name="connsiteY8" fmla="*/ 652040 h 911508"/>
              <a:gd name="connsiteX9" fmla="*/ 1813367 w 3550687"/>
              <a:gd name="connsiteY9" fmla="*/ 883534 h 911508"/>
              <a:gd name="connsiteX10" fmla="*/ 2303362 w 3550687"/>
              <a:gd name="connsiteY10" fmla="*/ 895108 h 911508"/>
              <a:gd name="connsiteX11" fmla="*/ 2858947 w 3550687"/>
              <a:gd name="connsiteY11" fmla="*/ 771645 h 911508"/>
              <a:gd name="connsiteX12" fmla="*/ 3024851 w 3550687"/>
              <a:gd name="connsiteY12" fmla="*/ 613458 h 911508"/>
              <a:gd name="connsiteX13" fmla="*/ 3550687 w 3550687"/>
              <a:gd name="connsiteY13" fmla="*/ 244650 h 9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50687" h="911508">
                <a:moveTo>
                  <a:pt x="0" y="0"/>
                </a:moveTo>
                <a:lnTo>
                  <a:pt x="331808" y="57873"/>
                </a:lnTo>
                <a:lnTo>
                  <a:pt x="331808" y="57873"/>
                </a:lnTo>
                <a:lnTo>
                  <a:pt x="756213" y="185194"/>
                </a:lnTo>
                <a:lnTo>
                  <a:pt x="756213" y="185194"/>
                </a:lnTo>
                <a:lnTo>
                  <a:pt x="1157469" y="366531"/>
                </a:lnTo>
                <a:lnTo>
                  <a:pt x="1157469" y="366531"/>
                </a:lnTo>
                <a:lnTo>
                  <a:pt x="1381246" y="652040"/>
                </a:lnTo>
                <a:lnTo>
                  <a:pt x="1381246" y="652040"/>
                </a:lnTo>
                <a:cubicBezTo>
                  <a:pt x="1453266" y="690622"/>
                  <a:pt x="1659681" y="843023"/>
                  <a:pt x="1813367" y="883534"/>
                </a:cubicBezTo>
                <a:cubicBezTo>
                  <a:pt x="1967053" y="924045"/>
                  <a:pt x="2129099" y="913756"/>
                  <a:pt x="2303362" y="895108"/>
                </a:cubicBezTo>
                <a:cubicBezTo>
                  <a:pt x="2477625" y="876460"/>
                  <a:pt x="2738699" y="818587"/>
                  <a:pt x="2858947" y="771645"/>
                </a:cubicBezTo>
                <a:cubicBezTo>
                  <a:pt x="2979195" y="724703"/>
                  <a:pt x="2909561" y="701290"/>
                  <a:pt x="3024851" y="613458"/>
                </a:cubicBezTo>
                <a:cubicBezTo>
                  <a:pt x="3140141" y="525626"/>
                  <a:pt x="3398930" y="307025"/>
                  <a:pt x="3550687" y="24465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correct orientation of 12z warm front 24 h before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handled low-level temp/moisture profile at JAN better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JAN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1312758"/>
            <a:ext cx="4774538" cy="345742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15278938">
            <a:off x="2882785" y="3815341"/>
            <a:ext cx="740347" cy="779929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0339" y="3637402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6061" y="1653045"/>
            <a:ext cx="126829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Jackson, MS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43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forecasted SBCAPE that was closer to analyzed in the main threat area than GFSv15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(F042)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2" cy="3912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33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forecasted SBCAPE that was closer to analyzed in the main threat area than GFSv15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(F018)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04/12/20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1" cy="3912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9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WPC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68282"/>
            <a:ext cx="5042850" cy="378887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21294071">
            <a:off x="2898167" y="2875559"/>
            <a:ext cx="1529654" cy="133954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7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was more </a:t>
            </a:r>
            <a:r>
              <a:rPr lang="en-US" dirty="0" smtClean="0">
                <a:latin typeface="Arial"/>
                <a:cs typeface="Arial"/>
              </a:rPr>
              <a:t>correct </a:t>
            </a:r>
            <a:r>
              <a:rPr lang="en-US" dirty="0">
                <a:latin typeface="Arial"/>
                <a:cs typeface="Arial"/>
              </a:rPr>
              <a:t>and consistent with position/orientation of warm and cold fronts than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(F090)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2" cy="3912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90573" y="3354993"/>
            <a:ext cx="1394624" cy="703890"/>
            <a:chOff x="2690573" y="3354993"/>
            <a:chExt cx="1394624" cy="703890"/>
          </a:xfrm>
        </p:grpSpPr>
        <p:sp>
          <p:nvSpPr>
            <p:cNvPr id="3" name="Freeform 2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97310" y="1363783"/>
            <a:ext cx="1394624" cy="703890"/>
            <a:chOff x="2690573" y="3354993"/>
            <a:chExt cx="1394624" cy="703890"/>
          </a:xfrm>
        </p:grpSpPr>
        <p:sp>
          <p:nvSpPr>
            <p:cNvPr id="30" name="Freeform 29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6926" y="1357961"/>
            <a:ext cx="1394624" cy="703890"/>
            <a:chOff x="2690573" y="3354993"/>
            <a:chExt cx="1394624" cy="703890"/>
          </a:xfrm>
        </p:grpSpPr>
        <p:sp>
          <p:nvSpPr>
            <p:cNvPr id="33" name="Freeform 32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43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was more </a:t>
            </a:r>
            <a:r>
              <a:rPr lang="en-US" dirty="0" smtClean="0">
                <a:latin typeface="Arial"/>
                <a:cs typeface="Arial"/>
              </a:rPr>
              <a:t>correct </a:t>
            </a:r>
            <a:r>
              <a:rPr lang="en-US" dirty="0">
                <a:latin typeface="Arial"/>
                <a:cs typeface="Arial"/>
              </a:rPr>
              <a:t>and consistent with position/orientation of warm and cold fronts than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(F066)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1" cy="3912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90573" y="3354993"/>
            <a:ext cx="1394624" cy="703890"/>
            <a:chOff x="2690573" y="3354993"/>
            <a:chExt cx="1394624" cy="703890"/>
          </a:xfrm>
        </p:grpSpPr>
        <p:sp>
          <p:nvSpPr>
            <p:cNvPr id="18" name="Freeform 17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97310" y="1363783"/>
            <a:ext cx="1394624" cy="703890"/>
            <a:chOff x="2690573" y="3354993"/>
            <a:chExt cx="1394624" cy="703890"/>
          </a:xfrm>
        </p:grpSpPr>
        <p:sp>
          <p:nvSpPr>
            <p:cNvPr id="27" name="Freeform 26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6926" y="1357961"/>
            <a:ext cx="1394624" cy="703890"/>
            <a:chOff x="2690573" y="3354993"/>
            <a:chExt cx="1394624" cy="703890"/>
          </a:xfrm>
        </p:grpSpPr>
        <p:sp>
          <p:nvSpPr>
            <p:cNvPr id="30" name="Freeform 29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13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was more correct and consistent with position/orientation of warm and cold fronts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(F054)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1" cy="3912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90573" y="3354993"/>
            <a:ext cx="1394624" cy="703890"/>
            <a:chOff x="2690573" y="3354993"/>
            <a:chExt cx="1394624" cy="703890"/>
          </a:xfrm>
        </p:grpSpPr>
        <p:sp>
          <p:nvSpPr>
            <p:cNvPr id="18" name="Freeform 17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97310" y="1363783"/>
            <a:ext cx="1394624" cy="703890"/>
            <a:chOff x="2690573" y="3354993"/>
            <a:chExt cx="1394624" cy="703890"/>
          </a:xfrm>
        </p:grpSpPr>
        <p:sp>
          <p:nvSpPr>
            <p:cNvPr id="27" name="Freeform 26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6926" y="1357961"/>
            <a:ext cx="1394624" cy="703890"/>
            <a:chOff x="2690573" y="3354993"/>
            <a:chExt cx="1394624" cy="703890"/>
          </a:xfrm>
        </p:grpSpPr>
        <p:sp>
          <p:nvSpPr>
            <p:cNvPr id="30" name="Freeform 29"/>
            <p:cNvSpPr/>
            <p:nvPr/>
          </p:nvSpPr>
          <p:spPr>
            <a:xfrm>
              <a:off x="3131327" y="3354993"/>
              <a:ext cx="953870" cy="197352"/>
            </a:xfrm>
            <a:custGeom>
              <a:avLst/>
              <a:gdLst>
                <a:gd name="connsiteX0" fmla="*/ 0 w 953870"/>
                <a:gd name="connsiteY0" fmla="*/ 0 h 197352"/>
                <a:gd name="connsiteX1" fmla="*/ 157882 w 953870"/>
                <a:gd name="connsiteY1" fmla="*/ 65784 h 197352"/>
                <a:gd name="connsiteX2" fmla="*/ 243401 w 953870"/>
                <a:gd name="connsiteY2" fmla="*/ 92098 h 197352"/>
                <a:gd name="connsiteX3" fmla="*/ 414440 w 953870"/>
                <a:gd name="connsiteY3" fmla="*/ 26313 h 197352"/>
                <a:gd name="connsiteX4" fmla="*/ 565744 w 953870"/>
                <a:gd name="connsiteY4" fmla="*/ 6578 h 197352"/>
                <a:gd name="connsiteX5" fmla="*/ 809145 w 953870"/>
                <a:gd name="connsiteY5" fmla="*/ 105254 h 197352"/>
                <a:gd name="connsiteX6" fmla="*/ 953870 w 953870"/>
                <a:gd name="connsiteY6" fmla="*/ 197352 h 19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70" h="197352">
                  <a:moveTo>
                    <a:pt x="0" y="0"/>
                  </a:moveTo>
                  <a:cubicBezTo>
                    <a:pt x="58657" y="25217"/>
                    <a:pt x="117315" y="50434"/>
                    <a:pt x="157882" y="65784"/>
                  </a:cubicBezTo>
                  <a:cubicBezTo>
                    <a:pt x="198449" y="81134"/>
                    <a:pt x="200641" y="98677"/>
                    <a:pt x="243401" y="92098"/>
                  </a:cubicBezTo>
                  <a:cubicBezTo>
                    <a:pt x="286161" y="85519"/>
                    <a:pt x="360716" y="40566"/>
                    <a:pt x="414440" y="26313"/>
                  </a:cubicBezTo>
                  <a:cubicBezTo>
                    <a:pt x="468164" y="12060"/>
                    <a:pt x="499960" y="-6579"/>
                    <a:pt x="565744" y="6578"/>
                  </a:cubicBezTo>
                  <a:cubicBezTo>
                    <a:pt x="631528" y="19735"/>
                    <a:pt x="744457" y="73458"/>
                    <a:pt x="809145" y="105254"/>
                  </a:cubicBezTo>
                  <a:cubicBezTo>
                    <a:pt x="873833" y="137050"/>
                    <a:pt x="913851" y="167201"/>
                    <a:pt x="953870" y="19735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90573" y="3354993"/>
              <a:ext cx="455808" cy="703890"/>
            </a:xfrm>
            <a:custGeom>
              <a:avLst/>
              <a:gdLst>
                <a:gd name="connsiteX0" fmla="*/ 453910 w 455808"/>
                <a:gd name="connsiteY0" fmla="*/ 0 h 703890"/>
                <a:gd name="connsiteX1" fmla="*/ 453910 w 455808"/>
                <a:gd name="connsiteY1" fmla="*/ 144725 h 703890"/>
                <a:gd name="connsiteX2" fmla="*/ 434175 w 455808"/>
                <a:gd name="connsiteY2" fmla="*/ 249980 h 703890"/>
                <a:gd name="connsiteX3" fmla="*/ 296028 w 455808"/>
                <a:gd name="connsiteY3" fmla="*/ 427597 h 703890"/>
                <a:gd name="connsiteX4" fmla="*/ 118411 w 455808"/>
                <a:gd name="connsiteY4" fmla="*/ 519695 h 703890"/>
                <a:gd name="connsiteX5" fmla="*/ 19735 w 455808"/>
                <a:gd name="connsiteY5" fmla="*/ 585479 h 703890"/>
                <a:gd name="connsiteX6" fmla="*/ 0 w 455808"/>
                <a:gd name="connsiteY6" fmla="*/ 703890 h 7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808" h="703890">
                  <a:moveTo>
                    <a:pt x="453910" y="0"/>
                  </a:moveTo>
                  <a:cubicBezTo>
                    <a:pt x="455554" y="51531"/>
                    <a:pt x="457199" y="103062"/>
                    <a:pt x="453910" y="144725"/>
                  </a:cubicBezTo>
                  <a:cubicBezTo>
                    <a:pt x="450621" y="186388"/>
                    <a:pt x="460489" y="202835"/>
                    <a:pt x="434175" y="249980"/>
                  </a:cubicBezTo>
                  <a:cubicBezTo>
                    <a:pt x="407861" y="297125"/>
                    <a:pt x="348655" y="382645"/>
                    <a:pt x="296028" y="427597"/>
                  </a:cubicBezTo>
                  <a:cubicBezTo>
                    <a:pt x="243401" y="472549"/>
                    <a:pt x="164460" y="493381"/>
                    <a:pt x="118411" y="519695"/>
                  </a:cubicBezTo>
                  <a:cubicBezTo>
                    <a:pt x="72362" y="546009"/>
                    <a:pt x="39470" y="554780"/>
                    <a:pt x="19735" y="585479"/>
                  </a:cubicBezTo>
                  <a:cubicBezTo>
                    <a:pt x="0" y="616178"/>
                    <a:pt x="0" y="660034"/>
                    <a:pt x="0" y="70389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3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02/06/20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68282"/>
            <a:ext cx="5042850" cy="37888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055052">
            <a:off x="3241089" y="2311974"/>
            <a:ext cx="2272538" cy="1342238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was more </a:t>
            </a:r>
            <a:r>
              <a:rPr lang="en-US" dirty="0" smtClean="0">
                <a:latin typeface="Arial"/>
                <a:cs typeface="Arial"/>
              </a:rPr>
              <a:t>correct </a:t>
            </a:r>
            <a:r>
              <a:rPr lang="en-US" dirty="0">
                <a:latin typeface="Arial"/>
                <a:cs typeface="Arial"/>
              </a:rPr>
              <a:t>and consistent with position/orientation of warm and cold fronts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Both GFSv15 and GFSv16 poorly forecasted SBCAPE ahead of convective line in GA/SC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(F042)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1" cy="39122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0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was more </a:t>
            </a:r>
            <a:r>
              <a:rPr lang="en-US" dirty="0" smtClean="0">
                <a:latin typeface="Arial"/>
                <a:cs typeface="Arial"/>
              </a:rPr>
              <a:t>correct </a:t>
            </a:r>
            <a:r>
              <a:rPr lang="en-US" dirty="0">
                <a:latin typeface="Arial"/>
                <a:cs typeface="Arial"/>
              </a:rPr>
              <a:t>and consistent with position/orientation of warm and cold fronts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Both GFSv15 and GFSv16 poorly forecasted </a:t>
            </a:r>
            <a:r>
              <a:rPr lang="en-US" dirty="0" smtClean="0">
                <a:latin typeface="Arial"/>
                <a:cs typeface="Arial"/>
              </a:rPr>
              <a:t>SBCAPE ahead of convective line in GA/SC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Easter Sunday: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Easter Sunday (F018)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06Z 04/13/20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1144245"/>
            <a:ext cx="4085190" cy="39122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25090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450367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450366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studies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5" y="2401119"/>
            <a:ext cx="4525951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 (Apr 19-23, 2020)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206" y="1932971"/>
            <a:ext cx="9063588" cy="2084832"/>
            <a:chOff x="39835" y="1932971"/>
            <a:chExt cx="9063588" cy="20848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5" y="1932971"/>
              <a:ext cx="2973952" cy="20848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653" y="1932971"/>
              <a:ext cx="2973952" cy="20848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471" y="1932971"/>
              <a:ext cx="2973952" cy="2084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2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structure of trough 24 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forecasted location of trough more correctly than 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04/22/20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05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structure of trough 24 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</a:t>
            </a:r>
            <a:r>
              <a:rPr lang="en-US" dirty="0" smtClean="0">
                <a:latin typeface="Arial"/>
                <a:cs typeface="Arial"/>
              </a:rPr>
              <a:t>forecasted location of trough more correctly than GFSv16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04/22/20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9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structure of trough 24 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forecasted location of trough more correctly than GFSv16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04/22/20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WPC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68282"/>
            <a:ext cx="5042849" cy="378887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21294071">
            <a:off x="2299142" y="3218768"/>
            <a:ext cx="1627238" cy="133377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>
                <a:latin typeface="Arial"/>
                <a:cs typeface="Arial"/>
              </a:rPr>
              <a:t>forecasted the correct </a:t>
            </a:r>
            <a:r>
              <a:rPr lang="en-US" dirty="0" smtClean="0">
                <a:latin typeface="Arial"/>
                <a:cs typeface="Arial"/>
              </a:rPr>
              <a:t>position/orientation of cold </a:t>
            </a:r>
            <a:r>
              <a:rPr lang="en-US" dirty="0">
                <a:latin typeface="Arial"/>
                <a:cs typeface="Arial"/>
              </a:rPr>
              <a:t>front </a:t>
            </a:r>
            <a:r>
              <a:rPr lang="en-US" dirty="0" smtClean="0">
                <a:latin typeface="Arial"/>
                <a:cs typeface="Arial"/>
              </a:rPr>
              <a:t>   24 </a:t>
            </a:r>
            <a:r>
              <a:rPr lang="en-US" dirty="0">
                <a:latin typeface="Arial"/>
                <a:cs typeface="Arial"/>
              </a:rPr>
              <a:t>h before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27997" y="4170717"/>
            <a:ext cx="513117" cy="328920"/>
            <a:chOff x="3627997" y="4170717"/>
            <a:chExt cx="513117" cy="328920"/>
          </a:xfrm>
        </p:grpSpPr>
        <p:sp>
          <p:nvSpPr>
            <p:cNvPr id="34" name="Freeform 33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627997" y="2241681"/>
            <a:ext cx="513117" cy="328920"/>
            <a:chOff x="3627997" y="4170717"/>
            <a:chExt cx="513117" cy="328920"/>
          </a:xfrm>
        </p:grpSpPr>
        <p:sp>
          <p:nvSpPr>
            <p:cNvPr id="37" name="Freeform 36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48232" y="2242730"/>
            <a:ext cx="513117" cy="328920"/>
            <a:chOff x="3627997" y="4170717"/>
            <a:chExt cx="513117" cy="328920"/>
          </a:xfrm>
        </p:grpSpPr>
        <p:sp>
          <p:nvSpPr>
            <p:cNvPr id="41" name="Freeform 40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52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1" y="1921377"/>
            <a:ext cx="4099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correct position/orientation of cold front </a:t>
            </a:r>
            <a:r>
              <a:rPr lang="en-US" dirty="0" smtClean="0">
                <a:latin typeface="Arial"/>
                <a:cs typeface="Arial"/>
              </a:rPr>
              <a:t>   24 </a:t>
            </a:r>
            <a:r>
              <a:rPr lang="en-US" dirty="0">
                <a:latin typeface="Arial"/>
                <a:cs typeface="Arial"/>
              </a:rPr>
              <a:t>h before GFSv15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" y="1168572"/>
            <a:ext cx="4921905" cy="378347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27997" y="4170717"/>
            <a:ext cx="513117" cy="328920"/>
            <a:chOff x="3627997" y="4170717"/>
            <a:chExt cx="513117" cy="328920"/>
          </a:xfrm>
        </p:grpSpPr>
        <p:sp>
          <p:nvSpPr>
            <p:cNvPr id="34" name="Freeform 33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627997" y="2241681"/>
            <a:ext cx="513117" cy="328920"/>
            <a:chOff x="3627997" y="4170717"/>
            <a:chExt cx="513117" cy="328920"/>
          </a:xfrm>
        </p:grpSpPr>
        <p:sp>
          <p:nvSpPr>
            <p:cNvPr id="37" name="Freeform 36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48232" y="2242730"/>
            <a:ext cx="513117" cy="328920"/>
            <a:chOff x="3627997" y="4170717"/>
            <a:chExt cx="513117" cy="328920"/>
          </a:xfrm>
        </p:grpSpPr>
        <p:sp>
          <p:nvSpPr>
            <p:cNvPr id="41" name="Freeform 40"/>
            <p:cNvSpPr/>
            <p:nvPr/>
          </p:nvSpPr>
          <p:spPr>
            <a:xfrm>
              <a:off x="3627997" y="4170717"/>
              <a:ext cx="187044" cy="328920"/>
            </a:xfrm>
            <a:custGeom>
              <a:avLst/>
              <a:gdLst>
                <a:gd name="connsiteX0" fmla="*/ 184196 w 187044"/>
                <a:gd name="connsiteY0" fmla="*/ 0 h 328920"/>
                <a:gd name="connsiteX1" fmla="*/ 184196 w 187044"/>
                <a:gd name="connsiteY1" fmla="*/ 52627 h 328920"/>
                <a:gd name="connsiteX2" fmla="*/ 154593 w 187044"/>
                <a:gd name="connsiteY2" fmla="*/ 118411 h 328920"/>
                <a:gd name="connsiteX3" fmla="*/ 121701 w 187044"/>
                <a:gd name="connsiteY3" fmla="*/ 171038 h 328920"/>
                <a:gd name="connsiteX4" fmla="*/ 72363 w 187044"/>
                <a:gd name="connsiteY4" fmla="*/ 256558 h 328920"/>
                <a:gd name="connsiteX5" fmla="*/ 0 w 187044"/>
                <a:gd name="connsiteY5" fmla="*/ 328920 h 32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044" h="328920">
                  <a:moveTo>
                    <a:pt x="184196" y="0"/>
                  </a:moveTo>
                  <a:cubicBezTo>
                    <a:pt x="186663" y="16446"/>
                    <a:pt x="189130" y="32892"/>
                    <a:pt x="184196" y="52627"/>
                  </a:cubicBezTo>
                  <a:cubicBezTo>
                    <a:pt x="179262" y="72362"/>
                    <a:pt x="165009" y="98676"/>
                    <a:pt x="154593" y="118411"/>
                  </a:cubicBezTo>
                  <a:cubicBezTo>
                    <a:pt x="144177" y="138146"/>
                    <a:pt x="135406" y="148014"/>
                    <a:pt x="121701" y="171038"/>
                  </a:cubicBezTo>
                  <a:cubicBezTo>
                    <a:pt x="107996" y="194062"/>
                    <a:pt x="92646" y="230244"/>
                    <a:pt x="72363" y="256558"/>
                  </a:cubicBezTo>
                  <a:cubicBezTo>
                    <a:pt x="52080" y="282872"/>
                    <a:pt x="26040" y="305896"/>
                    <a:pt x="0" y="328920"/>
                  </a:cubicBezTo>
                </a:path>
              </a:pathLst>
            </a:custGeom>
            <a:noFill/>
            <a:ln w="19050">
              <a:solidFill>
                <a:srgbClr val="0432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812193" y="4177295"/>
              <a:ext cx="328921" cy="276293"/>
            </a:xfrm>
            <a:custGeom>
              <a:avLst/>
              <a:gdLst>
                <a:gd name="connsiteX0" fmla="*/ 0 w 328921"/>
                <a:gd name="connsiteY0" fmla="*/ 0 h 276293"/>
                <a:gd name="connsiteX1" fmla="*/ 52627 w 328921"/>
                <a:gd name="connsiteY1" fmla="*/ 9868 h 276293"/>
                <a:gd name="connsiteX2" fmla="*/ 75652 w 328921"/>
                <a:gd name="connsiteY2" fmla="*/ 49338 h 276293"/>
                <a:gd name="connsiteX3" fmla="*/ 85519 w 328921"/>
                <a:gd name="connsiteY3" fmla="*/ 115122 h 276293"/>
                <a:gd name="connsiteX4" fmla="*/ 148014 w 328921"/>
                <a:gd name="connsiteY4" fmla="*/ 144725 h 276293"/>
                <a:gd name="connsiteX5" fmla="*/ 207220 w 328921"/>
                <a:gd name="connsiteY5" fmla="*/ 174328 h 276293"/>
                <a:gd name="connsiteX6" fmla="*/ 256558 w 328921"/>
                <a:gd name="connsiteY6" fmla="*/ 203931 h 276293"/>
                <a:gd name="connsiteX7" fmla="*/ 328921 w 328921"/>
                <a:gd name="connsiteY7" fmla="*/ 276293 h 27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276293">
                  <a:moveTo>
                    <a:pt x="0" y="0"/>
                  </a:moveTo>
                  <a:cubicBezTo>
                    <a:pt x="20009" y="822"/>
                    <a:pt x="40018" y="1645"/>
                    <a:pt x="52627" y="9868"/>
                  </a:cubicBezTo>
                  <a:cubicBezTo>
                    <a:pt x="65236" y="18091"/>
                    <a:pt x="70170" y="31796"/>
                    <a:pt x="75652" y="49338"/>
                  </a:cubicBezTo>
                  <a:cubicBezTo>
                    <a:pt x="81134" y="66880"/>
                    <a:pt x="73459" y="99224"/>
                    <a:pt x="85519" y="115122"/>
                  </a:cubicBezTo>
                  <a:cubicBezTo>
                    <a:pt x="97579" y="131020"/>
                    <a:pt x="127731" y="134857"/>
                    <a:pt x="148014" y="144725"/>
                  </a:cubicBezTo>
                  <a:cubicBezTo>
                    <a:pt x="168298" y="154593"/>
                    <a:pt x="189129" y="164460"/>
                    <a:pt x="207220" y="174328"/>
                  </a:cubicBezTo>
                  <a:cubicBezTo>
                    <a:pt x="225311" y="184196"/>
                    <a:pt x="236275" y="186937"/>
                    <a:pt x="256558" y="203931"/>
                  </a:cubicBezTo>
                  <a:cubicBezTo>
                    <a:pt x="276841" y="220925"/>
                    <a:pt x="302881" y="248609"/>
                    <a:pt x="328921" y="276293"/>
                  </a:cubicBezTo>
                </a:path>
              </a:pathLst>
            </a:cu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5-Point Star 24"/>
          <p:cNvSpPr/>
          <p:nvPr/>
        </p:nvSpPr>
        <p:spPr>
          <a:xfrm>
            <a:off x="1422220" y="2363937"/>
            <a:ext cx="163294" cy="13847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3909586" y="2359765"/>
            <a:ext cx="163294" cy="13847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forecasted a strong cold-air damming event at 72 h that was poorly handled by GFSv15 at all lead times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02/06/20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7" cy="40569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32116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321159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" name="Freeform 1"/>
          <p:cNvSpPr/>
          <p:nvPr/>
        </p:nvSpPr>
        <p:spPr>
          <a:xfrm>
            <a:off x="2700867" y="3476328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00867" y="1398040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28846" y="1401336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3778696" y="1781027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714279" y="1777071"/>
            <a:ext cx="202651" cy="17185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correct position/orientation of cold front </a:t>
            </a:r>
            <a:r>
              <a:rPr lang="en-US" dirty="0" smtClean="0">
                <a:latin typeface="Arial"/>
                <a:cs typeface="Arial"/>
              </a:rPr>
              <a:t>   24 </a:t>
            </a:r>
            <a:r>
              <a:rPr lang="en-US" dirty="0">
                <a:latin typeface="Arial"/>
                <a:cs typeface="Arial"/>
              </a:rPr>
              <a:t>h before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handled low-level temp/moisture profile at LCH better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LCH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04/23/20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1" y="1312758"/>
            <a:ext cx="4724647" cy="345742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15278938">
            <a:off x="3135269" y="3869932"/>
            <a:ext cx="740347" cy="779929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6059" y="3644546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3160" y="1653045"/>
            <a:ext cx="1636987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Lake Charles, LA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4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structure and location of trough 48 h earlier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56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structure and location of trough 48 h earlier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3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structure and location </a:t>
            </a:r>
            <a:r>
              <a:rPr lang="en-US" dirty="0">
                <a:latin typeface="Arial"/>
                <a:cs typeface="Arial"/>
              </a:rPr>
              <a:t>of trough </a:t>
            </a:r>
            <a:r>
              <a:rPr lang="en-US" dirty="0" smtClean="0">
                <a:latin typeface="Arial"/>
                <a:cs typeface="Arial"/>
              </a:rPr>
              <a:t>48 </a:t>
            </a:r>
            <a:r>
              <a:rPr lang="en-US" dirty="0">
                <a:latin typeface="Arial"/>
                <a:cs typeface="Arial"/>
              </a:rPr>
              <a:t>h earlier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Southeast Severe: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Southeast Severe (F036)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04/24/20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84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6683" y="124172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43" y="31763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06683" y="3176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6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studies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5" y="2712898"/>
            <a:ext cx="3545767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 (May 17-22, 2019)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4" y="996879"/>
            <a:ext cx="2917277" cy="2045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2" y="996879"/>
            <a:ext cx="2917277" cy="2045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0" y="996879"/>
            <a:ext cx="2917277" cy="2045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4" y="3052098"/>
            <a:ext cx="2917277" cy="2045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2" y="3052098"/>
            <a:ext cx="2917277" cy="2045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0" y="3056076"/>
            <a:ext cx="2917277" cy="20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</a:t>
            </a:r>
            <a:r>
              <a:rPr lang="en-US" dirty="0" smtClean="0">
                <a:latin typeface="Arial"/>
                <a:cs typeface="Arial"/>
              </a:rPr>
              <a:t>considerable synoptic pattern change 72 </a:t>
            </a:r>
            <a:r>
              <a:rPr lang="en-US" dirty="0">
                <a:latin typeface="Arial"/>
                <a:cs typeface="Arial"/>
              </a:rPr>
              <a:t>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(F180)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7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6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69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</a:t>
            </a:r>
            <a:r>
              <a:rPr lang="en-US" b="1" dirty="0" smtClean="0">
                <a:latin typeface="Arial"/>
                <a:cs typeface="Arial"/>
              </a:rPr>
              <a:t>5/22/20: </a:t>
            </a:r>
            <a:r>
              <a:rPr lang="en-US" dirty="0" smtClean="0">
                <a:latin typeface="Arial"/>
                <a:cs typeface="Arial"/>
              </a:rPr>
              <a:t>GFSv16 forecasted the structure of the cutoff more correctly 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(F192)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9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a strong cold-air damming event at 72 h that was poorly handled by GFSv15 at all lead </a:t>
            </a:r>
            <a:r>
              <a:rPr lang="en-US" dirty="0" smtClean="0">
                <a:latin typeface="Arial"/>
                <a:cs typeface="Arial"/>
              </a:rPr>
              <a:t>times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forecasted the </a:t>
            </a:r>
            <a:r>
              <a:rPr lang="en-US" dirty="0" smtClean="0">
                <a:latin typeface="Arial"/>
                <a:cs typeface="Arial"/>
              </a:rPr>
              <a:t>low-level inversion at IAD much better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IAD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02/06/20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1279620"/>
            <a:ext cx="4774538" cy="3523701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9972206">
            <a:off x="2569526" y="4021155"/>
            <a:ext cx="1222117" cy="58155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7483" y="3665978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3226" y="1617325"/>
            <a:ext cx="118763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Sterling, VA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4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5/22/20: </a:t>
            </a:r>
            <a:r>
              <a:rPr lang="en-US" dirty="0">
                <a:latin typeface="Arial"/>
                <a:cs typeface="Arial"/>
              </a:rPr>
              <a:t>GFSv16 forecasted the structure of the cutoff more correctly 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2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5/22/20: </a:t>
            </a:r>
            <a:r>
              <a:rPr lang="en-US" dirty="0">
                <a:latin typeface="Arial"/>
                <a:cs typeface="Arial"/>
              </a:rPr>
              <a:t>GFSv16 forecasted the structure of the cutoff more correctly 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(F132)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59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112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5/17/20: </a:t>
            </a:r>
            <a:r>
              <a:rPr lang="en-US" dirty="0">
                <a:latin typeface="Arial"/>
                <a:cs typeface="Arial"/>
              </a:rPr>
              <a:t>GFSv16 forecasted the considerable synoptic pattern change 72 h earlier than GFSv15</a:t>
            </a:r>
          </a:p>
          <a:p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12z 5/22/20: </a:t>
            </a:r>
            <a:r>
              <a:rPr lang="en-US" dirty="0">
                <a:latin typeface="Arial"/>
                <a:cs typeface="Arial"/>
              </a:rPr>
              <a:t>GFSv16 forecasted the structure of the cutoff more correctly 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2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WPC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73334"/>
            <a:ext cx="5042849" cy="3778774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16839752">
            <a:off x="1398618" y="2901507"/>
            <a:ext cx="1760974" cy="99935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and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 smtClean="0">
                <a:latin typeface="Arial"/>
                <a:cs typeface="Arial"/>
              </a:rPr>
              <a:t>Td over much of the warm sector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(F102)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" y="1177447"/>
            <a:ext cx="4871992" cy="3745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Freeform 2"/>
          <p:cNvSpPr/>
          <p:nvPr/>
        </p:nvSpPr>
        <p:spPr>
          <a:xfrm>
            <a:off x="3480208" y="3846786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80208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23415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under-forecasted Td over much of the warm sector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(F078)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80208" y="3846786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80208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23415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under-forecasted Td over much of the warm sector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(F054)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80208" y="3846786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80208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23415" y="1934153"/>
            <a:ext cx="116709" cy="563617"/>
          </a:xfrm>
          <a:custGeom>
            <a:avLst/>
            <a:gdLst>
              <a:gd name="connsiteX0" fmla="*/ 114331 w 116709"/>
              <a:gd name="connsiteY0" fmla="*/ 0 h 563617"/>
              <a:gd name="connsiteX1" fmla="*/ 106448 w 116709"/>
              <a:gd name="connsiteY1" fmla="*/ 216776 h 563617"/>
              <a:gd name="connsiteX2" fmla="*/ 94624 w 116709"/>
              <a:gd name="connsiteY2" fmla="*/ 264073 h 563617"/>
              <a:gd name="connsiteX3" fmla="*/ 110389 w 116709"/>
              <a:gd name="connsiteY3" fmla="*/ 291662 h 563617"/>
              <a:gd name="connsiteX4" fmla="*/ 114331 w 116709"/>
              <a:gd name="connsiteY4" fmla="*/ 331076 h 563617"/>
              <a:gd name="connsiteX5" fmla="*/ 74917 w 116709"/>
              <a:gd name="connsiteY5" fmla="*/ 390197 h 563617"/>
              <a:gd name="connsiteX6" fmla="*/ 74917 w 116709"/>
              <a:gd name="connsiteY6" fmla="*/ 390197 h 563617"/>
              <a:gd name="connsiteX7" fmla="*/ 63093 w 116709"/>
              <a:gd name="connsiteY7" fmla="*/ 476907 h 563617"/>
              <a:gd name="connsiteX8" fmla="*/ 19738 w 116709"/>
              <a:gd name="connsiteY8" fmla="*/ 496614 h 563617"/>
              <a:gd name="connsiteX9" fmla="*/ 31 w 116709"/>
              <a:gd name="connsiteY9" fmla="*/ 536028 h 563617"/>
              <a:gd name="connsiteX10" fmla="*/ 23679 w 116709"/>
              <a:gd name="connsiteY10" fmla="*/ 563617 h 563617"/>
              <a:gd name="connsiteX11" fmla="*/ 23679 w 116709"/>
              <a:gd name="connsiteY11" fmla="*/ 563617 h 56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09" h="563617">
                <a:moveTo>
                  <a:pt x="114331" y="0"/>
                </a:moveTo>
                <a:cubicBezTo>
                  <a:pt x="112031" y="86382"/>
                  <a:pt x="109732" y="172764"/>
                  <a:pt x="106448" y="216776"/>
                </a:cubicBezTo>
                <a:cubicBezTo>
                  <a:pt x="103164" y="260788"/>
                  <a:pt x="93967" y="251592"/>
                  <a:pt x="94624" y="264073"/>
                </a:cubicBezTo>
                <a:cubicBezTo>
                  <a:pt x="95281" y="276554"/>
                  <a:pt x="107104" y="280495"/>
                  <a:pt x="110389" y="291662"/>
                </a:cubicBezTo>
                <a:cubicBezTo>
                  <a:pt x="113673" y="302829"/>
                  <a:pt x="120243" y="314654"/>
                  <a:pt x="114331" y="331076"/>
                </a:cubicBezTo>
                <a:cubicBezTo>
                  <a:pt x="108419" y="347498"/>
                  <a:pt x="74917" y="390197"/>
                  <a:pt x="74917" y="390197"/>
                </a:cubicBezTo>
                <a:lnTo>
                  <a:pt x="74917" y="390197"/>
                </a:lnTo>
                <a:cubicBezTo>
                  <a:pt x="72946" y="404649"/>
                  <a:pt x="72289" y="459171"/>
                  <a:pt x="63093" y="476907"/>
                </a:cubicBezTo>
                <a:cubicBezTo>
                  <a:pt x="53897" y="494643"/>
                  <a:pt x="30248" y="486761"/>
                  <a:pt x="19738" y="496614"/>
                </a:cubicBezTo>
                <a:cubicBezTo>
                  <a:pt x="9228" y="506467"/>
                  <a:pt x="-626" y="524861"/>
                  <a:pt x="31" y="536028"/>
                </a:cubicBezTo>
                <a:cubicBezTo>
                  <a:pt x="688" y="547195"/>
                  <a:pt x="23679" y="563617"/>
                  <a:pt x="23679" y="563617"/>
                </a:cubicBezTo>
                <a:lnTo>
                  <a:pt x="23679" y="563617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forecasted the position of the </a:t>
            </a:r>
            <a:r>
              <a:rPr lang="en-US" dirty="0" err="1" smtClean="0">
                <a:latin typeface="Arial"/>
                <a:cs typeface="Arial"/>
              </a:rPr>
              <a:t>dryline</a:t>
            </a:r>
            <a:r>
              <a:rPr lang="en-US" dirty="0" smtClean="0">
                <a:latin typeface="Arial"/>
                <a:cs typeface="Arial"/>
              </a:rPr>
              <a:t> more correctly and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warm </a:t>
            </a:r>
            <a:r>
              <a:rPr lang="en-US" dirty="0" smtClean="0">
                <a:latin typeface="Arial"/>
                <a:cs typeface="Arial"/>
              </a:rPr>
              <a:t>sector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considerably </a:t>
            </a:r>
            <a:r>
              <a:rPr lang="en-US" dirty="0" smtClean="0">
                <a:latin typeface="Arial"/>
                <a:cs typeface="Arial"/>
              </a:rPr>
              <a:t>lower </a:t>
            </a:r>
            <a:r>
              <a:rPr lang="en-US" dirty="0" smtClean="0">
                <a:latin typeface="Arial"/>
                <a:cs typeface="Arial"/>
              </a:rPr>
              <a:t>SBCAPE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(F042)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6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under-forecasted Td over much of the warm sector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considerably lower SBCAPE than GFSv15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(F018)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05/17/19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89" cy="3745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151107" y="1978260"/>
            <a:ext cx="121207" cy="10278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3536313" y="2405628"/>
            <a:ext cx="121207" cy="10278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7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overall handled the low-level temp/moisture profile at DDC better than GFSv15, but incorrectly strengthened inversion around 750-850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DDC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05/18/19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" y="1312758"/>
            <a:ext cx="4709680" cy="345742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16200000">
            <a:off x="3002185" y="3576172"/>
            <a:ext cx="740347" cy="1036481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3203" y="3637402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1755" y="1653045"/>
            <a:ext cx="146495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Dodge City, KS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1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a strong cold-air damming event at 72 h that was poorly handled by GFSv15 at all lead times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2-m T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02/06/20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8" y="1071925"/>
            <a:ext cx="4085196" cy="40569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926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7310" y="11457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6926" y="32116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310" y="321159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Freeform 16"/>
          <p:cNvSpPr/>
          <p:nvPr/>
        </p:nvSpPr>
        <p:spPr>
          <a:xfrm>
            <a:off x="2700867" y="3476328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700867" y="1398040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28846" y="1401336"/>
            <a:ext cx="2027766" cy="1222672"/>
          </a:xfrm>
          <a:custGeom>
            <a:avLst/>
            <a:gdLst>
              <a:gd name="connsiteX0" fmla="*/ 0 w 2027766"/>
              <a:gd name="connsiteY0" fmla="*/ 1222672 h 1222672"/>
              <a:gd name="connsiteX1" fmla="*/ 300566 w 2027766"/>
              <a:gd name="connsiteY1" fmla="*/ 833205 h 1222672"/>
              <a:gd name="connsiteX2" fmla="*/ 732366 w 2027766"/>
              <a:gd name="connsiteY2" fmla="*/ 532639 h 1222672"/>
              <a:gd name="connsiteX3" fmla="*/ 817033 w 2027766"/>
              <a:gd name="connsiteY3" fmla="*/ 443739 h 1222672"/>
              <a:gd name="connsiteX4" fmla="*/ 846666 w 2027766"/>
              <a:gd name="connsiteY4" fmla="*/ 519939 h 1222672"/>
              <a:gd name="connsiteX5" fmla="*/ 800100 w 2027766"/>
              <a:gd name="connsiteY5" fmla="*/ 630005 h 1222672"/>
              <a:gd name="connsiteX6" fmla="*/ 706966 w 2027766"/>
              <a:gd name="connsiteY6" fmla="*/ 786639 h 1222672"/>
              <a:gd name="connsiteX7" fmla="*/ 838200 w 2027766"/>
              <a:gd name="connsiteY7" fmla="*/ 934805 h 1222672"/>
              <a:gd name="connsiteX8" fmla="*/ 994833 w 2027766"/>
              <a:gd name="connsiteY8" fmla="*/ 879772 h 1222672"/>
              <a:gd name="connsiteX9" fmla="*/ 1172633 w 2027766"/>
              <a:gd name="connsiteY9" fmla="*/ 837439 h 1222672"/>
              <a:gd name="connsiteX10" fmla="*/ 1291166 w 2027766"/>
              <a:gd name="connsiteY10" fmla="*/ 735839 h 1222672"/>
              <a:gd name="connsiteX11" fmla="*/ 1397000 w 2027766"/>
              <a:gd name="connsiteY11" fmla="*/ 689272 h 1222672"/>
              <a:gd name="connsiteX12" fmla="*/ 1549400 w 2027766"/>
              <a:gd name="connsiteY12" fmla="*/ 210905 h 1222672"/>
              <a:gd name="connsiteX13" fmla="*/ 1845733 w 2027766"/>
              <a:gd name="connsiteY13" fmla="*/ 16172 h 1222672"/>
              <a:gd name="connsiteX14" fmla="*/ 2027766 w 2027766"/>
              <a:gd name="connsiteY14" fmla="*/ 24639 h 12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7766" h="1222672">
                <a:moveTo>
                  <a:pt x="0" y="1222672"/>
                </a:moveTo>
                <a:cubicBezTo>
                  <a:pt x="89252" y="1085441"/>
                  <a:pt x="178505" y="948210"/>
                  <a:pt x="300566" y="833205"/>
                </a:cubicBezTo>
                <a:cubicBezTo>
                  <a:pt x="422627" y="718200"/>
                  <a:pt x="646288" y="597550"/>
                  <a:pt x="732366" y="532639"/>
                </a:cubicBezTo>
                <a:cubicBezTo>
                  <a:pt x="818444" y="467728"/>
                  <a:pt x="797983" y="445856"/>
                  <a:pt x="817033" y="443739"/>
                </a:cubicBezTo>
                <a:cubicBezTo>
                  <a:pt x="836083" y="441622"/>
                  <a:pt x="849488" y="488895"/>
                  <a:pt x="846666" y="519939"/>
                </a:cubicBezTo>
                <a:cubicBezTo>
                  <a:pt x="843844" y="550983"/>
                  <a:pt x="823383" y="585555"/>
                  <a:pt x="800100" y="630005"/>
                </a:cubicBezTo>
                <a:cubicBezTo>
                  <a:pt x="776817" y="674455"/>
                  <a:pt x="700616" y="735839"/>
                  <a:pt x="706966" y="786639"/>
                </a:cubicBezTo>
                <a:cubicBezTo>
                  <a:pt x="713316" y="837439"/>
                  <a:pt x="790222" y="919283"/>
                  <a:pt x="838200" y="934805"/>
                </a:cubicBezTo>
                <a:cubicBezTo>
                  <a:pt x="886178" y="950327"/>
                  <a:pt x="939094" y="896000"/>
                  <a:pt x="994833" y="879772"/>
                </a:cubicBezTo>
                <a:cubicBezTo>
                  <a:pt x="1050572" y="863544"/>
                  <a:pt x="1123244" y="861428"/>
                  <a:pt x="1172633" y="837439"/>
                </a:cubicBezTo>
                <a:cubicBezTo>
                  <a:pt x="1222022" y="813450"/>
                  <a:pt x="1253772" y="760533"/>
                  <a:pt x="1291166" y="735839"/>
                </a:cubicBezTo>
                <a:cubicBezTo>
                  <a:pt x="1328560" y="711145"/>
                  <a:pt x="1353961" y="776761"/>
                  <a:pt x="1397000" y="689272"/>
                </a:cubicBezTo>
                <a:cubicBezTo>
                  <a:pt x="1440039" y="601783"/>
                  <a:pt x="1474611" y="323088"/>
                  <a:pt x="1549400" y="210905"/>
                </a:cubicBezTo>
                <a:cubicBezTo>
                  <a:pt x="1624189" y="98722"/>
                  <a:pt x="1766005" y="47216"/>
                  <a:pt x="1845733" y="16172"/>
                </a:cubicBezTo>
                <a:cubicBezTo>
                  <a:pt x="1925461" y="-14872"/>
                  <a:pt x="1976613" y="4883"/>
                  <a:pt x="2027766" y="24639"/>
                </a:cubicBezTo>
              </a:path>
            </a:pathLst>
          </a:cu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overall handled the low-level temp/moisture profile at DDC better than GFSv15, but incorrectly strengthened inversion around 750-850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produced an overmixed PBL at DRT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Mid-May: DRT Sounding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05/18/19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3" y="1307618"/>
            <a:ext cx="4759755" cy="3464798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 rot="16200000">
            <a:off x="2908042" y="3409083"/>
            <a:ext cx="866551" cy="144675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3203" y="3637968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0939" y="1645900"/>
            <a:ext cx="1130438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Del Rio, TX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3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8" y="1093041"/>
            <a:ext cx="58043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severe weather case studies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Mid-Atlantic Severe (Feb 6-7,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Tennessee Tornadoes (Mar 2-3,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Easter Sunday (Apr 12-13,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Southeast Severe (Apr 19-23, 2020)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Mid-May (May 17-22, 2019)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Late May (May 23-29, 2019)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www.emc.ncep.noaa.gov/users/meg/gfsv16/retros</a:t>
            </a:r>
            <a:r>
              <a:rPr lang="en-US" sz="2200" dirty="0">
                <a:latin typeface="Arial"/>
                <a:cs typeface="Arial"/>
                <a:hlinkClick r:id="rId4"/>
              </a:rPr>
              <a:t>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686" y="3016144"/>
            <a:ext cx="3664178" cy="3026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 (May 23-29, 2019)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4" y="996879"/>
            <a:ext cx="2917277" cy="20451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2" y="996879"/>
            <a:ext cx="2917277" cy="2045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0" y="996879"/>
            <a:ext cx="2917277" cy="2045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4" y="3052098"/>
            <a:ext cx="2917277" cy="2045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62" y="3052098"/>
            <a:ext cx="2917277" cy="2045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0" y="3056076"/>
            <a:ext cx="2917277" cy="20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GFSv16 </a:t>
            </a:r>
            <a:r>
              <a:rPr lang="en-US" dirty="0">
                <a:latin typeface="Arial"/>
                <a:cs typeface="Arial"/>
              </a:rPr>
              <a:t>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>cutoff and trough more correctly 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 May (F168)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8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6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structure of the cutoff and trough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 May (F144)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6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structure of the cutoff and trough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 May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structure of the cutoff and trough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and consistently than 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500-hPa Heights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 May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" y="1168572"/>
            <a:ext cx="4921907" cy="37834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3758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6861" y="24442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758" y="437881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6861" y="437880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5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May: WPC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Late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May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4" y="1273334"/>
            <a:ext cx="5042847" cy="3778774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16839752">
            <a:off x="1398618" y="2901507"/>
            <a:ext cx="1760974" cy="99935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warm sector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(F102)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3453114" y="3970116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53114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001210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warm sector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(F078)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3453114" y="3970116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53114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001210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Mid-Atlantic Severe: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W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PC Analysis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Mid-Atlantic Severe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02/07/20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" y="1268282"/>
            <a:ext cx="5042850" cy="378887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055052">
            <a:off x="3241089" y="2311974"/>
            <a:ext cx="2272538" cy="1342238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</a:t>
            </a:r>
            <a:r>
              <a:rPr lang="en-US" dirty="0" smtClean="0">
                <a:latin typeface="Arial"/>
                <a:cs typeface="Arial"/>
              </a:rPr>
              <a:t>warm sector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2-m Td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(F054)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90" cy="3745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3453114" y="3970116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453114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001210" y="2057483"/>
            <a:ext cx="84881" cy="424406"/>
          </a:xfrm>
          <a:custGeom>
            <a:avLst/>
            <a:gdLst>
              <a:gd name="connsiteX0" fmla="*/ 84881 w 84881"/>
              <a:gd name="connsiteY0" fmla="*/ 0 h 424406"/>
              <a:gd name="connsiteX1" fmla="*/ 38582 w 84881"/>
              <a:gd name="connsiteY1" fmla="*/ 34725 h 424406"/>
              <a:gd name="connsiteX2" fmla="*/ 15433 w 84881"/>
              <a:gd name="connsiteY2" fmla="*/ 96456 h 424406"/>
              <a:gd name="connsiteX3" fmla="*/ 15433 w 84881"/>
              <a:gd name="connsiteY3" fmla="*/ 96456 h 424406"/>
              <a:gd name="connsiteX4" fmla="*/ 0 w 84881"/>
              <a:gd name="connsiteY4" fmla="*/ 235352 h 424406"/>
              <a:gd name="connsiteX5" fmla="*/ 0 w 84881"/>
              <a:gd name="connsiteY5" fmla="*/ 235352 h 424406"/>
              <a:gd name="connsiteX6" fmla="*/ 34724 w 84881"/>
              <a:gd name="connsiteY6" fmla="*/ 304800 h 424406"/>
              <a:gd name="connsiteX7" fmla="*/ 23149 w 84881"/>
              <a:gd name="connsiteY7" fmla="*/ 324092 h 424406"/>
              <a:gd name="connsiteX8" fmla="*/ 23149 w 84881"/>
              <a:gd name="connsiteY8" fmla="*/ 351099 h 424406"/>
              <a:gd name="connsiteX9" fmla="*/ 46299 w 84881"/>
              <a:gd name="connsiteY9" fmla="*/ 401256 h 424406"/>
              <a:gd name="connsiteX10" fmla="*/ 65590 w 84881"/>
              <a:gd name="connsiteY10" fmla="*/ 424406 h 424406"/>
              <a:gd name="connsiteX11" fmla="*/ 65590 w 84881"/>
              <a:gd name="connsiteY11" fmla="*/ 424406 h 42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81" h="424406">
                <a:moveTo>
                  <a:pt x="84881" y="0"/>
                </a:moveTo>
                <a:cubicBezTo>
                  <a:pt x="67519" y="9324"/>
                  <a:pt x="50157" y="18649"/>
                  <a:pt x="38582" y="34725"/>
                </a:cubicBezTo>
                <a:cubicBezTo>
                  <a:pt x="27007" y="50801"/>
                  <a:pt x="15433" y="96456"/>
                  <a:pt x="15433" y="96456"/>
                </a:cubicBezTo>
                <a:lnTo>
                  <a:pt x="15433" y="96456"/>
                </a:lnTo>
                <a:lnTo>
                  <a:pt x="0" y="235352"/>
                </a:lnTo>
                <a:lnTo>
                  <a:pt x="0" y="235352"/>
                </a:lnTo>
                <a:cubicBezTo>
                  <a:pt x="5787" y="246927"/>
                  <a:pt x="30866" y="290010"/>
                  <a:pt x="34724" y="304800"/>
                </a:cubicBezTo>
                <a:cubicBezTo>
                  <a:pt x="38582" y="319590"/>
                  <a:pt x="25078" y="316376"/>
                  <a:pt x="23149" y="324092"/>
                </a:cubicBezTo>
                <a:cubicBezTo>
                  <a:pt x="21220" y="331808"/>
                  <a:pt x="19291" y="338238"/>
                  <a:pt x="23149" y="351099"/>
                </a:cubicBezTo>
                <a:cubicBezTo>
                  <a:pt x="27007" y="363960"/>
                  <a:pt x="39226" y="389038"/>
                  <a:pt x="46299" y="401256"/>
                </a:cubicBezTo>
                <a:cubicBezTo>
                  <a:pt x="53372" y="413474"/>
                  <a:pt x="65590" y="424406"/>
                  <a:pt x="65590" y="424406"/>
                </a:cubicBezTo>
                <a:lnTo>
                  <a:pt x="65590" y="424406"/>
                </a:lnTo>
              </a:path>
            </a:pathLst>
          </a:cu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</a:t>
            </a:r>
            <a:r>
              <a:rPr lang="en-US" dirty="0" smtClean="0">
                <a:latin typeface="Arial"/>
                <a:cs typeface="Arial"/>
              </a:rPr>
              <a:t>correctly </a:t>
            </a:r>
            <a:r>
              <a:rPr lang="en-US" dirty="0">
                <a:latin typeface="Arial"/>
                <a:cs typeface="Arial"/>
              </a:rPr>
              <a:t>and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warm </a:t>
            </a:r>
            <a:r>
              <a:rPr lang="en-US" dirty="0" smtClean="0">
                <a:latin typeface="Arial"/>
                <a:cs typeface="Arial"/>
              </a:rPr>
              <a:t>sector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considerably </a:t>
            </a:r>
            <a:r>
              <a:rPr lang="en-US" dirty="0">
                <a:latin typeface="Arial"/>
                <a:cs typeface="Arial"/>
              </a:rPr>
              <a:t>lower SBCAPE than GFSv15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(F042)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89" cy="37451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6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099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the position of the </a:t>
            </a:r>
            <a:r>
              <a:rPr lang="en-US" dirty="0" err="1">
                <a:latin typeface="Arial"/>
                <a:cs typeface="Arial"/>
              </a:rPr>
              <a:t>dryline</a:t>
            </a:r>
            <a:r>
              <a:rPr lang="en-US" dirty="0">
                <a:latin typeface="Arial"/>
                <a:cs typeface="Arial"/>
              </a:rPr>
              <a:t> more correctly and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under-forecasted </a:t>
            </a:r>
            <a:r>
              <a:rPr lang="en-US" dirty="0">
                <a:latin typeface="Arial"/>
                <a:cs typeface="Arial"/>
              </a:rPr>
              <a:t>Td over much of the warm sector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considerably </a:t>
            </a:r>
            <a:r>
              <a:rPr lang="en-US" dirty="0">
                <a:latin typeface="Arial"/>
                <a:cs typeface="Arial"/>
              </a:rPr>
              <a:t>lower SBCAPE than GFSv15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Late May: SBCAPE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Mid-May (F018)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18Z 05/26/19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" y="1177447"/>
            <a:ext cx="4871989" cy="3745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833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7927" y="125530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33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7927" y="31679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RAP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1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52153</TotalTime>
  <Words>3979</Words>
  <Application>Microsoft Office PowerPoint</Application>
  <PresentationFormat>On-screen Show (16:9)</PresentationFormat>
  <Paragraphs>749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Christopher Macintosh</cp:lastModifiedBy>
  <cp:revision>1096</cp:revision>
  <dcterms:created xsi:type="dcterms:W3CDTF">2019-12-12T20:05:14Z</dcterms:created>
  <dcterms:modified xsi:type="dcterms:W3CDTF">2020-09-03T12:46:17Z</dcterms:modified>
</cp:coreProperties>
</file>