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52" r:id="rId2"/>
    <p:sldId id="367" r:id="rId3"/>
    <p:sldId id="544" r:id="rId4"/>
    <p:sldId id="545" r:id="rId5"/>
    <p:sldId id="546" r:id="rId6"/>
    <p:sldId id="547" r:id="rId7"/>
    <p:sldId id="548" r:id="rId8"/>
    <p:sldId id="541" r:id="rId9"/>
    <p:sldId id="550" r:id="rId10"/>
    <p:sldId id="549" r:id="rId11"/>
    <p:sldId id="552" r:id="rId12"/>
    <p:sldId id="553" r:id="rId13"/>
    <p:sldId id="627" r:id="rId14"/>
    <p:sldId id="561" r:id="rId15"/>
    <p:sldId id="555" r:id="rId16"/>
    <p:sldId id="556" r:id="rId17"/>
    <p:sldId id="557" r:id="rId18"/>
    <p:sldId id="562" r:id="rId19"/>
    <p:sldId id="563" r:id="rId20"/>
    <p:sldId id="558" r:id="rId21"/>
    <p:sldId id="559" r:id="rId22"/>
    <p:sldId id="560" r:id="rId23"/>
    <p:sldId id="564" r:id="rId24"/>
    <p:sldId id="566" r:id="rId25"/>
    <p:sldId id="565" r:id="rId26"/>
    <p:sldId id="567" r:id="rId27"/>
    <p:sldId id="580" r:id="rId28"/>
    <p:sldId id="581" r:id="rId29"/>
    <p:sldId id="582" r:id="rId30"/>
    <p:sldId id="584" r:id="rId31"/>
    <p:sldId id="585" r:id="rId32"/>
    <p:sldId id="586" r:id="rId33"/>
    <p:sldId id="587" r:id="rId34"/>
    <p:sldId id="588" r:id="rId35"/>
    <p:sldId id="589" r:id="rId36"/>
    <p:sldId id="590" r:id="rId37"/>
    <p:sldId id="628" r:id="rId38"/>
    <p:sldId id="578" r:id="rId39"/>
    <p:sldId id="598" r:id="rId40"/>
    <p:sldId id="600" r:id="rId41"/>
    <p:sldId id="601" r:id="rId42"/>
    <p:sldId id="602" r:id="rId43"/>
    <p:sldId id="603" r:id="rId44"/>
    <p:sldId id="604" r:id="rId45"/>
    <p:sldId id="605" r:id="rId46"/>
    <p:sldId id="599" r:id="rId47"/>
    <p:sldId id="597" r:id="rId48"/>
    <p:sldId id="596" r:id="rId49"/>
    <p:sldId id="595" r:id="rId50"/>
    <p:sldId id="594" r:id="rId51"/>
    <p:sldId id="593" r:id="rId52"/>
    <p:sldId id="612" r:id="rId53"/>
    <p:sldId id="610" r:id="rId54"/>
    <p:sldId id="611" r:id="rId55"/>
    <p:sldId id="609" r:id="rId56"/>
    <p:sldId id="608" r:id="rId57"/>
    <p:sldId id="606" r:id="rId58"/>
    <p:sldId id="615" r:id="rId59"/>
    <p:sldId id="620" r:id="rId60"/>
    <p:sldId id="617" r:id="rId61"/>
    <p:sldId id="616" r:id="rId62"/>
    <p:sldId id="618" r:id="rId63"/>
    <p:sldId id="629" r:id="rId64"/>
    <p:sldId id="631" r:id="rId65"/>
    <p:sldId id="632" r:id="rId66"/>
    <p:sldId id="633" r:id="rId67"/>
    <p:sldId id="634" r:id="rId68"/>
    <p:sldId id="619" r:id="rId69"/>
    <p:sldId id="621" r:id="rId70"/>
    <p:sldId id="622" r:id="rId71"/>
    <p:sldId id="623" r:id="rId72"/>
    <p:sldId id="537" r:id="rId7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DB08"/>
    <a:srgbClr val="267ECD"/>
    <a:srgbClr val="4E8CBE"/>
    <a:srgbClr val="226BAB"/>
    <a:srgbClr val="0D68B9"/>
    <a:srgbClr val="4B89BC"/>
    <a:srgbClr val="E47428"/>
    <a:srgbClr val="3ACBC8"/>
    <a:srgbClr val="EC7021"/>
    <a:srgbClr val="E37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9" autoAdjust="0"/>
    <p:restoredTop sz="96703" autoAdjust="0"/>
  </p:normalViewPr>
  <p:slideViewPr>
    <p:cSldViewPr snapToGrid="0" snapToObjects="1">
      <p:cViewPr>
        <p:scale>
          <a:sx n="125" d="100"/>
          <a:sy n="125" d="100"/>
        </p:scale>
        <p:origin x="-176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7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61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81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883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770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3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56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39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5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1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B18D4-8213-954F-80DF-CA9DD708A32A}" type="datetimeFigureOut">
              <a:rPr lang="en-US" smtClean="0"/>
              <a:t>8/27/20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23BE-BAF9-5447-BAF7-CF3FF83084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0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7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7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gfs_mw_slp_ORDthxgiving_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7" t="50927"/>
          <a:stretch/>
        </p:blipFill>
        <p:spPr>
          <a:xfrm>
            <a:off x="6060162" y="1199511"/>
            <a:ext cx="3010463" cy="2647013"/>
          </a:xfrm>
          <a:prstGeom prst="rect">
            <a:avLst/>
          </a:prstGeom>
        </p:spPr>
      </p:pic>
      <p:pic>
        <p:nvPicPr>
          <p:cNvPr id="2" name="Picture 1" descr="gfs_mw_slp_ORDthxgiving_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7"/>
          <a:stretch/>
        </p:blipFill>
        <p:spPr>
          <a:xfrm>
            <a:off x="70032" y="1199511"/>
            <a:ext cx="5976368" cy="26470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995621" y="1303896"/>
            <a:ext cx="10348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GFSv15 </a:t>
            </a:r>
            <a:r>
              <a:rPr lang="en-US" sz="1400" dirty="0" smtClean="0">
                <a:latin typeface="Arial"/>
                <a:cs typeface="Arial"/>
              </a:rPr>
              <a:t>(F120)</a:t>
            </a:r>
            <a:endParaRPr lang="en-US" sz="1400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1573" y="1303896"/>
            <a:ext cx="10348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GFSv16</a:t>
            </a:r>
            <a:br>
              <a:rPr lang="en-US" sz="1400" b="1" dirty="0" smtClean="0">
                <a:latin typeface="Arial"/>
                <a:cs typeface="Arial"/>
              </a:rPr>
            </a:br>
            <a:r>
              <a:rPr lang="en-US" sz="1400" dirty="0" smtClean="0">
                <a:latin typeface="Arial"/>
                <a:cs typeface="Arial"/>
              </a:rPr>
              <a:t>(F120)</a:t>
            </a:r>
            <a:endParaRPr lang="en-US" sz="1400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35799" y="1302290"/>
            <a:ext cx="10348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GFS Analysis</a:t>
            </a:r>
            <a:endParaRPr lang="en-US" sz="1400" dirty="0">
              <a:solidFill>
                <a:srgbClr val="0D68B9"/>
              </a:solidFill>
              <a:latin typeface="Arial"/>
              <a:cs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noFill/>
          <a:ln w="28575" cmpd="sng">
            <a:solidFill>
              <a:srgbClr val="226BA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23" name="Picture 22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24" name="Oval 23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25" name="Picture 24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0" y="442703"/>
            <a:ext cx="9156633" cy="477031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300" b="1" dirty="0" smtClean="0">
                <a:solidFill>
                  <a:srgbClr val="FF0000"/>
                </a:solidFill>
                <a:latin typeface="Arial"/>
                <a:cs typeface="Arial"/>
              </a:rPr>
              <a:t>GFSv16 Case Studies: Winter Weather</a:t>
            </a:r>
            <a:endParaRPr lang="en-US" sz="2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11986" y="4084871"/>
            <a:ext cx="91679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Alicia Bentley</a:t>
            </a:r>
            <a: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  <a:t/>
            </a:r>
            <a:br>
              <a:rPr lang="en-US" sz="2000" b="1" dirty="0">
                <a:solidFill>
                  <a:srgbClr val="0D68B9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267ECD"/>
                </a:solidFill>
                <a:latin typeface="Arial"/>
                <a:cs typeface="Arial"/>
              </a:rPr>
              <a:t>EMC Model Evaluation Group Webinar</a:t>
            </a:r>
          </a:p>
          <a:p>
            <a:pPr algn="ctr"/>
            <a:r>
              <a:rPr lang="en-US" sz="2000" b="1" dirty="0" smtClean="0">
                <a:solidFill>
                  <a:srgbClr val="267ECD"/>
                </a:solidFill>
                <a:latin typeface="Arial"/>
                <a:cs typeface="Arial"/>
              </a:rPr>
              <a:t>27 August 2020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94917" y="2229886"/>
            <a:ext cx="5552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/>
                <a:cs typeface="Times New Roman"/>
              </a:rPr>
              <a:t>L</a:t>
            </a:r>
            <a:endParaRPr lang="en-US" sz="3500" b="1" dirty="0">
              <a:latin typeface="Times New Roman"/>
              <a:cs typeface="Times New Roman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20571" y="2189886"/>
            <a:ext cx="55522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latin typeface="Times New Roman"/>
                <a:cs typeface="Times New Roman"/>
              </a:rPr>
              <a:t>L</a:t>
            </a:r>
            <a:endParaRPr lang="en-US" sz="3500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9665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gfs_uszoom_500g_OctSnow_20 (3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" y="1050120"/>
            <a:ext cx="5294171" cy="40696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93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3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Connector 21"/>
          <p:cNvSpPr/>
          <p:nvPr/>
        </p:nvSpPr>
        <p:spPr>
          <a:xfrm>
            <a:off x="3900107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3900107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1228611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Connector 25"/>
          <p:cNvSpPr/>
          <p:nvPr/>
        </p:nvSpPr>
        <p:spPr>
          <a:xfrm>
            <a:off x="1228611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10/11/19 </a:t>
            </a:r>
          </a:p>
        </p:txBody>
      </p:sp>
    </p:spTree>
    <p:extLst>
      <p:ext uri="{BB962C8B-B14F-4D97-AF65-F5344CB8AC3E}">
        <p14:creationId xmlns:p14="http://schemas.microsoft.com/office/powerpoint/2010/main" val="265381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" y="1050120"/>
            <a:ext cx="5294171" cy="4069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93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3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Connector 26"/>
          <p:cNvSpPr/>
          <p:nvPr/>
        </p:nvSpPr>
        <p:spPr>
          <a:xfrm>
            <a:off x="3900107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Connector 27"/>
          <p:cNvSpPr/>
          <p:nvPr/>
        </p:nvSpPr>
        <p:spPr>
          <a:xfrm>
            <a:off x="3900107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Connector 28"/>
          <p:cNvSpPr/>
          <p:nvPr/>
        </p:nvSpPr>
        <p:spPr>
          <a:xfrm>
            <a:off x="1228611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0" name="Connector 29"/>
          <p:cNvSpPr/>
          <p:nvPr/>
        </p:nvSpPr>
        <p:spPr>
          <a:xfrm>
            <a:off x="1228611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10/11/19 </a:t>
            </a:r>
          </a:p>
        </p:txBody>
      </p:sp>
    </p:spTree>
    <p:extLst>
      <p:ext uri="{BB962C8B-B14F-4D97-AF65-F5344CB8AC3E}">
        <p14:creationId xmlns:p14="http://schemas.microsoft.com/office/powerpoint/2010/main" val="3662934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" y="1050120"/>
            <a:ext cx="5294170" cy="4069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93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3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Connector 21"/>
          <p:cNvSpPr/>
          <p:nvPr/>
        </p:nvSpPr>
        <p:spPr>
          <a:xfrm>
            <a:off x="3900107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3900107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1228611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Connector 25"/>
          <p:cNvSpPr/>
          <p:nvPr/>
        </p:nvSpPr>
        <p:spPr>
          <a:xfrm>
            <a:off x="1228611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(F036)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10/11/19 </a:t>
            </a:r>
          </a:p>
        </p:txBody>
      </p:sp>
    </p:spTree>
    <p:extLst>
      <p:ext uri="{BB962C8B-B14F-4D97-AF65-F5344CB8AC3E}">
        <p14:creationId xmlns:p14="http://schemas.microsoft.com/office/powerpoint/2010/main" val="346981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" y="1050120"/>
            <a:ext cx="5294170" cy="40696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93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3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Connector 21"/>
          <p:cNvSpPr/>
          <p:nvPr/>
        </p:nvSpPr>
        <p:spPr>
          <a:xfrm>
            <a:off x="3900107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3900107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1228611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Connector 25"/>
          <p:cNvSpPr/>
          <p:nvPr/>
        </p:nvSpPr>
        <p:spPr>
          <a:xfrm>
            <a:off x="1228611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10/11/19 </a:t>
            </a:r>
          </a:p>
        </p:txBody>
      </p:sp>
    </p:spTree>
    <p:extLst>
      <p:ext uri="{BB962C8B-B14F-4D97-AF65-F5344CB8AC3E}">
        <p14:creationId xmlns:p14="http://schemas.microsoft.com/office/powerpoint/2010/main" val="1475422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b="1" dirty="0">
                <a:latin typeface="Arial"/>
                <a:cs typeface="Arial"/>
              </a:rPr>
              <a:t>:</a:t>
            </a:r>
            <a:r>
              <a:rPr lang="en-US" dirty="0">
                <a:latin typeface="Arial"/>
                <a:cs typeface="Arial"/>
              </a:rPr>
              <a:t>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troughs &amp; cutoff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GFSv15</a:t>
            </a:r>
            <a:r>
              <a:rPr lang="en-US" b="1" dirty="0">
                <a:latin typeface="Arial"/>
                <a:cs typeface="Arial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namussfc201911271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4" y="1144257"/>
            <a:ext cx="5132996" cy="38566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17746" y="4608747"/>
            <a:ext cx="2365297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WPC Surface Analysis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(F000)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2917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gfs_us_500g_WestCoastBomb_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3" cy="4068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(F144)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4" name="Up Arrow 23"/>
          <p:cNvSpPr/>
          <p:nvPr/>
        </p:nvSpPr>
        <p:spPr>
          <a:xfrm rot="19039581">
            <a:off x="69000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Up Arrow 30"/>
          <p:cNvSpPr/>
          <p:nvPr/>
        </p:nvSpPr>
        <p:spPr>
          <a:xfrm rot="19039581">
            <a:off x="324036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Up Arrow 31"/>
          <p:cNvSpPr/>
          <p:nvPr/>
        </p:nvSpPr>
        <p:spPr>
          <a:xfrm rot="19039581">
            <a:off x="84240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 rot="19039581">
            <a:off x="339276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19039581">
            <a:off x="156349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 rot="19039581">
            <a:off x="411385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 rot="19039581">
            <a:off x="3240366" y="453911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 rot="19039581">
            <a:off x="3392766" y="3999714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Up Arrow 38"/>
          <p:cNvSpPr/>
          <p:nvPr/>
        </p:nvSpPr>
        <p:spPr>
          <a:xfrm rot="19039581">
            <a:off x="4113852" y="3987903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3" cy="4068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(F132)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Up Arrow 15"/>
          <p:cNvSpPr/>
          <p:nvPr/>
        </p:nvSpPr>
        <p:spPr>
          <a:xfrm rot="19039581">
            <a:off x="69000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9039581">
            <a:off x="324036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rot="19039581">
            <a:off x="84240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9039581">
            <a:off x="339276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19039581">
            <a:off x="156349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 rot="19039581">
            <a:off x="411385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9039581">
            <a:off x="3240366" y="453911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9039581">
            <a:off x="3392766" y="3999714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 rot="19039581">
            <a:off x="4113852" y="3987903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5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2" cy="40686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Up Arrow 15"/>
          <p:cNvSpPr/>
          <p:nvPr/>
        </p:nvSpPr>
        <p:spPr>
          <a:xfrm rot="19039581">
            <a:off x="69000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9039581">
            <a:off x="324036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rot="19039581">
            <a:off x="84240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9039581">
            <a:off x="339276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19039581">
            <a:off x="156349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 rot="19039581">
            <a:off x="411385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9039581">
            <a:off x="3240366" y="453911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9039581">
            <a:off x="3392766" y="3999714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 rot="19039581">
            <a:off x="4113852" y="3987903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1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2" cy="4068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5157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1" cy="4068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24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8140" y="1262820"/>
            <a:ext cx="908961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Improved 500-hPa geo. height AC scores in the medium range</a:t>
            </a: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the synoptic pattern better and more consistently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(i.e., forecasts jump around less</a:t>
            </a:r>
            <a:r>
              <a:rPr lang="en-US" sz="2200" dirty="0" smtClean="0">
                <a:latin typeface="Arial"/>
                <a:cs typeface="Arial"/>
              </a:rPr>
              <a:t>) in </a:t>
            </a:r>
            <a:r>
              <a:rPr lang="en-US" sz="2200" dirty="0">
                <a:latin typeface="Arial"/>
                <a:cs typeface="Arial"/>
              </a:rPr>
              <a:t>the medium and short </a:t>
            </a:r>
            <a:r>
              <a:rPr lang="en-US" sz="2200" dirty="0" smtClean="0">
                <a:latin typeface="Arial"/>
                <a:cs typeface="Arial"/>
              </a:rPr>
              <a:t>range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Some indication that progressiveness of cutoff lows is reduced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Overall, improved snowfall locations and amounts at all lead times</a:t>
            </a:r>
          </a:p>
          <a:p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improved medium-range precipitation type (</a:t>
            </a:r>
            <a:r>
              <a:rPr lang="en-US" sz="2200" dirty="0" err="1">
                <a:latin typeface="Arial"/>
                <a:cs typeface="Arial"/>
              </a:rPr>
              <a:t>ptype</a:t>
            </a:r>
            <a:r>
              <a:rPr lang="en-US" sz="2200" dirty="0">
                <a:latin typeface="Arial"/>
                <a:cs typeface="Arial"/>
              </a:rPr>
              <a:t>)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Low-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level warming issue seen in GFSv15 has been resolved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Winter Weather: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5467" y="1227136"/>
            <a:ext cx="7974764" cy="51277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95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2" cy="4068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Up Arrow 15"/>
          <p:cNvSpPr/>
          <p:nvPr/>
        </p:nvSpPr>
        <p:spPr>
          <a:xfrm rot="19039581">
            <a:off x="69000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9039581">
            <a:off x="324036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rot="19039581">
            <a:off x="84240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9039581">
            <a:off x="339276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19039581">
            <a:off x="156349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 rot="19039581">
            <a:off x="411385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9039581">
            <a:off x="3240366" y="453911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9039581">
            <a:off x="3392766" y="3999714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 rot="19039581">
            <a:off x="4113852" y="3987903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1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1" cy="4068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Up Arrow 15"/>
          <p:cNvSpPr/>
          <p:nvPr/>
        </p:nvSpPr>
        <p:spPr>
          <a:xfrm rot="19039581">
            <a:off x="69000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9039581">
            <a:off x="324036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rot="19039581">
            <a:off x="84240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9039581">
            <a:off x="339276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19039581">
            <a:off x="156349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 rot="19039581">
            <a:off x="411385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9039581">
            <a:off x="3240366" y="453911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9039581">
            <a:off x="3392766" y="3999714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 rot="19039581">
            <a:off x="4113852" y="3987903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9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latin typeface="Arial"/>
                <a:cs typeface="Arial"/>
              </a:rPr>
              <a:t> 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0" y="1044875"/>
            <a:ext cx="5016651" cy="406862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8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8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1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Up Arrow 15"/>
          <p:cNvSpPr/>
          <p:nvPr/>
        </p:nvSpPr>
        <p:spPr>
          <a:xfrm rot="19039581">
            <a:off x="69000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Up Arrow 22"/>
          <p:cNvSpPr/>
          <p:nvPr/>
        </p:nvSpPr>
        <p:spPr>
          <a:xfrm rot="19039581">
            <a:off x="3240365" y="2474949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Up Arrow 23"/>
          <p:cNvSpPr/>
          <p:nvPr/>
        </p:nvSpPr>
        <p:spPr>
          <a:xfrm rot="19039581">
            <a:off x="84240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Up Arrow 24"/>
          <p:cNvSpPr/>
          <p:nvPr/>
        </p:nvSpPr>
        <p:spPr>
          <a:xfrm rot="19039581">
            <a:off x="3392765" y="1935547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Up Arrow 25"/>
          <p:cNvSpPr/>
          <p:nvPr/>
        </p:nvSpPr>
        <p:spPr>
          <a:xfrm rot="19039581">
            <a:off x="156349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Up Arrow 26"/>
          <p:cNvSpPr/>
          <p:nvPr/>
        </p:nvSpPr>
        <p:spPr>
          <a:xfrm rot="19039581">
            <a:off x="4113851" y="192373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Up Arrow 27"/>
          <p:cNvSpPr/>
          <p:nvPr/>
        </p:nvSpPr>
        <p:spPr>
          <a:xfrm rot="19039581">
            <a:off x="3240366" y="4539116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/>
          <p:cNvSpPr/>
          <p:nvPr/>
        </p:nvSpPr>
        <p:spPr>
          <a:xfrm rot="19039581">
            <a:off x="3392766" y="3999714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Up Arrow 29"/>
          <p:cNvSpPr/>
          <p:nvPr/>
        </p:nvSpPr>
        <p:spPr>
          <a:xfrm rot="19039581">
            <a:off x="4113852" y="3987903"/>
            <a:ext cx="179077" cy="328421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4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3" y="1044874"/>
            <a:ext cx="4846099" cy="40686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AK New Year: </a:t>
            </a:r>
            <a:r>
              <a:rPr lang="en-US" dirty="0">
                <a:latin typeface="Arial"/>
                <a:cs typeface="Arial"/>
              </a:rPr>
              <a:t>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negatively-tilted trough over the Aleutians days before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AK New Year Storm (F156)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1/01/20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53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ak_500g_AKnewyear_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3" y="1044874"/>
            <a:ext cx="4846100" cy="40686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AK New Year: </a:t>
            </a:r>
            <a:r>
              <a:rPr lang="en-US" dirty="0">
                <a:latin typeface="Arial"/>
                <a:cs typeface="Arial"/>
              </a:rPr>
              <a:t>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negatively-tilted trough over the Aleutians days before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AK New Year Storm (F132)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1/01/20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431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3" y="1044874"/>
            <a:ext cx="4846099" cy="40686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AK New Year: </a:t>
            </a:r>
            <a:r>
              <a:rPr lang="en-US" dirty="0">
                <a:latin typeface="Arial"/>
                <a:cs typeface="Arial"/>
              </a:rPr>
              <a:t>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negatively-tilted trough over the Aleutians days before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AK New Year Storm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1/01/20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349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53" y="1044874"/>
            <a:ext cx="4846099" cy="406862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Thxgiving</a:t>
            </a:r>
            <a:r>
              <a:rPr lang="en-US" b="1" dirty="0" smtClean="0">
                <a:latin typeface="Arial"/>
                <a:cs typeface="Arial"/>
              </a:rPr>
              <a:t>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</a:t>
            </a:r>
            <a:r>
              <a:rPr lang="en-US" dirty="0" smtClean="0">
                <a:latin typeface="Arial"/>
                <a:cs typeface="Arial"/>
              </a:rPr>
              <a:t>troughs &amp; cutoff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</a:t>
            </a:r>
            <a:r>
              <a:rPr lang="en-US" dirty="0">
                <a:latin typeface="Arial"/>
                <a:cs typeface="Arial"/>
              </a:rPr>
              <a:t>more 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AK New Year: </a:t>
            </a:r>
            <a:r>
              <a:rPr lang="en-US" dirty="0" smtClean="0">
                <a:latin typeface="Arial"/>
                <a:cs typeface="Arial"/>
              </a:rPr>
              <a:t>GFSv16 forecasted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 negatively-tilted trough over the Aleutians days before GFSv15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2481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4420" y="245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481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3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AK New Year Storm 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1/01/20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920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epac_500g_SeattleWind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4" y="990714"/>
            <a:ext cx="3731728" cy="415278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Pac NW Windstorm</a:t>
            </a:r>
            <a:r>
              <a:rPr lang="en-US" dirty="0">
                <a:latin typeface="Arial"/>
                <a:cs typeface="Arial"/>
              </a:rPr>
              <a:t>: GFSv16 forecasted the structure of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cutoff low and trough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1643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(F216)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1/15/20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1643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12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4" y="990714"/>
            <a:ext cx="3731727" cy="4152785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Pac NW Windstorm</a:t>
            </a:r>
            <a:r>
              <a:rPr lang="en-US" dirty="0">
                <a:latin typeface="Arial"/>
                <a:cs typeface="Arial"/>
              </a:rPr>
              <a:t>: GFSv16 forecasted the structure of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cutoff low and trough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1643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(F156)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1/15/20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643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4420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5111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4" y="990714"/>
            <a:ext cx="3731727" cy="415278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Pac NW Windstorm</a:t>
            </a:r>
            <a:r>
              <a:rPr lang="en-US" dirty="0">
                <a:latin typeface="Arial"/>
                <a:cs typeface="Arial"/>
              </a:rPr>
              <a:t>: GFSv16 forecasted the structure of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cutoff low and trough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1643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1/15/20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643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4420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3716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500-hPa AC Scores (Global)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Valid: 6/12/19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b="1" dirty="0">
                <a:latin typeface="Arial"/>
                <a:cs typeface="Arial"/>
              </a:rPr>
              <a:t>8</a:t>
            </a:r>
            <a:r>
              <a:rPr lang="en-US" sz="1400" b="1" dirty="0" smtClean="0">
                <a:latin typeface="Arial"/>
                <a:cs typeface="Arial"/>
              </a:rPr>
              <a:t>/17/20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higher AC scores than </a:t>
            </a:r>
            <a:r>
              <a:rPr lang="en-US" b="1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the majority of forecast lead times (Days 1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9)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statistically significantly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at Days 2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7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49949" y="235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37074" y="2109459"/>
            <a:ext cx="220047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 = .889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= .896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5468" y="3237159"/>
            <a:ext cx="170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400" b="1" dirty="0" smtClean="0">
                <a:latin typeface="Arial"/>
                <a:cs typeface="Arial"/>
              </a:rPr>
              <a:t>−GFSv15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929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4" y="990714"/>
            <a:ext cx="3731726" cy="415278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Pac NW Windstorm</a:t>
            </a:r>
            <a:r>
              <a:rPr lang="en-US" dirty="0">
                <a:latin typeface="Arial"/>
                <a:cs typeface="Arial"/>
              </a:rPr>
              <a:t>: GFSv16 forecasted the structure of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cutoff low and trough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81643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1/15/20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1643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4420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023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74" y="990714"/>
            <a:ext cx="3731725" cy="415278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44562" y="1921377"/>
            <a:ext cx="42414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Pac NW Windstorm</a:t>
            </a:r>
            <a:r>
              <a:rPr lang="en-US" dirty="0">
                <a:latin typeface="Arial"/>
                <a:cs typeface="Arial"/>
              </a:rPr>
              <a:t>: GFSv16 forecasted the structure of the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cutoff low and trough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81643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4420" y="248704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1643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4420" y="4591678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Pacific NW Windstorm 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1/15/20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356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Pac NW Windstorm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cutoff </a:t>
            </a:r>
            <a:r>
              <a:rPr lang="en-US" dirty="0">
                <a:latin typeface="Arial"/>
                <a:cs typeface="Arial"/>
              </a:rPr>
              <a:t>low </a:t>
            </a:r>
            <a:r>
              <a:rPr lang="en-US" dirty="0" smtClean="0">
                <a:latin typeface="Arial"/>
                <a:cs typeface="Arial"/>
              </a:rPr>
              <a:t>and trough earlier and more </a:t>
            </a:r>
            <a:r>
              <a:rPr lang="en-US" dirty="0">
                <a:latin typeface="Arial"/>
                <a:cs typeface="Arial"/>
              </a:rPr>
              <a:t>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Newfoundland Cyclone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</a:t>
            </a:r>
            <a:r>
              <a:rPr lang="en-US" dirty="0" smtClean="0">
                <a:latin typeface="Arial"/>
                <a:cs typeface="Arial"/>
              </a:rPr>
              <a:t>forecasted the location of the trough and cutoff low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8" y="989928"/>
            <a:ext cx="3699402" cy="41535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1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81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42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3040" y="1074875"/>
            <a:ext cx="35572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Newfoundland Cyclone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F240)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1/18/20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129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Pac NW Windstorm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cutoff </a:t>
            </a:r>
            <a:r>
              <a:rPr lang="en-US" dirty="0">
                <a:latin typeface="Arial"/>
                <a:cs typeface="Arial"/>
              </a:rPr>
              <a:t>low </a:t>
            </a:r>
            <a:r>
              <a:rPr lang="en-US" dirty="0" smtClean="0">
                <a:latin typeface="Arial"/>
                <a:cs typeface="Arial"/>
              </a:rPr>
              <a:t>and trough earlier and more </a:t>
            </a:r>
            <a:r>
              <a:rPr lang="en-US" dirty="0">
                <a:latin typeface="Arial"/>
                <a:cs typeface="Arial"/>
              </a:rPr>
              <a:t>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Newfoundland Cyclone</a:t>
            </a:r>
            <a:r>
              <a:rPr lang="en-US" dirty="0">
                <a:latin typeface="Arial"/>
                <a:cs typeface="Arial"/>
              </a:rPr>
              <a:t>: GFSv16 forecasted the location of the trough and cutoff low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8" y="989928"/>
            <a:ext cx="3699402" cy="415357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1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81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42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3040" y="1074875"/>
            <a:ext cx="35572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Newfoundland Cyclone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F216)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1/18/20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9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Pac NW Windstorm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cutoff </a:t>
            </a:r>
            <a:r>
              <a:rPr lang="en-US" dirty="0">
                <a:latin typeface="Arial"/>
                <a:cs typeface="Arial"/>
              </a:rPr>
              <a:t>low </a:t>
            </a:r>
            <a:r>
              <a:rPr lang="en-US" dirty="0" smtClean="0">
                <a:latin typeface="Arial"/>
                <a:cs typeface="Arial"/>
              </a:rPr>
              <a:t>and trough earlier and more </a:t>
            </a:r>
            <a:r>
              <a:rPr lang="en-US" dirty="0">
                <a:latin typeface="Arial"/>
                <a:cs typeface="Arial"/>
              </a:rPr>
              <a:t>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Newfoundland Cyclone</a:t>
            </a:r>
            <a:r>
              <a:rPr lang="en-US" dirty="0">
                <a:latin typeface="Arial"/>
                <a:cs typeface="Arial"/>
              </a:rPr>
              <a:t>: GFSv16 forecasted the location of the trough and cutoff low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8" y="989928"/>
            <a:ext cx="3699402" cy="41535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1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81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42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3040" y="1074875"/>
            <a:ext cx="35572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Newfoundland Cyclone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F144)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1/18/20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53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Pac NW Windstorm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cutoff </a:t>
            </a:r>
            <a:r>
              <a:rPr lang="en-US" dirty="0">
                <a:latin typeface="Arial"/>
                <a:cs typeface="Arial"/>
              </a:rPr>
              <a:t>low </a:t>
            </a:r>
            <a:r>
              <a:rPr lang="en-US" dirty="0" smtClean="0">
                <a:latin typeface="Arial"/>
                <a:cs typeface="Arial"/>
              </a:rPr>
              <a:t>and trough earlier and more </a:t>
            </a:r>
            <a:r>
              <a:rPr lang="en-US" dirty="0">
                <a:latin typeface="Arial"/>
                <a:cs typeface="Arial"/>
              </a:rPr>
              <a:t>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Newfoundland Cyclone</a:t>
            </a:r>
            <a:r>
              <a:rPr lang="en-US" dirty="0">
                <a:latin typeface="Arial"/>
                <a:cs typeface="Arial"/>
              </a:rPr>
              <a:t>: GFSv16 forecasted the location of the trough and cutoff low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8" y="989928"/>
            <a:ext cx="3699401" cy="415356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1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81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42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3040" y="1074875"/>
            <a:ext cx="35572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Newfoundland Cyclone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1/18/20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0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Pac NW Windstorm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cutoff </a:t>
            </a:r>
            <a:r>
              <a:rPr lang="en-US" dirty="0">
                <a:latin typeface="Arial"/>
                <a:cs typeface="Arial"/>
              </a:rPr>
              <a:t>low </a:t>
            </a:r>
            <a:r>
              <a:rPr lang="en-US" dirty="0" smtClean="0">
                <a:latin typeface="Arial"/>
                <a:cs typeface="Arial"/>
              </a:rPr>
              <a:t>and trough earlier and more </a:t>
            </a:r>
            <a:r>
              <a:rPr lang="en-US" dirty="0">
                <a:latin typeface="Arial"/>
                <a:cs typeface="Arial"/>
              </a:rPr>
              <a:t>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Newfoundland Cyclone</a:t>
            </a:r>
            <a:r>
              <a:rPr lang="en-US" dirty="0">
                <a:latin typeface="Arial"/>
                <a:cs typeface="Arial"/>
              </a:rPr>
              <a:t>: GFSv16 forecasted the location of the trough and cutoff low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8" y="989928"/>
            <a:ext cx="3699401" cy="41535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1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81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42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3040" y="1074875"/>
            <a:ext cx="35572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Newfoundland Cyclone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1/18/20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24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Pac NW Windstorm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>
                <a:latin typeface="Arial"/>
                <a:cs typeface="Arial"/>
              </a:rPr>
              <a:t>GFSv16 forecasted </a:t>
            </a:r>
            <a:r>
              <a:rPr lang="en-US" dirty="0" smtClean="0">
                <a:latin typeface="Arial"/>
                <a:cs typeface="Arial"/>
              </a:rPr>
              <a:t>the structure </a:t>
            </a:r>
            <a:r>
              <a:rPr lang="en-US" dirty="0">
                <a:latin typeface="Arial"/>
                <a:cs typeface="Arial"/>
              </a:rPr>
              <a:t>of the </a:t>
            </a:r>
            <a:r>
              <a:rPr lang="en-US" dirty="0" smtClean="0">
                <a:latin typeface="Arial"/>
                <a:cs typeface="Arial"/>
              </a:rPr>
              <a:t/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cutoff </a:t>
            </a:r>
            <a:r>
              <a:rPr lang="en-US" dirty="0">
                <a:latin typeface="Arial"/>
                <a:cs typeface="Arial"/>
              </a:rPr>
              <a:t>low </a:t>
            </a:r>
            <a:r>
              <a:rPr lang="en-US" dirty="0" smtClean="0">
                <a:latin typeface="Arial"/>
                <a:cs typeface="Arial"/>
              </a:rPr>
              <a:t>and trough earlier and more </a:t>
            </a:r>
            <a:r>
              <a:rPr lang="en-US" dirty="0">
                <a:latin typeface="Arial"/>
                <a:cs typeface="Arial"/>
              </a:rPr>
              <a:t>consistently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latin typeface="Arial"/>
                <a:cs typeface="Arial"/>
              </a:rPr>
              <a:t>Newfoundland Cyclone</a:t>
            </a:r>
            <a:r>
              <a:rPr lang="en-US">
                <a:latin typeface="Arial"/>
                <a:cs typeface="Arial"/>
              </a:rPr>
              <a:t>: GFSv16 forecasted the location of the trough and cutoff low earlier 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273040" y="1074875"/>
            <a:ext cx="355720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Newfoundland Cyclone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0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1/18/20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18" y="989928"/>
            <a:ext cx="3699400" cy="41535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9481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4420" y="2487737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481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4420" y="4593064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932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Winter Weather: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5466" y="3242174"/>
            <a:ext cx="8364775" cy="512779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8140" y="1262820"/>
            <a:ext cx="908961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Improved 500-hPa geo. height AC scores in the medium range</a:t>
            </a: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the synoptic pattern better and more consistently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(i.e., forecasts jump around less</a:t>
            </a:r>
            <a:r>
              <a:rPr lang="en-US" sz="2200" dirty="0" smtClean="0">
                <a:latin typeface="Arial"/>
                <a:cs typeface="Arial"/>
              </a:rPr>
              <a:t>) in </a:t>
            </a:r>
            <a:r>
              <a:rPr lang="en-US" sz="2200" dirty="0">
                <a:latin typeface="Arial"/>
                <a:cs typeface="Arial"/>
              </a:rPr>
              <a:t>the medium and short </a:t>
            </a:r>
            <a:r>
              <a:rPr lang="en-US" sz="2200" dirty="0" smtClean="0">
                <a:latin typeface="Arial"/>
                <a:cs typeface="Arial"/>
              </a:rPr>
              <a:t>range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Some indication that progressiveness of cutoff lows is reduced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Overall, improved snowfall locations and amounts at all lead times</a:t>
            </a:r>
          </a:p>
          <a:p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improved medium-range precipitation type (</a:t>
            </a:r>
            <a:r>
              <a:rPr lang="en-US" sz="2200" dirty="0" err="1">
                <a:latin typeface="Arial"/>
                <a:cs typeface="Arial"/>
              </a:rPr>
              <a:t>ptype</a:t>
            </a:r>
            <a:r>
              <a:rPr lang="en-US" sz="2200" dirty="0">
                <a:latin typeface="Arial"/>
                <a:cs typeface="Arial"/>
              </a:rPr>
              <a:t>)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Low-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level warming issue seen in GFSv15 has been resolved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36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gfs_uszoom_24hsnod_ORDthxgiving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1013914"/>
            <a:ext cx="5280038" cy="405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(F156)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686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500-hPa AC Scores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(NH)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Valid: 6/12/19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b="1" dirty="0">
                <a:latin typeface="Arial"/>
                <a:cs typeface="Arial"/>
              </a:rPr>
              <a:t>8</a:t>
            </a:r>
            <a:r>
              <a:rPr lang="en-US" sz="1400" b="1" dirty="0" smtClean="0">
                <a:latin typeface="Arial"/>
                <a:cs typeface="Arial"/>
              </a:rPr>
              <a:t>/17/20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higher AC scores than </a:t>
            </a:r>
            <a:r>
              <a:rPr lang="en-US" b="1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the majority of forecast lead times (Days 1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8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statistically significantly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at Days 2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6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49949" y="219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237074" y="2109459"/>
            <a:ext cx="220047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 = .890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= .896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5468" y="3237159"/>
            <a:ext cx="170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400" b="1" dirty="0" smtClean="0">
                <a:latin typeface="Arial"/>
                <a:cs typeface="Arial"/>
              </a:rPr>
              <a:t>−GFSv15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656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1013914"/>
            <a:ext cx="5280037" cy="405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(F144)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626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1013914"/>
            <a:ext cx="5280037" cy="4058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(F132)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88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1013914"/>
            <a:ext cx="5280036" cy="40587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6974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3" y="1013914"/>
            <a:ext cx="5280036" cy="4058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458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" y="1013914"/>
            <a:ext cx="5280034" cy="4058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0424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" y="1013914"/>
            <a:ext cx="5280034" cy="4058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Thanksgiving Storms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11/27/19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046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26162" y="44719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252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" y="990120"/>
            <a:ext cx="4354833" cy="4153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10/12/19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126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2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17" name="Picture 16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3236505" y="1044348"/>
            <a:ext cx="1558921" cy="302846"/>
          </a:xfrm>
          <a:prstGeom prst="rect">
            <a:avLst/>
          </a:prstGeom>
        </p:spPr>
      </p:pic>
      <p:pic>
        <p:nvPicPr>
          <p:cNvPr id="18" name="Picture 17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1042015" y="1044348"/>
            <a:ext cx="1558921" cy="3028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0066" y="3178404"/>
            <a:ext cx="1330870" cy="27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791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" y="990120"/>
            <a:ext cx="4354833" cy="41533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10/12/19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126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2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17" name="Picture 16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3236505" y="1044348"/>
            <a:ext cx="1558921" cy="302846"/>
          </a:xfrm>
          <a:prstGeom prst="rect">
            <a:avLst/>
          </a:prstGeom>
        </p:spPr>
      </p:pic>
      <p:pic>
        <p:nvPicPr>
          <p:cNvPr id="18" name="Picture 17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1042015" y="1044348"/>
            <a:ext cx="1558921" cy="3028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0066" y="3178404"/>
            <a:ext cx="1330870" cy="27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230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" y="990120"/>
            <a:ext cx="4354833" cy="4153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10/12/19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126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2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17" name="Picture 16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3236505" y="1044348"/>
            <a:ext cx="1558921" cy="302846"/>
          </a:xfrm>
          <a:prstGeom prst="rect">
            <a:avLst/>
          </a:prstGeom>
        </p:spPr>
      </p:pic>
      <p:pic>
        <p:nvPicPr>
          <p:cNvPr id="18" name="Picture 17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1042015" y="1044348"/>
            <a:ext cx="1558921" cy="3028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0066" y="3178404"/>
            <a:ext cx="1330870" cy="27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628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" y="990120"/>
            <a:ext cx="4354833" cy="4153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10/12/19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126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2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17" name="Picture 16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3236505" y="1044348"/>
            <a:ext cx="1558921" cy="302846"/>
          </a:xfrm>
          <a:prstGeom prst="rect">
            <a:avLst/>
          </a:prstGeom>
        </p:spPr>
      </p:pic>
      <p:pic>
        <p:nvPicPr>
          <p:cNvPr id="18" name="Picture 17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1042015" y="1044348"/>
            <a:ext cx="1558921" cy="3028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0066" y="3178404"/>
            <a:ext cx="1330870" cy="27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538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500-hPa AC Scores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(NH Winter)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Valid: 12/1/19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b="1" dirty="0" smtClean="0">
                <a:latin typeface="Arial"/>
                <a:cs typeface="Arial"/>
              </a:rPr>
              <a:t>5/18/20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higher AC scores than </a:t>
            </a:r>
            <a:r>
              <a:rPr lang="en-US" b="1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all forecast lead times (Days 1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10)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statistically significantly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at Days 2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4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049949" y="235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37074" y="2109459"/>
            <a:ext cx="2200479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 = .909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= .913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5468" y="3237159"/>
            <a:ext cx="170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400" b="1" dirty="0" smtClean="0">
                <a:latin typeface="Arial"/>
                <a:cs typeface="Arial"/>
              </a:rPr>
              <a:t>−GFSv15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377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" y="990120"/>
            <a:ext cx="4354833" cy="4153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10/12/19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126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2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17" name="Picture 16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3236505" y="1044348"/>
            <a:ext cx="1558921" cy="302846"/>
          </a:xfrm>
          <a:prstGeom prst="rect">
            <a:avLst/>
          </a:prstGeom>
        </p:spPr>
      </p:pic>
      <p:pic>
        <p:nvPicPr>
          <p:cNvPr id="18" name="Picture 17" descr="gfs_np_24hweasd_OctSnow_4 (1)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1042015" y="1044348"/>
            <a:ext cx="1558921" cy="3028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0066" y="3178404"/>
            <a:ext cx="1330870" cy="27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7116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np_24hweasd_OctSnow_4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92" y="990120"/>
            <a:ext cx="4354834" cy="41533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10/12/19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126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5843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312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17" name="Picture 16" descr="gfs_np_24hweasd_OctSnow_4 (1)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3236505" y="1044348"/>
            <a:ext cx="1558921" cy="302846"/>
          </a:xfrm>
          <a:prstGeom prst="rect">
            <a:avLst/>
          </a:prstGeom>
        </p:spPr>
      </p:pic>
      <p:pic>
        <p:nvPicPr>
          <p:cNvPr id="18" name="Picture 17" descr="gfs_np_24hweasd_OctSnow_4 (1)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03" t="52212" b="40497"/>
          <a:stretch/>
        </p:blipFill>
        <p:spPr>
          <a:xfrm>
            <a:off x="1042015" y="1044348"/>
            <a:ext cx="1558921" cy="3028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270066" y="3178404"/>
            <a:ext cx="1330870" cy="272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204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5" cy="415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MO, IA, and IL that was not  shown by GFSv15 at any lead time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346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5" cy="415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MO, IA, and IL that was not  shown by GFSv15 at any lead time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414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5" cy="415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(F060)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MO, IA, and IL that was not  shown by GFSv15 at any lead time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8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fs_centUS_24hweasd_ptypeIssues_6 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3"/>
            <a:ext cx="3953346" cy="41514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(F036)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MO, IA, and IL that was not  shown by GFSv15 at any lead time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00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6" cy="41514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Snowfall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NOHRSC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err="1">
                <a:latin typeface="Arial"/>
                <a:cs typeface="Arial"/>
              </a:rPr>
              <a:t>Thxgiving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Great Plains snowfall event 48 h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earlier than </a:t>
            </a:r>
            <a:r>
              <a:rPr lang="en-US" dirty="0" smtClean="0">
                <a:latin typeface="Arial"/>
                <a:cs typeface="Arial"/>
              </a:rPr>
              <a:t>GFSv15 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 better snowfall footprint and more accurate amounts than </a:t>
            </a:r>
            <a:r>
              <a:rPr lang="en-US" dirty="0" smtClean="0">
                <a:latin typeface="Arial"/>
                <a:cs typeface="Arial"/>
              </a:rPr>
              <a:t>GFSv15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snow in MO, IA, and IL that was not  shown by GFSv15 at any lead time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71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Winter Weather: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5466" y="3912972"/>
            <a:ext cx="8617996" cy="82772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88140" y="1262820"/>
            <a:ext cx="908961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Improved 500-hPa geo. height AC scores in the medium range</a:t>
            </a: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the synoptic pattern better and more consistently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(i.e., forecasts jump around less</a:t>
            </a:r>
            <a:r>
              <a:rPr lang="en-US" sz="2200" dirty="0" smtClean="0">
                <a:latin typeface="Arial"/>
                <a:cs typeface="Arial"/>
              </a:rPr>
              <a:t>) in </a:t>
            </a:r>
            <a:r>
              <a:rPr lang="en-US" sz="2200" dirty="0">
                <a:latin typeface="Arial"/>
                <a:cs typeface="Arial"/>
              </a:rPr>
              <a:t>the medium and short </a:t>
            </a:r>
            <a:r>
              <a:rPr lang="en-US" sz="2200" dirty="0" smtClean="0">
                <a:latin typeface="Arial"/>
                <a:cs typeface="Arial"/>
              </a:rPr>
              <a:t>range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Some indication that progressiveness of cutoff lows is reduced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Overall, improved snowfall locations and amounts at all lead times</a:t>
            </a:r>
          </a:p>
          <a:p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improved medium-range precipitation type (</a:t>
            </a:r>
            <a:r>
              <a:rPr lang="en-US" sz="2200" dirty="0" err="1">
                <a:latin typeface="Arial"/>
                <a:cs typeface="Arial"/>
              </a:rPr>
              <a:t>ptype</a:t>
            </a:r>
            <a:r>
              <a:rPr lang="en-US" sz="2200" dirty="0">
                <a:latin typeface="Arial"/>
                <a:cs typeface="Arial"/>
              </a:rPr>
              <a:t>)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Low-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level warming issue seen in GFSv15 has been resolved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053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5" cy="4151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2720" y="3048000"/>
            <a:ext cx="2448560" cy="209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t="49523"/>
          <a:stretch/>
        </p:blipFill>
        <p:spPr>
          <a:xfrm>
            <a:off x="0" y="3048000"/>
            <a:ext cx="3607795" cy="2095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ECF3F21-AFDF-1243-96A4-144F9D27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279" y="3047999"/>
            <a:ext cx="1728196" cy="18362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75279" y="4573526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16483" y="4545653"/>
            <a:ext cx="3186362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Thanks to Ray </a:t>
            </a:r>
            <a:r>
              <a:rPr lang="en-US" sz="1600" i="1" dirty="0">
                <a:latin typeface="Arial"/>
                <a:cs typeface="Arial"/>
              </a:rPr>
              <a:t>Wolf (WFO DVN</a:t>
            </a:r>
            <a:r>
              <a:rPr lang="en-US" sz="1600" i="1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See 2/6/20 MEG Presentation</a:t>
            </a:r>
            <a:endParaRPr lang="en-US" sz="16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06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6" cy="41514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44882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 smtClean="0">
                <a:latin typeface="Arial"/>
                <a:cs typeface="Arial"/>
              </a:rPr>
              <a:t>Anl</a:t>
            </a:r>
            <a:r>
              <a:rPr lang="en-US" sz="1500" b="1" dirty="0" smtClean="0">
                <a:latin typeface="Arial"/>
                <a:cs typeface="Arial"/>
              </a:rPr>
              <a:t>.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" name="Connector 1"/>
          <p:cNvSpPr/>
          <p:nvPr/>
        </p:nvSpPr>
        <p:spPr>
          <a:xfrm>
            <a:off x="864012" y="3230085"/>
            <a:ext cx="1280871" cy="1204439"/>
          </a:xfrm>
          <a:prstGeom prst="flowChartConnector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nector 19"/>
          <p:cNvSpPr/>
          <p:nvPr/>
        </p:nvSpPr>
        <p:spPr>
          <a:xfrm>
            <a:off x="3610458" y="1743951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1623515" y="1743951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3610458" y="3825860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Connector 24"/>
          <p:cNvSpPr/>
          <p:nvPr/>
        </p:nvSpPr>
        <p:spPr>
          <a:xfrm>
            <a:off x="1623515" y="3825860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7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Strengths: 500-hPa AC Scores 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(SH Winter) 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1" y="947787"/>
            <a:ext cx="4285094" cy="21425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96856" y="953439"/>
            <a:ext cx="2983887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Valid: 6/</a:t>
            </a:r>
            <a:r>
              <a:rPr lang="en-US" sz="1400" b="1" dirty="0">
                <a:latin typeface="Arial"/>
                <a:cs typeface="Arial"/>
              </a:rPr>
              <a:t>5</a:t>
            </a:r>
            <a:r>
              <a:rPr lang="en-US" sz="1400" b="1" dirty="0" smtClean="0">
                <a:latin typeface="Arial"/>
                <a:cs typeface="Arial"/>
              </a:rPr>
              <a:t>/20</a:t>
            </a:r>
            <a:r>
              <a:rPr lang="mr-IN" sz="1400" dirty="0" smtClean="0">
                <a:latin typeface="Arial"/>
                <a:cs typeface="Arial"/>
              </a:rPr>
              <a:t>–</a:t>
            </a:r>
            <a:r>
              <a:rPr lang="en-US" sz="1400" b="1" dirty="0">
                <a:latin typeface="Arial"/>
                <a:cs typeface="Arial"/>
              </a:rPr>
              <a:t>8</a:t>
            </a:r>
            <a:r>
              <a:rPr lang="en-US" sz="1400" b="1" dirty="0" smtClean="0">
                <a:latin typeface="Arial"/>
                <a:cs typeface="Arial"/>
              </a:rPr>
              <a:t>/16/20 (Day 5) 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58" y="953439"/>
            <a:ext cx="4191563" cy="41915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55221" y="3197363"/>
            <a:ext cx="428509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higher AC scores than </a:t>
            </a:r>
            <a:r>
              <a:rPr lang="en-US" b="1" dirty="0" smtClean="0">
                <a:latin typeface="Arial"/>
                <a:cs typeface="Arial"/>
              </a:rPr>
              <a:t>GFSv15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at all forecast lead times (Days 1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10)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GFSv16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had statistically significantly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higher AC scores at Days 2</a:t>
            </a:r>
            <a:r>
              <a:rPr lang="mr-IN" dirty="0" smtClean="0">
                <a:latin typeface="Arial"/>
                <a:cs typeface="Arial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9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049949" y="2354429"/>
            <a:ext cx="3554668" cy="0"/>
          </a:xfrm>
          <a:prstGeom prst="line">
            <a:avLst/>
          </a:prstGeom>
          <a:ln w="127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3059" y="2390723"/>
            <a:ext cx="360616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GFSv15 = .884 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 = .897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65468" y="3237159"/>
            <a:ext cx="1709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  <a:r>
              <a:rPr lang="en-US" sz="1400" b="1" dirty="0" smtClean="0">
                <a:latin typeface="Arial"/>
                <a:cs typeface="Arial"/>
              </a:rPr>
              <a:t>−GFSv15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85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(F084)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 descr="2020012012_744550_14 (2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1" y="1178559"/>
            <a:ext cx="5141594" cy="36885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589" y="3544535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08938" y="1567317"/>
            <a:ext cx="134516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Davenport, IA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568489" y="2804086"/>
            <a:ext cx="1833616" cy="1833715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onnector 28"/>
          <p:cNvSpPr/>
          <p:nvPr/>
        </p:nvSpPr>
        <p:spPr>
          <a:xfrm>
            <a:off x="2287203" y="3624265"/>
            <a:ext cx="1280871" cy="1007349"/>
          </a:xfrm>
          <a:prstGeom prst="flowChartConnector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86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0" y="992074"/>
            <a:ext cx="3953345" cy="41514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486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44882" y="24685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42720" y="3048000"/>
            <a:ext cx="2448560" cy="209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20"/>
          <a:stretch/>
        </p:blipFill>
        <p:spPr>
          <a:xfrm>
            <a:off x="-345550" y="3058159"/>
            <a:ext cx="3953345" cy="208319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ECF3F21-AFDF-1243-96A4-144F9D273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279" y="3047999"/>
            <a:ext cx="1728196" cy="183620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875279" y="4573526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Connector 29"/>
          <p:cNvSpPr/>
          <p:nvPr/>
        </p:nvSpPr>
        <p:spPr>
          <a:xfrm>
            <a:off x="3610458" y="1743951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Connector 30"/>
          <p:cNvSpPr/>
          <p:nvPr/>
        </p:nvSpPr>
        <p:spPr>
          <a:xfrm>
            <a:off x="1623515" y="1743951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Connector 31"/>
          <p:cNvSpPr/>
          <p:nvPr/>
        </p:nvSpPr>
        <p:spPr>
          <a:xfrm>
            <a:off x="3610458" y="3721804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Connector 32"/>
          <p:cNvSpPr/>
          <p:nvPr/>
        </p:nvSpPr>
        <p:spPr>
          <a:xfrm>
            <a:off x="1623515" y="3825860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7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Midwest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Event (F024)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00Z 01/24/20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1" y="1182370"/>
            <a:ext cx="5141594" cy="36809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1589" y="3544535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8938" y="1567317"/>
            <a:ext cx="1345165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Davenport, IA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568489" y="2804086"/>
            <a:ext cx="1833616" cy="1833715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nector 13"/>
          <p:cNvSpPr/>
          <p:nvPr/>
        </p:nvSpPr>
        <p:spPr>
          <a:xfrm>
            <a:off x="2287203" y="3624265"/>
            <a:ext cx="1280871" cy="1007349"/>
          </a:xfrm>
          <a:prstGeom prst="flowChartConnector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42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not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" y="1013914"/>
            <a:ext cx="5273285" cy="405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Northern Plains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(F072)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41769" y="3048000"/>
            <a:ext cx="3325767" cy="209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50116"/>
          <a:stretch/>
        </p:blipFill>
        <p:spPr>
          <a:xfrm>
            <a:off x="0" y="3048000"/>
            <a:ext cx="3999414" cy="202468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046" y="45938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8BAD946-60AC-C549-B766-8EAE3631E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305" y="3015201"/>
            <a:ext cx="1871085" cy="198802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030709" y="4593820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14017" y="4545653"/>
            <a:ext cx="3791295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latin typeface="Arial"/>
                <a:cs typeface="Arial"/>
              </a:rPr>
              <a:t>Thanks to </a:t>
            </a:r>
            <a:r>
              <a:rPr lang="en-US" sz="1600" i="1" dirty="0" err="1">
                <a:latin typeface="Arial"/>
                <a:cs typeface="Arial"/>
              </a:rPr>
              <a:t>Chauncy</a:t>
            </a:r>
            <a:r>
              <a:rPr lang="en-US" sz="1600" i="1" dirty="0">
                <a:latin typeface="Arial"/>
                <a:cs typeface="Arial"/>
              </a:rPr>
              <a:t> Schultz (WFO </a:t>
            </a:r>
            <a:r>
              <a:rPr lang="en-US" sz="1600" i="1" dirty="0" smtClean="0">
                <a:latin typeface="Arial"/>
                <a:cs typeface="Arial"/>
              </a:rPr>
              <a:t>BIS)</a:t>
            </a:r>
          </a:p>
          <a:p>
            <a:pPr algn="ctr"/>
            <a:r>
              <a:rPr lang="en-US" sz="1600" i="1" dirty="0" smtClean="0">
                <a:latin typeface="Arial"/>
                <a:cs typeface="Arial"/>
              </a:rPr>
              <a:t>See 2/6/20 MEG Presentation</a:t>
            </a:r>
            <a:endParaRPr lang="en-US" sz="16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1422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044562" y="1921377"/>
            <a:ext cx="4241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not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" y="1013914"/>
            <a:ext cx="5273285" cy="40587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Northern Plains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46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26162" y="241779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041769" y="3048000"/>
            <a:ext cx="3325767" cy="20955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50116"/>
          <a:stretch/>
        </p:blipFill>
        <p:spPr>
          <a:xfrm>
            <a:off x="0" y="3048000"/>
            <a:ext cx="3999414" cy="202468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046" y="459382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48BAD946-60AC-C549-B766-8EAE3631E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9305" y="3015201"/>
            <a:ext cx="1871085" cy="198802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030709" y="4593820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3695168" y="1528732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1041769" y="1528732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Connector 25"/>
          <p:cNvSpPr/>
          <p:nvPr/>
        </p:nvSpPr>
        <p:spPr>
          <a:xfrm>
            <a:off x="3700460" y="4072796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Connector 26"/>
          <p:cNvSpPr/>
          <p:nvPr/>
        </p:nvSpPr>
        <p:spPr>
          <a:xfrm>
            <a:off x="1041769" y="3596580"/>
            <a:ext cx="90002" cy="89995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5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" y="1067740"/>
            <a:ext cx="5312726" cy="3886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589" y="3544535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9009" y="1567317"/>
            <a:ext cx="140828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Rapid City, SD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Northern Plains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2568489" y="2789816"/>
            <a:ext cx="1833616" cy="1833715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nector 19"/>
          <p:cNvSpPr/>
          <p:nvPr/>
        </p:nvSpPr>
        <p:spPr>
          <a:xfrm>
            <a:off x="2198394" y="3390074"/>
            <a:ext cx="1280871" cy="1077791"/>
          </a:xfrm>
          <a:prstGeom prst="flowChartConnector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6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1" y="1129535"/>
            <a:ext cx="5312726" cy="37768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589" y="3544535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9009" y="1567317"/>
            <a:ext cx="1352178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Bismarck,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Northern Plains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(F048)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2568489" y="2789816"/>
            <a:ext cx="1833616" cy="1833715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nector 13"/>
          <p:cNvSpPr/>
          <p:nvPr/>
        </p:nvSpPr>
        <p:spPr>
          <a:xfrm>
            <a:off x="2198394" y="3390074"/>
            <a:ext cx="1280871" cy="1077791"/>
          </a:xfrm>
          <a:prstGeom prst="flowChartConnector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5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044562" y="1921377"/>
            <a:ext cx="424142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" y="1162382"/>
            <a:ext cx="5175504" cy="36854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1589" y="3544535"/>
            <a:ext cx="1044314" cy="92333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GFSv15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GFSv16</a:t>
            </a:r>
          </a:p>
          <a:p>
            <a:r>
              <a:rPr lang="en-US" b="1" dirty="0" smtClean="0">
                <a:latin typeface="Arial"/>
                <a:cs typeface="Arial"/>
              </a:rPr>
              <a:t>OBS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29009" y="1567317"/>
            <a:ext cx="1352178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Bismarck, </a:t>
            </a:r>
            <a:r>
              <a:rPr lang="en-US" sz="1400" b="1" dirty="0">
                <a:solidFill>
                  <a:srgbClr val="000000"/>
                </a:solidFill>
                <a:latin typeface="Arial"/>
                <a:cs typeface="Arial"/>
              </a:rPr>
              <a:t>N</a:t>
            </a:r>
            <a:r>
              <a:rPr lang="en-US" sz="1400" b="1" dirty="0" smtClean="0">
                <a:solidFill>
                  <a:srgbClr val="000000"/>
                </a:solidFill>
                <a:latin typeface="Arial"/>
                <a:cs typeface="Arial"/>
              </a:rPr>
              <a:t>D</a:t>
            </a:r>
            <a:endParaRPr lang="en-US" sz="1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Northern Plains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  <a:cs typeface="Arial"/>
              </a:rPr>
              <a:t>Ptype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 (F036)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11/30/19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568489" y="2789816"/>
            <a:ext cx="1833616" cy="1833715"/>
          </a:xfrm>
          <a:prstGeom prst="line">
            <a:avLst/>
          </a:prstGeom>
          <a:ln>
            <a:solidFill>
              <a:srgbClr val="66006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nector 13"/>
          <p:cNvSpPr/>
          <p:nvPr/>
        </p:nvSpPr>
        <p:spPr>
          <a:xfrm>
            <a:off x="2198394" y="3390074"/>
            <a:ext cx="1280871" cy="1077791"/>
          </a:xfrm>
          <a:prstGeom prst="flowChartConnector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4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" y="961633"/>
            <a:ext cx="4066172" cy="4098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 York Ice Event (F132)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12/30/19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44562" y="1921377"/>
            <a:ext cx="4241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NY Ice Event: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FZ and IP across NY, VT, and NH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by F132, 36 h earlier than GFSv15  </a:t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564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94492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42720" y="3007143"/>
            <a:ext cx="2448560" cy="2136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49798"/>
          <a:stretch/>
        </p:blipFill>
        <p:spPr>
          <a:xfrm>
            <a:off x="-1" y="3046164"/>
            <a:ext cx="3684491" cy="2057648"/>
          </a:xfrm>
          <a:prstGeom prst="rect">
            <a:avLst/>
          </a:prstGeom>
        </p:spPr>
      </p:pic>
      <p:pic>
        <p:nvPicPr>
          <p:cNvPr id="4" name="Picture 3" descr="unname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 rot="21063368">
            <a:off x="3021545" y="3073476"/>
            <a:ext cx="1987664" cy="184017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924889" y="4573526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173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" y="961633"/>
            <a:ext cx="4066172" cy="4098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 York Ice Event (F120)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12/30/19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564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94492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42720" y="3007143"/>
            <a:ext cx="2448560" cy="2136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49798"/>
          <a:stretch/>
        </p:blipFill>
        <p:spPr>
          <a:xfrm>
            <a:off x="-1" y="3046164"/>
            <a:ext cx="3684491" cy="2057648"/>
          </a:xfrm>
          <a:prstGeom prst="rect">
            <a:avLst/>
          </a:prstGeom>
        </p:spPr>
      </p:pic>
      <p:pic>
        <p:nvPicPr>
          <p:cNvPr id="4" name="Picture 3" descr="unname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 rot="21063368">
            <a:off x="3021545" y="3073476"/>
            <a:ext cx="1987664" cy="18401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4889" y="4573526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NY Ice Event: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FZ and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IP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across NY, VT, and NH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by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F132, 36 h earlier than GFSv15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222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</a:t>
            </a:r>
            <a:r>
              <a:rPr lang="en-US" sz="2600" b="1" smtClean="0">
                <a:solidFill>
                  <a:schemeClr val="bg1"/>
                </a:solidFill>
                <a:latin typeface="Arial"/>
                <a:cs typeface="Arial"/>
              </a:rPr>
              <a:t>Winter Weather: </a:t>
            </a:r>
            <a:r>
              <a:rPr lang="en-US" sz="2600" b="1" dirty="0">
                <a:solidFill>
                  <a:schemeClr val="bg1"/>
                </a:solidFill>
                <a:latin typeface="Arial"/>
                <a:cs typeface="Arial"/>
              </a:rPr>
              <a:t>Strengths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5467" y="1941559"/>
            <a:ext cx="8394776" cy="112829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8140" y="1262820"/>
            <a:ext cx="908961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Improved 500-hPa geo. height AC scores in the medium range</a:t>
            </a: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the synoptic pattern better and more consistently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(i.e., forecasts jump around less</a:t>
            </a:r>
            <a:r>
              <a:rPr lang="en-US" sz="2200" dirty="0" smtClean="0">
                <a:latin typeface="Arial"/>
                <a:cs typeface="Arial"/>
              </a:rPr>
              <a:t>) in </a:t>
            </a:r>
            <a:r>
              <a:rPr lang="en-US" sz="2200" dirty="0">
                <a:latin typeface="Arial"/>
                <a:cs typeface="Arial"/>
              </a:rPr>
              <a:t>the medium and short </a:t>
            </a:r>
            <a:r>
              <a:rPr lang="en-US" sz="2200" dirty="0" smtClean="0">
                <a:latin typeface="Arial"/>
                <a:cs typeface="Arial"/>
              </a:rPr>
              <a:t>range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Some indication that progressiveness of cutoff lows is reduced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Overall, improved snowfall locations and amounts at all lead times</a:t>
            </a:r>
          </a:p>
          <a:p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improved medium-range precipitation type (</a:t>
            </a:r>
            <a:r>
              <a:rPr lang="en-US" sz="2200" dirty="0" err="1">
                <a:latin typeface="Arial"/>
                <a:cs typeface="Arial"/>
              </a:rPr>
              <a:t>ptype</a:t>
            </a:r>
            <a:r>
              <a:rPr lang="en-US" sz="2200" dirty="0">
                <a:latin typeface="Arial"/>
                <a:cs typeface="Arial"/>
              </a:rPr>
              <a:t>)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Low-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level warming issue seen in GFSv15 has been resolved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798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fs_ne_ptype_nyice_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" y="961633"/>
            <a:ext cx="4066172" cy="4098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 York Ice Event (F108)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12/30/19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564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94492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42720" y="3007143"/>
            <a:ext cx="2448560" cy="2136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gfs_ne_ptype_nyice_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49798"/>
          <a:stretch/>
        </p:blipFill>
        <p:spPr>
          <a:xfrm>
            <a:off x="-1" y="3046164"/>
            <a:ext cx="3684491" cy="2057648"/>
          </a:xfrm>
          <a:prstGeom prst="rect">
            <a:avLst/>
          </a:prstGeom>
        </p:spPr>
      </p:pic>
      <p:pic>
        <p:nvPicPr>
          <p:cNvPr id="4" name="Picture 3" descr="unname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 rot="21063368">
            <a:off x="3021545" y="3073476"/>
            <a:ext cx="1987664" cy="18401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24889" y="4573526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low-level warming 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issue 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NY Ice Event: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FZ and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IP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across NY, VT, and NH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by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F132, 36 h earlier than GFSv15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11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" y="961633"/>
            <a:ext cx="4066172" cy="40987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Improved </a:t>
            </a:r>
            <a:r>
              <a:rPr lang="en-US" sz="2600" b="1" dirty="0" err="1" smtClean="0">
                <a:solidFill>
                  <a:schemeClr val="bg1"/>
                </a:solidFill>
                <a:latin typeface="Arial"/>
                <a:cs typeface="Arial"/>
              </a:rPr>
              <a:t>Ptype</a:t>
            </a:r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 Forecasts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New York Ice Event (F096)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</a:t>
            </a:r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12Z 12/30/19 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6564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694492" y="2418980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442720" y="3007143"/>
            <a:ext cx="2448560" cy="213635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49798"/>
          <a:stretch/>
        </p:blipFill>
        <p:spPr>
          <a:xfrm>
            <a:off x="-1" y="3046164"/>
            <a:ext cx="3684491" cy="2057647"/>
          </a:xfrm>
          <a:prstGeom prst="rect">
            <a:avLst/>
          </a:prstGeom>
        </p:spPr>
      </p:pic>
      <p:pic>
        <p:nvPicPr>
          <p:cNvPr id="4" name="Picture 3" descr="unnamed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66"/>
          <a:stretch/>
        </p:blipFill>
        <p:spPr>
          <a:xfrm rot="21063368">
            <a:off x="3021545" y="3073476"/>
            <a:ext cx="1987664" cy="184017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6486" y="457352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24889" y="4573526"/>
            <a:ext cx="579121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err="1" smtClean="0">
                <a:latin typeface="Arial"/>
                <a:cs typeface="Arial"/>
              </a:rPr>
              <a:t>Obs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44562" y="1921377"/>
            <a:ext cx="42414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Midwest </a:t>
            </a:r>
            <a:r>
              <a:rPr lang="en-US" b="1" dirty="0" err="1">
                <a:solidFill>
                  <a:srgbClr val="000000"/>
                </a:solidFill>
                <a:latin typeface="Arial"/>
                <a:cs typeface="Arial"/>
              </a:rPr>
              <a:t>Ptype</a:t>
            </a: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snow in MO/IA/WI that GFSv15 did not. GFSv15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low-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level warming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issue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appears to be resolved.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 Plains: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 snow is MN/ND/SD that GFSv15 did not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00"/>
                </a:solidFill>
                <a:latin typeface="Arial"/>
                <a:cs typeface="Arial"/>
              </a:rPr>
              <a:t>NY Ice Event: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GFSv16 forecasted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FZ and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IP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across NY, VT, and NH </a:t>
            </a: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by 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F132, 36 h earlier than GFSv15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33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3480" y="1607785"/>
            <a:ext cx="1846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3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GFSv16 Case Studies: Winter Weather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8140" y="1262820"/>
            <a:ext cx="908961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Improved 500-hPa geo. height AC scores in the medium range</a:t>
            </a: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Arial"/>
                <a:cs typeface="Arial"/>
              </a:rPr>
              <a:t>Overall, captures the synoptic pattern better and more consistently </a:t>
            </a:r>
            <a:br>
              <a:rPr lang="en-US" sz="2200" dirty="0">
                <a:latin typeface="Arial"/>
                <a:cs typeface="Arial"/>
              </a:rPr>
            </a:br>
            <a:r>
              <a:rPr lang="en-US" sz="2200" dirty="0">
                <a:latin typeface="Arial"/>
                <a:cs typeface="Arial"/>
              </a:rPr>
              <a:t>in the medium and short range (i.e., forecasts jump around less)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Some indication that progressiveness of cutoff lows is reduced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Overall, improved snowfall locations and amounts at all lead times</a:t>
            </a:r>
          </a:p>
          <a:p>
            <a:pPr marL="285750" indent="-285750">
              <a:buFont typeface="Arial"/>
              <a:buChar char="•"/>
            </a:pPr>
            <a:endParaRPr lang="en-US" sz="2200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Arial"/>
                <a:cs typeface="Arial"/>
              </a:rPr>
              <a:t>Overall, improved medium-range precipitation type (</a:t>
            </a:r>
            <a:r>
              <a:rPr lang="en-US" sz="2200" dirty="0" err="1" smtClean="0">
                <a:latin typeface="Arial"/>
                <a:cs typeface="Arial"/>
              </a:rPr>
              <a:t>ptype</a:t>
            </a:r>
            <a:r>
              <a:rPr lang="en-US" sz="2200" dirty="0" smtClean="0">
                <a:latin typeface="Arial"/>
                <a:cs typeface="Arial"/>
              </a:rPr>
              <a:t>) forecasts</a:t>
            </a:r>
          </a:p>
          <a:p>
            <a:pPr marL="742950" lvl="1" indent="-285750">
              <a:buFont typeface="Arial"/>
              <a:buChar char="•"/>
            </a:pPr>
            <a:r>
              <a:rPr lang="en-US" sz="2200" dirty="0" smtClean="0">
                <a:solidFill>
                  <a:srgbClr val="0000FF"/>
                </a:solidFill>
                <a:latin typeface="Arial"/>
                <a:cs typeface="Arial"/>
              </a:rPr>
              <a:t>Low-</a:t>
            </a:r>
            <a:r>
              <a:rPr lang="en-US" sz="2200" dirty="0">
                <a:solidFill>
                  <a:srgbClr val="0000FF"/>
                </a:solidFill>
                <a:latin typeface="Arial"/>
                <a:cs typeface="Arial"/>
              </a:rPr>
              <a:t>level warming issue seen in GFSv15 has been resolved</a:t>
            </a:r>
          </a:p>
        </p:txBody>
      </p:sp>
    </p:spTree>
    <p:extLst>
      <p:ext uri="{BB962C8B-B14F-4D97-AF65-F5344CB8AC3E}">
        <p14:creationId xmlns:p14="http://schemas.microsoft.com/office/powerpoint/2010/main" val="222836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Oct Snow</a:t>
            </a:r>
            <a:r>
              <a:rPr lang="en-US" dirty="0" smtClean="0">
                <a:latin typeface="Arial"/>
                <a:cs typeface="Arial"/>
              </a:rPr>
              <a:t>: GFSv16 forecasted the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structure of the cutoff low earlier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and more consistently than GFSv15</a:t>
            </a:r>
            <a:endParaRPr lang="en-US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" y="1050120"/>
            <a:ext cx="5294171" cy="4069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93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3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Connector 3"/>
          <p:cNvSpPr/>
          <p:nvPr/>
        </p:nvSpPr>
        <p:spPr>
          <a:xfrm>
            <a:off x="3900107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3900107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Connector 25"/>
          <p:cNvSpPr/>
          <p:nvPr/>
        </p:nvSpPr>
        <p:spPr>
          <a:xfrm>
            <a:off x="1228611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Connector 26"/>
          <p:cNvSpPr/>
          <p:nvPr/>
        </p:nvSpPr>
        <p:spPr>
          <a:xfrm>
            <a:off x="1228611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(F168)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10/11/19 </a:t>
            </a:r>
          </a:p>
        </p:txBody>
      </p:sp>
    </p:spTree>
    <p:extLst>
      <p:ext uri="{BB962C8B-B14F-4D97-AF65-F5344CB8AC3E}">
        <p14:creationId xmlns:p14="http://schemas.microsoft.com/office/powerpoint/2010/main" val="2934136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5044562" y="1921377"/>
            <a:ext cx="42414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Oct Snow</a:t>
            </a:r>
            <a:r>
              <a:rPr lang="en-US" dirty="0">
                <a:latin typeface="Arial"/>
                <a:cs typeface="Arial"/>
              </a:rPr>
              <a:t>: GFSv16 forecasted the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structure of the cutoff low earlier </a:t>
            </a:r>
            <a:br>
              <a:rPr lang="en-US" dirty="0">
                <a:latin typeface="Arial"/>
                <a:cs typeface="Arial"/>
              </a:rPr>
            </a:br>
            <a:r>
              <a:rPr lang="en-US" dirty="0">
                <a:latin typeface="Arial"/>
                <a:cs typeface="Arial"/>
              </a:rPr>
              <a:t>and more consistently than GFSv15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" y="1050120"/>
            <a:ext cx="5294171" cy="406963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0744" y="450912"/>
            <a:ext cx="8220777" cy="493852"/>
          </a:xfrm>
          <a:prstGeom prst="rect">
            <a:avLst/>
          </a:prstGeom>
          <a:solidFill>
            <a:srgbClr val="226B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744" y="48930"/>
            <a:ext cx="8220777" cy="353921"/>
          </a:xfrm>
          <a:prstGeom prst="rect">
            <a:avLst/>
          </a:prstGeom>
          <a:solidFill>
            <a:srgbClr val="5BA4E3"/>
          </a:solidFill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1500" dirty="0">
                <a:solidFill>
                  <a:srgbClr val="1A467F"/>
                </a:solidFill>
                <a:latin typeface="Avenir Book"/>
                <a:cs typeface="Avenir Book"/>
              </a:rPr>
              <a:t>NATIONAL OCEANIC AND ATMOSPHERIC ADMINISTRATION</a:t>
            </a:r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50032" y="27613"/>
            <a:ext cx="904781" cy="9625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2" name="Picture 11" descr="2000px-Seal_of_the_United_States_Department_of_Commerce.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2" y="80672"/>
            <a:ext cx="846824" cy="860437"/>
          </a:xfrm>
          <a:prstGeom prst="rect">
            <a:avLst/>
          </a:prstGeom>
        </p:spPr>
      </p:pic>
      <p:sp>
        <p:nvSpPr>
          <p:cNvPr id="15" name="Oval 14"/>
          <p:cNvSpPr>
            <a:spLocks/>
          </p:cNvSpPr>
          <p:nvPr/>
        </p:nvSpPr>
        <p:spPr>
          <a:xfrm>
            <a:off x="8205658" y="38953"/>
            <a:ext cx="950975" cy="9509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en-US"/>
          </a:p>
        </p:txBody>
      </p:sp>
      <p:pic>
        <p:nvPicPr>
          <p:cNvPr id="10" name="Picture 9" descr="1024px-NOAA_logo.svg.pn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14" y="92010"/>
            <a:ext cx="841248" cy="841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32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82935" y="2448809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GFSv16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32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v16−v15</a:t>
            </a:r>
            <a:endParaRPr lang="en-US" sz="1500" b="1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2935" y="4564136"/>
            <a:ext cx="1139233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Arial"/>
                <a:cs typeface="Arial"/>
              </a:rPr>
              <a:t>GFS </a:t>
            </a:r>
            <a:r>
              <a:rPr lang="en-US" sz="1500" b="1" dirty="0" err="1">
                <a:latin typeface="Arial"/>
                <a:cs typeface="Arial"/>
              </a:rPr>
              <a:t>Anl</a:t>
            </a:r>
            <a:r>
              <a:rPr lang="en-US" sz="1500" b="1" dirty="0">
                <a:latin typeface="Arial"/>
                <a:cs typeface="Arial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19183"/>
            <a:ext cx="9156633" cy="523198"/>
          </a:xfrm>
          <a:prstGeom prst="rect">
            <a:avLst/>
          </a:prstGeom>
          <a:noFill/>
        </p:spPr>
        <p:txBody>
          <a:bodyPr wrap="square" lIns="121899" tIns="60949" rIns="121899" bIns="60949" rtlCol="0">
            <a:spAutoFit/>
          </a:bodyPr>
          <a:lstStyle/>
          <a:p>
            <a:pPr algn="ctr"/>
            <a:r>
              <a:rPr lang="en-US" sz="2600" b="1" dirty="0" smtClean="0">
                <a:solidFill>
                  <a:schemeClr val="bg1"/>
                </a:solidFill>
                <a:latin typeface="Arial"/>
                <a:cs typeface="Arial"/>
              </a:rPr>
              <a:t>Strengths: Captures Synoptic Pattern Better</a:t>
            </a:r>
            <a:endParaRPr lang="en-US" sz="26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Connector 21"/>
          <p:cNvSpPr/>
          <p:nvPr/>
        </p:nvSpPr>
        <p:spPr>
          <a:xfrm>
            <a:off x="3900107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3" name="Connector 22"/>
          <p:cNvSpPr/>
          <p:nvPr/>
        </p:nvSpPr>
        <p:spPr>
          <a:xfrm>
            <a:off x="3900107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Connector 23"/>
          <p:cNvSpPr/>
          <p:nvPr/>
        </p:nvSpPr>
        <p:spPr>
          <a:xfrm>
            <a:off x="1228611" y="1570162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Connector 25"/>
          <p:cNvSpPr/>
          <p:nvPr/>
        </p:nvSpPr>
        <p:spPr>
          <a:xfrm>
            <a:off x="1228611" y="3619824"/>
            <a:ext cx="90002" cy="89995"/>
          </a:xfrm>
          <a:prstGeom prst="flowChartConnector">
            <a:avLst/>
          </a:prstGeom>
          <a:solidFill>
            <a:srgbClr val="000000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30148" y="1074875"/>
            <a:ext cx="3400093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October Snow Storm (F156)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en-US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Valid: 12Z 10/11/19 </a:t>
            </a:r>
          </a:p>
        </p:txBody>
      </p:sp>
    </p:spTree>
    <p:extLst>
      <p:ext uri="{BB962C8B-B14F-4D97-AF65-F5344CB8AC3E}">
        <p14:creationId xmlns:p14="http://schemas.microsoft.com/office/powerpoint/2010/main" val="199273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54914</TotalTime>
  <Words>2288</Words>
  <Application>Microsoft Macintosh PowerPoint</Application>
  <PresentationFormat>On-screen Show (16:9)</PresentationFormat>
  <Paragraphs>712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Bentley</dc:creator>
  <cp:lastModifiedBy>Alicia Bentley</cp:lastModifiedBy>
  <cp:revision>1514</cp:revision>
  <dcterms:created xsi:type="dcterms:W3CDTF">2019-12-12T20:05:14Z</dcterms:created>
  <dcterms:modified xsi:type="dcterms:W3CDTF">2020-08-27T19:57:43Z</dcterms:modified>
</cp:coreProperties>
</file>