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58" r:id="rId3"/>
    <p:sldId id="394" r:id="rId4"/>
    <p:sldId id="359" r:id="rId5"/>
    <p:sldId id="367" r:id="rId6"/>
    <p:sldId id="429" r:id="rId7"/>
    <p:sldId id="428" r:id="rId8"/>
    <p:sldId id="430" r:id="rId9"/>
    <p:sldId id="431" r:id="rId10"/>
    <p:sldId id="432" r:id="rId11"/>
    <p:sldId id="541" r:id="rId12"/>
    <p:sldId id="543" r:id="rId13"/>
    <p:sldId id="544" r:id="rId14"/>
    <p:sldId id="545" r:id="rId15"/>
    <p:sldId id="546" r:id="rId16"/>
    <p:sldId id="550" r:id="rId17"/>
    <p:sldId id="560" r:id="rId18"/>
    <p:sldId id="360" r:id="rId19"/>
    <p:sldId id="552" r:id="rId20"/>
    <p:sldId id="369" r:id="rId21"/>
    <p:sldId id="368" r:id="rId22"/>
    <p:sldId id="370" r:id="rId23"/>
    <p:sldId id="372" r:id="rId24"/>
    <p:sldId id="371" r:id="rId25"/>
    <p:sldId id="553" r:id="rId26"/>
    <p:sldId id="551" r:id="rId27"/>
    <p:sldId id="375" r:id="rId28"/>
    <p:sldId id="376" r:id="rId29"/>
    <p:sldId id="377" r:id="rId30"/>
    <p:sldId id="378" r:id="rId31"/>
    <p:sldId id="379" r:id="rId32"/>
    <p:sldId id="554" r:id="rId33"/>
    <p:sldId id="422" r:id="rId34"/>
    <p:sldId id="423" r:id="rId35"/>
    <p:sldId id="424" r:id="rId36"/>
    <p:sldId id="425" r:id="rId37"/>
    <p:sldId id="426" r:id="rId38"/>
    <p:sldId id="427" r:id="rId39"/>
    <p:sldId id="555" r:id="rId40"/>
    <p:sldId id="387" r:id="rId41"/>
    <p:sldId id="382" r:id="rId42"/>
    <p:sldId id="383" r:id="rId43"/>
    <p:sldId id="384" r:id="rId44"/>
    <p:sldId id="385" r:id="rId45"/>
    <p:sldId id="386" r:id="rId46"/>
    <p:sldId id="388" r:id="rId47"/>
    <p:sldId id="389" r:id="rId48"/>
    <p:sldId id="556" r:id="rId49"/>
    <p:sldId id="395" r:id="rId50"/>
    <p:sldId id="396" r:id="rId51"/>
    <p:sldId id="397" r:id="rId52"/>
    <p:sldId id="398" r:id="rId53"/>
    <p:sldId id="557" r:id="rId54"/>
    <p:sldId id="401" r:id="rId55"/>
    <p:sldId id="402" r:id="rId56"/>
    <p:sldId id="403" r:id="rId57"/>
    <p:sldId id="405" r:id="rId58"/>
    <p:sldId id="404" r:id="rId59"/>
    <p:sldId id="558" r:id="rId60"/>
    <p:sldId id="407" r:id="rId61"/>
    <p:sldId id="408" r:id="rId62"/>
    <p:sldId id="409" r:id="rId63"/>
    <p:sldId id="410" r:id="rId64"/>
    <p:sldId id="411" r:id="rId65"/>
    <p:sldId id="559" r:id="rId66"/>
    <p:sldId id="413" r:id="rId67"/>
    <p:sldId id="414" r:id="rId68"/>
    <p:sldId id="415" r:id="rId69"/>
    <p:sldId id="416" r:id="rId70"/>
    <p:sldId id="417" r:id="rId71"/>
    <p:sldId id="418" r:id="rId72"/>
    <p:sldId id="419" r:id="rId73"/>
    <p:sldId id="420" r:id="rId74"/>
    <p:sldId id="549" r:id="rId75"/>
    <p:sldId id="539" r:id="rId76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AE0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93"/>
    <p:restoredTop sz="96327"/>
  </p:normalViewPr>
  <p:slideViewPr>
    <p:cSldViewPr snapToGrid="0" snapToObjects="1">
      <p:cViewPr varScale="1">
        <p:scale>
          <a:sx n="200" d="100"/>
          <a:sy n="200" d="100"/>
        </p:scale>
        <p:origin x="105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A5F1-53B1-0149-A468-D23358AD980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595-DC9D-0245-BD53-A0A7B80F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6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A5F1-53B1-0149-A468-D23358AD980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595-DC9D-0245-BD53-A0A7B80F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89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A5F1-53B1-0149-A468-D23358AD980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595-DC9D-0245-BD53-A0A7B80F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6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A5F1-53B1-0149-A468-D23358AD980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595-DC9D-0245-BD53-A0A7B80F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8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A5F1-53B1-0149-A468-D23358AD980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595-DC9D-0245-BD53-A0A7B80F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84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A5F1-53B1-0149-A468-D23358AD980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595-DC9D-0245-BD53-A0A7B80F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5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A5F1-53B1-0149-A468-D23358AD980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595-DC9D-0245-BD53-A0A7B80F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8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A5F1-53B1-0149-A468-D23358AD980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595-DC9D-0245-BD53-A0A7B80F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1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A5F1-53B1-0149-A468-D23358AD980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595-DC9D-0245-BD53-A0A7B80F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4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A5F1-53B1-0149-A468-D23358AD980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595-DC9D-0245-BD53-A0A7B80F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22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A5F1-53B1-0149-A468-D23358AD980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595-DC9D-0245-BD53-A0A7B80F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3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0A5F1-53B1-0149-A468-D23358AD980F}" type="datetimeFigureOut">
              <a:rPr lang="en-US" smtClean="0"/>
              <a:t>8/27/20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A2595-DC9D-0245-BD53-A0A7B80F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emc.ncep.noaa.gov/users/verification/global/gfs/retros/v16retro1e/" TargetMode="External"/><Relationship Id="rId7" Type="http://schemas.openxmlformats.org/officeDocument/2006/relationships/hyperlink" Target="https://emc.ncep.noaa.gov/users/verification/global/gfs/para/" TargetMode="External"/><Relationship Id="rId2" Type="http://schemas.openxmlformats.org/officeDocument/2006/relationships/hyperlink" Target="https://emc.ncep.noaa.gov/users/verification/global/gfs/retros/v16retro0ex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mc.ncep.noaa.gov/users/verification/global/gfs/retros/v16retro5e/" TargetMode="External"/><Relationship Id="rId5" Type="http://schemas.openxmlformats.org/officeDocument/2006/relationships/hyperlink" Target="https://emc.ncep.noaa.gov/users/verification/global/gfs/retros/v16retro3e/" TargetMode="External"/><Relationship Id="rId4" Type="http://schemas.openxmlformats.org/officeDocument/2006/relationships/hyperlink" Target="https://emc.ncep.noaa.gov/users/verification/global/gfs/retros/v16retro2e/" TargetMode="Externa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www.emc.ncep.noaa.gov/users/meg/gfsv16/retros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59242F-3527-9342-8562-6727C3169CD8}"/>
              </a:ext>
            </a:extLst>
          </p:cNvPr>
          <p:cNvSpPr txBox="1"/>
          <p:nvPr/>
        </p:nvSpPr>
        <p:spPr>
          <a:xfrm>
            <a:off x="-11988" y="4002962"/>
            <a:ext cx="9167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Philippe Papin</a:t>
            </a:r>
            <a:br>
              <a:rPr lang="en-US" sz="2000" b="1" dirty="0">
                <a:solidFill>
                  <a:srgbClr val="0D68B9"/>
                </a:solidFill>
                <a:latin typeface="Arial"/>
                <a:cs typeface="Arial"/>
              </a:rPr>
            </a:br>
            <a:r>
              <a:rPr lang="en-US" sz="2000" b="1" dirty="0">
                <a:solidFill>
                  <a:srgbClr val="0432FF"/>
                </a:solidFill>
                <a:latin typeface="Arial"/>
                <a:cs typeface="Arial"/>
              </a:rPr>
              <a:t>EMC Model Evaluation Group Webinar</a:t>
            </a:r>
          </a:p>
          <a:p>
            <a:pPr algn="ctr"/>
            <a:r>
              <a:rPr lang="en-US" sz="2000" b="1" dirty="0">
                <a:solidFill>
                  <a:srgbClr val="0432FF"/>
                </a:solidFill>
                <a:latin typeface="Arial"/>
                <a:cs typeface="Arial"/>
              </a:rPr>
              <a:t>27 August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8A5B87-FAD1-1040-9384-9A1FB63CFB39}"/>
              </a:ext>
            </a:extLst>
          </p:cNvPr>
          <p:cNvSpPr/>
          <p:nvPr/>
        </p:nvSpPr>
        <p:spPr>
          <a:xfrm>
            <a:off x="504427" y="446449"/>
            <a:ext cx="8220777" cy="493852"/>
          </a:xfrm>
          <a:prstGeom prst="rect">
            <a:avLst/>
          </a:prstGeom>
          <a:noFill/>
          <a:ln w="28575" cmpd="sng">
            <a:solidFill>
              <a:srgbClr val="226B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088B83-670B-B442-8D98-4998FB98B906}"/>
              </a:ext>
            </a:extLst>
          </p:cNvPr>
          <p:cNvSpPr txBox="1"/>
          <p:nvPr/>
        </p:nvSpPr>
        <p:spPr>
          <a:xfrm>
            <a:off x="504427" y="44467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F07E33-CCA8-7346-A5E8-C77B88378FD0}"/>
              </a:ext>
            </a:extLst>
          </p:cNvPr>
          <p:cNvSpPr>
            <a:spLocks noChangeAspect="1"/>
          </p:cNvSpPr>
          <p:nvPr/>
        </p:nvSpPr>
        <p:spPr>
          <a:xfrm>
            <a:off x="43715" y="23150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7" name="Picture 6" descr="2000px-Seal_of_the_United_States_Department_of_Commerce.svg.png">
            <a:extLst>
              <a:ext uri="{FF2B5EF4-FFF2-40B4-BE49-F238E27FC236}">
                <a16:creationId xmlns:a16="http://schemas.microsoft.com/office/drawing/2014/main" id="{00F2878F-754F-C243-B7F6-C20BFE7C9A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" y="76209"/>
            <a:ext cx="846824" cy="86043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2A3F22D-6B24-A542-8D59-37881689BD9D}"/>
              </a:ext>
            </a:extLst>
          </p:cNvPr>
          <p:cNvSpPr>
            <a:spLocks/>
          </p:cNvSpPr>
          <p:nvPr/>
        </p:nvSpPr>
        <p:spPr>
          <a:xfrm>
            <a:off x="8199342" y="34490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9" name="Picture 8" descr="1024px-NOAA_logo.svg.png">
            <a:extLst>
              <a:ext uri="{FF2B5EF4-FFF2-40B4-BE49-F238E27FC236}">
                <a16:creationId xmlns:a16="http://schemas.microsoft.com/office/drawing/2014/main" id="{D961BB88-B3B2-774D-B15D-918FE3A5002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97" y="87547"/>
            <a:ext cx="841248" cy="8412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566199-1948-914F-A13A-B6EF48BC6C89}"/>
              </a:ext>
            </a:extLst>
          </p:cNvPr>
          <p:cNvSpPr txBox="1"/>
          <p:nvPr/>
        </p:nvSpPr>
        <p:spPr>
          <a:xfrm>
            <a:off x="-6317" y="438240"/>
            <a:ext cx="9156633" cy="4770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Arial"/>
                <a:cs typeface="Arial"/>
              </a:rPr>
              <a:t>GFSv16 Case Studies: QPF Cases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BCD2ACA6-B7E6-3D44-AF9F-C4348BD4C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3" b="55193"/>
          <a:stretch/>
        </p:blipFill>
        <p:spPr bwMode="auto">
          <a:xfrm>
            <a:off x="278496" y="1168189"/>
            <a:ext cx="2863591" cy="257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8671EC3-AE06-1B42-B6D8-EF702E188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0" t="-302" r="-1466" b="55496"/>
          <a:stretch/>
        </p:blipFill>
        <p:spPr bwMode="auto">
          <a:xfrm>
            <a:off x="3149406" y="1152875"/>
            <a:ext cx="2930817" cy="257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2A7EE61-42A6-FB49-8E2A-AE5521EFE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t="49567" r="130" b="4895"/>
          <a:stretch/>
        </p:blipFill>
        <p:spPr bwMode="auto">
          <a:xfrm>
            <a:off x="6001913" y="1084595"/>
            <a:ext cx="2863591" cy="261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0633FB-DE45-F447-9FD6-3AA50AD65705}"/>
              </a:ext>
            </a:extLst>
          </p:cNvPr>
          <p:cNvSpPr txBox="1"/>
          <p:nvPr/>
        </p:nvSpPr>
        <p:spPr>
          <a:xfrm>
            <a:off x="307481" y="1297729"/>
            <a:ext cx="103482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GFSv15 </a:t>
            </a:r>
            <a:r>
              <a:rPr lang="en-US" sz="1400" dirty="0">
                <a:latin typeface="Arial"/>
                <a:cs typeface="Arial"/>
              </a:rPr>
              <a:t>(F156)</a:t>
            </a:r>
            <a:endParaRPr lang="en-US" sz="1400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734DD1-6683-FF44-A733-A3FF77A3A7C1}"/>
              </a:ext>
            </a:extLst>
          </p:cNvPr>
          <p:cNvSpPr txBox="1"/>
          <p:nvPr/>
        </p:nvSpPr>
        <p:spPr>
          <a:xfrm>
            <a:off x="3186286" y="1286069"/>
            <a:ext cx="103482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GFSv16 </a:t>
            </a:r>
            <a:r>
              <a:rPr lang="en-US" sz="1400" dirty="0">
                <a:latin typeface="Arial"/>
                <a:cs typeface="Arial"/>
              </a:rPr>
              <a:t>(F156)</a:t>
            </a:r>
            <a:endParaRPr lang="en-US" sz="1400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1E34E7-5489-9548-9029-BE82F9D678C6}"/>
              </a:ext>
            </a:extLst>
          </p:cNvPr>
          <p:cNvSpPr txBox="1"/>
          <p:nvPr/>
        </p:nvSpPr>
        <p:spPr>
          <a:xfrm>
            <a:off x="6086375" y="1286069"/>
            <a:ext cx="103482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StageIV</a:t>
            </a:r>
            <a:endParaRPr lang="en-US" sz="1400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F84A2545-F074-C744-A688-E0B4629F8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32" r="49793" b="50330"/>
          <a:stretch/>
        </p:blipFill>
        <p:spPr bwMode="auto">
          <a:xfrm>
            <a:off x="2274565" y="3663379"/>
            <a:ext cx="4454430" cy="38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B3B5E25-4E03-454A-AFE4-759A00192C7A}"/>
              </a:ext>
            </a:extLst>
          </p:cNvPr>
          <p:cNvSpPr txBox="1"/>
          <p:nvPr/>
        </p:nvSpPr>
        <p:spPr>
          <a:xfrm>
            <a:off x="6713307" y="3714398"/>
            <a:ext cx="2012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24 h QPF (shaded, in)</a:t>
            </a:r>
          </a:p>
        </p:txBody>
      </p:sp>
    </p:spTree>
    <p:extLst>
      <p:ext uri="{BB962C8B-B14F-4D97-AF65-F5344CB8AC3E}">
        <p14:creationId xmlns:p14="http://schemas.microsoft.com/office/powerpoint/2010/main" val="3563503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10166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General Statistics</a:t>
            </a:r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36BBB208-9C4F-B241-855E-577BB54A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29521" y="1108608"/>
            <a:ext cx="3861557" cy="38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47CE59-0D9F-3349-AE64-8CBFAEAE3D61}"/>
              </a:ext>
            </a:extLst>
          </p:cNvPr>
          <p:cNvSpPr txBox="1"/>
          <p:nvPr/>
        </p:nvSpPr>
        <p:spPr>
          <a:xfrm>
            <a:off x="4311231" y="1324991"/>
            <a:ext cx="47822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24 h QPF improvements appear most pronounced in medium range (F120-F144)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Statistically Significant improvement of 0.2 mm–35 mm thresholds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Still an improvement at shorter lead times, though more so at lower thresholds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57ED04-3862-7A4C-AA5E-42836E4ED7D5}"/>
              </a:ext>
            </a:extLst>
          </p:cNvPr>
          <p:cNvSpPr txBox="1"/>
          <p:nvPr/>
        </p:nvSpPr>
        <p:spPr>
          <a:xfrm>
            <a:off x="1036497" y="1417408"/>
            <a:ext cx="2345974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24h QPF Valid F24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E993DF-5E17-DC40-8585-44C96AB3DB5D}"/>
              </a:ext>
            </a:extLst>
          </p:cNvPr>
          <p:cNvSpPr/>
          <p:nvPr/>
        </p:nvSpPr>
        <p:spPr>
          <a:xfrm rot="1020784">
            <a:off x="847323" y="3546130"/>
            <a:ext cx="1685537" cy="4118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57C30E-44DF-204D-9048-5547743A5922}"/>
              </a:ext>
            </a:extLst>
          </p:cNvPr>
          <p:cNvSpPr txBox="1"/>
          <p:nvPr/>
        </p:nvSpPr>
        <p:spPr>
          <a:xfrm>
            <a:off x="954814" y="4387193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Statistically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3505729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E329E9EF-42E0-3C4D-BB23-B252B72A9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8390"/>
          <a:stretch/>
        </p:blipFill>
        <p:spPr bwMode="auto">
          <a:xfrm>
            <a:off x="50032" y="1029731"/>
            <a:ext cx="6098324" cy="332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General Statistics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63E342-2509-DE46-8451-BDAC8EA28A19}"/>
              </a:ext>
            </a:extLst>
          </p:cNvPr>
          <p:cNvSpPr txBox="1"/>
          <p:nvPr/>
        </p:nvSpPr>
        <p:spPr>
          <a:xfrm>
            <a:off x="3393845" y="4293176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E0D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forecast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45D06-C72A-4142-A82D-628F1028EC9A}"/>
              </a:ext>
            </a:extLst>
          </p:cNvPr>
          <p:cNvSpPr txBox="1"/>
          <p:nvPr/>
        </p:nvSpPr>
        <p:spPr>
          <a:xfrm>
            <a:off x="666440" y="4293176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forecast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98EEEC-D12B-7948-BDF1-6DF5D14BEED7}"/>
              </a:ext>
            </a:extLst>
          </p:cNvPr>
          <p:cNvSpPr txBox="1"/>
          <p:nvPr/>
        </p:nvSpPr>
        <p:spPr>
          <a:xfrm>
            <a:off x="5533128" y="1539383"/>
            <a:ext cx="35603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24h QPF bias reduced at small thresholds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0.2 mm–10 mm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 24h QPF bias reduced at large thresholds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&gt;15 mm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Little change with thresholds that were already near no bias (1.0)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10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C31898-63D5-7E49-925A-DE43D4D67030}"/>
              </a:ext>
            </a:extLst>
          </p:cNvPr>
          <p:cNvSpPr txBox="1"/>
          <p:nvPr/>
        </p:nvSpPr>
        <p:spPr>
          <a:xfrm>
            <a:off x="6932797" y="1140325"/>
            <a:ext cx="63350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FA52FD-D638-494E-8973-3F1ADCC85FAB}"/>
              </a:ext>
            </a:extLst>
          </p:cNvPr>
          <p:cNvSpPr txBox="1"/>
          <p:nvPr/>
        </p:nvSpPr>
        <p:spPr>
          <a:xfrm>
            <a:off x="1090886" y="4699738"/>
            <a:ext cx="590424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Retrospective Period: 12 June 2019 – 17 Aug 2020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6112D72-7B1F-034F-8DA3-706DA57DBDE3}"/>
              </a:ext>
            </a:extLst>
          </p:cNvPr>
          <p:cNvCxnSpPr>
            <a:cxnSpLocks/>
          </p:cNvCxnSpPr>
          <p:nvPr/>
        </p:nvCxnSpPr>
        <p:spPr>
          <a:xfrm flipV="1">
            <a:off x="3024552" y="4358147"/>
            <a:ext cx="0" cy="213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966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10166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General Statistics</a:t>
            </a:r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36BBB208-9C4F-B241-855E-577BB54A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29521" y="1108608"/>
            <a:ext cx="3861557" cy="38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9F670D-CAA5-C747-9568-CC93B79768A7}"/>
              </a:ext>
            </a:extLst>
          </p:cNvPr>
          <p:cNvSpPr txBox="1"/>
          <p:nvPr/>
        </p:nvSpPr>
        <p:spPr>
          <a:xfrm>
            <a:off x="1934409" y="1413236"/>
            <a:ext cx="2345974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24h QPF Valid F144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982B4D-4E00-574E-A1BA-09B21192F0E6}"/>
              </a:ext>
            </a:extLst>
          </p:cNvPr>
          <p:cNvSpPr txBox="1"/>
          <p:nvPr/>
        </p:nvSpPr>
        <p:spPr>
          <a:xfrm>
            <a:off x="989746" y="3171798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Statistically Significant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341F14-2DB4-F247-8256-62A1CA717658}"/>
              </a:ext>
            </a:extLst>
          </p:cNvPr>
          <p:cNvSpPr txBox="1"/>
          <p:nvPr/>
        </p:nvSpPr>
        <p:spPr>
          <a:xfrm>
            <a:off x="6277342" y="1087269"/>
            <a:ext cx="63350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FDE12B-6F78-DC48-9D34-F536B0831E27}"/>
              </a:ext>
            </a:extLst>
          </p:cNvPr>
          <p:cNvSpPr/>
          <p:nvPr/>
        </p:nvSpPr>
        <p:spPr>
          <a:xfrm rot="20598298">
            <a:off x="2483403" y="3442985"/>
            <a:ext cx="1537057" cy="2295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85178C-FD70-194F-9FDB-7F849AB5D76D}"/>
              </a:ext>
            </a:extLst>
          </p:cNvPr>
          <p:cNvCxnSpPr>
            <a:cxnSpLocks/>
          </p:cNvCxnSpPr>
          <p:nvPr/>
        </p:nvCxnSpPr>
        <p:spPr>
          <a:xfrm>
            <a:off x="1011504" y="2136297"/>
            <a:ext cx="3268879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E902794-9CAA-FD4A-BC32-16CE682562E3}"/>
              </a:ext>
            </a:extLst>
          </p:cNvPr>
          <p:cNvCxnSpPr/>
          <p:nvPr/>
        </p:nvCxnSpPr>
        <p:spPr>
          <a:xfrm flipV="1">
            <a:off x="3576680" y="2210330"/>
            <a:ext cx="0" cy="2012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B73FCD-FC87-6E49-8FA1-0ABC009133E3}"/>
              </a:ext>
            </a:extLst>
          </p:cNvPr>
          <p:cNvCxnSpPr>
            <a:cxnSpLocks/>
          </p:cNvCxnSpPr>
          <p:nvPr/>
        </p:nvCxnSpPr>
        <p:spPr>
          <a:xfrm>
            <a:off x="1245493" y="1758292"/>
            <a:ext cx="0" cy="1994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62544D77-F767-764E-BFF6-9A1607A3E04C}"/>
              </a:ext>
            </a:extLst>
          </p:cNvPr>
          <p:cNvSpPr/>
          <p:nvPr/>
        </p:nvSpPr>
        <p:spPr>
          <a:xfrm>
            <a:off x="896856" y="4068583"/>
            <a:ext cx="709990" cy="1147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FC462F-8594-BD4D-877A-1346D89D54D0}"/>
              </a:ext>
            </a:extLst>
          </p:cNvPr>
          <p:cNvSpPr txBox="1"/>
          <p:nvPr/>
        </p:nvSpPr>
        <p:spPr>
          <a:xfrm>
            <a:off x="4273573" y="1516982"/>
            <a:ext cx="5024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24 h QPF bias improvements also most pronounced in medium range (F120-F144)</a:t>
            </a:r>
          </a:p>
          <a:p>
            <a:pPr marL="573088" lvl="1" indent="-282575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Reduction of high bias at 0.2 mm–5 mm statistically significant</a:t>
            </a:r>
          </a:p>
          <a:p>
            <a:pPr marL="573088" lvl="1" indent="-282575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Reduction of low bias at medium precipitation thresholds (15 mm–50 mm) statistically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995439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10166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General Statistics</a:t>
            </a:r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36BBB208-9C4F-B241-855E-577BB54A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29521" y="1108608"/>
            <a:ext cx="3861557" cy="38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51B60FD-7174-CB48-BF0C-66EE68E2DC9C}"/>
              </a:ext>
            </a:extLst>
          </p:cNvPr>
          <p:cNvSpPr/>
          <p:nvPr/>
        </p:nvSpPr>
        <p:spPr>
          <a:xfrm rot="280242">
            <a:off x="951546" y="4085403"/>
            <a:ext cx="1131258" cy="1867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F670D-CAA5-C747-9568-CC93B79768A7}"/>
              </a:ext>
            </a:extLst>
          </p:cNvPr>
          <p:cNvSpPr txBox="1"/>
          <p:nvPr/>
        </p:nvSpPr>
        <p:spPr>
          <a:xfrm>
            <a:off x="1934409" y="1413236"/>
            <a:ext cx="2345974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24h QPF Valid F120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982B4D-4E00-574E-A1BA-09B21192F0E6}"/>
              </a:ext>
            </a:extLst>
          </p:cNvPr>
          <p:cNvSpPr txBox="1"/>
          <p:nvPr/>
        </p:nvSpPr>
        <p:spPr>
          <a:xfrm>
            <a:off x="989746" y="3171798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Statistically Significant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341F14-2DB4-F247-8256-62A1CA717658}"/>
              </a:ext>
            </a:extLst>
          </p:cNvPr>
          <p:cNvSpPr txBox="1"/>
          <p:nvPr/>
        </p:nvSpPr>
        <p:spPr>
          <a:xfrm>
            <a:off x="6277342" y="1087269"/>
            <a:ext cx="63350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FDE12B-6F78-DC48-9D34-F536B0831E27}"/>
              </a:ext>
            </a:extLst>
          </p:cNvPr>
          <p:cNvSpPr/>
          <p:nvPr/>
        </p:nvSpPr>
        <p:spPr>
          <a:xfrm rot="20798809">
            <a:off x="2578112" y="3597800"/>
            <a:ext cx="1053212" cy="30777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85178C-FD70-194F-9FDB-7F849AB5D76D}"/>
              </a:ext>
            </a:extLst>
          </p:cNvPr>
          <p:cNvCxnSpPr>
            <a:cxnSpLocks/>
          </p:cNvCxnSpPr>
          <p:nvPr/>
        </p:nvCxnSpPr>
        <p:spPr>
          <a:xfrm>
            <a:off x="1011504" y="2136297"/>
            <a:ext cx="3268879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E902794-9CAA-FD4A-BC32-16CE682562E3}"/>
              </a:ext>
            </a:extLst>
          </p:cNvPr>
          <p:cNvCxnSpPr/>
          <p:nvPr/>
        </p:nvCxnSpPr>
        <p:spPr>
          <a:xfrm flipV="1">
            <a:off x="3576680" y="2273862"/>
            <a:ext cx="0" cy="2012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B73FCD-FC87-6E49-8FA1-0ABC009133E3}"/>
              </a:ext>
            </a:extLst>
          </p:cNvPr>
          <p:cNvCxnSpPr>
            <a:cxnSpLocks/>
          </p:cNvCxnSpPr>
          <p:nvPr/>
        </p:nvCxnSpPr>
        <p:spPr>
          <a:xfrm>
            <a:off x="1245493" y="1758292"/>
            <a:ext cx="0" cy="1994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720424C-6F3A-EE4A-B876-A9F953E05BAB}"/>
              </a:ext>
            </a:extLst>
          </p:cNvPr>
          <p:cNvSpPr txBox="1"/>
          <p:nvPr/>
        </p:nvSpPr>
        <p:spPr>
          <a:xfrm>
            <a:off x="4273573" y="1516982"/>
            <a:ext cx="5024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24 h QPF bias improvements also most pronounced in medium range (F120-F144)</a:t>
            </a:r>
          </a:p>
          <a:p>
            <a:pPr marL="573088" lvl="1" indent="-282575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Reduction of high bias at 0.2 mm–5 mm statistically significant</a:t>
            </a:r>
          </a:p>
          <a:p>
            <a:pPr marL="573088" lvl="1" indent="-282575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Reduction of low bias at medium precipitation thresholds (15 mm–50 mm) statistically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2774808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10166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General Statistics</a:t>
            </a:r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36BBB208-9C4F-B241-855E-577BB54A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29521" y="1108608"/>
            <a:ext cx="3861557" cy="38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51B60FD-7174-CB48-BF0C-66EE68E2DC9C}"/>
              </a:ext>
            </a:extLst>
          </p:cNvPr>
          <p:cNvSpPr/>
          <p:nvPr/>
        </p:nvSpPr>
        <p:spPr>
          <a:xfrm rot="21440263">
            <a:off x="1016058" y="4041471"/>
            <a:ext cx="1933272" cy="5881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47CE59-0D9F-3349-AE64-8CBFAEAE3D61}"/>
              </a:ext>
            </a:extLst>
          </p:cNvPr>
          <p:cNvSpPr txBox="1"/>
          <p:nvPr/>
        </p:nvSpPr>
        <p:spPr>
          <a:xfrm>
            <a:off x="4280383" y="3497070"/>
            <a:ext cx="4936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At shorter lead times (F24-F48) similar improvements for smaller QPF thresholds</a:t>
            </a:r>
          </a:p>
          <a:p>
            <a:pPr marL="573088" lvl="1" indent="-282575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0.2 mm–15 mm statistically significant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F670D-CAA5-C747-9568-CC93B79768A7}"/>
              </a:ext>
            </a:extLst>
          </p:cNvPr>
          <p:cNvSpPr txBox="1"/>
          <p:nvPr/>
        </p:nvSpPr>
        <p:spPr>
          <a:xfrm>
            <a:off x="1934409" y="1413236"/>
            <a:ext cx="2345974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24h QPF Valid F48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341F14-2DB4-F247-8256-62A1CA717658}"/>
              </a:ext>
            </a:extLst>
          </p:cNvPr>
          <p:cNvSpPr txBox="1"/>
          <p:nvPr/>
        </p:nvSpPr>
        <p:spPr>
          <a:xfrm>
            <a:off x="6277342" y="1087269"/>
            <a:ext cx="63350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85178C-FD70-194F-9FDB-7F849AB5D76D}"/>
              </a:ext>
            </a:extLst>
          </p:cNvPr>
          <p:cNvCxnSpPr>
            <a:cxnSpLocks/>
          </p:cNvCxnSpPr>
          <p:nvPr/>
        </p:nvCxnSpPr>
        <p:spPr>
          <a:xfrm>
            <a:off x="1011504" y="2249585"/>
            <a:ext cx="3268879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B73FCD-FC87-6E49-8FA1-0ABC009133E3}"/>
              </a:ext>
            </a:extLst>
          </p:cNvPr>
          <p:cNvCxnSpPr>
            <a:cxnSpLocks/>
          </p:cNvCxnSpPr>
          <p:nvPr/>
        </p:nvCxnSpPr>
        <p:spPr>
          <a:xfrm>
            <a:off x="1302138" y="1936317"/>
            <a:ext cx="0" cy="1994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C69B4DA-F851-E64B-A9B0-58E29FC4468B}"/>
              </a:ext>
            </a:extLst>
          </p:cNvPr>
          <p:cNvSpPr txBox="1"/>
          <p:nvPr/>
        </p:nvSpPr>
        <p:spPr>
          <a:xfrm>
            <a:off x="989746" y="3171798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Statistically Significant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27786A-A910-3C45-BC94-757E9EFF014F}"/>
              </a:ext>
            </a:extLst>
          </p:cNvPr>
          <p:cNvSpPr txBox="1"/>
          <p:nvPr/>
        </p:nvSpPr>
        <p:spPr>
          <a:xfrm>
            <a:off x="4273573" y="1516982"/>
            <a:ext cx="5024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24 h QPF bias improvements also most pronounced in medium range (F120-F144)</a:t>
            </a:r>
          </a:p>
          <a:p>
            <a:pPr marL="573088" lvl="1" indent="-282575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Reduction of high bias at 0.2 mm–5 mm statistically significant</a:t>
            </a:r>
          </a:p>
          <a:p>
            <a:pPr marL="573088" lvl="1" indent="-282575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Reduction of low bias at medium precipitation thresholds (15 mm–50 mm) statistically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244702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10166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General Statistics</a:t>
            </a:r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36BBB208-9C4F-B241-855E-577BB54A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29521" y="1108608"/>
            <a:ext cx="3861557" cy="38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51B60FD-7174-CB48-BF0C-66EE68E2DC9C}"/>
              </a:ext>
            </a:extLst>
          </p:cNvPr>
          <p:cNvSpPr/>
          <p:nvPr/>
        </p:nvSpPr>
        <p:spPr>
          <a:xfrm>
            <a:off x="989745" y="3845758"/>
            <a:ext cx="2133781" cy="7178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F670D-CAA5-C747-9568-CC93B79768A7}"/>
              </a:ext>
            </a:extLst>
          </p:cNvPr>
          <p:cNvSpPr txBox="1"/>
          <p:nvPr/>
        </p:nvSpPr>
        <p:spPr>
          <a:xfrm>
            <a:off x="1934409" y="1413236"/>
            <a:ext cx="2345974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24h QPF Valid F24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341F14-2DB4-F247-8256-62A1CA717658}"/>
              </a:ext>
            </a:extLst>
          </p:cNvPr>
          <p:cNvSpPr txBox="1"/>
          <p:nvPr/>
        </p:nvSpPr>
        <p:spPr>
          <a:xfrm>
            <a:off x="6277342" y="1087269"/>
            <a:ext cx="63350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85178C-FD70-194F-9FDB-7F849AB5D76D}"/>
              </a:ext>
            </a:extLst>
          </p:cNvPr>
          <p:cNvCxnSpPr>
            <a:cxnSpLocks/>
          </p:cNvCxnSpPr>
          <p:nvPr/>
        </p:nvCxnSpPr>
        <p:spPr>
          <a:xfrm>
            <a:off x="1011504" y="2225309"/>
            <a:ext cx="3268879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E902794-9CAA-FD4A-BC32-16CE682562E3}"/>
              </a:ext>
            </a:extLst>
          </p:cNvPr>
          <p:cNvCxnSpPr/>
          <p:nvPr/>
        </p:nvCxnSpPr>
        <p:spPr>
          <a:xfrm flipV="1">
            <a:off x="3714244" y="2436566"/>
            <a:ext cx="0" cy="2012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B73FCD-FC87-6E49-8FA1-0ABC009133E3}"/>
              </a:ext>
            </a:extLst>
          </p:cNvPr>
          <p:cNvCxnSpPr>
            <a:cxnSpLocks/>
          </p:cNvCxnSpPr>
          <p:nvPr/>
        </p:nvCxnSpPr>
        <p:spPr>
          <a:xfrm>
            <a:off x="1253586" y="1847305"/>
            <a:ext cx="0" cy="1994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C69B4DA-F851-E64B-A9B0-58E29FC4468B}"/>
              </a:ext>
            </a:extLst>
          </p:cNvPr>
          <p:cNvSpPr txBox="1"/>
          <p:nvPr/>
        </p:nvSpPr>
        <p:spPr>
          <a:xfrm>
            <a:off x="989746" y="3171798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Statistically Significant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35915B-6B59-D140-A514-E85ECC14FECF}"/>
              </a:ext>
            </a:extLst>
          </p:cNvPr>
          <p:cNvSpPr txBox="1"/>
          <p:nvPr/>
        </p:nvSpPr>
        <p:spPr>
          <a:xfrm>
            <a:off x="4280383" y="3497070"/>
            <a:ext cx="4936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At shorter lead times (F24-F48) similar improvements for smaller QPF thresholds</a:t>
            </a:r>
          </a:p>
          <a:p>
            <a:pPr marL="573088" lvl="1" indent="-282575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0.2 mm–15 mm statistically significant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FB8C25-80F7-5747-A7D7-66AED2FD5E0F}"/>
              </a:ext>
            </a:extLst>
          </p:cNvPr>
          <p:cNvSpPr txBox="1"/>
          <p:nvPr/>
        </p:nvSpPr>
        <p:spPr>
          <a:xfrm>
            <a:off x="4273573" y="1516982"/>
            <a:ext cx="5024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24 h QPF bias improvements also most pronounced in medium range (F120-F144)</a:t>
            </a:r>
          </a:p>
          <a:p>
            <a:pPr marL="573088" lvl="1" indent="-282575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Reduction of high bias at 0.2 mm–5 mm statistically significant</a:t>
            </a:r>
          </a:p>
          <a:p>
            <a:pPr marL="573088" lvl="1" indent="-282575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Reduction of low bias at medium precipitation thresholds (15 mm–50 mm) statistically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3999093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10166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General Statistics</a:t>
            </a:r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36BBB208-9C4F-B241-855E-577BB54A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29521" y="1108608"/>
            <a:ext cx="3861557" cy="38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51B60FD-7174-CB48-BF0C-66EE68E2DC9C}"/>
              </a:ext>
            </a:extLst>
          </p:cNvPr>
          <p:cNvSpPr/>
          <p:nvPr/>
        </p:nvSpPr>
        <p:spPr>
          <a:xfrm>
            <a:off x="989745" y="3845758"/>
            <a:ext cx="2133781" cy="71786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F670D-CAA5-C747-9568-CC93B79768A7}"/>
              </a:ext>
            </a:extLst>
          </p:cNvPr>
          <p:cNvSpPr txBox="1"/>
          <p:nvPr/>
        </p:nvSpPr>
        <p:spPr>
          <a:xfrm>
            <a:off x="1934409" y="1413236"/>
            <a:ext cx="2345974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24h QPF Valid F24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341F14-2DB4-F247-8256-62A1CA717658}"/>
              </a:ext>
            </a:extLst>
          </p:cNvPr>
          <p:cNvSpPr txBox="1"/>
          <p:nvPr/>
        </p:nvSpPr>
        <p:spPr>
          <a:xfrm>
            <a:off x="6277342" y="1087269"/>
            <a:ext cx="63350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85178C-FD70-194F-9FDB-7F849AB5D76D}"/>
              </a:ext>
            </a:extLst>
          </p:cNvPr>
          <p:cNvCxnSpPr>
            <a:cxnSpLocks/>
          </p:cNvCxnSpPr>
          <p:nvPr/>
        </p:nvCxnSpPr>
        <p:spPr>
          <a:xfrm>
            <a:off x="1011504" y="2225309"/>
            <a:ext cx="3268879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E902794-9CAA-FD4A-BC32-16CE682562E3}"/>
              </a:ext>
            </a:extLst>
          </p:cNvPr>
          <p:cNvCxnSpPr/>
          <p:nvPr/>
        </p:nvCxnSpPr>
        <p:spPr>
          <a:xfrm flipV="1">
            <a:off x="3714244" y="2436566"/>
            <a:ext cx="0" cy="2012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B73FCD-FC87-6E49-8FA1-0ABC009133E3}"/>
              </a:ext>
            </a:extLst>
          </p:cNvPr>
          <p:cNvCxnSpPr>
            <a:cxnSpLocks/>
          </p:cNvCxnSpPr>
          <p:nvPr/>
        </p:nvCxnSpPr>
        <p:spPr>
          <a:xfrm>
            <a:off x="1253586" y="1847305"/>
            <a:ext cx="0" cy="1994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C69B4DA-F851-E64B-A9B0-58E29FC4468B}"/>
              </a:ext>
            </a:extLst>
          </p:cNvPr>
          <p:cNvSpPr txBox="1"/>
          <p:nvPr/>
        </p:nvSpPr>
        <p:spPr>
          <a:xfrm>
            <a:off x="989746" y="3171798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Statistically Significant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486B4E-7EC3-C34B-8142-B5E0B65F7C35}"/>
              </a:ext>
            </a:extLst>
          </p:cNvPr>
          <p:cNvSpPr txBox="1"/>
          <p:nvPr/>
        </p:nvSpPr>
        <p:spPr>
          <a:xfrm>
            <a:off x="4628648" y="4452085"/>
            <a:ext cx="4272372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Do We See Similar Improvements in individual Case Studies?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3DCA80-9B8F-CE41-9279-8402B4941D3B}"/>
              </a:ext>
            </a:extLst>
          </p:cNvPr>
          <p:cNvSpPr txBox="1"/>
          <p:nvPr/>
        </p:nvSpPr>
        <p:spPr>
          <a:xfrm>
            <a:off x="4280383" y="3497070"/>
            <a:ext cx="4936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At shorter lead times (F24-F48) similar improvements for smaller QPF thresholds</a:t>
            </a:r>
          </a:p>
          <a:p>
            <a:pPr marL="573088" lvl="1" indent="-282575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0.2 mm–15 mm statistically significant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EFB885-8F1E-4B4E-AAE4-8AD858406A61}"/>
              </a:ext>
            </a:extLst>
          </p:cNvPr>
          <p:cNvSpPr txBox="1"/>
          <p:nvPr/>
        </p:nvSpPr>
        <p:spPr>
          <a:xfrm>
            <a:off x="4273573" y="1516982"/>
            <a:ext cx="5024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24 h QPF bias improvements also most pronounced in medium range (F120-F144)</a:t>
            </a:r>
          </a:p>
          <a:p>
            <a:pPr marL="573088" lvl="1" indent="-282575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Reduction of high bias at 0.2 mm–5 mm statistically significant</a:t>
            </a:r>
          </a:p>
          <a:p>
            <a:pPr marL="573088" lvl="1" indent="-282575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Reduction of low bias at medium precipitation thresholds (15 mm–50 mm) statistically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1316373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50892" y="1078359"/>
            <a:ext cx="54748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457178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QPF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Halloween Storm (Oct/Nov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Post-Thanksgiving Storm (Nov/Dec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California Spring Storm (May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Pacific NW Atmospheric River (Jan/Feb 2020)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Southern U.S. QPF (Feb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Winter Storm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West Coast Bomb Cyclone (Nov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New York Ice Event (Dec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Alaskan New Year Storm (Jan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defTabSz="457178"/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9202" y="1610168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78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6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6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4" y="29996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5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60" y="41336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421566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GFSv16 Retrospectives: QPF Case Studies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64423BE-BAF9-5447-BAF7-CF3FF830840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89"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DE581E-0164-4641-A2F5-F74C13F3BF03}"/>
              </a:ext>
            </a:extLst>
          </p:cNvPr>
          <p:cNvSpPr/>
          <p:nvPr/>
        </p:nvSpPr>
        <p:spPr>
          <a:xfrm>
            <a:off x="4495563" y="1066853"/>
            <a:ext cx="26981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TC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Imelda (Sep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Olga (Oct 2019)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19D006-5992-0142-96E1-4103D9324211}"/>
              </a:ext>
            </a:extLst>
          </p:cNvPr>
          <p:cNvSpPr/>
          <p:nvPr/>
        </p:nvSpPr>
        <p:spPr>
          <a:xfrm>
            <a:off x="4495563" y="2742141"/>
            <a:ext cx="45833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Severe Weather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Easter Sunday Outbreak (Apr 2020)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903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374660-CB9D-FE4F-AC9A-385E0B4D0B1B}"/>
              </a:ext>
            </a:extLst>
          </p:cNvPr>
          <p:cNvSpPr txBox="1"/>
          <p:nvPr/>
        </p:nvSpPr>
        <p:spPr>
          <a:xfrm>
            <a:off x="1459891" y="835141"/>
            <a:ext cx="2972667" cy="548838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500" b="1" u="sng" dirty="0">
                <a:solidFill>
                  <a:prstClr val="black"/>
                </a:solidFill>
                <a:latin typeface="Arial"/>
                <a:cs typeface="Arial"/>
              </a:rPr>
              <a:t>Graphics Setup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4B3A39-359A-D746-9BA4-FC268101B00D}"/>
              </a:ext>
            </a:extLst>
          </p:cNvPr>
          <p:cNvSpPr/>
          <p:nvPr/>
        </p:nvSpPr>
        <p:spPr>
          <a:xfrm>
            <a:off x="510746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6BEEF-E4BF-794E-9BA1-89904DC024C5}"/>
              </a:ext>
            </a:extLst>
          </p:cNvPr>
          <p:cNvSpPr txBox="1"/>
          <p:nvPr/>
        </p:nvSpPr>
        <p:spPr>
          <a:xfrm>
            <a:off x="510746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65AEF49-9738-C04F-862A-FEEE782C5397}"/>
              </a:ext>
            </a:extLst>
          </p:cNvPr>
          <p:cNvSpPr>
            <a:spLocks noChangeAspect="1"/>
          </p:cNvSpPr>
          <p:nvPr/>
        </p:nvSpPr>
        <p:spPr>
          <a:xfrm>
            <a:off x="50034" y="29996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2000px-Seal_of_the_United_States_Department_of_Commerce.svg.png">
            <a:extLst>
              <a:ext uri="{FF2B5EF4-FFF2-40B4-BE49-F238E27FC236}">
                <a16:creationId xmlns:a16="http://schemas.microsoft.com/office/drawing/2014/main" id="{E1BEBA5F-9E8D-7C40-BB4F-991000DC7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5"/>
            <a:ext cx="846824" cy="86043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7F85AAA-FCD9-0244-A3FD-4A17294BDECD}"/>
              </a:ext>
            </a:extLst>
          </p:cNvPr>
          <p:cNvSpPr>
            <a:spLocks/>
          </p:cNvSpPr>
          <p:nvPr/>
        </p:nvSpPr>
        <p:spPr>
          <a:xfrm>
            <a:off x="8205660" y="41336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 descr="1024px-NOAA_logo.svg.png">
            <a:extLst>
              <a:ext uri="{FF2B5EF4-FFF2-40B4-BE49-F238E27FC236}">
                <a16:creationId xmlns:a16="http://schemas.microsoft.com/office/drawing/2014/main" id="{DD134D80-0CD3-084E-902A-CDA56787856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0B8E7B-2244-A541-87EA-F128E4BBB75C}"/>
              </a:ext>
            </a:extLst>
          </p:cNvPr>
          <p:cNvSpPr txBox="1"/>
          <p:nvPr/>
        </p:nvSpPr>
        <p:spPr>
          <a:xfrm>
            <a:off x="2" y="421566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GFSv16 Retrospectives: QPF Case Studies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B686CD-EA21-8E4F-985A-471401D52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56" y="1475131"/>
            <a:ext cx="4435210" cy="340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062429-2E96-4C4E-AC92-98EA910FB577}"/>
              </a:ext>
            </a:extLst>
          </p:cNvPr>
          <p:cNvSpPr txBox="1"/>
          <p:nvPr/>
        </p:nvSpPr>
        <p:spPr>
          <a:xfrm>
            <a:off x="4937634" y="866570"/>
            <a:ext cx="4055232" cy="116439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500" b="1" dirty="0">
                <a:solidFill>
                  <a:prstClr val="black"/>
                </a:solidFill>
                <a:latin typeface="Arial"/>
                <a:cs typeface="Arial"/>
              </a:rPr>
              <a:t>Top:</a:t>
            </a:r>
            <a:br>
              <a:rPr lang="en-US" sz="2933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GFSv15 (left)</a:t>
            </a:r>
          </a:p>
          <a:p>
            <a:pPr algn="ctr" defTabSz="609570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GFSv16 (right)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7C51B7-298A-994C-8C91-8D264ED7E21F}"/>
              </a:ext>
            </a:extLst>
          </p:cNvPr>
          <p:cNvSpPr txBox="1"/>
          <p:nvPr/>
        </p:nvSpPr>
        <p:spPr>
          <a:xfrm>
            <a:off x="4937634" y="1869988"/>
            <a:ext cx="4055232" cy="116439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500" b="1" dirty="0">
                <a:solidFill>
                  <a:prstClr val="black"/>
                </a:solidFill>
                <a:latin typeface="Arial"/>
                <a:cs typeface="Arial"/>
              </a:rPr>
              <a:t>Bottom Left:</a:t>
            </a:r>
            <a:br>
              <a:rPr lang="en-US" sz="2500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000" dirty="0">
                <a:solidFill>
                  <a:srgbClr val="0432FF"/>
                </a:solidFill>
                <a:latin typeface="Arial"/>
                <a:cs typeface="Arial"/>
              </a:rPr>
              <a:t>GFSv16−GFSv15</a:t>
            </a:r>
            <a:br>
              <a:rPr lang="en-US" sz="2000" dirty="0">
                <a:solidFill>
                  <a:srgbClr val="0432FF"/>
                </a:solidFill>
                <a:latin typeface="Arial"/>
                <a:cs typeface="Arial"/>
              </a:rPr>
            </a:br>
            <a:r>
              <a:rPr lang="en-US" sz="2000" dirty="0">
                <a:solidFill>
                  <a:srgbClr val="0432FF"/>
                </a:solidFill>
                <a:latin typeface="Arial"/>
                <a:cs typeface="Arial"/>
              </a:rPr>
              <a:t>(shaded)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DE7973-FFAE-B448-A737-131B041E8DEB}"/>
              </a:ext>
            </a:extLst>
          </p:cNvPr>
          <p:cNvSpPr txBox="1"/>
          <p:nvPr/>
        </p:nvSpPr>
        <p:spPr>
          <a:xfrm>
            <a:off x="5184975" y="2908638"/>
            <a:ext cx="3575873" cy="856614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500" b="1" dirty="0">
                <a:solidFill>
                  <a:prstClr val="black"/>
                </a:solidFill>
                <a:latin typeface="Arial"/>
                <a:cs typeface="Arial"/>
              </a:rPr>
              <a:t>Bottom Right:</a:t>
            </a:r>
            <a:br>
              <a:rPr lang="en-US" sz="2500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000" dirty="0">
                <a:solidFill>
                  <a:srgbClr val="0432FF"/>
                </a:solidFill>
                <a:latin typeface="Arial"/>
                <a:cs typeface="Arial"/>
              </a:rPr>
              <a:t>Verifying Dataset (shaded)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87173E7C-3D96-D646-B389-A467CC90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609585"/>
            <a:fld id="{364423BE-BAF9-5447-BAF7-CF3FF830840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45277-3C7A-274D-8DA3-62FAE92C7944}"/>
              </a:ext>
            </a:extLst>
          </p:cNvPr>
          <p:cNvSpPr txBox="1"/>
          <p:nvPr/>
        </p:nvSpPr>
        <p:spPr>
          <a:xfrm>
            <a:off x="908516" y="2558899"/>
            <a:ext cx="9509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570"/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GFSv15</a:t>
            </a:r>
            <a:endParaRPr lang="en-US" sz="16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029896-4F5B-F94F-9A06-058CD2439CD5}"/>
              </a:ext>
            </a:extLst>
          </p:cNvPr>
          <p:cNvSpPr txBox="1"/>
          <p:nvPr/>
        </p:nvSpPr>
        <p:spPr>
          <a:xfrm>
            <a:off x="3132784" y="2572402"/>
            <a:ext cx="9509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570"/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59C8C2-41C0-1C4D-9944-D94DE56420E1}"/>
              </a:ext>
            </a:extLst>
          </p:cNvPr>
          <p:cNvSpPr txBox="1"/>
          <p:nvPr/>
        </p:nvSpPr>
        <p:spPr>
          <a:xfrm>
            <a:off x="908516" y="4321237"/>
            <a:ext cx="9509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570"/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v16-v15</a:t>
            </a:r>
            <a:endParaRPr lang="en-US" sz="16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B6E05D-9F7D-1C46-ABFC-33047801DFFA}"/>
              </a:ext>
            </a:extLst>
          </p:cNvPr>
          <p:cNvSpPr txBox="1"/>
          <p:nvPr/>
        </p:nvSpPr>
        <p:spPr>
          <a:xfrm>
            <a:off x="3144359" y="4313900"/>
            <a:ext cx="9509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570"/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StageIV</a:t>
            </a:r>
            <a:endParaRPr lang="en-US" sz="16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111EE1-76D9-204B-AF5D-23D6F66F5CAD}"/>
              </a:ext>
            </a:extLst>
          </p:cNvPr>
          <p:cNvSpPr txBox="1"/>
          <p:nvPr/>
        </p:nvSpPr>
        <p:spPr>
          <a:xfrm>
            <a:off x="2128362" y="4859027"/>
            <a:ext cx="13067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GFSv16 More Precip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84F087-069E-394D-ADDC-062918147892}"/>
              </a:ext>
            </a:extLst>
          </p:cNvPr>
          <p:cNvSpPr txBox="1"/>
          <p:nvPr/>
        </p:nvSpPr>
        <p:spPr>
          <a:xfrm>
            <a:off x="520976" y="4848979"/>
            <a:ext cx="13067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GFSv15 More Precip</a:t>
            </a:r>
          </a:p>
        </p:txBody>
      </p:sp>
    </p:spTree>
    <p:extLst>
      <p:ext uri="{BB962C8B-B14F-4D97-AF65-F5344CB8AC3E}">
        <p14:creationId xmlns:p14="http://schemas.microsoft.com/office/powerpoint/2010/main" val="3907862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50892" y="1078359"/>
            <a:ext cx="54748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457178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QPF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Halloween Storm (Oct/Nov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Post-Thanksgiving Storm (Nov/Dec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California Spring Storm (May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Pacific NW Atmospheric River (Jan/Feb 2020)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Southern U.S. QPF (Feb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Winter Storm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West Coast Bomb Cyclone (Nov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New York Ice Event (Dec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Alaskan New Year Storm (Jan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defTabSz="457178"/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9202" y="1610168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78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6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6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4" y="29996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5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60" y="41336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421566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GFSv16 Retrospectives: QPF Case Studies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64423BE-BAF9-5447-BAF7-CF3FF830840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89"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DE581E-0164-4641-A2F5-F74C13F3BF03}"/>
              </a:ext>
            </a:extLst>
          </p:cNvPr>
          <p:cNvSpPr/>
          <p:nvPr/>
        </p:nvSpPr>
        <p:spPr>
          <a:xfrm>
            <a:off x="4495563" y="1066853"/>
            <a:ext cx="26981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TC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Imelda (Sep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Olga (Oct 2019)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19D006-5992-0142-96E1-4103D9324211}"/>
              </a:ext>
            </a:extLst>
          </p:cNvPr>
          <p:cNvSpPr/>
          <p:nvPr/>
        </p:nvSpPr>
        <p:spPr>
          <a:xfrm>
            <a:off x="4495563" y="2742141"/>
            <a:ext cx="45833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Severe Weather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Easter Sunday Outbreak (Apr 2020)</a:t>
            </a:r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0B0388-4053-1A4C-AA07-7F3C65F93356}"/>
              </a:ext>
            </a:extLst>
          </p:cNvPr>
          <p:cNvSpPr/>
          <p:nvPr/>
        </p:nvSpPr>
        <p:spPr>
          <a:xfrm>
            <a:off x="271427" y="1648698"/>
            <a:ext cx="4300573" cy="32484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4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2111332"/>
            <a:ext cx="91440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3804" lvl="2" indent="-342892" defTabSz="457189">
              <a:spcBef>
                <a:spcPts val="400"/>
              </a:spcBef>
              <a:buFont typeface="Wingdings" charset="2"/>
              <a:buChar char="Ø"/>
            </a:pP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GFSv16 Retrospective Stream 0 (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5/5/19</a:t>
            </a:r>
            <a:r>
              <a:rPr lang="mr-IN" sz="2200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5/31/19</a:t>
            </a: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lang="en-US" sz="2200" dirty="0">
                <a:solidFill>
                  <a:prstClr val="black"/>
                </a:solidFill>
                <a:latin typeface="Arial"/>
                <a:cs typeface="Arial"/>
                <a:hlinkClick r:id="rId2"/>
              </a:rPr>
              <a:t>[Click here]</a:t>
            </a:r>
            <a:endParaRPr lang="en-US"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893804" lvl="2" indent="-342892" defTabSz="457189">
              <a:spcBef>
                <a:spcPts val="400"/>
              </a:spcBef>
              <a:buFont typeface="Wingdings" charset="2"/>
              <a:buChar char="Ø"/>
            </a:pP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GFSv16 Retrospective Stream 1 (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6/1/19</a:t>
            </a:r>
            <a:r>
              <a:rPr lang="mr-IN" sz="2200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8/31/19</a:t>
            </a: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lang="en-US" sz="2200" dirty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[Click here]</a:t>
            </a:r>
            <a:endParaRPr lang="en-US"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893804" lvl="2" indent="-342892" defTabSz="457189">
              <a:spcBef>
                <a:spcPts val="400"/>
              </a:spcBef>
              <a:buFont typeface="Wingdings" charset="2"/>
              <a:buChar char="Ø"/>
            </a:pP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GFSv16 Retrospective Stream 2 (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9/1/19</a:t>
            </a:r>
            <a:r>
              <a:rPr lang="mr-IN" sz="2200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11/30/19</a:t>
            </a: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lang="en-US" sz="2200" dirty="0">
                <a:solidFill>
                  <a:prstClr val="black"/>
                </a:solidFill>
                <a:latin typeface="Arial"/>
                <a:cs typeface="Arial"/>
                <a:hlinkClick r:id="rId4"/>
              </a:rPr>
              <a:t>[Click here]</a:t>
            </a:r>
            <a:endParaRPr lang="en-US"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893804" lvl="2" indent="-342892" defTabSz="457189">
              <a:spcBef>
                <a:spcPts val="400"/>
              </a:spcBef>
              <a:buFont typeface="Wingdings" charset="2"/>
              <a:buChar char="Ø"/>
            </a:pP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GFSv16 Retrospective Stream 3 (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12/1/19</a:t>
            </a:r>
            <a:r>
              <a:rPr lang="mr-IN" sz="2200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5/18/20</a:t>
            </a: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lang="en-US" sz="2200" dirty="0">
                <a:solidFill>
                  <a:prstClr val="black"/>
                </a:solidFill>
                <a:latin typeface="Arial"/>
                <a:cs typeface="Arial"/>
                <a:hlinkClick r:id="rId5"/>
              </a:rPr>
              <a:t>[Click here]</a:t>
            </a:r>
            <a:endParaRPr lang="en-US"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893804" lvl="2" indent="-342892" defTabSz="457189">
              <a:spcBef>
                <a:spcPts val="400"/>
              </a:spcBef>
              <a:buFont typeface="Wingdings" charset="2"/>
              <a:buChar char="Ø"/>
            </a:pP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GFSv16 Retrospective Stream 4 (combined with Stream 3)</a:t>
            </a:r>
          </a:p>
          <a:p>
            <a:pPr marL="893804" lvl="2" indent="-342892" defTabSz="457189">
              <a:spcBef>
                <a:spcPts val="400"/>
              </a:spcBef>
              <a:buFont typeface="Wingdings" charset="2"/>
              <a:buChar char="Ø"/>
            </a:pP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GFSv16 Retrospective Stream 5 (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8/31/18</a:t>
            </a:r>
            <a:r>
              <a:rPr lang="mr-IN" sz="2200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10/12/18</a:t>
            </a: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lang="en-US" sz="2200" dirty="0">
                <a:solidFill>
                  <a:prstClr val="black"/>
                </a:solidFill>
                <a:latin typeface="Arial"/>
                <a:cs typeface="Arial"/>
                <a:hlinkClick r:id="rId6"/>
              </a:rPr>
              <a:t>[Click here]</a:t>
            </a:r>
            <a:endParaRPr lang="en-US" sz="2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893804" lvl="2" indent="-342892" defTabSz="457189">
              <a:spcBef>
                <a:spcPts val="400"/>
              </a:spcBef>
              <a:buFont typeface="Wingdings" charset="2"/>
              <a:buChar char="Ø"/>
            </a:pP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GFSv16 Real-time Stream (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5/19/20</a:t>
            </a:r>
            <a:r>
              <a:rPr lang="mr-IN" sz="2200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present</a:t>
            </a: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lang="en-US" sz="2200" dirty="0">
                <a:solidFill>
                  <a:prstClr val="black"/>
                </a:solidFill>
                <a:latin typeface="Arial"/>
                <a:cs typeface="Arial"/>
                <a:hlinkClick r:id="rId7"/>
              </a:rPr>
              <a:t>[Click here]</a:t>
            </a:r>
            <a:endParaRPr lang="en-US" sz="2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21565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GFSv16 Retrospective Streams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587" y="1105226"/>
            <a:ext cx="78275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lvl="1" indent="-192020" defTabSz="457189">
              <a:spcBef>
                <a:spcPts val="400"/>
              </a:spcBef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/>
                <a:cs typeface="Arial"/>
              </a:rPr>
              <a:t>GFSv16 retro streams were run in parallel across multiple supercomputers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5FC0B2-91E6-4791-A917-E1E2413E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530E1E4-9192-1048-A2BC-129D452A65AB}"/>
              </a:ext>
            </a:extLst>
          </p:cNvPr>
          <p:cNvCxnSpPr/>
          <p:nvPr/>
        </p:nvCxnSpPr>
        <p:spPr>
          <a:xfrm>
            <a:off x="7048163" y="1874667"/>
            <a:ext cx="525982" cy="23666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FB42148-635A-7341-BB72-D33C7D06F6E8}"/>
              </a:ext>
            </a:extLst>
          </p:cNvPr>
          <p:cNvSpPr txBox="1"/>
          <p:nvPr/>
        </p:nvSpPr>
        <p:spPr>
          <a:xfrm>
            <a:off x="5750064" y="1587562"/>
            <a:ext cx="141577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to stats</a:t>
            </a:r>
          </a:p>
        </p:txBody>
      </p:sp>
    </p:spTree>
    <p:extLst>
      <p:ext uri="{BB962C8B-B14F-4D97-AF65-F5344CB8AC3E}">
        <p14:creationId xmlns:p14="http://schemas.microsoft.com/office/powerpoint/2010/main" val="3109758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99281" y="994585"/>
            <a:ext cx="4022656" cy="40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699281" y="105024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710609" y="105024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699281" y="312179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710609" y="312179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0E74E0-EC93-1349-B5C5-413BD5F881A1}"/>
              </a:ext>
            </a:extLst>
          </p:cNvPr>
          <p:cNvSpPr txBox="1"/>
          <p:nvPr/>
        </p:nvSpPr>
        <p:spPr>
          <a:xfrm>
            <a:off x="4721937" y="1803771"/>
            <a:ext cx="42414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Post Thanksgiving Storm</a:t>
            </a:r>
            <a:r>
              <a:rPr lang="en-US" dirty="0">
                <a:latin typeface="Arial"/>
                <a:cs typeface="Arial"/>
              </a:rPr>
              <a:t>:    GFSv16 had more accurate QPF forecast in interior New England in medium range 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Post Thanksgiving Storm (F168)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12/03/19 </a:t>
            </a:r>
          </a:p>
        </p:txBody>
      </p:sp>
    </p:spTree>
    <p:extLst>
      <p:ext uri="{BB962C8B-B14F-4D97-AF65-F5344CB8AC3E}">
        <p14:creationId xmlns:p14="http://schemas.microsoft.com/office/powerpoint/2010/main" val="3689946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81" y="992310"/>
            <a:ext cx="4022656" cy="405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6C14DB-FFF2-6349-A46F-EEB973A4BD59}"/>
              </a:ext>
            </a:extLst>
          </p:cNvPr>
          <p:cNvSpPr txBox="1"/>
          <p:nvPr/>
        </p:nvSpPr>
        <p:spPr>
          <a:xfrm>
            <a:off x="699281" y="105024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30E350-7AF3-F24A-975F-A4D49C549E6C}"/>
              </a:ext>
            </a:extLst>
          </p:cNvPr>
          <p:cNvSpPr txBox="1"/>
          <p:nvPr/>
        </p:nvSpPr>
        <p:spPr>
          <a:xfrm>
            <a:off x="2710609" y="105024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7B194C-6287-B14E-99FA-4FEE653A4F9F}"/>
              </a:ext>
            </a:extLst>
          </p:cNvPr>
          <p:cNvSpPr txBox="1"/>
          <p:nvPr/>
        </p:nvSpPr>
        <p:spPr>
          <a:xfrm>
            <a:off x="699281" y="312179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66EBEE-9A20-DB40-A7C5-C67A88023907}"/>
              </a:ext>
            </a:extLst>
          </p:cNvPr>
          <p:cNvSpPr txBox="1"/>
          <p:nvPr/>
        </p:nvSpPr>
        <p:spPr>
          <a:xfrm>
            <a:off x="2710609" y="312179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AE470E-BB09-6F48-AD31-825C50EDD1F8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Post Thanksgiving Storm (F156)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12/03/19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D4CC80-1C90-554D-A9AE-C5F8229E9F67}"/>
              </a:ext>
            </a:extLst>
          </p:cNvPr>
          <p:cNvSpPr txBox="1"/>
          <p:nvPr/>
        </p:nvSpPr>
        <p:spPr>
          <a:xfrm>
            <a:off x="4721937" y="1803771"/>
            <a:ext cx="42414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Post Thanksgiving Storm</a:t>
            </a:r>
            <a:r>
              <a:rPr lang="en-US" dirty="0">
                <a:latin typeface="Arial"/>
                <a:cs typeface="Arial"/>
              </a:rPr>
              <a:t>:    GFSv16 had more accurate QPF forecast in interior New England in medium range 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3147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99281" y="994585"/>
            <a:ext cx="4022656" cy="40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CCDE7-CEED-EB42-A6AA-94C2E741A283}"/>
              </a:ext>
            </a:extLst>
          </p:cNvPr>
          <p:cNvSpPr txBox="1"/>
          <p:nvPr/>
        </p:nvSpPr>
        <p:spPr>
          <a:xfrm>
            <a:off x="699281" y="105024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E12DAC-4307-7040-B99D-C062CCC7B2DF}"/>
              </a:ext>
            </a:extLst>
          </p:cNvPr>
          <p:cNvSpPr txBox="1"/>
          <p:nvPr/>
        </p:nvSpPr>
        <p:spPr>
          <a:xfrm>
            <a:off x="2710609" y="105024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013913-B62B-D846-85E7-FC9F030F0F8D}"/>
              </a:ext>
            </a:extLst>
          </p:cNvPr>
          <p:cNvSpPr txBox="1"/>
          <p:nvPr/>
        </p:nvSpPr>
        <p:spPr>
          <a:xfrm>
            <a:off x="699281" y="312179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B3E2E-093D-DE4B-A9EF-98403A6D9104}"/>
              </a:ext>
            </a:extLst>
          </p:cNvPr>
          <p:cNvSpPr txBox="1"/>
          <p:nvPr/>
        </p:nvSpPr>
        <p:spPr>
          <a:xfrm>
            <a:off x="2710609" y="312179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CA0150-CBEE-DF4B-B3F1-C88974672A01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Post Thanksgiving Storm (F108)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12/03/19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955732-B24A-9F4F-84A1-35ADBDC5A35B}"/>
              </a:ext>
            </a:extLst>
          </p:cNvPr>
          <p:cNvSpPr txBox="1"/>
          <p:nvPr/>
        </p:nvSpPr>
        <p:spPr>
          <a:xfrm>
            <a:off x="4721937" y="1803771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Post Thanksgiving Storm</a:t>
            </a:r>
            <a:r>
              <a:rPr lang="en-US" dirty="0">
                <a:latin typeface="Arial"/>
                <a:cs typeface="Arial"/>
              </a:rPr>
              <a:t>:    GFSv16 had more accurate QPF forecast in interior New England in medium range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Brief period where GFSv15 was better, but even at F24, GFSv16 captures max swath over Hudson River valley correctly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459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99281" y="994585"/>
            <a:ext cx="4022655" cy="40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CCDE7-CEED-EB42-A6AA-94C2E741A283}"/>
              </a:ext>
            </a:extLst>
          </p:cNvPr>
          <p:cNvSpPr txBox="1"/>
          <p:nvPr/>
        </p:nvSpPr>
        <p:spPr>
          <a:xfrm>
            <a:off x="699281" y="105024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E12DAC-4307-7040-B99D-C062CCC7B2DF}"/>
              </a:ext>
            </a:extLst>
          </p:cNvPr>
          <p:cNvSpPr txBox="1"/>
          <p:nvPr/>
        </p:nvSpPr>
        <p:spPr>
          <a:xfrm>
            <a:off x="2710609" y="105024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013913-B62B-D846-85E7-FC9F030F0F8D}"/>
              </a:ext>
            </a:extLst>
          </p:cNvPr>
          <p:cNvSpPr txBox="1"/>
          <p:nvPr/>
        </p:nvSpPr>
        <p:spPr>
          <a:xfrm>
            <a:off x="699281" y="312179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B3E2E-093D-DE4B-A9EF-98403A6D9104}"/>
              </a:ext>
            </a:extLst>
          </p:cNvPr>
          <p:cNvSpPr txBox="1"/>
          <p:nvPr/>
        </p:nvSpPr>
        <p:spPr>
          <a:xfrm>
            <a:off x="2710609" y="312179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CA0150-CBEE-DF4B-B3F1-C88974672A01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Post Thanksgiving Storm (F24)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12/03/19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16CD38-263F-D84A-B750-52EF5B1D38BB}"/>
              </a:ext>
            </a:extLst>
          </p:cNvPr>
          <p:cNvSpPr txBox="1"/>
          <p:nvPr/>
        </p:nvSpPr>
        <p:spPr>
          <a:xfrm>
            <a:off x="4721937" y="1803771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Post Thanksgiving Storm</a:t>
            </a:r>
            <a:r>
              <a:rPr lang="en-US" dirty="0">
                <a:latin typeface="Arial"/>
                <a:cs typeface="Arial"/>
              </a:rPr>
              <a:t>:    GFSv16 had more accurate QPF forecast in interior New England in medium range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Brief period where GFSv15 was better, but even at F24, GFSv16 captures max swath over Hudson River valley correctly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255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17591" y="1211827"/>
            <a:ext cx="4604346" cy="353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CCDE7-CEED-EB42-A6AA-94C2E741A283}"/>
              </a:ext>
            </a:extLst>
          </p:cNvPr>
          <p:cNvSpPr txBox="1"/>
          <p:nvPr/>
        </p:nvSpPr>
        <p:spPr>
          <a:xfrm>
            <a:off x="114654" y="23756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E12DAC-4307-7040-B99D-C062CCC7B2DF}"/>
              </a:ext>
            </a:extLst>
          </p:cNvPr>
          <p:cNvSpPr txBox="1"/>
          <p:nvPr/>
        </p:nvSpPr>
        <p:spPr>
          <a:xfrm>
            <a:off x="2418295" y="237585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013913-B62B-D846-85E7-FC9F030F0F8D}"/>
              </a:ext>
            </a:extLst>
          </p:cNvPr>
          <p:cNvSpPr txBox="1"/>
          <p:nvPr/>
        </p:nvSpPr>
        <p:spPr>
          <a:xfrm>
            <a:off x="114653" y="417759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B3E2E-093D-DE4B-A9EF-98403A6D9104}"/>
              </a:ext>
            </a:extLst>
          </p:cNvPr>
          <p:cNvSpPr txBox="1"/>
          <p:nvPr/>
        </p:nvSpPr>
        <p:spPr>
          <a:xfrm>
            <a:off x="2429834" y="417759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Anl.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CA0150-CBEE-DF4B-B3F1-C88974672A01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Post Thanksgiving Storm (F156)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12/03/19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955732-B24A-9F4F-84A1-35ADBDC5A35B}"/>
              </a:ext>
            </a:extLst>
          </p:cNvPr>
          <p:cNvSpPr txBox="1"/>
          <p:nvPr/>
        </p:nvSpPr>
        <p:spPr>
          <a:xfrm>
            <a:off x="4721937" y="1803771"/>
            <a:ext cx="42414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Post Thanksgiving Storm</a:t>
            </a:r>
            <a:r>
              <a:rPr lang="en-US" dirty="0">
                <a:latin typeface="Arial"/>
                <a:cs typeface="Arial"/>
              </a:rPr>
              <a:t>:    GFSv16 had more accurate QPF forecast in interior New England in medium range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Brief period where GFSv15 was better, but even at F24, GFSv16 captures max swath over Hudson River valley correctly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Better medium range forecast due to less progressive trough/cutoff low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Cross 3">
            <a:extLst>
              <a:ext uri="{FF2B5EF4-FFF2-40B4-BE49-F238E27FC236}">
                <a16:creationId xmlns:a16="http://schemas.microsoft.com/office/drawing/2014/main" id="{ED252F70-7643-3642-BEEE-46A35B91C5D4}"/>
              </a:ext>
            </a:extLst>
          </p:cNvPr>
          <p:cNvSpPr/>
          <p:nvPr/>
        </p:nvSpPr>
        <p:spPr>
          <a:xfrm rot="2700000">
            <a:off x="4400376" y="3647041"/>
            <a:ext cx="182880" cy="182880"/>
          </a:xfrm>
          <a:prstGeom prst="plus">
            <a:avLst>
              <a:gd name="adj" fmla="val 3964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ross 21">
            <a:extLst>
              <a:ext uri="{FF2B5EF4-FFF2-40B4-BE49-F238E27FC236}">
                <a16:creationId xmlns:a16="http://schemas.microsoft.com/office/drawing/2014/main" id="{EBFDC170-425A-4F4E-979B-7EB449A09C7F}"/>
              </a:ext>
            </a:extLst>
          </p:cNvPr>
          <p:cNvSpPr/>
          <p:nvPr/>
        </p:nvSpPr>
        <p:spPr>
          <a:xfrm rot="2700000">
            <a:off x="4394620" y="1833922"/>
            <a:ext cx="182880" cy="182880"/>
          </a:xfrm>
          <a:prstGeom prst="plus">
            <a:avLst>
              <a:gd name="adj" fmla="val 3964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ross 22">
            <a:extLst>
              <a:ext uri="{FF2B5EF4-FFF2-40B4-BE49-F238E27FC236}">
                <a16:creationId xmlns:a16="http://schemas.microsoft.com/office/drawing/2014/main" id="{347E58A8-3330-BA4F-9C46-D455DAACE385}"/>
              </a:ext>
            </a:extLst>
          </p:cNvPr>
          <p:cNvSpPr/>
          <p:nvPr/>
        </p:nvSpPr>
        <p:spPr>
          <a:xfrm rot="2700000">
            <a:off x="2069693" y="1833921"/>
            <a:ext cx="182880" cy="182880"/>
          </a:xfrm>
          <a:prstGeom prst="plus">
            <a:avLst>
              <a:gd name="adj" fmla="val 3964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0A1C11-F478-6249-8014-4CF6FF570EF3}"/>
              </a:ext>
            </a:extLst>
          </p:cNvPr>
          <p:cNvSpPr txBox="1"/>
          <p:nvPr/>
        </p:nvSpPr>
        <p:spPr>
          <a:xfrm>
            <a:off x="275099" y="941014"/>
            <a:ext cx="4210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500-hPa Geopotential Height (contours), Vorticity (shaded) </a:t>
            </a:r>
          </a:p>
        </p:txBody>
      </p:sp>
    </p:spTree>
    <p:extLst>
      <p:ext uri="{BB962C8B-B14F-4D97-AF65-F5344CB8AC3E}">
        <p14:creationId xmlns:p14="http://schemas.microsoft.com/office/powerpoint/2010/main" val="3782152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50892" y="1078359"/>
            <a:ext cx="54748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457178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QPF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Halloween Storm (Oct/Nov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Post-Thanksgiving Storm (Nov/Dec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California Spring Storm (May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Pacific NW Atmospheric River (Jan/Feb 2020)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Southern U.S. QPF (Feb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Winter Storm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West Coast Bomb Cyclone (Nov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New York Ice Event (Dec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Alaskan New Year Storm (Jan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defTabSz="457178"/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9202" y="1610168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78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6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6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4" y="29996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5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60" y="41336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421566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GFSv16 Retrospectives: QPF Case Studies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64423BE-BAF9-5447-BAF7-CF3FF830840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89"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DE581E-0164-4641-A2F5-F74C13F3BF03}"/>
              </a:ext>
            </a:extLst>
          </p:cNvPr>
          <p:cNvSpPr/>
          <p:nvPr/>
        </p:nvSpPr>
        <p:spPr>
          <a:xfrm>
            <a:off x="4495563" y="1066853"/>
            <a:ext cx="26981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TC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Imelda (Sep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Olga (Oct 2019)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19D006-5992-0142-96E1-4103D9324211}"/>
              </a:ext>
            </a:extLst>
          </p:cNvPr>
          <p:cNvSpPr/>
          <p:nvPr/>
        </p:nvSpPr>
        <p:spPr>
          <a:xfrm>
            <a:off x="4495563" y="2742141"/>
            <a:ext cx="45833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Severe Weather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Easter Sunday Outbreak (Apr 2020)</a:t>
            </a:r>
          </a:p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51E678-A27F-9D43-882E-9F208151C143}"/>
              </a:ext>
            </a:extLst>
          </p:cNvPr>
          <p:cNvSpPr/>
          <p:nvPr/>
        </p:nvSpPr>
        <p:spPr>
          <a:xfrm>
            <a:off x="277091" y="2204587"/>
            <a:ext cx="4775200" cy="32484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9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23465" y="994585"/>
            <a:ext cx="3974287" cy="404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723465" y="24125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710609" y="24213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723464" y="448063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728192" y="44810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Pacific NW Atmos River (F204)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02/01/20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7E665-A652-DF43-AF07-BD48A6F94E63}"/>
              </a:ext>
            </a:extLst>
          </p:cNvPr>
          <p:cNvSpPr txBox="1"/>
          <p:nvPr/>
        </p:nvSpPr>
        <p:spPr>
          <a:xfrm>
            <a:off x="4731239" y="1803771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GFSv15 initially did better at long lead times (F156 and beyond).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had correctly higher QPF extending further south into WA in short-medium range (F120 and within)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6229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23465" y="994585"/>
            <a:ext cx="3974287" cy="404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723465" y="24125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710609" y="24213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723464" y="448063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728192" y="44810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0E74E0-EC93-1349-B5C5-413BD5F881A1}"/>
              </a:ext>
            </a:extLst>
          </p:cNvPr>
          <p:cNvSpPr txBox="1"/>
          <p:nvPr/>
        </p:nvSpPr>
        <p:spPr>
          <a:xfrm>
            <a:off x="4731239" y="1803771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GFSv15 initially did better at long lead times (F156 and beyond).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had correctly higher QPF extending further south into WA in short-medium range (F120 and within)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Pacific NW Atmos River (F156)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02/01/20 </a:t>
            </a:r>
          </a:p>
        </p:txBody>
      </p:sp>
    </p:spTree>
    <p:extLst>
      <p:ext uri="{BB962C8B-B14F-4D97-AF65-F5344CB8AC3E}">
        <p14:creationId xmlns:p14="http://schemas.microsoft.com/office/powerpoint/2010/main" val="666455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23465" y="994585"/>
            <a:ext cx="3974287" cy="404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723465" y="24125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710609" y="24213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723464" y="448063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728192" y="44810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Pacific NW Atmos River (F72)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02/01/20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305DB0-2398-0943-9BB9-312D7B6ED423}"/>
              </a:ext>
            </a:extLst>
          </p:cNvPr>
          <p:cNvSpPr txBox="1"/>
          <p:nvPr/>
        </p:nvSpPr>
        <p:spPr>
          <a:xfrm>
            <a:off x="4731239" y="1803771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GFSv15 initially did better at long lead times (F156 and beyond).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had correctly higher QPF extending further south into WA in short-medium range (F120 and within)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758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23465" y="994585"/>
            <a:ext cx="3974287" cy="404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723465" y="24125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710609" y="24213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723464" y="448063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728192" y="44810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Pacific NW Atmos River (F60)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02/01/20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CFC764-F73F-574A-A448-0C934BE7512C}"/>
              </a:ext>
            </a:extLst>
          </p:cNvPr>
          <p:cNvSpPr txBox="1"/>
          <p:nvPr/>
        </p:nvSpPr>
        <p:spPr>
          <a:xfrm>
            <a:off x="4731239" y="1803771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GFSv15 initially did better at long lead times (F156 and beyond).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had correctly higher QPF extending further south into WA in short-medium range (F120 and within)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100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50892" y="1078359"/>
            <a:ext cx="54748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457178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QPF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Halloween Storm (Oct/Nov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Post-Thanksgiving Storm (Nov/Dec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California Spring Storm (May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Pacific NW Atmospheric River (Jan/Feb 2020)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Southern U.S. QPF (Feb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Winter Storm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West Coast Bomb Cyclone (Nov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New York Ice Event (Dec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Alaskan New Year Storm (Jan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defTabSz="457178"/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9202" y="1610168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78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6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6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4" y="29996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5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60" y="41336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421566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GFSv16 Retrospectives: QPF Case Studies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64423BE-BAF9-5447-BAF7-CF3FF830840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89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DE581E-0164-4641-A2F5-F74C13F3BF03}"/>
              </a:ext>
            </a:extLst>
          </p:cNvPr>
          <p:cNvSpPr/>
          <p:nvPr/>
        </p:nvSpPr>
        <p:spPr>
          <a:xfrm>
            <a:off x="4495563" y="1066853"/>
            <a:ext cx="26981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TC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Imelda (Sep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Olga (Oct 2019)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19D006-5992-0142-96E1-4103D9324211}"/>
              </a:ext>
            </a:extLst>
          </p:cNvPr>
          <p:cNvSpPr/>
          <p:nvPr/>
        </p:nvSpPr>
        <p:spPr>
          <a:xfrm>
            <a:off x="4495563" y="2742141"/>
            <a:ext cx="45833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Severe Weather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Easter Sunday Outbreak (Apr 2020)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09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23465" y="994585"/>
            <a:ext cx="3974286" cy="404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723465" y="24125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710609" y="24213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723464" y="448063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728192" y="44810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Pacific NW Atmos River (F24)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02/01/20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DBA915-4754-B74A-840E-959B6BC44AF7}"/>
              </a:ext>
            </a:extLst>
          </p:cNvPr>
          <p:cNvSpPr txBox="1"/>
          <p:nvPr/>
        </p:nvSpPr>
        <p:spPr>
          <a:xfrm>
            <a:off x="4731239" y="1803771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GFSv15 initially did better at long lead times (F156 and beyond).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had correctly higher QPF extending further south into WA in short-medium range (F120 and within)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6561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23465" y="994585"/>
            <a:ext cx="3974286" cy="404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723465" y="24125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710609" y="24213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723464" y="448063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728192" y="44810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Anl.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0E74E0-EC93-1349-B5C5-413BD5F881A1}"/>
              </a:ext>
            </a:extLst>
          </p:cNvPr>
          <p:cNvSpPr txBox="1"/>
          <p:nvPr/>
        </p:nvSpPr>
        <p:spPr>
          <a:xfrm>
            <a:off x="4731239" y="3196225"/>
            <a:ext cx="4241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Better GFSv16 forecasts were related to having higher precipitable water being advected over the higher terrain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Pacific NW Atmos River (F60)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02/01/20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BE4C90E-5C36-2541-B13A-0F0F71159C5A}"/>
              </a:ext>
            </a:extLst>
          </p:cNvPr>
          <p:cNvSpPr/>
          <p:nvPr/>
        </p:nvSpPr>
        <p:spPr>
          <a:xfrm>
            <a:off x="723465" y="3326341"/>
            <a:ext cx="685800" cy="44044"/>
          </a:xfrm>
          <a:custGeom>
            <a:avLst/>
            <a:gdLst>
              <a:gd name="connsiteX0" fmla="*/ 0 w 685800"/>
              <a:gd name="connsiteY0" fmla="*/ 35251 h 44044"/>
              <a:gd name="connsiteX1" fmla="*/ 281353 w 685800"/>
              <a:gd name="connsiteY1" fmla="*/ 82 h 44044"/>
              <a:gd name="connsiteX2" fmla="*/ 685800 w 685800"/>
              <a:gd name="connsiteY2" fmla="*/ 44044 h 4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" h="44044">
                <a:moveTo>
                  <a:pt x="0" y="35251"/>
                </a:moveTo>
                <a:cubicBezTo>
                  <a:pt x="83526" y="16933"/>
                  <a:pt x="167053" y="-1384"/>
                  <a:pt x="281353" y="82"/>
                </a:cubicBezTo>
                <a:cubicBezTo>
                  <a:pt x="395653" y="1547"/>
                  <a:pt x="540726" y="22795"/>
                  <a:pt x="685800" y="44044"/>
                </a:cubicBezTo>
              </a:path>
            </a:pathLst>
          </a:custGeom>
          <a:noFill/>
          <a:ln w="381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4EDF5FA-9AA5-4D47-8055-7555EB151ED7}"/>
              </a:ext>
            </a:extLst>
          </p:cNvPr>
          <p:cNvSpPr/>
          <p:nvPr/>
        </p:nvSpPr>
        <p:spPr>
          <a:xfrm>
            <a:off x="2710608" y="3326341"/>
            <a:ext cx="685800" cy="44044"/>
          </a:xfrm>
          <a:custGeom>
            <a:avLst/>
            <a:gdLst>
              <a:gd name="connsiteX0" fmla="*/ 0 w 685800"/>
              <a:gd name="connsiteY0" fmla="*/ 35251 h 44044"/>
              <a:gd name="connsiteX1" fmla="*/ 281353 w 685800"/>
              <a:gd name="connsiteY1" fmla="*/ 82 h 44044"/>
              <a:gd name="connsiteX2" fmla="*/ 685800 w 685800"/>
              <a:gd name="connsiteY2" fmla="*/ 44044 h 4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" h="44044">
                <a:moveTo>
                  <a:pt x="0" y="35251"/>
                </a:moveTo>
                <a:cubicBezTo>
                  <a:pt x="83526" y="16933"/>
                  <a:pt x="167053" y="-1384"/>
                  <a:pt x="281353" y="82"/>
                </a:cubicBezTo>
                <a:cubicBezTo>
                  <a:pt x="395653" y="1547"/>
                  <a:pt x="540726" y="22795"/>
                  <a:pt x="685800" y="44044"/>
                </a:cubicBezTo>
              </a:path>
            </a:pathLst>
          </a:custGeom>
          <a:noFill/>
          <a:ln w="381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1B3445-74E4-1F4A-A16B-9A4756328E34}"/>
              </a:ext>
            </a:extLst>
          </p:cNvPr>
          <p:cNvSpPr txBox="1"/>
          <p:nvPr/>
        </p:nvSpPr>
        <p:spPr>
          <a:xfrm>
            <a:off x="4731239" y="1803771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GFSv15 initially did better at long lead times (F156 and beyond).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GFSv16 had correctly higher QPF extending further south into WA in short-medium range (F120 and within)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520ACF-2DD9-C24B-A358-F4FBE4AE9C89}"/>
              </a:ext>
            </a:extLst>
          </p:cNvPr>
          <p:cNvSpPr txBox="1"/>
          <p:nvPr/>
        </p:nvSpPr>
        <p:spPr>
          <a:xfrm>
            <a:off x="1721313" y="2037353"/>
            <a:ext cx="177762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Precipitable Water (shaded)</a:t>
            </a:r>
          </a:p>
        </p:txBody>
      </p:sp>
    </p:spTree>
    <p:extLst>
      <p:ext uri="{BB962C8B-B14F-4D97-AF65-F5344CB8AC3E}">
        <p14:creationId xmlns:p14="http://schemas.microsoft.com/office/powerpoint/2010/main" val="3768585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50892" y="1078359"/>
            <a:ext cx="54748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457178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QPF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Halloween Storm (Oct/Nov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Post-Thanksgiving Storm (Nov/Dec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California Spring Storm (May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Pacific NW Atmospheric River (Jan/Feb 2020)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Southern U.S. QPF (Feb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Winter Storm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West Coast Bomb Cyclone (Nov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New York Ice Event (Dec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Alaskan New Year Storm (Jan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defTabSz="457178"/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9202" y="1610168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78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6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6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4" y="29996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5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60" y="41336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421566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GFSv16 Retrospectives: QPF Case Studies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64423BE-BAF9-5447-BAF7-CF3FF830840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89"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DE581E-0164-4641-A2F5-F74C13F3BF03}"/>
              </a:ext>
            </a:extLst>
          </p:cNvPr>
          <p:cNvSpPr/>
          <p:nvPr/>
        </p:nvSpPr>
        <p:spPr>
          <a:xfrm>
            <a:off x="4495563" y="1066853"/>
            <a:ext cx="26981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TC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Imelda (Sep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Olga (Oct 2019)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19D006-5992-0142-96E1-4103D9324211}"/>
              </a:ext>
            </a:extLst>
          </p:cNvPr>
          <p:cNvSpPr/>
          <p:nvPr/>
        </p:nvSpPr>
        <p:spPr>
          <a:xfrm>
            <a:off x="4495563" y="2742141"/>
            <a:ext cx="45833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Severe Weather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Easter Sunday Outbreak (Apr 2020)</a:t>
            </a:r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2E7162-405D-1946-B659-33343B6862C8}"/>
              </a:ext>
            </a:extLst>
          </p:cNvPr>
          <p:cNvSpPr/>
          <p:nvPr/>
        </p:nvSpPr>
        <p:spPr>
          <a:xfrm>
            <a:off x="272551" y="2479615"/>
            <a:ext cx="3287945" cy="32484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0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6" y="1177796"/>
            <a:ext cx="4488009" cy="34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Southern US QPF (F156)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02/12/20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E65BD4-0F16-E54D-AEEB-B5CBEB247037}"/>
              </a:ext>
            </a:extLst>
          </p:cNvPr>
          <p:cNvSpPr txBox="1"/>
          <p:nvPr/>
        </p:nvSpPr>
        <p:spPr>
          <a:xfrm>
            <a:off x="4721936" y="1803771"/>
            <a:ext cx="4422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consistently generated more precipitation in Texas and overall has better forecasts at most lead times</a:t>
            </a:r>
          </a:p>
        </p:txBody>
      </p:sp>
    </p:spTree>
    <p:extLst>
      <p:ext uri="{BB962C8B-B14F-4D97-AF65-F5344CB8AC3E}">
        <p14:creationId xmlns:p14="http://schemas.microsoft.com/office/powerpoint/2010/main" val="652990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6" y="1177796"/>
            <a:ext cx="4488008" cy="34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Southern US QPF (F132)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02/12/20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164CCD-0BC4-F54C-B2F6-43058FE58270}"/>
              </a:ext>
            </a:extLst>
          </p:cNvPr>
          <p:cNvSpPr txBox="1"/>
          <p:nvPr/>
        </p:nvSpPr>
        <p:spPr>
          <a:xfrm>
            <a:off x="4721936" y="1803771"/>
            <a:ext cx="4422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consistently generated more precipitation in Texas and overall has better forecasts at most lead times</a:t>
            </a:r>
          </a:p>
        </p:txBody>
      </p:sp>
    </p:spTree>
    <p:extLst>
      <p:ext uri="{BB962C8B-B14F-4D97-AF65-F5344CB8AC3E}">
        <p14:creationId xmlns:p14="http://schemas.microsoft.com/office/powerpoint/2010/main" val="3862013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6" y="1177796"/>
            <a:ext cx="4488008" cy="34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Southern US QPF (F108)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02/12/20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6D53AB-288D-0C45-B49A-65A2069215F1}"/>
              </a:ext>
            </a:extLst>
          </p:cNvPr>
          <p:cNvSpPr txBox="1"/>
          <p:nvPr/>
        </p:nvSpPr>
        <p:spPr>
          <a:xfrm>
            <a:off x="4721936" y="1803771"/>
            <a:ext cx="4422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consistently generated more precipitation in Texas and overall has better forecasts at most lead times</a:t>
            </a:r>
          </a:p>
        </p:txBody>
      </p:sp>
    </p:spTree>
    <p:extLst>
      <p:ext uri="{BB962C8B-B14F-4D97-AF65-F5344CB8AC3E}">
        <p14:creationId xmlns:p14="http://schemas.microsoft.com/office/powerpoint/2010/main" val="4000285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7" y="1177796"/>
            <a:ext cx="4488006" cy="34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Southern US QPF (F72)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02/12/20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DDF26-BA1B-6845-BB11-53EBAE162F3A}"/>
              </a:ext>
            </a:extLst>
          </p:cNvPr>
          <p:cNvSpPr txBox="1"/>
          <p:nvPr/>
        </p:nvSpPr>
        <p:spPr>
          <a:xfrm>
            <a:off x="4721936" y="1803771"/>
            <a:ext cx="4422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consistently generated more precipitation in Texas and overall has better forecasts at most lead times</a:t>
            </a:r>
          </a:p>
        </p:txBody>
      </p:sp>
    </p:spTree>
    <p:extLst>
      <p:ext uri="{BB962C8B-B14F-4D97-AF65-F5344CB8AC3E}">
        <p14:creationId xmlns:p14="http://schemas.microsoft.com/office/powerpoint/2010/main" val="1525624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7" y="1177796"/>
            <a:ext cx="4488006" cy="344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Southern US QPF (F24)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02/12/20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DDF26-BA1B-6845-BB11-53EBAE162F3A}"/>
              </a:ext>
            </a:extLst>
          </p:cNvPr>
          <p:cNvSpPr txBox="1"/>
          <p:nvPr/>
        </p:nvSpPr>
        <p:spPr>
          <a:xfrm>
            <a:off x="4721936" y="1803771"/>
            <a:ext cx="4422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consistently generated more precipitation in Texas and overall has better forecasts at most lead times</a:t>
            </a:r>
          </a:p>
        </p:txBody>
      </p:sp>
    </p:spTree>
    <p:extLst>
      <p:ext uri="{BB962C8B-B14F-4D97-AF65-F5344CB8AC3E}">
        <p14:creationId xmlns:p14="http://schemas.microsoft.com/office/powerpoint/2010/main" val="17877840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7" y="1177796"/>
            <a:ext cx="4488005" cy="344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Anl.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Southern US QPF (F156)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02/12/20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DDF26-BA1B-6845-BB11-53EBAE162F3A}"/>
              </a:ext>
            </a:extLst>
          </p:cNvPr>
          <p:cNvSpPr txBox="1"/>
          <p:nvPr/>
        </p:nvSpPr>
        <p:spPr>
          <a:xfrm>
            <a:off x="4721936" y="1803771"/>
            <a:ext cx="4422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consistently generated more precipitation in Texas and overall has better forecasts at most lead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Synoptic pattern in GFSv16 was a bit too progressive, but not progressive enough in GFSv15</a:t>
            </a:r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EDBD7EC1-5C0A-B84A-A2F2-7FCEA0BC482A}"/>
              </a:ext>
            </a:extLst>
          </p:cNvPr>
          <p:cNvSpPr/>
          <p:nvPr/>
        </p:nvSpPr>
        <p:spPr>
          <a:xfrm rot="2700000">
            <a:off x="3210846" y="3771027"/>
            <a:ext cx="182880" cy="182880"/>
          </a:xfrm>
          <a:prstGeom prst="plus">
            <a:avLst>
              <a:gd name="adj" fmla="val 3964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ross 19">
            <a:extLst>
              <a:ext uri="{FF2B5EF4-FFF2-40B4-BE49-F238E27FC236}">
                <a16:creationId xmlns:a16="http://schemas.microsoft.com/office/drawing/2014/main" id="{944147FA-D91A-244F-8835-D9059BA6E929}"/>
              </a:ext>
            </a:extLst>
          </p:cNvPr>
          <p:cNvSpPr/>
          <p:nvPr/>
        </p:nvSpPr>
        <p:spPr>
          <a:xfrm rot="2700000">
            <a:off x="3210846" y="2006697"/>
            <a:ext cx="182880" cy="182880"/>
          </a:xfrm>
          <a:prstGeom prst="plus">
            <a:avLst>
              <a:gd name="adj" fmla="val 3964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ross 20">
            <a:extLst>
              <a:ext uri="{FF2B5EF4-FFF2-40B4-BE49-F238E27FC236}">
                <a16:creationId xmlns:a16="http://schemas.microsoft.com/office/drawing/2014/main" id="{D5126EBD-E8D3-944E-9E3B-59B1AEFD7EA2}"/>
              </a:ext>
            </a:extLst>
          </p:cNvPr>
          <p:cNvSpPr/>
          <p:nvPr/>
        </p:nvSpPr>
        <p:spPr>
          <a:xfrm rot="2700000">
            <a:off x="943631" y="2006697"/>
            <a:ext cx="182880" cy="182880"/>
          </a:xfrm>
          <a:prstGeom prst="plus">
            <a:avLst>
              <a:gd name="adj" fmla="val 3964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EEBB66-0C9D-F840-8D76-749D15B64BB3}"/>
              </a:ext>
            </a:extLst>
          </p:cNvPr>
          <p:cNvSpPr txBox="1"/>
          <p:nvPr/>
        </p:nvSpPr>
        <p:spPr>
          <a:xfrm>
            <a:off x="275099" y="941014"/>
            <a:ext cx="4210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500-hPa Geopotential Height (contours), Vorticity (shaded) </a:t>
            </a:r>
          </a:p>
        </p:txBody>
      </p:sp>
    </p:spTree>
    <p:extLst>
      <p:ext uri="{BB962C8B-B14F-4D97-AF65-F5344CB8AC3E}">
        <p14:creationId xmlns:p14="http://schemas.microsoft.com/office/powerpoint/2010/main" val="24938092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50892" y="1078359"/>
            <a:ext cx="54748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457178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QPF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Halloween Storm (Oct/Nov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Post-Thanksgiving Storm (Nov/Dec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California Spring Storm (May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Pacific NW Atmospheric River (Jan/Feb 2020)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Southern U.S. QPF (Feb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Winter Storm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West Coast Bomb Cyclone (Nov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New York Ice Event (Dec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Alaskan New Year Storm (Jan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defTabSz="457178"/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9202" y="1610168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78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6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6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4" y="29996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5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60" y="41336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421566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GFSv16 Retrospectives: QPF Case Studies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64423BE-BAF9-5447-BAF7-CF3FF830840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89"/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DE581E-0164-4641-A2F5-F74C13F3BF03}"/>
              </a:ext>
            </a:extLst>
          </p:cNvPr>
          <p:cNvSpPr/>
          <p:nvPr/>
        </p:nvSpPr>
        <p:spPr>
          <a:xfrm>
            <a:off x="4495563" y="1066853"/>
            <a:ext cx="26981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TC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Imelda (Sep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Olga (Oct 2019)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19D006-5992-0142-96E1-4103D9324211}"/>
              </a:ext>
            </a:extLst>
          </p:cNvPr>
          <p:cNvSpPr/>
          <p:nvPr/>
        </p:nvSpPr>
        <p:spPr>
          <a:xfrm>
            <a:off x="4495563" y="2742141"/>
            <a:ext cx="45833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Severe Weather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Easter Sunday Outbreak (Apr 2020)</a:t>
            </a:r>
          </a:p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F23497-44E8-7648-839A-157FE7430F95}"/>
              </a:ext>
            </a:extLst>
          </p:cNvPr>
          <p:cNvSpPr/>
          <p:nvPr/>
        </p:nvSpPr>
        <p:spPr>
          <a:xfrm>
            <a:off x="317609" y="3282400"/>
            <a:ext cx="4082405" cy="32484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F9BBE05-9B71-AF40-8BFD-B0B4A692C508}"/>
              </a:ext>
            </a:extLst>
          </p:cNvPr>
          <p:cNvSpPr/>
          <p:nvPr/>
        </p:nvSpPr>
        <p:spPr>
          <a:xfrm>
            <a:off x="510746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0ECB9-8F19-4D4A-A603-0179BB1DD54E}"/>
              </a:ext>
            </a:extLst>
          </p:cNvPr>
          <p:cNvSpPr txBox="1"/>
          <p:nvPr/>
        </p:nvSpPr>
        <p:spPr>
          <a:xfrm>
            <a:off x="510746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5365B2-BA3C-CD46-A5A8-594BD53646D4}"/>
              </a:ext>
            </a:extLst>
          </p:cNvPr>
          <p:cNvSpPr>
            <a:spLocks noChangeAspect="1"/>
          </p:cNvSpPr>
          <p:nvPr/>
        </p:nvSpPr>
        <p:spPr>
          <a:xfrm>
            <a:off x="50034" y="29996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 descr="2000px-Seal_of_the_United_States_Department_of_Commerce.svg.png">
            <a:extLst>
              <a:ext uri="{FF2B5EF4-FFF2-40B4-BE49-F238E27FC236}">
                <a16:creationId xmlns:a16="http://schemas.microsoft.com/office/drawing/2014/main" id="{CF904FEF-4197-644D-BD2D-1B24F5ED9F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5"/>
            <a:ext cx="846824" cy="86043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BEA7C86-8817-6947-BF5B-C8DE3C7D861F}"/>
              </a:ext>
            </a:extLst>
          </p:cNvPr>
          <p:cNvSpPr>
            <a:spLocks/>
          </p:cNvSpPr>
          <p:nvPr/>
        </p:nvSpPr>
        <p:spPr>
          <a:xfrm>
            <a:off x="8205660" y="41336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 descr="1024px-NOAA_logo.svg.png">
            <a:extLst>
              <a:ext uri="{FF2B5EF4-FFF2-40B4-BE49-F238E27FC236}">
                <a16:creationId xmlns:a16="http://schemas.microsoft.com/office/drawing/2014/main" id="{343994F0-64CF-3B4B-97E6-E9EEB7E3155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15E27C-C27A-7746-8C06-57CD7909E5E4}"/>
              </a:ext>
            </a:extLst>
          </p:cNvPr>
          <p:cNvSpPr txBox="1"/>
          <p:nvPr/>
        </p:nvSpPr>
        <p:spPr>
          <a:xfrm>
            <a:off x="2" y="421566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GFSv16 Retrospectives: QPF Case Studies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D5A1DE-704A-314F-988C-549257495F26}"/>
              </a:ext>
            </a:extLst>
          </p:cNvPr>
          <p:cNvSpPr/>
          <p:nvPr/>
        </p:nvSpPr>
        <p:spPr>
          <a:xfrm>
            <a:off x="-1532423" y="1045366"/>
            <a:ext cx="12208845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609570"/>
            <a:r>
              <a:rPr lang="en-US" sz="2500" dirty="0">
                <a:solidFill>
                  <a:prstClr val="black"/>
                </a:solidFill>
                <a:latin typeface="Arial"/>
                <a:cs typeface="Arial"/>
                <a:hlinkClick r:id="rId4"/>
              </a:rPr>
              <a:t>https://www.emc.ncep.noaa.gov/users/meg/gfsv16/retros/</a:t>
            </a:r>
            <a:endParaRPr lang="en-US" sz="25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990550" lvl="2" indent="-380981" defTabSz="609570">
              <a:buFont typeface="Arial"/>
              <a:buChar char="•"/>
            </a:pP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990550" lvl="2" indent="-380981" defTabSz="60957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id="{95EEF9B6-9267-9040-893C-1BEDC073E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947" y="1653224"/>
            <a:ext cx="6244724" cy="337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19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23465" y="1050459"/>
            <a:ext cx="3974287" cy="393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723465" y="24125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710609" y="24213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723464" y="448063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728192" y="44810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72648B-2B87-5A49-8D87-8F7C124B264B}"/>
              </a:ext>
            </a:extLst>
          </p:cNvPr>
          <p:cNvSpPr txBox="1"/>
          <p:nvPr/>
        </p:nvSpPr>
        <p:spPr>
          <a:xfrm>
            <a:off x="4721937" y="1803771"/>
            <a:ext cx="424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consistently had higher QPF amounts inland over N California and Oregon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9A4A2A-0D9E-294D-9BAD-A0BA8CB70E5F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West Coast Bomb Cyclone (F156)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11/27/19 </a:t>
            </a:r>
          </a:p>
        </p:txBody>
      </p:sp>
    </p:spTree>
    <p:extLst>
      <p:ext uri="{BB962C8B-B14F-4D97-AF65-F5344CB8AC3E}">
        <p14:creationId xmlns:p14="http://schemas.microsoft.com/office/powerpoint/2010/main" val="26068672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23465" y="1050459"/>
            <a:ext cx="3974286" cy="393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723465" y="24125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710609" y="24213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723464" y="448063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728192" y="44810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0E74E0-EC93-1349-B5C5-413BD5F881A1}"/>
              </a:ext>
            </a:extLst>
          </p:cNvPr>
          <p:cNvSpPr txBox="1"/>
          <p:nvPr/>
        </p:nvSpPr>
        <p:spPr>
          <a:xfrm>
            <a:off x="4721937" y="1803771"/>
            <a:ext cx="4241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E20001-9C26-7941-822C-E76EEBCDE1E8}"/>
              </a:ext>
            </a:extLst>
          </p:cNvPr>
          <p:cNvSpPr txBox="1"/>
          <p:nvPr/>
        </p:nvSpPr>
        <p:spPr>
          <a:xfrm>
            <a:off x="4721937" y="1803771"/>
            <a:ext cx="424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consistently had higher QPF amounts inland over N California and Oregon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867BCA-8940-1943-BD55-EF99F6F84495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West Coast Bomb Cyclone (F144)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11/27/19 </a:t>
            </a:r>
          </a:p>
        </p:txBody>
      </p:sp>
    </p:spTree>
    <p:extLst>
      <p:ext uri="{BB962C8B-B14F-4D97-AF65-F5344CB8AC3E}">
        <p14:creationId xmlns:p14="http://schemas.microsoft.com/office/powerpoint/2010/main" val="1368932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23465" y="1050459"/>
            <a:ext cx="3974286" cy="393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723465" y="24125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710609" y="24213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723464" y="448063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728192" y="44810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0E74E0-EC93-1349-B5C5-413BD5F881A1}"/>
              </a:ext>
            </a:extLst>
          </p:cNvPr>
          <p:cNvSpPr txBox="1"/>
          <p:nvPr/>
        </p:nvSpPr>
        <p:spPr>
          <a:xfrm>
            <a:off x="4721937" y="1803771"/>
            <a:ext cx="4241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C238CB-A94A-934A-A651-1934CE4813CB}"/>
              </a:ext>
            </a:extLst>
          </p:cNvPr>
          <p:cNvSpPr txBox="1"/>
          <p:nvPr/>
        </p:nvSpPr>
        <p:spPr>
          <a:xfrm>
            <a:off x="4721937" y="1803771"/>
            <a:ext cx="424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consistently had higher QPF amounts inland over N California and Oregon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F07F14-258B-354F-A92E-A6403476CF5C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West Coast Bomb Cyclone (F132)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11/27/19 </a:t>
            </a:r>
          </a:p>
        </p:txBody>
      </p:sp>
    </p:spTree>
    <p:extLst>
      <p:ext uri="{BB962C8B-B14F-4D97-AF65-F5344CB8AC3E}">
        <p14:creationId xmlns:p14="http://schemas.microsoft.com/office/powerpoint/2010/main" val="21922953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23465" y="1050459"/>
            <a:ext cx="3974285" cy="393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723465" y="24125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710609" y="24213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723464" y="448063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728192" y="44810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0E74E0-EC93-1349-B5C5-413BD5F881A1}"/>
              </a:ext>
            </a:extLst>
          </p:cNvPr>
          <p:cNvSpPr txBox="1"/>
          <p:nvPr/>
        </p:nvSpPr>
        <p:spPr>
          <a:xfrm>
            <a:off x="4721937" y="1803771"/>
            <a:ext cx="4241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FD2421-BD88-574B-A037-A9EFF88CC467}"/>
              </a:ext>
            </a:extLst>
          </p:cNvPr>
          <p:cNvSpPr txBox="1"/>
          <p:nvPr/>
        </p:nvSpPr>
        <p:spPr>
          <a:xfrm>
            <a:off x="4721937" y="1803771"/>
            <a:ext cx="424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consistently had higher QPF amounts inland over N California and Oregon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FA13A1-3494-DE42-A75C-8E9161AE575D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West Coast Bomb Cyclone (F120)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11/27/19 </a:t>
            </a:r>
          </a:p>
        </p:txBody>
      </p:sp>
    </p:spTree>
    <p:extLst>
      <p:ext uri="{BB962C8B-B14F-4D97-AF65-F5344CB8AC3E}">
        <p14:creationId xmlns:p14="http://schemas.microsoft.com/office/powerpoint/2010/main" val="21003003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23465" y="1050459"/>
            <a:ext cx="3974285" cy="393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723465" y="24125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710609" y="24213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723464" y="448063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728192" y="44810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0E74E0-EC93-1349-B5C5-413BD5F881A1}"/>
              </a:ext>
            </a:extLst>
          </p:cNvPr>
          <p:cNvSpPr txBox="1"/>
          <p:nvPr/>
        </p:nvSpPr>
        <p:spPr>
          <a:xfrm>
            <a:off x="4721937" y="1803771"/>
            <a:ext cx="4241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911965-9D69-2E46-A8B4-7C218ACFF761}"/>
              </a:ext>
            </a:extLst>
          </p:cNvPr>
          <p:cNvSpPr txBox="1"/>
          <p:nvPr/>
        </p:nvSpPr>
        <p:spPr>
          <a:xfrm>
            <a:off x="4721937" y="1803771"/>
            <a:ext cx="424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consistently had higher QPF amounts inland over N California and Oregon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D1AE6F-5F33-ED45-AECB-FDBF3FA0167B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West Coast Bomb Cyclone (F72)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11/27/19 </a:t>
            </a:r>
          </a:p>
        </p:txBody>
      </p:sp>
    </p:spTree>
    <p:extLst>
      <p:ext uri="{BB962C8B-B14F-4D97-AF65-F5344CB8AC3E}">
        <p14:creationId xmlns:p14="http://schemas.microsoft.com/office/powerpoint/2010/main" val="36134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23465" y="1050459"/>
            <a:ext cx="3974284" cy="393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723465" y="241254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710609" y="24213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723464" y="448063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728192" y="44810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0E74E0-EC93-1349-B5C5-413BD5F881A1}"/>
              </a:ext>
            </a:extLst>
          </p:cNvPr>
          <p:cNvSpPr txBox="1"/>
          <p:nvPr/>
        </p:nvSpPr>
        <p:spPr>
          <a:xfrm>
            <a:off x="4721937" y="1803771"/>
            <a:ext cx="4241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West Coast Bomb Cyclone (F24)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11/27/20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8F4C49-FF5A-A14A-9667-F1836D1780CC}"/>
              </a:ext>
            </a:extLst>
          </p:cNvPr>
          <p:cNvSpPr txBox="1"/>
          <p:nvPr/>
        </p:nvSpPr>
        <p:spPr>
          <a:xfrm>
            <a:off x="4721937" y="1803771"/>
            <a:ext cx="424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consistently had higher QPF amounts inland over N California and Oregon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952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942555" y="1050459"/>
            <a:ext cx="3536104" cy="393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954814" y="244238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710609" y="24213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954814" y="444749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728192" y="444749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Anl.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0E74E0-EC93-1349-B5C5-413BD5F881A1}"/>
              </a:ext>
            </a:extLst>
          </p:cNvPr>
          <p:cNvSpPr txBox="1"/>
          <p:nvPr/>
        </p:nvSpPr>
        <p:spPr>
          <a:xfrm>
            <a:off x="4721937" y="1803771"/>
            <a:ext cx="4241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West Coast Bomb Cyclone (F120)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11/27/19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8F4C49-FF5A-A14A-9667-F1836D1780CC}"/>
              </a:ext>
            </a:extLst>
          </p:cNvPr>
          <p:cNvSpPr txBox="1"/>
          <p:nvPr/>
        </p:nvSpPr>
        <p:spPr>
          <a:xfrm>
            <a:off x="4721937" y="1803771"/>
            <a:ext cx="4241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consistently had higher QPF amounts inland over N California and Oregon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Earlier good forecasts related to developing powerful cyclone within longwave trough aided by stronger moisture feed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826CE6-B67D-3C48-9A95-493A647B2980}"/>
              </a:ext>
            </a:extLst>
          </p:cNvPr>
          <p:cNvCxnSpPr>
            <a:cxnSpLocks/>
          </p:cNvCxnSpPr>
          <p:nvPr/>
        </p:nvCxnSpPr>
        <p:spPr>
          <a:xfrm flipV="1">
            <a:off x="3703782" y="1958109"/>
            <a:ext cx="163643" cy="27709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3FB4112-7064-074D-92C5-162CE8275B60}"/>
              </a:ext>
            </a:extLst>
          </p:cNvPr>
          <p:cNvSpPr txBox="1"/>
          <p:nvPr/>
        </p:nvSpPr>
        <p:spPr>
          <a:xfrm>
            <a:off x="3785603" y="1628849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glow rad="63500">
                    <a:schemeClr val="bg1"/>
                  </a:glow>
                </a:effectLst>
              </a:rPr>
              <a:t>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7688E-B897-EA4B-8AC2-C7B65CE23E64}"/>
              </a:ext>
            </a:extLst>
          </p:cNvPr>
          <p:cNvSpPr txBox="1"/>
          <p:nvPr/>
        </p:nvSpPr>
        <p:spPr>
          <a:xfrm>
            <a:off x="932989" y="1123096"/>
            <a:ext cx="353610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500-hPa Geopotential Height (contours), Vorticity (shaded)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A0BCC0-92D0-E543-B52C-8EE9BFE5043A}"/>
              </a:ext>
            </a:extLst>
          </p:cNvPr>
          <p:cNvSpPr txBox="1"/>
          <p:nvPr/>
        </p:nvSpPr>
        <p:spPr>
          <a:xfrm>
            <a:off x="3867425" y="1551143"/>
            <a:ext cx="5757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972 hPa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9C45D8-3422-3A49-9E81-4FB36ECB9C2C}"/>
              </a:ext>
            </a:extLst>
          </p:cNvPr>
          <p:cNvSpPr txBox="1"/>
          <p:nvPr/>
        </p:nvSpPr>
        <p:spPr>
          <a:xfrm>
            <a:off x="2070005" y="1827769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glow rad="63500">
                    <a:schemeClr val="bg1"/>
                  </a:glow>
                </a:effectLst>
              </a:rPr>
              <a:t>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6F70D2-8465-FA4B-B3F8-8B48E084192E}"/>
              </a:ext>
            </a:extLst>
          </p:cNvPr>
          <p:cNvSpPr txBox="1"/>
          <p:nvPr/>
        </p:nvSpPr>
        <p:spPr>
          <a:xfrm>
            <a:off x="2119546" y="1713011"/>
            <a:ext cx="6335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1000 hPa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DB54C8-3703-0F46-8D53-8DF951D76705}"/>
              </a:ext>
            </a:extLst>
          </p:cNvPr>
          <p:cNvSpPr txBox="1"/>
          <p:nvPr/>
        </p:nvSpPr>
        <p:spPr>
          <a:xfrm>
            <a:off x="3793223" y="3639663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glow rad="63500">
                    <a:schemeClr val="bg1"/>
                  </a:glow>
                </a:effectLst>
              </a:rPr>
              <a:t>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34AB67-FD31-504A-9215-ECAD5F535B98}"/>
              </a:ext>
            </a:extLst>
          </p:cNvPr>
          <p:cNvSpPr txBox="1"/>
          <p:nvPr/>
        </p:nvSpPr>
        <p:spPr>
          <a:xfrm>
            <a:off x="3884973" y="3547478"/>
            <a:ext cx="5757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973 hPa</a:t>
            </a:r>
          </a:p>
        </p:txBody>
      </p:sp>
    </p:spTree>
    <p:extLst>
      <p:ext uri="{BB962C8B-B14F-4D97-AF65-F5344CB8AC3E}">
        <p14:creationId xmlns:p14="http://schemas.microsoft.com/office/powerpoint/2010/main" val="16919317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942555" y="1050459"/>
            <a:ext cx="3536104" cy="393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954814" y="244238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710609" y="242134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954814" y="444749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728192" y="4447493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Anl.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0E74E0-EC93-1349-B5C5-413BD5F881A1}"/>
              </a:ext>
            </a:extLst>
          </p:cNvPr>
          <p:cNvSpPr txBox="1"/>
          <p:nvPr/>
        </p:nvSpPr>
        <p:spPr>
          <a:xfrm>
            <a:off x="4721937" y="1803771"/>
            <a:ext cx="4241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West Coast Bomb Cyclone (F120)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11/27/19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8F4C49-FF5A-A14A-9667-F1836D1780CC}"/>
              </a:ext>
            </a:extLst>
          </p:cNvPr>
          <p:cNvSpPr txBox="1"/>
          <p:nvPr/>
        </p:nvSpPr>
        <p:spPr>
          <a:xfrm>
            <a:off x="4721937" y="1803771"/>
            <a:ext cx="4241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consistently had higher QPF amounts inland over N California and Oregon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Earlier good forecasts related to developing powerful cyclone within longwave trough aided by stronger moisture feed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826CE6-B67D-3C48-9A95-493A647B2980}"/>
              </a:ext>
            </a:extLst>
          </p:cNvPr>
          <p:cNvCxnSpPr>
            <a:cxnSpLocks/>
          </p:cNvCxnSpPr>
          <p:nvPr/>
        </p:nvCxnSpPr>
        <p:spPr>
          <a:xfrm flipV="1">
            <a:off x="1343204" y="3852435"/>
            <a:ext cx="181226" cy="25966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E8F73B1-254F-434B-87E9-1D3775D38882}"/>
              </a:ext>
            </a:extLst>
          </p:cNvPr>
          <p:cNvSpPr txBox="1"/>
          <p:nvPr/>
        </p:nvSpPr>
        <p:spPr>
          <a:xfrm>
            <a:off x="954814" y="4061369"/>
            <a:ext cx="149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More Moisture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570990-ABB2-E547-8708-E83EDF1DFC92}"/>
              </a:ext>
            </a:extLst>
          </p:cNvPr>
          <p:cNvSpPr txBox="1"/>
          <p:nvPr/>
        </p:nvSpPr>
        <p:spPr>
          <a:xfrm>
            <a:off x="1821797" y="1109271"/>
            <a:ext cx="177762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Precipitable Water (shaded)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EF6B70-78FD-A248-8E0E-5E966E26ADF0}"/>
              </a:ext>
            </a:extLst>
          </p:cNvPr>
          <p:cNvSpPr txBox="1"/>
          <p:nvPr/>
        </p:nvSpPr>
        <p:spPr>
          <a:xfrm>
            <a:off x="3785603" y="1628849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glow rad="63500">
                    <a:schemeClr val="bg1"/>
                  </a:glow>
                </a:effectLst>
              </a:rPr>
              <a:t>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53F443-FB6B-6246-8459-3CED3C438DD5}"/>
              </a:ext>
            </a:extLst>
          </p:cNvPr>
          <p:cNvSpPr txBox="1"/>
          <p:nvPr/>
        </p:nvSpPr>
        <p:spPr>
          <a:xfrm>
            <a:off x="2070005" y="1827769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glow rad="63500">
                    <a:schemeClr val="bg1"/>
                  </a:glow>
                </a:effectLst>
              </a:rPr>
              <a:t>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ED5526-F429-C949-9FA0-AA956E2F75A2}"/>
              </a:ext>
            </a:extLst>
          </p:cNvPr>
          <p:cNvSpPr txBox="1"/>
          <p:nvPr/>
        </p:nvSpPr>
        <p:spPr>
          <a:xfrm>
            <a:off x="3867425" y="1551143"/>
            <a:ext cx="5757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972 hPa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7B416F-E646-4248-90A7-A8705D4DECFA}"/>
              </a:ext>
            </a:extLst>
          </p:cNvPr>
          <p:cNvSpPr txBox="1"/>
          <p:nvPr/>
        </p:nvSpPr>
        <p:spPr>
          <a:xfrm>
            <a:off x="2119546" y="1713011"/>
            <a:ext cx="6335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1000 hPa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14938E-8D90-0942-9025-9158588D9A78}"/>
              </a:ext>
            </a:extLst>
          </p:cNvPr>
          <p:cNvSpPr txBox="1"/>
          <p:nvPr/>
        </p:nvSpPr>
        <p:spPr>
          <a:xfrm>
            <a:off x="3793223" y="3639663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glow rad="63500">
                    <a:schemeClr val="bg1"/>
                  </a:glow>
                </a:effectLst>
              </a:rPr>
              <a:t>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7F1300-0DF9-6D49-91F7-31E12A78A074}"/>
              </a:ext>
            </a:extLst>
          </p:cNvPr>
          <p:cNvSpPr txBox="1"/>
          <p:nvPr/>
        </p:nvSpPr>
        <p:spPr>
          <a:xfrm>
            <a:off x="3884973" y="3547478"/>
            <a:ext cx="5757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973 hPa</a:t>
            </a:r>
          </a:p>
        </p:txBody>
      </p:sp>
    </p:spTree>
    <p:extLst>
      <p:ext uri="{BB962C8B-B14F-4D97-AF65-F5344CB8AC3E}">
        <p14:creationId xmlns:p14="http://schemas.microsoft.com/office/powerpoint/2010/main" val="20710096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50892" y="1078359"/>
            <a:ext cx="54748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457178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QPF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Halloween Storm (Oct/Nov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Post-Thanksgiving Storm (Nov/Dec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California Spring Storm (May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Pacific NW Atmospheric River (Jan/Feb 2020)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Southern U.S. QPF (Feb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Winter Storm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West Coast Bomb Cyclone (Nov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New York Ice Event (Dec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Alaskan New Year Storm (Jan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defTabSz="457178"/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9202" y="1610168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78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6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6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4" y="29996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5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60" y="41336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421566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GFSv16 Retrospectives: QPF Case Studies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64423BE-BAF9-5447-BAF7-CF3FF830840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89"/>
              <a:t>48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DE581E-0164-4641-A2F5-F74C13F3BF03}"/>
              </a:ext>
            </a:extLst>
          </p:cNvPr>
          <p:cNvSpPr/>
          <p:nvPr/>
        </p:nvSpPr>
        <p:spPr>
          <a:xfrm>
            <a:off x="4495563" y="1066853"/>
            <a:ext cx="26981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TC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Imelda (Sep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Olga (Oct 2019)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19D006-5992-0142-96E1-4103D9324211}"/>
              </a:ext>
            </a:extLst>
          </p:cNvPr>
          <p:cNvSpPr/>
          <p:nvPr/>
        </p:nvSpPr>
        <p:spPr>
          <a:xfrm>
            <a:off x="4495563" y="2742141"/>
            <a:ext cx="45833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Severe Weather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Easter Sunday Outbreak (Apr 2020)</a:t>
            </a:r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8A6165-8FB0-024C-A7D9-6484E7F7B4C0}"/>
              </a:ext>
            </a:extLst>
          </p:cNvPr>
          <p:cNvSpPr/>
          <p:nvPr/>
        </p:nvSpPr>
        <p:spPr>
          <a:xfrm>
            <a:off x="306733" y="3847488"/>
            <a:ext cx="3803447" cy="32484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1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19310" y="1110212"/>
            <a:ext cx="4502627" cy="377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19310" y="239611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496611" y="240331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19310" y="4319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8658" y="431945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Anl.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Alaskan New Year Storm (F156)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01/01/20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ADD102-493C-D745-84FD-250301C13151}"/>
              </a:ext>
            </a:extLst>
          </p:cNvPr>
          <p:cNvSpPr txBox="1"/>
          <p:nvPr/>
        </p:nvSpPr>
        <p:spPr>
          <a:xfrm>
            <a:off x="4721937" y="1803771"/>
            <a:ext cx="424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had too much precipitation shifted west either offshore or just along the W Alaska coast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C70567-706E-4A44-A4C1-061FF04427CF}"/>
              </a:ext>
            </a:extLst>
          </p:cNvPr>
          <p:cNvCxnSpPr>
            <a:cxnSpLocks/>
          </p:cNvCxnSpPr>
          <p:nvPr/>
        </p:nvCxnSpPr>
        <p:spPr>
          <a:xfrm>
            <a:off x="896856" y="3803257"/>
            <a:ext cx="2428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169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141" y="1265202"/>
            <a:ext cx="90896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Better QPF general statistics at most precipitation amounts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solidFill>
                  <a:srgbClr val="0432FF"/>
                </a:solidFill>
                <a:latin typeface="Arial"/>
                <a:cs typeface="Arial"/>
              </a:rPr>
              <a:t>0.2 to 35 mm/24 h thresholds</a:t>
            </a:r>
            <a:r>
              <a:rPr lang="en-US" sz="2200" dirty="0">
                <a:latin typeface="Arial"/>
                <a:cs typeface="Arial"/>
              </a:rPr>
              <a:t> </a:t>
            </a: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 better QPF forecasts in a variety of different cases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solidFill>
                  <a:srgbClr val="0432FF"/>
                </a:solidFill>
                <a:latin typeface="Arial"/>
                <a:cs typeface="Arial"/>
              </a:rPr>
              <a:t>Winter Storms, Atmospheric Rivers, Tropical Cyclones, etc.</a:t>
            </a:r>
          </a:p>
          <a:p>
            <a:pPr lvl="1"/>
            <a:endParaRPr lang="en-US" sz="2200" dirty="0">
              <a:solidFill>
                <a:srgbClr val="0432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Improvements in many cases are resulting from better synoptic weather forecasts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solidFill>
                  <a:srgbClr val="0432FF"/>
                </a:solidFill>
                <a:latin typeface="Arial"/>
                <a:cs typeface="Arial"/>
              </a:rPr>
              <a:t>Often resulting from less progressive flow pattern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10166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Cases: Strengths </a:t>
            </a:r>
          </a:p>
        </p:txBody>
      </p:sp>
    </p:spTree>
    <p:extLst>
      <p:ext uri="{BB962C8B-B14F-4D97-AF65-F5344CB8AC3E}">
        <p14:creationId xmlns:p14="http://schemas.microsoft.com/office/powerpoint/2010/main" val="27634842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19311" y="1110212"/>
            <a:ext cx="4502625" cy="377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19310" y="239611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496611" y="240331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19310" y="4319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8658" y="431945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Anl.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Alaskan New Year Storm (F108)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01/01/20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90E8F0-0C0F-6B4E-81E2-25F8BE54E29F}"/>
              </a:ext>
            </a:extLst>
          </p:cNvPr>
          <p:cNvSpPr txBox="1"/>
          <p:nvPr/>
        </p:nvSpPr>
        <p:spPr>
          <a:xfrm>
            <a:off x="4721937" y="1803771"/>
            <a:ext cx="424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had too much precipitation shifted west either offshore or just along the W Alaska coast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20D9F8-91D8-B14C-A65E-2D16D4511B1A}"/>
              </a:ext>
            </a:extLst>
          </p:cNvPr>
          <p:cNvCxnSpPr>
            <a:cxnSpLocks/>
          </p:cNvCxnSpPr>
          <p:nvPr/>
        </p:nvCxnSpPr>
        <p:spPr>
          <a:xfrm>
            <a:off x="896856" y="3803257"/>
            <a:ext cx="2428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1543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19311" y="1110212"/>
            <a:ext cx="4502625" cy="377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19310" y="239611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496611" y="240331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19310" y="4319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8658" y="431945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Anl.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Alaskan New Year Storm (F96)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01/01/20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247DAD-DDF9-E541-B66A-C6B8C89A3729}"/>
              </a:ext>
            </a:extLst>
          </p:cNvPr>
          <p:cNvSpPr txBox="1"/>
          <p:nvPr/>
        </p:nvSpPr>
        <p:spPr>
          <a:xfrm>
            <a:off x="4721937" y="1803771"/>
            <a:ext cx="424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had too much precipitation shifted west either offshore or just along the W Alaska coast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9DA36F5-0D47-7846-8D98-73A78DC1808D}"/>
              </a:ext>
            </a:extLst>
          </p:cNvPr>
          <p:cNvCxnSpPr>
            <a:cxnSpLocks/>
          </p:cNvCxnSpPr>
          <p:nvPr/>
        </p:nvCxnSpPr>
        <p:spPr>
          <a:xfrm>
            <a:off x="896856" y="3803257"/>
            <a:ext cx="2428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7611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19311" y="1110212"/>
            <a:ext cx="4502624" cy="377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19310" y="239611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496611" y="2403312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19310" y="4319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8658" y="431945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Anl.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Alaskan New Year Storm (F84)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01/01/20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B357F5-0C02-5D4F-9C1A-B6C004EE86D2}"/>
              </a:ext>
            </a:extLst>
          </p:cNvPr>
          <p:cNvSpPr txBox="1"/>
          <p:nvPr/>
        </p:nvSpPr>
        <p:spPr>
          <a:xfrm>
            <a:off x="4721937" y="1803771"/>
            <a:ext cx="424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had too much precipitation shifted west either offshore or just along the W Alaska coast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CE5F545-C10A-0341-9E68-703284F2835F}"/>
              </a:ext>
            </a:extLst>
          </p:cNvPr>
          <p:cNvCxnSpPr>
            <a:cxnSpLocks/>
          </p:cNvCxnSpPr>
          <p:nvPr/>
        </p:nvCxnSpPr>
        <p:spPr>
          <a:xfrm>
            <a:off x="896856" y="3803257"/>
            <a:ext cx="2428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9283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50892" y="1078359"/>
            <a:ext cx="54748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457178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QPF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Halloween Storm (Oct/Nov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Post-Thanksgiving Storm (Nov/Dec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California Spring Storm (May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Pacific NW Atmospheric River (Jan/Feb 2020)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Southern U.S. QPF (Feb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Winter Storm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West Coast Bomb Cyclone (Nov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New York Ice Event (Dec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Alaskan New Year Storm (Jan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defTabSz="457178"/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9202" y="1610168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78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6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6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4" y="29996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5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60" y="41336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421566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GFSv16 Retrospectives: QPF Case Studies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64423BE-BAF9-5447-BAF7-CF3FF830840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89"/>
              <a:t>53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DE581E-0164-4641-A2F5-F74C13F3BF03}"/>
              </a:ext>
            </a:extLst>
          </p:cNvPr>
          <p:cNvSpPr/>
          <p:nvPr/>
        </p:nvSpPr>
        <p:spPr>
          <a:xfrm>
            <a:off x="4495563" y="1066853"/>
            <a:ext cx="26981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TC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Imelda (Sep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Olga (Oct 2019)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19D006-5992-0142-96E1-4103D9324211}"/>
              </a:ext>
            </a:extLst>
          </p:cNvPr>
          <p:cNvSpPr/>
          <p:nvPr/>
        </p:nvSpPr>
        <p:spPr>
          <a:xfrm>
            <a:off x="4495563" y="2742141"/>
            <a:ext cx="45833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Severe Weather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Easter Sunday Outbreak (Apr 2020)</a:t>
            </a:r>
          </a:p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C2886C-1A02-FE40-AAFE-921E383E0957}"/>
              </a:ext>
            </a:extLst>
          </p:cNvPr>
          <p:cNvSpPr/>
          <p:nvPr/>
        </p:nvSpPr>
        <p:spPr>
          <a:xfrm>
            <a:off x="5123934" y="1359072"/>
            <a:ext cx="2787950" cy="32484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8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30072" y="1110212"/>
            <a:ext cx="4081103" cy="377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430072" y="118588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478715" y="117779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430071" y="310038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478714" y="310038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Imelda (F120)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09/20/19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ADD102-493C-D745-84FD-250301C13151}"/>
              </a:ext>
            </a:extLst>
          </p:cNvPr>
          <p:cNvSpPr txBox="1"/>
          <p:nvPr/>
        </p:nvSpPr>
        <p:spPr>
          <a:xfrm>
            <a:off x="4721936" y="1803771"/>
            <a:ext cx="4422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GFSv16 and GFSv15 have only weak precipitation signal in medium range due to poor TC forecast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559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30072" y="1110212"/>
            <a:ext cx="4081103" cy="377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430072" y="118588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478715" y="117779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430071" y="310038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478714" y="310038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Imelda (F96)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09/20/19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ADD102-493C-D745-84FD-250301C13151}"/>
              </a:ext>
            </a:extLst>
          </p:cNvPr>
          <p:cNvSpPr txBox="1"/>
          <p:nvPr/>
        </p:nvSpPr>
        <p:spPr>
          <a:xfrm>
            <a:off x="4721936" y="1803771"/>
            <a:ext cx="4422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GFSv16 and GFSv15 have only weak precipitation signal in medium range due to poor TC forecast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8468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30072" y="1110212"/>
            <a:ext cx="4081102" cy="377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430072" y="118588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478715" y="117779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430071" y="310038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478714" y="310038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Imelda (F60)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09/20/19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79EA95-9D2A-8D48-96EF-FF460226D8BA}"/>
              </a:ext>
            </a:extLst>
          </p:cNvPr>
          <p:cNvSpPr txBox="1"/>
          <p:nvPr/>
        </p:nvSpPr>
        <p:spPr>
          <a:xfrm>
            <a:off x="4721936" y="1803771"/>
            <a:ext cx="4422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GFSv16 and GFSv15 have only weak precipitation signal in medium range due to poor TC forecast</a:t>
            </a:r>
          </a:p>
        </p:txBody>
      </p:sp>
    </p:spTree>
    <p:extLst>
      <p:ext uri="{BB962C8B-B14F-4D97-AF65-F5344CB8AC3E}">
        <p14:creationId xmlns:p14="http://schemas.microsoft.com/office/powerpoint/2010/main" val="8914466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30072" y="1110212"/>
            <a:ext cx="4081102" cy="377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430072" y="118588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478715" y="117779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430071" y="310038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478714" y="310038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Imelda (F36)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09/20/19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ADD102-493C-D745-84FD-250301C13151}"/>
              </a:ext>
            </a:extLst>
          </p:cNvPr>
          <p:cNvSpPr txBox="1"/>
          <p:nvPr/>
        </p:nvSpPr>
        <p:spPr>
          <a:xfrm>
            <a:off x="4721936" y="1803771"/>
            <a:ext cx="4422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GFSv16 and GFSv15 have only weak precipitation signal in medium range due to poor TC forecast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Higher 24h precipitation amounts in GFSv16 outperforming GFSv15 in final few cycles before verification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76594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30072" y="1110212"/>
            <a:ext cx="4081102" cy="377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430072" y="118588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478715" y="117779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430071" y="310038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478714" y="310038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Imelda (F24)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09/20/19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67E9B7-B0E9-AB49-BC04-BDE0F58F1B93}"/>
              </a:ext>
            </a:extLst>
          </p:cNvPr>
          <p:cNvSpPr txBox="1"/>
          <p:nvPr/>
        </p:nvSpPr>
        <p:spPr>
          <a:xfrm>
            <a:off x="4721936" y="1803771"/>
            <a:ext cx="4422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GFSv16 and GFSv15 have only weak precipitation signal in medium range due to poor TC forecast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Higher 24h precipitation amounts in GFSv16 outperforming GFSv15 in final few cycles before verification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5033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50892" y="1078359"/>
            <a:ext cx="54748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457178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QPF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Halloween Storm (Oct/Nov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Post-Thanksgiving Storm (Nov/Dec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California Spring Storm (May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Pacific NW Atmospheric River (Jan/Feb 2020)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Southern U.S. QPF (Feb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Winter Storm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West Coast Bomb Cyclone (Nov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New York Ice Event (Dec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Alaskan New Year Storm (Jan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defTabSz="457178"/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9202" y="1610168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78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6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6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4" y="29996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5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60" y="41336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421566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GFSv16 Retrospectives: QPF Case Studies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64423BE-BAF9-5447-BAF7-CF3FF830840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89"/>
              <a:t>59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DE581E-0164-4641-A2F5-F74C13F3BF03}"/>
              </a:ext>
            </a:extLst>
          </p:cNvPr>
          <p:cNvSpPr/>
          <p:nvPr/>
        </p:nvSpPr>
        <p:spPr>
          <a:xfrm>
            <a:off x="4495563" y="1066853"/>
            <a:ext cx="26981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TC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Imelda (Sep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Olga (Oct 2019)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19D006-5992-0142-96E1-4103D9324211}"/>
              </a:ext>
            </a:extLst>
          </p:cNvPr>
          <p:cNvSpPr/>
          <p:nvPr/>
        </p:nvSpPr>
        <p:spPr>
          <a:xfrm>
            <a:off x="4495563" y="2742141"/>
            <a:ext cx="45833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Severe Weather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Easter Sunday Outbreak (Apr 2020)</a:t>
            </a:r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DCAFE4-4A46-584C-A464-2699934D9A81}"/>
              </a:ext>
            </a:extLst>
          </p:cNvPr>
          <p:cNvSpPr/>
          <p:nvPr/>
        </p:nvSpPr>
        <p:spPr>
          <a:xfrm>
            <a:off x="5123933" y="1636704"/>
            <a:ext cx="2239819" cy="32484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3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General Statistics</a:t>
            </a:r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0D1A05A7-6025-AC41-B180-9A9C3B987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/>
          <a:stretch/>
        </p:blipFill>
        <p:spPr bwMode="auto">
          <a:xfrm>
            <a:off x="0" y="1024231"/>
            <a:ext cx="6062648" cy="33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63E342-2509-DE46-8451-BDAC8EA28A19}"/>
              </a:ext>
            </a:extLst>
          </p:cNvPr>
          <p:cNvSpPr txBox="1"/>
          <p:nvPr/>
        </p:nvSpPr>
        <p:spPr>
          <a:xfrm>
            <a:off x="3393845" y="4293176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GFSv16 Better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45D06-C72A-4142-A82D-628F1028EC9A}"/>
              </a:ext>
            </a:extLst>
          </p:cNvPr>
          <p:cNvSpPr txBox="1"/>
          <p:nvPr/>
        </p:nvSpPr>
        <p:spPr>
          <a:xfrm>
            <a:off x="294206" y="4293176"/>
            <a:ext cx="180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GFSv16 Worse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98EEEC-D12B-7948-BDF1-6DF5D14BEED7}"/>
              </a:ext>
            </a:extLst>
          </p:cNvPr>
          <p:cNvSpPr txBox="1"/>
          <p:nvPr/>
        </p:nvSpPr>
        <p:spPr>
          <a:xfrm>
            <a:off x="5533128" y="1539383"/>
            <a:ext cx="34328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24h precipitation forecasts improved at most lead times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F24–F168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24h precipitation forecast improved at most thresholds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0.2 mm–35 mm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Some degraded skill at larger thresholds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&gt;35 mm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Not statistically significant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AB256-50B9-DB45-A264-A9176A5C2492}"/>
              </a:ext>
            </a:extLst>
          </p:cNvPr>
          <p:cNvSpPr txBox="1"/>
          <p:nvPr/>
        </p:nvSpPr>
        <p:spPr>
          <a:xfrm>
            <a:off x="5979491" y="1098606"/>
            <a:ext cx="254011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Equitable Threat Score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215BC2-3AC2-5043-8AFF-E500DFC0510F}"/>
              </a:ext>
            </a:extLst>
          </p:cNvPr>
          <p:cNvSpPr txBox="1"/>
          <p:nvPr/>
        </p:nvSpPr>
        <p:spPr>
          <a:xfrm>
            <a:off x="1090886" y="4699738"/>
            <a:ext cx="71780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Retrospective &amp; Real-Time Period: 12 June 2019 – 17 Aug 2020 </a:t>
            </a:r>
          </a:p>
        </p:txBody>
      </p:sp>
    </p:spTree>
    <p:extLst>
      <p:ext uri="{BB962C8B-B14F-4D97-AF65-F5344CB8AC3E}">
        <p14:creationId xmlns:p14="http://schemas.microsoft.com/office/powerpoint/2010/main" val="23730409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6" y="1177796"/>
            <a:ext cx="4488010" cy="344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Olga (F144)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10/26/19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DDF26-BA1B-6845-BB11-53EBAE162F3A}"/>
              </a:ext>
            </a:extLst>
          </p:cNvPr>
          <p:cNvSpPr txBox="1"/>
          <p:nvPr/>
        </p:nvSpPr>
        <p:spPr>
          <a:xfrm>
            <a:off x="4721936" y="1803771"/>
            <a:ext cx="4422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generally had a better precipitation forecast in the medium range especially to the north and west versus GFSv15</a:t>
            </a:r>
          </a:p>
        </p:txBody>
      </p:sp>
    </p:spTree>
    <p:extLst>
      <p:ext uri="{BB962C8B-B14F-4D97-AF65-F5344CB8AC3E}">
        <p14:creationId xmlns:p14="http://schemas.microsoft.com/office/powerpoint/2010/main" val="8541428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6" y="1177796"/>
            <a:ext cx="4488009" cy="344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Olga (F132)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10/26/19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1BBDEB-C360-8C4B-BAE2-BD0F9FAAE5B9}"/>
              </a:ext>
            </a:extLst>
          </p:cNvPr>
          <p:cNvSpPr txBox="1"/>
          <p:nvPr/>
        </p:nvSpPr>
        <p:spPr>
          <a:xfrm>
            <a:off x="4721936" y="1803771"/>
            <a:ext cx="4422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generally had a better precipitation forecast in the medium range especially to the north and west versus GFSv15</a:t>
            </a:r>
          </a:p>
        </p:txBody>
      </p:sp>
    </p:spTree>
    <p:extLst>
      <p:ext uri="{BB962C8B-B14F-4D97-AF65-F5344CB8AC3E}">
        <p14:creationId xmlns:p14="http://schemas.microsoft.com/office/powerpoint/2010/main" val="26774517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6" y="1177796"/>
            <a:ext cx="4488009" cy="344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Olga (F120)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10/26/19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1CB8B-2850-AB4A-BBB5-DF40463AE84D}"/>
              </a:ext>
            </a:extLst>
          </p:cNvPr>
          <p:cNvSpPr txBox="1"/>
          <p:nvPr/>
        </p:nvSpPr>
        <p:spPr>
          <a:xfrm>
            <a:off x="4721936" y="1803771"/>
            <a:ext cx="4422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generally had a better precipitation forecast in the medium range especially to the north and west versus GFSv15</a:t>
            </a:r>
          </a:p>
        </p:txBody>
      </p:sp>
    </p:spTree>
    <p:extLst>
      <p:ext uri="{BB962C8B-B14F-4D97-AF65-F5344CB8AC3E}">
        <p14:creationId xmlns:p14="http://schemas.microsoft.com/office/powerpoint/2010/main" val="16296079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6" y="1177796"/>
            <a:ext cx="4488009" cy="34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Olga (F60)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10/26/19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3C528A-840A-604B-88FB-0EFA5473C205}"/>
              </a:ext>
            </a:extLst>
          </p:cNvPr>
          <p:cNvSpPr txBox="1"/>
          <p:nvPr/>
        </p:nvSpPr>
        <p:spPr>
          <a:xfrm>
            <a:off x="4721936" y="1803771"/>
            <a:ext cx="4422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generally had a better precipitation forecast in the medium range especially to the north and west versus GFSv15</a:t>
            </a:r>
          </a:p>
        </p:txBody>
      </p:sp>
    </p:spTree>
    <p:extLst>
      <p:ext uri="{BB962C8B-B14F-4D97-AF65-F5344CB8AC3E}">
        <p14:creationId xmlns:p14="http://schemas.microsoft.com/office/powerpoint/2010/main" val="23890234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6" y="1177796"/>
            <a:ext cx="4488008" cy="34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Anl.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Olga (F144)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10/26/19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ADD102-493C-D745-84FD-250301C13151}"/>
              </a:ext>
            </a:extLst>
          </p:cNvPr>
          <p:cNvSpPr txBox="1"/>
          <p:nvPr/>
        </p:nvSpPr>
        <p:spPr>
          <a:xfrm>
            <a:off x="4721936" y="1803771"/>
            <a:ext cx="4422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GFSv16 generally had a better precipitation forecast in the medium range especially to the north and west versus GFSv15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Improved forecast due to better representation of a less progressive synoptic pattern (cutoff 500-hPa low)</a:t>
            </a:r>
          </a:p>
        </p:txBody>
      </p:sp>
      <p:sp>
        <p:nvSpPr>
          <p:cNvPr id="16" name="Cross 15">
            <a:extLst>
              <a:ext uri="{FF2B5EF4-FFF2-40B4-BE49-F238E27FC236}">
                <a16:creationId xmlns:a16="http://schemas.microsoft.com/office/drawing/2014/main" id="{571243B9-7B6B-FD44-B9B2-9C6598940688}"/>
              </a:ext>
            </a:extLst>
          </p:cNvPr>
          <p:cNvSpPr/>
          <p:nvPr/>
        </p:nvSpPr>
        <p:spPr>
          <a:xfrm rot="2700000">
            <a:off x="3437651" y="3848696"/>
            <a:ext cx="182880" cy="182880"/>
          </a:xfrm>
          <a:prstGeom prst="plus">
            <a:avLst>
              <a:gd name="adj" fmla="val 3964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F1AA3C88-0D2B-7D43-9925-129D28A50ED9}"/>
              </a:ext>
            </a:extLst>
          </p:cNvPr>
          <p:cNvSpPr/>
          <p:nvPr/>
        </p:nvSpPr>
        <p:spPr>
          <a:xfrm rot="2700000">
            <a:off x="3438459" y="2078615"/>
            <a:ext cx="182880" cy="182880"/>
          </a:xfrm>
          <a:prstGeom prst="plus">
            <a:avLst>
              <a:gd name="adj" fmla="val 3964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ross 19">
            <a:extLst>
              <a:ext uri="{FF2B5EF4-FFF2-40B4-BE49-F238E27FC236}">
                <a16:creationId xmlns:a16="http://schemas.microsoft.com/office/drawing/2014/main" id="{47FCCC31-3289-974F-96AB-5C4F33FEB86B}"/>
              </a:ext>
            </a:extLst>
          </p:cNvPr>
          <p:cNvSpPr/>
          <p:nvPr/>
        </p:nvSpPr>
        <p:spPr>
          <a:xfrm rot="2700000">
            <a:off x="1184772" y="2078613"/>
            <a:ext cx="182880" cy="182880"/>
          </a:xfrm>
          <a:prstGeom prst="plus">
            <a:avLst>
              <a:gd name="adj" fmla="val 3964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A2D727-1254-C146-8885-D09FBB0445CB}"/>
              </a:ext>
            </a:extLst>
          </p:cNvPr>
          <p:cNvSpPr txBox="1"/>
          <p:nvPr/>
        </p:nvSpPr>
        <p:spPr>
          <a:xfrm>
            <a:off x="275099" y="941014"/>
            <a:ext cx="4210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500-hPa Geopotential Height (contours), Vorticity (shaded) </a:t>
            </a:r>
          </a:p>
        </p:txBody>
      </p:sp>
    </p:spTree>
    <p:extLst>
      <p:ext uri="{BB962C8B-B14F-4D97-AF65-F5344CB8AC3E}">
        <p14:creationId xmlns:p14="http://schemas.microsoft.com/office/powerpoint/2010/main" val="28137381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50892" y="1078359"/>
            <a:ext cx="54748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457178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QPF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Halloween Storm (Oct/Nov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Post-Thanksgiving Storm (Nov/Dec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California Spring Storm (May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Pacific NW Atmospheric River (Jan/Feb 2020)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Southern U.S. QPF (Feb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Winter Storm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West Coast Bomb Cyclone (Nov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New York Ice Event (Dec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Alaskan New Year Storm (Jan 2020)</a:t>
            </a: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defTabSz="60957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defTabSz="457178"/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9202" y="1610168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78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6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6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4" y="29996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5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60" y="41336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421566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78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GFSv16 Retrospectives: QPF Case Studies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64423BE-BAF9-5447-BAF7-CF3FF830840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89"/>
              <a:t>65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DE581E-0164-4641-A2F5-F74C13F3BF03}"/>
              </a:ext>
            </a:extLst>
          </p:cNvPr>
          <p:cNvSpPr/>
          <p:nvPr/>
        </p:nvSpPr>
        <p:spPr>
          <a:xfrm>
            <a:off x="4495563" y="1066853"/>
            <a:ext cx="26981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TC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Imelda (Sep 2019)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Olga (Oct 2019)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19D006-5992-0142-96E1-4103D9324211}"/>
              </a:ext>
            </a:extLst>
          </p:cNvPr>
          <p:cNvSpPr/>
          <p:nvPr/>
        </p:nvSpPr>
        <p:spPr>
          <a:xfrm>
            <a:off x="4495563" y="2742141"/>
            <a:ext cx="45833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	  Severe Weather Cases</a:t>
            </a:r>
          </a:p>
          <a:p>
            <a:pPr marL="609569" lvl="2" defTabSz="609570"/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Easter Sunday Outbreak (Apr 2020)</a:t>
            </a:r>
          </a:p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947E23-2D4B-1C47-B754-D4FBC03212EE}"/>
              </a:ext>
            </a:extLst>
          </p:cNvPr>
          <p:cNvSpPr/>
          <p:nvPr/>
        </p:nvSpPr>
        <p:spPr>
          <a:xfrm>
            <a:off x="5123933" y="3048548"/>
            <a:ext cx="3866318" cy="32484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0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6" y="1177796"/>
            <a:ext cx="4488009" cy="344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Easter Sunday Outbreak (F144)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04/13/20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DDF26-BA1B-6845-BB11-53EBAE162F3A}"/>
              </a:ext>
            </a:extLst>
          </p:cNvPr>
          <p:cNvSpPr txBox="1"/>
          <p:nvPr/>
        </p:nvSpPr>
        <p:spPr>
          <a:xfrm>
            <a:off x="4721936" y="1803771"/>
            <a:ext cx="4422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GFSv15 and GFSv16 are too far east with heavy precipitation amounts in this 24h period in medium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highlight widespread &gt;2” amounts, but GFSv16 has many runs too far south with axis of heaviest rain</a:t>
            </a:r>
          </a:p>
        </p:txBody>
      </p:sp>
    </p:spTree>
    <p:extLst>
      <p:ext uri="{BB962C8B-B14F-4D97-AF65-F5344CB8AC3E}">
        <p14:creationId xmlns:p14="http://schemas.microsoft.com/office/powerpoint/2010/main" val="15527240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6" y="1177796"/>
            <a:ext cx="4488009" cy="34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Easter Sunday Outbreak (F120)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04/13/20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22F96D-E2B8-D84B-9DB8-09E50E27A3CE}"/>
              </a:ext>
            </a:extLst>
          </p:cNvPr>
          <p:cNvSpPr txBox="1"/>
          <p:nvPr/>
        </p:nvSpPr>
        <p:spPr>
          <a:xfrm>
            <a:off x="4721936" y="1803771"/>
            <a:ext cx="4422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GFSv15 and GFSv16 are too far east with heavy precipitation amounts in this 24h period in medium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highlight widespread &gt;2” amounts, but GFSv16 has many runs too far south with axis of heaviest rain</a:t>
            </a:r>
          </a:p>
        </p:txBody>
      </p:sp>
    </p:spTree>
    <p:extLst>
      <p:ext uri="{BB962C8B-B14F-4D97-AF65-F5344CB8AC3E}">
        <p14:creationId xmlns:p14="http://schemas.microsoft.com/office/powerpoint/2010/main" val="26443113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6" y="1177796"/>
            <a:ext cx="4488008" cy="34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Easter Sunday Outbreak (F108)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04/13/20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82D630-D180-7A4E-845D-A056745D2479}"/>
              </a:ext>
            </a:extLst>
          </p:cNvPr>
          <p:cNvSpPr txBox="1"/>
          <p:nvPr/>
        </p:nvSpPr>
        <p:spPr>
          <a:xfrm>
            <a:off x="4721936" y="1803771"/>
            <a:ext cx="4422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GFSv15 and GFSv16 are too far east with heavy precipitation amounts in this 24h period in medium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highlight widespread &gt;2” amounts, but GFSv16 has many runs too far south with axis of heaviest rain</a:t>
            </a:r>
          </a:p>
        </p:txBody>
      </p:sp>
    </p:spTree>
    <p:extLst>
      <p:ext uri="{BB962C8B-B14F-4D97-AF65-F5344CB8AC3E}">
        <p14:creationId xmlns:p14="http://schemas.microsoft.com/office/powerpoint/2010/main" val="2204075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6" y="1177796"/>
            <a:ext cx="4488008" cy="34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Easter Sunday Outbreak (F96)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04/13/20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AD556-01AE-C349-AAA5-9CB0FAC2834B}"/>
              </a:ext>
            </a:extLst>
          </p:cNvPr>
          <p:cNvSpPr txBox="1"/>
          <p:nvPr/>
        </p:nvSpPr>
        <p:spPr>
          <a:xfrm>
            <a:off x="4721936" y="1803771"/>
            <a:ext cx="4422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GFSv15 and GFSv16 are too far east with heavy precipitation amounts in this 24h period in medium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highlight widespread &gt;2” amounts, but GFSv16 has many runs too far south with axis of heaviest rain</a:t>
            </a:r>
          </a:p>
        </p:txBody>
      </p:sp>
    </p:spTree>
    <p:extLst>
      <p:ext uri="{BB962C8B-B14F-4D97-AF65-F5344CB8AC3E}">
        <p14:creationId xmlns:p14="http://schemas.microsoft.com/office/powerpoint/2010/main" val="4008200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10166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General Statistics</a:t>
            </a:r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36BBB208-9C4F-B241-855E-577BB54A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1" y="1108608"/>
            <a:ext cx="3861557" cy="38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51B60FD-7174-CB48-BF0C-66EE68E2DC9C}"/>
              </a:ext>
            </a:extLst>
          </p:cNvPr>
          <p:cNvSpPr/>
          <p:nvPr/>
        </p:nvSpPr>
        <p:spPr>
          <a:xfrm rot="21321920">
            <a:off x="949317" y="3243006"/>
            <a:ext cx="2559602" cy="3634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47CE59-0D9F-3349-AE64-8CBFAEAE3D61}"/>
              </a:ext>
            </a:extLst>
          </p:cNvPr>
          <p:cNvSpPr txBox="1"/>
          <p:nvPr/>
        </p:nvSpPr>
        <p:spPr>
          <a:xfrm>
            <a:off x="4311231" y="1324991"/>
            <a:ext cx="4782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24 h QPF improvements appear most pronounced in medium range (F120-F144)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Statistically Significant improvement of 0.2 mm–35 mm thresholds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F670D-CAA5-C747-9568-CC93B79768A7}"/>
              </a:ext>
            </a:extLst>
          </p:cNvPr>
          <p:cNvSpPr txBox="1"/>
          <p:nvPr/>
        </p:nvSpPr>
        <p:spPr>
          <a:xfrm>
            <a:off x="1036497" y="1417408"/>
            <a:ext cx="2345974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24h QPF Valid F144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982B4D-4E00-574E-A1BA-09B21192F0E6}"/>
              </a:ext>
            </a:extLst>
          </p:cNvPr>
          <p:cNvSpPr txBox="1"/>
          <p:nvPr/>
        </p:nvSpPr>
        <p:spPr>
          <a:xfrm>
            <a:off x="954814" y="4387193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Statistically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23533234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7" y="1177796"/>
            <a:ext cx="4488006" cy="34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Easter Sunday Outbreak (F48)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04/13/20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AD556-01AE-C349-AAA5-9CB0FAC2834B}"/>
              </a:ext>
            </a:extLst>
          </p:cNvPr>
          <p:cNvSpPr txBox="1"/>
          <p:nvPr/>
        </p:nvSpPr>
        <p:spPr>
          <a:xfrm>
            <a:off x="4721936" y="1803771"/>
            <a:ext cx="4422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GFSv15 and GFSv16 are too far east with heavy precipitation amounts in this 24h period in medium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highlight widespread &gt;2” amounts, but GFSv16 has many runs too far south with axis of heaviest rain</a:t>
            </a:r>
          </a:p>
        </p:txBody>
      </p:sp>
    </p:spTree>
    <p:extLst>
      <p:ext uri="{BB962C8B-B14F-4D97-AF65-F5344CB8AC3E}">
        <p14:creationId xmlns:p14="http://schemas.microsoft.com/office/powerpoint/2010/main" val="39614479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7" y="1177796"/>
            <a:ext cx="4488006" cy="344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StageIV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Easter Sunday Outbreak (F24)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04/13/20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AD556-01AE-C349-AAA5-9CB0FAC2834B}"/>
              </a:ext>
            </a:extLst>
          </p:cNvPr>
          <p:cNvSpPr txBox="1"/>
          <p:nvPr/>
        </p:nvSpPr>
        <p:spPr>
          <a:xfrm>
            <a:off x="4721936" y="1803771"/>
            <a:ext cx="4422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GFSv15 and GFSv16 are too far east with heavy precipitation amounts in this 24h period in medium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highlight widespread &gt;2” amounts, but GFSv16 has many runs too far south with axis of heaviest rain</a:t>
            </a:r>
          </a:p>
        </p:txBody>
      </p:sp>
    </p:spTree>
    <p:extLst>
      <p:ext uri="{BB962C8B-B14F-4D97-AF65-F5344CB8AC3E}">
        <p14:creationId xmlns:p14="http://schemas.microsoft.com/office/powerpoint/2010/main" val="8771892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7" y="1177796"/>
            <a:ext cx="4488005" cy="344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Anl.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Easter Sunday Outbreak (F120)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04/13/20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AD556-01AE-C349-AAA5-9CB0FAC2834B}"/>
              </a:ext>
            </a:extLst>
          </p:cNvPr>
          <p:cNvSpPr txBox="1"/>
          <p:nvPr/>
        </p:nvSpPr>
        <p:spPr>
          <a:xfrm>
            <a:off x="4721936" y="1803771"/>
            <a:ext cx="44220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GFSv15 and GFSv16 are too far east with heavy precipitation amounts in this 24h period in medium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highlight widespread &gt;2” amounts, but GFSv16 has many runs too far south with axis of heaviest 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Shortwave negatively-tilted trough too progressive in both GFSv15 and GFSv16 in medium range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D0BDEF-6C43-EC47-9BBC-C4CA335D3513}"/>
              </a:ext>
            </a:extLst>
          </p:cNvPr>
          <p:cNvCxnSpPr/>
          <p:nvPr/>
        </p:nvCxnSpPr>
        <p:spPr>
          <a:xfrm>
            <a:off x="4166616" y="1470353"/>
            <a:ext cx="420786" cy="50170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9D8BDF-D85B-C94B-9CA1-AD127301ECCB}"/>
              </a:ext>
            </a:extLst>
          </p:cNvPr>
          <p:cNvCxnSpPr/>
          <p:nvPr/>
        </p:nvCxnSpPr>
        <p:spPr>
          <a:xfrm>
            <a:off x="1989879" y="1485784"/>
            <a:ext cx="420786" cy="50170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BFC4B0-E3CD-7142-8499-49E4B07C7FE9}"/>
              </a:ext>
            </a:extLst>
          </p:cNvPr>
          <p:cNvCxnSpPr>
            <a:cxnSpLocks/>
          </p:cNvCxnSpPr>
          <p:nvPr/>
        </p:nvCxnSpPr>
        <p:spPr>
          <a:xfrm>
            <a:off x="3997465" y="3327886"/>
            <a:ext cx="242762" cy="55629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C6F34A2-9F16-C44F-B6B0-C47A8DA629D3}"/>
              </a:ext>
            </a:extLst>
          </p:cNvPr>
          <p:cNvSpPr txBox="1"/>
          <p:nvPr/>
        </p:nvSpPr>
        <p:spPr>
          <a:xfrm>
            <a:off x="275099" y="941014"/>
            <a:ext cx="4210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500-hPa Geopotential Height (contours), Vorticity (shaded) </a:t>
            </a:r>
          </a:p>
        </p:txBody>
      </p:sp>
    </p:spTree>
    <p:extLst>
      <p:ext uri="{BB962C8B-B14F-4D97-AF65-F5344CB8AC3E}">
        <p14:creationId xmlns:p14="http://schemas.microsoft.com/office/powerpoint/2010/main" val="17918713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9CE4A0-53FE-A043-9DFC-912D52425618}"/>
              </a:ext>
            </a:extLst>
          </p:cNvPr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644C7-32A1-3440-B5FE-65B99DA2FE44}"/>
              </a:ext>
            </a:extLst>
          </p:cNvPr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603C5-4BAB-F047-98DE-AA172AB2FD71}"/>
              </a:ext>
            </a:extLst>
          </p:cNvPr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 descr="2000px-Seal_of_the_United_States_Department_of_Commerce.svg.png">
            <a:extLst>
              <a:ext uri="{FF2B5EF4-FFF2-40B4-BE49-F238E27FC236}">
                <a16:creationId xmlns:a16="http://schemas.microsoft.com/office/drawing/2014/main" id="{2AF23B23-4D99-FC4E-ADBA-DA2DED778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0D07E7-9DAD-8F47-BA12-A162A2997855}"/>
              </a:ext>
            </a:extLst>
          </p:cNvPr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>
            <a:extLst>
              <a:ext uri="{FF2B5EF4-FFF2-40B4-BE49-F238E27FC236}">
                <a16:creationId xmlns:a16="http://schemas.microsoft.com/office/drawing/2014/main" id="{3A00C8BA-B941-054E-870C-EA386C42C2C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1AA8E2-140D-D34B-B46A-A268440CFBC0}"/>
              </a:ext>
            </a:extLst>
          </p:cNvPr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 Highlights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EA120C8-D824-454D-8C62-3C6DFDF6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3927" y="1177796"/>
            <a:ext cx="4488005" cy="344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E766EF-58B2-5A4F-A113-70752F097EF4}"/>
              </a:ext>
            </a:extLst>
          </p:cNvPr>
          <p:cNvSpPr txBox="1"/>
          <p:nvPr/>
        </p:nvSpPr>
        <p:spPr>
          <a:xfrm>
            <a:off x="233926" y="123645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BEAC8-AEEF-9845-81A6-53D380B0708A}"/>
              </a:ext>
            </a:extLst>
          </p:cNvPr>
          <p:cNvSpPr txBox="1"/>
          <p:nvPr/>
        </p:nvSpPr>
        <p:spPr>
          <a:xfrm>
            <a:off x="2502990" y="124039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GFSv16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38C1-8267-FE45-B4BA-A27BE9F4B09E}"/>
              </a:ext>
            </a:extLst>
          </p:cNvPr>
          <p:cNvSpPr txBox="1"/>
          <p:nvPr/>
        </p:nvSpPr>
        <p:spPr>
          <a:xfrm>
            <a:off x="233926" y="301343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v16−v15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EE070-863C-E946-AAC0-1B93C13CF161}"/>
              </a:ext>
            </a:extLst>
          </p:cNvPr>
          <p:cNvSpPr txBox="1"/>
          <p:nvPr/>
        </p:nvSpPr>
        <p:spPr>
          <a:xfrm>
            <a:off x="2502990" y="3004721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Anl.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E73CA-0484-E148-B60C-DA8FB045E626}"/>
              </a:ext>
            </a:extLst>
          </p:cNvPr>
          <p:cNvSpPr txBox="1"/>
          <p:nvPr/>
        </p:nvSpPr>
        <p:spPr>
          <a:xfrm>
            <a:off x="4873658" y="1074875"/>
            <a:ext cx="395658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Easter Sunday Outbreak (F48)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04/13/20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AD556-01AE-C349-AAA5-9CB0FAC2834B}"/>
              </a:ext>
            </a:extLst>
          </p:cNvPr>
          <p:cNvSpPr txBox="1"/>
          <p:nvPr/>
        </p:nvSpPr>
        <p:spPr>
          <a:xfrm>
            <a:off x="4721936" y="1803771"/>
            <a:ext cx="44220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GFSv15 and GFSv16 are too far east with heavy precipitation amounts in this 24h period in medium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Both high light widespread &gt;2” amounts, but GFSv16 has many runs too far south with axis of heaviest 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Shortwave negatively-tilted trough too progressive in both GFSv15 and GFSv16 in medium range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D0BDEF-6C43-EC47-9BBC-C4CA335D3513}"/>
              </a:ext>
            </a:extLst>
          </p:cNvPr>
          <p:cNvCxnSpPr>
            <a:cxnSpLocks/>
          </p:cNvCxnSpPr>
          <p:nvPr/>
        </p:nvCxnSpPr>
        <p:spPr>
          <a:xfrm>
            <a:off x="3976482" y="1605198"/>
            <a:ext cx="226577" cy="47743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9D8BDF-D85B-C94B-9CA1-AD127301ECCB}"/>
              </a:ext>
            </a:extLst>
          </p:cNvPr>
          <p:cNvCxnSpPr>
            <a:cxnSpLocks/>
          </p:cNvCxnSpPr>
          <p:nvPr/>
        </p:nvCxnSpPr>
        <p:spPr>
          <a:xfrm>
            <a:off x="1666959" y="1559622"/>
            <a:ext cx="311638" cy="54430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2FC249-5A47-2A4D-AB31-76B9CF945EEF}"/>
              </a:ext>
            </a:extLst>
          </p:cNvPr>
          <p:cNvCxnSpPr>
            <a:cxnSpLocks/>
          </p:cNvCxnSpPr>
          <p:nvPr/>
        </p:nvCxnSpPr>
        <p:spPr>
          <a:xfrm>
            <a:off x="3997465" y="3327886"/>
            <a:ext cx="242762" cy="55629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DEAC9B7-369D-DF4A-A533-97FBE471F00F}"/>
              </a:ext>
            </a:extLst>
          </p:cNvPr>
          <p:cNvSpPr txBox="1"/>
          <p:nvPr/>
        </p:nvSpPr>
        <p:spPr>
          <a:xfrm>
            <a:off x="275099" y="941014"/>
            <a:ext cx="4210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500-hPa Geopotential Height (contours), Vorticity (shaded) </a:t>
            </a:r>
          </a:p>
        </p:txBody>
      </p:sp>
    </p:spTree>
    <p:extLst>
      <p:ext uri="{BB962C8B-B14F-4D97-AF65-F5344CB8AC3E}">
        <p14:creationId xmlns:p14="http://schemas.microsoft.com/office/powerpoint/2010/main" val="27079002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141" y="1265202"/>
            <a:ext cx="90896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Better QPF general statistics at most precipitation amounts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solidFill>
                  <a:srgbClr val="0432FF"/>
                </a:solidFill>
                <a:latin typeface="Arial"/>
                <a:cs typeface="Arial"/>
              </a:rPr>
              <a:t>0.2 to 35 mm/24 h thresholds</a:t>
            </a: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 better QPF forecasts in a variety of different cases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solidFill>
                  <a:srgbClr val="0432FF"/>
                </a:solidFill>
                <a:latin typeface="Arial"/>
                <a:cs typeface="Arial"/>
              </a:rPr>
              <a:t>Winter Storms, Atmospheric Rivers, Tropical Cyclones, etc.</a:t>
            </a:r>
          </a:p>
          <a:p>
            <a:pPr marL="742950" lvl="1" indent="-285750">
              <a:buFont typeface="Arial"/>
              <a:buChar char="•"/>
            </a:pPr>
            <a:endParaRPr lang="en-US" sz="2200" dirty="0">
              <a:solidFill>
                <a:srgbClr val="0432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Improvements in many cases are resulting from better synoptic weather forecasts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solidFill>
                  <a:srgbClr val="0432FF"/>
                </a:solidFill>
                <a:latin typeface="Arial"/>
                <a:cs typeface="Arial"/>
              </a:rPr>
              <a:t>Often resulting from less progressive flow pattern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10166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Cases: Strengths </a:t>
            </a:r>
          </a:p>
        </p:txBody>
      </p:sp>
    </p:spTree>
    <p:extLst>
      <p:ext uri="{BB962C8B-B14F-4D97-AF65-F5344CB8AC3E}">
        <p14:creationId xmlns:p14="http://schemas.microsoft.com/office/powerpoint/2010/main" val="6308818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141" y="1265202"/>
            <a:ext cx="90896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Better QPF general statistics at most precipitation amounts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solidFill>
                  <a:srgbClr val="0432FF"/>
                </a:solidFill>
                <a:latin typeface="Arial"/>
                <a:cs typeface="Arial"/>
              </a:rPr>
              <a:t>0.2 to 35 mm/24 h thresholds</a:t>
            </a: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 better QPF forecasts in a variety of different cases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solidFill>
                  <a:srgbClr val="0432FF"/>
                </a:solidFill>
                <a:latin typeface="Arial"/>
                <a:cs typeface="Arial"/>
              </a:rPr>
              <a:t>Winter Storms, Atmospheric Rivers, Tropical Cyclones, etc.</a:t>
            </a:r>
          </a:p>
          <a:p>
            <a:pPr marL="742950" lvl="1" indent="-285750">
              <a:buFont typeface="Arial"/>
              <a:buChar char="•"/>
            </a:pPr>
            <a:endParaRPr lang="en-US" sz="2200" dirty="0">
              <a:solidFill>
                <a:srgbClr val="0432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Improvements in many cases area resulting from better synoptic weather forecasts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solidFill>
                  <a:srgbClr val="0432FF"/>
                </a:solidFill>
                <a:latin typeface="Arial"/>
                <a:cs typeface="Arial"/>
              </a:rPr>
              <a:t>Often resulting from less progressive flow pattern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10166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Cases: Strengths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30649B-AB72-9A49-BB3C-653D3648C567}"/>
              </a:ext>
            </a:extLst>
          </p:cNvPr>
          <p:cNvSpPr txBox="1"/>
          <p:nvPr/>
        </p:nvSpPr>
        <p:spPr>
          <a:xfrm>
            <a:off x="2435814" y="4414803"/>
            <a:ext cx="4272372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Similar Improvements also seen in Winter Storms specifically?</a:t>
            </a:r>
          </a:p>
        </p:txBody>
      </p:sp>
    </p:spTree>
    <p:extLst>
      <p:ext uri="{BB962C8B-B14F-4D97-AF65-F5344CB8AC3E}">
        <p14:creationId xmlns:p14="http://schemas.microsoft.com/office/powerpoint/2010/main" val="1796057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10166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General Statistics</a:t>
            </a:r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36BBB208-9C4F-B241-855E-577BB54A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29521" y="1108608"/>
            <a:ext cx="3861557" cy="38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21AFD1-60EC-7545-BFAF-091FAA442F06}"/>
              </a:ext>
            </a:extLst>
          </p:cNvPr>
          <p:cNvSpPr txBox="1"/>
          <p:nvPr/>
        </p:nvSpPr>
        <p:spPr>
          <a:xfrm>
            <a:off x="954814" y="4387193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Statistically Significant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51B60FD-7174-CB48-BF0C-66EE68E2DC9C}"/>
              </a:ext>
            </a:extLst>
          </p:cNvPr>
          <p:cNvSpPr/>
          <p:nvPr/>
        </p:nvSpPr>
        <p:spPr>
          <a:xfrm rot="21321920">
            <a:off x="949619" y="3250472"/>
            <a:ext cx="2374803" cy="3634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47CE59-0D9F-3349-AE64-8CBFAEAE3D61}"/>
              </a:ext>
            </a:extLst>
          </p:cNvPr>
          <p:cNvSpPr txBox="1"/>
          <p:nvPr/>
        </p:nvSpPr>
        <p:spPr>
          <a:xfrm>
            <a:off x="4311231" y="1324991"/>
            <a:ext cx="4782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24 h QPF improvements appear most pronounced in medium range (F120-F144)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Statistically Significant improvement of 0.2 mm–35 mm thresholds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57ED04-3862-7A4C-AA5E-42836E4ED7D5}"/>
              </a:ext>
            </a:extLst>
          </p:cNvPr>
          <p:cNvSpPr txBox="1"/>
          <p:nvPr/>
        </p:nvSpPr>
        <p:spPr>
          <a:xfrm>
            <a:off x="1036497" y="1417408"/>
            <a:ext cx="2345974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24h QPF Valid F108</a:t>
            </a:r>
          </a:p>
        </p:txBody>
      </p:sp>
    </p:spTree>
    <p:extLst>
      <p:ext uri="{BB962C8B-B14F-4D97-AF65-F5344CB8AC3E}">
        <p14:creationId xmlns:p14="http://schemas.microsoft.com/office/powerpoint/2010/main" val="3496933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10166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3293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51312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9995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3054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41335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4391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2156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QPF General Statistics</a:t>
            </a:r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36BBB208-9C4F-B241-855E-577BB54A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29521" y="1108608"/>
            <a:ext cx="3861557" cy="38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47CE59-0D9F-3349-AE64-8CBFAEAE3D61}"/>
              </a:ext>
            </a:extLst>
          </p:cNvPr>
          <p:cNvSpPr txBox="1"/>
          <p:nvPr/>
        </p:nvSpPr>
        <p:spPr>
          <a:xfrm>
            <a:off x="4311231" y="1324991"/>
            <a:ext cx="47822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24 h QPF improvements appear most pronounced in medium range (F120-F144)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Statistically Significant improvement of 0.2 mm–35 mm thresholds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Still an improvement at shorter lead times, though more so at lower thresholds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57ED04-3862-7A4C-AA5E-42836E4ED7D5}"/>
              </a:ext>
            </a:extLst>
          </p:cNvPr>
          <p:cNvSpPr txBox="1"/>
          <p:nvPr/>
        </p:nvSpPr>
        <p:spPr>
          <a:xfrm>
            <a:off x="1036497" y="1417408"/>
            <a:ext cx="2345974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24h QPF Valid F72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E993DF-5E17-DC40-8585-44C96AB3DB5D}"/>
              </a:ext>
            </a:extLst>
          </p:cNvPr>
          <p:cNvSpPr/>
          <p:nvPr/>
        </p:nvSpPr>
        <p:spPr>
          <a:xfrm rot="468263">
            <a:off x="868762" y="3540255"/>
            <a:ext cx="1624814" cy="2743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57C30E-44DF-204D-9048-5547743A5922}"/>
              </a:ext>
            </a:extLst>
          </p:cNvPr>
          <p:cNvSpPr txBox="1"/>
          <p:nvPr/>
        </p:nvSpPr>
        <p:spPr>
          <a:xfrm>
            <a:off x="954814" y="4387193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Statistically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16360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3094</TotalTime>
  <Words>4803</Words>
  <Application>Microsoft Macintosh PowerPoint</Application>
  <PresentationFormat>Custom</PresentationFormat>
  <Paragraphs>806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Arial</vt:lpstr>
      <vt:lpstr>Avenir Book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Ajda Savarin</dc:creator>
  <cp:lastModifiedBy>Ajda Savarin</cp:lastModifiedBy>
  <cp:revision>84</cp:revision>
  <dcterms:created xsi:type="dcterms:W3CDTF">2020-08-25T13:41:01Z</dcterms:created>
  <dcterms:modified xsi:type="dcterms:W3CDTF">2020-08-27T17:21:01Z</dcterms:modified>
</cp:coreProperties>
</file>