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50"/>
  </p:notesMasterIdLst>
  <p:sldIdLst>
    <p:sldId id="351" r:id="rId7"/>
    <p:sldId id="358" r:id="rId8"/>
    <p:sldId id="352" r:id="rId9"/>
    <p:sldId id="353" r:id="rId10"/>
    <p:sldId id="354" r:id="rId11"/>
    <p:sldId id="355" r:id="rId12"/>
    <p:sldId id="393" r:id="rId13"/>
    <p:sldId id="394" r:id="rId14"/>
    <p:sldId id="395" r:id="rId15"/>
    <p:sldId id="356" r:id="rId16"/>
    <p:sldId id="416" r:id="rId17"/>
    <p:sldId id="271" r:id="rId18"/>
    <p:sldId id="403" r:id="rId19"/>
    <p:sldId id="402" r:id="rId20"/>
    <p:sldId id="417" r:id="rId21"/>
    <p:sldId id="342" r:id="rId22"/>
    <p:sldId id="346" r:id="rId23"/>
    <p:sldId id="418" r:id="rId24"/>
    <p:sldId id="328" r:id="rId25"/>
    <p:sldId id="411" r:id="rId26"/>
    <p:sldId id="419" r:id="rId27"/>
    <p:sldId id="404" r:id="rId28"/>
    <p:sldId id="409" r:id="rId29"/>
    <p:sldId id="420" r:id="rId30"/>
    <p:sldId id="331" r:id="rId31"/>
    <p:sldId id="332" r:id="rId32"/>
    <p:sldId id="369" r:id="rId33"/>
    <p:sldId id="406" r:id="rId34"/>
    <p:sldId id="412" r:id="rId35"/>
    <p:sldId id="324" r:id="rId36"/>
    <p:sldId id="405" r:id="rId37"/>
    <p:sldId id="413" r:id="rId38"/>
    <p:sldId id="326" r:id="rId39"/>
    <p:sldId id="421" r:id="rId40"/>
    <p:sldId id="281" r:id="rId41"/>
    <p:sldId id="422" r:id="rId42"/>
    <p:sldId id="321" r:id="rId43"/>
    <p:sldId id="323" r:id="rId44"/>
    <p:sldId id="415" r:id="rId45"/>
    <p:sldId id="347" r:id="rId46"/>
    <p:sldId id="348" r:id="rId47"/>
    <p:sldId id="349" r:id="rId48"/>
    <p:sldId id="39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E5A47-EBF1-4D4D-943A-924B50DAA72E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64E9A-90AB-484F-B798-4F9E34CC1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7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B0CB-50EF-45C0-925C-D6C8F4AA9EED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03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88D7B-3A01-4869-A001-25876D9C350B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8A33-1E44-442C-993F-C460EF025BC9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1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41926-7A3B-41CA-B4B8-CEA95E6AC6A7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19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ADAE-275B-4DB8-9238-D4C35A9F2E73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88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322CD-4457-4F46-9E73-9A53DBD0C8C0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23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D7AAF-39AD-45E0-9395-1AD0F6897416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1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F8E3-A191-4494-B2F7-62115E6F1512}" type="datetime1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89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26CE-061F-4215-A50D-5776088C27A9}" type="datetime1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18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1AB8-32D9-4B0D-89F1-90367D2B6F4D}" type="datetime1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4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F2AE-50A6-46D6-9893-347736ECC1F8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5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1CCF9-2669-4F70-B1D1-B31910382D69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8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6373-6FA3-4A34-ACE1-CB50491666C3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21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889BC-E78D-461B-BCF8-E002E981179A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93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AC1AE-468B-4DC5-B818-2A874D7F3349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20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54C8C-8061-4E78-ACCD-BA504C1979A4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1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7DB5-653C-4D26-8614-88ECC3B201D2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63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6821B-06AF-4018-825F-D337C1A8C1DC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77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62600-E158-4BD4-84FD-2610D43FA393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63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CCFA-E4F1-4591-8036-2EE4957763C4}" type="datetime1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15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DFAFE-6AC6-457F-A646-830340A3FEDD}" type="datetime1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06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99EE-55C5-4303-97B3-9233C8462042}" type="datetime1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0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7A56-0662-4E8B-816B-06A90A8845AD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80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CF63-1A9C-411A-826E-A419BD6558D0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65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B9A8-4C1F-4541-9B82-BE65482990E0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31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33C23-98C3-44FD-861D-20BED0D65421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50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41EA7-7CCF-4745-B456-D59F37BF29FC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36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3CF6B-4588-46EA-943A-F6AA79BE72B0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89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7CBD0-4154-4897-A7CB-6D9D0E86EDFA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296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C62A-2C87-4DC8-92C5-F7B85F43683E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33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9688-7520-48D5-A434-08B857F08236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16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9106-F54C-42F9-BD04-4329A4D7300D}" type="datetime1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6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9B77-782E-4ECC-99D9-50E2397E6A67}" type="datetime1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1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F6478-F07B-43F9-973D-91070E88AA72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60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65C-8478-4567-BAEB-F752FB11B834}" type="datetime1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75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2169-374B-4C48-B817-E2F01B8F8B08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3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8193C-6438-45A1-B974-7BA2FCCE81B6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85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13A31-DA56-47A4-A075-1F421D0BAAF2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5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F9C8-A80B-4368-967F-507673474843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514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1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8"/>
            </a:lvl3pPr>
            <a:lvl4pPr marL="1370331" indent="0" algn="ctr">
              <a:buNone/>
              <a:defRPr sz="1599"/>
            </a:lvl4pPr>
            <a:lvl5pPr marL="1827108" indent="0" algn="ctr">
              <a:buNone/>
              <a:defRPr sz="1599"/>
            </a:lvl5pPr>
            <a:lvl6pPr marL="2283885" indent="0" algn="ctr">
              <a:buNone/>
              <a:defRPr sz="1599"/>
            </a:lvl6pPr>
            <a:lvl7pPr marL="2740663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1E5F-CBA4-4BB3-AB34-04F7DC7BCEB1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403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49B0-616D-4F3F-8EE1-0D9A246E1C5D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22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3331-8B9B-4576-AC09-F8FC4691FC94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5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507C-EA46-4DAF-8802-9447B6C5771A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176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56856-BC99-49AC-8E10-DCD8362ED8E5}" type="datetime1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6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E4D01-625C-40A0-AB60-0A185D68A419}" type="datetime1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668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BC5B-2D7F-46D5-90AF-DC117838D2AF}" type="datetime1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93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8F90-C0C7-4BC6-A3B1-24D0B7074E71}" type="datetime1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89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6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8F26-0643-47B4-B294-0A5F9E8E6D46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90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6"/>
          </a:xfrm>
        </p:spPr>
        <p:txBody>
          <a:bodyPr anchor="t"/>
          <a:lstStyle>
            <a:lvl1pPr marL="0" indent="0">
              <a:buNone/>
              <a:defRPr sz="3197"/>
            </a:lvl1pPr>
            <a:lvl2pPr marL="456777" indent="0">
              <a:buNone/>
              <a:defRPr sz="2797"/>
            </a:lvl2pPr>
            <a:lvl3pPr marL="913554" indent="0">
              <a:buNone/>
              <a:defRPr sz="2398"/>
            </a:lvl3pPr>
            <a:lvl4pPr marL="1370331" indent="0">
              <a:buNone/>
              <a:defRPr sz="1998"/>
            </a:lvl4pPr>
            <a:lvl5pPr marL="1827108" indent="0">
              <a:buNone/>
              <a:defRPr sz="1998"/>
            </a:lvl5pPr>
            <a:lvl6pPr marL="2283885" indent="0">
              <a:buNone/>
              <a:defRPr sz="1998"/>
            </a:lvl6pPr>
            <a:lvl7pPr marL="2740663" indent="0">
              <a:buNone/>
              <a:defRPr sz="1998"/>
            </a:lvl7pPr>
            <a:lvl8pPr marL="3197440" indent="0">
              <a:buNone/>
              <a:defRPr sz="1998"/>
            </a:lvl8pPr>
            <a:lvl9pPr marL="3654217" indent="0">
              <a:buNone/>
              <a:defRPr sz="199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9682-C896-4255-BE45-7E854A972094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98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634DD-DC4D-4EA8-9EC1-0828F457B96E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066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E239-510B-4B48-B144-496763A64964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25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1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8"/>
            </a:lvl3pPr>
            <a:lvl4pPr marL="1370331" indent="0" algn="ctr">
              <a:buNone/>
              <a:defRPr sz="1599"/>
            </a:lvl4pPr>
            <a:lvl5pPr marL="1827108" indent="0" algn="ctr">
              <a:buNone/>
              <a:defRPr sz="1599"/>
            </a:lvl5pPr>
            <a:lvl6pPr marL="2283885" indent="0" algn="ctr">
              <a:buNone/>
              <a:defRPr sz="1599"/>
            </a:lvl6pPr>
            <a:lvl7pPr marL="2740663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62EF-599B-46C6-8FF6-3A222B00D128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04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9C7E-49E3-4765-88FC-8CED75757A0A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44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C3602-20C7-479F-B4DD-F4AFD1E140F6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197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BE98-C9D7-4392-940A-3024DB1A6CD2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5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0BE53-8DA0-46D1-AA13-C7130D706864}" type="datetime1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325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95075-516E-40A4-AF3E-5A5FA3E8F752}" type="datetime1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36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135B7-C4A5-480D-A747-2011569014C1}" type="datetime1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138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C1795-3168-4360-8850-7A3AF5A8244D}" type="datetime1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246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6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1512-88BA-42A7-8D0C-023FD1DCBFBB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130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6"/>
          </a:xfrm>
        </p:spPr>
        <p:txBody>
          <a:bodyPr anchor="t"/>
          <a:lstStyle>
            <a:lvl1pPr marL="0" indent="0">
              <a:buNone/>
              <a:defRPr sz="3197"/>
            </a:lvl1pPr>
            <a:lvl2pPr marL="456777" indent="0">
              <a:buNone/>
              <a:defRPr sz="2797"/>
            </a:lvl2pPr>
            <a:lvl3pPr marL="913554" indent="0">
              <a:buNone/>
              <a:defRPr sz="2398"/>
            </a:lvl3pPr>
            <a:lvl4pPr marL="1370331" indent="0">
              <a:buNone/>
              <a:defRPr sz="1998"/>
            </a:lvl4pPr>
            <a:lvl5pPr marL="1827108" indent="0">
              <a:buNone/>
              <a:defRPr sz="1998"/>
            </a:lvl5pPr>
            <a:lvl6pPr marL="2283885" indent="0">
              <a:buNone/>
              <a:defRPr sz="1998"/>
            </a:lvl6pPr>
            <a:lvl7pPr marL="2740663" indent="0">
              <a:buNone/>
              <a:defRPr sz="1998"/>
            </a:lvl7pPr>
            <a:lvl8pPr marL="3197440" indent="0">
              <a:buNone/>
              <a:defRPr sz="1998"/>
            </a:lvl8pPr>
            <a:lvl9pPr marL="3654217" indent="0">
              <a:buNone/>
              <a:defRPr sz="199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8BD6-BA46-4A19-91FC-C11AF8AA5595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309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A304-B17B-44AA-A943-F6C315371341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567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5EFF-828F-4DE4-891D-2297910C64D5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1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D1290-975C-4121-A1B0-026562E05A32}" type="datetime1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1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CA0A9-3B47-4C26-BCF1-0F577E3F89F1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8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45C8B-2A90-4763-87EC-BF0E50483C1B}" type="datetime1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3FDB1-7448-43C6-9091-CA322A2719F3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3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9FDC2-5CD3-4F89-8E42-4592019497E2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5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21DD8-B4A2-4A3E-BE75-83D890BB7638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16830-1452-4D26-8944-F7E34E54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04EBB-EB91-49DA-BBF1-9B1727C57E1C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1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41AB7-8989-4E62-9191-3ED5229A6927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6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DA14D-DF6D-4023-B435-0BF0F89D17BE}" type="datetime1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49F3A-E9DD-954D-A82D-8033A5C81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0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emc.ncep.noaa.gov/users/verification/global/gfs/retros/v16retro1e/" TargetMode="External"/><Relationship Id="rId7" Type="http://schemas.openxmlformats.org/officeDocument/2006/relationships/hyperlink" Target="https://emc.ncep.noaa.gov/users/verification/global/gfs/para/" TargetMode="External"/><Relationship Id="rId2" Type="http://schemas.openxmlformats.org/officeDocument/2006/relationships/hyperlink" Target="https://emc.ncep.noaa.gov/users/verification/global/gfs/retros/v16retro0ex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mc.ncep.noaa.gov/users/verification/global/gfs/retros/v16retro5e/" TargetMode="External"/><Relationship Id="rId5" Type="http://schemas.openxmlformats.org/officeDocument/2006/relationships/hyperlink" Target="https://emc.ncep.noaa.gov/users/verification/global/gfs/retros/v16retro3e/" TargetMode="External"/><Relationship Id="rId4" Type="http://schemas.openxmlformats.org/officeDocument/2006/relationships/hyperlink" Target="https://emc.ncep.noaa.gov/users/verification/global/gfs/retros/v16retro2e/" TargetMode="Externa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mc.ncep.noaa.gov/users/meg/gefsv12/retros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" y="5559693"/>
            <a:ext cx="12223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/>
            <a:r>
              <a:rPr lang="en-US" sz="2400" b="1" dirty="0">
                <a:solidFill>
                  <a:prstClr val="black"/>
                </a:solidFill>
                <a:latin typeface="Arial"/>
                <a:cs typeface="Arial"/>
              </a:rPr>
              <a:t>Shannon Shields</a:t>
            </a:r>
            <a:endParaRPr lang="en-US" sz="2400" b="1" dirty="0">
              <a:solidFill>
                <a:srgbClr val="0D68B9"/>
              </a:solidFill>
              <a:latin typeface="Arial"/>
              <a:cs typeface="Arial"/>
            </a:endParaRPr>
          </a:p>
          <a:p>
            <a:pPr algn="ctr" defTabSz="609570"/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EMC Model Evaluation Group Webinar</a:t>
            </a:r>
          </a:p>
          <a:p>
            <a:pPr algn="ctr" defTabSz="609570"/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20 August 2020</a:t>
            </a:r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38062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09570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GFSv16 Tropical Cyclones: Highlights</a:t>
            </a: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84F9329-0F60-4EAB-BA24-9E4C52358C8B}"/>
              </a:ext>
            </a:extLst>
          </p:cNvPr>
          <p:cNvGrpSpPr/>
          <p:nvPr/>
        </p:nvGrpSpPr>
        <p:grpSpPr>
          <a:xfrm>
            <a:off x="-1" y="1711984"/>
            <a:ext cx="12192001" cy="3361833"/>
            <a:chOff x="-1" y="1711984"/>
            <a:chExt cx="12192001" cy="336183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B8F155B-5707-430F-A257-5123D12F8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" r="50549" b="49800"/>
            <a:stretch/>
          </p:blipFill>
          <p:spPr bwMode="auto">
            <a:xfrm>
              <a:off x="-1" y="1827652"/>
              <a:ext cx="4083699" cy="3202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B5D5A01-C322-4AD0-A1EA-4F83DB4545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15" t="49168" r="-1" b="-1289"/>
            <a:stretch/>
          </p:blipFill>
          <p:spPr bwMode="auto">
            <a:xfrm>
              <a:off x="8108302" y="1711984"/>
              <a:ext cx="4083698" cy="3318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A1802B39-3E63-4E06-A5D7-0A1901A4CC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81" b="49071"/>
            <a:stretch/>
          </p:blipFill>
          <p:spPr bwMode="auto">
            <a:xfrm>
              <a:off x="4083698" y="1824080"/>
              <a:ext cx="4087368" cy="3249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4E7E18-ED7D-4C3B-AE08-7956F24EE29D}"/>
                </a:ext>
              </a:extLst>
            </p:cNvPr>
            <p:cNvSpPr txBox="1"/>
            <p:nvPr/>
          </p:nvSpPr>
          <p:spPr>
            <a:xfrm>
              <a:off x="-1" y="415375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  <a:endParaRPr lang="en-US" sz="1867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D6A909-4DA2-4150-B084-B00C435F8D10}"/>
                </a:ext>
              </a:extLst>
            </p:cNvPr>
            <p:cNvSpPr txBox="1"/>
            <p:nvPr/>
          </p:nvSpPr>
          <p:spPr>
            <a:xfrm>
              <a:off x="4083698" y="414606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GFSv16</a:t>
              </a:r>
              <a:endParaRPr lang="en-US" sz="1867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66D2CB2-1D73-45EA-BD24-675389962791}"/>
                </a:ext>
              </a:extLst>
            </p:cNvPr>
            <p:cNvSpPr txBox="1"/>
            <p:nvPr/>
          </p:nvSpPr>
          <p:spPr>
            <a:xfrm>
              <a:off x="8167397" y="415550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GFS </a:t>
              </a:r>
              <a:r>
                <a:rPr lang="en-US" sz="1867" b="1" dirty="0" err="1">
                  <a:solidFill>
                    <a:prstClr val="black"/>
                  </a:solidFill>
                  <a:latin typeface="Arial"/>
                  <a:cs typeface="Arial"/>
                </a:rPr>
                <a:t>Anl</a:t>
              </a: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.</a:t>
              </a:r>
              <a:endParaRPr lang="en-US" sz="1867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092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4" y="2143714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F156FD-7B06-4E70-9529-224CFDC8DAFA}"/>
              </a:ext>
            </a:extLst>
          </p:cNvPr>
          <p:cNvGrpSpPr/>
          <p:nvPr/>
        </p:nvGrpSpPr>
        <p:grpSpPr>
          <a:xfrm>
            <a:off x="0" y="246323"/>
            <a:ext cx="6646784" cy="6365353"/>
            <a:chOff x="0" y="246323"/>
            <a:chExt cx="6646784" cy="6365353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27D6922F-6D1A-4B31-B8FD-85A5048F99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6323"/>
              <a:ext cx="6646784" cy="6365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0" y="265329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42368" y="266149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42368" y="585539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Stage-IV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5855396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40271" y="19273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Michael (2018)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62293" y="874607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00Z 10/9/2018 (F54)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76243" y="1515574"/>
            <a:ext cx="4915757" cy="4431119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GFSv16 </a:t>
            </a:r>
            <a:r>
              <a:rPr lang="en-US" sz="2133" dirty="0" err="1">
                <a:solidFill>
                  <a:prstClr val="black"/>
                </a:solidFill>
                <a:latin typeface="Arial"/>
                <a:cs typeface="Arial"/>
              </a:rPr>
              <a:t>wa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faster than GFSv15, but </a:t>
            </a: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correctly so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Both showed a left-of-track bias, which was observed in other cycles at/after landfall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  This left-of-track bias was noticeable in the QPF fields</a:t>
            </a:r>
            <a:r>
              <a:rPr kumimoji="0" lang="en-US" sz="2133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133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Both GFSv16 and GFSv15 had </a:t>
            </a:r>
            <a:r>
              <a:rPr kumimoji="0" lang="en-US" sz="2133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precip</a:t>
            </a:r>
            <a:r>
              <a:rPr kumimoji="0" lang="en-US" sz="2133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axis shifted too far west (GFSv16 more so)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D9486A0-E501-4AE0-8341-A30FDB1FD0C0}"/>
              </a:ext>
            </a:extLst>
          </p:cNvPr>
          <p:cNvCxnSpPr/>
          <p:nvPr/>
        </p:nvCxnSpPr>
        <p:spPr>
          <a:xfrm flipV="1">
            <a:off x="4488024" y="808191"/>
            <a:ext cx="391886" cy="10450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48B80D-1C71-475D-97F3-F9A549F3715C}"/>
              </a:ext>
            </a:extLst>
          </p:cNvPr>
          <p:cNvCxnSpPr/>
          <p:nvPr/>
        </p:nvCxnSpPr>
        <p:spPr>
          <a:xfrm flipV="1">
            <a:off x="1156410" y="808191"/>
            <a:ext cx="391886" cy="10450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4AA71-2D67-456E-BF63-24C3BE88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10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940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GFSv16 Wins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Florence (Sep 2018)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Michael (Oct 2018)</a:t>
            </a:r>
          </a:p>
          <a:p>
            <a:pPr marL="0" lvl="2" algn="ctr" defTabSz="609570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Hurricane Dorian (Aug/Sep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Juliette (Aug/Sep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Humberto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Imelda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Lorena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Nestor (Oct 2019) 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Olga (Oct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Cyclone Vicky (Feb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9BB973-DECD-4996-B9C1-C267C59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11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49116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269308-3DF0-8A46-B745-06D97CF48265}"/>
              </a:ext>
            </a:extLst>
          </p:cNvPr>
          <p:cNvSpPr txBox="1"/>
          <p:nvPr/>
        </p:nvSpPr>
        <p:spPr>
          <a:xfrm>
            <a:off x="7552583" y="194617"/>
            <a:ext cx="3626978" cy="58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036"/>
            <a:r>
              <a:rPr lang="en-US" sz="3197" b="1" dirty="0">
                <a:solidFill>
                  <a:srgbClr val="FF0000"/>
                </a:solidFill>
                <a:latin typeface="Arial"/>
                <a:cs typeface="Arial"/>
              </a:rPr>
              <a:t>Dorian (2019)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673D8-44FA-B94F-B56F-F26AF4A18F27}"/>
              </a:ext>
            </a:extLst>
          </p:cNvPr>
          <p:cNvSpPr txBox="1"/>
          <p:nvPr/>
        </p:nvSpPr>
        <p:spPr>
          <a:xfrm>
            <a:off x="6540145" y="1497069"/>
            <a:ext cx="5651855" cy="1772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648" indent="-380648" defTabSz="609036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consistently kept Dorian east of Florida unlike GFSv15</a:t>
            </a:r>
          </a:p>
          <a:p>
            <a:pPr marL="380648" indent="-380648" defTabSz="609036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Fast track bias in both, but GFSv15 was often much faster</a:t>
            </a:r>
          </a:p>
          <a:p>
            <a:pPr marL="380648" indent="-380648" defTabSz="609036">
              <a:buFont typeface="Arial"/>
              <a:buChar char="•"/>
            </a:pPr>
            <a:endParaRPr lang="en-US" sz="23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7FBBC-F5B8-4613-8E82-031DC4AFA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12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A166E-9F2B-4962-84A8-BD86FC6A8162}"/>
              </a:ext>
            </a:extLst>
          </p:cNvPr>
          <p:cNvSpPr txBox="1"/>
          <p:nvPr/>
        </p:nvSpPr>
        <p:spPr>
          <a:xfrm>
            <a:off x="6994244" y="850731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8/27/2019 (F132)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54432A-0F1E-4FF9-AD8D-D0F49D1BA187}"/>
              </a:ext>
            </a:extLst>
          </p:cNvPr>
          <p:cNvGrpSpPr/>
          <p:nvPr/>
        </p:nvGrpSpPr>
        <p:grpSpPr>
          <a:xfrm>
            <a:off x="635953" y="607750"/>
            <a:ext cx="5651855" cy="6113727"/>
            <a:chOff x="635953" y="607750"/>
            <a:chExt cx="5651855" cy="61137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756F9B-9935-7B48-9E3C-F7D4A8BAB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953" y="607750"/>
              <a:ext cx="5651855" cy="611372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D4DF1B-8DCB-4D73-A8FD-C81CDB9568EF}"/>
                </a:ext>
              </a:extLst>
            </p:cNvPr>
            <p:cNvSpPr txBox="1"/>
            <p:nvPr/>
          </p:nvSpPr>
          <p:spPr>
            <a:xfrm>
              <a:off x="635953" y="290608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965A8E-AC42-497A-A918-1C72189D86F1}"/>
                </a:ext>
              </a:extLst>
            </p:cNvPr>
            <p:cNvSpPr txBox="1"/>
            <p:nvPr/>
          </p:nvSpPr>
          <p:spPr>
            <a:xfrm>
              <a:off x="3463596" y="290608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1A5800-6F9B-41BA-AAA3-4933C63C6E57}"/>
                </a:ext>
              </a:extLst>
            </p:cNvPr>
            <p:cNvSpPr txBox="1"/>
            <p:nvPr/>
          </p:nvSpPr>
          <p:spPr>
            <a:xfrm>
              <a:off x="656086" y="5976696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654AAD-9807-4F2F-847A-1C6A9821649B}"/>
                </a:ext>
              </a:extLst>
            </p:cNvPr>
            <p:cNvSpPr txBox="1"/>
            <p:nvPr/>
          </p:nvSpPr>
          <p:spPr>
            <a:xfrm>
              <a:off x="3463596" y="597669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201A76-C23B-4439-B36A-F570BC83E15D}"/>
              </a:ext>
            </a:extLst>
          </p:cNvPr>
          <p:cNvGrpSpPr/>
          <p:nvPr/>
        </p:nvGrpSpPr>
        <p:grpSpPr>
          <a:xfrm>
            <a:off x="7266424" y="2836506"/>
            <a:ext cx="4199296" cy="4021494"/>
            <a:chOff x="7266424" y="2836506"/>
            <a:chExt cx="4199296" cy="402149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F447A3A-1FD6-4E48-8890-0682C83CE2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424" y="2836506"/>
              <a:ext cx="4199296" cy="4021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259A43-BA7D-4F29-9F63-3CCF386C62D2}"/>
                </a:ext>
              </a:extLst>
            </p:cNvPr>
            <p:cNvSpPr txBox="1"/>
            <p:nvPr/>
          </p:nvSpPr>
          <p:spPr>
            <a:xfrm>
              <a:off x="7266424" y="6328073"/>
              <a:ext cx="230623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Init.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: 00Z 8/29/2019 (F126)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166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269308-3DF0-8A46-B745-06D97CF48265}"/>
              </a:ext>
            </a:extLst>
          </p:cNvPr>
          <p:cNvSpPr txBox="1"/>
          <p:nvPr/>
        </p:nvSpPr>
        <p:spPr>
          <a:xfrm>
            <a:off x="7552583" y="194617"/>
            <a:ext cx="3626978" cy="58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036"/>
            <a:r>
              <a:rPr lang="en-US" sz="3197" b="1" dirty="0">
                <a:solidFill>
                  <a:srgbClr val="FF0000"/>
                </a:solidFill>
                <a:latin typeface="Arial"/>
                <a:cs typeface="Arial"/>
              </a:rPr>
              <a:t>Dorian (2019)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673D8-44FA-B94F-B56F-F26AF4A18F27}"/>
              </a:ext>
            </a:extLst>
          </p:cNvPr>
          <p:cNvSpPr txBox="1"/>
          <p:nvPr/>
        </p:nvSpPr>
        <p:spPr>
          <a:xfrm>
            <a:off x="6540145" y="1602536"/>
            <a:ext cx="5651855" cy="14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648" indent="-380648" defTabSz="609036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was correctly slower and farther south than GFSv15</a:t>
            </a:r>
          </a:p>
          <a:p>
            <a:pPr marL="380648" indent="-380648" defTabSz="609036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However, GFSv16 shifted the TC closer to the coast</a:t>
            </a:r>
            <a:endParaRPr lang="en-US" sz="239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F7FBBC-F5B8-4613-8E82-031DC4AFA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mtClean="0"/>
              <a:t>13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A166E-9F2B-4962-84A8-BD86FC6A8162}"/>
              </a:ext>
            </a:extLst>
          </p:cNvPr>
          <p:cNvSpPr txBox="1"/>
          <p:nvPr/>
        </p:nvSpPr>
        <p:spPr>
          <a:xfrm>
            <a:off x="6994244" y="985237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8/31/2019 (F96)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5D6896-80C8-426E-AEB7-7493021F61A8}"/>
              </a:ext>
            </a:extLst>
          </p:cNvPr>
          <p:cNvGrpSpPr/>
          <p:nvPr/>
        </p:nvGrpSpPr>
        <p:grpSpPr>
          <a:xfrm>
            <a:off x="632107" y="985238"/>
            <a:ext cx="5993703" cy="5736240"/>
            <a:chOff x="632107" y="985238"/>
            <a:chExt cx="5993703" cy="573624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AF86217-C872-4905-A1F9-82096C816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953" y="985238"/>
              <a:ext cx="5989857" cy="5736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D4DF1B-8DCB-4D73-A8FD-C81CDB9568EF}"/>
                </a:ext>
              </a:extLst>
            </p:cNvPr>
            <p:cNvSpPr txBox="1"/>
            <p:nvPr/>
          </p:nvSpPr>
          <p:spPr>
            <a:xfrm>
              <a:off x="632107" y="309591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965A8E-AC42-497A-A918-1C72189D86F1}"/>
                </a:ext>
              </a:extLst>
            </p:cNvPr>
            <p:cNvSpPr txBox="1"/>
            <p:nvPr/>
          </p:nvSpPr>
          <p:spPr>
            <a:xfrm>
              <a:off x="3628958" y="309591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1A5800-6F9B-41BA-AAA3-4933C63C6E57}"/>
                </a:ext>
              </a:extLst>
            </p:cNvPr>
            <p:cNvSpPr txBox="1"/>
            <p:nvPr/>
          </p:nvSpPr>
          <p:spPr>
            <a:xfrm>
              <a:off x="632107" y="5976696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D4485E-BB96-4D96-ACAA-855AB6D7FA7E}"/>
                </a:ext>
              </a:extLst>
            </p:cNvPr>
            <p:cNvSpPr txBox="1"/>
            <p:nvPr/>
          </p:nvSpPr>
          <p:spPr>
            <a:xfrm>
              <a:off x="3628958" y="597669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28DB4-0F86-4BAB-A2F2-02E0CC034057}"/>
              </a:ext>
            </a:extLst>
          </p:cNvPr>
          <p:cNvGrpSpPr/>
          <p:nvPr/>
        </p:nvGrpSpPr>
        <p:grpSpPr>
          <a:xfrm>
            <a:off x="7354093" y="3004421"/>
            <a:ext cx="4023957" cy="3853579"/>
            <a:chOff x="7354093" y="3004421"/>
            <a:chExt cx="4023957" cy="3853579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64F78381-9A29-43A9-9287-9C00D3979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093" y="3004421"/>
              <a:ext cx="4023957" cy="3853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205CB2-FFE9-436A-9FD0-B10520D1C88A}"/>
                </a:ext>
              </a:extLst>
            </p:cNvPr>
            <p:cNvSpPr txBox="1"/>
            <p:nvPr/>
          </p:nvSpPr>
          <p:spPr>
            <a:xfrm>
              <a:off x="7354093" y="6328073"/>
              <a:ext cx="230623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Init.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: 00Z </a:t>
              </a:r>
              <a:r>
                <a:rPr lang="en-US" sz="1400" dirty="0">
                  <a:solidFill>
                    <a:prstClr val="black"/>
                  </a:solidFill>
                  <a:latin typeface="Arial"/>
                  <a:cs typeface="Arial"/>
                </a:rPr>
                <a:t>9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/1/2019 (F102)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97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102949" y="24079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Dorian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(2019)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9228" y="1306639"/>
            <a:ext cx="4839477" cy="3118196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Overall, better track and intensity forecasts in GFSv16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133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Intensity is almost statistically significantly better from F114-F138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133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Track is almost statistically significantly better from F102-F126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DB2724-A3E9-4047-9C6C-A354FA161C2C}"/>
              </a:ext>
            </a:extLst>
          </p:cNvPr>
          <p:cNvGrpSpPr/>
          <p:nvPr/>
        </p:nvGrpSpPr>
        <p:grpSpPr>
          <a:xfrm>
            <a:off x="0" y="0"/>
            <a:ext cx="6699374" cy="6857999"/>
            <a:chOff x="0" y="0"/>
            <a:chExt cx="6699374" cy="6857999"/>
          </a:xfrm>
        </p:grpSpPr>
        <p:sp>
          <p:nvSpPr>
            <p:cNvPr id="5" name="TextBox 4"/>
            <p:cNvSpPr txBox="1"/>
            <p:nvPr/>
          </p:nvSpPr>
          <p:spPr>
            <a:xfrm>
              <a:off x="6462054" y="2143714"/>
              <a:ext cx="1847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1F166F-D0CE-41B1-B549-4E656FE3A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508312"/>
              <a:ext cx="6699374" cy="33496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D08959-0730-40BD-BD75-660E81917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699374" cy="33496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363743-10F7-4A67-9C1A-1D342B26B7C1}"/>
                </a:ext>
              </a:extLst>
            </p:cNvPr>
            <p:cNvSpPr txBox="1"/>
            <p:nvPr/>
          </p:nvSpPr>
          <p:spPr>
            <a:xfrm>
              <a:off x="699795" y="774436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025BAC-25C6-4A37-BB15-DC74E8F812A9}"/>
                </a:ext>
              </a:extLst>
            </p:cNvPr>
            <p:cNvSpPr txBox="1"/>
            <p:nvPr/>
          </p:nvSpPr>
          <p:spPr>
            <a:xfrm>
              <a:off x="1688840" y="785088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F58A6A-1785-4D7C-B4D3-424156EF56AF}"/>
                </a:ext>
              </a:extLst>
            </p:cNvPr>
            <p:cNvSpPr txBox="1"/>
            <p:nvPr/>
          </p:nvSpPr>
          <p:spPr>
            <a:xfrm>
              <a:off x="699795" y="4414183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6A615E-513C-4E2B-AFB6-4FDF2E229FEC}"/>
                </a:ext>
              </a:extLst>
            </p:cNvPr>
            <p:cNvSpPr txBox="1"/>
            <p:nvPr/>
          </p:nvSpPr>
          <p:spPr>
            <a:xfrm>
              <a:off x="1688840" y="4424835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92A720-CA61-43D8-A721-D1F33CC9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14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294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GFSv16 Wins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Florence (Sep 2018)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Michael (Oct 2018)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Dorian (Aug/Sep 2019)</a:t>
            </a:r>
          </a:p>
          <a:p>
            <a:pPr marL="0" lvl="2" algn="ctr" defTabSz="609570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Hurricane Juliette (Aug/Sep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Humberto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Imelda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Lorena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Nestor (Oct 2019) 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Olga (Oct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Cyclone Vicky (Feb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ED1312-160F-4E43-A05C-F629EE20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15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4168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4" y="2143714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9444B5-A30C-414A-99EC-98194BE0B7B0}"/>
              </a:ext>
            </a:extLst>
          </p:cNvPr>
          <p:cNvGrpSpPr/>
          <p:nvPr/>
        </p:nvGrpSpPr>
        <p:grpSpPr>
          <a:xfrm>
            <a:off x="0" y="1024335"/>
            <a:ext cx="7352521" cy="5695337"/>
            <a:chOff x="0" y="1024335"/>
            <a:chExt cx="7352521" cy="5695337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9B186682-2CC3-4395-9F71-3736C68BD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4335"/>
              <a:ext cx="7352521" cy="5695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0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24172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24172" y="597669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5976694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02949" y="24079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Juliette (2019)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8999" y="1002075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12Z 8/27/2019 (F240)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2521" y="1707855"/>
            <a:ext cx="4839477" cy="3815758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GFSv16 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correct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had a strong cyclone while GFSv15 had no TC indication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GFSv16 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correct</a:t>
            </a:r>
            <a:r>
              <a:rPr kumimoji="0" lang="en-US" sz="213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had a stronger cyclone than GFSv15 from F192-F240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Overall, GFSv16 had a correctly stronger TC than GFSv15 from 8/27 to 8/31 for most forecast hours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2798A-D097-4EDF-81E8-2537CC3AA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16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9050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102949" y="24079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Juliette (2019)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9228" y="1306639"/>
            <a:ext cx="4839477" cy="4102888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orrectly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stronger TC in GFSv16 in earlier initializations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However, in later initializations, GFSv16 displayed a fast, right-of-track bias with a TC that was too intense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Overall, better track and intensity forecasts in GFSv16 (statistically significantly better for track)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E17875-A489-4B69-87DA-CAE2F715B7CA}"/>
              </a:ext>
            </a:extLst>
          </p:cNvPr>
          <p:cNvGrpSpPr/>
          <p:nvPr/>
        </p:nvGrpSpPr>
        <p:grpSpPr>
          <a:xfrm>
            <a:off x="-1" y="1"/>
            <a:ext cx="6699377" cy="6858000"/>
            <a:chOff x="-1" y="1"/>
            <a:chExt cx="6699377" cy="6858000"/>
          </a:xfrm>
        </p:grpSpPr>
        <p:sp>
          <p:nvSpPr>
            <p:cNvPr id="5" name="TextBox 4"/>
            <p:cNvSpPr txBox="1"/>
            <p:nvPr/>
          </p:nvSpPr>
          <p:spPr>
            <a:xfrm>
              <a:off x="6462054" y="2143714"/>
              <a:ext cx="1847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6D2032-6E75-4F77-ADCB-FABD19580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3508312"/>
              <a:ext cx="6699377" cy="3349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86FE7FD-8364-46C9-A66A-BFFBE0876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6699376" cy="334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0B5C9D-3C78-4B2C-997B-793BD736C61E}"/>
                </a:ext>
              </a:extLst>
            </p:cNvPr>
            <p:cNvSpPr txBox="1"/>
            <p:nvPr/>
          </p:nvSpPr>
          <p:spPr>
            <a:xfrm>
              <a:off x="699795" y="774436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E25540-7496-407A-ACA9-CB3D1DDC31CF}"/>
                </a:ext>
              </a:extLst>
            </p:cNvPr>
            <p:cNvSpPr txBox="1"/>
            <p:nvPr/>
          </p:nvSpPr>
          <p:spPr>
            <a:xfrm>
              <a:off x="1688840" y="785088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ACF65F-92C3-4A46-A026-2A2C446BEC0F}"/>
                </a:ext>
              </a:extLst>
            </p:cNvPr>
            <p:cNvSpPr txBox="1"/>
            <p:nvPr/>
          </p:nvSpPr>
          <p:spPr>
            <a:xfrm>
              <a:off x="699794" y="4288109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F1DB53-5440-4766-87C8-9BE5200886EC}"/>
                </a:ext>
              </a:extLst>
            </p:cNvPr>
            <p:cNvSpPr txBox="1"/>
            <p:nvPr/>
          </p:nvSpPr>
          <p:spPr>
            <a:xfrm>
              <a:off x="1688839" y="4298761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837E63-C0A8-42A9-B5A4-C5EAF99A1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17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5174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GFSv16 Wins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Florence (Sep 2018)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Michael (Oct 2018)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Dorian (Aug/Sep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Juliette (Aug/Sep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Humberto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Imelda (Sep 2019)</a:t>
            </a:r>
          </a:p>
          <a:p>
            <a:pPr marL="0" lvl="2" algn="ctr" defTabSz="609570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Hurricane Lorena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Nestor (Oct 2019) 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Olga (Oct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Cyclone Vicky (Feb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377F1-661A-4E84-AB28-A7A30252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18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0224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3869" y="1576626"/>
            <a:ext cx="526813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correctly forecasted three 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TCs in the Eastern Pacific, while GFSv15 only forecasted two TCs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forecasted the correct number of TCs from F36-F102 (GFSv15 did not)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This was observed in other initializations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2741" y="210311"/>
            <a:ext cx="36303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Lorena (2019)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E7923-E81B-4DD3-9F92-1D6BA1BF7215}"/>
              </a:ext>
            </a:extLst>
          </p:cNvPr>
          <p:cNvSpPr txBox="1"/>
          <p:nvPr/>
        </p:nvSpPr>
        <p:spPr>
          <a:xfrm>
            <a:off x="7188999" y="1002075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12Z 9/17/2019 (F72)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587022-D3F2-431E-B5AD-5B46633AFA34}"/>
              </a:ext>
            </a:extLst>
          </p:cNvPr>
          <p:cNvGrpSpPr/>
          <p:nvPr/>
        </p:nvGrpSpPr>
        <p:grpSpPr>
          <a:xfrm>
            <a:off x="0" y="1002075"/>
            <a:ext cx="6923869" cy="5363299"/>
            <a:chOff x="0" y="1002075"/>
            <a:chExt cx="6923869" cy="5363299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6A65527B-9560-456C-9EF6-426615767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2075"/>
              <a:ext cx="6923869" cy="5363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482E31-395E-4135-8A4A-D79C8FE36A4A}"/>
                </a:ext>
              </a:extLst>
            </p:cNvPr>
            <p:cNvSpPr txBox="1"/>
            <p:nvPr/>
          </p:nvSpPr>
          <p:spPr>
            <a:xfrm>
              <a:off x="0" y="288335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923FC1-4303-4890-8DAD-3B772C0406F0}"/>
                </a:ext>
              </a:extLst>
            </p:cNvPr>
            <p:cNvSpPr txBox="1"/>
            <p:nvPr/>
          </p:nvSpPr>
          <p:spPr>
            <a:xfrm>
              <a:off x="3461934" y="288184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CEB170-50E7-4219-B258-950E4A93E428}"/>
                </a:ext>
              </a:extLst>
            </p:cNvPr>
            <p:cNvSpPr txBox="1"/>
            <p:nvPr/>
          </p:nvSpPr>
          <p:spPr>
            <a:xfrm>
              <a:off x="3461934" y="562904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0C42F5-CC55-463D-AA20-0A99BE992D27}"/>
                </a:ext>
              </a:extLst>
            </p:cNvPr>
            <p:cNvSpPr txBox="1"/>
            <p:nvPr/>
          </p:nvSpPr>
          <p:spPr>
            <a:xfrm>
              <a:off x="0" y="5629046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702490-189C-4881-82C0-97C7C8656551}"/>
                </a:ext>
              </a:extLst>
            </p:cNvPr>
            <p:cNvSpPr txBox="1"/>
            <p:nvPr/>
          </p:nvSpPr>
          <p:spPr>
            <a:xfrm>
              <a:off x="3680911" y="2047688"/>
              <a:ext cx="569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/>
                <a:t>Kiko</a:t>
              </a:r>
              <a:endParaRPr lang="en-US" sz="12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423403-BAC3-4EBD-BEC9-E622E3EFC84B}"/>
                </a:ext>
              </a:extLst>
            </p:cNvPr>
            <p:cNvSpPr txBox="1"/>
            <p:nvPr/>
          </p:nvSpPr>
          <p:spPr>
            <a:xfrm>
              <a:off x="5166858" y="2147453"/>
              <a:ext cx="6458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Lorena</a:t>
              </a:r>
              <a:endParaRPr lang="en-US" sz="12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A5F20E-2912-442E-A8C6-D2CD6D383486}"/>
                </a:ext>
              </a:extLst>
            </p:cNvPr>
            <p:cNvSpPr txBox="1"/>
            <p:nvPr/>
          </p:nvSpPr>
          <p:spPr>
            <a:xfrm>
              <a:off x="4778305" y="2522787"/>
              <a:ext cx="569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Mario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22B2D-0DAD-4C40-BD2C-6D5DECCB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80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811934"/>
            <a:ext cx="12192000" cy="3636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1738" lvl="2" indent="-457189" defTabSz="609585">
              <a:spcBef>
                <a:spcPts val="533"/>
              </a:spcBef>
              <a:buFont typeface="Wingdings" charset="2"/>
              <a:buChar char="Ø"/>
            </a:pP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GFSv16 Retrospective Stream 0 (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5/5/19</a:t>
            </a:r>
            <a:r>
              <a:rPr lang="mr-IN" sz="2933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5/31/19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  <a:hlinkClick r:id="rId2"/>
              </a:rPr>
              <a:t>[Click here]</a:t>
            </a:r>
            <a:endParaRPr lang="en-US" sz="2933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91738" lvl="2" indent="-457189" defTabSz="609585">
              <a:spcBef>
                <a:spcPts val="533"/>
              </a:spcBef>
              <a:buFont typeface="Wingdings" charset="2"/>
              <a:buChar char="Ø"/>
            </a:pP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GFSv16 Retrospective Stream 1 (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6/1/19</a:t>
            </a:r>
            <a:r>
              <a:rPr lang="mr-IN" sz="2933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8/31/19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[Click here]</a:t>
            </a:r>
            <a:endParaRPr lang="en-US" sz="2933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91738" lvl="2" indent="-457189" defTabSz="609585">
              <a:spcBef>
                <a:spcPts val="533"/>
              </a:spcBef>
              <a:buFont typeface="Wingdings" charset="2"/>
              <a:buChar char="Ø"/>
            </a:pP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GFSv16 Retrospective Stream 2 (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9/1/19</a:t>
            </a:r>
            <a:r>
              <a:rPr lang="mr-IN" sz="2933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11/30/19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  <a:hlinkClick r:id="rId4"/>
              </a:rPr>
              <a:t>[Click here]</a:t>
            </a:r>
            <a:endParaRPr lang="en-US" sz="2933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91738" lvl="2" indent="-457189" defTabSz="609585">
              <a:spcBef>
                <a:spcPts val="533"/>
              </a:spcBef>
              <a:buFont typeface="Wingdings" charset="2"/>
              <a:buChar char="Ø"/>
            </a:pP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GFSv16 Retrospective Stream 3 (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12/1/19</a:t>
            </a:r>
            <a:r>
              <a:rPr lang="mr-IN" sz="2933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5/18/20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  <a:hlinkClick r:id="rId5"/>
              </a:rPr>
              <a:t>[Click here]</a:t>
            </a:r>
            <a:endParaRPr lang="en-US" sz="2933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91738" lvl="2" indent="-457189" defTabSz="609585">
              <a:spcBef>
                <a:spcPts val="533"/>
              </a:spcBef>
              <a:buFont typeface="Wingdings" charset="2"/>
              <a:buChar char="Ø"/>
            </a:pP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GFSv16 Retrospective Stream 4 (combined with Stream 3)</a:t>
            </a:r>
          </a:p>
          <a:p>
            <a:pPr marL="1191738" lvl="2" indent="-457189" defTabSz="609585">
              <a:spcBef>
                <a:spcPts val="533"/>
              </a:spcBef>
              <a:buFont typeface="Wingdings" charset="2"/>
              <a:buChar char="Ø"/>
            </a:pP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GFSv16 Retrospective Stream 5 (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8/31/18</a:t>
            </a:r>
            <a:r>
              <a:rPr lang="mr-IN" sz="2933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10/12/18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  <a:hlinkClick r:id="rId6"/>
              </a:rPr>
              <a:t>[Click here]</a:t>
            </a:r>
            <a:endParaRPr lang="en-US" sz="2933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91738" lvl="2" indent="-457189" defTabSz="609585">
              <a:spcBef>
                <a:spcPts val="533"/>
              </a:spcBef>
              <a:buFont typeface="Wingdings" charset="2"/>
              <a:buChar char="Ø"/>
            </a:pP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GFSv16 Real-time Stream (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5/19/19</a:t>
            </a:r>
            <a:r>
              <a:rPr lang="mr-IN" sz="2933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933" dirty="0">
                <a:solidFill>
                  <a:srgbClr val="FF0000"/>
                </a:solidFill>
                <a:latin typeface="Arial"/>
                <a:cs typeface="Arial"/>
              </a:rPr>
              <a:t>present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) </a:t>
            </a:r>
            <a:r>
              <a:rPr lang="en-US" sz="2933" dirty="0">
                <a:solidFill>
                  <a:prstClr val="black"/>
                </a:solidFill>
                <a:latin typeface="Arial"/>
                <a:cs typeface="Arial"/>
                <a:hlinkClick r:id="rId7"/>
              </a:rPr>
              <a:t>[Click here]</a:t>
            </a:r>
            <a:endParaRPr lang="en-US" sz="293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3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3" y="65241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0" y="36818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4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8" y="51938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558911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85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Retrospective Streams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115" y="1470459"/>
            <a:ext cx="12208844" cy="99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lvl="1" indent="-256026" defTabSz="609585">
              <a:spcBef>
                <a:spcPts val="533"/>
              </a:spcBef>
              <a:buFont typeface="Arial"/>
              <a:buChar char="•"/>
            </a:pPr>
            <a:r>
              <a:rPr lang="en-US" sz="2933" dirty="0">
                <a:solidFill>
                  <a:prstClr val="black"/>
                </a:solidFill>
                <a:latin typeface="Arial"/>
                <a:cs typeface="Arial"/>
              </a:rPr>
              <a:t>GFSv16 retro streams are being run in parallel across multiple supercomputers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32138-4317-4F66-B67E-5C1AC3F32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62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3869" y="1571430"/>
            <a:ext cx="526813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had considerably better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southwest U.S. </a:t>
            </a:r>
            <a:r>
              <a:rPr lang="en-US" sz="2130" dirty="0" err="1">
                <a:solidFill>
                  <a:prstClr val="black"/>
                </a:solidFill>
                <a:latin typeface="Arial"/>
                <a:cs typeface="Arial"/>
              </a:rPr>
              <a:t>precip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 amounts than GFSv15 around Day 7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also had more correct 24-hr QPF forecasts in the medium range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Both GFSv16 and GFSv15 provided similar guidance in the short range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2741" y="210311"/>
            <a:ext cx="36303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Lorena (2019)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E7923-E81B-4DD3-9F92-1D6BA1BF7215}"/>
              </a:ext>
            </a:extLst>
          </p:cNvPr>
          <p:cNvSpPr txBox="1"/>
          <p:nvPr/>
        </p:nvSpPr>
        <p:spPr>
          <a:xfrm>
            <a:off x="7188999" y="1002075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12Z 9/17/2019 (F162)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563521-ED1A-47A8-B310-701221905D51}"/>
              </a:ext>
            </a:extLst>
          </p:cNvPr>
          <p:cNvGrpSpPr/>
          <p:nvPr/>
        </p:nvGrpSpPr>
        <p:grpSpPr>
          <a:xfrm>
            <a:off x="338561" y="312284"/>
            <a:ext cx="6470464" cy="6409192"/>
            <a:chOff x="338561" y="312284"/>
            <a:chExt cx="6470464" cy="64091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36" y="312284"/>
              <a:ext cx="6466589" cy="64091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482E31-395E-4135-8A4A-D79C8FE36A4A}"/>
                </a:ext>
              </a:extLst>
            </p:cNvPr>
            <p:cNvSpPr txBox="1"/>
            <p:nvPr/>
          </p:nvSpPr>
          <p:spPr>
            <a:xfrm>
              <a:off x="338561" y="270436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923FC1-4303-4890-8DAD-3B772C0406F0}"/>
                </a:ext>
              </a:extLst>
            </p:cNvPr>
            <p:cNvSpPr txBox="1"/>
            <p:nvPr/>
          </p:nvSpPr>
          <p:spPr>
            <a:xfrm>
              <a:off x="3601517" y="270436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CEB170-50E7-4219-B258-950E4A93E428}"/>
                </a:ext>
              </a:extLst>
            </p:cNvPr>
            <p:cNvSpPr txBox="1"/>
            <p:nvPr/>
          </p:nvSpPr>
          <p:spPr>
            <a:xfrm>
              <a:off x="3601517" y="595963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Stage-IV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0C42F5-CC55-463D-AA20-0A99BE992D27}"/>
                </a:ext>
              </a:extLst>
            </p:cNvPr>
            <p:cNvSpPr txBox="1"/>
            <p:nvPr/>
          </p:nvSpPr>
          <p:spPr>
            <a:xfrm>
              <a:off x="338561" y="5963499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2FC6C-1D25-4EF6-BCA0-A666719D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1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GFSv16 Wins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Florence (Sep 2018)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Michael (Oct 2018)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Dorian (Aug/Sep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Juliette (Aug/Sep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Humberto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Imelda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Lorena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Nestor (Oct 2019) </a:t>
            </a:r>
          </a:p>
          <a:p>
            <a:pPr marL="0" lvl="2" algn="ctr" defTabSz="609570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Tropical Storm Olga (Oct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Cyclone Vicky (Feb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0CF9EF-9FB5-4B5C-8145-AFA1A442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59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4" y="2143714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267827-32BE-49FA-9417-86CBC6565430}"/>
              </a:ext>
            </a:extLst>
          </p:cNvPr>
          <p:cNvGrpSpPr/>
          <p:nvPr/>
        </p:nvGrpSpPr>
        <p:grpSpPr>
          <a:xfrm>
            <a:off x="-7455" y="1187879"/>
            <a:ext cx="7196454" cy="5531794"/>
            <a:chOff x="-7455" y="1187879"/>
            <a:chExt cx="7196454" cy="553179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60D1E14-B43A-4EA6-AF2A-26DB38A92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55" y="1187879"/>
              <a:ext cx="7196454" cy="5531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0" y="313332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19729" y="313332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19729" y="597669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5976694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02949" y="24079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3" b="1" dirty="0">
                <a:solidFill>
                  <a:srgbClr val="FF0000"/>
                </a:solidFill>
                <a:latin typeface="Arial"/>
                <a:cs typeface="Arial"/>
              </a:rPr>
              <a:t>Olga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(2019)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8999" y="1002075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00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/20/2019 (F156)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2521" y="1707855"/>
            <a:ext cx="4839477" cy="4431119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GFSv16 had a much better synoptic forecast than GFSv15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  Olga had a short lifespan as a TC before making landfall with limited predictability, but GFSv16 forecasts were consistently correctly less progressive with the upper trough that steered Olga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133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  This was true even at shorter forecast ranges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43D62-C829-48B6-B875-33886296D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22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6490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4" y="2143714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56B5D1-7EB9-427B-A317-318ECB033B27}"/>
              </a:ext>
            </a:extLst>
          </p:cNvPr>
          <p:cNvGrpSpPr/>
          <p:nvPr/>
        </p:nvGrpSpPr>
        <p:grpSpPr>
          <a:xfrm>
            <a:off x="-9472" y="552829"/>
            <a:ext cx="6939128" cy="6166845"/>
            <a:chOff x="-9472" y="552829"/>
            <a:chExt cx="6939128" cy="6166845"/>
          </a:xfrm>
        </p:grpSpPr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48357ADA-FAE0-423D-899A-E4623178E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2" y="552829"/>
              <a:ext cx="6939128" cy="6166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0" y="280531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07157" y="280531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07157" y="597669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5963135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02949" y="24079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3" b="1" dirty="0">
                <a:solidFill>
                  <a:srgbClr val="FF0000"/>
                </a:solidFill>
                <a:latin typeface="Arial"/>
                <a:cs typeface="Arial"/>
              </a:rPr>
              <a:t>Olga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(2019)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8999" y="1002075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12Z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/24/2019 (F48)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2521" y="1458544"/>
            <a:ext cx="4839477" cy="147704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  Due to better synoptic forecasts, GFSv16 was able to sort out details and location of the Post-TC better than GFSv15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02FA79-D953-4C13-9EA1-473EE62ACE7E}"/>
              </a:ext>
            </a:extLst>
          </p:cNvPr>
          <p:cNvGrpSpPr/>
          <p:nvPr/>
        </p:nvGrpSpPr>
        <p:grpSpPr>
          <a:xfrm>
            <a:off x="7352521" y="2787607"/>
            <a:ext cx="4580134" cy="4070393"/>
            <a:chOff x="7352521" y="2787607"/>
            <a:chExt cx="4580134" cy="4070393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DA7A865F-2B58-434E-BCB2-3135E7F0E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2521" y="2787607"/>
              <a:ext cx="4580134" cy="4070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F9C0B58-CAEB-4EBF-A9C0-7A6FEB39DCBF}"/>
                </a:ext>
              </a:extLst>
            </p:cNvPr>
            <p:cNvSpPr/>
            <p:nvPr/>
          </p:nvSpPr>
          <p:spPr>
            <a:xfrm>
              <a:off x="7996335" y="3310155"/>
              <a:ext cx="614265" cy="6240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67F0AC7-B607-4F42-980F-31BE3551A089}"/>
                </a:ext>
              </a:extLst>
            </p:cNvPr>
            <p:cNvSpPr/>
            <p:nvPr/>
          </p:nvSpPr>
          <p:spPr>
            <a:xfrm>
              <a:off x="10426980" y="2861614"/>
              <a:ext cx="614265" cy="6240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1DB44C-9076-4FB0-981F-7217AF06C204}"/>
                </a:ext>
              </a:extLst>
            </p:cNvPr>
            <p:cNvSpPr/>
            <p:nvPr/>
          </p:nvSpPr>
          <p:spPr>
            <a:xfrm>
              <a:off x="10426980" y="4946364"/>
              <a:ext cx="614265" cy="6240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7470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GFSv16 Wins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Florence (Sep 2018)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Michael (Oct 2018)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Dorian (Aug/Sep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Juliette (Aug/Sep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Humberto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Imelda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Lorena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Nestor (Oct 2019) 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Olga (Oct 2019)</a:t>
            </a:r>
          </a:p>
          <a:p>
            <a:pPr marL="0" lvl="2" algn="ctr" defTabSz="609570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Tropical Cyclone Vicky (Feb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13B88A-899A-4C9F-9243-77A62D0A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24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0842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3869" y="1663541"/>
            <a:ext cx="5268131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had better track and 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intensity forecasts for Vicky in the medium range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2741" y="172988"/>
            <a:ext cx="36303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Vicky (2020)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9009CD-B81B-446F-993C-977EE083E0A7}"/>
              </a:ext>
            </a:extLst>
          </p:cNvPr>
          <p:cNvGrpSpPr/>
          <p:nvPr/>
        </p:nvGrpSpPr>
        <p:grpSpPr>
          <a:xfrm>
            <a:off x="0" y="615820"/>
            <a:ext cx="6923869" cy="5927822"/>
            <a:chOff x="0" y="615820"/>
            <a:chExt cx="6923869" cy="59278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A62536B-BDA3-4D96-94A3-5029689D24E2}"/>
                </a:ext>
              </a:extLst>
            </p:cNvPr>
            <p:cNvGrpSpPr/>
            <p:nvPr/>
          </p:nvGrpSpPr>
          <p:grpSpPr>
            <a:xfrm>
              <a:off x="0" y="615820"/>
              <a:ext cx="6923869" cy="5927822"/>
              <a:chOff x="0" y="520838"/>
              <a:chExt cx="7140221" cy="602280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20838"/>
                <a:ext cx="7140221" cy="6022804"/>
              </a:xfrm>
              <a:prstGeom prst="rect">
                <a:avLst/>
              </a:prstGeom>
            </p:spPr>
          </p:pic>
          <p:sp>
            <p:nvSpPr>
              <p:cNvPr id="10" name="Oval 9"/>
              <p:cNvSpPr/>
              <p:nvPr/>
            </p:nvSpPr>
            <p:spPr>
              <a:xfrm rot="19977439">
                <a:off x="5831835" y="1287780"/>
                <a:ext cx="1184700" cy="949680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 rot="19977439">
                <a:off x="5831835" y="4386357"/>
                <a:ext cx="1184700" cy="949680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 rot="19977439">
                <a:off x="2204611" y="1287779"/>
                <a:ext cx="1184700" cy="949680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CD8875-52F1-46A8-B51D-20029D89EF71}"/>
                </a:ext>
              </a:extLst>
            </p:cNvPr>
            <p:cNvSpPr txBox="1"/>
            <p:nvPr/>
          </p:nvSpPr>
          <p:spPr>
            <a:xfrm>
              <a:off x="0" y="276009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C17973-1A06-438A-B853-A8CBAE6E4462}"/>
                </a:ext>
              </a:extLst>
            </p:cNvPr>
            <p:cNvSpPr txBox="1"/>
            <p:nvPr/>
          </p:nvSpPr>
          <p:spPr>
            <a:xfrm>
              <a:off x="3461934" y="276009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0E7418-A97D-4117-BFD6-EC6E53C1609E}"/>
                </a:ext>
              </a:extLst>
            </p:cNvPr>
            <p:cNvSpPr txBox="1"/>
            <p:nvPr/>
          </p:nvSpPr>
          <p:spPr>
            <a:xfrm>
              <a:off x="3461934" y="576209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771A89-5122-4DB0-A5C2-1C5F20808953}"/>
                </a:ext>
              </a:extLst>
            </p:cNvPr>
            <p:cNvSpPr txBox="1"/>
            <p:nvPr/>
          </p:nvSpPr>
          <p:spPr>
            <a:xfrm>
              <a:off x="0" y="5762090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00B8CC-8564-4E16-BD8E-50A7B16A0C4C}"/>
              </a:ext>
            </a:extLst>
          </p:cNvPr>
          <p:cNvSpPr txBox="1"/>
          <p:nvPr/>
        </p:nvSpPr>
        <p:spPr>
          <a:xfrm>
            <a:off x="7188999" y="1002075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12Z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/18/2020 (F90)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CD76A86-E08F-42AD-883C-090EBC98C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41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3869" y="1671610"/>
            <a:ext cx="5268131" cy="349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had better track and 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intensity forecasts for Vicky in the medium range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had better track and 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intensity forecasts for Vicky in the short range</a:t>
            </a:r>
          </a:p>
          <a:p>
            <a:pPr marL="380990" indent="-380990" defTabSz="609585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2766" y="135665"/>
            <a:ext cx="36303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Vicky (2020)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3F8F21-6DEC-4B66-928F-C79C460D39BF}"/>
              </a:ext>
            </a:extLst>
          </p:cNvPr>
          <p:cNvGrpSpPr/>
          <p:nvPr/>
        </p:nvGrpSpPr>
        <p:grpSpPr>
          <a:xfrm>
            <a:off x="0" y="613601"/>
            <a:ext cx="6923869" cy="5925312"/>
            <a:chOff x="0" y="720440"/>
            <a:chExt cx="6923869" cy="582320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E0BBAE-DB9F-4B31-B6CE-C870DAEC43A6}"/>
                </a:ext>
              </a:extLst>
            </p:cNvPr>
            <p:cNvGrpSpPr/>
            <p:nvPr/>
          </p:nvGrpSpPr>
          <p:grpSpPr>
            <a:xfrm>
              <a:off x="1" y="720440"/>
              <a:ext cx="6923868" cy="5823201"/>
              <a:chOff x="1" y="520838"/>
              <a:chExt cx="7140220" cy="602280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520838"/>
                <a:ext cx="7140220" cy="6022804"/>
              </a:xfrm>
              <a:prstGeom prst="rect">
                <a:avLst/>
              </a:prstGeom>
            </p:spPr>
          </p:pic>
          <p:sp>
            <p:nvSpPr>
              <p:cNvPr id="10" name="Oval 9"/>
              <p:cNvSpPr/>
              <p:nvPr/>
            </p:nvSpPr>
            <p:spPr>
              <a:xfrm rot="19977439">
                <a:off x="5831835" y="1287780"/>
                <a:ext cx="1184700" cy="949680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 rot="19977439">
                <a:off x="5831835" y="4386357"/>
                <a:ext cx="1184700" cy="949680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 rot="19977439">
                <a:off x="2204611" y="1287779"/>
                <a:ext cx="1184700" cy="949680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7B4977-18FC-4A69-907C-9C5EF0F0B28E}"/>
                </a:ext>
              </a:extLst>
            </p:cNvPr>
            <p:cNvSpPr txBox="1"/>
            <p:nvPr/>
          </p:nvSpPr>
          <p:spPr>
            <a:xfrm>
              <a:off x="0" y="283055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59CAB-C7B7-4CD2-A497-AEEB5B66DBA6}"/>
                </a:ext>
              </a:extLst>
            </p:cNvPr>
            <p:cNvSpPr txBox="1"/>
            <p:nvPr/>
          </p:nvSpPr>
          <p:spPr>
            <a:xfrm>
              <a:off x="3491323" y="283055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0EC8D1-B91F-4C92-905F-9A7443EE7794}"/>
                </a:ext>
              </a:extLst>
            </p:cNvPr>
            <p:cNvSpPr txBox="1"/>
            <p:nvPr/>
          </p:nvSpPr>
          <p:spPr>
            <a:xfrm>
              <a:off x="3491323" y="575790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B9FF65-EA7A-4B10-AA26-01E9F32D9554}"/>
                </a:ext>
              </a:extLst>
            </p:cNvPr>
            <p:cNvSpPr txBox="1"/>
            <p:nvPr/>
          </p:nvSpPr>
          <p:spPr>
            <a:xfrm>
              <a:off x="0" y="5757904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1316EB4-14AF-49DF-A50F-8AFB53C7A367}"/>
              </a:ext>
            </a:extLst>
          </p:cNvPr>
          <p:cNvSpPr txBox="1"/>
          <p:nvPr/>
        </p:nvSpPr>
        <p:spPr>
          <a:xfrm>
            <a:off x="7188999" y="1002075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12Z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/20/2020 (F42)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3A3DDA-8C8A-4C0E-A40D-AC1BA06A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34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611345"/>
            <a:ext cx="12208845" cy="3252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GFSv16 Real-time Wins</a:t>
            </a:r>
          </a:p>
          <a:p>
            <a:pPr marL="0" lvl="2" algn="ctr" defTabSz="609570"/>
            <a:endParaRPr lang="en-US" sz="4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lvl="2" algn="ctr" defTabSz="609570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Hurricane Douglas (July 2020)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Isaias (July/Aug 2020)</a:t>
            </a:r>
          </a:p>
          <a:p>
            <a:pPr marL="0" lvl="2" algn="ctr" defTabSz="609570"/>
            <a:endParaRPr lang="en-US" sz="2933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70" lvl="2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				 			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5A4939-A25F-4DEC-B2B2-38A10617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39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F49D28B-6AA1-4082-9E99-0789E4730E47}"/>
              </a:ext>
            </a:extLst>
          </p:cNvPr>
          <p:cNvGrpSpPr/>
          <p:nvPr/>
        </p:nvGrpSpPr>
        <p:grpSpPr>
          <a:xfrm>
            <a:off x="1" y="-1"/>
            <a:ext cx="6923868" cy="3777339"/>
            <a:chOff x="1" y="-1"/>
            <a:chExt cx="6923868" cy="3777339"/>
          </a:xfrm>
        </p:grpSpPr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B13A43E5-3D00-41DA-B3BC-F2687C18E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1" y="-1"/>
              <a:ext cx="6923868" cy="37773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27B604-B66F-4C84-BB2A-7963687E7EAA}"/>
                </a:ext>
              </a:extLst>
            </p:cNvPr>
            <p:cNvSpPr txBox="1"/>
            <p:nvPr/>
          </p:nvSpPr>
          <p:spPr>
            <a:xfrm>
              <a:off x="238070" y="294663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32FDBE-DEF3-4351-8CAB-1B4ED7B75B7B}"/>
                </a:ext>
              </a:extLst>
            </p:cNvPr>
            <p:cNvSpPr txBox="1"/>
            <p:nvPr/>
          </p:nvSpPr>
          <p:spPr>
            <a:xfrm>
              <a:off x="3748054" y="294663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D41424-81EC-450D-B766-672025C8B1CD}"/>
                </a:ext>
              </a:extLst>
            </p:cNvPr>
            <p:cNvSpPr/>
            <p:nvPr/>
          </p:nvSpPr>
          <p:spPr>
            <a:xfrm>
              <a:off x="2223574" y="1380496"/>
              <a:ext cx="587829" cy="6064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46DB69-3DDC-4561-BB68-C58B330AC331}"/>
                </a:ext>
              </a:extLst>
            </p:cNvPr>
            <p:cNvSpPr/>
            <p:nvPr/>
          </p:nvSpPr>
          <p:spPr>
            <a:xfrm>
              <a:off x="5720014" y="1380496"/>
              <a:ext cx="587829" cy="6064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23869" y="1184396"/>
            <a:ext cx="5268131" cy="304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Overall, better track and intensity forecasts in GFSv16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Intensity is almost statistically significantly better from F102-F126 (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significant</a:t>
            </a: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 F120)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Track is statistically significantly better for almost all forecast hours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2766" y="70506"/>
            <a:ext cx="36303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Douglas (2020)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B3F1A-3B31-4807-8998-DB64B2F9A329}"/>
              </a:ext>
            </a:extLst>
          </p:cNvPr>
          <p:cNvSpPr txBox="1"/>
          <p:nvPr/>
        </p:nvSpPr>
        <p:spPr>
          <a:xfrm>
            <a:off x="7186106" y="672406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12Z 7/20/2020 (F159)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726B58-1117-4E7D-9C86-D7CCC376FE19}"/>
              </a:ext>
            </a:extLst>
          </p:cNvPr>
          <p:cNvGrpSpPr/>
          <p:nvPr/>
        </p:nvGrpSpPr>
        <p:grpSpPr>
          <a:xfrm>
            <a:off x="-1" y="3396065"/>
            <a:ext cx="6923870" cy="3461935"/>
            <a:chOff x="-1" y="3396065"/>
            <a:chExt cx="6923870" cy="3461935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57903B58-8EBD-40E6-8758-AE3A7231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3396065"/>
              <a:ext cx="6923870" cy="346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353EBF-2E19-4779-9BA8-0C4DF42941C6}"/>
                </a:ext>
              </a:extLst>
            </p:cNvPr>
            <p:cNvSpPr txBox="1"/>
            <p:nvPr/>
          </p:nvSpPr>
          <p:spPr>
            <a:xfrm>
              <a:off x="765109" y="4198655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740233-2659-4D98-AF6F-CEF7E9D08F87}"/>
                </a:ext>
              </a:extLst>
            </p:cNvPr>
            <p:cNvSpPr txBox="1"/>
            <p:nvPr/>
          </p:nvSpPr>
          <p:spPr>
            <a:xfrm>
              <a:off x="1754154" y="4209307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1F35F9-D855-433F-A7B2-5E3771C43C72}"/>
              </a:ext>
            </a:extLst>
          </p:cNvPr>
          <p:cNvGrpSpPr/>
          <p:nvPr/>
        </p:nvGrpSpPr>
        <p:grpSpPr>
          <a:xfrm>
            <a:off x="6929536" y="4226767"/>
            <a:ext cx="5262465" cy="2631233"/>
            <a:chOff x="6929536" y="4226767"/>
            <a:chExt cx="5262465" cy="263123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A6F3CDA-2D53-434E-9F4B-6B18C031E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9536" y="4226767"/>
              <a:ext cx="5262465" cy="2631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2B0BB5-6E8C-4D38-8554-DEF6EE33A105}"/>
                </a:ext>
              </a:extLst>
            </p:cNvPr>
            <p:cNvSpPr txBox="1"/>
            <p:nvPr/>
          </p:nvSpPr>
          <p:spPr>
            <a:xfrm>
              <a:off x="7436497" y="4888192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5AE423-EFDE-4C14-A6B1-4AE3845637EB}"/>
                </a:ext>
              </a:extLst>
            </p:cNvPr>
            <p:cNvSpPr txBox="1"/>
            <p:nvPr/>
          </p:nvSpPr>
          <p:spPr>
            <a:xfrm>
              <a:off x="8425542" y="4898844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002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611345"/>
            <a:ext cx="12208845" cy="3252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GFSv16 Real-time Wins</a:t>
            </a:r>
          </a:p>
          <a:p>
            <a:pPr marL="0" lvl="2" algn="ctr" defTabSz="609570"/>
            <a:endParaRPr lang="en-US" sz="4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Douglas (July 2020)</a:t>
            </a:r>
          </a:p>
          <a:p>
            <a:pPr marL="0" lvl="2" algn="ctr" defTabSz="609570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Hurricane Isaias (July/Aug 2020)</a:t>
            </a:r>
          </a:p>
          <a:p>
            <a:pPr marL="0" lvl="2" algn="ctr" defTabSz="609570"/>
            <a:endParaRPr lang="en-US" sz="2933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70" lvl="2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				 			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7DEFC-63D2-40EB-B7C0-415FFDED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9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07379"/>
            <a:ext cx="55175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09570"/>
            <a:r>
              <a:rPr lang="en-US" sz="2400" b="1" dirty="0">
                <a:solidFill>
                  <a:prstClr val="black"/>
                </a:solidFill>
                <a:latin typeface="Arial"/>
                <a:cs typeface="Arial"/>
              </a:rPr>
              <a:t>North Atlantic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Hurricane Florence (Sep 2018)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Hurricane Michael (Oct 2018)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Hurricane Barry (July 2019) </a:t>
            </a:r>
          </a:p>
          <a:p>
            <a:pPr marL="609569" lvl="2" algn="ctr" defTabSz="609570"/>
            <a:r>
              <a:rPr lang="fr-FR" sz="2400" dirty="0">
                <a:solidFill>
                  <a:srgbClr val="0000FF"/>
                </a:solidFill>
                <a:latin typeface="Arial"/>
                <a:cs typeface="Arial"/>
              </a:rPr>
              <a:t>Hurricane Dorian (</a:t>
            </a:r>
            <a:r>
              <a:rPr lang="fr-FR" sz="2400" dirty="0" err="1">
                <a:solidFill>
                  <a:srgbClr val="0000FF"/>
                </a:solidFill>
                <a:latin typeface="Arial"/>
                <a:cs typeface="Arial"/>
              </a:rPr>
              <a:t>Aug</a:t>
            </a:r>
            <a:r>
              <a:rPr lang="fr-FR" sz="2400" dirty="0">
                <a:solidFill>
                  <a:srgbClr val="0000FF"/>
                </a:solidFill>
                <a:latin typeface="Arial"/>
                <a:cs typeface="Arial"/>
              </a:rPr>
              <a:t>/Sep 2019)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Hurricane Humberto (Sep 2019) 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Tropical Storm Imelda (Sep 2019)</a:t>
            </a:r>
          </a:p>
          <a:p>
            <a:pPr marL="609569" lvl="2" algn="ctr" defTabSz="609570"/>
            <a:r>
              <a:rPr lang="sv-SE" sz="2400" dirty="0">
                <a:solidFill>
                  <a:srgbClr val="0000FF"/>
                </a:solidFill>
                <a:latin typeface="Arial"/>
                <a:cs typeface="Arial"/>
              </a:rPr>
              <a:t>Tropical Storm Karen (Sep 2019)</a:t>
            </a:r>
            <a:endParaRPr lang="sv-SE" sz="2400" b="1" dirty="0">
              <a:latin typeface="Arial"/>
              <a:cs typeface="Arial"/>
            </a:endParaRPr>
          </a:p>
          <a:p>
            <a:pPr marL="609569" lvl="2" algn="ctr" defTabSz="609570"/>
            <a:r>
              <a:rPr lang="it-IT" sz="2400" dirty="0">
                <a:solidFill>
                  <a:srgbClr val="0000FF"/>
                </a:solidFill>
                <a:latin typeface="Arial"/>
                <a:cs typeface="Arial"/>
              </a:rPr>
              <a:t>Hurricane Lorenzo (Sep/Oct 2019) 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Tropical Storm Nestor (Oct 2019) 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Tropical Storm Olga (Oct 2019)</a:t>
            </a:r>
            <a:endParaRPr lang="it-IT" sz="2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558913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Retrospectives: TC Case Studies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9338C5-CC00-4A16-969C-E9BA9832CA9B}"/>
              </a:ext>
            </a:extLst>
          </p:cNvPr>
          <p:cNvSpPr/>
          <p:nvPr/>
        </p:nvSpPr>
        <p:spPr>
          <a:xfrm>
            <a:off x="5723292" y="1504804"/>
            <a:ext cx="60286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09570"/>
            <a:r>
              <a:rPr lang="en-US" sz="2400" b="1" dirty="0">
                <a:solidFill>
                  <a:prstClr val="black"/>
                </a:solidFill>
                <a:latin typeface="Arial"/>
                <a:cs typeface="Arial"/>
              </a:rPr>
              <a:t>East Pacific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Hurricane Barbara (June/July 2019)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TCs Erick and Flossie (July/Aug 2019)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Hurricane Juliette (Aug/Sep 2019)</a:t>
            </a:r>
          </a:p>
          <a:p>
            <a:pPr marL="609569" lvl="2" algn="ctr" defTabSz="609570"/>
            <a:r>
              <a:rPr lang="fr-FR" sz="2400" dirty="0">
                <a:solidFill>
                  <a:srgbClr val="0000FF"/>
                </a:solidFill>
                <a:latin typeface="Arial"/>
                <a:cs typeface="Arial"/>
              </a:rPr>
              <a:t>Hurricane Kiko (Sep 2019)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Hurricane Lorena (Sep 2019)</a:t>
            </a:r>
          </a:p>
          <a:p>
            <a:pPr marL="609569" lvl="2" algn="ctr" defTabSz="609570"/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69" lvl="2" algn="ctr" defTabSz="609570"/>
            <a:r>
              <a:rPr lang="sv-SE" sz="2400" b="1" dirty="0">
                <a:latin typeface="Arial"/>
                <a:cs typeface="Arial"/>
              </a:rPr>
              <a:t>South Pacific</a:t>
            </a:r>
          </a:p>
          <a:p>
            <a:pPr marL="609569" lvl="2" algn="ctr" defTabSz="609570"/>
            <a:r>
              <a:rPr lang="it-IT" sz="2400" dirty="0">
                <a:solidFill>
                  <a:srgbClr val="0000FF"/>
                </a:solidFill>
                <a:latin typeface="Arial"/>
                <a:cs typeface="Arial"/>
              </a:rPr>
              <a:t>Tropical Cyclone Sarai (Dec 2019)</a:t>
            </a:r>
          </a:p>
          <a:p>
            <a:pPr marL="609569" lvl="2"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Tropical Cyclone Vicky (Feb 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48A85-9EB6-460F-9EA3-705D6FAB3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41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3869" y="1565914"/>
            <a:ext cx="5268131" cy="304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correctly had Isaias tracking along the East Coast while GFSv15 did not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GFSv15 had an incorrect indication of a TC along the Florida Gulf Coast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This was observed in other forecast hours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2766" y="237736"/>
            <a:ext cx="36303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Isaias (2020)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983B1-67C9-42FE-BBE7-8313F3451D3D}"/>
              </a:ext>
            </a:extLst>
          </p:cNvPr>
          <p:cNvSpPr txBox="1"/>
          <p:nvPr/>
        </p:nvSpPr>
        <p:spPr>
          <a:xfrm>
            <a:off x="6764694" y="906937"/>
            <a:ext cx="5427305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00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7/29/2020 (F144-F156)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81BAD-1728-4717-8E2C-DB143916CD6B}"/>
              </a:ext>
            </a:extLst>
          </p:cNvPr>
          <p:cNvGrpSpPr/>
          <p:nvPr/>
        </p:nvGrpSpPr>
        <p:grpSpPr>
          <a:xfrm>
            <a:off x="688270" y="531845"/>
            <a:ext cx="5731511" cy="6189631"/>
            <a:chOff x="688270" y="531845"/>
            <a:chExt cx="5731511" cy="6189631"/>
          </a:xfrm>
        </p:grpSpPr>
        <p:pic>
          <p:nvPicPr>
            <p:cNvPr id="7" name="Picture 6" descr="A close up of a map&#10;&#10;Description automatically generated">
              <a:extLst>
                <a:ext uri="{FF2B5EF4-FFF2-40B4-BE49-F238E27FC236}">
                  <a16:creationId xmlns:a16="http://schemas.microsoft.com/office/drawing/2014/main" id="{1B29F88C-FE4C-481A-8EAF-BBD809146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03" y="531845"/>
              <a:ext cx="5728178" cy="618963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379772-C512-4698-B950-B341A3BDE8B5}"/>
                </a:ext>
              </a:extLst>
            </p:cNvPr>
            <p:cNvSpPr txBox="1"/>
            <p:nvPr/>
          </p:nvSpPr>
          <p:spPr>
            <a:xfrm>
              <a:off x="688270" y="61402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59281-D7FF-4644-B472-550AF3F1FF59}"/>
                </a:ext>
              </a:extLst>
            </p:cNvPr>
            <p:cNvSpPr txBox="1"/>
            <p:nvPr/>
          </p:nvSpPr>
          <p:spPr>
            <a:xfrm>
              <a:off x="3553866" y="61402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23BC4-62EA-4202-AB9A-78E0687F1B5D}"/>
                </a:ext>
              </a:extLst>
            </p:cNvPr>
            <p:cNvSpPr txBox="1"/>
            <p:nvPr/>
          </p:nvSpPr>
          <p:spPr>
            <a:xfrm>
              <a:off x="3553866" y="375360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6265E0-6039-4748-9184-6CE7CECF1BC4}"/>
                </a:ext>
              </a:extLst>
            </p:cNvPr>
            <p:cNvSpPr txBox="1"/>
            <p:nvPr/>
          </p:nvSpPr>
          <p:spPr>
            <a:xfrm>
              <a:off x="688270" y="3753600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C220E3-2BC7-4285-9D6A-1A393607E3A3}"/>
              </a:ext>
            </a:extLst>
          </p:cNvPr>
          <p:cNvGrpSpPr/>
          <p:nvPr/>
        </p:nvGrpSpPr>
        <p:grpSpPr>
          <a:xfrm>
            <a:off x="684937" y="531845"/>
            <a:ext cx="5731511" cy="6189631"/>
            <a:chOff x="684937" y="531845"/>
            <a:chExt cx="5731511" cy="6189631"/>
          </a:xfrm>
        </p:grpSpPr>
        <p:pic>
          <p:nvPicPr>
            <p:cNvPr id="10" name="Picture 9" descr="A close up of a map&#10;&#10;Description automatically generated">
              <a:extLst>
                <a:ext uri="{FF2B5EF4-FFF2-40B4-BE49-F238E27FC236}">
                  <a16:creationId xmlns:a16="http://schemas.microsoft.com/office/drawing/2014/main" id="{B586B120-FEF2-4BDE-B01F-E41DBEE6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70" y="531845"/>
              <a:ext cx="5728178" cy="618963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13FF43-3987-4836-98D9-668D56F3E1F9}"/>
                </a:ext>
              </a:extLst>
            </p:cNvPr>
            <p:cNvSpPr txBox="1"/>
            <p:nvPr/>
          </p:nvSpPr>
          <p:spPr>
            <a:xfrm>
              <a:off x="688270" y="61402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6DF37F-26C7-41D2-9046-DD425B6E3E94}"/>
                </a:ext>
              </a:extLst>
            </p:cNvPr>
            <p:cNvSpPr txBox="1"/>
            <p:nvPr/>
          </p:nvSpPr>
          <p:spPr>
            <a:xfrm>
              <a:off x="3567489" y="61402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6A0ECA-467A-40E6-9346-BA05FA187F1F}"/>
                </a:ext>
              </a:extLst>
            </p:cNvPr>
            <p:cNvSpPr txBox="1"/>
            <p:nvPr/>
          </p:nvSpPr>
          <p:spPr>
            <a:xfrm>
              <a:off x="3567489" y="375360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9A9897-D368-43C8-8FFE-ACD441673F09}"/>
                </a:ext>
              </a:extLst>
            </p:cNvPr>
            <p:cNvSpPr txBox="1"/>
            <p:nvPr/>
          </p:nvSpPr>
          <p:spPr>
            <a:xfrm>
              <a:off x="684937" y="3753600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6C5BFB4-23E5-47D1-A818-FBC2EB5ABD45}"/>
              </a:ext>
            </a:extLst>
          </p:cNvPr>
          <p:cNvGrpSpPr/>
          <p:nvPr/>
        </p:nvGrpSpPr>
        <p:grpSpPr>
          <a:xfrm>
            <a:off x="684937" y="530123"/>
            <a:ext cx="5738177" cy="6189632"/>
            <a:chOff x="684937" y="530123"/>
            <a:chExt cx="5738177" cy="6189632"/>
          </a:xfrm>
        </p:grpSpPr>
        <p:pic>
          <p:nvPicPr>
            <p:cNvPr id="30" name="Picture 29" descr="A close up of a map&#10;&#10;Description automatically generated">
              <a:extLst>
                <a:ext uri="{FF2B5EF4-FFF2-40B4-BE49-F238E27FC236}">
                  <a16:creationId xmlns:a16="http://schemas.microsoft.com/office/drawing/2014/main" id="{FE48A9BC-8C2F-42C6-B6D1-2BE5DE0CC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35" y="530123"/>
              <a:ext cx="5728179" cy="61896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11F68D4-130D-4310-B0D0-2146D68AF111}"/>
                </a:ext>
              </a:extLst>
            </p:cNvPr>
            <p:cNvSpPr txBox="1"/>
            <p:nvPr/>
          </p:nvSpPr>
          <p:spPr>
            <a:xfrm>
              <a:off x="684937" y="63268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3BEC0E-134E-46E4-97F8-B8AABCB8DC0D}"/>
                </a:ext>
              </a:extLst>
            </p:cNvPr>
            <p:cNvSpPr txBox="1"/>
            <p:nvPr/>
          </p:nvSpPr>
          <p:spPr>
            <a:xfrm>
              <a:off x="3581112" y="63268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223EBC-407D-4E64-8D65-C6D8CA2BADF8}"/>
                </a:ext>
              </a:extLst>
            </p:cNvPr>
            <p:cNvSpPr txBox="1"/>
            <p:nvPr/>
          </p:nvSpPr>
          <p:spPr>
            <a:xfrm>
              <a:off x="3581112" y="377226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A9F9680-7AD2-4BF9-96DB-301FAC43880F}"/>
                </a:ext>
              </a:extLst>
            </p:cNvPr>
            <p:cNvSpPr txBox="1"/>
            <p:nvPr/>
          </p:nvSpPr>
          <p:spPr>
            <a:xfrm>
              <a:off x="691748" y="3772261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C08097-2058-4DEB-8CF0-AE05FBFF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7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611345"/>
            <a:ext cx="12208845" cy="4236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GFSv15 Wins</a:t>
            </a:r>
          </a:p>
          <a:p>
            <a:pPr marL="0" lvl="2" algn="ctr" defTabSz="609570"/>
            <a:endParaRPr lang="en-US" sz="4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lvl="2" algn="ctr" defTabSz="609570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Hurricane Barbara (June/July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TCs Erick and Flossie (July/Aug 2019)</a:t>
            </a:r>
            <a:r>
              <a:rPr lang="en-US" sz="3200" u="sng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</a:t>
            </a:r>
            <a:r>
              <a:rPr lang="en-US" sz="3200" dirty="0" err="1">
                <a:solidFill>
                  <a:srgbClr val="0000FF"/>
                </a:solidFill>
                <a:latin typeface="Arial"/>
                <a:cs typeface="Arial"/>
              </a:rPr>
              <a:t>Kiko</a:t>
            </a:r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Lorenzo (Oct 2019)</a:t>
            </a:r>
          </a:p>
          <a:p>
            <a:pPr marL="0" lvl="2" algn="ctr" defTabSz="609570"/>
            <a:endParaRPr lang="en-US" sz="2933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70" lvl="2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				 			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B35A3A-B128-4F42-A573-9790242B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5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3869" y="1651271"/>
            <a:ext cx="5268131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was slower with Barbara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than GFSv15 and Best Track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(kept it further east)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2766" y="237736"/>
            <a:ext cx="36303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Barbara (2019)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983B1-67C9-42FE-BBE7-8313F3451D3D}"/>
              </a:ext>
            </a:extLst>
          </p:cNvPr>
          <p:cNvSpPr txBox="1"/>
          <p:nvPr/>
        </p:nvSpPr>
        <p:spPr>
          <a:xfrm>
            <a:off x="7188999" y="1002075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00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/29/2019 (F120)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B89868-96F2-403B-95F3-1AA15D0C0501}"/>
              </a:ext>
            </a:extLst>
          </p:cNvPr>
          <p:cNvGrpSpPr/>
          <p:nvPr/>
        </p:nvGrpSpPr>
        <p:grpSpPr>
          <a:xfrm>
            <a:off x="0" y="989045"/>
            <a:ext cx="6923869" cy="5176374"/>
            <a:chOff x="0" y="989045"/>
            <a:chExt cx="6923869" cy="51763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B370292-26A6-4154-94EC-469F823F6B58}"/>
                </a:ext>
              </a:extLst>
            </p:cNvPr>
            <p:cNvGrpSpPr/>
            <p:nvPr/>
          </p:nvGrpSpPr>
          <p:grpSpPr>
            <a:xfrm>
              <a:off x="1" y="989045"/>
              <a:ext cx="6923868" cy="5176374"/>
              <a:chOff x="1" y="542558"/>
              <a:chExt cx="7258992" cy="5622861"/>
            </a:xfrm>
          </p:grpSpPr>
          <p:pic>
            <p:nvPicPr>
              <p:cNvPr id="4" name="Picture 3" descr="gfs_epactc_slp_Barbara2019_20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542558"/>
                <a:ext cx="7258992" cy="5622861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>
              <a:xfrm rot="585861">
                <a:off x="529935" y="4392837"/>
                <a:ext cx="1184700" cy="992003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 rot="585861">
                <a:off x="3988179" y="4392837"/>
                <a:ext cx="1184700" cy="992003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B7D2CC-43F2-465E-A322-7914C7246840}"/>
                </a:ext>
              </a:extLst>
            </p:cNvPr>
            <p:cNvSpPr txBox="1"/>
            <p:nvPr/>
          </p:nvSpPr>
          <p:spPr>
            <a:xfrm>
              <a:off x="0" y="282025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E1F810-9519-498E-8629-CA856B155084}"/>
                </a:ext>
              </a:extLst>
            </p:cNvPr>
            <p:cNvSpPr txBox="1"/>
            <p:nvPr/>
          </p:nvSpPr>
          <p:spPr>
            <a:xfrm>
              <a:off x="3498629" y="2820256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FB4B5C-22C4-496D-9D66-E9AF49FC1431}"/>
                </a:ext>
              </a:extLst>
            </p:cNvPr>
            <p:cNvSpPr txBox="1"/>
            <p:nvPr/>
          </p:nvSpPr>
          <p:spPr>
            <a:xfrm>
              <a:off x="3498629" y="5445760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3CA8C9-78EB-4B3E-9FBF-5E0DA005B4BB}"/>
                </a:ext>
              </a:extLst>
            </p:cNvPr>
            <p:cNvSpPr txBox="1"/>
            <p:nvPr/>
          </p:nvSpPr>
          <p:spPr>
            <a:xfrm>
              <a:off x="0" y="5445760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E5CFE7-3017-407F-9409-8A003C254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2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3869" y="1348172"/>
            <a:ext cx="5268131" cy="541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was slower with Barbara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than GFSv15 and Best Track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(kept it further east)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incorrectly brought a stronger TC toward Hawaii for several forecast cycles (also still too slow/east)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has higher intensity errors than GFSv15 for most forecast hours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has worse track errors, consistent with being too slow 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and far east in most forecast cycles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/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2766" y="219641"/>
            <a:ext cx="36303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Barbara (2019)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069F41-9B92-4ED5-BDA9-F1306F689286}"/>
              </a:ext>
            </a:extLst>
          </p:cNvPr>
          <p:cNvGrpSpPr/>
          <p:nvPr/>
        </p:nvGrpSpPr>
        <p:grpSpPr>
          <a:xfrm>
            <a:off x="0" y="0"/>
            <a:ext cx="6923871" cy="6858000"/>
            <a:chOff x="0" y="0"/>
            <a:chExt cx="6923871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96065"/>
              <a:ext cx="6923871" cy="3461935"/>
            </a:xfrm>
            <a:prstGeom prst="rect">
              <a:avLst/>
            </a:prstGeom>
          </p:spPr>
        </p:pic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0663A282-347E-476F-B4AA-B12A30C94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23869" cy="346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B1B629-4FEF-4290-B4A9-FF619CACCFEB}"/>
                </a:ext>
              </a:extLst>
            </p:cNvPr>
            <p:cNvSpPr txBox="1"/>
            <p:nvPr/>
          </p:nvSpPr>
          <p:spPr>
            <a:xfrm>
              <a:off x="699795" y="774436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F4B55E-2424-46F2-997E-24AEC5FC9CE6}"/>
                </a:ext>
              </a:extLst>
            </p:cNvPr>
            <p:cNvSpPr txBox="1"/>
            <p:nvPr/>
          </p:nvSpPr>
          <p:spPr>
            <a:xfrm>
              <a:off x="1688840" y="785088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41F5C4-B3D6-4AD7-8C51-9AB970E9B97C}"/>
                </a:ext>
              </a:extLst>
            </p:cNvPr>
            <p:cNvSpPr txBox="1"/>
            <p:nvPr/>
          </p:nvSpPr>
          <p:spPr>
            <a:xfrm>
              <a:off x="699795" y="4170501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C3A8F3-CDB4-4C1D-8A37-510888E954BA}"/>
                </a:ext>
              </a:extLst>
            </p:cNvPr>
            <p:cNvSpPr txBox="1"/>
            <p:nvPr/>
          </p:nvSpPr>
          <p:spPr>
            <a:xfrm>
              <a:off x="1688840" y="4181153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A5BCF-E51D-43C6-BEE4-7E86C73C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42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611345"/>
            <a:ext cx="12208845" cy="4236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GFSv15 Wins</a:t>
            </a:r>
          </a:p>
          <a:p>
            <a:pPr marL="0" lvl="2" algn="ctr" defTabSz="609570"/>
            <a:endParaRPr lang="en-US" sz="4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Barbara (June/July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TCs Erick and Flossie (July/Aug 2019)</a:t>
            </a:r>
            <a:r>
              <a:rPr lang="en-US" sz="3200" u="sng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2" algn="ctr" defTabSz="609570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Hurricane </a:t>
            </a:r>
            <a:r>
              <a:rPr lang="en-US" sz="3200" b="1" dirty="0" err="1">
                <a:solidFill>
                  <a:srgbClr val="0000FF"/>
                </a:solidFill>
                <a:latin typeface="Arial"/>
                <a:cs typeface="Arial"/>
              </a:rPr>
              <a:t>Kiko</a:t>
            </a:r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Lorenzo (Oct 2019)</a:t>
            </a:r>
          </a:p>
          <a:p>
            <a:pPr marL="0" lvl="2" algn="ctr" defTabSz="609570"/>
            <a:endParaRPr lang="en-US" sz="2933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70" lvl="2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				 			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EC76E-6583-493C-9945-232D4832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79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C67A059-D2FD-40F8-B663-9DA8D8AC13A3}"/>
              </a:ext>
            </a:extLst>
          </p:cNvPr>
          <p:cNvGrpSpPr/>
          <p:nvPr/>
        </p:nvGrpSpPr>
        <p:grpSpPr>
          <a:xfrm>
            <a:off x="-20145" y="17601"/>
            <a:ext cx="6799195" cy="5251120"/>
            <a:chOff x="-20145" y="17601"/>
            <a:chExt cx="6799195" cy="525112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8D9A38A-8BAF-4248-A0E8-186511470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601"/>
              <a:ext cx="6779050" cy="525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0EAAB07-BF6D-40BF-AF78-2E87B5DE2224}"/>
                </a:ext>
              </a:extLst>
            </p:cNvPr>
            <p:cNvSpPr/>
            <p:nvPr/>
          </p:nvSpPr>
          <p:spPr>
            <a:xfrm>
              <a:off x="3862873" y="821094"/>
              <a:ext cx="587829" cy="6064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F12377-0AEA-4768-BC6D-6FFBD6CEDBD9}"/>
                </a:ext>
              </a:extLst>
            </p:cNvPr>
            <p:cNvSpPr/>
            <p:nvPr/>
          </p:nvSpPr>
          <p:spPr>
            <a:xfrm>
              <a:off x="394774" y="814874"/>
              <a:ext cx="587829" cy="6064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7B938E-B7B3-41F1-8766-F6756D9AC686}"/>
                </a:ext>
              </a:extLst>
            </p:cNvPr>
            <p:cNvSpPr/>
            <p:nvPr/>
          </p:nvSpPr>
          <p:spPr>
            <a:xfrm>
              <a:off x="3862873" y="3526956"/>
              <a:ext cx="587829" cy="6064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61AFC7-7CD4-4989-BA32-3256AF86FC83}"/>
                </a:ext>
              </a:extLst>
            </p:cNvPr>
            <p:cNvSpPr txBox="1"/>
            <p:nvPr/>
          </p:nvSpPr>
          <p:spPr>
            <a:xfrm>
              <a:off x="-20145" y="11717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05CA19-FDA4-4713-AB8E-7C01772DAB88}"/>
                </a:ext>
              </a:extLst>
            </p:cNvPr>
            <p:cNvSpPr txBox="1"/>
            <p:nvPr/>
          </p:nvSpPr>
          <p:spPr>
            <a:xfrm>
              <a:off x="3387659" y="117175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E32FF4-A2F6-46D3-B8CF-173A3778B82F}"/>
                </a:ext>
              </a:extLst>
            </p:cNvPr>
            <p:cNvSpPr txBox="1"/>
            <p:nvPr/>
          </p:nvSpPr>
          <p:spPr>
            <a:xfrm>
              <a:off x="3415651" y="280698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B61068-4B09-423A-A069-873E8B067A12}"/>
                </a:ext>
              </a:extLst>
            </p:cNvPr>
            <p:cNvSpPr txBox="1"/>
            <p:nvPr/>
          </p:nvSpPr>
          <p:spPr>
            <a:xfrm>
              <a:off x="-20145" y="2806988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269308-3DF0-8A46-B745-06D97CF48265}"/>
              </a:ext>
            </a:extLst>
          </p:cNvPr>
          <p:cNvSpPr txBox="1"/>
          <p:nvPr/>
        </p:nvSpPr>
        <p:spPr>
          <a:xfrm>
            <a:off x="7747338" y="117175"/>
            <a:ext cx="3626978" cy="58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036"/>
            <a:r>
              <a:rPr lang="en-US" sz="3197" b="1" dirty="0">
                <a:solidFill>
                  <a:srgbClr val="FF0000"/>
                </a:solidFill>
                <a:latin typeface="Arial"/>
                <a:cs typeface="Arial"/>
              </a:rPr>
              <a:t>Kiko (2019)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072E6B-C097-484B-BEB6-A5B330D67AEB}"/>
              </a:ext>
            </a:extLst>
          </p:cNvPr>
          <p:cNvSpPr txBox="1"/>
          <p:nvPr/>
        </p:nvSpPr>
        <p:spPr>
          <a:xfrm>
            <a:off x="6779050" y="1613264"/>
            <a:ext cx="5397941" cy="238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648" indent="-380648" defTabSz="609036">
              <a:buFont typeface="Arial"/>
              <a:buChar char="•"/>
            </a:pPr>
            <a:r>
              <a:rPr lang="en-US" sz="2131" dirty="0">
                <a:solidFill>
                  <a:prstClr val="black"/>
                </a:solidFill>
                <a:latin typeface="Arial"/>
                <a:cs typeface="Arial"/>
              </a:rPr>
              <a:t>After </a:t>
            </a:r>
            <a:r>
              <a:rPr lang="en-US" sz="2131" dirty="0" err="1">
                <a:solidFill>
                  <a:prstClr val="black"/>
                </a:solidFill>
                <a:latin typeface="Arial"/>
                <a:cs typeface="Arial"/>
              </a:rPr>
              <a:t>Kiko’s</a:t>
            </a:r>
            <a:r>
              <a:rPr lang="en-US" sz="2131" dirty="0">
                <a:solidFill>
                  <a:prstClr val="black"/>
                </a:solidFill>
                <a:latin typeface="Arial"/>
                <a:cs typeface="Arial"/>
              </a:rPr>
              <a:t> peak intensity (12z 15 Sep), GFSv16 was too strong compared to GFSv15 and analysis, leading to worse intensity errors in the medium range (not 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2130" dirty="0">
                <a:latin typeface="Arial"/>
                <a:cs typeface="Arial"/>
              </a:rPr>
              <a:t>tatistically </a:t>
            </a:r>
            <a:r>
              <a:rPr lang="en-US" sz="2131" dirty="0">
                <a:solidFill>
                  <a:prstClr val="black"/>
                </a:solidFill>
                <a:latin typeface="Arial"/>
                <a:cs typeface="Arial"/>
              </a:rPr>
              <a:t>significant)</a:t>
            </a:r>
          </a:p>
          <a:p>
            <a:pPr marL="380648" indent="-380648" defTabSz="609036">
              <a:buFont typeface="Arial"/>
              <a:buChar char="•"/>
            </a:pPr>
            <a:r>
              <a:rPr lang="en-US" sz="2130" dirty="0">
                <a:latin typeface="Arial"/>
                <a:cs typeface="Arial"/>
              </a:rPr>
              <a:t>Statistically significantly higher track errors in GFSv16 at F30-F78</a:t>
            </a: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3476E-A088-4490-87DE-F80A5F784CDB}"/>
              </a:ext>
            </a:extLst>
          </p:cNvPr>
          <p:cNvSpPr txBox="1"/>
          <p:nvPr/>
        </p:nvSpPr>
        <p:spPr>
          <a:xfrm>
            <a:off x="7188999" y="1002075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12Z 9/16/2019 (F96)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97B9C9-E722-42D3-93DD-BA16099F701A}"/>
              </a:ext>
            </a:extLst>
          </p:cNvPr>
          <p:cNvGrpSpPr/>
          <p:nvPr/>
        </p:nvGrpSpPr>
        <p:grpSpPr>
          <a:xfrm>
            <a:off x="688689" y="4154345"/>
            <a:ext cx="5407311" cy="2703655"/>
            <a:chOff x="688689" y="4154345"/>
            <a:chExt cx="5407311" cy="27036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972059-63DC-AB41-8B19-DE356C67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689" y="4154345"/>
              <a:ext cx="5407311" cy="270365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D949DB-7D9E-41E5-84D2-D601E704166C}"/>
                </a:ext>
              </a:extLst>
            </p:cNvPr>
            <p:cNvSpPr txBox="1"/>
            <p:nvPr/>
          </p:nvSpPr>
          <p:spPr>
            <a:xfrm>
              <a:off x="3613009" y="4674008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CA4E48-30D6-4FAC-AFA2-0B4F445426B7}"/>
                </a:ext>
              </a:extLst>
            </p:cNvPr>
            <p:cNvSpPr txBox="1"/>
            <p:nvPr/>
          </p:nvSpPr>
          <p:spPr>
            <a:xfrm>
              <a:off x="4602054" y="4684660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4B47B4-7DA4-4802-920B-F614F7D80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z="1600" smtClean="0"/>
              <a:t>35</a:t>
            </a:fld>
            <a:endParaRPr lang="en-US" sz="1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9FC1DF-D44B-4AE6-B1AE-DEF9FB277164}"/>
              </a:ext>
            </a:extLst>
          </p:cNvPr>
          <p:cNvGrpSpPr/>
          <p:nvPr/>
        </p:nvGrpSpPr>
        <p:grpSpPr>
          <a:xfrm>
            <a:off x="6784690" y="4144588"/>
            <a:ext cx="5407310" cy="2703655"/>
            <a:chOff x="6784690" y="4144588"/>
            <a:chExt cx="5407310" cy="270365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BAD134-1FA9-4FB7-A86C-5F87686F6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4690" y="4144588"/>
              <a:ext cx="5407310" cy="27036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E8BBD6-DEAB-4C34-91F9-27DF493BAF4F}"/>
                </a:ext>
              </a:extLst>
            </p:cNvPr>
            <p:cNvSpPr txBox="1"/>
            <p:nvPr/>
          </p:nvSpPr>
          <p:spPr>
            <a:xfrm>
              <a:off x="7273572" y="4713847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0533FC-B2BF-4011-BBCE-CF640E30816E}"/>
                </a:ext>
              </a:extLst>
            </p:cNvPr>
            <p:cNvSpPr txBox="1"/>
            <p:nvPr/>
          </p:nvSpPr>
          <p:spPr>
            <a:xfrm>
              <a:off x="8262617" y="4724499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343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611345"/>
            <a:ext cx="12208845" cy="4236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GFSv15 Wins</a:t>
            </a:r>
          </a:p>
          <a:p>
            <a:pPr marL="0" lvl="2" algn="ctr" defTabSz="609570"/>
            <a:endParaRPr lang="en-US" sz="4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Barbara (June/July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TCs Erick and Flossie (July/Aug 2019)</a:t>
            </a:r>
            <a:r>
              <a:rPr lang="en-US" sz="3200" u="sng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</a:t>
            </a:r>
            <a:r>
              <a:rPr lang="en-US" sz="3200" dirty="0" err="1">
                <a:solidFill>
                  <a:srgbClr val="0000FF"/>
                </a:solidFill>
                <a:latin typeface="Arial"/>
                <a:cs typeface="Arial"/>
              </a:rPr>
              <a:t>Kiko</a:t>
            </a:r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 (Sep 2019)</a:t>
            </a:r>
          </a:p>
          <a:p>
            <a:pPr marL="0" lvl="2" algn="ctr" defTabSz="609570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Hurricane Lorenzo (Oct 2019)</a:t>
            </a:r>
          </a:p>
          <a:p>
            <a:pPr marL="0" lvl="2" algn="ctr" defTabSz="609570"/>
            <a:endParaRPr lang="en-US" sz="2933" dirty="0">
              <a:solidFill>
                <a:srgbClr val="0000FF"/>
              </a:solidFill>
              <a:latin typeface="Arial"/>
              <a:cs typeface="Arial"/>
            </a:endParaRPr>
          </a:p>
          <a:p>
            <a:pPr marL="609570" lvl="2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				 			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A12BD-7C2D-4E11-9CCE-4AF2B15C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49F3A-E9DD-954D-A82D-8033A5C81BC7}" type="slidenum">
              <a:rPr lang="en-US" sz="1600" smtClean="0"/>
              <a:t>36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5695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6761" y="1576626"/>
            <a:ext cx="5268131" cy="271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recurved Lorenzo too 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early, and approached Ireland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faster than GFSv15/Best Track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for multiple cycles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Total precipitation fields highlighted this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early </a:t>
            </a:r>
            <a:r>
              <a:rPr lang="en-US" sz="2130" dirty="0" err="1">
                <a:solidFill>
                  <a:prstClr val="black"/>
                </a:solidFill>
                <a:latin typeface="Arial"/>
                <a:cs typeface="Arial"/>
              </a:rPr>
              <a:t>recurvature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 and faster motion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5658" y="210311"/>
            <a:ext cx="36303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Lorenzo (2019)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EBCD2-7C16-45BE-B571-B389644CFF61}"/>
              </a:ext>
            </a:extLst>
          </p:cNvPr>
          <p:cNvSpPr txBox="1"/>
          <p:nvPr/>
        </p:nvSpPr>
        <p:spPr>
          <a:xfrm>
            <a:off x="7188999" y="1002075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667" dirty="0">
                <a:solidFill>
                  <a:prstClr val="black"/>
                </a:solidFill>
                <a:latin typeface="Arial"/>
                <a:cs typeface="Arial"/>
              </a:rPr>
              <a:t>00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 9/25/2019 (F168)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AD9759-446F-44CE-946D-3D482F7F7DD9}"/>
              </a:ext>
            </a:extLst>
          </p:cNvPr>
          <p:cNvGrpSpPr/>
          <p:nvPr/>
        </p:nvGrpSpPr>
        <p:grpSpPr>
          <a:xfrm>
            <a:off x="800763" y="335903"/>
            <a:ext cx="5863761" cy="6385574"/>
            <a:chOff x="800763" y="664759"/>
            <a:chExt cx="5478739" cy="60567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63" y="664759"/>
              <a:ext cx="5478739" cy="60567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5A625-59E4-47B2-82AD-3E70CC73AFD9}"/>
                </a:ext>
              </a:extLst>
            </p:cNvPr>
            <p:cNvSpPr txBox="1"/>
            <p:nvPr/>
          </p:nvSpPr>
          <p:spPr>
            <a:xfrm>
              <a:off x="800763" y="291839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EB0215-6432-4CB8-84E6-D38C497DF2D9}"/>
                </a:ext>
              </a:extLst>
            </p:cNvPr>
            <p:cNvSpPr txBox="1"/>
            <p:nvPr/>
          </p:nvSpPr>
          <p:spPr>
            <a:xfrm>
              <a:off x="3540132" y="291839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3FA46-56D9-4290-95CE-D7416FE76230}"/>
                </a:ext>
              </a:extLst>
            </p:cNvPr>
            <p:cNvSpPr txBox="1"/>
            <p:nvPr/>
          </p:nvSpPr>
          <p:spPr>
            <a:xfrm>
              <a:off x="3540132" y="6003413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485B3E-4F67-4FD1-AC75-BD0FB22189BE}"/>
                </a:ext>
              </a:extLst>
            </p:cNvPr>
            <p:cNvSpPr txBox="1"/>
            <p:nvPr/>
          </p:nvSpPr>
          <p:spPr>
            <a:xfrm>
              <a:off x="800763" y="6003413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D509A9-BD2C-4255-9B17-F3184E2A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29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3869" y="1348173"/>
            <a:ext cx="5268131" cy="505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GFSv16 </a:t>
            </a:r>
            <a:r>
              <a:rPr lang="en-US" sz="2130" dirty="0" err="1">
                <a:solidFill>
                  <a:prstClr val="black"/>
                </a:solidFill>
                <a:latin typeface="Arial"/>
                <a:cs typeface="Arial"/>
              </a:rPr>
              <a:t>recurved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 Lorenzo too 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early, and approached Ireland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faster than GFSv15/Best Track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for multiple cycles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Total precipitation fields highlighted this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early </a:t>
            </a:r>
            <a:r>
              <a:rPr lang="en-US" sz="2130" dirty="0" err="1">
                <a:solidFill>
                  <a:prstClr val="black"/>
                </a:solidFill>
                <a:latin typeface="Arial"/>
                <a:cs typeface="Arial"/>
              </a:rPr>
              <a:t>recurvature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 &amp; faster motion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Numerous runs with an early</a:t>
            </a:r>
            <a:b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130" dirty="0" err="1">
                <a:solidFill>
                  <a:prstClr val="black"/>
                </a:solidFill>
                <a:latin typeface="Arial"/>
                <a:cs typeface="Arial"/>
              </a:rPr>
              <a:t>recurvature</a:t>
            </a: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 result in the worst track error differences of the TC retro cases</a:t>
            </a:r>
          </a:p>
          <a:p>
            <a:pPr marL="380990" indent="-380990" defTabSz="609585">
              <a:buFont typeface="Arial"/>
              <a:buChar char="•"/>
            </a:pPr>
            <a:endParaRPr lang="en-US" sz="213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90" indent="-380990" defTabSz="609585">
              <a:buFont typeface="Arial"/>
              <a:buChar char="•"/>
            </a:pPr>
            <a:r>
              <a:rPr lang="en-US" sz="2130" dirty="0">
                <a:solidFill>
                  <a:prstClr val="black"/>
                </a:solidFill>
                <a:latin typeface="Arial"/>
                <a:cs typeface="Arial"/>
              </a:rPr>
              <a:t>This case also has worse intensity errors for GFSv16 (significant at F156-F168)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2766" y="202591"/>
            <a:ext cx="36303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Lorenzo (2019)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AE76B1-6D8D-4831-91E0-9D19209617DA}"/>
              </a:ext>
            </a:extLst>
          </p:cNvPr>
          <p:cNvGrpSpPr/>
          <p:nvPr/>
        </p:nvGrpSpPr>
        <p:grpSpPr>
          <a:xfrm>
            <a:off x="0" y="1"/>
            <a:ext cx="6923869" cy="6817977"/>
            <a:chOff x="0" y="1"/>
            <a:chExt cx="6923869" cy="68179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56044"/>
              <a:ext cx="6923869" cy="3461934"/>
            </a:xfrm>
            <a:prstGeom prst="rect">
              <a:avLst/>
            </a:prstGeom>
          </p:spPr>
        </p:pic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F65FA2B7-1C2A-4D06-AEB6-72905368CF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6923869" cy="3461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6B4805-CC8E-4966-ADB6-8D25F742B7BA}"/>
                </a:ext>
              </a:extLst>
            </p:cNvPr>
            <p:cNvSpPr txBox="1"/>
            <p:nvPr/>
          </p:nvSpPr>
          <p:spPr>
            <a:xfrm>
              <a:off x="699795" y="774436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56855F7-9572-4093-968A-9110BEC39732}"/>
                </a:ext>
              </a:extLst>
            </p:cNvPr>
            <p:cNvSpPr txBox="1"/>
            <p:nvPr/>
          </p:nvSpPr>
          <p:spPr>
            <a:xfrm>
              <a:off x="1688840" y="785088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FB47CD-DCAB-4BC9-9538-F24F7DF78320}"/>
                </a:ext>
              </a:extLst>
            </p:cNvPr>
            <p:cNvSpPr txBox="1"/>
            <p:nvPr/>
          </p:nvSpPr>
          <p:spPr>
            <a:xfrm>
              <a:off x="699795" y="4247023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GFSv15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8D2921-BF01-4E78-B396-DA0F7CF05A1A}"/>
                </a:ext>
              </a:extLst>
            </p:cNvPr>
            <p:cNvSpPr txBox="1"/>
            <p:nvPr/>
          </p:nvSpPr>
          <p:spPr>
            <a:xfrm>
              <a:off x="1688840" y="4257675"/>
              <a:ext cx="989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GFSv16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9193CA-EE77-43EB-B2B0-9F27BE52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92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611344"/>
            <a:ext cx="1220884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Mixed Results</a:t>
            </a:r>
          </a:p>
          <a:p>
            <a:pPr marL="0" lvl="2" algn="ctr" defTabSz="609570"/>
            <a:endParaRPr lang="en-US" sz="4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lvl="2" algn="ctr" defTabSz="609570"/>
            <a:r>
              <a:rPr kumimoji="0" lang="sv-SE" sz="32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Hurricane Barry (July 2019)</a:t>
            </a:r>
          </a:p>
          <a:p>
            <a:pPr marL="0" lvl="2" algn="ctr" defTabSz="609570"/>
            <a:r>
              <a:rPr kumimoji="0" lang="sv-SE" sz="32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Tropical Storm Karen (Sep 2019)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lvl="2" algn="ctr" defTabSz="60957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Tropical Cyclone Sarai (Dec 2019)</a:t>
            </a:r>
          </a:p>
          <a:p>
            <a:pPr marL="0" lvl="2" algn="ctr" defTabSz="609570"/>
            <a:endParaRPr lang="en-US" sz="4000" b="1" u="sng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			</a:t>
            </a: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5BCC8-CD66-460D-8075-0BB0C5C2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22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27120"/>
            <a:ext cx="12208845" cy="128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09570"/>
            <a:r>
              <a:rPr lang="en-US" sz="2933" dirty="0">
                <a:solidFill>
                  <a:prstClr val="black"/>
                </a:solidFill>
                <a:latin typeface="Arial"/>
                <a:cs typeface="Arial"/>
                <a:hlinkClick r:id="rId2"/>
              </a:rPr>
              <a:t>https://www.emc.ncep.noaa.gov/users/meg/gfsv16/retros/</a:t>
            </a:r>
            <a:endParaRPr lang="en-US" sz="2933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90550" lvl="2" indent="-380981" defTabSz="609570">
              <a:buFont typeface="Arial"/>
              <a:buChar char="•"/>
            </a:pP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990550" lvl="2" indent="-380981" defTabSz="60957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558913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Retrospectives: Tropical Cyclones</a:t>
            </a:r>
          </a:p>
        </p:txBody>
      </p:sp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F5C4D87D-93AE-4319-9FE2-EAED8F72B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93" y="1859175"/>
            <a:ext cx="8448014" cy="49988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857AB-CFCF-4595-AD94-099A76BB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01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4" y="2143714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9E5DA8-CD77-410C-B89F-44530B35F937}"/>
              </a:ext>
            </a:extLst>
          </p:cNvPr>
          <p:cNvGrpSpPr/>
          <p:nvPr/>
        </p:nvGrpSpPr>
        <p:grpSpPr>
          <a:xfrm>
            <a:off x="-1" y="866055"/>
            <a:ext cx="7102949" cy="5991943"/>
            <a:chOff x="-1" y="866055"/>
            <a:chExt cx="7102949" cy="5991943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98DF0697-E979-4897-A37F-B580AC5CD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866055"/>
              <a:ext cx="7102949" cy="5991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0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51474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51474" y="61287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6145697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02949" y="24079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Sarai (2019)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48344" y="1024336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12Z 12/22/2019 (F114)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2521" y="1707855"/>
            <a:ext cx="4839477" cy="2133502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GFSv16 had a slower and more intense cyclone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From 00Z 12/20 to 00Z 12/23, GFSv16 had a slow bias </a:t>
            </a: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and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GFSv15 had a better TC location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95B26-5121-4954-AD14-CC861C9FE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40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5383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4" y="2143714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6AC2DA-3A5A-4E2A-8044-821B52801835}"/>
              </a:ext>
            </a:extLst>
          </p:cNvPr>
          <p:cNvGrpSpPr/>
          <p:nvPr/>
        </p:nvGrpSpPr>
        <p:grpSpPr>
          <a:xfrm>
            <a:off x="-2" y="856251"/>
            <a:ext cx="7102949" cy="5991943"/>
            <a:chOff x="-2" y="856251"/>
            <a:chExt cx="7102949" cy="5991943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5E5FD2F7-8457-4524-A04A-BE6DB710F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856251"/>
              <a:ext cx="7102949" cy="5991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0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51474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51474" y="61287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6145697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02949" y="24079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Sarai (2019)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48344" y="1024336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12Z 12/26/2019 (F90)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2521" y="1707855"/>
            <a:ext cx="4839477" cy="2461734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From 00Z 12/20 to 00Z 12/23, GFSv16 had a slow bias and GFSv15 had a better TC location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From 12Z 12/25 to 00Z 12/27, GFSv16 displayed a fast bias once Sarai passed Fiji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D6921-78CD-41AC-9F7C-A502C3E9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41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6012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4" y="2143714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D66B82-9E47-4721-B2D7-DB31B06B1FFF}"/>
              </a:ext>
            </a:extLst>
          </p:cNvPr>
          <p:cNvGrpSpPr/>
          <p:nvPr/>
        </p:nvGrpSpPr>
        <p:grpSpPr>
          <a:xfrm>
            <a:off x="-4" y="856251"/>
            <a:ext cx="7102949" cy="5991943"/>
            <a:chOff x="-4" y="856251"/>
            <a:chExt cx="7102949" cy="5991943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24B4114F-4AEB-41B6-B66F-DD5E06988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856251"/>
              <a:ext cx="7102949" cy="5991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0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51474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51474" y="612872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6145697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02949" y="24079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Sarai (2019)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48344" y="1024336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00Z 12/30/2019 (F72)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2521" y="1707855"/>
            <a:ext cx="4839477" cy="4102888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00Z 12/20 to 00Z 12/23, GFSv16 had a slow bias and GFSv15 had a better TC location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From 12Z 12/25 to 00Z 12/27, GFSv16 displayed a fast bias once Sarai passed Fiji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From 12Z 12/27 to 00Z 12/30, GFSv16 again displayed a slow bias compared to analysis (GFSv15 lagged even more)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790BF-BF17-4726-9654-E130178B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42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5283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25078" y="2891881"/>
            <a:ext cx="12208844" cy="190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1" lvl="1" indent="-380981" defTabSz="609570">
              <a:spcAft>
                <a:spcPts val="1333"/>
              </a:spcAft>
              <a:buFont typeface="Arial"/>
              <a:buChar char="•"/>
              <a:defRPr/>
            </a:pPr>
            <a:r>
              <a:rPr lang="en-US" sz="2667" dirty="0">
                <a:solidFill>
                  <a:prstClr val="white"/>
                </a:solidFill>
                <a:latin typeface="Arial"/>
                <a:cs typeface="Arial"/>
              </a:rPr>
              <a:t>Consolidates NCEP/EMC verification and evaluation functions to efficiently and consistently support all modeling groups </a:t>
            </a:r>
          </a:p>
          <a:p>
            <a:pPr marL="380981" lvl="1" indent="-380981" defTabSz="609570">
              <a:spcAft>
                <a:spcPts val="1333"/>
              </a:spcAft>
              <a:buFont typeface="Arial"/>
              <a:buChar char="•"/>
              <a:defRPr/>
            </a:pPr>
            <a:r>
              <a:rPr lang="en-US" sz="2667" dirty="0">
                <a:solidFill>
                  <a:prstClr val="white"/>
                </a:solidFill>
                <a:latin typeface="Arial"/>
                <a:cs typeface="Arial"/>
              </a:rPr>
              <a:t>Removes evaluation functions from the model science chain of command, ensuring </a:t>
            </a:r>
            <a:r>
              <a:rPr lang="en-US" sz="2667" b="1" i="1" dirty="0">
                <a:solidFill>
                  <a:prstClr val="white"/>
                </a:solidFill>
                <a:latin typeface="Arial"/>
                <a:cs typeface="Arial"/>
              </a:rPr>
              <a:t>independent</a:t>
            </a:r>
            <a:r>
              <a:rPr lang="en-US" sz="2667" b="1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2667" dirty="0">
                <a:solidFill>
                  <a:prstClr val="white"/>
                </a:solidFill>
                <a:latin typeface="Arial"/>
                <a:cs typeface="Arial"/>
              </a:rPr>
              <a:t>model evaluations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" y="1362211"/>
            <a:ext cx="12191998" cy="5329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1" lvl="1" indent="-256020" defTabSz="609570">
              <a:buFont typeface="Arial"/>
              <a:buChar char="•"/>
              <a:defRPr/>
            </a:pPr>
            <a:r>
              <a:rPr lang="en-US" sz="2431" dirty="0">
                <a:solidFill>
                  <a:prstClr val="black"/>
                </a:solidFill>
                <a:latin typeface="Arial"/>
                <a:cs typeface="Arial"/>
              </a:rPr>
              <a:t>Overall, GFSv16 forecasted TC track and intensity better than GFSv15 for Michael, Dorian, Juliette, Lorena, Olga, and Vicky</a:t>
            </a:r>
          </a:p>
          <a:p>
            <a:pPr marL="990566" lvl="2" indent="-256020" defTabSz="609570">
              <a:buFont typeface="Arial"/>
              <a:buChar char="•"/>
              <a:defRPr/>
            </a:pP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GFSv16 often predicted TC threat earlier with a correctly stronger cyclone</a:t>
            </a:r>
          </a:p>
          <a:p>
            <a:pPr marL="990566" lvl="2" indent="-256020" defTabSz="609570">
              <a:buFont typeface="Arial"/>
              <a:buChar char="•"/>
              <a:defRPr/>
            </a:pP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For Lorena, GFSv16 had better southwest U.S. </a:t>
            </a:r>
            <a:r>
              <a:rPr lang="en-US" sz="2431" dirty="0" err="1">
                <a:solidFill>
                  <a:srgbClr val="0000FF"/>
                </a:solidFill>
                <a:latin typeface="Arial"/>
                <a:cs typeface="Arial"/>
              </a:rPr>
              <a:t>precip</a:t>
            </a: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 amounts than GFSv15</a:t>
            </a:r>
          </a:p>
          <a:p>
            <a:pPr marL="990566" lvl="2" indent="-256020" defTabSz="609570">
              <a:buFont typeface="Arial"/>
              <a:buChar char="•"/>
              <a:defRPr/>
            </a:pP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For Olga, a better sense of the synoptic environment led to better TC forecasts</a:t>
            </a:r>
          </a:p>
          <a:p>
            <a:pPr marL="990566" lvl="2" indent="-256020" defTabSz="609570">
              <a:buFont typeface="Arial"/>
              <a:buChar char="•"/>
              <a:defRPr/>
            </a:pPr>
            <a:endParaRPr lang="en-US" sz="2431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81" lvl="1" indent="-256020" defTabSz="609570">
              <a:buFont typeface="Arial"/>
              <a:buChar char="•"/>
              <a:defRPr/>
            </a:pPr>
            <a:r>
              <a:rPr lang="en-US" sz="2431" dirty="0">
                <a:solidFill>
                  <a:prstClr val="black"/>
                </a:solidFill>
                <a:latin typeface="Arial"/>
                <a:cs typeface="Arial"/>
              </a:rPr>
              <a:t>Overall, GFSv15 forecasted TC track and intensity better than GFSv16 for Hurricanes Barbara, </a:t>
            </a:r>
            <a:r>
              <a:rPr lang="en-US" sz="2431" dirty="0" err="1">
                <a:solidFill>
                  <a:prstClr val="black"/>
                </a:solidFill>
                <a:latin typeface="Arial"/>
                <a:cs typeface="Arial"/>
              </a:rPr>
              <a:t>Kiko</a:t>
            </a:r>
            <a:r>
              <a:rPr lang="en-US" sz="2431" dirty="0">
                <a:solidFill>
                  <a:prstClr val="black"/>
                </a:solidFill>
                <a:latin typeface="Arial"/>
                <a:cs typeface="Arial"/>
              </a:rPr>
              <a:t>, and Lorenzo</a:t>
            </a:r>
          </a:p>
          <a:p>
            <a:pPr marL="990566" lvl="2" indent="-256020" defTabSz="609570">
              <a:buFont typeface="Arial"/>
              <a:buChar char="•"/>
              <a:defRPr/>
            </a:pP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For Barbara, GFSv16 had a slow, right-of-track bias</a:t>
            </a:r>
          </a:p>
          <a:p>
            <a:pPr marL="990566" lvl="2" indent="-256020" defTabSz="609570">
              <a:buFont typeface="Arial"/>
              <a:buChar char="•"/>
              <a:defRPr/>
            </a:pP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For </a:t>
            </a:r>
            <a:r>
              <a:rPr lang="en-US" sz="2431" dirty="0" err="1">
                <a:solidFill>
                  <a:srgbClr val="0000FF"/>
                </a:solidFill>
                <a:latin typeface="Arial"/>
                <a:cs typeface="Arial"/>
              </a:rPr>
              <a:t>Kiko</a:t>
            </a: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, GFSv16 incorrectly forecasted a stronger TC in the medium range</a:t>
            </a:r>
          </a:p>
          <a:p>
            <a:pPr marL="990566" lvl="2" indent="-256020" defTabSz="609570">
              <a:buFont typeface="Arial"/>
              <a:buChar char="•"/>
              <a:defRPr/>
            </a:pP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Lorenzo’s early </a:t>
            </a:r>
            <a:r>
              <a:rPr lang="en-US" sz="2431" dirty="0" err="1">
                <a:solidFill>
                  <a:srgbClr val="0000FF"/>
                </a:solidFill>
                <a:latin typeface="Arial"/>
                <a:cs typeface="Arial"/>
              </a:rPr>
              <a:t>recurvature</a:t>
            </a:r>
            <a:r>
              <a:rPr lang="en-US" sz="2431" dirty="0">
                <a:solidFill>
                  <a:srgbClr val="0000FF"/>
                </a:solidFill>
                <a:latin typeface="Arial"/>
                <a:cs typeface="Arial"/>
              </a:rPr>
              <a:t>/fast track in GFSv16 led to very large track errors  </a:t>
            </a:r>
          </a:p>
          <a:p>
            <a:pPr marL="990566" lvl="2" indent="-256020" defTabSz="609570">
              <a:buFont typeface="Arial"/>
              <a:buChar char="•"/>
              <a:defRPr/>
            </a:pPr>
            <a:endParaRPr lang="en-US" sz="2431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0981" lvl="1" indent="-256020" defTabSz="609570">
              <a:buFont typeface="Arial"/>
              <a:buChar char="•"/>
              <a:defRPr/>
            </a:pPr>
            <a:r>
              <a:rPr lang="en-US" sz="2431" dirty="0">
                <a:solidFill>
                  <a:prstClr val="black"/>
                </a:solidFill>
                <a:latin typeface="Arial"/>
                <a:cs typeface="Arial"/>
              </a:rPr>
              <a:t>For some cases such as Tropical Cyclone Sarai, GFSv16 did not provide consistently better or worse guidance than GFSv15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>
              <a:defRPr/>
            </a:pPr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>
              <a:defRPr/>
            </a:pPr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>
              <a:defRPr/>
            </a:pPr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" y="558913"/>
            <a:ext cx="12208844" cy="738570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812760">
              <a:defRPr/>
            </a:pPr>
            <a:r>
              <a:rPr lang="en-US" sz="3733" b="1" dirty="0">
                <a:solidFill>
                  <a:prstClr val="white"/>
                </a:solidFill>
                <a:latin typeface="Arial"/>
                <a:cs typeface="Arial"/>
              </a:rPr>
              <a:t>GFSv16 TC Highlights: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8AAA6-E0C6-417F-AE85-7CF1EA57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06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2919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3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Retrospectives: Tropical Cyclones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" y="3121383"/>
            <a:ext cx="2972667" cy="1231204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u="sng" dirty="0">
                <a:solidFill>
                  <a:prstClr val="black"/>
                </a:solidFill>
                <a:latin typeface="Arial"/>
                <a:cs typeface="Arial"/>
              </a:rPr>
              <a:t>Graphics Setup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61741" y="1632481"/>
            <a:ext cx="4055232" cy="1354123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933" b="1" dirty="0">
                <a:solidFill>
                  <a:prstClr val="black"/>
                </a:solidFill>
                <a:latin typeface="Arial"/>
                <a:cs typeface="Arial"/>
              </a:rPr>
              <a:t>Top:</a:t>
            </a:r>
            <a:br>
              <a:rPr lang="en-US" sz="2933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GFSv15 (left)</a:t>
            </a:r>
          </a:p>
          <a:p>
            <a:pPr algn="ctr" defTabSz="609570"/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GFSv16 (right)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53613" y="3299180"/>
            <a:ext cx="4055232" cy="1354123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933" b="1" dirty="0">
                <a:solidFill>
                  <a:prstClr val="black"/>
                </a:solidFill>
                <a:latin typeface="Arial"/>
                <a:cs typeface="Arial"/>
              </a:rPr>
              <a:t>Bottom Left:</a:t>
            </a:r>
            <a:br>
              <a:rPr lang="en-US" sz="2933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GFSv16−GFSv15</a:t>
            </a:r>
            <a:b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(shaded)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57291" y="4828736"/>
            <a:ext cx="4464133" cy="1723455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933" b="1" dirty="0">
                <a:solidFill>
                  <a:prstClr val="black"/>
                </a:solidFill>
                <a:latin typeface="Arial"/>
                <a:cs typeface="Arial"/>
              </a:rPr>
              <a:t>Bottom Right:</a:t>
            </a:r>
            <a:br>
              <a:rPr lang="en-US" sz="2933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GFS analysis (contours)</a:t>
            </a:r>
          </a:p>
          <a:p>
            <a:pPr algn="ctr" defTabSz="609570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GFSv16−GFS analysis (shaded)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4BCE92-7562-4182-9256-E87304686982}"/>
              </a:ext>
            </a:extLst>
          </p:cNvPr>
          <p:cNvGrpSpPr/>
          <p:nvPr/>
        </p:nvGrpSpPr>
        <p:grpSpPr>
          <a:xfrm>
            <a:off x="2998209" y="1509593"/>
            <a:ext cx="5088122" cy="5042598"/>
            <a:chOff x="2998209" y="1509593"/>
            <a:chExt cx="5088122" cy="504259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53C5F43-3A14-4D62-ABFF-01C97A254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209" y="1509593"/>
              <a:ext cx="5088122" cy="5042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000129" y="329534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GFSv15</a:t>
              </a:r>
              <a:endParaRPr lang="en-US" sz="1867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42270" y="3295342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GFSv16</a:t>
              </a:r>
              <a:endParaRPr lang="en-US" sz="1867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42270" y="587712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GFS </a:t>
              </a:r>
              <a:r>
                <a:rPr lang="en-US" sz="1867" b="1" dirty="0" err="1">
                  <a:solidFill>
                    <a:prstClr val="black"/>
                  </a:solidFill>
                  <a:latin typeface="Arial"/>
                  <a:cs typeface="Arial"/>
                </a:rPr>
                <a:t>Anl</a:t>
              </a:r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.</a:t>
              </a:r>
              <a:endParaRPr lang="en-US" sz="1867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98209" y="5876568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09570"/>
              <a:r>
                <a:rPr lang="en-US" sz="1867" b="1" dirty="0">
                  <a:solidFill>
                    <a:prstClr val="black"/>
                  </a:solidFill>
                  <a:latin typeface="Arial"/>
                  <a:cs typeface="Arial"/>
                </a:rPr>
                <a:t>v16−v15</a:t>
              </a:r>
              <a:endParaRPr lang="en-US" sz="1867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11CCD-77A8-4F77-9B81-200B2263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28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6" y="2143716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/>
            <a:endParaRPr lang="en-US" sz="4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994" y="601216"/>
            <a:ext cx="10961036" cy="658469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94" y="65242"/>
            <a:ext cx="10961036" cy="471894"/>
          </a:xfrm>
          <a:prstGeom prst="rect">
            <a:avLst/>
          </a:prstGeom>
          <a:solidFill>
            <a:srgbClr val="5BA4E3"/>
          </a:solidFill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20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6711" y="36819"/>
            <a:ext cx="1206375" cy="12833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" y="107565"/>
            <a:ext cx="1129099" cy="1147249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10940879" y="51939"/>
            <a:ext cx="1267967" cy="126796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532" tIns="81265" rIns="162532" bIns="81265" rtlCol="0" anchor="ctr"/>
          <a:lstStyle/>
          <a:p>
            <a:pPr algn="ctr" defTabSz="6095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52" y="122680"/>
            <a:ext cx="1121664" cy="11216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" y="558912"/>
            <a:ext cx="12208844" cy="697661"/>
          </a:xfrm>
          <a:prstGeom prst="rect">
            <a:avLst/>
          </a:prstGeom>
          <a:noFill/>
        </p:spPr>
        <p:txBody>
          <a:bodyPr wrap="square" lIns="162532" tIns="81265" rIns="162532" bIns="81265" rtlCol="0">
            <a:spAutoFit/>
          </a:bodyPr>
          <a:lstStyle/>
          <a:p>
            <a:pPr algn="ctr" defTabSz="609570"/>
            <a:r>
              <a:rPr lang="en-US" sz="3467" b="1" dirty="0">
                <a:solidFill>
                  <a:prstClr val="white"/>
                </a:solidFill>
                <a:latin typeface="Arial"/>
                <a:cs typeface="Arial"/>
              </a:rPr>
              <a:t>GFSv16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423" y="1266120"/>
            <a:ext cx="1220884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609570"/>
            <a:r>
              <a:rPr lang="en-US" sz="4000" b="1" u="sng" dirty="0">
                <a:solidFill>
                  <a:srgbClr val="FF0000"/>
                </a:solidFill>
                <a:latin typeface="Arial"/>
                <a:cs typeface="Arial"/>
              </a:rPr>
              <a:t>GFSv16 Wins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Florence (Sep 2018)</a:t>
            </a:r>
          </a:p>
          <a:p>
            <a:pPr marL="0" lvl="2" algn="ctr" defTabSz="609570"/>
            <a:r>
              <a:rPr lang="en-US" sz="3200" b="1" dirty="0">
                <a:solidFill>
                  <a:srgbClr val="0000FF"/>
                </a:solidFill>
                <a:latin typeface="Arial"/>
                <a:cs typeface="Arial"/>
              </a:rPr>
              <a:t>Hurricane Michael (Oct 2018)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Dorian (Aug/Sep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Juliette (Aug/Sep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Humberto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Imelda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Hurricane Lorena (Sep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Nestor (Oct 2019) 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Storm Olga (Oct 2019)</a:t>
            </a:r>
          </a:p>
          <a:p>
            <a:pPr marL="0" lvl="2" algn="ctr" defTabSz="609570"/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Tropical Cyclone Vicky (Feb 2020)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49867-66B5-49E9-864B-FE44BF95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66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4" y="2143714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7481FB-259B-4E26-9351-F57E5334EDE8}"/>
              </a:ext>
            </a:extLst>
          </p:cNvPr>
          <p:cNvGrpSpPr/>
          <p:nvPr/>
        </p:nvGrpSpPr>
        <p:grpSpPr>
          <a:xfrm>
            <a:off x="0" y="361384"/>
            <a:ext cx="7035282" cy="6252298"/>
            <a:chOff x="0" y="361384"/>
            <a:chExt cx="7035282" cy="625229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1777270-ABCF-4DBA-A3AC-9A0AACA7D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1384"/>
              <a:ext cx="7035282" cy="625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0" y="266968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17641" y="2669688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17641" y="5863869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5866412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02949" y="24079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Michael (2018)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83485" y="988401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12Z 10/1/2018 (F192)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7435" y="1695103"/>
            <a:ext cx="4915757" cy="3774657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GFSv16 forecasted a strong cyclone, while GFSv15 had no indication of TC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133" dirty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In 9 out of 21 </a:t>
            </a: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cycles for this case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GFSv16 correctly had a TC while GFSv15 had little to no indication of a TC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133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GFS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v16 displayed a fast, right-of-track bias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FC7B1-6341-42FA-8C16-94B74D98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17418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4" y="2143714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F33C63-EEC7-4572-9910-C08193D1CB5C}"/>
              </a:ext>
            </a:extLst>
          </p:cNvPr>
          <p:cNvGrpSpPr/>
          <p:nvPr/>
        </p:nvGrpSpPr>
        <p:grpSpPr>
          <a:xfrm>
            <a:off x="0" y="1024336"/>
            <a:ext cx="7022976" cy="5695373"/>
            <a:chOff x="0" y="1024336"/>
            <a:chExt cx="7022976" cy="5695373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68BB328-251A-4AD9-8992-691DFB4E5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4336"/>
              <a:ext cx="7022976" cy="5695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0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36909" y="304934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36909" y="5976694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5974151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02949" y="24079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Michael (2018)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83485" y="1024336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00Z 10/5/2018 (F132)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7434" y="1598887"/>
            <a:ext cx="4915757" cy="1805272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Due to faster track, GFSv15</a:t>
            </a: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 had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TC rejoining the flow </a:t>
            </a: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too soon while GFSv16 had the correct location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This pattern was observed in multiple cycles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ACE41-5D1E-42CC-8A90-FCBD07D82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528" y="3359021"/>
            <a:ext cx="4314597" cy="349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52333-8A7A-43B4-AE96-6394F4F7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9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2054" y="2143714"/>
            <a:ext cx="184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E40F71-8E83-4736-A065-81C5BBAE043E}"/>
              </a:ext>
            </a:extLst>
          </p:cNvPr>
          <p:cNvGrpSpPr/>
          <p:nvPr/>
        </p:nvGrpSpPr>
        <p:grpSpPr>
          <a:xfrm>
            <a:off x="555196" y="887811"/>
            <a:ext cx="6091588" cy="5833664"/>
            <a:chOff x="555196" y="887811"/>
            <a:chExt cx="6091588" cy="5833664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D85E782A-D104-4E4A-A656-61661B064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196" y="887811"/>
              <a:ext cx="6091588" cy="5833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55196" y="303824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00990" y="3052597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GFSv16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0990" y="5974151"/>
              <a:ext cx="1417668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GFS </a:t>
              </a:r>
              <a:r>
                <a:rPr kumimoji="0" lang="en-US" sz="1867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Anl</a:t>
              </a: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.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196" y="5974151"/>
              <a:ext cx="1286071" cy="379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v16−v15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D68B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02949" y="240792"/>
            <a:ext cx="4915756" cy="615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Michael (2018)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83485" y="988401"/>
            <a:ext cx="4743656" cy="574551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00Z 10/9/2018 (F54)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97435" y="1695103"/>
            <a:ext cx="4915757" cy="3118196"/>
          </a:xfrm>
          <a:prstGeom prst="rect">
            <a:avLst/>
          </a:prstGeom>
          <a:noFill/>
          <a:ln>
            <a:noFill/>
          </a:ln>
        </p:spPr>
        <p:txBody>
          <a:bodyPr wrap="square" lIns="162532" tIns="81265" rIns="162532" bIns="81265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GFSv16 </a:t>
            </a:r>
            <a:r>
              <a:rPr lang="en-US" sz="2133" dirty="0" err="1">
                <a:solidFill>
                  <a:prstClr val="black"/>
                </a:solidFill>
                <a:latin typeface="Arial"/>
                <a:cs typeface="Arial"/>
              </a:rPr>
              <a:t>wa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faster than GFSv15, but correctly</a:t>
            </a: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 so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Both showed a left-of-track bias, which was observed in other cycles at/after landfall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133" dirty="0">
                <a:solidFill>
                  <a:prstClr val="black"/>
                </a:solidFill>
                <a:latin typeface="Arial"/>
                <a:cs typeface="Arial"/>
              </a:rPr>
              <a:t>  This left-of-track bias was noticeable in the QPF fields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CFB79-8CA8-450D-8F77-E88CC5C45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16830-1452-4D26-8944-F7E34E54AE4A}" type="slidenum">
              <a:rPr lang="en-US" sz="1600" smtClean="0"/>
              <a:t>9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292691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2720</Words>
  <Application>Microsoft Office PowerPoint</Application>
  <PresentationFormat>Widescreen</PresentationFormat>
  <Paragraphs>509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Avenir Book</vt:lpstr>
      <vt:lpstr>Calibri</vt:lpstr>
      <vt:lpstr>Calibri Light</vt:lpstr>
      <vt:lpstr>Wingdings</vt:lpstr>
      <vt:lpstr>1_Office Theme</vt:lpstr>
      <vt:lpstr>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</dc:creator>
  <cp:lastModifiedBy>Shannon</cp:lastModifiedBy>
  <cp:revision>131</cp:revision>
  <dcterms:created xsi:type="dcterms:W3CDTF">2020-08-17T12:56:19Z</dcterms:created>
  <dcterms:modified xsi:type="dcterms:W3CDTF">2020-08-20T14:01:28Z</dcterms:modified>
</cp:coreProperties>
</file>