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2N8oXmrgY/zWmTTAEZ9YqQxR1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32" Type="http://customschemas.google.com/relationships/presentationmetadata" Target="meta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18750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txBox="1">
            <a:spLocks noGrp="1"/>
          </p:cNvSpPr>
          <p:nvPr>
            <p:ph type="body" idx="1"/>
          </p:nvPr>
        </p:nvSpPr>
        <p:spPr>
          <a:xfrm>
            <a:off x="701040" y="4725670"/>
            <a:ext cx="5608320" cy="387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Narrow"/>
              <a:ea typeface="Arial Narrow"/>
              <a:cs typeface="Arial Narrow"/>
              <a:sym typeface="Arial Narrow"/>
            </a:endParaRPr>
          </a:p>
        </p:txBody>
      </p:sp>
      <p:sp>
        <p:nvSpPr>
          <p:cNvPr id="180" name="Google Shape;180;p1:notes"/>
          <p:cNvSpPr>
            <a:spLocks noGrp="1" noRot="1" noChangeAspect="1"/>
          </p:cNvSpPr>
          <p:nvPr>
            <p:ph type="sldImg" idx="2"/>
          </p:nvPr>
        </p:nvSpPr>
        <p:spPr>
          <a:xfrm>
            <a:off x="715963" y="387350"/>
            <a:ext cx="5578475" cy="41830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f4ecf07c9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f4ecf07c9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60" name="Google Shape;260;g8f4ecf07c9_0_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de8eb0b1f_0_24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de8eb0b1f_0_24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68" name="Google Shape;268;g8de8eb0b1f_0_247: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e199f0cc6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e199f0cc6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76" name="Google Shape;276;g8e199f0cc6_0_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e199f0cc6_0_1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e199f0cc6_0_1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88" name="Google Shape;288;g8e199f0cc6_0_17: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dea2266a1_0_1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dea2266a1_0_1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305" name="Google Shape;305;g8dea2266a1_0_17: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dea2266a1_0_3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dea2266a1_0_3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334" name="Google Shape;334;g8dea2266a1_0_35: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dea2266a1_0_6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dea2266a1_0_6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357" name="Google Shape;357;g8dea2266a1_0_68: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f4ecf07c9_0_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f4ecf07c9_0_1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377" name="Google Shape;377;g8f4ecf07c9_0_12: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dea2266a1_0_10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dea2266a1_0_10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393" name="Google Shape;393;g8dea2266a1_0_10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dea2266a1_0_11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dea2266a1_0_11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409" name="Google Shape;409;g8dea2266a1_0_117: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89" name="Google Shape;189;p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de8eb0b1f_1_70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de8eb0b1f_1_70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196" name="Google Shape;196;g8de8eb0b1f_1_70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e40fd59d1_0_3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8e40fd59d1_0_3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04" name="Google Shape;204;g8e40fd59d1_0_31: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214" name="Google Shape;214;p12: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168716"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1168716"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de8eb0b1f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de8eb0b1f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46" name="Google Shape;246;g8de8eb0b1f_0_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de8eb0b1f_0_9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de8eb0b1f_0_9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sz="150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US" sz="1500">
                <a:solidFill>
                  <a:srgbClr val="000000"/>
                </a:solidFill>
                <a:latin typeface="Courier New"/>
                <a:ea typeface="Courier New"/>
                <a:cs typeface="Courier New"/>
                <a:sym typeface="Courier New"/>
              </a:rPr>
              <a:t>Wave steepness files will be removed because this parameter can be reconstructed directly from wave heights and periods available in grib2 data.</a:t>
            </a:r>
            <a:endParaRPr sz="1500">
              <a:solidFill>
                <a:srgbClr val="000000"/>
              </a:solidFill>
              <a:latin typeface="Courier New"/>
              <a:ea typeface="Courier New"/>
              <a:cs typeface="Courier New"/>
              <a:sym typeface="Courier New"/>
            </a:endParaRPr>
          </a:p>
          <a:p>
            <a:pPr marL="0" lvl="0" indent="0" algn="l" rtl="0">
              <a:spcBef>
                <a:spcPts val="0"/>
              </a:spcBef>
              <a:spcAft>
                <a:spcPts val="0"/>
              </a:spcAft>
              <a:buNone/>
            </a:pPr>
            <a:endParaRPr sz="1500">
              <a:solidFill>
                <a:srgbClr val="000000"/>
              </a:solidFill>
              <a:latin typeface="Courier New"/>
              <a:ea typeface="Courier New"/>
              <a:cs typeface="Courier New"/>
              <a:sym typeface="Courier New"/>
            </a:endParaRPr>
          </a:p>
          <a:p>
            <a:pPr marL="0" lvl="0" indent="0" algn="l" rtl="0">
              <a:spcBef>
                <a:spcPts val="0"/>
              </a:spcBef>
              <a:spcAft>
                <a:spcPts val="0"/>
              </a:spcAft>
              <a:buNone/>
            </a:pPr>
            <a:r>
              <a:rPr lang="en-US" sz="1500">
                <a:solidFill>
                  <a:srgbClr val="000000"/>
                </a:solidFill>
                <a:latin typeface="Courier New"/>
                <a:ea typeface="Courier New"/>
                <a:cs typeface="Courier New"/>
                <a:sym typeface="Courier New"/>
              </a:rPr>
              <a:t>Binary forcing files will be removed as these will be deprecated by virtue of wave model inputs being provided without files via coupled system.</a:t>
            </a:r>
            <a:endParaRPr sz="1500">
              <a:solidFill>
                <a:srgbClr val="000000"/>
              </a:solidFill>
              <a:latin typeface="Courier New"/>
              <a:ea typeface="Courier New"/>
              <a:cs typeface="Courier New"/>
              <a:sym typeface="Courier New"/>
            </a:endParaRPr>
          </a:p>
          <a:p>
            <a:pPr marL="0" lvl="0" indent="0" algn="l" rtl="0">
              <a:spcBef>
                <a:spcPts val="0"/>
              </a:spcBef>
              <a:spcAft>
                <a:spcPts val="0"/>
              </a:spcAft>
              <a:buNone/>
            </a:pPr>
            <a:endParaRPr sz="1500">
              <a:solidFill>
                <a:srgbClr val="000000"/>
              </a:solidFill>
              <a:latin typeface="Courier New"/>
              <a:ea typeface="Courier New"/>
              <a:cs typeface="Courier New"/>
              <a:sym typeface="Courier New"/>
            </a:endParaRPr>
          </a:p>
        </p:txBody>
      </p:sp>
      <p:sp>
        <p:nvSpPr>
          <p:cNvPr id="253" name="Google Shape;253;g8de8eb0b1f_0_95: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hyperlink" Target="http://www.noaa.gov/oceans-coasts" TargetMode="External"/><Relationship Id="rId13" Type="http://schemas.openxmlformats.org/officeDocument/2006/relationships/image" Target="../media/image5.png"/><Relationship Id="rId14" Type="http://schemas.openxmlformats.org/officeDocument/2006/relationships/hyperlink" Target="http://www.noaa.gov/weather" TargetMode="External"/><Relationship Id="rId1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hyperlink" Target="http://www.noaa.gov/" TargetMode="External"/><Relationship Id="rId3" Type="http://schemas.openxmlformats.org/officeDocument/2006/relationships/image" Target="../media/image9.png"/><Relationship Id="rId4" Type="http://schemas.openxmlformats.org/officeDocument/2006/relationships/hyperlink" Target="http://www.noaa.gov/marine-aviation" TargetMode="External"/><Relationship Id="rId5" Type="http://schemas.openxmlformats.org/officeDocument/2006/relationships/image" Target="../media/image1.png"/><Relationship Id="rId6" Type="http://schemas.openxmlformats.org/officeDocument/2006/relationships/hyperlink" Target="http://www.noaa.gov/research" TargetMode="External"/><Relationship Id="rId7" Type="http://schemas.openxmlformats.org/officeDocument/2006/relationships/image" Target="../media/image2.png"/><Relationship Id="rId8" Type="http://schemas.openxmlformats.org/officeDocument/2006/relationships/hyperlink" Target="http://www.noaa.gov/satellites" TargetMode="External"/><Relationship Id="rId9" Type="http://schemas.openxmlformats.org/officeDocument/2006/relationships/image" Target="../media/image3.png"/><Relationship Id="rId10" Type="http://schemas.openxmlformats.org/officeDocument/2006/relationships/hyperlink" Target="http://www.noaa.gov/fisherie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hyperlink" Target="http://www.noaa.gov/weather" TargetMode="External"/><Relationship Id="rId13" Type="http://schemas.openxmlformats.org/officeDocument/2006/relationships/image" Target="../media/image6.png"/><Relationship Id="rId14" Type="http://schemas.openxmlformats.org/officeDocument/2006/relationships/hyperlink" Target="https://www.commerce.gov/" TargetMode="External"/><Relationship Id="rId15" Type="http://schemas.openxmlformats.org/officeDocument/2006/relationships/image" Target="../media/image7.png"/><Relationship Id="rId16" Type="http://schemas.openxmlformats.org/officeDocument/2006/relationships/hyperlink" Target="http://www.noaa.gov/" TargetMode="External"/><Relationship Id="rId17"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hyperlink" Target="http://www.noaa.gov/marine-aviation" TargetMode="External"/><Relationship Id="rId3" Type="http://schemas.openxmlformats.org/officeDocument/2006/relationships/image" Target="../media/image1.png"/><Relationship Id="rId4" Type="http://schemas.openxmlformats.org/officeDocument/2006/relationships/hyperlink" Target="http://www.noaa.gov/research" TargetMode="External"/><Relationship Id="rId5" Type="http://schemas.openxmlformats.org/officeDocument/2006/relationships/image" Target="../media/image2.png"/><Relationship Id="rId6" Type="http://schemas.openxmlformats.org/officeDocument/2006/relationships/hyperlink" Target="http://www.noaa.gov/satellites" TargetMode="External"/><Relationship Id="rId7" Type="http://schemas.openxmlformats.org/officeDocument/2006/relationships/image" Target="../media/image3.png"/><Relationship Id="rId8" Type="http://schemas.openxmlformats.org/officeDocument/2006/relationships/hyperlink" Target="http://www.noaa.gov/fisheries" TargetMode="External"/><Relationship Id="rId9" Type="http://schemas.openxmlformats.org/officeDocument/2006/relationships/image" Target="../media/image4.png"/><Relationship Id="rId10" Type="http://schemas.openxmlformats.org/officeDocument/2006/relationships/hyperlink" Target="http://www.noaa.gov/oceans-coasts"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34"/>
        <p:cNvGrpSpPr/>
        <p:nvPr/>
      </p:nvGrpSpPr>
      <p:grpSpPr>
        <a:xfrm>
          <a:off x="0" y="0"/>
          <a:ext cx="0" cy="0"/>
          <a:chOff x="0" y="0"/>
          <a:chExt cx="0" cy="0"/>
        </a:xfrm>
      </p:grpSpPr>
      <p:sp>
        <p:nvSpPr>
          <p:cNvPr id="35" name="Google Shape;35;p28"/>
          <p:cNvSpPr/>
          <p:nvPr/>
        </p:nvSpPr>
        <p:spPr>
          <a:xfrm>
            <a:off x="410810" y="0"/>
            <a:ext cx="8730900" cy="4267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28"/>
          <p:cNvSpPr>
            <a:spLocks noGrp="1"/>
          </p:cNvSpPr>
          <p:nvPr>
            <p:ph type="pic" idx="2"/>
          </p:nvPr>
        </p:nvSpPr>
        <p:spPr>
          <a:xfrm>
            <a:off x="412576" y="4267200"/>
            <a:ext cx="8729100" cy="25908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body" idx="1"/>
          </p:nvPr>
        </p:nvSpPr>
        <p:spPr>
          <a:xfrm>
            <a:off x="780334" y="2590798"/>
            <a:ext cx="1371600" cy="9600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28"/>
          <p:cNvSpPr txBox="1">
            <a:spLocks noGrp="1"/>
          </p:cNvSpPr>
          <p:nvPr>
            <p:ph type="body" idx="3"/>
          </p:nvPr>
        </p:nvSpPr>
        <p:spPr>
          <a:xfrm>
            <a:off x="780334" y="3733800"/>
            <a:ext cx="1295400" cy="268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4"/>
          </p:nvPr>
        </p:nvSpPr>
        <p:spPr>
          <a:xfrm>
            <a:off x="2514600" y="768745"/>
            <a:ext cx="6096000" cy="135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28"/>
          <p:cNvSpPr txBox="1">
            <a:spLocks noGrp="1"/>
          </p:cNvSpPr>
          <p:nvPr>
            <p:ph type="body" idx="5"/>
          </p:nvPr>
        </p:nvSpPr>
        <p:spPr>
          <a:xfrm>
            <a:off x="2515037" y="2262187"/>
            <a:ext cx="6092400" cy="938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28"/>
          <p:cNvSpPr txBox="1">
            <a:spLocks noGrp="1"/>
          </p:cNvSpPr>
          <p:nvPr>
            <p:ph type="body" idx="6"/>
          </p:nvPr>
        </p:nvSpPr>
        <p:spPr>
          <a:xfrm>
            <a:off x="2514600" y="3311237"/>
            <a:ext cx="6096000" cy="692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2" name="Google Shape;42;p28"/>
          <p:cNvCxnSpPr/>
          <p:nvPr/>
        </p:nvCxnSpPr>
        <p:spPr>
          <a:xfrm>
            <a:off x="2285999" y="609600"/>
            <a:ext cx="0" cy="3473400"/>
          </a:xfrm>
          <a:prstGeom prst="straightConnector1">
            <a:avLst/>
          </a:prstGeom>
          <a:noFill/>
          <a:ln w="12700" cap="flat" cmpd="sng">
            <a:solidFill>
              <a:srgbClr val="3FAFFF"/>
            </a:solidFill>
            <a:prstDash val="solid"/>
            <a:round/>
            <a:headEnd type="none" w="sm" len="sm"/>
            <a:tailEnd type="none" w="sm" len="sm"/>
          </a:ln>
        </p:spPr>
      </p:cxnSp>
      <p:pic>
        <p:nvPicPr>
          <p:cNvPr id="43" name="Google Shape;43;p28">
            <a:hlinkClick r:id="rId2"/>
          </p:cNvPr>
          <p:cNvPicPr preferRelativeResize="0"/>
          <p:nvPr/>
        </p:nvPicPr>
        <p:blipFill rotWithShape="1">
          <a:blip r:embed="rId3">
            <a:alphaModFix/>
          </a:blip>
          <a:srcRect/>
          <a:stretch/>
        </p:blipFill>
        <p:spPr>
          <a:xfrm>
            <a:off x="533400" y="533400"/>
            <a:ext cx="1762136" cy="2133912"/>
          </a:xfrm>
          <a:prstGeom prst="rect">
            <a:avLst/>
          </a:prstGeom>
          <a:noFill/>
          <a:ln>
            <a:noFill/>
          </a:ln>
        </p:spPr>
      </p:pic>
      <p:grpSp>
        <p:nvGrpSpPr>
          <p:cNvPr id="44" name="Google Shape;44;p28"/>
          <p:cNvGrpSpPr/>
          <p:nvPr/>
        </p:nvGrpSpPr>
        <p:grpSpPr>
          <a:xfrm>
            <a:off x="-30388" y="-3048"/>
            <a:ext cx="472440" cy="6861048"/>
            <a:chOff x="-15240" y="-3048"/>
            <a:chExt cx="472440" cy="6861048"/>
          </a:xfrm>
        </p:grpSpPr>
        <p:sp>
          <p:nvSpPr>
            <p:cNvPr id="45" name="Google Shape;45;p28"/>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28"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48" name="Google Shape;48;p28"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49" name="Google Shape;49;p28"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50" name="Google Shape;50;p28"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51" name="Google Shape;51;p28"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52" name="Google Shape;52;p28"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53" name="Google Shape;53;p28"/>
            <p:cNvGrpSpPr/>
            <p:nvPr/>
          </p:nvGrpSpPr>
          <p:grpSpPr>
            <a:xfrm>
              <a:off x="15148" y="0"/>
              <a:ext cx="420600" cy="6858000"/>
              <a:chOff x="15148" y="0"/>
              <a:chExt cx="420600" cy="6858000"/>
            </a:xfrm>
          </p:grpSpPr>
          <p:grpSp>
            <p:nvGrpSpPr>
              <p:cNvPr id="54" name="Google Shape;54;p28"/>
              <p:cNvGrpSpPr/>
              <p:nvPr/>
            </p:nvGrpSpPr>
            <p:grpSpPr>
              <a:xfrm>
                <a:off x="15148" y="1066800"/>
                <a:ext cx="420600" cy="5334000"/>
                <a:chOff x="15148" y="1066800"/>
                <a:chExt cx="420600" cy="5334000"/>
              </a:xfrm>
            </p:grpSpPr>
            <p:cxnSp>
              <p:nvCxnSpPr>
                <p:cNvPr id="55" name="Google Shape;55;p28"/>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6" name="Google Shape;56;p28"/>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7" name="Google Shape;57;p28"/>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8" name="Google Shape;58;p28"/>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9" name="Google Shape;59;p28"/>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60" name="Google Shape;60;p28"/>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61" name="Google Shape;61;p28"/>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37"/>
          <p:cNvSpPr>
            <a:spLocks noGrp="1"/>
          </p:cNvSpPr>
          <p:nvPr>
            <p:ph type="pic" idx="2"/>
          </p:nvPr>
        </p:nvSpPr>
        <p:spPr>
          <a:xfrm>
            <a:off x="762000" y="1219200"/>
            <a:ext cx="2590800" cy="4953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37"/>
          <p:cNvSpPr txBox="1">
            <a:spLocks noGrp="1"/>
          </p:cNvSpPr>
          <p:nvPr>
            <p:ph type="body" idx="1"/>
          </p:nvPr>
        </p:nvSpPr>
        <p:spPr>
          <a:xfrm>
            <a:off x="3505200" y="1219200"/>
            <a:ext cx="51906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104"/>
        <p:cNvGrpSpPr/>
        <p:nvPr/>
      </p:nvGrpSpPr>
      <p:grpSpPr>
        <a:xfrm>
          <a:off x="0" y="0"/>
          <a:ext cx="0" cy="0"/>
          <a:chOff x="0" y="0"/>
          <a:chExt cx="0" cy="0"/>
        </a:xfrm>
      </p:grpSpPr>
      <p:sp>
        <p:nvSpPr>
          <p:cNvPr id="105" name="Google Shape;105;p38"/>
          <p:cNvSpPr>
            <a:spLocks noGrp="1"/>
          </p:cNvSpPr>
          <p:nvPr>
            <p:ph type="pic" idx="2"/>
          </p:nvPr>
        </p:nvSpPr>
        <p:spPr>
          <a:xfrm>
            <a:off x="762000" y="1219200"/>
            <a:ext cx="7921800" cy="17526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1"/>
          </p:nvPr>
        </p:nvSpPr>
        <p:spPr>
          <a:xfrm>
            <a:off x="752888" y="3124200"/>
            <a:ext cx="7933800" cy="3048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108"/>
        <p:cNvGrpSpPr/>
        <p:nvPr/>
      </p:nvGrpSpPr>
      <p:grpSpPr>
        <a:xfrm>
          <a:off x="0" y="0"/>
          <a:ext cx="0" cy="0"/>
          <a:chOff x="0" y="0"/>
          <a:chExt cx="0" cy="0"/>
        </a:xfrm>
      </p:grpSpPr>
      <p:sp>
        <p:nvSpPr>
          <p:cNvPr id="109" name="Google Shape;109;p39"/>
          <p:cNvSpPr>
            <a:spLocks noGrp="1"/>
          </p:cNvSpPr>
          <p:nvPr>
            <p:ph type="pic" idx="2"/>
          </p:nvPr>
        </p:nvSpPr>
        <p:spPr>
          <a:xfrm>
            <a:off x="762000" y="4419600"/>
            <a:ext cx="7921800" cy="17526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39"/>
          <p:cNvSpPr txBox="1">
            <a:spLocks noGrp="1"/>
          </p:cNvSpPr>
          <p:nvPr>
            <p:ph type="body" idx="1"/>
          </p:nvPr>
        </p:nvSpPr>
        <p:spPr>
          <a:xfrm>
            <a:off x="752888" y="1219200"/>
            <a:ext cx="7933800" cy="3048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39"/>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112"/>
        <p:cNvGrpSpPr/>
        <p:nvPr/>
      </p:nvGrpSpPr>
      <p:grpSpPr>
        <a:xfrm>
          <a:off x="0" y="0"/>
          <a:ext cx="0" cy="0"/>
          <a:chOff x="0" y="0"/>
          <a:chExt cx="0" cy="0"/>
        </a:xfrm>
      </p:grpSpPr>
      <p:sp>
        <p:nvSpPr>
          <p:cNvPr id="113" name="Google Shape;113;p40"/>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40"/>
          <p:cNvSpPr txBox="1">
            <a:spLocks noGrp="1"/>
          </p:cNvSpPr>
          <p:nvPr>
            <p:ph type="body" idx="1"/>
          </p:nvPr>
        </p:nvSpPr>
        <p:spPr>
          <a:xfrm>
            <a:off x="762000" y="1219200"/>
            <a:ext cx="37428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40"/>
          <p:cNvSpPr txBox="1">
            <a:spLocks noGrp="1"/>
          </p:cNvSpPr>
          <p:nvPr>
            <p:ph type="body" idx="2"/>
          </p:nvPr>
        </p:nvSpPr>
        <p:spPr>
          <a:xfrm>
            <a:off x="4953000" y="1219200"/>
            <a:ext cx="37428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116"/>
        <p:cNvGrpSpPr/>
        <p:nvPr/>
      </p:nvGrpSpPr>
      <p:grpSpPr>
        <a:xfrm>
          <a:off x="0" y="0"/>
          <a:ext cx="0" cy="0"/>
          <a:chOff x="0" y="0"/>
          <a:chExt cx="0" cy="0"/>
        </a:xfrm>
      </p:grpSpPr>
      <p:sp>
        <p:nvSpPr>
          <p:cNvPr id="117" name="Google Shape;117;p41"/>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41"/>
          <p:cNvSpPr>
            <a:spLocks noGrp="1"/>
          </p:cNvSpPr>
          <p:nvPr>
            <p:ph type="pic" idx="2"/>
          </p:nvPr>
        </p:nvSpPr>
        <p:spPr>
          <a:xfrm>
            <a:off x="762001" y="1219200"/>
            <a:ext cx="37338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41"/>
          <p:cNvSpPr>
            <a:spLocks noGrp="1"/>
          </p:cNvSpPr>
          <p:nvPr>
            <p:ph type="pic" idx="3"/>
          </p:nvPr>
        </p:nvSpPr>
        <p:spPr>
          <a:xfrm>
            <a:off x="4953000" y="1219200"/>
            <a:ext cx="37338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41"/>
          <p:cNvSpPr txBox="1">
            <a:spLocks noGrp="1"/>
          </p:cNvSpPr>
          <p:nvPr>
            <p:ph type="body" idx="1"/>
          </p:nvPr>
        </p:nvSpPr>
        <p:spPr>
          <a:xfrm>
            <a:off x="752888" y="3048000"/>
            <a:ext cx="3742800" cy="31242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41"/>
          <p:cNvSpPr txBox="1">
            <a:spLocks noGrp="1"/>
          </p:cNvSpPr>
          <p:nvPr>
            <p:ph type="body" idx="4"/>
          </p:nvPr>
        </p:nvSpPr>
        <p:spPr>
          <a:xfrm>
            <a:off x="4953000" y="3048000"/>
            <a:ext cx="3742800" cy="31242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22"/>
        <p:cNvGrpSpPr/>
        <p:nvPr/>
      </p:nvGrpSpPr>
      <p:grpSpPr>
        <a:xfrm>
          <a:off x="0" y="0"/>
          <a:ext cx="0" cy="0"/>
          <a:chOff x="0" y="0"/>
          <a:chExt cx="0" cy="0"/>
        </a:xfrm>
      </p:grpSpPr>
      <p:sp>
        <p:nvSpPr>
          <p:cNvPr id="123" name="Google Shape;123;p42"/>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p42"/>
          <p:cNvSpPr txBox="1">
            <a:spLocks noGrp="1"/>
          </p:cNvSpPr>
          <p:nvPr>
            <p:ph type="body" idx="1"/>
          </p:nvPr>
        </p:nvSpPr>
        <p:spPr>
          <a:xfrm>
            <a:off x="752888" y="1219200"/>
            <a:ext cx="24474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42"/>
          <p:cNvSpPr txBox="1">
            <a:spLocks noGrp="1"/>
          </p:cNvSpPr>
          <p:nvPr>
            <p:ph type="body" idx="2"/>
          </p:nvPr>
        </p:nvSpPr>
        <p:spPr>
          <a:xfrm>
            <a:off x="6248400" y="1219200"/>
            <a:ext cx="24474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42"/>
          <p:cNvSpPr txBox="1">
            <a:spLocks noGrp="1"/>
          </p:cNvSpPr>
          <p:nvPr>
            <p:ph type="body" idx="3"/>
          </p:nvPr>
        </p:nvSpPr>
        <p:spPr>
          <a:xfrm>
            <a:off x="3500644" y="1219200"/>
            <a:ext cx="24474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127"/>
        <p:cNvGrpSpPr/>
        <p:nvPr/>
      </p:nvGrpSpPr>
      <p:grpSpPr>
        <a:xfrm>
          <a:off x="0" y="0"/>
          <a:ext cx="0" cy="0"/>
          <a:chOff x="0" y="0"/>
          <a:chExt cx="0" cy="0"/>
        </a:xfrm>
      </p:grpSpPr>
      <p:sp>
        <p:nvSpPr>
          <p:cNvPr id="128" name="Google Shape;128;p43"/>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43"/>
          <p:cNvSpPr>
            <a:spLocks noGrp="1"/>
          </p:cNvSpPr>
          <p:nvPr>
            <p:ph type="pic" idx="2"/>
          </p:nvPr>
        </p:nvSpPr>
        <p:spPr>
          <a:xfrm>
            <a:off x="762000" y="1219200"/>
            <a:ext cx="24354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43"/>
          <p:cNvSpPr>
            <a:spLocks noGrp="1"/>
          </p:cNvSpPr>
          <p:nvPr>
            <p:ph type="pic" idx="3"/>
          </p:nvPr>
        </p:nvSpPr>
        <p:spPr>
          <a:xfrm>
            <a:off x="3508162" y="1219200"/>
            <a:ext cx="24354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Google Shape;131;p43"/>
          <p:cNvSpPr>
            <a:spLocks noGrp="1"/>
          </p:cNvSpPr>
          <p:nvPr>
            <p:ph type="pic" idx="4"/>
          </p:nvPr>
        </p:nvSpPr>
        <p:spPr>
          <a:xfrm>
            <a:off x="6251362" y="1219200"/>
            <a:ext cx="24354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43"/>
          <p:cNvSpPr txBox="1">
            <a:spLocks noGrp="1"/>
          </p:cNvSpPr>
          <p:nvPr>
            <p:ph type="body" idx="1"/>
          </p:nvPr>
        </p:nvSpPr>
        <p:spPr>
          <a:xfrm>
            <a:off x="752888" y="3048000"/>
            <a:ext cx="2447400" cy="31242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43"/>
          <p:cNvSpPr txBox="1">
            <a:spLocks noGrp="1"/>
          </p:cNvSpPr>
          <p:nvPr>
            <p:ph type="body" idx="5"/>
          </p:nvPr>
        </p:nvSpPr>
        <p:spPr>
          <a:xfrm>
            <a:off x="6248400" y="3048000"/>
            <a:ext cx="2447400" cy="31242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43"/>
          <p:cNvSpPr txBox="1">
            <a:spLocks noGrp="1"/>
          </p:cNvSpPr>
          <p:nvPr>
            <p:ph type="body" idx="6"/>
          </p:nvPr>
        </p:nvSpPr>
        <p:spPr>
          <a:xfrm>
            <a:off x="3500644" y="3048000"/>
            <a:ext cx="2447400" cy="31242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135"/>
        <p:cNvGrpSpPr/>
        <p:nvPr/>
      </p:nvGrpSpPr>
      <p:grpSpPr>
        <a:xfrm>
          <a:off x="0" y="0"/>
          <a:ext cx="0" cy="0"/>
          <a:chOff x="0" y="0"/>
          <a:chExt cx="0" cy="0"/>
        </a:xfrm>
      </p:grpSpPr>
      <p:sp>
        <p:nvSpPr>
          <p:cNvPr id="136" name="Google Shape;136;p44"/>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44"/>
          <p:cNvSpPr>
            <a:spLocks noGrp="1"/>
          </p:cNvSpPr>
          <p:nvPr>
            <p:ph type="pic" idx="2"/>
          </p:nvPr>
        </p:nvSpPr>
        <p:spPr>
          <a:xfrm>
            <a:off x="762000" y="1219200"/>
            <a:ext cx="7924800" cy="4953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k Blue 1">
  <p:cSld name="Dk Blue_1">
    <p:spTree>
      <p:nvGrpSpPr>
        <p:cNvPr id="1" name="Shape 138"/>
        <p:cNvGrpSpPr/>
        <p:nvPr/>
      </p:nvGrpSpPr>
      <p:grpSpPr>
        <a:xfrm>
          <a:off x="0" y="0"/>
          <a:ext cx="0" cy="0"/>
          <a:chOff x="0" y="0"/>
          <a:chExt cx="0" cy="0"/>
        </a:xfrm>
      </p:grpSpPr>
      <p:sp>
        <p:nvSpPr>
          <p:cNvPr id="139" name="Google Shape;139;p45"/>
          <p:cNvSpPr/>
          <p:nvPr/>
        </p:nvSpPr>
        <p:spPr>
          <a:xfrm>
            <a:off x="410810" y="0"/>
            <a:ext cx="8733300" cy="6449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0" name="Google Shape;140;p45"/>
          <p:cNvGrpSpPr/>
          <p:nvPr/>
        </p:nvGrpSpPr>
        <p:grpSpPr>
          <a:xfrm>
            <a:off x="-30388" y="-3048"/>
            <a:ext cx="472440" cy="6861048"/>
            <a:chOff x="-15240" y="-3048"/>
            <a:chExt cx="472440" cy="6861048"/>
          </a:xfrm>
        </p:grpSpPr>
        <p:sp>
          <p:nvSpPr>
            <p:cNvPr id="141" name="Google Shape;141;p45"/>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5"/>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p45" descr="C:\Users\jacqui.fenner\Desktop\PTT templates\images\noaa icons\noaa_icons-04.png">
              <a:hlinkClick r:id="rId2"/>
            </p:cNvPr>
            <p:cNvPicPr preferRelativeResize="0"/>
            <p:nvPr/>
          </p:nvPicPr>
          <p:blipFill rotWithShape="1">
            <a:blip r:embed="rId3">
              <a:alphaModFix/>
            </a:blip>
            <a:srcRect/>
            <a:stretch/>
          </p:blipFill>
          <p:spPr>
            <a:xfrm>
              <a:off x="-15240" y="5714999"/>
              <a:ext cx="472440" cy="324009"/>
            </a:xfrm>
            <a:prstGeom prst="rect">
              <a:avLst/>
            </a:prstGeom>
            <a:noFill/>
            <a:ln>
              <a:noFill/>
            </a:ln>
          </p:spPr>
        </p:pic>
        <p:pic>
          <p:nvPicPr>
            <p:cNvPr id="144" name="Google Shape;144;p45" descr="C:\Users\jacqui.fenner\Desktop\PTT templates\images\noaa icons\noaa_icons-05.png">
              <a:hlinkClick r:id="rId4"/>
            </p:cNvPr>
            <p:cNvPicPr preferRelativeResize="0"/>
            <p:nvPr/>
          </p:nvPicPr>
          <p:blipFill rotWithShape="1">
            <a:blip r:embed="rId5">
              <a:alphaModFix/>
            </a:blip>
            <a:srcRect/>
            <a:stretch/>
          </p:blipFill>
          <p:spPr>
            <a:xfrm>
              <a:off x="-15240" y="4648200"/>
              <a:ext cx="472440" cy="324009"/>
            </a:xfrm>
            <a:prstGeom prst="rect">
              <a:avLst/>
            </a:prstGeom>
            <a:noFill/>
            <a:ln>
              <a:noFill/>
            </a:ln>
          </p:spPr>
        </p:pic>
        <p:pic>
          <p:nvPicPr>
            <p:cNvPr id="145" name="Google Shape;145;p45" descr="C:\Users\jacqui.fenner\Desktop\PTT templates\images\noaa icons\noaa_icons-06.png">
              <a:hlinkClick r:id="rId6"/>
            </p:cNvPr>
            <p:cNvPicPr preferRelativeResize="0"/>
            <p:nvPr/>
          </p:nvPicPr>
          <p:blipFill rotWithShape="1">
            <a:blip r:embed="rId7">
              <a:alphaModFix/>
            </a:blip>
            <a:srcRect/>
            <a:stretch/>
          </p:blipFill>
          <p:spPr>
            <a:xfrm>
              <a:off x="-15240" y="3581400"/>
              <a:ext cx="472440" cy="324009"/>
            </a:xfrm>
            <a:prstGeom prst="rect">
              <a:avLst/>
            </a:prstGeom>
            <a:noFill/>
            <a:ln>
              <a:noFill/>
            </a:ln>
          </p:spPr>
        </p:pic>
        <p:pic>
          <p:nvPicPr>
            <p:cNvPr id="146" name="Google Shape;146;p45" descr="C:\Users\jacqui.fenner\Desktop\PTT templates\images\noaa icons\noaa_icons-07.png">
              <a:hlinkClick r:id="rId8"/>
            </p:cNvPr>
            <p:cNvPicPr preferRelativeResize="0"/>
            <p:nvPr/>
          </p:nvPicPr>
          <p:blipFill rotWithShape="1">
            <a:blip r:embed="rId9">
              <a:alphaModFix/>
            </a:blip>
            <a:srcRect/>
            <a:stretch/>
          </p:blipFill>
          <p:spPr>
            <a:xfrm>
              <a:off x="-15240" y="2514600"/>
              <a:ext cx="472440" cy="324009"/>
            </a:xfrm>
            <a:prstGeom prst="rect">
              <a:avLst/>
            </a:prstGeom>
            <a:noFill/>
            <a:ln>
              <a:noFill/>
            </a:ln>
          </p:spPr>
        </p:pic>
        <p:pic>
          <p:nvPicPr>
            <p:cNvPr id="147" name="Google Shape;147;p45" descr="C:\Users\jacqui.fenner\Desktop\PTT templates\images\noaa icons\noaa_icons-08.png">
              <a:hlinkClick r:id="rId10"/>
            </p:cNvPr>
            <p:cNvPicPr preferRelativeResize="0"/>
            <p:nvPr/>
          </p:nvPicPr>
          <p:blipFill rotWithShape="1">
            <a:blip r:embed="rId11">
              <a:alphaModFix/>
            </a:blip>
            <a:srcRect/>
            <a:stretch/>
          </p:blipFill>
          <p:spPr>
            <a:xfrm>
              <a:off x="-15240" y="1447800"/>
              <a:ext cx="472440" cy="324009"/>
            </a:xfrm>
            <a:prstGeom prst="rect">
              <a:avLst/>
            </a:prstGeom>
            <a:noFill/>
            <a:ln>
              <a:noFill/>
            </a:ln>
          </p:spPr>
        </p:pic>
        <p:pic>
          <p:nvPicPr>
            <p:cNvPr id="148" name="Google Shape;148;p45" descr="C:\Users\jacqui.fenner\Desktop\PTT templates\images\noaa icons\noaa_icons-10.png">
              <a:hlinkClick r:id="rId12"/>
            </p:cNvPr>
            <p:cNvPicPr preferRelativeResize="0"/>
            <p:nvPr/>
          </p:nvPicPr>
          <p:blipFill rotWithShape="1">
            <a:blip r:embed="rId13">
              <a:alphaModFix/>
            </a:blip>
            <a:srcRect/>
            <a:stretch/>
          </p:blipFill>
          <p:spPr>
            <a:xfrm>
              <a:off x="-15240" y="381000"/>
              <a:ext cx="472440" cy="324009"/>
            </a:xfrm>
            <a:prstGeom prst="rect">
              <a:avLst/>
            </a:prstGeom>
            <a:noFill/>
            <a:ln>
              <a:noFill/>
            </a:ln>
          </p:spPr>
        </p:pic>
        <p:grpSp>
          <p:nvGrpSpPr>
            <p:cNvPr id="149" name="Google Shape;149;p45"/>
            <p:cNvGrpSpPr/>
            <p:nvPr/>
          </p:nvGrpSpPr>
          <p:grpSpPr>
            <a:xfrm>
              <a:off x="15148" y="0"/>
              <a:ext cx="420600" cy="6858000"/>
              <a:chOff x="15148" y="0"/>
              <a:chExt cx="420600" cy="6858000"/>
            </a:xfrm>
          </p:grpSpPr>
          <p:grpSp>
            <p:nvGrpSpPr>
              <p:cNvPr id="150" name="Google Shape;150;p45"/>
              <p:cNvGrpSpPr/>
              <p:nvPr/>
            </p:nvGrpSpPr>
            <p:grpSpPr>
              <a:xfrm>
                <a:off x="15148" y="1066800"/>
                <a:ext cx="420600" cy="5334000"/>
                <a:chOff x="15148" y="1066800"/>
                <a:chExt cx="420600" cy="5334000"/>
              </a:xfrm>
            </p:grpSpPr>
            <p:cxnSp>
              <p:nvCxnSpPr>
                <p:cNvPr id="151" name="Google Shape;151;p45"/>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52" name="Google Shape;152;p45"/>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53" name="Google Shape;153;p45"/>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54" name="Google Shape;154;p45"/>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55" name="Google Shape;155;p45"/>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56" name="Google Shape;156;p45"/>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57" name="Google Shape;157;p45"/>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158" name="Google Shape;158;p45"/>
          <p:cNvSpPr txBox="1">
            <a:spLocks noGrp="1"/>
          </p:cNvSpPr>
          <p:nvPr>
            <p:ph type="title"/>
          </p:nvPr>
        </p:nvSpPr>
        <p:spPr>
          <a:xfrm>
            <a:off x="762000" y="1066799"/>
            <a:ext cx="7933800" cy="1295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 name="Google Shape;159;p45"/>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45"/>
          <p:cNvSpPr txBox="1"/>
          <p:nvPr/>
        </p:nvSpPr>
        <p:spPr>
          <a:xfrm>
            <a:off x="1447800" y="6551712"/>
            <a:ext cx="7239000" cy="153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pic>
        <p:nvPicPr>
          <p:cNvPr id="161" name="Google Shape;161;p45" descr="G:\STALL\ST Comms\Templates &amp; Resources\Logos\Other Emblems\DOC Logo\DOC Color.png">
            <a:hlinkClick r:id="rId14"/>
          </p:cNvPr>
          <p:cNvPicPr preferRelativeResize="0"/>
          <p:nvPr/>
        </p:nvPicPr>
        <p:blipFill rotWithShape="1">
          <a:blip r:embed="rId15">
            <a:alphaModFix/>
          </a:blip>
          <a:srcRect/>
          <a:stretch/>
        </p:blipFill>
        <p:spPr>
          <a:xfrm>
            <a:off x="228600" y="6443457"/>
            <a:ext cx="371888" cy="371888"/>
          </a:xfrm>
          <a:prstGeom prst="rect">
            <a:avLst/>
          </a:prstGeom>
          <a:noFill/>
          <a:ln>
            <a:noFill/>
          </a:ln>
        </p:spPr>
      </p:pic>
      <p:pic>
        <p:nvPicPr>
          <p:cNvPr id="162" name="Google Shape;162;p45">
            <a:hlinkClick r:id="rId16"/>
          </p:cNvPr>
          <p:cNvPicPr preferRelativeResize="0"/>
          <p:nvPr/>
        </p:nvPicPr>
        <p:blipFill rotWithShape="1">
          <a:blip r:embed="rId17">
            <a:alphaModFix/>
          </a:blip>
          <a:srcRect/>
          <a:stretch/>
        </p:blipFill>
        <p:spPr>
          <a:xfrm>
            <a:off x="639827" y="6449252"/>
            <a:ext cx="360298" cy="3602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3"/>
        <p:cNvGrpSpPr/>
        <p:nvPr/>
      </p:nvGrpSpPr>
      <p:grpSpPr>
        <a:xfrm>
          <a:off x="0" y="0"/>
          <a:ext cx="0" cy="0"/>
          <a:chOff x="0" y="0"/>
          <a:chExt cx="0" cy="0"/>
        </a:xfrm>
      </p:grpSpPr>
      <p:sp>
        <p:nvSpPr>
          <p:cNvPr id="164" name="Google Shape;164;p46"/>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Google Shape;165;p46"/>
          <p:cNvSpPr txBox="1">
            <a:spLocks noGrp="1"/>
          </p:cNvSpPr>
          <p:nvPr>
            <p:ph type="body" idx="1"/>
          </p:nvPr>
        </p:nvSpPr>
        <p:spPr>
          <a:xfrm>
            <a:off x="457200" y="1600209"/>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6"/>
          <p:cNvSpPr txBox="1">
            <a:spLocks noGrp="1"/>
          </p:cNvSpPr>
          <p:nvPr>
            <p:ph type="body" idx="2"/>
          </p:nvPr>
        </p:nvSpPr>
        <p:spPr>
          <a:xfrm>
            <a:off x="4648200" y="1600209"/>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46"/>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46"/>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46"/>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29"/>
          <p:cNvSpPr txBox="1">
            <a:spLocks noGrp="1"/>
          </p:cNvSpPr>
          <p:nvPr>
            <p:ph type="body" idx="1"/>
          </p:nvPr>
        </p:nvSpPr>
        <p:spPr>
          <a:xfrm>
            <a:off x="752888" y="1219200"/>
            <a:ext cx="79338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0"/>
        <p:cNvGrpSpPr/>
        <p:nvPr/>
      </p:nvGrpSpPr>
      <p:grpSpPr>
        <a:xfrm>
          <a:off x="0" y="0"/>
          <a:ext cx="0" cy="0"/>
          <a:chOff x="0" y="0"/>
          <a:chExt cx="0" cy="0"/>
        </a:xfrm>
      </p:grpSpPr>
      <p:sp>
        <p:nvSpPr>
          <p:cNvPr id="171" name="Google Shape;171;g8de8eb0b1f_1_694"/>
          <p:cNvSpPr txBox="1">
            <a:spLocks noGrp="1"/>
          </p:cNvSpPr>
          <p:nvPr>
            <p:ph type="title"/>
          </p:nvPr>
        </p:nvSpPr>
        <p:spPr>
          <a:xfrm>
            <a:off x="457200" y="274638"/>
            <a:ext cx="8229600" cy="1143000"/>
          </a:xfrm>
          <a:prstGeom prst="rect">
            <a:avLst/>
          </a:prstGeom>
          <a:noFill/>
          <a:ln>
            <a:noFill/>
          </a:ln>
        </p:spPr>
        <p:txBody>
          <a:bodyPr spcFirstLastPara="1" wrap="square" lIns="45700" tIns="45700" rIns="45700" bIns="45700" anchor="ctr"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72" name="Google Shape;172;g8de8eb0b1f_1_694"/>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3"/>
        <p:cNvGrpSpPr/>
        <p:nvPr/>
      </p:nvGrpSpPr>
      <p:grpSpPr>
        <a:xfrm>
          <a:off x="0" y="0"/>
          <a:ext cx="0" cy="0"/>
          <a:chOff x="0" y="0"/>
          <a:chExt cx="0" cy="0"/>
        </a:xfrm>
      </p:grpSpPr>
      <p:pic>
        <p:nvPicPr>
          <p:cNvPr id="174" name="Google Shape;174;g8de8eb0b1f_1_1371" descr="Picture 12"/>
          <p:cNvPicPr preferRelativeResize="0"/>
          <p:nvPr/>
        </p:nvPicPr>
        <p:blipFill rotWithShape="1">
          <a:blip r:embed="rId2">
            <a:alphaModFix/>
          </a:blip>
          <a:srcRect/>
          <a:stretch/>
        </p:blipFill>
        <p:spPr>
          <a:xfrm>
            <a:off x="0" y="-2"/>
            <a:ext cx="9144001" cy="6903376"/>
          </a:xfrm>
          <a:prstGeom prst="rect">
            <a:avLst/>
          </a:prstGeom>
          <a:noFill/>
          <a:ln>
            <a:noFill/>
          </a:ln>
        </p:spPr>
      </p:pic>
      <p:sp>
        <p:nvSpPr>
          <p:cNvPr id="175" name="Google Shape;175;g8de8eb0b1f_1_1371"/>
          <p:cNvSpPr txBox="1">
            <a:spLocks noGrp="1"/>
          </p:cNvSpPr>
          <p:nvPr>
            <p:ph type="title"/>
          </p:nvPr>
        </p:nvSpPr>
        <p:spPr>
          <a:xfrm>
            <a:off x="520573" y="157445"/>
            <a:ext cx="8103000" cy="1001400"/>
          </a:xfrm>
          <a:prstGeom prst="rect">
            <a:avLst/>
          </a:prstGeom>
          <a:noFill/>
          <a:ln>
            <a:noFill/>
          </a:ln>
        </p:spPr>
        <p:txBody>
          <a:bodyPr spcFirstLastPara="1" wrap="square" lIns="45700" tIns="45700" rIns="45700" bIns="45700" anchor="b" anchorCtr="0">
            <a:noAutofit/>
          </a:bodyPr>
          <a:lstStyle>
            <a:lvl1pPr lvl="0" algn="l" rtl="0">
              <a:lnSpc>
                <a:spcPct val="100000"/>
              </a:lnSpc>
              <a:spcBef>
                <a:spcPts val="0"/>
              </a:spcBef>
              <a:spcAft>
                <a:spcPts val="0"/>
              </a:spcAft>
              <a:buClr>
                <a:srgbClr val="000000"/>
              </a:buClr>
              <a:buSzPts val="4400"/>
              <a:buFont typeface="Helvetica Neue"/>
              <a:buNone/>
              <a:defRPr>
                <a:latin typeface="Helvetica Neue"/>
                <a:ea typeface="Helvetica Neue"/>
                <a:cs typeface="Helvetica Neue"/>
                <a:sym typeface="Helvetica Neu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176" name="Google Shape;176;g8de8eb0b1f_1_1371"/>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pic>
        <p:nvPicPr>
          <p:cNvPr id="177" name="Google Shape;177;g8de8eb0b1f_1_1371" descr="Picture 2"/>
          <p:cNvPicPr preferRelativeResize="0"/>
          <p:nvPr/>
        </p:nvPicPr>
        <p:blipFill rotWithShape="1">
          <a:blip r:embed="rId3">
            <a:alphaModFix/>
          </a:blip>
          <a:srcRect/>
          <a:stretch/>
        </p:blipFill>
        <p:spPr>
          <a:xfrm>
            <a:off x="68943" y="6357258"/>
            <a:ext cx="963614" cy="4572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31"/>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1"/>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1"/>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228600" y="272595"/>
            <a:ext cx="8610600" cy="7161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3200"/>
              <a:buFont typeface="Calibri"/>
              <a:buNone/>
              <a:defRPr sz="36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32"/>
          <p:cNvSpPr txBox="1">
            <a:spLocks noGrp="1"/>
          </p:cNvSpPr>
          <p:nvPr>
            <p:ph type="dt" idx="10"/>
          </p:nvPr>
        </p:nvSpPr>
        <p:spPr>
          <a:xfrm>
            <a:off x="6" y="647704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2"/>
          <p:cNvSpPr txBox="1">
            <a:spLocks noGrp="1"/>
          </p:cNvSpPr>
          <p:nvPr>
            <p:ph type="ftr" idx="11"/>
          </p:nvPr>
        </p:nvSpPr>
        <p:spPr>
          <a:xfrm>
            <a:off x="3124202" y="6492918"/>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2"/>
          <p:cNvSpPr txBox="1">
            <a:spLocks noGrp="1"/>
          </p:cNvSpPr>
          <p:nvPr>
            <p:ph type="sldNum" idx="12"/>
          </p:nvPr>
        </p:nvSpPr>
        <p:spPr>
          <a:xfrm>
            <a:off x="7010403" y="6492918"/>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32"/>
          <p:cNvSpPr txBox="1">
            <a:spLocks noGrp="1"/>
          </p:cNvSpPr>
          <p:nvPr>
            <p:ph type="body" idx="1"/>
          </p:nvPr>
        </p:nvSpPr>
        <p:spPr>
          <a:xfrm>
            <a:off x="228600" y="1295400"/>
            <a:ext cx="8610600" cy="51672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32"/>
          <p:cNvSpPr txBox="1">
            <a:spLocks noGrp="1"/>
          </p:cNvSpPr>
          <p:nvPr>
            <p:ph type="body" idx="2"/>
          </p:nvPr>
        </p:nvSpPr>
        <p:spPr>
          <a:xfrm>
            <a:off x="228600" y="762002"/>
            <a:ext cx="8610600" cy="3825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640"/>
              </a:spcBef>
              <a:spcAft>
                <a:spcPts val="0"/>
              </a:spcAft>
              <a:buClr>
                <a:schemeClr val="dk1"/>
              </a:buClr>
              <a:buSzPts val="3200"/>
              <a:buFont typeface="Arial"/>
              <a:buNone/>
              <a:defRPr sz="2800" b="1" i="0" u="none" strike="noStrike" cap="none">
                <a:solidFill>
                  <a:schemeClr val="dk1"/>
                </a:solidFill>
                <a:latin typeface="Arial"/>
                <a:ea typeface="Arial"/>
                <a:cs typeface="Arial"/>
                <a:sym typeface="Arial"/>
              </a:defRPr>
            </a:lvl1pPr>
            <a:lvl2pPr marL="914400" marR="0" lvl="1" indent="-228600" algn="ctr">
              <a:lnSpc>
                <a:spcPct val="100000"/>
              </a:lnSpc>
              <a:spcBef>
                <a:spcPts val="560"/>
              </a:spcBef>
              <a:spcAft>
                <a:spcPts val="0"/>
              </a:spcAft>
              <a:buClr>
                <a:srgbClr val="07336F"/>
              </a:buClr>
              <a:buSzPts val="2800"/>
              <a:buFont typeface="Arial"/>
              <a:buNone/>
              <a:defRPr sz="2800" b="1" i="0" u="none" strike="noStrike" cap="none">
                <a:solidFill>
                  <a:srgbClr val="07336F"/>
                </a:solidFill>
                <a:latin typeface="Arial"/>
                <a:ea typeface="Arial"/>
                <a:cs typeface="Arial"/>
                <a:sym typeface="Arial"/>
              </a:defRPr>
            </a:lvl2pPr>
            <a:lvl3pPr marL="1371600" marR="0" lvl="2" indent="-228600" algn="ctr">
              <a:lnSpc>
                <a:spcPct val="100000"/>
              </a:lnSpc>
              <a:spcBef>
                <a:spcPts val="480"/>
              </a:spcBef>
              <a:spcAft>
                <a:spcPts val="0"/>
              </a:spcAft>
              <a:buClr>
                <a:srgbClr val="07336F"/>
              </a:buClr>
              <a:buSzPts val="2400"/>
              <a:buFont typeface="Arial"/>
              <a:buNone/>
              <a:defRPr sz="2800" b="1" i="0" u="none" strike="noStrike" cap="none">
                <a:solidFill>
                  <a:srgbClr val="07336F"/>
                </a:solidFill>
                <a:latin typeface="Arial"/>
                <a:ea typeface="Arial"/>
                <a:cs typeface="Arial"/>
                <a:sym typeface="Arial"/>
              </a:defRPr>
            </a:lvl3pPr>
            <a:lvl4pPr marL="1828800" marR="0" lvl="3" indent="-228600" algn="ctr">
              <a:lnSpc>
                <a:spcPct val="100000"/>
              </a:lnSpc>
              <a:spcBef>
                <a:spcPts val="400"/>
              </a:spcBef>
              <a:spcAft>
                <a:spcPts val="0"/>
              </a:spcAft>
              <a:buClr>
                <a:srgbClr val="07336F"/>
              </a:buClr>
              <a:buSzPts val="2000"/>
              <a:buFont typeface="Arial"/>
              <a:buNone/>
              <a:defRPr sz="2800" b="1" i="0" u="none" strike="noStrike" cap="none">
                <a:solidFill>
                  <a:srgbClr val="07336F"/>
                </a:solidFill>
                <a:latin typeface="Arial"/>
                <a:ea typeface="Arial"/>
                <a:cs typeface="Arial"/>
                <a:sym typeface="Arial"/>
              </a:defRPr>
            </a:lvl4pPr>
            <a:lvl5pPr marL="2286000" marR="0" lvl="4" indent="-228600" algn="ctr">
              <a:lnSpc>
                <a:spcPct val="100000"/>
              </a:lnSpc>
              <a:spcBef>
                <a:spcPts val="360"/>
              </a:spcBef>
              <a:spcAft>
                <a:spcPts val="0"/>
              </a:spcAft>
              <a:buClr>
                <a:srgbClr val="07336F"/>
              </a:buClr>
              <a:buSzPts val="1800"/>
              <a:buFont typeface="Arial"/>
              <a:buNone/>
              <a:defRPr sz="2800" b="1"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33"/>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ftr" idx="11"/>
          </p:nvPr>
        </p:nvSpPr>
        <p:spPr>
          <a:xfrm>
            <a:off x="3124200"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34"/>
          <p:cNvSpPr txBox="1">
            <a:spLocks noGrp="1"/>
          </p:cNvSpPr>
          <p:nvPr>
            <p:ph type="ctrTitle"/>
          </p:nvPr>
        </p:nvSpPr>
        <p:spPr>
          <a:xfrm>
            <a:off x="685800" y="2130460"/>
            <a:ext cx="7772400" cy="1470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3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88" name="Google Shape;88;p34"/>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34"/>
          <p:cNvSpPr txBox="1">
            <a:spLocks noGrp="1"/>
          </p:cNvSpPr>
          <p:nvPr>
            <p:ph type="ftr" idx="11"/>
          </p:nvPr>
        </p:nvSpPr>
        <p:spPr>
          <a:xfrm>
            <a:off x="3124200"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3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35"/>
          <p:cNvSpPr>
            <a:spLocks noGrp="1"/>
          </p:cNvSpPr>
          <p:nvPr>
            <p:ph type="pic" idx="2"/>
          </p:nvPr>
        </p:nvSpPr>
        <p:spPr>
          <a:xfrm>
            <a:off x="4953000" y="1219200"/>
            <a:ext cx="3733800" cy="1981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35"/>
          <p:cNvSpPr txBox="1">
            <a:spLocks noGrp="1"/>
          </p:cNvSpPr>
          <p:nvPr>
            <p:ph type="body" idx="1"/>
          </p:nvPr>
        </p:nvSpPr>
        <p:spPr>
          <a:xfrm>
            <a:off x="752888" y="1219200"/>
            <a:ext cx="37428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35"/>
          <p:cNvSpPr txBox="1">
            <a:spLocks noGrp="1"/>
          </p:cNvSpPr>
          <p:nvPr>
            <p:ph type="body" idx="3"/>
          </p:nvPr>
        </p:nvSpPr>
        <p:spPr>
          <a:xfrm>
            <a:off x="4953000" y="3429000"/>
            <a:ext cx="3742800" cy="27432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36"/>
          <p:cNvSpPr>
            <a:spLocks noGrp="1"/>
          </p:cNvSpPr>
          <p:nvPr>
            <p:ph type="pic" idx="2"/>
          </p:nvPr>
        </p:nvSpPr>
        <p:spPr>
          <a:xfrm>
            <a:off x="6096000" y="1219200"/>
            <a:ext cx="2590800" cy="4953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36"/>
          <p:cNvSpPr txBox="1">
            <a:spLocks noGrp="1"/>
          </p:cNvSpPr>
          <p:nvPr>
            <p:ph type="body" idx="1"/>
          </p:nvPr>
        </p:nvSpPr>
        <p:spPr>
          <a:xfrm>
            <a:off x="752888" y="1219200"/>
            <a:ext cx="5190600" cy="4953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hyperlink" Target="http://www.noaa.gov/marine-aviation" TargetMode="External"/><Relationship Id="rId24" Type="http://schemas.openxmlformats.org/officeDocument/2006/relationships/image" Target="../media/image1.png"/><Relationship Id="rId25" Type="http://schemas.openxmlformats.org/officeDocument/2006/relationships/hyperlink" Target="http://www.noaa.gov/research" TargetMode="External"/><Relationship Id="rId26" Type="http://schemas.openxmlformats.org/officeDocument/2006/relationships/image" Target="../media/image2.png"/><Relationship Id="rId27" Type="http://schemas.openxmlformats.org/officeDocument/2006/relationships/hyperlink" Target="http://www.noaa.gov/satellites" TargetMode="External"/><Relationship Id="rId28" Type="http://schemas.openxmlformats.org/officeDocument/2006/relationships/image" Target="../media/image3.png"/><Relationship Id="rId29" Type="http://schemas.openxmlformats.org/officeDocument/2006/relationships/hyperlink" Target="http://www.noaa.gov/fisheries"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image" Target="../media/image4.png"/><Relationship Id="rId31" Type="http://schemas.openxmlformats.org/officeDocument/2006/relationships/hyperlink" Target="http://www.noaa.gov/oceans-coasts" TargetMode="External"/><Relationship Id="rId32" Type="http://schemas.openxmlformats.org/officeDocument/2006/relationships/image" Target="../media/image5.pn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hyperlink" Target="http://www.noaa.gov/weather" TargetMode="External"/><Relationship Id="rId34" Type="http://schemas.openxmlformats.org/officeDocument/2006/relationships/image" Target="../media/image6.png"/><Relationship Id="rId35" Type="http://schemas.openxmlformats.org/officeDocument/2006/relationships/hyperlink" Target="https://www.commerce.gov/" TargetMode="External"/><Relationship Id="rId36" Type="http://schemas.openxmlformats.org/officeDocument/2006/relationships/image" Target="../media/image7.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hyperlink" Target="http://www.noaa.gov/" TargetMode="External"/><Relationship Id="rId38"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7"/>
          <p:cNvGrpSpPr/>
          <p:nvPr/>
        </p:nvGrpSpPr>
        <p:grpSpPr>
          <a:xfrm>
            <a:off x="-30388" y="-3048"/>
            <a:ext cx="472440" cy="6861048"/>
            <a:chOff x="-15240" y="-3048"/>
            <a:chExt cx="472440" cy="6861048"/>
          </a:xfrm>
        </p:grpSpPr>
        <p:sp>
          <p:nvSpPr>
            <p:cNvPr id="11" name="Google Shape;11;p27"/>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7"/>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3;p27" descr="C:\Users\jacqui.fenner\Desktop\PTT templates\images\noaa icons\noaa_icons-04.png">
              <a:hlinkClick r:id="rId23"/>
            </p:cNvPr>
            <p:cNvPicPr preferRelativeResize="0"/>
            <p:nvPr/>
          </p:nvPicPr>
          <p:blipFill rotWithShape="1">
            <a:blip r:embed="rId24">
              <a:alphaModFix/>
            </a:blip>
            <a:srcRect/>
            <a:stretch/>
          </p:blipFill>
          <p:spPr>
            <a:xfrm>
              <a:off x="-15240" y="5714999"/>
              <a:ext cx="472440" cy="324009"/>
            </a:xfrm>
            <a:prstGeom prst="rect">
              <a:avLst/>
            </a:prstGeom>
            <a:noFill/>
            <a:ln>
              <a:noFill/>
            </a:ln>
          </p:spPr>
        </p:pic>
        <p:pic>
          <p:nvPicPr>
            <p:cNvPr id="14" name="Google Shape;14;p27" descr="C:\Users\jacqui.fenner\Desktop\PTT templates\images\noaa icons\noaa_icons-05.png">
              <a:hlinkClick r:id="rId25"/>
            </p:cNvPr>
            <p:cNvPicPr preferRelativeResize="0"/>
            <p:nvPr/>
          </p:nvPicPr>
          <p:blipFill rotWithShape="1">
            <a:blip r:embed="rId26">
              <a:alphaModFix/>
            </a:blip>
            <a:srcRect/>
            <a:stretch/>
          </p:blipFill>
          <p:spPr>
            <a:xfrm>
              <a:off x="-15240" y="4648200"/>
              <a:ext cx="472440" cy="324009"/>
            </a:xfrm>
            <a:prstGeom prst="rect">
              <a:avLst/>
            </a:prstGeom>
            <a:noFill/>
            <a:ln>
              <a:noFill/>
            </a:ln>
          </p:spPr>
        </p:pic>
        <p:pic>
          <p:nvPicPr>
            <p:cNvPr id="15" name="Google Shape;15;p27" descr="C:\Users\jacqui.fenner\Desktop\PTT templates\images\noaa icons\noaa_icons-06.png">
              <a:hlinkClick r:id="rId27"/>
            </p:cNvPr>
            <p:cNvPicPr preferRelativeResize="0"/>
            <p:nvPr/>
          </p:nvPicPr>
          <p:blipFill rotWithShape="1">
            <a:blip r:embed="rId28">
              <a:alphaModFix/>
            </a:blip>
            <a:srcRect/>
            <a:stretch/>
          </p:blipFill>
          <p:spPr>
            <a:xfrm>
              <a:off x="-15240" y="3581400"/>
              <a:ext cx="472440" cy="324009"/>
            </a:xfrm>
            <a:prstGeom prst="rect">
              <a:avLst/>
            </a:prstGeom>
            <a:noFill/>
            <a:ln>
              <a:noFill/>
            </a:ln>
          </p:spPr>
        </p:pic>
        <p:pic>
          <p:nvPicPr>
            <p:cNvPr id="16" name="Google Shape;16;p27" descr="C:\Users\jacqui.fenner\Desktop\PTT templates\images\noaa icons\noaa_icons-07.png">
              <a:hlinkClick r:id="rId29"/>
            </p:cNvPr>
            <p:cNvPicPr preferRelativeResize="0"/>
            <p:nvPr/>
          </p:nvPicPr>
          <p:blipFill rotWithShape="1">
            <a:blip r:embed="rId30">
              <a:alphaModFix/>
            </a:blip>
            <a:srcRect/>
            <a:stretch/>
          </p:blipFill>
          <p:spPr>
            <a:xfrm>
              <a:off x="-15240" y="2514600"/>
              <a:ext cx="472440" cy="324009"/>
            </a:xfrm>
            <a:prstGeom prst="rect">
              <a:avLst/>
            </a:prstGeom>
            <a:noFill/>
            <a:ln>
              <a:noFill/>
            </a:ln>
          </p:spPr>
        </p:pic>
        <p:pic>
          <p:nvPicPr>
            <p:cNvPr id="17" name="Google Shape;17;p27" descr="C:\Users\jacqui.fenner\Desktop\PTT templates\images\noaa icons\noaa_icons-08.png">
              <a:hlinkClick r:id="rId31"/>
            </p:cNvPr>
            <p:cNvPicPr preferRelativeResize="0"/>
            <p:nvPr/>
          </p:nvPicPr>
          <p:blipFill rotWithShape="1">
            <a:blip r:embed="rId32">
              <a:alphaModFix/>
            </a:blip>
            <a:srcRect/>
            <a:stretch/>
          </p:blipFill>
          <p:spPr>
            <a:xfrm>
              <a:off x="-15240" y="1447800"/>
              <a:ext cx="472440" cy="324009"/>
            </a:xfrm>
            <a:prstGeom prst="rect">
              <a:avLst/>
            </a:prstGeom>
            <a:noFill/>
            <a:ln>
              <a:noFill/>
            </a:ln>
          </p:spPr>
        </p:pic>
        <p:pic>
          <p:nvPicPr>
            <p:cNvPr id="18" name="Google Shape;18;p27" descr="C:\Users\jacqui.fenner\Desktop\PTT templates\images\noaa icons\noaa_icons-10.png">
              <a:hlinkClick r:id="rId33"/>
            </p:cNvPr>
            <p:cNvPicPr preferRelativeResize="0"/>
            <p:nvPr/>
          </p:nvPicPr>
          <p:blipFill rotWithShape="1">
            <a:blip r:embed="rId34">
              <a:alphaModFix/>
            </a:blip>
            <a:srcRect/>
            <a:stretch/>
          </p:blipFill>
          <p:spPr>
            <a:xfrm>
              <a:off x="-15240" y="381000"/>
              <a:ext cx="472440" cy="324009"/>
            </a:xfrm>
            <a:prstGeom prst="rect">
              <a:avLst/>
            </a:prstGeom>
            <a:noFill/>
            <a:ln>
              <a:noFill/>
            </a:ln>
          </p:spPr>
        </p:pic>
        <p:grpSp>
          <p:nvGrpSpPr>
            <p:cNvPr id="19" name="Google Shape;19;p27"/>
            <p:cNvGrpSpPr/>
            <p:nvPr/>
          </p:nvGrpSpPr>
          <p:grpSpPr>
            <a:xfrm>
              <a:off x="15148" y="0"/>
              <a:ext cx="420600" cy="6858000"/>
              <a:chOff x="15148" y="0"/>
              <a:chExt cx="420600" cy="6858000"/>
            </a:xfrm>
          </p:grpSpPr>
          <p:grpSp>
            <p:nvGrpSpPr>
              <p:cNvPr id="20" name="Google Shape;20;p27"/>
              <p:cNvGrpSpPr/>
              <p:nvPr/>
            </p:nvGrpSpPr>
            <p:grpSpPr>
              <a:xfrm>
                <a:off x="15148" y="1066800"/>
                <a:ext cx="420600" cy="5334000"/>
                <a:chOff x="15148" y="1066800"/>
                <a:chExt cx="420600" cy="5334000"/>
              </a:xfrm>
            </p:grpSpPr>
            <p:cxnSp>
              <p:nvCxnSpPr>
                <p:cNvPr id="21" name="Google Shape;21;p27"/>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2" name="Google Shape;22;p27"/>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 name="Google Shape;23;p27"/>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4" name="Google Shape;24;p27"/>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 name="Google Shape;25;p27"/>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6" name="Google Shape;26;p27"/>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7" name="Google Shape;27;p27"/>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28" name="Google Shape;28;p27"/>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7"/>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27"/>
          <p:cNvSpPr txBox="1">
            <a:spLocks noGrp="1"/>
          </p:cNvSpPr>
          <p:nvPr>
            <p:ph type="body" idx="1"/>
          </p:nvPr>
        </p:nvSpPr>
        <p:spPr>
          <a:xfrm>
            <a:off x="752888" y="1219200"/>
            <a:ext cx="7933800" cy="49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 name="Google Shape;31;p27" descr="G:\STALL\ST Comms\Templates &amp; Resources\Logos\Other Emblems\DOC Logo\DOC Color.png">
            <a:hlinkClick r:id="rId35"/>
          </p:cNvPr>
          <p:cNvPicPr preferRelativeResize="0"/>
          <p:nvPr/>
        </p:nvPicPr>
        <p:blipFill rotWithShape="1">
          <a:blip r:embed="rId36">
            <a:alphaModFix/>
          </a:blip>
          <a:srcRect/>
          <a:stretch/>
        </p:blipFill>
        <p:spPr>
          <a:xfrm>
            <a:off x="228600" y="6443457"/>
            <a:ext cx="371888" cy="371888"/>
          </a:xfrm>
          <a:prstGeom prst="rect">
            <a:avLst/>
          </a:prstGeom>
          <a:noFill/>
          <a:ln>
            <a:noFill/>
          </a:ln>
        </p:spPr>
      </p:pic>
      <p:pic>
        <p:nvPicPr>
          <p:cNvPr id="32" name="Google Shape;32;p27">
            <a:hlinkClick r:id="rId37"/>
          </p:cNvPr>
          <p:cNvPicPr preferRelativeResize="0"/>
          <p:nvPr/>
        </p:nvPicPr>
        <p:blipFill rotWithShape="1">
          <a:blip r:embed="rId38">
            <a:alphaModFix/>
          </a:blip>
          <a:srcRect/>
          <a:stretch/>
        </p:blipFill>
        <p:spPr>
          <a:xfrm>
            <a:off x="639827" y="6449252"/>
            <a:ext cx="360298" cy="360298"/>
          </a:xfrm>
          <a:prstGeom prst="rect">
            <a:avLst/>
          </a:prstGeom>
          <a:noFill/>
          <a:ln>
            <a:noFill/>
          </a:ln>
        </p:spPr>
      </p:pic>
      <p:sp>
        <p:nvSpPr>
          <p:cNvPr id="33" name="Google Shape;33;p27"/>
          <p:cNvSpPr txBox="1"/>
          <p:nvPr/>
        </p:nvSpPr>
        <p:spPr>
          <a:xfrm>
            <a:off x="1447800" y="6551712"/>
            <a:ext cx="7239000" cy="153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xmlns:p14="http://schemas.microsoft.com/office/powerpoint/2010/mai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weather.gov/media/notification/pdf2/pns20-33multi_1_remova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weather.gov/media/notification/pdf2/pns20-33multi_1_remov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body" idx="1"/>
          </p:nvPr>
        </p:nvSpPr>
        <p:spPr>
          <a:xfrm>
            <a:off x="780334" y="2590798"/>
            <a:ext cx="1371600" cy="9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6F5FF"/>
              </a:buClr>
              <a:buSzPts val="1800"/>
              <a:buFont typeface="Arial"/>
              <a:buNone/>
            </a:pPr>
            <a:r>
              <a:rPr lang="en-US" sz="1800" b="1" i="0" u="none" strike="noStrike" cap="none">
                <a:solidFill>
                  <a:srgbClr val="D6F5FF"/>
                </a:solidFill>
                <a:latin typeface="Arial Narrow"/>
                <a:ea typeface="Arial Narrow"/>
                <a:cs typeface="Arial Narrow"/>
                <a:sym typeface="Arial Narrow"/>
              </a:rPr>
              <a:t>National Weather Service </a:t>
            </a:r>
            <a:endParaRPr sz="1800" b="1" i="0" u="none" strike="noStrike" cap="none">
              <a:solidFill>
                <a:srgbClr val="D6F5FF"/>
              </a:solidFill>
              <a:latin typeface="Arial Narrow"/>
              <a:ea typeface="Arial Narrow"/>
              <a:cs typeface="Arial Narrow"/>
              <a:sym typeface="Arial Narrow"/>
            </a:endParaRPr>
          </a:p>
        </p:txBody>
      </p:sp>
      <p:sp>
        <p:nvSpPr>
          <p:cNvPr id="183" name="Google Shape;183;p1"/>
          <p:cNvSpPr txBox="1">
            <a:spLocks noGrp="1"/>
          </p:cNvSpPr>
          <p:nvPr>
            <p:ph type="body" idx="4"/>
          </p:nvPr>
        </p:nvSpPr>
        <p:spPr>
          <a:xfrm>
            <a:off x="2514600" y="997345"/>
            <a:ext cx="6096000" cy="135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US"/>
              <a:t>GFSv16 Wave</a:t>
            </a:r>
            <a:endParaRPr sz="4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4400"/>
              <a:buFont typeface="Arial"/>
              <a:buNone/>
            </a:pPr>
            <a:r>
              <a:rPr lang="en-US" sz="3000" b="1" i="0" u="none" strike="noStrike" cap="none">
                <a:solidFill>
                  <a:schemeClr val="lt1"/>
                </a:solidFill>
                <a:latin typeface="Arial"/>
                <a:ea typeface="Arial"/>
                <a:cs typeface="Arial"/>
                <a:sym typeface="Arial"/>
              </a:rPr>
              <a:t> </a:t>
            </a:r>
            <a:r>
              <a:rPr lang="en-US" sz="3000"/>
              <a:t>August 6</a:t>
            </a:r>
            <a:r>
              <a:rPr lang="en-US" sz="3000" b="1" i="0" u="none" strike="noStrike" cap="none">
                <a:solidFill>
                  <a:schemeClr val="lt1"/>
                </a:solidFill>
                <a:latin typeface="Arial"/>
                <a:ea typeface="Arial"/>
                <a:cs typeface="Arial"/>
                <a:sym typeface="Arial"/>
              </a:rPr>
              <a:t>, 20</a:t>
            </a:r>
            <a:r>
              <a:rPr lang="en-US" sz="3000"/>
              <a:t>20</a:t>
            </a:r>
            <a:endParaRPr sz="3000" b="1" i="0" u="none" strike="noStrike" cap="none">
              <a:solidFill>
                <a:schemeClr val="lt1"/>
              </a:solidFill>
              <a:latin typeface="Arial"/>
              <a:ea typeface="Arial"/>
              <a:cs typeface="Arial"/>
              <a:sym typeface="Arial"/>
            </a:endParaRPr>
          </a:p>
        </p:txBody>
      </p:sp>
      <p:pic>
        <p:nvPicPr>
          <p:cNvPr id="184" name="Google Shape;184;p1" descr="https://lh4.googleusercontent.com/cRcAmvdtIuDAGzAodxTWLTVnk5Oj5Z5MQNeEGXqKedj1uZmYFpRiHl38LuApdl-RXGX9y9FkvafmEjp78ePMRuDhG02gvYBIpfqIL3S7UD-9sc2irwHUiixv2hE_Hk33E8wR4zelwLI"/>
          <p:cNvPicPr preferRelativeResize="0">
            <a:picLocks noGrp="1"/>
          </p:cNvPicPr>
          <p:nvPr>
            <p:ph type="pic" idx="2"/>
          </p:nvPr>
        </p:nvPicPr>
        <p:blipFill rotWithShape="1">
          <a:blip r:embed="rId3">
            <a:alphaModFix/>
          </a:blip>
          <a:srcRect l="2855" t="6894" r="2561" b="6904"/>
          <a:stretch/>
        </p:blipFill>
        <p:spPr>
          <a:xfrm>
            <a:off x="415636" y="4114800"/>
            <a:ext cx="8742000" cy="2743200"/>
          </a:xfrm>
          <a:prstGeom prst="rect">
            <a:avLst/>
          </a:prstGeom>
          <a:noFill/>
          <a:ln>
            <a:noFill/>
          </a:ln>
        </p:spPr>
      </p:pic>
      <p:sp>
        <p:nvSpPr>
          <p:cNvPr id="185" name="Google Shape;185;p1"/>
          <p:cNvSpPr txBox="1"/>
          <p:nvPr/>
        </p:nvSpPr>
        <p:spPr>
          <a:xfrm>
            <a:off x="2354100" y="2277275"/>
            <a:ext cx="6627300" cy="93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1800" b="0" i="1" u="none" strike="noStrike" cap="none">
              <a:solidFill>
                <a:srgbClr val="C4ED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C4EDFF"/>
                </a:solidFill>
                <a:latin typeface="Arial"/>
                <a:ea typeface="Arial"/>
                <a:cs typeface="Arial"/>
                <a:sym typeface="Arial"/>
              </a:rPr>
              <a:t>GFSv16-Wave Group: </a:t>
            </a:r>
            <a:r>
              <a:rPr lang="en-US" sz="1800" b="0" i="1" u="none" strike="noStrike" cap="none">
                <a:solidFill>
                  <a:srgbClr val="C4EDFF"/>
                </a:solidFill>
                <a:latin typeface="Arial"/>
                <a:ea typeface="Arial"/>
                <a:cs typeface="Arial"/>
                <a:sym typeface="Arial"/>
              </a:rPr>
              <a:t>Jose-Henrique Alves, </a:t>
            </a:r>
            <a:r>
              <a:rPr lang="en-US" sz="1800" i="1">
                <a:solidFill>
                  <a:srgbClr val="C4EDFF"/>
                </a:solidFill>
              </a:rPr>
              <a:t>Deanna Spindler, Todd Spindler, Roberto Padilla, </a:t>
            </a:r>
            <a:r>
              <a:rPr lang="en-US" sz="1800" b="0" i="1" u="none" strike="noStrike" cap="none">
                <a:solidFill>
                  <a:srgbClr val="C4EDFF"/>
                </a:solidFill>
                <a:latin typeface="Arial"/>
                <a:ea typeface="Arial"/>
                <a:cs typeface="Arial"/>
                <a:sym typeface="Arial"/>
              </a:rPr>
              <a:t>Jessica Meixner, Bhavani Rajan </a:t>
            </a:r>
            <a:endParaRPr sz="1800" b="0" i="1" u="none" strike="noStrike" cap="none">
              <a:solidFill>
                <a:srgbClr val="C4ED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8f4ecf07c9_0_0"/>
          <p:cNvSpPr txBox="1">
            <a:spLocks noGrp="1"/>
          </p:cNvSpPr>
          <p:nvPr>
            <p:ph type="title"/>
          </p:nvPr>
        </p:nvSpPr>
        <p:spPr>
          <a:xfrm>
            <a:off x="540300" y="593375"/>
            <a:ext cx="82920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rgbClr val="0099D8"/>
                </a:solidFill>
                <a:latin typeface="Arial"/>
                <a:ea typeface="Arial"/>
                <a:cs typeface="Arial"/>
                <a:sym typeface="Arial"/>
              </a:rPr>
              <a:t>Output Grib2 files</a:t>
            </a:r>
            <a:endParaRPr sz="3200" b="1">
              <a:solidFill>
                <a:srgbClr val="0099D8"/>
              </a:solidFill>
              <a:latin typeface="Arial"/>
              <a:ea typeface="Arial"/>
              <a:cs typeface="Arial"/>
              <a:sym typeface="Arial"/>
            </a:endParaRPr>
          </a:p>
        </p:txBody>
      </p:sp>
      <p:sp>
        <p:nvSpPr>
          <p:cNvPr id="263" name="Google Shape;263;g8f4ecf07c9_0_0"/>
          <p:cNvSpPr txBox="1">
            <a:spLocks noGrp="1"/>
          </p:cNvSpPr>
          <p:nvPr>
            <p:ph type="body" idx="1"/>
          </p:nvPr>
        </p:nvSpPr>
        <p:spPr>
          <a:xfrm>
            <a:off x="5403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Arial"/>
                <a:ea typeface="Arial"/>
                <a:cs typeface="Arial"/>
                <a:sym typeface="Arial"/>
              </a:rPr>
              <a:t>Currently from NCEP Global Wave:</a:t>
            </a:r>
            <a:endParaRPr>
              <a:latin typeface="Arial"/>
              <a:ea typeface="Arial"/>
              <a:cs typeface="Arial"/>
              <a:sym typeface="Arial"/>
            </a:endParaRPr>
          </a:p>
          <a:p>
            <a:pPr marL="457200" lvl="0" indent="-425450" algn="l" rtl="0">
              <a:spcBef>
                <a:spcPts val="0"/>
              </a:spcBef>
              <a:spcAft>
                <a:spcPts val="0"/>
              </a:spcAft>
              <a:buSzPts val="3100"/>
              <a:buChar char="•"/>
            </a:pPr>
            <a:r>
              <a:rPr lang="en-US" sz="3100">
                <a:latin typeface="Arial"/>
                <a:ea typeface="Arial"/>
                <a:cs typeface="Arial"/>
                <a:sym typeface="Arial"/>
              </a:rPr>
              <a:t>glo_30mext, glo_30m, at_10, wc_10, ak_10m, ep_10m, at_4m, wc_4m, ak_4m</a:t>
            </a:r>
            <a:endParaRPr sz="3100">
              <a:latin typeface="Arial"/>
              <a:ea typeface="Arial"/>
              <a:cs typeface="Arial"/>
              <a:sym typeface="Arial"/>
            </a:endParaRPr>
          </a:p>
          <a:p>
            <a:pPr marL="45720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New in GFSv16 Wave:</a:t>
            </a:r>
            <a:endParaRPr>
              <a:latin typeface="Arial"/>
              <a:ea typeface="Arial"/>
              <a:cs typeface="Arial"/>
              <a:sym typeface="Arial"/>
            </a:endParaRPr>
          </a:p>
          <a:p>
            <a:pPr marL="457200" lvl="0" indent="-425450" algn="l" rtl="0">
              <a:spcBef>
                <a:spcPts val="0"/>
              </a:spcBef>
              <a:spcAft>
                <a:spcPts val="0"/>
              </a:spcAft>
              <a:buSzPts val="3100"/>
              <a:buChar char="•"/>
            </a:pPr>
            <a:r>
              <a:rPr lang="en-US" sz="3100">
                <a:latin typeface="Arial"/>
                <a:ea typeface="Arial"/>
                <a:cs typeface="Arial"/>
                <a:sym typeface="Arial"/>
              </a:rPr>
              <a:t>Native: global.0p16, arctic.9km, gsouth.0p25</a:t>
            </a:r>
            <a:endParaRPr sz="3100">
              <a:latin typeface="Arial"/>
              <a:ea typeface="Arial"/>
              <a:cs typeface="Arial"/>
              <a:sym typeface="Arial"/>
            </a:endParaRPr>
          </a:p>
          <a:p>
            <a:pPr marL="457200" lvl="0" indent="-425450" algn="l" rtl="0">
              <a:spcBef>
                <a:spcPts val="0"/>
              </a:spcBef>
              <a:spcAft>
                <a:spcPts val="0"/>
              </a:spcAft>
              <a:buSzPts val="3100"/>
              <a:buChar char="•"/>
            </a:pPr>
            <a:r>
              <a:rPr lang="en-US" sz="3100">
                <a:latin typeface="Arial"/>
                <a:ea typeface="Arial"/>
                <a:cs typeface="Arial"/>
                <a:sym typeface="Arial"/>
              </a:rPr>
              <a:t>Post-processed: global.0p25, atlocn.0p16, wcoast.0p16, epacif.0p16</a:t>
            </a:r>
            <a:endParaRPr sz="3100">
              <a:latin typeface="Arial"/>
              <a:ea typeface="Arial"/>
              <a:cs typeface="Arial"/>
              <a:sym typeface="Arial"/>
            </a:endParaRPr>
          </a:p>
          <a:p>
            <a:pPr marL="0" lvl="0" indent="0" algn="l" rtl="0">
              <a:spcBef>
                <a:spcPts val="0"/>
              </a:spcBef>
              <a:spcAft>
                <a:spcPts val="0"/>
              </a:spcAft>
              <a:buNone/>
            </a:pPr>
            <a:endParaRPr/>
          </a:p>
        </p:txBody>
      </p:sp>
      <p:sp>
        <p:nvSpPr>
          <p:cNvPr id="264" name="Google Shape;264;g8f4ecf07c9_0_0"/>
          <p:cNvSpPr txBox="1">
            <a:spLocks noGrp="1"/>
          </p:cNvSpPr>
          <p:nvPr>
            <p:ph type="sldNum" idx="12"/>
          </p:nvPr>
        </p:nvSpPr>
        <p:spPr>
          <a:xfrm>
            <a:off x="8472457" y="6217621"/>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8de8eb0b1f_0_247"/>
          <p:cNvSpPr txBox="1"/>
          <p:nvPr/>
        </p:nvSpPr>
        <p:spPr>
          <a:xfrm>
            <a:off x="463650" y="292625"/>
            <a:ext cx="7456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1"/>
                </a:solidFill>
              </a:rPr>
              <a:t>  GFSv16 Wave Evaluation Plan</a:t>
            </a:r>
            <a:endParaRPr sz="3200" b="1">
              <a:solidFill>
                <a:schemeClr val="accent1"/>
              </a:solidFill>
            </a:endParaRPr>
          </a:p>
        </p:txBody>
      </p:sp>
      <p:sp>
        <p:nvSpPr>
          <p:cNvPr id="271" name="Google Shape;271;g8de8eb0b1f_0_247"/>
          <p:cNvSpPr txBox="1"/>
          <p:nvPr/>
        </p:nvSpPr>
        <p:spPr>
          <a:xfrm>
            <a:off x="540300" y="1152475"/>
            <a:ext cx="2745300" cy="18954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rgbClr val="000000"/>
                </a:solidFill>
              </a:rPr>
              <a:t>GFSv16 Wave Data: </a:t>
            </a:r>
            <a:r>
              <a:rPr lang="en-US" sz="1200">
                <a:solidFill>
                  <a:srgbClr val="000000"/>
                </a:solidFill>
              </a:rPr>
              <a:t>	</a:t>
            </a:r>
            <a:endParaRPr sz="1200">
              <a:solidFill>
                <a:srgbClr val="000000"/>
              </a:solidFill>
            </a:endParaRPr>
          </a:p>
          <a:p>
            <a:pPr marL="0" lvl="0" indent="0" algn="l" rtl="0">
              <a:lnSpc>
                <a:spcPct val="115000"/>
              </a:lnSpc>
              <a:spcBef>
                <a:spcPts val="0"/>
              </a:spcBef>
              <a:spcAft>
                <a:spcPts val="0"/>
              </a:spcAft>
              <a:buNone/>
            </a:pPr>
            <a:r>
              <a:rPr lang="en-US">
                <a:solidFill>
                  <a:srgbClr val="000000"/>
                </a:solidFill>
              </a:rPr>
              <a:t>Retro1: 20190608 - </a:t>
            </a:r>
            <a:r>
              <a:rPr lang="en-US">
                <a:solidFill>
                  <a:srgbClr val="222222"/>
                </a:solidFill>
                <a:highlight>
                  <a:srgbClr val="FFFFFF"/>
                </a:highlight>
              </a:rPr>
              <a:t>20190831</a:t>
            </a:r>
            <a:endParaRPr>
              <a:solidFill>
                <a:srgbClr val="222222"/>
              </a:solidFill>
              <a:highlight>
                <a:srgbClr val="FFFFFF"/>
              </a:highlight>
            </a:endParaRPr>
          </a:p>
          <a:p>
            <a:pPr marL="0" lvl="0" indent="0" algn="l" rtl="0">
              <a:lnSpc>
                <a:spcPct val="115000"/>
              </a:lnSpc>
              <a:spcBef>
                <a:spcPts val="0"/>
              </a:spcBef>
              <a:spcAft>
                <a:spcPts val="0"/>
              </a:spcAft>
              <a:buNone/>
            </a:pPr>
            <a:r>
              <a:rPr lang="en-US">
                <a:solidFill>
                  <a:srgbClr val="FF0000"/>
                </a:solidFill>
                <a:highlight>
                  <a:srgbClr val="FFFFFF"/>
                </a:highlight>
              </a:rPr>
              <a:t>Missing: 20190901-20190909 </a:t>
            </a:r>
            <a:endParaRPr>
              <a:solidFill>
                <a:srgbClr val="FF0000"/>
              </a:solidFill>
              <a:highlight>
                <a:srgbClr val="FFFFFF"/>
              </a:highlight>
            </a:endParaRPr>
          </a:p>
          <a:p>
            <a:pPr marL="0" lvl="0" indent="0" algn="l" rtl="0">
              <a:lnSpc>
                <a:spcPct val="115000"/>
              </a:lnSpc>
              <a:spcBef>
                <a:spcPts val="0"/>
              </a:spcBef>
              <a:spcAft>
                <a:spcPts val="0"/>
              </a:spcAft>
              <a:buNone/>
            </a:pPr>
            <a:r>
              <a:rPr lang="en-US">
                <a:solidFill>
                  <a:srgbClr val="000000"/>
                </a:solidFill>
              </a:rPr>
              <a:t>Retro2: 20190910 - </a:t>
            </a:r>
            <a:r>
              <a:rPr lang="en-US">
                <a:solidFill>
                  <a:srgbClr val="222222"/>
                </a:solidFill>
                <a:highlight>
                  <a:srgbClr val="FFFFFF"/>
                </a:highlight>
              </a:rPr>
              <a:t>20191130 </a:t>
            </a:r>
            <a:endParaRPr>
              <a:solidFill>
                <a:srgbClr val="222222"/>
              </a:solidFill>
              <a:highlight>
                <a:srgbClr val="FFFFFF"/>
              </a:highlight>
            </a:endParaRPr>
          </a:p>
          <a:p>
            <a:pPr marL="0" lvl="0" indent="0" algn="l" rtl="0">
              <a:lnSpc>
                <a:spcPct val="115000"/>
              </a:lnSpc>
              <a:spcBef>
                <a:spcPts val="0"/>
              </a:spcBef>
              <a:spcAft>
                <a:spcPts val="0"/>
              </a:spcAft>
              <a:buNone/>
            </a:pPr>
            <a:r>
              <a:rPr lang="en-US">
                <a:solidFill>
                  <a:srgbClr val="FF0000"/>
                </a:solidFill>
                <a:highlight>
                  <a:srgbClr val="FFFFFF"/>
                </a:highlight>
              </a:rPr>
              <a:t>Missing: 20191201 - 20200131 </a:t>
            </a:r>
            <a:endParaRPr>
              <a:solidFill>
                <a:srgbClr val="FF0000"/>
              </a:solidFill>
              <a:highlight>
                <a:srgbClr val="FFFFFF"/>
              </a:highlight>
            </a:endParaRPr>
          </a:p>
          <a:p>
            <a:pPr marL="0" lvl="0" indent="0" algn="l" rtl="0">
              <a:lnSpc>
                <a:spcPct val="115000"/>
              </a:lnSpc>
              <a:spcBef>
                <a:spcPts val="0"/>
              </a:spcBef>
              <a:spcAft>
                <a:spcPts val="0"/>
              </a:spcAft>
              <a:buNone/>
            </a:pPr>
            <a:r>
              <a:rPr lang="en-US">
                <a:solidFill>
                  <a:srgbClr val="000000"/>
                </a:solidFill>
              </a:rPr>
              <a:t>Retro3: 20200201 - 20200519</a:t>
            </a:r>
            <a:endParaRPr>
              <a:solidFill>
                <a:srgbClr val="000000"/>
              </a:solidFill>
            </a:endParaRPr>
          </a:p>
          <a:p>
            <a:pPr marL="0" lvl="0" indent="0" algn="l" rtl="0">
              <a:lnSpc>
                <a:spcPct val="115000"/>
              </a:lnSpc>
              <a:spcBef>
                <a:spcPts val="0"/>
              </a:spcBef>
              <a:spcAft>
                <a:spcPts val="0"/>
              </a:spcAft>
              <a:buNone/>
            </a:pPr>
            <a:r>
              <a:rPr lang="en-US">
                <a:solidFill>
                  <a:srgbClr val="000000"/>
                </a:solidFill>
              </a:rPr>
              <a:t>Realtime: 20200519 forwards</a:t>
            </a:r>
            <a:endParaRPr>
              <a:solidFill>
                <a:srgbClr val="595959"/>
              </a:solidFill>
            </a:endParaRPr>
          </a:p>
        </p:txBody>
      </p:sp>
      <p:sp>
        <p:nvSpPr>
          <p:cNvPr id="272" name="Google Shape;272;g8de8eb0b1f_0_247"/>
          <p:cNvSpPr txBox="1"/>
          <p:nvPr/>
        </p:nvSpPr>
        <p:spPr>
          <a:xfrm>
            <a:off x="3643900" y="1429525"/>
            <a:ext cx="4951800" cy="134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222222"/>
                </a:solidFill>
                <a:highlight>
                  <a:schemeClr val="lt1"/>
                </a:highlight>
              </a:rPr>
              <a:t>NOTE: GFS-Wave missing first week of Sep 2019 </a:t>
            </a:r>
            <a:endParaRPr>
              <a:solidFill>
                <a:srgbClr val="222222"/>
              </a:solidFill>
              <a:highlight>
                <a:schemeClr val="lt1"/>
              </a:highlight>
            </a:endParaRPr>
          </a:p>
          <a:p>
            <a:pPr marL="0" lvl="0" indent="0" algn="l" rtl="0">
              <a:lnSpc>
                <a:spcPct val="115000"/>
              </a:lnSpc>
              <a:spcBef>
                <a:spcPts val="0"/>
              </a:spcBef>
              <a:spcAft>
                <a:spcPts val="0"/>
              </a:spcAft>
              <a:buNone/>
            </a:pPr>
            <a:r>
              <a:rPr lang="en-US">
                <a:solidFill>
                  <a:srgbClr val="222222"/>
                </a:solidFill>
                <a:highlight>
                  <a:schemeClr val="lt1"/>
                </a:highlight>
              </a:rPr>
              <a:t>(Hurr. Dorian) due to stopping the model run on May 22nd (lack of CDO), and all of Dec 2019 and Jan 2020 due to difficulty getting the wave model to run on Hera.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8e199f0cc6_0_0"/>
          <p:cNvSpPr txBox="1"/>
          <p:nvPr/>
        </p:nvSpPr>
        <p:spPr>
          <a:xfrm>
            <a:off x="463650" y="292625"/>
            <a:ext cx="7456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1"/>
                </a:solidFill>
              </a:rPr>
              <a:t>  GFSv16 Wave Evaluation Plan</a:t>
            </a:r>
            <a:endParaRPr sz="3200" b="1">
              <a:solidFill>
                <a:schemeClr val="accent1"/>
              </a:solidFill>
            </a:endParaRPr>
          </a:p>
        </p:txBody>
      </p:sp>
      <p:sp>
        <p:nvSpPr>
          <p:cNvPr id="279" name="Google Shape;279;g8e199f0cc6_0_0"/>
          <p:cNvSpPr txBox="1"/>
          <p:nvPr/>
        </p:nvSpPr>
        <p:spPr>
          <a:xfrm>
            <a:off x="540300" y="1152475"/>
            <a:ext cx="2745300" cy="18954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rgbClr val="000000"/>
                </a:solidFill>
              </a:rPr>
              <a:t>GFSv16 Wave Data: </a:t>
            </a:r>
            <a:r>
              <a:rPr lang="en-US" sz="1200">
                <a:solidFill>
                  <a:srgbClr val="000000"/>
                </a:solidFill>
              </a:rPr>
              <a:t>	</a:t>
            </a:r>
            <a:endParaRPr sz="1200">
              <a:solidFill>
                <a:srgbClr val="000000"/>
              </a:solidFill>
            </a:endParaRPr>
          </a:p>
          <a:p>
            <a:pPr marL="0" lvl="0" indent="0" algn="l" rtl="0">
              <a:lnSpc>
                <a:spcPct val="115000"/>
              </a:lnSpc>
              <a:spcBef>
                <a:spcPts val="0"/>
              </a:spcBef>
              <a:spcAft>
                <a:spcPts val="0"/>
              </a:spcAft>
              <a:buNone/>
            </a:pPr>
            <a:r>
              <a:rPr lang="en-US">
                <a:solidFill>
                  <a:srgbClr val="000000"/>
                </a:solidFill>
              </a:rPr>
              <a:t>Retro1: 20190608 - </a:t>
            </a:r>
            <a:r>
              <a:rPr lang="en-US">
                <a:solidFill>
                  <a:srgbClr val="222222"/>
                </a:solidFill>
                <a:highlight>
                  <a:srgbClr val="FFFFFF"/>
                </a:highlight>
              </a:rPr>
              <a:t>20190831</a:t>
            </a:r>
            <a:endParaRPr>
              <a:solidFill>
                <a:srgbClr val="222222"/>
              </a:solidFill>
              <a:highlight>
                <a:srgbClr val="FFFFFF"/>
              </a:highlight>
            </a:endParaRPr>
          </a:p>
          <a:p>
            <a:pPr marL="0" lvl="0" indent="0" algn="l" rtl="0">
              <a:lnSpc>
                <a:spcPct val="115000"/>
              </a:lnSpc>
              <a:spcBef>
                <a:spcPts val="0"/>
              </a:spcBef>
              <a:spcAft>
                <a:spcPts val="0"/>
              </a:spcAft>
              <a:buNone/>
            </a:pPr>
            <a:r>
              <a:rPr lang="en-US">
                <a:solidFill>
                  <a:srgbClr val="FF0000"/>
                </a:solidFill>
                <a:highlight>
                  <a:srgbClr val="FFFFFF"/>
                </a:highlight>
              </a:rPr>
              <a:t>Missing: 20190901-20190909 </a:t>
            </a:r>
            <a:endParaRPr>
              <a:solidFill>
                <a:srgbClr val="FF0000"/>
              </a:solidFill>
              <a:highlight>
                <a:srgbClr val="FFFFFF"/>
              </a:highlight>
            </a:endParaRPr>
          </a:p>
          <a:p>
            <a:pPr marL="0" lvl="0" indent="0" algn="l" rtl="0">
              <a:lnSpc>
                <a:spcPct val="115000"/>
              </a:lnSpc>
              <a:spcBef>
                <a:spcPts val="0"/>
              </a:spcBef>
              <a:spcAft>
                <a:spcPts val="0"/>
              </a:spcAft>
              <a:buNone/>
            </a:pPr>
            <a:r>
              <a:rPr lang="en-US">
                <a:solidFill>
                  <a:srgbClr val="000000"/>
                </a:solidFill>
              </a:rPr>
              <a:t>Retro2: 20190910 - </a:t>
            </a:r>
            <a:r>
              <a:rPr lang="en-US">
                <a:solidFill>
                  <a:srgbClr val="222222"/>
                </a:solidFill>
                <a:highlight>
                  <a:srgbClr val="FFFFFF"/>
                </a:highlight>
              </a:rPr>
              <a:t>20191130 </a:t>
            </a:r>
            <a:endParaRPr>
              <a:solidFill>
                <a:srgbClr val="222222"/>
              </a:solidFill>
              <a:highlight>
                <a:srgbClr val="FFFFFF"/>
              </a:highlight>
            </a:endParaRPr>
          </a:p>
          <a:p>
            <a:pPr marL="0" lvl="0" indent="0" algn="l" rtl="0">
              <a:lnSpc>
                <a:spcPct val="115000"/>
              </a:lnSpc>
              <a:spcBef>
                <a:spcPts val="0"/>
              </a:spcBef>
              <a:spcAft>
                <a:spcPts val="0"/>
              </a:spcAft>
              <a:buNone/>
            </a:pPr>
            <a:r>
              <a:rPr lang="en-US">
                <a:solidFill>
                  <a:srgbClr val="FF0000"/>
                </a:solidFill>
                <a:highlight>
                  <a:srgbClr val="FFFFFF"/>
                </a:highlight>
              </a:rPr>
              <a:t>Missing: 20191201 - 20200131 </a:t>
            </a:r>
            <a:endParaRPr>
              <a:solidFill>
                <a:srgbClr val="FF0000"/>
              </a:solidFill>
              <a:highlight>
                <a:srgbClr val="FFFFFF"/>
              </a:highlight>
            </a:endParaRPr>
          </a:p>
          <a:p>
            <a:pPr marL="0" lvl="0" indent="0" algn="l" rtl="0">
              <a:lnSpc>
                <a:spcPct val="115000"/>
              </a:lnSpc>
              <a:spcBef>
                <a:spcPts val="0"/>
              </a:spcBef>
              <a:spcAft>
                <a:spcPts val="0"/>
              </a:spcAft>
              <a:buNone/>
            </a:pPr>
            <a:r>
              <a:rPr lang="en-US">
                <a:solidFill>
                  <a:srgbClr val="000000"/>
                </a:solidFill>
              </a:rPr>
              <a:t>Retro3: 20200201 - 20200519</a:t>
            </a:r>
            <a:endParaRPr>
              <a:solidFill>
                <a:srgbClr val="000000"/>
              </a:solidFill>
            </a:endParaRPr>
          </a:p>
          <a:p>
            <a:pPr marL="0" lvl="0" indent="0" algn="l" rtl="0">
              <a:lnSpc>
                <a:spcPct val="115000"/>
              </a:lnSpc>
              <a:spcBef>
                <a:spcPts val="0"/>
              </a:spcBef>
              <a:spcAft>
                <a:spcPts val="0"/>
              </a:spcAft>
              <a:buNone/>
            </a:pPr>
            <a:r>
              <a:rPr lang="en-US">
                <a:solidFill>
                  <a:srgbClr val="000000"/>
                </a:solidFill>
              </a:rPr>
              <a:t>Realtime: 20200519 forwards</a:t>
            </a:r>
            <a:endParaRPr>
              <a:solidFill>
                <a:srgbClr val="595959"/>
              </a:solidFill>
            </a:endParaRPr>
          </a:p>
        </p:txBody>
      </p:sp>
      <p:sp>
        <p:nvSpPr>
          <p:cNvPr id="280" name="Google Shape;280;g8e199f0cc6_0_0"/>
          <p:cNvSpPr txBox="1"/>
          <p:nvPr/>
        </p:nvSpPr>
        <p:spPr>
          <a:xfrm>
            <a:off x="2325550" y="3308404"/>
            <a:ext cx="6731400" cy="10638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rPr>
              <a:t>Websites with validation graphics for the GFSv16-Wave versus the NCEP operational global wave </a:t>
            </a:r>
            <a:r>
              <a:rPr lang="en-US"/>
              <a:t>model are</a:t>
            </a:r>
            <a:r>
              <a:rPr lang="en-US">
                <a:solidFill>
                  <a:srgbClr val="000000"/>
                </a:solidFill>
              </a:rPr>
              <a:t> provided:</a:t>
            </a:r>
            <a:endParaRPr>
              <a:solidFill>
                <a:srgbClr val="000000"/>
              </a:solidFill>
            </a:endParaRPr>
          </a:p>
          <a:p>
            <a:pPr marL="0" lvl="0" indent="0" algn="l" rtl="0">
              <a:spcBef>
                <a:spcPts val="0"/>
              </a:spcBef>
              <a:spcAft>
                <a:spcPts val="0"/>
              </a:spcAft>
              <a:buNone/>
            </a:pPr>
            <a:r>
              <a:rPr lang="en-US">
                <a:solidFill>
                  <a:srgbClr val="000000"/>
                </a:solidFill>
              </a:rPr>
              <a:t>For buoys:       </a:t>
            </a:r>
            <a:r>
              <a:rPr lang="en-US"/>
              <a:t>  </a:t>
            </a:r>
            <a:r>
              <a:rPr lang="en-US">
                <a:solidFill>
                  <a:srgbClr val="000000"/>
                </a:solidFill>
              </a:rPr>
              <a:t>https://polar.ncep.noaa.gov/waves/validation/gfsv16/buoys</a:t>
            </a:r>
            <a:endParaRPr>
              <a:solidFill>
                <a:srgbClr val="000000"/>
              </a:solidFill>
            </a:endParaRPr>
          </a:p>
          <a:p>
            <a:pPr marL="0" lvl="0" indent="0" algn="l" rtl="0">
              <a:spcBef>
                <a:spcPts val="0"/>
              </a:spcBef>
              <a:spcAft>
                <a:spcPts val="0"/>
              </a:spcAft>
              <a:buNone/>
            </a:pPr>
            <a:r>
              <a:rPr lang="en-US"/>
              <a:t>For altimeters:   https://polar.ncep.noaa.gov/waves/validation/gfsv16/satellite</a:t>
            </a:r>
            <a:endParaRPr/>
          </a:p>
          <a:p>
            <a:pPr marL="0" lvl="0" indent="0" algn="l" rtl="0">
              <a:spcBef>
                <a:spcPts val="0"/>
              </a:spcBef>
              <a:spcAft>
                <a:spcPts val="0"/>
              </a:spcAft>
              <a:buNone/>
            </a:pPr>
            <a:endParaRPr>
              <a:solidFill>
                <a:srgbClr val="FF9900"/>
              </a:solidFill>
            </a:endParaRPr>
          </a:p>
        </p:txBody>
      </p:sp>
      <p:sp>
        <p:nvSpPr>
          <p:cNvPr id="281" name="Google Shape;281;g8e199f0cc6_0_0"/>
          <p:cNvSpPr txBox="1"/>
          <p:nvPr/>
        </p:nvSpPr>
        <p:spPr>
          <a:xfrm>
            <a:off x="3866350" y="2259583"/>
            <a:ext cx="5190600" cy="6867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a:solidFill>
                  <a:srgbClr val="000000"/>
                </a:solidFill>
              </a:rPr>
              <a:t>Time-series of the measured data versus the models, as well as Bias, RMSE, SI, Correlation, 95% quantile</a:t>
            </a:r>
            <a:endParaRPr sz="1600">
              <a:solidFill>
                <a:srgbClr val="000000"/>
              </a:solidFill>
            </a:endParaRPr>
          </a:p>
          <a:p>
            <a:pPr marL="0" lvl="0" indent="0" algn="l" rtl="0">
              <a:spcBef>
                <a:spcPts val="0"/>
              </a:spcBef>
              <a:spcAft>
                <a:spcPts val="0"/>
              </a:spcAft>
              <a:buNone/>
            </a:pPr>
            <a:endParaRPr/>
          </a:p>
        </p:txBody>
      </p:sp>
      <p:sp>
        <p:nvSpPr>
          <p:cNvPr id="282" name="Google Shape;282;g8e199f0cc6_0_0"/>
          <p:cNvSpPr txBox="1"/>
          <p:nvPr/>
        </p:nvSpPr>
        <p:spPr>
          <a:xfrm>
            <a:off x="4208650" y="1126463"/>
            <a:ext cx="4848300" cy="7710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a:solidFill>
                  <a:srgbClr val="000000"/>
                </a:solidFill>
              </a:rPr>
              <a:t>Significant wave height (Hs), Peak wave period (Tp), Surface wind speed (u10) and direction (udir)</a:t>
            </a:r>
            <a:endParaRPr/>
          </a:p>
        </p:txBody>
      </p:sp>
      <p:sp>
        <p:nvSpPr>
          <p:cNvPr id="283" name="Google Shape;283;g8e199f0cc6_0_0"/>
          <p:cNvSpPr/>
          <p:nvPr/>
        </p:nvSpPr>
        <p:spPr>
          <a:xfrm>
            <a:off x="6440200" y="1906925"/>
            <a:ext cx="161700" cy="343200"/>
          </a:xfrm>
          <a:prstGeom prst="downArrow">
            <a:avLst>
              <a:gd name="adj1" fmla="val 50000"/>
              <a:gd name="adj2" fmla="val 50000"/>
            </a:avLst>
          </a:prstGeom>
          <a:solidFill>
            <a:srgbClr val="EEEEEE"/>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8e199f0cc6_0_0"/>
          <p:cNvSpPr/>
          <p:nvPr/>
        </p:nvSpPr>
        <p:spPr>
          <a:xfrm>
            <a:off x="6440200" y="2955738"/>
            <a:ext cx="161700" cy="343200"/>
          </a:xfrm>
          <a:prstGeom prst="downArrow">
            <a:avLst>
              <a:gd name="adj1" fmla="val 50000"/>
              <a:gd name="adj2" fmla="val 50000"/>
            </a:avLst>
          </a:prstGeom>
          <a:solidFill>
            <a:srgbClr val="EEEEEE"/>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8e199f0cc6_0_17"/>
          <p:cNvSpPr txBox="1"/>
          <p:nvPr/>
        </p:nvSpPr>
        <p:spPr>
          <a:xfrm>
            <a:off x="463650" y="292625"/>
            <a:ext cx="7456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1"/>
                </a:solidFill>
              </a:rPr>
              <a:t>  GFSv16 Wave Evaluation Plan</a:t>
            </a:r>
            <a:endParaRPr sz="3200" b="1">
              <a:solidFill>
                <a:schemeClr val="accent1"/>
              </a:solidFill>
            </a:endParaRPr>
          </a:p>
        </p:txBody>
      </p:sp>
      <p:sp>
        <p:nvSpPr>
          <p:cNvPr id="291" name="Google Shape;291;g8e199f0cc6_0_17"/>
          <p:cNvSpPr txBox="1"/>
          <p:nvPr/>
        </p:nvSpPr>
        <p:spPr>
          <a:xfrm>
            <a:off x="540300" y="1152475"/>
            <a:ext cx="2745300" cy="18954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rgbClr val="000000"/>
                </a:solidFill>
              </a:rPr>
              <a:t>GFSv16 Wave Data: </a:t>
            </a:r>
            <a:r>
              <a:rPr lang="en-US" sz="1200">
                <a:solidFill>
                  <a:srgbClr val="000000"/>
                </a:solidFill>
              </a:rPr>
              <a:t>	</a:t>
            </a:r>
            <a:endParaRPr sz="1200">
              <a:solidFill>
                <a:srgbClr val="000000"/>
              </a:solidFill>
            </a:endParaRPr>
          </a:p>
          <a:p>
            <a:pPr marL="0" lvl="0" indent="0" algn="l" rtl="0">
              <a:lnSpc>
                <a:spcPct val="115000"/>
              </a:lnSpc>
              <a:spcBef>
                <a:spcPts val="0"/>
              </a:spcBef>
              <a:spcAft>
                <a:spcPts val="0"/>
              </a:spcAft>
              <a:buNone/>
            </a:pPr>
            <a:r>
              <a:rPr lang="en-US">
                <a:solidFill>
                  <a:srgbClr val="000000"/>
                </a:solidFill>
              </a:rPr>
              <a:t>Retro1: 20190608 - </a:t>
            </a:r>
            <a:r>
              <a:rPr lang="en-US">
                <a:solidFill>
                  <a:srgbClr val="222222"/>
                </a:solidFill>
                <a:highlight>
                  <a:srgbClr val="FFFFFF"/>
                </a:highlight>
              </a:rPr>
              <a:t>20190831</a:t>
            </a:r>
            <a:endParaRPr>
              <a:solidFill>
                <a:srgbClr val="222222"/>
              </a:solidFill>
              <a:highlight>
                <a:srgbClr val="FFFFFF"/>
              </a:highlight>
            </a:endParaRPr>
          </a:p>
          <a:p>
            <a:pPr marL="0" lvl="0" indent="0" algn="l" rtl="0">
              <a:lnSpc>
                <a:spcPct val="115000"/>
              </a:lnSpc>
              <a:spcBef>
                <a:spcPts val="0"/>
              </a:spcBef>
              <a:spcAft>
                <a:spcPts val="0"/>
              </a:spcAft>
              <a:buNone/>
            </a:pPr>
            <a:r>
              <a:rPr lang="en-US">
                <a:solidFill>
                  <a:srgbClr val="FF0000"/>
                </a:solidFill>
                <a:highlight>
                  <a:srgbClr val="FFFFFF"/>
                </a:highlight>
              </a:rPr>
              <a:t>Missing: 20190901-20190909 </a:t>
            </a:r>
            <a:endParaRPr>
              <a:solidFill>
                <a:srgbClr val="FF0000"/>
              </a:solidFill>
              <a:highlight>
                <a:srgbClr val="FFFFFF"/>
              </a:highlight>
            </a:endParaRPr>
          </a:p>
          <a:p>
            <a:pPr marL="0" lvl="0" indent="0" algn="l" rtl="0">
              <a:lnSpc>
                <a:spcPct val="115000"/>
              </a:lnSpc>
              <a:spcBef>
                <a:spcPts val="0"/>
              </a:spcBef>
              <a:spcAft>
                <a:spcPts val="0"/>
              </a:spcAft>
              <a:buNone/>
            </a:pPr>
            <a:r>
              <a:rPr lang="en-US">
                <a:solidFill>
                  <a:srgbClr val="000000"/>
                </a:solidFill>
              </a:rPr>
              <a:t>Retro2: 20190910 - </a:t>
            </a:r>
            <a:r>
              <a:rPr lang="en-US">
                <a:solidFill>
                  <a:srgbClr val="222222"/>
                </a:solidFill>
                <a:highlight>
                  <a:srgbClr val="FFFFFF"/>
                </a:highlight>
              </a:rPr>
              <a:t>20191130 </a:t>
            </a:r>
            <a:endParaRPr>
              <a:solidFill>
                <a:srgbClr val="222222"/>
              </a:solidFill>
              <a:highlight>
                <a:srgbClr val="FFFFFF"/>
              </a:highlight>
            </a:endParaRPr>
          </a:p>
          <a:p>
            <a:pPr marL="0" lvl="0" indent="0" algn="l" rtl="0">
              <a:lnSpc>
                <a:spcPct val="115000"/>
              </a:lnSpc>
              <a:spcBef>
                <a:spcPts val="0"/>
              </a:spcBef>
              <a:spcAft>
                <a:spcPts val="0"/>
              </a:spcAft>
              <a:buNone/>
            </a:pPr>
            <a:r>
              <a:rPr lang="en-US">
                <a:solidFill>
                  <a:srgbClr val="FF0000"/>
                </a:solidFill>
                <a:highlight>
                  <a:srgbClr val="FFFFFF"/>
                </a:highlight>
              </a:rPr>
              <a:t>Missing: 20191201 - 20200131 </a:t>
            </a:r>
            <a:endParaRPr>
              <a:solidFill>
                <a:srgbClr val="FF0000"/>
              </a:solidFill>
              <a:highlight>
                <a:srgbClr val="FFFFFF"/>
              </a:highlight>
            </a:endParaRPr>
          </a:p>
          <a:p>
            <a:pPr marL="0" lvl="0" indent="0" algn="l" rtl="0">
              <a:lnSpc>
                <a:spcPct val="115000"/>
              </a:lnSpc>
              <a:spcBef>
                <a:spcPts val="0"/>
              </a:spcBef>
              <a:spcAft>
                <a:spcPts val="0"/>
              </a:spcAft>
              <a:buNone/>
            </a:pPr>
            <a:r>
              <a:rPr lang="en-US">
                <a:solidFill>
                  <a:srgbClr val="000000"/>
                </a:solidFill>
              </a:rPr>
              <a:t>Retro3: 20200201 - 20200519</a:t>
            </a:r>
            <a:endParaRPr>
              <a:solidFill>
                <a:srgbClr val="000000"/>
              </a:solidFill>
            </a:endParaRPr>
          </a:p>
          <a:p>
            <a:pPr marL="0" lvl="0" indent="0" algn="l" rtl="0">
              <a:lnSpc>
                <a:spcPct val="115000"/>
              </a:lnSpc>
              <a:spcBef>
                <a:spcPts val="0"/>
              </a:spcBef>
              <a:spcAft>
                <a:spcPts val="0"/>
              </a:spcAft>
              <a:buNone/>
            </a:pPr>
            <a:r>
              <a:rPr lang="en-US">
                <a:solidFill>
                  <a:srgbClr val="000000"/>
                </a:solidFill>
              </a:rPr>
              <a:t>Realtime: 20200519 forwards</a:t>
            </a:r>
            <a:endParaRPr>
              <a:solidFill>
                <a:srgbClr val="595959"/>
              </a:solidFill>
            </a:endParaRPr>
          </a:p>
        </p:txBody>
      </p:sp>
      <p:sp>
        <p:nvSpPr>
          <p:cNvPr id="292" name="Google Shape;292;g8e199f0cc6_0_17"/>
          <p:cNvSpPr txBox="1"/>
          <p:nvPr/>
        </p:nvSpPr>
        <p:spPr>
          <a:xfrm>
            <a:off x="1959850" y="4734325"/>
            <a:ext cx="7097100" cy="6867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t>A Google Form document will be shared with the field evaluators, with requests that it be completed no later than September 28, 2020.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3" name="Google Shape;293;g8e199f0cc6_0_17"/>
          <p:cNvSpPr txBox="1"/>
          <p:nvPr/>
        </p:nvSpPr>
        <p:spPr>
          <a:xfrm>
            <a:off x="2325550" y="3308404"/>
            <a:ext cx="6731400" cy="10638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00"/>
                </a:solidFill>
              </a:rPr>
              <a:t>Websites with validation graphics for the GFSv16-Wave versus the NCEP operational global wave model </a:t>
            </a:r>
            <a:r>
              <a:rPr lang="en-US"/>
              <a:t>are</a:t>
            </a:r>
            <a:r>
              <a:rPr lang="en-US">
                <a:solidFill>
                  <a:srgbClr val="000000"/>
                </a:solidFill>
              </a:rPr>
              <a:t> provided:</a:t>
            </a:r>
            <a:endParaRPr>
              <a:solidFill>
                <a:srgbClr val="000000"/>
              </a:solidFill>
            </a:endParaRPr>
          </a:p>
          <a:p>
            <a:pPr marL="0" lvl="0" indent="0" algn="l" rtl="0">
              <a:spcBef>
                <a:spcPts val="0"/>
              </a:spcBef>
              <a:spcAft>
                <a:spcPts val="0"/>
              </a:spcAft>
              <a:buNone/>
            </a:pPr>
            <a:r>
              <a:rPr lang="en-US">
                <a:solidFill>
                  <a:srgbClr val="000000"/>
                </a:solidFill>
              </a:rPr>
              <a:t>For buoys:       </a:t>
            </a:r>
            <a:r>
              <a:rPr lang="en-US"/>
              <a:t>  </a:t>
            </a:r>
            <a:r>
              <a:rPr lang="en-US">
                <a:solidFill>
                  <a:srgbClr val="000000"/>
                </a:solidFill>
              </a:rPr>
              <a:t>https://polar.ncep.noaa.gov/waves/validation/gfsv16/buoys</a:t>
            </a:r>
            <a:endParaRPr>
              <a:solidFill>
                <a:srgbClr val="000000"/>
              </a:solidFill>
            </a:endParaRPr>
          </a:p>
          <a:p>
            <a:pPr marL="0" lvl="0" indent="0" algn="l" rtl="0">
              <a:spcBef>
                <a:spcPts val="0"/>
              </a:spcBef>
              <a:spcAft>
                <a:spcPts val="0"/>
              </a:spcAft>
              <a:buNone/>
            </a:pPr>
            <a:r>
              <a:rPr lang="en-US"/>
              <a:t>For altimeters:   https://polar.ncep.noaa.gov/waves/validation/gfsv16/satellite</a:t>
            </a:r>
            <a:endParaRPr>
              <a:solidFill>
                <a:srgbClr val="FF9900"/>
              </a:solidFill>
            </a:endParaRPr>
          </a:p>
        </p:txBody>
      </p:sp>
      <p:sp>
        <p:nvSpPr>
          <p:cNvPr id="294" name="Google Shape;294;g8e199f0cc6_0_17"/>
          <p:cNvSpPr txBox="1"/>
          <p:nvPr/>
        </p:nvSpPr>
        <p:spPr>
          <a:xfrm>
            <a:off x="3866350" y="2259583"/>
            <a:ext cx="5190600" cy="6867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a:solidFill>
                  <a:srgbClr val="000000"/>
                </a:solidFill>
              </a:rPr>
              <a:t>Time-series of the measured data versus the models, as well as</a:t>
            </a:r>
            <a:r>
              <a:rPr lang="en-US" sz="1600"/>
              <a:t> </a:t>
            </a:r>
            <a:r>
              <a:rPr lang="en-US" sz="1600">
                <a:solidFill>
                  <a:srgbClr val="000000"/>
                </a:solidFill>
              </a:rPr>
              <a:t>Bias, RMSE, SI, Correlation, 95% quantile</a:t>
            </a:r>
            <a:endParaRPr sz="1600">
              <a:solidFill>
                <a:srgbClr val="000000"/>
              </a:solidFill>
            </a:endParaRPr>
          </a:p>
          <a:p>
            <a:pPr marL="0" lvl="0" indent="0" algn="l" rtl="0">
              <a:spcBef>
                <a:spcPts val="0"/>
              </a:spcBef>
              <a:spcAft>
                <a:spcPts val="0"/>
              </a:spcAft>
              <a:buNone/>
            </a:pPr>
            <a:endParaRPr/>
          </a:p>
        </p:txBody>
      </p:sp>
      <p:sp>
        <p:nvSpPr>
          <p:cNvPr id="295" name="Google Shape;295;g8e199f0cc6_0_17"/>
          <p:cNvSpPr txBox="1"/>
          <p:nvPr/>
        </p:nvSpPr>
        <p:spPr>
          <a:xfrm>
            <a:off x="4208650" y="1126463"/>
            <a:ext cx="4848300" cy="7710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a:solidFill>
                  <a:srgbClr val="000000"/>
                </a:solidFill>
              </a:rPr>
              <a:t>Significant wave height (Hs), Peak wave period (Tp), Surface wind speed (u10) and direction (udir)</a:t>
            </a:r>
            <a:endParaRPr/>
          </a:p>
        </p:txBody>
      </p:sp>
      <p:sp>
        <p:nvSpPr>
          <p:cNvPr id="296" name="Google Shape;296;g8e199f0cc6_0_17"/>
          <p:cNvSpPr txBox="1"/>
          <p:nvPr/>
        </p:nvSpPr>
        <p:spPr>
          <a:xfrm>
            <a:off x="463650" y="3298950"/>
            <a:ext cx="1496400" cy="16203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t>MEG presentation</a:t>
            </a:r>
            <a:endParaRPr/>
          </a:p>
          <a:p>
            <a:pPr marL="0" lvl="0" indent="0" algn="ctr" rtl="0">
              <a:spcBef>
                <a:spcPts val="0"/>
              </a:spcBef>
              <a:spcAft>
                <a:spcPts val="0"/>
              </a:spcAft>
              <a:buNone/>
            </a:pPr>
            <a:r>
              <a:rPr lang="en-US"/>
              <a:t>to brief the waves customers and field evaluators</a:t>
            </a:r>
            <a:endParaRPr/>
          </a:p>
        </p:txBody>
      </p:sp>
      <p:sp>
        <p:nvSpPr>
          <p:cNvPr id="297" name="Google Shape;297;g8e199f0cc6_0_17"/>
          <p:cNvSpPr/>
          <p:nvPr/>
        </p:nvSpPr>
        <p:spPr>
          <a:xfrm>
            <a:off x="6440200" y="1906925"/>
            <a:ext cx="161700" cy="343200"/>
          </a:xfrm>
          <a:prstGeom prst="downArrow">
            <a:avLst>
              <a:gd name="adj1" fmla="val 50000"/>
              <a:gd name="adj2" fmla="val 50000"/>
            </a:avLst>
          </a:prstGeom>
          <a:solidFill>
            <a:srgbClr val="EEEEEE"/>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g8e199f0cc6_0_17"/>
          <p:cNvSpPr/>
          <p:nvPr/>
        </p:nvSpPr>
        <p:spPr>
          <a:xfrm>
            <a:off x="6440200" y="2955738"/>
            <a:ext cx="161700" cy="343200"/>
          </a:xfrm>
          <a:prstGeom prst="downArrow">
            <a:avLst>
              <a:gd name="adj1" fmla="val 50000"/>
              <a:gd name="adj2" fmla="val 50000"/>
            </a:avLst>
          </a:prstGeom>
          <a:solidFill>
            <a:srgbClr val="EEEEEE"/>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8e199f0cc6_0_17"/>
          <p:cNvSpPr/>
          <p:nvPr/>
        </p:nvSpPr>
        <p:spPr>
          <a:xfrm rot="10800000" flipH="1">
            <a:off x="1367350" y="4919250"/>
            <a:ext cx="592500" cy="498300"/>
          </a:xfrm>
          <a:prstGeom prst="bentArrow">
            <a:avLst>
              <a:gd name="adj1" fmla="val 25000"/>
              <a:gd name="adj2" fmla="val 25000"/>
              <a:gd name="adj3" fmla="val 25000"/>
              <a:gd name="adj4" fmla="val 43750"/>
            </a:avLst>
          </a:prstGeom>
          <a:solidFill>
            <a:srgbClr val="EEEEEE"/>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g8e199f0cc6_0_17"/>
          <p:cNvSpPr/>
          <p:nvPr/>
        </p:nvSpPr>
        <p:spPr>
          <a:xfrm>
            <a:off x="6440200" y="4381650"/>
            <a:ext cx="161700" cy="343200"/>
          </a:xfrm>
          <a:prstGeom prst="downArrow">
            <a:avLst>
              <a:gd name="adj1" fmla="val 50000"/>
              <a:gd name="adj2" fmla="val 50000"/>
            </a:avLst>
          </a:prstGeom>
          <a:solidFill>
            <a:srgbClr val="EEEEEE"/>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g8e199f0cc6_0_17"/>
          <p:cNvSpPr txBox="1"/>
          <p:nvPr/>
        </p:nvSpPr>
        <p:spPr>
          <a:xfrm>
            <a:off x="3285600" y="5598900"/>
            <a:ext cx="3203700" cy="3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Contact: Deanna.Spindler@noaa.gov</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g8dea2266a1_0_17"/>
          <p:cNvPicPr preferRelativeResize="0"/>
          <p:nvPr/>
        </p:nvPicPr>
        <p:blipFill>
          <a:blip r:embed="rId3">
            <a:alphaModFix/>
          </a:blip>
          <a:stretch>
            <a:fillRect/>
          </a:stretch>
        </p:blipFill>
        <p:spPr>
          <a:xfrm>
            <a:off x="485825" y="61475"/>
            <a:ext cx="6248398" cy="6470070"/>
          </a:xfrm>
          <a:prstGeom prst="rect">
            <a:avLst/>
          </a:prstGeom>
          <a:noFill/>
          <a:ln>
            <a:noFill/>
          </a:ln>
        </p:spPr>
      </p:pic>
      <p:sp>
        <p:nvSpPr>
          <p:cNvPr id="308" name="Google Shape;308;g8dea2266a1_0_17"/>
          <p:cNvSpPr txBox="1"/>
          <p:nvPr/>
        </p:nvSpPr>
        <p:spPr>
          <a:xfrm>
            <a:off x="1343300" y="1063050"/>
            <a:ext cx="1521600" cy="3651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Individual Buoys</a:t>
            </a:r>
            <a:endParaRPr/>
          </a:p>
        </p:txBody>
      </p:sp>
      <p:sp>
        <p:nvSpPr>
          <p:cNvPr id="309" name="Google Shape;309;g8dea2266a1_0_17"/>
          <p:cNvSpPr/>
          <p:nvPr/>
        </p:nvSpPr>
        <p:spPr>
          <a:xfrm>
            <a:off x="1974000" y="1441700"/>
            <a:ext cx="186300" cy="250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8dea2266a1_0_17"/>
          <p:cNvSpPr txBox="1"/>
          <p:nvPr/>
        </p:nvSpPr>
        <p:spPr>
          <a:xfrm>
            <a:off x="4631150" y="5119100"/>
            <a:ext cx="15882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Monthly statistics</a:t>
            </a:r>
            <a:endParaRPr/>
          </a:p>
        </p:txBody>
      </p:sp>
      <p:sp>
        <p:nvSpPr>
          <p:cNvPr id="311" name="Google Shape;311;g8dea2266a1_0_17"/>
          <p:cNvSpPr/>
          <p:nvPr/>
        </p:nvSpPr>
        <p:spPr>
          <a:xfrm>
            <a:off x="5083625" y="4954975"/>
            <a:ext cx="186300" cy="2751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g8dea2266a1_0_17"/>
          <p:cNvSpPr/>
          <p:nvPr/>
        </p:nvSpPr>
        <p:spPr>
          <a:xfrm>
            <a:off x="1847425" y="5277225"/>
            <a:ext cx="1242000" cy="5235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g8dea2266a1_0_17"/>
          <p:cNvSpPr txBox="1"/>
          <p:nvPr/>
        </p:nvSpPr>
        <p:spPr>
          <a:xfrm>
            <a:off x="1730025" y="6024025"/>
            <a:ext cx="26526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Click image to enlarge</a:t>
            </a:r>
            <a:endParaRPr/>
          </a:p>
        </p:txBody>
      </p:sp>
      <p:sp>
        <p:nvSpPr>
          <p:cNvPr id="314" name="Google Shape;314;g8dea2266a1_0_17"/>
          <p:cNvSpPr/>
          <p:nvPr/>
        </p:nvSpPr>
        <p:spPr>
          <a:xfrm>
            <a:off x="2375275" y="5875575"/>
            <a:ext cx="186300" cy="2505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8dea2266a1_0_17"/>
          <p:cNvSpPr/>
          <p:nvPr/>
        </p:nvSpPr>
        <p:spPr>
          <a:xfrm>
            <a:off x="5882100" y="4137750"/>
            <a:ext cx="425700" cy="250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8dea2266a1_0_17"/>
          <p:cNvSpPr txBox="1"/>
          <p:nvPr/>
        </p:nvSpPr>
        <p:spPr>
          <a:xfrm>
            <a:off x="6441050" y="3823800"/>
            <a:ext cx="2502000" cy="8784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t>Bias, RMSE,Corr, SI for each model and variable:</a:t>
            </a:r>
            <a:endParaRPr/>
          </a:p>
          <a:p>
            <a:pPr marL="0" lvl="0" indent="0" algn="ctr" rtl="0">
              <a:spcBef>
                <a:spcPts val="0"/>
              </a:spcBef>
              <a:spcAft>
                <a:spcPts val="0"/>
              </a:spcAft>
              <a:buNone/>
            </a:pPr>
            <a:r>
              <a:rPr lang="en-US"/>
              <a:t>Hs, u10, Tp</a:t>
            </a:r>
            <a:endParaRPr/>
          </a:p>
        </p:txBody>
      </p:sp>
      <p:sp>
        <p:nvSpPr>
          <p:cNvPr id="317" name="Google Shape;317;g8dea2266a1_0_17"/>
          <p:cNvSpPr txBox="1"/>
          <p:nvPr/>
        </p:nvSpPr>
        <p:spPr>
          <a:xfrm>
            <a:off x="504150" y="1094700"/>
            <a:ext cx="630000" cy="365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Buoy</a:t>
            </a:r>
            <a:endParaRPr/>
          </a:p>
        </p:txBody>
      </p:sp>
      <p:sp>
        <p:nvSpPr>
          <p:cNvPr id="318" name="Google Shape;318;g8dea2266a1_0_17"/>
          <p:cNvSpPr txBox="1"/>
          <p:nvPr/>
        </p:nvSpPr>
        <p:spPr>
          <a:xfrm>
            <a:off x="504150" y="1704300"/>
            <a:ext cx="630000" cy="365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Year</a:t>
            </a:r>
            <a:endParaRPr/>
          </a:p>
        </p:txBody>
      </p:sp>
      <p:sp>
        <p:nvSpPr>
          <p:cNvPr id="319" name="Google Shape;319;g8dea2266a1_0_17"/>
          <p:cNvSpPr txBox="1"/>
          <p:nvPr/>
        </p:nvSpPr>
        <p:spPr>
          <a:xfrm>
            <a:off x="504150" y="2313900"/>
            <a:ext cx="764400" cy="28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Month</a:t>
            </a:r>
            <a:endParaRPr/>
          </a:p>
        </p:txBody>
      </p:sp>
      <p:sp>
        <p:nvSpPr>
          <p:cNvPr id="320" name="Google Shape;320;g8dea2266a1_0_17"/>
          <p:cNvSpPr txBox="1"/>
          <p:nvPr/>
        </p:nvSpPr>
        <p:spPr>
          <a:xfrm>
            <a:off x="504150" y="3990300"/>
            <a:ext cx="764400" cy="365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Fcst Hr</a:t>
            </a:r>
            <a:endParaRPr/>
          </a:p>
        </p:txBody>
      </p:sp>
      <p:sp>
        <p:nvSpPr>
          <p:cNvPr id="321" name="Google Shape;321;g8dea2266a1_0_17"/>
          <p:cNvSpPr txBox="1"/>
          <p:nvPr/>
        </p:nvSpPr>
        <p:spPr>
          <a:xfrm>
            <a:off x="6690025" y="992675"/>
            <a:ext cx="2235600" cy="7728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GFSWave: blue line</a:t>
            </a:r>
            <a:endParaRPr/>
          </a:p>
          <a:p>
            <a:pPr marL="0" lvl="0" indent="0" algn="ctr" rtl="0">
              <a:spcBef>
                <a:spcPts val="0"/>
              </a:spcBef>
              <a:spcAft>
                <a:spcPts val="0"/>
              </a:spcAft>
              <a:buNone/>
            </a:pPr>
            <a:r>
              <a:rPr lang="en-US"/>
              <a:t>Multi_1: orange line</a:t>
            </a:r>
            <a:endParaRPr/>
          </a:p>
          <a:p>
            <a:pPr marL="0" lvl="0" indent="0" algn="ctr" rtl="0">
              <a:spcBef>
                <a:spcPts val="0"/>
              </a:spcBef>
              <a:spcAft>
                <a:spcPts val="0"/>
              </a:spcAft>
              <a:buNone/>
            </a:pPr>
            <a:r>
              <a:rPr lang="en-US"/>
              <a:t>NDBC: black line</a:t>
            </a:r>
            <a:endParaRPr/>
          </a:p>
        </p:txBody>
      </p:sp>
      <p:sp>
        <p:nvSpPr>
          <p:cNvPr id="322" name="Google Shape;322;g8dea2266a1_0_17"/>
          <p:cNvSpPr txBox="1"/>
          <p:nvPr/>
        </p:nvSpPr>
        <p:spPr>
          <a:xfrm>
            <a:off x="6689425" y="1978450"/>
            <a:ext cx="2235600" cy="8340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Sig. Wave Height (Hs)</a:t>
            </a:r>
            <a:endParaRPr/>
          </a:p>
          <a:p>
            <a:pPr marL="0" lvl="0" indent="0" algn="ctr" rtl="0">
              <a:spcBef>
                <a:spcPts val="0"/>
              </a:spcBef>
              <a:spcAft>
                <a:spcPts val="0"/>
              </a:spcAft>
              <a:buNone/>
            </a:pPr>
            <a:r>
              <a:rPr lang="en-US"/>
              <a:t>10m Wind Speed (u10)</a:t>
            </a:r>
            <a:endParaRPr/>
          </a:p>
          <a:p>
            <a:pPr marL="0" lvl="0" indent="0" algn="ctr" rtl="0">
              <a:spcBef>
                <a:spcPts val="0"/>
              </a:spcBef>
              <a:spcAft>
                <a:spcPts val="0"/>
              </a:spcAft>
              <a:buNone/>
            </a:pPr>
            <a:r>
              <a:rPr lang="en-US"/>
              <a:t>Peak Period (Tp)</a:t>
            </a:r>
            <a:endParaRPr/>
          </a:p>
        </p:txBody>
      </p:sp>
      <p:sp>
        <p:nvSpPr>
          <p:cNvPr id="323" name="Google Shape;323;g8dea2266a1_0_17"/>
          <p:cNvSpPr txBox="1"/>
          <p:nvPr/>
        </p:nvSpPr>
        <p:spPr>
          <a:xfrm>
            <a:off x="6716050" y="3078550"/>
            <a:ext cx="2208900" cy="5235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Location Map</a:t>
            </a:r>
            <a:endParaRPr/>
          </a:p>
        </p:txBody>
      </p:sp>
      <p:sp>
        <p:nvSpPr>
          <p:cNvPr id="324" name="Google Shape;324;g8dea2266a1_0_17"/>
          <p:cNvSpPr txBox="1"/>
          <p:nvPr/>
        </p:nvSpPr>
        <p:spPr>
          <a:xfrm>
            <a:off x="3140650" y="1277550"/>
            <a:ext cx="1455000" cy="3651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Additional plots</a:t>
            </a:r>
            <a:endParaRPr/>
          </a:p>
        </p:txBody>
      </p:sp>
      <p:cxnSp>
        <p:nvCxnSpPr>
          <p:cNvPr id="325" name="Google Shape;325;g8dea2266a1_0_17"/>
          <p:cNvCxnSpPr/>
          <p:nvPr/>
        </p:nvCxnSpPr>
        <p:spPr>
          <a:xfrm flipH="1">
            <a:off x="2918900" y="1659050"/>
            <a:ext cx="558900" cy="372600"/>
          </a:xfrm>
          <a:prstGeom prst="straightConnector1">
            <a:avLst/>
          </a:prstGeom>
          <a:noFill/>
          <a:ln w="9525" cap="flat" cmpd="sng">
            <a:solidFill>
              <a:schemeClr val="dk2"/>
            </a:solidFill>
            <a:prstDash val="solid"/>
            <a:round/>
            <a:headEnd type="none" w="med" len="med"/>
            <a:tailEnd type="triangle" w="med" len="med"/>
          </a:ln>
        </p:spPr>
      </p:cxnSp>
      <p:cxnSp>
        <p:nvCxnSpPr>
          <p:cNvPr id="326" name="Google Shape;326;g8dea2266a1_0_17"/>
          <p:cNvCxnSpPr/>
          <p:nvPr/>
        </p:nvCxnSpPr>
        <p:spPr>
          <a:xfrm flipH="1">
            <a:off x="3300300" y="1650175"/>
            <a:ext cx="337200" cy="372600"/>
          </a:xfrm>
          <a:prstGeom prst="straightConnector1">
            <a:avLst/>
          </a:prstGeom>
          <a:noFill/>
          <a:ln w="9525" cap="flat" cmpd="sng">
            <a:solidFill>
              <a:schemeClr val="dk2"/>
            </a:solidFill>
            <a:prstDash val="solid"/>
            <a:round/>
            <a:headEnd type="none" w="med" len="med"/>
            <a:tailEnd type="triangle" w="med" len="med"/>
          </a:ln>
        </p:spPr>
      </p:cxnSp>
      <p:cxnSp>
        <p:nvCxnSpPr>
          <p:cNvPr id="327" name="Google Shape;327;g8dea2266a1_0_17"/>
          <p:cNvCxnSpPr>
            <a:stCxn id="324" idx="2"/>
          </p:cNvCxnSpPr>
          <p:nvPr/>
        </p:nvCxnSpPr>
        <p:spPr>
          <a:xfrm flipH="1">
            <a:off x="3610750" y="1642650"/>
            <a:ext cx="257400" cy="380100"/>
          </a:xfrm>
          <a:prstGeom prst="straightConnector1">
            <a:avLst/>
          </a:prstGeom>
          <a:noFill/>
          <a:ln w="9525" cap="flat" cmpd="sng">
            <a:solidFill>
              <a:schemeClr val="dk2"/>
            </a:solidFill>
            <a:prstDash val="solid"/>
            <a:round/>
            <a:headEnd type="none" w="med" len="med"/>
            <a:tailEnd type="triangle" w="med" len="med"/>
          </a:ln>
        </p:spPr>
      </p:cxnSp>
      <p:cxnSp>
        <p:nvCxnSpPr>
          <p:cNvPr id="328" name="Google Shape;328;g8dea2266a1_0_17"/>
          <p:cNvCxnSpPr>
            <a:stCxn id="324" idx="2"/>
          </p:cNvCxnSpPr>
          <p:nvPr/>
        </p:nvCxnSpPr>
        <p:spPr>
          <a:xfrm>
            <a:off x="3868150" y="1642650"/>
            <a:ext cx="177600" cy="406800"/>
          </a:xfrm>
          <a:prstGeom prst="straightConnector1">
            <a:avLst/>
          </a:prstGeom>
          <a:noFill/>
          <a:ln w="9525" cap="flat" cmpd="sng">
            <a:solidFill>
              <a:schemeClr val="dk2"/>
            </a:solidFill>
            <a:prstDash val="solid"/>
            <a:round/>
            <a:headEnd type="none" w="med" len="med"/>
            <a:tailEnd type="triangle" w="med" len="med"/>
          </a:ln>
        </p:spPr>
      </p:cxnSp>
      <p:sp>
        <p:nvSpPr>
          <p:cNvPr id="329" name="Google Shape;329;g8dea2266a1_0_17"/>
          <p:cNvSpPr txBox="1"/>
          <p:nvPr/>
        </p:nvSpPr>
        <p:spPr>
          <a:xfrm>
            <a:off x="4880400" y="855800"/>
            <a:ext cx="1121700" cy="3801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Information</a:t>
            </a:r>
            <a:endParaRPr/>
          </a:p>
        </p:txBody>
      </p:sp>
      <p:cxnSp>
        <p:nvCxnSpPr>
          <p:cNvPr id="330" name="Google Shape;330;g8dea2266a1_0_17"/>
          <p:cNvCxnSpPr>
            <a:stCxn id="329" idx="2"/>
          </p:cNvCxnSpPr>
          <p:nvPr/>
        </p:nvCxnSpPr>
        <p:spPr>
          <a:xfrm flipH="1">
            <a:off x="4417650" y="1235900"/>
            <a:ext cx="1023600" cy="579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g8dea2266a1_0_35"/>
          <p:cNvPicPr preferRelativeResize="0"/>
          <p:nvPr/>
        </p:nvPicPr>
        <p:blipFill>
          <a:blip r:embed="rId3">
            <a:alphaModFix/>
          </a:blip>
          <a:stretch>
            <a:fillRect/>
          </a:stretch>
        </p:blipFill>
        <p:spPr>
          <a:xfrm>
            <a:off x="457200" y="0"/>
            <a:ext cx="4820822" cy="6553203"/>
          </a:xfrm>
          <a:prstGeom prst="rect">
            <a:avLst/>
          </a:prstGeom>
          <a:noFill/>
          <a:ln>
            <a:noFill/>
          </a:ln>
        </p:spPr>
      </p:pic>
      <p:sp>
        <p:nvSpPr>
          <p:cNvPr id="337" name="Google Shape;337;g8dea2266a1_0_35"/>
          <p:cNvSpPr txBox="1"/>
          <p:nvPr/>
        </p:nvSpPr>
        <p:spPr>
          <a:xfrm>
            <a:off x="1512375" y="770275"/>
            <a:ext cx="1681500" cy="3549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Aggregated Buoys</a:t>
            </a:r>
            <a:endParaRPr/>
          </a:p>
        </p:txBody>
      </p:sp>
      <p:sp>
        <p:nvSpPr>
          <p:cNvPr id="338" name="Google Shape;338;g8dea2266a1_0_35"/>
          <p:cNvSpPr/>
          <p:nvPr/>
        </p:nvSpPr>
        <p:spPr>
          <a:xfrm>
            <a:off x="2262350" y="1140050"/>
            <a:ext cx="150900" cy="226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8dea2266a1_0_35"/>
          <p:cNvSpPr txBox="1"/>
          <p:nvPr/>
        </p:nvSpPr>
        <p:spPr>
          <a:xfrm>
            <a:off x="5811125" y="4591575"/>
            <a:ext cx="2217900" cy="3549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Per day of month</a:t>
            </a:r>
            <a:endParaRPr/>
          </a:p>
        </p:txBody>
      </p:sp>
      <p:sp>
        <p:nvSpPr>
          <p:cNvPr id="340" name="Google Shape;340;g8dea2266a1_0_35"/>
          <p:cNvSpPr/>
          <p:nvPr/>
        </p:nvSpPr>
        <p:spPr>
          <a:xfrm>
            <a:off x="5123550" y="4719975"/>
            <a:ext cx="585600" cy="226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g8dea2266a1_0_35"/>
          <p:cNvSpPr txBox="1"/>
          <p:nvPr/>
        </p:nvSpPr>
        <p:spPr>
          <a:xfrm>
            <a:off x="5811125" y="2643450"/>
            <a:ext cx="2217900" cy="16059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Calculated daily:</a:t>
            </a:r>
            <a:endParaRPr sz="1600"/>
          </a:p>
          <a:p>
            <a:pPr marL="0" lvl="0" indent="0" algn="ctr" rtl="0">
              <a:spcBef>
                <a:spcPts val="0"/>
              </a:spcBef>
              <a:spcAft>
                <a:spcPts val="0"/>
              </a:spcAft>
              <a:buNone/>
            </a:pPr>
            <a:r>
              <a:rPr lang="en-US" sz="1600"/>
              <a:t>Bias, RMSE</a:t>
            </a:r>
            <a:endParaRPr sz="1600"/>
          </a:p>
          <a:p>
            <a:pPr marL="0" lvl="0" indent="0" algn="ctr" rtl="0">
              <a:spcBef>
                <a:spcPts val="0"/>
              </a:spcBef>
              <a:spcAft>
                <a:spcPts val="0"/>
              </a:spcAft>
              <a:buNone/>
            </a:pPr>
            <a:r>
              <a:rPr lang="en-US" sz="1600"/>
              <a:t>CC (correlation coef.)</a:t>
            </a:r>
            <a:endParaRPr sz="1600"/>
          </a:p>
          <a:p>
            <a:pPr marL="0" lvl="0" indent="0" algn="ctr" rtl="0">
              <a:spcBef>
                <a:spcPts val="0"/>
              </a:spcBef>
              <a:spcAft>
                <a:spcPts val="0"/>
              </a:spcAft>
              <a:buNone/>
            </a:pPr>
            <a:r>
              <a:rPr lang="en-US" sz="1600"/>
              <a:t>SI (scatter index)</a:t>
            </a:r>
            <a:endParaRPr sz="1600"/>
          </a:p>
          <a:p>
            <a:pPr marL="0" lvl="0" indent="0" algn="ctr" rtl="0">
              <a:spcBef>
                <a:spcPts val="0"/>
              </a:spcBef>
              <a:spcAft>
                <a:spcPts val="0"/>
              </a:spcAft>
              <a:buNone/>
            </a:pPr>
            <a:r>
              <a:rPr lang="en-US" sz="1600"/>
              <a:t>95%, Mean</a:t>
            </a:r>
            <a:endParaRPr sz="1600"/>
          </a:p>
        </p:txBody>
      </p:sp>
      <p:sp>
        <p:nvSpPr>
          <p:cNvPr id="342" name="Google Shape;342;g8dea2266a1_0_35"/>
          <p:cNvSpPr txBox="1"/>
          <p:nvPr/>
        </p:nvSpPr>
        <p:spPr>
          <a:xfrm>
            <a:off x="5811125" y="1059175"/>
            <a:ext cx="2217900" cy="1317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a:t>Hs: Sig. Wave Height</a:t>
            </a:r>
            <a:endParaRPr sz="1600"/>
          </a:p>
          <a:p>
            <a:pPr marL="0" lvl="0" indent="0" algn="l" rtl="0">
              <a:spcBef>
                <a:spcPts val="0"/>
              </a:spcBef>
              <a:spcAft>
                <a:spcPts val="0"/>
              </a:spcAft>
              <a:buNone/>
            </a:pPr>
            <a:r>
              <a:rPr lang="en-US" sz="1600"/>
              <a:t>Tp: Peak Period</a:t>
            </a:r>
            <a:endParaRPr sz="1600"/>
          </a:p>
          <a:p>
            <a:pPr marL="0" lvl="0" indent="0" algn="l" rtl="0">
              <a:spcBef>
                <a:spcPts val="0"/>
              </a:spcBef>
              <a:spcAft>
                <a:spcPts val="0"/>
              </a:spcAft>
              <a:buNone/>
            </a:pPr>
            <a:r>
              <a:rPr lang="en-US" sz="1600"/>
              <a:t>u10: 10m Wind Speed</a:t>
            </a:r>
            <a:endParaRPr sz="1600"/>
          </a:p>
          <a:p>
            <a:pPr marL="0" lvl="0" indent="0" algn="l" rtl="0">
              <a:spcBef>
                <a:spcPts val="0"/>
              </a:spcBef>
              <a:spcAft>
                <a:spcPts val="0"/>
              </a:spcAft>
              <a:buNone/>
            </a:pPr>
            <a:r>
              <a:rPr lang="en-US" sz="1600"/>
              <a:t>udir: Wind Direction</a:t>
            </a:r>
            <a:endParaRPr sz="1600"/>
          </a:p>
        </p:txBody>
      </p:sp>
      <p:sp>
        <p:nvSpPr>
          <p:cNvPr id="343" name="Google Shape;343;g8dea2266a1_0_35"/>
          <p:cNvSpPr/>
          <p:nvPr/>
        </p:nvSpPr>
        <p:spPr>
          <a:xfrm>
            <a:off x="3142825" y="6115425"/>
            <a:ext cx="1242000" cy="5235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g8dea2266a1_0_35"/>
          <p:cNvSpPr txBox="1"/>
          <p:nvPr/>
        </p:nvSpPr>
        <p:spPr>
          <a:xfrm>
            <a:off x="5851775" y="5272000"/>
            <a:ext cx="2217900" cy="4347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Click image to enlarge</a:t>
            </a:r>
            <a:endParaRPr/>
          </a:p>
        </p:txBody>
      </p:sp>
      <p:cxnSp>
        <p:nvCxnSpPr>
          <p:cNvPr id="345" name="Google Shape;345;g8dea2266a1_0_35"/>
          <p:cNvCxnSpPr/>
          <p:nvPr/>
        </p:nvCxnSpPr>
        <p:spPr>
          <a:xfrm flipH="1">
            <a:off x="4391725" y="5669150"/>
            <a:ext cx="1383900" cy="514500"/>
          </a:xfrm>
          <a:prstGeom prst="straightConnector1">
            <a:avLst/>
          </a:prstGeom>
          <a:noFill/>
          <a:ln w="9525" cap="flat" cmpd="sng">
            <a:solidFill>
              <a:srgbClr val="FF0000"/>
            </a:solidFill>
            <a:prstDash val="solid"/>
            <a:round/>
            <a:headEnd type="none" w="med" len="med"/>
            <a:tailEnd type="triangle" w="med" len="med"/>
          </a:ln>
        </p:spPr>
      </p:cxnSp>
      <p:sp>
        <p:nvSpPr>
          <p:cNvPr id="346" name="Google Shape;346;g8dea2266a1_0_35"/>
          <p:cNvSpPr txBox="1"/>
          <p:nvPr/>
        </p:nvSpPr>
        <p:spPr>
          <a:xfrm>
            <a:off x="504150" y="789900"/>
            <a:ext cx="630000" cy="365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Buoy</a:t>
            </a:r>
            <a:endParaRPr/>
          </a:p>
        </p:txBody>
      </p:sp>
      <p:sp>
        <p:nvSpPr>
          <p:cNvPr id="347" name="Google Shape;347;g8dea2266a1_0_35"/>
          <p:cNvSpPr txBox="1"/>
          <p:nvPr/>
        </p:nvSpPr>
        <p:spPr>
          <a:xfrm>
            <a:off x="504150" y="1323300"/>
            <a:ext cx="630000" cy="365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Year</a:t>
            </a:r>
            <a:endParaRPr/>
          </a:p>
        </p:txBody>
      </p:sp>
      <p:sp>
        <p:nvSpPr>
          <p:cNvPr id="348" name="Google Shape;348;g8dea2266a1_0_35"/>
          <p:cNvSpPr txBox="1"/>
          <p:nvPr/>
        </p:nvSpPr>
        <p:spPr>
          <a:xfrm>
            <a:off x="504150" y="1780500"/>
            <a:ext cx="764400" cy="28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Month</a:t>
            </a:r>
            <a:endParaRPr/>
          </a:p>
        </p:txBody>
      </p:sp>
      <p:sp>
        <p:nvSpPr>
          <p:cNvPr id="349" name="Google Shape;349;g8dea2266a1_0_35"/>
          <p:cNvSpPr txBox="1"/>
          <p:nvPr/>
        </p:nvSpPr>
        <p:spPr>
          <a:xfrm>
            <a:off x="504150" y="3228300"/>
            <a:ext cx="764400" cy="28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Fcst Hr</a:t>
            </a:r>
            <a:endParaRPr/>
          </a:p>
        </p:txBody>
      </p:sp>
      <p:sp>
        <p:nvSpPr>
          <p:cNvPr id="350" name="Google Shape;350;g8dea2266a1_0_35"/>
          <p:cNvSpPr txBox="1"/>
          <p:nvPr/>
        </p:nvSpPr>
        <p:spPr>
          <a:xfrm>
            <a:off x="5775625" y="230675"/>
            <a:ext cx="2235600" cy="612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GFSWave: blue line</a:t>
            </a:r>
            <a:endParaRPr/>
          </a:p>
          <a:p>
            <a:pPr marL="0" lvl="0" indent="0" algn="l" rtl="0">
              <a:spcBef>
                <a:spcPts val="0"/>
              </a:spcBef>
              <a:spcAft>
                <a:spcPts val="0"/>
              </a:spcAft>
              <a:buNone/>
            </a:pPr>
            <a:r>
              <a:rPr lang="en-US"/>
              <a:t>Multi_1: orange line</a:t>
            </a:r>
            <a:endParaRPr/>
          </a:p>
        </p:txBody>
      </p:sp>
      <p:cxnSp>
        <p:nvCxnSpPr>
          <p:cNvPr id="351" name="Google Shape;351;g8dea2266a1_0_35"/>
          <p:cNvCxnSpPr>
            <a:stCxn id="342" idx="1"/>
          </p:cNvCxnSpPr>
          <p:nvPr/>
        </p:nvCxnSpPr>
        <p:spPr>
          <a:xfrm flipH="1">
            <a:off x="2599625" y="1717825"/>
            <a:ext cx="3211500" cy="367200"/>
          </a:xfrm>
          <a:prstGeom prst="straightConnector1">
            <a:avLst/>
          </a:prstGeom>
          <a:noFill/>
          <a:ln w="9525" cap="flat" cmpd="sng">
            <a:solidFill>
              <a:schemeClr val="dk2"/>
            </a:solidFill>
            <a:prstDash val="solid"/>
            <a:round/>
            <a:headEnd type="none" w="med" len="med"/>
            <a:tailEnd type="triangle" w="med" len="med"/>
          </a:ln>
        </p:spPr>
      </p:cxnSp>
      <p:cxnSp>
        <p:nvCxnSpPr>
          <p:cNvPr id="352" name="Google Shape;352;g8dea2266a1_0_35"/>
          <p:cNvCxnSpPr>
            <a:stCxn id="346" idx="0"/>
            <a:endCxn id="347" idx="1"/>
          </p:cNvCxnSpPr>
          <p:nvPr/>
        </p:nvCxnSpPr>
        <p:spPr>
          <a:xfrm flipH="1">
            <a:off x="504150" y="789900"/>
            <a:ext cx="315000" cy="716100"/>
          </a:xfrm>
          <a:prstGeom prst="straightConnector1">
            <a:avLst/>
          </a:prstGeom>
          <a:noFill/>
          <a:ln w="9525" cap="flat" cmpd="sng">
            <a:solidFill>
              <a:schemeClr val="dk2"/>
            </a:solidFill>
            <a:prstDash val="solid"/>
            <a:round/>
            <a:headEnd type="none" w="med" len="med"/>
            <a:tailEnd type="none" w="med" len="med"/>
          </a:ln>
        </p:spPr>
      </p:cxnSp>
      <p:cxnSp>
        <p:nvCxnSpPr>
          <p:cNvPr id="353" name="Google Shape;353;g8dea2266a1_0_35"/>
          <p:cNvCxnSpPr>
            <a:stCxn id="347" idx="3"/>
          </p:cNvCxnSpPr>
          <p:nvPr/>
        </p:nvCxnSpPr>
        <p:spPr>
          <a:xfrm rot="10800000">
            <a:off x="567750" y="705150"/>
            <a:ext cx="566400" cy="800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8dea2266a1_0_68"/>
          <p:cNvPicPr preferRelativeResize="0"/>
          <p:nvPr/>
        </p:nvPicPr>
        <p:blipFill>
          <a:blip r:embed="rId3">
            <a:alphaModFix/>
          </a:blip>
          <a:stretch>
            <a:fillRect/>
          </a:stretch>
        </p:blipFill>
        <p:spPr>
          <a:xfrm>
            <a:off x="457200" y="0"/>
            <a:ext cx="5221423" cy="6553203"/>
          </a:xfrm>
          <a:prstGeom prst="rect">
            <a:avLst/>
          </a:prstGeom>
          <a:noFill/>
          <a:ln>
            <a:noFill/>
          </a:ln>
        </p:spPr>
      </p:pic>
      <p:sp>
        <p:nvSpPr>
          <p:cNvPr id="360" name="Google Shape;360;g8dea2266a1_0_68"/>
          <p:cNvSpPr txBox="1"/>
          <p:nvPr/>
        </p:nvSpPr>
        <p:spPr>
          <a:xfrm>
            <a:off x="2318725" y="885625"/>
            <a:ext cx="3360000" cy="3651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Summary Statistics: all buoys, all times</a:t>
            </a:r>
            <a:endParaRPr/>
          </a:p>
        </p:txBody>
      </p:sp>
      <p:sp>
        <p:nvSpPr>
          <p:cNvPr id="361" name="Google Shape;361;g8dea2266a1_0_68"/>
          <p:cNvSpPr/>
          <p:nvPr/>
        </p:nvSpPr>
        <p:spPr>
          <a:xfrm>
            <a:off x="3087425" y="1277550"/>
            <a:ext cx="230700" cy="213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g8dea2266a1_0_68"/>
          <p:cNvSpPr txBox="1"/>
          <p:nvPr/>
        </p:nvSpPr>
        <p:spPr>
          <a:xfrm>
            <a:off x="6166000" y="867875"/>
            <a:ext cx="2315700" cy="612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9900"/>
                </a:solidFill>
              </a:rPr>
              <a:t>COMING SOON</a:t>
            </a:r>
            <a:r>
              <a:rPr lang="en-US"/>
              <a:t>:</a:t>
            </a:r>
            <a:endParaRPr/>
          </a:p>
          <a:p>
            <a:pPr marL="0" lvl="0" indent="0" algn="ctr" rtl="0">
              <a:spcBef>
                <a:spcPts val="0"/>
              </a:spcBef>
              <a:spcAft>
                <a:spcPts val="0"/>
              </a:spcAft>
              <a:buNone/>
            </a:pPr>
            <a:r>
              <a:rPr lang="en-US"/>
              <a:t>when the retro’s are done</a:t>
            </a:r>
            <a:endParaRPr/>
          </a:p>
        </p:txBody>
      </p:sp>
      <p:sp>
        <p:nvSpPr>
          <p:cNvPr id="363" name="Google Shape;363;g8dea2266a1_0_68"/>
          <p:cNvSpPr txBox="1"/>
          <p:nvPr/>
        </p:nvSpPr>
        <p:spPr>
          <a:xfrm>
            <a:off x="6165950" y="1719575"/>
            <a:ext cx="2315700" cy="612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Bias, RMSE, CC, SI, 95%</a:t>
            </a:r>
            <a:endParaRPr/>
          </a:p>
        </p:txBody>
      </p:sp>
      <p:sp>
        <p:nvSpPr>
          <p:cNvPr id="364" name="Google Shape;364;g8dea2266a1_0_68"/>
          <p:cNvSpPr txBox="1"/>
          <p:nvPr/>
        </p:nvSpPr>
        <p:spPr>
          <a:xfrm>
            <a:off x="6165950" y="2557775"/>
            <a:ext cx="2315700" cy="612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Hs, Tp, u10, udir</a:t>
            </a:r>
            <a:endParaRPr/>
          </a:p>
        </p:txBody>
      </p:sp>
      <p:sp>
        <p:nvSpPr>
          <p:cNvPr id="365" name="Google Shape;365;g8dea2266a1_0_68"/>
          <p:cNvSpPr txBox="1"/>
          <p:nvPr/>
        </p:nvSpPr>
        <p:spPr>
          <a:xfrm>
            <a:off x="6165950" y="3395975"/>
            <a:ext cx="2315700" cy="612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Scroll down to see all</a:t>
            </a:r>
            <a:endParaRPr/>
          </a:p>
        </p:txBody>
      </p:sp>
      <p:cxnSp>
        <p:nvCxnSpPr>
          <p:cNvPr id="366" name="Google Shape;366;g8dea2266a1_0_68"/>
          <p:cNvCxnSpPr/>
          <p:nvPr/>
        </p:nvCxnSpPr>
        <p:spPr>
          <a:xfrm flipH="1">
            <a:off x="452350" y="1117875"/>
            <a:ext cx="860700" cy="46578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g8dea2266a1_0_68"/>
          <p:cNvCxnSpPr/>
          <p:nvPr/>
        </p:nvCxnSpPr>
        <p:spPr>
          <a:xfrm>
            <a:off x="514575" y="1064625"/>
            <a:ext cx="878400" cy="48351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g8dea2266a1_0_68"/>
          <p:cNvCxnSpPr>
            <a:stCxn id="363" idx="1"/>
          </p:cNvCxnSpPr>
          <p:nvPr/>
        </p:nvCxnSpPr>
        <p:spPr>
          <a:xfrm flipH="1">
            <a:off x="2927750" y="2025725"/>
            <a:ext cx="3238200" cy="6000"/>
          </a:xfrm>
          <a:prstGeom prst="straightConnector1">
            <a:avLst/>
          </a:prstGeom>
          <a:noFill/>
          <a:ln w="9525" cap="flat" cmpd="sng">
            <a:solidFill>
              <a:schemeClr val="dk2"/>
            </a:solidFill>
            <a:prstDash val="solid"/>
            <a:round/>
            <a:headEnd type="none" w="med" len="med"/>
            <a:tailEnd type="triangle" w="med" len="med"/>
          </a:ln>
        </p:spPr>
      </p:cxnSp>
      <p:sp>
        <p:nvSpPr>
          <p:cNvPr id="369" name="Google Shape;369;g8dea2266a1_0_68"/>
          <p:cNvSpPr txBox="1"/>
          <p:nvPr/>
        </p:nvSpPr>
        <p:spPr>
          <a:xfrm>
            <a:off x="2129275" y="2866125"/>
            <a:ext cx="1144500" cy="4968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By month </a:t>
            </a:r>
            <a:endParaRPr/>
          </a:p>
        </p:txBody>
      </p:sp>
      <p:sp>
        <p:nvSpPr>
          <p:cNvPr id="370" name="Google Shape;370;g8dea2266a1_0_68"/>
          <p:cNvSpPr txBox="1"/>
          <p:nvPr/>
        </p:nvSpPr>
        <p:spPr>
          <a:xfrm>
            <a:off x="558950" y="598100"/>
            <a:ext cx="1073400" cy="6744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Selectors don’t work here</a:t>
            </a:r>
            <a:endParaRPr/>
          </a:p>
        </p:txBody>
      </p:sp>
      <p:sp>
        <p:nvSpPr>
          <p:cNvPr id="371" name="Google Shape;371;g8dea2266a1_0_68"/>
          <p:cNvSpPr txBox="1"/>
          <p:nvPr/>
        </p:nvSpPr>
        <p:spPr>
          <a:xfrm>
            <a:off x="3958075" y="2866125"/>
            <a:ext cx="1144500" cy="4968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By fcst hr </a:t>
            </a:r>
            <a:endParaRPr/>
          </a:p>
        </p:txBody>
      </p:sp>
      <p:cxnSp>
        <p:nvCxnSpPr>
          <p:cNvPr id="372" name="Google Shape;372;g8dea2266a1_0_68"/>
          <p:cNvCxnSpPr/>
          <p:nvPr/>
        </p:nvCxnSpPr>
        <p:spPr>
          <a:xfrm>
            <a:off x="1650175" y="1286425"/>
            <a:ext cx="762900" cy="1588200"/>
          </a:xfrm>
          <a:prstGeom prst="straightConnector1">
            <a:avLst/>
          </a:prstGeom>
          <a:noFill/>
          <a:ln w="9525" cap="flat" cmpd="sng">
            <a:solidFill>
              <a:schemeClr val="dk2"/>
            </a:solidFill>
            <a:prstDash val="solid"/>
            <a:round/>
            <a:headEnd type="none" w="med" len="med"/>
            <a:tailEnd type="triangle" w="med" len="med"/>
          </a:ln>
        </p:spPr>
      </p:cxnSp>
      <p:cxnSp>
        <p:nvCxnSpPr>
          <p:cNvPr id="373" name="Google Shape;373;g8dea2266a1_0_68"/>
          <p:cNvCxnSpPr/>
          <p:nvPr/>
        </p:nvCxnSpPr>
        <p:spPr>
          <a:xfrm>
            <a:off x="1614700" y="1286425"/>
            <a:ext cx="2546100" cy="1570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g8f4ecf07c9_0_12"/>
          <p:cNvPicPr preferRelativeResize="0"/>
          <p:nvPr/>
        </p:nvPicPr>
        <p:blipFill>
          <a:blip r:embed="rId3">
            <a:alphaModFix/>
          </a:blip>
          <a:stretch>
            <a:fillRect/>
          </a:stretch>
        </p:blipFill>
        <p:spPr>
          <a:xfrm>
            <a:off x="419100" y="270450"/>
            <a:ext cx="7296911" cy="6131935"/>
          </a:xfrm>
          <a:prstGeom prst="rect">
            <a:avLst/>
          </a:prstGeom>
          <a:noFill/>
          <a:ln>
            <a:noFill/>
          </a:ln>
        </p:spPr>
      </p:pic>
      <p:sp>
        <p:nvSpPr>
          <p:cNvPr id="380" name="Google Shape;380;g8f4ecf07c9_0_12"/>
          <p:cNvSpPr txBox="1"/>
          <p:nvPr/>
        </p:nvSpPr>
        <p:spPr>
          <a:xfrm>
            <a:off x="6884625" y="4084725"/>
            <a:ext cx="2200200" cy="11178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Bias, RMSE, CC, SI</a:t>
            </a:r>
            <a:endParaRPr/>
          </a:p>
          <a:p>
            <a:pPr marL="0" lvl="0" indent="0" algn="ctr" rtl="0">
              <a:spcBef>
                <a:spcPts val="0"/>
              </a:spcBef>
              <a:spcAft>
                <a:spcPts val="0"/>
              </a:spcAft>
              <a:buNone/>
            </a:pPr>
            <a:r>
              <a:rPr lang="en-US"/>
              <a:t>per model, for</a:t>
            </a:r>
            <a:endParaRPr/>
          </a:p>
          <a:p>
            <a:pPr marL="0" lvl="0" indent="0" algn="ctr" rtl="0">
              <a:spcBef>
                <a:spcPts val="0"/>
              </a:spcBef>
              <a:spcAft>
                <a:spcPts val="0"/>
              </a:spcAft>
              <a:buNone/>
            </a:pPr>
            <a:r>
              <a:rPr lang="en-US"/>
              <a:t>Sig. Wave Height (SWH)  and Wind Speed</a:t>
            </a:r>
            <a:endParaRPr/>
          </a:p>
        </p:txBody>
      </p:sp>
      <p:sp>
        <p:nvSpPr>
          <p:cNvPr id="381" name="Google Shape;381;g8f4ecf07c9_0_12"/>
          <p:cNvSpPr txBox="1"/>
          <p:nvPr/>
        </p:nvSpPr>
        <p:spPr>
          <a:xfrm>
            <a:off x="6884700" y="2839025"/>
            <a:ext cx="2031600" cy="5766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Along-track match-ups</a:t>
            </a:r>
            <a:endParaRPr/>
          </a:p>
        </p:txBody>
      </p:sp>
      <p:sp>
        <p:nvSpPr>
          <p:cNvPr id="382" name="Google Shape;382;g8f4ecf07c9_0_12"/>
          <p:cNvSpPr/>
          <p:nvPr/>
        </p:nvSpPr>
        <p:spPr>
          <a:xfrm>
            <a:off x="1923625" y="5582025"/>
            <a:ext cx="1242000" cy="5235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8f4ecf07c9_0_12"/>
          <p:cNvSpPr txBox="1"/>
          <p:nvPr/>
        </p:nvSpPr>
        <p:spPr>
          <a:xfrm>
            <a:off x="3335850" y="5873225"/>
            <a:ext cx="2989800" cy="3651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now familiar click image to enlarge</a:t>
            </a:r>
            <a:endParaRPr/>
          </a:p>
        </p:txBody>
      </p:sp>
      <p:cxnSp>
        <p:nvCxnSpPr>
          <p:cNvPr id="384" name="Google Shape;384;g8f4ecf07c9_0_12"/>
          <p:cNvCxnSpPr>
            <a:stCxn id="383" idx="1"/>
            <a:endCxn id="382" idx="5"/>
          </p:cNvCxnSpPr>
          <p:nvPr/>
        </p:nvCxnSpPr>
        <p:spPr>
          <a:xfrm rot="10800000">
            <a:off x="2983650" y="6028775"/>
            <a:ext cx="352200" cy="27000"/>
          </a:xfrm>
          <a:prstGeom prst="straightConnector1">
            <a:avLst/>
          </a:prstGeom>
          <a:noFill/>
          <a:ln w="9525" cap="flat" cmpd="sng">
            <a:solidFill>
              <a:schemeClr val="dk2"/>
            </a:solidFill>
            <a:prstDash val="solid"/>
            <a:round/>
            <a:headEnd type="none" w="med" len="med"/>
            <a:tailEnd type="triangle" w="med" len="med"/>
          </a:ln>
        </p:spPr>
      </p:cxnSp>
      <p:sp>
        <p:nvSpPr>
          <p:cNvPr id="385" name="Google Shape;385;g8f4ecf07c9_0_12"/>
          <p:cNvSpPr txBox="1"/>
          <p:nvPr/>
        </p:nvSpPr>
        <p:spPr>
          <a:xfrm>
            <a:off x="603300" y="1100125"/>
            <a:ext cx="1135500" cy="3282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Regions!</a:t>
            </a:r>
            <a:endParaRPr/>
          </a:p>
        </p:txBody>
      </p:sp>
      <p:cxnSp>
        <p:nvCxnSpPr>
          <p:cNvPr id="386" name="Google Shape;386;g8f4ecf07c9_0_12"/>
          <p:cNvCxnSpPr/>
          <p:nvPr/>
        </p:nvCxnSpPr>
        <p:spPr>
          <a:xfrm flipH="1">
            <a:off x="1188700" y="1472750"/>
            <a:ext cx="426000" cy="1659000"/>
          </a:xfrm>
          <a:prstGeom prst="straightConnector1">
            <a:avLst/>
          </a:prstGeom>
          <a:noFill/>
          <a:ln w="9525" cap="flat" cmpd="sng">
            <a:solidFill>
              <a:schemeClr val="dk2"/>
            </a:solidFill>
            <a:prstDash val="solid"/>
            <a:round/>
            <a:headEnd type="none" w="med" len="med"/>
            <a:tailEnd type="triangle" w="med" len="med"/>
          </a:ln>
        </p:spPr>
      </p:cxnSp>
      <p:sp>
        <p:nvSpPr>
          <p:cNvPr id="387" name="Google Shape;387;g8f4ecf07c9_0_12"/>
          <p:cNvSpPr txBox="1"/>
          <p:nvPr/>
        </p:nvSpPr>
        <p:spPr>
          <a:xfrm>
            <a:off x="6690025" y="1602275"/>
            <a:ext cx="2235600" cy="7728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GFSWave: blue line</a:t>
            </a:r>
            <a:endParaRPr/>
          </a:p>
          <a:p>
            <a:pPr marL="0" lvl="0" indent="0" algn="l" rtl="0">
              <a:spcBef>
                <a:spcPts val="0"/>
              </a:spcBef>
              <a:spcAft>
                <a:spcPts val="0"/>
              </a:spcAft>
              <a:buNone/>
            </a:pPr>
            <a:r>
              <a:rPr lang="en-US"/>
              <a:t>Multi_1: orange line</a:t>
            </a:r>
            <a:endParaRPr/>
          </a:p>
          <a:p>
            <a:pPr marL="0" lvl="0" indent="0" algn="l" rtl="0">
              <a:spcBef>
                <a:spcPts val="0"/>
              </a:spcBef>
              <a:spcAft>
                <a:spcPts val="0"/>
              </a:spcAft>
              <a:buNone/>
            </a:pPr>
            <a:r>
              <a:rPr lang="en-US"/>
              <a:t>Altimeter: black line</a:t>
            </a:r>
            <a:endParaRPr/>
          </a:p>
        </p:txBody>
      </p:sp>
      <p:sp>
        <p:nvSpPr>
          <p:cNvPr id="388" name="Google Shape;388;g8f4ecf07c9_0_12"/>
          <p:cNvSpPr txBox="1"/>
          <p:nvPr/>
        </p:nvSpPr>
        <p:spPr>
          <a:xfrm>
            <a:off x="4118400" y="551000"/>
            <a:ext cx="1121700" cy="3801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Information</a:t>
            </a:r>
            <a:endParaRPr/>
          </a:p>
        </p:txBody>
      </p:sp>
      <p:cxnSp>
        <p:nvCxnSpPr>
          <p:cNvPr id="389" name="Google Shape;389;g8f4ecf07c9_0_12"/>
          <p:cNvCxnSpPr>
            <a:stCxn id="388" idx="2"/>
          </p:cNvCxnSpPr>
          <p:nvPr/>
        </p:nvCxnSpPr>
        <p:spPr>
          <a:xfrm flipH="1">
            <a:off x="3655650" y="931100"/>
            <a:ext cx="1023600" cy="579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g8dea2266a1_0_100"/>
          <p:cNvPicPr preferRelativeResize="0"/>
          <p:nvPr/>
        </p:nvPicPr>
        <p:blipFill>
          <a:blip r:embed="rId3">
            <a:alphaModFix/>
          </a:blip>
          <a:stretch>
            <a:fillRect/>
          </a:stretch>
        </p:blipFill>
        <p:spPr>
          <a:xfrm>
            <a:off x="1862425" y="52925"/>
            <a:ext cx="5413250" cy="6447339"/>
          </a:xfrm>
          <a:prstGeom prst="rect">
            <a:avLst/>
          </a:prstGeom>
          <a:noFill/>
          <a:ln>
            <a:noFill/>
          </a:ln>
        </p:spPr>
      </p:pic>
      <p:sp>
        <p:nvSpPr>
          <p:cNvPr id="396" name="Google Shape;396;g8dea2266a1_0_100"/>
          <p:cNvSpPr txBox="1"/>
          <p:nvPr/>
        </p:nvSpPr>
        <p:spPr>
          <a:xfrm>
            <a:off x="541200" y="1966025"/>
            <a:ext cx="1171200" cy="1437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Calculated</a:t>
            </a:r>
            <a:endParaRPr/>
          </a:p>
          <a:p>
            <a:pPr marL="0" lvl="0" indent="0" algn="ctr" rtl="0">
              <a:spcBef>
                <a:spcPts val="0"/>
              </a:spcBef>
              <a:spcAft>
                <a:spcPts val="0"/>
              </a:spcAft>
              <a:buNone/>
            </a:pPr>
            <a:r>
              <a:rPr lang="en-US"/>
              <a:t>daily, plotted  with a 30-day lookback</a:t>
            </a:r>
            <a:endParaRPr/>
          </a:p>
        </p:txBody>
      </p:sp>
      <p:sp>
        <p:nvSpPr>
          <p:cNvPr id="397" name="Google Shape;397;g8dea2266a1_0_100"/>
          <p:cNvSpPr txBox="1"/>
          <p:nvPr/>
        </p:nvSpPr>
        <p:spPr>
          <a:xfrm>
            <a:off x="5873225" y="736375"/>
            <a:ext cx="2741400" cy="4881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Sig. Wave Height, Wind Speed</a:t>
            </a:r>
            <a:endParaRPr/>
          </a:p>
        </p:txBody>
      </p:sp>
      <p:cxnSp>
        <p:nvCxnSpPr>
          <p:cNvPr id="398" name="Google Shape;398;g8dea2266a1_0_100"/>
          <p:cNvCxnSpPr>
            <a:stCxn id="397" idx="1"/>
          </p:cNvCxnSpPr>
          <p:nvPr/>
        </p:nvCxnSpPr>
        <p:spPr>
          <a:xfrm flipH="1">
            <a:off x="4285025" y="980425"/>
            <a:ext cx="1588200" cy="306000"/>
          </a:xfrm>
          <a:prstGeom prst="straightConnector1">
            <a:avLst/>
          </a:prstGeom>
          <a:noFill/>
          <a:ln w="9525" cap="flat" cmpd="sng">
            <a:solidFill>
              <a:schemeClr val="dk2"/>
            </a:solidFill>
            <a:prstDash val="solid"/>
            <a:round/>
            <a:headEnd type="none" w="med" len="med"/>
            <a:tailEnd type="triangle" w="med" len="med"/>
          </a:ln>
        </p:spPr>
      </p:cxnSp>
      <p:sp>
        <p:nvSpPr>
          <p:cNvPr id="399" name="Google Shape;399;g8dea2266a1_0_100"/>
          <p:cNvSpPr txBox="1"/>
          <p:nvPr/>
        </p:nvSpPr>
        <p:spPr>
          <a:xfrm>
            <a:off x="541225" y="692000"/>
            <a:ext cx="1171200" cy="4080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Statistics</a:t>
            </a:r>
            <a:endParaRPr/>
          </a:p>
        </p:txBody>
      </p:sp>
      <p:sp>
        <p:nvSpPr>
          <p:cNvPr id="400" name="Google Shape;400;g8dea2266a1_0_100"/>
          <p:cNvSpPr txBox="1"/>
          <p:nvPr/>
        </p:nvSpPr>
        <p:spPr>
          <a:xfrm>
            <a:off x="7425800" y="1676800"/>
            <a:ext cx="1313100" cy="1437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RMSE</a:t>
            </a:r>
            <a:endParaRPr/>
          </a:p>
          <a:p>
            <a:pPr marL="0" lvl="0" indent="0" algn="ctr" rtl="0">
              <a:spcBef>
                <a:spcPts val="0"/>
              </a:spcBef>
              <a:spcAft>
                <a:spcPts val="0"/>
              </a:spcAft>
              <a:buNone/>
            </a:pPr>
            <a:r>
              <a:rPr lang="en-US"/>
              <a:t>Bias</a:t>
            </a:r>
            <a:endParaRPr/>
          </a:p>
          <a:p>
            <a:pPr marL="0" lvl="0" indent="0" algn="ctr" rtl="0">
              <a:spcBef>
                <a:spcPts val="0"/>
              </a:spcBef>
              <a:spcAft>
                <a:spcPts val="0"/>
              </a:spcAft>
              <a:buNone/>
            </a:pPr>
            <a:r>
              <a:rPr lang="en-US"/>
              <a:t>Cross Corr</a:t>
            </a:r>
            <a:endParaRPr/>
          </a:p>
          <a:p>
            <a:pPr marL="0" lvl="0" indent="0" algn="ctr" rtl="0">
              <a:spcBef>
                <a:spcPts val="0"/>
              </a:spcBef>
              <a:spcAft>
                <a:spcPts val="0"/>
              </a:spcAft>
              <a:buNone/>
            </a:pPr>
            <a:r>
              <a:rPr lang="en-US"/>
              <a:t>Scatter Index</a:t>
            </a:r>
            <a:endParaRPr/>
          </a:p>
          <a:p>
            <a:pPr marL="0" lvl="0" indent="0" algn="ctr" rtl="0">
              <a:spcBef>
                <a:spcPts val="0"/>
              </a:spcBef>
              <a:spcAft>
                <a:spcPts val="0"/>
              </a:spcAft>
              <a:buNone/>
            </a:pPr>
            <a:r>
              <a:rPr lang="en-US"/>
              <a:t>95%</a:t>
            </a:r>
            <a:endParaRPr/>
          </a:p>
          <a:p>
            <a:pPr marL="0" lvl="0" indent="0" algn="ctr" rtl="0">
              <a:spcBef>
                <a:spcPts val="0"/>
              </a:spcBef>
              <a:spcAft>
                <a:spcPts val="0"/>
              </a:spcAft>
              <a:buNone/>
            </a:pPr>
            <a:r>
              <a:rPr lang="en-US"/>
              <a:t>Mean</a:t>
            </a:r>
            <a:endParaRPr/>
          </a:p>
        </p:txBody>
      </p:sp>
      <p:sp>
        <p:nvSpPr>
          <p:cNvPr id="401" name="Google Shape;401;g8dea2266a1_0_100"/>
          <p:cNvSpPr txBox="1"/>
          <p:nvPr/>
        </p:nvSpPr>
        <p:spPr>
          <a:xfrm>
            <a:off x="7167600" y="3921400"/>
            <a:ext cx="1899600" cy="567900"/>
          </a:xfrm>
          <a:prstGeom prst="rect">
            <a:avLst/>
          </a:prstGeom>
          <a:solidFill>
            <a:srgbClr val="FFFFFF"/>
          </a:solid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GFSWave: blue line</a:t>
            </a:r>
            <a:endParaRPr/>
          </a:p>
          <a:p>
            <a:pPr marL="0" lvl="0" indent="0" algn="ctr" rtl="0">
              <a:spcBef>
                <a:spcPts val="0"/>
              </a:spcBef>
              <a:spcAft>
                <a:spcPts val="0"/>
              </a:spcAft>
              <a:buNone/>
            </a:pPr>
            <a:r>
              <a:rPr lang="en-US"/>
              <a:t>Multi_1: orange line</a:t>
            </a:r>
            <a:endParaRPr/>
          </a:p>
        </p:txBody>
      </p:sp>
      <p:sp>
        <p:nvSpPr>
          <p:cNvPr id="402" name="Google Shape;402;g8dea2266a1_0_100"/>
          <p:cNvSpPr txBox="1"/>
          <p:nvPr/>
        </p:nvSpPr>
        <p:spPr>
          <a:xfrm>
            <a:off x="541100" y="1419500"/>
            <a:ext cx="1171200" cy="3060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Valid Date</a:t>
            </a:r>
            <a:endParaRPr/>
          </a:p>
        </p:txBody>
      </p:sp>
      <p:cxnSp>
        <p:nvCxnSpPr>
          <p:cNvPr id="403" name="Google Shape;403;g8dea2266a1_0_100"/>
          <p:cNvCxnSpPr/>
          <p:nvPr/>
        </p:nvCxnSpPr>
        <p:spPr>
          <a:xfrm rot="10800000" flipH="1">
            <a:off x="1490475" y="1117825"/>
            <a:ext cx="408000" cy="292800"/>
          </a:xfrm>
          <a:prstGeom prst="straightConnector1">
            <a:avLst/>
          </a:prstGeom>
          <a:noFill/>
          <a:ln w="9525" cap="flat" cmpd="sng">
            <a:solidFill>
              <a:schemeClr val="dk2"/>
            </a:solidFill>
            <a:prstDash val="solid"/>
            <a:round/>
            <a:headEnd type="none" w="med" len="med"/>
            <a:tailEnd type="triangle" w="med" len="med"/>
          </a:ln>
        </p:spPr>
      </p:cxnSp>
      <p:sp>
        <p:nvSpPr>
          <p:cNvPr id="404" name="Google Shape;404;g8dea2266a1_0_100"/>
          <p:cNvSpPr txBox="1"/>
          <p:nvPr/>
        </p:nvSpPr>
        <p:spPr>
          <a:xfrm>
            <a:off x="541100" y="3635900"/>
            <a:ext cx="1171200" cy="12525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By Platform, Region and</a:t>
            </a:r>
            <a:endParaRPr/>
          </a:p>
          <a:p>
            <a:pPr marL="0" lvl="0" indent="0" algn="ctr" rtl="0">
              <a:spcBef>
                <a:spcPts val="0"/>
              </a:spcBef>
              <a:spcAft>
                <a:spcPts val="0"/>
              </a:spcAft>
              <a:buNone/>
            </a:pPr>
            <a:r>
              <a:rPr lang="en-US"/>
              <a:t>Forecast Hour</a:t>
            </a:r>
            <a:endParaRPr/>
          </a:p>
        </p:txBody>
      </p:sp>
      <p:sp>
        <p:nvSpPr>
          <p:cNvPr id="405" name="Google Shape;405;g8dea2266a1_0_100"/>
          <p:cNvSpPr/>
          <p:nvPr/>
        </p:nvSpPr>
        <p:spPr>
          <a:xfrm>
            <a:off x="4095125" y="737075"/>
            <a:ext cx="71100" cy="9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8dea2266a1_0_117"/>
          <p:cNvSpPr txBox="1"/>
          <p:nvPr/>
        </p:nvSpPr>
        <p:spPr>
          <a:xfrm>
            <a:off x="2288950" y="2429425"/>
            <a:ext cx="2191500" cy="7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t>Thank you!</a:t>
            </a:r>
            <a:endParaRPr sz="3000"/>
          </a:p>
        </p:txBody>
      </p:sp>
      <p:sp>
        <p:nvSpPr>
          <p:cNvPr id="412" name="Google Shape;412;g8dea2266a1_0_117"/>
          <p:cNvSpPr txBox="1"/>
          <p:nvPr/>
        </p:nvSpPr>
        <p:spPr>
          <a:xfrm>
            <a:off x="3431375" y="3309825"/>
            <a:ext cx="2918700" cy="84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t>Any questions?</a:t>
            </a:r>
            <a:endParaRPr sz="3000"/>
          </a:p>
        </p:txBody>
      </p:sp>
      <p:sp>
        <p:nvSpPr>
          <p:cNvPr id="413" name="Google Shape;413;g8dea2266a1_0_117"/>
          <p:cNvSpPr txBox="1"/>
          <p:nvPr/>
        </p:nvSpPr>
        <p:spPr>
          <a:xfrm>
            <a:off x="1339650" y="913800"/>
            <a:ext cx="5154600" cy="107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We’re looking for field evaluators who are willing to fill out an 8-question form.  If interested, please contact Deanna.Spindler@noaa.gov</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Outline</a:t>
            </a:r>
            <a:endParaRPr/>
          </a:p>
        </p:txBody>
      </p:sp>
      <p:sp>
        <p:nvSpPr>
          <p:cNvPr id="192" name="Google Shape;192;p2"/>
          <p:cNvSpPr txBox="1">
            <a:spLocks noGrp="1"/>
          </p:cNvSpPr>
          <p:nvPr>
            <p:ph type="body" idx="1"/>
          </p:nvPr>
        </p:nvSpPr>
        <p:spPr>
          <a:xfrm>
            <a:off x="854163" y="1085125"/>
            <a:ext cx="7933800" cy="49530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Clr>
                <a:srgbClr val="000000"/>
              </a:buClr>
              <a:buSzPts val="2500"/>
              <a:buChar char="●"/>
            </a:pPr>
            <a:r>
              <a:rPr lang="en-US" sz="2500">
                <a:solidFill>
                  <a:srgbClr val="000000"/>
                </a:solidFill>
              </a:rPr>
              <a:t>NCEP Operational Global Wave Model </a:t>
            </a:r>
            <a:endParaRPr sz="2500">
              <a:solidFill>
                <a:srgbClr val="000000"/>
              </a:solidFill>
            </a:endParaRPr>
          </a:p>
          <a:p>
            <a:pPr marL="457200" lvl="0" indent="-387350" algn="l" rtl="0">
              <a:lnSpc>
                <a:spcPct val="100000"/>
              </a:lnSpc>
              <a:spcBef>
                <a:spcPts val="0"/>
              </a:spcBef>
              <a:spcAft>
                <a:spcPts val="0"/>
              </a:spcAft>
              <a:buClr>
                <a:srgbClr val="000000"/>
              </a:buClr>
              <a:buSzPts val="2500"/>
              <a:buChar char="●"/>
            </a:pPr>
            <a:r>
              <a:rPr lang="en-US" sz="2500">
                <a:solidFill>
                  <a:srgbClr val="000000"/>
                </a:solidFill>
              </a:rPr>
              <a:t>GFSv16 Wave Component</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Grid Redesign</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Ocean Surface Current Forcing</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Objective Physics/Source-Term Optimization</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Extended Forecast Range: 180h to 384h</a:t>
            </a:r>
            <a:endParaRPr sz="2500">
              <a:solidFill>
                <a:srgbClr val="000000"/>
              </a:solidFill>
            </a:endParaRPr>
          </a:p>
          <a:p>
            <a:pPr marL="457200" lvl="0" indent="-387350" algn="l" rtl="0">
              <a:lnSpc>
                <a:spcPct val="100000"/>
              </a:lnSpc>
              <a:spcBef>
                <a:spcPts val="0"/>
              </a:spcBef>
              <a:spcAft>
                <a:spcPts val="0"/>
              </a:spcAft>
              <a:buClr>
                <a:srgbClr val="000000"/>
              </a:buClr>
              <a:buSzPts val="2500"/>
              <a:buChar char="●"/>
            </a:pPr>
            <a:r>
              <a:rPr lang="en-US" sz="2500">
                <a:solidFill>
                  <a:srgbClr val="000000"/>
                </a:solidFill>
              </a:rPr>
              <a:t>Product Changes and Removals</a:t>
            </a:r>
            <a:endParaRPr sz="2500">
              <a:solidFill>
                <a:srgbClr val="000000"/>
              </a:solidFill>
            </a:endParaRPr>
          </a:p>
          <a:p>
            <a:pPr marL="457200" lvl="0" indent="-387350" algn="l" rtl="0">
              <a:lnSpc>
                <a:spcPct val="100000"/>
              </a:lnSpc>
              <a:spcBef>
                <a:spcPts val="0"/>
              </a:spcBef>
              <a:spcAft>
                <a:spcPts val="0"/>
              </a:spcAft>
              <a:buClr>
                <a:srgbClr val="000000"/>
              </a:buClr>
              <a:buSzPts val="2500"/>
              <a:buChar char="●"/>
            </a:pPr>
            <a:r>
              <a:rPr lang="en-US" sz="2500">
                <a:solidFill>
                  <a:srgbClr val="000000"/>
                </a:solidFill>
              </a:rPr>
              <a:t>GFSv16 Wave Evaluation Plan</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Parameters and statistics</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Introduction to the validation websites</a:t>
            </a:r>
            <a:endParaRPr sz="2500">
              <a:solidFill>
                <a:srgbClr val="000000"/>
              </a:solidFill>
            </a:endParaRPr>
          </a:p>
          <a:p>
            <a:pPr marL="914400" lvl="1" indent="-387350" algn="l" rtl="0">
              <a:spcBef>
                <a:spcPts val="0"/>
              </a:spcBef>
              <a:spcAft>
                <a:spcPts val="0"/>
              </a:spcAft>
              <a:buClr>
                <a:srgbClr val="000000"/>
              </a:buClr>
              <a:buSzPts val="2500"/>
              <a:buChar char="○"/>
            </a:pPr>
            <a:r>
              <a:rPr lang="en-US" sz="2500">
                <a:solidFill>
                  <a:srgbClr val="000000"/>
                </a:solidFill>
              </a:rPr>
              <a:t>Request for field evaluators </a:t>
            </a:r>
            <a:endParaRPr sz="2500">
              <a:solidFill>
                <a:srgbClr val="000000"/>
              </a:solidFill>
            </a:endParaRPr>
          </a:p>
          <a:p>
            <a:pPr marL="914400" lvl="0" indent="0" algn="l" rtl="0">
              <a:lnSpc>
                <a:spcPct val="100000"/>
              </a:lnSpc>
              <a:spcBef>
                <a:spcPts val="0"/>
              </a:spcBef>
              <a:spcAft>
                <a:spcPts val="0"/>
              </a:spcAft>
              <a:buNone/>
            </a:pPr>
            <a:endParaRPr sz="2500">
              <a:solidFill>
                <a:srgbClr val="000000"/>
              </a:solidFill>
            </a:endParaRPr>
          </a:p>
          <a:p>
            <a:pPr marL="0" lvl="0" indent="0" algn="l" rtl="0">
              <a:lnSpc>
                <a:spcPct val="100000"/>
              </a:lnSpc>
              <a:spcBef>
                <a:spcPts val="560"/>
              </a:spcBef>
              <a:spcAft>
                <a:spcPts val="0"/>
              </a:spcAft>
              <a:buSzPts val="2800"/>
              <a:buNone/>
            </a:pPr>
            <a:endParaRPr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8de8eb0b1f_1_700" descr="Picture 3"/>
          <p:cNvPicPr preferRelativeResize="0"/>
          <p:nvPr/>
        </p:nvPicPr>
        <p:blipFill rotWithShape="1">
          <a:blip r:embed="rId3">
            <a:alphaModFix/>
          </a:blip>
          <a:srcRect/>
          <a:stretch/>
        </p:blipFill>
        <p:spPr>
          <a:xfrm>
            <a:off x="4317992" y="2673833"/>
            <a:ext cx="4826002" cy="3334105"/>
          </a:xfrm>
          <a:prstGeom prst="rect">
            <a:avLst/>
          </a:prstGeom>
          <a:noFill/>
          <a:ln>
            <a:noFill/>
          </a:ln>
        </p:spPr>
      </p:pic>
      <p:sp>
        <p:nvSpPr>
          <p:cNvPr id="199" name="Google Shape;199;g8de8eb0b1f_1_700"/>
          <p:cNvSpPr txBox="1">
            <a:spLocks noGrp="1"/>
          </p:cNvSpPr>
          <p:nvPr>
            <p:ph type="title"/>
          </p:nvPr>
        </p:nvSpPr>
        <p:spPr>
          <a:xfrm>
            <a:off x="453975" y="593375"/>
            <a:ext cx="8378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4400"/>
              <a:buFont typeface="Helvetica Neue"/>
              <a:buNone/>
            </a:pPr>
            <a:r>
              <a:rPr lang="en-US" sz="3200" b="1">
                <a:solidFill>
                  <a:schemeClr val="accent1"/>
                </a:solidFill>
                <a:latin typeface="Helvetica Neue"/>
                <a:ea typeface="Helvetica Neue"/>
                <a:cs typeface="Helvetica Neue"/>
                <a:sym typeface="Helvetica Neue"/>
              </a:rPr>
              <a:t>  NCEP Operational Global Wave Model</a:t>
            </a:r>
            <a:endParaRPr/>
          </a:p>
        </p:txBody>
      </p:sp>
      <p:sp>
        <p:nvSpPr>
          <p:cNvPr id="200" name="Google Shape;200;g8de8eb0b1f_1_700"/>
          <p:cNvSpPr txBox="1">
            <a:spLocks noGrp="1"/>
          </p:cNvSpPr>
          <p:nvPr>
            <p:ph type="body" idx="1"/>
          </p:nvPr>
        </p:nvSpPr>
        <p:spPr>
          <a:xfrm>
            <a:off x="239500" y="1429100"/>
            <a:ext cx="4976400" cy="4604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US" sz="2200">
                <a:solidFill>
                  <a:srgbClr val="000000"/>
                </a:solidFill>
                <a:latin typeface="Arial"/>
                <a:ea typeface="Arial"/>
                <a:cs typeface="Arial"/>
                <a:sym typeface="Arial"/>
              </a:rPr>
              <a:t>Uses the WAVEWATCH III model</a:t>
            </a:r>
            <a:endParaRPr sz="2200">
              <a:solidFill>
                <a:srgbClr val="000000"/>
              </a:solidFill>
              <a:latin typeface="Arial"/>
              <a:ea typeface="Arial"/>
              <a:cs typeface="Arial"/>
              <a:sym typeface="Arial"/>
            </a:endParaRPr>
          </a:p>
          <a:p>
            <a:pPr marL="457200" lvl="0" indent="0" algn="l" rtl="0">
              <a:spcBef>
                <a:spcPts val="0"/>
              </a:spcBef>
              <a:spcAft>
                <a:spcPts val="0"/>
              </a:spcAft>
              <a:buNone/>
            </a:pPr>
            <a:endParaRPr sz="2200">
              <a:solidFill>
                <a:srgbClr val="000000"/>
              </a:solidFill>
              <a:latin typeface="Arial"/>
              <a:ea typeface="Arial"/>
              <a:cs typeface="Arial"/>
              <a:sym typeface="Arial"/>
            </a:endParaRPr>
          </a:p>
          <a:p>
            <a:pPr marL="457200" lvl="0" indent="-368300" algn="l" rtl="0">
              <a:spcBef>
                <a:spcPts val="0"/>
              </a:spcBef>
              <a:spcAft>
                <a:spcPts val="0"/>
              </a:spcAft>
              <a:buClr>
                <a:srgbClr val="000000"/>
              </a:buClr>
              <a:buSzPts val="2200"/>
              <a:buChar char="•"/>
            </a:pPr>
            <a:r>
              <a:rPr lang="en-US" sz="2200">
                <a:solidFill>
                  <a:srgbClr val="000000"/>
                </a:solidFill>
                <a:latin typeface="Arial"/>
                <a:ea typeface="Arial"/>
                <a:cs typeface="Arial"/>
                <a:sym typeface="Arial"/>
              </a:rPr>
              <a:t>Global wave model with a mosaic of 9 two-way nested regular spherical grids</a:t>
            </a:r>
            <a:endParaRPr sz="2200">
              <a:solidFill>
                <a:srgbClr val="000000"/>
              </a:solidFill>
              <a:latin typeface="Arial"/>
              <a:ea typeface="Arial"/>
              <a:cs typeface="Arial"/>
              <a:sym typeface="Arial"/>
            </a:endParaRPr>
          </a:p>
          <a:p>
            <a:pPr marL="457200" lvl="0" indent="-368300" algn="l" rtl="0">
              <a:spcBef>
                <a:spcPts val="1600"/>
              </a:spcBef>
              <a:spcAft>
                <a:spcPts val="0"/>
              </a:spcAft>
              <a:buClr>
                <a:srgbClr val="000000"/>
              </a:buClr>
              <a:buSzPts val="2200"/>
              <a:buChar char="•"/>
            </a:pPr>
            <a:r>
              <a:rPr lang="en-US" sz="2200">
                <a:solidFill>
                  <a:srgbClr val="000000"/>
                </a:solidFill>
                <a:latin typeface="Arial"/>
                <a:ea typeface="Arial"/>
                <a:cs typeface="Arial"/>
                <a:sym typeface="Arial"/>
              </a:rPr>
              <a:t>Driven by 10 m GFS winds:</a:t>
            </a:r>
            <a:endParaRPr sz="2200">
              <a:solidFill>
                <a:srgbClr val="000000"/>
              </a:solidFill>
              <a:latin typeface="Arial"/>
              <a:ea typeface="Arial"/>
              <a:cs typeface="Arial"/>
              <a:sym typeface="Arial"/>
            </a:endParaRPr>
          </a:p>
          <a:p>
            <a:pPr marL="914400" lvl="1" indent="-368300" algn="l" rtl="0">
              <a:spcBef>
                <a:spcPts val="0"/>
              </a:spcBef>
              <a:spcAft>
                <a:spcPts val="0"/>
              </a:spcAft>
              <a:buClr>
                <a:srgbClr val="000000"/>
              </a:buClr>
              <a:buSzPts val="2200"/>
              <a:buChar char="○"/>
            </a:pPr>
            <a:r>
              <a:rPr lang="en-US" sz="2200">
                <a:solidFill>
                  <a:srgbClr val="000000"/>
                </a:solidFill>
                <a:latin typeface="Arial"/>
                <a:ea typeface="Arial"/>
                <a:cs typeface="Arial"/>
                <a:sym typeface="Arial"/>
              </a:rPr>
              <a:t>3 hourly</a:t>
            </a:r>
            <a:endParaRPr sz="2200">
              <a:solidFill>
                <a:srgbClr val="000000"/>
              </a:solidFill>
              <a:latin typeface="Arial"/>
              <a:ea typeface="Arial"/>
              <a:cs typeface="Arial"/>
              <a:sym typeface="Arial"/>
            </a:endParaRPr>
          </a:p>
          <a:p>
            <a:pPr marL="457200" lvl="0" indent="-368300" algn="l" rtl="0">
              <a:spcBef>
                <a:spcPts val="0"/>
              </a:spcBef>
              <a:spcAft>
                <a:spcPts val="0"/>
              </a:spcAft>
              <a:buClr>
                <a:srgbClr val="000000"/>
              </a:buClr>
              <a:buSzPts val="2200"/>
              <a:buChar char="•"/>
            </a:pPr>
            <a:r>
              <a:rPr lang="en-US" sz="2200">
                <a:solidFill>
                  <a:srgbClr val="000000"/>
                </a:solidFill>
                <a:latin typeface="Arial"/>
                <a:ea typeface="Arial"/>
                <a:cs typeface="Arial"/>
                <a:sym typeface="Arial"/>
              </a:rPr>
              <a:t>4 cycles a day: 9 h hindcasts,</a:t>
            </a:r>
            <a:endParaRPr sz="2200">
              <a:solidFill>
                <a:srgbClr val="000000"/>
              </a:solidFill>
              <a:latin typeface="Arial"/>
              <a:ea typeface="Arial"/>
              <a:cs typeface="Arial"/>
              <a:sym typeface="Arial"/>
            </a:endParaRPr>
          </a:p>
          <a:p>
            <a:pPr marL="0" lvl="0" indent="0" algn="l" rtl="0">
              <a:spcBef>
                <a:spcPts val="1600"/>
              </a:spcBef>
              <a:spcAft>
                <a:spcPts val="0"/>
              </a:spcAft>
              <a:buClr>
                <a:srgbClr val="000000"/>
              </a:buClr>
              <a:buSzPts val="2000"/>
              <a:buFont typeface="Calibri"/>
              <a:buNone/>
            </a:pPr>
            <a:r>
              <a:rPr lang="en-US" sz="2200">
                <a:solidFill>
                  <a:srgbClr val="000000"/>
                </a:solidFill>
                <a:latin typeface="Arial"/>
                <a:ea typeface="Arial"/>
                <a:cs typeface="Arial"/>
                <a:sym typeface="Arial"/>
              </a:rPr>
              <a:t>    180 h (7.5 days) forecasts</a:t>
            </a:r>
            <a:endParaRPr sz="2200">
              <a:solidFill>
                <a:srgbClr val="000000"/>
              </a:solidFill>
              <a:latin typeface="Arial"/>
              <a:ea typeface="Arial"/>
              <a:cs typeface="Arial"/>
              <a:sym typeface="Arial"/>
            </a:endParaRPr>
          </a:p>
          <a:p>
            <a:pPr marL="457200" lvl="0" indent="-368300" algn="l" rtl="0">
              <a:spcBef>
                <a:spcPts val="1600"/>
              </a:spcBef>
              <a:spcAft>
                <a:spcPts val="0"/>
              </a:spcAft>
              <a:buClr>
                <a:srgbClr val="000000"/>
              </a:buClr>
              <a:buSzPts val="2200"/>
              <a:buChar char="•"/>
            </a:pPr>
            <a:r>
              <a:rPr lang="en-US" sz="2200">
                <a:solidFill>
                  <a:srgbClr val="000000"/>
                </a:solidFill>
                <a:latin typeface="Arial"/>
                <a:ea typeface="Arial"/>
                <a:cs typeface="Arial"/>
                <a:sym typeface="Arial"/>
              </a:rPr>
              <a:t>No data assimilation</a:t>
            </a:r>
            <a:endParaRPr sz="2000">
              <a:solidFill>
                <a:srgbClr val="000000"/>
              </a:solidFill>
            </a:endParaRPr>
          </a:p>
          <a:p>
            <a:pPr marL="0" lvl="0" indent="0" algn="l" rtl="0">
              <a:spcBef>
                <a:spcPts val="1600"/>
              </a:spcBef>
              <a:spcAft>
                <a:spcPts val="0"/>
              </a:spcAft>
              <a:buNone/>
            </a:pPr>
            <a:r>
              <a:rPr lang="en-US" sz="2000">
                <a:solidFill>
                  <a:srgbClr val="000000"/>
                </a:solidFill>
              </a:rPr>
              <a:t>  Website : http://polar.ncep.noaa.gov/waves</a:t>
            </a:r>
            <a:endParaRPr sz="1400">
              <a:solidFill>
                <a:srgbClr val="000000"/>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e40fd59d1_0_31"/>
          <p:cNvSpPr txBox="1"/>
          <p:nvPr/>
        </p:nvSpPr>
        <p:spPr>
          <a:xfrm>
            <a:off x="4907550" y="1704000"/>
            <a:ext cx="4037400" cy="4259700"/>
          </a:xfrm>
          <a:prstGeom prst="rect">
            <a:avLst/>
          </a:prstGeom>
          <a:noFill/>
          <a:ln w="19050" cap="flat" cmpd="sng">
            <a:solidFill>
              <a:srgbClr val="4A86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600"/>
          </a:p>
          <a:p>
            <a:pPr marL="457200" marR="0" lvl="0" indent="-368300" algn="l" rtl="0">
              <a:lnSpc>
                <a:spcPct val="100000"/>
              </a:lnSpc>
              <a:spcBef>
                <a:spcPts val="0"/>
              </a:spcBef>
              <a:spcAft>
                <a:spcPts val="0"/>
              </a:spcAft>
              <a:buSzPts val="2200"/>
              <a:buChar char="●"/>
            </a:pPr>
            <a:r>
              <a:rPr lang="en-US" sz="2200"/>
              <a:t>Arctic Polar Stereographic</a:t>
            </a:r>
            <a:endParaRPr sz="2200"/>
          </a:p>
          <a:p>
            <a:pPr marL="914400" lvl="1" indent="-368300" algn="l" rtl="0">
              <a:spcBef>
                <a:spcPts val="0"/>
              </a:spcBef>
              <a:spcAft>
                <a:spcPts val="0"/>
              </a:spcAft>
              <a:buSzPts val="2200"/>
              <a:buChar char="○"/>
            </a:pPr>
            <a:r>
              <a:rPr lang="en-US" sz="2200"/>
              <a:t>9 km resolution</a:t>
            </a:r>
            <a:endParaRPr sz="2200"/>
          </a:p>
          <a:p>
            <a:pPr marL="914400" lvl="1" indent="-368300" algn="l" rtl="0">
              <a:spcBef>
                <a:spcPts val="0"/>
              </a:spcBef>
              <a:spcAft>
                <a:spcPts val="0"/>
              </a:spcAft>
              <a:buSzPts val="2200"/>
              <a:buChar char="○"/>
            </a:pPr>
            <a:r>
              <a:rPr lang="en-US" sz="2200"/>
              <a:t>50°N to 90°N</a:t>
            </a:r>
            <a:endParaRPr sz="2200"/>
          </a:p>
          <a:p>
            <a:pPr marL="914400" lvl="0" indent="0" algn="l" rtl="0">
              <a:spcBef>
                <a:spcPts val="0"/>
              </a:spcBef>
              <a:spcAft>
                <a:spcPts val="0"/>
              </a:spcAft>
              <a:buNone/>
            </a:pPr>
            <a:endParaRPr sz="1200"/>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Global co</a:t>
            </a:r>
            <a:r>
              <a:rPr lang="en-US" sz="2200"/>
              <a:t>re</a:t>
            </a:r>
            <a:endParaRPr sz="2200"/>
          </a:p>
          <a:p>
            <a:pPr marL="914400" marR="0" lvl="1" indent="-368300" algn="l" rtl="0">
              <a:lnSpc>
                <a:spcPct val="100000"/>
              </a:lnSpc>
              <a:spcBef>
                <a:spcPts val="0"/>
              </a:spcBef>
              <a:spcAft>
                <a:spcPts val="0"/>
              </a:spcAft>
              <a:buSzPts val="2200"/>
              <a:buChar char="○"/>
            </a:pPr>
            <a:r>
              <a:rPr lang="en-US" sz="2200"/>
              <a:t>16 km (10 arcmin)</a:t>
            </a:r>
            <a:endParaRPr sz="2200"/>
          </a:p>
          <a:p>
            <a:pPr marL="914400" lvl="1" indent="-368300" algn="l" rtl="0">
              <a:spcBef>
                <a:spcPts val="0"/>
              </a:spcBef>
              <a:spcAft>
                <a:spcPts val="0"/>
              </a:spcAft>
              <a:buSzPts val="2200"/>
              <a:buChar char="○"/>
            </a:pPr>
            <a:r>
              <a:rPr lang="en-US" sz="2200"/>
              <a:t>15°S to 52.5°N</a:t>
            </a:r>
            <a:endParaRPr sz="2200"/>
          </a:p>
          <a:p>
            <a:pPr marL="914400" lvl="0" indent="0" algn="l" rtl="0">
              <a:spcBef>
                <a:spcPts val="0"/>
              </a:spcBef>
              <a:spcAft>
                <a:spcPts val="0"/>
              </a:spcAft>
              <a:buNone/>
            </a:pPr>
            <a:endParaRPr sz="1200"/>
          </a:p>
          <a:p>
            <a:pPr marL="457200" marR="0" lvl="0" indent="-368300" algn="l" rtl="0">
              <a:lnSpc>
                <a:spcPct val="100000"/>
              </a:lnSpc>
              <a:spcBef>
                <a:spcPts val="0"/>
              </a:spcBef>
              <a:spcAft>
                <a:spcPts val="0"/>
              </a:spcAft>
              <a:buClr>
                <a:srgbClr val="000000"/>
              </a:buClr>
              <a:buSzPts val="2200"/>
              <a:buFont typeface="Arial"/>
              <a:buChar char="●"/>
            </a:pPr>
            <a:r>
              <a:rPr lang="en-US" sz="2200"/>
              <a:t>Southern Ocean </a:t>
            </a:r>
            <a:endParaRPr sz="2200"/>
          </a:p>
          <a:p>
            <a:pPr marL="914400" marR="0" lvl="1" indent="-368300" algn="l" rtl="0">
              <a:lnSpc>
                <a:spcPct val="100000"/>
              </a:lnSpc>
              <a:spcBef>
                <a:spcPts val="0"/>
              </a:spcBef>
              <a:spcAft>
                <a:spcPts val="0"/>
              </a:spcAft>
              <a:buClr>
                <a:srgbClr val="000000"/>
              </a:buClr>
              <a:buSzPts val="2200"/>
              <a:buFont typeface="Arial"/>
              <a:buChar char="○"/>
            </a:pPr>
            <a:r>
              <a:rPr lang="en-US" sz="2200"/>
              <a:t>25 km (15 arcmin)</a:t>
            </a:r>
            <a:endParaRPr sz="2200"/>
          </a:p>
          <a:p>
            <a:pPr marL="914400" marR="0" lvl="1" indent="-368300" algn="l" rtl="0">
              <a:lnSpc>
                <a:spcPct val="100000"/>
              </a:lnSpc>
              <a:spcBef>
                <a:spcPts val="0"/>
              </a:spcBef>
              <a:spcAft>
                <a:spcPts val="0"/>
              </a:spcAft>
              <a:buSzPts val="2200"/>
              <a:buChar char="○"/>
            </a:pPr>
            <a:r>
              <a:rPr lang="en-US" sz="2200"/>
              <a:t>10.5°S to 79.5°S</a:t>
            </a:r>
            <a:endParaRPr sz="2200"/>
          </a:p>
          <a:p>
            <a:pPr marL="0" marR="0" lvl="0" indent="0" algn="l" rtl="0">
              <a:lnSpc>
                <a:spcPct val="100000"/>
              </a:lnSpc>
              <a:spcBef>
                <a:spcPts val="0"/>
              </a:spcBef>
              <a:spcAft>
                <a:spcPts val="0"/>
              </a:spcAft>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207" name="Google Shape;207;g8e40fd59d1_0_31"/>
          <p:cNvSpPr txBox="1">
            <a:spLocks noGrp="1"/>
          </p:cNvSpPr>
          <p:nvPr>
            <p:ph type="title"/>
          </p:nvPr>
        </p:nvSpPr>
        <p:spPr>
          <a:xfrm>
            <a:off x="752892" y="274650"/>
            <a:ext cx="2670300" cy="79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Grid Mosaic</a:t>
            </a:r>
            <a:endParaRPr/>
          </a:p>
        </p:txBody>
      </p:sp>
      <p:sp>
        <p:nvSpPr>
          <p:cNvPr id="208" name="Google Shape;208;g8e40fd59d1_0_31"/>
          <p:cNvSpPr txBox="1"/>
          <p:nvPr/>
        </p:nvSpPr>
        <p:spPr>
          <a:xfrm>
            <a:off x="5787150" y="1133375"/>
            <a:ext cx="2278200"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200"/>
              <a:buFont typeface="Arial"/>
              <a:buNone/>
            </a:pPr>
            <a:r>
              <a:rPr lang="en-US" sz="2400"/>
              <a:t>GFSv16 Wave </a:t>
            </a:r>
            <a:endParaRPr sz="2400"/>
          </a:p>
        </p:txBody>
      </p:sp>
      <p:sp>
        <p:nvSpPr>
          <p:cNvPr id="209" name="Google Shape;209;g8e40fd59d1_0_31"/>
          <p:cNvSpPr txBox="1"/>
          <p:nvPr/>
        </p:nvSpPr>
        <p:spPr>
          <a:xfrm>
            <a:off x="1052775" y="1133375"/>
            <a:ext cx="2867400"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NCEP Global Wave </a:t>
            </a:r>
            <a:endParaRPr sz="2400"/>
          </a:p>
        </p:txBody>
      </p:sp>
      <p:sp>
        <p:nvSpPr>
          <p:cNvPr id="210" name="Google Shape;210;g8e40fd59d1_0_31"/>
          <p:cNvSpPr txBox="1"/>
          <p:nvPr/>
        </p:nvSpPr>
        <p:spPr>
          <a:xfrm>
            <a:off x="520425" y="1712250"/>
            <a:ext cx="3932100" cy="42516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2200"/>
              <a:t>Arctic Polar Stereographic</a:t>
            </a:r>
            <a:endParaRPr sz="2200"/>
          </a:p>
          <a:p>
            <a:pPr marL="914400" lvl="1" indent="-368300" algn="l" rtl="0">
              <a:spcBef>
                <a:spcPts val="0"/>
              </a:spcBef>
              <a:spcAft>
                <a:spcPts val="0"/>
              </a:spcAft>
              <a:buSzPts val="2200"/>
              <a:buChar char="○"/>
            </a:pPr>
            <a:r>
              <a:rPr lang="en-US" sz="2200"/>
              <a:t>18 km resolution</a:t>
            </a:r>
            <a:endParaRPr sz="2200"/>
          </a:p>
          <a:p>
            <a:pPr marL="914400" lvl="1" indent="-368300" algn="l" rtl="0">
              <a:spcBef>
                <a:spcPts val="0"/>
              </a:spcBef>
              <a:spcAft>
                <a:spcPts val="0"/>
              </a:spcAft>
              <a:buSzPts val="2200"/>
              <a:buChar char="○"/>
            </a:pPr>
            <a:r>
              <a:rPr lang="en-US" sz="2200"/>
              <a:t>50°N to 90°N</a:t>
            </a:r>
            <a:endParaRPr sz="2200"/>
          </a:p>
          <a:p>
            <a:pPr marL="457200" lvl="0" indent="-368300" algn="l" rtl="0">
              <a:spcBef>
                <a:spcPts val="0"/>
              </a:spcBef>
              <a:spcAft>
                <a:spcPts val="0"/>
              </a:spcAft>
              <a:buSzPts val="2200"/>
              <a:buChar char="●"/>
            </a:pPr>
            <a:r>
              <a:rPr lang="en-US" sz="2200"/>
              <a:t>Global grid: 30 arc min</a:t>
            </a:r>
            <a:endParaRPr sz="2200"/>
          </a:p>
          <a:p>
            <a:pPr marL="457200" lvl="0" indent="-368300" algn="l" rtl="0">
              <a:spcBef>
                <a:spcPts val="0"/>
              </a:spcBef>
              <a:spcAft>
                <a:spcPts val="0"/>
              </a:spcAft>
              <a:buSzPts val="2200"/>
              <a:buChar char="●"/>
            </a:pPr>
            <a:r>
              <a:rPr lang="en-US" sz="2200"/>
              <a:t>Regional grids: 10 arc min</a:t>
            </a:r>
            <a:endParaRPr sz="2200"/>
          </a:p>
          <a:p>
            <a:pPr marL="914400" lvl="1" indent="-342900" algn="l" rtl="0">
              <a:spcBef>
                <a:spcPts val="0"/>
              </a:spcBef>
              <a:spcAft>
                <a:spcPts val="0"/>
              </a:spcAft>
              <a:buSzPts val="1800"/>
              <a:buChar char="○"/>
            </a:pPr>
            <a:r>
              <a:rPr lang="en-US" sz="1800"/>
              <a:t>ak_10m</a:t>
            </a:r>
            <a:endParaRPr sz="1800"/>
          </a:p>
          <a:p>
            <a:pPr marL="914400" lvl="1" indent="-342900" algn="l" rtl="0">
              <a:spcBef>
                <a:spcPts val="0"/>
              </a:spcBef>
              <a:spcAft>
                <a:spcPts val="0"/>
              </a:spcAft>
              <a:buSzPts val="1800"/>
              <a:buChar char="○"/>
            </a:pPr>
            <a:r>
              <a:rPr lang="en-US" sz="1800"/>
              <a:t>wc_10m</a:t>
            </a:r>
            <a:endParaRPr sz="1800"/>
          </a:p>
          <a:p>
            <a:pPr marL="914400" lvl="1" indent="-342900" algn="l" rtl="0">
              <a:spcBef>
                <a:spcPts val="0"/>
              </a:spcBef>
              <a:spcAft>
                <a:spcPts val="0"/>
              </a:spcAft>
              <a:buSzPts val="1800"/>
              <a:buChar char="○"/>
            </a:pPr>
            <a:r>
              <a:rPr lang="en-US" sz="1800"/>
              <a:t>at_10m</a:t>
            </a:r>
            <a:endParaRPr sz="1800"/>
          </a:p>
          <a:p>
            <a:pPr marL="914400" lvl="1" indent="-342900" algn="l" rtl="0">
              <a:spcBef>
                <a:spcPts val="0"/>
              </a:spcBef>
              <a:spcAft>
                <a:spcPts val="0"/>
              </a:spcAft>
              <a:buSzPts val="1800"/>
              <a:buChar char="○"/>
            </a:pPr>
            <a:r>
              <a:rPr lang="en-US" sz="1800"/>
              <a:t>ep_10m</a:t>
            </a:r>
            <a:endParaRPr sz="1800"/>
          </a:p>
          <a:p>
            <a:pPr marL="457200" lvl="0" indent="-368300" algn="l" rtl="0">
              <a:spcBef>
                <a:spcPts val="0"/>
              </a:spcBef>
              <a:spcAft>
                <a:spcPts val="0"/>
              </a:spcAft>
              <a:buSzPts val="2200"/>
              <a:buChar char="●"/>
            </a:pPr>
            <a:r>
              <a:rPr lang="en-US" sz="2200"/>
              <a:t>Coastal grids: 4 arc min</a:t>
            </a:r>
            <a:endParaRPr sz="2200"/>
          </a:p>
          <a:p>
            <a:pPr marL="914400" lvl="1" indent="-342900" algn="l" rtl="0">
              <a:spcBef>
                <a:spcPts val="0"/>
              </a:spcBef>
              <a:spcAft>
                <a:spcPts val="0"/>
              </a:spcAft>
              <a:buSzPts val="1800"/>
              <a:buChar char="○"/>
            </a:pPr>
            <a:r>
              <a:rPr lang="en-US" sz="1800"/>
              <a:t>ak_4m</a:t>
            </a:r>
            <a:endParaRPr sz="1800"/>
          </a:p>
          <a:p>
            <a:pPr marL="914400" lvl="1" indent="-342900" algn="l" rtl="0">
              <a:spcBef>
                <a:spcPts val="0"/>
              </a:spcBef>
              <a:spcAft>
                <a:spcPts val="0"/>
              </a:spcAft>
              <a:buSzPts val="1800"/>
              <a:buChar char="○"/>
            </a:pPr>
            <a:r>
              <a:rPr lang="en-US" sz="1800"/>
              <a:t>wc_4m</a:t>
            </a:r>
            <a:endParaRPr sz="1800"/>
          </a:p>
          <a:p>
            <a:pPr marL="914400" lvl="1" indent="-342900" algn="l" rtl="0">
              <a:spcBef>
                <a:spcPts val="0"/>
              </a:spcBef>
              <a:spcAft>
                <a:spcPts val="0"/>
              </a:spcAft>
              <a:buSzPts val="1800"/>
              <a:buChar char="○"/>
            </a:pPr>
            <a:r>
              <a:rPr lang="en-US" sz="1800"/>
              <a:t>at_4m  </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p:nvPr/>
        </p:nvSpPr>
        <p:spPr>
          <a:xfrm>
            <a:off x="436400" y="1357750"/>
            <a:ext cx="4137000" cy="4893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Waves travell</a:t>
            </a:r>
            <a:r>
              <a:rPr lang="en-US" sz="1800"/>
              <a:t>ing </a:t>
            </a:r>
            <a:r>
              <a:rPr lang="en-US" sz="1800" b="0" i="0" u="none" strike="noStrike" cap="none">
                <a:solidFill>
                  <a:srgbClr val="000000"/>
                </a:solidFill>
                <a:latin typeface="Arial"/>
                <a:ea typeface="Arial"/>
                <a:cs typeface="Arial"/>
                <a:sym typeface="Arial"/>
              </a:rPr>
              <a:t>against current</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Steeper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a:t>Model is forced by the w</a:t>
            </a:r>
            <a:r>
              <a:rPr lang="en-US" sz="1800" b="0" i="0" u="none" strike="noStrike" cap="none">
                <a:solidFill>
                  <a:srgbClr val="000000"/>
                </a:solidFill>
                <a:latin typeface="Arial"/>
                <a:ea typeface="Arial"/>
                <a:cs typeface="Arial"/>
                <a:sym typeface="Arial"/>
              </a:rPr>
              <a:t>ind sp</a:t>
            </a:r>
            <a:r>
              <a:rPr lang="en-US" sz="1800"/>
              <a:t>eed relative to the currents</a:t>
            </a:r>
            <a:endParaRPr sz="1800"/>
          </a:p>
          <a:p>
            <a:pPr marL="914400" marR="0" lvl="1" indent="-342900" algn="l" rtl="0">
              <a:lnSpc>
                <a:spcPct val="100000"/>
              </a:lnSpc>
              <a:spcBef>
                <a:spcPts val="0"/>
              </a:spcBef>
              <a:spcAft>
                <a:spcPts val="0"/>
              </a:spcAft>
              <a:buClr>
                <a:srgbClr val="000000"/>
              </a:buClr>
              <a:buSzPts val="1800"/>
              <a:buFont typeface="Arial"/>
              <a:buChar char="○"/>
            </a:pPr>
            <a:r>
              <a:rPr lang="en-US" sz="1800"/>
              <a:t>resulting force is stronger when the wind is </a:t>
            </a:r>
            <a:r>
              <a:rPr lang="en-US" sz="1800" b="0" i="0" u="none" strike="noStrike" cap="none">
                <a:solidFill>
                  <a:srgbClr val="000000"/>
                </a:solidFill>
                <a:latin typeface="Arial"/>
                <a:ea typeface="Arial"/>
                <a:cs typeface="Arial"/>
                <a:sym typeface="Arial"/>
              </a:rPr>
              <a:t>opposing the current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1800" b="0" i="0" u="none" strike="noStrike" cap="none">
              <a:solidFill>
                <a:srgbClr val="000000"/>
              </a:solidFill>
              <a:latin typeface="Arial"/>
              <a:ea typeface="Arial"/>
              <a:cs typeface="Arial"/>
              <a:sym typeface="Arial"/>
            </a:endParaRPr>
          </a:p>
        </p:txBody>
      </p:sp>
      <p:pic>
        <p:nvPicPr>
          <p:cNvPr id="217" name="Google Shape;217;p12"/>
          <p:cNvPicPr preferRelativeResize="0"/>
          <p:nvPr/>
        </p:nvPicPr>
        <p:blipFill rotWithShape="1">
          <a:blip r:embed="rId3">
            <a:alphaModFix/>
          </a:blip>
          <a:srcRect t="57693"/>
          <a:stretch/>
        </p:blipFill>
        <p:spPr>
          <a:xfrm>
            <a:off x="521625" y="3415800"/>
            <a:ext cx="3899400" cy="2842449"/>
          </a:xfrm>
          <a:prstGeom prst="rect">
            <a:avLst/>
          </a:prstGeom>
          <a:noFill/>
          <a:ln>
            <a:noFill/>
          </a:ln>
        </p:spPr>
      </p:pic>
      <p:pic>
        <p:nvPicPr>
          <p:cNvPr id="218" name="Google Shape;218;p12"/>
          <p:cNvPicPr preferRelativeResize="0"/>
          <p:nvPr/>
        </p:nvPicPr>
        <p:blipFill rotWithShape="1">
          <a:blip r:embed="rId4">
            <a:alphaModFix/>
          </a:blip>
          <a:srcRect/>
          <a:stretch/>
        </p:blipFill>
        <p:spPr>
          <a:xfrm>
            <a:off x="4573400" y="1200150"/>
            <a:ext cx="4421925" cy="5208799"/>
          </a:xfrm>
          <a:prstGeom prst="rect">
            <a:avLst/>
          </a:prstGeom>
          <a:noFill/>
          <a:ln>
            <a:noFill/>
          </a:ln>
        </p:spPr>
      </p:pic>
      <p:sp>
        <p:nvSpPr>
          <p:cNvPr id="219" name="Google Shape;219;p12"/>
          <p:cNvSpPr txBox="1">
            <a:spLocks noGrp="1"/>
          </p:cNvSpPr>
          <p:nvPr>
            <p:ph type="title"/>
          </p:nvPr>
        </p:nvSpPr>
        <p:spPr>
          <a:xfrm>
            <a:off x="548250" y="141450"/>
            <a:ext cx="8047500" cy="1040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sz="3100"/>
              <a:t>Global Real Time Ocean Forecast System (RTOFS) surface current forcing</a:t>
            </a:r>
            <a:endParaRPr sz="3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3"/>
          <p:cNvPicPr preferRelativeResize="0"/>
          <p:nvPr/>
        </p:nvPicPr>
        <p:blipFill rotWithShape="1">
          <a:blip r:embed="rId3">
            <a:alphaModFix/>
          </a:blip>
          <a:srcRect t="4470"/>
          <a:stretch/>
        </p:blipFill>
        <p:spPr>
          <a:xfrm>
            <a:off x="464100" y="1500838"/>
            <a:ext cx="4315850" cy="4123038"/>
          </a:xfrm>
          <a:prstGeom prst="rect">
            <a:avLst/>
          </a:prstGeom>
          <a:noFill/>
          <a:ln>
            <a:noFill/>
          </a:ln>
        </p:spPr>
      </p:pic>
      <p:pic>
        <p:nvPicPr>
          <p:cNvPr id="225" name="Google Shape;225;p13"/>
          <p:cNvPicPr preferRelativeResize="0"/>
          <p:nvPr/>
        </p:nvPicPr>
        <p:blipFill rotWithShape="1">
          <a:blip r:embed="rId4">
            <a:alphaModFix/>
          </a:blip>
          <a:srcRect t="4452"/>
          <a:stretch/>
        </p:blipFill>
        <p:spPr>
          <a:xfrm>
            <a:off x="4775700" y="1500850"/>
            <a:ext cx="4315851" cy="4142799"/>
          </a:xfrm>
          <a:prstGeom prst="rect">
            <a:avLst/>
          </a:prstGeom>
          <a:noFill/>
          <a:ln>
            <a:noFill/>
          </a:ln>
        </p:spPr>
      </p:pic>
      <p:sp>
        <p:nvSpPr>
          <p:cNvPr id="226" name="Google Shape;226;p13"/>
          <p:cNvSpPr txBox="1"/>
          <p:nvPr/>
        </p:nvSpPr>
        <p:spPr>
          <a:xfrm>
            <a:off x="464100" y="5732700"/>
            <a:ext cx="8679900" cy="667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Left: no currents; Right: RTOFS surface current effects included</a:t>
            </a:r>
            <a:r>
              <a:rPr lang="en-US" sz="1800"/>
              <a: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RMS error and Bias reduced.</a:t>
            </a:r>
            <a:endParaRPr sz="1800" b="0" i="0" u="none" strike="noStrike" cap="none">
              <a:solidFill>
                <a:srgbClr val="000000"/>
              </a:solidFill>
              <a:latin typeface="Arial"/>
              <a:ea typeface="Arial"/>
              <a:cs typeface="Arial"/>
              <a:sym typeface="Arial"/>
            </a:endParaRPr>
          </a:p>
        </p:txBody>
      </p:sp>
      <p:sp>
        <p:nvSpPr>
          <p:cNvPr id="227" name="Google Shape;227;p13"/>
          <p:cNvSpPr txBox="1"/>
          <p:nvPr/>
        </p:nvSpPr>
        <p:spPr>
          <a:xfrm>
            <a:off x="152400" y="1066800"/>
            <a:ext cx="8832300" cy="463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Wave model vs Altimeter sig. wave height</a:t>
            </a:r>
            <a:r>
              <a:rPr lang="en-US" sz="1800">
                <a:solidFill>
                  <a:schemeClr val="dk1"/>
                </a:solidFill>
              </a:rPr>
              <a:t>s</a:t>
            </a:r>
            <a:r>
              <a:rPr lang="en-US" sz="1800" b="0" i="0" u="none" strike="noStrike" cap="none">
                <a:solidFill>
                  <a:schemeClr val="dk1"/>
                </a:solidFill>
                <a:latin typeface="Arial"/>
                <a:ea typeface="Arial"/>
                <a:cs typeface="Arial"/>
                <a:sym typeface="Arial"/>
              </a:rPr>
              <a:t> over June 2017, within North Atlantic</a:t>
            </a:r>
            <a:endParaRPr sz="1800" b="0" i="0" u="none" strike="noStrike" cap="none">
              <a:solidFill>
                <a:schemeClr val="dk1"/>
              </a:solidFill>
              <a:latin typeface="Arial"/>
              <a:ea typeface="Arial"/>
              <a:cs typeface="Arial"/>
              <a:sym typeface="Arial"/>
            </a:endParaRPr>
          </a:p>
        </p:txBody>
      </p:sp>
      <p:sp>
        <p:nvSpPr>
          <p:cNvPr id="228" name="Google Shape;228;p13"/>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RTOFS Currents and North Atlantic Hs</a:t>
            </a:r>
            <a:endParaRPr/>
          </a:p>
        </p:txBody>
      </p:sp>
      <p:sp>
        <p:nvSpPr>
          <p:cNvPr id="229" name="Google Shape;229;p13"/>
          <p:cNvSpPr txBox="1"/>
          <p:nvPr/>
        </p:nvSpPr>
        <p:spPr>
          <a:xfrm>
            <a:off x="3454850" y="4140650"/>
            <a:ext cx="1190400" cy="842400"/>
          </a:xfrm>
          <a:prstGeom prst="rect">
            <a:avLst/>
          </a:prstGeom>
          <a:solidFill>
            <a:srgbClr val="FFFFFF"/>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Bias 0.06</a:t>
            </a:r>
            <a:endParaRPr/>
          </a:p>
          <a:p>
            <a:pPr marL="0" lvl="0" indent="0" algn="l" rtl="0">
              <a:spcBef>
                <a:spcPts val="0"/>
              </a:spcBef>
              <a:spcAft>
                <a:spcPts val="0"/>
              </a:spcAft>
              <a:buNone/>
            </a:pPr>
            <a:r>
              <a:rPr lang="en-US"/>
              <a:t>RMSE 0.32</a:t>
            </a:r>
            <a:endParaRPr/>
          </a:p>
          <a:p>
            <a:pPr marL="0" lvl="0" indent="0" algn="l" rtl="0">
              <a:spcBef>
                <a:spcPts val="0"/>
              </a:spcBef>
              <a:spcAft>
                <a:spcPts val="0"/>
              </a:spcAft>
              <a:buNone/>
            </a:pPr>
            <a:r>
              <a:rPr lang="en-US"/>
              <a:t>Corr 0.95</a:t>
            </a:r>
            <a:endParaRPr/>
          </a:p>
        </p:txBody>
      </p:sp>
      <p:sp>
        <p:nvSpPr>
          <p:cNvPr id="230" name="Google Shape;230;p13"/>
          <p:cNvSpPr txBox="1"/>
          <p:nvPr/>
        </p:nvSpPr>
        <p:spPr>
          <a:xfrm>
            <a:off x="7798250" y="4140650"/>
            <a:ext cx="1190400" cy="842400"/>
          </a:xfrm>
          <a:prstGeom prst="rect">
            <a:avLst/>
          </a:prstGeom>
          <a:solidFill>
            <a:srgbClr val="FFFFFF"/>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Bias 0.04</a:t>
            </a:r>
            <a:endParaRPr/>
          </a:p>
          <a:p>
            <a:pPr marL="0" lvl="0" indent="0" algn="l" rtl="0">
              <a:spcBef>
                <a:spcPts val="0"/>
              </a:spcBef>
              <a:spcAft>
                <a:spcPts val="0"/>
              </a:spcAft>
              <a:buNone/>
            </a:pPr>
            <a:r>
              <a:rPr lang="en-US"/>
              <a:t>RMSE 0.30</a:t>
            </a:r>
            <a:endParaRPr/>
          </a:p>
          <a:p>
            <a:pPr marL="0" lvl="0" indent="0" algn="l" rtl="0">
              <a:spcBef>
                <a:spcPts val="0"/>
              </a:spcBef>
              <a:spcAft>
                <a:spcPts val="0"/>
              </a:spcAft>
              <a:buNone/>
            </a:pPr>
            <a:r>
              <a:rPr lang="en-US"/>
              <a:t>Corr 0.95</a:t>
            </a:r>
            <a:endParaRPr/>
          </a:p>
        </p:txBody>
      </p:sp>
      <p:sp>
        <p:nvSpPr>
          <p:cNvPr id="231" name="Google Shape;231;p13"/>
          <p:cNvSpPr txBox="1"/>
          <p:nvPr/>
        </p:nvSpPr>
        <p:spPr>
          <a:xfrm>
            <a:off x="894675" y="1739675"/>
            <a:ext cx="1128900" cy="357000"/>
          </a:xfrm>
          <a:prstGeom prst="rect">
            <a:avLst/>
          </a:prstGeom>
          <a:solidFill>
            <a:srgbClr val="FFFF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No currents</a:t>
            </a:r>
            <a:endParaRPr/>
          </a:p>
        </p:txBody>
      </p:sp>
      <p:sp>
        <p:nvSpPr>
          <p:cNvPr id="232" name="Google Shape;232;p13"/>
          <p:cNvSpPr txBox="1"/>
          <p:nvPr/>
        </p:nvSpPr>
        <p:spPr>
          <a:xfrm>
            <a:off x="5161875" y="1739675"/>
            <a:ext cx="2217900" cy="357000"/>
          </a:xfrm>
          <a:prstGeom prst="rect">
            <a:avLst/>
          </a:prstGeom>
          <a:solidFill>
            <a:srgbClr val="FFFF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Surface currents included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p:nvPr/>
        </p:nvSpPr>
        <p:spPr>
          <a:xfrm>
            <a:off x="316075" y="1414500"/>
            <a:ext cx="4338600" cy="5443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Model vs Altimeter Hs, </a:t>
            </a:r>
            <a:endParaRPr sz="2200" b="0" i="0" u="none" strike="noStrike" cap="none">
              <a:solidFill>
                <a:srgbClr val="000000"/>
              </a:solidFill>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Operational model (top),</a:t>
            </a:r>
            <a:endParaRPr sz="2200" b="0" i="0" u="none" strike="noStrike" cap="none">
              <a:solidFill>
                <a:srgbClr val="000000"/>
              </a:solidFill>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Optimized model (bottom),</a:t>
            </a:r>
            <a:endParaRPr sz="2200" b="0" i="0" u="none" strike="noStrike" cap="none">
              <a:solidFill>
                <a:srgbClr val="000000"/>
              </a:solidFill>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Global RMSE reduced </a:t>
            </a:r>
            <a:endParaRPr sz="2200" b="0" i="0" u="none" strike="noStrike" cap="none">
              <a:solidFill>
                <a:srgbClr val="000000"/>
              </a:solidFill>
              <a:latin typeface="Arial"/>
              <a:ea typeface="Arial"/>
              <a:cs typeface="Arial"/>
              <a:sym typeface="Arial"/>
            </a:endParaRPr>
          </a:p>
          <a:p>
            <a:pPr marL="914400" marR="0" lvl="1" indent="-368300" algn="l" rtl="0">
              <a:lnSpc>
                <a:spcPct val="115000"/>
              </a:lnSpc>
              <a:spcBef>
                <a:spcPts val="0"/>
              </a:spcBef>
              <a:spcAft>
                <a:spcPts val="0"/>
              </a:spcAft>
              <a:buClr>
                <a:srgbClr val="000000"/>
              </a:buClr>
              <a:buSzPts val="2200"/>
              <a:buFont typeface="Arial"/>
              <a:buChar char="○"/>
            </a:pPr>
            <a:r>
              <a:rPr lang="en-US" sz="2200" b="1" i="0" u="none" strike="noStrike" cap="none">
                <a:solidFill>
                  <a:srgbClr val="FF0000"/>
                </a:solidFill>
                <a:latin typeface="Arial"/>
                <a:ea typeface="Arial"/>
                <a:cs typeface="Arial"/>
                <a:sym typeface="Arial"/>
              </a:rPr>
              <a:t>0.17m</a:t>
            </a:r>
            <a:r>
              <a:rPr lang="en-US" sz="2200" b="0" i="0" u="none" strike="noStrike" cap="none">
                <a:solidFill>
                  <a:srgbClr val="000000"/>
                </a:solidFill>
                <a:latin typeface="Arial"/>
                <a:ea typeface="Arial"/>
                <a:cs typeface="Arial"/>
                <a:sym typeface="Arial"/>
              </a:rPr>
              <a:t> → </a:t>
            </a:r>
            <a:r>
              <a:rPr lang="en-US" sz="2200" b="1" i="0" u="none" strike="noStrike" cap="none">
                <a:solidFill>
                  <a:srgbClr val="38761D"/>
                </a:solidFill>
                <a:latin typeface="Arial"/>
                <a:ea typeface="Arial"/>
                <a:cs typeface="Arial"/>
                <a:sym typeface="Arial"/>
              </a:rPr>
              <a:t>0.13m</a:t>
            </a:r>
            <a:endParaRPr sz="2200" b="1" i="0" u="none" strike="noStrike" cap="none">
              <a:solidFill>
                <a:srgbClr val="38761D"/>
              </a:solidFill>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High-latitude RMSE: </a:t>
            </a:r>
            <a:endParaRPr sz="2200" b="0" i="0" u="none" strike="noStrike" cap="none">
              <a:solidFill>
                <a:srgbClr val="000000"/>
              </a:solidFill>
              <a:latin typeface="Arial"/>
              <a:ea typeface="Arial"/>
              <a:cs typeface="Arial"/>
              <a:sym typeface="Arial"/>
            </a:endParaRPr>
          </a:p>
          <a:p>
            <a:pPr marL="914400" marR="0" lvl="1" indent="-368300" algn="l" rtl="0">
              <a:lnSpc>
                <a:spcPct val="115000"/>
              </a:lnSpc>
              <a:spcBef>
                <a:spcPts val="0"/>
              </a:spcBef>
              <a:spcAft>
                <a:spcPts val="0"/>
              </a:spcAft>
              <a:buClr>
                <a:srgbClr val="000000"/>
              </a:buClr>
              <a:buSzPts val="2200"/>
              <a:buFont typeface="Arial"/>
              <a:buChar char="○"/>
            </a:pPr>
            <a:r>
              <a:rPr lang="en-US" sz="2200" b="1" i="0" u="none" strike="noStrike" cap="none">
                <a:solidFill>
                  <a:srgbClr val="FF0000"/>
                </a:solidFill>
                <a:latin typeface="Arial"/>
                <a:ea typeface="Arial"/>
                <a:cs typeface="Arial"/>
                <a:sym typeface="Arial"/>
              </a:rPr>
              <a:t>~1m</a:t>
            </a:r>
            <a:r>
              <a:rPr lang="en-US" sz="2200" b="0" i="0" u="none" strike="noStrike" cap="none">
                <a:solidFill>
                  <a:srgbClr val="000000"/>
                </a:solidFill>
                <a:latin typeface="Arial"/>
                <a:ea typeface="Arial"/>
                <a:cs typeface="Arial"/>
                <a:sym typeface="Arial"/>
              </a:rPr>
              <a:t> → </a:t>
            </a:r>
            <a:r>
              <a:rPr lang="en-US" sz="2200" b="1" i="0" u="none" strike="noStrike" cap="none">
                <a:solidFill>
                  <a:srgbClr val="38761D"/>
                </a:solidFill>
                <a:latin typeface="Arial"/>
                <a:ea typeface="Arial"/>
                <a:cs typeface="Arial"/>
                <a:sym typeface="Arial"/>
              </a:rPr>
              <a:t>&lt; 0.5m</a:t>
            </a:r>
            <a:r>
              <a:rPr lang="en-US" sz="2200" b="0" i="0" u="none" strike="noStrike" cap="none">
                <a:solidFill>
                  <a:srgbClr val="000000"/>
                </a:solidFill>
                <a:latin typeface="Arial"/>
                <a:ea typeface="Arial"/>
                <a:cs typeface="Arial"/>
                <a:sym typeface="Arial"/>
              </a:rPr>
              <a:t>,</a:t>
            </a:r>
            <a:endParaRPr sz="2200" b="0" i="0" u="none" strike="noStrike" cap="none">
              <a:solidFill>
                <a:srgbClr val="000000"/>
              </a:solidFill>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Global bias reduction </a:t>
            </a:r>
            <a:endParaRPr sz="2200" b="0" i="0" u="none" strike="noStrike" cap="none">
              <a:solidFill>
                <a:srgbClr val="000000"/>
              </a:solidFill>
              <a:latin typeface="Arial"/>
              <a:ea typeface="Arial"/>
              <a:cs typeface="Arial"/>
              <a:sym typeface="Arial"/>
            </a:endParaRPr>
          </a:p>
          <a:p>
            <a:pPr marL="914400" marR="0" lvl="1" indent="-368300" algn="l" rtl="0">
              <a:lnSpc>
                <a:spcPct val="115000"/>
              </a:lnSpc>
              <a:spcBef>
                <a:spcPts val="0"/>
              </a:spcBef>
              <a:spcAft>
                <a:spcPts val="0"/>
              </a:spcAft>
              <a:buClr>
                <a:srgbClr val="000000"/>
              </a:buClr>
              <a:buSzPts val="2200"/>
              <a:buFont typeface="Arial"/>
              <a:buChar char="○"/>
            </a:pPr>
            <a:r>
              <a:rPr lang="en-US" sz="2200" b="1" i="0" u="none" strike="noStrike" cap="none">
                <a:solidFill>
                  <a:srgbClr val="FF0000"/>
                </a:solidFill>
                <a:latin typeface="Arial"/>
                <a:ea typeface="Arial"/>
                <a:cs typeface="Arial"/>
                <a:sym typeface="Arial"/>
              </a:rPr>
              <a:t>0.2m</a:t>
            </a:r>
            <a:r>
              <a:rPr lang="en-US" sz="2200" b="0" i="0" u="none" strike="noStrike" cap="none">
                <a:solidFill>
                  <a:srgbClr val="000000"/>
                </a:solidFill>
                <a:latin typeface="Arial"/>
                <a:ea typeface="Arial"/>
                <a:cs typeface="Arial"/>
                <a:sym typeface="Arial"/>
              </a:rPr>
              <a:t> → </a:t>
            </a:r>
            <a:r>
              <a:rPr lang="en-US" sz="2200" b="1" i="0" u="none" strike="noStrike" cap="none">
                <a:solidFill>
                  <a:srgbClr val="38761D"/>
                </a:solidFill>
                <a:latin typeface="Arial"/>
                <a:ea typeface="Arial"/>
                <a:cs typeface="Arial"/>
                <a:sym typeface="Arial"/>
              </a:rPr>
              <a:t>0.04m</a:t>
            </a:r>
            <a:r>
              <a:rPr lang="en-US" sz="2200" b="0" i="0" u="none" strike="noStrike" cap="none">
                <a:solidFill>
                  <a:srgbClr val="000000"/>
                </a:solidFill>
                <a:latin typeface="Arial"/>
                <a:ea typeface="Arial"/>
                <a:cs typeface="Arial"/>
                <a:sym typeface="Arial"/>
              </a:rPr>
              <a:t>,</a:t>
            </a:r>
            <a:endParaRPr sz="2200" b="0" i="0" u="none" strike="noStrike" cap="none">
              <a:solidFill>
                <a:srgbClr val="000000"/>
              </a:solidFill>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High-latitude bias: reduced </a:t>
            </a:r>
            <a:endParaRPr sz="2200" b="0" i="0" u="none" strike="noStrike" cap="none">
              <a:solidFill>
                <a:srgbClr val="000000"/>
              </a:solidFill>
              <a:latin typeface="Arial"/>
              <a:ea typeface="Arial"/>
              <a:cs typeface="Arial"/>
              <a:sym typeface="Arial"/>
            </a:endParaRPr>
          </a:p>
          <a:p>
            <a:pPr marL="914400" marR="0" lvl="1" indent="-368300" algn="l" rtl="0">
              <a:lnSpc>
                <a:spcPct val="115000"/>
              </a:lnSpc>
              <a:spcBef>
                <a:spcPts val="0"/>
              </a:spcBef>
              <a:spcAft>
                <a:spcPts val="0"/>
              </a:spcAft>
              <a:buClr>
                <a:srgbClr val="000000"/>
              </a:buClr>
              <a:buSzPts val="2200"/>
              <a:buFont typeface="Arial"/>
              <a:buChar char="○"/>
            </a:pPr>
            <a:r>
              <a:rPr lang="en-US" sz="2200" b="1" i="0" u="none" strike="noStrike" cap="none">
                <a:solidFill>
                  <a:srgbClr val="FF0000"/>
                </a:solidFill>
                <a:latin typeface="Arial"/>
                <a:ea typeface="Arial"/>
                <a:cs typeface="Arial"/>
                <a:sym typeface="Arial"/>
              </a:rPr>
              <a:t>0.8m</a:t>
            </a:r>
            <a:r>
              <a:rPr lang="en-US" sz="2200" b="0" i="0" u="none" strike="noStrike" cap="none">
                <a:solidFill>
                  <a:srgbClr val="000000"/>
                </a:solidFill>
                <a:latin typeface="Arial"/>
                <a:ea typeface="Arial"/>
                <a:cs typeface="Arial"/>
                <a:sym typeface="Arial"/>
              </a:rPr>
              <a:t> → </a:t>
            </a:r>
            <a:r>
              <a:rPr lang="en-US" sz="2200" b="1" i="0" u="none" strike="noStrike" cap="none">
                <a:solidFill>
                  <a:srgbClr val="38761D"/>
                </a:solidFill>
                <a:latin typeface="Arial"/>
                <a:ea typeface="Arial"/>
                <a:cs typeface="Arial"/>
                <a:sym typeface="Arial"/>
              </a:rPr>
              <a:t>0.3m</a:t>
            </a:r>
            <a:r>
              <a:rPr lang="en-US" sz="2200" b="0" i="0" u="none" strike="noStrike" cap="none">
                <a:solidFill>
                  <a:srgbClr val="000000"/>
                </a:solidFill>
                <a:latin typeface="Arial"/>
                <a:ea typeface="Arial"/>
                <a:cs typeface="Arial"/>
                <a:sym typeface="Arial"/>
              </a:rPr>
              <a:t>.</a:t>
            </a:r>
            <a:endParaRPr sz="2200" b="0" i="0" u="none" strike="noStrike" cap="none">
              <a:solidFill>
                <a:srgbClr val="000000"/>
              </a:solidFill>
              <a:latin typeface="Arial"/>
              <a:ea typeface="Arial"/>
              <a:cs typeface="Arial"/>
              <a:sym typeface="Arial"/>
            </a:endParaRPr>
          </a:p>
        </p:txBody>
      </p:sp>
      <p:pic>
        <p:nvPicPr>
          <p:cNvPr id="238" name="Google Shape;238;p16"/>
          <p:cNvPicPr preferRelativeResize="0"/>
          <p:nvPr/>
        </p:nvPicPr>
        <p:blipFill rotWithShape="1">
          <a:blip r:embed="rId3">
            <a:alphaModFix/>
          </a:blip>
          <a:srcRect l="10335" t="2229" r="8542"/>
          <a:stretch/>
        </p:blipFill>
        <p:spPr>
          <a:xfrm>
            <a:off x="4933500" y="914550"/>
            <a:ext cx="3808851" cy="2967113"/>
          </a:xfrm>
          <a:prstGeom prst="rect">
            <a:avLst/>
          </a:prstGeom>
          <a:noFill/>
          <a:ln>
            <a:noFill/>
          </a:ln>
        </p:spPr>
      </p:pic>
      <p:pic>
        <p:nvPicPr>
          <p:cNvPr id="239" name="Google Shape;239;p16"/>
          <p:cNvPicPr preferRelativeResize="0"/>
          <p:nvPr/>
        </p:nvPicPr>
        <p:blipFill rotWithShape="1">
          <a:blip r:embed="rId4">
            <a:alphaModFix/>
          </a:blip>
          <a:srcRect l="9637" t="2903" r="8198"/>
          <a:stretch/>
        </p:blipFill>
        <p:spPr>
          <a:xfrm>
            <a:off x="4933500" y="3596007"/>
            <a:ext cx="3808851" cy="2880992"/>
          </a:xfrm>
          <a:prstGeom prst="rect">
            <a:avLst/>
          </a:prstGeom>
          <a:noFill/>
          <a:ln>
            <a:noFill/>
          </a:ln>
        </p:spPr>
      </p:pic>
      <p:cxnSp>
        <p:nvCxnSpPr>
          <p:cNvPr id="240" name="Google Shape;240;p16"/>
          <p:cNvCxnSpPr/>
          <p:nvPr/>
        </p:nvCxnSpPr>
        <p:spPr>
          <a:xfrm rot="10800000" flipH="1">
            <a:off x="3393800" y="3196600"/>
            <a:ext cx="1619400" cy="42300"/>
          </a:xfrm>
          <a:prstGeom prst="straightConnector1">
            <a:avLst/>
          </a:prstGeom>
          <a:noFill/>
          <a:ln w="28575" cap="flat" cmpd="sng">
            <a:solidFill>
              <a:srgbClr val="FF0000"/>
            </a:solidFill>
            <a:prstDash val="solid"/>
            <a:round/>
            <a:headEnd type="none" w="sm" len="sm"/>
            <a:tailEnd type="triangle" w="med" len="med"/>
          </a:ln>
        </p:spPr>
      </p:cxnSp>
      <p:sp>
        <p:nvSpPr>
          <p:cNvPr id="241" name="Google Shape;241;p16"/>
          <p:cNvSpPr/>
          <p:nvPr/>
        </p:nvSpPr>
        <p:spPr>
          <a:xfrm>
            <a:off x="3126225" y="5432850"/>
            <a:ext cx="1886965" cy="340824"/>
          </a:xfrm>
          <a:custGeom>
            <a:avLst/>
            <a:gdLst/>
            <a:ahLst/>
            <a:cxnLst/>
            <a:rect l="l" t="t" r="r" b="b"/>
            <a:pathLst>
              <a:path w="105594" h="89046" extrusionOk="0">
                <a:moveTo>
                  <a:pt x="0" y="3738"/>
                </a:moveTo>
                <a:cubicBezTo>
                  <a:pt x="11919" y="4204"/>
                  <a:pt x="57544" y="-6597"/>
                  <a:pt x="71513" y="6532"/>
                </a:cubicBezTo>
                <a:cubicBezTo>
                  <a:pt x="85482" y="19661"/>
                  <a:pt x="78134" y="69384"/>
                  <a:pt x="83814" y="82513"/>
                </a:cubicBezTo>
                <a:cubicBezTo>
                  <a:pt x="89494" y="95642"/>
                  <a:pt x="101964" y="84842"/>
                  <a:pt x="105594" y="85308"/>
                </a:cubicBezTo>
              </a:path>
            </a:pathLst>
          </a:cu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sz="3000"/>
              <a:t>Optimization: Improved Wave-Height Skill</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8de8eb0b1f_0_0"/>
          <p:cNvSpPr txBox="1"/>
          <p:nvPr/>
        </p:nvSpPr>
        <p:spPr>
          <a:xfrm>
            <a:off x="532325" y="741600"/>
            <a:ext cx="8300100" cy="5371500"/>
          </a:xfrm>
          <a:prstGeom prst="rect">
            <a:avLst/>
          </a:prstGeom>
          <a:noFill/>
          <a:ln>
            <a:noFill/>
          </a:ln>
        </p:spPr>
        <p:txBody>
          <a:bodyPr spcFirstLastPara="1" wrap="square" lIns="121900" tIns="121900" rIns="121900" bIns="121900" anchor="t" anchorCtr="0">
            <a:noAutofit/>
          </a:bodyPr>
          <a:lstStyle/>
          <a:p>
            <a:pPr marL="0" marR="0" lvl="0" indent="0" algn="just" rtl="0">
              <a:spcBef>
                <a:spcPts val="0"/>
              </a:spcBef>
              <a:spcAft>
                <a:spcPts val="0"/>
              </a:spcAft>
              <a:buNone/>
            </a:pPr>
            <a:r>
              <a:rPr lang="en-US" sz="1467">
                <a:solidFill>
                  <a:srgbClr val="000000"/>
                </a:solidFill>
              </a:rPr>
              <a:t> </a:t>
            </a:r>
            <a:endParaRPr sz="1467">
              <a:solidFill>
                <a:srgbClr val="000000"/>
              </a:solidFill>
            </a:endParaRPr>
          </a:p>
          <a:p>
            <a:pPr marL="0" lvl="0" indent="0" algn="ctr" rtl="0">
              <a:spcBef>
                <a:spcPts val="0"/>
              </a:spcBef>
              <a:spcAft>
                <a:spcPts val="0"/>
              </a:spcAft>
              <a:buNone/>
            </a:pPr>
            <a:r>
              <a:rPr lang="en-US" sz="2400">
                <a:solidFill>
                  <a:srgbClr val="FF0000"/>
                </a:solidFill>
              </a:rPr>
              <a:t>(affects WCOSS, NOMADS, ftp and NOAAPORT)</a:t>
            </a:r>
            <a:endParaRPr sz="2400">
              <a:solidFill>
                <a:srgbClr val="FF0000"/>
              </a:solidFill>
            </a:endParaRPr>
          </a:p>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r>
              <a:rPr lang="en-US" sz="2400"/>
              <a:t>Full PNS: </a:t>
            </a:r>
            <a:r>
              <a:rPr lang="en-US" sz="1800" u="sng">
                <a:solidFill>
                  <a:schemeClr val="dk1"/>
                </a:solidFill>
                <a:highlight>
                  <a:schemeClr val="lt1"/>
                </a:highlight>
                <a:hlinkClick r:id="rId3"/>
              </a:rPr>
              <a:t>https://www.weather.gov/media/notification/pdf2/pns20-33multi_1_removal.pdf</a:t>
            </a:r>
            <a:endParaRPr sz="1800">
              <a:solidFill>
                <a:schemeClr val="dk1"/>
              </a:solidFill>
            </a:endParaRPr>
          </a:p>
          <a:p>
            <a:pPr marL="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2800" i="0" u="none" strike="noStrike" cap="none">
                <a:solidFill>
                  <a:srgbClr val="000000"/>
                </a:solidFill>
              </a:rPr>
              <a:t>New computational grid grib2 files</a:t>
            </a:r>
            <a:endParaRPr sz="2800" i="0" u="none" strike="noStrike" cap="none">
              <a:solidFill>
                <a:srgbClr val="000000"/>
              </a:solidFill>
            </a:endParaRPr>
          </a:p>
          <a:p>
            <a:pPr marL="914400" marR="0" lvl="1" indent="-330200" algn="l" rtl="0">
              <a:spcBef>
                <a:spcPts val="0"/>
              </a:spcBef>
              <a:spcAft>
                <a:spcPts val="0"/>
              </a:spcAft>
              <a:buClr>
                <a:srgbClr val="000000"/>
              </a:buClr>
              <a:buSzPts val="1600"/>
              <a:buChar char="○"/>
            </a:pPr>
            <a:r>
              <a:rPr lang="en-US" sz="2400" i="0" u="none" strike="noStrike" cap="none">
                <a:solidFill>
                  <a:srgbClr val="000000"/>
                </a:solidFill>
              </a:rPr>
              <a:t>Northern hemisphere 0p16 (10 arcmin)</a:t>
            </a:r>
            <a:endParaRPr sz="2400" i="0" u="none" strike="noStrike" cap="none">
              <a:solidFill>
                <a:srgbClr val="000000"/>
              </a:solidFill>
            </a:endParaRPr>
          </a:p>
          <a:p>
            <a:pPr marL="1371600" marR="0" lvl="2" indent="-330200" algn="l" rtl="0">
              <a:spcBef>
                <a:spcPts val="0"/>
              </a:spcBef>
              <a:spcAft>
                <a:spcPts val="0"/>
              </a:spcAft>
              <a:buClr>
                <a:srgbClr val="FF0000"/>
              </a:buClr>
              <a:buSzPts val="1600"/>
              <a:buChar char="■"/>
            </a:pPr>
            <a:r>
              <a:rPr lang="en-US" sz="2400" i="0" u="none" strike="noStrike" cap="none">
                <a:solidFill>
                  <a:srgbClr val="FF0000"/>
                </a:solidFill>
              </a:rPr>
              <a:t>Replaces global 30 arc min and all regional grids</a:t>
            </a:r>
            <a:endParaRPr sz="2400" i="0" u="none" strike="noStrike" cap="none">
              <a:solidFill>
                <a:srgbClr val="FF0000"/>
              </a:solidFill>
            </a:endParaRPr>
          </a:p>
          <a:p>
            <a:pPr marL="914400" marR="0" lvl="1" indent="-330200" algn="l" rtl="0">
              <a:spcBef>
                <a:spcPts val="0"/>
              </a:spcBef>
              <a:spcAft>
                <a:spcPts val="0"/>
              </a:spcAft>
              <a:buClr>
                <a:srgbClr val="000000"/>
              </a:buClr>
              <a:buSzPts val="1600"/>
              <a:buChar char="○"/>
            </a:pPr>
            <a:r>
              <a:rPr lang="en-US" sz="2400" i="0" u="none" strike="noStrike" cap="none">
                <a:solidFill>
                  <a:srgbClr val="000000"/>
                </a:solidFill>
              </a:rPr>
              <a:t>Southern Hemisphere 0p25 (15 arcmin</a:t>
            </a:r>
            <a:r>
              <a:rPr lang="en-US" sz="2400"/>
              <a:t>)</a:t>
            </a:r>
            <a:endParaRPr sz="2400" i="0" u="none" strike="noStrike" cap="none">
              <a:solidFill>
                <a:srgbClr val="000000"/>
              </a:solidFill>
            </a:endParaRPr>
          </a:p>
          <a:p>
            <a:pPr marL="1371600" marR="0" lvl="2" indent="-330200" algn="l" rtl="0">
              <a:spcBef>
                <a:spcPts val="0"/>
              </a:spcBef>
              <a:spcAft>
                <a:spcPts val="0"/>
              </a:spcAft>
              <a:buClr>
                <a:srgbClr val="FF0000"/>
              </a:buClr>
              <a:buSzPts val="1600"/>
              <a:buChar char="■"/>
            </a:pPr>
            <a:r>
              <a:rPr lang="en-US" sz="2400" i="0" u="none" strike="noStrike" cap="none">
                <a:solidFill>
                  <a:srgbClr val="FF0000"/>
                </a:solidFill>
              </a:rPr>
              <a:t>Replaces global 30 arcmin</a:t>
            </a:r>
            <a:endParaRPr sz="2400" i="0" u="none" strike="noStrike" cap="none">
              <a:solidFill>
                <a:srgbClr val="FF0000"/>
              </a:solidFill>
            </a:endParaRPr>
          </a:p>
          <a:p>
            <a:pPr marL="914400" marR="0" lvl="1" indent="-330200" algn="l" rtl="0">
              <a:spcBef>
                <a:spcPts val="0"/>
              </a:spcBef>
              <a:spcAft>
                <a:spcPts val="0"/>
              </a:spcAft>
              <a:buClr>
                <a:srgbClr val="000000"/>
              </a:buClr>
              <a:buSzPts val="1600"/>
              <a:buChar char="○"/>
            </a:pPr>
            <a:r>
              <a:rPr lang="en-US" sz="2400" i="0" u="none" strike="noStrike" cap="none">
                <a:solidFill>
                  <a:srgbClr val="000000"/>
                </a:solidFill>
              </a:rPr>
              <a:t>Arctic polar-stereographic 9km</a:t>
            </a:r>
            <a:endParaRPr sz="2400" i="0" u="none" strike="noStrike" cap="none">
              <a:solidFill>
                <a:srgbClr val="000000"/>
              </a:solidFill>
            </a:endParaRPr>
          </a:p>
          <a:p>
            <a:pPr marL="1371600" marR="0" lvl="2" indent="-330200" algn="l" rtl="0">
              <a:spcBef>
                <a:spcPts val="0"/>
              </a:spcBef>
              <a:spcAft>
                <a:spcPts val="0"/>
              </a:spcAft>
              <a:buClr>
                <a:srgbClr val="FF0000"/>
              </a:buClr>
              <a:buSzPts val="1600"/>
              <a:buChar char="■"/>
            </a:pPr>
            <a:r>
              <a:rPr lang="en-US" sz="2400" i="0" u="none" strike="noStrike" cap="none">
                <a:solidFill>
                  <a:srgbClr val="FF0000"/>
                </a:solidFill>
              </a:rPr>
              <a:t>Replaces Arctic</a:t>
            </a:r>
            <a:r>
              <a:rPr lang="en-US" sz="2400">
                <a:solidFill>
                  <a:srgbClr val="FF0000"/>
                </a:solidFill>
              </a:rPr>
              <a:t> </a:t>
            </a:r>
            <a:r>
              <a:rPr lang="en-US" sz="2400" i="0" u="none" strike="noStrike" cap="none">
                <a:solidFill>
                  <a:srgbClr val="FF0000"/>
                </a:solidFill>
              </a:rPr>
              <a:t>18km</a:t>
            </a:r>
            <a:endParaRPr sz="2400" i="0" u="none" strike="noStrike" cap="none">
              <a:solidFill>
                <a:srgbClr val="FF0000"/>
              </a:solidFill>
            </a:endParaRPr>
          </a:p>
          <a:p>
            <a:pPr marL="914400" marR="0" lvl="1" indent="-330200" algn="l" rtl="0">
              <a:spcBef>
                <a:spcPts val="0"/>
              </a:spcBef>
              <a:spcAft>
                <a:spcPts val="0"/>
              </a:spcAft>
              <a:buClr>
                <a:srgbClr val="000000"/>
              </a:buClr>
              <a:buSzPts val="1600"/>
              <a:buChar char="○"/>
            </a:pPr>
            <a:r>
              <a:rPr lang="en-US" sz="2400" i="0" u="none" strike="noStrike" cap="none">
                <a:solidFill>
                  <a:srgbClr val="000000"/>
                </a:solidFill>
              </a:rPr>
              <a:t>New global extended 0p25 (15 arcmin)</a:t>
            </a:r>
            <a:endParaRPr sz="2400" i="0" u="none" strike="noStrike" cap="none">
              <a:solidFill>
                <a:srgbClr val="000000"/>
              </a:solidFill>
            </a:endParaRPr>
          </a:p>
          <a:p>
            <a:pPr marL="1371600" marR="0" lvl="2" indent="-330200" algn="l" rtl="0">
              <a:spcBef>
                <a:spcPts val="0"/>
              </a:spcBef>
              <a:spcAft>
                <a:spcPts val="0"/>
              </a:spcAft>
              <a:buClr>
                <a:srgbClr val="FF0000"/>
              </a:buClr>
              <a:buSzPts val="1600"/>
              <a:buChar char="■"/>
            </a:pPr>
            <a:r>
              <a:rPr lang="en-US" sz="2400" i="0" u="none" strike="noStrike" cap="none">
                <a:solidFill>
                  <a:srgbClr val="FF0000"/>
                </a:solidFill>
              </a:rPr>
              <a:t>Replaces global extended 30 arcmin</a:t>
            </a:r>
            <a:endParaRPr sz="1600">
              <a:solidFill>
                <a:srgbClr val="FF0000"/>
              </a:solidFill>
            </a:endParaRPr>
          </a:p>
          <a:p>
            <a:pPr marL="0" marR="0" lvl="0" indent="0" algn="just" rtl="0">
              <a:spcBef>
                <a:spcPts val="0"/>
              </a:spcBef>
              <a:spcAft>
                <a:spcPts val="0"/>
              </a:spcAft>
              <a:buNone/>
            </a:pPr>
            <a:endParaRPr sz="1467">
              <a:solidFill>
                <a:srgbClr val="000000"/>
              </a:solidFill>
            </a:endParaRPr>
          </a:p>
          <a:p>
            <a:pPr marL="0" marR="0" lvl="0" indent="0" algn="just" rtl="0">
              <a:spcBef>
                <a:spcPts val="0"/>
              </a:spcBef>
              <a:spcAft>
                <a:spcPts val="0"/>
              </a:spcAft>
              <a:buNone/>
            </a:pPr>
            <a:endParaRPr sz="1467">
              <a:solidFill>
                <a:srgbClr val="000000"/>
              </a:solidFill>
            </a:endParaRPr>
          </a:p>
        </p:txBody>
      </p:sp>
      <p:sp>
        <p:nvSpPr>
          <p:cNvPr id="249" name="Google Shape;249;g8de8eb0b1f_0_0"/>
          <p:cNvSpPr txBox="1">
            <a:spLocks noGrp="1"/>
          </p:cNvSpPr>
          <p:nvPr>
            <p:ph type="title"/>
          </p:nvPr>
        </p:nvSpPr>
        <p:spPr>
          <a:xfrm>
            <a:off x="387900" y="3293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3200" b="1">
                <a:solidFill>
                  <a:schemeClr val="accent1"/>
                </a:solidFill>
                <a:latin typeface="Arial"/>
                <a:ea typeface="Arial"/>
                <a:cs typeface="Arial"/>
                <a:sym typeface="Arial"/>
              </a:rPr>
              <a:t>   Product Changes</a:t>
            </a:r>
            <a:endParaRPr sz="32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8de8eb0b1f_0_95"/>
          <p:cNvSpPr txBox="1"/>
          <p:nvPr/>
        </p:nvSpPr>
        <p:spPr>
          <a:xfrm>
            <a:off x="425000" y="280550"/>
            <a:ext cx="8725200" cy="615600"/>
          </a:xfrm>
          <a:prstGeom prst="rect">
            <a:avLst/>
          </a:prstGeom>
          <a:noFill/>
          <a:ln>
            <a:noFill/>
          </a:ln>
        </p:spPr>
        <p:txBody>
          <a:bodyPr spcFirstLastPara="1" wrap="square" lIns="162525" tIns="81250" rIns="162525" bIns="81250" anchor="t" anchorCtr="0">
            <a:noAutofit/>
          </a:bodyPr>
          <a:lstStyle/>
          <a:p>
            <a:pPr marL="0" lvl="0" indent="0" algn="l" rtl="0">
              <a:spcBef>
                <a:spcPts val="0"/>
              </a:spcBef>
              <a:spcAft>
                <a:spcPts val="0"/>
              </a:spcAft>
              <a:buNone/>
            </a:pPr>
            <a:r>
              <a:rPr lang="en-US" sz="3200" b="1">
                <a:solidFill>
                  <a:schemeClr val="accent1"/>
                </a:solidFill>
              </a:rPr>
              <a:t>   Products Removed</a:t>
            </a:r>
            <a:endParaRPr sz="3200" b="1">
              <a:solidFill>
                <a:schemeClr val="accent1"/>
              </a:solidFill>
            </a:endParaRPr>
          </a:p>
        </p:txBody>
      </p:sp>
      <p:sp>
        <p:nvSpPr>
          <p:cNvPr id="256" name="Google Shape;256;g8de8eb0b1f_0_95"/>
          <p:cNvSpPr txBox="1"/>
          <p:nvPr/>
        </p:nvSpPr>
        <p:spPr>
          <a:xfrm>
            <a:off x="485075" y="815600"/>
            <a:ext cx="8398800" cy="55014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2900"/>
              <a:t>      </a:t>
            </a:r>
            <a:r>
              <a:rPr lang="en-US" sz="2400" i="0" u="none" strike="noStrike" cap="none">
                <a:solidFill>
                  <a:srgbClr val="FF0000"/>
                </a:solidFill>
              </a:rPr>
              <a:t>(affects </a:t>
            </a:r>
            <a:r>
              <a:rPr lang="en-US" sz="2400">
                <a:solidFill>
                  <a:srgbClr val="FF0000"/>
                </a:solidFill>
              </a:rPr>
              <a:t>WCOSS</a:t>
            </a:r>
            <a:r>
              <a:rPr lang="en-US" sz="2400" i="0" u="none" strike="noStrike" cap="none">
                <a:solidFill>
                  <a:srgbClr val="FF0000"/>
                </a:solidFill>
              </a:rPr>
              <a:t>, NOMADS, ftp and NOAAPORT)</a:t>
            </a:r>
            <a:endParaRPr sz="2400" i="0" u="none" strike="noStrike" cap="none">
              <a:solidFill>
                <a:srgbClr val="FF0000"/>
              </a:solidFill>
            </a:endParaRPr>
          </a:p>
          <a:p>
            <a:pPr marL="0" marR="0" lvl="0" indent="0" algn="just" rtl="0">
              <a:spcBef>
                <a:spcPts val="0"/>
              </a:spcBef>
              <a:spcAft>
                <a:spcPts val="0"/>
              </a:spcAft>
              <a:buNone/>
            </a:pPr>
            <a:endParaRPr/>
          </a:p>
          <a:p>
            <a:pPr marL="0" marR="0" lvl="0" indent="0" algn="l" rtl="0">
              <a:spcBef>
                <a:spcPts val="0"/>
              </a:spcBef>
              <a:spcAft>
                <a:spcPts val="0"/>
              </a:spcAft>
              <a:buNone/>
            </a:pPr>
            <a:r>
              <a:rPr lang="en-US" sz="2400" i="0" u="none" strike="noStrike" cap="none"/>
              <a:t>Full PNS: </a:t>
            </a:r>
            <a:r>
              <a:rPr lang="en-US" sz="1800" i="0" u="sng" strike="noStrike" cap="none">
                <a:solidFill>
                  <a:schemeClr val="accent2"/>
                </a:solidFill>
                <a:highlight>
                  <a:srgbClr val="FFFFFF"/>
                </a:highlight>
                <a:hlinkClick r:id="rId3"/>
              </a:rPr>
              <a:t>https</a:t>
            </a:r>
            <a:r>
              <a:rPr lang="en-US" sz="1800" i="0" u="sng" strike="noStrike" cap="none">
                <a:solidFill>
                  <a:schemeClr val="accent2"/>
                </a:solidFill>
                <a:highlight>
                  <a:srgbClr val="FFFFFF"/>
                </a:highlight>
                <a:hlinkClick r:id="rId3"/>
              </a:rPr>
              <a:t>://www.weather.gov/media/notification/pdf2/pns20-33multi_1_removal.pdf</a:t>
            </a:r>
            <a:endParaRPr sz="1800">
              <a:solidFill>
                <a:schemeClr val="accent2"/>
              </a:solidFill>
            </a:endParaRPr>
          </a:p>
          <a:p>
            <a:pPr marL="0" marR="0" lvl="0" indent="0" algn="l" rtl="0">
              <a:spcBef>
                <a:spcPts val="0"/>
              </a:spcBef>
              <a:spcAft>
                <a:spcPts val="0"/>
              </a:spcAft>
              <a:buNone/>
            </a:pPr>
            <a:endParaRPr sz="1800">
              <a:solidFill>
                <a:schemeClr val="accent2"/>
              </a:solidFill>
            </a:endParaRPr>
          </a:p>
          <a:p>
            <a:pPr marL="457200" marR="0" lvl="0" indent="-378904" algn="l" rtl="0">
              <a:spcBef>
                <a:spcPts val="0"/>
              </a:spcBef>
              <a:spcAft>
                <a:spcPts val="0"/>
              </a:spcAft>
              <a:buSzPts val="2367"/>
              <a:buChar char="●"/>
            </a:pPr>
            <a:r>
              <a:rPr lang="en-US" sz="2367" i="0" u="none" strike="noStrike" cap="none"/>
              <a:t>All products from legacy grids </a:t>
            </a:r>
            <a:endParaRPr sz="2367" i="0" u="none" strike="noStrike" cap="none"/>
          </a:p>
          <a:p>
            <a:pPr marL="1371600" marR="0" lvl="2" indent="-378904" algn="l" rtl="0">
              <a:spcBef>
                <a:spcPts val="0"/>
              </a:spcBef>
              <a:spcAft>
                <a:spcPts val="0"/>
              </a:spcAft>
              <a:buClr>
                <a:srgbClr val="FF0000"/>
              </a:buClr>
              <a:buSzPts val="2367"/>
              <a:buChar char="■"/>
            </a:pPr>
            <a:r>
              <a:rPr lang="en-US" sz="2367" i="0" u="none" strike="noStrike" cap="none">
                <a:solidFill>
                  <a:srgbClr val="FF0000"/>
                </a:solidFill>
              </a:rPr>
              <a:t>awk, enp, wna, nww3, wam</a:t>
            </a:r>
            <a:endParaRPr sz="2367" i="0" u="none" strike="noStrike" cap="none">
              <a:solidFill>
                <a:srgbClr val="FF0000"/>
              </a:solidFill>
            </a:endParaRPr>
          </a:p>
          <a:p>
            <a:pPr marL="457200" marR="0" lvl="0" indent="-378904" algn="l" rtl="0">
              <a:spcBef>
                <a:spcPts val="0"/>
              </a:spcBef>
              <a:spcAft>
                <a:spcPts val="0"/>
              </a:spcAft>
              <a:buSzPts val="2367"/>
              <a:buChar char="●"/>
            </a:pPr>
            <a:r>
              <a:rPr lang="en-US" sz="2367" i="0" u="none" strike="noStrike" cap="none"/>
              <a:t>Wave steepness files (</a:t>
            </a:r>
            <a:r>
              <a:rPr lang="en-US" sz="2367" i="0" u="none" strike="noStrike" cap="none">
                <a:solidFill>
                  <a:srgbClr val="FF0000"/>
                </a:solidFill>
              </a:rPr>
              <a:t>wstp</a:t>
            </a:r>
            <a:r>
              <a:rPr lang="en-US" sz="2367" i="0" u="none" strike="noStrike" cap="none"/>
              <a:t>)</a:t>
            </a:r>
            <a:endParaRPr sz="2367" i="0" u="none" strike="noStrike" cap="none"/>
          </a:p>
          <a:p>
            <a:pPr marL="457200" marR="0" lvl="0" indent="-378904" algn="l" rtl="0">
              <a:spcBef>
                <a:spcPts val="0"/>
              </a:spcBef>
              <a:spcAft>
                <a:spcPts val="0"/>
              </a:spcAft>
              <a:buSzPts val="2367"/>
              <a:buChar char="●"/>
            </a:pPr>
            <a:r>
              <a:rPr lang="en-US" sz="2367" i="0" u="none" strike="noStrike" cap="none"/>
              <a:t>All 4-arcmin gridded data will be removed </a:t>
            </a:r>
            <a:endParaRPr sz="2367" i="0" u="none" strike="noStrike" cap="none"/>
          </a:p>
          <a:p>
            <a:pPr marL="1371600" marR="0" lvl="2" indent="-378904" algn="l" rtl="0">
              <a:spcBef>
                <a:spcPts val="0"/>
              </a:spcBef>
              <a:spcAft>
                <a:spcPts val="0"/>
              </a:spcAft>
              <a:buClr>
                <a:srgbClr val="FF0000"/>
              </a:buClr>
              <a:buSzPts val="2367"/>
              <a:buChar char="■"/>
            </a:pPr>
            <a:r>
              <a:rPr lang="en-US" sz="2367" i="0" u="none" strike="noStrike" cap="none">
                <a:solidFill>
                  <a:srgbClr val="FF0000"/>
                </a:solidFill>
              </a:rPr>
              <a:t>ak_4m, at_4m, wc_4m</a:t>
            </a:r>
            <a:endParaRPr sz="2367" i="0" u="none" strike="noStrike" cap="none">
              <a:solidFill>
                <a:srgbClr val="FF0000"/>
              </a:solidFill>
            </a:endParaRPr>
          </a:p>
          <a:p>
            <a:pPr marL="457200" marR="0" lvl="0" indent="-378904" algn="l" rtl="0">
              <a:spcBef>
                <a:spcPts val="0"/>
              </a:spcBef>
              <a:spcAft>
                <a:spcPts val="0"/>
              </a:spcAft>
              <a:buSzPts val="2367"/>
              <a:buChar char="●"/>
            </a:pPr>
            <a:r>
              <a:rPr lang="en-US" sz="2367" i="0" u="none" strike="noStrike" cap="none"/>
              <a:t>Alaska </a:t>
            </a:r>
            <a:r>
              <a:rPr lang="en-US" sz="2367" i="0" u="none" strike="noStrike" cap="none">
                <a:solidFill>
                  <a:srgbClr val="FF0000"/>
                </a:solidFill>
              </a:rPr>
              <a:t>ak_10m</a:t>
            </a:r>
            <a:r>
              <a:rPr lang="en-US" sz="2367" i="0" u="none" strike="noStrike" cap="none"/>
              <a:t> data </a:t>
            </a:r>
            <a:endParaRPr sz="2367" i="0" u="none" strike="noStrike" cap="none"/>
          </a:p>
          <a:p>
            <a:pPr marL="1371600" marR="0" lvl="2" indent="-378904" algn="l" rtl="0">
              <a:spcBef>
                <a:spcPts val="0"/>
              </a:spcBef>
              <a:spcAft>
                <a:spcPts val="0"/>
              </a:spcAft>
              <a:buSzPts val="2367"/>
              <a:buChar char="■"/>
            </a:pPr>
            <a:r>
              <a:rPr lang="en-US" sz="2367"/>
              <a:t>R</a:t>
            </a:r>
            <a:r>
              <a:rPr lang="en-US" sz="2367" i="0" u="none" strike="noStrike" cap="none"/>
              <a:t>eplaced by a full Arctic 9km dataset</a:t>
            </a:r>
            <a:endParaRPr sz="2367" i="0" u="none" strike="noStrike" cap="none"/>
          </a:p>
          <a:p>
            <a:pPr marL="457200" marR="0" lvl="0" indent="-378904" algn="l" rtl="0">
              <a:spcBef>
                <a:spcPts val="0"/>
              </a:spcBef>
              <a:spcAft>
                <a:spcPts val="0"/>
              </a:spcAft>
              <a:buSzPts val="2367"/>
              <a:buChar char="●"/>
            </a:pPr>
            <a:r>
              <a:rPr lang="en-US" sz="2367" i="0" u="none" strike="noStrike" cap="none"/>
              <a:t>Binary forcing files (</a:t>
            </a:r>
            <a:r>
              <a:rPr lang="en-US" sz="2367" i="0" u="none" strike="noStrike" cap="none">
                <a:solidFill>
                  <a:srgbClr val="FF0000"/>
                </a:solidFill>
              </a:rPr>
              <a:t>icean_5m, </a:t>
            </a:r>
            <a:r>
              <a:rPr lang="en-US" sz="2367">
                <a:solidFill>
                  <a:srgbClr val="FF0000"/>
                </a:solidFill>
              </a:rPr>
              <a:t>gfs_30m</a:t>
            </a:r>
            <a:r>
              <a:rPr lang="en-US" sz="2367" i="0" u="none" strike="noStrike" cap="none"/>
              <a:t>) will be removed</a:t>
            </a:r>
            <a:endParaRPr sz="2367" i="0" u="none" strike="noStrike" cap="none"/>
          </a:p>
          <a:p>
            <a:pPr marL="457200" marR="0" lvl="0" indent="-378904" algn="l" rtl="0">
              <a:spcBef>
                <a:spcPts val="0"/>
              </a:spcBef>
              <a:spcAft>
                <a:spcPts val="0"/>
              </a:spcAft>
              <a:buSzPts val="2367"/>
              <a:buChar char="●"/>
            </a:pPr>
            <a:r>
              <a:rPr lang="en-US" sz="2367"/>
              <a:t>CSV </a:t>
            </a:r>
            <a:r>
              <a:rPr lang="en-US" sz="2367" i="0" u="none" strike="noStrike" cap="none"/>
              <a:t>bulletins (</a:t>
            </a:r>
            <a:r>
              <a:rPr lang="en-US" sz="2367" i="0" u="none" strike="noStrike" cap="none">
                <a:solidFill>
                  <a:srgbClr val="FF0000"/>
                </a:solidFill>
              </a:rPr>
              <a:t>csbull</a:t>
            </a:r>
            <a:r>
              <a:rPr lang="en-US" sz="2367" i="0" u="none" strike="noStrike" cap="none"/>
              <a:t>) will be removed</a:t>
            </a:r>
            <a:endParaRPr sz="2367" i="0" u="none" strike="noStrike" cap="none"/>
          </a:p>
          <a:p>
            <a:pPr marL="1371600" marR="0" lvl="2" indent="-378904" algn="l" rtl="0">
              <a:spcBef>
                <a:spcPts val="0"/>
              </a:spcBef>
              <a:spcAft>
                <a:spcPts val="0"/>
              </a:spcAft>
              <a:buSzPts val="2367"/>
              <a:buChar char="■"/>
            </a:pPr>
            <a:r>
              <a:rPr lang="en-US" sz="2367"/>
              <a:t>Regular and compressed bulletins remain</a:t>
            </a:r>
            <a:endParaRPr sz="2367"/>
          </a:p>
        </p:txBody>
      </p:sp>
    </p:spTree>
  </p:cSld>
  <p:clrMapOvr>
    <a:masterClrMapping/>
  </p:clrMapOvr>
</p:sld>
</file>

<file path=ppt/theme/theme1.xml><?xml version="1.0" encoding="utf-8"?>
<a:theme xmlns:a="http://schemas.openxmlformats.org/drawingml/2006/main"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Macintosh PowerPoint</Application>
  <PresentationFormat>On-screen Show (4:3)</PresentationFormat>
  <Paragraphs>255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 Narrow</vt:lpstr>
      <vt:lpstr>Helvetica Neue</vt:lpstr>
      <vt:lpstr>3. Content Slide - no icon</vt:lpstr>
      <vt:lpstr>PowerPoint Presentation</vt:lpstr>
      <vt:lpstr>Outline</vt:lpstr>
      <vt:lpstr>  NCEP Operational Global Wave Model</vt:lpstr>
      <vt:lpstr>Grid Mosaic</vt:lpstr>
      <vt:lpstr>Global Real Time Ocean Forecast System (RTOFS) surface current forcing</vt:lpstr>
      <vt:lpstr>RTOFS Currents and North Atlantic Hs</vt:lpstr>
      <vt:lpstr>Optimization: Improved Wave-Height Skill</vt:lpstr>
      <vt:lpstr>   Product Changes</vt:lpstr>
      <vt:lpstr>PowerPoint Presentation</vt:lpstr>
      <vt:lpstr>Output Grib2 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Alicia Bentley</cp:lastModifiedBy>
  <cp:revision>1</cp:revision>
  <dcterms:modified xsi:type="dcterms:W3CDTF">2020-08-06T18:58:21Z</dcterms:modified>
</cp:coreProperties>
</file>