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18" r:id="rId3"/>
    <p:sldId id="358" r:id="rId4"/>
    <p:sldId id="367" r:id="rId5"/>
    <p:sldId id="368" r:id="rId6"/>
    <p:sldId id="320" r:id="rId7"/>
    <p:sldId id="363" r:id="rId8"/>
    <p:sldId id="364" r:id="rId9"/>
    <p:sldId id="365" r:id="rId10"/>
    <p:sldId id="361" r:id="rId11"/>
    <p:sldId id="373" r:id="rId12"/>
    <p:sldId id="371" r:id="rId13"/>
    <p:sldId id="381" r:id="rId14"/>
    <p:sldId id="383" r:id="rId15"/>
    <p:sldId id="384" r:id="rId16"/>
    <p:sldId id="375" r:id="rId17"/>
    <p:sldId id="378" r:id="rId18"/>
    <p:sldId id="376" r:id="rId19"/>
    <p:sldId id="385" r:id="rId20"/>
    <p:sldId id="386" r:id="rId21"/>
    <p:sldId id="388" r:id="rId22"/>
    <p:sldId id="387" r:id="rId23"/>
    <p:sldId id="366" r:id="rId24"/>
    <p:sldId id="389" r:id="rId25"/>
    <p:sldId id="391" r:id="rId26"/>
    <p:sldId id="392" r:id="rId27"/>
    <p:sldId id="397" r:id="rId28"/>
    <p:sldId id="396" r:id="rId29"/>
    <p:sldId id="398" r:id="rId30"/>
    <p:sldId id="399" r:id="rId31"/>
    <p:sldId id="404" r:id="rId32"/>
    <p:sldId id="400" r:id="rId33"/>
    <p:sldId id="405" r:id="rId34"/>
    <p:sldId id="407" r:id="rId35"/>
    <p:sldId id="374" r:id="rId36"/>
    <p:sldId id="394" r:id="rId37"/>
    <p:sldId id="406" r:id="rId38"/>
    <p:sldId id="408" r:id="rId39"/>
    <p:sldId id="409" r:id="rId40"/>
    <p:sldId id="411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6BAB"/>
    <a:srgbClr val="8FCAE4"/>
    <a:srgbClr val="5BA4E4"/>
    <a:srgbClr val="D0D8E8"/>
    <a:srgbClr val="E9EEF4"/>
    <a:srgbClr val="2A8FE3"/>
    <a:srgbClr val="EDF0F2"/>
    <a:srgbClr val="5ECFE0"/>
    <a:srgbClr val="5FD1E3"/>
    <a:srgbClr val="EFA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0" autoAdjust="0"/>
    <p:restoredTop sz="96703" autoAdjust="0"/>
  </p:normalViewPr>
  <p:slideViewPr>
    <p:cSldViewPr snapToGrid="0" snapToObjects="1">
      <p:cViewPr>
        <p:scale>
          <a:sx n="103" d="100"/>
          <a:sy n="103" d="100"/>
        </p:scale>
        <p:origin x="-672" y="-3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7/30/20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mc.ncep.noaa.gov/users/verification/global/gfs/retros/v16retro1e/" TargetMode="External"/><Relationship Id="rId4" Type="http://schemas.openxmlformats.org/officeDocument/2006/relationships/hyperlink" Target="https://emc.ncep.noaa.gov/users/verification/global/gfs/retros/v16retro2e/" TargetMode="External"/><Relationship Id="rId5" Type="http://schemas.openxmlformats.org/officeDocument/2006/relationships/hyperlink" Target="https://emc.ncep.noaa.gov/users/verification/global/gfs/retros/v16retro3e/" TargetMode="External"/><Relationship Id="rId6" Type="http://schemas.openxmlformats.org/officeDocument/2006/relationships/hyperlink" Target="https://emc.ncep.noaa.gov/users/verification/global/gfs/retros/v16retro5e/" TargetMode="External"/><Relationship Id="rId7" Type="http://schemas.openxmlformats.org/officeDocument/2006/relationships/hyperlink" Target="https://www.emc.ncep.noaa.gov/users/verification/global/gfs/ops/" TargetMode="External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mc.ncep.noaa.gov/users/verification/global/gfs/retros/v16retro0e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0" y="990120"/>
            <a:ext cx="6642541" cy="33212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noFill/>
          <a:ln w="28575" cmpd="sng">
            <a:solidFill>
              <a:srgbClr val="226B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1986" y="4178951"/>
            <a:ext cx="916797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D68B9"/>
                </a:solidFill>
                <a:latin typeface="Arial"/>
                <a:cs typeface="Arial"/>
              </a:rPr>
              <a:t>Chris </a:t>
            </a:r>
            <a:r>
              <a:rPr lang="en-US" sz="2000" b="1" dirty="0" err="1" smtClean="0">
                <a:solidFill>
                  <a:srgbClr val="0D68B9"/>
                </a:solidFill>
                <a:latin typeface="Arial"/>
                <a:cs typeface="Arial"/>
              </a:rPr>
              <a:t>MacIntosh</a:t>
            </a:r>
            <a:r>
              <a:rPr lang="en-US" sz="2000" b="1" dirty="0" smtClean="0">
                <a:solidFill>
                  <a:srgbClr val="0D68B9"/>
                </a:solidFill>
                <a:latin typeface="Arial"/>
                <a:cs typeface="Arial"/>
              </a:rPr>
              <a:t> and Alicia Bentley</a:t>
            </a:r>
            <a: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  <a:t/>
            </a:r>
            <a:b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0D68B9"/>
                </a:solidFill>
                <a:latin typeface="Arial"/>
                <a:cs typeface="Arial"/>
              </a:rPr>
              <a:t>EMC Model Evaluation Group Webinar </a:t>
            </a:r>
            <a:r>
              <a:rPr lang="mr-IN" sz="2000" b="1" dirty="0" smtClean="0">
                <a:solidFill>
                  <a:srgbClr val="0D68B9"/>
                </a:solidFill>
                <a:latin typeface="Arial"/>
                <a:cs typeface="Arial"/>
              </a:rPr>
              <a:t>–</a:t>
            </a:r>
            <a:r>
              <a:rPr lang="en-US" sz="2000" b="1" dirty="0" smtClean="0">
                <a:solidFill>
                  <a:srgbClr val="0D68B9"/>
                </a:solidFill>
                <a:latin typeface="Arial"/>
                <a:cs typeface="Arial"/>
              </a:rPr>
              <a:t> 6 August 2020</a:t>
            </a:r>
          </a:p>
          <a:p>
            <a:pPr algn="ctr"/>
            <a:endParaRPr lang="en-US" sz="400" b="1" dirty="0" smtClean="0">
              <a:solidFill>
                <a:srgbClr val="0D68B9"/>
              </a:solidFill>
              <a:latin typeface="Arial"/>
              <a:cs typeface="Arial"/>
            </a:endParaRPr>
          </a:p>
          <a:p>
            <a:pPr algn="ctr"/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Special thanks to Mallory Row for generating these </a:t>
            </a:r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MET/</a:t>
            </a:r>
            <a:r>
              <a:rPr lang="en-US" sz="1500" i="1" dirty="0" err="1" smtClean="0">
                <a:solidFill>
                  <a:srgbClr val="000000"/>
                </a:solidFill>
                <a:latin typeface="Arial"/>
                <a:cs typeface="Arial"/>
              </a:rPr>
              <a:t>METplus</a:t>
            </a:r>
            <a:r>
              <a:rPr lang="en-US" sz="1500" i="1" dirty="0" smtClean="0">
                <a:solidFill>
                  <a:srgbClr val="000000"/>
                </a:solidFill>
                <a:latin typeface="Arial"/>
                <a:cs typeface="Arial"/>
              </a:rPr>
              <a:t> graphics</a:t>
            </a:r>
            <a:endParaRPr lang="en-US" sz="1500" i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/>
                <a:cs typeface="Arial"/>
              </a:rPr>
              <a:t>Overview of GFSv16 Verification Statistics</a:t>
            </a:r>
          </a:p>
        </p:txBody>
      </p:sp>
    </p:spTree>
    <p:extLst>
      <p:ext uri="{BB962C8B-B14F-4D97-AF65-F5344CB8AC3E}">
        <p14:creationId xmlns:p14="http://schemas.microsoft.com/office/powerpoint/2010/main" val="13547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AC Scores (NH 500-hPa Z at Day 5)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tabl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33258"/>
            <a:ext cx="9046464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AC Scores (NH 500-hPa Z at Day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33258"/>
            <a:ext cx="9046464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1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6"/>
          <a:stretch/>
        </p:blipFill>
        <p:spPr>
          <a:xfrm>
            <a:off x="164628" y="990120"/>
            <a:ext cx="8306760" cy="363394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97354" y="1740200"/>
            <a:ext cx="343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has improved ETS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values at all thresholds </a:t>
            </a:r>
            <a:br>
              <a:rPr lang="en-US" dirty="0" smtClean="0">
                <a:latin typeface="Arial"/>
                <a:cs typeface="Arial"/>
              </a:rPr>
            </a:b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95655" y="1175916"/>
            <a:ext cx="58371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ETS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49127" y="1750990"/>
            <a:ext cx="261408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Spring 2019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0115" y="1752749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33091" y="1735872"/>
            <a:ext cx="9891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v16−v15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4467" y="2661483"/>
            <a:ext cx="107984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Blue =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Better</a:t>
            </a:r>
          </a:p>
          <a:p>
            <a:pPr algn="ctr"/>
            <a:endParaRPr lang="en-US" sz="1600" b="1" dirty="0" smtClean="0"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Orange =</a:t>
            </a:r>
            <a:b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Worse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4"/>
          <a:stretch/>
        </p:blipFill>
        <p:spPr>
          <a:xfrm>
            <a:off x="1686117" y="4624064"/>
            <a:ext cx="8306760" cy="5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8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 descr="ets_valid12Z_APCP_24_A24_all_fhrmean_G211 (1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6"/>
          <a:stretch/>
        </p:blipFill>
        <p:spPr>
          <a:xfrm>
            <a:off x="164628" y="990120"/>
            <a:ext cx="8306760" cy="36339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95655" y="1175916"/>
            <a:ext cx="58371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ETS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26135" y="1750990"/>
            <a:ext cx="26366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Summer 2019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7354" y="1740200"/>
            <a:ext cx="343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has improved ETS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values at lower thresholds 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115" y="1752749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33091" y="1735872"/>
            <a:ext cx="9891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v16−v15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4467" y="2661483"/>
            <a:ext cx="107984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Blue =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Better</a:t>
            </a:r>
          </a:p>
          <a:p>
            <a:pPr algn="ctr"/>
            <a:endParaRPr lang="en-US" sz="1600" b="1" dirty="0" smtClean="0"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Orange =</a:t>
            </a:r>
            <a:b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Worse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4"/>
          <a:stretch/>
        </p:blipFill>
        <p:spPr>
          <a:xfrm>
            <a:off x="1686117" y="4624064"/>
            <a:ext cx="8306760" cy="519436"/>
          </a:xfrm>
          <a:prstGeom prst="rect">
            <a:avLst/>
          </a:prstGeom>
        </p:spPr>
      </p:pic>
      <p:pic>
        <p:nvPicPr>
          <p:cNvPr id="23" name="Picture 22" descr="ets_valid12Z_APCP_24_A24_all_fhrmean_G211 (1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4"/>
          <a:stretch/>
        </p:blipFill>
        <p:spPr>
          <a:xfrm>
            <a:off x="1686117" y="4624064"/>
            <a:ext cx="8306760" cy="5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8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6"/>
          <a:stretch/>
        </p:blipFill>
        <p:spPr>
          <a:xfrm>
            <a:off x="164628" y="990120"/>
            <a:ext cx="8306760" cy="36339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95655" y="1175916"/>
            <a:ext cx="58371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ETS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33079" y="1750990"/>
            <a:ext cx="235765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Fall 2019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7354" y="1740200"/>
            <a:ext cx="343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has improved ETS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values at lower thresholds 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115" y="1752749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33091" y="1735872"/>
            <a:ext cx="9891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v16−v15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4467" y="2661483"/>
            <a:ext cx="107984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Blue =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Better</a:t>
            </a:r>
          </a:p>
          <a:p>
            <a:pPr algn="ctr"/>
            <a:endParaRPr lang="en-US" sz="1600" b="1" dirty="0" smtClean="0"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Orange =</a:t>
            </a:r>
            <a:b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Worse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2" name="Picture 21" descr="ets_valid12Z_APCP_24_A24_all_fhrmean_G211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4"/>
          <a:stretch/>
        </p:blipFill>
        <p:spPr>
          <a:xfrm>
            <a:off x="1686117" y="4624064"/>
            <a:ext cx="8306760" cy="5194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4"/>
          <a:stretch/>
        </p:blipFill>
        <p:spPr>
          <a:xfrm>
            <a:off x="1686117" y="4624064"/>
            <a:ext cx="8306760" cy="5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6"/>
          <a:stretch/>
        </p:blipFill>
        <p:spPr>
          <a:xfrm>
            <a:off x="164628" y="990120"/>
            <a:ext cx="8306760" cy="363394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95655" y="1175916"/>
            <a:ext cx="58371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ETS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70526" y="1750990"/>
            <a:ext cx="32268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Winter/Spring 2020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7354" y="1740200"/>
            <a:ext cx="343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has improved ETS</a:t>
            </a:r>
          </a:p>
          <a:p>
            <a:r>
              <a:rPr lang="en-US" dirty="0">
                <a:latin typeface="Arial"/>
                <a:cs typeface="Arial"/>
              </a:rPr>
              <a:t>v</a:t>
            </a:r>
            <a:r>
              <a:rPr lang="en-US" dirty="0" smtClean="0">
                <a:latin typeface="Arial"/>
                <a:cs typeface="Arial"/>
              </a:rPr>
              <a:t>alues at </a:t>
            </a:r>
            <a:r>
              <a:rPr lang="en-US" dirty="0">
                <a:latin typeface="Arial"/>
                <a:cs typeface="Arial"/>
              </a:rPr>
              <a:t>lower thresholds 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537136" y="1740200"/>
            <a:ext cx="0" cy="2671379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0115" y="1752749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33091" y="1735872"/>
            <a:ext cx="98917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v16−v15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4467" y="2661483"/>
            <a:ext cx="107984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Blue =</a:t>
            </a:r>
          </a:p>
          <a:p>
            <a:pPr algn="ctr"/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Better</a:t>
            </a:r>
          </a:p>
          <a:p>
            <a:pPr algn="ctr"/>
            <a:endParaRPr lang="en-US" sz="1600" b="1" dirty="0" smtClean="0">
              <a:latin typeface="Arial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Orange =</a:t>
            </a:r>
            <a:b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Worse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4"/>
          <a:stretch/>
        </p:blipFill>
        <p:spPr>
          <a:xfrm>
            <a:off x="1686117" y="4624064"/>
            <a:ext cx="8306760" cy="5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4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" y="990120"/>
            <a:ext cx="4153380" cy="4153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93" y="990120"/>
            <a:ext cx="4153380" cy="41533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6336" y="1606514"/>
            <a:ext cx="355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has better ETS values than </a:t>
            </a:r>
            <a:r>
              <a:rPr lang="en-US" b="1" dirty="0" smtClean="0">
                <a:latin typeface="Arial"/>
                <a:cs typeface="Arial"/>
              </a:rPr>
              <a:t>GFSv15 </a:t>
            </a:r>
            <a:r>
              <a:rPr lang="en-US" dirty="0" smtClean="0">
                <a:latin typeface="Arial"/>
                <a:cs typeface="Arial"/>
              </a:rPr>
              <a:t>at all lead times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0836" y="4235864"/>
            <a:ext cx="3963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has a stat. sig. higher bias than </a:t>
            </a:r>
            <a:r>
              <a:rPr lang="en-US" b="1" dirty="0" smtClean="0">
                <a:latin typeface="Arial"/>
                <a:cs typeface="Arial"/>
              </a:rPr>
              <a:t>GFSv15 </a:t>
            </a:r>
            <a:r>
              <a:rPr lang="en-US" dirty="0" smtClean="0">
                <a:latin typeface="Arial"/>
                <a:cs typeface="Arial"/>
              </a:rPr>
              <a:t>at longer lead times</a:t>
            </a: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130157" y="2266263"/>
            <a:ext cx="3520440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1896" y="1330758"/>
            <a:ext cx="58371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ETS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3148" y="1335369"/>
            <a:ext cx="618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Bias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760" y="956401"/>
            <a:ext cx="317015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Winter/Spring 2020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4307" y="961698"/>
            <a:ext cx="317015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Winter/Spring 2020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07158" y="1330758"/>
            <a:ext cx="7777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25mm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78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8" y="990120"/>
            <a:ext cx="8306760" cy="41533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75335" y="1175916"/>
            <a:ext cx="618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Bias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0423" y="1750990"/>
            <a:ext cx="31701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Winter/Spring 2020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0026" y="3471673"/>
            <a:ext cx="3031734" cy="784830"/>
          </a:xfrm>
          <a:prstGeom prst="rect">
            <a:avLst/>
          </a:prstGeom>
          <a:solidFill>
            <a:srgbClr val="D0D8E8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latin typeface="Arial"/>
                <a:cs typeface="Arial"/>
              </a:rPr>
              <a:t> had a higher bias than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 at larger thresholds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and at longer lead times</a:t>
            </a:r>
            <a:endParaRPr lang="en-US" sz="15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115" y="1752749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3281" y="1735872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77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8" y="990120"/>
            <a:ext cx="8306760" cy="4153380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5828632" y="4057583"/>
            <a:ext cx="1590842" cy="320842"/>
          </a:xfrm>
          <a:prstGeom prst="leftArrow">
            <a:avLst>
              <a:gd name="adj1" fmla="val 27252"/>
              <a:gd name="adj2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75335" y="1175916"/>
            <a:ext cx="618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Bias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6135" y="1750990"/>
            <a:ext cx="26366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Summer 2019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0026" y="3471673"/>
            <a:ext cx="3031734" cy="553998"/>
          </a:xfrm>
          <a:prstGeom prst="rect">
            <a:avLst/>
          </a:prstGeom>
          <a:solidFill>
            <a:srgbClr val="D0D8E8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had a </a:t>
            </a:r>
            <a:r>
              <a:rPr lang="en-US" sz="1500" dirty="0" smtClean="0">
                <a:latin typeface="Arial"/>
                <a:cs typeface="Arial"/>
              </a:rPr>
              <a:t>drier</a:t>
            </a:r>
            <a:r>
              <a:rPr lang="en-US" sz="1500" dirty="0" smtClean="0">
                <a:latin typeface="Arial"/>
                <a:cs typeface="Arial"/>
              </a:rPr>
              <a:t> </a:t>
            </a:r>
            <a:r>
              <a:rPr lang="en-US" sz="1500" dirty="0">
                <a:latin typeface="Arial"/>
                <a:cs typeface="Arial"/>
              </a:rPr>
              <a:t>bias </a:t>
            </a:r>
            <a:r>
              <a:rPr lang="en-US" sz="1500" dirty="0" smtClean="0">
                <a:latin typeface="Arial"/>
                <a:cs typeface="Arial"/>
              </a:rPr>
              <a:t>at </a:t>
            </a:r>
            <a:r>
              <a:rPr lang="en-US" sz="1500" dirty="0">
                <a:latin typeface="Arial"/>
                <a:cs typeface="Arial"/>
              </a:rPr>
              <a:t>smaller </a:t>
            </a:r>
            <a:r>
              <a:rPr lang="en-US" sz="1500" dirty="0">
                <a:solidFill>
                  <a:srgbClr val="000000"/>
                </a:solidFill>
                <a:latin typeface="Arial"/>
                <a:cs typeface="Arial"/>
              </a:rPr>
              <a:t>thresholds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than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  <a:cs typeface="Arial"/>
              </a:rPr>
              <a:t> GFSv15 </a:t>
            </a:r>
            <a:endParaRPr lang="en-US" sz="15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115" y="1752749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3281" y="1735872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26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QPF Equitable Threat Scores &amp;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8" y="990120"/>
            <a:ext cx="8306760" cy="4153380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5828632" y="4057583"/>
            <a:ext cx="1590842" cy="320842"/>
          </a:xfrm>
          <a:prstGeom prst="leftArrow">
            <a:avLst>
              <a:gd name="adj1" fmla="val 27252"/>
              <a:gd name="adj2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75335" y="1175916"/>
            <a:ext cx="618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Bias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6135" y="1750990"/>
            <a:ext cx="264798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Summer 2018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24-h QPF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0026" y="3471673"/>
            <a:ext cx="3031734" cy="553998"/>
          </a:xfrm>
          <a:prstGeom prst="rect">
            <a:avLst/>
          </a:prstGeom>
          <a:solidFill>
            <a:srgbClr val="D0D8E8">
              <a:alpha val="6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had a </a:t>
            </a:r>
            <a:r>
              <a:rPr lang="en-US" sz="1500" dirty="0" smtClean="0">
                <a:latin typeface="Arial"/>
                <a:cs typeface="Arial"/>
              </a:rPr>
              <a:t>drier </a:t>
            </a:r>
            <a:r>
              <a:rPr lang="en-US" sz="1500" dirty="0">
                <a:latin typeface="Arial"/>
                <a:cs typeface="Arial"/>
              </a:rPr>
              <a:t>bias </a:t>
            </a:r>
            <a:r>
              <a:rPr lang="en-US" sz="1500" dirty="0" smtClean="0">
                <a:latin typeface="Arial"/>
                <a:cs typeface="Arial"/>
              </a:rPr>
              <a:t>at </a:t>
            </a:r>
            <a:r>
              <a:rPr lang="en-US" sz="1500" dirty="0">
                <a:latin typeface="Arial"/>
                <a:cs typeface="Arial"/>
              </a:rPr>
              <a:t>smaller </a:t>
            </a:r>
            <a:r>
              <a:rPr lang="en-US" sz="1500" dirty="0">
                <a:solidFill>
                  <a:srgbClr val="000000"/>
                </a:solidFill>
                <a:latin typeface="Arial"/>
                <a:cs typeface="Arial"/>
              </a:rPr>
              <a:t>thresholds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than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  <a:cs typeface="Arial"/>
              </a:rPr>
              <a:t> GFSv15 </a:t>
            </a:r>
            <a:endParaRPr lang="en-US" sz="15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115" y="1752749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53281" y="1735872"/>
            <a:ext cx="94879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98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Quick Facts about GFSv16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Google Shape;207;p17">
            <a:extLst>
              <a:ext uri="{FF2B5EF4-FFF2-40B4-BE49-F238E27FC236}">
                <a16:creationId xmlns:a16="http://schemas.microsoft.com/office/drawing/2014/main" xmlns="" id="{DD844BF3-429C-604A-8FBA-264AD0B19391}"/>
              </a:ext>
            </a:extLst>
          </p:cNvPr>
          <p:cNvSpPr txBox="1">
            <a:spLocks/>
          </p:cNvSpPr>
          <p:nvPr/>
        </p:nvSpPr>
        <p:spPr>
          <a:xfrm>
            <a:off x="165894" y="1148983"/>
            <a:ext cx="4760913" cy="3745582"/>
          </a:xfrm>
          <a:prstGeom prst="rect">
            <a:avLst/>
          </a:prstGeom>
          <a:ln w="19050" cap="flat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lIns="68569" tIns="34275" rIns="68569" bIns="34275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5"/>
              </a:spcBef>
              <a:buSzPts val="2800"/>
              <a:buFont typeface="Lucida Grande"/>
              <a:buNone/>
            </a:pPr>
            <a:r>
              <a:rPr lang="en-US" sz="1400" b="1" dirty="0">
                <a:latin typeface="Arial" charset="0"/>
                <a:cs typeface="Arial" charset="0"/>
              </a:rPr>
              <a:t>Model resolution: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Increased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vertical resolution from 64 to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127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layers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 and model top raised from 54 km to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80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km</a:t>
            </a:r>
          </a:p>
          <a:p>
            <a:pPr marL="0" lvl="1" indent="0">
              <a:spcBef>
                <a:spcPts val="225"/>
              </a:spcBef>
              <a:buSzPts val="1800"/>
              <a:buNone/>
            </a:pP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lvl="1" indent="0">
              <a:spcBef>
                <a:spcPts val="225"/>
              </a:spcBef>
              <a:buSzPts val="1800"/>
              <a:buNone/>
            </a:pPr>
            <a:r>
              <a:rPr lang="en-US" sz="1400" b="1" dirty="0" smtClean="0">
                <a:latin typeface="Arial" charset="0"/>
                <a:cs typeface="Arial" charset="0"/>
              </a:rPr>
              <a:t>Physics updates: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PBL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/turbulence: K-EDMF =&gt;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sa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-TKE-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EDMF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Orographic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Gravity Wave Drag: =&gt; </a:t>
            </a: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Orographic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+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non-orographic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GWDs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Radiation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Updates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to cloud-overlap </a:t>
            </a: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assumptions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Microphysics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: Improvements to GFDL </a:t>
            </a: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MP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endParaRPr lang="en-US" sz="1400" b="1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0" lvl="1" indent="0">
              <a:spcBef>
                <a:spcPts val="225"/>
              </a:spcBef>
              <a:buSzPts val="1800"/>
              <a:buNone/>
            </a:pPr>
            <a:r>
              <a:rPr lang="en-US" sz="1400" b="1" dirty="0">
                <a:latin typeface="Arial" charset="0"/>
                <a:cs typeface="Arial" charset="0"/>
              </a:rPr>
              <a:t>Coupling to </a:t>
            </a:r>
            <a:r>
              <a:rPr lang="en-US" sz="1400" b="1" dirty="0" smtClean="0">
                <a:latin typeface="Arial" charset="0"/>
                <a:cs typeface="Arial" charset="0"/>
              </a:rPr>
              <a:t>Wave</a:t>
            </a: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One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-way coupling of atmospheric model with 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Global Wave Model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(GWM) </a:t>
            </a:r>
          </a:p>
          <a:p>
            <a:pPr marL="285750" lvl="1">
              <a:spcBef>
                <a:spcPts val="225"/>
              </a:spcBef>
              <a:buSzPts val="1800"/>
              <a:buFont typeface="Lucida Grande"/>
              <a:buNone/>
            </a:pP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16" name="Google Shape;210;p17">
            <a:extLst>
              <a:ext uri="{FF2B5EF4-FFF2-40B4-BE49-F238E27FC236}">
                <a16:creationId xmlns:a16="http://schemas.microsoft.com/office/drawing/2014/main" xmlns="" id="{3A27A912-92AA-0741-9B2A-599CB9C63E4F}"/>
              </a:ext>
            </a:extLst>
          </p:cNvPr>
          <p:cNvSpPr txBox="1">
            <a:spLocks/>
          </p:cNvSpPr>
          <p:nvPr/>
        </p:nvSpPr>
        <p:spPr>
          <a:xfrm>
            <a:off x="5077810" y="1148983"/>
            <a:ext cx="3902764" cy="3745582"/>
          </a:xfrm>
          <a:prstGeom prst="rect">
            <a:avLst/>
          </a:prstGeom>
          <a:ln w="19050" cap="flat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vert="horz" lIns="68569" tIns="34275" rIns="68569" bIns="34275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>
              <a:spcBef>
                <a:spcPts val="225"/>
              </a:spcBef>
              <a:buSzPts val="2800"/>
              <a:buFont typeface="Lucida Grande"/>
              <a:buNone/>
            </a:pPr>
            <a:r>
              <a:rPr lang="en-US" sz="1400" b="1" dirty="0">
                <a:latin typeface="Arial" charset="0"/>
                <a:cs typeface="Arial" charset="0"/>
              </a:rPr>
              <a:t>Major Data Assimilation Upgrades</a:t>
            </a:r>
            <a:r>
              <a:rPr lang="en-US" sz="1400" b="1" dirty="0" smtClean="0">
                <a:latin typeface="Arial" charset="0"/>
                <a:cs typeface="Arial" charset="0"/>
              </a:rPr>
              <a:t>:</a:t>
            </a:r>
            <a:endParaRPr lang="en-US" sz="1400" b="1" dirty="0">
              <a:latin typeface="Arial" charset="0"/>
              <a:cs typeface="Arial" charset="0"/>
            </a:endParaRP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Local Ensemble Kalman Filter 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LETKF</a:t>
            </a: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)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4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-Dimensional Incremental Analysis Update 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4DIAU</a:t>
            </a:r>
            <a:r>
              <a:rPr lang="en-US" sz="1400" dirty="0" smtClean="0">
                <a:latin typeface="Arial" charset="0"/>
                <a:cs typeface="Arial" charset="0"/>
              </a:rPr>
              <a:t>)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endParaRPr lang="en-US" sz="1400" dirty="0">
              <a:latin typeface="Arial" charset="0"/>
              <a:cs typeface="Arial" charset="0"/>
            </a:endParaRP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Height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increments are added, and specific humidity increments are reduced in the stratosphere and </a:t>
            </a: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mesosphere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Improved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Near Surface Sea Temperature (NSST) </a:t>
            </a: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analysis</a:t>
            </a: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285750" lvl="1">
              <a:spcBef>
                <a:spcPts val="225"/>
              </a:spcBef>
              <a:buSzPts val="1800"/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Land 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Data Assimilation (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GLDAS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) for spinning up soil moisture</a:t>
            </a:r>
          </a:p>
        </p:txBody>
      </p:sp>
    </p:spTree>
    <p:extLst>
      <p:ext uri="{BB962C8B-B14F-4D97-AF65-F5344CB8AC3E}">
        <p14:creationId xmlns:p14="http://schemas.microsoft.com/office/powerpoint/2010/main" val="133905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C3AD478-EB9C-E64F-A9A6-DF57C91D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9" y="1324966"/>
            <a:ext cx="3911608" cy="39116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286" y="990120"/>
            <a:ext cx="912396" cy="372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GFSv16: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Low Height and Cold Bias?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062A303-7963-9646-9EB1-CA8F4DBFD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697" y="1324966"/>
            <a:ext cx="3911608" cy="39116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352778" y="990120"/>
            <a:ext cx="9821334" cy="369332"/>
          </a:xfrm>
          <a:prstGeom prst="rect">
            <a:avLst/>
          </a:prstGeom>
          <a:noFill/>
          <a:effectLst>
            <a:glow rad="139700">
              <a:srgbClr val="FFFF00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GFSv15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has </a:t>
            </a:r>
            <a:r>
              <a:rPr lang="en-US" dirty="0" smtClean="0">
                <a:latin typeface="Arial"/>
                <a:cs typeface="Arial"/>
              </a:rPr>
              <a:t>a known </a:t>
            </a:r>
            <a:r>
              <a:rPr lang="en-US" u="sng" dirty="0" smtClean="0">
                <a:latin typeface="Arial"/>
                <a:cs typeface="Arial"/>
              </a:rPr>
              <a:t>low </a:t>
            </a:r>
            <a:r>
              <a:rPr lang="en-US" u="sng" dirty="0" smtClean="0">
                <a:latin typeface="Arial"/>
                <a:cs typeface="Arial"/>
              </a:rPr>
              <a:t>height and low-</a:t>
            </a:r>
            <a:r>
              <a:rPr lang="en-US" u="sng" dirty="0" smtClean="0">
                <a:latin typeface="Arial"/>
                <a:cs typeface="Arial"/>
              </a:rPr>
              <a:t>level </a:t>
            </a:r>
            <a:r>
              <a:rPr lang="en-US" u="sng" dirty="0" smtClean="0">
                <a:latin typeface="Arial"/>
                <a:cs typeface="Arial"/>
              </a:rPr>
              <a:t>cold bias</a:t>
            </a:r>
            <a:r>
              <a:rPr lang="en-US" dirty="0" smtClean="0">
                <a:latin typeface="Arial"/>
                <a:cs typeface="Arial"/>
              </a:rPr>
              <a:t> that gets worse with lead time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08881" y="2574536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GFSv15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8881" y="1910585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44895" y="2759864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GFSv15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4895" y="1978319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59513" y="2759864"/>
            <a:ext cx="800661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850T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Bias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1579" y="3429180"/>
            <a:ext cx="137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GFSv15 − GFSv14</a:t>
            </a:r>
            <a:endParaRPr lang="en-US" sz="1000" b="1" dirty="0">
              <a:effectLst>
                <a:glow rad="1397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1272" y="3435226"/>
            <a:ext cx="137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GFSv15 − GFSv14</a:t>
            </a:r>
            <a:endParaRPr lang="en-US" sz="1000" b="1" dirty="0">
              <a:effectLst>
                <a:glow rad="1397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84889" y="1363082"/>
            <a:ext cx="2649789" cy="338554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NH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Winter 2018/2019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59756" y="1363082"/>
            <a:ext cx="2649789" cy="338554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NH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Winter 2018/2019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896856" y="1984243"/>
            <a:ext cx="3225627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831291" y="2503531"/>
            <a:ext cx="3225627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43892" y="2744520"/>
            <a:ext cx="80066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500Z</a:t>
            </a:r>
          </a:p>
          <a:p>
            <a:r>
              <a:rPr lang="en-US" b="1" dirty="0" smtClean="0">
                <a:latin typeface="Arial"/>
                <a:cs typeface="Arial"/>
              </a:rPr>
              <a:t>Bias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05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ias_valid00Z_HGT_P500_fhrmean_G002NH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5" y="1383873"/>
            <a:ext cx="3796257" cy="379625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60286" y="990120"/>
            <a:ext cx="912396" cy="372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97" y="1396082"/>
            <a:ext cx="3796257" cy="37962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GFSv16: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Low Height and Cold Bias?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3892" y="2744520"/>
            <a:ext cx="80066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500Z</a:t>
            </a:r>
          </a:p>
          <a:p>
            <a:r>
              <a:rPr lang="en-US" b="1" dirty="0" smtClean="0">
                <a:latin typeface="Arial"/>
                <a:cs typeface="Arial"/>
              </a:rPr>
              <a:t>Bias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9513" y="2759864"/>
            <a:ext cx="800661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850T</a:t>
            </a:r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Bias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84889" y="1363082"/>
            <a:ext cx="2649789" cy="338554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NH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Winter/Spring 2020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59756" y="1363082"/>
            <a:ext cx="2649789" cy="338554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NH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Winter/Spring 2020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1005" y="1868429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31005" y="2488075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GFSv15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95961" y="1782959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95961" y="2365975"/>
            <a:ext cx="10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GFSv15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896856" y="2320146"/>
            <a:ext cx="3225627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-352778" y="990120"/>
            <a:ext cx="982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GFSv15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has </a:t>
            </a:r>
            <a:r>
              <a:rPr lang="en-US" dirty="0" smtClean="0">
                <a:latin typeface="Arial"/>
                <a:cs typeface="Arial"/>
              </a:rPr>
              <a:t>a known </a:t>
            </a:r>
            <a:r>
              <a:rPr lang="en-US" u="sng" dirty="0" smtClean="0">
                <a:latin typeface="Arial"/>
                <a:cs typeface="Arial"/>
              </a:rPr>
              <a:t>low </a:t>
            </a:r>
            <a:r>
              <a:rPr lang="en-US" u="sng" dirty="0" smtClean="0">
                <a:latin typeface="Arial"/>
                <a:cs typeface="Arial"/>
              </a:rPr>
              <a:t>height and low-</a:t>
            </a:r>
            <a:r>
              <a:rPr lang="en-US" u="sng" dirty="0" smtClean="0">
                <a:latin typeface="Arial"/>
                <a:cs typeface="Arial"/>
              </a:rPr>
              <a:t>level </a:t>
            </a:r>
            <a:r>
              <a:rPr lang="en-US" u="sng" dirty="0" smtClean="0">
                <a:latin typeface="Arial"/>
                <a:cs typeface="Arial"/>
              </a:rPr>
              <a:t>cold bias</a:t>
            </a:r>
            <a:r>
              <a:rPr lang="en-US" dirty="0" smtClean="0">
                <a:latin typeface="Arial"/>
                <a:cs typeface="Arial"/>
              </a:rPr>
              <a:t> that gets worse with lead time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16599" y="3910546"/>
            <a:ext cx="204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has a high height bias that gets worse </a:t>
            </a:r>
            <a:r>
              <a:rPr lang="en-US" sz="1600" dirty="0" smtClean="0">
                <a:latin typeface="Arial"/>
                <a:cs typeface="Arial"/>
              </a:rPr>
              <a:t>with lead time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61655" y="3871827"/>
            <a:ext cx="1998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has a negligible cold bias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at all lead times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1579" y="3429180"/>
            <a:ext cx="137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GFSv16 − GFSv15</a:t>
            </a:r>
            <a:endParaRPr lang="en-US" sz="1000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71272" y="3435226"/>
            <a:ext cx="137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GFSv16 − GFSv15</a:t>
            </a:r>
            <a:endParaRPr lang="en-US" sz="1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28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GFSv16: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Low Height and Cold Bias?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4" y="972923"/>
            <a:ext cx="8341153" cy="417057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76556" y="1556917"/>
            <a:ext cx="10263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1067" y="1558676"/>
            <a:ext cx="10545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46756" y="953918"/>
            <a:ext cx="3730244" cy="584776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Vertical Profile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Temp. Bias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NH </a:t>
            </a:r>
            <a:r>
              <a:rPr lang="mr-IN" sz="1600" b="1" dirty="0" smtClean="0">
                <a:latin typeface="Arial"/>
                <a:cs typeface="Arial"/>
              </a:rPr>
              <a:t>–</a:t>
            </a:r>
            <a:r>
              <a:rPr lang="en-US" sz="1600" b="1" dirty="0" smtClean="0">
                <a:latin typeface="Arial"/>
                <a:cs typeface="Arial"/>
              </a:rPr>
              <a:t> Winter/Spring 2020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60111" y="2071836"/>
            <a:ext cx="2118443" cy="1477328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reduced the jet-level and low-level cold bias, but has a mid-level warm bias that increases with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forecast lead time 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86000" y="2100058"/>
            <a:ext cx="2041161" cy="1246495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Arial"/>
                <a:cs typeface="Arial"/>
              </a:rPr>
              <a:t>GFSv15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a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jet-level and low-</a:t>
            </a:r>
          </a:p>
          <a:p>
            <a:pPr algn="ctr"/>
            <a:r>
              <a:rPr lang="en-US" sz="1500" dirty="0" smtClean="0">
                <a:latin typeface="Arial"/>
                <a:cs typeface="Arial"/>
              </a:rPr>
              <a:t>level cold bias that increase with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forecast lead time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15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Temperature </a:t>
            </a:r>
            <a:r>
              <a:rPr lang="en-US" sz="2600" b="1" u="sng" dirty="0" smtClean="0">
                <a:solidFill>
                  <a:schemeClr val="bg1"/>
                </a:solidFill>
                <a:latin typeface="Arial"/>
                <a:cs typeface="Arial"/>
              </a:rPr>
              <a:t>RMSE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and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rmse_init00Z_TMP_Z2_fhrmean_G104WE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" y="997656"/>
            <a:ext cx="4145844" cy="4145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43" y="997656"/>
            <a:ext cx="4145844" cy="41458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032" y="1945046"/>
            <a:ext cx="7774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RMSE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8922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433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Winter/Spr. 2020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1953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Western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Winter/Spr. 2020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653" y="3178231"/>
            <a:ext cx="370228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lower RMSE at longer leads 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1206" y="3180072"/>
            <a:ext cx="370228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lower RMSE at longer leads 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66" y="996001"/>
            <a:ext cx="812242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00Z</a:t>
            </a:r>
          </a:p>
          <a:p>
            <a:r>
              <a:rPr lang="en-US" sz="1600" b="1" dirty="0" smtClean="0">
                <a:latin typeface="Arial"/>
                <a:cs typeface="Arial"/>
              </a:rPr>
              <a:t>cycles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41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Temperature RMSE and </a:t>
            </a:r>
            <a:r>
              <a:rPr lang="en-US" sz="2600" b="1" u="sng" dirty="0" smtClean="0">
                <a:solidFill>
                  <a:schemeClr val="bg1"/>
                </a:solidFill>
                <a:latin typeface="Arial"/>
                <a:cs typeface="Arial"/>
              </a:rPr>
              <a:t>Bias</a:t>
            </a:r>
            <a:endParaRPr lang="en-US" sz="2600" b="1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" y="997656"/>
            <a:ext cx="4145844" cy="4145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43" y="997656"/>
            <a:ext cx="4145844" cy="41458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732" y="1945046"/>
            <a:ext cx="618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Bias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Winter/Spr. 2020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8079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5989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1953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Western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Winter/Spr. 2020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653" y="3178231"/>
            <a:ext cx="3060960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less of a cold bias at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longer lead times 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1206" y="3180072"/>
            <a:ext cx="284709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less of a cold bias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at longer lead times 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endParaRPr lang="en-US" sz="1500" b="1" dirty="0">
              <a:latin typeface="Arial"/>
              <a:cs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79208" y="1783924"/>
            <a:ext cx="3523459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75317" y="1625880"/>
            <a:ext cx="3523459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07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Temperature </a:t>
            </a:r>
            <a:r>
              <a:rPr lang="en-US" sz="2600" b="1" u="sng" dirty="0" smtClean="0">
                <a:solidFill>
                  <a:schemeClr val="bg1"/>
                </a:solidFill>
                <a:latin typeface="Arial"/>
                <a:cs typeface="Arial"/>
              </a:rPr>
              <a:t>RMSE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and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" y="997656"/>
            <a:ext cx="4145844" cy="4145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43" y="997656"/>
            <a:ext cx="4145844" cy="41458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032" y="1945046"/>
            <a:ext cx="7774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RMSE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8922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433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Summer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1953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Western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Summer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7508" y="4321231"/>
            <a:ext cx="235473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lower </a:t>
            </a:r>
          </a:p>
          <a:p>
            <a:r>
              <a:rPr lang="en-US" sz="1500" dirty="0" smtClean="0">
                <a:latin typeface="Arial"/>
                <a:cs typeface="Arial"/>
              </a:rPr>
              <a:t>RMSE at most lead times 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7180" y="4321231"/>
            <a:ext cx="235473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higher </a:t>
            </a:r>
          </a:p>
          <a:p>
            <a:r>
              <a:rPr lang="en-US" sz="1500" dirty="0" smtClean="0">
                <a:latin typeface="Arial"/>
                <a:cs typeface="Arial"/>
              </a:rPr>
              <a:t>RMSE at most lead times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12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Temperature RMSE and </a:t>
            </a:r>
            <a:r>
              <a:rPr lang="en-US" sz="2600" b="1" u="sng" dirty="0" smtClean="0">
                <a:solidFill>
                  <a:schemeClr val="bg1"/>
                </a:solidFill>
                <a:latin typeface="Arial"/>
                <a:cs typeface="Arial"/>
              </a:rPr>
              <a:t>Bias</a:t>
            </a:r>
            <a:endParaRPr lang="en-US" sz="2600" b="1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" y="997656"/>
            <a:ext cx="4145844" cy="4145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43" y="997656"/>
            <a:ext cx="4145844" cy="41458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732" y="1945046"/>
            <a:ext cx="618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Bias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Summer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1953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Western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653" y="3178231"/>
            <a:ext cx="2974830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is colder than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br>
              <a:rPr lang="en-US" sz="1500" b="1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at almost all lead times 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8922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9433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879208" y="2291920"/>
            <a:ext cx="3523459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75317" y="1964544"/>
            <a:ext cx="3523459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57180" y="4321231"/>
            <a:ext cx="295379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a larger </a:t>
            </a:r>
          </a:p>
          <a:p>
            <a:r>
              <a:rPr lang="en-US" sz="1500" dirty="0">
                <a:latin typeface="Arial"/>
                <a:cs typeface="Arial"/>
              </a:rPr>
              <a:t>c</a:t>
            </a:r>
            <a:r>
              <a:rPr lang="en-US" sz="1500" dirty="0" smtClean="0">
                <a:latin typeface="Arial"/>
                <a:cs typeface="Arial"/>
              </a:rPr>
              <a:t>old bias at almost all lead times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38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Dew Point </a:t>
            </a:r>
            <a:r>
              <a:rPr lang="en-US" sz="2600" b="1" u="sng" dirty="0" smtClean="0">
                <a:solidFill>
                  <a:schemeClr val="bg1"/>
                </a:solidFill>
                <a:latin typeface="Arial"/>
                <a:cs typeface="Arial"/>
              </a:rPr>
              <a:t>RMSE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and Bias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" y="997656"/>
            <a:ext cx="4145844" cy="4145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43" y="997656"/>
            <a:ext cx="4145844" cy="41458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033" y="1945046"/>
            <a:ext cx="7774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RMSE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Summer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1953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Western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8922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9433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08" y="4321231"/>
            <a:ext cx="2130342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higher</a:t>
            </a:r>
          </a:p>
          <a:p>
            <a:r>
              <a:rPr lang="en-US" sz="1500" dirty="0" smtClean="0">
                <a:latin typeface="Arial"/>
                <a:cs typeface="Arial"/>
              </a:rPr>
              <a:t>RMSE at all lead times 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7180" y="4321231"/>
            <a:ext cx="368105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higher RMSE at shorter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lead times and lower at longer lead times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62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Dew Point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RMSE and </a:t>
            </a:r>
            <a:r>
              <a:rPr lang="en-US" sz="2600" b="1" u="sng" dirty="0" smtClean="0">
                <a:solidFill>
                  <a:schemeClr val="bg1"/>
                </a:solidFill>
                <a:latin typeface="Arial"/>
                <a:cs typeface="Arial"/>
              </a:rPr>
              <a:t>Bias</a:t>
            </a:r>
            <a:endParaRPr lang="en-US" sz="2600" b="1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0" y="997656"/>
            <a:ext cx="4145844" cy="4145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43" y="997656"/>
            <a:ext cx="4145844" cy="41458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9732" y="1945046"/>
            <a:ext cx="618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Bias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Summer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1953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Western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2019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8653" y="3178231"/>
            <a:ext cx="3488605" cy="5116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a larger dry bias that gets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smaller at longer lead times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8922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9433" y="2392799"/>
            <a:ext cx="948797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GFSv15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075317" y="2232653"/>
            <a:ext cx="3523459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25997" y="3178231"/>
            <a:ext cx="3734409" cy="51167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is drier than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, with a dry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bias that </a:t>
            </a:r>
            <a:r>
              <a:rPr lang="en-US" sz="1500" dirty="0">
                <a:latin typeface="Arial"/>
                <a:cs typeface="Arial"/>
              </a:rPr>
              <a:t>gets </a:t>
            </a:r>
            <a:r>
              <a:rPr lang="en-US" sz="1500" dirty="0" smtClean="0">
                <a:latin typeface="Arial"/>
                <a:cs typeface="Arial"/>
              </a:rPr>
              <a:t>smaller at </a:t>
            </a:r>
            <a:r>
              <a:rPr lang="en-US" sz="1500" dirty="0">
                <a:latin typeface="Arial"/>
                <a:cs typeface="Arial"/>
              </a:rPr>
              <a:t>longer lead times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22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Dew Point (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ean values)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1" y="985300"/>
            <a:ext cx="8316399" cy="41581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5922" y="1574355"/>
            <a:ext cx="165994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</a:t>
            </a:r>
          </a:p>
          <a:p>
            <a:r>
              <a:rPr lang="en-US" b="1" dirty="0" smtClean="0"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91286" y="1627081"/>
            <a:ext cx="3082321" cy="553998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Western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2019 (F000)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0556" y="3488677"/>
            <a:ext cx="436391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has lower 2-m dew points than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 and </a:t>
            </a:r>
            <a:r>
              <a:rPr lang="en-US" sz="1500" b="1" dirty="0" smtClean="0">
                <a:solidFill>
                  <a:srgbClr val="7F7F7F"/>
                </a:solidFill>
                <a:latin typeface="Arial"/>
                <a:cs typeface="Arial"/>
              </a:rPr>
              <a:t>observations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during peak summer</a:t>
            </a:r>
            <a:endParaRPr lang="en-US" sz="1500" dirty="0" smtClean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4145" y="3963230"/>
            <a:ext cx="2911634" cy="5539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and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 were close to </a:t>
            </a:r>
            <a:r>
              <a:rPr lang="en-US" sz="1500" b="1" dirty="0" smtClean="0">
                <a:solidFill>
                  <a:srgbClr val="7F7F7F"/>
                </a:solidFill>
                <a:latin typeface="Arial"/>
                <a:cs typeface="Arial"/>
              </a:rPr>
              <a:t>observations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in ~June</a:t>
            </a:r>
            <a:endParaRPr lang="en-US" sz="15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99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108950"/>
            <a:ext cx="9144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3826" lvl="2" indent="-342900">
              <a:spcBef>
                <a:spcPts val="400"/>
              </a:spcBef>
              <a:buFont typeface="Wingdings" charset="2"/>
              <a:buChar char="Ø"/>
            </a:pPr>
            <a:r>
              <a:rPr lang="en-US" sz="2200" dirty="0" smtClean="0">
                <a:latin typeface="Arial"/>
                <a:cs typeface="Arial"/>
              </a:rPr>
              <a:t>GFSv16 Retrospective Stream 0 (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5/5/19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5/31/19</a:t>
            </a:r>
            <a:r>
              <a:rPr lang="en-US" sz="2200" dirty="0" smtClean="0">
                <a:latin typeface="Arial"/>
                <a:cs typeface="Arial"/>
              </a:rPr>
              <a:t>) </a:t>
            </a:r>
            <a:r>
              <a:rPr lang="en-US" sz="2200" dirty="0" smtClean="0">
                <a:latin typeface="Arial"/>
                <a:cs typeface="Arial"/>
                <a:hlinkClick r:id="rId2"/>
              </a:rPr>
              <a:t>[Click here]</a:t>
            </a:r>
            <a:endParaRPr lang="en-US" sz="2200" dirty="0" smtClean="0">
              <a:latin typeface="Arial"/>
              <a:cs typeface="Arial"/>
            </a:endParaRPr>
          </a:p>
          <a:p>
            <a:pPr marL="893826" lvl="2" indent="-342900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latin typeface="Arial"/>
                <a:cs typeface="Arial"/>
              </a:rPr>
              <a:t>GFSv16 Retrospective </a:t>
            </a:r>
            <a:r>
              <a:rPr lang="en-US" sz="2200" dirty="0" smtClean="0">
                <a:latin typeface="Arial"/>
                <a:cs typeface="Arial"/>
              </a:rPr>
              <a:t>Stream 1 (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6/1/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r>
              <a:rPr lang="mr-IN" sz="2200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8/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31/19</a:t>
            </a:r>
            <a:r>
              <a:rPr lang="en-US" sz="2200" dirty="0">
                <a:latin typeface="Arial"/>
                <a:cs typeface="Arial"/>
              </a:rPr>
              <a:t>) </a:t>
            </a:r>
            <a:r>
              <a:rPr lang="en-US" sz="2200" dirty="0" smtClean="0">
                <a:latin typeface="Arial"/>
                <a:cs typeface="Arial"/>
                <a:hlinkClick r:id="rId3"/>
              </a:rPr>
              <a:t>[Click </a:t>
            </a:r>
            <a:r>
              <a:rPr lang="en-US" sz="2200" dirty="0">
                <a:latin typeface="Arial"/>
                <a:cs typeface="Arial"/>
                <a:hlinkClick r:id="rId3"/>
              </a:rPr>
              <a:t>here</a:t>
            </a:r>
            <a:r>
              <a:rPr lang="en-US" sz="2200" dirty="0" smtClean="0">
                <a:latin typeface="Arial"/>
                <a:cs typeface="Arial"/>
                <a:hlinkClick r:id="rId3"/>
              </a:rPr>
              <a:t>]</a:t>
            </a:r>
            <a:endParaRPr lang="en-US" sz="2200" dirty="0" smtClean="0">
              <a:latin typeface="Arial"/>
              <a:cs typeface="Arial"/>
            </a:endParaRPr>
          </a:p>
          <a:p>
            <a:pPr marL="893826" lvl="2" indent="-342900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latin typeface="Arial"/>
                <a:cs typeface="Arial"/>
              </a:rPr>
              <a:t>GFSv16 Retrospective </a:t>
            </a:r>
            <a:r>
              <a:rPr lang="en-US" sz="2200" dirty="0" smtClean="0">
                <a:latin typeface="Arial"/>
                <a:cs typeface="Arial"/>
              </a:rPr>
              <a:t>Stream 2 (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9/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1/19</a:t>
            </a:r>
            <a:r>
              <a:rPr lang="mr-IN" sz="2200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11/30/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r>
              <a:rPr lang="en-US" sz="2200" dirty="0">
                <a:latin typeface="Arial"/>
                <a:cs typeface="Arial"/>
              </a:rPr>
              <a:t>) </a:t>
            </a:r>
            <a:r>
              <a:rPr lang="en-US" sz="2200" dirty="0" smtClean="0">
                <a:latin typeface="Arial"/>
                <a:cs typeface="Arial"/>
                <a:hlinkClick r:id="rId4"/>
              </a:rPr>
              <a:t>[Click here]</a:t>
            </a:r>
            <a:endParaRPr lang="en-US" sz="2200" dirty="0" smtClean="0">
              <a:latin typeface="Arial"/>
              <a:cs typeface="Arial"/>
            </a:endParaRPr>
          </a:p>
          <a:p>
            <a:pPr marL="893826" lvl="2" indent="-342900">
              <a:spcBef>
                <a:spcPts val="400"/>
              </a:spcBef>
              <a:buFont typeface="Wingdings" charset="2"/>
              <a:buChar char="Ø"/>
            </a:pPr>
            <a:r>
              <a:rPr lang="en-US" sz="2200" dirty="0" smtClean="0">
                <a:latin typeface="Arial"/>
                <a:cs typeface="Arial"/>
              </a:rPr>
              <a:t>GFSv16 </a:t>
            </a:r>
            <a:r>
              <a:rPr lang="en-US" sz="2200" dirty="0">
                <a:latin typeface="Arial"/>
                <a:cs typeface="Arial"/>
              </a:rPr>
              <a:t>Retrospective Stream </a:t>
            </a:r>
            <a:r>
              <a:rPr lang="en-US" sz="2200" dirty="0" smtClean="0">
                <a:latin typeface="Arial"/>
                <a:cs typeface="Arial"/>
              </a:rPr>
              <a:t>3 (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12/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1/19</a:t>
            </a:r>
            <a:r>
              <a:rPr lang="mr-IN" sz="2200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/18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20</a:t>
            </a:r>
            <a:r>
              <a:rPr lang="en-US" sz="2200" dirty="0" smtClean="0">
                <a:latin typeface="Arial"/>
                <a:cs typeface="Arial"/>
              </a:rPr>
              <a:t>) </a:t>
            </a:r>
            <a:r>
              <a:rPr lang="en-US" sz="2200" dirty="0" smtClean="0">
                <a:latin typeface="Arial"/>
                <a:cs typeface="Arial"/>
                <a:hlinkClick r:id="rId5"/>
              </a:rPr>
              <a:t>[Click </a:t>
            </a:r>
            <a:r>
              <a:rPr lang="en-US" sz="2200" dirty="0">
                <a:latin typeface="Arial"/>
                <a:cs typeface="Arial"/>
                <a:hlinkClick r:id="rId5"/>
              </a:rPr>
              <a:t>here</a:t>
            </a:r>
            <a:r>
              <a:rPr lang="en-US" sz="2200" dirty="0" smtClean="0">
                <a:latin typeface="Arial"/>
                <a:cs typeface="Arial"/>
                <a:hlinkClick r:id="rId5"/>
              </a:rPr>
              <a:t>]</a:t>
            </a:r>
            <a:endParaRPr lang="en-US" sz="2200" dirty="0" smtClean="0">
              <a:latin typeface="Arial"/>
              <a:cs typeface="Arial"/>
            </a:endParaRPr>
          </a:p>
          <a:p>
            <a:pPr marL="893826" lvl="2" indent="-342900">
              <a:spcBef>
                <a:spcPts val="400"/>
              </a:spcBef>
              <a:buFont typeface="Wingdings" charset="2"/>
              <a:buChar char="Ø"/>
            </a:pPr>
            <a:r>
              <a:rPr lang="en-US" sz="2200" dirty="0" smtClean="0">
                <a:latin typeface="Arial"/>
                <a:cs typeface="Arial"/>
              </a:rPr>
              <a:t>GFSv16 Retrospective Stream 4 </a:t>
            </a:r>
            <a:r>
              <a:rPr lang="en-US" sz="2200" dirty="0">
                <a:latin typeface="Arial"/>
                <a:cs typeface="Arial"/>
              </a:rPr>
              <a:t>(</a:t>
            </a:r>
            <a:r>
              <a:rPr lang="en-US" sz="2200" dirty="0" smtClean="0">
                <a:latin typeface="Arial"/>
                <a:cs typeface="Arial"/>
              </a:rPr>
              <a:t>combined </a:t>
            </a:r>
            <a:r>
              <a:rPr lang="en-US" sz="2200" dirty="0" smtClean="0">
                <a:latin typeface="Arial"/>
                <a:cs typeface="Arial"/>
              </a:rPr>
              <a:t>with Stream 3)</a:t>
            </a:r>
          </a:p>
          <a:p>
            <a:pPr marL="893826" lvl="2" indent="-342900">
              <a:spcBef>
                <a:spcPts val="400"/>
              </a:spcBef>
              <a:buFont typeface="Wingdings" charset="2"/>
              <a:buChar char="Ø"/>
            </a:pPr>
            <a:r>
              <a:rPr lang="en-US" sz="2200" dirty="0">
                <a:latin typeface="Arial"/>
                <a:cs typeface="Arial"/>
              </a:rPr>
              <a:t>GFSv16 Retrospective Stream </a:t>
            </a:r>
            <a:r>
              <a:rPr lang="en-US" sz="2200" dirty="0" smtClean="0">
                <a:latin typeface="Arial"/>
                <a:cs typeface="Arial"/>
              </a:rPr>
              <a:t>5 </a:t>
            </a:r>
            <a:r>
              <a:rPr lang="en-US" sz="2200" dirty="0">
                <a:latin typeface="Arial"/>
                <a:cs typeface="Arial"/>
              </a:rPr>
              <a:t>(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8/31/18</a:t>
            </a:r>
            <a:r>
              <a:rPr lang="mr-IN" sz="22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>
                <a:solidFill>
                  <a:srgbClr val="FF0000"/>
                </a:solidFill>
                <a:latin typeface="Arial"/>
                <a:cs typeface="Arial"/>
              </a:rPr>
              <a:t>10/12/18</a:t>
            </a:r>
            <a:r>
              <a:rPr lang="en-US" sz="2200" dirty="0">
                <a:latin typeface="Arial"/>
                <a:cs typeface="Arial"/>
              </a:rPr>
              <a:t>) </a:t>
            </a:r>
            <a:r>
              <a:rPr lang="en-US" sz="2200" dirty="0">
                <a:latin typeface="Arial"/>
                <a:cs typeface="Arial"/>
                <a:hlinkClick r:id="rId6"/>
              </a:rPr>
              <a:t>[Click here</a:t>
            </a:r>
            <a:r>
              <a:rPr lang="en-US" sz="2200" dirty="0" smtClean="0">
                <a:latin typeface="Arial"/>
                <a:cs typeface="Arial"/>
                <a:hlinkClick r:id="rId6"/>
              </a:rPr>
              <a:t>]</a:t>
            </a:r>
            <a:endParaRPr lang="en-US" sz="2200" dirty="0" smtClean="0">
              <a:latin typeface="Arial"/>
              <a:cs typeface="Arial"/>
            </a:endParaRPr>
          </a:p>
          <a:p>
            <a:pPr marL="893826" lvl="2" indent="-342900">
              <a:spcBef>
                <a:spcPts val="400"/>
              </a:spcBef>
              <a:buFont typeface="Wingdings" charset="2"/>
              <a:buChar char="Ø"/>
            </a:pPr>
            <a:r>
              <a:rPr lang="en-US" sz="2200" dirty="0" smtClean="0">
                <a:latin typeface="Arial"/>
                <a:cs typeface="Arial"/>
              </a:rPr>
              <a:t>GFSv16 Real-time Stream (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5/19/19</a:t>
            </a:r>
            <a:r>
              <a:rPr lang="mr-IN" sz="2200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200" dirty="0" smtClean="0">
                <a:solidFill>
                  <a:srgbClr val="FF0000"/>
                </a:solidFill>
                <a:latin typeface="Arial"/>
                <a:cs typeface="Arial"/>
              </a:rPr>
              <a:t>present</a:t>
            </a:r>
            <a:r>
              <a:rPr lang="en-US" sz="2200" dirty="0" smtClean="0">
                <a:latin typeface="Arial"/>
                <a:cs typeface="Arial"/>
              </a:rPr>
              <a:t>) </a:t>
            </a:r>
            <a:r>
              <a:rPr lang="en-US" sz="2200" dirty="0" smtClean="0">
                <a:latin typeface="Arial"/>
                <a:cs typeface="Arial"/>
                <a:hlinkClick r:id="rId7"/>
              </a:rPr>
              <a:t>[Click </a:t>
            </a:r>
            <a:r>
              <a:rPr lang="en-US" sz="2200" dirty="0">
                <a:latin typeface="Arial"/>
                <a:cs typeface="Arial"/>
                <a:hlinkClick r:id="rId7"/>
              </a:rPr>
              <a:t>here</a:t>
            </a:r>
            <a:r>
              <a:rPr lang="en-US" sz="2200" dirty="0" smtClean="0">
                <a:latin typeface="Arial"/>
                <a:cs typeface="Arial"/>
                <a:hlinkClick r:id="rId7"/>
              </a:rPr>
              <a:t>]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Verification Statistics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86" y="1102844"/>
            <a:ext cx="91566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400"/>
              </a:spcBef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GFSv16 verification statistics are generated for a variety of streams, which are being run in parallel across multiple supercomputers</a:t>
            </a:r>
          </a:p>
        </p:txBody>
      </p:sp>
    </p:spTree>
    <p:extLst>
      <p:ext uri="{BB962C8B-B14F-4D97-AF65-F5344CB8AC3E}">
        <p14:creationId xmlns:p14="http://schemas.microsoft.com/office/powerpoint/2010/main" val="189076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1" y="985300"/>
            <a:ext cx="8316399" cy="4158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5922" y="1574355"/>
            <a:ext cx="165994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</a:t>
            </a:r>
          </a:p>
          <a:p>
            <a:r>
              <a:rPr lang="en-US" b="1" dirty="0" smtClean="0"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286" y="1627081"/>
            <a:ext cx="3082321" cy="553998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2019</a:t>
            </a:r>
            <a:br>
              <a:rPr lang="en-US" sz="1500" b="1" dirty="0" smtClean="0">
                <a:latin typeface="Arial"/>
                <a:cs typeface="Arial"/>
              </a:rPr>
            </a:br>
            <a:r>
              <a:rPr lang="en-US" sz="1500" b="1" dirty="0" smtClean="0">
                <a:latin typeface="Arial"/>
                <a:cs typeface="Arial"/>
              </a:rPr>
              <a:t>(F000)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Dew Point (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ean values)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20444" y="3285897"/>
            <a:ext cx="413782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consistently closer than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to </a:t>
            </a:r>
            <a:r>
              <a:rPr lang="en-US" sz="1500" b="1" dirty="0" smtClean="0">
                <a:solidFill>
                  <a:srgbClr val="7F7F7F"/>
                </a:solidFill>
                <a:latin typeface="Arial"/>
                <a:cs typeface="Arial"/>
              </a:rPr>
              <a:t>observations</a:t>
            </a:r>
            <a:r>
              <a:rPr lang="en-US" sz="1500" dirty="0" smtClean="0">
                <a:latin typeface="Arial"/>
                <a:cs typeface="Arial"/>
              </a:rPr>
              <a:t> at F000 in peak summer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4143" y="3963230"/>
            <a:ext cx="3617189" cy="5539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  <a:cs typeface="Arial"/>
              </a:rPr>
              <a:t>GFSv15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 both have higher 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dew points than </a:t>
            </a:r>
            <a:r>
              <a:rPr lang="en-US" sz="15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 </a:t>
            </a:r>
            <a:r>
              <a:rPr lang="en-US" sz="1500" dirty="0" smtClean="0">
                <a:latin typeface="Arial"/>
                <a:cs typeface="Arial"/>
              </a:rPr>
              <a:t>in ~June</a:t>
            </a:r>
          </a:p>
        </p:txBody>
      </p:sp>
    </p:spTree>
    <p:extLst>
      <p:ext uri="{BB962C8B-B14F-4D97-AF65-F5344CB8AC3E}">
        <p14:creationId xmlns:p14="http://schemas.microsoft.com/office/powerpoint/2010/main" val="194952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1" y="985300"/>
            <a:ext cx="8316399" cy="4158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5922" y="1574355"/>
            <a:ext cx="165994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</a:t>
            </a:r>
          </a:p>
          <a:p>
            <a:r>
              <a:rPr lang="en-US" b="1" dirty="0" smtClean="0"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286" y="1627081"/>
            <a:ext cx="3082321" cy="553998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2019</a:t>
            </a:r>
            <a:br>
              <a:rPr lang="en-US" sz="1500" b="1" dirty="0" smtClean="0">
                <a:latin typeface="Arial"/>
                <a:cs typeface="Arial"/>
              </a:rPr>
            </a:br>
            <a:r>
              <a:rPr lang="en-US" sz="1500" b="1" dirty="0" smtClean="0">
                <a:latin typeface="Arial"/>
                <a:cs typeface="Arial"/>
              </a:rPr>
              <a:t>(F000)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2-m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Dew 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Point (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ean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values)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20444" y="3285897"/>
            <a:ext cx="413782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consistently closer than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to </a:t>
            </a:r>
            <a:r>
              <a:rPr lang="en-US" sz="1500" b="1" dirty="0" smtClean="0">
                <a:solidFill>
                  <a:srgbClr val="7F7F7F"/>
                </a:solidFill>
                <a:latin typeface="Arial"/>
                <a:cs typeface="Arial"/>
              </a:rPr>
              <a:t>observations</a:t>
            </a:r>
            <a:r>
              <a:rPr lang="en-US" sz="1500" dirty="0" smtClean="0">
                <a:latin typeface="Arial"/>
                <a:cs typeface="Arial"/>
              </a:rPr>
              <a:t> at F000 in peak summer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4143" y="3963230"/>
            <a:ext cx="3617189" cy="5539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1500" b="1" dirty="0" smtClean="0">
                <a:solidFill>
                  <a:srgbClr val="000000"/>
                </a:solidFill>
                <a:latin typeface="Arial"/>
                <a:cs typeface="Arial"/>
              </a:rPr>
              <a:t>GFSv15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 both have higher 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dew points than </a:t>
            </a:r>
            <a:r>
              <a:rPr lang="en-US" sz="15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 </a:t>
            </a:r>
            <a:r>
              <a:rPr lang="en-US" sz="1500" dirty="0" smtClean="0">
                <a:latin typeface="Arial"/>
                <a:cs typeface="Arial"/>
              </a:rPr>
              <a:t>in ~June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076113"/>
            <a:ext cx="9156633" cy="40011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b="1" i="1" dirty="0" smtClean="0">
                <a:latin typeface="Arial"/>
                <a:cs typeface="Arial"/>
              </a:rPr>
              <a:t> </a:t>
            </a:r>
            <a:r>
              <a:rPr lang="en-US" sz="2000" i="1" u="sng" dirty="0" smtClean="0">
                <a:latin typeface="Arial"/>
                <a:cs typeface="Arial"/>
              </a:rPr>
              <a:t>always</a:t>
            </a:r>
            <a:r>
              <a:rPr lang="en-US" sz="2000" i="1" dirty="0" smtClean="0">
                <a:latin typeface="Arial"/>
                <a:cs typeface="Arial"/>
              </a:rPr>
              <a:t> has lower 2-m dew points than </a:t>
            </a:r>
            <a:r>
              <a:rPr lang="en-US" sz="2000" b="1" i="1" dirty="0" smtClean="0">
                <a:latin typeface="Arial"/>
                <a:cs typeface="Arial"/>
              </a:rPr>
              <a:t>GFSv15 </a:t>
            </a:r>
            <a:r>
              <a:rPr lang="en-US" sz="2000" i="1" dirty="0" smtClean="0">
                <a:latin typeface="Arial"/>
                <a:cs typeface="Arial"/>
              </a:rPr>
              <a:t>at F000</a:t>
            </a:r>
            <a:endParaRPr lang="en-US" sz="20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31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Moisture Differences (F000)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gfsx_us_2mdew_2020080300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" y="1215897"/>
            <a:ext cx="4555686" cy="3694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18" y="1215897"/>
            <a:ext cx="4555686" cy="3694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0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10-cm Soil Moisture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956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2-m Dew Point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8834" y="3256027"/>
            <a:ext cx="2649610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D</a:t>
            </a:r>
            <a:r>
              <a:rPr lang="en-US" sz="1500" dirty="0" smtClean="0">
                <a:latin typeface="Arial"/>
                <a:cs typeface="Arial"/>
              </a:rPr>
              <a:t>ew points and soil moisture are consistently lower in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latin typeface="Arial"/>
                <a:cs typeface="Arial"/>
              </a:rPr>
              <a:t> at all lead times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(only F000 shown here)</a:t>
            </a:r>
          </a:p>
          <a:p>
            <a:pPr algn="ctr"/>
            <a:endParaRPr lang="en-US" sz="1500" dirty="0">
              <a:latin typeface="Arial"/>
              <a:cs typeface="Arial"/>
            </a:endParaRPr>
          </a:p>
          <a:p>
            <a:pPr algn="ctr"/>
            <a:r>
              <a:rPr lang="en-US" sz="1500" dirty="0" smtClean="0">
                <a:latin typeface="Arial"/>
                <a:cs typeface="Arial"/>
              </a:rPr>
              <a:t>Related to modifications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that were made to GLDAS?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6412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2391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9829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8632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0956" y="4324783"/>
            <a:ext cx="10313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v16−v15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33549" y="4324783"/>
            <a:ext cx="10313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v16−v15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24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CAPE Differences (F000)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" y="1215897"/>
            <a:ext cx="4555686" cy="3694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18" y="1215897"/>
            <a:ext cx="4555686" cy="3694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19887" y="967178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0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10-cm Soil Moisture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0956" y="4324783"/>
            <a:ext cx="10313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v16−v15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33549" y="4324783"/>
            <a:ext cx="10313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v16−v15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8834" y="3257678"/>
            <a:ext cx="264961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Lower 2-m dew points and soil moisture in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500" dirty="0" smtClean="0">
                <a:latin typeface="Arial"/>
                <a:cs typeface="Arial"/>
              </a:rPr>
              <a:t> results in reduced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surface-based CAPE</a:t>
            </a:r>
          </a:p>
          <a:p>
            <a:pPr algn="ctr"/>
            <a:endParaRPr lang="en-US" sz="1500" dirty="0" smtClean="0">
              <a:latin typeface="Arial"/>
              <a:cs typeface="Arial"/>
            </a:endParaRPr>
          </a:p>
          <a:p>
            <a:pPr algn="ctr"/>
            <a:r>
              <a:rPr lang="en-US" sz="1500" dirty="0">
                <a:latin typeface="Arial"/>
                <a:cs typeface="Arial"/>
              </a:rPr>
              <a:t>CAPE was already low in </a:t>
            </a:r>
            <a:r>
              <a:rPr lang="en-US" sz="1500" b="1" dirty="0">
                <a:latin typeface="Arial"/>
                <a:cs typeface="Arial"/>
              </a:rPr>
              <a:t>GFSv15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500" dirty="0" smtClean="0">
                <a:latin typeface="Arial"/>
                <a:cs typeface="Arial"/>
              </a:rPr>
              <a:t>and now </a:t>
            </a:r>
            <a:r>
              <a:rPr lang="en-US" sz="1500" dirty="0">
                <a:latin typeface="Arial"/>
                <a:cs typeface="Arial"/>
              </a:rPr>
              <a:t>lower </a:t>
            </a:r>
            <a:r>
              <a:rPr lang="en-US" sz="1500" dirty="0" smtClean="0">
                <a:latin typeface="Arial"/>
                <a:cs typeface="Arial"/>
              </a:rPr>
              <a:t>in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5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0956" y="971339"/>
            <a:ext cx="3082321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Surface-based CAPE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6412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2391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19829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GFSv15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8632" y="2449214"/>
            <a:ext cx="105100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13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1" y="985300"/>
            <a:ext cx="8316398" cy="4158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5922" y="1574355"/>
            <a:ext cx="165994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</a:t>
            </a:r>
          </a:p>
          <a:p>
            <a:r>
              <a:rPr lang="en-US" b="1" dirty="0" smtClean="0"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CAPE (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time series of m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ean values)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41221" y="4181256"/>
            <a:ext cx="5108222" cy="3231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CAPE was fixed in real-time parallel on 13 July 2020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2008" y="991642"/>
            <a:ext cx="2232378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Surface-based CAPE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5367" y="2790022"/>
            <a:ext cx="207907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CAPE was already low in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, and now lower in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5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19538" y="1627081"/>
            <a:ext cx="0" cy="2891451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0778" y="1627081"/>
            <a:ext cx="3502830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2020</a:t>
            </a:r>
            <a:r>
              <a:rPr lang="en-US" sz="1500" b="1" dirty="0">
                <a:latin typeface="Arial"/>
                <a:cs typeface="Arial"/>
              </a:rPr>
              <a:t> </a:t>
            </a:r>
            <a:r>
              <a:rPr lang="en-US" sz="1500" b="1" dirty="0" smtClean="0">
                <a:latin typeface="Arial"/>
                <a:cs typeface="Arial"/>
              </a:rPr>
              <a:t> (F024)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14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86" y="1018178"/>
            <a:ext cx="9156633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 smtClean="0">
                <a:latin typeface="Arial"/>
                <a:cs typeface="Arial"/>
              </a:rPr>
              <a:t> has </a:t>
            </a:r>
            <a:r>
              <a:rPr lang="en-US" sz="2000" dirty="0" smtClean="0">
                <a:latin typeface="Arial"/>
                <a:cs typeface="Arial"/>
              </a:rPr>
              <a:t>higher </a:t>
            </a:r>
            <a:r>
              <a:rPr lang="en-US" sz="2000" dirty="0" smtClean="0">
                <a:latin typeface="Arial"/>
                <a:cs typeface="Arial"/>
              </a:rPr>
              <a:t>500</a:t>
            </a:r>
            <a:r>
              <a:rPr lang="en-US" sz="2000" dirty="0" smtClean="0">
                <a:latin typeface="Arial"/>
                <a:cs typeface="Arial"/>
              </a:rPr>
              <a:t>-hPa AC scores than </a:t>
            </a:r>
            <a:r>
              <a:rPr lang="en-US" sz="2000" b="1" dirty="0" smtClean="0">
                <a:latin typeface="Arial"/>
                <a:cs typeface="Arial"/>
              </a:rPr>
              <a:t>GFSv15</a:t>
            </a:r>
            <a:r>
              <a:rPr lang="en-US" sz="2000" dirty="0" smtClean="0">
                <a:latin typeface="Arial"/>
                <a:cs typeface="Arial"/>
              </a:rPr>
              <a:t> at Days 2</a:t>
            </a:r>
            <a:r>
              <a:rPr lang="mr-IN" sz="2000" dirty="0" smtClean="0">
                <a:latin typeface="Arial"/>
                <a:cs typeface="Arial"/>
              </a:rPr>
              <a:t>–</a:t>
            </a:r>
            <a:r>
              <a:rPr lang="en-US" sz="2000" dirty="0" smtClean="0">
                <a:latin typeface="Arial"/>
                <a:cs typeface="Arial"/>
              </a:rPr>
              <a:t>6. </a:t>
            </a:r>
            <a:endParaRPr lang="en-US" sz="2000" dirty="0">
              <a:latin typeface="Arial"/>
              <a:cs typeface="Arial"/>
            </a:endParaRP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 smtClean="0">
                <a:latin typeface="Arial"/>
                <a:cs typeface="Arial"/>
              </a:rPr>
              <a:t> AC scores are not statistically significantly different from </a:t>
            </a:r>
            <a:r>
              <a:rPr lang="en-US" sz="2000" b="1" dirty="0" smtClean="0">
                <a:latin typeface="Arial"/>
                <a:cs typeface="Arial"/>
              </a:rPr>
              <a:t>GFSv15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at </a:t>
            </a:r>
            <a:r>
              <a:rPr lang="en-US" sz="2000" dirty="0">
                <a:latin typeface="Arial"/>
                <a:cs typeface="Arial"/>
              </a:rPr>
              <a:t>Days 7</a:t>
            </a:r>
            <a:r>
              <a:rPr lang="mr-IN" sz="2000" dirty="0">
                <a:latin typeface="Arial"/>
                <a:cs typeface="Arial"/>
              </a:rPr>
              <a:t>–</a:t>
            </a:r>
            <a:r>
              <a:rPr lang="en-US" sz="2000" dirty="0" smtClean="0">
                <a:latin typeface="Arial"/>
                <a:cs typeface="Arial"/>
              </a:rPr>
              <a:t>10, and can be better or worse depending on the retro stream.    </a:t>
            </a: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 smtClean="0">
                <a:latin typeface="Arial"/>
                <a:cs typeface="Arial"/>
              </a:rPr>
              <a:t> has higher 24-h QPF ETS than </a:t>
            </a:r>
            <a:r>
              <a:rPr lang="en-US" sz="2000" b="1" dirty="0" smtClean="0">
                <a:latin typeface="Arial"/>
                <a:cs typeface="Arial"/>
              </a:rPr>
              <a:t>GFSv15</a:t>
            </a:r>
            <a:r>
              <a:rPr lang="en-US" sz="2000" dirty="0" smtClean="0">
                <a:latin typeface="Arial"/>
                <a:cs typeface="Arial"/>
              </a:rPr>
              <a:t> at smaller QPF thresholds 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at almost all forecast lead times.</a:t>
            </a: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>
                <a:latin typeface="Arial"/>
                <a:cs typeface="Arial"/>
              </a:rPr>
              <a:t> has </a:t>
            </a:r>
            <a:r>
              <a:rPr lang="en-US" sz="2000" dirty="0" smtClean="0">
                <a:latin typeface="Arial"/>
                <a:cs typeface="Arial"/>
              </a:rPr>
              <a:t>higher </a:t>
            </a:r>
            <a:r>
              <a:rPr lang="en-US" sz="2000" dirty="0">
                <a:latin typeface="Arial"/>
                <a:cs typeface="Arial"/>
              </a:rPr>
              <a:t>24-h QPF </a:t>
            </a:r>
            <a:r>
              <a:rPr lang="en-US" sz="2000" dirty="0" smtClean="0">
                <a:latin typeface="Arial"/>
                <a:cs typeface="Arial"/>
              </a:rPr>
              <a:t>bias </a:t>
            </a:r>
            <a:r>
              <a:rPr lang="en-US" sz="2000" dirty="0">
                <a:latin typeface="Arial"/>
                <a:cs typeface="Arial"/>
              </a:rPr>
              <a:t>than </a:t>
            </a:r>
            <a:r>
              <a:rPr lang="en-US" sz="2000" b="1" dirty="0">
                <a:latin typeface="Arial"/>
                <a:cs typeface="Arial"/>
              </a:rPr>
              <a:t>GFSv15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at larger QPF thresholds </a:t>
            </a:r>
            <a:r>
              <a:rPr lang="en-US" sz="2000" dirty="0">
                <a:latin typeface="Arial"/>
                <a:cs typeface="Arial"/>
              </a:rPr>
              <a:t/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and longer lead times and a lower </a:t>
            </a:r>
            <a:r>
              <a:rPr lang="en-US" sz="2000" dirty="0">
                <a:latin typeface="Arial"/>
                <a:cs typeface="Arial"/>
              </a:rPr>
              <a:t>24-h QPF bias than </a:t>
            </a:r>
            <a:r>
              <a:rPr lang="en-US" sz="2000" b="1" dirty="0">
                <a:latin typeface="Arial"/>
                <a:cs typeface="Arial"/>
              </a:rPr>
              <a:t>GFSv15</a:t>
            </a:r>
            <a:r>
              <a:rPr lang="en-US" sz="2000" dirty="0">
                <a:latin typeface="Arial"/>
                <a:cs typeface="Arial"/>
              </a:rPr>
              <a:t> at </a:t>
            </a:r>
            <a:r>
              <a:rPr lang="en-US" sz="2000" dirty="0" smtClean="0">
                <a:latin typeface="Arial"/>
                <a:cs typeface="Arial"/>
              </a:rPr>
              <a:t>smaller </a:t>
            </a:r>
            <a:r>
              <a:rPr lang="en-US" sz="2000" dirty="0">
                <a:latin typeface="Arial"/>
                <a:cs typeface="Arial"/>
              </a:rPr>
              <a:t>QPF thresholds </a:t>
            </a:r>
            <a:r>
              <a:rPr lang="en-US" sz="2000" dirty="0" smtClean="0">
                <a:latin typeface="Arial"/>
                <a:cs typeface="Arial"/>
              </a:rPr>
              <a:t>and shorter </a:t>
            </a:r>
            <a:r>
              <a:rPr lang="en-US" sz="2000" dirty="0">
                <a:latin typeface="Arial"/>
                <a:cs typeface="Arial"/>
              </a:rPr>
              <a:t>lead times during winter/spring.  </a:t>
            </a:r>
            <a:r>
              <a:rPr lang="en-US" sz="2000" dirty="0" smtClean="0">
                <a:latin typeface="Arial"/>
                <a:cs typeface="Arial"/>
              </a:rPr>
              <a:t>  </a:t>
            </a: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 smtClean="0">
                <a:latin typeface="Arial"/>
                <a:cs typeface="Arial"/>
              </a:rPr>
              <a:t> has a drier </a:t>
            </a:r>
            <a:r>
              <a:rPr lang="en-US" sz="2000" dirty="0">
                <a:latin typeface="Arial"/>
                <a:cs typeface="Arial"/>
              </a:rPr>
              <a:t>24-h QPF bias </a:t>
            </a:r>
            <a:r>
              <a:rPr lang="en-US" sz="2000" dirty="0" smtClean="0">
                <a:latin typeface="Arial"/>
                <a:cs typeface="Arial"/>
              </a:rPr>
              <a:t>than </a:t>
            </a:r>
            <a:r>
              <a:rPr lang="en-US" sz="2000" b="1" dirty="0">
                <a:latin typeface="Arial"/>
                <a:cs typeface="Arial"/>
              </a:rPr>
              <a:t>GFSv15</a:t>
            </a:r>
            <a:r>
              <a:rPr lang="en-US" sz="2000" dirty="0">
                <a:latin typeface="Arial"/>
                <a:cs typeface="Arial"/>
              </a:rPr>
              <a:t> at </a:t>
            </a:r>
            <a:r>
              <a:rPr lang="en-US" sz="2000" dirty="0" smtClean="0">
                <a:latin typeface="Arial"/>
                <a:cs typeface="Arial"/>
              </a:rPr>
              <a:t>the majority of QPF thresholds during summer.  </a:t>
            </a: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Verification Statistics: Summary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83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Verification Statistics: Summary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586" y="1018178"/>
            <a:ext cx="9332313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The low-level cold bias present in </a:t>
            </a:r>
            <a:r>
              <a:rPr lang="en-US" sz="2000" b="1" dirty="0" smtClean="0">
                <a:latin typeface="Arial"/>
                <a:cs typeface="Arial"/>
              </a:rPr>
              <a:t>GFSv15</a:t>
            </a:r>
            <a:r>
              <a:rPr lang="en-US" sz="2000" dirty="0">
                <a:latin typeface="Arial"/>
                <a:cs typeface="Arial"/>
              </a:rPr>
              <a:t> during the cool </a:t>
            </a:r>
            <a:r>
              <a:rPr lang="en-US" sz="2000" dirty="0" smtClean="0">
                <a:latin typeface="Arial"/>
                <a:cs typeface="Arial"/>
              </a:rPr>
              <a:t>season has </a:t>
            </a:r>
            <a:r>
              <a:rPr lang="en-US" sz="2000" dirty="0" smtClean="0">
                <a:latin typeface="Arial"/>
                <a:cs typeface="Arial"/>
              </a:rPr>
              <a:t>been reduced in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sz="2000" dirty="0" smtClean="0">
                <a:latin typeface="Arial"/>
                <a:cs typeface="Arial"/>
              </a:rPr>
              <a:t>(lower 2-m temp RMSE at all lead times across CONUS).</a:t>
            </a:r>
            <a:endParaRPr lang="en-US" sz="2000" dirty="0">
              <a:latin typeface="Arial"/>
              <a:cs typeface="Arial"/>
            </a:endParaRP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has a high height bias at 500 hPa that gets larger with forecast lead time due to increased heating in the mid-</a:t>
            </a:r>
            <a:r>
              <a:rPr lang="en-US" sz="2000" dirty="0" smtClean="0">
                <a:latin typeface="Arial"/>
                <a:cs typeface="Arial"/>
              </a:rPr>
              <a:t>levels (less net height bias overall)</a:t>
            </a:r>
            <a:r>
              <a:rPr lang="en-US" sz="2000" b="1" dirty="0" smtClean="0">
                <a:latin typeface="Arial"/>
                <a:cs typeface="Arial"/>
              </a:rPr>
              <a:t>.</a:t>
            </a: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reduces 2-m temps across the CONUS in summer, which results in </a:t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lower RMSE across the western US &amp; higher RMSE across the eastern US.    </a:t>
            </a: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 smtClean="0">
                <a:latin typeface="Arial"/>
                <a:cs typeface="Arial"/>
              </a:rPr>
              <a:t> reduces 2-m dew points across the CONUS at all lead times, potentially related to a consistent reduction in 0</a:t>
            </a:r>
            <a:r>
              <a:rPr lang="mr-IN" sz="2000" b="1" dirty="0">
                <a:latin typeface="Arial"/>
                <a:cs typeface="Arial"/>
              </a:rPr>
              <a:t>–</a:t>
            </a:r>
            <a:r>
              <a:rPr lang="en-US" sz="2000" dirty="0" smtClean="0">
                <a:latin typeface="Arial"/>
                <a:cs typeface="Arial"/>
              </a:rPr>
              <a:t>10-cm soil moisture.  </a:t>
            </a: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2000" dirty="0" smtClean="0">
                <a:latin typeface="Arial"/>
                <a:cs typeface="Arial"/>
              </a:rPr>
              <a:t> has less surface-based CAPE than </a:t>
            </a:r>
            <a:r>
              <a:rPr lang="en-US" sz="2000" b="1" dirty="0" smtClean="0">
                <a:latin typeface="Arial"/>
                <a:cs typeface="Arial"/>
              </a:rPr>
              <a:t>GFSv15 </a:t>
            </a:r>
            <a:r>
              <a:rPr lang="en-US" sz="2000" dirty="0" smtClean="0">
                <a:latin typeface="Arial"/>
                <a:cs typeface="Arial"/>
              </a:rPr>
              <a:t>during </a:t>
            </a:r>
            <a:r>
              <a:rPr lang="en-US" sz="2000" dirty="0">
                <a:latin typeface="Arial"/>
                <a:cs typeface="Arial"/>
              </a:rPr>
              <a:t>the warm </a:t>
            </a:r>
            <a:r>
              <a:rPr lang="en-US" sz="2000" dirty="0" smtClean="0">
                <a:latin typeface="Arial"/>
                <a:cs typeface="Arial"/>
              </a:rPr>
              <a:t/>
            </a:r>
            <a:br>
              <a:rPr lang="en-US" sz="20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season, likely related to reduced 2-m temp and 2-m dew point values.</a:t>
            </a:r>
          </a:p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57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1" y="985300"/>
            <a:ext cx="8316398" cy="4158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5922" y="1574355"/>
            <a:ext cx="165994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</a:t>
            </a:r>
          </a:p>
          <a:p>
            <a:r>
              <a:rPr lang="en-US" b="1" dirty="0" smtClean="0"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0778" y="1627081"/>
            <a:ext cx="3502830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2020</a:t>
            </a:r>
            <a:r>
              <a:rPr lang="en-US" sz="1500" b="1" dirty="0">
                <a:latin typeface="Arial"/>
                <a:cs typeface="Arial"/>
              </a:rPr>
              <a:t> </a:t>
            </a:r>
            <a:r>
              <a:rPr lang="en-US" sz="1500" b="1" dirty="0" smtClean="0">
                <a:latin typeface="Arial"/>
                <a:cs typeface="Arial"/>
              </a:rPr>
              <a:t> (F000)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14222" y="4181256"/>
            <a:ext cx="5108222" cy="3231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CAPE was fixed in real-time parallel on 13 July 2020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2008" y="991642"/>
            <a:ext cx="2232378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Surface-based CAPE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5367" y="2790022"/>
            <a:ext cx="207907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CAPE was already low in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, and now lower in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5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5992539" y="1950246"/>
            <a:ext cx="0" cy="2568286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CAPE (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time series of m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ean values)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53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1" y="985300"/>
            <a:ext cx="8316398" cy="41581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5922" y="1574355"/>
            <a:ext cx="165994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Observations</a:t>
            </a:r>
          </a:p>
          <a:p>
            <a:r>
              <a:rPr lang="en-US" b="1" dirty="0" smtClean="0"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0778" y="1627081"/>
            <a:ext cx="3502830" cy="323165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Eastern US </a:t>
            </a:r>
            <a:r>
              <a:rPr lang="mr-IN" sz="1500" b="1" dirty="0" smtClean="0">
                <a:latin typeface="Arial"/>
                <a:cs typeface="Arial"/>
              </a:rPr>
              <a:t>–</a:t>
            </a:r>
            <a:r>
              <a:rPr lang="en-US" sz="1500" b="1" dirty="0" smtClean="0">
                <a:latin typeface="Arial"/>
                <a:cs typeface="Arial"/>
              </a:rPr>
              <a:t> </a:t>
            </a:r>
            <a:r>
              <a:rPr lang="en-US" sz="1500" b="1" dirty="0">
                <a:latin typeface="Arial"/>
                <a:cs typeface="Arial"/>
              </a:rPr>
              <a:t>S</a:t>
            </a:r>
            <a:r>
              <a:rPr lang="en-US" sz="1500" b="1" dirty="0" smtClean="0">
                <a:latin typeface="Arial"/>
                <a:cs typeface="Arial"/>
              </a:rPr>
              <a:t>ummer 2020</a:t>
            </a:r>
            <a:r>
              <a:rPr lang="en-US" sz="1500" b="1" dirty="0">
                <a:latin typeface="Arial"/>
                <a:cs typeface="Arial"/>
              </a:rPr>
              <a:t> </a:t>
            </a:r>
            <a:r>
              <a:rPr lang="en-US" sz="1500" b="1" dirty="0" smtClean="0">
                <a:latin typeface="Arial"/>
                <a:cs typeface="Arial"/>
              </a:rPr>
              <a:t> (F144)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5332" y="4181256"/>
            <a:ext cx="5108222" cy="3231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CAPE was fixed in real-time parallel on 13 July 2020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2008" y="991642"/>
            <a:ext cx="2232378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Surface-based CAPE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5367" y="2790022"/>
            <a:ext cx="207907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CAPE was already low in </a:t>
            </a:r>
            <a:r>
              <a:rPr lang="en-US" sz="1500" b="1" dirty="0" smtClean="0">
                <a:latin typeface="Arial"/>
                <a:cs typeface="Arial"/>
              </a:rPr>
              <a:t>GFSv15</a:t>
            </a:r>
            <a:r>
              <a:rPr lang="en-US" sz="1500" dirty="0" smtClean="0">
                <a:latin typeface="Arial"/>
                <a:cs typeface="Arial"/>
              </a:rPr>
              <a:t>, and now lower in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endParaRPr lang="en-US" sz="15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768649" y="1950246"/>
            <a:ext cx="0" cy="2568286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CAPE (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time series of m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ean values)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84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Soil Moisture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(time series of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ean values)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7" y="933258"/>
            <a:ext cx="8420484" cy="42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7767"/>
            <a:ext cx="9156632" cy="57228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49242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https://</a:t>
            </a:r>
            <a:r>
              <a:rPr lang="en-US" sz="2400" u="sng" dirty="0" err="1">
                <a:solidFill>
                  <a:schemeClr val="bg1"/>
                </a:solidFill>
                <a:latin typeface="Arial"/>
                <a:cs typeface="Arial"/>
              </a:rPr>
              <a:t>www.emc.ncep.noaa.gov</a:t>
            </a:r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/users/meg/gfsv16/</a:t>
            </a:r>
            <a:endParaRPr lang="en-US" sz="2400" b="1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22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Soil Moisture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(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dieoff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curve mean values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fbar_valid00Z_SOILW_Z10-0_fhrmean_G0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10" y="977553"/>
            <a:ext cx="4165947" cy="416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2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7767"/>
            <a:ext cx="9156633" cy="57228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49242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https://</a:t>
            </a:r>
            <a:r>
              <a:rPr lang="en-US" sz="2400" u="sng" dirty="0" err="1">
                <a:solidFill>
                  <a:schemeClr val="bg1"/>
                </a:solidFill>
                <a:latin typeface="Arial"/>
                <a:cs typeface="Arial"/>
              </a:rPr>
              <a:t>www.emc.ncep.noaa.gov</a:t>
            </a:r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/users/meg/gfsv16/</a:t>
            </a:r>
            <a:endParaRPr lang="en-US" sz="2400" b="1" u="sng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52048" y="2187035"/>
            <a:ext cx="4745090" cy="28219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8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AC Scores (NH 500-hPa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Z)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[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Stream 0]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 descr="acc_valid00Z_HGT_P500_fhr120_G002NH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3059" y="2370723"/>
            <a:ext cx="36061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GFSv15 = .880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= .898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Valid: 5/15/19</a:t>
            </a:r>
            <a:r>
              <a:rPr lang="mr-IN" sz="1400" dirty="0">
                <a:latin typeface="Arial"/>
                <a:cs typeface="Arial"/>
              </a:rPr>
              <a:t>–</a:t>
            </a:r>
            <a:r>
              <a:rPr lang="en-US" sz="1400" b="1" dirty="0" smtClean="0">
                <a:latin typeface="Arial"/>
                <a:cs typeface="Arial"/>
              </a:rPr>
              <a:t>5/31/19 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 descr="acc_valid00Z_HGT_P500_fhrmean_G002NH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higher AC scores than </a:t>
            </a:r>
            <a:r>
              <a:rPr lang="en-US" b="1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all forecast lead times (Days 0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10)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statistically significantly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higher AC scores at Days 5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6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049949" y="2194429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70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AC Scores (NH 500-hPa Z) [Stream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1]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3059" y="2370723"/>
            <a:ext cx="36061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GFSv15 = .880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= .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888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Valid: </a:t>
            </a:r>
            <a:r>
              <a:rPr lang="en-US" sz="1400" b="1" dirty="0" smtClean="0">
                <a:latin typeface="Arial"/>
                <a:cs typeface="Arial"/>
              </a:rPr>
              <a:t>6/5/</a:t>
            </a:r>
            <a:r>
              <a:rPr lang="en-US" sz="1400" b="1" dirty="0">
                <a:latin typeface="Arial"/>
                <a:cs typeface="Arial"/>
              </a:rPr>
              <a:t>19</a:t>
            </a:r>
            <a:r>
              <a:rPr lang="mr-IN" sz="1400" dirty="0">
                <a:latin typeface="Arial"/>
                <a:cs typeface="Arial"/>
              </a:rPr>
              <a:t>–</a:t>
            </a:r>
            <a:r>
              <a:rPr lang="en-US" sz="1400" b="1" dirty="0">
                <a:latin typeface="Arial"/>
                <a:cs typeface="Arial"/>
              </a:rPr>
              <a:t>8/31/</a:t>
            </a:r>
            <a:r>
              <a:rPr lang="en-US" sz="1400" b="1" dirty="0" smtClean="0">
                <a:latin typeface="Arial"/>
                <a:cs typeface="Arial"/>
              </a:rPr>
              <a:t>19 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had </a:t>
            </a:r>
            <a:r>
              <a:rPr lang="en-US" dirty="0" smtClean="0">
                <a:latin typeface="Arial"/>
                <a:cs typeface="Arial"/>
              </a:rPr>
              <a:t>higher AC scores than </a:t>
            </a:r>
            <a:r>
              <a:rPr lang="en-US" b="1" dirty="0" smtClean="0">
                <a:latin typeface="Arial"/>
                <a:cs typeface="Arial"/>
              </a:rPr>
              <a:t>GFSv15 </a:t>
            </a:r>
            <a:r>
              <a:rPr lang="en-US" dirty="0" smtClean="0">
                <a:latin typeface="Arial"/>
                <a:cs typeface="Arial"/>
              </a:rPr>
              <a:t>at Days 0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6 and lower AC </a:t>
            </a:r>
            <a:r>
              <a:rPr lang="en-US" dirty="0">
                <a:latin typeface="Arial"/>
                <a:cs typeface="Arial"/>
              </a:rPr>
              <a:t>scores at Days </a:t>
            </a:r>
            <a:r>
              <a:rPr lang="en-US" dirty="0" smtClean="0">
                <a:latin typeface="Arial"/>
                <a:cs typeface="Arial"/>
              </a:rPr>
              <a:t>7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10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statistically significantly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higher AC scores at Days 3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5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49949" y="2194429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4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AC Scores (NH 500-hPa Z) [Stream 2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]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3059" y="2370723"/>
            <a:ext cx="36061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GFSv15 = .</a:t>
            </a:r>
            <a:r>
              <a:rPr lang="en-US" b="1" dirty="0" smtClean="0">
                <a:latin typeface="Arial"/>
                <a:cs typeface="Arial"/>
              </a:rPr>
              <a:t>891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= .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897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Valid: </a:t>
            </a:r>
            <a:r>
              <a:rPr lang="en-US" sz="1400" b="1" dirty="0">
                <a:latin typeface="Arial"/>
                <a:cs typeface="Arial"/>
              </a:rPr>
              <a:t>9</a:t>
            </a:r>
            <a:r>
              <a:rPr lang="en-US" sz="1400" b="1" dirty="0" smtClean="0">
                <a:latin typeface="Arial"/>
                <a:cs typeface="Arial"/>
              </a:rPr>
              <a:t>/5/</a:t>
            </a:r>
            <a:r>
              <a:rPr lang="en-US" sz="1400" b="1" dirty="0">
                <a:latin typeface="Arial"/>
                <a:cs typeface="Arial"/>
              </a:rPr>
              <a:t>19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b="1" dirty="0" smtClean="0">
                <a:latin typeface="Arial"/>
                <a:cs typeface="Arial"/>
              </a:rPr>
              <a:t>11/14/</a:t>
            </a:r>
            <a:r>
              <a:rPr lang="en-US" sz="1400" b="1" dirty="0" smtClean="0">
                <a:latin typeface="Arial"/>
                <a:cs typeface="Arial"/>
              </a:rPr>
              <a:t>19 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had </a:t>
            </a:r>
            <a:r>
              <a:rPr lang="en-US" dirty="0" smtClean="0">
                <a:latin typeface="Arial"/>
                <a:cs typeface="Arial"/>
              </a:rPr>
              <a:t>higher AC scores than </a:t>
            </a:r>
            <a:r>
              <a:rPr lang="en-US" b="1" dirty="0" smtClean="0">
                <a:latin typeface="Arial"/>
                <a:cs typeface="Arial"/>
              </a:rPr>
              <a:t>GFSv15 </a:t>
            </a:r>
            <a:r>
              <a:rPr lang="en-US" dirty="0" smtClean="0">
                <a:latin typeface="Arial"/>
                <a:cs typeface="Arial"/>
              </a:rPr>
              <a:t>at Days 0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6 and slightly lower AC </a:t>
            </a:r>
            <a:r>
              <a:rPr lang="en-US" dirty="0">
                <a:latin typeface="Arial"/>
                <a:cs typeface="Arial"/>
              </a:rPr>
              <a:t>scores at Days </a:t>
            </a:r>
            <a:r>
              <a:rPr lang="en-US" dirty="0" smtClean="0">
                <a:latin typeface="Arial"/>
                <a:cs typeface="Arial"/>
              </a:rPr>
              <a:t>7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latin typeface="Arial"/>
                <a:cs typeface="Arial"/>
              </a:rPr>
              <a:t>10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did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not have statistically significantly different AC scores 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49949" y="2194429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9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GFSv16 AC Scores (NH 500-hPa Z) [Stream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3]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3059" y="2370723"/>
            <a:ext cx="36061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GFSv15 = </a:t>
            </a:r>
            <a:r>
              <a:rPr lang="en-US" b="1" dirty="0" smtClean="0">
                <a:latin typeface="Arial"/>
                <a:cs typeface="Arial"/>
              </a:rPr>
              <a:t>.</a:t>
            </a:r>
            <a:r>
              <a:rPr lang="en-US" b="1" dirty="0" smtClean="0">
                <a:latin typeface="Arial"/>
                <a:cs typeface="Arial"/>
              </a:rPr>
              <a:t>909 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=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913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Valid: </a:t>
            </a:r>
            <a:r>
              <a:rPr lang="en-US" sz="1400" b="1" dirty="0" smtClean="0">
                <a:latin typeface="Arial"/>
                <a:cs typeface="Arial"/>
              </a:rPr>
              <a:t>12/5/</a:t>
            </a:r>
            <a:r>
              <a:rPr lang="en-US" sz="1400" b="1" dirty="0">
                <a:latin typeface="Arial"/>
                <a:cs typeface="Arial"/>
              </a:rPr>
              <a:t>19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b="1" dirty="0">
                <a:latin typeface="Arial"/>
                <a:cs typeface="Arial"/>
              </a:rPr>
              <a:t>5</a:t>
            </a:r>
            <a:r>
              <a:rPr lang="en-US" sz="1400" b="1" dirty="0" smtClean="0">
                <a:latin typeface="Arial"/>
                <a:cs typeface="Arial"/>
              </a:rPr>
              <a:t>/11/20 </a:t>
            </a:r>
            <a:r>
              <a:rPr lang="en-US" sz="1400" b="1" dirty="0" smtClean="0">
                <a:latin typeface="Arial"/>
                <a:cs typeface="Arial"/>
              </a:rPr>
              <a:t>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higher AC scores than </a:t>
            </a:r>
            <a:r>
              <a:rPr lang="en-US" b="1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all forecast lead times (Days 0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10)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statistically significantly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higher AC scores at Days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4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049949" y="2342401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51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59221</TotalTime>
  <Words>1966</Words>
  <Application>Microsoft Macintosh PowerPoint</Application>
  <PresentationFormat>On-screen Show (16:9)</PresentationFormat>
  <Paragraphs>358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803</cp:revision>
  <dcterms:created xsi:type="dcterms:W3CDTF">2019-12-12T20:05:14Z</dcterms:created>
  <dcterms:modified xsi:type="dcterms:W3CDTF">2020-08-06T18:48:23Z</dcterms:modified>
</cp:coreProperties>
</file>