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371" r:id="rId2"/>
    <p:sldId id="392" r:id="rId3"/>
    <p:sldId id="397" r:id="rId4"/>
    <p:sldId id="372" r:id="rId5"/>
    <p:sldId id="376" r:id="rId6"/>
    <p:sldId id="396" r:id="rId7"/>
    <p:sldId id="399" r:id="rId8"/>
    <p:sldId id="398" r:id="rId9"/>
    <p:sldId id="306" r:id="rId10"/>
    <p:sldId id="307" r:id="rId11"/>
    <p:sldId id="373" r:id="rId12"/>
    <p:sldId id="374" r:id="rId13"/>
    <p:sldId id="375" r:id="rId14"/>
    <p:sldId id="377" r:id="rId15"/>
    <p:sldId id="378" r:id="rId16"/>
    <p:sldId id="379" r:id="rId17"/>
    <p:sldId id="380" r:id="rId18"/>
    <p:sldId id="381" r:id="rId19"/>
    <p:sldId id="382" r:id="rId20"/>
    <p:sldId id="383" r:id="rId21"/>
    <p:sldId id="386" r:id="rId22"/>
    <p:sldId id="270" r:id="rId23"/>
    <p:sldId id="384" r:id="rId24"/>
    <p:sldId id="385" r:id="rId25"/>
    <p:sldId id="393" r:id="rId26"/>
    <p:sldId id="395" r:id="rId27"/>
    <p:sldId id="394" r:id="rId28"/>
    <p:sldId id="400" r:id="rId29"/>
    <p:sldId id="387" r:id="rId30"/>
    <p:sldId id="390" r:id="rId31"/>
    <p:sldId id="391"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389" r:id="rId67"/>
    <p:sldId id="261" r:id="rId68"/>
    <p:sldId id="262" r:id="rId69"/>
    <p:sldId id="263" r:id="rId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FE3"/>
    <a:srgbClr val="F3F1CD"/>
    <a:srgbClr val="5ECFE0"/>
    <a:srgbClr val="EDABDD"/>
    <a:srgbClr val="0201FF"/>
    <a:srgbClr val="0BE910"/>
    <a:srgbClr val="6C00BB"/>
    <a:srgbClr val="D0D8E8"/>
    <a:srgbClr val="E9EEF4"/>
    <a:srgbClr val="EDF0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37" autoAdjust="0"/>
    <p:restoredTop sz="96703" autoAdjust="0"/>
  </p:normalViewPr>
  <p:slideViewPr>
    <p:cSldViewPr snapToGrid="0" snapToObjects="1">
      <p:cViewPr varScale="1">
        <p:scale>
          <a:sx n="117" d="100"/>
          <a:sy n="117" d="100"/>
        </p:scale>
        <p:origin x="-344" y="-9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84D0B-7023-0542-BCAD-40B832C0D5EA}" type="datetimeFigureOut">
              <a:rPr lang="en-US" smtClean="0"/>
              <a:t>7/16/20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3EA6A-F43A-544E-B973-B53124C07E6B}" type="slidenum">
              <a:rPr lang="en-US" smtClean="0"/>
              <a:t>‹#›</a:t>
            </a:fld>
            <a:endParaRPr lang="en-US"/>
          </a:p>
        </p:txBody>
      </p:sp>
    </p:spTree>
    <p:extLst>
      <p:ext uri="{BB962C8B-B14F-4D97-AF65-F5344CB8AC3E}">
        <p14:creationId xmlns:p14="http://schemas.microsoft.com/office/powerpoint/2010/main" val="302181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33EA6A-F43A-544E-B973-B53124C07E6B}" type="slidenum">
              <a:rPr lang="en-US" smtClean="0"/>
              <a:t>9</a:t>
            </a:fld>
            <a:endParaRPr lang="en-US"/>
          </a:p>
        </p:txBody>
      </p:sp>
    </p:spTree>
    <p:extLst>
      <p:ext uri="{BB962C8B-B14F-4D97-AF65-F5344CB8AC3E}">
        <p14:creationId xmlns:p14="http://schemas.microsoft.com/office/powerpoint/2010/main" val="229412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87386fc415_0_99:notes"/>
          <p:cNvSpPr txBox="1">
            <a:spLocks noGrp="1"/>
          </p:cNvSpPr>
          <p:nvPr>
            <p:ph type="body" idx="1"/>
          </p:nvPr>
        </p:nvSpPr>
        <p:spPr>
          <a:xfrm>
            <a:off x="1046954" y="4354143"/>
            <a:ext cx="4613400" cy="331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87386fc415_0_99:notes"/>
          <p:cNvSpPr>
            <a:spLocks noGrp="1" noRot="1" noChangeAspect="1"/>
          </p:cNvSpPr>
          <p:nvPr>
            <p:ph type="sldImg" idx="2"/>
          </p:nvPr>
        </p:nvSpPr>
        <p:spPr>
          <a:xfrm>
            <a:off x="704850" y="914400"/>
            <a:ext cx="5291138" cy="29765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676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289fac7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289fac7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289fac7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289fac7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289fac7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289fac7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8c289fac7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8c289fac7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7a6010e7f_0_380:notes"/>
          <p:cNvSpPr txBox="1">
            <a:spLocks noGrp="1"/>
          </p:cNvSpPr>
          <p:nvPr>
            <p:ph type="body" idx="1"/>
          </p:nvPr>
        </p:nvSpPr>
        <p:spPr>
          <a:xfrm>
            <a:off x="670414" y="4272868"/>
            <a:ext cx="5367900" cy="4046400"/>
          </a:xfrm>
          <a:prstGeom prst="rect">
            <a:avLst/>
          </a:prstGeom>
          <a:noFill/>
          <a:ln>
            <a:noFill/>
          </a:ln>
        </p:spPr>
        <p:txBody>
          <a:bodyPr spcFirstLastPara="1" wrap="square" lIns="89625" tIns="44800" rIns="89625" bIns="448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latin typeface="Arial"/>
              <a:ea typeface="Arial"/>
              <a:cs typeface="Arial"/>
              <a:sym typeface="Arial"/>
            </a:endParaRPr>
          </a:p>
        </p:txBody>
      </p:sp>
      <p:sp>
        <p:nvSpPr>
          <p:cNvPr id="259" name="Google Shape;259;g87a6010e7f_0_380:notes"/>
          <p:cNvSpPr>
            <a:spLocks noGrp="1" noRot="1" noChangeAspect="1"/>
          </p:cNvSpPr>
          <p:nvPr>
            <p:ph type="sldImg" idx="2"/>
          </p:nvPr>
        </p:nvSpPr>
        <p:spPr>
          <a:xfrm>
            <a:off x="355600" y="67310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72245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87a6010e7f_0_1632:notes"/>
          <p:cNvSpPr txBox="1">
            <a:spLocks noGrp="1"/>
          </p:cNvSpPr>
          <p:nvPr>
            <p:ph type="body" idx="1"/>
          </p:nvPr>
        </p:nvSpPr>
        <p:spPr>
          <a:xfrm>
            <a:off x="670414" y="4272868"/>
            <a:ext cx="5367900" cy="4046400"/>
          </a:xfrm>
          <a:prstGeom prst="rect">
            <a:avLst/>
          </a:prstGeom>
          <a:noFill/>
          <a:ln>
            <a:noFill/>
          </a:ln>
        </p:spPr>
        <p:txBody>
          <a:bodyPr spcFirstLastPara="1" wrap="square" lIns="89625" tIns="44800" rIns="89625" bIns="448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latin typeface="Arial"/>
              <a:ea typeface="Arial"/>
              <a:cs typeface="Arial"/>
              <a:sym typeface="Arial"/>
            </a:endParaRPr>
          </a:p>
        </p:txBody>
      </p:sp>
      <p:sp>
        <p:nvSpPr>
          <p:cNvPr id="265" name="Google Shape;265;g87a6010e7f_0_1632:notes"/>
          <p:cNvSpPr>
            <a:spLocks noGrp="1" noRot="1" noChangeAspect="1"/>
          </p:cNvSpPr>
          <p:nvPr>
            <p:ph type="sldImg" idx="2"/>
          </p:nvPr>
        </p:nvSpPr>
        <p:spPr>
          <a:xfrm>
            <a:off x="355600" y="67310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3193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7a6010e7f_0_390:notes"/>
          <p:cNvSpPr txBox="1">
            <a:spLocks noGrp="1"/>
          </p:cNvSpPr>
          <p:nvPr>
            <p:ph type="body" idx="1"/>
          </p:nvPr>
        </p:nvSpPr>
        <p:spPr>
          <a:xfrm>
            <a:off x="670414" y="4272868"/>
            <a:ext cx="5367900" cy="4046400"/>
          </a:xfrm>
          <a:prstGeom prst="rect">
            <a:avLst/>
          </a:prstGeom>
          <a:noFill/>
          <a:ln>
            <a:noFill/>
          </a:ln>
        </p:spPr>
        <p:txBody>
          <a:bodyPr spcFirstLastPara="1" wrap="square" lIns="89625" tIns="44800" rIns="89625" bIns="44800" anchor="t" anchorCtr="0">
            <a:noAutofit/>
          </a:bodyPr>
          <a:lstStyle/>
          <a:p>
            <a:pPr marL="0" lvl="0" indent="0" algn="l" rtl="0">
              <a:spcBef>
                <a:spcPts val="0"/>
              </a:spcBef>
              <a:spcAft>
                <a:spcPts val="0"/>
              </a:spcAft>
              <a:buClr>
                <a:schemeClr val="dk1"/>
              </a:buClr>
              <a:buSzPts val="1100"/>
              <a:buFont typeface="Arial"/>
              <a:buNone/>
            </a:pPr>
            <a:endParaRPr sz="1000">
              <a:solidFill>
                <a:schemeClr val="dk1"/>
              </a:solidFill>
              <a:latin typeface="Arial"/>
              <a:ea typeface="Arial"/>
              <a:cs typeface="Arial"/>
              <a:sym typeface="Arial"/>
            </a:endParaRPr>
          </a:p>
        </p:txBody>
      </p:sp>
      <p:sp>
        <p:nvSpPr>
          <p:cNvPr id="271" name="Google Shape;271;g87a6010e7f_0_390:notes"/>
          <p:cNvSpPr>
            <a:spLocks noGrp="1" noRot="1" noChangeAspect="1"/>
          </p:cNvSpPr>
          <p:nvPr>
            <p:ph type="sldImg" idx="2"/>
          </p:nvPr>
        </p:nvSpPr>
        <p:spPr>
          <a:xfrm>
            <a:off x="355600" y="673100"/>
            <a:ext cx="5999163" cy="33750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732533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469E8E-B903-495E-94C0-BE4610B734D3}" type="datetime1">
              <a:rPr lang="en-US" smtClean="0"/>
              <a:t>7/16/20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092978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E47190-DADD-4599-9E3C-419028B210A1}" type="datetime1">
              <a:rPr lang="en-US" smtClean="0"/>
              <a:t>7/16/20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3260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32FAF-64F0-4D30-825F-7608C855A89C}" type="datetime1">
              <a:rPr lang="en-US" smtClean="0"/>
              <a:t>7/16/20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4081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605088" y="205978"/>
            <a:ext cx="7933800" cy="5943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SzPts val="3200"/>
              <a:buFont typeface="Arial"/>
              <a:buNone/>
              <a:defRPr sz="3200" b="1" i="0" u="none" strike="noStrike" cap="none">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4"/>
          <p:cNvSpPr>
            <a:spLocks noGrp="1"/>
          </p:cNvSpPr>
          <p:nvPr>
            <p:ph type="pic" idx="2"/>
          </p:nvPr>
        </p:nvSpPr>
        <p:spPr>
          <a:xfrm>
            <a:off x="762000" y="914400"/>
            <a:ext cx="2590800" cy="3714900"/>
          </a:xfrm>
          <a:prstGeom prst="rect">
            <a:avLst/>
          </a:prstGeom>
          <a:solidFill>
            <a:srgbClr val="F2F2F2"/>
          </a:solidFill>
          <a:ln>
            <a:noFill/>
          </a:ln>
        </p:spPr>
        <p:txBody>
          <a:bodyPr spcFirstLastPara="1" wrap="square" lIns="91425" tIns="91425" rIns="91425" bIns="91425" anchor="ctr" anchorCtr="0">
            <a:noAutofit/>
          </a:bodyPr>
          <a:lstStyle>
            <a:lvl1pPr marR="0" lvl="0" algn="ctr" rtl="0">
              <a:lnSpc>
                <a:spcPct val="100000"/>
              </a:lnSpc>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R="0" lvl="1"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R="0" lvl="2"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R="0" lvl="3"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R="0" lvl="4"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R="0" lvl="5"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body" idx="1"/>
          </p:nvPr>
        </p:nvSpPr>
        <p:spPr>
          <a:xfrm>
            <a:off x="3505200" y="914400"/>
            <a:ext cx="5190600" cy="37149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21583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8356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E9A7D3-32E1-4BCD-B8A1-23C324E7C4C8}" type="datetime1">
              <a:rPr lang="en-US" smtClean="0"/>
              <a:t>7/16/20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47288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4EEB99-7E2B-4D56-81D7-1AE5C6403CEE}" type="datetime1">
              <a:rPr lang="en-US" smtClean="0"/>
              <a:t>7/16/20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807770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413A8D-130E-41A2-BD56-468404D6E401}" type="datetime1">
              <a:rPr lang="en-US" smtClean="0"/>
              <a:t>7/16/20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2445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51218-3ED1-43E6-B5D4-B56E89401CEE}" type="datetime1">
              <a:rPr lang="en-US" smtClean="0"/>
              <a:t>7/16/20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18562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4ED94C-278D-431F-8EE2-58172494A5B2}" type="datetime1">
              <a:rPr lang="en-US" smtClean="0"/>
              <a:t>7/16/20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428956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84C3E-1B37-4906-B1A9-24020908ADE1}" type="datetime1">
              <a:rPr lang="en-US" smtClean="0"/>
              <a:t>7/16/20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1210398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CE0C05-E8FF-45EF-9D1B-5CB5C0D30284}" type="datetime1">
              <a:rPr lang="en-US" smtClean="0"/>
              <a:t>7/16/20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40567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7156B4-B78E-4ACA-A94E-75C1C3618B9E}" type="datetime1">
              <a:rPr lang="en-US" smtClean="0"/>
              <a:t>7/16/20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4423BE-BAF9-5447-BAF7-CF3FF8308402}" type="slidenum">
              <a:rPr lang="en-US" smtClean="0"/>
              <a:t>‹#›</a:t>
            </a:fld>
            <a:endParaRPr lang="en-US"/>
          </a:p>
        </p:txBody>
      </p:sp>
    </p:spTree>
    <p:extLst>
      <p:ext uri="{BB962C8B-B14F-4D97-AF65-F5344CB8AC3E}">
        <p14:creationId xmlns:p14="http://schemas.microsoft.com/office/powerpoint/2010/main" val="35180116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90F062-C23A-43FD-A2DE-B24EED28C1B5}" type="datetime1">
              <a:rPr lang="en-US" smtClean="0"/>
              <a:t>7/16/20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64423BE-BAF9-5447-BAF7-CF3FF8308402}" type="slidenum">
              <a:rPr lang="en-US" smtClean="0"/>
              <a:t>‹#›</a:t>
            </a:fld>
            <a:endParaRPr lang="en-US"/>
          </a:p>
        </p:txBody>
      </p:sp>
    </p:spTree>
    <p:extLst>
      <p:ext uri="{BB962C8B-B14F-4D97-AF65-F5344CB8AC3E}">
        <p14:creationId xmlns:p14="http://schemas.microsoft.com/office/powerpoint/2010/main" val="3385610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weather.gov/media/notification/pns20-17gfs_product_removal.pdf"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weather.gov/media/notification/pdf2/pns20-33multi_1_removal.pdf"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hyperlink" Target="https://emc.ncep.noaa.gov/users/verification/global/gfs/retros/v16retro0e/" TargetMode="External"/><Relationship Id="rId4" Type="http://schemas.openxmlformats.org/officeDocument/2006/relationships/hyperlink" Target="https://emc.ncep.noaa.gov/users/verification/global/gfs/retros/v16retro1e/" TargetMode="External"/><Relationship Id="rId5" Type="http://schemas.openxmlformats.org/officeDocument/2006/relationships/hyperlink" Target="https://emc.ncep.noaa.gov/users/verification/global/gfs/retros/v16retro2e/" TargetMode="External"/><Relationship Id="rId6" Type="http://schemas.openxmlformats.org/officeDocument/2006/relationships/hyperlink" Target="https://emc.ncep.noaa.gov/users/verification/global/gfs/retros/v16retro3e/" TargetMode="External"/><Relationship Id="rId7" Type="http://schemas.openxmlformats.org/officeDocument/2006/relationships/hyperlink" Target="https://www.emc.ncep.noaa.gov/users/verification/global/gfs/ops/" TargetMode="Externa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hyperlink" Target="https://emc.ncep.noaa.gov/users/verification/global/gfs/retros/v16retro5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emc.ncep.noaa.gov/users/meg/gfsv16/retros/" TargetMode="External"/><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8.gif"/><Relationship Id="rId5" Type="http://schemas.openxmlformats.org/officeDocument/2006/relationships/hyperlink" Target="https://www.emc.ncep.noaa.gov/users/meg/gfsv16/soundings/"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emc.ncep.noaa.gov/users/meg/gfsv16/realtime/gfsximages.html" TargetMode="External"/><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hyperlink" Target="https://www.emc.ncep.noaa.gov/gc_wmb/vxt/Keqin/BufrSounding/" TargetMode="External"/><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tif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tiff"/><Relationship Id="rId5" Type="http://schemas.openxmlformats.org/officeDocument/2006/relationships/image" Target="../media/image65.tiff"/><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emc.ncep.noaa.gov/users/meg/gfsv16/" TargetMode="External"/><Relationship Id="rId5" Type="http://schemas.openxmlformats.org/officeDocument/2006/relationships/hyperlink" Target="https://www.emc.ncep.noaa.gov/users/meg/gfsv16/retros/" TargetMode="External"/><Relationship Id="rId6" Type="http://schemas.openxmlformats.org/officeDocument/2006/relationships/hyperlink" Target="https://www.emc.ncep.noaa.gov/users/meg/gfsv16/realtime/gfsximages.html" TargetMode="External"/><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562" y="502064"/>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491562" y="100082"/>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30850" y="78765"/>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50" y="131824"/>
            <a:ext cx="846824" cy="860437"/>
          </a:xfrm>
          <a:prstGeom prst="rect">
            <a:avLst/>
          </a:prstGeom>
        </p:spPr>
      </p:pic>
      <p:sp>
        <p:nvSpPr>
          <p:cNvPr id="15" name="Oval 14"/>
          <p:cNvSpPr>
            <a:spLocks/>
          </p:cNvSpPr>
          <p:nvPr/>
        </p:nvSpPr>
        <p:spPr>
          <a:xfrm>
            <a:off x="8186476" y="90105"/>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33032" y="143162"/>
            <a:ext cx="841248" cy="841248"/>
          </a:xfrm>
          <a:prstGeom prst="rect">
            <a:avLst/>
          </a:prstGeom>
        </p:spPr>
      </p:pic>
      <p:sp>
        <p:nvSpPr>
          <p:cNvPr id="17" name="Google Shape;243;p49">
            <a:extLst>
              <a:ext uri="{FF2B5EF4-FFF2-40B4-BE49-F238E27FC236}">
                <a16:creationId xmlns:a16="http://schemas.microsoft.com/office/drawing/2014/main" xmlns="" id="{01C8C6E1-8404-5749-934B-5CEB3B57B885}"/>
              </a:ext>
            </a:extLst>
          </p:cNvPr>
          <p:cNvSpPr txBox="1">
            <a:spLocks noGrp="1"/>
          </p:cNvSpPr>
          <p:nvPr>
            <p:ph type="ctrTitle"/>
          </p:nvPr>
        </p:nvSpPr>
        <p:spPr>
          <a:xfrm>
            <a:off x="2408662" y="450592"/>
            <a:ext cx="5278631" cy="59048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600" b="1" dirty="0">
                <a:solidFill>
                  <a:schemeClr val="bg1"/>
                </a:solidFill>
                <a:latin typeface="Arial" panose="020B0604020202020204" pitchFamily="34" charset="0"/>
                <a:cs typeface="Arial" panose="020B0604020202020204" pitchFamily="34" charset="0"/>
              </a:rPr>
              <a:t>GFSv16 Evaluation Kickoff</a:t>
            </a:r>
            <a:endParaRPr sz="2600" b="1" dirty="0">
              <a:solidFill>
                <a:schemeClr val="bg1"/>
              </a:solidFill>
              <a:latin typeface="Arial" panose="020B0604020202020204" pitchFamily="34" charset="0"/>
              <a:cs typeface="Arial" panose="020B0604020202020204" pitchFamily="34" charset="0"/>
            </a:endParaRPr>
          </a:p>
        </p:txBody>
      </p:sp>
      <p:sp>
        <p:nvSpPr>
          <p:cNvPr id="18" name="Google Shape;244;p49">
            <a:extLst>
              <a:ext uri="{FF2B5EF4-FFF2-40B4-BE49-F238E27FC236}">
                <a16:creationId xmlns:a16="http://schemas.microsoft.com/office/drawing/2014/main" xmlns="" id="{0AAF3736-C53F-B043-A4CF-756279B3A8EF}"/>
              </a:ext>
            </a:extLst>
          </p:cNvPr>
          <p:cNvSpPr txBox="1">
            <a:spLocks noGrp="1"/>
          </p:cNvSpPr>
          <p:nvPr>
            <p:ph type="subTitle" idx="1"/>
          </p:nvPr>
        </p:nvSpPr>
        <p:spPr>
          <a:xfrm>
            <a:off x="454262" y="3963810"/>
            <a:ext cx="8520600" cy="11009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1400" dirty="0"/>
          </a:p>
          <a:p>
            <a:pPr marL="0" lvl="0" indent="0" algn="ctr" rtl="0">
              <a:spcBef>
                <a:spcPts val="0"/>
              </a:spcBef>
              <a:spcAft>
                <a:spcPts val="0"/>
              </a:spcAft>
              <a:buNone/>
            </a:pPr>
            <a:endParaRPr sz="1800" dirty="0"/>
          </a:p>
          <a:p>
            <a:pPr marL="0" lvl="0" indent="0" algn="ctr" rtl="0">
              <a:spcBef>
                <a:spcPts val="0"/>
              </a:spcBef>
              <a:spcAft>
                <a:spcPts val="0"/>
              </a:spcAft>
              <a:buNone/>
            </a:pPr>
            <a:endParaRPr sz="1800" dirty="0"/>
          </a:p>
          <a:p>
            <a:pPr marL="0" lvl="0" indent="0" algn="ctr" rtl="0">
              <a:spcBef>
                <a:spcPts val="0"/>
              </a:spcBef>
              <a:spcAft>
                <a:spcPts val="0"/>
              </a:spcAft>
              <a:buNone/>
            </a:pPr>
            <a:r>
              <a:rPr lang="en" sz="1800" dirty="0"/>
              <a:t>MEG WEBINAR   July 16, 2020</a:t>
            </a:r>
            <a:endParaRPr sz="1800" dirty="0"/>
          </a:p>
        </p:txBody>
      </p:sp>
      <p:sp>
        <p:nvSpPr>
          <p:cNvPr id="19" name="TextBox 18">
            <a:extLst>
              <a:ext uri="{FF2B5EF4-FFF2-40B4-BE49-F238E27FC236}">
                <a16:creationId xmlns:a16="http://schemas.microsoft.com/office/drawing/2014/main" xmlns="" id="{AE328DA2-9511-CE4D-B30A-DD2757ADB5D8}"/>
              </a:ext>
            </a:extLst>
          </p:cNvPr>
          <p:cNvSpPr txBox="1"/>
          <p:nvPr/>
        </p:nvSpPr>
        <p:spPr>
          <a:xfrm>
            <a:off x="1455606" y="3345320"/>
            <a:ext cx="7533138" cy="1477328"/>
          </a:xfrm>
          <a:prstGeom prst="rect">
            <a:avLst/>
          </a:prstGeom>
          <a:noFill/>
        </p:spPr>
        <p:txBody>
          <a:bodyPr wrap="square" rtlCol="0">
            <a:spAutoFit/>
          </a:bodyPr>
          <a:lstStyle/>
          <a:p>
            <a:r>
              <a:rPr lang="en-US" dirty="0"/>
              <a:t>Geoff Manikin, Alicia Bentley, Shannon Shields, Philippe </a:t>
            </a:r>
            <a:r>
              <a:rPr lang="en-US" dirty="0" err="1"/>
              <a:t>Papin</a:t>
            </a:r>
            <a:r>
              <a:rPr lang="en-US" dirty="0"/>
              <a:t>,</a:t>
            </a:r>
          </a:p>
          <a:p>
            <a:r>
              <a:rPr lang="en-US" dirty="0"/>
              <a:t>   Logan Dawson, and Chris Macintosh    </a:t>
            </a:r>
            <a:r>
              <a:rPr lang="en-US" b="1" i="1" dirty="0"/>
              <a:t>Model Evaluation Group</a:t>
            </a:r>
          </a:p>
          <a:p>
            <a:r>
              <a:rPr lang="en-US" dirty="0" err="1"/>
              <a:t>Fanglin</a:t>
            </a:r>
            <a:r>
              <a:rPr lang="en-US" dirty="0"/>
              <a:t> Yang and Russ </a:t>
            </a:r>
            <a:r>
              <a:rPr lang="en-US" dirty="0" err="1"/>
              <a:t>Treadon</a:t>
            </a:r>
            <a:r>
              <a:rPr lang="en-US" dirty="0"/>
              <a:t>                </a:t>
            </a:r>
            <a:r>
              <a:rPr lang="en-US" b="1" i="1" dirty="0"/>
              <a:t>GFSv16 Project Leads</a:t>
            </a:r>
          </a:p>
          <a:p>
            <a:r>
              <a:rPr lang="en-US" dirty="0"/>
              <a:t>Vijay Tallapragada</a:t>
            </a:r>
            <a:r>
              <a:rPr lang="en-US" i="1" dirty="0"/>
              <a:t>	                                   </a:t>
            </a:r>
            <a:r>
              <a:rPr lang="en-US" b="1" i="1" dirty="0"/>
              <a:t>GFSv16 Project Manager</a:t>
            </a:r>
          </a:p>
          <a:p>
            <a:r>
              <a:rPr lang="en-US" dirty="0"/>
              <a:t>Jason </a:t>
            </a:r>
            <a:r>
              <a:rPr lang="en-US" dirty="0" err="1"/>
              <a:t>Levit</a:t>
            </a:r>
            <a:r>
              <a:rPr lang="en-US" dirty="0"/>
              <a:t> </a:t>
            </a:r>
            <a:r>
              <a:rPr lang="en-US" i="1" dirty="0"/>
              <a:t>                                                  </a:t>
            </a:r>
            <a:r>
              <a:rPr lang="en-US" b="1" i="1" dirty="0"/>
              <a:t>Evaluation </a:t>
            </a:r>
            <a:r>
              <a:rPr lang="en-US" b="1" i="1"/>
              <a:t>Project Manager</a:t>
            </a:r>
            <a:endParaRPr lang="en-US" b="1" i="1" dirty="0"/>
          </a:p>
        </p:txBody>
      </p:sp>
      <p:pic>
        <p:nvPicPr>
          <p:cNvPr id="1026" name="Picture 2">
            <a:extLst>
              <a:ext uri="{FF2B5EF4-FFF2-40B4-BE49-F238E27FC236}">
                <a16:creationId xmlns:a16="http://schemas.microsoft.com/office/drawing/2014/main" xmlns="" id="{58176A25-5619-2947-B152-7D67C2DD09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2096427" y="1109640"/>
            <a:ext cx="4744283" cy="21905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64423BE-BAF9-5447-BAF7-CF3FF8308402}" type="slidenum">
              <a:rPr lang="en-US" smtClean="0"/>
              <a:t>1</a:t>
            </a:fld>
            <a:endParaRPr lang="en-US"/>
          </a:p>
        </p:txBody>
      </p:sp>
    </p:spTree>
    <p:extLst>
      <p:ext uri="{BB962C8B-B14F-4D97-AF65-F5344CB8AC3E}">
        <p14:creationId xmlns:p14="http://schemas.microsoft.com/office/powerpoint/2010/main" val="272204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A2C4473A-ACCC-1D4A-A67E-BAB5FADC7D90}"/>
              </a:ext>
            </a:extLst>
          </p:cNvPr>
          <p:cNvSpPr txBox="1"/>
          <p:nvPr/>
        </p:nvSpPr>
        <p:spPr>
          <a:xfrm>
            <a:off x="212869" y="421180"/>
            <a:ext cx="8943764" cy="523198"/>
          </a:xfrm>
          <a:prstGeom prst="rect">
            <a:avLst/>
          </a:prstGeom>
          <a:solidFill>
            <a:schemeClr val="tx2"/>
          </a:solidFill>
        </p:spPr>
        <p:txBody>
          <a:bodyPr wrap="square" lIns="121899" tIns="60949" rIns="121899" bIns="60949" rtlCol="0">
            <a:spAutoFit/>
          </a:bodyPr>
          <a:lstStyle/>
          <a:p>
            <a:pPr algn="ctr"/>
            <a:r>
              <a:rPr lang="en-US" sz="2600" b="1" dirty="0">
                <a:solidFill>
                  <a:schemeClr val="bg1"/>
                </a:solidFill>
                <a:latin typeface="Arial"/>
                <a:cs typeface="Arial"/>
              </a:rPr>
              <a:t>Problems with NOAH MP LSM</a:t>
            </a:r>
          </a:p>
        </p:txBody>
      </p:sp>
      <p:sp>
        <p:nvSpPr>
          <p:cNvPr id="2" name="Title 1"/>
          <p:cNvSpPr>
            <a:spLocks noGrp="1"/>
          </p:cNvSpPr>
          <p:nvPr>
            <p:ph type="title"/>
          </p:nvPr>
        </p:nvSpPr>
        <p:spPr>
          <a:xfrm>
            <a:off x="369271" y="100990"/>
            <a:ext cx="8229600" cy="267500"/>
          </a:xfrm>
        </p:spPr>
        <p:txBody>
          <a:bodyPr>
            <a:normAutofit fontScale="90000"/>
          </a:bodyPr>
          <a:lstStyle/>
          <a:p>
            <a:r>
              <a:rPr lang="en-US" sz="2400" b="1" dirty="0">
                <a:solidFill>
                  <a:srgbClr val="FF0000"/>
                </a:solidFill>
              </a:rPr>
              <a:t>However …… including Noah-MP brought other issues</a:t>
            </a:r>
          </a:p>
        </p:txBody>
      </p:sp>
      <p:pic>
        <p:nvPicPr>
          <p:cNvPr id="6148" name="Picture 4" descr="https://www.emc.ncep.noaa.gov/gmb/wx24fy/NGGPS/gfsv16bm2/2D/d3/SHTFLsfc_gb.pn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53917" y="1030440"/>
            <a:ext cx="4102525" cy="212088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emc.ncep.noaa.gov/gmb/wx24fy/NGGPS/gfsv16bm2/2D/d3/LHTFLsfc_gb.pn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10989" y="1069666"/>
            <a:ext cx="4557547" cy="19391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0229" y="1088756"/>
            <a:ext cx="434734" cy="307777"/>
          </a:xfrm>
          <a:prstGeom prst="rect">
            <a:avLst/>
          </a:prstGeom>
          <a:noFill/>
        </p:spPr>
        <p:txBody>
          <a:bodyPr wrap="none" rtlCol="0">
            <a:spAutoFit/>
          </a:bodyPr>
          <a:lstStyle/>
          <a:p>
            <a:r>
              <a:rPr lang="en-US" b="1" dirty="0"/>
              <a:t>SH</a:t>
            </a:r>
          </a:p>
        </p:txBody>
      </p:sp>
      <p:sp>
        <p:nvSpPr>
          <p:cNvPr id="8" name="TextBox 7"/>
          <p:cNvSpPr txBox="1"/>
          <p:nvPr/>
        </p:nvSpPr>
        <p:spPr>
          <a:xfrm>
            <a:off x="5099075" y="1077566"/>
            <a:ext cx="423514" cy="307777"/>
          </a:xfrm>
          <a:prstGeom prst="rect">
            <a:avLst/>
          </a:prstGeom>
          <a:noFill/>
        </p:spPr>
        <p:txBody>
          <a:bodyPr wrap="none" rtlCol="0">
            <a:spAutoFit/>
          </a:bodyPr>
          <a:lstStyle/>
          <a:p>
            <a:r>
              <a:rPr lang="en-US" b="1" dirty="0"/>
              <a:t>LH</a:t>
            </a:r>
          </a:p>
        </p:txBody>
      </p:sp>
      <p:sp>
        <p:nvSpPr>
          <p:cNvPr id="5" name="TextBox 4"/>
          <p:cNvSpPr txBox="1"/>
          <p:nvPr/>
        </p:nvSpPr>
        <p:spPr>
          <a:xfrm>
            <a:off x="163869" y="3102968"/>
            <a:ext cx="3914447" cy="830997"/>
          </a:xfrm>
          <a:prstGeom prst="rect">
            <a:avLst/>
          </a:prstGeom>
          <a:noFill/>
        </p:spPr>
        <p:txBody>
          <a:bodyPr wrap="square" rtlCol="0">
            <a:spAutoFit/>
          </a:bodyPr>
          <a:lstStyle/>
          <a:p>
            <a:pPr marL="285750" indent="-285750">
              <a:buFont typeface="Arial" panose="020B0604020202020204" pitchFamily="34" charset="0"/>
              <a:buChar char="•"/>
            </a:pPr>
            <a:r>
              <a:rPr lang="en-US" sz="1600" b="1" dirty="0"/>
              <a:t>Excessive SH</a:t>
            </a:r>
          </a:p>
          <a:p>
            <a:pPr marL="285750" indent="-285750">
              <a:buFont typeface="Arial" panose="020B0604020202020204" pitchFamily="34" charset="0"/>
              <a:buChar char="•"/>
            </a:pPr>
            <a:r>
              <a:rPr lang="en-US" sz="1600" b="1" dirty="0"/>
              <a:t>Reduced LH</a:t>
            </a:r>
          </a:p>
          <a:p>
            <a:pPr marL="285750" indent="-285750">
              <a:buFont typeface="Arial" panose="020B0604020202020204" pitchFamily="34" charset="0"/>
              <a:buChar char="•"/>
            </a:pPr>
            <a:r>
              <a:rPr lang="en-US" sz="1600" b="1" dirty="0"/>
              <a:t>Too much snow (a spin-up issue)</a:t>
            </a:r>
          </a:p>
        </p:txBody>
      </p:sp>
      <p:pic>
        <p:nvPicPr>
          <p:cNvPr id="6154" name="Picture 10" descr="https://www.emc.ncep.noaa.gov/gmb/wx24fy/NGGPS/gfsv16bm2/2D/d3/WEASDsfc_gb.png"/>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4410817" y="3000465"/>
            <a:ext cx="4707268" cy="2042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67894" y="3028174"/>
            <a:ext cx="662361" cy="307777"/>
          </a:xfrm>
          <a:prstGeom prst="rect">
            <a:avLst/>
          </a:prstGeom>
          <a:noFill/>
        </p:spPr>
        <p:txBody>
          <a:bodyPr wrap="none" rtlCol="0">
            <a:spAutoFit/>
          </a:bodyPr>
          <a:lstStyle/>
          <a:p>
            <a:r>
              <a:rPr lang="en-US" b="1" dirty="0"/>
              <a:t>Snow</a:t>
            </a:r>
          </a:p>
        </p:txBody>
      </p:sp>
      <p:sp>
        <p:nvSpPr>
          <p:cNvPr id="3" name="TextBox 2"/>
          <p:cNvSpPr txBox="1"/>
          <p:nvPr/>
        </p:nvSpPr>
        <p:spPr>
          <a:xfrm>
            <a:off x="212869" y="3955797"/>
            <a:ext cx="3535070" cy="1138773"/>
          </a:xfrm>
          <a:prstGeom prst="rect">
            <a:avLst/>
          </a:prstGeom>
          <a:solidFill>
            <a:schemeClr val="accent4">
              <a:lumMod val="40000"/>
              <a:lumOff val="60000"/>
            </a:schemeClr>
          </a:solidFill>
          <a:ln>
            <a:solidFill>
              <a:srgbClr val="002060"/>
            </a:solidFill>
          </a:ln>
        </p:spPr>
        <p:txBody>
          <a:bodyPr wrap="none" rtlCol="0">
            <a:spAutoFit/>
          </a:bodyPr>
          <a:lstStyle/>
          <a:p>
            <a:r>
              <a:rPr lang="en-US" sz="2000" b="1" dirty="0"/>
              <a:t>- </a:t>
            </a:r>
            <a:r>
              <a:rPr lang="en-US" sz="1600" b="1" dirty="0"/>
              <a:t>Needs further development</a:t>
            </a:r>
          </a:p>
          <a:p>
            <a:r>
              <a:rPr lang="en-US" sz="1600" b="1" dirty="0"/>
              <a:t>- Removed from GFSv16 upgrade</a:t>
            </a:r>
          </a:p>
          <a:p>
            <a:r>
              <a:rPr lang="en-US" sz="1600" b="1" dirty="0"/>
              <a:t>- New ground heat flux calculation over</a:t>
            </a:r>
          </a:p>
          <a:p>
            <a:r>
              <a:rPr lang="en-US" sz="1600" b="1" dirty="0"/>
              <a:t>        snow is retained </a:t>
            </a:r>
          </a:p>
        </p:txBody>
      </p:sp>
      <p:sp>
        <p:nvSpPr>
          <p:cNvPr id="11" name="TextBox 10">
            <a:extLst>
              <a:ext uri="{FF2B5EF4-FFF2-40B4-BE49-F238E27FC236}">
                <a16:creationId xmlns:a16="http://schemas.microsoft.com/office/drawing/2014/main" xmlns="" id="{28EE5F7C-2C28-0145-A08B-D968C9D62BFA}"/>
              </a:ext>
            </a:extLst>
          </p:cNvPr>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pic>
        <p:nvPicPr>
          <p:cNvPr id="13" name="Picture 12" descr="2000px-Seal_of_the_United_States_Department_of_Commerce.svg.png">
            <a:extLst>
              <a:ext uri="{FF2B5EF4-FFF2-40B4-BE49-F238E27FC236}">
                <a16:creationId xmlns:a16="http://schemas.microsoft.com/office/drawing/2014/main" xmlns="" id="{F3A1ACDD-BF2F-1D42-8AEC-CC365FB5F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pic>
        <p:nvPicPr>
          <p:cNvPr id="15" name="Picture 14" descr="1024px-NOAA_logo.svg.png">
            <a:extLst>
              <a:ext uri="{FF2B5EF4-FFF2-40B4-BE49-F238E27FC236}">
                <a16:creationId xmlns:a16="http://schemas.microsoft.com/office/drawing/2014/main" xmlns="" id="{7EA16780-3384-914D-86A6-E54927EFB60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6" name="Slide Number Placeholder 5"/>
          <p:cNvSpPr>
            <a:spLocks noGrp="1"/>
          </p:cNvSpPr>
          <p:nvPr>
            <p:ph type="sldNum" sz="quarter" idx="12"/>
          </p:nvPr>
        </p:nvSpPr>
        <p:spPr/>
        <p:txBody>
          <a:bodyPr/>
          <a:lstStyle/>
          <a:p>
            <a:fld id="{364423BE-BAF9-5447-BAF7-CF3FF8308402}" type="slidenum">
              <a:rPr lang="en-US" smtClean="0"/>
              <a:t>10</a:t>
            </a:fld>
            <a:endParaRPr lang="en-US" dirty="0"/>
          </a:p>
        </p:txBody>
      </p:sp>
    </p:spTree>
    <p:extLst>
      <p:ext uri="{BB962C8B-B14F-4D97-AF65-F5344CB8AC3E}">
        <p14:creationId xmlns:p14="http://schemas.microsoft.com/office/powerpoint/2010/main" val="1141269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Initial Testing of the GFSv16 Upgrade</a:t>
            </a:r>
          </a:p>
        </p:txBody>
      </p:sp>
      <p:pic>
        <p:nvPicPr>
          <p:cNvPr id="16" name="Google Shape;245;p42">
            <a:extLst>
              <a:ext uri="{FF2B5EF4-FFF2-40B4-BE49-F238E27FC236}">
                <a16:creationId xmlns:a16="http://schemas.microsoft.com/office/drawing/2014/main" xmlns="" id="{A3ED3A9D-8521-EB4C-90FE-9CD7F32D8A43}"/>
              </a:ext>
            </a:extLst>
          </p:cNvPr>
          <p:cNvPicPr preferRelativeResize="0"/>
          <p:nvPr/>
        </p:nvPicPr>
        <p:blipFill rotWithShape="1">
          <a:blip r:embed="rId4">
            <a:alphaModFix/>
          </a:blip>
          <a:srcRect t="52203"/>
          <a:stretch/>
        </p:blipFill>
        <p:spPr>
          <a:xfrm>
            <a:off x="11399" y="1127557"/>
            <a:ext cx="4513201" cy="2007853"/>
          </a:xfrm>
          <a:prstGeom prst="rect">
            <a:avLst/>
          </a:prstGeom>
          <a:noFill/>
          <a:ln>
            <a:noFill/>
          </a:ln>
        </p:spPr>
      </p:pic>
      <p:pic>
        <p:nvPicPr>
          <p:cNvPr id="18" name="Google Shape;247;p42">
            <a:extLst>
              <a:ext uri="{FF2B5EF4-FFF2-40B4-BE49-F238E27FC236}">
                <a16:creationId xmlns:a16="http://schemas.microsoft.com/office/drawing/2014/main" xmlns="" id="{40801690-892D-7B49-BECD-1CD5B1AD6F44}"/>
              </a:ext>
            </a:extLst>
          </p:cNvPr>
          <p:cNvPicPr preferRelativeResize="0"/>
          <p:nvPr/>
        </p:nvPicPr>
        <p:blipFill rotWithShape="1">
          <a:blip r:embed="rId5">
            <a:alphaModFix/>
          </a:blip>
          <a:srcRect t="52148"/>
          <a:stretch/>
        </p:blipFill>
        <p:spPr>
          <a:xfrm>
            <a:off x="4711884" y="1191997"/>
            <a:ext cx="4444749" cy="1908774"/>
          </a:xfrm>
          <a:prstGeom prst="rect">
            <a:avLst/>
          </a:prstGeom>
          <a:noFill/>
          <a:ln>
            <a:noFill/>
          </a:ln>
        </p:spPr>
      </p:pic>
      <p:sp>
        <p:nvSpPr>
          <p:cNvPr id="19" name="Google Shape;248;p42">
            <a:extLst>
              <a:ext uri="{FF2B5EF4-FFF2-40B4-BE49-F238E27FC236}">
                <a16:creationId xmlns:a16="http://schemas.microsoft.com/office/drawing/2014/main" xmlns="" id="{CD4BC569-81A2-5248-9690-3F244CF5253E}"/>
              </a:ext>
            </a:extLst>
          </p:cNvPr>
          <p:cNvSpPr txBox="1"/>
          <p:nvPr/>
        </p:nvSpPr>
        <p:spPr>
          <a:xfrm>
            <a:off x="2335026" y="941109"/>
            <a:ext cx="1655808" cy="296737"/>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FH102, US night</a:t>
            </a:r>
            <a:endParaRPr sz="1400" dirty="0">
              <a:highlight>
                <a:srgbClr val="FFFF00"/>
              </a:highlight>
            </a:endParaRPr>
          </a:p>
        </p:txBody>
      </p:sp>
      <p:sp>
        <p:nvSpPr>
          <p:cNvPr id="20" name="Google Shape;249;p42">
            <a:extLst>
              <a:ext uri="{FF2B5EF4-FFF2-40B4-BE49-F238E27FC236}">
                <a16:creationId xmlns:a16="http://schemas.microsoft.com/office/drawing/2014/main" xmlns="" id="{894B8BA8-8ADE-CE4C-AAEA-7FECE5AD9991}"/>
              </a:ext>
            </a:extLst>
          </p:cNvPr>
          <p:cNvSpPr txBox="1"/>
          <p:nvPr/>
        </p:nvSpPr>
        <p:spPr>
          <a:xfrm>
            <a:off x="6955757" y="956287"/>
            <a:ext cx="1655809" cy="336296"/>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FH108, US morning </a:t>
            </a:r>
            <a:endParaRPr sz="1400" dirty="0"/>
          </a:p>
        </p:txBody>
      </p:sp>
      <p:pic>
        <p:nvPicPr>
          <p:cNvPr id="21" name="Google Shape;250;p42">
            <a:extLst>
              <a:ext uri="{FF2B5EF4-FFF2-40B4-BE49-F238E27FC236}">
                <a16:creationId xmlns:a16="http://schemas.microsoft.com/office/drawing/2014/main" xmlns="" id="{56DCA831-EE90-9940-B3B6-B26280970D7B}"/>
              </a:ext>
            </a:extLst>
          </p:cNvPr>
          <p:cNvPicPr preferRelativeResize="0"/>
          <p:nvPr/>
        </p:nvPicPr>
        <p:blipFill rotWithShape="1">
          <a:blip r:embed="rId6">
            <a:alphaModFix/>
          </a:blip>
          <a:srcRect t="51739" b="5687"/>
          <a:stretch/>
        </p:blipFill>
        <p:spPr>
          <a:xfrm>
            <a:off x="8395" y="3272847"/>
            <a:ext cx="4476051" cy="1843040"/>
          </a:xfrm>
          <a:prstGeom prst="rect">
            <a:avLst/>
          </a:prstGeom>
          <a:noFill/>
          <a:ln>
            <a:noFill/>
          </a:ln>
        </p:spPr>
      </p:pic>
      <p:sp>
        <p:nvSpPr>
          <p:cNvPr id="22" name="Google Shape;251;p42">
            <a:extLst>
              <a:ext uri="{FF2B5EF4-FFF2-40B4-BE49-F238E27FC236}">
                <a16:creationId xmlns:a16="http://schemas.microsoft.com/office/drawing/2014/main" xmlns="" id="{F03E6AEC-21B1-4B40-9AF7-BEA0989A8389}"/>
              </a:ext>
            </a:extLst>
          </p:cNvPr>
          <p:cNvSpPr txBox="1"/>
          <p:nvPr/>
        </p:nvSpPr>
        <p:spPr>
          <a:xfrm>
            <a:off x="2268000" y="3132096"/>
            <a:ext cx="1615154" cy="30251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FH114, US midday </a:t>
            </a:r>
            <a:endParaRPr sz="1400" dirty="0"/>
          </a:p>
        </p:txBody>
      </p:sp>
      <p:pic>
        <p:nvPicPr>
          <p:cNvPr id="23" name="Google Shape;252;p42">
            <a:extLst>
              <a:ext uri="{FF2B5EF4-FFF2-40B4-BE49-F238E27FC236}">
                <a16:creationId xmlns:a16="http://schemas.microsoft.com/office/drawing/2014/main" xmlns="" id="{1391E8C3-F5B2-554C-B322-2C4C55B0A164}"/>
              </a:ext>
            </a:extLst>
          </p:cNvPr>
          <p:cNvPicPr preferRelativeResize="0"/>
          <p:nvPr/>
        </p:nvPicPr>
        <p:blipFill rotWithShape="1">
          <a:blip r:embed="rId7">
            <a:alphaModFix/>
          </a:blip>
          <a:srcRect t="52317" b="5053"/>
          <a:stretch/>
        </p:blipFill>
        <p:spPr>
          <a:xfrm>
            <a:off x="4754882" y="3352771"/>
            <a:ext cx="4401751" cy="1763116"/>
          </a:xfrm>
          <a:prstGeom prst="rect">
            <a:avLst/>
          </a:prstGeom>
          <a:noFill/>
          <a:ln>
            <a:noFill/>
          </a:ln>
        </p:spPr>
      </p:pic>
      <p:sp>
        <p:nvSpPr>
          <p:cNvPr id="24" name="Google Shape;253;p42">
            <a:extLst>
              <a:ext uri="{FF2B5EF4-FFF2-40B4-BE49-F238E27FC236}">
                <a16:creationId xmlns:a16="http://schemas.microsoft.com/office/drawing/2014/main" xmlns="" id="{543EA4BE-A33A-A14A-92F4-F3BBBF8D569B}"/>
              </a:ext>
            </a:extLst>
          </p:cNvPr>
          <p:cNvSpPr txBox="1"/>
          <p:nvPr/>
        </p:nvSpPr>
        <p:spPr>
          <a:xfrm>
            <a:off x="6876000" y="3161659"/>
            <a:ext cx="2101170" cy="30251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FH120, US late afternoon</a:t>
            </a:r>
            <a:endParaRPr sz="1400" dirty="0"/>
          </a:p>
        </p:txBody>
      </p:sp>
      <p:sp>
        <p:nvSpPr>
          <p:cNvPr id="25" name="Google Shape;255;p42">
            <a:extLst>
              <a:ext uri="{FF2B5EF4-FFF2-40B4-BE49-F238E27FC236}">
                <a16:creationId xmlns:a16="http://schemas.microsoft.com/office/drawing/2014/main" xmlns="" id="{5FC80FB9-1B5B-DA48-8B74-9D282E576EFF}"/>
              </a:ext>
            </a:extLst>
          </p:cNvPr>
          <p:cNvSpPr txBox="1"/>
          <p:nvPr/>
        </p:nvSpPr>
        <p:spPr>
          <a:xfrm>
            <a:off x="4010174" y="884212"/>
            <a:ext cx="1655808" cy="3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 </a:t>
            </a:r>
            <a:r>
              <a:rPr lang="en" sz="1600" dirty="0">
                <a:solidFill>
                  <a:schemeClr val="dk1"/>
                </a:solidFill>
              </a:rPr>
              <a:t>Summer 2019 </a:t>
            </a:r>
          </a:p>
          <a:p>
            <a:pPr marL="0" lvl="0" indent="0" algn="l" rtl="0">
              <a:spcBef>
                <a:spcPts val="0"/>
              </a:spcBef>
              <a:spcAft>
                <a:spcPts val="0"/>
              </a:spcAft>
              <a:buNone/>
            </a:pPr>
            <a:r>
              <a:rPr lang="en" sz="1600" dirty="0">
                <a:solidFill>
                  <a:schemeClr val="dk1"/>
                </a:solidFill>
              </a:rPr>
              <a:t>  </a:t>
            </a:r>
            <a:endParaRPr sz="1600" dirty="0">
              <a:solidFill>
                <a:schemeClr val="dk1"/>
              </a:solidFill>
            </a:endParaRPr>
          </a:p>
        </p:txBody>
      </p:sp>
      <p:cxnSp>
        <p:nvCxnSpPr>
          <p:cNvPr id="26" name="Google Shape;254;p42">
            <a:extLst>
              <a:ext uri="{FF2B5EF4-FFF2-40B4-BE49-F238E27FC236}">
                <a16:creationId xmlns:a16="http://schemas.microsoft.com/office/drawing/2014/main" xmlns="" id="{3B63902D-8DED-9649-A574-611E2C2EE154}"/>
              </a:ext>
            </a:extLst>
          </p:cNvPr>
          <p:cNvCxnSpPr>
            <a:cxnSpLocks/>
          </p:cNvCxnSpPr>
          <p:nvPr/>
        </p:nvCxnSpPr>
        <p:spPr>
          <a:xfrm flipH="1">
            <a:off x="1297322" y="1728043"/>
            <a:ext cx="1771648" cy="1973519"/>
          </a:xfrm>
          <a:prstGeom prst="straightConnector1">
            <a:avLst/>
          </a:prstGeom>
          <a:noFill/>
          <a:ln w="38100" cap="flat" cmpd="sng">
            <a:solidFill>
              <a:schemeClr val="dk2"/>
            </a:solidFill>
            <a:prstDash val="solid"/>
            <a:round/>
            <a:headEnd type="triangle" w="med" len="med"/>
            <a:tailEnd type="triangle" w="med" len="med"/>
          </a:ln>
        </p:spPr>
      </p:cxnSp>
      <p:sp>
        <p:nvSpPr>
          <p:cNvPr id="17" name="Google Shape;246;p42">
            <a:extLst>
              <a:ext uri="{FF2B5EF4-FFF2-40B4-BE49-F238E27FC236}">
                <a16:creationId xmlns:a16="http://schemas.microsoft.com/office/drawing/2014/main" xmlns="" id="{1A8BACF4-775D-1F4D-97C8-5D24A9DFDB53}"/>
              </a:ext>
            </a:extLst>
          </p:cNvPr>
          <p:cNvSpPr txBox="1"/>
          <p:nvPr/>
        </p:nvSpPr>
        <p:spPr>
          <a:xfrm>
            <a:off x="4119070" y="2772381"/>
            <a:ext cx="1071018" cy="656779"/>
          </a:xfrm>
          <a:prstGeom prst="rect">
            <a:avLst/>
          </a:prstGeom>
          <a:solidFill>
            <a:srgbClr val="EDABDD"/>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T2m Diffs</a:t>
            </a:r>
          </a:p>
          <a:p>
            <a:pPr marL="0" lvl="0" indent="0" algn="l" rtl="0">
              <a:spcBef>
                <a:spcPts val="0"/>
              </a:spcBef>
              <a:spcAft>
                <a:spcPts val="0"/>
              </a:spcAft>
              <a:buNone/>
            </a:pPr>
            <a:r>
              <a:rPr lang="en" sz="1500" dirty="0"/>
              <a:t>Test - Ops</a:t>
            </a:r>
            <a:endParaRPr sz="1500" dirty="0"/>
          </a:p>
        </p:txBody>
      </p:sp>
      <p:sp>
        <p:nvSpPr>
          <p:cNvPr id="2" name="TextBox 1">
            <a:extLst>
              <a:ext uri="{FF2B5EF4-FFF2-40B4-BE49-F238E27FC236}">
                <a16:creationId xmlns:a16="http://schemas.microsoft.com/office/drawing/2014/main" xmlns="" id="{D58B043E-6ECE-2E4E-A3FF-E24AA3EB95C4}"/>
              </a:ext>
            </a:extLst>
          </p:cNvPr>
          <p:cNvSpPr txBox="1"/>
          <p:nvPr/>
        </p:nvSpPr>
        <p:spPr>
          <a:xfrm>
            <a:off x="1613804" y="1900061"/>
            <a:ext cx="936025" cy="369332"/>
          </a:xfrm>
          <a:prstGeom prst="rect">
            <a:avLst/>
          </a:prstGeom>
          <a:solidFill>
            <a:schemeClr val="accent5">
              <a:lumMod val="40000"/>
              <a:lumOff val="60000"/>
            </a:schemeClr>
          </a:solidFill>
        </p:spPr>
        <p:txBody>
          <a:bodyPr wrap="none" rtlCol="0">
            <a:spAutoFit/>
          </a:bodyPr>
          <a:lstStyle/>
          <a:p>
            <a:r>
              <a:rPr lang="en-US" dirty="0"/>
              <a:t>COLDER</a:t>
            </a:r>
          </a:p>
        </p:txBody>
      </p:sp>
      <p:sp>
        <p:nvSpPr>
          <p:cNvPr id="3" name="Slide Number Placeholder 2"/>
          <p:cNvSpPr>
            <a:spLocks noGrp="1"/>
          </p:cNvSpPr>
          <p:nvPr>
            <p:ph type="sldNum" sz="quarter" idx="12"/>
          </p:nvPr>
        </p:nvSpPr>
        <p:spPr/>
        <p:txBody>
          <a:bodyPr/>
          <a:lstStyle/>
          <a:p>
            <a:fld id="{364423BE-BAF9-5447-BAF7-CF3FF8308402}" type="slidenum">
              <a:rPr lang="en-US" smtClean="0"/>
              <a:t>11</a:t>
            </a:fld>
            <a:endParaRPr lang="en-US"/>
          </a:p>
        </p:txBody>
      </p:sp>
    </p:spTree>
    <p:extLst>
      <p:ext uri="{BB962C8B-B14F-4D97-AF65-F5344CB8AC3E}">
        <p14:creationId xmlns:p14="http://schemas.microsoft.com/office/powerpoint/2010/main" val="2647084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Initial Testing of the GFSv16 Upgrade</a:t>
            </a:r>
          </a:p>
        </p:txBody>
      </p:sp>
      <p:pic>
        <p:nvPicPr>
          <p:cNvPr id="9" name="Google Shape;262;p43">
            <a:extLst>
              <a:ext uri="{FF2B5EF4-FFF2-40B4-BE49-F238E27FC236}">
                <a16:creationId xmlns:a16="http://schemas.microsoft.com/office/drawing/2014/main" xmlns="" id="{FAB7221A-5050-5F4C-9CFB-77047F4E968E}"/>
              </a:ext>
            </a:extLst>
          </p:cNvPr>
          <p:cNvPicPr preferRelativeResize="0"/>
          <p:nvPr/>
        </p:nvPicPr>
        <p:blipFill>
          <a:blip r:embed="rId4">
            <a:alphaModFix/>
          </a:blip>
          <a:stretch>
            <a:fillRect/>
          </a:stretch>
        </p:blipFill>
        <p:spPr>
          <a:xfrm>
            <a:off x="184418" y="1125545"/>
            <a:ext cx="4047006" cy="3969025"/>
          </a:xfrm>
          <a:prstGeom prst="rect">
            <a:avLst/>
          </a:prstGeom>
          <a:noFill/>
          <a:ln>
            <a:noFill/>
          </a:ln>
        </p:spPr>
      </p:pic>
      <p:pic>
        <p:nvPicPr>
          <p:cNvPr id="14" name="Google Shape;263;p43">
            <a:extLst>
              <a:ext uri="{FF2B5EF4-FFF2-40B4-BE49-F238E27FC236}">
                <a16:creationId xmlns:a16="http://schemas.microsoft.com/office/drawing/2014/main" xmlns="" id="{B0D5E24F-5281-E240-893B-BB72623894C9}"/>
              </a:ext>
            </a:extLst>
          </p:cNvPr>
          <p:cNvPicPr preferRelativeResize="0"/>
          <p:nvPr/>
        </p:nvPicPr>
        <p:blipFill>
          <a:blip r:embed="rId5">
            <a:alphaModFix/>
          </a:blip>
          <a:stretch>
            <a:fillRect/>
          </a:stretch>
        </p:blipFill>
        <p:spPr>
          <a:xfrm>
            <a:off x="4944594" y="1102949"/>
            <a:ext cx="4047005" cy="4029601"/>
          </a:xfrm>
          <a:prstGeom prst="rect">
            <a:avLst/>
          </a:prstGeom>
          <a:noFill/>
          <a:ln>
            <a:noFill/>
          </a:ln>
        </p:spPr>
      </p:pic>
      <p:sp>
        <p:nvSpPr>
          <p:cNvPr id="16" name="Google Shape;264;p43">
            <a:extLst>
              <a:ext uri="{FF2B5EF4-FFF2-40B4-BE49-F238E27FC236}">
                <a16:creationId xmlns:a16="http://schemas.microsoft.com/office/drawing/2014/main" xmlns="" id="{46FBDA11-6B78-4C47-ADBE-24BF079BF6ED}"/>
              </a:ext>
            </a:extLst>
          </p:cNvPr>
          <p:cNvSpPr txBox="1"/>
          <p:nvPr/>
        </p:nvSpPr>
        <p:spPr>
          <a:xfrm>
            <a:off x="1653453" y="933258"/>
            <a:ext cx="18648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00FF"/>
                </a:solidFill>
              </a:rPr>
              <a:t>CONUS West</a:t>
            </a:r>
            <a:endParaRPr b="1" dirty="0">
              <a:solidFill>
                <a:srgbClr val="0000FF"/>
              </a:solidFill>
            </a:endParaRPr>
          </a:p>
        </p:txBody>
      </p:sp>
      <p:sp>
        <p:nvSpPr>
          <p:cNvPr id="17" name="Google Shape;265;p43">
            <a:extLst>
              <a:ext uri="{FF2B5EF4-FFF2-40B4-BE49-F238E27FC236}">
                <a16:creationId xmlns:a16="http://schemas.microsoft.com/office/drawing/2014/main" xmlns="" id="{ECEBF5EA-1C75-8D42-AE1D-486913DC3866}"/>
              </a:ext>
            </a:extLst>
          </p:cNvPr>
          <p:cNvSpPr txBox="1"/>
          <p:nvPr/>
        </p:nvSpPr>
        <p:spPr>
          <a:xfrm>
            <a:off x="6619176" y="962478"/>
            <a:ext cx="1331505"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00FF"/>
                </a:solidFill>
              </a:rPr>
              <a:t>CONUS East</a:t>
            </a:r>
            <a:endParaRPr b="1" dirty="0">
              <a:solidFill>
                <a:srgbClr val="0000FF"/>
              </a:solidFill>
            </a:endParaRPr>
          </a:p>
        </p:txBody>
      </p:sp>
      <p:sp>
        <p:nvSpPr>
          <p:cNvPr id="18" name="Google Shape;261;p43">
            <a:extLst>
              <a:ext uri="{FF2B5EF4-FFF2-40B4-BE49-F238E27FC236}">
                <a16:creationId xmlns:a16="http://schemas.microsoft.com/office/drawing/2014/main" xmlns="" id="{DA2EAE42-0284-0149-A3AE-C53F059F6E62}"/>
              </a:ext>
            </a:extLst>
          </p:cNvPr>
          <p:cNvSpPr txBox="1"/>
          <p:nvPr/>
        </p:nvSpPr>
        <p:spPr>
          <a:xfrm>
            <a:off x="3845227" y="2576146"/>
            <a:ext cx="1453546" cy="956964"/>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T2m  Verification</a:t>
            </a:r>
          </a:p>
          <a:p>
            <a:pPr marL="0" lvl="0" indent="0" algn="l" rtl="0">
              <a:spcBef>
                <a:spcPts val="0"/>
              </a:spcBef>
              <a:spcAft>
                <a:spcPts val="0"/>
              </a:spcAft>
              <a:buNone/>
            </a:pPr>
            <a:r>
              <a:rPr lang="en" sz="1400" dirty="0"/>
              <a:t> against station observations</a:t>
            </a:r>
            <a:endParaRPr sz="1400" dirty="0"/>
          </a:p>
        </p:txBody>
      </p:sp>
      <p:sp>
        <p:nvSpPr>
          <p:cNvPr id="2" name="TextBox 1">
            <a:extLst>
              <a:ext uri="{FF2B5EF4-FFF2-40B4-BE49-F238E27FC236}">
                <a16:creationId xmlns:a16="http://schemas.microsoft.com/office/drawing/2014/main" xmlns="" id="{C2C180A5-97FB-8B49-806C-746D53FC9A67}"/>
              </a:ext>
            </a:extLst>
          </p:cNvPr>
          <p:cNvSpPr txBox="1"/>
          <p:nvPr/>
        </p:nvSpPr>
        <p:spPr>
          <a:xfrm>
            <a:off x="4105958" y="1269554"/>
            <a:ext cx="1030347" cy="923330"/>
          </a:xfrm>
          <a:prstGeom prst="rect">
            <a:avLst/>
          </a:prstGeom>
          <a:noFill/>
        </p:spPr>
        <p:txBody>
          <a:bodyPr wrap="none" rtlCol="0">
            <a:spAutoFit/>
          </a:bodyPr>
          <a:lstStyle/>
          <a:p>
            <a:r>
              <a:rPr lang="en-US" dirty="0"/>
              <a:t>OBS</a:t>
            </a:r>
          </a:p>
          <a:p>
            <a:r>
              <a:rPr lang="en-US" dirty="0">
                <a:solidFill>
                  <a:srgbClr val="FF0000"/>
                </a:solidFill>
              </a:rPr>
              <a:t>OPS GFS</a:t>
            </a:r>
          </a:p>
          <a:p>
            <a:r>
              <a:rPr lang="en-US" dirty="0">
                <a:solidFill>
                  <a:srgbClr val="0BE910"/>
                </a:solidFill>
              </a:rPr>
              <a:t>TEST GFS</a:t>
            </a:r>
          </a:p>
        </p:txBody>
      </p:sp>
      <p:sp>
        <p:nvSpPr>
          <p:cNvPr id="3" name="TextBox 2">
            <a:extLst>
              <a:ext uri="{FF2B5EF4-FFF2-40B4-BE49-F238E27FC236}">
                <a16:creationId xmlns:a16="http://schemas.microsoft.com/office/drawing/2014/main" xmlns="" id="{14F07D1E-07A7-C141-8FC7-10D29603FB72}"/>
              </a:ext>
            </a:extLst>
          </p:cNvPr>
          <p:cNvSpPr txBox="1"/>
          <p:nvPr/>
        </p:nvSpPr>
        <p:spPr>
          <a:xfrm>
            <a:off x="2287158" y="4860663"/>
            <a:ext cx="4667945" cy="369332"/>
          </a:xfrm>
          <a:prstGeom prst="rect">
            <a:avLst/>
          </a:prstGeom>
          <a:noFill/>
        </p:spPr>
        <p:txBody>
          <a:bodyPr wrap="none" rtlCol="0">
            <a:spAutoFit/>
          </a:bodyPr>
          <a:lstStyle/>
          <a:p>
            <a:r>
              <a:rPr lang="en-US" dirty="0"/>
              <a:t>Test clearly incorrectly much colder late at night</a:t>
            </a:r>
          </a:p>
        </p:txBody>
      </p:sp>
      <p:sp>
        <p:nvSpPr>
          <p:cNvPr id="4" name="Slide Number Placeholder 3"/>
          <p:cNvSpPr>
            <a:spLocks noGrp="1"/>
          </p:cNvSpPr>
          <p:nvPr>
            <p:ph type="sldNum" sz="quarter" idx="12"/>
          </p:nvPr>
        </p:nvSpPr>
        <p:spPr/>
        <p:txBody>
          <a:bodyPr/>
          <a:lstStyle/>
          <a:p>
            <a:fld id="{364423BE-BAF9-5447-BAF7-CF3FF8308402}" type="slidenum">
              <a:rPr lang="en-US" smtClean="0"/>
              <a:t>12</a:t>
            </a:fld>
            <a:endParaRPr lang="en-US" dirty="0"/>
          </a:p>
        </p:txBody>
      </p:sp>
    </p:spTree>
    <p:extLst>
      <p:ext uri="{BB962C8B-B14F-4D97-AF65-F5344CB8AC3E}">
        <p14:creationId xmlns:p14="http://schemas.microsoft.com/office/powerpoint/2010/main" val="3188225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274;p44">
            <a:extLst>
              <a:ext uri="{FF2B5EF4-FFF2-40B4-BE49-F238E27FC236}">
                <a16:creationId xmlns:a16="http://schemas.microsoft.com/office/drawing/2014/main" xmlns="" id="{FEFC6D8E-C320-0349-9396-5EDC1CD37EA1}"/>
              </a:ext>
            </a:extLst>
          </p:cNvPr>
          <p:cNvPicPr preferRelativeResize="0"/>
          <p:nvPr/>
        </p:nvPicPr>
        <p:blipFill>
          <a:blip r:embed="rId2">
            <a:alphaModFix/>
          </a:blip>
          <a:stretch>
            <a:fillRect/>
          </a:stretch>
        </p:blipFill>
        <p:spPr>
          <a:xfrm>
            <a:off x="50863" y="1370350"/>
            <a:ext cx="2217137" cy="3657224"/>
          </a:xfrm>
          <a:prstGeom prst="rect">
            <a:avLst/>
          </a:prstGeom>
          <a:noFill/>
          <a:ln>
            <a:noFill/>
          </a:ln>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Initial Testing of the GFSv16 Upgrade</a:t>
            </a:r>
          </a:p>
        </p:txBody>
      </p:sp>
      <p:sp>
        <p:nvSpPr>
          <p:cNvPr id="9" name="Google Shape;273;p44">
            <a:extLst>
              <a:ext uri="{FF2B5EF4-FFF2-40B4-BE49-F238E27FC236}">
                <a16:creationId xmlns:a16="http://schemas.microsoft.com/office/drawing/2014/main" xmlns="" id="{347D1349-9462-DE40-BE51-9CF3C9A620D8}"/>
              </a:ext>
            </a:extLst>
          </p:cNvPr>
          <p:cNvSpPr txBox="1"/>
          <p:nvPr/>
        </p:nvSpPr>
        <p:spPr>
          <a:xfrm>
            <a:off x="758896" y="1070792"/>
            <a:ext cx="18648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00FF"/>
                </a:solidFill>
              </a:rPr>
              <a:t>NH FH00</a:t>
            </a:r>
            <a:endParaRPr sz="1600" b="1" dirty="0">
              <a:solidFill>
                <a:srgbClr val="0000FF"/>
              </a:solidFill>
            </a:endParaRPr>
          </a:p>
        </p:txBody>
      </p:sp>
      <p:pic>
        <p:nvPicPr>
          <p:cNvPr id="14" name="Google Shape;275;p44">
            <a:extLst>
              <a:ext uri="{FF2B5EF4-FFF2-40B4-BE49-F238E27FC236}">
                <a16:creationId xmlns:a16="http://schemas.microsoft.com/office/drawing/2014/main" xmlns="" id="{50070D7E-C6E6-944B-BCE3-7A4A62B7EDCB}"/>
              </a:ext>
            </a:extLst>
          </p:cNvPr>
          <p:cNvPicPr preferRelativeResize="0"/>
          <p:nvPr/>
        </p:nvPicPr>
        <p:blipFill>
          <a:blip r:embed="rId5">
            <a:alphaModFix/>
          </a:blip>
          <a:stretch>
            <a:fillRect/>
          </a:stretch>
        </p:blipFill>
        <p:spPr>
          <a:xfrm>
            <a:off x="7024170" y="1381498"/>
            <a:ext cx="2119829" cy="3646076"/>
          </a:xfrm>
          <a:prstGeom prst="rect">
            <a:avLst/>
          </a:prstGeom>
          <a:noFill/>
          <a:ln>
            <a:noFill/>
          </a:ln>
        </p:spPr>
      </p:pic>
      <p:sp>
        <p:nvSpPr>
          <p:cNvPr id="16" name="Google Shape;276;p44">
            <a:extLst>
              <a:ext uri="{FF2B5EF4-FFF2-40B4-BE49-F238E27FC236}">
                <a16:creationId xmlns:a16="http://schemas.microsoft.com/office/drawing/2014/main" xmlns="" id="{48F32BD8-5A4B-2048-8C98-7AA242FE05F8}"/>
              </a:ext>
            </a:extLst>
          </p:cNvPr>
          <p:cNvSpPr txBox="1"/>
          <p:nvPr/>
        </p:nvSpPr>
        <p:spPr>
          <a:xfrm>
            <a:off x="7596018" y="1061504"/>
            <a:ext cx="18648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00FF"/>
                </a:solidFill>
              </a:rPr>
              <a:t>NH  FH120</a:t>
            </a:r>
            <a:endParaRPr sz="1600" b="1" dirty="0">
              <a:solidFill>
                <a:srgbClr val="0000FF"/>
              </a:solidFill>
            </a:endParaRPr>
          </a:p>
        </p:txBody>
      </p:sp>
      <p:pic>
        <p:nvPicPr>
          <p:cNvPr id="17" name="Google Shape;277;p44">
            <a:extLst>
              <a:ext uri="{FF2B5EF4-FFF2-40B4-BE49-F238E27FC236}">
                <a16:creationId xmlns:a16="http://schemas.microsoft.com/office/drawing/2014/main" xmlns="" id="{8FA3EEBC-9A3E-024F-BBAB-69767E59CBF3}"/>
              </a:ext>
            </a:extLst>
          </p:cNvPr>
          <p:cNvPicPr preferRelativeResize="0"/>
          <p:nvPr/>
        </p:nvPicPr>
        <p:blipFill>
          <a:blip r:embed="rId6">
            <a:alphaModFix/>
          </a:blip>
          <a:stretch>
            <a:fillRect/>
          </a:stretch>
        </p:blipFill>
        <p:spPr>
          <a:xfrm>
            <a:off x="2356708" y="1370350"/>
            <a:ext cx="2067121" cy="3657224"/>
          </a:xfrm>
          <a:prstGeom prst="rect">
            <a:avLst/>
          </a:prstGeom>
          <a:noFill/>
          <a:ln>
            <a:noFill/>
          </a:ln>
        </p:spPr>
      </p:pic>
      <p:sp>
        <p:nvSpPr>
          <p:cNvPr id="18" name="Google Shape;278;p44">
            <a:extLst>
              <a:ext uri="{FF2B5EF4-FFF2-40B4-BE49-F238E27FC236}">
                <a16:creationId xmlns:a16="http://schemas.microsoft.com/office/drawing/2014/main" xmlns="" id="{D6B4AC93-5272-FC48-AAC0-60633A27C03C}"/>
              </a:ext>
            </a:extLst>
          </p:cNvPr>
          <p:cNvSpPr txBox="1"/>
          <p:nvPr/>
        </p:nvSpPr>
        <p:spPr>
          <a:xfrm>
            <a:off x="3009891" y="1078938"/>
            <a:ext cx="9633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00FF"/>
                </a:solidFill>
              </a:rPr>
              <a:t>NH FH12</a:t>
            </a:r>
            <a:endParaRPr sz="1600" b="1" dirty="0">
              <a:solidFill>
                <a:srgbClr val="0000FF"/>
              </a:solidFill>
            </a:endParaRPr>
          </a:p>
        </p:txBody>
      </p:sp>
      <p:pic>
        <p:nvPicPr>
          <p:cNvPr id="19" name="Google Shape;279;p44">
            <a:extLst>
              <a:ext uri="{FF2B5EF4-FFF2-40B4-BE49-F238E27FC236}">
                <a16:creationId xmlns:a16="http://schemas.microsoft.com/office/drawing/2014/main" xmlns="" id="{0F436FB3-D40E-BF4D-B6D3-85B8E73807A6}"/>
              </a:ext>
            </a:extLst>
          </p:cNvPr>
          <p:cNvPicPr preferRelativeResize="0"/>
          <p:nvPr/>
        </p:nvPicPr>
        <p:blipFill>
          <a:blip r:embed="rId7">
            <a:alphaModFix/>
          </a:blip>
          <a:stretch>
            <a:fillRect/>
          </a:stretch>
        </p:blipFill>
        <p:spPr>
          <a:xfrm>
            <a:off x="4572000" y="1370350"/>
            <a:ext cx="2304000" cy="3657224"/>
          </a:xfrm>
          <a:prstGeom prst="rect">
            <a:avLst/>
          </a:prstGeom>
          <a:noFill/>
          <a:ln>
            <a:noFill/>
          </a:ln>
        </p:spPr>
      </p:pic>
      <p:sp>
        <p:nvSpPr>
          <p:cNvPr id="20" name="Google Shape;280;p44">
            <a:extLst>
              <a:ext uri="{FF2B5EF4-FFF2-40B4-BE49-F238E27FC236}">
                <a16:creationId xmlns:a16="http://schemas.microsoft.com/office/drawing/2014/main" xmlns="" id="{A665D57A-1A85-9F4B-9E49-BF1719510645}"/>
              </a:ext>
            </a:extLst>
          </p:cNvPr>
          <p:cNvSpPr txBox="1"/>
          <p:nvPr/>
        </p:nvSpPr>
        <p:spPr>
          <a:xfrm>
            <a:off x="5292018" y="1078938"/>
            <a:ext cx="13116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rgbClr val="0000FF"/>
                </a:solidFill>
              </a:rPr>
              <a:t>NH FH108</a:t>
            </a:r>
            <a:endParaRPr sz="1600" b="1" dirty="0">
              <a:solidFill>
                <a:srgbClr val="0000FF"/>
              </a:solidFill>
            </a:endParaRPr>
          </a:p>
        </p:txBody>
      </p:sp>
      <p:sp>
        <p:nvSpPr>
          <p:cNvPr id="23" name="Google Shape;272;p44">
            <a:extLst>
              <a:ext uri="{FF2B5EF4-FFF2-40B4-BE49-F238E27FC236}">
                <a16:creationId xmlns:a16="http://schemas.microsoft.com/office/drawing/2014/main" xmlns="" id="{BE8055E5-6517-FD40-84E1-F9978BA7A96A}"/>
              </a:ext>
            </a:extLst>
          </p:cNvPr>
          <p:cNvSpPr txBox="1"/>
          <p:nvPr/>
        </p:nvSpPr>
        <p:spPr>
          <a:xfrm>
            <a:off x="1889256" y="885578"/>
            <a:ext cx="5807125" cy="3219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Temperature  Verification against Rawinsonde Observations</a:t>
            </a:r>
            <a:endParaRPr/>
          </a:p>
        </p:txBody>
      </p:sp>
      <p:sp>
        <p:nvSpPr>
          <p:cNvPr id="24" name="Google Shape;283;p44">
            <a:extLst>
              <a:ext uri="{FF2B5EF4-FFF2-40B4-BE49-F238E27FC236}">
                <a16:creationId xmlns:a16="http://schemas.microsoft.com/office/drawing/2014/main" xmlns="" id="{9B82365E-D6B5-CF4F-960C-BFFE10F97046}"/>
              </a:ext>
            </a:extLst>
          </p:cNvPr>
          <p:cNvSpPr txBox="1"/>
          <p:nvPr/>
        </p:nvSpPr>
        <p:spPr>
          <a:xfrm>
            <a:off x="66090" y="886814"/>
            <a:ext cx="1416809" cy="36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 Summer 2019</a:t>
            </a:r>
            <a:endParaRPr dirty="0">
              <a:solidFill>
                <a:schemeClr val="dk1"/>
              </a:solidFill>
            </a:endParaRPr>
          </a:p>
        </p:txBody>
      </p:sp>
      <p:sp>
        <p:nvSpPr>
          <p:cNvPr id="2" name="TextBox 1">
            <a:extLst>
              <a:ext uri="{FF2B5EF4-FFF2-40B4-BE49-F238E27FC236}">
                <a16:creationId xmlns:a16="http://schemas.microsoft.com/office/drawing/2014/main" xmlns="" id="{916D85AF-6705-7B4A-A64F-A289242EFB0C}"/>
              </a:ext>
            </a:extLst>
          </p:cNvPr>
          <p:cNvSpPr txBox="1"/>
          <p:nvPr/>
        </p:nvSpPr>
        <p:spPr>
          <a:xfrm>
            <a:off x="4352544" y="2935224"/>
            <a:ext cx="1030347" cy="646331"/>
          </a:xfrm>
          <a:prstGeom prst="rect">
            <a:avLst/>
          </a:prstGeom>
          <a:noFill/>
        </p:spPr>
        <p:txBody>
          <a:bodyPr wrap="none" rtlCol="0">
            <a:spAutoFit/>
          </a:bodyPr>
          <a:lstStyle/>
          <a:p>
            <a:r>
              <a:rPr lang="en-US" dirty="0"/>
              <a:t>OPS GFS</a:t>
            </a:r>
          </a:p>
          <a:p>
            <a:r>
              <a:rPr lang="en-US" dirty="0">
                <a:solidFill>
                  <a:srgbClr val="0201FF"/>
                </a:solidFill>
              </a:rPr>
              <a:t>TEST GFS</a:t>
            </a:r>
          </a:p>
        </p:txBody>
      </p:sp>
      <p:sp>
        <p:nvSpPr>
          <p:cNvPr id="3" name="TextBox 2">
            <a:extLst>
              <a:ext uri="{FF2B5EF4-FFF2-40B4-BE49-F238E27FC236}">
                <a16:creationId xmlns:a16="http://schemas.microsoft.com/office/drawing/2014/main" xmlns="" id="{3998F7DD-873D-F842-9BEF-0CCE08175922}"/>
              </a:ext>
            </a:extLst>
          </p:cNvPr>
          <p:cNvSpPr txBox="1"/>
          <p:nvPr/>
        </p:nvSpPr>
        <p:spPr>
          <a:xfrm>
            <a:off x="2065577" y="4832262"/>
            <a:ext cx="6018507" cy="369332"/>
          </a:xfrm>
          <a:prstGeom prst="rect">
            <a:avLst/>
          </a:prstGeom>
          <a:noFill/>
        </p:spPr>
        <p:txBody>
          <a:bodyPr wrap="none" rtlCol="0">
            <a:spAutoFit/>
          </a:bodyPr>
          <a:lstStyle/>
          <a:p>
            <a:r>
              <a:rPr lang="en-US" dirty="0"/>
              <a:t>Again, the test was noticeably colder in the lower troposphere</a:t>
            </a:r>
          </a:p>
        </p:txBody>
      </p:sp>
      <p:sp>
        <p:nvSpPr>
          <p:cNvPr id="4" name="Slide Number Placeholder 3"/>
          <p:cNvSpPr>
            <a:spLocks noGrp="1"/>
          </p:cNvSpPr>
          <p:nvPr>
            <p:ph type="sldNum" sz="quarter" idx="12"/>
          </p:nvPr>
        </p:nvSpPr>
        <p:spPr/>
        <p:txBody>
          <a:bodyPr/>
          <a:lstStyle/>
          <a:p>
            <a:fld id="{364423BE-BAF9-5447-BAF7-CF3FF8308402}" type="slidenum">
              <a:rPr lang="en-US" smtClean="0"/>
              <a:t>13</a:t>
            </a:fld>
            <a:endParaRPr lang="en-US" dirty="0"/>
          </a:p>
        </p:txBody>
      </p:sp>
    </p:spTree>
    <p:extLst>
      <p:ext uri="{BB962C8B-B14F-4D97-AF65-F5344CB8AC3E}">
        <p14:creationId xmlns:p14="http://schemas.microsoft.com/office/powerpoint/2010/main" val="2252388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April 2020 Updates</a:t>
            </a:r>
          </a:p>
        </p:txBody>
      </p:sp>
      <p:sp>
        <p:nvSpPr>
          <p:cNvPr id="14" name="TextBox 3">
            <a:extLst>
              <a:ext uri="{FF2B5EF4-FFF2-40B4-BE49-F238E27FC236}">
                <a16:creationId xmlns:a16="http://schemas.microsoft.com/office/drawing/2014/main" xmlns="" id="{DD332725-6EF7-2445-8D01-EC7E12ECF938}"/>
              </a:ext>
            </a:extLst>
          </p:cNvPr>
          <p:cNvSpPr txBox="1">
            <a:spLocks noChangeArrowheads="1"/>
          </p:cNvSpPr>
          <p:nvPr/>
        </p:nvSpPr>
        <p:spPr bwMode="auto">
          <a:xfrm>
            <a:off x="388907" y="2054802"/>
            <a:ext cx="7594560" cy="3477875"/>
          </a:xfrm>
          <a:prstGeom prst="rect">
            <a:avLst/>
          </a:prstGeom>
          <a:noFill/>
          <a:ln w="9525">
            <a:noFill/>
            <a:miter lim="800000"/>
            <a:headEnd/>
            <a:tailEnd/>
          </a:ln>
        </p:spPr>
        <p:txBody>
          <a:bodyPr wrap="square">
            <a:spAutoFit/>
          </a:bodyPr>
          <a:lstStyle/>
          <a:p>
            <a:pPr marL="285750" indent="-285750">
              <a:buFont typeface="Arial" charset="0"/>
              <a:buChar char="•"/>
            </a:pPr>
            <a:r>
              <a:rPr lang="en-US" sz="2000" dirty="0">
                <a:solidFill>
                  <a:srgbClr val="222222"/>
                </a:solidFill>
              </a:rPr>
              <a:t>Use an increased minimum mixing length (10m =&gt; 15m) and background diffusivity (0.1m^2/s =&gt; 0.15 m^2/s) in the inversion layers, which were expected to decrease low clouds and to increase downward heat transport in nighttime.</a:t>
            </a:r>
          </a:p>
          <a:p>
            <a:pPr marL="285750" indent="-285750">
              <a:buFont typeface="Arial" charset="0"/>
              <a:buChar char="•"/>
            </a:pPr>
            <a:endParaRPr lang="en-US" sz="2000" b="1" dirty="0"/>
          </a:p>
          <a:p>
            <a:pPr marL="285750" indent="-285750">
              <a:buFont typeface="Arial" charset="0"/>
              <a:buChar char="•"/>
            </a:pPr>
            <a:r>
              <a:rPr lang="en-US" sz="2000" dirty="0">
                <a:solidFill>
                  <a:srgbClr val="222222"/>
                </a:solidFill>
              </a:rPr>
              <a:t>Turn on canopy heat storage parameterization (CHSP)</a:t>
            </a:r>
          </a:p>
          <a:p>
            <a:pPr marL="285750" indent="-285750">
              <a:buFont typeface="Arial" charset="0"/>
              <a:buChar char="•"/>
            </a:pPr>
            <a:endParaRPr lang="en-US" sz="2000" dirty="0">
              <a:solidFill>
                <a:srgbClr val="222222"/>
              </a:solidFill>
            </a:endParaRPr>
          </a:p>
          <a:p>
            <a:pPr marL="285750" indent="-285750">
              <a:buFont typeface="Arial" charset="0"/>
              <a:buChar char="•"/>
            </a:pPr>
            <a:r>
              <a:rPr lang="en-US" sz="2000" dirty="0">
                <a:solidFill>
                  <a:srgbClr val="222222"/>
                </a:solidFill>
              </a:rPr>
              <a:t>Use an updated thermal roughness length computation</a:t>
            </a:r>
          </a:p>
          <a:p>
            <a:pPr marL="285750" indent="-285750">
              <a:buFont typeface="Arial" charset="0"/>
              <a:buChar char="•"/>
            </a:pPr>
            <a:endParaRPr lang="en-US" sz="2000" b="1" dirty="0"/>
          </a:p>
          <a:p>
            <a:pPr marL="285750" indent="-285750">
              <a:buFont typeface="Arial" charset="0"/>
              <a:buChar char="•"/>
            </a:pPr>
            <a:endParaRPr lang="en-US" sz="2000" b="1" dirty="0"/>
          </a:p>
          <a:p>
            <a:pPr marL="285750" indent="-285750">
              <a:buFont typeface="Arial" charset="0"/>
              <a:buChar char="•"/>
            </a:pPr>
            <a:endParaRPr lang="en-US" sz="2000" b="1" dirty="0"/>
          </a:p>
        </p:txBody>
      </p:sp>
      <p:sp>
        <p:nvSpPr>
          <p:cNvPr id="2" name="TextBox 1">
            <a:extLst>
              <a:ext uri="{FF2B5EF4-FFF2-40B4-BE49-F238E27FC236}">
                <a16:creationId xmlns:a16="http://schemas.microsoft.com/office/drawing/2014/main" xmlns="" id="{FA2892DC-3976-7445-B124-7C6A2C2765DC}"/>
              </a:ext>
            </a:extLst>
          </p:cNvPr>
          <p:cNvSpPr txBox="1"/>
          <p:nvPr/>
        </p:nvSpPr>
        <p:spPr>
          <a:xfrm>
            <a:off x="896856" y="1079653"/>
            <a:ext cx="8022989" cy="646331"/>
          </a:xfrm>
          <a:prstGeom prst="rect">
            <a:avLst/>
          </a:prstGeom>
          <a:noFill/>
        </p:spPr>
        <p:txBody>
          <a:bodyPr wrap="square" rtlCol="0">
            <a:spAutoFit/>
          </a:bodyPr>
          <a:lstStyle/>
          <a:p>
            <a:r>
              <a:rPr lang="en-US" dirty="0"/>
              <a:t>Changes were made to the real-time parallel and summer retrospective stream, based on a series of sensitivity experiments, to reduce the low-level cold bias</a:t>
            </a:r>
          </a:p>
        </p:txBody>
      </p:sp>
      <p:sp>
        <p:nvSpPr>
          <p:cNvPr id="3" name="Slide Number Placeholder 2"/>
          <p:cNvSpPr>
            <a:spLocks noGrp="1"/>
          </p:cNvSpPr>
          <p:nvPr>
            <p:ph type="sldNum" sz="quarter" idx="12"/>
          </p:nvPr>
        </p:nvSpPr>
        <p:spPr/>
        <p:txBody>
          <a:bodyPr/>
          <a:lstStyle/>
          <a:p>
            <a:fld id="{364423BE-BAF9-5447-BAF7-CF3FF8308402}" type="slidenum">
              <a:rPr lang="en-US" smtClean="0"/>
              <a:t>14</a:t>
            </a:fld>
            <a:endParaRPr lang="en-US"/>
          </a:p>
        </p:txBody>
      </p:sp>
    </p:spTree>
    <p:extLst>
      <p:ext uri="{BB962C8B-B14F-4D97-AF65-F5344CB8AC3E}">
        <p14:creationId xmlns:p14="http://schemas.microsoft.com/office/powerpoint/2010/main" val="1533713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Concerns</a:t>
            </a:r>
          </a:p>
        </p:txBody>
      </p:sp>
      <p:sp>
        <p:nvSpPr>
          <p:cNvPr id="16" name="TextBox 3">
            <a:extLst>
              <a:ext uri="{FF2B5EF4-FFF2-40B4-BE49-F238E27FC236}">
                <a16:creationId xmlns:a16="http://schemas.microsoft.com/office/drawing/2014/main" xmlns="" id="{614E2896-4EF6-8043-B269-261F3E03A94A}"/>
              </a:ext>
            </a:extLst>
          </p:cNvPr>
          <p:cNvSpPr txBox="1">
            <a:spLocks noChangeArrowheads="1"/>
          </p:cNvSpPr>
          <p:nvPr/>
        </p:nvSpPr>
        <p:spPr bwMode="auto">
          <a:xfrm>
            <a:off x="675118" y="1774801"/>
            <a:ext cx="7530540" cy="3477875"/>
          </a:xfrm>
          <a:prstGeom prst="rect">
            <a:avLst/>
          </a:prstGeom>
          <a:noFill/>
          <a:ln w="9525">
            <a:noFill/>
            <a:miter lim="800000"/>
            <a:headEnd/>
            <a:tailEnd/>
          </a:ln>
        </p:spPr>
        <p:txBody>
          <a:bodyPr wrap="square">
            <a:spAutoFit/>
          </a:bodyPr>
          <a:lstStyle/>
          <a:p>
            <a:pPr marL="285750" indent="-285750">
              <a:buFont typeface="Arial" charset="0"/>
              <a:buChar char="•"/>
            </a:pPr>
            <a:r>
              <a:rPr lang="en" sz="2000" dirty="0">
                <a:ea typeface="Times New Roman"/>
                <a:cs typeface="Times New Roman"/>
                <a:sym typeface="Times New Roman"/>
              </a:rPr>
              <a:t>Overall, the surface cold biases had been reduced in CONUS West and East, but large </a:t>
            </a:r>
            <a:r>
              <a:rPr lang="en" sz="2000" dirty="0">
                <a:solidFill>
                  <a:srgbClr val="0000FF"/>
                </a:solidFill>
                <a:ea typeface="Times New Roman"/>
                <a:cs typeface="Times New Roman"/>
                <a:sym typeface="Times New Roman"/>
              </a:rPr>
              <a:t>cold biases still existed in a few sub-regions </a:t>
            </a:r>
            <a:r>
              <a:rPr lang="en" sz="2000" dirty="0">
                <a:ea typeface="Times New Roman"/>
                <a:cs typeface="Times New Roman"/>
                <a:sym typeface="Times New Roman"/>
              </a:rPr>
              <a:t>(e.g., NEC, NWC, and APL) in all GFSv16 parallels</a:t>
            </a:r>
            <a:endParaRPr lang="en-US" sz="2000" dirty="0"/>
          </a:p>
          <a:p>
            <a:pPr marL="285750" indent="-285750">
              <a:buFont typeface="Arial" charset="0"/>
              <a:buChar char="•"/>
            </a:pPr>
            <a:endParaRPr lang="en-US" sz="2000" dirty="0">
              <a:solidFill>
                <a:srgbClr val="222222"/>
              </a:solidFill>
            </a:endParaRPr>
          </a:p>
          <a:p>
            <a:pPr marL="285750" indent="-285750">
              <a:buFont typeface="Arial" charset="0"/>
              <a:buChar char="•"/>
            </a:pPr>
            <a:r>
              <a:rPr lang="en-US" sz="2000" dirty="0">
                <a:ea typeface="Times New Roman"/>
                <a:cs typeface="Times New Roman"/>
                <a:sym typeface="Times New Roman"/>
              </a:rPr>
              <a:t>Verified to RAOBS, GFSv16 still had larger cold biases than the current operational model in both analyses and forecasts in the lower troposphere. </a:t>
            </a:r>
          </a:p>
          <a:p>
            <a:endParaRPr lang="en-US" sz="2000" dirty="0">
              <a:solidFill>
                <a:srgbClr val="222222"/>
              </a:solidFill>
            </a:endParaRPr>
          </a:p>
          <a:p>
            <a:pPr marL="285750" indent="-285750">
              <a:buFont typeface="Arial" charset="0"/>
              <a:buChar char="•"/>
            </a:pPr>
            <a:endParaRPr lang="en-US" sz="2000" dirty="0">
              <a:solidFill>
                <a:srgbClr val="222222"/>
              </a:solidFill>
            </a:endParaRPr>
          </a:p>
          <a:p>
            <a:pPr marL="285750" indent="-285750">
              <a:buFont typeface="Arial" charset="0"/>
              <a:buChar char="•"/>
            </a:pPr>
            <a:endParaRPr lang="en-US" sz="2000" b="1" dirty="0"/>
          </a:p>
          <a:p>
            <a:endParaRPr lang="en-US" sz="2000" b="1" dirty="0"/>
          </a:p>
        </p:txBody>
      </p:sp>
      <p:sp>
        <p:nvSpPr>
          <p:cNvPr id="17" name="TextBox 16">
            <a:extLst>
              <a:ext uri="{FF2B5EF4-FFF2-40B4-BE49-F238E27FC236}">
                <a16:creationId xmlns:a16="http://schemas.microsoft.com/office/drawing/2014/main" xmlns="" id="{EB687B5F-6F7E-5448-92DC-A88C653DE7B8}"/>
              </a:ext>
            </a:extLst>
          </p:cNvPr>
          <p:cNvSpPr txBox="1"/>
          <p:nvPr/>
        </p:nvSpPr>
        <p:spPr>
          <a:xfrm>
            <a:off x="811398" y="1260431"/>
            <a:ext cx="8022989" cy="369332"/>
          </a:xfrm>
          <a:prstGeom prst="rect">
            <a:avLst/>
          </a:prstGeom>
          <a:noFill/>
        </p:spPr>
        <p:txBody>
          <a:bodyPr wrap="square" rtlCol="0">
            <a:spAutoFit/>
          </a:bodyPr>
          <a:lstStyle/>
          <a:p>
            <a:r>
              <a:rPr lang="en-US" dirty="0"/>
              <a:t>During the first week of May, issues were noted:</a:t>
            </a:r>
          </a:p>
        </p:txBody>
      </p:sp>
      <p:sp>
        <p:nvSpPr>
          <p:cNvPr id="2" name="Slide Number Placeholder 1"/>
          <p:cNvSpPr>
            <a:spLocks noGrp="1"/>
          </p:cNvSpPr>
          <p:nvPr>
            <p:ph type="sldNum" sz="quarter" idx="12"/>
          </p:nvPr>
        </p:nvSpPr>
        <p:spPr/>
        <p:txBody>
          <a:bodyPr/>
          <a:lstStyle/>
          <a:p>
            <a:fld id="{364423BE-BAF9-5447-BAF7-CF3FF8308402}" type="slidenum">
              <a:rPr lang="en-US" smtClean="0"/>
              <a:t>15</a:t>
            </a:fld>
            <a:endParaRPr lang="en-US"/>
          </a:p>
        </p:txBody>
      </p:sp>
    </p:spTree>
    <p:extLst>
      <p:ext uri="{BB962C8B-B14F-4D97-AF65-F5344CB8AC3E}">
        <p14:creationId xmlns:p14="http://schemas.microsoft.com/office/powerpoint/2010/main" val="2873394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Concerns</a:t>
            </a:r>
          </a:p>
        </p:txBody>
      </p:sp>
      <p:pic>
        <p:nvPicPr>
          <p:cNvPr id="9" name="Google Shape;305;p47">
            <a:extLst>
              <a:ext uri="{FF2B5EF4-FFF2-40B4-BE49-F238E27FC236}">
                <a16:creationId xmlns:a16="http://schemas.microsoft.com/office/drawing/2014/main" xmlns="" id="{B3BE0F39-761E-3043-8A3F-64311B8AD21F}"/>
              </a:ext>
            </a:extLst>
          </p:cNvPr>
          <p:cNvPicPr preferRelativeResize="0"/>
          <p:nvPr/>
        </p:nvPicPr>
        <p:blipFill>
          <a:blip r:embed="rId4">
            <a:alphaModFix/>
          </a:blip>
          <a:stretch>
            <a:fillRect/>
          </a:stretch>
        </p:blipFill>
        <p:spPr>
          <a:xfrm>
            <a:off x="32420" y="1051813"/>
            <a:ext cx="4073538" cy="3940354"/>
          </a:xfrm>
          <a:prstGeom prst="rect">
            <a:avLst/>
          </a:prstGeom>
          <a:noFill/>
          <a:ln>
            <a:noFill/>
          </a:ln>
        </p:spPr>
      </p:pic>
      <p:pic>
        <p:nvPicPr>
          <p:cNvPr id="14" name="Google Shape;306;p47">
            <a:extLst>
              <a:ext uri="{FF2B5EF4-FFF2-40B4-BE49-F238E27FC236}">
                <a16:creationId xmlns:a16="http://schemas.microsoft.com/office/drawing/2014/main" xmlns="" id="{B4F85C51-2FE1-2940-B33A-F3C91F782EC3}"/>
              </a:ext>
            </a:extLst>
          </p:cNvPr>
          <p:cNvPicPr preferRelativeResize="0"/>
          <p:nvPr/>
        </p:nvPicPr>
        <p:blipFill>
          <a:blip r:embed="rId5">
            <a:alphaModFix/>
          </a:blip>
          <a:stretch>
            <a:fillRect/>
          </a:stretch>
        </p:blipFill>
        <p:spPr>
          <a:xfrm>
            <a:off x="5136305" y="1033008"/>
            <a:ext cx="3859891" cy="3938543"/>
          </a:xfrm>
          <a:prstGeom prst="rect">
            <a:avLst/>
          </a:prstGeom>
          <a:noFill/>
          <a:ln>
            <a:noFill/>
          </a:ln>
        </p:spPr>
      </p:pic>
      <p:sp>
        <p:nvSpPr>
          <p:cNvPr id="16" name="Google Shape;261;p43">
            <a:extLst>
              <a:ext uri="{FF2B5EF4-FFF2-40B4-BE49-F238E27FC236}">
                <a16:creationId xmlns:a16="http://schemas.microsoft.com/office/drawing/2014/main" xmlns="" id="{94D03CEE-8552-FE45-9AA4-7DC559B79E4E}"/>
              </a:ext>
            </a:extLst>
          </p:cNvPr>
          <p:cNvSpPr txBox="1"/>
          <p:nvPr/>
        </p:nvSpPr>
        <p:spPr>
          <a:xfrm>
            <a:off x="3845227" y="2576146"/>
            <a:ext cx="1453546" cy="956964"/>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T2m  Verification</a:t>
            </a:r>
          </a:p>
          <a:p>
            <a:pPr marL="0" lvl="0" indent="0" algn="l" rtl="0">
              <a:spcBef>
                <a:spcPts val="0"/>
              </a:spcBef>
              <a:spcAft>
                <a:spcPts val="0"/>
              </a:spcAft>
              <a:buNone/>
            </a:pPr>
            <a:r>
              <a:rPr lang="en" sz="1400" dirty="0"/>
              <a:t> against station observations</a:t>
            </a:r>
            <a:endParaRPr sz="1400" dirty="0"/>
          </a:p>
        </p:txBody>
      </p:sp>
      <p:sp>
        <p:nvSpPr>
          <p:cNvPr id="17" name="TextBox 16">
            <a:extLst>
              <a:ext uri="{FF2B5EF4-FFF2-40B4-BE49-F238E27FC236}">
                <a16:creationId xmlns:a16="http://schemas.microsoft.com/office/drawing/2014/main" xmlns="" id="{B74FB213-7387-494B-A004-83E687182538}"/>
              </a:ext>
            </a:extLst>
          </p:cNvPr>
          <p:cNvSpPr txBox="1"/>
          <p:nvPr/>
        </p:nvSpPr>
        <p:spPr>
          <a:xfrm>
            <a:off x="4105958" y="1269554"/>
            <a:ext cx="1030347" cy="923330"/>
          </a:xfrm>
          <a:prstGeom prst="rect">
            <a:avLst/>
          </a:prstGeom>
          <a:noFill/>
        </p:spPr>
        <p:txBody>
          <a:bodyPr wrap="none" rtlCol="0">
            <a:spAutoFit/>
          </a:bodyPr>
          <a:lstStyle/>
          <a:p>
            <a:r>
              <a:rPr lang="en-US" dirty="0"/>
              <a:t>OBS</a:t>
            </a:r>
          </a:p>
          <a:p>
            <a:r>
              <a:rPr lang="en-US" dirty="0">
                <a:solidFill>
                  <a:srgbClr val="FF0000"/>
                </a:solidFill>
              </a:rPr>
              <a:t>OPS GFS</a:t>
            </a:r>
          </a:p>
          <a:p>
            <a:r>
              <a:rPr lang="en-US" dirty="0">
                <a:solidFill>
                  <a:srgbClr val="0BE910"/>
                </a:solidFill>
              </a:rPr>
              <a:t>TEST GFS</a:t>
            </a:r>
          </a:p>
        </p:txBody>
      </p:sp>
      <p:sp>
        <p:nvSpPr>
          <p:cNvPr id="18" name="TextBox 17">
            <a:extLst>
              <a:ext uri="{FF2B5EF4-FFF2-40B4-BE49-F238E27FC236}">
                <a16:creationId xmlns:a16="http://schemas.microsoft.com/office/drawing/2014/main" xmlns="" id="{68CFBE46-2D0F-A643-A9C9-8B1193AF8596}"/>
              </a:ext>
            </a:extLst>
          </p:cNvPr>
          <p:cNvSpPr txBox="1"/>
          <p:nvPr/>
        </p:nvSpPr>
        <p:spPr>
          <a:xfrm>
            <a:off x="2537304" y="4838765"/>
            <a:ext cx="4224490" cy="369332"/>
          </a:xfrm>
          <a:prstGeom prst="rect">
            <a:avLst/>
          </a:prstGeom>
          <a:noFill/>
        </p:spPr>
        <p:txBody>
          <a:bodyPr wrap="none" rtlCol="0">
            <a:spAutoFit/>
          </a:bodyPr>
          <a:lstStyle/>
          <a:p>
            <a:r>
              <a:rPr lang="en-US" dirty="0"/>
              <a:t>Test clearly still too cold at night in the east</a:t>
            </a:r>
          </a:p>
        </p:txBody>
      </p:sp>
      <p:sp>
        <p:nvSpPr>
          <p:cNvPr id="19" name="Google Shape;264;p43">
            <a:extLst>
              <a:ext uri="{FF2B5EF4-FFF2-40B4-BE49-F238E27FC236}">
                <a16:creationId xmlns:a16="http://schemas.microsoft.com/office/drawing/2014/main" xmlns="" id="{BEAAB7B3-B3DA-3547-B57F-8F5C21B97A22}"/>
              </a:ext>
            </a:extLst>
          </p:cNvPr>
          <p:cNvSpPr txBox="1"/>
          <p:nvPr/>
        </p:nvSpPr>
        <p:spPr>
          <a:xfrm>
            <a:off x="1653453" y="933258"/>
            <a:ext cx="1864800"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00FF"/>
                </a:solidFill>
              </a:rPr>
              <a:t>CONUS West</a:t>
            </a:r>
            <a:endParaRPr b="1" dirty="0">
              <a:solidFill>
                <a:srgbClr val="0000FF"/>
              </a:solidFill>
            </a:endParaRPr>
          </a:p>
        </p:txBody>
      </p:sp>
      <p:sp>
        <p:nvSpPr>
          <p:cNvPr id="20" name="Google Shape;265;p43">
            <a:extLst>
              <a:ext uri="{FF2B5EF4-FFF2-40B4-BE49-F238E27FC236}">
                <a16:creationId xmlns:a16="http://schemas.microsoft.com/office/drawing/2014/main" xmlns="" id="{ADFDCD0E-ABDB-544F-9DEE-C7DB09A90283}"/>
              </a:ext>
            </a:extLst>
          </p:cNvPr>
          <p:cNvSpPr txBox="1"/>
          <p:nvPr/>
        </p:nvSpPr>
        <p:spPr>
          <a:xfrm>
            <a:off x="6619176" y="962478"/>
            <a:ext cx="1331505" cy="4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0000FF"/>
                </a:solidFill>
              </a:rPr>
              <a:t>CONUS East</a:t>
            </a:r>
            <a:endParaRPr b="1" dirty="0">
              <a:solidFill>
                <a:srgbClr val="0000FF"/>
              </a:solidFill>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16</a:t>
            </a:fld>
            <a:endParaRPr lang="en-US"/>
          </a:p>
        </p:txBody>
      </p:sp>
    </p:spTree>
    <p:extLst>
      <p:ext uri="{BB962C8B-B14F-4D97-AF65-F5344CB8AC3E}">
        <p14:creationId xmlns:p14="http://schemas.microsoft.com/office/powerpoint/2010/main" val="377055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Concerns</a:t>
            </a:r>
          </a:p>
        </p:txBody>
      </p:sp>
      <p:pic>
        <p:nvPicPr>
          <p:cNvPr id="9" name="Google Shape;314;p48">
            <a:extLst>
              <a:ext uri="{FF2B5EF4-FFF2-40B4-BE49-F238E27FC236}">
                <a16:creationId xmlns:a16="http://schemas.microsoft.com/office/drawing/2014/main" xmlns="" id="{5D612246-42A6-4A41-86E4-12B96AB094A3}"/>
              </a:ext>
            </a:extLst>
          </p:cNvPr>
          <p:cNvPicPr preferRelativeResize="0"/>
          <p:nvPr/>
        </p:nvPicPr>
        <p:blipFill>
          <a:blip r:embed="rId4">
            <a:alphaModFix/>
          </a:blip>
          <a:stretch>
            <a:fillRect/>
          </a:stretch>
        </p:blipFill>
        <p:spPr>
          <a:xfrm>
            <a:off x="144198" y="1405833"/>
            <a:ext cx="3119550" cy="3643050"/>
          </a:xfrm>
          <a:prstGeom prst="rect">
            <a:avLst/>
          </a:prstGeom>
          <a:noFill/>
          <a:ln>
            <a:noFill/>
          </a:ln>
        </p:spPr>
      </p:pic>
      <p:pic>
        <p:nvPicPr>
          <p:cNvPr id="14" name="Google Shape;315;p48">
            <a:extLst>
              <a:ext uri="{FF2B5EF4-FFF2-40B4-BE49-F238E27FC236}">
                <a16:creationId xmlns:a16="http://schemas.microsoft.com/office/drawing/2014/main" xmlns="" id="{141BB35E-E79D-7144-908B-00DCFD3EE3D4}"/>
              </a:ext>
            </a:extLst>
          </p:cNvPr>
          <p:cNvPicPr preferRelativeResize="0"/>
          <p:nvPr/>
        </p:nvPicPr>
        <p:blipFill>
          <a:blip r:embed="rId5">
            <a:alphaModFix/>
          </a:blip>
          <a:stretch>
            <a:fillRect/>
          </a:stretch>
        </p:blipFill>
        <p:spPr>
          <a:xfrm>
            <a:off x="3263748" y="1417760"/>
            <a:ext cx="3051486" cy="3642461"/>
          </a:xfrm>
          <a:prstGeom prst="rect">
            <a:avLst/>
          </a:prstGeom>
          <a:noFill/>
          <a:ln>
            <a:noFill/>
          </a:ln>
        </p:spPr>
      </p:pic>
      <p:pic>
        <p:nvPicPr>
          <p:cNvPr id="16" name="Google Shape;316;p48">
            <a:extLst>
              <a:ext uri="{FF2B5EF4-FFF2-40B4-BE49-F238E27FC236}">
                <a16:creationId xmlns:a16="http://schemas.microsoft.com/office/drawing/2014/main" xmlns="" id="{2EAA333A-F3FD-B44E-9804-127B35AE3100}"/>
              </a:ext>
            </a:extLst>
          </p:cNvPr>
          <p:cNvPicPr preferRelativeResize="0"/>
          <p:nvPr/>
        </p:nvPicPr>
        <p:blipFill>
          <a:blip r:embed="rId6">
            <a:alphaModFix/>
          </a:blip>
          <a:stretch>
            <a:fillRect/>
          </a:stretch>
        </p:blipFill>
        <p:spPr>
          <a:xfrm>
            <a:off x="6264697" y="1429699"/>
            <a:ext cx="2828765" cy="3642449"/>
          </a:xfrm>
          <a:prstGeom prst="rect">
            <a:avLst/>
          </a:prstGeom>
          <a:noFill/>
          <a:ln>
            <a:noFill/>
          </a:ln>
        </p:spPr>
      </p:pic>
      <p:sp>
        <p:nvSpPr>
          <p:cNvPr id="17" name="Google Shape;317;p48">
            <a:extLst>
              <a:ext uri="{FF2B5EF4-FFF2-40B4-BE49-F238E27FC236}">
                <a16:creationId xmlns:a16="http://schemas.microsoft.com/office/drawing/2014/main" xmlns="" id="{827EEC4B-0E8B-CA42-90C9-47143EBEF9C8}"/>
              </a:ext>
            </a:extLst>
          </p:cNvPr>
          <p:cNvSpPr txBox="1"/>
          <p:nvPr/>
        </p:nvSpPr>
        <p:spPr>
          <a:xfrm>
            <a:off x="973669" y="1139311"/>
            <a:ext cx="13872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Northeast</a:t>
            </a:r>
            <a:endParaRPr b="1" dirty="0">
              <a:latin typeface="Times New Roman"/>
              <a:ea typeface="Times New Roman"/>
              <a:cs typeface="Times New Roman"/>
              <a:sym typeface="Times New Roman"/>
            </a:endParaRPr>
          </a:p>
        </p:txBody>
      </p:sp>
      <p:sp>
        <p:nvSpPr>
          <p:cNvPr id="18" name="Google Shape;318;p48">
            <a:extLst>
              <a:ext uri="{FF2B5EF4-FFF2-40B4-BE49-F238E27FC236}">
                <a16:creationId xmlns:a16="http://schemas.microsoft.com/office/drawing/2014/main" xmlns="" id="{024D39FB-FCF7-794C-A76A-D7643F7DDCB5}"/>
              </a:ext>
            </a:extLst>
          </p:cNvPr>
          <p:cNvSpPr txBox="1"/>
          <p:nvPr/>
        </p:nvSpPr>
        <p:spPr>
          <a:xfrm>
            <a:off x="4182496" y="1139311"/>
            <a:ext cx="13872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Northwest</a:t>
            </a:r>
            <a:endParaRPr b="1" dirty="0">
              <a:latin typeface="Times New Roman"/>
              <a:ea typeface="Times New Roman"/>
              <a:cs typeface="Times New Roman"/>
              <a:sym typeface="Times New Roman"/>
            </a:endParaRPr>
          </a:p>
        </p:txBody>
      </p:sp>
      <p:sp>
        <p:nvSpPr>
          <p:cNvPr id="19" name="Google Shape;319;p48">
            <a:extLst>
              <a:ext uri="{FF2B5EF4-FFF2-40B4-BE49-F238E27FC236}">
                <a16:creationId xmlns:a16="http://schemas.microsoft.com/office/drawing/2014/main" xmlns="" id="{BBC49BCF-25E2-6D4F-B342-AA47E7EA082B}"/>
              </a:ext>
            </a:extLst>
          </p:cNvPr>
          <p:cNvSpPr txBox="1"/>
          <p:nvPr/>
        </p:nvSpPr>
        <p:spPr>
          <a:xfrm>
            <a:off x="7132345" y="1134366"/>
            <a:ext cx="1599176"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Appalachians </a:t>
            </a:r>
            <a:endParaRPr b="1" dirty="0">
              <a:latin typeface="Times New Roman"/>
              <a:ea typeface="Times New Roman"/>
              <a:cs typeface="Times New Roman"/>
              <a:sym typeface="Times New Roman"/>
            </a:endParaRPr>
          </a:p>
        </p:txBody>
      </p:sp>
      <p:sp>
        <p:nvSpPr>
          <p:cNvPr id="22" name="Google Shape;261;p43">
            <a:extLst>
              <a:ext uri="{FF2B5EF4-FFF2-40B4-BE49-F238E27FC236}">
                <a16:creationId xmlns:a16="http://schemas.microsoft.com/office/drawing/2014/main" xmlns="" id="{26F1ADB5-AF23-4141-8DE3-DA5C09E411E1}"/>
              </a:ext>
            </a:extLst>
          </p:cNvPr>
          <p:cNvSpPr txBox="1"/>
          <p:nvPr/>
        </p:nvSpPr>
        <p:spPr>
          <a:xfrm>
            <a:off x="5654371" y="935821"/>
            <a:ext cx="1387201" cy="767865"/>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t>T2m  Verification</a:t>
            </a:r>
          </a:p>
          <a:p>
            <a:pPr marL="0" lvl="0" indent="0" algn="l" rtl="0">
              <a:spcBef>
                <a:spcPts val="0"/>
              </a:spcBef>
              <a:spcAft>
                <a:spcPts val="0"/>
              </a:spcAft>
              <a:buNone/>
            </a:pPr>
            <a:r>
              <a:rPr lang="en" sz="1300" dirty="0"/>
              <a:t> against station observations</a:t>
            </a:r>
            <a:endParaRPr sz="1300" dirty="0"/>
          </a:p>
        </p:txBody>
      </p:sp>
      <p:sp>
        <p:nvSpPr>
          <p:cNvPr id="23" name="TextBox 22">
            <a:extLst>
              <a:ext uri="{FF2B5EF4-FFF2-40B4-BE49-F238E27FC236}">
                <a16:creationId xmlns:a16="http://schemas.microsoft.com/office/drawing/2014/main" xmlns="" id="{9BF0BCB3-99BC-574B-A520-00EE2D83CF56}"/>
              </a:ext>
            </a:extLst>
          </p:cNvPr>
          <p:cNvSpPr txBox="1"/>
          <p:nvPr/>
        </p:nvSpPr>
        <p:spPr>
          <a:xfrm>
            <a:off x="2776982" y="911560"/>
            <a:ext cx="938206" cy="830997"/>
          </a:xfrm>
          <a:prstGeom prst="rect">
            <a:avLst/>
          </a:prstGeom>
          <a:noFill/>
        </p:spPr>
        <p:txBody>
          <a:bodyPr wrap="none" rtlCol="0">
            <a:spAutoFit/>
          </a:bodyPr>
          <a:lstStyle/>
          <a:p>
            <a:r>
              <a:rPr lang="en-US" sz="1600" dirty="0"/>
              <a:t>OBS</a:t>
            </a:r>
          </a:p>
          <a:p>
            <a:r>
              <a:rPr lang="en-US" sz="1600" dirty="0">
                <a:solidFill>
                  <a:srgbClr val="FF0000"/>
                </a:solidFill>
              </a:rPr>
              <a:t>OPS GFS</a:t>
            </a:r>
          </a:p>
          <a:p>
            <a:r>
              <a:rPr lang="en-US" sz="1600" dirty="0">
                <a:solidFill>
                  <a:srgbClr val="0BE910"/>
                </a:solidFill>
              </a:rPr>
              <a:t>TEST GFS</a:t>
            </a:r>
          </a:p>
        </p:txBody>
      </p:sp>
      <p:sp>
        <p:nvSpPr>
          <p:cNvPr id="2" name="Slide Number Placeholder 1"/>
          <p:cNvSpPr>
            <a:spLocks noGrp="1"/>
          </p:cNvSpPr>
          <p:nvPr>
            <p:ph type="sldNum" sz="quarter" idx="12"/>
          </p:nvPr>
        </p:nvSpPr>
        <p:spPr/>
        <p:txBody>
          <a:bodyPr/>
          <a:lstStyle/>
          <a:p>
            <a:fld id="{364423BE-BAF9-5447-BAF7-CF3FF8308402}" type="slidenum">
              <a:rPr lang="en-US" smtClean="0"/>
              <a:t>17</a:t>
            </a:fld>
            <a:endParaRPr lang="en-US"/>
          </a:p>
        </p:txBody>
      </p:sp>
    </p:spTree>
    <p:extLst>
      <p:ext uri="{BB962C8B-B14F-4D97-AF65-F5344CB8AC3E}">
        <p14:creationId xmlns:p14="http://schemas.microsoft.com/office/powerpoint/2010/main" val="243645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Concerns</a:t>
            </a:r>
          </a:p>
        </p:txBody>
      </p:sp>
      <p:sp>
        <p:nvSpPr>
          <p:cNvPr id="20" name="Google Shape;325;p49">
            <a:extLst>
              <a:ext uri="{FF2B5EF4-FFF2-40B4-BE49-F238E27FC236}">
                <a16:creationId xmlns:a16="http://schemas.microsoft.com/office/drawing/2014/main" xmlns="" id="{BC754167-9E09-DE43-BB51-D9582F61C8BA}"/>
              </a:ext>
            </a:extLst>
          </p:cNvPr>
          <p:cNvSpPr txBox="1"/>
          <p:nvPr/>
        </p:nvSpPr>
        <p:spPr>
          <a:xfrm>
            <a:off x="1142226" y="846221"/>
            <a:ext cx="7339500" cy="5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Temperature Biases Verified against RAOBS,   summer 2019 (retro2b) </a:t>
            </a:r>
            <a:endParaRPr dirty="0">
              <a:latin typeface="Times New Roman"/>
              <a:ea typeface="Times New Roman"/>
              <a:cs typeface="Times New Roman"/>
              <a:sym typeface="Times New Roman"/>
            </a:endParaRPr>
          </a:p>
        </p:txBody>
      </p:sp>
      <p:pic>
        <p:nvPicPr>
          <p:cNvPr id="21" name="Google Shape;326;p49">
            <a:extLst>
              <a:ext uri="{FF2B5EF4-FFF2-40B4-BE49-F238E27FC236}">
                <a16:creationId xmlns:a16="http://schemas.microsoft.com/office/drawing/2014/main" xmlns="" id="{17ED45C5-39B5-D646-A893-C14C24CE5EFA}"/>
              </a:ext>
            </a:extLst>
          </p:cNvPr>
          <p:cNvPicPr preferRelativeResize="0"/>
          <p:nvPr/>
        </p:nvPicPr>
        <p:blipFill>
          <a:blip r:embed="rId4">
            <a:alphaModFix/>
          </a:blip>
          <a:stretch>
            <a:fillRect/>
          </a:stretch>
        </p:blipFill>
        <p:spPr>
          <a:xfrm>
            <a:off x="351374" y="1379408"/>
            <a:ext cx="3733516" cy="3788980"/>
          </a:xfrm>
          <a:prstGeom prst="rect">
            <a:avLst/>
          </a:prstGeom>
          <a:noFill/>
          <a:ln>
            <a:noFill/>
          </a:ln>
        </p:spPr>
      </p:pic>
      <p:pic>
        <p:nvPicPr>
          <p:cNvPr id="22" name="Google Shape;327;p49">
            <a:extLst>
              <a:ext uri="{FF2B5EF4-FFF2-40B4-BE49-F238E27FC236}">
                <a16:creationId xmlns:a16="http://schemas.microsoft.com/office/drawing/2014/main" xmlns="" id="{37EC597C-8AFD-9047-BBD8-126A03C9B38D}"/>
              </a:ext>
            </a:extLst>
          </p:cNvPr>
          <p:cNvPicPr preferRelativeResize="0"/>
          <p:nvPr/>
        </p:nvPicPr>
        <p:blipFill>
          <a:blip r:embed="rId5">
            <a:alphaModFix/>
          </a:blip>
          <a:stretch>
            <a:fillRect/>
          </a:stretch>
        </p:blipFill>
        <p:spPr>
          <a:xfrm>
            <a:off x="4648912" y="1312758"/>
            <a:ext cx="3832814" cy="3855630"/>
          </a:xfrm>
          <a:prstGeom prst="rect">
            <a:avLst/>
          </a:prstGeom>
          <a:noFill/>
          <a:ln>
            <a:noFill/>
          </a:ln>
        </p:spPr>
      </p:pic>
      <p:sp>
        <p:nvSpPr>
          <p:cNvPr id="23" name="Google Shape;328;p49">
            <a:extLst>
              <a:ext uri="{FF2B5EF4-FFF2-40B4-BE49-F238E27FC236}">
                <a16:creationId xmlns:a16="http://schemas.microsoft.com/office/drawing/2014/main" xmlns="" id="{8AA2E2E3-F711-FC47-A77B-F30C119EF281}"/>
              </a:ext>
            </a:extLst>
          </p:cNvPr>
          <p:cNvSpPr txBox="1"/>
          <p:nvPr/>
        </p:nvSpPr>
        <p:spPr>
          <a:xfrm>
            <a:off x="1317456" y="1096654"/>
            <a:ext cx="1887416"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GLB, Analysis</a:t>
            </a:r>
            <a:endParaRPr b="1" dirty="0">
              <a:latin typeface="Times New Roman"/>
              <a:ea typeface="Times New Roman"/>
              <a:cs typeface="Times New Roman"/>
              <a:sym typeface="Times New Roman"/>
            </a:endParaRPr>
          </a:p>
        </p:txBody>
      </p:sp>
      <p:sp>
        <p:nvSpPr>
          <p:cNvPr id="24" name="Google Shape;329;p49">
            <a:extLst>
              <a:ext uri="{FF2B5EF4-FFF2-40B4-BE49-F238E27FC236}">
                <a16:creationId xmlns:a16="http://schemas.microsoft.com/office/drawing/2014/main" xmlns="" id="{3F731BD0-8CCD-CD48-9451-9A3CB5F20DBB}"/>
              </a:ext>
            </a:extLst>
          </p:cNvPr>
          <p:cNvSpPr txBox="1"/>
          <p:nvPr/>
        </p:nvSpPr>
        <p:spPr>
          <a:xfrm>
            <a:off x="5858746" y="1075461"/>
            <a:ext cx="15576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GLB,  FH120</a:t>
            </a:r>
            <a:endParaRPr b="1" dirty="0">
              <a:latin typeface="Times New Roman"/>
              <a:ea typeface="Times New Roman"/>
              <a:cs typeface="Times New Roman"/>
              <a:sym typeface="Times New Roman"/>
            </a:endParaRPr>
          </a:p>
        </p:txBody>
      </p:sp>
      <p:sp>
        <p:nvSpPr>
          <p:cNvPr id="14" name="TextBox 13">
            <a:extLst>
              <a:ext uri="{FF2B5EF4-FFF2-40B4-BE49-F238E27FC236}">
                <a16:creationId xmlns:a16="http://schemas.microsoft.com/office/drawing/2014/main" xmlns="" id="{BE4D795B-9DB4-F94C-8F1A-D244F7F1E200}"/>
              </a:ext>
            </a:extLst>
          </p:cNvPr>
          <p:cNvSpPr txBox="1"/>
          <p:nvPr/>
        </p:nvSpPr>
        <p:spPr>
          <a:xfrm>
            <a:off x="3864632" y="2518549"/>
            <a:ext cx="1030347" cy="646331"/>
          </a:xfrm>
          <a:prstGeom prst="rect">
            <a:avLst/>
          </a:prstGeom>
          <a:noFill/>
        </p:spPr>
        <p:txBody>
          <a:bodyPr wrap="none" rtlCol="0">
            <a:spAutoFit/>
          </a:bodyPr>
          <a:lstStyle/>
          <a:p>
            <a:r>
              <a:rPr lang="en-US" dirty="0"/>
              <a:t>OPS GFS</a:t>
            </a:r>
          </a:p>
          <a:p>
            <a:r>
              <a:rPr lang="en-US" dirty="0">
                <a:solidFill>
                  <a:srgbClr val="0201FF"/>
                </a:solidFill>
              </a:rPr>
              <a:t>TEST GFS</a:t>
            </a:r>
          </a:p>
        </p:txBody>
      </p:sp>
      <p:sp>
        <p:nvSpPr>
          <p:cNvPr id="2" name="Slide Number Placeholder 1"/>
          <p:cNvSpPr>
            <a:spLocks noGrp="1"/>
          </p:cNvSpPr>
          <p:nvPr>
            <p:ph type="sldNum" sz="quarter" idx="12"/>
          </p:nvPr>
        </p:nvSpPr>
        <p:spPr/>
        <p:txBody>
          <a:bodyPr/>
          <a:lstStyle/>
          <a:p>
            <a:fld id="{364423BE-BAF9-5447-BAF7-CF3FF8308402}" type="slidenum">
              <a:rPr lang="en-US" smtClean="0"/>
              <a:t>18</a:t>
            </a:fld>
            <a:endParaRPr lang="en-US"/>
          </a:p>
        </p:txBody>
      </p:sp>
    </p:spTree>
    <p:extLst>
      <p:ext uri="{BB962C8B-B14F-4D97-AF65-F5344CB8AC3E}">
        <p14:creationId xmlns:p14="http://schemas.microsoft.com/office/powerpoint/2010/main" val="3528146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Updates</a:t>
            </a:r>
          </a:p>
        </p:txBody>
      </p:sp>
      <p:sp>
        <p:nvSpPr>
          <p:cNvPr id="14" name="TextBox 3">
            <a:extLst>
              <a:ext uri="{FF2B5EF4-FFF2-40B4-BE49-F238E27FC236}">
                <a16:creationId xmlns:a16="http://schemas.microsoft.com/office/drawing/2014/main" xmlns="" id="{EF49579A-2E7E-C84E-BC60-D51B5CBAA1C0}"/>
              </a:ext>
            </a:extLst>
          </p:cNvPr>
          <p:cNvSpPr txBox="1">
            <a:spLocks noChangeArrowheads="1"/>
          </p:cNvSpPr>
          <p:nvPr/>
        </p:nvSpPr>
        <p:spPr bwMode="auto">
          <a:xfrm>
            <a:off x="510744" y="1328439"/>
            <a:ext cx="8220777" cy="3477875"/>
          </a:xfrm>
          <a:prstGeom prst="rect">
            <a:avLst/>
          </a:prstGeom>
          <a:noFill/>
          <a:ln w="9525">
            <a:noFill/>
            <a:miter lim="800000"/>
            <a:headEnd/>
            <a:tailEnd/>
          </a:ln>
        </p:spPr>
        <p:txBody>
          <a:bodyPr wrap="square">
            <a:spAutoFit/>
          </a:bodyPr>
          <a:lstStyle/>
          <a:p>
            <a:pPr marL="285750" indent="-285750">
              <a:buFont typeface="Arial" charset="0"/>
              <a:buChar char="•"/>
            </a:pPr>
            <a:r>
              <a:rPr lang="en-US" sz="2000" dirty="0">
                <a:solidFill>
                  <a:srgbClr val="222222"/>
                </a:solidFill>
              </a:rPr>
              <a:t>Based on these findings, EMC management was asked to consider 3 options in early May</a:t>
            </a:r>
          </a:p>
          <a:p>
            <a:pPr marL="285750" indent="-285750">
              <a:buFont typeface="Arial" charset="0"/>
              <a:buChar char="•"/>
            </a:pPr>
            <a:endParaRPr lang="en-US" sz="2000" b="1" dirty="0"/>
          </a:p>
          <a:p>
            <a:pPr marL="285750" indent="-285750">
              <a:buFont typeface="Arial" charset="0"/>
              <a:buChar char="•"/>
            </a:pPr>
            <a:r>
              <a:rPr lang="en-US" sz="2000" b="1" dirty="0"/>
              <a:t>Option 1 was to freeze the retro tests, make changes, reset clock for real-time experiment, run forecast-only experiments up to the date at which the retros were frozen, and then resume fully cycled retro experiments </a:t>
            </a:r>
          </a:p>
          <a:p>
            <a:pPr marL="285750" indent="-285750">
              <a:buFont typeface="Arial" charset="0"/>
              <a:buChar char="•"/>
            </a:pPr>
            <a:endParaRPr lang="en-US" sz="2000" b="1" dirty="0">
              <a:solidFill>
                <a:srgbClr val="222222"/>
              </a:solidFill>
            </a:endParaRPr>
          </a:p>
          <a:p>
            <a:pPr marL="285750" indent="-285750">
              <a:buFont typeface="Arial" charset="0"/>
              <a:buChar char="•"/>
            </a:pPr>
            <a:r>
              <a:rPr lang="en-US" sz="2000" b="1" dirty="0">
                <a:solidFill>
                  <a:srgbClr val="222222"/>
                </a:solidFill>
              </a:rPr>
              <a:t>Option 2 was to make changes, reset the clock for the real-time experiment, and then completely redo the retro experiments</a:t>
            </a:r>
          </a:p>
          <a:p>
            <a:pPr marL="285750" indent="-285750">
              <a:buFont typeface="Arial" charset="0"/>
              <a:buChar char="•"/>
            </a:pPr>
            <a:endParaRPr lang="en-US" sz="2000" b="1" dirty="0">
              <a:solidFill>
                <a:srgbClr val="222222"/>
              </a:solidFill>
            </a:endParaRPr>
          </a:p>
          <a:p>
            <a:pPr marL="285750" indent="-285750">
              <a:buFont typeface="Arial" charset="0"/>
              <a:buChar char="•"/>
            </a:pPr>
            <a:r>
              <a:rPr lang="en-US" sz="2000" b="1" dirty="0">
                <a:solidFill>
                  <a:srgbClr val="222222"/>
                </a:solidFill>
              </a:rPr>
              <a:t>Option 3 was to cancel the implementation and return to development</a:t>
            </a:r>
            <a:endParaRPr lang="en-US" sz="2000" b="1" dirty="0"/>
          </a:p>
        </p:txBody>
      </p:sp>
      <p:sp>
        <p:nvSpPr>
          <p:cNvPr id="2" name="TextBox 1">
            <a:extLst>
              <a:ext uri="{FF2B5EF4-FFF2-40B4-BE49-F238E27FC236}">
                <a16:creationId xmlns:a16="http://schemas.microsoft.com/office/drawing/2014/main" xmlns="" id="{893FB24E-0E94-6548-BBBC-8AC27A495D3E}"/>
              </a:ext>
            </a:extLst>
          </p:cNvPr>
          <p:cNvSpPr txBox="1"/>
          <p:nvPr/>
        </p:nvSpPr>
        <p:spPr>
          <a:xfrm>
            <a:off x="3440840" y="4820657"/>
            <a:ext cx="2403800" cy="369332"/>
          </a:xfrm>
          <a:prstGeom prst="rect">
            <a:avLst/>
          </a:prstGeom>
          <a:noFill/>
        </p:spPr>
        <p:txBody>
          <a:bodyPr wrap="none" rtlCol="0">
            <a:spAutoFit/>
          </a:bodyPr>
          <a:lstStyle/>
          <a:p>
            <a:r>
              <a:rPr lang="en-US" b="1" dirty="0">
                <a:solidFill>
                  <a:srgbClr val="FF0000"/>
                </a:solidFill>
              </a:rPr>
              <a:t>Option 2 was approved</a:t>
            </a:r>
          </a:p>
        </p:txBody>
      </p:sp>
      <p:sp>
        <p:nvSpPr>
          <p:cNvPr id="3" name="Slide Number Placeholder 2"/>
          <p:cNvSpPr>
            <a:spLocks noGrp="1"/>
          </p:cNvSpPr>
          <p:nvPr>
            <p:ph type="sldNum" sz="quarter" idx="12"/>
          </p:nvPr>
        </p:nvSpPr>
        <p:spPr/>
        <p:txBody>
          <a:bodyPr/>
          <a:lstStyle/>
          <a:p>
            <a:fld id="{364423BE-BAF9-5447-BAF7-CF3FF8308402}" type="slidenum">
              <a:rPr lang="en-US" smtClean="0"/>
              <a:t>19</a:t>
            </a:fld>
            <a:endParaRPr lang="en-US"/>
          </a:p>
        </p:txBody>
      </p:sp>
    </p:spTree>
    <p:extLst>
      <p:ext uri="{BB962C8B-B14F-4D97-AF65-F5344CB8AC3E}">
        <p14:creationId xmlns:p14="http://schemas.microsoft.com/office/powerpoint/2010/main" val="3089929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lang="en-US" sz="2600" b="1" dirty="0">
                <a:latin typeface="Arial" panose="020B0604020202020204" pitchFamily="34" charset="0"/>
                <a:cs typeface="Arial" panose="020B0604020202020204" pitchFamily="34" charset="0"/>
              </a:rPr>
              <a:t>Acknowledgements</a:t>
            </a: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Google Shape;207;p40">
            <a:extLst>
              <a:ext uri="{FF2B5EF4-FFF2-40B4-BE49-F238E27FC236}">
                <a16:creationId xmlns:a16="http://schemas.microsoft.com/office/drawing/2014/main" xmlns="" id="{FF0B5269-43E2-9C4F-BEDF-30C8996894BC}"/>
              </a:ext>
            </a:extLst>
          </p:cNvPr>
          <p:cNvSpPr txBox="1">
            <a:spLocks noGrp="1"/>
          </p:cNvSpPr>
          <p:nvPr>
            <p:ph type="subTitle" idx="1"/>
          </p:nvPr>
        </p:nvSpPr>
        <p:spPr>
          <a:xfrm>
            <a:off x="329586" y="1249555"/>
            <a:ext cx="8484828" cy="3189905"/>
          </a:xfrm>
          <a:prstGeom prst="rect">
            <a:avLst/>
          </a:prstGeom>
        </p:spPr>
        <p:txBody>
          <a:bodyPr spcFirstLastPara="1" wrap="square" lIns="91425" tIns="91425" rIns="91425" bIns="91425" anchor="t" anchorCtr="0">
            <a:noAutofit/>
          </a:bodyPr>
          <a:lstStyle/>
          <a:p>
            <a:pPr marL="1714500" lvl="0" indent="-1657350" algn="l" rtl="0">
              <a:spcBef>
                <a:spcPts val="0"/>
              </a:spcBef>
              <a:spcAft>
                <a:spcPts val="0"/>
              </a:spcAft>
              <a:buNone/>
            </a:pPr>
            <a:r>
              <a:rPr lang="en" sz="1300" dirty="0">
                <a:solidFill>
                  <a:srgbClr val="000000"/>
                </a:solidFill>
              </a:rPr>
              <a:t>Project Manager:	</a:t>
            </a:r>
            <a:r>
              <a:rPr lang="en" sz="1400" dirty="0">
                <a:solidFill>
                  <a:srgbClr val="000000"/>
                </a:solidFill>
              </a:rPr>
              <a:t>Vijay Tallapragada</a:t>
            </a:r>
          </a:p>
          <a:p>
            <a:pPr marL="1714500" lvl="0" indent="-1657350" algn="l" rtl="0">
              <a:spcBef>
                <a:spcPts val="0"/>
              </a:spcBef>
              <a:spcAft>
                <a:spcPts val="0"/>
              </a:spcAft>
              <a:buNone/>
            </a:pPr>
            <a:r>
              <a:rPr lang="en" sz="1400" dirty="0">
                <a:solidFill>
                  <a:srgbClr val="000000"/>
                </a:solidFill>
              </a:rPr>
              <a:t>Project Leads: 	Fanglin Yang, Russ Treadon </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Model: 	</a:t>
            </a:r>
            <a:r>
              <a:rPr lang="en" sz="1400" dirty="0" err="1">
                <a:solidFill>
                  <a:srgbClr val="000000"/>
                </a:solidFill>
              </a:rPr>
              <a:t>Jongil</a:t>
            </a:r>
            <a:r>
              <a:rPr lang="en" sz="1400" dirty="0">
                <a:solidFill>
                  <a:srgbClr val="000000"/>
                </a:solidFill>
              </a:rPr>
              <a:t> Han, Jack Kain, </a:t>
            </a:r>
            <a:r>
              <a:rPr lang="en" sz="1400" dirty="0" err="1">
                <a:solidFill>
                  <a:schemeClr val="dk1"/>
                </a:solidFill>
              </a:rPr>
              <a:t>Weizhong</a:t>
            </a:r>
            <a:r>
              <a:rPr lang="en" sz="1400" dirty="0">
                <a:solidFill>
                  <a:schemeClr val="dk1"/>
                </a:solidFill>
              </a:rPr>
              <a:t> Zheng, </a:t>
            </a:r>
            <a:r>
              <a:rPr lang="en" sz="1400" dirty="0">
                <a:solidFill>
                  <a:srgbClr val="000000"/>
                </a:solidFill>
              </a:rPr>
              <a:t>George </a:t>
            </a:r>
            <a:r>
              <a:rPr lang="en" sz="1400" dirty="0" err="1">
                <a:solidFill>
                  <a:srgbClr val="000000"/>
                </a:solidFill>
              </a:rPr>
              <a:t>Gayno</a:t>
            </a:r>
            <a:r>
              <a:rPr lang="en" sz="1400" dirty="0">
                <a:solidFill>
                  <a:srgbClr val="000000"/>
                </a:solidFill>
              </a:rPr>
              <a:t>, </a:t>
            </a:r>
            <a:r>
              <a:rPr lang="en" sz="1400" dirty="0" err="1">
                <a:solidFill>
                  <a:srgbClr val="000000"/>
                </a:solidFill>
              </a:rPr>
              <a:t>Helin</a:t>
            </a:r>
            <a:r>
              <a:rPr lang="en" sz="1400" dirty="0">
                <a:solidFill>
                  <a:srgbClr val="000000"/>
                </a:solidFill>
              </a:rPr>
              <a:t> Wei, </a:t>
            </a:r>
            <a:r>
              <a:rPr lang="en" sz="1400" dirty="0" err="1">
                <a:solidFill>
                  <a:srgbClr val="000000"/>
                </a:solidFill>
              </a:rPr>
              <a:t>Ruiyu</a:t>
            </a:r>
            <a:r>
              <a:rPr lang="en" sz="1400" dirty="0">
                <a:solidFill>
                  <a:srgbClr val="000000"/>
                </a:solidFill>
              </a:rPr>
              <a:t> Sun, </a:t>
            </a:r>
            <a:r>
              <a:rPr lang="en" sz="1400" dirty="0" err="1">
                <a:solidFill>
                  <a:srgbClr val="000000"/>
                </a:solidFill>
              </a:rPr>
              <a:t>Moorthi</a:t>
            </a:r>
            <a:r>
              <a:rPr lang="en" sz="1400" dirty="0">
                <a:solidFill>
                  <a:srgbClr val="000000"/>
                </a:solidFill>
              </a:rPr>
              <a:t> </a:t>
            </a:r>
            <a:r>
              <a:rPr lang="en" sz="1400" dirty="0">
                <a:solidFill>
                  <a:srgbClr val="222222"/>
                </a:solidFill>
                <a:highlight>
                  <a:srgbClr val="FFFFFF"/>
                </a:highlight>
              </a:rPr>
              <a:t>Shrinivas</a:t>
            </a:r>
            <a:r>
              <a:rPr lang="en" sz="1400" dirty="0">
                <a:solidFill>
                  <a:srgbClr val="000000"/>
                </a:solidFill>
              </a:rPr>
              <a:t>, Anning Chen, </a:t>
            </a:r>
            <a:r>
              <a:rPr lang="en" sz="1400" dirty="0" err="1">
                <a:solidFill>
                  <a:srgbClr val="000000"/>
                </a:solidFill>
              </a:rPr>
              <a:t>Rongqian</a:t>
            </a:r>
            <a:r>
              <a:rPr lang="en" sz="1400" dirty="0">
                <a:solidFill>
                  <a:srgbClr val="000000"/>
                </a:solidFill>
              </a:rPr>
              <a:t> Yang, </a:t>
            </a:r>
            <a:r>
              <a:rPr lang="en" sz="1400" dirty="0" err="1">
                <a:solidFill>
                  <a:srgbClr val="000000"/>
                </a:solidFill>
              </a:rPr>
              <a:t>Xingren</a:t>
            </a:r>
            <a:r>
              <a:rPr lang="en" sz="1400" dirty="0">
                <a:solidFill>
                  <a:srgbClr val="000000"/>
                </a:solidFill>
              </a:rPr>
              <a:t> Wu, </a:t>
            </a:r>
            <a:r>
              <a:rPr lang="en" sz="1400" dirty="0" err="1">
                <a:solidFill>
                  <a:srgbClr val="000000"/>
                </a:solidFill>
              </a:rPr>
              <a:t>Xiaqiong</a:t>
            </a:r>
            <a:r>
              <a:rPr lang="en" sz="1400" dirty="0">
                <a:solidFill>
                  <a:srgbClr val="000000"/>
                </a:solidFill>
              </a:rPr>
              <a:t> Zhou, Valery </a:t>
            </a:r>
            <a:r>
              <a:rPr lang="en" sz="1400" dirty="0" err="1">
                <a:solidFill>
                  <a:srgbClr val="000000"/>
                </a:solidFill>
              </a:rPr>
              <a:t>Yudin</a:t>
            </a:r>
            <a:r>
              <a:rPr lang="en" sz="1400" dirty="0">
                <a:solidFill>
                  <a:srgbClr val="000000"/>
                </a:solidFill>
              </a:rPr>
              <a:t>, </a:t>
            </a:r>
            <a:r>
              <a:rPr lang="en" sz="1400" dirty="0" err="1">
                <a:solidFill>
                  <a:srgbClr val="000000"/>
                </a:solidFill>
              </a:rPr>
              <a:t>Youlong</a:t>
            </a:r>
            <a:r>
              <a:rPr lang="en" sz="1400" dirty="0">
                <a:solidFill>
                  <a:srgbClr val="000000"/>
                </a:solidFill>
              </a:rPr>
              <a:t> Xia, Jesse Meng, Henrique Alves, Roberto Padilla, </a:t>
            </a:r>
            <a:r>
              <a:rPr lang="en" sz="1400" dirty="0">
                <a:solidFill>
                  <a:srgbClr val="000000"/>
                </a:solidFill>
                <a:ea typeface="Roboto"/>
                <a:cs typeface="Roboto"/>
                <a:sym typeface="Roboto"/>
              </a:rPr>
              <a:t>Jessica </a:t>
            </a:r>
            <a:r>
              <a:rPr lang="en" sz="1400" dirty="0" err="1">
                <a:solidFill>
                  <a:srgbClr val="000000"/>
                </a:solidFill>
                <a:ea typeface="Roboto"/>
                <a:cs typeface="Roboto"/>
                <a:sym typeface="Roboto"/>
              </a:rPr>
              <a:t>Meixner</a:t>
            </a:r>
            <a:r>
              <a:rPr lang="en" sz="1400" dirty="0">
                <a:solidFill>
                  <a:srgbClr val="000000"/>
                </a:solidFill>
                <a:ea typeface="Roboto"/>
                <a:cs typeface="Roboto"/>
                <a:sym typeface="Roboto"/>
              </a:rPr>
              <a:t>, Ali </a:t>
            </a:r>
            <a:r>
              <a:rPr lang="en" sz="1400" dirty="0" err="1">
                <a:solidFill>
                  <a:srgbClr val="000000"/>
                </a:solidFill>
                <a:ea typeface="Roboto"/>
                <a:cs typeface="Roboto"/>
                <a:sym typeface="Roboto"/>
              </a:rPr>
              <a:t>Abdolali</a:t>
            </a:r>
            <a:r>
              <a:rPr lang="en" sz="1400" dirty="0">
                <a:solidFill>
                  <a:srgbClr val="000000"/>
                </a:solidFill>
                <a:ea typeface="Roboto"/>
                <a:cs typeface="Roboto"/>
                <a:sym typeface="Roboto"/>
              </a:rPr>
              <a:t> </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Data Assimilation:	Jeff Whitaker, Catherine Thomas, Cory Martin, </a:t>
            </a:r>
            <a:r>
              <a:rPr lang="en" sz="1400" dirty="0" err="1">
                <a:solidFill>
                  <a:srgbClr val="000000"/>
                </a:solidFill>
              </a:rPr>
              <a:t>Wanshu</a:t>
            </a:r>
            <a:r>
              <a:rPr lang="en" sz="1400" dirty="0">
                <a:solidFill>
                  <a:srgbClr val="000000"/>
                </a:solidFill>
              </a:rPr>
              <a:t> Wu, </a:t>
            </a:r>
            <a:r>
              <a:rPr lang="en" sz="1400" dirty="0" err="1">
                <a:solidFill>
                  <a:srgbClr val="000000"/>
                </a:solidFill>
              </a:rPr>
              <a:t>Haixia</a:t>
            </a:r>
            <a:r>
              <a:rPr lang="en" sz="1400" dirty="0">
                <a:solidFill>
                  <a:srgbClr val="000000"/>
                </a:solidFill>
              </a:rPr>
              <a:t> Liu, Kristen </a:t>
            </a:r>
            <a:r>
              <a:rPr lang="en" sz="1400" dirty="0" err="1">
                <a:solidFill>
                  <a:srgbClr val="000000"/>
                </a:solidFill>
              </a:rPr>
              <a:t>Bathmann</a:t>
            </a:r>
            <a:r>
              <a:rPr lang="en" sz="1400" dirty="0">
                <a:solidFill>
                  <a:srgbClr val="000000"/>
                </a:solidFill>
              </a:rPr>
              <a:t>, Andrew Collard, Xu Li, </a:t>
            </a:r>
            <a:r>
              <a:rPr lang="en" sz="1400" dirty="0" err="1">
                <a:solidFill>
                  <a:srgbClr val="000000"/>
                </a:solidFill>
              </a:rPr>
              <a:t>Yanqiu</a:t>
            </a:r>
            <a:r>
              <a:rPr lang="en" sz="1400" dirty="0">
                <a:solidFill>
                  <a:srgbClr val="000000"/>
                </a:solidFill>
              </a:rPr>
              <a:t> Zhu, </a:t>
            </a:r>
            <a:r>
              <a:rPr lang="en" sz="1400" dirty="0" err="1">
                <a:solidFill>
                  <a:srgbClr val="000000"/>
                </a:solidFill>
              </a:rPr>
              <a:t>Xiujuan</a:t>
            </a:r>
            <a:r>
              <a:rPr lang="en" sz="1400" dirty="0">
                <a:solidFill>
                  <a:srgbClr val="000000"/>
                </a:solidFill>
              </a:rPr>
              <a:t> </a:t>
            </a:r>
            <a:r>
              <a:rPr lang="en" sz="1400" dirty="0" err="1">
                <a:solidFill>
                  <a:srgbClr val="000000"/>
                </a:solidFill>
              </a:rPr>
              <a:t>Su</a:t>
            </a:r>
            <a:r>
              <a:rPr lang="en" sz="1400" dirty="0">
                <a:solidFill>
                  <a:srgbClr val="000000"/>
                </a:solidFill>
              </a:rPr>
              <a:t>, </a:t>
            </a:r>
            <a:r>
              <a:rPr lang="en" sz="1400" dirty="0">
                <a:solidFill>
                  <a:srgbClr val="202124"/>
                </a:solidFill>
                <a:ea typeface="Roboto"/>
                <a:cs typeface="Roboto"/>
                <a:sym typeface="Roboto"/>
              </a:rPr>
              <a:t>Shelley Melchior, Sudhir </a:t>
            </a:r>
            <a:r>
              <a:rPr lang="en" sz="1400" dirty="0" err="1">
                <a:solidFill>
                  <a:srgbClr val="202124"/>
                </a:solidFill>
                <a:ea typeface="Roboto"/>
                <a:cs typeface="Roboto"/>
                <a:sym typeface="Roboto"/>
              </a:rPr>
              <a:t>Nadiga</a:t>
            </a:r>
            <a:r>
              <a:rPr lang="en" sz="1400" dirty="0">
                <a:solidFill>
                  <a:srgbClr val="202124"/>
                </a:solidFill>
                <a:ea typeface="Roboto"/>
                <a:cs typeface="Roboto"/>
                <a:sym typeface="Roboto"/>
              </a:rPr>
              <a:t>, Steve Stegall</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VPPGB: 	Hui-</a:t>
            </a:r>
            <a:r>
              <a:rPr lang="en" sz="1400" dirty="0" err="1">
                <a:solidFill>
                  <a:srgbClr val="000000"/>
                </a:solidFill>
              </a:rPr>
              <a:t>ya</a:t>
            </a:r>
            <a:r>
              <a:rPr lang="en" sz="1400" dirty="0">
                <a:solidFill>
                  <a:srgbClr val="000000"/>
                </a:solidFill>
              </a:rPr>
              <a:t> Chuang, Wen Meng, </a:t>
            </a:r>
            <a:r>
              <a:rPr lang="en" sz="1400" dirty="0" err="1">
                <a:solidFill>
                  <a:srgbClr val="000000"/>
                </a:solidFill>
              </a:rPr>
              <a:t>Boi</a:t>
            </a:r>
            <a:r>
              <a:rPr lang="en" sz="1400" dirty="0">
                <a:solidFill>
                  <a:srgbClr val="000000"/>
                </a:solidFill>
              </a:rPr>
              <a:t> </a:t>
            </a:r>
            <a:r>
              <a:rPr lang="en" sz="1400" dirty="0" err="1">
                <a:solidFill>
                  <a:srgbClr val="000000"/>
                </a:solidFill>
              </a:rPr>
              <a:t>Vuong</a:t>
            </a:r>
            <a:r>
              <a:rPr lang="en" sz="1400" dirty="0">
                <a:solidFill>
                  <a:srgbClr val="000000"/>
                </a:solidFill>
              </a:rPr>
              <a:t>, </a:t>
            </a:r>
            <a:r>
              <a:rPr lang="en" sz="1400" dirty="0">
                <a:solidFill>
                  <a:schemeClr val="dk1"/>
                </a:solidFill>
                <a:ea typeface="Roboto"/>
                <a:cs typeface="Roboto"/>
                <a:sym typeface="Roboto"/>
              </a:rPr>
              <a:t>Mallory Row, </a:t>
            </a:r>
            <a:r>
              <a:rPr lang="en" sz="1400" dirty="0" err="1">
                <a:solidFill>
                  <a:srgbClr val="000000"/>
                </a:solidFill>
              </a:rPr>
              <a:t>Guang</a:t>
            </a:r>
            <a:r>
              <a:rPr lang="en" sz="1400" dirty="0">
                <a:solidFill>
                  <a:srgbClr val="000000"/>
                </a:solidFill>
              </a:rPr>
              <a:t>-Ping Lou, </a:t>
            </a:r>
            <a:r>
              <a:rPr lang="en" sz="1400" dirty="0" err="1">
                <a:solidFill>
                  <a:srgbClr val="000000"/>
                </a:solidFill>
              </a:rPr>
              <a:t>Yali</a:t>
            </a:r>
            <a:r>
              <a:rPr lang="en" sz="1400" dirty="0">
                <a:solidFill>
                  <a:srgbClr val="000000"/>
                </a:solidFill>
              </a:rPr>
              <a:t> Ma, </a:t>
            </a:r>
            <a:r>
              <a:rPr lang="en" sz="1400" dirty="0" err="1">
                <a:solidFill>
                  <a:srgbClr val="000000"/>
                </a:solidFill>
              </a:rPr>
              <a:t>Jiayi</a:t>
            </a:r>
            <a:r>
              <a:rPr lang="en" sz="1400" dirty="0">
                <a:solidFill>
                  <a:srgbClr val="000000"/>
                </a:solidFill>
              </a:rPr>
              <a:t> Peng, </a:t>
            </a:r>
            <a:r>
              <a:rPr lang="en" sz="1400" dirty="0">
                <a:solidFill>
                  <a:srgbClr val="000000"/>
                </a:solidFill>
                <a:ea typeface="Roboto"/>
                <a:cs typeface="Roboto"/>
                <a:sym typeface="Roboto"/>
              </a:rPr>
              <a:t>Deanna Spindler, Todd Spindler, Roberto Padilla, Geoff Manikin, Alicia Bentley, Logan Dawson, Shannon Shields, Chris Macintosh, Philippe </a:t>
            </a:r>
            <a:r>
              <a:rPr lang="en" sz="1400" dirty="0" err="1">
                <a:solidFill>
                  <a:srgbClr val="000000"/>
                </a:solidFill>
                <a:ea typeface="Roboto"/>
                <a:cs typeface="Roboto"/>
                <a:sym typeface="Roboto"/>
              </a:rPr>
              <a:t>Papin</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Infrastructure : 	Jun Wang, Kate Friedman, </a:t>
            </a:r>
            <a:r>
              <a:rPr lang="en" sz="1400" dirty="0">
                <a:solidFill>
                  <a:schemeClr val="dk1"/>
                </a:solidFill>
              </a:rPr>
              <a:t>Mark Iredell, </a:t>
            </a:r>
            <a:r>
              <a:rPr lang="en" sz="1400" dirty="0">
                <a:solidFill>
                  <a:srgbClr val="000000"/>
                </a:solidFill>
              </a:rPr>
              <a:t>Hang Lei, Eric Rogers, </a:t>
            </a:r>
            <a:r>
              <a:rPr lang="en" sz="1400" dirty="0">
                <a:solidFill>
                  <a:srgbClr val="202124"/>
                </a:solidFill>
                <a:ea typeface="Roboto"/>
                <a:cs typeface="Roboto"/>
                <a:sym typeface="Roboto"/>
              </a:rPr>
              <a:t>George </a:t>
            </a:r>
            <a:r>
              <a:rPr lang="en" sz="1400" dirty="0" err="1">
                <a:solidFill>
                  <a:srgbClr val="202124"/>
                </a:solidFill>
                <a:ea typeface="Roboto"/>
                <a:cs typeface="Roboto"/>
                <a:sym typeface="Roboto"/>
              </a:rPr>
              <a:t>Vandenberghe</a:t>
            </a:r>
            <a:r>
              <a:rPr lang="en" sz="1400" dirty="0">
                <a:solidFill>
                  <a:srgbClr val="202124"/>
                </a:solidFill>
                <a:ea typeface="Roboto"/>
                <a:cs typeface="Roboto"/>
                <a:sym typeface="Roboto"/>
              </a:rPr>
              <a:t>, James Abeles,</a:t>
            </a:r>
            <a:r>
              <a:rPr lang="en" sz="1400" dirty="0">
                <a:solidFill>
                  <a:srgbClr val="000000"/>
                </a:solidFill>
              </a:rPr>
              <a:t> </a:t>
            </a:r>
            <a:r>
              <a:rPr lang="en" sz="1400" dirty="0">
                <a:solidFill>
                  <a:srgbClr val="202124"/>
                </a:solidFill>
                <a:ea typeface="Roboto"/>
                <a:cs typeface="Roboto"/>
                <a:sym typeface="Roboto"/>
              </a:rPr>
              <a:t>Gerhard </a:t>
            </a:r>
            <a:r>
              <a:rPr lang="en" sz="1400" dirty="0" err="1">
                <a:solidFill>
                  <a:srgbClr val="202124"/>
                </a:solidFill>
                <a:ea typeface="Roboto"/>
                <a:cs typeface="Roboto"/>
                <a:sym typeface="Roboto"/>
              </a:rPr>
              <a:t>Theurich</a:t>
            </a:r>
            <a:r>
              <a:rPr lang="en" sz="1400" dirty="0">
                <a:solidFill>
                  <a:srgbClr val="202124"/>
                </a:solidFill>
                <a:ea typeface="Roboto"/>
                <a:cs typeface="Roboto"/>
                <a:sym typeface="Roboto"/>
              </a:rPr>
              <a:t>, Edward Hartnett, </a:t>
            </a:r>
            <a:r>
              <a:rPr lang="en" sz="1400" dirty="0">
                <a:solidFill>
                  <a:schemeClr val="dk1"/>
                </a:solidFill>
              </a:rPr>
              <a:t>Farida </a:t>
            </a:r>
            <a:r>
              <a:rPr lang="en" sz="1400" dirty="0" err="1">
                <a:solidFill>
                  <a:schemeClr val="dk1"/>
                </a:solidFill>
              </a:rPr>
              <a:t>Adimi</a:t>
            </a:r>
            <a:r>
              <a:rPr lang="en" sz="1400" dirty="0">
                <a:solidFill>
                  <a:srgbClr val="000000"/>
                </a:solidFill>
              </a:rPr>
              <a:t>  </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Management: 	Arun Chawla, </a:t>
            </a:r>
            <a:r>
              <a:rPr lang="en" sz="1400" dirty="0">
                <a:solidFill>
                  <a:schemeClr val="dk1"/>
                </a:solidFill>
              </a:rPr>
              <a:t>Jason Levit, Avichal Mehra, </a:t>
            </a:r>
            <a:r>
              <a:rPr lang="en" sz="1400" dirty="0">
                <a:solidFill>
                  <a:srgbClr val="000000"/>
                </a:solidFill>
              </a:rPr>
              <a:t>Daryl Kleist, Jian-Wen Bao </a:t>
            </a:r>
            <a:endParaRPr sz="1400" dirty="0">
              <a:solidFill>
                <a:srgbClr val="000000"/>
              </a:solidFill>
            </a:endParaRPr>
          </a:p>
          <a:p>
            <a:pPr marL="1714500" lvl="0" indent="-1657350" algn="l" rtl="0">
              <a:spcBef>
                <a:spcPts val="0"/>
              </a:spcBef>
              <a:spcAft>
                <a:spcPts val="0"/>
              </a:spcAft>
              <a:buNone/>
            </a:pPr>
            <a:r>
              <a:rPr lang="en" sz="1400" dirty="0">
                <a:solidFill>
                  <a:srgbClr val="000000"/>
                </a:solidFill>
              </a:rPr>
              <a:t>NCO:	</a:t>
            </a:r>
            <a:r>
              <a:rPr lang="en" sz="1400" dirty="0">
                <a:solidFill>
                  <a:srgbClr val="000000"/>
                </a:solidFill>
                <a:ea typeface="Roboto"/>
                <a:cs typeface="Roboto"/>
                <a:sym typeface="Roboto"/>
              </a:rPr>
              <a:t>Carissa </a:t>
            </a:r>
            <a:r>
              <a:rPr lang="en" sz="1400" dirty="0" err="1">
                <a:solidFill>
                  <a:srgbClr val="000000"/>
                </a:solidFill>
                <a:ea typeface="Roboto"/>
                <a:cs typeface="Roboto"/>
                <a:sym typeface="Roboto"/>
              </a:rPr>
              <a:t>Klemmer</a:t>
            </a:r>
            <a:r>
              <a:rPr lang="en" sz="1400" dirty="0">
                <a:solidFill>
                  <a:srgbClr val="000000"/>
                </a:solidFill>
                <a:ea typeface="Roboto"/>
                <a:cs typeface="Roboto"/>
                <a:sym typeface="Roboto"/>
              </a:rPr>
              <a:t>, Steven Earle, Anne </a:t>
            </a:r>
            <a:r>
              <a:rPr lang="en" sz="1400" dirty="0" err="1">
                <a:solidFill>
                  <a:srgbClr val="000000"/>
                </a:solidFill>
                <a:ea typeface="Roboto"/>
                <a:cs typeface="Roboto"/>
                <a:sym typeface="Roboto"/>
              </a:rPr>
              <a:t>Myckow</a:t>
            </a:r>
            <a:r>
              <a:rPr lang="en" sz="1400" dirty="0">
                <a:solidFill>
                  <a:srgbClr val="000000"/>
                </a:solidFill>
                <a:ea typeface="Roboto"/>
                <a:cs typeface="Roboto"/>
                <a:sym typeface="Roboto"/>
              </a:rPr>
              <a:t>, data-flow team </a:t>
            </a:r>
          </a:p>
          <a:p>
            <a:pPr marL="1714500" lvl="0" indent="-1657350" algn="l">
              <a:spcBef>
                <a:spcPts val="0"/>
              </a:spcBef>
            </a:pPr>
            <a:r>
              <a:rPr lang="en" sz="1400" dirty="0">
                <a:solidFill>
                  <a:srgbClr val="000000"/>
                </a:solidFill>
                <a:ea typeface="Roboto"/>
                <a:sym typeface="Roboto"/>
              </a:rPr>
              <a:t>External Collaborators:     GFDL, GSL, PSL and NCAR/CGD</a:t>
            </a:r>
            <a:endParaRPr sz="1400" dirty="0"/>
          </a:p>
          <a:p>
            <a:pPr marL="0" lvl="0" indent="0" algn="ctr" rtl="0">
              <a:spcBef>
                <a:spcPts val="0"/>
              </a:spcBef>
              <a:spcAft>
                <a:spcPts val="0"/>
              </a:spcAft>
              <a:buNone/>
            </a:pPr>
            <a:endParaRPr sz="2200" dirty="0"/>
          </a:p>
        </p:txBody>
      </p:sp>
      <p:sp>
        <p:nvSpPr>
          <p:cNvPr id="2" name="TextBox 1">
            <a:extLst>
              <a:ext uri="{FF2B5EF4-FFF2-40B4-BE49-F238E27FC236}">
                <a16:creationId xmlns:a16="http://schemas.microsoft.com/office/drawing/2014/main" xmlns="" id="{54BCD651-42D4-3A47-93F8-D6C4EE760B36}"/>
              </a:ext>
            </a:extLst>
          </p:cNvPr>
          <p:cNvSpPr txBox="1"/>
          <p:nvPr/>
        </p:nvSpPr>
        <p:spPr>
          <a:xfrm>
            <a:off x="2505307" y="1880839"/>
            <a:ext cx="184731" cy="369332"/>
          </a:xfrm>
          <a:prstGeom prst="rect">
            <a:avLst/>
          </a:prstGeom>
          <a:noFill/>
        </p:spPr>
        <p:txBody>
          <a:bodyPr wrap="none" rtlCol="0">
            <a:spAutoFit/>
          </a:bodyPr>
          <a:lstStyle/>
          <a:p>
            <a:endParaRPr lang="en-US" dirty="0"/>
          </a:p>
        </p:txBody>
      </p:sp>
      <p:sp>
        <p:nvSpPr>
          <p:cNvPr id="3" name="Slide Number Placeholder 2"/>
          <p:cNvSpPr>
            <a:spLocks noGrp="1"/>
          </p:cNvSpPr>
          <p:nvPr>
            <p:ph type="sldNum" sz="quarter" idx="12"/>
          </p:nvPr>
        </p:nvSpPr>
        <p:spPr/>
        <p:txBody>
          <a:bodyPr/>
          <a:lstStyle/>
          <a:p>
            <a:fld id="{364423BE-BAF9-5447-BAF7-CF3FF8308402}" type="slidenum">
              <a:rPr lang="en-US" smtClean="0"/>
              <a:t>2</a:t>
            </a:fld>
            <a:endParaRPr lang="en-US"/>
          </a:p>
        </p:txBody>
      </p:sp>
    </p:spTree>
    <p:extLst>
      <p:ext uri="{BB962C8B-B14F-4D97-AF65-F5344CB8AC3E}">
        <p14:creationId xmlns:p14="http://schemas.microsoft.com/office/powerpoint/2010/main" val="3730930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Early May 2020 Updates</a:t>
            </a:r>
          </a:p>
        </p:txBody>
      </p:sp>
      <p:sp>
        <p:nvSpPr>
          <p:cNvPr id="14" name="TextBox 3">
            <a:extLst>
              <a:ext uri="{FF2B5EF4-FFF2-40B4-BE49-F238E27FC236}">
                <a16:creationId xmlns:a16="http://schemas.microsoft.com/office/drawing/2014/main" xmlns="" id="{EF49579A-2E7E-C84E-BC60-D51B5CBAA1C0}"/>
              </a:ext>
            </a:extLst>
          </p:cNvPr>
          <p:cNvSpPr txBox="1">
            <a:spLocks noChangeArrowheads="1"/>
          </p:cNvSpPr>
          <p:nvPr/>
        </p:nvSpPr>
        <p:spPr bwMode="auto">
          <a:xfrm>
            <a:off x="502422" y="805941"/>
            <a:ext cx="8220777" cy="4456092"/>
          </a:xfrm>
          <a:prstGeom prst="rect">
            <a:avLst/>
          </a:prstGeom>
          <a:noFill/>
          <a:ln w="9525">
            <a:noFill/>
            <a:miter lim="800000"/>
            <a:headEnd/>
            <a:tailEnd/>
          </a:ln>
        </p:spPr>
        <p:txBody>
          <a:bodyPr wrap="square">
            <a:spAutoFit/>
          </a:bodyPr>
          <a:lstStyle/>
          <a:p>
            <a:pPr marL="139700" lvl="0">
              <a:lnSpc>
                <a:spcPts val="2000"/>
              </a:lnSpc>
              <a:buClr>
                <a:srgbClr val="0000FF"/>
              </a:buClr>
              <a:buSzPts val="1400"/>
            </a:pPr>
            <a:endParaRPr lang="en-US" sz="2000" b="1" dirty="0">
              <a:solidFill>
                <a:srgbClr val="0000FF"/>
              </a:solidFill>
              <a:latin typeface="Times New Roman"/>
              <a:ea typeface="Times New Roman"/>
              <a:cs typeface="Times New Roman"/>
              <a:sym typeface="Times New Roman"/>
            </a:endParaRPr>
          </a:p>
          <a:p>
            <a:pPr marL="285750" indent="-285750">
              <a:lnSpc>
                <a:spcPts val="2000"/>
              </a:lnSpc>
              <a:buFont typeface="Arial" charset="0"/>
              <a:buChar char="•"/>
            </a:pPr>
            <a:r>
              <a:rPr lang="en-US" b="1" dirty="0">
                <a:solidFill>
                  <a:srgbClr val="0000FF"/>
                </a:solidFill>
                <a:ea typeface="Times New Roman"/>
                <a:cs typeface="Times New Roman"/>
                <a:sym typeface="Times New Roman"/>
              </a:rPr>
              <a:t>Removal of a constraint from the TKE-EDMF PBL scheme over land that limits the strength of vertical mixing under stable boundary layer conditions.  This constraint often causes decoupling between the atmosphere and the underlying surface,  leading to surface cold biases under these conditions </a:t>
            </a:r>
          </a:p>
          <a:p>
            <a:pPr>
              <a:lnSpc>
                <a:spcPts val="2000"/>
              </a:lnSpc>
            </a:pPr>
            <a:endParaRPr lang="en-US" dirty="0">
              <a:ea typeface="Times New Roman"/>
              <a:cs typeface="Times New Roman"/>
              <a:sym typeface="Times New Roman"/>
            </a:endParaRPr>
          </a:p>
          <a:p>
            <a:pPr marL="285750" indent="-285750">
              <a:lnSpc>
                <a:spcPts val="2000"/>
              </a:lnSpc>
              <a:buFont typeface="Arial" charset="0"/>
              <a:buChar char="•"/>
            </a:pPr>
            <a:r>
              <a:rPr lang="en-US" dirty="0">
                <a:ea typeface="Times New Roman"/>
                <a:cs typeface="Times New Roman"/>
                <a:sym typeface="Times New Roman"/>
              </a:rPr>
              <a:t>An update was made to the cumulus convective scheme to increase maximum cloud-base mass flux which increases convective precipitation and subsidence warming in the lower troposphere </a:t>
            </a:r>
          </a:p>
          <a:p>
            <a:pPr>
              <a:lnSpc>
                <a:spcPts val="2000"/>
              </a:lnSpc>
            </a:pPr>
            <a:endParaRPr lang="en-US" dirty="0">
              <a:ea typeface="Times New Roman"/>
              <a:cs typeface="Times New Roman"/>
              <a:sym typeface="Times New Roman"/>
            </a:endParaRPr>
          </a:p>
          <a:p>
            <a:pPr marL="285750" indent="-285750">
              <a:lnSpc>
                <a:spcPts val="2000"/>
              </a:lnSpc>
              <a:buFont typeface="Arial" charset="0"/>
              <a:buChar char="•"/>
            </a:pPr>
            <a:r>
              <a:rPr lang="en-US" dirty="0">
                <a:ea typeface="Times New Roman"/>
                <a:cs typeface="Times New Roman"/>
                <a:sym typeface="Times New Roman"/>
              </a:rPr>
              <a:t> In response to CPC’s evaluation of the GFSv16 parallels, divergence and vorticity damping in the upper atmosphere was reduced to enhance the strength of upper atmosphere jet streams</a:t>
            </a:r>
          </a:p>
          <a:p>
            <a:pPr marL="285750" indent="-285750">
              <a:lnSpc>
                <a:spcPts val="2000"/>
              </a:lnSpc>
              <a:buFont typeface="Arial" charset="0"/>
              <a:buChar char="•"/>
            </a:pPr>
            <a:endParaRPr lang="en-US" dirty="0">
              <a:ea typeface="Times New Roman"/>
              <a:cs typeface="Times New Roman"/>
              <a:sym typeface="Times New Roman"/>
            </a:endParaRPr>
          </a:p>
          <a:p>
            <a:pPr marL="285750" indent="-285750">
              <a:lnSpc>
                <a:spcPts val="2000"/>
              </a:lnSpc>
              <a:buFont typeface="Arial" charset="0"/>
              <a:buChar char="•"/>
            </a:pPr>
            <a:r>
              <a:rPr lang="en-US" dirty="0">
                <a:ea typeface="Times New Roman"/>
                <a:cs typeface="Times New Roman"/>
                <a:sym typeface="Times New Roman"/>
              </a:rPr>
              <a:t>A solar radiation bug in the RRTM-global (which has a minor impact on radiation balance in the mesosphere) was fixed</a:t>
            </a:r>
          </a:p>
          <a:p>
            <a:pPr marL="285750" indent="-285750">
              <a:lnSpc>
                <a:spcPts val="2000"/>
              </a:lnSpc>
              <a:buFont typeface="Arial" charset="0"/>
              <a:buChar char="•"/>
            </a:pPr>
            <a:endParaRPr lang="en-US" sz="2000" b="1" dirty="0"/>
          </a:p>
        </p:txBody>
      </p:sp>
      <p:sp>
        <p:nvSpPr>
          <p:cNvPr id="2" name="Slide Number Placeholder 1"/>
          <p:cNvSpPr>
            <a:spLocks noGrp="1"/>
          </p:cNvSpPr>
          <p:nvPr>
            <p:ph type="sldNum" sz="quarter" idx="12"/>
          </p:nvPr>
        </p:nvSpPr>
        <p:spPr/>
        <p:txBody>
          <a:bodyPr/>
          <a:lstStyle/>
          <a:p>
            <a:fld id="{364423BE-BAF9-5447-BAF7-CF3FF8308402}" type="slidenum">
              <a:rPr lang="en-US" smtClean="0"/>
              <a:t>20</a:t>
            </a:fld>
            <a:endParaRPr lang="en-US"/>
          </a:p>
        </p:txBody>
      </p:sp>
    </p:spTree>
    <p:extLst>
      <p:ext uri="{BB962C8B-B14F-4D97-AF65-F5344CB8AC3E}">
        <p14:creationId xmlns:p14="http://schemas.microsoft.com/office/powerpoint/2010/main" val="2249411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Regarding the Vertical Mixing Change</a:t>
            </a:r>
          </a:p>
        </p:txBody>
      </p:sp>
      <p:sp>
        <p:nvSpPr>
          <p:cNvPr id="16" name="Google Shape;352;p52">
            <a:extLst>
              <a:ext uri="{FF2B5EF4-FFF2-40B4-BE49-F238E27FC236}">
                <a16:creationId xmlns:a16="http://schemas.microsoft.com/office/drawing/2014/main" xmlns="" id="{6FC5668F-A03A-024F-AAC6-E60C360839DD}"/>
              </a:ext>
            </a:extLst>
          </p:cNvPr>
          <p:cNvSpPr txBox="1"/>
          <p:nvPr/>
        </p:nvSpPr>
        <p:spPr>
          <a:xfrm>
            <a:off x="387987" y="1192470"/>
            <a:ext cx="8198400" cy="39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1"/>
                </a:solidFill>
                <a:ea typeface="Verdana"/>
                <a:cs typeface="Verdana"/>
                <a:sym typeface="Verdana"/>
              </a:rPr>
              <a:t>By analyzing GFSv16 summer retrospective parallel and performing several sensitivity tests, </a:t>
            </a:r>
            <a:r>
              <a:rPr lang="en" sz="1800" dirty="0" err="1">
                <a:solidFill>
                  <a:schemeClr val="dk1"/>
                </a:solidFill>
                <a:ea typeface="Verdana"/>
                <a:cs typeface="Verdana"/>
                <a:sym typeface="Verdana"/>
              </a:rPr>
              <a:t>Weizhong</a:t>
            </a:r>
            <a:r>
              <a:rPr lang="en" sz="1800" dirty="0">
                <a:solidFill>
                  <a:schemeClr val="dk1"/>
                </a:solidFill>
                <a:ea typeface="Verdana"/>
                <a:cs typeface="Verdana"/>
                <a:sym typeface="Verdana"/>
              </a:rPr>
              <a:t> Zheng found that the cold biases in </a:t>
            </a:r>
            <a:r>
              <a:rPr lang="en" sz="1800" dirty="0">
                <a:solidFill>
                  <a:srgbClr val="0070C0"/>
                </a:solidFill>
                <a:ea typeface="Verdana"/>
                <a:cs typeface="Verdana"/>
                <a:sym typeface="Verdana"/>
              </a:rPr>
              <a:t>v16rt2 </a:t>
            </a:r>
            <a:r>
              <a:rPr lang="en" sz="1800" dirty="0">
                <a:ea typeface="Verdana"/>
                <a:cs typeface="Verdana"/>
                <a:sym typeface="Verdana"/>
              </a:rPr>
              <a:t>(the GFSv16 configuration at that time) </a:t>
            </a:r>
            <a:r>
              <a:rPr lang="en" sz="1800" dirty="0">
                <a:solidFill>
                  <a:schemeClr val="dk1"/>
                </a:solidFill>
                <a:ea typeface="Verdana"/>
                <a:cs typeface="Verdana"/>
                <a:sym typeface="Verdana"/>
              </a:rPr>
              <a:t>mostly occur under </a:t>
            </a:r>
            <a:r>
              <a:rPr lang="en" sz="1800" dirty="0">
                <a:solidFill>
                  <a:srgbClr val="0000FF"/>
                </a:solidFill>
                <a:ea typeface="Verdana"/>
                <a:cs typeface="Verdana"/>
                <a:sym typeface="Verdana"/>
              </a:rPr>
              <a:t>clear sky and weak wind conditions, e.g., very stable boundary conditions.</a:t>
            </a:r>
            <a:r>
              <a:rPr lang="en" sz="1800" dirty="0">
                <a:solidFill>
                  <a:schemeClr val="dk1"/>
                </a:solidFill>
                <a:ea typeface="Verdana"/>
                <a:cs typeface="Verdana"/>
                <a:sym typeface="Verdana"/>
              </a:rPr>
              <a:t>  </a:t>
            </a:r>
            <a:endParaRPr sz="1800" dirty="0">
              <a:solidFill>
                <a:schemeClr val="dk1"/>
              </a:solidFill>
              <a:ea typeface="Verdana"/>
              <a:cs typeface="Verdana"/>
              <a:sym typeface="Verdana"/>
            </a:endParaRPr>
          </a:p>
          <a:p>
            <a:pPr marL="457200" lvl="0" indent="0" algn="l" rtl="0">
              <a:spcBef>
                <a:spcPts val="0"/>
              </a:spcBef>
              <a:spcAft>
                <a:spcPts val="0"/>
              </a:spcAft>
              <a:buNone/>
            </a:pPr>
            <a:endParaRPr sz="1800" dirty="0">
              <a:solidFill>
                <a:schemeClr val="dk1"/>
              </a:solidFill>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dirty="0">
                <a:solidFill>
                  <a:schemeClr val="dk1"/>
                </a:solidFill>
                <a:ea typeface="Verdana"/>
                <a:cs typeface="Verdana"/>
                <a:sym typeface="Verdana"/>
              </a:rPr>
              <a:t>TKE-EDMF puts an upper-bound constraint on the strength of vertical mixing over inversion layers, but does not  have a lower-bound constraint.  Very small or zero vertical mixing can lead to land-atmosphere decoupling,  causing surface cold biases. </a:t>
            </a:r>
            <a:endParaRPr sz="1800" dirty="0">
              <a:solidFill>
                <a:schemeClr val="dk1"/>
              </a:solidFill>
              <a:ea typeface="Verdana"/>
              <a:cs typeface="Verdana"/>
              <a:sym typeface="Verdana"/>
            </a:endParaRPr>
          </a:p>
          <a:p>
            <a:pPr marL="914400" lvl="0" indent="0" algn="l" rtl="0">
              <a:spcBef>
                <a:spcPts val="0"/>
              </a:spcBef>
              <a:spcAft>
                <a:spcPts val="0"/>
              </a:spcAft>
              <a:buNone/>
            </a:pPr>
            <a:endParaRPr sz="1800" dirty="0">
              <a:solidFill>
                <a:schemeClr val="dk1"/>
              </a:solidFill>
              <a:ea typeface="Verdana"/>
              <a:cs typeface="Verdana"/>
              <a:sym typeface="Verdana"/>
            </a:endParaRPr>
          </a:p>
          <a:p>
            <a:pPr marL="457200" lvl="0" indent="-342900" algn="l" rtl="0">
              <a:spcBef>
                <a:spcPts val="0"/>
              </a:spcBef>
              <a:spcAft>
                <a:spcPts val="0"/>
              </a:spcAft>
              <a:buClr>
                <a:schemeClr val="dk1"/>
              </a:buClr>
              <a:buSzPts val="1800"/>
              <a:buFont typeface="Verdana"/>
              <a:buChar char="●"/>
            </a:pPr>
            <a:r>
              <a:rPr lang="en" sz="1800" dirty="0">
                <a:solidFill>
                  <a:schemeClr val="dk1"/>
                </a:solidFill>
                <a:ea typeface="Verdana"/>
                <a:cs typeface="Verdana"/>
                <a:sym typeface="Verdana"/>
              </a:rPr>
              <a:t>This constraint was removed.</a:t>
            </a:r>
            <a:endParaRPr sz="1800" dirty="0">
              <a:solidFill>
                <a:schemeClr val="dk1"/>
              </a:solidFill>
              <a:ea typeface="Verdana"/>
              <a:cs typeface="Verdana"/>
              <a:sym typeface="Verdana"/>
            </a:endParaRPr>
          </a:p>
          <a:p>
            <a:pPr marL="457200" lvl="0" indent="0" algn="l" rtl="0">
              <a:spcBef>
                <a:spcPts val="0"/>
              </a:spcBef>
              <a:spcAft>
                <a:spcPts val="0"/>
              </a:spcAft>
              <a:buNone/>
            </a:pPr>
            <a:endParaRPr sz="1800" dirty="0">
              <a:solidFill>
                <a:schemeClr val="dk1"/>
              </a:solidFill>
              <a:latin typeface="Verdana"/>
              <a:ea typeface="Verdana"/>
              <a:cs typeface="Verdana"/>
              <a:sym typeface="Verdana"/>
            </a:endParaRPr>
          </a:p>
          <a:p>
            <a:pPr marL="457200" lvl="0" indent="0" algn="l" rtl="0">
              <a:spcBef>
                <a:spcPts val="0"/>
              </a:spcBef>
              <a:spcAft>
                <a:spcPts val="0"/>
              </a:spcAft>
              <a:buNone/>
            </a:pPr>
            <a:endParaRPr sz="1800" dirty="0">
              <a:solidFill>
                <a:schemeClr val="dk1"/>
              </a:solidFill>
              <a:latin typeface="Verdana"/>
              <a:ea typeface="Verdana"/>
              <a:cs typeface="Verdana"/>
              <a:sym typeface="Verdana"/>
            </a:endParaRPr>
          </a:p>
          <a:p>
            <a:pPr marL="457200" lvl="0" indent="0" algn="l" rtl="0">
              <a:spcBef>
                <a:spcPts val="0"/>
              </a:spcBef>
              <a:spcAft>
                <a:spcPts val="0"/>
              </a:spcAft>
              <a:buNone/>
            </a:pPr>
            <a:endParaRPr sz="1800" dirty="0">
              <a:solidFill>
                <a:schemeClr val="dk1"/>
              </a:solidFill>
              <a:latin typeface="Verdana"/>
              <a:ea typeface="Verdana"/>
              <a:cs typeface="Verdana"/>
              <a:sym typeface="Verdana"/>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21</a:t>
            </a:fld>
            <a:endParaRPr lang="en-US"/>
          </a:p>
        </p:txBody>
      </p:sp>
    </p:spTree>
    <p:extLst>
      <p:ext uri="{BB962C8B-B14F-4D97-AF65-F5344CB8AC3E}">
        <p14:creationId xmlns:p14="http://schemas.microsoft.com/office/powerpoint/2010/main" val="277082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3" descr="C:\Users\Weizhong\Documents\noaa\FV3\GLOPARA\GFSv16b_test\K0Rb_fig_v16b\diff_t2m_k0Rb_tke_glb_ave09_2019071000.gif"/>
          <p:cNvPicPr preferRelativeResize="0"/>
          <p:nvPr/>
        </p:nvPicPr>
        <p:blipFill rotWithShape="1">
          <a:blip r:embed="rId3">
            <a:alphaModFix/>
          </a:blip>
          <a:srcRect/>
          <a:stretch/>
        </p:blipFill>
        <p:spPr>
          <a:xfrm>
            <a:off x="165600" y="311073"/>
            <a:ext cx="3220899" cy="2488581"/>
          </a:xfrm>
          <a:prstGeom prst="rect">
            <a:avLst/>
          </a:prstGeom>
          <a:noFill/>
          <a:ln>
            <a:noFill/>
          </a:ln>
        </p:spPr>
      </p:pic>
      <p:pic>
        <p:nvPicPr>
          <p:cNvPr id="360" name="Google Shape;360;p53" descr="C:\Users\Weizhong\Documents\noaa\FV3\GLOPARA\GFSv16b_test\K0Rb_fig_v16b\diff_t2m_k0Rb_tke_glb_ave21_2019071000.gif"/>
          <p:cNvPicPr preferRelativeResize="0"/>
          <p:nvPr/>
        </p:nvPicPr>
        <p:blipFill rotWithShape="1">
          <a:blip r:embed="rId4">
            <a:alphaModFix/>
          </a:blip>
          <a:srcRect/>
          <a:stretch/>
        </p:blipFill>
        <p:spPr>
          <a:xfrm>
            <a:off x="4561920" y="311073"/>
            <a:ext cx="3220899" cy="2488581"/>
          </a:xfrm>
          <a:prstGeom prst="rect">
            <a:avLst/>
          </a:prstGeom>
          <a:noFill/>
          <a:ln>
            <a:noFill/>
          </a:ln>
        </p:spPr>
      </p:pic>
      <p:pic>
        <p:nvPicPr>
          <p:cNvPr id="361" name="Google Shape;361;p53" descr="C:\Users\Weizhong\Documents\noaa\FV3\GLOPARA\GFSv16b_test\K0Rb_fig_v16b\diff_tskin_k0Rb_tke_glb_ave09_2019071000.gif"/>
          <p:cNvPicPr preferRelativeResize="0"/>
          <p:nvPr/>
        </p:nvPicPr>
        <p:blipFill rotWithShape="1">
          <a:blip r:embed="rId5">
            <a:alphaModFix/>
          </a:blip>
          <a:srcRect/>
          <a:stretch/>
        </p:blipFill>
        <p:spPr>
          <a:xfrm>
            <a:off x="165600" y="2569590"/>
            <a:ext cx="3220899" cy="2488581"/>
          </a:xfrm>
          <a:prstGeom prst="rect">
            <a:avLst/>
          </a:prstGeom>
          <a:noFill/>
          <a:ln>
            <a:noFill/>
          </a:ln>
        </p:spPr>
      </p:pic>
      <p:pic>
        <p:nvPicPr>
          <p:cNvPr id="362" name="Google Shape;362;p53" descr="C:\Users\Weizhong\Documents\noaa\FV3\GLOPARA\GFSv16b_test\K0Rb_fig_v16b\diff_tskin_k0Rb_tke_glb_ave21_2019071000.gif"/>
          <p:cNvPicPr preferRelativeResize="0"/>
          <p:nvPr/>
        </p:nvPicPr>
        <p:blipFill rotWithShape="1">
          <a:blip r:embed="rId6">
            <a:alphaModFix/>
          </a:blip>
          <a:srcRect/>
          <a:stretch/>
        </p:blipFill>
        <p:spPr>
          <a:xfrm>
            <a:off x="4561920" y="2569590"/>
            <a:ext cx="3220899" cy="2488581"/>
          </a:xfrm>
          <a:prstGeom prst="rect">
            <a:avLst/>
          </a:prstGeom>
          <a:noFill/>
          <a:ln>
            <a:noFill/>
          </a:ln>
        </p:spPr>
      </p:pic>
      <p:sp>
        <p:nvSpPr>
          <p:cNvPr id="363" name="Google Shape;363;p53"/>
          <p:cNvSpPr txBox="1"/>
          <p:nvPr/>
        </p:nvSpPr>
        <p:spPr>
          <a:xfrm>
            <a:off x="4917600" y="1852394"/>
            <a:ext cx="1244100" cy="2526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1500"/>
              <a:buFont typeface="Times New Roman"/>
              <a:buNone/>
            </a:pPr>
            <a:r>
              <a:rPr lang="en" sz="1500" b="1" i="0" u="none">
                <a:solidFill>
                  <a:schemeClr val="dk1"/>
                </a:solidFill>
                <a:latin typeface="Times New Roman"/>
                <a:ea typeface="Times New Roman"/>
                <a:cs typeface="Times New Roman"/>
                <a:sym typeface="Times New Roman"/>
              </a:rPr>
              <a:t>T2m_21Z</a:t>
            </a:r>
            <a:endParaRPr sz="1200"/>
          </a:p>
        </p:txBody>
      </p:sp>
      <p:sp>
        <p:nvSpPr>
          <p:cNvPr id="364" name="Google Shape;364;p53"/>
          <p:cNvSpPr txBox="1"/>
          <p:nvPr/>
        </p:nvSpPr>
        <p:spPr>
          <a:xfrm>
            <a:off x="165600" y="90725"/>
            <a:ext cx="8622600" cy="251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 sz="1800" b="1">
                <a:solidFill>
                  <a:schemeClr val="dk1"/>
                </a:solidFill>
                <a:latin typeface="Times New Roman"/>
                <a:ea typeface="Times New Roman"/>
                <a:cs typeface="Times New Roman"/>
                <a:sym typeface="Times New Roman"/>
              </a:rPr>
              <a:t>Forecast-only runs:  </a:t>
            </a:r>
            <a:r>
              <a:rPr lang="en" sz="1800" b="1" i="0" u="none">
                <a:solidFill>
                  <a:schemeClr val="dk1"/>
                </a:solidFill>
                <a:latin typeface="Times New Roman"/>
                <a:ea typeface="Times New Roman"/>
                <a:cs typeface="Times New Roman"/>
                <a:sym typeface="Times New Roman"/>
              </a:rPr>
              <a:t> T2m &amp; Tskin</a:t>
            </a:r>
            <a:r>
              <a:rPr lang="en" sz="1800" b="1">
                <a:solidFill>
                  <a:schemeClr val="dk1"/>
                </a:solidFill>
                <a:latin typeface="Times New Roman"/>
                <a:ea typeface="Times New Roman"/>
                <a:cs typeface="Times New Roman"/>
                <a:sym typeface="Times New Roman"/>
              </a:rPr>
              <a:t> Differences</a:t>
            </a:r>
            <a:r>
              <a:rPr lang="en" sz="1800" b="1" i="0" u="none">
                <a:solidFill>
                  <a:schemeClr val="dk1"/>
                </a:solidFill>
                <a:latin typeface="Times New Roman"/>
                <a:ea typeface="Times New Roman"/>
                <a:cs typeface="Times New Roman"/>
                <a:sym typeface="Times New Roman"/>
              </a:rPr>
              <a:t>         </a:t>
            </a:r>
            <a:r>
              <a:rPr lang="en" sz="1800" b="1" i="0" u="none">
                <a:solidFill>
                  <a:srgbClr val="FF0000"/>
                </a:solidFill>
                <a:latin typeface="Times New Roman"/>
                <a:ea typeface="Times New Roman"/>
                <a:cs typeface="Times New Roman"/>
                <a:sym typeface="Times New Roman"/>
              </a:rPr>
              <a:t>EXP-CTL</a:t>
            </a:r>
            <a:r>
              <a:rPr lang="en" sz="1800" b="1" i="1" u="none">
                <a:solidFill>
                  <a:schemeClr val="dk1"/>
                </a:solidFill>
                <a:latin typeface="Times New Roman"/>
                <a:ea typeface="Times New Roman"/>
                <a:cs typeface="Times New Roman"/>
                <a:sym typeface="Times New Roman"/>
              </a:rPr>
              <a:t>      IC </a:t>
            </a:r>
            <a:r>
              <a:rPr lang="en" sz="1800" b="1" i="1" u="none">
                <a:solidFill>
                  <a:srgbClr val="0000FF"/>
                </a:solidFill>
                <a:latin typeface="Times New Roman"/>
                <a:ea typeface="Times New Roman"/>
                <a:cs typeface="Times New Roman"/>
                <a:sym typeface="Times New Roman"/>
              </a:rPr>
              <a:t>00Z,10 Jul 2019</a:t>
            </a:r>
            <a:r>
              <a:rPr lang="en" sz="1800" b="1" i="0" u="none">
                <a:solidFill>
                  <a:srgbClr val="800000"/>
                </a:solidFill>
                <a:latin typeface="Times New Roman"/>
                <a:ea typeface="Times New Roman"/>
                <a:cs typeface="Times New Roman"/>
                <a:sym typeface="Times New Roman"/>
              </a:rPr>
              <a:t>                </a:t>
            </a:r>
            <a:endParaRPr sz="1000"/>
          </a:p>
        </p:txBody>
      </p:sp>
      <p:sp>
        <p:nvSpPr>
          <p:cNvPr id="365" name="Google Shape;365;p53"/>
          <p:cNvSpPr txBox="1"/>
          <p:nvPr/>
        </p:nvSpPr>
        <p:spPr>
          <a:xfrm>
            <a:off x="4917600" y="4185439"/>
            <a:ext cx="1244100" cy="2526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1500"/>
              <a:buFont typeface="Times New Roman"/>
              <a:buNone/>
            </a:pPr>
            <a:r>
              <a:rPr lang="en" sz="1500" b="1" i="0" u="none">
                <a:solidFill>
                  <a:schemeClr val="dk1"/>
                </a:solidFill>
                <a:latin typeface="Times New Roman"/>
                <a:ea typeface="Times New Roman"/>
                <a:cs typeface="Times New Roman"/>
                <a:sym typeface="Times New Roman"/>
              </a:rPr>
              <a:t>Tskin_21Z</a:t>
            </a:r>
            <a:endParaRPr sz="1200"/>
          </a:p>
        </p:txBody>
      </p:sp>
      <p:sp>
        <p:nvSpPr>
          <p:cNvPr id="366" name="Google Shape;366;p53"/>
          <p:cNvSpPr txBox="1"/>
          <p:nvPr/>
        </p:nvSpPr>
        <p:spPr>
          <a:xfrm>
            <a:off x="563040" y="1852394"/>
            <a:ext cx="1244100" cy="2526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1500"/>
              <a:buFont typeface="Times New Roman"/>
              <a:buNone/>
            </a:pPr>
            <a:r>
              <a:rPr lang="en" sz="1500" b="1" i="0" u="none">
                <a:solidFill>
                  <a:schemeClr val="dk1"/>
                </a:solidFill>
                <a:latin typeface="Times New Roman"/>
                <a:ea typeface="Times New Roman"/>
                <a:cs typeface="Times New Roman"/>
                <a:sym typeface="Times New Roman"/>
              </a:rPr>
              <a:t>T2m_09Z</a:t>
            </a:r>
            <a:endParaRPr sz="1200"/>
          </a:p>
        </p:txBody>
      </p:sp>
      <p:sp>
        <p:nvSpPr>
          <p:cNvPr id="367" name="Google Shape;367;p53"/>
          <p:cNvSpPr txBox="1"/>
          <p:nvPr/>
        </p:nvSpPr>
        <p:spPr>
          <a:xfrm>
            <a:off x="563040" y="4185439"/>
            <a:ext cx="1244100" cy="2526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1500"/>
              <a:buFont typeface="Times New Roman"/>
              <a:buNone/>
            </a:pPr>
            <a:r>
              <a:rPr lang="en" sz="1500" b="1" i="0" u="none">
                <a:solidFill>
                  <a:schemeClr val="dk1"/>
                </a:solidFill>
                <a:latin typeface="Times New Roman"/>
                <a:ea typeface="Times New Roman"/>
                <a:cs typeface="Times New Roman"/>
                <a:sym typeface="Times New Roman"/>
              </a:rPr>
              <a:t>Tskin_09Z</a:t>
            </a:r>
            <a:endParaRPr sz="1200"/>
          </a:p>
        </p:txBody>
      </p:sp>
      <p:sp>
        <p:nvSpPr>
          <p:cNvPr id="368" name="Google Shape;368;p53"/>
          <p:cNvSpPr txBox="1"/>
          <p:nvPr/>
        </p:nvSpPr>
        <p:spPr>
          <a:xfrm>
            <a:off x="3742560" y="290550"/>
            <a:ext cx="1866300" cy="2949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 sz="1500" b="1" i="0" u="none">
                <a:solidFill>
                  <a:schemeClr val="dk1"/>
                </a:solidFill>
                <a:latin typeface="Times New Roman"/>
                <a:ea typeface="Times New Roman"/>
                <a:cs typeface="Times New Roman"/>
                <a:sym typeface="Times New Roman"/>
              </a:rPr>
              <a:t>tkeK0Rb-tkectl</a:t>
            </a:r>
            <a:endParaRPr sz="900"/>
          </a:p>
        </p:txBody>
      </p:sp>
      <p:sp>
        <p:nvSpPr>
          <p:cNvPr id="370" name="Google Shape;370;p53"/>
          <p:cNvSpPr txBox="1"/>
          <p:nvPr/>
        </p:nvSpPr>
        <p:spPr>
          <a:xfrm>
            <a:off x="3811680" y="2468059"/>
            <a:ext cx="2626500" cy="3153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2000"/>
              <a:buFont typeface="Times New Roman"/>
              <a:buNone/>
            </a:pPr>
            <a:r>
              <a:rPr lang="en" sz="1700" b="1" i="0" u="none">
                <a:solidFill>
                  <a:schemeClr val="dk1"/>
                </a:solidFill>
                <a:latin typeface="Times New Roman"/>
                <a:ea typeface="Times New Roman"/>
                <a:cs typeface="Times New Roman"/>
                <a:sym typeface="Times New Roman"/>
              </a:rPr>
              <a:t>Ave:  FH00-144</a:t>
            </a:r>
            <a:endParaRPr sz="900"/>
          </a:p>
        </p:txBody>
      </p:sp>
      <p:sp>
        <p:nvSpPr>
          <p:cNvPr id="371" name="Google Shape;371;p53"/>
          <p:cNvSpPr txBox="1"/>
          <p:nvPr/>
        </p:nvSpPr>
        <p:spPr>
          <a:xfrm>
            <a:off x="355680" y="4744938"/>
            <a:ext cx="8571000" cy="3153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2000"/>
              <a:buFont typeface="Times New Roman"/>
              <a:buNone/>
            </a:pPr>
            <a:r>
              <a:rPr lang="en" sz="1700" b="1" i="0" u="none">
                <a:solidFill>
                  <a:schemeClr val="dk1"/>
                </a:solidFill>
                <a:latin typeface="Times New Roman"/>
                <a:ea typeface="Times New Roman"/>
                <a:cs typeface="Times New Roman"/>
                <a:sym typeface="Times New Roman"/>
              </a:rPr>
              <a:t>Substantially increased T2m and Tskin globally, especially nighttime.</a:t>
            </a:r>
            <a:endParaRPr sz="900"/>
          </a:p>
        </p:txBody>
      </p:sp>
      <p:sp>
        <p:nvSpPr>
          <p:cNvPr id="372" name="Google Shape;372;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373" name="Google Shape;373;p53"/>
          <p:cNvSpPr txBox="1"/>
          <p:nvPr/>
        </p:nvSpPr>
        <p:spPr>
          <a:xfrm>
            <a:off x="7782819" y="1461874"/>
            <a:ext cx="1224931" cy="2203159"/>
          </a:xfrm>
          <a:prstGeom prst="rect">
            <a:avLst/>
          </a:prstGeom>
          <a:solidFill>
            <a:srgbClr val="FFF2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a:ea typeface="Times New Roman"/>
                <a:cs typeface="Times New Roman"/>
                <a:sym typeface="Times New Roman"/>
              </a:rPr>
              <a:t>CTL:  Model version before the early April upgrade.</a:t>
            </a:r>
            <a:endParaRPr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572011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Impact of May 2020 Updates</a:t>
            </a:r>
          </a:p>
        </p:txBody>
      </p:sp>
      <p:pic>
        <p:nvPicPr>
          <p:cNvPr id="16" name="Google Shape;378;p54" descr="C:\Users\Weizhong\Documents\noaa\FV3\GLOPARA\vsdb_p3\sfc_selected\fom_T_SFC_west.png">
            <a:extLst>
              <a:ext uri="{FF2B5EF4-FFF2-40B4-BE49-F238E27FC236}">
                <a16:creationId xmlns:a16="http://schemas.microsoft.com/office/drawing/2014/main" xmlns="" id="{2569BD52-30DF-804E-B6D5-461D1FA5E1E2}"/>
              </a:ext>
            </a:extLst>
          </p:cNvPr>
          <p:cNvPicPr preferRelativeResize="0"/>
          <p:nvPr/>
        </p:nvPicPr>
        <p:blipFill rotWithShape="1">
          <a:blip r:embed="rId4">
            <a:alphaModFix/>
          </a:blip>
          <a:srcRect/>
          <a:stretch/>
        </p:blipFill>
        <p:spPr>
          <a:xfrm>
            <a:off x="427167" y="1169426"/>
            <a:ext cx="3421798" cy="3421798"/>
          </a:xfrm>
          <a:prstGeom prst="rect">
            <a:avLst/>
          </a:prstGeom>
          <a:noFill/>
          <a:ln>
            <a:noFill/>
          </a:ln>
        </p:spPr>
      </p:pic>
      <p:pic>
        <p:nvPicPr>
          <p:cNvPr id="17" name="Google Shape;379;p54" descr="C:\Users\Weizhong\Documents\noaa\FV3\GLOPARA\vsdb_p3\sfc_selected\fom_T_SFC_east.png">
            <a:extLst>
              <a:ext uri="{FF2B5EF4-FFF2-40B4-BE49-F238E27FC236}">
                <a16:creationId xmlns:a16="http://schemas.microsoft.com/office/drawing/2014/main" xmlns="" id="{461DEC5F-97D3-CC42-815C-E26C86AD8E6B}"/>
              </a:ext>
            </a:extLst>
          </p:cNvPr>
          <p:cNvPicPr preferRelativeResize="0"/>
          <p:nvPr/>
        </p:nvPicPr>
        <p:blipFill rotWithShape="1">
          <a:blip r:embed="rId5">
            <a:alphaModFix/>
          </a:blip>
          <a:srcRect/>
          <a:stretch/>
        </p:blipFill>
        <p:spPr>
          <a:xfrm>
            <a:off x="5187321" y="1169426"/>
            <a:ext cx="3421798" cy="3421798"/>
          </a:xfrm>
          <a:prstGeom prst="rect">
            <a:avLst/>
          </a:prstGeom>
          <a:noFill/>
          <a:ln>
            <a:noFill/>
          </a:ln>
        </p:spPr>
      </p:pic>
      <p:sp>
        <p:nvSpPr>
          <p:cNvPr id="18" name="Google Shape;381;p54">
            <a:extLst>
              <a:ext uri="{FF2B5EF4-FFF2-40B4-BE49-F238E27FC236}">
                <a16:creationId xmlns:a16="http://schemas.microsoft.com/office/drawing/2014/main" xmlns="" id="{9ADF3FD7-2453-C346-B547-C7FD53E5DA38}"/>
              </a:ext>
            </a:extLst>
          </p:cNvPr>
          <p:cNvSpPr txBox="1"/>
          <p:nvPr/>
        </p:nvSpPr>
        <p:spPr>
          <a:xfrm>
            <a:off x="6067978" y="1058182"/>
            <a:ext cx="1935300" cy="3132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rgbClr val="FF0000"/>
              </a:buClr>
              <a:buSzPts val="2000"/>
              <a:buFont typeface="Times New Roman"/>
              <a:buNone/>
            </a:pPr>
            <a:r>
              <a:rPr lang="en" sz="1800" b="1" i="0" u="none" dirty="0">
                <a:solidFill>
                  <a:srgbClr val="FF0000"/>
                </a:solidFill>
                <a:latin typeface="Times New Roman"/>
                <a:ea typeface="Times New Roman"/>
                <a:cs typeface="Times New Roman"/>
                <a:sym typeface="Times New Roman"/>
              </a:rPr>
              <a:t>East CONUS</a:t>
            </a:r>
            <a:endParaRPr sz="1800" dirty="0"/>
          </a:p>
        </p:txBody>
      </p:sp>
      <p:sp>
        <p:nvSpPr>
          <p:cNvPr id="19" name="Google Shape;382;p54">
            <a:extLst>
              <a:ext uri="{FF2B5EF4-FFF2-40B4-BE49-F238E27FC236}">
                <a16:creationId xmlns:a16="http://schemas.microsoft.com/office/drawing/2014/main" xmlns="" id="{4CB47AD5-D9CA-4D4D-88C7-5F93231947F7}"/>
              </a:ext>
            </a:extLst>
          </p:cNvPr>
          <p:cNvSpPr txBox="1"/>
          <p:nvPr/>
        </p:nvSpPr>
        <p:spPr>
          <a:xfrm>
            <a:off x="906836" y="1058182"/>
            <a:ext cx="1935300" cy="3132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rgbClr val="FF0000"/>
              </a:buClr>
              <a:buSzPts val="2000"/>
              <a:buFont typeface="Times New Roman"/>
              <a:buNone/>
            </a:pPr>
            <a:r>
              <a:rPr lang="en" sz="1800" b="1" i="0" u="none" dirty="0">
                <a:solidFill>
                  <a:srgbClr val="FF0000"/>
                </a:solidFill>
                <a:latin typeface="Times New Roman"/>
                <a:ea typeface="Times New Roman"/>
                <a:cs typeface="Times New Roman"/>
                <a:sym typeface="Times New Roman"/>
              </a:rPr>
              <a:t>West CONUS</a:t>
            </a:r>
            <a:endParaRPr sz="1800" dirty="0"/>
          </a:p>
        </p:txBody>
      </p:sp>
      <p:sp>
        <p:nvSpPr>
          <p:cNvPr id="20" name="Google Shape;383;p54">
            <a:extLst>
              <a:ext uri="{FF2B5EF4-FFF2-40B4-BE49-F238E27FC236}">
                <a16:creationId xmlns:a16="http://schemas.microsoft.com/office/drawing/2014/main" xmlns="" id="{3A966624-F1BA-0C4D-9BD9-2DE57411476E}"/>
              </a:ext>
            </a:extLst>
          </p:cNvPr>
          <p:cNvSpPr txBox="1"/>
          <p:nvPr/>
        </p:nvSpPr>
        <p:spPr>
          <a:xfrm>
            <a:off x="335632" y="4587034"/>
            <a:ext cx="8571000" cy="817800"/>
          </a:xfrm>
          <a:prstGeom prst="rect">
            <a:avLst/>
          </a:prstGeom>
          <a:noFill/>
          <a:ln>
            <a:noFill/>
          </a:ln>
        </p:spPr>
        <p:txBody>
          <a:bodyPr spcFirstLastPara="1" wrap="square" lIns="74825" tIns="38925" rIns="74825" bIns="38925" anchor="t" anchorCtr="0">
            <a:noAutofit/>
          </a:bodyPr>
          <a:lstStyle/>
          <a:p>
            <a:pPr marL="0" marR="0" lvl="0" indent="0" algn="l" rtl="0">
              <a:lnSpc>
                <a:spcPct val="100000"/>
              </a:lnSpc>
              <a:spcBef>
                <a:spcPts val="0"/>
              </a:spcBef>
              <a:spcAft>
                <a:spcPts val="0"/>
              </a:spcAft>
              <a:buClr>
                <a:schemeClr val="dk1"/>
              </a:buClr>
              <a:buSzPts val="2000"/>
              <a:buFont typeface="Times New Roman"/>
              <a:buNone/>
            </a:pPr>
            <a:r>
              <a:rPr lang="en" sz="1600" b="1" i="0" u="none" dirty="0">
                <a:solidFill>
                  <a:schemeClr val="dk1"/>
                </a:solidFill>
                <a:ea typeface="Times New Roman"/>
                <a:cs typeface="Times New Roman"/>
                <a:sym typeface="Times New Roman"/>
              </a:rPr>
              <a:t>V16Test:  Significantly reduced cold biases over </a:t>
            </a:r>
            <a:r>
              <a:rPr lang="en" sz="1600" b="1" dirty="0">
                <a:solidFill>
                  <a:schemeClr val="dk1"/>
                </a:solidFill>
                <a:ea typeface="Times New Roman"/>
                <a:cs typeface="Times New Roman"/>
                <a:sym typeface="Times New Roman"/>
              </a:rPr>
              <a:t>e</a:t>
            </a:r>
            <a:r>
              <a:rPr lang="en" sz="1600" b="1" i="0" u="none" dirty="0">
                <a:solidFill>
                  <a:schemeClr val="dk1"/>
                </a:solidFill>
                <a:ea typeface="Times New Roman"/>
                <a:cs typeface="Times New Roman"/>
                <a:sym typeface="Times New Roman"/>
              </a:rPr>
              <a:t>ast in the late afternoon and nighttime</a:t>
            </a:r>
          </a:p>
          <a:p>
            <a:pPr marL="0" marR="0" lvl="0" indent="0" algn="l" rtl="0">
              <a:lnSpc>
                <a:spcPct val="100000"/>
              </a:lnSpc>
              <a:spcBef>
                <a:spcPts val="0"/>
              </a:spcBef>
              <a:spcAft>
                <a:spcPts val="0"/>
              </a:spcAft>
              <a:buClr>
                <a:schemeClr val="dk1"/>
              </a:buClr>
              <a:buSzPts val="2000"/>
              <a:buFont typeface="Times New Roman"/>
              <a:buNone/>
            </a:pPr>
            <a:r>
              <a:rPr lang="en" sz="1600" b="1" i="0" u="none" dirty="0">
                <a:solidFill>
                  <a:schemeClr val="dk1"/>
                </a:solidFill>
                <a:ea typeface="Times New Roman"/>
                <a:cs typeface="Times New Roman"/>
                <a:sym typeface="Times New Roman"/>
              </a:rPr>
              <a:t> (up to 1.2 ºC</a:t>
            </a:r>
            <a:r>
              <a:rPr lang="en" sz="1600" b="1" i="1" u="none" dirty="0">
                <a:solidFill>
                  <a:srgbClr val="000000"/>
                </a:solidFill>
                <a:ea typeface="Times New Roman"/>
                <a:cs typeface="Times New Roman"/>
                <a:sym typeface="Times New Roman"/>
              </a:rPr>
              <a:t>).    </a:t>
            </a:r>
            <a:r>
              <a:rPr lang="en" sz="1600" b="1" u="none" dirty="0">
                <a:solidFill>
                  <a:srgbClr val="000000"/>
                </a:solidFill>
                <a:ea typeface="Times New Roman"/>
                <a:cs typeface="Times New Roman"/>
                <a:sym typeface="Times New Roman"/>
              </a:rPr>
              <a:t>Reduced cold bias in west, slight warm bias at night</a:t>
            </a:r>
            <a:endParaRPr sz="1600" dirty="0"/>
          </a:p>
          <a:p>
            <a:pPr marL="0" marR="0" lvl="0" indent="0" algn="l" rtl="0">
              <a:lnSpc>
                <a:spcPct val="100000"/>
              </a:lnSpc>
              <a:spcBef>
                <a:spcPts val="0"/>
              </a:spcBef>
              <a:spcAft>
                <a:spcPts val="0"/>
              </a:spcAft>
              <a:buClr>
                <a:srgbClr val="000000"/>
              </a:buClr>
              <a:buSzPts val="2000"/>
              <a:buFont typeface="Times New Roman"/>
              <a:buNone/>
            </a:pPr>
            <a:endParaRPr sz="1600" dirty="0"/>
          </a:p>
        </p:txBody>
      </p:sp>
      <p:sp>
        <p:nvSpPr>
          <p:cNvPr id="14" name="Google Shape;261;p43">
            <a:extLst>
              <a:ext uri="{FF2B5EF4-FFF2-40B4-BE49-F238E27FC236}">
                <a16:creationId xmlns:a16="http://schemas.microsoft.com/office/drawing/2014/main" xmlns="" id="{5B611405-5C79-6840-AE70-96AF24B9C07F}"/>
              </a:ext>
            </a:extLst>
          </p:cNvPr>
          <p:cNvSpPr txBox="1"/>
          <p:nvPr/>
        </p:nvSpPr>
        <p:spPr>
          <a:xfrm>
            <a:off x="3733775" y="2671819"/>
            <a:ext cx="1453546" cy="956964"/>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t>T2m  Verification</a:t>
            </a:r>
          </a:p>
          <a:p>
            <a:pPr marL="0" lvl="0" indent="0" algn="l" rtl="0">
              <a:spcBef>
                <a:spcPts val="0"/>
              </a:spcBef>
              <a:spcAft>
                <a:spcPts val="0"/>
              </a:spcAft>
              <a:buNone/>
            </a:pPr>
            <a:r>
              <a:rPr lang="en" sz="1400" dirty="0"/>
              <a:t> against station observations</a:t>
            </a:r>
            <a:endParaRPr sz="1400" dirty="0"/>
          </a:p>
        </p:txBody>
      </p:sp>
      <p:sp>
        <p:nvSpPr>
          <p:cNvPr id="21" name="TextBox 20">
            <a:extLst>
              <a:ext uri="{FF2B5EF4-FFF2-40B4-BE49-F238E27FC236}">
                <a16:creationId xmlns:a16="http://schemas.microsoft.com/office/drawing/2014/main" xmlns="" id="{5A4616AE-5891-C347-BCBE-314DDE2B74D1}"/>
              </a:ext>
            </a:extLst>
          </p:cNvPr>
          <p:cNvSpPr txBox="1"/>
          <p:nvPr/>
        </p:nvSpPr>
        <p:spPr>
          <a:xfrm>
            <a:off x="3618651" y="1304668"/>
            <a:ext cx="1736694" cy="1477328"/>
          </a:xfrm>
          <a:prstGeom prst="rect">
            <a:avLst/>
          </a:prstGeom>
          <a:noFill/>
        </p:spPr>
        <p:txBody>
          <a:bodyPr wrap="none" rtlCol="0">
            <a:spAutoFit/>
          </a:bodyPr>
          <a:lstStyle/>
          <a:p>
            <a:r>
              <a:rPr lang="en-US" dirty="0"/>
              <a:t>OBS</a:t>
            </a:r>
          </a:p>
          <a:p>
            <a:r>
              <a:rPr lang="en-US" dirty="0">
                <a:solidFill>
                  <a:srgbClr val="FF0000"/>
                </a:solidFill>
              </a:rPr>
              <a:t>OPS GFS</a:t>
            </a:r>
          </a:p>
          <a:p>
            <a:r>
              <a:rPr lang="en-US" dirty="0">
                <a:solidFill>
                  <a:srgbClr val="0BE910"/>
                </a:solidFill>
              </a:rPr>
              <a:t>GFSv16 April Ver</a:t>
            </a:r>
          </a:p>
          <a:p>
            <a:r>
              <a:rPr lang="en-US" dirty="0">
                <a:solidFill>
                  <a:srgbClr val="0070C0"/>
                </a:solidFill>
              </a:rPr>
              <a:t>GFSv16 Test</a:t>
            </a:r>
          </a:p>
          <a:p>
            <a:endParaRPr lang="en-US" dirty="0">
              <a:solidFill>
                <a:srgbClr val="0BE910"/>
              </a:solidFill>
            </a:endParaRPr>
          </a:p>
        </p:txBody>
      </p:sp>
      <p:sp>
        <p:nvSpPr>
          <p:cNvPr id="2" name="Slide Number Placeholder 1"/>
          <p:cNvSpPr>
            <a:spLocks noGrp="1"/>
          </p:cNvSpPr>
          <p:nvPr>
            <p:ph type="sldNum" sz="quarter" idx="12"/>
          </p:nvPr>
        </p:nvSpPr>
        <p:spPr>
          <a:xfrm>
            <a:off x="6545766" y="4767263"/>
            <a:ext cx="2133600" cy="273844"/>
          </a:xfrm>
        </p:spPr>
        <p:txBody>
          <a:bodyPr/>
          <a:lstStyle/>
          <a:p>
            <a:fld id="{364423BE-BAF9-5447-BAF7-CF3FF8308402}" type="slidenum">
              <a:rPr lang="en-US" smtClean="0"/>
              <a:t>23</a:t>
            </a:fld>
            <a:endParaRPr lang="en-US" dirty="0"/>
          </a:p>
        </p:txBody>
      </p:sp>
    </p:spTree>
    <p:extLst>
      <p:ext uri="{BB962C8B-B14F-4D97-AF65-F5344CB8AC3E}">
        <p14:creationId xmlns:p14="http://schemas.microsoft.com/office/powerpoint/2010/main" val="3585390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Impact of May 2020 Updates</a:t>
            </a:r>
          </a:p>
        </p:txBody>
      </p:sp>
      <p:sp>
        <p:nvSpPr>
          <p:cNvPr id="14" name="Google Shape;389;p55">
            <a:extLst>
              <a:ext uri="{FF2B5EF4-FFF2-40B4-BE49-F238E27FC236}">
                <a16:creationId xmlns:a16="http://schemas.microsoft.com/office/drawing/2014/main" xmlns="" id="{3BBFE058-E26F-7A45-960C-86909BCED7AD}"/>
              </a:ext>
            </a:extLst>
          </p:cNvPr>
          <p:cNvSpPr txBox="1"/>
          <p:nvPr/>
        </p:nvSpPr>
        <p:spPr>
          <a:xfrm>
            <a:off x="1031767" y="984189"/>
            <a:ext cx="13872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Northeast</a:t>
            </a:r>
            <a:endParaRPr b="1" dirty="0">
              <a:latin typeface="Times New Roman"/>
              <a:ea typeface="Times New Roman"/>
              <a:cs typeface="Times New Roman"/>
              <a:sym typeface="Times New Roman"/>
            </a:endParaRPr>
          </a:p>
        </p:txBody>
      </p:sp>
      <p:sp>
        <p:nvSpPr>
          <p:cNvPr id="21" name="Google Shape;390;p55">
            <a:extLst>
              <a:ext uri="{FF2B5EF4-FFF2-40B4-BE49-F238E27FC236}">
                <a16:creationId xmlns:a16="http://schemas.microsoft.com/office/drawing/2014/main" xmlns="" id="{A77D65E3-7732-D24F-BBDB-F0C3670C9662}"/>
              </a:ext>
            </a:extLst>
          </p:cNvPr>
          <p:cNvSpPr txBox="1"/>
          <p:nvPr/>
        </p:nvSpPr>
        <p:spPr>
          <a:xfrm>
            <a:off x="4110230" y="984189"/>
            <a:ext cx="13872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Northwest</a:t>
            </a:r>
            <a:endParaRPr b="1" dirty="0">
              <a:latin typeface="Times New Roman"/>
              <a:ea typeface="Times New Roman"/>
              <a:cs typeface="Times New Roman"/>
              <a:sym typeface="Times New Roman"/>
            </a:endParaRPr>
          </a:p>
        </p:txBody>
      </p:sp>
      <p:sp>
        <p:nvSpPr>
          <p:cNvPr id="22" name="Google Shape;391;p55">
            <a:extLst>
              <a:ext uri="{FF2B5EF4-FFF2-40B4-BE49-F238E27FC236}">
                <a16:creationId xmlns:a16="http://schemas.microsoft.com/office/drawing/2014/main" xmlns="" id="{FFCB6C4C-433C-4340-B431-A9071A235514}"/>
              </a:ext>
            </a:extLst>
          </p:cNvPr>
          <p:cNvSpPr txBox="1"/>
          <p:nvPr/>
        </p:nvSpPr>
        <p:spPr>
          <a:xfrm>
            <a:off x="6933616" y="984189"/>
            <a:ext cx="1579447"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Times New Roman"/>
                <a:ea typeface="Times New Roman"/>
                <a:cs typeface="Times New Roman"/>
                <a:sym typeface="Times New Roman"/>
              </a:rPr>
              <a:t>Appalachians </a:t>
            </a:r>
            <a:endParaRPr b="1" dirty="0">
              <a:latin typeface="Times New Roman"/>
              <a:ea typeface="Times New Roman"/>
              <a:cs typeface="Times New Roman"/>
              <a:sym typeface="Times New Roman"/>
            </a:endParaRPr>
          </a:p>
        </p:txBody>
      </p:sp>
      <p:pic>
        <p:nvPicPr>
          <p:cNvPr id="23" name="Google Shape;393;p55">
            <a:extLst>
              <a:ext uri="{FF2B5EF4-FFF2-40B4-BE49-F238E27FC236}">
                <a16:creationId xmlns:a16="http://schemas.microsoft.com/office/drawing/2014/main" xmlns="" id="{2B8206C2-4C1B-3D48-8DA7-96D89342B883}"/>
              </a:ext>
            </a:extLst>
          </p:cNvPr>
          <p:cNvPicPr preferRelativeResize="0"/>
          <p:nvPr/>
        </p:nvPicPr>
        <p:blipFill rotWithShape="1">
          <a:blip r:embed="rId4">
            <a:alphaModFix/>
          </a:blip>
          <a:srcRect t="5150"/>
          <a:stretch/>
        </p:blipFill>
        <p:spPr>
          <a:xfrm>
            <a:off x="214804" y="1472184"/>
            <a:ext cx="3021125" cy="3546610"/>
          </a:xfrm>
          <a:prstGeom prst="rect">
            <a:avLst/>
          </a:prstGeom>
          <a:noFill/>
          <a:ln>
            <a:noFill/>
          </a:ln>
        </p:spPr>
      </p:pic>
      <p:pic>
        <p:nvPicPr>
          <p:cNvPr id="24" name="Google Shape;394;p55">
            <a:extLst>
              <a:ext uri="{FF2B5EF4-FFF2-40B4-BE49-F238E27FC236}">
                <a16:creationId xmlns:a16="http://schemas.microsoft.com/office/drawing/2014/main" xmlns="" id="{BE1FA933-575E-3F4E-AB51-DF66FDEB5BA4}"/>
              </a:ext>
            </a:extLst>
          </p:cNvPr>
          <p:cNvPicPr preferRelativeResize="0"/>
          <p:nvPr/>
        </p:nvPicPr>
        <p:blipFill rotWithShape="1">
          <a:blip r:embed="rId5">
            <a:alphaModFix/>
          </a:blip>
          <a:srcRect t="5150"/>
          <a:stretch/>
        </p:blipFill>
        <p:spPr>
          <a:xfrm>
            <a:off x="3194419" y="1472184"/>
            <a:ext cx="3021100" cy="3546610"/>
          </a:xfrm>
          <a:prstGeom prst="rect">
            <a:avLst/>
          </a:prstGeom>
          <a:noFill/>
          <a:ln>
            <a:noFill/>
          </a:ln>
        </p:spPr>
      </p:pic>
      <p:pic>
        <p:nvPicPr>
          <p:cNvPr id="25" name="Google Shape;395;p55">
            <a:extLst>
              <a:ext uri="{FF2B5EF4-FFF2-40B4-BE49-F238E27FC236}">
                <a16:creationId xmlns:a16="http://schemas.microsoft.com/office/drawing/2014/main" xmlns="" id="{7D6C9AEF-5752-7B41-982C-02D991984182}"/>
              </a:ext>
            </a:extLst>
          </p:cNvPr>
          <p:cNvPicPr preferRelativeResize="0"/>
          <p:nvPr/>
        </p:nvPicPr>
        <p:blipFill rotWithShape="1">
          <a:blip r:embed="rId6">
            <a:alphaModFix/>
          </a:blip>
          <a:srcRect t="2958"/>
          <a:stretch/>
        </p:blipFill>
        <p:spPr>
          <a:xfrm>
            <a:off x="6308792" y="1390214"/>
            <a:ext cx="2636876" cy="3628580"/>
          </a:xfrm>
          <a:prstGeom prst="rect">
            <a:avLst/>
          </a:prstGeom>
          <a:noFill/>
          <a:ln>
            <a:noFill/>
          </a:ln>
        </p:spPr>
      </p:pic>
      <p:sp>
        <p:nvSpPr>
          <p:cNvPr id="2" name="TextBox 1">
            <a:extLst>
              <a:ext uri="{FF2B5EF4-FFF2-40B4-BE49-F238E27FC236}">
                <a16:creationId xmlns:a16="http://schemas.microsoft.com/office/drawing/2014/main" xmlns="" id="{46454B7B-1290-754D-8C7F-4DF434FE0F09}"/>
              </a:ext>
            </a:extLst>
          </p:cNvPr>
          <p:cNvSpPr txBox="1"/>
          <p:nvPr/>
        </p:nvSpPr>
        <p:spPr>
          <a:xfrm>
            <a:off x="1122830" y="4834128"/>
            <a:ext cx="7391639" cy="369332"/>
          </a:xfrm>
          <a:prstGeom prst="rect">
            <a:avLst/>
          </a:prstGeom>
          <a:noFill/>
        </p:spPr>
        <p:txBody>
          <a:bodyPr wrap="none" rtlCol="0">
            <a:spAutoFit/>
          </a:bodyPr>
          <a:lstStyle/>
          <a:p>
            <a:r>
              <a:rPr lang="en-US" dirty="0"/>
              <a:t>Cold bias significantly reduced, although still colder than v15 in some regions</a:t>
            </a:r>
          </a:p>
        </p:txBody>
      </p:sp>
      <p:sp>
        <p:nvSpPr>
          <p:cNvPr id="3" name="Slide Number Placeholder 2"/>
          <p:cNvSpPr>
            <a:spLocks noGrp="1"/>
          </p:cNvSpPr>
          <p:nvPr>
            <p:ph type="sldNum" sz="quarter" idx="12"/>
          </p:nvPr>
        </p:nvSpPr>
        <p:spPr/>
        <p:txBody>
          <a:bodyPr/>
          <a:lstStyle/>
          <a:p>
            <a:fld id="{364423BE-BAF9-5447-BAF7-CF3FF8308402}" type="slidenum">
              <a:rPr lang="en-US" smtClean="0"/>
              <a:t>24</a:t>
            </a:fld>
            <a:endParaRPr lang="en-US"/>
          </a:p>
        </p:txBody>
      </p:sp>
    </p:spTree>
    <p:extLst>
      <p:ext uri="{BB962C8B-B14F-4D97-AF65-F5344CB8AC3E}">
        <p14:creationId xmlns:p14="http://schemas.microsoft.com/office/powerpoint/2010/main" val="30375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lang="en-US" sz="2600" b="1" dirty="0">
                <a:latin typeface="Arial" panose="020B0604020202020204" pitchFamily="34" charset="0"/>
                <a:cs typeface="Arial" panose="020B0604020202020204" pitchFamily="34" charset="0"/>
              </a:rPr>
              <a:t>Upper Atmospheric Forecasts</a:t>
            </a: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4" name="Google Shape;447;p60">
            <a:extLst>
              <a:ext uri="{FF2B5EF4-FFF2-40B4-BE49-F238E27FC236}">
                <a16:creationId xmlns:a16="http://schemas.microsoft.com/office/drawing/2014/main" xmlns="" id="{93A61EAF-B68B-8445-B263-B9210916670B}"/>
              </a:ext>
            </a:extLst>
          </p:cNvPr>
          <p:cNvSpPr txBox="1"/>
          <p:nvPr/>
        </p:nvSpPr>
        <p:spPr>
          <a:xfrm>
            <a:off x="369771" y="1606063"/>
            <a:ext cx="8502722" cy="1931373"/>
          </a:xfrm>
          <a:prstGeom prst="rect">
            <a:avLst/>
          </a:prstGeom>
          <a:noFill/>
          <a:ln w="9525" cap="flat" cmpd="sng">
            <a:solidFill>
              <a:srgbClr val="0000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 b="1" dirty="0">
                <a:solidFill>
                  <a:schemeClr val="dk1"/>
                </a:solidFill>
                <a:ea typeface="Times New Roman"/>
                <a:cs typeface="Times New Roman"/>
                <a:sym typeface="Times New Roman"/>
              </a:rPr>
              <a:t>Issue:  </a:t>
            </a:r>
            <a:r>
              <a:rPr lang="en" dirty="0">
                <a:solidFill>
                  <a:schemeClr val="dk1"/>
                </a:solidFill>
                <a:ea typeface="Times New Roman"/>
                <a:cs typeface="Times New Roman"/>
                <a:sym typeface="Times New Roman"/>
              </a:rPr>
              <a:t>Craig Long (CPC) demonstrated that upper atmospheric jets in early versions of GFSv16 were too weak at longer forecast lengths and that temperatures in the polar regions at night were too warm</a:t>
            </a:r>
          </a:p>
          <a:p>
            <a:pPr marL="0" marR="0" lvl="0" indent="0" algn="l" rtl="0">
              <a:spcBef>
                <a:spcPts val="0"/>
              </a:spcBef>
              <a:spcAft>
                <a:spcPts val="0"/>
              </a:spcAft>
              <a:buNone/>
            </a:pPr>
            <a:endParaRPr lang="en" dirty="0">
              <a:solidFill>
                <a:schemeClr val="dk1"/>
              </a:solidFill>
              <a:ea typeface="Times New Roman"/>
              <a:cs typeface="Times New Roman"/>
              <a:sym typeface="Times New Roman"/>
            </a:endParaRPr>
          </a:p>
          <a:p>
            <a:pPr marL="0" marR="0" lvl="0" indent="0" algn="l" rtl="0">
              <a:spcBef>
                <a:spcPts val="0"/>
              </a:spcBef>
              <a:spcAft>
                <a:spcPts val="0"/>
              </a:spcAft>
              <a:buNone/>
            </a:pPr>
            <a:r>
              <a:rPr lang="en" b="1" dirty="0">
                <a:solidFill>
                  <a:schemeClr val="dk1"/>
                </a:solidFill>
                <a:ea typeface="Times New Roman"/>
                <a:cs typeface="Times New Roman"/>
                <a:sym typeface="Times New Roman"/>
              </a:rPr>
              <a:t>Mitigation:  </a:t>
            </a:r>
            <a:r>
              <a:rPr lang="en" dirty="0">
                <a:solidFill>
                  <a:schemeClr val="dk1"/>
                </a:solidFill>
                <a:ea typeface="Times New Roman"/>
                <a:cs typeface="Times New Roman"/>
                <a:sym typeface="Times New Roman"/>
              </a:rPr>
              <a:t>reducing divergence and vorticity damping in the upper atmosphere in the GFS forecast cycle </a:t>
            </a:r>
            <a:endParaRPr dirty="0">
              <a:solidFill>
                <a:schemeClr val="dk1"/>
              </a:solidFill>
              <a:ea typeface="Times New Roman"/>
              <a:cs typeface="Times New Roman"/>
              <a:sym typeface="Times New Roman"/>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25</a:t>
            </a:fld>
            <a:endParaRPr lang="en-US"/>
          </a:p>
        </p:txBody>
      </p:sp>
    </p:spTree>
    <p:extLst>
      <p:ext uri="{BB962C8B-B14F-4D97-AF65-F5344CB8AC3E}">
        <p14:creationId xmlns:p14="http://schemas.microsoft.com/office/powerpoint/2010/main" val="1142428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lang="en-US" sz="2600" b="1" dirty="0">
                <a:latin typeface="Arial" panose="020B0604020202020204" pitchFamily="34" charset="0"/>
                <a:cs typeface="Arial" panose="020B0604020202020204" pitchFamily="34" charset="0"/>
              </a:rPr>
              <a:t>Upper Atmospheric Forecasts</a:t>
            </a: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21" name="TextBox 20">
            <a:extLst>
              <a:ext uri="{FF2B5EF4-FFF2-40B4-BE49-F238E27FC236}">
                <a16:creationId xmlns:a16="http://schemas.microsoft.com/office/drawing/2014/main" xmlns="" id="{0B9BCEA1-4254-F441-8EBE-78B061D0EB41}"/>
              </a:ext>
            </a:extLst>
          </p:cNvPr>
          <p:cNvSpPr txBox="1"/>
          <p:nvPr/>
        </p:nvSpPr>
        <p:spPr>
          <a:xfrm>
            <a:off x="17858" y="1469890"/>
            <a:ext cx="878767" cy="338554"/>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GFSv15</a:t>
            </a:r>
          </a:p>
        </p:txBody>
      </p:sp>
      <p:sp>
        <p:nvSpPr>
          <p:cNvPr id="22" name="TextBox 21">
            <a:extLst>
              <a:ext uri="{FF2B5EF4-FFF2-40B4-BE49-F238E27FC236}">
                <a16:creationId xmlns:a16="http://schemas.microsoft.com/office/drawing/2014/main" xmlns="" id="{0FFFAC94-F10F-804E-9D7F-94339D4B3F83}"/>
              </a:ext>
            </a:extLst>
          </p:cNvPr>
          <p:cNvSpPr txBox="1"/>
          <p:nvPr/>
        </p:nvSpPr>
        <p:spPr>
          <a:xfrm>
            <a:off x="63038" y="2685292"/>
            <a:ext cx="878767" cy="830997"/>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Early</a:t>
            </a:r>
          </a:p>
          <a:p>
            <a:r>
              <a:rPr lang="en-US" sz="1600" b="1" i="1" dirty="0">
                <a:latin typeface="Times New Roman" panose="02020603050405020304" pitchFamily="18" charset="0"/>
                <a:cs typeface="Times New Roman" panose="02020603050405020304" pitchFamily="18" charset="0"/>
              </a:rPr>
              <a:t>GFSv16</a:t>
            </a:r>
          </a:p>
          <a:p>
            <a:r>
              <a:rPr lang="en-US" sz="1600" b="1" i="1" dirty="0">
                <a:latin typeface="Times New Roman" panose="02020603050405020304" pitchFamily="18" charset="0"/>
                <a:cs typeface="Times New Roman" panose="02020603050405020304" pitchFamily="18" charset="0"/>
              </a:rPr>
              <a:t>Version</a:t>
            </a:r>
          </a:p>
        </p:txBody>
      </p:sp>
      <p:sp>
        <p:nvSpPr>
          <p:cNvPr id="23" name="TextBox 22">
            <a:extLst>
              <a:ext uri="{FF2B5EF4-FFF2-40B4-BE49-F238E27FC236}">
                <a16:creationId xmlns:a16="http://schemas.microsoft.com/office/drawing/2014/main" xmlns="" id="{B7CFF87E-885B-FE4F-8359-8386460D098D}"/>
              </a:ext>
            </a:extLst>
          </p:cNvPr>
          <p:cNvSpPr txBox="1"/>
          <p:nvPr/>
        </p:nvSpPr>
        <p:spPr>
          <a:xfrm>
            <a:off x="76046" y="4016502"/>
            <a:ext cx="878767" cy="830997"/>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Final</a:t>
            </a:r>
          </a:p>
          <a:p>
            <a:r>
              <a:rPr lang="en-US" sz="1600" b="1" i="1" dirty="0">
                <a:latin typeface="Times New Roman" panose="02020603050405020304" pitchFamily="18" charset="0"/>
                <a:cs typeface="Times New Roman" panose="02020603050405020304" pitchFamily="18" charset="0"/>
              </a:rPr>
              <a:t>GFSv16</a:t>
            </a:r>
          </a:p>
          <a:p>
            <a:r>
              <a:rPr lang="en-US" sz="1600" b="1" i="1" dirty="0">
                <a:latin typeface="Times New Roman" panose="02020603050405020304" pitchFamily="18" charset="0"/>
                <a:cs typeface="Times New Roman" panose="02020603050405020304" pitchFamily="18" charset="0"/>
              </a:rPr>
              <a:t>Version</a:t>
            </a:r>
          </a:p>
        </p:txBody>
      </p:sp>
      <p:sp>
        <p:nvSpPr>
          <p:cNvPr id="24" name="TextBox 23">
            <a:extLst>
              <a:ext uri="{FF2B5EF4-FFF2-40B4-BE49-F238E27FC236}">
                <a16:creationId xmlns:a16="http://schemas.microsoft.com/office/drawing/2014/main" xmlns="" id="{5F970BBB-3485-FC40-A3E6-BFC618237634}"/>
              </a:ext>
            </a:extLst>
          </p:cNvPr>
          <p:cNvSpPr txBox="1"/>
          <p:nvPr/>
        </p:nvSpPr>
        <p:spPr>
          <a:xfrm>
            <a:off x="3462642" y="2085127"/>
            <a:ext cx="2226250"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hPa</a:t>
            </a:r>
            <a:r>
              <a:rPr lang="en-US" b="1" dirty="0">
                <a:latin typeface="Times New Roman" panose="02020603050405020304" pitchFamily="18" charset="0"/>
                <a:cs typeface="Times New Roman" panose="02020603050405020304" pitchFamily="18" charset="0"/>
              </a:rPr>
              <a:t> Zonal Wind </a:t>
            </a:r>
          </a:p>
          <a:p>
            <a:r>
              <a:rPr lang="en-US" b="1" dirty="0">
                <a:latin typeface="Times New Roman" panose="02020603050405020304" pitchFamily="18" charset="0"/>
                <a:cs typeface="Times New Roman" panose="02020603050405020304" pitchFamily="18" charset="0"/>
              </a:rPr>
              <a:t>60N-90N  </a:t>
            </a:r>
          </a:p>
          <a:p>
            <a:r>
              <a:rPr lang="en-US" b="1" dirty="0">
                <a:latin typeface="Times New Roman" panose="02020603050405020304" pitchFamily="18" charset="0"/>
                <a:cs typeface="Times New Roman" panose="02020603050405020304" pitchFamily="18" charset="0"/>
              </a:rPr>
              <a:t>Dec 2019 – Jan 2020</a:t>
            </a:r>
          </a:p>
        </p:txBody>
      </p:sp>
      <p:pic>
        <p:nvPicPr>
          <p:cNvPr id="17" name="Picture 16">
            <a:extLst>
              <a:ext uri="{FF2B5EF4-FFF2-40B4-BE49-F238E27FC236}">
                <a16:creationId xmlns:a16="http://schemas.microsoft.com/office/drawing/2014/main" xmlns="" id="{0D3F3CEC-7F4E-E64C-AA06-A53639E19AA7}"/>
              </a:ext>
            </a:extLst>
          </p:cNvPr>
          <p:cNvPicPr>
            <a:picLocks noChangeAspect="1"/>
          </p:cNvPicPr>
          <p:nvPr/>
        </p:nvPicPr>
        <p:blipFill>
          <a:blip r:embed="rId4"/>
          <a:stretch>
            <a:fillRect/>
          </a:stretch>
        </p:blipFill>
        <p:spPr>
          <a:xfrm>
            <a:off x="5992859" y="1092008"/>
            <a:ext cx="2813828" cy="1691290"/>
          </a:xfrm>
          <a:prstGeom prst="rect">
            <a:avLst/>
          </a:prstGeom>
        </p:spPr>
      </p:pic>
      <p:pic>
        <p:nvPicPr>
          <p:cNvPr id="25" name="Picture 24">
            <a:extLst>
              <a:ext uri="{FF2B5EF4-FFF2-40B4-BE49-F238E27FC236}">
                <a16:creationId xmlns:a16="http://schemas.microsoft.com/office/drawing/2014/main" xmlns="" id="{BFE6CDBE-85D9-724F-A27C-9E0388BF34B8}"/>
              </a:ext>
            </a:extLst>
          </p:cNvPr>
          <p:cNvPicPr>
            <a:picLocks noChangeAspect="1"/>
          </p:cNvPicPr>
          <p:nvPr/>
        </p:nvPicPr>
        <p:blipFill>
          <a:blip r:embed="rId5"/>
          <a:stretch>
            <a:fillRect/>
          </a:stretch>
        </p:blipFill>
        <p:spPr>
          <a:xfrm>
            <a:off x="5992859" y="3075644"/>
            <a:ext cx="2813830" cy="1691291"/>
          </a:xfrm>
          <a:prstGeom prst="rect">
            <a:avLst/>
          </a:prstGeom>
        </p:spPr>
      </p:pic>
      <p:pic>
        <p:nvPicPr>
          <p:cNvPr id="26" name="Picture 25">
            <a:extLst>
              <a:ext uri="{FF2B5EF4-FFF2-40B4-BE49-F238E27FC236}">
                <a16:creationId xmlns:a16="http://schemas.microsoft.com/office/drawing/2014/main" xmlns="" id="{F5E4B01F-0DF6-A147-B8A8-FA3C9873EB48}"/>
              </a:ext>
            </a:extLst>
          </p:cNvPr>
          <p:cNvPicPr>
            <a:picLocks noChangeAspect="1"/>
          </p:cNvPicPr>
          <p:nvPr/>
        </p:nvPicPr>
        <p:blipFill>
          <a:blip r:embed="rId6"/>
          <a:stretch>
            <a:fillRect/>
          </a:stretch>
        </p:blipFill>
        <p:spPr>
          <a:xfrm>
            <a:off x="968199" y="933258"/>
            <a:ext cx="2431272" cy="1392621"/>
          </a:xfrm>
          <a:prstGeom prst="rect">
            <a:avLst/>
          </a:prstGeom>
        </p:spPr>
      </p:pic>
      <p:pic>
        <p:nvPicPr>
          <p:cNvPr id="27" name="Picture 26">
            <a:extLst>
              <a:ext uri="{FF2B5EF4-FFF2-40B4-BE49-F238E27FC236}">
                <a16:creationId xmlns:a16="http://schemas.microsoft.com/office/drawing/2014/main" xmlns="" id="{92378A1A-CF72-394E-91FF-2641C4C8AA6E}"/>
              </a:ext>
            </a:extLst>
          </p:cNvPr>
          <p:cNvPicPr>
            <a:picLocks noChangeAspect="1"/>
          </p:cNvPicPr>
          <p:nvPr/>
        </p:nvPicPr>
        <p:blipFill>
          <a:blip r:embed="rId7"/>
          <a:stretch>
            <a:fillRect/>
          </a:stretch>
        </p:blipFill>
        <p:spPr>
          <a:xfrm>
            <a:off x="935618" y="3729669"/>
            <a:ext cx="2478024" cy="1413831"/>
          </a:xfrm>
          <a:prstGeom prst="rect">
            <a:avLst/>
          </a:prstGeom>
        </p:spPr>
      </p:pic>
      <p:pic>
        <p:nvPicPr>
          <p:cNvPr id="28" name="Picture 27">
            <a:extLst>
              <a:ext uri="{FF2B5EF4-FFF2-40B4-BE49-F238E27FC236}">
                <a16:creationId xmlns:a16="http://schemas.microsoft.com/office/drawing/2014/main" xmlns="" id="{7425DECF-D4F8-0241-954E-E90213F33323}"/>
              </a:ext>
            </a:extLst>
          </p:cNvPr>
          <p:cNvPicPr>
            <a:picLocks noChangeAspect="1"/>
          </p:cNvPicPr>
          <p:nvPr/>
        </p:nvPicPr>
        <p:blipFill>
          <a:blip r:embed="rId8"/>
          <a:stretch>
            <a:fillRect/>
          </a:stretch>
        </p:blipFill>
        <p:spPr>
          <a:xfrm>
            <a:off x="942183" y="2325879"/>
            <a:ext cx="2431272" cy="1392638"/>
          </a:xfrm>
          <a:prstGeom prst="rect">
            <a:avLst/>
          </a:prstGeom>
        </p:spPr>
      </p:pic>
      <p:sp>
        <p:nvSpPr>
          <p:cNvPr id="18" name="TextBox 17">
            <a:extLst>
              <a:ext uri="{FF2B5EF4-FFF2-40B4-BE49-F238E27FC236}">
                <a16:creationId xmlns:a16="http://schemas.microsoft.com/office/drawing/2014/main" xmlns="" id="{B9A2D65B-3522-A740-90A1-099D1A149A20}"/>
              </a:ext>
            </a:extLst>
          </p:cNvPr>
          <p:cNvSpPr txBox="1"/>
          <p:nvPr/>
        </p:nvSpPr>
        <p:spPr>
          <a:xfrm>
            <a:off x="4032504" y="3429000"/>
            <a:ext cx="1383649" cy="923330"/>
          </a:xfrm>
          <a:prstGeom prst="rect">
            <a:avLst/>
          </a:prstGeom>
          <a:noFill/>
        </p:spPr>
        <p:txBody>
          <a:bodyPr wrap="none" rtlCol="0">
            <a:spAutoFit/>
          </a:bodyPr>
          <a:lstStyle/>
          <a:p>
            <a:r>
              <a:rPr lang="en-US" dirty="0">
                <a:solidFill>
                  <a:schemeClr val="bg1">
                    <a:lumMod val="65000"/>
                  </a:schemeClr>
                </a:solidFill>
              </a:rPr>
              <a:t>Ops GFS</a:t>
            </a:r>
          </a:p>
          <a:p>
            <a:r>
              <a:rPr lang="en-US" dirty="0">
                <a:solidFill>
                  <a:schemeClr val="accent6">
                    <a:lumMod val="75000"/>
                  </a:schemeClr>
                </a:solidFill>
              </a:rPr>
              <a:t>Early GFSv16</a:t>
            </a:r>
          </a:p>
          <a:p>
            <a:r>
              <a:rPr lang="en-US" dirty="0">
                <a:solidFill>
                  <a:srgbClr val="2A8FE3"/>
                </a:solidFill>
              </a:rPr>
              <a:t>Final GFSv16</a:t>
            </a:r>
          </a:p>
        </p:txBody>
      </p:sp>
      <p:sp>
        <p:nvSpPr>
          <p:cNvPr id="3" name="Slide Number Placeholder 2"/>
          <p:cNvSpPr>
            <a:spLocks noGrp="1"/>
          </p:cNvSpPr>
          <p:nvPr>
            <p:ph type="sldNum" sz="quarter" idx="12"/>
          </p:nvPr>
        </p:nvSpPr>
        <p:spPr/>
        <p:txBody>
          <a:bodyPr/>
          <a:lstStyle/>
          <a:p>
            <a:fld id="{364423BE-BAF9-5447-BAF7-CF3FF8308402}" type="slidenum">
              <a:rPr lang="en-US" smtClean="0"/>
              <a:t>26</a:t>
            </a:fld>
            <a:endParaRPr lang="en-US"/>
          </a:p>
        </p:txBody>
      </p:sp>
    </p:spTree>
    <p:extLst>
      <p:ext uri="{BB962C8B-B14F-4D97-AF65-F5344CB8AC3E}">
        <p14:creationId xmlns:p14="http://schemas.microsoft.com/office/powerpoint/2010/main" val="3525476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r>
              <a:rPr lang="en-US" sz="2600" b="1" dirty="0">
                <a:latin typeface="Arial" panose="020B0604020202020204" pitchFamily="34" charset="0"/>
                <a:cs typeface="Arial" panose="020B0604020202020204" pitchFamily="34" charset="0"/>
              </a:rPr>
              <a:t>Upper Atmospheric Forecasts</a:t>
            </a: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pic>
        <p:nvPicPr>
          <p:cNvPr id="14" name="Picture 13">
            <a:extLst>
              <a:ext uri="{FF2B5EF4-FFF2-40B4-BE49-F238E27FC236}">
                <a16:creationId xmlns:a16="http://schemas.microsoft.com/office/drawing/2014/main" xmlns="" id="{0A8A3B0B-762A-4047-87E9-CF9718D6BF4C}"/>
              </a:ext>
            </a:extLst>
          </p:cNvPr>
          <p:cNvPicPr>
            <a:picLocks noChangeAspect="1"/>
          </p:cNvPicPr>
          <p:nvPr/>
        </p:nvPicPr>
        <p:blipFill>
          <a:blip r:embed="rId4"/>
          <a:stretch>
            <a:fillRect/>
          </a:stretch>
        </p:blipFill>
        <p:spPr>
          <a:xfrm>
            <a:off x="954813" y="957441"/>
            <a:ext cx="2507829" cy="1431817"/>
          </a:xfrm>
          <a:prstGeom prst="rect">
            <a:avLst/>
          </a:prstGeom>
        </p:spPr>
      </p:pic>
      <p:pic>
        <p:nvPicPr>
          <p:cNvPr id="16" name="Picture 15">
            <a:extLst>
              <a:ext uri="{FF2B5EF4-FFF2-40B4-BE49-F238E27FC236}">
                <a16:creationId xmlns:a16="http://schemas.microsoft.com/office/drawing/2014/main" xmlns="" id="{8C0B8EC3-4ABD-F04D-9433-F57878CCDEE3}"/>
              </a:ext>
            </a:extLst>
          </p:cNvPr>
          <p:cNvPicPr>
            <a:picLocks noChangeAspect="1"/>
          </p:cNvPicPr>
          <p:nvPr/>
        </p:nvPicPr>
        <p:blipFill>
          <a:blip r:embed="rId5"/>
          <a:stretch>
            <a:fillRect/>
          </a:stretch>
        </p:blipFill>
        <p:spPr>
          <a:xfrm>
            <a:off x="975278" y="2411339"/>
            <a:ext cx="2507828" cy="1431817"/>
          </a:xfrm>
          <a:prstGeom prst="rect">
            <a:avLst/>
          </a:prstGeom>
        </p:spPr>
      </p:pic>
      <p:pic>
        <p:nvPicPr>
          <p:cNvPr id="18" name="Picture 17">
            <a:extLst>
              <a:ext uri="{FF2B5EF4-FFF2-40B4-BE49-F238E27FC236}">
                <a16:creationId xmlns:a16="http://schemas.microsoft.com/office/drawing/2014/main" xmlns="" id="{16D516ED-7A4C-0B4A-AB4A-74490968DCBB}"/>
              </a:ext>
            </a:extLst>
          </p:cNvPr>
          <p:cNvPicPr>
            <a:picLocks noChangeAspect="1"/>
          </p:cNvPicPr>
          <p:nvPr/>
        </p:nvPicPr>
        <p:blipFill>
          <a:blip r:embed="rId6"/>
          <a:stretch>
            <a:fillRect/>
          </a:stretch>
        </p:blipFill>
        <p:spPr>
          <a:xfrm>
            <a:off x="975712" y="3711682"/>
            <a:ext cx="2507394" cy="1431818"/>
          </a:xfrm>
          <a:prstGeom prst="rect">
            <a:avLst/>
          </a:prstGeom>
        </p:spPr>
      </p:pic>
      <p:pic>
        <p:nvPicPr>
          <p:cNvPr id="19" name="Picture 18">
            <a:extLst>
              <a:ext uri="{FF2B5EF4-FFF2-40B4-BE49-F238E27FC236}">
                <a16:creationId xmlns:a16="http://schemas.microsoft.com/office/drawing/2014/main" xmlns="" id="{6EA801D9-EA0D-AC45-9C23-0BBE1BEE8183}"/>
              </a:ext>
            </a:extLst>
          </p:cNvPr>
          <p:cNvPicPr>
            <a:picLocks noChangeAspect="1"/>
          </p:cNvPicPr>
          <p:nvPr/>
        </p:nvPicPr>
        <p:blipFill>
          <a:blip r:embed="rId7"/>
          <a:stretch>
            <a:fillRect/>
          </a:stretch>
        </p:blipFill>
        <p:spPr>
          <a:xfrm>
            <a:off x="5654174" y="3100790"/>
            <a:ext cx="2958934" cy="1778508"/>
          </a:xfrm>
          <a:prstGeom prst="rect">
            <a:avLst/>
          </a:prstGeom>
        </p:spPr>
      </p:pic>
      <p:pic>
        <p:nvPicPr>
          <p:cNvPr id="20" name="Picture 19">
            <a:extLst>
              <a:ext uri="{FF2B5EF4-FFF2-40B4-BE49-F238E27FC236}">
                <a16:creationId xmlns:a16="http://schemas.microsoft.com/office/drawing/2014/main" xmlns="" id="{05446CE2-A858-4F42-AE1E-BCC956F4271B}"/>
              </a:ext>
            </a:extLst>
          </p:cNvPr>
          <p:cNvPicPr>
            <a:picLocks noChangeAspect="1"/>
          </p:cNvPicPr>
          <p:nvPr/>
        </p:nvPicPr>
        <p:blipFill>
          <a:blip r:embed="rId8"/>
          <a:stretch>
            <a:fillRect/>
          </a:stretch>
        </p:blipFill>
        <p:spPr>
          <a:xfrm>
            <a:off x="5654177" y="1042985"/>
            <a:ext cx="2958931" cy="1778507"/>
          </a:xfrm>
          <a:prstGeom prst="rect">
            <a:avLst/>
          </a:prstGeom>
        </p:spPr>
      </p:pic>
      <p:sp>
        <p:nvSpPr>
          <p:cNvPr id="21" name="TextBox 20">
            <a:extLst>
              <a:ext uri="{FF2B5EF4-FFF2-40B4-BE49-F238E27FC236}">
                <a16:creationId xmlns:a16="http://schemas.microsoft.com/office/drawing/2014/main" xmlns="" id="{0B9BCEA1-4254-F441-8EBE-78B061D0EB41}"/>
              </a:ext>
            </a:extLst>
          </p:cNvPr>
          <p:cNvSpPr txBox="1"/>
          <p:nvPr/>
        </p:nvSpPr>
        <p:spPr>
          <a:xfrm>
            <a:off x="17858" y="1469890"/>
            <a:ext cx="878767" cy="338554"/>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GFSv15</a:t>
            </a:r>
          </a:p>
        </p:txBody>
      </p:sp>
      <p:sp>
        <p:nvSpPr>
          <p:cNvPr id="22" name="TextBox 21">
            <a:extLst>
              <a:ext uri="{FF2B5EF4-FFF2-40B4-BE49-F238E27FC236}">
                <a16:creationId xmlns:a16="http://schemas.microsoft.com/office/drawing/2014/main" xmlns="" id="{0FFFAC94-F10F-804E-9D7F-94339D4B3F83}"/>
              </a:ext>
            </a:extLst>
          </p:cNvPr>
          <p:cNvSpPr txBox="1"/>
          <p:nvPr/>
        </p:nvSpPr>
        <p:spPr>
          <a:xfrm>
            <a:off x="63038" y="2685292"/>
            <a:ext cx="878767" cy="830997"/>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Early</a:t>
            </a:r>
          </a:p>
          <a:p>
            <a:r>
              <a:rPr lang="en-US" sz="1600" b="1" i="1" dirty="0">
                <a:latin typeface="Times New Roman" panose="02020603050405020304" pitchFamily="18" charset="0"/>
                <a:cs typeface="Times New Roman" panose="02020603050405020304" pitchFamily="18" charset="0"/>
              </a:rPr>
              <a:t>GFSv16</a:t>
            </a:r>
          </a:p>
          <a:p>
            <a:r>
              <a:rPr lang="en-US" sz="1600" b="1" i="1" dirty="0">
                <a:latin typeface="Times New Roman" panose="02020603050405020304" pitchFamily="18" charset="0"/>
                <a:cs typeface="Times New Roman" panose="02020603050405020304" pitchFamily="18" charset="0"/>
              </a:rPr>
              <a:t>Version</a:t>
            </a:r>
          </a:p>
        </p:txBody>
      </p:sp>
      <p:sp>
        <p:nvSpPr>
          <p:cNvPr id="23" name="TextBox 22">
            <a:extLst>
              <a:ext uri="{FF2B5EF4-FFF2-40B4-BE49-F238E27FC236}">
                <a16:creationId xmlns:a16="http://schemas.microsoft.com/office/drawing/2014/main" xmlns="" id="{B7CFF87E-885B-FE4F-8359-8386460D098D}"/>
              </a:ext>
            </a:extLst>
          </p:cNvPr>
          <p:cNvSpPr txBox="1"/>
          <p:nvPr/>
        </p:nvSpPr>
        <p:spPr>
          <a:xfrm>
            <a:off x="76046" y="4016502"/>
            <a:ext cx="878767" cy="830997"/>
          </a:xfrm>
          <a:prstGeom prst="rect">
            <a:avLst/>
          </a:prstGeom>
          <a:noFill/>
        </p:spPr>
        <p:txBody>
          <a:bodyPr wrap="none" rtlCol="0">
            <a:spAutoFit/>
          </a:bodyPr>
          <a:lstStyle/>
          <a:p>
            <a:r>
              <a:rPr lang="en-US" sz="1600" b="1" i="1" dirty="0">
                <a:latin typeface="Times New Roman" panose="02020603050405020304" pitchFamily="18" charset="0"/>
                <a:cs typeface="Times New Roman" panose="02020603050405020304" pitchFamily="18" charset="0"/>
              </a:rPr>
              <a:t>Final</a:t>
            </a:r>
          </a:p>
          <a:p>
            <a:r>
              <a:rPr lang="en-US" sz="1600" b="1" i="1" dirty="0">
                <a:latin typeface="Times New Roman" panose="02020603050405020304" pitchFamily="18" charset="0"/>
                <a:cs typeface="Times New Roman" panose="02020603050405020304" pitchFamily="18" charset="0"/>
              </a:rPr>
              <a:t>GFSv16</a:t>
            </a:r>
          </a:p>
          <a:p>
            <a:r>
              <a:rPr lang="en-US" sz="1600" b="1" i="1" dirty="0">
                <a:latin typeface="Times New Roman" panose="02020603050405020304" pitchFamily="18" charset="0"/>
                <a:cs typeface="Times New Roman" panose="02020603050405020304" pitchFamily="18" charset="0"/>
              </a:rPr>
              <a:t>Version</a:t>
            </a:r>
          </a:p>
        </p:txBody>
      </p:sp>
      <p:sp>
        <p:nvSpPr>
          <p:cNvPr id="24" name="TextBox 23">
            <a:extLst>
              <a:ext uri="{FF2B5EF4-FFF2-40B4-BE49-F238E27FC236}">
                <a16:creationId xmlns:a16="http://schemas.microsoft.com/office/drawing/2014/main" xmlns="" id="{5F970BBB-3485-FC40-A3E6-BFC618237634}"/>
              </a:ext>
            </a:extLst>
          </p:cNvPr>
          <p:cNvSpPr txBox="1"/>
          <p:nvPr/>
        </p:nvSpPr>
        <p:spPr>
          <a:xfrm>
            <a:off x="3462642" y="2085127"/>
            <a:ext cx="2226250"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 hPa Temperatures </a:t>
            </a:r>
          </a:p>
          <a:p>
            <a:r>
              <a:rPr lang="en-US" b="1" dirty="0">
                <a:latin typeface="Times New Roman" panose="02020603050405020304" pitchFamily="18" charset="0"/>
                <a:cs typeface="Times New Roman" panose="02020603050405020304" pitchFamily="18" charset="0"/>
              </a:rPr>
              <a:t>60N-90N  </a:t>
            </a:r>
          </a:p>
          <a:p>
            <a:r>
              <a:rPr lang="en-US" b="1" dirty="0">
                <a:latin typeface="Times New Roman" panose="02020603050405020304" pitchFamily="18" charset="0"/>
                <a:cs typeface="Times New Roman" panose="02020603050405020304" pitchFamily="18" charset="0"/>
              </a:rPr>
              <a:t>Dec 2019 – Jan 2020</a:t>
            </a:r>
          </a:p>
        </p:txBody>
      </p:sp>
      <p:sp>
        <p:nvSpPr>
          <p:cNvPr id="2" name="TextBox 1">
            <a:extLst>
              <a:ext uri="{FF2B5EF4-FFF2-40B4-BE49-F238E27FC236}">
                <a16:creationId xmlns:a16="http://schemas.microsoft.com/office/drawing/2014/main" xmlns="" id="{6FDCE3FD-A5AF-AA47-B5EE-FC03DFD5EEDD}"/>
              </a:ext>
            </a:extLst>
          </p:cNvPr>
          <p:cNvSpPr txBox="1"/>
          <p:nvPr/>
        </p:nvSpPr>
        <p:spPr>
          <a:xfrm>
            <a:off x="4032504" y="3429000"/>
            <a:ext cx="1383649" cy="923330"/>
          </a:xfrm>
          <a:prstGeom prst="rect">
            <a:avLst/>
          </a:prstGeom>
          <a:noFill/>
        </p:spPr>
        <p:txBody>
          <a:bodyPr wrap="none" rtlCol="0">
            <a:spAutoFit/>
          </a:bodyPr>
          <a:lstStyle/>
          <a:p>
            <a:r>
              <a:rPr lang="en-US" dirty="0">
                <a:solidFill>
                  <a:schemeClr val="bg1">
                    <a:lumMod val="65000"/>
                  </a:schemeClr>
                </a:solidFill>
              </a:rPr>
              <a:t>Ops GFS</a:t>
            </a:r>
          </a:p>
          <a:p>
            <a:r>
              <a:rPr lang="en-US" dirty="0">
                <a:solidFill>
                  <a:schemeClr val="tx2">
                    <a:lumMod val="60000"/>
                    <a:lumOff val="40000"/>
                  </a:schemeClr>
                </a:solidFill>
              </a:rPr>
              <a:t>Early GFSv16</a:t>
            </a:r>
          </a:p>
          <a:p>
            <a:r>
              <a:rPr lang="en-US" dirty="0">
                <a:solidFill>
                  <a:schemeClr val="accent6">
                    <a:lumMod val="75000"/>
                  </a:schemeClr>
                </a:solidFill>
              </a:rPr>
              <a:t>Final GFSv16</a:t>
            </a:r>
          </a:p>
        </p:txBody>
      </p:sp>
      <p:sp>
        <p:nvSpPr>
          <p:cNvPr id="3" name="Slide Number Placeholder 2"/>
          <p:cNvSpPr>
            <a:spLocks noGrp="1"/>
          </p:cNvSpPr>
          <p:nvPr>
            <p:ph type="sldNum" sz="quarter" idx="12"/>
          </p:nvPr>
        </p:nvSpPr>
        <p:spPr/>
        <p:txBody>
          <a:bodyPr/>
          <a:lstStyle/>
          <a:p>
            <a:fld id="{364423BE-BAF9-5447-BAF7-CF3FF8308402}" type="slidenum">
              <a:rPr lang="en-US" smtClean="0"/>
              <a:t>27</a:t>
            </a:fld>
            <a:endParaRPr lang="en-US"/>
          </a:p>
        </p:txBody>
      </p:sp>
      <p:sp>
        <p:nvSpPr>
          <p:cNvPr id="25" name="TextBox 24">
            <a:extLst>
              <a:ext uri="{FF2B5EF4-FFF2-40B4-BE49-F238E27FC236}">
                <a16:creationId xmlns:a16="http://schemas.microsoft.com/office/drawing/2014/main" xmlns="" id="{B0625881-D7F2-F64D-9C73-C4FB1CBD5667}"/>
              </a:ext>
            </a:extLst>
          </p:cNvPr>
          <p:cNvSpPr txBox="1"/>
          <p:nvPr/>
        </p:nvSpPr>
        <p:spPr>
          <a:xfrm>
            <a:off x="4072691" y="4352116"/>
            <a:ext cx="1536192" cy="400110"/>
          </a:xfrm>
          <a:prstGeom prst="rect">
            <a:avLst/>
          </a:prstGeom>
          <a:noFill/>
        </p:spPr>
        <p:txBody>
          <a:bodyPr wrap="square" rtlCol="0">
            <a:spAutoFit/>
          </a:bodyPr>
          <a:lstStyle/>
          <a:p>
            <a:r>
              <a:rPr lang="en-US" sz="1000" dirty="0"/>
              <a:t>Colors are NOT the</a:t>
            </a:r>
          </a:p>
          <a:p>
            <a:r>
              <a:rPr lang="en-US" sz="1000" dirty="0"/>
              <a:t> same as on previous slide</a:t>
            </a:r>
          </a:p>
        </p:txBody>
      </p:sp>
    </p:spTree>
    <p:extLst>
      <p:ext uri="{BB962C8B-B14F-4D97-AF65-F5344CB8AC3E}">
        <p14:creationId xmlns:p14="http://schemas.microsoft.com/office/powerpoint/2010/main" val="3508123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Product Changes – Atmospheric Parameters</a:t>
            </a:r>
          </a:p>
        </p:txBody>
      </p:sp>
      <p:sp>
        <p:nvSpPr>
          <p:cNvPr id="17" name="Google Shape;543;p57">
            <a:extLst>
              <a:ext uri="{FF2B5EF4-FFF2-40B4-BE49-F238E27FC236}">
                <a16:creationId xmlns:a16="http://schemas.microsoft.com/office/drawing/2014/main" xmlns="" id="{AD60DEB8-403E-4E4F-81F2-24678895B76F}"/>
              </a:ext>
            </a:extLst>
          </p:cNvPr>
          <p:cNvSpPr txBox="1"/>
          <p:nvPr/>
        </p:nvSpPr>
        <p:spPr>
          <a:xfrm>
            <a:off x="267710" y="1014889"/>
            <a:ext cx="8608580" cy="4210167"/>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Calibri"/>
              <a:buChar char="●"/>
            </a:pPr>
            <a:r>
              <a:rPr lang="en" sz="1600" dirty="0">
                <a:solidFill>
                  <a:schemeClr val="dk1"/>
                </a:solidFill>
                <a:latin typeface="Calibri"/>
                <a:ea typeface="Calibri"/>
                <a:cs typeface="Calibri"/>
                <a:sym typeface="Calibri"/>
              </a:rPr>
              <a:t>Unification: All isobaric state fields in pgrb2 files will have the same 41 levels at all forecast hours</a:t>
            </a:r>
            <a:endParaRPr sz="1600" dirty="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 sz="1600" dirty="0">
                <a:solidFill>
                  <a:schemeClr val="dk1"/>
                </a:solidFill>
                <a:latin typeface="Calibri"/>
                <a:ea typeface="Calibri"/>
                <a:cs typeface="Calibri"/>
                <a:sym typeface="Calibri"/>
              </a:rPr>
              <a:t>New products:</a:t>
            </a:r>
            <a:endParaRPr sz="1600" dirty="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 sz="1600" b="1" dirty="0">
                <a:solidFill>
                  <a:schemeClr val="dk1"/>
                </a:solidFill>
                <a:latin typeface="Calibri"/>
                <a:ea typeface="Calibri"/>
                <a:cs typeface="Calibri"/>
                <a:sym typeface="Calibri"/>
              </a:rPr>
              <a:t>Add more pressure levels</a:t>
            </a:r>
            <a:r>
              <a:rPr lang="en" sz="1600" dirty="0">
                <a:solidFill>
                  <a:schemeClr val="dk1"/>
                </a:solidFill>
                <a:latin typeface="Calibri"/>
                <a:ea typeface="Calibri"/>
                <a:cs typeface="Calibri"/>
                <a:sym typeface="Calibri"/>
              </a:rPr>
              <a:t> (at 0.01, 0.02, 0.04, 0.07, 0.1, 0.2, 0.7 </a:t>
            </a:r>
            <a:r>
              <a:rPr lang="en" sz="1600" dirty="0" err="1">
                <a:solidFill>
                  <a:schemeClr val="dk1"/>
                </a:solidFill>
                <a:latin typeface="Calibri"/>
                <a:ea typeface="Calibri"/>
                <a:cs typeface="Calibri"/>
                <a:sym typeface="Calibri"/>
              </a:rPr>
              <a:t>hPas</a:t>
            </a:r>
            <a:r>
              <a:rPr lang="en" sz="1600" dirty="0">
                <a:solidFill>
                  <a:schemeClr val="dk1"/>
                </a:solidFill>
                <a:latin typeface="Calibri"/>
                <a:ea typeface="Calibri"/>
                <a:cs typeface="Calibri"/>
                <a:sym typeface="Calibri"/>
              </a:rPr>
              <a:t>) in the upper stratosphere and the mesosphere in pgrb2 files</a:t>
            </a:r>
            <a:endParaRPr sz="1600" dirty="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 sz="1600" dirty="0">
                <a:solidFill>
                  <a:schemeClr val="dk1"/>
                </a:solidFill>
                <a:latin typeface="Calibri"/>
                <a:ea typeface="Calibri"/>
                <a:cs typeface="Calibri"/>
                <a:sym typeface="Calibri"/>
              </a:rPr>
              <a:t>Other </a:t>
            </a:r>
            <a:r>
              <a:rPr lang="en" sz="1600" b="1" dirty="0">
                <a:solidFill>
                  <a:schemeClr val="dk1"/>
                </a:solidFill>
                <a:latin typeface="Calibri"/>
                <a:ea typeface="Calibri"/>
                <a:cs typeface="Calibri"/>
                <a:sym typeface="Calibri"/>
              </a:rPr>
              <a:t>new parameters</a:t>
            </a:r>
            <a:r>
              <a:rPr lang="en" sz="1600" dirty="0">
                <a:solidFill>
                  <a:schemeClr val="dk1"/>
                </a:solidFill>
                <a:latin typeface="Calibri"/>
                <a:ea typeface="Calibri"/>
                <a:cs typeface="Calibri"/>
                <a:sym typeface="Calibri"/>
              </a:rPr>
              <a:t> include </a:t>
            </a:r>
            <a:r>
              <a:rPr lang="en" sz="1600" i="1" dirty="0">
                <a:solidFill>
                  <a:schemeClr val="dk1"/>
                </a:solidFill>
                <a:latin typeface="Calibri"/>
                <a:ea typeface="Calibri"/>
                <a:cs typeface="Calibri"/>
                <a:sym typeface="Calibri"/>
              </a:rPr>
              <a:t>ceiling, instantaneous total column and low/mid/high cloud fractions, and radar reflectivity at 1 km/4 km and 1st/2nd model level above ground</a:t>
            </a:r>
            <a:r>
              <a:rPr lang="en"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600" dirty="0">
                <a:solidFill>
                  <a:schemeClr val="dk1"/>
                </a:solidFill>
                <a:latin typeface="Calibri"/>
                <a:ea typeface="Calibri"/>
                <a:cs typeface="Calibri"/>
                <a:sym typeface="Calibri"/>
              </a:rPr>
              <a:t>Replaced products:</a:t>
            </a:r>
            <a:endParaRPr sz="1600" dirty="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 sz="1600" i="1" dirty="0">
                <a:solidFill>
                  <a:schemeClr val="dk1"/>
                </a:solidFill>
                <a:latin typeface="Calibri"/>
                <a:ea typeface="Calibri"/>
                <a:cs typeface="Calibri"/>
                <a:sym typeface="Calibri"/>
              </a:rPr>
              <a:t>Replace filtered </a:t>
            </a:r>
            <a:r>
              <a:rPr lang="en" sz="1600" i="1" dirty="0" err="1">
                <a:solidFill>
                  <a:schemeClr val="dk1"/>
                </a:solidFill>
                <a:latin typeface="Calibri"/>
                <a:ea typeface="Calibri"/>
                <a:cs typeface="Calibri"/>
                <a:sym typeface="Calibri"/>
              </a:rPr>
              <a:t>Shuell</a:t>
            </a:r>
            <a:r>
              <a:rPr lang="en" sz="1600" i="1" dirty="0">
                <a:solidFill>
                  <a:schemeClr val="dk1"/>
                </a:solidFill>
                <a:latin typeface="Calibri"/>
                <a:ea typeface="Calibri"/>
                <a:cs typeface="Calibri"/>
                <a:sym typeface="Calibri"/>
              </a:rPr>
              <a:t> SLP with unfiltered one using same ID PRMSL</a:t>
            </a:r>
            <a:endParaRPr sz="1600" i="1" dirty="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 sz="1600" i="1" dirty="0">
                <a:solidFill>
                  <a:schemeClr val="dk1"/>
                </a:solidFill>
                <a:latin typeface="Calibri"/>
                <a:ea typeface="Calibri"/>
                <a:cs typeface="Calibri"/>
                <a:sym typeface="Calibri"/>
              </a:rPr>
              <a:t>Replace legacy synthetic nadir GOES 12/13 with synthetic nadir ABI GOES-R products</a:t>
            </a:r>
            <a:endParaRPr sz="1600" i="1" dirty="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 sz="1600" dirty="0">
                <a:solidFill>
                  <a:schemeClr val="dk1"/>
                </a:solidFill>
                <a:latin typeface="Calibri"/>
                <a:ea typeface="Calibri"/>
                <a:cs typeface="Calibri"/>
                <a:sym typeface="Calibri"/>
              </a:rPr>
              <a:t>Products moved to different files:</a:t>
            </a:r>
            <a:endParaRPr sz="1600" dirty="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 sz="1600" dirty="0">
                <a:solidFill>
                  <a:schemeClr val="dk1"/>
                </a:solidFill>
                <a:latin typeface="Calibri"/>
                <a:ea typeface="Calibri"/>
                <a:cs typeface="Calibri"/>
                <a:sym typeface="Calibri"/>
              </a:rPr>
              <a:t>Isobaric SPFH moved from pgrb2b to pgrb2 files and removed at 16 levels</a:t>
            </a:r>
          </a:p>
          <a:p>
            <a:pPr marL="914400" lvl="1" indent="-336550">
              <a:buClr>
                <a:schemeClr val="dk1"/>
              </a:buClr>
              <a:buSzPts val="1700"/>
              <a:buFont typeface="Calibri"/>
              <a:buChar char="○"/>
            </a:pPr>
            <a:r>
              <a:rPr lang="en" sz="1600" dirty="0">
                <a:solidFill>
                  <a:schemeClr val="dk1"/>
                </a:solidFill>
                <a:latin typeface="Calibri"/>
                <a:ea typeface="Calibri"/>
                <a:cs typeface="Calibri"/>
                <a:sym typeface="Calibri"/>
              </a:rPr>
              <a:t>Turbulence and Icing severity products </a:t>
            </a:r>
            <a:r>
              <a:rPr lang="en" sz="1600" dirty="0">
                <a:solidFill>
                  <a:schemeClr val="dk1"/>
                </a:solidFill>
                <a:ea typeface="Calibri"/>
                <a:cs typeface="Calibri"/>
                <a:sym typeface="Calibri"/>
              </a:rPr>
              <a:t>moved to new file gfs.tHHz.wafs_0p25.fFF.grib2 </a:t>
            </a:r>
            <a:endParaRPr sz="1600" dirty="0">
              <a:solidFill>
                <a:schemeClr val="dk1"/>
              </a:solidFill>
              <a:latin typeface="Calibri"/>
              <a:ea typeface="Calibri"/>
              <a:cs typeface="Calibri"/>
              <a:sym typeface="Calibri"/>
            </a:endParaRPr>
          </a:p>
          <a:p>
            <a:pPr marL="457200" indent="-349250">
              <a:buSzPts val="1900"/>
              <a:buFont typeface="Calibri"/>
              <a:buChar char="●"/>
            </a:pPr>
            <a:r>
              <a:rPr lang="en-US" sz="1600" dirty="0">
                <a:ea typeface="Calibri"/>
                <a:cs typeface="Calibri"/>
                <a:sym typeface="Calibri"/>
              </a:rPr>
              <a:t>Changes in Grib2 IDs:</a:t>
            </a:r>
          </a:p>
          <a:p>
            <a:pPr marL="914400" lvl="1" indent="-336550" algn="just">
              <a:buSzPts val="1700"/>
              <a:buFont typeface="Calibri"/>
              <a:buChar char="○"/>
            </a:pPr>
            <a:r>
              <a:rPr lang="en-US" sz="1600" dirty="0">
                <a:solidFill>
                  <a:schemeClr val="dk1"/>
                </a:solidFill>
                <a:ea typeface="Calibri"/>
                <a:cs typeface="Calibri"/>
                <a:sym typeface="Calibri"/>
              </a:rPr>
              <a:t>low/middle/high cloud from TCDC to LCDC, MCDC, HCDC</a:t>
            </a:r>
          </a:p>
          <a:p>
            <a:pPr marL="914400" lvl="1" indent="-336550" algn="just">
              <a:buClr>
                <a:schemeClr val="dk1"/>
              </a:buClr>
              <a:buSzPts val="1700"/>
              <a:buFont typeface="Calibri"/>
              <a:buChar char="○"/>
            </a:pPr>
            <a:r>
              <a:rPr lang="en-US" sz="1600" dirty="0">
                <a:solidFill>
                  <a:schemeClr val="dk1"/>
                </a:solidFill>
                <a:ea typeface="Calibri"/>
                <a:cs typeface="Calibri"/>
                <a:sym typeface="Calibri"/>
              </a:rPr>
              <a:t>Icing Severity parameter from 234 to 37, mnemonics from ICSEV to ICESEV</a:t>
            </a:r>
            <a:endParaRPr lang="en" sz="1600" dirty="0">
              <a:latin typeface="Calibri"/>
              <a:ea typeface="Calibri"/>
              <a:cs typeface="Calibri"/>
              <a:sym typeface="Calibri"/>
            </a:endParaRPr>
          </a:p>
          <a:p>
            <a:pPr marL="457200" indent="-349250">
              <a:buSzPts val="1900"/>
              <a:buFont typeface="Calibri"/>
              <a:buChar char="●"/>
            </a:pPr>
            <a:r>
              <a:rPr lang="en" sz="1600" dirty="0">
                <a:solidFill>
                  <a:schemeClr val="dk1"/>
                </a:solidFill>
                <a:ea typeface="Calibri"/>
                <a:cs typeface="Calibri"/>
                <a:sym typeface="Calibri"/>
              </a:rPr>
              <a:t>See </a:t>
            </a:r>
            <a:r>
              <a:rPr lang="en" sz="1600" u="sng" dirty="0">
                <a:solidFill>
                  <a:schemeClr val="hlink"/>
                </a:solidFill>
                <a:ea typeface="Calibri"/>
                <a:cs typeface="Calibri"/>
                <a:sym typeface="Calibri"/>
                <a:hlinkClick r:id="rId4"/>
              </a:rPr>
              <a:t>PNS on GFS V16 product removal</a:t>
            </a:r>
            <a:r>
              <a:rPr lang="en" sz="1600" u="sng" dirty="0">
                <a:solidFill>
                  <a:schemeClr val="dk1"/>
                </a:solidFill>
                <a:ea typeface="Calibri"/>
                <a:cs typeface="Calibri"/>
                <a:sym typeface="Calibri"/>
                <a:hlinkClick r:id="rId4"/>
              </a:rPr>
              <a:t>  </a:t>
            </a:r>
            <a:r>
              <a:rPr lang="en" sz="1600" dirty="0">
                <a:solidFill>
                  <a:schemeClr val="dk1"/>
                </a:solidFill>
                <a:ea typeface="Calibri"/>
                <a:cs typeface="Calibri"/>
                <a:sym typeface="Calibri"/>
              </a:rPr>
              <a:t>for information on plans to retire products</a:t>
            </a:r>
          </a:p>
        </p:txBody>
      </p:sp>
    </p:spTree>
    <p:extLst>
      <p:ext uri="{BB962C8B-B14F-4D97-AF65-F5344CB8AC3E}">
        <p14:creationId xmlns:p14="http://schemas.microsoft.com/office/powerpoint/2010/main" val="3166888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Product Changes – Station Time Series BUFR output</a:t>
            </a:r>
          </a:p>
        </p:txBody>
      </p:sp>
      <p:sp>
        <p:nvSpPr>
          <p:cNvPr id="14" name="TextBox 3">
            <a:extLst>
              <a:ext uri="{FF2B5EF4-FFF2-40B4-BE49-F238E27FC236}">
                <a16:creationId xmlns:a16="http://schemas.microsoft.com/office/drawing/2014/main" xmlns="" id="{EF49579A-2E7E-C84E-BC60-D51B5CBAA1C0}"/>
              </a:ext>
            </a:extLst>
          </p:cNvPr>
          <p:cNvSpPr txBox="1">
            <a:spLocks noChangeArrowheads="1"/>
          </p:cNvSpPr>
          <p:nvPr/>
        </p:nvSpPr>
        <p:spPr bwMode="auto">
          <a:xfrm>
            <a:off x="510744" y="1006260"/>
            <a:ext cx="8220777" cy="605294"/>
          </a:xfrm>
          <a:prstGeom prst="rect">
            <a:avLst/>
          </a:prstGeom>
          <a:noFill/>
          <a:ln w="9525">
            <a:noFill/>
            <a:miter lim="800000"/>
            <a:headEnd/>
            <a:tailEnd/>
          </a:ln>
        </p:spPr>
        <p:txBody>
          <a:bodyPr wrap="square">
            <a:spAutoFit/>
          </a:bodyPr>
          <a:lstStyle/>
          <a:p>
            <a:pPr marL="139700" lvl="0">
              <a:lnSpc>
                <a:spcPts val="2000"/>
              </a:lnSpc>
              <a:buClr>
                <a:srgbClr val="0000FF"/>
              </a:buClr>
              <a:buSzPts val="1400"/>
            </a:pPr>
            <a:endParaRPr lang="en-US" sz="2000" b="1" dirty="0">
              <a:solidFill>
                <a:srgbClr val="0000FF"/>
              </a:solidFill>
              <a:latin typeface="Times New Roman"/>
              <a:ea typeface="Times New Roman"/>
              <a:cs typeface="Times New Roman"/>
              <a:sym typeface="Times New Roman"/>
            </a:endParaRPr>
          </a:p>
          <a:p>
            <a:pPr marL="285750" indent="-285750">
              <a:lnSpc>
                <a:spcPts val="2000"/>
              </a:lnSpc>
              <a:buFont typeface="Arial" charset="0"/>
              <a:buChar char="•"/>
            </a:pPr>
            <a:endParaRPr lang="en-US" sz="2000" b="1" dirty="0"/>
          </a:p>
        </p:txBody>
      </p:sp>
      <p:sp>
        <p:nvSpPr>
          <p:cNvPr id="16" name="TextBox 3">
            <a:extLst>
              <a:ext uri="{FF2B5EF4-FFF2-40B4-BE49-F238E27FC236}">
                <a16:creationId xmlns:a16="http://schemas.microsoft.com/office/drawing/2014/main" xmlns="" id="{771022CC-ED0A-464A-A02C-E111A2A352CE}"/>
              </a:ext>
            </a:extLst>
          </p:cNvPr>
          <p:cNvSpPr txBox="1">
            <a:spLocks noChangeArrowheads="1"/>
          </p:cNvSpPr>
          <p:nvPr/>
        </p:nvSpPr>
        <p:spPr bwMode="auto">
          <a:xfrm>
            <a:off x="502422" y="1442095"/>
            <a:ext cx="8220777" cy="3170099"/>
          </a:xfrm>
          <a:prstGeom prst="rect">
            <a:avLst/>
          </a:prstGeom>
          <a:noFill/>
          <a:ln w="9525">
            <a:noFill/>
            <a:miter lim="800000"/>
            <a:headEnd/>
            <a:tailEnd/>
          </a:ln>
        </p:spPr>
        <p:txBody>
          <a:bodyPr wrap="square">
            <a:spAutoFit/>
          </a:bodyPr>
          <a:lstStyle/>
          <a:p>
            <a:pPr marL="139700" lvl="0">
              <a:lnSpc>
                <a:spcPts val="2000"/>
              </a:lnSpc>
              <a:buClr>
                <a:srgbClr val="0000FF"/>
              </a:buClr>
              <a:buSzPts val="1400"/>
            </a:pPr>
            <a:endParaRPr lang="en-US" sz="2000" b="1" dirty="0">
              <a:solidFill>
                <a:srgbClr val="0000FF"/>
              </a:solidFill>
              <a:latin typeface="Times New Roman"/>
              <a:ea typeface="Times New Roman"/>
              <a:cs typeface="Times New Roman"/>
              <a:sym typeface="Times New Roman"/>
            </a:endParaRPr>
          </a:p>
          <a:p>
            <a:pPr marL="285750" indent="-285750">
              <a:lnSpc>
                <a:spcPts val="2000"/>
              </a:lnSpc>
              <a:buFont typeface="Arial" charset="0"/>
              <a:buChar char="•"/>
            </a:pPr>
            <a:r>
              <a:rPr lang="en-US" sz="2000" dirty="0">
                <a:cs typeface="Times New Roman"/>
                <a:sym typeface="Times New Roman"/>
              </a:rPr>
              <a:t>Add in the extra vertical levels</a:t>
            </a:r>
          </a:p>
          <a:p>
            <a:pPr>
              <a:lnSpc>
                <a:spcPts val="2000"/>
              </a:lnSpc>
            </a:pPr>
            <a:endParaRPr lang="en-US" sz="2000" dirty="0">
              <a:cs typeface="Times New Roman"/>
              <a:sym typeface="Times New Roman"/>
            </a:endParaRPr>
          </a:p>
          <a:p>
            <a:pPr marL="285750" indent="-285750">
              <a:lnSpc>
                <a:spcPts val="2000"/>
              </a:lnSpc>
              <a:buFont typeface="Arial" charset="0"/>
              <a:buChar char="•"/>
            </a:pPr>
            <a:r>
              <a:rPr lang="en-US" sz="2000" dirty="0">
                <a:cs typeface="Times New Roman"/>
                <a:sym typeface="Times New Roman"/>
              </a:rPr>
              <a:t>Add station character IDs</a:t>
            </a:r>
          </a:p>
          <a:p>
            <a:pPr marL="285750" indent="-285750">
              <a:lnSpc>
                <a:spcPts val="2000"/>
              </a:lnSpc>
              <a:buFont typeface="Arial" charset="0"/>
              <a:buChar char="•"/>
            </a:pPr>
            <a:endParaRPr lang="en-US" sz="2000" dirty="0">
              <a:cs typeface="Times New Roman"/>
              <a:sym typeface="Times New Roman"/>
            </a:endParaRPr>
          </a:p>
          <a:p>
            <a:pPr marL="285750" indent="-285750">
              <a:lnSpc>
                <a:spcPts val="2000"/>
              </a:lnSpc>
              <a:buFont typeface="Arial" charset="0"/>
              <a:buChar char="•"/>
            </a:pPr>
            <a:r>
              <a:rPr lang="en-US" sz="2000" dirty="0">
                <a:cs typeface="Times New Roman"/>
                <a:sym typeface="Times New Roman"/>
              </a:rPr>
              <a:t>Remove terrain adjustments of temperature and moisture profiles</a:t>
            </a:r>
          </a:p>
          <a:p>
            <a:pPr marL="285750" indent="-285750">
              <a:lnSpc>
                <a:spcPts val="2000"/>
              </a:lnSpc>
              <a:buFont typeface="Arial" charset="0"/>
              <a:buChar char="•"/>
            </a:pPr>
            <a:endParaRPr lang="en-US" sz="2000" dirty="0">
              <a:cs typeface="Times New Roman"/>
              <a:sym typeface="Times New Roman"/>
            </a:endParaRPr>
          </a:p>
          <a:p>
            <a:pPr marL="285750" indent="-285750">
              <a:lnSpc>
                <a:spcPts val="2000"/>
              </a:lnSpc>
              <a:buFont typeface="Arial" charset="0"/>
              <a:buChar char="•"/>
            </a:pPr>
            <a:r>
              <a:rPr lang="en-US" sz="2000" dirty="0">
                <a:cs typeface="Times New Roman"/>
                <a:sym typeface="Times New Roman"/>
              </a:rPr>
              <a:t>SLP will be reduced from the model surface height</a:t>
            </a:r>
          </a:p>
          <a:p>
            <a:pPr marL="285750" indent="-285750">
              <a:lnSpc>
                <a:spcPts val="2000"/>
              </a:lnSpc>
              <a:buFont typeface="Arial" charset="0"/>
              <a:buChar char="•"/>
            </a:pPr>
            <a:endParaRPr lang="en-US" sz="2000" dirty="0">
              <a:cs typeface="Times New Roman"/>
              <a:sym typeface="Times New Roman"/>
            </a:endParaRPr>
          </a:p>
          <a:p>
            <a:pPr marL="285750" indent="-285750">
              <a:lnSpc>
                <a:spcPts val="2000"/>
              </a:lnSpc>
              <a:buFont typeface="Arial" charset="0"/>
              <a:buChar char="•"/>
            </a:pPr>
            <a:r>
              <a:rPr lang="en-US" sz="2000" dirty="0">
                <a:cs typeface="Times New Roman"/>
                <a:sym typeface="Times New Roman"/>
              </a:rPr>
              <a:t>Surface evaporation parameter changed from W/m^2 (</a:t>
            </a:r>
            <a:r>
              <a:rPr lang="en-US" sz="2000" dirty="0" err="1">
                <a:cs typeface="Times New Roman"/>
                <a:sym typeface="Times New Roman"/>
              </a:rPr>
              <a:t>sfc</a:t>
            </a:r>
            <a:r>
              <a:rPr lang="en-US" sz="2000" dirty="0">
                <a:cs typeface="Times New Roman"/>
                <a:sym typeface="Times New Roman"/>
              </a:rPr>
              <a:t> latent heat net flux) to kg/m^2 (evaporation)</a:t>
            </a:r>
          </a:p>
          <a:p>
            <a:pPr>
              <a:lnSpc>
                <a:spcPts val="2000"/>
              </a:lnSpc>
            </a:pPr>
            <a:endParaRPr lang="en-US" sz="2000" b="1" dirty="0">
              <a:solidFill>
                <a:srgbClr val="0000FF"/>
              </a:solidFill>
              <a:latin typeface="Times New Roman"/>
              <a:cs typeface="Times New Roman"/>
              <a:sym typeface="Times New Roman"/>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29</a:t>
            </a:fld>
            <a:endParaRPr lang="en-US"/>
          </a:p>
        </p:txBody>
      </p:sp>
    </p:spTree>
    <p:extLst>
      <p:ext uri="{BB962C8B-B14F-4D97-AF65-F5344CB8AC3E}">
        <p14:creationId xmlns:p14="http://schemas.microsoft.com/office/powerpoint/2010/main" val="185634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History of GFS Implementations</a:t>
            </a:r>
          </a:p>
        </p:txBody>
      </p:sp>
      <p:graphicFrame>
        <p:nvGraphicFramePr>
          <p:cNvPr id="14" name="Group 3">
            <a:extLst>
              <a:ext uri="{FF2B5EF4-FFF2-40B4-BE49-F238E27FC236}">
                <a16:creationId xmlns:a16="http://schemas.microsoft.com/office/drawing/2014/main" xmlns="" id="{0FD2C293-29AF-DA47-B48C-0A156119A69F}"/>
              </a:ext>
            </a:extLst>
          </p:cNvPr>
          <p:cNvGraphicFramePr>
            <a:graphicFrameLocks/>
          </p:cNvGraphicFramePr>
          <p:nvPr/>
        </p:nvGraphicFramePr>
        <p:xfrm>
          <a:off x="646252" y="1151791"/>
          <a:ext cx="8037928" cy="3648061"/>
        </p:xfrm>
        <a:graphic>
          <a:graphicData uri="http://schemas.openxmlformats.org/drawingml/2006/table">
            <a:tbl>
              <a:tblPr/>
              <a:tblGrid>
                <a:gridCol w="982513">
                  <a:extLst>
                    <a:ext uri="{9D8B030D-6E8A-4147-A177-3AD203B41FA5}">
                      <a16:colId xmlns:a16="http://schemas.microsoft.com/office/drawing/2014/main" xmlns="" val="20000"/>
                    </a:ext>
                  </a:extLst>
                </a:gridCol>
                <a:gridCol w="724657">
                  <a:extLst>
                    <a:ext uri="{9D8B030D-6E8A-4147-A177-3AD203B41FA5}">
                      <a16:colId xmlns:a16="http://schemas.microsoft.com/office/drawing/2014/main" xmlns="" val="20001"/>
                    </a:ext>
                  </a:extLst>
                </a:gridCol>
                <a:gridCol w="1209245">
                  <a:extLst>
                    <a:ext uri="{9D8B030D-6E8A-4147-A177-3AD203B41FA5}">
                      <a16:colId xmlns:a16="http://schemas.microsoft.com/office/drawing/2014/main" xmlns="" val="20002"/>
                    </a:ext>
                  </a:extLst>
                </a:gridCol>
                <a:gridCol w="1493774">
                  <a:extLst>
                    <a:ext uri="{9D8B030D-6E8A-4147-A177-3AD203B41FA5}">
                      <a16:colId xmlns:a16="http://schemas.microsoft.com/office/drawing/2014/main" xmlns="" val="20003"/>
                    </a:ext>
                  </a:extLst>
                </a:gridCol>
                <a:gridCol w="3627739">
                  <a:extLst>
                    <a:ext uri="{9D8B030D-6E8A-4147-A177-3AD203B41FA5}">
                      <a16:colId xmlns:a16="http://schemas.microsoft.com/office/drawing/2014/main" xmlns="" val="20004"/>
                    </a:ext>
                  </a:extLst>
                </a:gridCol>
              </a:tblGrid>
              <a:tr h="231964">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 Mon/Year</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Lev</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Truncations</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Z-cor/dyncore</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Major components upgrade</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Aug  1980</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12</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rgbClr val="FF0000"/>
                          </a:solidFill>
                          <a:effectLst/>
                          <a:latin typeface="Times New Roman" pitchFamily="18" charset="0"/>
                          <a:cs typeface="Arial" charset="0"/>
                        </a:rPr>
                        <a:t>R30 (375km)</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first global spectral model, rhomboidal </a:t>
                      </a:r>
                    </a:p>
                  </a:txBody>
                  <a:tcPr marL="121920" marR="121920" marT="34290" marB="34290"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xmlns="" val="10001"/>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Oct 1983</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12</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rgbClr val="0000FF"/>
                          </a:solidFill>
                          <a:effectLst/>
                          <a:latin typeface="Times New Roman" pitchFamily="18" charset="0"/>
                          <a:cs typeface="Arial" charset="0"/>
                        </a:rPr>
                        <a:t>R40 (300km)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2"/>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Apr  1985</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18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R40 (300km)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GFDL Physics</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3"/>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Aug 1987</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18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800000"/>
                          </a:solidFill>
                          <a:effectLst/>
                          <a:latin typeface="Times New Roman" pitchFamily="18" charset="0"/>
                          <a:cs typeface="Arial" charset="0"/>
                        </a:rPr>
                        <a:t>T80 (150km)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First triangular truncation; diurnal cycle</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4"/>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Mar 1991</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18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6600"/>
                          </a:solidFill>
                          <a:effectLst/>
                          <a:latin typeface="Times New Roman" pitchFamily="18" charset="0"/>
                          <a:cs typeface="Arial" charset="0"/>
                        </a:rPr>
                        <a:t>T126 (105km)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a:ln>
                          <a:noFill/>
                        </a:ln>
                        <a:solidFill>
                          <a:schemeClr val="tx1"/>
                        </a:solidFill>
                        <a:effectLst/>
                        <a:latin typeface="Times New Roman" pitchFamily="18" charset="0"/>
                        <a:cs typeface="Arial" charset="0"/>
                      </a:endParaRP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5"/>
                  </a:ext>
                </a:extLst>
              </a:tr>
              <a:tr h="202012">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Aug  1993</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6600"/>
                          </a:solidFill>
                          <a:effectLst/>
                          <a:latin typeface="Times New Roman" pitchFamily="18" charset="0"/>
                          <a:cs typeface="Arial" charset="0"/>
                        </a:rPr>
                        <a:t>28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6600"/>
                          </a:solidFill>
                          <a:effectLst/>
                          <a:latin typeface="Times New Roman" pitchFamily="18" charset="0"/>
                          <a:cs typeface="Arial" charset="0"/>
                        </a:rPr>
                        <a:t>T126 (105km)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Arakawa-Schubert convection</a:t>
                      </a:r>
                      <a:endParaRPr kumimoji="0" lang="en-US" sz="800" b="1" i="0" u="none" strike="noStrike" cap="none" normalizeH="0" baseline="0" dirty="0">
                        <a:ln>
                          <a:noFill/>
                        </a:ln>
                        <a:solidFill>
                          <a:schemeClr val="tx1"/>
                        </a:solidFill>
                        <a:effectLst/>
                        <a:latin typeface="Calibri" pitchFamily="34" charset="0"/>
                        <a:cs typeface="Arial" charset="0"/>
                      </a:endParaRP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6"/>
                  </a:ext>
                </a:extLst>
              </a:tr>
              <a:tr h="200106">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Jun  1998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6600"/>
                          </a:solidFill>
                          <a:effectLst/>
                          <a:latin typeface="Times New Roman" pitchFamily="18" charset="0"/>
                          <a:cs typeface="Arial" charset="0"/>
                        </a:rPr>
                        <a:t>42</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T170 (80km)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Prognostic ozone; SW from GFDL to NASA</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7"/>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Oct  1998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6600"/>
                          </a:solidFill>
                          <a:effectLst/>
                          <a:latin typeface="Times New Roman" pitchFamily="18" charset="0"/>
                          <a:cs typeface="Arial" charset="0"/>
                        </a:rPr>
                        <a:t>28</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T170 (80km)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the restoration</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8"/>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Jan  2000</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42</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T170 (80km)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first on IBM</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09"/>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Oct  2002</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T254 (55km)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RRTM LW; </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0"/>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May  2005</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accent2"/>
                          </a:solidFill>
                          <a:effectLst/>
                          <a:latin typeface="Times New Roman" pitchFamily="18" charset="0"/>
                          <a:cs typeface="Arial" charset="0"/>
                        </a:rPr>
                        <a:t>T382 (35km)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Sigma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2L OSU to 4L NOAH LSM; high-res to 180hr</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1"/>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May  2007</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accent2"/>
                          </a:solidFill>
                          <a:effectLst/>
                          <a:latin typeface="Times New Roman" pitchFamily="18" charset="0"/>
                          <a:cs typeface="Arial" charset="0"/>
                        </a:rPr>
                        <a:t>T382 (35km)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Hybrid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SSI to GSI</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2"/>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Jul 2010</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663300"/>
                          </a:solidFill>
                          <a:effectLst/>
                          <a:latin typeface="Times New Roman" pitchFamily="18" charset="0"/>
                          <a:cs typeface="Arial" charset="0"/>
                        </a:rPr>
                        <a:t>T574 (23km)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0000FF"/>
                          </a:solidFill>
                          <a:effectLst/>
                          <a:latin typeface="Times New Roman" pitchFamily="18" charset="0"/>
                          <a:cs typeface="Arial" charset="0"/>
                        </a:rPr>
                        <a:t>Hybrid  Eulerian</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RRTM SW; New shallow cnvtion; TVD tracer</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3"/>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Jan 2015</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T1534 (13km)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800000"/>
                          </a:solidFill>
                          <a:effectLst/>
                          <a:latin typeface="Times New Roman" pitchFamily="18" charset="0"/>
                          <a:cs typeface="Arial" charset="0"/>
                        </a:rPr>
                        <a:t>Hybrid Semi-Lag</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SLG;  Hybrid EDMF; McICA etc</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4"/>
                  </a:ext>
                </a:extLst>
              </a:tr>
              <a:tr h="200106">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May2016</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T1534 (13km)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800000"/>
                          </a:solidFill>
                          <a:effectLst/>
                          <a:latin typeface="Times New Roman" pitchFamily="18" charset="0"/>
                          <a:cs typeface="Arial" charset="0"/>
                        </a:rPr>
                        <a:t>Hybrid Semi-Lag</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4-D Hybrid En-Var DA</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5"/>
                  </a:ext>
                </a:extLst>
              </a:tr>
              <a:tr h="201059">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Jun2017</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T1534 (13km)</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800000"/>
                          </a:solidFill>
                          <a:effectLst/>
                          <a:latin typeface="Times New Roman" pitchFamily="18" charset="0"/>
                          <a:cs typeface="Arial" charset="0"/>
                        </a:rPr>
                        <a:t>Hybrid Semi-Lag</a:t>
                      </a:r>
                    </a:p>
                  </a:txBody>
                  <a:tcPr marL="121920" marR="121920" marT="34290" marB="34290"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chemeClr val="tx1"/>
                          </a:solidFill>
                          <a:effectLst/>
                          <a:latin typeface="Times New Roman" pitchFamily="18" charset="0"/>
                          <a:cs typeface="Arial" charset="0"/>
                        </a:rPr>
                        <a:t>NEMS GSM, advanced physics</a:t>
                      </a:r>
                    </a:p>
                  </a:txBody>
                  <a:tcPr marL="121920" marR="121920" marT="34290" marB="3429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xmlns="" val="10016"/>
                  </a:ext>
                </a:extLst>
              </a:tr>
              <a:tr h="200106">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Jun 2019</a:t>
                      </a:r>
                    </a:p>
                  </a:txBody>
                  <a:tcPr marL="121920" marR="121920" marT="34290" marB="3429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folHlink"/>
                          </a:solidFill>
                          <a:effectLst/>
                          <a:latin typeface="Times New Roman" pitchFamily="18" charset="0"/>
                          <a:cs typeface="Arial" charset="0"/>
                        </a:rPr>
                        <a:t>64</a:t>
                      </a:r>
                    </a:p>
                  </a:txBody>
                  <a:tcPr marL="121920" marR="121920" marT="34290" marB="3429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FF0000"/>
                          </a:solidFill>
                          <a:effectLst/>
                          <a:latin typeface="Times New Roman" pitchFamily="18" charset="0"/>
                          <a:cs typeface="Arial" charset="0"/>
                        </a:rPr>
                        <a:t>FV3  (13km)</a:t>
                      </a:r>
                    </a:p>
                  </a:txBody>
                  <a:tcPr marL="121920" marR="121920" marT="34290" marB="3429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a:ln>
                            <a:noFill/>
                          </a:ln>
                          <a:solidFill>
                            <a:srgbClr val="800000"/>
                          </a:solidFill>
                          <a:effectLst/>
                          <a:latin typeface="Times New Roman" pitchFamily="18" charset="0"/>
                          <a:cs typeface="Arial" charset="0"/>
                        </a:rPr>
                        <a:t>Finite-Volume </a:t>
                      </a:r>
                    </a:p>
                  </a:txBody>
                  <a:tcPr marL="121920" marR="121920" marT="34290" marB="3429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a:ln>
                            <a:noFill/>
                          </a:ln>
                          <a:solidFill>
                            <a:schemeClr val="tx1"/>
                          </a:solidFill>
                          <a:effectLst/>
                          <a:latin typeface="Times New Roman" pitchFamily="18" charset="0"/>
                          <a:cs typeface="Arial" charset="0"/>
                        </a:rPr>
                        <a:t>NGGPS FV3 </a:t>
                      </a:r>
                      <a:r>
                        <a:rPr kumimoji="0" lang="en-US" sz="800" b="1" i="0" u="none" strike="noStrike" cap="none" normalizeH="0" baseline="0" dirty="0" err="1">
                          <a:ln>
                            <a:noFill/>
                          </a:ln>
                          <a:solidFill>
                            <a:schemeClr val="tx1"/>
                          </a:solidFill>
                          <a:effectLst/>
                          <a:latin typeface="Times New Roman" pitchFamily="18" charset="0"/>
                          <a:cs typeface="Arial" charset="0"/>
                        </a:rPr>
                        <a:t>dycore</a:t>
                      </a:r>
                      <a:r>
                        <a:rPr kumimoji="0" lang="en-US" sz="800" b="1" i="0" u="none" strike="noStrike" cap="none" normalizeH="0" baseline="0" dirty="0">
                          <a:ln>
                            <a:noFill/>
                          </a:ln>
                          <a:solidFill>
                            <a:schemeClr val="tx1"/>
                          </a:solidFill>
                          <a:effectLst/>
                          <a:latin typeface="Times New Roman" pitchFamily="18" charset="0"/>
                          <a:cs typeface="Arial" charset="0"/>
                        </a:rPr>
                        <a:t>, GFDL MP</a:t>
                      </a:r>
                    </a:p>
                  </a:txBody>
                  <a:tcPr marL="121920" marR="121920" marT="34290" marB="34290"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17"/>
                  </a:ext>
                </a:extLst>
              </a:tr>
            </a:tbl>
          </a:graphicData>
        </a:graphic>
      </p:graphicFrame>
      <p:sp>
        <p:nvSpPr>
          <p:cNvPr id="2" name="TextBox 1">
            <a:extLst>
              <a:ext uri="{FF2B5EF4-FFF2-40B4-BE49-F238E27FC236}">
                <a16:creationId xmlns:a16="http://schemas.microsoft.com/office/drawing/2014/main" xmlns="" id="{8633C534-4A5E-754A-A557-9862A744AAEF}"/>
              </a:ext>
            </a:extLst>
          </p:cNvPr>
          <p:cNvSpPr txBox="1"/>
          <p:nvPr/>
        </p:nvSpPr>
        <p:spPr>
          <a:xfrm>
            <a:off x="50032" y="2975821"/>
            <a:ext cx="971741" cy="507831"/>
          </a:xfrm>
          <a:prstGeom prst="rect">
            <a:avLst/>
          </a:prstGeom>
          <a:solidFill>
            <a:srgbClr val="F3F1CD"/>
          </a:solidFill>
        </p:spPr>
        <p:txBody>
          <a:bodyPr wrap="none" rtlCol="0">
            <a:spAutoFit/>
          </a:bodyPr>
          <a:lstStyle/>
          <a:p>
            <a:r>
              <a:rPr lang="en-US" sz="900" dirty="0"/>
              <a:t>Last change</a:t>
            </a:r>
          </a:p>
          <a:p>
            <a:r>
              <a:rPr lang="en-US" sz="900" dirty="0"/>
              <a:t>to # of  levels</a:t>
            </a:r>
          </a:p>
          <a:p>
            <a:r>
              <a:rPr lang="en-US" sz="900" dirty="0"/>
              <a:t>occurred in 2002</a:t>
            </a:r>
          </a:p>
        </p:txBody>
      </p:sp>
      <p:sp>
        <p:nvSpPr>
          <p:cNvPr id="3" name="Slide Number Placeholder 2"/>
          <p:cNvSpPr>
            <a:spLocks noGrp="1"/>
          </p:cNvSpPr>
          <p:nvPr>
            <p:ph type="sldNum" sz="quarter" idx="12"/>
          </p:nvPr>
        </p:nvSpPr>
        <p:spPr/>
        <p:txBody>
          <a:bodyPr/>
          <a:lstStyle/>
          <a:p>
            <a:fld id="{364423BE-BAF9-5447-BAF7-CF3FF8308402}" type="slidenum">
              <a:rPr lang="en-US" smtClean="0"/>
              <a:t>3</a:t>
            </a:fld>
            <a:endParaRPr lang="en-US"/>
          </a:p>
        </p:txBody>
      </p:sp>
    </p:spTree>
    <p:extLst>
      <p:ext uri="{BB962C8B-B14F-4D97-AF65-F5344CB8AC3E}">
        <p14:creationId xmlns:p14="http://schemas.microsoft.com/office/powerpoint/2010/main" val="664337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Product Changes – WAVES</a:t>
            </a:r>
          </a:p>
        </p:txBody>
      </p:sp>
      <p:sp>
        <p:nvSpPr>
          <p:cNvPr id="14" name="TextBox 3">
            <a:extLst>
              <a:ext uri="{FF2B5EF4-FFF2-40B4-BE49-F238E27FC236}">
                <a16:creationId xmlns:a16="http://schemas.microsoft.com/office/drawing/2014/main" xmlns="" id="{EF49579A-2E7E-C84E-BC60-D51B5CBAA1C0}"/>
              </a:ext>
            </a:extLst>
          </p:cNvPr>
          <p:cNvSpPr txBox="1">
            <a:spLocks noChangeArrowheads="1"/>
          </p:cNvSpPr>
          <p:nvPr/>
        </p:nvSpPr>
        <p:spPr bwMode="auto">
          <a:xfrm>
            <a:off x="510744" y="1006260"/>
            <a:ext cx="8220777" cy="605294"/>
          </a:xfrm>
          <a:prstGeom prst="rect">
            <a:avLst/>
          </a:prstGeom>
          <a:noFill/>
          <a:ln w="9525">
            <a:noFill/>
            <a:miter lim="800000"/>
            <a:headEnd/>
            <a:tailEnd/>
          </a:ln>
        </p:spPr>
        <p:txBody>
          <a:bodyPr wrap="square">
            <a:spAutoFit/>
          </a:bodyPr>
          <a:lstStyle/>
          <a:p>
            <a:pPr marL="139700" lvl="0">
              <a:lnSpc>
                <a:spcPts val="2000"/>
              </a:lnSpc>
              <a:buClr>
                <a:srgbClr val="0000FF"/>
              </a:buClr>
              <a:buSzPts val="1400"/>
            </a:pPr>
            <a:endParaRPr lang="en-US" sz="2000" b="1" dirty="0">
              <a:solidFill>
                <a:srgbClr val="0000FF"/>
              </a:solidFill>
              <a:latin typeface="Times New Roman"/>
              <a:ea typeface="Times New Roman"/>
              <a:cs typeface="Times New Roman"/>
              <a:sym typeface="Times New Roman"/>
            </a:endParaRPr>
          </a:p>
          <a:p>
            <a:pPr marL="285750" indent="-285750">
              <a:lnSpc>
                <a:spcPts val="2000"/>
              </a:lnSpc>
              <a:buFont typeface="Arial" charset="0"/>
              <a:buChar char="•"/>
            </a:pPr>
            <a:endParaRPr lang="en-US" sz="2000" b="1" dirty="0"/>
          </a:p>
        </p:txBody>
      </p:sp>
      <p:sp>
        <p:nvSpPr>
          <p:cNvPr id="17" name="Google Shape;560;p60">
            <a:extLst>
              <a:ext uri="{FF2B5EF4-FFF2-40B4-BE49-F238E27FC236}">
                <a16:creationId xmlns:a16="http://schemas.microsoft.com/office/drawing/2014/main" xmlns="" id="{0E20FC22-7B5E-AD45-BF62-03EB6E19AD89}"/>
              </a:ext>
            </a:extLst>
          </p:cNvPr>
          <p:cNvSpPr txBox="1"/>
          <p:nvPr/>
        </p:nvSpPr>
        <p:spPr>
          <a:xfrm>
            <a:off x="332673" y="1207999"/>
            <a:ext cx="8398848" cy="3515033"/>
          </a:xfrm>
          <a:prstGeom prst="rect">
            <a:avLst/>
          </a:prstGeom>
          <a:noFill/>
          <a:ln>
            <a:noFill/>
          </a:ln>
        </p:spPr>
        <p:txBody>
          <a:bodyPr spcFirstLastPara="1" wrap="square" lIns="91425" tIns="91425" rIns="91425" bIns="91425" anchor="t" anchorCtr="0">
            <a:noAutofit/>
          </a:bodyPr>
          <a:lstStyle/>
          <a:p>
            <a:pPr marL="914400" lvl="0" indent="0" algn="just" rtl="0">
              <a:spcBef>
                <a:spcPts val="0"/>
              </a:spcBef>
              <a:spcAft>
                <a:spcPts val="0"/>
              </a:spcAft>
              <a:buNone/>
            </a:pPr>
            <a:r>
              <a:rPr lang="en" sz="1700" dirty="0">
                <a:solidFill>
                  <a:schemeClr val="dk1"/>
                </a:solidFill>
                <a:latin typeface="Calibri"/>
                <a:ea typeface="Calibri"/>
                <a:cs typeface="Calibri"/>
                <a:sym typeface="Calibri"/>
              </a:rPr>
              <a:t> </a:t>
            </a:r>
            <a:endParaRPr sz="1700" dirty="0">
              <a:solidFill>
                <a:schemeClr val="dk1"/>
              </a:solidFill>
              <a:latin typeface="Calibri"/>
              <a:ea typeface="Calibri"/>
              <a:cs typeface="Calibri"/>
              <a:sym typeface="Calibri"/>
            </a:endParaRPr>
          </a:p>
          <a:p>
            <a:pPr marL="0" lvl="0" indent="0" algn="l" rtl="0">
              <a:spcBef>
                <a:spcPts val="0"/>
              </a:spcBef>
              <a:spcAft>
                <a:spcPts val="0"/>
              </a:spcAft>
              <a:buNone/>
            </a:pPr>
            <a:r>
              <a:rPr lang="en" sz="2400" dirty="0">
                <a:solidFill>
                  <a:schemeClr val="dk1"/>
                </a:solidFill>
                <a:ea typeface="Calibri"/>
                <a:cs typeface="Calibri"/>
                <a:sym typeface="Calibri"/>
              </a:rPr>
              <a:t>Removed products (affects com, NOMADS, ftp and NOAAPORT)</a:t>
            </a:r>
            <a:endParaRPr sz="2400" dirty="0">
              <a:solidFill>
                <a:schemeClr val="dk1"/>
              </a:solidFill>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 sz="2400" dirty="0">
                <a:solidFill>
                  <a:schemeClr val="dk1"/>
                </a:solidFill>
                <a:ea typeface="Calibri"/>
                <a:cs typeface="Calibri"/>
                <a:sym typeface="Calibri"/>
              </a:rPr>
              <a:t>Full PNS: </a:t>
            </a:r>
            <a:r>
              <a:rPr lang="en" sz="1500" u="sng" dirty="0">
                <a:solidFill>
                  <a:srgbClr val="1155CC"/>
                </a:solidFill>
                <a:highlight>
                  <a:srgbClr val="FFFFFF"/>
                </a:highlight>
                <a:hlinkClick r:id="rId4"/>
              </a:rPr>
              <a:t>https://www.weather.gov/media/notification/pdf2/pns20-33multi_1_removal.pdf</a:t>
            </a:r>
            <a:endParaRPr sz="24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All products from legacy grids </a:t>
            </a:r>
            <a:r>
              <a:rPr lang="en" sz="2000" dirty="0" err="1">
                <a:solidFill>
                  <a:schemeClr val="dk1"/>
                </a:solidFill>
                <a:ea typeface="Calibri"/>
                <a:cs typeface="Calibri"/>
                <a:sym typeface="Calibri"/>
              </a:rPr>
              <a:t>awk</a:t>
            </a:r>
            <a:r>
              <a:rPr lang="en" sz="2000" dirty="0">
                <a:solidFill>
                  <a:schemeClr val="dk1"/>
                </a:solidFill>
                <a:ea typeface="Calibri"/>
                <a:cs typeface="Calibri"/>
                <a:sym typeface="Calibri"/>
              </a:rPr>
              <a:t>, </a:t>
            </a:r>
            <a:r>
              <a:rPr lang="en" sz="2000" dirty="0" err="1">
                <a:solidFill>
                  <a:schemeClr val="dk1"/>
                </a:solidFill>
                <a:ea typeface="Calibri"/>
                <a:cs typeface="Calibri"/>
                <a:sym typeface="Calibri"/>
              </a:rPr>
              <a:t>enp</a:t>
            </a:r>
            <a:r>
              <a:rPr lang="en" sz="2000" dirty="0">
                <a:solidFill>
                  <a:schemeClr val="dk1"/>
                </a:solidFill>
                <a:ea typeface="Calibri"/>
                <a:cs typeface="Calibri"/>
                <a:sym typeface="Calibri"/>
              </a:rPr>
              <a:t>, </a:t>
            </a:r>
            <a:r>
              <a:rPr lang="en" sz="2000" dirty="0" err="1">
                <a:solidFill>
                  <a:schemeClr val="dk1"/>
                </a:solidFill>
                <a:ea typeface="Calibri"/>
                <a:cs typeface="Calibri"/>
                <a:sym typeface="Calibri"/>
              </a:rPr>
              <a:t>wna</a:t>
            </a:r>
            <a:r>
              <a:rPr lang="en" sz="2000" dirty="0">
                <a:solidFill>
                  <a:schemeClr val="dk1"/>
                </a:solidFill>
                <a:ea typeface="Calibri"/>
                <a:cs typeface="Calibri"/>
                <a:sym typeface="Calibri"/>
              </a:rPr>
              <a:t>, nww3, </a:t>
            </a:r>
            <a:r>
              <a:rPr lang="en" sz="2000" dirty="0" err="1">
                <a:solidFill>
                  <a:schemeClr val="dk1"/>
                </a:solidFill>
                <a:ea typeface="Calibri"/>
                <a:cs typeface="Calibri"/>
                <a:sym typeface="Calibri"/>
              </a:rPr>
              <a:t>wam</a:t>
            </a:r>
            <a:endParaRPr sz="20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Wave steepness files (</a:t>
            </a:r>
            <a:r>
              <a:rPr lang="en" sz="2000" dirty="0" err="1">
                <a:solidFill>
                  <a:schemeClr val="dk1"/>
                </a:solidFill>
                <a:ea typeface="Calibri"/>
                <a:cs typeface="Calibri"/>
                <a:sym typeface="Calibri"/>
              </a:rPr>
              <a:t>wstp</a:t>
            </a:r>
            <a:r>
              <a:rPr lang="en" sz="2000" dirty="0">
                <a:solidFill>
                  <a:schemeClr val="dk1"/>
                </a:solidFill>
                <a:ea typeface="Calibri"/>
                <a:cs typeface="Calibri"/>
                <a:sym typeface="Calibri"/>
              </a:rPr>
              <a:t>)</a:t>
            </a:r>
            <a:endParaRPr sz="20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All 4-arcmin gridded data will be removed (ak_4m, at_4m, wc_4m)</a:t>
            </a:r>
            <a:endParaRPr sz="20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Alaska ak_10m data (replaced by a full Arctic 9km dataset)</a:t>
            </a:r>
            <a:endParaRPr sz="20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Binary forcing files will be removed</a:t>
            </a:r>
            <a:endParaRPr sz="2000" dirty="0">
              <a:solidFill>
                <a:schemeClr val="dk1"/>
              </a:solidFill>
              <a:ea typeface="Calibri"/>
              <a:cs typeface="Calibri"/>
              <a:sym typeface="Calibri"/>
            </a:endParaRPr>
          </a:p>
          <a:p>
            <a:pPr marL="1371600" lvl="2" indent="-355600" algn="l" rtl="0">
              <a:spcBef>
                <a:spcPts val="0"/>
              </a:spcBef>
              <a:spcAft>
                <a:spcPts val="0"/>
              </a:spcAft>
              <a:buClr>
                <a:schemeClr val="dk1"/>
              </a:buClr>
              <a:buSzPts val="2000"/>
              <a:buFont typeface="Calibri"/>
              <a:buChar char="■"/>
            </a:pPr>
            <a:r>
              <a:rPr lang="en" sz="2000" dirty="0">
                <a:solidFill>
                  <a:schemeClr val="dk1"/>
                </a:solidFill>
                <a:ea typeface="Calibri"/>
                <a:cs typeface="Calibri"/>
                <a:sym typeface="Calibri"/>
              </a:rPr>
              <a:t>csv-bulletins (</a:t>
            </a:r>
            <a:r>
              <a:rPr lang="en" sz="2000" dirty="0" err="1">
                <a:solidFill>
                  <a:schemeClr val="dk1"/>
                </a:solidFill>
                <a:ea typeface="Calibri"/>
                <a:cs typeface="Calibri"/>
                <a:sym typeface="Calibri"/>
              </a:rPr>
              <a:t>csbull</a:t>
            </a:r>
            <a:r>
              <a:rPr lang="en" sz="2000" dirty="0">
                <a:solidFill>
                  <a:schemeClr val="dk1"/>
                </a:solidFill>
                <a:ea typeface="Calibri"/>
                <a:cs typeface="Calibri"/>
                <a:sym typeface="Calibri"/>
              </a:rPr>
              <a:t>) will be removed</a:t>
            </a:r>
            <a:endParaRPr lang="en-US" sz="2000" dirty="0">
              <a:solidFill>
                <a:schemeClr val="dk1"/>
              </a:solidFill>
              <a:ea typeface="Calibri"/>
              <a:cs typeface="Calibri"/>
              <a:sym typeface="Calibri"/>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30</a:t>
            </a:fld>
            <a:endParaRPr lang="en-US"/>
          </a:p>
        </p:txBody>
      </p:sp>
    </p:spTree>
    <p:extLst>
      <p:ext uri="{BB962C8B-B14F-4D97-AF65-F5344CB8AC3E}">
        <p14:creationId xmlns:p14="http://schemas.microsoft.com/office/powerpoint/2010/main" val="270099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Product Changes – WAVES</a:t>
            </a:r>
          </a:p>
        </p:txBody>
      </p:sp>
      <p:sp>
        <p:nvSpPr>
          <p:cNvPr id="14" name="TextBox 3">
            <a:extLst>
              <a:ext uri="{FF2B5EF4-FFF2-40B4-BE49-F238E27FC236}">
                <a16:creationId xmlns:a16="http://schemas.microsoft.com/office/drawing/2014/main" xmlns="" id="{EF49579A-2E7E-C84E-BC60-D51B5CBAA1C0}"/>
              </a:ext>
            </a:extLst>
          </p:cNvPr>
          <p:cNvSpPr txBox="1">
            <a:spLocks noChangeArrowheads="1"/>
          </p:cNvSpPr>
          <p:nvPr/>
        </p:nvSpPr>
        <p:spPr bwMode="auto">
          <a:xfrm>
            <a:off x="510744" y="1006260"/>
            <a:ext cx="8220777" cy="605294"/>
          </a:xfrm>
          <a:prstGeom prst="rect">
            <a:avLst/>
          </a:prstGeom>
          <a:noFill/>
          <a:ln w="9525">
            <a:noFill/>
            <a:miter lim="800000"/>
            <a:headEnd/>
            <a:tailEnd/>
          </a:ln>
        </p:spPr>
        <p:txBody>
          <a:bodyPr wrap="square">
            <a:spAutoFit/>
          </a:bodyPr>
          <a:lstStyle/>
          <a:p>
            <a:pPr marL="139700" lvl="0">
              <a:lnSpc>
                <a:spcPts val="2000"/>
              </a:lnSpc>
              <a:buClr>
                <a:srgbClr val="0000FF"/>
              </a:buClr>
              <a:buSzPts val="1400"/>
            </a:pPr>
            <a:endParaRPr lang="en-US" sz="2000" b="1" dirty="0">
              <a:solidFill>
                <a:srgbClr val="0000FF"/>
              </a:solidFill>
              <a:latin typeface="Times New Roman"/>
              <a:ea typeface="Times New Roman"/>
              <a:cs typeface="Times New Roman"/>
              <a:sym typeface="Times New Roman"/>
            </a:endParaRPr>
          </a:p>
          <a:p>
            <a:pPr marL="285750" indent="-285750">
              <a:lnSpc>
                <a:spcPts val="2000"/>
              </a:lnSpc>
              <a:buFont typeface="Arial" charset="0"/>
              <a:buChar char="•"/>
            </a:pPr>
            <a:endParaRPr lang="en-US" sz="2000" b="1" dirty="0"/>
          </a:p>
        </p:txBody>
      </p:sp>
      <p:sp>
        <p:nvSpPr>
          <p:cNvPr id="16" name="Google Shape;566;p61">
            <a:extLst>
              <a:ext uri="{FF2B5EF4-FFF2-40B4-BE49-F238E27FC236}">
                <a16:creationId xmlns:a16="http://schemas.microsoft.com/office/drawing/2014/main" xmlns="" id="{E71280F9-E641-5B49-A80F-B15617DE4633}"/>
              </a:ext>
            </a:extLst>
          </p:cNvPr>
          <p:cNvSpPr txBox="1"/>
          <p:nvPr/>
        </p:nvSpPr>
        <p:spPr>
          <a:xfrm>
            <a:off x="338332" y="994166"/>
            <a:ext cx="8565600" cy="4558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700" dirty="0">
                <a:solidFill>
                  <a:schemeClr val="dk1"/>
                </a:solidFill>
                <a:latin typeface="Calibri"/>
                <a:ea typeface="Calibri"/>
                <a:cs typeface="Calibri"/>
                <a:sym typeface="Calibri"/>
              </a:rPr>
              <a:t> </a:t>
            </a:r>
            <a:endParaRPr sz="1700" dirty="0">
              <a:solidFill>
                <a:schemeClr val="dk1"/>
              </a:solidFill>
              <a:latin typeface="Calibri"/>
              <a:ea typeface="Calibri"/>
              <a:cs typeface="Calibri"/>
              <a:sym typeface="Calibri"/>
            </a:endParaRPr>
          </a:p>
          <a:p>
            <a:pPr marL="0" lvl="0" indent="0" algn="l" rtl="0">
              <a:spcBef>
                <a:spcPts val="0"/>
              </a:spcBef>
              <a:spcAft>
                <a:spcPts val="0"/>
              </a:spcAft>
              <a:buNone/>
            </a:pPr>
            <a:r>
              <a:rPr lang="en" sz="2400" dirty="0">
                <a:solidFill>
                  <a:schemeClr val="dk1"/>
                </a:solidFill>
                <a:latin typeface="Calibri"/>
                <a:ea typeface="Calibri"/>
                <a:cs typeface="Calibri"/>
                <a:sym typeface="Calibri"/>
              </a:rPr>
              <a:t>Changes in products (affects com, NOMADS, ftp and NOAAPORT)</a:t>
            </a:r>
            <a:endParaRPr sz="2400" dirty="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 sz="2400" dirty="0">
                <a:solidFill>
                  <a:schemeClr val="dk1"/>
                </a:solidFill>
                <a:latin typeface="Calibri"/>
                <a:ea typeface="Calibri"/>
                <a:cs typeface="Calibri"/>
                <a:sym typeface="Calibri"/>
              </a:rPr>
              <a:t>New computational grid grib2 files</a:t>
            </a:r>
            <a:endParaRPr sz="2400" dirty="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Northern hemisphere 0p16</a:t>
            </a:r>
            <a:endParaRPr sz="2400" dirty="0">
              <a:solidFill>
                <a:schemeClr val="dk1"/>
              </a:solidFill>
              <a:latin typeface="Calibri"/>
              <a:ea typeface="Calibri"/>
              <a:cs typeface="Calibri"/>
              <a:sym typeface="Calibri"/>
            </a:endParaRPr>
          </a:p>
          <a:p>
            <a:pPr marL="1828800" lvl="3"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Replaces global 30 arc min and all regional grids</a:t>
            </a:r>
            <a:endParaRPr sz="2400" dirty="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Southern Hemisphere 0p25</a:t>
            </a:r>
            <a:endParaRPr sz="2400" dirty="0">
              <a:solidFill>
                <a:schemeClr val="dk1"/>
              </a:solidFill>
              <a:latin typeface="Calibri"/>
              <a:ea typeface="Calibri"/>
              <a:cs typeface="Calibri"/>
              <a:sym typeface="Calibri"/>
            </a:endParaRPr>
          </a:p>
          <a:p>
            <a:pPr marL="1828800" lvl="3"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Replaces global 30 arcmin</a:t>
            </a:r>
            <a:endParaRPr sz="2400" dirty="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Arctic polar-stereographic 9km</a:t>
            </a:r>
            <a:endParaRPr sz="2400" dirty="0">
              <a:solidFill>
                <a:schemeClr val="dk1"/>
              </a:solidFill>
              <a:latin typeface="Calibri"/>
              <a:ea typeface="Calibri"/>
              <a:cs typeface="Calibri"/>
              <a:sym typeface="Calibri"/>
            </a:endParaRPr>
          </a:p>
          <a:p>
            <a:pPr marL="1828800" lvl="3"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Replaces Arctic 18km</a:t>
            </a:r>
            <a:endParaRPr sz="2400" dirty="0">
              <a:solidFill>
                <a:schemeClr val="dk1"/>
              </a:solidFill>
              <a:latin typeface="Calibri"/>
              <a:ea typeface="Calibri"/>
              <a:cs typeface="Calibri"/>
              <a:sym typeface="Calibri"/>
            </a:endParaRPr>
          </a:p>
          <a:p>
            <a:pPr marL="1371600" lvl="2"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New global extended 0p25</a:t>
            </a:r>
            <a:endParaRPr sz="2400" dirty="0">
              <a:solidFill>
                <a:schemeClr val="dk1"/>
              </a:solidFill>
              <a:latin typeface="Calibri"/>
              <a:ea typeface="Calibri"/>
              <a:cs typeface="Calibri"/>
              <a:sym typeface="Calibri"/>
            </a:endParaRPr>
          </a:p>
          <a:p>
            <a:pPr marL="1828800" lvl="3" indent="-381000" algn="l" rtl="0">
              <a:spcBef>
                <a:spcPts val="0"/>
              </a:spcBef>
              <a:spcAft>
                <a:spcPts val="0"/>
              </a:spcAft>
              <a:buClr>
                <a:schemeClr val="dk1"/>
              </a:buClr>
              <a:buSzPts val="2400"/>
              <a:buFont typeface="Calibri"/>
              <a:buChar char="●"/>
            </a:pPr>
            <a:r>
              <a:rPr lang="en" sz="2400" dirty="0">
                <a:solidFill>
                  <a:schemeClr val="dk1"/>
                </a:solidFill>
                <a:latin typeface="Calibri"/>
                <a:ea typeface="Calibri"/>
                <a:cs typeface="Calibri"/>
                <a:sym typeface="Calibri"/>
              </a:rPr>
              <a:t>Replaces global extended 30 arcmin</a:t>
            </a:r>
            <a:endParaRPr sz="24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solidFill>
                <a:schemeClr val="dk1"/>
              </a:solidFill>
              <a:latin typeface="Calibri"/>
              <a:ea typeface="Calibri"/>
              <a:cs typeface="Calibri"/>
              <a:sym typeface="Calibri"/>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a:p>
            <a:pPr marL="0" lvl="0" indent="0" algn="just" rtl="0">
              <a:spcBef>
                <a:spcPts val="0"/>
              </a:spcBef>
              <a:spcAft>
                <a:spcPts val="0"/>
              </a:spcAft>
              <a:buNone/>
            </a:pPr>
            <a:endParaRPr sz="170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31</a:t>
            </a:fld>
            <a:endParaRPr lang="en-US"/>
          </a:p>
        </p:txBody>
      </p:sp>
    </p:spTree>
    <p:extLst>
      <p:ext uri="{BB962C8B-B14F-4D97-AF65-F5344CB8AC3E}">
        <p14:creationId xmlns:p14="http://schemas.microsoft.com/office/powerpoint/2010/main" val="1062131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20-07-15 at 10.41.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6457"/>
            <a:ext cx="8229600" cy="51435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61516"/>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https://</a:t>
            </a:r>
            <a:r>
              <a:rPr lang="en-US" sz="2200" b="1" dirty="0" err="1">
                <a:solidFill>
                  <a:schemeClr val="bg1"/>
                </a:solidFill>
                <a:latin typeface="Arial"/>
                <a:cs typeface="Arial"/>
              </a:rPr>
              <a:t>www.emc.ncep.noaa.gov</a:t>
            </a:r>
            <a:r>
              <a:rPr lang="en-US" sz="2200" b="1" dirty="0">
                <a:solidFill>
                  <a:schemeClr val="bg1"/>
                </a:solidFill>
                <a:latin typeface="Arial"/>
                <a:cs typeface="Arial"/>
              </a:rPr>
              <a:t>/users/meg/gfsv16/</a:t>
            </a:r>
            <a:endParaRPr lang="en-US" sz="2200" b="1" dirty="0">
              <a:solidFill>
                <a:schemeClr val="bg1"/>
              </a:solidFill>
              <a:latin typeface="Arial"/>
              <a:cs typeface="Arial"/>
            </a:endParaRPr>
          </a:p>
        </p:txBody>
      </p:sp>
    </p:spTree>
    <p:extLst>
      <p:ext uri="{BB962C8B-B14F-4D97-AF65-F5344CB8AC3E}">
        <p14:creationId xmlns:p14="http://schemas.microsoft.com/office/powerpoint/2010/main" val="13069047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586" y="1102844"/>
            <a:ext cx="9156633" cy="3795911"/>
          </a:xfrm>
          <a:prstGeom prst="rect">
            <a:avLst/>
          </a:prstGeom>
        </p:spPr>
        <p:txBody>
          <a:bodyPr wrap="square">
            <a:spAutoFit/>
          </a:bodyPr>
          <a:lstStyle/>
          <a:p>
            <a:pPr marL="285750" lvl="1" indent="-192024">
              <a:spcBef>
                <a:spcPts val="400"/>
              </a:spcBef>
              <a:buFont typeface="Arial"/>
              <a:buChar char="•"/>
            </a:pPr>
            <a:r>
              <a:rPr lang="en-US" sz="2200" dirty="0" smtClean="0">
                <a:latin typeface="Arial"/>
                <a:cs typeface="Arial"/>
              </a:rPr>
              <a:t>The GFSv16 official evaluation will include analyses of:</a:t>
            </a:r>
          </a:p>
          <a:p>
            <a:pPr marL="893826" lvl="2" indent="-342900">
              <a:spcBef>
                <a:spcPts val="400"/>
              </a:spcBef>
              <a:buFont typeface="Courier New"/>
              <a:buChar char="o"/>
            </a:pPr>
            <a:r>
              <a:rPr lang="en-US" sz="2200" dirty="0" smtClean="0">
                <a:solidFill>
                  <a:srgbClr val="0000FF"/>
                </a:solidFill>
                <a:latin typeface="Arial"/>
                <a:cs typeface="Arial"/>
              </a:rPr>
              <a:t>Retrospectives </a:t>
            </a:r>
            <a:r>
              <a:rPr lang="en-US" sz="2200" dirty="0" smtClean="0">
                <a:latin typeface="Arial"/>
                <a:cs typeface="Arial"/>
              </a:rPr>
              <a:t>(</a:t>
            </a:r>
            <a:r>
              <a:rPr lang="en-US" sz="2200" dirty="0" smtClean="0">
                <a:solidFill>
                  <a:srgbClr val="FF0000"/>
                </a:solidFill>
                <a:latin typeface="Arial"/>
                <a:cs typeface="Arial"/>
              </a:rPr>
              <a:t>5/5/19</a:t>
            </a:r>
            <a:r>
              <a:rPr lang="mr-IN" sz="2200" dirty="0">
                <a:solidFill>
                  <a:srgbClr val="FF0000"/>
                </a:solidFill>
                <a:latin typeface="Arial"/>
                <a:cs typeface="Arial"/>
              </a:rPr>
              <a:t>–</a:t>
            </a:r>
            <a:r>
              <a:rPr lang="en-US" sz="2200" dirty="0" smtClean="0">
                <a:solidFill>
                  <a:srgbClr val="FF0000"/>
                </a:solidFill>
                <a:latin typeface="Arial"/>
                <a:cs typeface="Arial"/>
              </a:rPr>
              <a:t>5/18/20</a:t>
            </a:r>
            <a:r>
              <a:rPr lang="en-US" sz="2200" dirty="0" smtClean="0">
                <a:solidFill>
                  <a:srgbClr val="000000"/>
                </a:solidFill>
                <a:latin typeface="Arial"/>
                <a:cs typeface="Arial"/>
              </a:rPr>
              <a:t>;</a:t>
            </a:r>
            <a:r>
              <a:rPr lang="en-US" sz="2200" dirty="0" smtClean="0">
                <a:solidFill>
                  <a:srgbClr val="FF0000"/>
                </a:solidFill>
                <a:latin typeface="Arial"/>
                <a:cs typeface="Arial"/>
              </a:rPr>
              <a:t> </a:t>
            </a:r>
            <a:r>
              <a:rPr lang="en-US" sz="2200" dirty="0" smtClean="0">
                <a:latin typeface="Arial"/>
                <a:cs typeface="Arial"/>
              </a:rPr>
              <a:t>added </a:t>
            </a:r>
            <a:r>
              <a:rPr lang="en-US" sz="2200" dirty="0" smtClean="0">
                <a:solidFill>
                  <a:srgbClr val="FF0000"/>
                </a:solidFill>
                <a:latin typeface="Arial"/>
                <a:cs typeface="Arial"/>
              </a:rPr>
              <a:t>8</a:t>
            </a:r>
            <a:r>
              <a:rPr lang="en-US" sz="2200" dirty="0">
                <a:solidFill>
                  <a:srgbClr val="FF0000"/>
                </a:solidFill>
                <a:latin typeface="Arial"/>
                <a:cs typeface="Arial"/>
              </a:rPr>
              <a:t>/31/18</a:t>
            </a:r>
            <a:r>
              <a:rPr lang="mr-IN" sz="2200" dirty="0">
                <a:solidFill>
                  <a:srgbClr val="FF0000"/>
                </a:solidFill>
                <a:latin typeface="Arial"/>
                <a:cs typeface="Arial"/>
              </a:rPr>
              <a:t>–</a:t>
            </a:r>
            <a:r>
              <a:rPr lang="en-US" sz="2200" dirty="0">
                <a:solidFill>
                  <a:srgbClr val="FF0000"/>
                </a:solidFill>
                <a:latin typeface="Arial"/>
                <a:cs typeface="Arial"/>
              </a:rPr>
              <a:t>10/12/</a:t>
            </a:r>
            <a:r>
              <a:rPr lang="en-US" sz="2200" dirty="0" smtClean="0">
                <a:solidFill>
                  <a:srgbClr val="FF0000"/>
                </a:solidFill>
                <a:latin typeface="Arial"/>
                <a:cs typeface="Arial"/>
              </a:rPr>
              <a:t>18</a:t>
            </a:r>
            <a:r>
              <a:rPr lang="en-US" sz="2200" dirty="0" smtClean="0">
                <a:latin typeface="Arial"/>
                <a:cs typeface="Arial"/>
              </a:rPr>
              <a:t>)</a:t>
            </a:r>
          </a:p>
          <a:p>
            <a:pPr marL="1351026" lvl="3" indent="-342900">
              <a:spcBef>
                <a:spcPts val="400"/>
              </a:spcBef>
              <a:buFont typeface="Wingdings" charset="2"/>
              <a:buChar char="§"/>
            </a:pPr>
            <a:r>
              <a:rPr lang="en-US" sz="2200" dirty="0" smtClean="0">
                <a:latin typeface="Arial"/>
                <a:cs typeface="Arial"/>
              </a:rPr>
              <a:t>Statistics</a:t>
            </a:r>
          </a:p>
          <a:p>
            <a:pPr marL="1351026" lvl="3" indent="-342900">
              <a:spcBef>
                <a:spcPts val="400"/>
              </a:spcBef>
              <a:buFont typeface="Wingdings" charset="2"/>
              <a:buChar char="§"/>
            </a:pPr>
            <a:r>
              <a:rPr lang="en-US" sz="2200" dirty="0">
                <a:latin typeface="Arial"/>
                <a:cs typeface="Arial"/>
              </a:rPr>
              <a:t>C</a:t>
            </a:r>
            <a:r>
              <a:rPr lang="en-US" sz="2200" dirty="0" smtClean="0">
                <a:latin typeface="Arial"/>
                <a:cs typeface="Arial"/>
              </a:rPr>
              <a:t>ase Studies</a:t>
            </a:r>
          </a:p>
          <a:p>
            <a:pPr marL="893826" lvl="2" indent="-342900">
              <a:spcBef>
                <a:spcPts val="400"/>
              </a:spcBef>
              <a:buFont typeface="Courier New"/>
              <a:buChar char="o"/>
            </a:pPr>
            <a:r>
              <a:rPr lang="en-US" sz="2200" dirty="0" smtClean="0">
                <a:solidFill>
                  <a:srgbClr val="0000FF"/>
                </a:solidFill>
                <a:latin typeface="Arial"/>
                <a:cs typeface="Arial"/>
              </a:rPr>
              <a:t>Real-time </a:t>
            </a:r>
            <a:r>
              <a:rPr lang="en-US" sz="2200" dirty="0">
                <a:solidFill>
                  <a:srgbClr val="0000FF"/>
                </a:solidFill>
                <a:latin typeface="Arial"/>
                <a:cs typeface="Arial"/>
              </a:rPr>
              <a:t>Parallel </a:t>
            </a:r>
            <a:r>
              <a:rPr lang="en-US" sz="2200" dirty="0">
                <a:solidFill>
                  <a:srgbClr val="000000"/>
                </a:solidFill>
                <a:latin typeface="Arial"/>
                <a:cs typeface="Arial"/>
              </a:rPr>
              <a:t>(</a:t>
            </a:r>
            <a:r>
              <a:rPr lang="en-US" sz="2200" dirty="0">
                <a:solidFill>
                  <a:srgbClr val="FF0000"/>
                </a:solidFill>
                <a:latin typeface="Arial"/>
                <a:cs typeface="Arial"/>
              </a:rPr>
              <a:t>5</a:t>
            </a:r>
            <a:r>
              <a:rPr lang="en-US" sz="2200" dirty="0" smtClean="0">
                <a:solidFill>
                  <a:srgbClr val="FF0000"/>
                </a:solidFill>
                <a:latin typeface="Arial"/>
                <a:cs typeface="Arial"/>
              </a:rPr>
              <a:t>/19/20</a:t>
            </a:r>
            <a:r>
              <a:rPr lang="mr-IN" sz="2200" dirty="0" smtClean="0">
                <a:solidFill>
                  <a:srgbClr val="FF0000"/>
                </a:solidFill>
                <a:latin typeface="Arial"/>
                <a:cs typeface="Arial"/>
              </a:rPr>
              <a:t>–</a:t>
            </a:r>
            <a:r>
              <a:rPr lang="en-US" sz="2200" dirty="0" smtClean="0">
                <a:solidFill>
                  <a:srgbClr val="FF0000"/>
                </a:solidFill>
                <a:latin typeface="Arial"/>
                <a:cs typeface="Arial"/>
              </a:rPr>
              <a:t>present</a:t>
            </a:r>
            <a:r>
              <a:rPr lang="en-US" sz="2200" dirty="0" smtClean="0">
                <a:latin typeface="Arial"/>
                <a:cs typeface="Arial"/>
              </a:rPr>
              <a:t>)</a:t>
            </a:r>
            <a:endParaRPr lang="en-US" sz="2200" dirty="0" smtClean="0">
              <a:latin typeface="Arial"/>
              <a:cs typeface="Arial"/>
            </a:endParaRPr>
          </a:p>
          <a:p>
            <a:pPr marL="1351026" lvl="3" indent="-342900">
              <a:spcBef>
                <a:spcPts val="400"/>
              </a:spcBef>
              <a:buFont typeface="Wingdings" charset="2"/>
              <a:buChar char="§"/>
            </a:pPr>
            <a:r>
              <a:rPr lang="en-US" sz="2200" dirty="0" smtClean="0">
                <a:latin typeface="Arial"/>
                <a:cs typeface="Arial"/>
              </a:rPr>
              <a:t>Statistics</a:t>
            </a:r>
          </a:p>
          <a:p>
            <a:pPr marL="1351026" lvl="3" indent="-342900">
              <a:spcBef>
                <a:spcPts val="400"/>
              </a:spcBef>
              <a:buFont typeface="Wingdings" charset="2"/>
              <a:buChar char="§"/>
            </a:pPr>
            <a:r>
              <a:rPr lang="en-US" sz="2200" dirty="0" smtClean="0">
                <a:latin typeface="Arial"/>
                <a:cs typeface="Arial"/>
              </a:rPr>
              <a:t>Representative examples</a:t>
            </a:r>
          </a:p>
          <a:p>
            <a:pPr marL="436626" lvl="1" indent="-342900">
              <a:spcBef>
                <a:spcPts val="400"/>
              </a:spcBef>
              <a:buFont typeface="Arial"/>
              <a:buChar char="•"/>
            </a:pPr>
            <a:endParaRPr lang="en-US" sz="1600" dirty="0" smtClean="0">
              <a:solidFill>
                <a:srgbClr val="000000"/>
              </a:solidFill>
              <a:latin typeface="Arial"/>
              <a:cs typeface="Arial"/>
            </a:endParaRPr>
          </a:p>
          <a:p>
            <a:pPr marL="436626" lvl="1" indent="-342900">
              <a:spcBef>
                <a:spcPts val="400"/>
              </a:spcBef>
              <a:buFont typeface="Arial"/>
              <a:buChar char="•"/>
            </a:pPr>
            <a:r>
              <a:rPr lang="en-US" sz="2200" dirty="0" smtClean="0">
                <a:solidFill>
                  <a:srgbClr val="000000"/>
                </a:solidFill>
                <a:latin typeface="Arial"/>
                <a:cs typeface="Arial"/>
              </a:rPr>
              <a:t>The GFSv16 official evaluation will also incorporate the findings of  </a:t>
            </a:r>
            <a:br>
              <a:rPr lang="en-US" sz="2200" dirty="0" smtClean="0">
                <a:solidFill>
                  <a:srgbClr val="000000"/>
                </a:solidFill>
                <a:latin typeface="Arial"/>
                <a:cs typeface="Arial"/>
              </a:rPr>
            </a:br>
            <a:r>
              <a:rPr lang="en-US" sz="2200" dirty="0" smtClean="0">
                <a:solidFill>
                  <a:srgbClr val="000000"/>
                </a:solidFill>
                <a:latin typeface="Arial"/>
                <a:cs typeface="Arial"/>
              </a:rPr>
              <a:t>an STI team of NWS SOOs tasked with analyzing GFSv16 forecasts</a:t>
            </a: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Details</a:t>
            </a:r>
            <a:endParaRPr lang="en-US" sz="2600" b="1" dirty="0">
              <a:solidFill>
                <a:schemeClr val="bg1"/>
              </a:solidFill>
              <a:latin typeface="Arial"/>
              <a:cs typeface="Arial"/>
            </a:endParaRPr>
          </a:p>
        </p:txBody>
      </p:sp>
    </p:spTree>
    <p:extLst>
      <p:ext uri="{BB962C8B-B14F-4D97-AF65-F5344CB8AC3E}">
        <p14:creationId xmlns:p14="http://schemas.microsoft.com/office/powerpoint/2010/main" val="18192258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112172"/>
            <a:ext cx="9144000" cy="4719240"/>
          </a:xfrm>
          <a:prstGeom prst="rect">
            <a:avLst/>
          </a:prstGeom>
        </p:spPr>
        <p:txBody>
          <a:bodyPr wrap="square">
            <a:spAutoFit/>
          </a:bodyPr>
          <a:lstStyle/>
          <a:p>
            <a:pPr marL="893826" lvl="2" indent="-342900">
              <a:spcBef>
                <a:spcPts val="400"/>
              </a:spcBef>
              <a:buFont typeface="Wingdings" charset="2"/>
              <a:buChar char="Ø"/>
            </a:pPr>
            <a:r>
              <a:rPr lang="en-US" sz="2200" dirty="0" smtClean="0">
                <a:solidFill>
                  <a:schemeClr val="bg1"/>
                </a:solidFill>
                <a:latin typeface="Arial"/>
                <a:cs typeface="Arial"/>
              </a:rPr>
              <a:t>GFSv16 Retrospective Stream 0 (5/5/19</a:t>
            </a:r>
            <a:r>
              <a:rPr lang="mr-IN" sz="2200" dirty="0">
                <a:solidFill>
                  <a:schemeClr val="bg1"/>
                </a:solidFill>
                <a:latin typeface="Arial"/>
                <a:cs typeface="Arial"/>
              </a:rPr>
              <a:t>–</a:t>
            </a:r>
            <a:r>
              <a:rPr lang="en-US" sz="2200" dirty="0" smtClean="0">
                <a:solidFill>
                  <a:schemeClr val="bg1"/>
                </a:solidFill>
                <a:latin typeface="Arial"/>
                <a:cs typeface="Arial"/>
              </a:rPr>
              <a:t>5/31/19)</a:t>
            </a:r>
          </a:p>
          <a:p>
            <a:pPr marL="893826" lvl="2" indent="-342900">
              <a:spcBef>
                <a:spcPts val="400"/>
              </a:spcBef>
              <a:buFont typeface="Wingdings" charset="2"/>
              <a:buChar char="Ø"/>
            </a:pPr>
            <a:r>
              <a:rPr lang="en-US" sz="2200" dirty="0">
                <a:solidFill>
                  <a:schemeClr val="bg1"/>
                </a:solidFill>
                <a:latin typeface="Arial"/>
                <a:cs typeface="Arial"/>
              </a:rPr>
              <a:t>GFSv16 Retrospective </a:t>
            </a:r>
            <a:r>
              <a:rPr lang="en-US" sz="2200" dirty="0" smtClean="0">
                <a:solidFill>
                  <a:schemeClr val="bg1"/>
                </a:solidFill>
                <a:latin typeface="Arial"/>
                <a:cs typeface="Arial"/>
              </a:rPr>
              <a:t>Stream 1 (6/1/</a:t>
            </a:r>
            <a:r>
              <a:rPr lang="en-US" sz="2200" dirty="0">
                <a:solidFill>
                  <a:schemeClr val="bg1"/>
                </a:solidFill>
                <a:latin typeface="Arial"/>
                <a:cs typeface="Arial"/>
              </a:rPr>
              <a:t>19</a:t>
            </a:r>
            <a:r>
              <a:rPr lang="mr-IN" sz="2200" dirty="0" smtClean="0">
                <a:solidFill>
                  <a:schemeClr val="bg1"/>
                </a:solidFill>
                <a:latin typeface="Arial"/>
                <a:cs typeface="Arial"/>
              </a:rPr>
              <a:t>–</a:t>
            </a:r>
            <a:r>
              <a:rPr lang="en-US" sz="2200" dirty="0" smtClean="0">
                <a:solidFill>
                  <a:schemeClr val="bg1"/>
                </a:solidFill>
                <a:latin typeface="Arial"/>
                <a:cs typeface="Arial"/>
              </a:rPr>
              <a:t>8/</a:t>
            </a:r>
            <a:r>
              <a:rPr lang="en-US" sz="2200" dirty="0">
                <a:solidFill>
                  <a:schemeClr val="bg1"/>
                </a:solidFill>
                <a:latin typeface="Arial"/>
                <a:cs typeface="Arial"/>
              </a:rPr>
              <a:t>31/19</a:t>
            </a:r>
            <a:r>
              <a:rPr lang="en-US" sz="2200" dirty="0" smtClean="0">
                <a:solidFill>
                  <a:schemeClr val="bg1"/>
                </a:solidFill>
                <a:latin typeface="Arial"/>
                <a:cs typeface="Arial"/>
              </a:rPr>
              <a:t>)</a:t>
            </a:r>
          </a:p>
          <a:p>
            <a:pPr marL="893826" lvl="2" indent="-342900">
              <a:spcBef>
                <a:spcPts val="400"/>
              </a:spcBef>
              <a:buFont typeface="Wingdings" charset="2"/>
              <a:buChar char="Ø"/>
            </a:pPr>
            <a:r>
              <a:rPr lang="en-US" sz="2200" dirty="0">
                <a:solidFill>
                  <a:schemeClr val="bg1"/>
                </a:solidFill>
                <a:latin typeface="Arial"/>
                <a:cs typeface="Arial"/>
              </a:rPr>
              <a:t>GFSv16 Retrospective </a:t>
            </a:r>
            <a:r>
              <a:rPr lang="en-US" sz="2200" dirty="0" smtClean="0">
                <a:solidFill>
                  <a:schemeClr val="bg1"/>
                </a:solidFill>
                <a:latin typeface="Arial"/>
                <a:cs typeface="Arial"/>
              </a:rPr>
              <a:t>Stream 2 (9/</a:t>
            </a:r>
            <a:r>
              <a:rPr lang="en-US" sz="2200" dirty="0">
                <a:solidFill>
                  <a:schemeClr val="bg1"/>
                </a:solidFill>
                <a:latin typeface="Arial"/>
                <a:cs typeface="Arial"/>
              </a:rPr>
              <a:t>1/19</a:t>
            </a:r>
            <a:r>
              <a:rPr lang="mr-IN" sz="2200" dirty="0" smtClean="0">
                <a:solidFill>
                  <a:schemeClr val="bg1"/>
                </a:solidFill>
                <a:latin typeface="Arial"/>
                <a:cs typeface="Arial"/>
              </a:rPr>
              <a:t>–</a:t>
            </a:r>
            <a:r>
              <a:rPr lang="en-US" sz="2200" dirty="0" smtClean="0">
                <a:solidFill>
                  <a:schemeClr val="bg1"/>
                </a:solidFill>
                <a:latin typeface="Arial"/>
                <a:cs typeface="Arial"/>
              </a:rPr>
              <a:t>11/30/</a:t>
            </a:r>
            <a:r>
              <a:rPr lang="en-US" sz="2200" dirty="0">
                <a:solidFill>
                  <a:schemeClr val="bg1"/>
                </a:solidFill>
                <a:latin typeface="Arial"/>
                <a:cs typeface="Arial"/>
              </a:rPr>
              <a:t>19</a:t>
            </a:r>
            <a:r>
              <a:rPr lang="en-US" sz="2200" dirty="0" smtClean="0">
                <a:solidFill>
                  <a:schemeClr val="bg1"/>
                </a:solidFill>
                <a:latin typeface="Arial"/>
                <a:cs typeface="Arial"/>
              </a:rPr>
              <a:t>)</a:t>
            </a:r>
          </a:p>
          <a:p>
            <a:pPr marL="893826" lvl="2" indent="-342900">
              <a:spcBef>
                <a:spcPts val="400"/>
              </a:spcBef>
              <a:buFont typeface="Wingdings" charset="2"/>
              <a:buChar char="Ø"/>
            </a:pPr>
            <a:r>
              <a:rPr lang="en-US" sz="2200" dirty="0">
                <a:solidFill>
                  <a:schemeClr val="bg1"/>
                </a:solidFill>
                <a:latin typeface="Arial"/>
                <a:cs typeface="Arial"/>
              </a:rPr>
              <a:t>GFSv16 Retrospective Stream </a:t>
            </a:r>
            <a:r>
              <a:rPr lang="en-US" sz="2200" dirty="0" smtClean="0">
                <a:solidFill>
                  <a:schemeClr val="bg1"/>
                </a:solidFill>
                <a:latin typeface="Arial"/>
                <a:cs typeface="Arial"/>
              </a:rPr>
              <a:t>3 (12/</a:t>
            </a:r>
            <a:r>
              <a:rPr lang="en-US" sz="2200" dirty="0">
                <a:solidFill>
                  <a:schemeClr val="bg1"/>
                </a:solidFill>
                <a:latin typeface="Arial"/>
                <a:cs typeface="Arial"/>
              </a:rPr>
              <a:t>1/19</a:t>
            </a:r>
            <a:r>
              <a:rPr lang="mr-IN" sz="2200" dirty="0" smtClean="0">
                <a:solidFill>
                  <a:schemeClr val="bg1"/>
                </a:solidFill>
                <a:latin typeface="Arial"/>
                <a:cs typeface="Arial"/>
              </a:rPr>
              <a:t>–</a:t>
            </a:r>
            <a:r>
              <a:rPr lang="en-US" sz="2200" dirty="0">
                <a:solidFill>
                  <a:schemeClr val="bg1"/>
                </a:solidFill>
                <a:latin typeface="Arial"/>
                <a:cs typeface="Arial"/>
              </a:rPr>
              <a:t>5</a:t>
            </a:r>
            <a:r>
              <a:rPr lang="en-US" sz="2200" dirty="0" smtClean="0">
                <a:solidFill>
                  <a:schemeClr val="bg1"/>
                </a:solidFill>
                <a:latin typeface="Arial"/>
                <a:cs typeface="Arial"/>
              </a:rPr>
              <a:t>/18/</a:t>
            </a:r>
            <a:r>
              <a:rPr lang="en-US" sz="2200" dirty="0">
                <a:solidFill>
                  <a:schemeClr val="bg1"/>
                </a:solidFill>
                <a:latin typeface="Arial"/>
                <a:cs typeface="Arial"/>
              </a:rPr>
              <a:t>19</a:t>
            </a:r>
            <a:r>
              <a:rPr lang="en-US" sz="2200" dirty="0" smtClean="0">
                <a:solidFill>
                  <a:schemeClr val="bg1"/>
                </a:solidFill>
                <a:latin typeface="Arial"/>
                <a:cs typeface="Arial"/>
              </a:rPr>
              <a:t>)</a:t>
            </a:r>
          </a:p>
          <a:p>
            <a:pPr marL="893826" lvl="2" indent="-342900">
              <a:spcBef>
                <a:spcPts val="400"/>
              </a:spcBef>
              <a:buFont typeface="Wingdings" charset="2"/>
              <a:buChar char="Ø"/>
            </a:pPr>
            <a:r>
              <a:rPr lang="en-US" sz="2200" dirty="0">
                <a:solidFill>
                  <a:schemeClr val="bg1"/>
                </a:solidFill>
                <a:latin typeface="Arial"/>
                <a:cs typeface="Arial"/>
              </a:rPr>
              <a:t>GFSv16 </a:t>
            </a:r>
            <a:r>
              <a:rPr lang="en-US" sz="2200" dirty="0" smtClean="0">
                <a:solidFill>
                  <a:schemeClr val="bg1"/>
                </a:solidFill>
                <a:latin typeface="Arial"/>
                <a:cs typeface="Arial"/>
              </a:rPr>
              <a:t>Real-time Stream (5/19/19</a:t>
            </a:r>
            <a:r>
              <a:rPr lang="mr-IN" sz="2200" dirty="0" smtClean="0">
                <a:solidFill>
                  <a:schemeClr val="bg1"/>
                </a:solidFill>
                <a:latin typeface="Arial"/>
                <a:cs typeface="Arial"/>
              </a:rPr>
              <a:t>–</a:t>
            </a:r>
            <a:r>
              <a:rPr lang="en-US" sz="2200" dirty="0" smtClean="0">
                <a:solidFill>
                  <a:schemeClr val="bg1"/>
                </a:solidFill>
                <a:latin typeface="Arial"/>
                <a:cs typeface="Arial"/>
              </a:rPr>
              <a:t>present)</a:t>
            </a:r>
          </a:p>
          <a:p>
            <a:pPr marL="893826" lvl="2" indent="-342900">
              <a:spcBef>
                <a:spcPts val="400"/>
              </a:spcBef>
              <a:buFont typeface="Wingdings" charset="2"/>
              <a:buChar char="Ø"/>
            </a:pPr>
            <a:endParaRPr lang="en-US" sz="2200" dirty="0" smtClean="0">
              <a:latin typeface="Arial"/>
              <a:cs typeface="Arial"/>
            </a:endParaRPr>
          </a:p>
          <a:p>
            <a:pPr marL="893826" lvl="2" indent="-342900">
              <a:spcBef>
                <a:spcPts val="400"/>
              </a:spcBef>
              <a:buFont typeface="Wingdings" charset="2"/>
              <a:buChar char="Ø"/>
            </a:pPr>
            <a:r>
              <a:rPr lang="en-US" sz="2200" dirty="0" smtClean="0">
                <a:latin typeface="Arial"/>
                <a:cs typeface="Arial"/>
              </a:rPr>
              <a:t>Additional Retro TC season (</a:t>
            </a:r>
            <a:r>
              <a:rPr lang="en-US" sz="2200" dirty="0">
                <a:solidFill>
                  <a:srgbClr val="FF0000"/>
                </a:solidFill>
                <a:latin typeface="Arial"/>
                <a:cs typeface="Arial"/>
              </a:rPr>
              <a:t>8/31/18</a:t>
            </a:r>
            <a:r>
              <a:rPr lang="mr-IN" sz="2200" dirty="0">
                <a:solidFill>
                  <a:srgbClr val="FF0000"/>
                </a:solidFill>
                <a:latin typeface="Arial"/>
                <a:cs typeface="Arial"/>
              </a:rPr>
              <a:t>–</a:t>
            </a:r>
            <a:r>
              <a:rPr lang="en-US" sz="2200" dirty="0">
                <a:solidFill>
                  <a:srgbClr val="FF0000"/>
                </a:solidFill>
                <a:latin typeface="Arial"/>
                <a:cs typeface="Arial"/>
              </a:rPr>
              <a:t>10/12/</a:t>
            </a:r>
            <a:r>
              <a:rPr lang="en-US" sz="2200" dirty="0" smtClean="0">
                <a:solidFill>
                  <a:srgbClr val="FF0000"/>
                </a:solidFill>
                <a:latin typeface="Arial"/>
                <a:cs typeface="Arial"/>
              </a:rPr>
              <a:t>18</a:t>
            </a:r>
            <a:r>
              <a:rPr lang="en-US" sz="2200" dirty="0" smtClean="0">
                <a:latin typeface="Arial"/>
                <a:cs typeface="Arial"/>
              </a:rPr>
              <a:t>) </a:t>
            </a:r>
            <a:r>
              <a:rPr lang="en-US" sz="2200" dirty="0" smtClean="0">
                <a:latin typeface="Arial"/>
                <a:cs typeface="Arial"/>
                <a:hlinkClick r:id="rId2"/>
              </a:rPr>
              <a:t>[Click here]</a:t>
            </a:r>
            <a:endParaRPr lang="en-US" sz="2200" dirty="0">
              <a:latin typeface="Arial"/>
              <a:cs typeface="Arial"/>
            </a:endParaRPr>
          </a:p>
          <a:p>
            <a:pPr marL="893826" lvl="2" indent="-342900">
              <a:spcBef>
                <a:spcPts val="400"/>
              </a:spcBef>
              <a:buFont typeface="Wingdings" charset="2"/>
              <a:buChar char="Ø"/>
            </a:pPr>
            <a:endParaRPr lang="en-US" sz="2200" dirty="0">
              <a:latin typeface="Arial"/>
              <a:cs typeface="Arial"/>
            </a:endParaRPr>
          </a:p>
          <a:p>
            <a:pPr marL="893826" lvl="2" indent="-342900">
              <a:spcBef>
                <a:spcPts val="400"/>
              </a:spcBef>
              <a:buFont typeface="Wingdings" charset="2"/>
              <a:buChar char="Ø"/>
            </a:pPr>
            <a:endParaRPr lang="en-US" sz="2200" dirty="0">
              <a:latin typeface="Arial"/>
              <a:cs typeface="Arial"/>
            </a:endParaRPr>
          </a:p>
          <a:p>
            <a:pPr marL="893826" lvl="2" indent="-342900">
              <a:spcBef>
                <a:spcPts val="400"/>
              </a:spcBef>
              <a:buFont typeface="Wingdings" charset="2"/>
              <a:buChar char="Ø"/>
            </a:pPr>
            <a:endParaRPr lang="en-US" sz="2200" dirty="0">
              <a:latin typeface="Arial"/>
              <a:cs typeface="Arial"/>
            </a:endParaRPr>
          </a:p>
          <a:p>
            <a:pPr marL="893826" lvl="2" indent="-342900">
              <a:spcBef>
                <a:spcPts val="400"/>
              </a:spcBef>
              <a:buFont typeface="Wingdings" charset="2"/>
              <a:buChar char="Ø"/>
            </a:pPr>
            <a:endParaRPr lang="en-US" sz="2200" dirty="0">
              <a:latin typeface="Arial"/>
              <a:cs typeface="Arial"/>
            </a:endParaRPr>
          </a:p>
          <a:p>
            <a:pPr marL="893826" lvl="2" indent="-342900">
              <a:spcBef>
                <a:spcPts val="400"/>
              </a:spcBef>
              <a:buFont typeface="Wingdings" charset="2"/>
              <a:buChar char="Ø"/>
            </a:pPr>
            <a:endParaRPr lang="en-US" sz="2200" dirty="0" smtClean="0">
              <a:latin typeface="Arial"/>
              <a:cs typeface="Arial"/>
            </a:endParaRPr>
          </a:p>
        </p:txBody>
      </p:sp>
      <p:sp>
        <p:nvSpPr>
          <p:cNvPr id="17" name="Rectangle 16"/>
          <p:cNvSpPr/>
          <p:nvPr/>
        </p:nvSpPr>
        <p:spPr>
          <a:xfrm>
            <a:off x="0" y="2108950"/>
            <a:ext cx="9144000" cy="1990288"/>
          </a:xfrm>
          <a:prstGeom prst="rect">
            <a:avLst/>
          </a:prstGeom>
        </p:spPr>
        <p:txBody>
          <a:bodyPr wrap="square">
            <a:spAutoFit/>
          </a:bodyPr>
          <a:lstStyle/>
          <a:p>
            <a:pPr marL="893826" lvl="2" indent="-342900">
              <a:spcBef>
                <a:spcPts val="400"/>
              </a:spcBef>
              <a:buFont typeface="Wingdings" charset="2"/>
              <a:buChar char="Ø"/>
            </a:pPr>
            <a:r>
              <a:rPr lang="en-US" sz="2200" dirty="0" smtClean="0">
                <a:latin typeface="Arial"/>
                <a:cs typeface="Arial"/>
              </a:rPr>
              <a:t>GFSv16 Retrospective Stream 0 (</a:t>
            </a:r>
            <a:r>
              <a:rPr lang="en-US" sz="2200" dirty="0" smtClean="0">
                <a:solidFill>
                  <a:srgbClr val="FF0000"/>
                </a:solidFill>
                <a:latin typeface="Arial"/>
                <a:cs typeface="Arial"/>
              </a:rPr>
              <a:t>5/5/19</a:t>
            </a:r>
            <a:r>
              <a:rPr lang="mr-IN" sz="2200" dirty="0">
                <a:solidFill>
                  <a:srgbClr val="FF0000"/>
                </a:solidFill>
                <a:latin typeface="Arial"/>
                <a:cs typeface="Arial"/>
              </a:rPr>
              <a:t>–</a:t>
            </a:r>
            <a:r>
              <a:rPr lang="en-US" sz="2200" dirty="0" smtClean="0">
                <a:solidFill>
                  <a:srgbClr val="FF0000"/>
                </a:solidFill>
                <a:latin typeface="Arial"/>
                <a:cs typeface="Arial"/>
              </a:rPr>
              <a:t>5/31/19</a:t>
            </a:r>
            <a:r>
              <a:rPr lang="en-US" sz="2200" dirty="0" smtClean="0">
                <a:latin typeface="Arial"/>
                <a:cs typeface="Arial"/>
              </a:rPr>
              <a:t>) </a:t>
            </a:r>
            <a:r>
              <a:rPr lang="en-US" sz="2200" dirty="0" smtClean="0">
                <a:latin typeface="Arial"/>
                <a:cs typeface="Arial"/>
                <a:hlinkClick r:id="rId3"/>
              </a:rPr>
              <a:t>[Click here]</a:t>
            </a:r>
            <a:endParaRPr lang="en-US" sz="2200" dirty="0" smtClean="0">
              <a:latin typeface="Arial"/>
              <a:cs typeface="Arial"/>
            </a:endParaRPr>
          </a:p>
          <a:p>
            <a:pPr marL="893826" lvl="2" indent="-342900">
              <a:spcBef>
                <a:spcPts val="400"/>
              </a:spcBef>
              <a:buFont typeface="Wingdings" charset="2"/>
              <a:buChar char="Ø"/>
            </a:pPr>
            <a:r>
              <a:rPr lang="en-US" sz="2200" dirty="0">
                <a:latin typeface="Arial"/>
                <a:cs typeface="Arial"/>
              </a:rPr>
              <a:t>GFSv16 Retrospective </a:t>
            </a:r>
            <a:r>
              <a:rPr lang="en-US" sz="2200" dirty="0" smtClean="0">
                <a:latin typeface="Arial"/>
                <a:cs typeface="Arial"/>
              </a:rPr>
              <a:t>Stream 1 (</a:t>
            </a:r>
            <a:r>
              <a:rPr lang="en-US" sz="2200" dirty="0" smtClean="0">
                <a:solidFill>
                  <a:srgbClr val="FF0000"/>
                </a:solidFill>
                <a:latin typeface="Arial"/>
                <a:cs typeface="Arial"/>
              </a:rPr>
              <a:t>6/1/</a:t>
            </a:r>
            <a:r>
              <a:rPr lang="en-US" sz="2200" dirty="0">
                <a:solidFill>
                  <a:srgbClr val="FF0000"/>
                </a:solidFill>
                <a:latin typeface="Arial"/>
                <a:cs typeface="Arial"/>
              </a:rPr>
              <a:t>19</a:t>
            </a:r>
            <a:r>
              <a:rPr lang="mr-IN" sz="2200" dirty="0" smtClean="0">
                <a:solidFill>
                  <a:srgbClr val="FF0000"/>
                </a:solidFill>
                <a:latin typeface="Arial"/>
                <a:cs typeface="Arial"/>
              </a:rPr>
              <a:t>–</a:t>
            </a:r>
            <a:r>
              <a:rPr lang="en-US" sz="2200" dirty="0" smtClean="0">
                <a:solidFill>
                  <a:srgbClr val="FF0000"/>
                </a:solidFill>
                <a:latin typeface="Arial"/>
                <a:cs typeface="Arial"/>
              </a:rPr>
              <a:t>8/</a:t>
            </a:r>
            <a:r>
              <a:rPr lang="en-US" sz="2200" dirty="0">
                <a:solidFill>
                  <a:srgbClr val="FF0000"/>
                </a:solidFill>
                <a:latin typeface="Arial"/>
                <a:cs typeface="Arial"/>
              </a:rPr>
              <a:t>31/19</a:t>
            </a:r>
            <a:r>
              <a:rPr lang="en-US" sz="2200" dirty="0">
                <a:latin typeface="Arial"/>
                <a:cs typeface="Arial"/>
              </a:rPr>
              <a:t>) </a:t>
            </a:r>
            <a:r>
              <a:rPr lang="en-US" sz="2200" dirty="0" smtClean="0">
                <a:latin typeface="Arial"/>
                <a:cs typeface="Arial"/>
                <a:hlinkClick r:id="rId4"/>
              </a:rPr>
              <a:t>[Click </a:t>
            </a:r>
            <a:r>
              <a:rPr lang="en-US" sz="2200" dirty="0">
                <a:latin typeface="Arial"/>
                <a:cs typeface="Arial"/>
                <a:hlinkClick r:id="rId4"/>
              </a:rPr>
              <a:t>here</a:t>
            </a:r>
            <a:r>
              <a:rPr lang="en-US" sz="2200" dirty="0" smtClean="0">
                <a:latin typeface="Arial"/>
                <a:cs typeface="Arial"/>
                <a:hlinkClick r:id="rId4"/>
              </a:rPr>
              <a:t>]</a:t>
            </a:r>
            <a:endParaRPr lang="en-US" sz="2200" dirty="0" smtClean="0">
              <a:latin typeface="Arial"/>
              <a:cs typeface="Arial"/>
            </a:endParaRPr>
          </a:p>
          <a:p>
            <a:pPr marL="893826" lvl="2" indent="-342900">
              <a:spcBef>
                <a:spcPts val="400"/>
              </a:spcBef>
              <a:buFont typeface="Wingdings" charset="2"/>
              <a:buChar char="Ø"/>
            </a:pPr>
            <a:r>
              <a:rPr lang="en-US" sz="2200" dirty="0">
                <a:latin typeface="Arial"/>
                <a:cs typeface="Arial"/>
              </a:rPr>
              <a:t>GFSv16 Retrospective </a:t>
            </a:r>
            <a:r>
              <a:rPr lang="en-US" sz="2200" dirty="0" smtClean="0">
                <a:latin typeface="Arial"/>
                <a:cs typeface="Arial"/>
              </a:rPr>
              <a:t>Stream 2 (</a:t>
            </a:r>
            <a:r>
              <a:rPr lang="en-US" sz="2200" dirty="0" smtClean="0">
                <a:solidFill>
                  <a:srgbClr val="FF0000"/>
                </a:solidFill>
                <a:latin typeface="Arial"/>
                <a:cs typeface="Arial"/>
              </a:rPr>
              <a:t>9/</a:t>
            </a:r>
            <a:r>
              <a:rPr lang="en-US" sz="2200" dirty="0">
                <a:solidFill>
                  <a:srgbClr val="FF0000"/>
                </a:solidFill>
                <a:latin typeface="Arial"/>
                <a:cs typeface="Arial"/>
              </a:rPr>
              <a:t>1/19</a:t>
            </a:r>
            <a:r>
              <a:rPr lang="mr-IN" sz="2200" dirty="0" smtClean="0">
                <a:solidFill>
                  <a:srgbClr val="FF0000"/>
                </a:solidFill>
                <a:latin typeface="Arial"/>
                <a:cs typeface="Arial"/>
              </a:rPr>
              <a:t>–</a:t>
            </a:r>
            <a:r>
              <a:rPr lang="en-US" sz="2200" dirty="0" smtClean="0">
                <a:solidFill>
                  <a:srgbClr val="FF0000"/>
                </a:solidFill>
                <a:latin typeface="Arial"/>
                <a:cs typeface="Arial"/>
              </a:rPr>
              <a:t>11/30/</a:t>
            </a:r>
            <a:r>
              <a:rPr lang="en-US" sz="2200" dirty="0">
                <a:solidFill>
                  <a:srgbClr val="FF0000"/>
                </a:solidFill>
                <a:latin typeface="Arial"/>
                <a:cs typeface="Arial"/>
              </a:rPr>
              <a:t>19</a:t>
            </a:r>
            <a:r>
              <a:rPr lang="en-US" sz="2200" dirty="0">
                <a:latin typeface="Arial"/>
                <a:cs typeface="Arial"/>
              </a:rPr>
              <a:t>) </a:t>
            </a:r>
            <a:r>
              <a:rPr lang="en-US" sz="2200" dirty="0" smtClean="0">
                <a:latin typeface="Arial"/>
                <a:cs typeface="Arial"/>
                <a:hlinkClick r:id="rId5"/>
              </a:rPr>
              <a:t>[Click here]</a:t>
            </a:r>
            <a:endParaRPr lang="en-US" sz="2200" dirty="0" smtClean="0">
              <a:latin typeface="Arial"/>
              <a:cs typeface="Arial"/>
            </a:endParaRPr>
          </a:p>
          <a:p>
            <a:pPr marL="893826" lvl="2" indent="-342900">
              <a:spcBef>
                <a:spcPts val="400"/>
              </a:spcBef>
              <a:buFont typeface="Wingdings" charset="2"/>
              <a:buChar char="Ø"/>
            </a:pPr>
            <a:r>
              <a:rPr lang="en-US" sz="2200" dirty="0" smtClean="0">
                <a:latin typeface="Arial"/>
                <a:cs typeface="Arial"/>
              </a:rPr>
              <a:t>GFSv16 </a:t>
            </a:r>
            <a:r>
              <a:rPr lang="en-US" sz="2200" dirty="0">
                <a:latin typeface="Arial"/>
                <a:cs typeface="Arial"/>
              </a:rPr>
              <a:t>Retrospective Stream </a:t>
            </a:r>
            <a:r>
              <a:rPr lang="en-US" sz="2200" dirty="0" smtClean="0">
                <a:latin typeface="Arial"/>
                <a:cs typeface="Arial"/>
              </a:rPr>
              <a:t>3 (</a:t>
            </a:r>
            <a:r>
              <a:rPr lang="en-US" sz="2200" dirty="0" smtClean="0">
                <a:solidFill>
                  <a:srgbClr val="FF0000"/>
                </a:solidFill>
                <a:latin typeface="Arial"/>
                <a:cs typeface="Arial"/>
              </a:rPr>
              <a:t>12/</a:t>
            </a:r>
            <a:r>
              <a:rPr lang="en-US" sz="2200" dirty="0">
                <a:solidFill>
                  <a:srgbClr val="FF0000"/>
                </a:solidFill>
                <a:latin typeface="Arial"/>
                <a:cs typeface="Arial"/>
              </a:rPr>
              <a:t>1/19</a:t>
            </a:r>
            <a:r>
              <a:rPr lang="mr-IN" sz="2200" dirty="0" smtClean="0">
                <a:solidFill>
                  <a:srgbClr val="FF0000"/>
                </a:solidFill>
                <a:latin typeface="Arial"/>
                <a:cs typeface="Arial"/>
              </a:rPr>
              <a:t>–</a:t>
            </a:r>
            <a:r>
              <a:rPr lang="en-US" sz="2200" dirty="0">
                <a:solidFill>
                  <a:srgbClr val="FF0000"/>
                </a:solidFill>
                <a:latin typeface="Arial"/>
                <a:cs typeface="Arial"/>
              </a:rPr>
              <a:t>5</a:t>
            </a:r>
            <a:r>
              <a:rPr lang="en-US" sz="2200" dirty="0" smtClean="0">
                <a:solidFill>
                  <a:srgbClr val="FF0000"/>
                </a:solidFill>
                <a:latin typeface="Arial"/>
                <a:cs typeface="Arial"/>
              </a:rPr>
              <a:t>/18/</a:t>
            </a:r>
            <a:r>
              <a:rPr lang="en-US" sz="2200" dirty="0">
                <a:solidFill>
                  <a:srgbClr val="FF0000"/>
                </a:solidFill>
                <a:latin typeface="Arial"/>
                <a:cs typeface="Arial"/>
              </a:rPr>
              <a:t>19</a:t>
            </a:r>
            <a:r>
              <a:rPr lang="en-US" sz="2200" dirty="0">
                <a:latin typeface="Arial"/>
                <a:cs typeface="Arial"/>
              </a:rPr>
              <a:t>) </a:t>
            </a:r>
            <a:r>
              <a:rPr lang="en-US" sz="2200" dirty="0" smtClean="0">
                <a:latin typeface="Arial"/>
                <a:cs typeface="Arial"/>
                <a:hlinkClick r:id="rId6"/>
              </a:rPr>
              <a:t>[Click </a:t>
            </a:r>
            <a:r>
              <a:rPr lang="en-US" sz="2200" dirty="0">
                <a:latin typeface="Arial"/>
                <a:cs typeface="Arial"/>
                <a:hlinkClick r:id="rId6"/>
              </a:rPr>
              <a:t>here</a:t>
            </a:r>
            <a:r>
              <a:rPr lang="en-US" sz="2200" dirty="0" smtClean="0">
                <a:latin typeface="Arial"/>
                <a:cs typeface="Arial"/>
                <a:hlinkClick r:id="rId6"/>
              </a:rPr>
              <a:t>]</a:t>
            </a:r>
            <a:endParaRPr lang="en-US" sz="2200" dirty="0" smtClean="0">
              <a:latin typeface="Arial"/>
              <a:cs typeface="Arial"/>
            </a:endParaRPr>
          </a:p>
          <a:p>
            <a:pPr marL="893826" lvl="2" indent="-342900">
              <a:spcBef>
                <a:spcPts val="400"/>
              </a:spcBef>
              <a:buFont typeface="Wingdings" charset="2"/>
              <a:buChar char="Ø"/>
            </a:pPr>
            <a:r>
              <a:rPr lang="en-US" sz="2200" dirty="0">
                <a:latin typeface="Arial"/>
                <a:cs typeface="Arial"/>
              </a:rPr>
              <a:t>GFSv16 </a:t>
            </a:r>
            <a:r>
              <a:rPr lang="en-US" sz="2200" dirty="0" smtClean="0">
                <a:latin typeface="Arial"/>
                <a:cs typeface="Arial"/>
              </a:rPr>
              <a:t>Real-time Stream (</a:t>
            </a:r>
            <a:r>
              <a:rPr lang="en-US" sz="2200" dirty="0" smtClean="0">
                <a:solidFill>
                  <a:srgbClr val="FF0000"/>
                </a:solidFill>
                <a:latin typeface="Arial"/>
                <a:cs typeface="Arial"/>
              </a:rPr>
              <a:t>5/19/19</a:t>
            </a:r>
            <a:r>
              <a:rPr lang="mr-IN" sz="2200" dirty="0" smtClean="0">
                <a:solidFill>
                  <a:srgbClr val="FF0000"/>
                </a:solidFill>
                <a:latin typeface="Arial"/>
                <a:cs typeface="Arial"/>
              </a:rPr>
              <a:t>–</a:t>
            </a:r>
            <a:r>
              <a:rPr lang="en-US" sz="2200" dirty="0" smtClean="0">
                <a:solidFill>
                  <a:srgbClr val="FF0000"/>
                </a:solidFill>
                <a:latin typeface="Arial"/>
                <a:cs typeface="Arial"/>
              </a:rPr>
              <a:t>present</a:t>
            </a:r>
            <a:r>
              <a:rPr lang="en-US" sz="2200" dirty="0" smtClean="0">
                <a:latin typeface="Arial"/>
                <a:cs typeface="Arial"/>
              </a:rPr>
              <a:t>) </a:t>
            </a:r>
            <a:r>
              <a:rPr lang="en-US" sz="2200" dirty="0" smtClean="0">
                <a:latin typeface="Arial"/>
                <a:cs typeface="Arial"/>
                <a:hlinkClick r:id="rId7"/>
              </a:rPr>
              <a:t>[Click </a:t>
            </a:r>
            <a:r>
              <a:rPr lang="en-US" sz="2200" dirty="0">
                <a:latin typeface="Arial"/>
                <a:cs typeface="Arial"/>
                <a:hlinkClick r:id="rId7"/>
              </a:rPr>
              <a:t>here</a:t>
            </a:r>
            <a:r>
              <a:rPr lang="en-US" sz="2200" dirty="0" smtClean="0">
                <a:latin typeface="Arial"/>
                <a:cs typeface="Arial"/>
                <a:hlinkClick r:id="rId7"/>
              </a:rPr>
              <a:t>]</a:t>
            </a:r>
            <a:endParaRPr lang="en-US" sz="2200" dirty="0">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Statistics</a:t>
            </a:r>
            <a:endParaRPr lang="en-US" sz="2600" b="1" dirty="0">
              <a:solidFill>
                <a:schemeClr val="bg1"/>
              </a:solidFill>
              <a:latin typeface="Arial"/>
              <a:cs typeface="Arial"/>
            </a:endParaRPr>
          </a:p>
        </p:txBody>
      </p:sp>
      <p:sp>
        <p:nvSpPr>
          <p:cNvPr id="16" name="Rectangle 15"/>
          <p:cNvSpPr/>
          <p:nvPr/>
        </p:nvSpPr>
        <p:spPr>
          <a:xfrm>
            <a:off x="13586" y="1102844"/>
            <a:ext cx="9156633" cy="769441"/>
          </a:xfrm>
          <a:prstGeom prst="rect">
            <a:avLst/>
          </a:prstGeom>
        </p:spPr>
        <p:txBody>
          <a:bodyPr wrap="square">
            <a:spAutoFit/>
          </a:bodyPr>
          <a:lstStyle/>
          <a:p>
            <a:pPr marL="285750" lvl="1" indent="-192024">
              <a:spcBef>
                <a:spcPts val="400"/>
              </a:spcBef>
              <a:buFont typeface="Arial"/>
              <a:buChar char="•"/>
            </a:pPr>
            <a:r>
              <a:rPr lang="en-US" sz="2200" dirty="0" smtClean="0">
                <a:latin typeface="Arial"/>
                <a:cs typeface="Arial"/>
              </a:rPr>
              <a:t>GFSv16 evaluation statistics will be generated for a variety of streams, which are ru</a:t>
            </a:r>
            <a:r>
              <a:rPr lang="en-US" sz="2200" dirty="0" smtClean="0">
                <a:latin typeface="Arial"/>
                <a:cs typeface="Arial"/>
              </a:rPr>
              <a:t>n in parallel across multiple supercomputers</a:t>
            </a:r>
            <a:endParaRPr lang="en-US" sz="2200" dirty="0" smtClean="0">
              <a:latin typeface="Arial"/>
              <a:cs typeface="Arial"/>
            </a:endParaRPr>
          </a:p>
        </p:txBody>
      </p:sp>
    </p:spTree>
    <p:extLst>
      <p:ext uri="{BB962C8B-B14F-4D97-AF65-F5344CB8AC3E}">
        <p14:creationId xmlns:p14="http://schemas.microsoft.com/office/powerpoint/2010/main" val="3141336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6" name="Rectangle 15"/>
          <p:cNvSpPr/>
          <p:nvPr/>
        </p:nvSpPr>
        <p:spPr>
          <a:xfrm>
            <a:off x="13586" y="1102844"/>
            <a:ext cx="9156633" cy="430887"/>
          </a:xfrm>
          <a:prstGeom prst="rect">
            <a:avLst/>
          </a:prstGeom>
        </p:spPr>
        <p:txBody>
          <a:bodyPr wrap="square">
            <a:spAutoFit/>
          </a:bodyPr>
          <a:lstStyle/>
          <a:p>
            <a:pPr marL="285750" lvl="1" indent="-192024">
              <a:spcBef>
                <a:spcPts val="400"/>
              </a:spcBef>
              <a:buFont typeface="Arial"/>
              <a:buChar char="•"/>
            </a:pPr>
            <a:r>
              <a:rPr lang="en-US" sz="2200" dirty="0" smtClean="0">
                <a:latin typeface="Arial"/>
                <a:cs typeface="Arial"/>
              </a:rPr>
              <a:t>GFSv16 evaluation statistics will be generated using MET/</a:t>
            </a:r>
            <a:r>
              <a:rPr lang="en-US" sz="2200" dirty="0" err="1" smtClean="0">
                <a:latin typeface="Arial"/>
                <a:cs typeface="Arial"/>
              </a:rPr>
              <a:t>METplus</a:t>
            </a:r>
            <a:r>
              <a:rPr lang="en-US" sz="2200" dirty="0" smtClean="0">
                <a:latin typeface="Arial"/>
                <a:cs typeface="Arial"/>
              </a:rPr>
              <a:t>:</a:t>
            </a:r>
          </a:p>
        </p:txBody>
      </p:sp>
      <p:pic>
        <p:nvPicPr>
          <p:cNvPr id="2" name="Picture 1" descr="acc_valid00Z_HGT_P500_fhr120_G002NH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429" y="1618928"/>
            <a:ext cx="7049143" cy="3524572"/>
          </a:xfrm>
          <a:prstGeom prst="rect">
            <a:avLst/>
          </a:prstGeom>
        </p:spPr>
      </p:pic>
      <p:sp>
        <p:nvSpPr>
          <p:cNvPr id="14" name="TextBox 13"/>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Statistics</a:t>
            </a:r>
            <a:endParaRPr lang="en-US" sz="2600" b="1" dirty="0">
              <a:solidFill>
                <a:schemeClr val="bg1"/>
              </a:solidFill>
              <a:latin typeface="Arial"/>
              <a:cs typeface="Arial"/>
            </a:endParaRPr>
          </a:p>
        </p:txBody>
      </p:sp>
      <p:sp>
        <p:nvSpPr>
          <p:cNvPr id="3" name="Oval 2"/>
          <p:cNvSpPr/>
          <p:nvPr/>
        </p:nvSpPr>
        <p:spPr>
          <a:xfrm>
            <a:off x="6420556" y="4261556"/>
            <a:ext cx="1368777" cy="310444"/>
          </a:xfrm>
          <a:prstGeom prst="ellipse">
            <a:avLst/>
          </a:prstGeom>
          <a:noFill/>
          <a:ln w="28575" cmpd="sng">
            <a:solidFill>
              <a:srgbClr val="6C00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591734" y="4258734"/>
            <a:ext cx="1368777" cy="310444"/>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70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Case Studies (</a:t>
            </a:r>
            <a:r>
              <a:rPr lang="en-US" sz="2600" b="1" i="1" dirty="0" smtClean="0">
                <a:solidFill>
                  <a:schemeClr val="bg1"/>
                </a:solidFill>
                <a:latin typeface="Arial"/>
                <a:cs typeface="Arial"/>
              </a:rPr>
              <a:t>N</a:t>
            </a:r>
            <a:r>
              <a:rPr lang="en-US" sz="2600" b="1" dirty="0" smtClean="0">
                <a:solidFill>
                  <a:schemeClr val="bg1"/>
                </a:solidFill>
                <a:latin typeface="Arial"/>
                <a:cs typeface="Arial"/>
              </a:rPr>
              <a:t> = 50)</a:t>
            </a:r>
            <a:endParaRPr lang="en-US" sz="2600" b="1" dirty="0">
              <a:solidFill>
                <a:schemeClr val="bg1"/>
              </a:solidFill>
              <a:latin typeface="Arial"/>
              <a:cs typeface="Arial"/>
            </a:endParaRPr>
          </a:p>
        </p:txBody>
      </p:sp>
      <p:sp>
        <p:nvSpPr>
          <p:cNvPr id="2" name="TextBox 1"/>
          <p:cNvSpPr txBox="1"/>
          <p:nvPr/>
        </p:nvSpPr>
        <p:spPr>
          <a:xfrm>
            <a:off x="2257778" y="1613454"/>
            <a:ext cx="2116668" cy="2446824"/>
          </a:xfrm>
          <a:prstGeom prst="rect">
            <a:avLst/>
          </a:prstGeom>
          <a:noFill/>
        </p:spPr>
        <p:txBody>
          <a:bodyPr wrap="square" numCol="1" rtlCol="0">
            <a:spAutoFit/>
          </a:bodyPr>
          <a:lstStyle/>
          <a:p>
            <a:pPr algn="ctr"/>
            <a:r>
              <a:rPr lang="en-US" sz="1700" b="1" dirty="0" smtClean="0">
                <a:latin typeface="Arial"/>
                <a:cs typeface="Arial"/>
              </a:rPr>
              <a:t>East Pacific</a:t>
            </a:r>
          </a:p>
          <a:p>
            <a:pPr algn="ctr"/>
            <a:r>
              <a:rPr lang="en-US" sz="1700" dirty="0" smtClean="0">
                <a:latin typeface="Arial"/>
                <a:cs typeface="Arial"/>
              </a:rPr>
              <a:t>Barbara (2019)</a:t>
            </a:r>
            <a:br>
              <a:rPr lang="en-US" sz="1700" dirty="0" smtClean="0">
                <a:latin typeface="Arial"/>
                <a:cs typeface="Arial"/>
              </a:rPr>
            </a:br>
            <a:r>
              <a:rPr lang="en-US" sz="1700" dirty="0" smtClean="0">
                <a:latin typeface="Arial"/>
                <a:cs typeface="Arial"/>
              </a:rPr>
              <a:t>Erick/Flossie (2019)</a:t>
            </a:r>
          </a:p>
          <a:p>
            <a:pPr algn="ctr"/>
            <a:r>
              <a:rPr lang="en-US" sz="1700" dirty="0" smtClean="0">
                <a:latin typeface="Arial"/>
                <a:cs typeface="Arial"/>
              </a:rPr>
              <a:t>Juliette (2019)</a:t>
            </a:r>
          </a:p>
          <a:p>
            <a:pPr algn="ctr"/>
            <a:r>
              <a:rPr lang="en-US" sz="1700" dirty="0" err="1" smtClean="0">
                <a:latin typeface="Arial"/>
                <a:cs typeface="Arial"/>
              </a:rPr>
              <a:t>Kiko</a:t>
            </a:r>
            <a:r>
              <a:rPr lang="en-US" sz="1700" dirty="0" smtClean="0">
                <a:latin typeface="Arial"/>
                <a:cs typeface="Arial"/>
              </a:rPr>
              <a:t> (2019)</a:t>
            </a:r>
          </a:p>
          <a:p>
            <a:pPr algn="ctr"/>
            <a:r>
              <a:rPr lang="en-US" sz="1700" dirty="0" smtClean="0">
                <a:latin typeface="Arial"/>
                <a:cs typeface="Arial"/>
              </a:rPr>
              <a:t>Lorena (2019)</a:t>
            </a:r>
          </a:p>
          <a:p>
            <a:pPr algn="ctr"/>
            <a:endParaRPr lang="en-US" sz="1700" dirty="0">
              <a:latin typeface="Arial"/>
              <a:cs typeface="Arial"/>
            </a:endParaRPr>
          </a:p>
          <a:p>
            <a:pPr algn="ctr"/>
            <a:r>
              <a:rPr lang="en-US" sz="1700" b="1" dirty="0" smtClean="0">
                <a:latin typeface="Arial"/>
                <a:cs typeface="Arial"/>
              </a:rPr>
              <a:t>South Pacific</a:t>
            </a:r>
          </a:p>
          <a:p>
            <a:pPr algn="ctr"/>
            <a:r>
              <a:rPr lang="en-US" sz="1700" dirty="0" err="1" smtClean="0">
                <a:latin typeface="Arial"/>
                <a:cs typeface="Arial"/>
              </a:rPr>
              <a:t>Sarai</a:t>
            </a:r>
            <a:r>
              <a:rPr lang="en-US" sz="1700" dirty="0">
                <a:latin typeface="Arial"/>
                <a:cs typeface="Arial"/>
              </a:rPr>
              <a:t> </a:t>
            </a:r>
            <a:r>
              <a:rPr lang="en-US" sz="1700" dirty="0" smtClean="0">
                <a:latin typeface="Arial"/>
                <a:cs typeface="Arial"/>
              </a:rPr>
              <a:t>(2019)</a:t>
            </a:r>
            <a:endParaRPr lang="en-US" sz="1700" dirty="0">
              <a:latin typeface="Arial"/>
              <a:cs typeface="Arial"/>
            </a:endParaRPr>
          </a:p>
        </p:txBody>
      </p:sp>
      <p:sp>
        <p:nvSpPr>
          <p:cNvPr id="14" name="TextBox 13"/>
          <p:cNvSpPr txBox="1"/>
          <p:nvPr/>
        </p:nvSpPr>
        <p:spPr>
          <a:xfrm>
            <a:off x="538966" y="1088897"/>
            <a:ext cx="3576366" cy="477054"/>
          </a:xfrm>
          <a:prstGeom prst="rect">
            <a:avLst/>
          </a:prstGeom>
          <a:solidFill>
            <a:schemeClr val="bg1">
              <a:lumMod val="85000"/>
            </a:schemeClr>
          </a:solidFill>
          <a:ln>
            <a:solidFill>
              <a:schemeClr val="tx1"/>
            </a:solidFill>
          </a:ln>
        </p:spPr>
        <p:txBody>
          <a:bodyPr wrap="square" rtlCol="0">
            <a:spAutoFit/>
          </a:bodyPr>
          <a:lstStyle/>
          <a:p>
            <a:pPr algn="ctr"/>
            <a:r>
              <a:rPr lang="en-US" sz="2400" b="1" dirty="0" smtClean="0">
                <a:latin typeface="Arial"/>
                <a:cs typeface="Arial"/>
              </a:rPr>
              <a:t>Tropical Cyclones</a:t>
            </a:r>
            <a:endParaRPr lang="en-US" sz="2400" dirty="0" smtClean="0">
              <a:latin typeface="Arial"/>
              <a:cs typeface="Arial"/>
            </a:endParaRPr>
          </a:p>
        </p:txBody>
      </p:sp>
      <p:sp>
        <p:nvSpPr>
          <p:cNvPr id="16" name="TextBox 15"/>
          <p:cNvSpPr txBox="1"/>
          <p:nvPr/>
        </p:nvSpPr>
        <p:spPr>
          <a:xfrm>
            <a:off x="134698" y="1613454"/>
            <a:ext cx="2295235" cy="3754874"/>
          </a:xfrm>
          <a:prstGeom prst="rect">
            <a:avLst/>
          </a:prstGeom>
          <a:noFill/>
        </p:spPr>
        <p:txBody>
          <a:bodyPr wrap="square" numCol="1" rtlCol="0">
            <a:spAutoFit/>
          </a:bodyPr>
          <a:lstStyle/>
          <a:p>
            <a:pPr algn="ctr"/>
            <a:r>
              <a:rPr lang="en-US" sz="1700" b="1" dirty="0" smtClean="0">
                <a:latin typeface="Arial"/>
                <a:cs typeface="Arial"/>
              </a:rPr>
              <a:t>North Atlantic</a:t>
            </a:r>
          </a:p>
          <a:p>
            <a:pPr algn="ctr"/>
            <a:r>
              <a:rPr lang="en-US" sz="1700" dirty="0" smtClean="0">
                <a:latin typeface="Arial"/>
                <a:cs typeface="Arial"/>
              </a:rPr>
              <a:t>Florence (2018)</a:t>
            </a:r>
            <a:br>
              <a:rPr lang="en-US" sz="1700" dirty="0" smtClean="0">
                <a:latin typeface="Arial"/>
                <a:cs typeface="Arial"/>
              </a:rPr>
            </a:br>
            <a:r>
              <a:rPr lang="en-US" sz="1700" dirty="0" smtClean="0">
                <a:latin typeface="Arial"/>
                <a:cs typeface="Arial"/>
              </a:rPr>
              <a:t>Michael (2018)</a:t>
            </a:r>
          </a:p>
          <a:p>
            <a:pPr algn="ctr"/>
            <a:r>
              <a:rPr lang="en-US" sz="1700" dirty="0" smtClean="0">
                <a:latin typeface="Arial"/>
                <a:cs typeface="Arial"/>
              </a:rPr>
              <a:t>Barry (2019)</a:t>
            </a:r>
          </a:p>
          <a:p>
            <a:pPr algn="ctr"/>
            <a:r>
              <a:rPr lang="en-US" sz="1700" dirty="0" smtClean="0">
                <a:latin typeface="Arial"/>
                <a:cs typeface="Arial"/>
              </a:rPr>
              <a:t>Dorian (2019)</a:t>
            </a:r>
          </a:p>
          <a:p>
            <a:pPr algn="ctr"/>
            <a:r>
              <a:rPr lang="en-US" sz="1700" dirty="0" err="1" smtClean="0">
                <a:latin typeface="Arial"/>
                <a:cs typeface="Arial"/>
              </a:rPr>
              <a:t>Humberto</a:t>
            </a:r>
            <a:r>
              <a:rPr lang="en-US" sz="1700" dirty="0" smtClean="0">
                <a:latin typeface="Arial"/>
                <a:cs typeface="Arial"/>
              </a:rPr>
              <a:t> (2019)</a:t>
            </a:r>
          </a:p>
          <a:p>
            <a:pPr algn="ctr"/>
            <a:r>
              <a:rPr lang="en-US" sz="1700" dirty="0" smtClean="0">
                <a:latin typeface="Arial"/>
                <a:cs typeface="Arial"/>
              </a:rPr>
              <a:t>Imelda (2019)</a:t>
            </a:r>
          </a:p>
          <a:p>
            <a:pPr algn="ctr"/>
            <a:r>
              <a:rPr lang="en-US" sz="1700" dirty="0" smtClean="0">
                <a:latin typeface="Arial"/>
                <a:cs typeface="Arial"/>
              </a:rPr>
              <a:t>Karen (2019)</a:t>
            </a:r>
          </a:p>
          <a:p>
            <a:pPr algn="ctr"/>
            <a:r>
              <a:rPr lang="en-US" sz="1700" dirty="0" smtClean="0">
                <a:latin typeface="Arial"/>
                <a:cs typeface="Arial"/>
              </a:rPr>
              <a:t>Lorenzo (2019)</a:t>
            </a:r>
            <a:br>
              <a:rPr lang="en-US" sz="1700" dirty="0" smtClean="0">
                <a:latin typeface="Arial"/>
                <a:cs typeface="Arial"/>
              </a:rPr>
            </a:br>
            <a:r>
              <a:rPr lang="en-US" sz="1700" dirty="0" smtClean="0">
                <a:latin typeface="Arial"/>
                <a:cs typeface="Arial"/>
              </a:rPr>
              <a:t>Nestor (2019)</a:t>
            </a:r>
          </a:p>
          <a:p>
            <a:pPr algn="ctr"/>
            <a:r>
              <a:rPr lang="en-US" sz="1700" dirty="0" smtClean="0">
                <a:latin typeface="Arial"/>
                <a:cs typeface="Arial"/>
              </a:rPr>
              <a:t>Olga (2019)</a:t>
            </a:r>
          </a:p>
          <a:p>
            <a:pPr algn="ctr"/>
            <a:r>
              <a:rPr lang="en-US" sz="1700" dirty="0" smtClean="0">
                <a:latin typeface="Arial"/>
                <a:cs typeface="Arial"/>
              </a:rPr>
              <a:t>Arthur (2020)</a:t>
            </a:r>
            <a:endParaRPr lang="en-US" sz="1700" dirty="0">
              <a:latin typeface="Arial"/>
              <a:cs typeface="Arial"/>
            </a:endParaRPr>
          </a:p>
          <a:p>
            <a:pPr algn="ctr"/>
            <a:endParaRPr lang="en-US" sz="1700" dirty="0" smtClean="0">
              <a:latin typeface="Arial"/>
              <a:cs typeface="Arial"/>
            </a:endParaRPr>
          </a:p>
          <a:p>
            <a:pPr algn="ctr"/>
            <a:endParaRPr lang="en-US" sz="1700" dirty="0">
              <a:latin typeface="Arial"/>
              <a:cs typeface="Arial"/>
            </a:endParaRPr>
          </a:p>
        </p:txBody>
      </p:sp>
      <p:sp>
        <p:nvSpPr>
          <p:cNvPr id="17" name="TextBox 16"/>
          <p:cNvSpPr txBox="1"/>
          <p:nvPr/>
        </p:nvSpPr>
        <p:spPr>
          <a:xfrm>
            <a:off x="5023477" y="1088897"/>
            <a:ext cx="3576366" cy="477054"/>
          </a:xfrm>
          <a:prstGeom prst="rect">
            <a:avLst/>
          </a:prstGeom>
          <a:solidFill>
            <a:schemeClr val="bg1">
              <a:lumMod val="85000"/>
            </a:schemeClr>
          </a:solidFill>
          <a:ln>
            <a:solidFill>
              <a:schemeClr val="tx1"/>
            </a:solidFill>
          </a:ln>
        </p:spPr>
        <p:txBody>
          <a:bodyPr wrap="square" rtlCol="0">
            <a:spAutoFit/>
          </a:bodyPr>
          <a:lstStyle/>
          <a:p>
            <a:pPr algn="ctr"/>
            <a:r>
              <a:rPr lang="en-US" sz="2400" b="1" dirty="0" smtClean="0">
                <a:latin typeface="Arial"/>
                <a:cs typeface="Arial"/>
              </a:rPr>
              <a:t>Winter Storms</a:t>
            </a:r>
            <a:endParaRPr lang="en-US" sz="2400" dirty="0" smtClean="0">
              <a:latin typeface="Arial"/>
              <a:cs typeface="Arial"/>
            </a:endParaRPr>
          </a:p>
        </p:txBody>
      </p:sp>
      <p:sp>
        <p:nvSpPr>
          <p:cNvPr id="18" name="TextBox 17"/>
          <p:cNvSpPr txBox="1"/>
          <p:nvPr/>
        </p:nvSpPr>
        <p:spPr>
          <a:xfrm>
            <a:off x="4572000" y="1613454"/>
            <a:ext cx="4374444" cy="3754874"/>
          </a:xfrm>
          <a:prstGeom prst="rect">
            <a:avLst/>
          </a:prstGeom>
          <a:noFill/>
        </p:spPr>
        <p:txBody>
          <a:bodyPr wrap="square" numCol="1" rtlCol="0">
            <a:spAutoFit/>
          </a:bodyPr>
          <a:lstStyle/>
          <a:p>
            <a:pPr algn="ctr"/>
            <a:r>
              <a:rPr lang="en-US" sz="1700" dirty="0">
                <a:latin typeface="Arial"/>
                <a:cs typeface="Arial"/>
              </a:rPr>
              <a:t>Northern U.S. October Snow (Oct 2019</a:t>
            </a:r>
            <a:r>
              <a:rPr lang="en-US" sz="1700" dirty="0" smtClean="0">
                <a:latin typeface="Arial"/>
                <a:cs typeface="Arial"/>
              </a:rPr>
              <a:t>)</a:t>
            </a:r>
          </a:p>
          <a:p>
            <a:pPr algn="ctr"/>
            <a:r>
              <a:rPr lang="en-US" sz="1700" dirty="0" smtClean="0">
                <a:latin typeface="Arial"/>
                <a:cs typeface="Arial"/>
              </a:rPr>
              <a:t>Alaska Snow Storm (Nov 2019)</a:t>
            </a:r>
          </a:p>
          <a:p>
            <a:pPr algn="ctr"/>
            <a:r>
              <a:rPr lang="en-US" sz="1700" dirty="0" smtClean="0">
                <a:latin typeface="Arial"/>
                <a:cs typeface="Arial"/>
              </a:rPr>
              <a:t>West Coast Bomb Cyclone (Nov 2019)</a:t>
            </a:r>
          </a:p>
          <a:p>
            <a:pPr algn="ctr"/>
            <a:r>
              <a:rPr lang="en-US" sz="1700" dirty="0" smtClean="0">
                <a:latin typeface="Arial"/>
                <a:cs typeface="Arial"/>
              </a:rPr>
              <a:t>Chicago Thanksgiving Travel (Nov 2019)</a:t>
            </a:r>
          </a:p>
          <a:p>
            <a:pPr algn="ctr"/>
            <a:r>
              <a:rPr lang="en-US" sz="1700" dirty="0" smtClean="0">
                <a:latin typeface="Arial"/>
                <a:cs typeface="Arial"/>
              </a:rPr>
              <a:t>Eastern N. American Bomb (Dec 2019)</a:t>
            </a:r>
          </a:p>
          <a:p>
            <a:pPr algn="ctr"/>
            <a:r>
              <a:rPr lang="en-US" sz="1700" dirty="0" smtClean="0">
                <a:latin typeface="Arial"/>
                <a:cs typeface="Arial"/>
              </a:rPr>
              <a:t>NY Ice Storm (Dec 2019)</a:t>
            </a:r>
          </a:p>
          <a:p>
            <a:pPr algn="ctr"/>
            <a:r>
              <a:rPr lang="en-US" sz="1700" dirty="0" smtClean="0">
                <a:latin typeface="Arial"/>
                <a:cs typeface="Arial"/>
              </a:rPr>
              <a:t>Alaska New Year Storm (Jan 2019)</a:t>
            </a:r>
          </a:p>
          <a:p>
            <a:pPr algn="ctr"/>
            <a:r>
              <a:rPr lang="en-US" sz="1700" dirty="0" smtClean="0">
                <a:latin typeface="Arial"/>
                <a:cs typeface="Arial"/>
              </a:rPr>
              <a:t>Pacific Northwest Windstorm (Jan 2019)</a:t>
            </a:r>
          </a:p>
          <a:p>
            <a:pPr algn="ctr"/>
            <a:r>
              <a:rPr lang="en-US" sz="1700" dirty="0" smtClean="0">
                <a:latin typeface="Arial"/>
                <a:cs typeface="Arial"/>
              </a:rPr>
              <a:t>Nova Scotia Cyclone (Jan 2020)</a:t>
            </a:r>
          </a:p>
          <a:p>
            <a:pPr algn="ctr"/>
            <a:r>
              <a:rPr lang="en-US" sz="1700" dirty="0" smtClean="0">
                <a:latin typeface="Arial"/>
                <a:cs typeface="Arial"/>
              </a:rPr>
              <a:t>Mid-West </a:t>
            </a:r>
            <a:r>
              <a:rPr lang="en-US" sz="1700" dirty="0" err="1" smtClean="0">
                <a:latin typeface="Arial"/>
                <a:cs typeface="Arial"/>
              </a:rPr>
              <a:t>ptype</a:t>
            </a:r>
            <a:r>
              <a:rPr lang="en-US" sz="1700" dirty="0" smtClean="0">
                <a:latin typeface="Arial"/>
                <a:cs typeface="Arial"/>
              </a:rPr>
              <a:t> Issues (Jan 2020)</a:t>
            </a:r>
          </a:p>
          <a:p>
            <a:pPr algn="ctr"/>
            <a:r>
              <a:rPr lang="en-US" sz="1700" dirty="0" smtClean="0">
                <a:latin typeface="Arial"/>
                <a:cs typeface="Arial"/>
              </a:rPr>
              <a:t>Alaskan Cyclone (Jan 2020)</a:t>
            </a:r>
          </a:p>
          <a:p>
            <a:pPr algn="ctr"/>
            <a:endParaRPr lang="en-US" sz="1700" dirty="0">
              <a:latin typeface="Arial"/>
              <a:cs typeface="Arial"/>
            </a:endParaRPr>
          </a:p>
          <a:p>
            <a:pPr algn="ctr"/>
            <a:endParaRPr lang="en-US" sz="1700" dirty="0" smtClean="0">
              <a:latin typeface="Arial"/>
              <a:cs typeface="Arial"/>
            </a:endParaRPr>
          </a:p>
          <a:p>
            <a:pPr algn="ctr"/>
            <a:endParaRPr lang="en-US" sz="1700" dirty="0">
              <a:latin typeface="Arial"/>
              <a:cs typeface="Arial"/>
            </a:endParaRPr>
          </a:p>
        </p:txBody>
      </p:sp>
    </p:spTree>
    <p:extLst>
      <p:ext uri="{BB962C8B-B14F-4D97-AF65-F5344CB8AC3E}">
        <p14:creationId xmlns:p14="http://schemas.microsoft.com/office/powerpoint/2010/main" val="15499468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a:t>
            </a:r>
            <a:r>
              <a:rPr lang="en-US" sz="2600" b="1" dirty="0">
                <a:solidFill>
                  <a:schemeClr val="bg1"/>
                </a:solidFill>
                <a:latin typeface="Arial"/>
                <a:cs typeface="Arial"/>
              </a:rPr>
              <a:t>: Case Studies (</a:t>
            </a:r>
            <a:r>
              <a:rPr lang="en-US" sz="2600" b="1" i="1" dirty="0">
                <a:solidFill>
                  <a:schemeClr val="bg1"/>
                </a:solidFill>
                <a:latin typeface="Arial"/>
                <a:cs typeface="Arial"/>
              </a:rPr>
              <a:t>N</a:t>
            </a:r>
            <a:r>
              <a:rPr lang="en-US" sz="2600" b="1" dirty="0">
                <a:solidFill>
                  <a:schemeClr val="bg1"/>
                </a:solidFill>
                <a:latin typeface="Arial"/>
                <a:cs typeface="Arial"/>
              </a:rPr>
              <a:t> = </a:t>
            </a:r>
            <a:r>
              <a:rPr lang="en-US" sz="2600" b="1" dirty="0" smtClean="0">
                <a:solidFill>
                  <a:schemeClr val="bg1"/>
                </a:solidFill>
                <a:latin typeface="Arial"/>
                <a:cs typeface="Arial"/>
              </a:rPr>
              <a:t>50)</a:t>
            </a:r>
            <a:endParaRPr lang="en-US" sz="2600" b="1" dirty="0">
              <a:solidFill>
                <a:schemeClr val="bg1"/>
              </a:solidFill>
              <a:latin typeface="Arial"/>
              <a:cs typeface="Arial"/>
            </a:endParaRPr>
          </a:p>
        </p:txBody>
      </p:sp>
      <p:sp>
        <p:nvSpPr>
          <p:cNvPr id="14" name="TextBox 13"/>
          <p:cNvSpPr txBox="1"/>
          <p:nvPr/>
        </p:nvSpPr>
        <p:spPr>
          <a:xfrm>
            <a:off x="538966" y="1088897"/>
            <a:ext cx="3576366" cy="477054"/>
          </a:xfrm>
          <a:prstGeom prst="rect">
            <a:avLst/>
          </a:prstGeom>
          <a:solidFill>
            <a:schemeClr val="bg1">
              <a:lumMod val="85000"/>
            </a:schemeClr>
          </a:solidFill>
          <a:ln>
            <a:solidFill>
              <a:schemeClr val="tx1"/>
            </a:solidFill>
          </a:ln>
        </p:spPr>
        <p:txBody>
          <a:bodyPr wrap="square" rtlCol="0">
            <a:spAutoFit/>
          </a:bodyPr>
          <a:lstStyle/>
          <a:p>
            <a:pPr algn="ctr"/>
            <a:r>
              <a:rPr lang="en-US" sz="2400" b="1" dirty="0" smtClean="0">
                <a:latin typeface="Arial"/>
                <a:cs typeface="Arial"/>
              </a:rPr>
              <a:t>Severe Weather</a:t>
            </a:r>
            <a:endParaRPr lang="en-US" sz="2400" dirty="0" smtClean="0">
              <a:latin typeface="Arial"/>
              <a:cs typeface="Arial"/>
            </a:endParaRPr>
          </a:p>
        </p:txBody>
      </p:sp>
      <p:sp>
        <p:nvSpPr>
          <p:cNvPr id="17" name="TextBox 16"/>
          <p:cNvSpPr txBox="1"/>
          <p:nvPr/>
        </p:nvSpPr>
        <p:spPr>
          <a:xfrm>
            <a:off x="5023477" y="1088897"/>
            <a:ext cx="3576366" cy="477054"/>
          </a:xfrm>
          <a:prstGeom prst="rect">
            <a:avLst/>
          </a:prstGeom>
          <a:solidFill>
            <a:schemeClr val="bg1">
              <a:lumMod val="85000"/>
            </a:schemeClr>
          </a:solidFill>
          <a:ln>
            <a:solidFill>
              <a:schemeClr val="tx1"/>
            </a:solidFill>
          </a:ln>
        </p:spPr>
        <p:txBody>
          <a:bodyPr wrap="square" rtlCol="0">
            <a:spAutoFit/>
          </a:bodyPr>
          <a:lstStyle/>
          <a:p>
            <a:pPr algn="ctr"/>
            <a:r>
              <a:rPr lang="en-US" sz="2400" b="1" dirty="0" smtClean="0">
                <a:latin typeface="Arial"/>
                <a:cs typeface="Arial"/>
              </a:rPr>
              <a:t>Excessive QPF</a:t>
            </a:r>
            <a:endParaRPr lang="en-US" sz="2400" dirty="0" smtClean="0">
              <a:latin typeface="Arial"/>
              <a:cs typeface="Arial"/>
            </a:endParaRPr>
          </a:p>
        </p:txBody>
      </p:sp>
      <p:sp>
        <p:nvSpPr>
          <p:cNvPr id="18" name="TextBox 17"/>
          <p:cNvSpPr txBox="1"/>
          <p:nvPr/>
        </p:nvSpPr>
        <p:spPr>
          <a:xfrm>
            <a:off x="4364181" y="1613454"/>
            <a:ext cx="4792451" cy="2185214"/>
          </a:xfrm>
          <a:prstGeom prst="rect">
            <a:avLst/>
          </a:prstGeom>
          <a:noFill/>
        </p:spPr>
        <p:txBody>
          <a:bodyPr wrap="square" numCol="1" rtlCol="0">
            <a:spAutoFit/>
          </a:bodyPr>
          <a:lstStyle/>
          <a:p>
            <a:pPr algn="ctr"/>
            <a:r>
              <a:rPr lang="en-US" sz="1700" dirty="0">
                <a:latin typeface="Arial"/>
                <a:cs typeface="Arial"/>
              </a:rPr>
              <a:t>California Storm (May 2019</a:t>
            </a:r>
            <a:r>
              <a:rPr lang="en-US" sz="1700" dirty="0" smtClean="0">
                <a:latin typeface="Arial"/>
                <a:cs typeface="Arial"/>
              </a:rPr>
              <a:t>)</a:t>
            </a:r>
          </a:p>
          <a:p>
            <a:pPr algn="ctr"/>
            <a:r>
              <a:rPr lang="en-US" sz="1700" dirty="0" smtClean="0">
                <a:latin typeface="Arial"/>
                <a:cs typeface="Arial"/>
              </a:rPr>
              <a:t>Halloween Storm </a:t>
            </a:r>
            <a:r>
              <a:rPr lang="en-US" sz="1700" dirty="0">
                <a:latin typeface="Arial"/>
                <a:cs typeface="Arial"/>
              </a:rPr>
              <a:t>(</a:t>
            </a:r>
            <a:r>
              <a:rPr lang="en-US" sz="1700" dirty="0" smtClean="0">
                <a:latin typeface="Arial"/>
                <a:cs typeface="Arial"/>
              </a:rPr>
              <a:t>Oct/Nov </a:t>
            </a:r>
            <a:r>
              <a:rPr lang="en-US" sz="1700" dirty="0">
                <a:latin typeface="Arial"/>
                <a:cs typeface="Arial"/>
              </a:rPr>
              <a:t>2019</a:t>
            </a:r>
            <a:r>
              <a:rPr lang="en-US" sz="1700" dirty="0" smtClean="0">
                <a:latin typeface="Arial"/>
                <a:cs typeface="Arial"/>
              </a:rPr>
              <a:t>)</a:t>
            </a:r>
          </a:p>
          <a:p>
            <a:pPr algn="ctr"/>
            <a:r>
              <a:rPr lang="en-US" sz="1700" dirty="0" smtClean="0">
                <a:latin typeface="Arial"/>
                <a:cs typeface="Arial"/>
              </a:rPr>
              <a:t>Post-Thanksgiving Storm (Nov/Dec 2019)</a:t>
            </a:r>
          </a:p>
          <a:p>
            <a:pPr algn="ctr"/>
            <a:r>
              <a:rPr lang="en-US" sz="1700" dirty="0" smtClean="0">
                <a:latin typeface="Arial"/>
                <a:cs typeface="Arial"/>
              </a:rPr>
              <a:t>Northwest Atmospheric River (Jan 2020)</a:t>
            </a:r>
          </a:p>
          <a:p>
            <a:pPr algn="ctr"/>
            <a:r>
              <a:rPr lang="en-US" sz="1700" dirty="0">
                <a:latin typeface="Arial"/>
                <a:cs typeface="Arial"/>
              </a:rPr>
              <a:t>Southern U.S. QPF (Feb 2020</a:t>
            </a:r>
            <a:r>
              <a:rPr lang="en-US" sz="1700" dirty="0" smtClean="0">
                <a:latin typeface="Arial"/>
                <a:cs typeface="Arial"/>
              </a:rPr>
              <a:t>)</a:t>
            </a:r>
          </a:p>
          <a:p>
            <a:pPr algn="ctr"/>
            <a:endParaRPr lang="en-US" sz="1700" dirty="0">
              <a:latin typeface="Arial"/>
              <a:cs typeface="Arial"/>
            </a:endParaRPr>
          </a:p>
          <a:p>
            <a:pPr algn="ctr"/>
            <a:endParaRPr lang="en-US" sz="1700" dirty="0" smtClean="0">
              <a:latin typeface="Arial"/>
              <a:cs typeface="Arial"/>
            </a:endParaRPr>
          </a:p>
          <a:p>
            <a:pPr algn="ctr"/>
            <a:endParaRPr lang="en-US" sz="1700" dirty="0">
              <a:latin typeface="Arial"/>
              <a:cs typeface="Arial"/>
            </a:endParaRPr>
          </a:p>
        </p:txBody>
      </p:sp>
      <p:sp>
        <p:nvSpPr>
          <p:cNvPr id="19" name="TextBox 18"/>
          <p:cNvSpPr txBox="1"/>
          <p:nvPr/>
        </p:nvSpPr>
        <p:spPr>
          <a:xfrm>
            <a:off x="197556" y="1613454"/>
            <a:ext cx="4374444" cy="1923604"/>
          </a:xfrm>
          <a:prstGeom prst="rect">
            <a:avLst/>
          </a:prstGeom>
          <a:noFill/>
        </p:spPr>
        <p:txBody>
          <a:bodyPr wrap="square" numCol="1" rtlCol="0">
            <a:spAutoFit/>
          </a:bodyPr>
          <a:lstStyle/>
          <a:p>
            <a:pPr algn="ctr"/>
            <a:r>
              <a:rPr lang="en-US" sz="1700" dirty="0" smtClean="0">
                <a:latin typeface="Arial"/>
                <a:cs typeface="Arial"/>
              </a:rPr>
              <a:t>Mid-May Severe (May </a:t>
            </a:r>
            <a:r>
              <a:rPr lang="en-US" sz="1700" dirty="0">
                <a:latin typeface="Arial"/>
                <a:cs typeface="Arial"/>
              </a:rPr>
              <a:t>2019</a:t>
            </a:r>
            <a:r>
              <a:rPr lang="en-US" sz="1700" dirty="0" smtClean="0">
                <a:latin typeface="Arial"/>
                <a:cs typeface="Arial"/>
              </a:rPr>
              <a:t>)</a:t>
            </a:r>
          </a:p>
          <a:p>
            <a:pPr algn="ctr"/>
            <a:r>
              <a:rPr lang="en-US" sz="1700" dirty="0" smtClean="0">
                <a:latin typeface="Arial"/>
                <a:cs typeface="Arial"/>
              </a:rPr>
              <a:t>Late-May Severe (May 2019)</a:t>
            </a:r>
          </a:p>
          <a:p>
            <a:pPr algn="ctr"/>
            <a:r>
              <a:rPr lang="en-US" sz="1700" dirty="0" smtClean="0">
                <a:latin typeface="Arial"/>
                <a:cs typeface="Arial"/>
              </a:rPr>
              <a:t>Mid-Atlantic Severe (Feb 2020)</a:t>
            </a:r>
          </a:p>
          <a:p>
            <a:pPr algn="ctr"/>
            <a:r>
              <a:rPr lang="en-US" sz="1700" dirty="0" smtClean="0">
                <a:latin typeface="Arial"/>
                <a:cs typeface="Arial"/>
              </a:rPr>
              <a:t>Tennessee Tornadoes (Feb 2020)</a:t>
            </a:r>
          </a:p>
          <a:p>
            <a:pPr algn="ctr"/>
            <a:r>
              <a:rPr lang="en-US" sz="1700" dirty="0" smtClean="0">
                <a:latin typeface="Arial"/>
                <a:cs typeface="Arial"/>
              </a:rPr>
              <a:t>Easter Sunday Severe (Apr 2020)</a:t>
            </a:r>
          </a:p>
          <a:p>
            <a:pPr algn="ctr"/>
            <a:r>
              <a:rPr lang="en-US" sz="1700" dirty="0" smtClean="0">
                <a:latin typeface="Arial"/>
                <a:cs typeface="Arial"/>
              </a:rPr>
              <a:t>Southeast Severe (Apr 2020)</a:t>
            </a:r>
          </a:p>
          <a:p>
            <a:pPr algn="ctr"/>
            <a:r>
              <a:rPr lang="en-US" sz="1700" dirty="0" smtClean="0">
                <a:latin typeface="Arial"/>
                <a:cs typeface="Arial"/>
              </a:rPr>
              <a:t>Southern Plains ENH (May 2020)</a:t>
            </a:r>
          </a:p>
        </p:txBody>
      </p:sp>
      <p:sp>
        <p:nvSpPr>
          <p:cNvPr id="20" name="TextBox 19"/>
          <p:cNvSpPr txBox="1"/>
          <p:nvPr/>
        </p:nvSpPr>
        <p:spPr>
          <a:xfrm>
            <a:off x="2783817" y="3698004"/>
            <a:ext cx="3576366" cy="477054"/>
          </a:xfrm>
          <a:prstGeom prst="rect">
            <a:avLst/>
          </a:prstGeom>
          <a:solidFill>
            <a:schemeClr val="bg1">
              <a:lumMod val="85000"/>
            </a:schemeClr>
          </a:solidFill>
          <a:ln>
            <a:solidFill>
              <a:schemeClr val="tx1"/>
            </a:solidFill>
          </a:ln>
        </p:spPr>
        <p:txBody>
          <a:bodyPr wrap="square" rtlCol="0">
            <a:spAutoFit/>
          </a:bodyPr>
          <a:lstStyle/>
          <a:p>
            <a:pPr algn="ctr"/>
            <a:r>
              <a:rPr lang="en-US" sz="2400" b="1" dirty="0" smtClean="0">
                <a:latin typeface="Arial"/>
                <a:cs typeface="Arial"/>
              </a:rPr>
              <a:t>Extreme Temps</a:t>
            </a:r>
            <a:endParaRPr lang="en-US" sz="2400" dirty="0" smtClean="0">
              <a:latin typeface="Arial"/>
              <a:cs typeface="Arial"/>
            </a:endParaRPr>
          </a:p>
        </p:txBody>
      </p:sp>
      <p:sp>
        <p:nvSpPr>
          <p:cNvPr id="21" name="TextBox 20"/>
          <p:cNvSpPr txBox="1"/>
          <p:nvPr/>
        </p:nvSpPr>
        <p:spPr>
          <a:xfrm>
            <a:off x="5442" y="3921061"/>
            <a:ext cx="4374444" cy="1107996"/>
          </a:xfrm>
          <a:prstGeom prst="rect">
            <a:avLst/>
          </a:prstGeom>
          <a:noFill/>
        </p:spPr>
        <p:txBody>
          <a:bodyPr wrap="square" numCol="1" rtlCol="0">
            <a:spAutoFit/>
          </a:bodyPr>
          <a:lstStyle/>
          <a:p>
            <a:r>
              <a:rPr lang="en-US" sz="1650" dirty="0" err="1" smtClean="0">
                <a:latin typeface="Arial"/>
                <a:cs typeface="Arial"/>
              </a:rPr>
              <a:t>Mem</a:t>
            </a:r>
            <a:r>
              <a:rPr lang="en-US" sz="1650" dirty="0" smtClean="0">
                <a:latin typeface="Arial"/>
                <a:cs typeface="Arial"/>
              </a:rPr>
              <a:t>. Day Heat (May </a:t>
            </a:r>
            <a:r>
              <a:rPr lang="en-US" sz="1650" dirty="0">
                <a:latin typeface="Arial"/>
                <a:cs typeface="Arial"/>
              </a:rPr>
              <a:t>2019</a:t>
            </a:r>
            <a:r>
              <a:rPr lang="en-US" sz="1650" dirty="0" smtClean="0">
                <a:latin typeface="Arial"/>
                <a:cs typeface="Arial"/>
              </a:rPr>
              <a:t>)</a:t>
            </a:r>
          </a:p>
          <a:p>
            <a:r>
              <a:rPr lang="en-US" sz="1650" dirty="0" smtClean="0">
                <a:latin typeface="Arial"/>
                <a:cs typeface="Arial"/>
              </a:rPr>
              <a:t>San Francisco Heat (Jun 2019)</a:t>
            </a:r>
          </a:p>
          <a:p>
            <a:r>
              <a:rPr lang="en-US" sz="1650" dirty="0" smtClean="0">
                <a:latin typeface="Arial"/>
                <a:cs typeface="Arial"/>
              </a:rPr>
              <a:t>Eastern U.S. Heat (Jul 2019)</a:t>
            </a:r>
          </a:p>
          <a:p>
            <a:r>
              <a:rPr lang="en-US" sz="1650" dirty="0" smtClean="0">
                <a:latin typeface="Arial"/>
                <a:cs typeface="Arial"/>
              </a:rPr>
              <a:t>Alaska Wildfires (Aug 2020)</a:t>
            </a:r>
          </a:p>
        </p:txBody>
      </p:sp>
      <p:sp>
        <p:nvSpPr>
          <p:cNvPr id="22" name="TextBox 21"/>
          <p:cNvSpPr txBox="1"/>
          <p:nvPr/>
        </p:nvSpPr>
        <p:spPr>
          <a:xfrm>
            <a:off x="2988107" y="4180695"/>
            <a:ext cx="3917251" cy="877163"/>
          </a:xfrm>
          <a:prstGeom prst="rect">
            <a:avLst/>
          </a:prstGeom>
          <a:noFill/>
        </p:spPr>
        <p:txBody>
          <a:bodyPr wrap="square" numCol="1" rtlCol="0">
            <a:spAutoFit/>
          </a:bodyPr>
          <a:lstStyle/>
          <a:p>
            <a:r>
              <a:rPr lang="en-US" sz="1650" dirty="0" smtClean="0">
                <a:latin typeface="Arial"/>
                <a:cs typeface="Arial"/>
              </a:rPr>
              <a:t>Southern U.S. Heat (Aug </a:t>
            </a:r>
            <a:r>
              <a:rPr lang="en-US" sz="1650" dirty="0">
                <a:latin typeface="Arial"/>
                <a:cs typeface="Arial"/>
              </a:rPr>
              <a:t>2019</a:t>
            </a:r>
            <a:r>
              <a:rPr lang="en-US" sz="1650" dirty="0" smtClean="0">
                <a:latin typeface="Arial"/>
                <a:cs typeface="Arial"/>
              </a:rPr>
              <a:t>)</a:t>
            </a:r>
          </a:p>
          <a:p>
            <a:r>
              <a:rPr lang="en-US" sz="1650" dirty="0" smtClean="0">
                <a:latin typeface="Arial"/>
                <a:cs typeface="Arial"/>
              </a:rPr>
              <a:t>Intermountain W Cold (Oct 2019)</a:t>
            </a:r>
          </a:p>
          <a:p>
            <a:r>
              <a:rPr lang="en-US" sz="1650" dirty="0" smtClean="0">
                <a:latin typeface="Arial"/>
                <a:cs typeface="Arial"/>
              </a:rPr>
              <a:t>Central U.S. Cold (Nov 2020)</a:t>
            </a:r>
          </a:p>
        </p:txBody>
      </p:sp>
      <p:sp>
        <p:nvSpPr>
          <p:cNvPr id="23" name="TextBox 22"/>
          <p:cNvSpPr txBox="1"/>
          <p:nvPr/>
        </p:nvSpPr>
        <p:spPr>
          <a:xfrm>
            <a:off x="6142131" y="4175058"/>
            <a:ext cx="3917251" cy="877163"/>
          </a:xfrm>
          <a:prstGeom prst="rect">
            <a:avLst/>
          </a:prstGeom>
          <a:noFill/>
        </p:spPr>
        <p:txBody>
          <a:bodyPr wrap="square" numCol="1" rtlCol="0">
            <a:spAutoFit/>
          </a:bodyPr>
          <a:lstStyle/>
          <a:p>
            <a:r>
              <a:rPr lang="en-US" sz="1650" dirty="0" smtClean="0">
                <a:latin typeface="Arial"/>
                <a:cs typeface="Arial"/>
              </a:rPr>
              <a:t>January Cold Blast (Jan 2020)</a:t>
            </a:r>
          </a:p>
          <a:p>
            <a:r>
              <a:rPr lang="en-US" sz="1650" dirty="0" smtClean="0">
                <a:latin typeface="Arial"/>
                <a:cs typeface="Arial"/>
              </a:rPr>
              <a:t>Valentine’s Day (</a:t>
            </a:r>
            <a:r>
              <a:rPr lang="en-US" sz="1650" dirty="0">
                <a:latin typeface="Arial"/>
                <a:cs typeface="Arial"/>
              </a:rPr>
              <a:t>F</a:t>
            </a:r>
            <a:r>
              <a:rPr lang="en-US" sz="1650" dirty="0" smtClean="0">
                <a:latin typeface="Arial"/>
                <a:cs typeface="Arial"/>
              </a:rPr>
              <a:t>eb 2020)</a:t>
            </a:r>
          </a:p>
          <a:p>
            <a:r>
              <a:rPr lang="en-US" sz="1650" dirty="0" smtClean="0">
                <a:latin typeface="Arial"/>
                <a:cs typeface="Arial"/>
              </a:rPr>
              <a:t>Mother’s Day Cold (May 2020)</a:t>
            </a:r>
          </a:p>
        </p:txBody>
      </p:sp>
    </p:spTree>
    <p:extLst>
      <p:ext uri="{BB962C8B-B14F-4D97-AF65-F5344CB8AC3E}">
        <p14:creationId xmlns:p14="http://schemas.microsoft.com/office/powerpoint/2010/main" val="19803803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Case Study Parameters</a:t>
            </a:r>
            <a:endParaRPr lang="en-US" sz="2600" b="1" dirty="0">
              <a:solidFill>
                <a:schemeClr val="bg1"/>
              </a:solidFill>
              <a:latin typeface="Arial"/>
              <a:cs typeface="Arial"/>
            </a:endParaRPr>
          </a:p>
        </p:txBody>
      </p:sp>
      <p:sp>
        <p:nvSpPr>
          <p:cNvPr id="14" name="TextBox 13"/>
          <p:cNvSpPr txBox="1"/>
          <p:nvPr/>
        </p:nvSpPr>
        <p:spPr>
          <a:xfrm>
            <a:off x="197556" y="1111910"/>
            <a:ext cx="4374444" cy="5616922"/>
          </a:xfrm>
          <a:prstGeom prst="rect">
            <a:avLst/>
          </a:prstGeom>
          <a:noFill/>
        </p:spPr>
        <p:txBody>
          <a:bodyPr wrap="square" numCol="1" rtlCol="0">
            <a:spAutoFit/>
          </a:bodyPr>
          <a:lstStyle/>
          <a:p>
            <a:pPr algn="ctr"/>
            <a:r>
              <a:rPr lang="en-US" sz="2000" dirty="0" smtClean="0">
                <a:latin typeface="Arial"/>
                <a:cs typeface="Arial"/>
              </a:rPr>
              <a:t>Sea Level Pressure</a:t>
            </a:r>
          </a:p>
          <a:p>
            <a:pPr algn="ctr"/>
            <a:r>
              <a:rPr lang="en-US" sz="2000" dirty="0" smtClean="0">
                <a:latin typeface="Arial"/>
                <a:cs typeface="Arial"/>
              </a:rPr>
              <a:t>Surface-based CAPE</a:t>
            </a:r>
          </a:p>
          <a:p>
            <a:pPr algn="ctr"/>
            <a:r>
              <a:rPr lang="en-US" sz="2000" dirty="0" smtClean="0">
                <a:latin typeface="Arial"/>
                <a:cs typeface="Arial"/>
              </a:rPr>
              <a:t>Surface Wind Gusts</a:t>
            </a:r>
          </a:p>
          <a:p>
            <a:pPr algn="ctr"/>
            <a:r>
              <a:rPr lang="en-US" sz="2000" dirty="0" smtClean="0">
                <a:latin typeface="Arial"/>
                <a:cs typeface="Arial"/>
              </a:rPr>
              <a:t>2-m Temperature</a:t>
            </a:r>
          </a:p>
          <a:p>
            <a:pPr algn="ctr"/>
            <a:r>
              <a:rPr lang="en-US" sz="2000" dirty="0" smtClean="0">
                <a:latin typeface="Arial"/>
                <a:cs typeface="Arial"/>
              </a:rPr>
              <a:t>2-m Dew Point</a:t>
            </a:r>
          </a:p>
          <a:p>
            <a:pPr algn="ctr"/>
            <a:r>
              <a:rPr lang="en-US" sz="2000" dirty="0" smtClean="0">
                <a:latin typeface="Arial"/>
                <a:cs typeface="Arial"/>
              </a:rPr>
              <a:t>10-m Wind Speed</a:t>
            </a:r>
          </a:p>
          <a:p>
            <a:pPr algn="ctr"/>
            <a:r>
              <a:rPr lang="en-US" sz="2000" dirty="0" smtClean="0">
                <a:latin typeface="Arial"/>
                <a:cs typeface="Arial"/>
              </a:rPr>
              <a:t>10-m to 500-hPa Wind Shear</a:t>
            </a:r>
          </a:p>
          <a:p>
            <a:pPr algn="ctr"/>
            <a:r>
              <a:rPr lang="en-US" sz="2000" dirty="0" smtClean="0">
                <a:latin typeface="Arial"/>
                <a:cs typeface="Arial"/>
              </a:rPr>
              <a:t>850-hPa Wind Speed</a:t>
            </a:r>
          </a:p>
          <a:p>
            <a:pPr algn="ctr"/>
            <a:r>
              <a:rPr lang="en-US" sz="2000" dirty="0" smtClean="0">
                <a:latin typeface="Arial"/>
                <a:cs typeface="Arial"/>
              </a:rPr>
              <a:t>850-hPa Temperature</a:t>
            </a:r>
          </a:p>
          <a:p>
            <a:pPr algn="ctr"/>
            <a:r>
              <a:rPr lang="en-US" sz="2000" dirty="0" smtClean="0">
                <a:latin typeface="Arial"/>
                <a:cs typeface="Arial"/>
              </a:rPr>
              <a:t>500-hPa Geopotential Height</a:t>
            </a:r>
          </a:p>
          <a:p>
            <a:pPr algn="ctr"/>
            <a:r>
              <a:rPr lang="en-US" sz="2000" dirty="0" smtClean="0">
                <a:latin typeface="Arial"/>
                <a:cs typeface="Arial"/>
              </a:rPr>
              <a:t>250-hPa Wind Speed</a:t>
            </a:r>
          </a:p>
          <a:p>
            <a:pPr algn="ctr"/>
            <a:r>
              <a:rPr lang="en-US" sz="2000" dirty="0" err="1" smtClean="0">
                <a:latin typeface="Arial"/>
                <a:cs typeface="Arial"/>
              </a:rPr>
              <a:t>Precipitable</a:t>
            </a:r>
            <a:r>
              <a:rPr lang="en-US" sz="2000" dirty="0" smtClean="0">
                <a:latin typeface="Arial"/>
                <a:cs typeface="Arial"/>
              </a:rPr>
              <a:t> Water</a:t>
            </a: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p:txBody>
      </p:sp>
      <p:sp>
        <p:nvSpPr>
          <p:cNvPr id="16" name="TextBox 15"/>
          <p:cNvSpPr txBox="1"/>
          <p:nvPr/>
        </p:nvSpPr>
        <p:spPr>
          <a:xfrm>
            <a:off x="4252716" y="1111910"/>
            <a:ext cx="4374444" cy="5309145"/>
          </a:xfrm>
          <a:prstGeom prst="rect">
            <a:avLst/>
          </a:prstGeom>
          <a:noFill/>
        </p:spPr>
        <p:txBody>
          <a:bodyPr wrap="square" numCol="1" rtlCol="0">
            <a:spAutoFit/>
          </a:bodyPr>
          <a:lstStyle/>
          <a:p>
            <a:pPr algn="ctr"/>
            <a:r>
              <a:rPr lang="en-US" sz="2000" dirty="0" smtClean="0">
                <a:latin typeface="Arial"/>
                <a:cs typeface="Arial"/>
              </a:rPr>
              <a:t>6-h Average Low Cloud</a:t>
            </a:r>
          </a:p>
          <a:p>
            <a:pPr algn="ctr"/>
            <a:r>
              <a:rPr lang="en-US" sz="2000" dirty="0" smtClean="0">
                <a:latin typeface="Arial"/>
                <a:cs typeface="Arial"/>
              </a:rPr>
              <a:t>6-h Average High Cloud</a:t>
            </a:r>
          </a:p>
          <a:p>
            <a:pPr algn="ctr"/>
            <a:r>
              <a:rPr lang="en-US" sz="2000" dirty="0" smtClean="0">
                <a:latin typeface="Arial"/>
                <a:cs typeface="Arial"/>
              </a:rPr>
              <a:t>6-h Accumulated Precipitation</a:t>
            </a:r>
          </a:p>
          <a:p>
            <a:pPr algn="ctr"/>
            <a:r>
              <a:rPr lang="en-US" sz="2000" dirty="0" smtClean="0">
                <a:latin typeface="Arial"/>
                <a:cs typeface="Arial"/>
              </a:rPr>
              <a:t>24-</a:t>
            </a:r>
            <a:r>
              <a:rPr lang="en-US" sz="2000" dirty="0">
                <a:latin typeface="Arial"/>
                <a:cs typeface="Arial"/>
              </a:rPr>
              <a:t>h Accumulated </a:t>
            </a:r>
            <a:r>
              <a:rPr lang="en-US" sz="2000" dirty="0" smtClean="0">
                <a:latin typeface="Arial"/>
                <a:cs typeface="Arial"/>
              </a:rPr>
              <a:t>Precipitation</a:t>
            </a:r>
            <a:endParaRPr lang="en-US" sz="2000" dirty="0">
              <a:latin typeface="Arial"/>
              <a:cs typeface="Arial"/>
            </a:endParaRPr>
          </a:p>
          <a:p>
            <a:pPr algn="ctr"/>
            <a:r>
              <a:rPr lang="en-US" sz="2000" dirty="0" smtClean="0">
                <a:latin typeface="Arial"/>
                <a:cs typeface="Arial"/>
              </a:rPr>
              <a:t>Total </a:t>
            </a:r>
            <a:r>
              <a:rPr lang="en-US" sz="2000" dirty="0">
                <a:latin typeface="Arial"/>
                <a:cs typeface="Arial"/>
              </a:rPr>
              <a:t>Accumulated </a:t>
            </a:r>
            <a:r>
              <a:rPr lang="en-US" sz="2000" dirty="0" smtClean="0">
                <a:latin typeface="Arial"/>
                <a:cs typeface="Arial"/>
              </a:rPr>
              <a:t>Precipitation</a:t>
            </a:r>
            <a:endParaRPr lang="en-US" sz="2000" dirty="0">
              <a:latin typeface="Arial"/>
              <a:cs typeface="Arial"/>
            </a:endParaRPr>
          </a:p>
          <a:p>
            <a:pPr algn="ctr"/>
            <a:r>
              <a:rPr lang="en-US" sz="2000" dirty="0" smtClean="0">
                <a:latin typeface="Arial"/>
                <a:cs typeface="Arial"/>
              </a:rPr>
              <a:t>Precipitation Type</a:t>
            </a:r>
          </a:p>
          <a:p>
            <a:pPr algn="ctr"/>
            <a:r>
              <a:rPr lang="en-US" sz="2000" dirty="0" smtClean="0">
                <a:latin typeface="Arial"/>
                <a:cs typeface="Arial"/>
              </a:rPr>
              <a:t>6-h Accumulated WEASD (Snow)</a:t>
            </a:r>
          </a:p>
          <a:p>
            <a:pPr algn="ctr"/>
            <a:r>
              <a:rPr lang="en-US" sz="2000" dirty="0" smtClean="0">
                <a:latin typeface="Arial"/>
                <a:cs typeface="Arial"/>
              </a:rPr>
              <a:t>24-</a:t>
            </a:r>
            <a:r>
              <a:rPr lang="en-US" sz="2000" dirty="0">
                <a:latin typeface="Arial"/>
                <a:cs typeface="Arial"/>
              </a:rPr>
              <a:t>h Accumulated </a:t>
            </a:r>
            <a:r>
              <a:rPr lang="en-US" sz="2000" dirty="0" smtClean="0">
                <a:latin typeface="Arial"/>
                <a:cs typeface="Arial"/>
              </a:rPr>
              <a:t>WEASD (Snow)</a:t>
            </a:r>
            <a:endParaRPr lang="en-US" sz="2000" dirty="0">
              <a:latin typeface="Arial"/>
              <a:cs typeface="Arial"/>
            </a:endParaRPr>
          </a:p>
          <a:p>
            <a:pPr algn="ctr"/>
            <a:r>
              <a:rPr lang="en-US" sz="2000" dirty="0">
                <a:latin typeface="Arial"/>
                <a:cs typeface="Arial"/>
              </a:rPr>
              <a:t>6-h Accumulated </a:t>
            </a:r>
            <a:r>
              <a:rPr lang="en-US" sz="2000" dirty="0" smtClean="0">
                <a:latin typeface="Arial"/>
                <a:cs typeface="Arial"/>
              </a:rPr>
              <a:t>SNOD (Snow)</a:t>
            </a:r>
            <a:endParaRPr lang="en-US" sz="2000" dirty="0">
              <a:latin typeface="Arial"/>
              <a:cs typeface="Arial"/>
            </a:endParaRPr>
          </a:p>
          <a:p>
            <a:pPr algn="ctr"/>
            <a:r>
              <a:rPr lang="en-US" sz="2000" dirty="0">
                <a:latin typeface="Arial"/>
                <a:cs typeface="Arial"/>
              </a:rPr>
              <a:t>24-h Accumulated </a:t>
            </a:r>
            <a:r>
              <a:rPr lang="en-US" sz="2000" dirty="0" smtClean="0">
                <a:latin typeface="Arial"/>
                <a:cs typeface="Arial"/>
              </a:rPr>
              <a:t>SNOD (Snow)</a:t>
            </a:r>
            <a:endParaRPr lang="en-US" sz="2000" dirty="0">
              <a:latin typeface="Arial"/>
              <a:cs typeface="Arial"/>
            </a:endParaRPr>
          </a:p>
          <a:p>
            <a:pPr algn="ctr"/>
            <a:r>
              <a:rPr lang="en-US" sz="2000" dirty="0" smtClean="0">
                <a:latin typeface="Arial"/>
                <a:cs typeface="Arial"/>
              </a:rPr>
              <a:t>Instantaneous Snow Depth</a:t>
            </a:r>
          </a:p>
          <a:p>
            <a:pPr algn="ctr"/>
            <a:r>
              <a:rPr lang="en-US" sz="2000" dirty="0" smtClean="0">
                <a:latin typeface="Arial"/>
                <a:cs typeface="Arial"/>
              </a:rPr>
              <a:t>Composite Reflectivity</a:t>
            </a: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a:p>
            <a:pPr algn="ctr"/>
            <a:endParaRPr lang="en-US" sz="1700" dirty="0" smtClean="0">
              <a:latin typeface="Arial"/>
              <a:cs typeface="Arial"/>
            </a:endParaRPr>
          </a:p>
        </p:txBody>
      </p:sp>
    </p:spTree>
    <p:extLst>
      <p:ext uri="{BB962C8B-B14F-4D97-AF65-F5344CB8AC3E}">
        <p14:creationId xmlns:p14="http://schemas.microsoft.com/office/powerpoint/2010/main" val="75596776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2620"/>
            <a:ext cx="8229600" cy="51435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4" name="TextBox 13"/>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Case Study Webpage</a:t>
            </a:r>
            <a:endParaRPr lang="en-US" sz="2600" b="1" dirty="0">
              <a:solidFill>
                <a:schemeClr val="bg1"/>
              </a:solidFill>
              <a:latin typeface="Arial"/>
              <a:cs typeface="Arial"/>
            </a:endParaRPr>
          </a:p>
        </p:txBody>
      </p:sp>
      <p:sp>
        <p:nvSpPr>
          <p:cNvPr id="16" name="TextBox 15"/>
          <p:cNvSpPr txBox="1"/>
          <p:nvPr/>
        </p:nvSpPr>
        <p:spPr>
          <a:xfrm>
            <a:off x="-12633" y="4332741"/>
            <a:ext cx="9156633" cy="430865"/>
          </a:xfrm>
          <a:prstGeom prst="rect">
            <a:avLst/>
          </a:prstGeom>
          <a:solidFill>
            <a:srgbClr val="D9D9D9"/>
          </a:solidFill>
          <a:ln>
            <a:solidFill>
              <a:srgbClr val="000000"/>
            </a:solidFill>
          </a:ln>
        </p:spPr>
        <p:txBody>
          <a:bodyPr wrap="square" lIns="121899" tIns="60949" rIns="121899" bIns="60949" rtlCol="0">
            <a:spAutoFit/>
          </a:bodyPr>
          <a:lstStyle/>
          <a:p>
            <a:pPr algn="ctr"/>
            <a:r>
              <a:rPr lang="en-US" sz="2000" dirty="0">
                <a:latin typeface="Arial"/>
                <a:cs typeface="Arial"/>
                <a:hlinkClick r:id="rId5"/>
              </a:rPr>
              <a:t>https://</a:t>
            </a:r>
            <a:r>
              <a:rPr lang="en-US" sz="2000" dirty="0" err="1">
                <a:latin typeface="Arial"/>
                <a:cs typeface="Arial"/>
                <a:hlinkClick r:id="rId5"/>
              </a:rPr>
              <a:t>www.emc.ncep.noaa.gov</a:t>
            </a:r>
            <a:r>
              <a:rPr lang="en-US" sz="2000" dirty="0">
                <a:latin typeface="Arial"/>
                <a:cs typeface="Arial"/>
                <a:hlinkClick r:id="rId5"/>
              </a:rPr>
              <a:t>/users/meg/gfsv16/</a:t>
            </a:r>
            <a:r>
              <a:rPr lang="en-US" sz="2000" dirty="0" err="1">
                <a:latin typeface="Arial"/>
                <a:cs typeface="Arial"/>
                <a:hlinkClick r:id="rId5"/>
              </a:rPr>
              <a:t>retros</a:t>
            </a:r>
            <a:r>
              <a:rPr lang="en-US" sz="2000" dirty="0">
                <a:latin typeface="Arial"/>
                <a:cs typeface="Arial"/>
                <a:hlinkClick r:id="rId5"/>
              </a:rPr>
              <a:t>/</a:t>
            </a:r>
            <a:endParaRPr lang="en-US" sz="2000" dirty="0">
              <a:latin typeface="Arial"/>
              <a:cs typeface="Arial"/>
            </a:endParaRPr>
          </a:p>
        </p:txBody>
      </p:sp>
    </p:spTree>
    <p:extLst>
      <p:ext uri="{BB962C8B-B14F-4D97-AF65-F5344CB8AC3E}">
        <p14:creationId xmlns:p14="http://schemas.microsoft.com/office/powerpoint/2010/main" val="2309370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Goals of the GFSv16 Upgrade</a:t>
            </a:r>
          </a:p>
        </p:txBody>
      </p:sp>
      <p:sp>
        <p:nvSpPr>
          <p:cNvPr id="14" name="TextBox 3">
            <a:extLst>
              <a:ext uri="{FF2B5EF4-FFF2-40B4-BE49-F238E27FC236}">
                <a16:creationId xmlns:a16="http://schemas.microsoft.com/office/drawing/2014/main" xmlns="" id="{DD332725-6EF7-2445-8D01-EC7E12ECF938}"/>
              </a:ext>
            </a:extLst>
          </p:cNvPr>
          <p:cNvSpPr txBox="1">
            <a:spLocks noChangeArrowheads="1"/>
          </p:cNvSpPr>
          <p:nvPr/>
        </p:nvSpPr>
        <p:spPr bwMode="auto">
          <a:xfrm>
            <a:off x="593766" y="1340644"/>
            <a:ext cx="7594560" cy="3477875"/>
          </a:xfrm>
          <a:prstGeom prst="rect">
            <a:avLst/>
          </a:prstGeom>
          <a:noFill/>
          <a:ln w="9525">
            <a:noFill/>
            <a:miter lim="800000"/>
            <a:headEnd/>
            <a:tailEnd/>
          </a:ln>
        </p:spPr>
        <p:txBody>
          <a:bodyPr wrap="square">
            <a:spAutoFit/>
          </a:bodyPr>
          <a:lstStyle/>
          <a:p>
            <a:pPr marL="285750" indent="-285750">
              <a:buFont typeface="Arial" charset="0"/>
              <a:buChar char="•"/>
            </a:pPr>
            <a:r>
              <a:rPr lang="en-US" sz="2000" b="1" dirty="0"/>
              <a:t>Improve handling of inversions in the PBL</a:t>
            </a:r>
          </a:p>
          <a:p>
            <a:pPr marL="285750" indent="-285750">
              <a:buFont typeface="Arial" charset="0"/>
              <a:buChar char="•"/>
            </a:pPr>
            <a:endParaRPr lang="en-US" sz="2000" b="1" dirty="0"/>
          </a:p>
          <a:p>
            <a:pPr marL="285750" indent="-285750">
              <a:buFont typeface="Arial" charset="0"/>
              <a:buChar char="•"/>
            </a:pPr>
            <a:r>
              <a:rPr lang="en-US" sz="2000" b="1" dirty="0"/>
              <a:t>Reduce the cold bias in the lower troposphere in winter</a:t>
            </a:r>
          </a:p>
          <a:p>
            <a:pPr marL="285750" indent="-285750">
              <a:buFont typeface="Arial" charset="0"/>
              <a:buChar char="•"/>
            </a:pPr>
            <a:endParaRPr lang="en-US" sz="2000" b="1" dirty="0"/>
          </a:p>
          <a:p>
            <a:pPr marL="285750" indent="-285750">
              <a:buFont typeface="Arial" charset="0"/>
              <a:buChar char="•"/>
            </a:pPr>
            <a:r>
              <a:rPr lang="en-US" sz="2000" b="1" dirty="0"/>
              <a:t>Reduce surface temperature biases</a:t>
            </a:r>
          </a:p>
          <a:p>
            <a:pPr marL="285750" indent="-285750">
              <a:buFont typeface="Arial" charset="0"/>
              <a:buChar char="•"/>
            </a:pPr>
            <a:endParaRPr lang="en-US" sz="2000" b="1" dirty="0"/>
          </a:p>
          <a:p>
            <a:pPr marL="285750" indent="-285750">
              <a:buFont typeface="Arial" charset="0"/>
              <a:buChar char="•"/>
            </a:pPr>
            <a:r>
              <a:rPr lang="en-US" sz="2000" b="1" dirty="0"/>
              <a:t>Improve forecasts in the upper atmosphere</a:t>
            </a:r>
          </a:p>
          <a:p>
            <a:pPr marL="285750" indent="-285750">
              <a:buFont typeface="Arial" charset="0"/>
              <a:buChar char="•"/>
            </a:pPr>
            <a:endParaRPr lang="en-US" sz="2000" b="1" dirty="0"/>
          </a:p>
          <a:p>
            <a:pPr marL="285750" indent="-285750">
              <a:buFont typeface="Arial" charset="0"/>
              <a:buChar char="•"/>
            </a:pPr>
            <a:r>
              <a:rPr lang="en-US" sz="2000" b="1" dirty="0"/>
              <a:t>Replace the operational Global Wave Deterministic (Multi_1) model with the wave component coupled to the atmosphere (in GFSv16)</a:t>
            </a:r>
          </a:p>
        </p:txBody>
      </p:sp>
      <p:sp>
        <p:nvSpPr>
          <p:cNvPr id="2" name="Slide Number Placeholder 1"/>
          <p:cNvSpPr>
            <a:spLocks noGrp="1"/>
          </p:cNvSpPr>
          <p:nvPr>
            <p:ph type="sldNum" sz="quarter" idx="12"/>
          </p:nvPr>
        </p:nvSpPr>
        <p:spPr/>
        <p:txBody>
          <a:bodyPr/>
          <a:lstStyle/>
          <a:p>
            <a:fld id="{364423BE-BAF9-5447-BAF7-CF3FF8308402}" type="slidenum">
              <a:rPr lang="en-US" smtClean="0"/>
              <a:t>4</a:t>
            </a:fld>
            <a:endParaRPr lang="en-US"/>
          </a:p>
        </p:txBody>
      </p:sp>
    </p:spTree>
    <p:extLst>
      <p:ext uri="{BB962C8B-B14F-4D97-AF65-F5344CB8AC3E}">
        <p14:creationId xmlns:p14="http://schemas.microsoft.com/office/powerpoint/2010/main" val="3281369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Case Study Soundings</a:t>
            </a:r>
            <a:endParaRPr lang="en-US" sz="2600" b="1" dirty="0">
              <a:solidFill>
                <a:schemeClr val="bg1"/>
              </a:solidFill>
              <a:latin typeface="Arial"/>
              <a:cs typeface="Arial"/>
            </a:endParaRPr>
          </a:p>
        </p:txBody>
      </p:sp>
      <p:pic>
        <p:nvPicPr>
          <p:cNvPr id="3" name="Picture 2" descr="2020010800_725620_4.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17" y="933257"/>
            <a:ext cx="7940726" cy="4218511"/>
          </a:xfrm>
          <a:prstGeom prst="rect">
            <a:avLst/>
          </a:prstGeom>
        </p:spPr>
      </p:pic>
      <p:sp>
        <p:nvSpPr>
          <p:cNvPr id="14" name="Rectangle 13"/>
          <p:cNvSpPr/>
          <p:nvPr/>
        </p:nvSpPr>
        <p:spPr>
          <a:xfrm>
            <a:off x="4267341" y="4187653"/>
            <a:ext cx="4572000" cy="646331"/>
          </a:xfrm>
          <a:prstGeom prst="rect">
            <a:avLst/>
          </a:prstGeom>
        </p:spPr>
        <p:txBody>
          <a:bodyPr>
            <a:spAutoFit/>
          </a:bodyPr>
          <a:lstStyle/>
          <a:p>
            <a:r>
              <a:rPr lang="en-US" dirty="0">
                <a:latin typeface="Arial"/>
                <a:cs typeface="Arial"/>
                <a:hlinkClick r:id="rId5"/>
              </a:rPr>
              <a:t>https://www.emc.ncep.noaa.gov/users</a:t>
            </a:r>
            <a:r>
              <a:rPr lang="en-US" dirty="0" smtClean="0">
                <a:latin typeface="Arial"/>
                <a:cs typeface="Arial"/>
                <a:hlinkClick r:id="rId5"/>
              </a:rPr>
              <a:t>/</a:t>
            </a:r>
            <a:br>
              <a:rPr lang="en-US" dirty="0" smtClean="0">
                <a:latin typeface="Arial"/>
                <a:cs typeface="Arial"/>
                <a:hlinkClick r:id="rId5"/>
              </a:rPr>
            </a:br>
            <a:r>
              <a:rPr lang="en-US" dirty="0" smtClean="0">
                <a:latin typeface="Arial"/>
                <a:cs typeface="Arial"/>
                <a:hlinkClick r:id="rId5"/>
              </a:rPr>
              <a:t>meg</a:t>
            </a:r>
            <a:r>
              <a:rPr lang="en-US" dirty="0">
                <a:latin typeface="Arial"/>
                <a:cs typeface="Arial"/>
                <a:hlinkClick r:id="rId5"/>
              </a:rPr>
              <a:t>/gfsv16</a:t>
            </a:r>
            <a:r>
              <a:rPr lang="en-US" dirty="0" smtClean="0">
                <a:latin typeface="Arial"/>
                <a:cs typeface="Arial"/>
                <a:hlinkClick r:id="rId5"/>
              </a:rPr>
              <a:t>/soundings/</a:t>
            </a:r>
            <a:endParaRPr lang="en-US" dirty="0">
              <a:latin typeface="Arial"/>
              <a:cs typeface="Arial"/>
            </a:endParaRPr>
          </a:p>
        </p:txBody>
      </p:sp>
      <p:sp>
        <p:nvSpPr>
          <p:cNvPr id="4" name="Rectangle 3"/>
          <p:cNvSpPr/>
          <p:nvPr/>
        </p:nvSpPr>
        <p:spPr>
          <a:xfrm>
            <a:off x="3909553" y="1030453"/>
            <a:ext cx="5309153" cy="1138773"/>
          </a:xfrm>
          <a:prstGeom prst="rect">
            <a:avLst/>
          </a:prstGeom>
        </p:spPr>
        <p:txBody>
          <a:bodyPr wrap="square">
            <a:spAutoFit/>
          </a:bodyPr>
          <a:lstStyle/>
          <a:p>
            <a:pPr marL="285750" indent="-285750">
              <a:buFontTx/>
              <a:buChar char="-"/>
            </a:pPr>
            <a:r>
              <a:rPr lang="en-US" sz="1700" dirty="0" smtClean="0">
                <a:latin typeface="Arial"/>
                <a:cs typeface="Arial"/>
              </a:rPr>
              <a:t>Generated from station time-series BUFR data</a:t>
            </a:r>
          </a:p>
          <a:p>
            <a:pPr marL="285750" indent="-285750">
              <a:buFontTx/>
              <a:buChar char="-"/>
            </a:pPr>
            <a:r>
              <a:rPr lang="en-US" sz="1700" dirty="0" smtClean="0">
                <a:latin typeface="Arial"/>
                <a:cs typeface="Arial"/>
              </a:rPr>
              <a:t>Four cycles plotted per case study</a:t>
            </a:r>
          </a:p>
          <a:p>
            <a:pPr marL="285750" indent="-285750">
              <a:buFontTx/>
              <a:buChar char="-"/>
            </a:pPr>
            <a:r>
              <a:rPr lang="en-US" sz="1700" dirty="0" smtClean="0">
                <a:latin typeface="Arial"/>
                <a:cs typeface="Arial"/>
              </a:rPr>
              <a:t>Forecasts plotted every 6 h out to 120 h</a:t>
            </a:r>
          </a:p>
          <a:p>
            <a:pPr marL="285750" indent="-285750">
              <a:buFontTx/>
              <a:buChar char="-"/>
            </a:pPr>
            <a:r>
              <a:rPr lang="en-US" sz="1700" dirty="0" smtClean="0">
                <a:latin typeface="Arial"/>
                <a:cs typeface="Arial"/>
              </a:rPr>
              <a:t>Total of 84 </a:t>
            </a:r>
            <a:r>
              <a:rPr lang="en-US" sz="1700" dirty="0">
                <a:latin typeface="Arial"/>
                <a:cs typeface="Arial"/>
              </a:rPr>
              <a:t>sounding sites </a:t>
            </a:r>
            <a:r>
              <a:rPr lang="en-US" sz="1700" dirty="0" smtClean="0">
                <a:latin typeface="Arial"/>
                <a:cs typeface="Arial"/>
              </a:rPr>
              <a:t>available</a:t>
            </a:r>
            <a:endParaRPr lang="en-US" sz="1700" dirty="0">
              <a:latin typeface="Arial"/>
              <a:cs typeface="Arial"/>
            </a:endParaRPr>
          </a:p>
        </p:txBody>
      </p:sp>
    </p:spTree>
    <p:extLst>
      <p:ext uri="{BB962C8B-B14F-4D97-AF65-F5344CB8AC3E}">
        <p14:creationId xmlns:p14="http://schemas.microsoft.com/office/powerpoint/2010/main" val="33348805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Real-time Parameters</a:t>
            </a:r>
            <a:endParaRPr lang="en-US" sz="2600" b="1" dirty="0">
              <a:solidFill>
                <a:schemeClr val="bg1"/>
              </a:solidFill>
              <a:latin typeface="Arial"/>
              <a:cs typeface="Arial"/>
            </a:endParaRPr>
          </a:p>
        </p:txBody>
      </p:sp>
      <p:sp>
        <p:nvSpPr>
          <p:cNvPr id="9" name="TextBox 8"/>
          <p:cNvSpPr txBox="1"/>
          <p:nvPr/>
        </p:nvSpPr>
        <p:spPr>
          <a:xfrm>
            <a:off x="197556" y="1003370"/>
            <a:ext cx="4374444" cy="4401205"/>
          </a:xfrm>
          <a:prstGeom prst="rect">
            <a:avLst/>
          </a:prstGeom>
          <a:noFill/>
        </p:spPr>
        <p:txBody>
          <a:bodyPr wrap="square" numCol="1" rtlCol="0">
            <a:spAutoFit/>
          </a:bodyPr>
          <a:lstStyle/>
          <a:p>
            <a:pPr algn="ctr"/>
            <a:r>
              <a:rPr lang="en-US" sz="2000" dirty="0" smtClean="0">
                <a:latin typeface="Arial"/>
                <a:cs typeface="Arial"/>
              </a:rPr>
              <a:t>Sea Level Pressure</a:t>
            </a:r>
          </a:p>
          <a:p>
            <a:pPr algn="ctr"/>
            <a:r>
              <a:rPr lang="en-US" sz="2000" dirty="0" smtClean="0">
                <a:solidFill>
                  <a:srgbClr val="000000"/>
                </a:solidFill>
                <a:latin typeface="Arial"/>
                <a:cs typeface="Arial"/>
              </a:rPr>
              <a:t>Surface-based CAPE</a:t>
            </a:r>
          </a:p>
          <a:p>
            <a:pPr algn="ctr"/>
            <a:r>
              <a:rPr lang="en-US" sz="2000" dirty="0" smtClean="0">
                <a:solidFill>
                  <a:srgbClr val="000000"/>
                </a:solidFill>
                <a:latin typeface="Arial"/>
                <a:cs typeface="Arial"/>
              </a:rPr>
              <a:t>Surface Wind Gusts</a:t>
            </a:r>
          </a:p>
          <a:p>
            <a:pPr algn="ctr"/>
            <a:r>
              <a:rPr lang="en-US" sz="2000" dirty="0" smtClean="0">
                <a:latin typeface="Arial"/>
                <a:cs typeface="Arial"/>
              </a:rPr>
              <a:t>2-m Temperature</a:t>
            </a:r>
          </a:p>
          <a:p>
            <a:pPr algn="ctr"/>
            <a:r>
              <a:rPr lang="en-US" sz="2000" dirty="0" smtClean="0">
                <a:latin typeface="Arial"/>
                <a:cs typeface="Arial"/>
              </a:rPr>
              <a:t>2-m Dew Point</a:t>
            </a:r>
          </a:p>
          <a:p>
            <a:pPr algn="ctr"/>
            <a:r>
              <a:rPr lang="en-US" sz="2000" dirty="0" smtClean="0">
                <a:solidFill>
                  <a:srgbClr val="000000"/>
                </a:solidFill>
                <a:latin typeface="Arial"/>
                <a:cs typeface="Arial"/>
              </a:rPr>
              <a:t>10-m Wind Speed</a:t>
            </a:r>
          </a:p>
          <a:p>
            <a:pPr algn="ctr"/>
            <a:r>
              <a:rPr lang="en-US" sz="2000" dirty="0" smtClean="0">
                <a:solidFill>
                  <a:srgbClr val="000000"/>
                </a:solidFill>
                <a:latin typeface="Arial"/>
                <a:cs typeface="Arial"/>
              </a:rPr>
              <a:t>10-m to 500-hPa Wind Shear</a:t>
            </a:r>
          </a:p>
          <a:p>
            <a:pPr algn="ctr"/>
            <a:r>
              <a:rPr lang="en-US" sz="2000" dirty="0" smtClean="0">
                <a:solidFill>
                  <a:srgbClr val="000000"/>
                </a:solidFill>
                <a:latin typeface="Arial"/>
                <a:cs typeface="Arial"/>
              </a:rPr>
              <a:t>850-hPa Wind Speed</a:t>
            </a:r>
          </a:p>
          <a:p>
            <a:pPr algn="ctr"/>
            <a:r>
              <a:rPr lang="en-US" sz="2000" dirty="0" smtClean="0">
                <a:solidFill>
                  <a:srgbClr val="000000"/>
                </a:solidFill>
                <a:latin typeface="Arial"/>
                <a:cs typeface="Arial"/>
              </a:rPr>
              <a:t>850-hPa Temperature</a:t>
            </a:r>
          </a:p>
          <a:p>
            <a:pPr algn="ctr"/>
            <a:r>
              <a:rPr lang="en-US" sz="2000" dirty="0" smtClean="0">
                <a:solidFill>
                  <a:srgbClr val="000000"/>
                </a:solidFill>
                <a:latin typeface="Arial"/>
                <a:cs typeface="Arial"/>
              </a:rPr>
              <a:t>500-hPa Geopotential Height</a:t>
            </a:r>
          </a:p>
          <a:p>
            <a:pPr algn="ctr"/>
            <a:r>
              <a:rPr lang="en-US" sz="2000" dirty="0" smtClean="0">
                <a:solidFill>
                  <a:srgbClr val="000000"/>
                </a:solidFill>
                <a:latin typeface="Arial"/>
                <a:cs typeface="Arial"/>
              </a:rPr>
              <a:t>250-hPa Wind Speed</a:t>
            </a:r>
          </a:p>
          <a:p>
            <a:pPr algn="ctr"/>
            <a:r>
              <a:rPr lang="en-US" sz="2000" dirty="0" err="1" smtClean="0">
                <a:solidFill>
                  <a:srgbClr val="000000"/>
                </a:solidFill>
                <a:latin typeface="Arial"/>
                <a:cs typeface="Arial"/>
              </a:rPr>
              <a:t>Precipitable</a:t>
            </a:r>
            <a:r>
              <a:rPr lang="en-US" sz="2000" dirty="0" smtClean="0">
                <a:solidFill>
                  <a:srgbClr val="000000"/>
                </a:solidFill>
                <a:latin typeface="Arial"/>
                <a:cs typeface="Arial"/>
              </a:rPr>
              <a:t> Water</a:t>
            </a:r>
          </a:p>
          <a:p>
            <a:pPr algn="ctr"/>
            <a:r>
              <a:rPr lang="en-US" sz="2000" dirty="0">
                <a:solidFill>
                  <a:srgbClr val="FF0000"/>
                </a:solidFill>
                <a:latin typeface="Arial"/>
                <a:cs typeface="Arial"/>
              </a:rPr>
              <a:t>Skin Temperature</a:t>
            </a:r>
          </a:p>
          <a:p>
            <a:pPr algn="ctr"/>
            <a:endParaRPr lang="en-US" sz="2000" dirty="0" smtClean="0">
              <a:solidFill>
                <a:srgbClr val="000000"/>
              </a:solidFill>
              <a:latin typeface="Arial"/>
              <a:cs typeface="Arial"/>
            </a:endParaRPr>
          </a:p>
        </p:txBody>
      </p:sp>
      <p:sp>
        <p:nvSpPr>
          <p:cNvPr id="14" name="TextBox 13"/>
          <p:cNvSpPr txBox="1"/>
          <p:nvPr/>
        </p:nvSpPr>
        <p:spPr>
          <a:xfrm>
            <a:off x="4220150" y="1003370"/>
            <a:ext cx="4478805" cy="5663088"/>
          </a:xfrm>
          <a:prstGeom prst="rect">
            <a:avLst/>
          </a:prstGeom>
          <a:noFill/>
        </p:spPr>
        <p:txBody>
          <a:bodyPr wrap="square" numCol="1" rtlCol="0">
            <a:spAutoFit/>
          </a:bodyPr>
          <a:lstStyle/>
          <a:p>
            <a:pPr algn="ctr"/>
            <a:r>
              <a:rPr lang="en-US" sz="2000" dirty="0" smtClean="0">
                <a:solidFill>
                  <a:srgbClr val="FF0000"/>
                </a:solidFill>
                <a:latin typeface="Arial"/>
                <a:cs typeface="Arial"/>
              </a:rPr>
              <a:t>Inst./Average Total Cloud Cover</a:t>
            </a:r>
          </a:p>
          <a:p>
            <a:pPr algn="ctr"/>
            <a:r>
              <a:rPr lang="en-US" sz="2000" dirty="0" smtClean="0">
                <a:solidFill>
                  <a:srgbClr val="FF0000"/>
                </a:solidFill>
                <a:latin typeface="Arial"/>
                <a:cs typeface="Arial"/>
              </a:rPr>
              <a:t>Inst./Average Low Cloud Cover</a:t>
            </a:r>
          </a:p>
          <a:p>
            <a:pPr algn="ctr"/>
            <a:r>
              <a:rPr lang="en-US" sz="2000" dirty="0" smtClean="0">
                <a:solidFill>
                  <a:srgbClr val="FF0000"/>
                </a:solidFill>
                <a:latin typeface="Arial"/>
                <a:cs typeface="Arial"/>
              </a:rPr>
              <a:t>Inst./Average Middle Cloud Cover</a:t>
            </a:r>
          </a:p>
          <a:p>
            <a:pPr algn="ctr"/>
            <a:r>
              <a:rPr lang="en-US" sz="2000" dirty="0" smtClean="0">
                <a:solidFill>
                  <a:srgbClr val="FF0000"/>
                </a:solidFill>
                <a:latin typeface="Arial"/>
                <a:cs typeface="Arial"/>
              </a:rPr>
              <a:t>Inst./ Average High Cloud Cover</a:t>
            </a:r>
          </a:p>
          <a:p>
            <a:pPr algn="ctr"/>
            <a:r>
              <a:rPr lang="en-US" sz="2000" dirty="0" smtClean="0">
                <a:solidFill>
                  <a:srgbClr val="FF0000"/>
                </a:solidFill>
                <a:latin typeface="Arial"/>
                <a:cs typeface="Arial"/>
              </a:rPr>
              <a:t>Cloud Ceiling Height</a:t>
            </a:r>
          </a:p>
          <a:p>
            <a:pPr algn="ctr"/>
            <a:r>
              <a:rPr lang="en-US" sz="2000" dirty="0" smtClean="0">
                <a:solidFill>
                  <a:srgbClr val="FF0000"/>
                </a:solidFill>
                <a:latin typeface="Arial"/>
                <a:cs typeface="Arial"/>
              </a:rPr>
              <a:t>Surface Visibility</a:t>
            </a:r>
          </a:p>
          <a:p>
            <a:pPr algn="ctr"/>
            <a:r>
              <a:rPr lang="en-US" sz="2000" dirty="0" smtClean="0">
                <a:solidFill>
                  <a:srgbClr val="FF0000"/>
                </a:solidFill>
                <a:latin typeface="Arial"/>
                <a:cs typeface="Arial"/>
              </a:rPr>
              <a:t>0</a:t>
            </a:r>
            <a:r>
              <a:rPr lang="mr-IN" sz="2000" dirty="0">
                <a:solidFill>
                  <a:srgbClr val="FF0000"/>
                </a:solidFill>
                <a:latin typeface="Arial"/>
                <a:cs typeface="Arial"/>
              </a:rPr>
              <a:t>–</a:t>
            </a:r>
            <a:r>
              <a:rPr lang="en-US" sz="2000" dirty="0">
                <a:solidFill>
                  <a:srgbClr val="FF0000"/>
                </a:solidFill>
                <a:latin typeface="Arial"/>
                <a:cs typeface="Arial"/>
              </a:rPr>
              <a:t>10-cm Soil </a:t>
            </a:r>
            <a:r>
              <a:rPr lang="en-US" sz="2000" dirty="0" smtClean="0">
                <a:solidFill>
                  <a:srgbClr val="FF0000"/>
                </a:solidFill>
                <a:latin typeface="Arial"/>
                <a:cs typeface="Arial"/>
              </a:rPr>
              <a:t>Temperature</a:t>
            </a:r>
          </a:p>
          <a:p>
            <a:pPr algn="ctr"/>
            <a:r>
              <a:rPr lang="en-US" sz="2000" dirty="0" smtClean="0">
                <a:solidFill>
                  <a:srgbClr val="FF0000"/>
                </a:solidFill>
                <a:latin typeface="Arial"/>
                <a:cs typeface="Arial"/>
              </a:rPr>
              <a:t>0</a:t>
            </a:r>
            <a:r>
              <a:rPr lang="mr-IN" sz="2000" dirty="0">
                <a:solidFill>
                  <a:srgbClr val="FF0000"/>
                </a:solidFill>
                <a:latin typeface="Arial"/>
                <a:cs typeface="Arial"/>
              </a:rPr>
              <a:t>–</a:t>
            </a:r>
            <a:r>
              <a:rPr lang="en-US" sz="2000" dirty="0" smtClean="0">
                <a:solidFill>
                  <a:srgbClr val="FF0000"/>
                </a:solidFill>
                <a:latin typeface="Arial"/>
                <a:cs typeface="Arial"/>
              </a:rPr>
              <a:t>10-cm Soil Moisture</a:t>
            </a:r>
            <a:endParaRPr lang="en-US" sz="2000" dirty="0">
              <a:solidFill>
                <a:srgbClr val="FF0000"/>
              </a:solidFill>
              <a:latin typeface="Arial"/>
              <a:cs typeface="Arial"/>
            </a:endParaRPr>
          </a:p>
          <a:p>
            <a:pPr algn="ctr"/>
            <a:r>
              <a:rPr lang="en-US" sz="2000" dirty="0">
                <a:solidFill>
                  <a:srgbClr val="FF0000"/>
                </a:solidFill>
                <a:latin typeface="Arial"/>
                <a:cs typeface="Arial"/>
              </a:rPr>
              <a:t>3-h Accumulated </a:t>
            </a:r>
            <a:r>
              <a:rPr lang="en-US" sz="2000" dirty="0" smtClean="0">
                <a:solidFill>
                  <a:srgbClr val="FF0000"/>
                </a:solidFill>
                <a:latin typeface="Arial"/>
                <a:cs typeface="Arial"/>
              </a:rPr>
              <a:t>Precipitation</a:t>
            </a:r>
          </a:p>
          <a:p>
            <a:pPr algn="ctr"/>
            <a:r>
              <a:rPr lang="en-US" sz="2000" dirty="0" smtClean="0">
                <a:solidFill>
                  <a:srgbClr val="000000"/>
                </a:solidFill>
                <a:latin typeface="Arial"/>
                <a:cs typeface="Arial"/>
              </a:rPr>
              <a:t>24-h/Total </a:t>
            </a:r>
            <a:r>
              <a:rPr lang="en-US" sz="2000" dirty="0">
                <a:solidFill>
                  <a:srgbClr val="000000"/>
                </a:solidFill>
                <a:latin typeface="Arial"/>
                <a:cs typeface="Arial"/>
              </a:rPr>
              <a:t>Accumulated </a:t>
            </a:r>
            <a:r>
              <a:rPr lang="en-US" sz="2000" dirty="0" smtClean="0">
                <a:solidFill>
                  <a:srgbClr val="000000"/>
                </a:solidFill>
                <a:latin typeface="Arial"/>
                <a:cs typeface="Arial"/>
              </a:rPr>
              <a:t>Precipitation</a:t>
            </a:r>
            <a:endParaRPr lang="en-US" sz="2000" dirty="0">
              <a:solidFill>
                <a:srgbClr val="000000"/>
              </a:solidFill>
              <a:latin typeface="Arial"/>
              <a:cs typeface="Arial"/>
            </a:endParaRPr>
          </a:p>
          <a:p>
            <a:pPr algn="ctr"/>
            <a:r>
              <a:rPr lang="en-US" sz="2000" dirty="0" smtClean="0">
                <a:latin typeface="Arial"/>
                <a:cs typeface="Arial"/>
              </a:rPr>
              <a:t>Precipitation Type</a:t>
            </a:r>
          </a:p>
          <a:p>
            <a:pPr algn="ctr"/>
            <a:r>
              <a:rPr lang="en-US" sz="2000" dirty="0" smtClean="0">
                <a:latin typeface="Arial"/>
                <a:cs typeface="Arial"/>
              </a:rPr>
              <a:t>Composite/</a:t>
            </a:r>
            <a:r>
              <a:rPr lang="en-US" sz="2000" dirty="0" smtClean="0">
                <a:solidFill>
                  <a:srgbClr val="FF0000"/>
                </a:solidFill>
                <a:latin typeface="Arial"/>
                <a:cs typeface="Arial"/>
              </a:rPr>
              <a:t>1-km Reflectivity</a:t>
            </a:r>
          </a:p>
          <a:p>
            <a:pPr algn="ctr"/>
            <a:r>
              <a:rPr lang="en-US" sz="2000" dirty="0">
                <a:solidFill>
                  <a:srgbClr val="FF0000"/>
                </a:solidFill>
                <a:latin typeface="Arial"/>
                <a:cs typeface="Arial"/>
              </a:rPr>
              <a:t>PBL Height</a:t>
            </a:r>
          </a:p>
          <a:p>
            <a:pPr algn="ctr"/>
            <a:endParaRPr lang="en-US" sz="1700" dirty="0" smtClean="0">
              <a:solidFill>
                <a:srgbClr val="FF0000"/>
              </a:solidFill>
              <a:latin typeface="Arial"/>
              <a:cs typeface="Arial"/>
            </a:endParaRPr>
          </a:p>
          <a:p>
            <a:pPr algn="ctr"/>
            <a:endParaRPr lang="en-US" sz="1700" dirty="0" smtClean="0">
              <a:solidFill>
                <a:srgbClr val="FF0000"/>
              </a:solidFill>
              <a:latin typeface="Arial"/>
              <a:cs typeface="Arial"/>
            </a:endParaRPr>
          </a:p>
          <a:p>
            <a:pPr algn="ctr"/>
            <a:endParaRPr lang="en-US" sz="1700" dirty="0" smtClean="0">
              <a:solidFill>
                <a:srgbClr val="FF0000"/>
              </a:solidFill>
              <a:latin typeface="Arial"/>
              <a:cs typeface="Arial"/>
            </a:endParaRPr>
          </a:p>
          <a:p>
            <a:pPr algn="ctr"/>
            <a:endParaRPr lang="en-US" sz="1700" dirty="0" smtClean="0">
              <a:solidFill>
                <a:srgbClr val="FF0000"/>
              </a:solidFill>
              <a:latin typeface="Arial"/>
              <a:cs typeface="Arial"/>
            </a:endParaRPr>
          </a:p>
          <a:p>
            <a:pPr algn="ctr"/>
            <a:endParaRPr lang="en-US" sz="1700" dirty="0" smtClean="0">
              <a:solidFill>
                <a:srgbClr val="FF0000"/>
              </a:solidFill>
              <a:latin typeface="Arial"/>
              <a:cs typeface="Arial"/>
            </a:endParaRPr>
          </a:p>
          <a:p>
            <a:pPr algn="ctr"/>
            <a:endParaRPr lang="en-US" sz="1700" dirty="0" smtClean="0">
              <a:solidFill>
                <a:srgbClr val="FF0000"/>
              </a:solidFill>
              <a:latin typeface="Arial"/>
              <a:cs typeface="Arial"/>
            </a:endParaRPr>
          </a:p>
        </p:txBody>
      </p:sp>
    </p:spTree>
    <p:extLst>
      <p:ext uri="{BB962C8B-B14F-4D97-AF65-F5344CB8AC3E}">
        <p14:creationId xmlns:p14="http://schemas.microsoft.com/office/powerpoint/2010/main" val="24591638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7-13 at 2.43.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2620"/>
            <a:ext cx="8229600" cy="51435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a:t>
            </a:r>
            <a:r>
              <a:rPr lang="en-US" sz="2600" b="1" dirty="0">
                <a:solidFill>
                  <a:schemeClr val="bg1"/>
                </a:solidFill>
                <a:latin typeface="Arial"/>
                <a:cs typeface="Arial"/>
              </a:rPr>
              <a:t>: </a:t>
            </a:r>
            <a:r>
              <a:rPr lang="en-US" sz="2600" b="1" dirty="0" smtClean="0">
                <a:solidFill>
                  <a:schemeClr val="bg1"/>
                </a:solidFill>
                <a:latin typeface="Arial"/>
                <a:cs typeface="Arial"/>
              </a:rPr>
              <a:t>Real-time Forecast Plots</a:t>
            </a:r>
            <a:endParaRPr lang="en-US" sz="2600" b="1" dirty="0">
              <a:solidFill>
                <a:schemeClr val="bg1"/>
              </a:solidFill>
              <a:latin typeface="Arial"/>
              <a:cs typeface="Arial"/>
            </a:endParaRPr>
          </a:p>
        </p:txBody>
      </p:sp>
      <p:sp>
        <p:nvSpPr>
          <p:cNvPr id="3" name="Rectangle 2"/>
          <p:cNvSpPr/>
          <p:nvPr/>
        </p:nvSpPr>
        <p:spPr>
          <a:xfrm>
            <a:off x="5032321" y="4343432"/>
            <a:ext cx="4572000" cy="646331"/>
          </a:xfrm>
          <a:prstGeom prst="rect">
            <a:avLst/>
          </a:prstGeom>
        </p:spPr>
        <p:txBody>
          <a:bodyPr>
            <a:spAutoFit/>
          </a:bodyPr>
          <a:lstStyle/>
          <a:p>
            <a:r>
              <a:rPr lang="en-US" dirty="0">
                <a:latin typeface="Arial"/>
                <a:cs typeface="Arial"/>
                <a:hlinkClick r:id="rId5"/>
              </a:rPr>
              <a:t>https://</a:t>
            </a:r>
            <a:r>
              <a:rPr lang="en-US" dirty="0" err="1">
                <a:latin typeface="Arial"/>
                <a:cs typeface="Arial"/>
                <a:hlinkClick r:id="rId5"/>
              </a:rPr>
              <a:t>www.emc.ncep.noaa.gov</a:t>
            </a:r>
            <a:r>
              <a:rPr lang="en-US" dirty="0">
                <a:latin typeface="Arial"/>
                <a:cs typeface="Arial"/>
                <a:hlinkClick r:id="rId5"/>
              </a:rPr>
              <a:t>/users</a:t>
            </a:r>
            <a:r>
              <a:rPr lang="en-US" dirty="0" smtClean="0">
                <a:latin typeface="Arial"/>
                <a:cs typeface="Arial"/>
                <a:hlinkClick r:id="rId5"/>
              </a:rPr>
              <a:t>/</a:t>
            </a:r>
            <a:br>
              <a:rPr lang="en-US" dirty="0" smtClean="0">
                <a:latin typeface="Arial"/>
                <a:cs typeface="Arial"/>
                <a:hlinkClick r:id="rId5"/>
              </a:rPr>
            </a:br>
            <a:r>
              <a:rPr lang="en-US" dirty="0" smtClean="0">
                <a:latin typeface="Arial"/>
                <a:cs typeface="Arial"/>
                <a:hlinkClick r:id="rId5"/>
              </a:rPr>
              <a:t>meg</a:t>
            </a:r>
            <a:r>
              <a:rPr lang="en-US" dirty="0">
                <a:latin typeface="Arial"/>
                <a:cs typeface="Arial"/>
                <a:hlinkClick r:id="rId5"/>
              </a:rPr>
              <a:t>/gfsv16/</a:t>
            </a:r>
            <a:r>
              <a:rPr lang="en-US" dirty="0" err="1">
                <a:latin typeface="Arial"/>
                <a:cs typeface="Arial"/>
                <a:hlinkClick r:id="rId5"/>
              </a:rPr>
              <a:t>realtime</a:t>
            </a:r>
            <a:r>
              <a:rPr lang="en-US" dirty="0">
                <a:latin typeface="Arial"/>
                <a:cs typeface="Arial"/>
                <a:hlinkClick r:id="rId5"/>
              </a:rPr>
              <a:t>/</a:t>
            </a:r>
            <a:r>
              <a:rPr lang="en-US" dirty="0" err="1">
                <a:latin typeface="Arial"/>
                <a:cs typeface="Arial"/>
                <a:hlinkClick r:id="rId5"/>
              </a:rPr>
              <a:t>gfsximages.html</a:t>
            </a:r>
            <a:endParaRPr lang="en-US" dirty="0">
              <a:latin typeface="Arial"/>
              <a:cs typeface="Arial"/>
            </a:endParaRPr>
          </a:p>
        </p:txBody>
      </p:sp>
    </p:spTree>
    <p:extLst>
      <p:ext uri="{BB962C8B-B14F-4D97-AF65-F5344CB8AC3E}">
        <p14:creationId xmlns:p14="http://schemas.microsoft.com/office/powerpoint/2010/main" val="201216830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2620"/>
            <a:ext cx="8229600" cy="514350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a:t>
            </a:r>
            <a:r>
              <a:rPr lang="en-US" sz="2600" b="1" dirty="0">
                <a:solidFill>
                  <a:schemeClr val="bg1"/>
                </a:solidFill>
                <a:latin typeface="Arial"/>
                <a:cs typeface="Arial"/>
              </a:rPr>
              <a:t>: </a:t>
            </a:r>
            <a:r>
              <a:rPr lang="en-US" sz="2600" b="1" dirty="0" smtClean="0">
                <a:solidFill>
                  <a:schemeClr val="bg1"/>
                </a:solidFill>
                <a:latin typeface="Arial"/>
                <a:cs typeface="Arial"/>
              </a:rPr>
              <a:t>Real-time Soundings</a:t>
            </a:r>
            <a:endParaRPr lang="en-US" sz="2600" b="1" dirty="0">
              <a:solidFill>
                <a:schemeClr val="bg1"/>
              </a:solidFill>
              <a:latin typeface="Arial"/>
              <a:cs typeface="Arial"/>
            </a:endParaRPr>
          </a:p>
        </p:txBody>
      </p:sp>
      <p:sp>
        <p:nvSpPr>
          <p:cNvPr id="3" name="Rectangle 2"/>
          <p:cNvSpPr/>
          <p:nvPr/>
        </p:nvSpPr>
        <p:spPr>
          <a:xfrm>
            <a:off x="575619" y="3697101"/>
            <a:ext cx="3761267" cy="646331"/>
          </a:xfrm>
          <a:prstGeom prst="rect">
            <a:avLst/>
          </a:prstGeom>
          <a:solidFill>
            <a:schemeClr val="bg1"/>
          </a:solidFill>
          <a:ln>
            <a:solidFill>
              <a:srgbClr val="000000"/>
            </a:solidFill>
          </a:ln>
        </p:spPr>
        <p:txBody>
          <a:bodyPr wrap="square">
            <a:spAutoFit/>
          </a:bodyPr>
          <a:lstStyle/>
          <a:p>
            <a:r>
              <a:rPr lang="en-US" dirty="0">
                <a:latin typeface="Arial"/>
                <a:cs typeface="Arial"/>
                <a:hlinkClick r:id="rId5"/>
              </a:rPr>
              <a:t>https://</a:t>
            </a:r>
            <a:r>
              <a:rPr lang="en-US" dirty="0" err="1">
                <a:latin typeface="Arial"/>
                <a:cs typeface="Arial"/>
                <a:hlinkClick r:id="rId5"/>
              </a:rPr>
              <a:t>www.emc.ncep.noaa.gov</a:t>
            </a:r>
            <a:r>
              <a:rPr lang="en-US" dirty="0">
                <a:latin typeface="Arial"/>
                <a:cs typeface="Arial"/>
                <a:hlinkClick r:id="rId5"/>
              </a:rPr>
              <a:t>/</a:t>
            </a:r>
            <a:r>
              <a:rPr lang="en-US" dirty="0" err="1">
                <a:latin typeface="Arial"/>
                <a:cs typeface="Arial"/>
                <a:hlinkClick r:id="rId5"/>
              </a:rPr>
              <a:t>gc_wmb</a:t>
            </a:r>
            <a:r>
              <a:rPr lang="en-US" dirty="0">
                <a:latin typeface="Arial"/>
                <a:cs typeface="Arial"/>
                <a:hlinkClick r:id="rId5"/>
              </a:rPr>
              <a:t>/</a:t>
            </a:r>
            <a:r>
              <a:rPr lang="en-US" dirty="0" err="1">
                <a:latin typeface="Arial"/>
                <a:cs typeface="Arial"/>
                <a:hlinkClick r:id="rId5"/>
              </a:rPr>
              <a:t>vxt</a:t>
            </a:r>
            <a:r>
              <a:rPr lang="en-US" dirty="0">
                <a:latin typeface="Arial"/>
                <a:cs typeface="Arial"/>
                <a:hlinkClick r:id="rId5"/>
              </a:rPr>
              <a:t>/</a:t>
            </a:r>
            <a:r>
              <a:rPr lang="en-US" dirty="0" err="1">
                <a:latin typeface="Arial"/>
                <a:cs typeface="Arial"/>
                <a:hlinkClick r:id="rId5"/>
              </a:rPr>
              <a:t>Keqin</a:t>
            </a:r>
            <a:r>
              <a:rPr lang="en-US" dirty="0">
                <a:latin typeface="Arial"/>
                <a:cs typeface="Arial"/>
                <a:hlinkClick r:id="rId5"/>
              </a:rPr>
              <a:t>/</a:t>
            </a:r>
            <a:r>
              <a:rPr lang="en-US" dirty="0" err="1">
                <a:latin typeface="Arial"/>
                <a:cs typeface="Arial"/>
                <a:hlinkClick r:id="rId5"/>
              </a:rPr>
              <a:t>BufrSounding</a:t>
            </a:r>
            <a:r>
              <a:rPr lang="en-US" dirty="0">
                <a:latin typeface="Arial"/>
                <a:cs typeface="Arial"/>
                <a:hlinkClick r:id="rId5"/>
              </a:rPr>
              <a:t>/</a:t>
            </a:r>
            <a:endParaRPr lang="en-US" dirty="0">
              <a:latin typeface="Arial"/>
              <a:cs typeface="Arial"/>
            </a:endParaRPr>
          </a:p>
        </p:txBody>
      </p:sp>
    </p:spTree>
    <p:extLst>
      <p:ext uri="{BB962C8B-B14F-4D97-AF65-F5344CB8AC3E}">
        <p14:creationId xmlns:p14="http://schemas.microsoft.com/office/powerpoint/2010/main" val="37912717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E85C73B-01FC-054B-8CA3-C48AD45B8859}"/>
              </a:ext>
            </a:extLst>
          </p:cNvPr>
          <p:cNvPicPr>
            <a:picLocks noChangeAspect="1"/>
          </p:cNvPicPr>
          <p:nvPr/>
        </p:nvPicPr>
        <p:blipFill rotWithShape="1">
          <a:blip r:embed="rId2"/>
          <a:srcRect l="22901" t="49702" r="23155"/>
          <a:stretch/>
        </p:blipFill>
        <p:spPr>
          <a:xfrm>
            <a:off x="5967692" y="2712870"/>
            <a:ext cx="3137750" cy="237282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4" name="Rectangle 13"/>
          <p:cNvSpPr/>
          <p:nvPr/>
        </p:nvSpPr>
        <p:spPr>
          <a:xfrm>
            <a:off x="241206" y="1066895"/>
            <a:ext cx="8915427" cy="1487587"/>
          </a:xfrm>
          <a:prstGeom prst="rect">
            <a:avLst/>
          </a:prstGeom>
        </p:spPr>
        <p:txBody>
          <a:bodyPr wrap="square">
            <a:spAutoFit/>
          </a:bodyPr>
          <a:lstStyle/>
          <a:p>
            <a:pPr marL="285750" lvl="1" indent="-192024">
              <a:spcBef>
                <a:spcPts val="400"/>
              </a:spcBef>
              <a:buFont typeface="Arial"/>
              <a:buChar char="•"/>
            </a:pPr>
            <a:r>
              <a:rPr lang="en-US" sz="2100" dirty="0" smtClean="0">
                <a:latin typeface="Arial"/>
                <a:cs typeface="Arial"/>
              </a:rPr>
              <a:t>The MEG became concerned during the late spring about very </a:t>
            </a:r>
            <a:br>
              <a:rPr lang="en-US" sz="2100" dirty="0" smtClean="0">
                <a:latin typeface="Arial"/>
                <a:cs typeface="Arial"/>
              </a:rPr>
            </a:br>
            <a:r>
              <a:rPr lang="en-US" sz="2100" dirty="0" smtClean="0">
                <a:latin typeface="Arial"/>
                <a:cs typeface="Arial"/>
              </a:rPr>
              <a:t>large</a:t>
            </a:r>
            <a:r>
              <a:rPr lang="en-US" sz="2100" dirty="0">
                <a:latin typeface="Arial"/>
                <a:cs typeface="Arial"/>
              </a:rPr>
              <a:t> </a:t>
            </a:r>
            <a:r>
              <a:rPr lang="en-US" sz="2100" dirty="0" smtClean="0">
                <a:latin typeface="Arial"/>
                <a:cs typeface="Arial"/>
              </a:rPr>
              <a:t>surface-based CAPE values in the GFSv16 real-time parallel</a:t>
            </a:r>
          </a:p>
          <a:p>
            <a:pPr marL="742950" lvl="2" indent="-192024">
              <a:spcBef>
                <a:spcPts val="400"/>
              </a:spcBef>
              <a:buFont typeface="Arial"/>
              <a:buChar char="•"/>
            </a:pPr>
            <a:r>
              <a:rPr lang="en-US" sz="2100" dirty="0" smtClean="0">
                <a:solidFill>
                  <a:srgbClr val="0000FF"/>
                </a:solidFill>
                <a:latin typeface="Arial"/>
                <a:cs typeface="Arial"/>
              </a:rPr>
              <a:t>Gridded CAPE values in the early morning were much too large</a:t>
            </a:r>
          </a:p>
          <a:p>
            <a:pPr marL="742950" lvl="2" indent="-192024">
              <a:spcBef>
                <a:spcPts val="400"/>
              </a:spcBef>
              <a:buFont typeface="Arial"/>
              <a:buChar char="•"/>
            </a:pPr>
            <a:r>
              <a:rPr lang="en-US" sz="2100" dirty="0">
                <a:solidFill>
                  <a:srgbClr val="0000FF"/>
                </a:solidFill>
                <a:latin typeface="Arial"/>
                <a:cs typeface="Arial"/>
              </a:rPr>
              <a:t>Gridded CAPE values were inconsistent with vertical </a:t>
            </a:r>
            <a:r>
              <a:rPr lang="en-US" sz="2100" dirty="0" smtClean="0">
                <a:solidFill>
                  <a:srgbClr val="0000FF"/>
                </a:solidFill>
                <a:latin typeface="Arial"/>
                <a:cs typeface="Arial"/>
              </a:rPr>
              <a:t>profiles</a:t>
            </a:r>
            <a:endParaRPr lang="en-US" sz="2100" dirty="0">
              <a:latin typeface="Arial"/>
              <a:cs typeface="Arial"/>
            </a:endParaRPr>
          </a:p>
        </p:txBody>
      </p:sp>
      <p:pic>
        <p:nvPicPr>
          <p:cNvPr id="16" name="Picture 15">
            <a:extLst>
              <a:ext uri="{FF2B5EF4-FFF2-40B4-BE49-F238E27FC236}">
                <a16:creationId xmlns:a16="http://schemas.microsoft.com/office/drawing/2014/main" xmlns="" id="{8BE8FD9B-DACC-DB45-84F1-A77FD4A2E340}"/>
              </a:ext>
            </a:extLst>
          </p:cNvPr>
          <p:cNvPicPr>
            <a:picLocks noChangeAspect="1"/>
          </p:cNvPicPr>
          <p:nvPr/>
        </p:nvPicPr>
        <p:blipFill rotWithShape="1">
          <a:blip r:embed="rId2"/>
          <a:srcRect b="49702"/>
          <a:stretch/>
        </p:blipFill>
        <p:spPr>
          <a:xfrm>
            <a:off x="193286" y="2758090"/>
            <a:ext cx="5852742" cy="2387519"/>
          </a:xfrm>
          <a:prstGeom prst="rect">
            <a:avLst/>
          </a:prstGeom>
        </p:spPr>
      </p:pic>
      <p:sp>
        <p:nvSpPr>
          <p:cNvPr id="2" name="TextBox 1"/>
          <p:cNvSpPr txBox="1"/>
          <p:nvPr/>
        </p:nvSpPr>
        <p:spPr>
          <a:xfrm>
            <a:off x="193287" y="286169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GFSv15</a:t>
            </a:r>
            <a:endParaRPr lang="en-US" sz="1600" b="1" dirty="0">
              <a:latin typeface="Arial"/>
              <a:cs typeface="Arial"/>
            </a:endParaRPr>
          </a:p>
        </p:txBody>
      </p:sp>
      <p:sp>
        <p:nvSpPr>
          <p:cNvPr id="18" name="TextBox 17"/>
          <p:cNvSpPr txBox="1"/>
          <p:nvPr/>
        </p:nvSpPr>
        <p:spPr>
          <a:xfrm>
            <a:off x="3161069" y="286169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GFSv16</a:t>
            </a:r>
            <a:endParaRPr lang="en-US" sz="1600" b="1" dirty="0">
              <a:latin typeface="Arial"/>
              <a:cs typeface="Arial"/>
            </a:endParaRPr>
          </a:p>
        </p:txBody>
      </p:sp>
      <p:sp>
        <p:nvSpPr>
          <p:cNvPr id="19" name="TextBox 18"/>
          <p:cNvSpPr txBox="1"/>
          <p:nvPr/>
        </p:nvSpPr>
        <p:spPr>
          <a:xfrm>
            <a:off x="6117908" y="2871221"/>
            <a:ext cx="2087750"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GFSv16 − GFSv15</a:t>
            </a:r>
            <a:endParaRPr lang="en-US" sz="1600" b="1" dirty="0">
              <a:latin typeface="Arial"/>
              <a:cs typeface="Arial"/>
            </a:endParaRPr>
          </a:p>
        </p:txBody>
      </p:sp>
    </p:spTree>
    <p:extLst>
      <p:ext uri="{BB962C8B-B14F-4D97-AF65-F5344CB8AC3E}">
        <p14:creationId xmlns:p14="http://schemas.microsoft.com/office/powerpoint/2010/main" val="25519975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000F536-3B04-B048-AF0B-6102384096B5}"/>
              </a:ext>
            </a:extLst>
          </p:cNvPr>
          <p:cNvPicPr>
            <a:picLocks noChangeAspect="1"/>
          </p:cNvPicPr>
          <p:nvPr/>
        </p:nvPicPr>
        <p:blipFill>
          <a:blip r:embed="rId2"/>
          <a:stretch>
            <a:fillRect/>
          </a:stretch>
        </p:blipFill>
        <p:spPr>
          <a:xfrm>
            <a:off x="910893" y="1482393"/>
            <a:ext cx="7322214" cy="3661107"/>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4" name="Rectangle 13"/>
          <p:cNvSpPr/>
          <p:nvPr/>
        </p:nvSpPr>
        <p:spPr>
          <a:xfrm>
            <a:off x="241206" y="1066895"/>
            <a:ext cx="8915427" cy="415498"/>
          </a:xfrm>
          <a:prstGeom prst="rect">
            <a:avLst/>
          </a:prstGeom>
        </p:spPr>
        <p:txBody>
          <a:bodyPr wrap="square">
            <a:spAutoFit/>
          </a:bodyPr>
          <a:lstStyle/>
          <a:p>
            <a:pPr marL="285750" lvl="1" indent="-192024">
              <a:spcBef>
                <a:spcPts val="400"/>
              </a:spcBef>
              <a:buFont typeface="Arial"/>
              <a:buChar char="•"/>
            </a:pPr>
            <a:r>
              <a:rPr lang="en-US" sz="2100" dirty="0" smtClean="0">
                <a:latin typeface="Arial"/>
                <a:cs typeface="Arial"/>
              </a:rPr>
              <a:t>Mean CAPE comparisons show GFSv16 </a:t>
            </a:r>
            <a:r>
              <a:rPr lang="en-US" sz="2100" dirty="0" smtClean="0">
                <a:latin typeface="Arial"/>
                <a:cs typeface="Arial"/>
              </a:rPr>
              <a:t>values </a:t>
            </a:r>
            <a:r>
              <a:rPr lang="en-US" sz="2100" dirty="0" smtClean="0">
                <a:latin typeface="Arial"/>
                <a:cs typeface="Arial"/>
              </a:rPr>
              <a:t>getting larger in June</a:t>
            </a:r>
          </a:p>
        </p:txBody>
      </p:sp>
      <p:sp>
        <p:nvSpPr>
          <p:cNvPr id="21" name="TextBox 20"/>
          <p:cNvSpPr txBox="1"/>
          <p:nvPr/>
        </p:nvSpPr>
        <p:spPr>
          <a:xfrm>
            <a:off x="5961527" y="2541703"/>
            <a:ext cx="1300301" cy="369332"/>
          </a:xfrm>
          <a:prstGeom prst="rect">
            <a:avLst/>
          </a:prstGeom>
          <a:noFill/>
          <a:ln>
            <a:noFill/>
          </a:ln>
        </p:spPr>
        <p:txBody>
          <a:bodyPr wrap="square" rtlCol="0">
            <a:spAutoFit/>
          </a:bodyPr>
          <a:lstStyle/>
          <a:p>
            <a:pPr algn="ctr"/>
            <a:r>
              <a:rPr lang="en-US" b="1" dirty="0" smtClean="0">
                <a:solidFill>
                  <a:srgbClr val="FF0000"/>
                </a:solidFill>
                <a:latin typeface="Arial"/>
                <a:cs typeface="Arial"/>
              </a:rPr>
              <a:t>GFSv16</a:t>
            </a:r>
            <a:endParaRPr lang="en-US" b="1" dirty="0">
              <a:solidFill>
                <a:srgbClr val="FF0000"/>
              </a:solidFill>
              <a:latin typeface="Arial"/>
              <a:cs typeface="Arial"/>
            </a:endParaRPr>
          </a:p>
        </p:txBody>
      </p:sp>
      <p:sp>
        <p:nvSpPr>
          <p:cNvPr id="22" name="TextBox 21"/>
          <p:cNvSpPr txBox="1"/>
          <p:nvPr/>
        </p:nvSpPr>
        <p:spPr>
          <a:xfrm>
            <a:off x="5961527" y="3586128"/>
            <a:ext cx="1300301" cy="369332"/>
          </a:xfrm>
          <a:prstGeom prst="rect">
            <a:avLst/>
          </a:prstGeom>
          <a:noFill/>
          <a:ln>
            <a:noFill/>
          </a:ln>
        </p:spPr>
        <p:txBody>
          <a:bodyPr wrap="square" rtlCol="0">
            <a:spAutoFit/>
          </a:bodyPr>
          <a:lstStyle/>
          <a:p>
            <a:pPr algn="ctr"/>
            <a:r>
              <a:rPr lang="en-US" b="1" dirty="0" smtClean="0">
                <a:latin typeface="Arial"/>
                <a:cs typeface="Arial"/>
              </a:rPr>
              <a:t>GFSv15</a:t>
            </a:r>
            <a:endParaRPr lang="en-US" b="1" dirty="0">
              <a:latin typeface="Arial"/>
              <a:cs typeface="Arial"/>
            </a:endParaRPr>
          </a:p>
        </p:txBody>
      </p:sp>
    </p:spTree>
    <p:extLst>
      <p:ext uri="{BB962C8B-B14F-4D97-AF65-F5344CB8AC3E}">
        <p14:creationId xmlns:p14="http://schemas.microsoft.com/office/powerpoint/2010/main" val="714541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1206" y="3086924"/>
            <a:ext cx="8915427" cy="1793568"/>
          </a:xfrm>
          <a:prstGeom prst="rect">
            <a:avLst/>
          </a:prstGeom>
        </p:spPr>
        <p:txBody>
          <a:bodyPr wrap="square">
            <a:spAutoFit/>
          </a:bodyPr>
          <a:lstStyle/>
          <a:p>
            <a:pPr marL="285750" lvl="1" indent="-192024">
              <a:spcBef>
                <a:spcPts val="400"/>
              </a:spcBef>
              <a:buFont typeface="Arial"/>
              <a:buChar char="•"/>
            </a:pPr>
            <a:r>
              <a:rPr lang="en-US" sz="2100" dirty="0" smtClean="0">
                <a:solidFill>
                  <a:schemeClr val="bg1"/>
                </a:solidFill>
                <a:latin typeface="Arial"/>
                <a:cs typeface="Arial"/>
              </a:rPr>
              <a:t>EMC Post-Processing Team Findings:</a:t>
            </a:r>
          </a:p>
          <a:p>
            <a:pPr marL="742950" lvl="2" indent="-192024">
              <a:lnSpc>
                <a:spcPct val="90000"/>
              </a:lnSpc>
              <a:spcBef>
                <a:spcPts val="400"/>
              </a:spcBef>
              <a:buFont typeface="Arial"/>
              <a:buChar char="•"/>
            </a:pPr>
            <a:r>
              <a:rPr lang="en-US" sz="2100" dirty="0" smtClean="0">
                <a:solidFill>
                  <a:srgbClr val="0000FF"/>
                </a:solidFill>
                <a:latin typeface="Arial"/>
                <a:cs typeface="Arial"/>
              </a:rPr>
              <a:t>An EL near 0.1 </a:t>
            </a:r>
            <a:r>
              <a:rPr lang="en-US" sz="2100" dirty="0" err="1" smtClean="0">
                <a:solidFill>
                  <a:srgbClr val="0000FF"/>
                </a:solidFill>
                <a:latin typeface="Arial"/>
                <a:cs typeface="Arial"/>
              </a:rPr>
              <a:t>mb</a:t>
            </a:r>
            <a:r>
              <a:rPr lang="en-US" sz="2100" dirty="0" smtClean="0">
                <a:solidFill>
                  <a:srgbClr val="0000FF"/>
                </a:solidFill>
                <a:latin typeface="Arial"/>
                <a:cs typeface="Arial"/>
              </a:rPr>
              <a:t> was adding in CAPE in the mesosphere and adding CIN in the stratosphere </a:t>
            </a:r>
          </a:p>
          <a:p>
            <a:pPr marL="742950" lvl="2" indent="-192024">
              <a:lnSpc>
                <a:spcPct val="90000"/>
              </a:lnSpc>
              <a:spcBef>
                <a:spcPts val="400"/>
              </a:spcBef>
              <a:buFont typeface="Arial"/>
              <a:buChar char="•"/>
            </a:pPr>
            <a:endParaRPr lang="en-US" sz="400" dirty="0" smtClean="0">
              <a:solidFill>
                <a:srgbClr val="0000FF"/>
              </a:solidFill>
              <a:latin typeface="Arial"/>
              <a:cs typeface="Arial"/>
            </a:endParaRPr>
          </a:p>
          <a:p>
            <a:pPr marL="742950" lvl="2" indent="-192024">
              <a:lnSpc>
                <a:spcPct val="90000"/>
              </a:lnSpc>
              <a:spcBef>
                <a:spcPts val="400"/>
              </a:spcBef>
              <a:buFont typeface="Arial"/>
              <a:buChar char="•"/>
            </a:pPr>
            <a:r>
              <a:rPr lang="en-US" sz="2100" dirty="0" smtClean="0">
                <a:solidFill>
                  <a:srgbClr val="0000FF"/>
                </a:solidFill>
                <a:latin typeface="Arial"/>
                <a:cs typeface="Arial"/>
              </a:rPr>
              <a:t>There is no error in CAPE computations. The higher model top in GFSv16 was allowing the code to identify ELs in the mesosphere.</a:t>
            </a:r>
            <a:endParaRPr lang="en-US" sz="2100" dirty="0" smtClean="0">
              <a:solidFill>
                <a:srgbClr val="0000FF"/>
              </a:solidFill>
              <a:latin typeface="Arial"/>
              <a:cs typeface="Arial"/>
            </a:endParaRPr>
          </a:p>
        </p:txBody>
      </p:sp>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4" name="Rectangle 13"/>
          <p:cNvSpPr/>
          <p:nvPr/>
        </p:nvSpPr>
        <p:spPr>
          <a:xfrm>
            <a:off x="241206" y="1066895"/>
            <a:ext cx="8915427" cy="2375265"/>
          </a:xfrm>
          <a:prstGeom prst="rect">
            <a:avLst/>
          </a:prstGeom>
        </p:spPr>
        <p:txBody>
          <a:bodyPr wrap="square">
            <a:spAutoFit/>
          </a:bodyPr>
          <a:lstStyle/>
          <a:p>
            <a:pPr marL="285750" lvl="1" indent="-192024">
              <a:spcBef>
                <a:spcPts val="400"/>
              </a:spcBef>
              <a:buFont typeface="Arial"/>
              <a:buChar char="•"/>
            </a:pPr>
            <a:r>
              <a:rPr lang="en-US" sz="2100" dirty="0" smtClean="0">
                <a:latin typeface="Arial"/>
                <a:cs typeface="Arial"/>
              </a:rPr>
              <a:t>EMC Post-Processing Group Findings:</a:t>
            </a:r>
          </a:p>
          <a:p>
            <a:pPr marL="742950" lvl="2" indent="-192024">
              <a:lnSpc>
                <a:spcPct val="90000"/>
              </a:lnSpc>
              <a:spcBef>
                <a:spcPts val="400"/>
              </a:spcBef>
              <a:buFont typeface="Arial"/>
              <a:buChar char="•"/>
            </a:pPr>
            <a:r>
              <a:rPr lang="en-US" sz="2100" dirty="0" smtClean="0">
                <a:solidFill>
                  <a:srgbClr val="0000FF"/>
                </a:solidFill>
                <a:latin typeface="Arial"/>
                <a:cs typeface="Arial"/>
              </a:rPr>
              <a:t>The CAPE computation searches from the LFC to the EL</a:t>
            </a:r>
            <a:br>
              <a:rPr lang="en-US" sz="2100" dirty="0" smtClean="0">
                <a:solidFill>
                  <a:srgbClr val="0000FF"/>
                </a:solidFill>
                <a:latin typeface="Arial"/>
                <a:cs typeface="Arial"/>
              </a:rPr>
            </a:br>
            <a:r>
              <a:rPr lang="en-US" sz="2100" dirty="0" smtClean="0">
                <a:solidFill>
                  <a:srgbClr val="0000FF"/>
                </a:solidFill>
                <a:latin typeface="Arial"/>
                <a:cs typeface="Arial"/>
              </a:rPr>
              <a:t>(the EL is defined as the highest level in the model at which the parcel temperature exceeds the environmental temperature)</a:t>
            </a:r>
          </a:p>
          <a:p>
            <a:pPr marL="742950" lvl="2" indent="-192024">
              <a:lnSpc>
                <a:spcPct val="90000"/>
              </a:lnSpc>
              <a:spcBef>
                <a:spcPts val="400"/>
              </a:spcBef>
              <a:buFont typeface="Arial"/>
              <a:buChar char="•"/>
            </a:pPr>
            <a:endParaRPr lang="en-US" sz="400" dirty="0" smtClean="0">
              <a:solidFill>
                <a:srgbClr val="0000FF"/>
              </a:solidFill>
              <a:latin typeface="Arial"/>
              <a:cs typeface="Arial"/>
            </a:endParaRPr>
          </a:p>
          <a:p>
            <a:pPr marL="742950" lvl="2" indent="-192024">
              <a:lnSpc>
                <a:spcPct val="90000"/>
              </a:lnSpc>
              <a:spcBef>
                <a:spcPts val="400"/>
              </a:spcBef>
              <a:buFont typeface="Arial"/>
              <a:buChar char="•"/>
            </a:pPr>
            <a:r>
              <a:rPr lang="en-US" sz="2100" dirty="0" smtClean="0">
                <a:solidFill>
                  <a:srgbClr val="0000FF"/>
                </a:solidFill>
                <a:latin typeface="Arial"/>
                <a:cs typeface="Arial"/>
              </a:rPr>
              <a:t>GFSv16 has a higher model top than GFSv15, so the search for </a:t>
            </a:r>
            <a:br>
              <a:rPr lang="en-US" sz="2100" dirty="0" smtClean="0">
                <a:solidFill>
                  <a:srgbClr val="0000FF"/>
                </a:solidFill>
                <a:latin typeface="Arial"/>
                <a:cs typeface="Arial"/>
              </a:rPr>
            </a:br>
            <a:r>
              <a:rPr lang="en-US" sz="2100" dirty="0" smtClean="0">
                <a:solidFill>
                  <a:srgbClr val="0000FF"/>
                </a:solidFill>
                <a:latin typeface="Arial"/>
                <a:cs typeface="Arial"/>
              </a:rPr>
              <a:t>the EL (which moves up through the column) was finding temps near the model top where the parcel temperature was warmer</a:t>
            </a:r>
            <a:endParaRPr lang="en-US" sz="2100" dirty="0" smtClean="0">
              <a:solidFill>
                <a:srgbClr val="0000FF"/>
              </a:solidFill>
              <a:latin typeface="Arial"/>
              <a:cs typeface="Arial"/>
            </a:endParaRPr>
          </a:p>
        </p:txBody>
      </p:sp>
    </p:spTree>
    <p:extLst>
      <p:ext uri="{BB962C8B-B14F-4D97-AF65-F5344CB8AC3E}">
        <p14:creationId xmlns:p14="http://schemas.microsoft.com/office/powerpoint/2010/main" val="12449569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9BE298D-1FC8-2C44-9611-E70888C42F13}"/>
              </a:ext>
            </a:extLst>
          </p:cNvPr>
          <p:cNvPicPr>
            <a:picLocks noChangeAspect="1"/>
          </p:cNvPicPr>
          <p:nvPr/>
        </p:nvPicPr>
        <p:blipFill rotWithShape="1">
          <a:blip r:embed="rId2"/>
          <a:srcRect r="41150" b="26559"/>
          <a:stretch/>
        </p:blipFill>
        <p:spPr>
          <a:xfrm>
            <a:off x="1719651" y="149412"/>
            <a:ext cx="5545962" cy="4844676"/>
          </a:xfrm>
          <a:prstGeom prst="rect">
            <a:avLst/>
          </a:prstGeom>
        </p:spPr>
      </p:pic>
      <p:grpSp>
        <p:nvGrpSpPr>
          <p:cNvPr id="29" name="Group 28"/>
          <p:cNvGrpSpPr>
            <a:grpSpLocks noChangeAspect="1"/>
          </p:cNvGrpSpPr>
          <p:nvPr/>
        </p:nvGrpSpPr>
        <p:grpSpPr>
          <a:xfrm>
            <a:off x="4829872" y="4454515"/>
            <a:ext cx="371319" cy="246357"/>
            <a:chOff x="4815603" y="4416663"/>
            <a:chExt cx="428369" cy="284207"/>
          </a:xfrm>
        </p:grpSpPr>
        <p:cxnSp>
          <p:nvCxnSpPr>
            <p:cNvPr id="22" name="Straight Connector 21">
              <a:extLst>
                <a:ext uri="{FF2B5EF4-FFF2-40B4-BE49-F238E27FC236}">
                  <a16:creationId xmlns:a16="http://schemas.microsoft.com/office/drawing/2014/main" xmlns="" id="{5F2647A5-EF8D-0041-B4E2-B744E380B51D}"/>
                </a:ext>
              </a:extLst>
            </p:cNvPr>
            <p:cNvCxnSpPr>
              <a:cxnSpLocks noChangeAspect="1"/>
            </p:cNvCxnSpPr>
            <p:nvPr/>
          </p:nvCxnSpPr>
          <p:spPr>
            <a:xfrm flipV="1">
              <a:off x="4943290" y="4416663"/>
              <a:ext cx="86497" cy="284206"/>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D66254B-FCA3-D64C-852F-8EE836BBDD59}"/>
                </a:ext>
              </a:extLst>
            </p:cNvPr>
            <p:cNvCxnSpPr>
              <a:cxnSpLocks noChangeAspect="1"/>
            </p:cNvCxnSpPr>
            <p:nvPr/>
          </p:nvCxnSpPr>
          <p:spPr>
            <a:xfrm flipH="1" flipV="1">
              <a:off x="4980278" y="4451624"/>
              <a:ext cx="263694" cy="249246"/>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6862864B-AA58-AB48-8188-F1AD6C72085A}"/>
                </a:ext>
              </a:extLst>
            </p:cNvPr>
            <p:cNvCxnSpPr>
              <a:cxnSpLocks noChangeAspect="1"/>
            </p:cNvCxnSpPr>
            <p:nvPr/>
          </p:nvCxnSpPr>
          <p:spPr>
            <a:xfrm>
              <a:off x="4815603" y="4451624"/>
              <a:ext cx="428368" cy="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xmlns="" id="{AE9F3E0C-D733-0C44-A359-227F8098D6C7}"/>
              </a:ext>
            </a:extLst>
          </p:cNvPr>
          <p:cNvSpPr txBox="1"/>
          <p:nvPr/>
        </p:nvSpPr>
        <p:spPr>
          <a:xfrm>
            <a:off x="5120901" y="4262551"/>
            <a:ext cx="629199" cy="369332"/>
          </a:xfrm>
          <a:prstGeom prst="rect">
            <a:avLst/>
          </a:prstGeom>
          <a:noFill/>
        </p:spPr>
        <p:txBody>
          <a:bodyPr wrap="none" rtlCol="0">
            <a:spAutoFit/>
          </a:bodyPr>
          <a:lstStyle/>
          <a:p>
            <a:r>
              <a:rPr lang="en-US" b="1" dirty="0">
                <a:latin typeface="Arial"/>
                <a:cs typeface="Arial"/>
              </a:rPr>
              <a:t>LCL</a:t>
            </a:r>
          </a:p>
        </p:txBody>
      </p:sp>
      <p:sp>
        <p:nvSpPr>
          <p:cNvPr id="31" name="Freeform 30"/>
          <p:cNvSpPr/>
          <p:nvPr/>
        </p:nvSpPr>
        <p:spPr>
          <a:xfrm>
            <a:off x="2957507" y="366889"/>
            <a:ext cx="2032000" cy="4105540"/>
          </a:xfrm>
          <a:custGeom>
            <a:avLst/>
            <a:gdLst>
              <a:gd name="connsiteX0" fmla="*/ 2032000 w 2032000"/>
              <a:gd name="connsiteY0" fmla="*/ 4064000 h 4064000"/>
              <a:gd name="connsiteX1" fmla="*/ 1820334 w 2032000"/>
              <a:gd name="connsiteY1" fmla="*/ 3146778 h 4064000"/>
              <a:gd name="connsiteX2" fmla="*/ 1453445 w 2032000"/>
              <a:gd name="connsiteY2" fmla="*/ 2229555 h 4064000"/>
              <a:gd name="connsiteX3" fmla="*/ 945445 w 2032000"/>
              <a:gd name="connsiteY3" fmla="*/ 1397000 h 4064000"/>
              <a:gd name="connsiteX4" fmla="*/ 465667 w 2032000"/>
              <a:gd name="connsiteY4" fmla="*/ 747889 h 4064000"/>
              <a:gd name="connsiteX5" fmla="*/ 112889 w 2032000"/>
              <a:gd name="connsiteY5" fmla="*/ 225778 h 4064000"/>
              <a:gd name="connsiteX6" fmla="*/ 0 w 2032000"/>
              <a:gd name="connsiteY6" fmla="*/ 0 h 4064000"/>
              <a:gd name="connsiteX0" fmla="*/ 2032000 w 2032000"/>
              <a:gd name="connsiteY0" fmla="*/ 4105540 h 4105540"/>
              <a:gd name="connsiteX1" fmla="*/ 1820334 w 2032000"/>
              <a:gd name="connsiteY1" fmla="*/ 3146778 h 4105540"/>
              <a:gd name="connsiteX2" fmla="*/ 1453445 w 2032000"/>
              <a:gd name="connsiteY2" fmla="*/ 2229555 h 4105540"/>
              <a:gd name="connsiteX3" fmla="*/ 945445 w 2032000"/>
              <a:gd name="connsiteY3" fmla="*/ 1397000 h 4105540"/>
              <a:gd name="connsiteX4" fmla="*/ 465667 w 2032000"/>
              <a:gd name="connsiteY4" fmla="*/ 747889 h 4105540"/>
              <a:gd name="connsiteX5" fmla="*/ 112889 w 2032000"/>
              <a:gd name="connsiteY5" fmla="*/ 225778 h 4105540"/>
              <a:gd name="connsiteX6" fmla="*/ 0 w 2032000"/>
              <a:gd name="connsiteY6" fmla="*/ 0 h 41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000" h="4105540">
                <a:moveTo>
                  <a:pt x="2032000" y="4105540"/>
                </a:moveTo>
                <a:cubicBezTo>
                  <a:pt x="1974380" y="3799799"/>
                  <a:pt x="1916760" y="3459442"/>
                  <a:pt x="1820334" y="3146778"/>
                </a:cubicBezTo>
                <a:cubicBezTo>
                  <a:pt x="1723908" y="2834114"/>
                  <a:pt x="1599260" y="2521185"/>
                  <a:pt x="1453445" y="2229555"/>
                </a:cubicBezTo>
                <a:cubicBezTo>
                  <a:pt x="1307630" y="1937925"/>
                  <a:pt x="1110075" y="1643944"/>
                  <a:pt x="945445" y="1397000"/>
                </a:cubicBezTo>
                <a:cubicBezTo>
                  <a:pt x="780815" y="1150056"/>
                  <a:pt x="604426" y="943093"/>
                  <a:pt x="465667" y="747889"/>
                </a:cubicBezTo>
                <a:cubicBezTo>
                  <a:pt x="326908" y="552685"/>
                  <a:pt x="190500" y="350426"/>
                  <a:pt x="112889" y="225778"/>
                </a:cubicBezTo>
                <a:cubicBezTo>
                  <a:pt x="35278" y="101130"/>
                  <a:pt x="0" y="0"/>
                  <a:pt x="0" y="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xmlns="" id="{F10F23C0-8D6E-AD4F-930D-FCBAC0236F0E}"/>
              </a:ext>
            </a:extLst>
          </p:cNvPr>
          <p:cNvSpPr txBox="1"/>
          <p:nvPr/>
        </p:nvSpPr>
        <p:spPr>
          <a:xfrm>
            <a:off x="4407569" y="2124453"/>
            <a:ext cx="2185627" cy="646331"/>
          </a:xfrm>
          <a:prstGeom prst="rect">
            <a:avLst/>
          </a:prstGeom>
          <a:noFill/>
        </p:spPr>
        <p:txBody>
          <a:bodyPr wrap="none" rtlCol="0">
            <a:spAutoFit/>
          </a:bodyPr>
          <a:lstStyle/>
          <a:p>
            <a:r>
              <a:rPr lang="en-US" b="1" dirty="0" smtClean="0">
                <a:latin typeface="Arial"/>
                <a:cs typeface="Arial"/>
              </a:rPr>
              <a:t>PARCEL PATH</a:t>
            </a:r>
            <a:endParaRPr lang="en-US" b="1" dirty="0">
              <a:latin typeface="Arial"/>
              <a:cs typeface="Arial"/>
            </a:endParaRPr>
          </a:p>
          <a:p>
            <a:r>
              <a:rPr lang="en-US" b="1" dirty="0">
                <a:latin typeface="Arial"/>
                <a:cs typeface="Arial"/>
              </a:rPr>
              <a:t>   (solid black line)</a:t>
            </a:r>
          </a:p>
        </p:txBody>
      </p:sp>
      <p:sp>
        <p:nvSpPr>
          <p:cNvPr id="33" name="TextBox 32">
            <a:extLst>
              <a:ext uri="{FF2B5EF4-FFF2-40B4-BE49-F238E27FC236}">
                <a16:creationId xmlns:a16="http://schemas.microsoft.com/office/drawing/2014/main" xmlns="" id="{041AF7D4-3B9B-8B44-9DF2-8F8EB8754360}"/>
              </a:ext>
            </a:extLst>
          </p:cNvPr>
          <p:cNvSpPr txBox="1"/>
          <p:nvPr/>
        </p:nvSpPr>
        <p:spPr>
          <a:xfrm>
            <a:off x="3790996" y="1331080"/>
            <a:ext cx="475461" cy="369332"/>
          </a:xfrm>
          <a:prstGeom prst="rect">
            <a:avLst/>
          </a:prstGeom>
          <a:noFill/>
        </p:spPr>
        <p:txBody>
          <a:bodyPr wrap="none" rtlCol="0">
            <a:spAutoFit/>
          </a:bodyPr>
          <a:lstStyle/>
          <a:p>
            <a:r>
              <a:rPr lang="en-US" b="1" dirty="0">
                <a:latin typeface="Arial"/>
                <a:cs typeface="Arial"/>
              </a:rPr>
              <a:t>EL</a:t>
            </a:r>
          </a:p>
        </p:txBody>
      </p:sp>
    </p:spTree>
    <p:extLst>
      <p:ext uri="{BB962C8B-B14F-4D97-AF65-F5344CB8AC3E}">
        <p14:creationId xmlns:p14="http://schemas.microsoft.com/office/powerpoint/2010/main" val="143226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animBg="1"/>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9BE298D-1FC8-2C44-9611-E70888C42F13}"/>
              </a:ext>
            </a:extLst>
          </p:cNvPr>
          <p:cNvPicPr>
            <a:picLocks noChangeAspect="1"/>
          </p:cNvPicPr>
          <p:nvPr/>
        </p:nvPicPr>
        <p:blipFill rotWithShape="1">
          <a:blip r:embed="rId2"/>
          <a:srcRect r="41150" b="26559"/>
          <a:stretch/>
        </p:blipFill>
        <p:spPr>
          <a:xfrm>
            <a:off x="1719651" y="149412"/>
            <a:ext cx="5545962" cy="4844676"/>
          </a:xfrm>
          <a:prstGeom prst="rect">
            <a:avLst/>
          </a:prstGeom>
        </p:spPr>
      </p:pic>
      <p:grpSp>
        <p:nvGrpSpPr>
          <p:cNvPr id="29" name="Group 28"/>
          <p:cNvGrpSpPr>
            <a:grpSpLocks noChangeAspect="1"/>
          </p:cNvGrpSpPr>
          <p:nvPr/>
        </p:nvGrpSpPr>
        <p:grpSpPr>
          <a:xfrm>
            <a:off x="4829872" y="4454515"/>
            <a:ext cx="371319" cy="246357"/>
            <a:chOff x="4815603" y="4416663"/>
            <a:chExt cx="428369" cy="284207"/>
          </a:xfrm>
        </p:grpSpPr>
        <p:cxnSp>
          <p:nvCxnSpPr>
            <p:cNvPr id="22" name="Straight Connector 21">
              <a:extLst>
                <a:ext uri="{FF2B5EF4-FFF2-40B4-BE49-F238E27FC236}">
                  <a16:creationId xmlns:a16="http://schemas.microsoft.com/office/drawing/2014/main" xmlns="" id="{5F2647A5-EF8D-0041-B4E2-B744E380B51D}"/>
                </a:ext>
              </a:extLst>
            </p:cNvPr>
            <p:cNvCxnSpPr>
              <a:cxnSpLocks noChangeAspect="1"/>
            </p:cNvCxnSpPr>
            <p:nvPr/>
          </p:nvCxnSpPr>
          <p:spPr>
            <a:xfrm flipV="1">
              <a:off x="4943290" y="4416663"/>
              <a:ext cx="86497" cy="284206"/>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D66254B-FCA3-D64C-852F-8EE836BBDD59}"/>
                </a:ext>
              </a:extLst>
            </p:cNvPr>
            <p:cNvCxnSpPr>
              <a:cxnSpLocks noChangeAspect="1"/>
            </p:cNvCxnSpPr>
            <p:nvPr/>
          </p:nvCxnSpPr>
          <p:spPr>
            <a:xfrm flipH="1" flipV="1">
              <a:off x="4980278" y="4451624"/>
              <a:ext cx="263694" cy="249246"/>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6862864B-AA58-AB48-8188-F1AD6C72085A}"/>
                </a:ext>
              </a:extLst>
            </p:cNvPr>
            <p:cNvCxnSpPr>
              <a:cxnSpLocks noChangeAspect="1"/>
            </p:cNvCxnSpPr>
            <p:nvPr/>
          </p:nvCxnSpPr>
          <p:spPr>
            <a:xfrm>
              <a:off x="4815603" y="4451624"/>
              <a:ext cx="428368" cy="0"/>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Freeform 30"/>
          <p:cNvSpPr/>
          <p:nvPr/>
        </p:nvSpPr>
        <p:spPr>
          <a:xfrm>
            <a:off x="2957507" y="366889"/>
            <a:ext cx="2032000" cy="4105540"/>
          </a:xfrm>
          <a:custGeom>
            <a:avLst/>
            <a:gdLst>
              <a:gd name="connsiteX0" fmla="*/ 2032000 w 2032000"/>
              <a:gd name="connsiteY0" fmla="*/ 4064000 h 4064000"/>
              <a:gd name="connsiteX1" fmla="*/ 1820334 w 2032000"/>
              <a:gd name="connsiteY1" fmla="*/ 3146778 h 4064000"/>
              <a:gd name="connsiteX2" fmla="*/ 1453445 w 2032000"/>
              <a:gd name="connsiteY2" fmla="*/ 2229555 h 4064000"/>
              <a:gd name="connsiteX3" fmla="*/ 945445 w 2032000"/>
              <a:gd name="connsiteY3" fmla="*/ 1397000 h 4064000"/>
              <a:gd name="connsiteX4" fmla="*/ 465667 w 2032000"/>
              <a:gd name="connsiteY4" fmla="*/ 747889 h 4064000"/>
              <a:gd name="connsiteX5" fmla="*/ 112889 w 2032000"/>
              <a:gd name="connsiteY5" fmla="*/ 225778 h 4064000"/>
              <a:gd name="connsiteX6" fmla="*/ 0 w 2032000"/>
              <a:gd name="connsiteY6" fmla="*/ 0 h 4064000"/>
              <a:gd name="connsiteX0" fmla="*/ 2032000 w 2032000"/>
              <a:gd name="connsiteY0" fmla="*/ 4105540 h 4105540"/>
              <a:gd name="connsiteX1" fmla="*/ 1820334 w 2032000"/>
              <a:gd name="connsiteY1" fmla="*/ 3146778 h 4105540"/>
              <a:gd name="connsiteX2" fmla="*/ 1453445 w 2032000"/>
              <a:gd name="connsiteY2" fmla="*/ 2229555 h 4105540"/>
              <a:gd name="connsiteX3" fmla="*/ 945445 w 2032000"/>
              <a:gd name="connsiteY3" fmla="*/ 1397000 h 4105540"/>
              <a:gd name="connsiteX4" fmla="*/ 465667 w 2032000"/>
              <a:gd name="connsiteY4" fmla="*/ 747889 h 4105540"/>
              <a:gd name="connsiteX5" fmla="*/ 112889 w 2032000"/>
              <a:gd name="connsiteY5" fmla="*/ 225778 h 4105540"/>
              <a:gd name="connsiteX6" fmla="*/ 0 w 2032000"/>
              <a:gd name="connsiteY6" fmla="*/ 0 h 410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2000" h="4105540">
                <a:moveTo>
                  <a:pt x="2032000" y="4105540"/>
                </a:moveTo>
                <a:cubicBezTo>
                  <a:pt x="1974380" y="3799799"/>
                  <a:pt x="1916760" y="3459442"/>
                  <a:pt x="1820334" y="3146778"/>
                </a:cubicBezTo>
                <a:cubicBezTo>
                  <a:pt x="1723908" y="2834114"/>
                  <a:pt x="1599260" y="2521185"/>
                  <a:pt x="1453445" y="2229555"/>
                </a:cubicBezTo>
                <a:cubicBezTo>
                  <a:pt x="1307630" y="1937925"/>
                  <a:pt x="1110075" y="1643944"/>
                  <a:pt x="945445" y="1397000"/>
                </a:cubicBezTo>
                <a:cubicBezTo>
                  <a:pt x="780815" y="1150056"/>
                  <a:pt x="604426" y="943093"/>
                  <a:pt x="465667" y="747889"/>
                </a:cubicBezTo>
                <a:cubicBezTo>
                  <a:pt x="326908" y="552685"/>
                  <a:pt x="190500" y="350426"/>
                  <a:pt x="112889" y="225778"/>
                </a:cubicBezTo>
                <a:cubicBezTo>
                  <a:pt x="35278" y="101130"/>
                  <a:pt x="0" y="0"/>
                  <a:pt x="0" y="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xmlns="" id="{F10F23C0-8D6E-AD4F-930D-FCBAC0236F0E}"/>
              </a:ext>
            </a:extLst>
          </p:cNvPr>
          <p:cNvSpPr txBox="1"/>
          <p:nvPr/>
        </p:nvSpPr>
        <p:spPr>
          <a:xfrm>
            <a:off x="4407569" y="2124453"/>
            <a:ext cx="1903085" cy="369332"/>
          </a:xfrm>
          <a:prstGeom prst="rect">
            <a:avLst/>
          </a:prstGeom>
          <a:noFill/>
        </p:spPr>
        <p:txBody>
          <a:bodyPr wrap="none" rtlCol="0">
            <a:spAutoFit/>
          </a:bodyPr>
          <a:lstStyle/>
          <a:p>
            <a:r>
              <a:rPr lang="en-US" b="1" dirty="0" smtClean="0">
                <a:latin typeface="Arial"/>
                <a:cs typeface="Arial"/>
              </a:rPr>
              <a:t>CAPE = Orange</a:t>
            </a:r>
            <a:endParaRPr lang="en-US" b="1" dirty="0">
              <a:latin typeface="Arial"/>
              <a:cs typeface="Arial"/>
            </a:endParaRPr>
          </a:p>
        </p:txBody>
      </p:sp>
      <p:sp>
        <p:nvSpPr>
          <p:cNvPr id="33" name="TextBox 32">
            <a:extLst>
              <a:ext uri="{FF2B5EF4-FFF2-40B4-BE49-F238E27FC236}">
                <a16:creationId xmlns:a16="http://schemas.microsoft.com/office/drawing/2014/main" xmlns="" id="{041AF7D4-3B9B-8B44-9DF2-8F8EB8754360}"/>
              </a:ext>
            </a:extLst>
          </p:cNvPr>
          <p:cNvSpPr txBox="1"/>
          <p:nvPr/>
        </p:nvSpPr>
        <p:spPr>
          <a:xfrm>
            <a:off x="3790996" y="1331080"/>
            <a:ext cx="475461" cy="369332"/>
          </a:xfrm>
          <a:prstGeom prst="rect">
            <a:avLst/>
          </a:prstGeom>
          <a:noFill/>
        </p:spPr>
        <p:txBody>
          <a:bodyPr wrap="none" rtlCol="0">
            <a:spAutoFit/>
          </a:bodyPr>
          <a:lstStyle/>
          <a:p>
            <a:r>
              <a:rPr lang="en-US" b="1" dirty="0">
                <a:latin typeface="Arial"/>
                <a:cs typeface="Arial"/>
              </a:rPr>
              <a:t>EL</a:t>
            </a:r>
          </a:p>
        </p:txBody>
      </p:sp>
      <p:sp>
        <p:nvSpPr>
          <p:cNvPr id="35" name="Freeform 34"/>
          <p:cNvSpPr/>
          <p:nvPr/>
        </p:nvSpPr>
        <p:spPr>
          <a:xfrm>
            <a:off x="3511176" y="1524000"/>
            <a:ext cx="1389530" cy="2584824"/>
          </a:xfrm>
          <a:custGeom>
            <a:avLst/>
            <a:gdLst>
              <a:gd name="connsiteX0" fmla="*/ 1389530 w 1389530"/>
              <a:gd name="connsiteY0" fmla="*/ 2584824 h 2584824"/>
              <a:gd name="connsiteX1" fmla="*/ 1299883 w 1389530"/>
              <a:gd name="connsiteY1" fmla="*/ 2091765 h 2584824"/>
              <a:gd name="connsiteX2" fmla="*/ 1120589 w 1389530"/>
              <a:gd name="connsiteY2" fmla="*/ 1568824 h 2584824"/>
              <a:gd name="connsiteX3" fmla="*/ 881530 w 1389530"/>
              <a:gd name="connsiteY3" fmla="*/ 1001059 h 2584824"/>
              <a:gd name="connsiteX4" fmla="*/ 612589 w 1389530"/>
              <a:gd name="connsiteY4" fmla="*/ 567765 h 2584824"/>
              <a:gd name="connsiteX5" fmla="*/ 224118 w 1389530"/>
              <a:gd name="connsiteY5" fmla="*/ 0 h 2584824"/>
              <a:gd name="connsiteX6" fmla="*/ 224118 w 1389530"/>
              <a:gd name="connsiteY6" fmla="*/ 0 h 2584824"/>
              <a:gd name="connsiteX7" fmla="*/ 0 w 1389530"/>
              <a:gd name="connsiteY7" fmla="*/ 209176 h 2584824"/>
              <a:gd name="connsiteX8" fmla="*/ 29883 w 1389530"/>
              <a:gd name="connsiteY8" fmla="*/ 627529 h 2584824"/>
              <a:gd name="connsiteX9" fmla="*/ 268942 w 1389530"/>
              <a:gd name="connsiteY9" fmla="*/ 1075765 h 2584824"/>
              <a:gd name="connsiteX10" fmla="*/ 478118 w 1389530"/>
              <a:gd name="connsiteY10" fmla="*/ 1464235 h 2584824"/>
              <a:gd name="connsiteX11" fmla="*/ 478118 w 1389530"/>
              <a:gd name="connsiteY11" fmla="*/ 1464235 h 2584824"/>
              <a:gd name="connsiteX12" fmla="*/ 522942 w 1389530"/>
              <a:gd name="connsiteY12" fmla="*/ 1613647 h 2584824"/>
              <a:gd name="connsiteX13" fmla="*/ 732118 w 1389530"/>
              <a:gd name="connsiteY13" fmla="*/ 1882588 h 2584824"/>
              <a:gd name="connsiteX14" fmla="*/ 1270000 w 1389530"/>
              <a:gd name="connsiteY14" fmla="*/ 2435412 h 2584824"/>
              <a:gd name="connsiteX15" fmla="*/ 1389530 w 1389530"/>
              <a:gd name="connsiteY15" fmla="*/ 2584824 h 258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530" h="2584824">
                <a:moveTo>
                  <a:pt x="1389530" y="2584824"/>
                </a:moveTo>
                <a:lnTo>
                  <a:pt x="1299883" y="2091765"/>
                </a:lnTo>
                <a:lnTo>
                  <a:pt x="1120589" y="1568824"/>
                </a:lnTo>
                <a:lnTo>
                  <a:pt x="881530" y="1001059"/>
                </a:lnTo>
                <a:lnTo>
                  <a:pt x="612589" y="567765"/>
                </a:lnTo>
                <a:lnTo>
                  <a:pt x="224118" y="0"/>
                </a:lnTo>
                <a:lnTo>
                  <a:pt x="224118" y="0"/>
                </a:lnTo>
                <a:lnTo>
                  <a:pt x="0" y="209176"/>
                </a:lnTo>
                <a:lnTo>
                  <a:pt x="29883" y="627529"/>
                </a:lnTo>
                <a:lnTo>
                  <a:pt x="268942" y="1075765"/>
                </a:lnTo>
                <a:lnTo>
                  <a:pt x="478118" y="1464235"/>
                </a:lnTo>
                <a:lnTo>
                  <a:pt x="478118" y="1464235"/>
                </a:lnTo>
                <a:lnTo>
                  <a:pt x="522942" y="1613647"/>
                </a:lnTo>
                <a:lnTo>
                  <a:pt x="732118" y="1882588"/>
                </a:lnTo>
                <a:lnTo>
                  <a:pt x="1270000" y="2435412"/>
                </a:lnTo>
                <a:lnTo>
                  <a:pt x="1389530" y="2584824"/>
                </a:lnTo>
                <a:close/>
              </a:path>
            </a:pathLst>
          </a:cu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reeform 1"/>
          <p:cNvSpPr/>
          <p:nvPr/>
        </p:nvSpPr>
        <p:spPr>
          <a:xfrm>
            <a:off x="4937207" y="4131048"/>
            <a:ext cx="78324" cy="160372"/>
          </a:xfrm>
          <a:custGeom>
            <a:avLst/>
            <a:gdLst>
              <a:gd name="connsiteX0" fmla="*/ 14269 w 64212"/>
              <a:gd name="connsiteY0" fmla="*/ 107026 h 107026"/>
              <a:gd name="connsiteX1" fmla="*/ 0 w 64212"/>
              <a:gd name="connsiteY1" fmla="*/ 0 h 107026"/>
              <a:gd name="connsiteX2" fmla="*/ 64212 w 64212"/>
              <a:gd name="connsiteY2" fmla="*/ 49945 h 107026"/>
              <a:gd name="connsiteX3" fmla="*/ 64212 w 64212"/>
              <a:gd name="connsiteY3" fmla="*/ 49945 h 107026"/>
              <a:gd name="connsiteX4" fmla="*/ 14269 w 64212"/>
              <a:gd name="connsiteY4" fmla="*/ 107026 h 10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12" h="107026">
                <a:moveTo>
                  <a:pt x="14269" y="107026"/>
                </a:moveTo>
                <a:lnTo>
                  <a:pt x="0" y="0"/>
                </a:lnTo>
                <a:lnTo>
                  <a:pt x="64212" y="49945"/>
                </a:lnTo>
                <a:lnTo>
                  <a:pt x="64212" y="49945"/>
                </a:lnTo>
                <a:lnTo>
                  <a:pt x="14269" y="107026"/>
                </a:ln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AE9F3E0C-D733-0C44-A359-227F8098D6C7}"/>
              </a:ext>
            </a:extLst>
          </p:cNvPr>
          <p:cNvSpPr txBox="1"/>
          <p:nvPr/>
        </p:nvSpPr>
        <p:spPr>
          <a:xfrm>
            <a:off x="5120901" y="4262551"/>
            <a:ext cx="629199" cy="369332"/>
          </a:xfrm>
          <a:prstGeom prst="rect">
            <a:avLst/>
          </a:prstGeom>
          <a:noFill/>
        </p:spPr>
        <p:txBody>
          <a:bodyPr wrap="none" rtlCol="0">
            <a:spAutoFit/>
          </a:bodyPr>
          <a:lstStyle/>
          <a:p>
            <a:r>
              <a:rPr lang="en-US" b="1" dirty="0">
                <a:latin typeface="Arial"/>
                <a:cs typeface="Arial"/>
              </a:rPr>
              <a:t>LCL</a:t>
            </a:r>
          </a:p>
        </p:txBody>
      </p:sp>
      <p:sp>
        <p:nvSpPr>
          <p:cNvPr id="14" name="TextBox 13">
            <a:extLst>
              <a:ext uri="{FF2B5EF4-FFF2-40B4-BE49-F238E27FC236}">
                <a16:creationId xmlns:a16="http://schemas.microsoft.com/office/drawing/2014/main" xmlns="" id="{F10F23C0-8D6E-AD4F-930D-FCBAC0236F0E}"/>
              </a:ext>
            </a:extLst>
          </p:cNvPr>
          <p:cNvSpPr txBox="1"/>
          <p:nvPr/>
        </p:nvSpPr>
        <p:spPr>
          <a:xfrm>
            <a:off x="5001009" y="3893219"/>
            <a:ext cx="1351652" cy="369332"/>
          </a:xfrm>
          <a:prstGeom prst="rect">
            <a:avLst/>
          </a:prstGeom>
          <a:noFill/>
        </p:spPr>
        <p:txBody>
          <a:bodyPr wrap="none" rtlCol="0">
            <a:spAutoFit/>
          </a:bodyPr>
          <a:lstStyle/>
          <a:p>
            <a:r>
              <a:rPr lang="en-US" b="1" dirty="0" smtClean="0">
                <a:latin typeface="Arial"/>
                <a:cs typeface="Arial"/>
              </a:rPr>
              <a:t>CIN = Blue</a:t>
            </a:r>
            <a:endParaRPr lang="en-US" b="1" dirty="0">
              <a:latin typeface="Arial"/>
              <a:cs typeface="Arial"/>
            </a:endParaRPr>
          </a:p>
        </p:txBody>
      </p:sp>
    </p:spTree>
    <p:extLst>
      <p:ext uri="{BB962C8B-B14F-4D97-AF65-F5344CB8AC3E}">
        <p14:creationId xmlns:p14="http://schemas.microsoft.com/office/powerpoint/2010/main" val="427533373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9BE298D-1FC8-2C44-9611-E70888C42F13}"/>
              </a:ext>
            </a:extLst>
          </p:cNvPr>
          <p:cNvPicPr>
            <a:picLocks noChangeAspect="1"/>
          </p:cNvPicPr>
          <p:nvPr/>
        </p:nvPicPr>
        <p:blipFill rotWithShape="1">
          <a:blip r:embed="rId2"/>
          <a:srcRect r="41150" b="26559"/>
          <a:stretch/>
        </p:blipFill>
        <p:spPr>
          <a:xfrm>
            <a:off x="3489591" y="1790534"/>
            <a:ext cx="3667280" cy="3203553"/>
          </a:xfrm>
          <a:prstGeom prst="rect">
            <a:avLst/>
          </a:prstGeom>
        </p:spPr>
      </p:pic>
      <p:grpSp>
        <p:nvGrpSpPr>
          <p:cNvPr id="3" name="Group 2"/>
          <p:cNvGrpSpPr>
            <a:grpSpLocks noChangeAspect="1"/>
          </p:cNvGrpSpPr>
          <p:nvPr/>
        </p:nvGrpSpPr>
        <p:grpSpPr>
          <a:xfrm>
            <a:off x="1288259" y="0"/>
            <a:ext cx="3783070" cy="1969496"/>
            <a:chOff x="1223224" y="12357"/>
            <a:chExt cx="5004581" cy="2866767"/>
          </a:xfrm>
        </p:grpSpPr>
        <p:sp>
          <p:nvSpPr>
            <p:cNvPr id="17" name="Freeform 16">
              <a:extLst>
                <a:ext uri="{FF2B5EF4-FFF2-40B4-BE49-F238E27FC236}">
                  <a16:creationId xmlns:a16="http://schemas.microsoft.com/office/drawing/2014/main" xmlns="" id="{1D59EAF9-6B3F-134D-BF00-9290BC192B1E}"/>
                </a:ext>
              </a:extLst>
            </p:cNvPr>
            <p:cNvSpPr>
              <a:spLocks noChangeAspect="1"/>
            </p:cNvSpPr>
            <p:nvPr/>
          </p:nvSpPr>
          <p:spPr>
            <a:xfrm>
              <a:off x="3015049" y="74108"/>
              <a:ext cx="3212756" cy="2805016"/>
            </a:xfrm>
            <a:custGeom>
              <a:avLst/>
              <a:gdLst>
                <a:gd name="connsiteX0" fmla="*/ 3212756 w 3212756"/>
                <a:gd name="connsiteY0" fmla="*/ 2805016 h 2805016"/>
                <a:gd name="connsiteX1" fmla="*/ 3175686 w 3212756"/>
                <a:gd name="connsiteY1" fmla="*/ 2681449 h 2805016"/>
                <a:gd name="connsiteX2" fmla="*/ 3150973 w 3212756"/>
                <a:gd name="connsiteY2" fmla="*/ 2607308 h 2805016"/>
                <a:gd name="connsiteX3" fmla="*/ 3138616 w 3212756"/>
                <a:gd name="connsiteY3" fmla="*/ 2570238 h 2805016"/>
                <a:gd name="connsiteX4" fmla="*/ 3113902 w 3212756"/>
                <a:gd name="connsiteY4" fmla="*/ 2533168 h 2805016"/>
                <a:gd name="connsiteX5" fmla="*/ 3089189 w 3212756"/>
                <a:gd name="connsiteY5" fmla="*/ 2384887 h 2805016"/>
                <a:gd name="connsiteX6" fmla="*/ 3064475 w 3212756"/>
                <a:gd name="connsiteY6" fmla="*/ 2273676 h 2805016"/>
                <a:gd name="connsiteX7" fmla="*/ 3027405 w 3212756"/>
                <a:gd name="connsiteY7" fmla="*/ 2150108 h 2805016"/>
                <a:gd name="connsiteX8" fmla="*/ 2990335 w 3212756"/>
                <a:gd name="connsiteY8" fmla="*/ 2125395 h 2805016"/>
                <a:gd name="connsiteX9" fmla="*/ 2953265 w 3212756"/>
                <a:gd name="connsiteY9" fmla="*/ 2051254 h 2805016"/>
                <a:gd name="connsiteX10" fmla="*/ 2916194 w 3212756"/>
                <a:gd name="connsiteY10" fmla="*/ 1977114 h 2805016"/>
                <a:gd name="connsiteX11" fmla="*/ 2891481 w 3212756"/>
                <a:gd name="connsiteY11" fmla="*/ 1902973 h 2805016"/>
                <a:gd name="connsiteX12" fmla="*/ 2829697 w 3212756"/>
                <a:gd name="connsiteY12" fmla="*/ 1828833 h 2805016"/>
                <a:gd name="connsiteX13" fmla="*/ 2817340 w 3212756"/>
                <a:gd name="connsiteY13" fmla="*/ 1791762 h 2805016"/>
                <a:gd name="connsiteX14" fmla="*/ 2792627 w 3212756"/>
                <a:gd name="connsiteY14" fmla="*/ 1754692 h 2805016"/>
                <a:gd name="connsiteX15" fmla="*/ 2767913 w 3212756"/>
                <a:gd name="connsiteY15" fmla="*/ 1680551 h 2805016"/>
                <a:gd name="connsiteX16" fmla="*/ 2730843 w 3212756"/>
                <a:gd name="connsiteY16" fmla="*/ 1606411 h 2805016"/>
                <a:gd name="connsiteX17" fmla="*/ 2706129 w 3212756"/>
                <a:gd name="connsiteY17" fmla="*/ 1569341 h 2805016"/>
                <a:gd name="connsiteX18" fmla="*/ 2644346 w 3212756"/>
                <a:gd name="connsiteY18" fmla="*/ 1458130 h 2805016"/>
                <a:gd name="connsiteX19" fmla="*/ 2619632 w 3212756"/>
                <a:gd name="connsiteY19" fmla="*/ 1421060 h 2805016"/>
                <a:gd name="connsiteX20" fmla="*/ 2594919 w 3212756"/>
                <a:gd name="connsiteY20" fmla="*/ 1383989 h 2805016"/>
                <a:gd name="connsiteX21" fmla="*/ 2557848 w 3212756"/>
                <a:gd name="connsiteY21" fmla="*/ 1346919 h 2805016"/>
                <a:gd name="connsiteX22" fmla="*/ 2508421 w 3212756"/>
                <a:gd name="connsiteY22" fmla="*/ 1272778 h 2805016"/>
                <a:gd name="connsiteX23" fmla="*/ 2446637 w 3212756"/>
                <a:gd name="connsiteY23" fmla="*/ 1161568 h 2805016"/>
                <a:gd name="connsiteX24" fmla="*/ 2421924 w 3212756"/>
                <a:gd name="connsiteY24" fmla="*/ 1124497 h 2805016"/>
                <a:gd name="connsiteX25" fmla="*/ 2347783 w 3212756"/>
                <a:gd name="connsiteY25" fmla="*/ 1050357 h 2805016"/>
                <a:gd name="connsiteX26" fmla="*/ 2286000 w 3212756"/>
                <a:gd name="connsiteY26" fmla="*/ 988573 h 2805016"/>
                <a:gd name="connsiteX27" fmla="*/ 2199502 w 3212756"/>
                <a:gd name="connsiteY27" fmla="*/ 902076 h 2805016"/>
                <a:gd name="connsiteX28" fmla="*/ 2088292 w 3212756"/>
                <a:gd name="connsiteY28" fmla="*/ 803222 h 2805016"/>
                <a:gd name="connsiteX29" fmla="*/ 2026508 w 3212756"/>
                <a:gd name="connsiteY29" fmla="*/ 729081 h 2805016"/>
                <a:gd name="connsiteX30" fmla="*/ 1989437 w 3212756"/>
                <a:gd name="connsiteY30" fmla="*/ 704368 h 2805016"/>
                <a:gd name="connsiteX31" fmla="*/ 1952367 w 3212756"/>
                <a:gd name="connsiteY31" fmla="*/ 667297 h 2805016"/>
                <a:gd name="connsiteX32" fmla="*/ 1841156 w 3212756"/>
                <a:gd name="connsiteY32" fmla="*/ 593157 h 2805016"/>
                <a:gd name="connsiteX33" fmla="*/ 1692875 w 3212756"/>
                <a:gd name="connsiteY33" fmla="*/ 494303 h 2805016"/>
                <a:gd name="connsiteX34" fmla="*/ 1618735 w 3212756"/>
                <a:gd name="connsiteY34" fmla="*/ 444876 h 2805016"/>
                <a:gd name="connsiteX35" fmla="*/ 1544594 w 3212756"/>
                <a:gd name="connsiteY35" fmla="*/ 420162 h 2805016"/>
                <a:gd name="connsiteX36" fmla="*/ 1507524 w 3212756"/>
                <a:gd name="connsiteY36" fmla="*/ 407806 h 2805016"/>
                <a:gd name="connsiteX37" fmla="*/ 1470454 w 3212756"/>
                <a:gd name="connsiteY37" fmla="*/ 395449 h 2805016"/>
                <a:gd name="connsiteX38" fmla="*/ 1421027 w 3212756"/>
                <a:gd name="connsiteY38" fmla="*/ 383092 h 2805016"/>
                <a:gd name="connsiteX39" fmla="*/ 1260389 w 3212756"/>
                <a:gd name="connsiteY39" fmla="*/ 358378 h 2805016"/>
                <a:gd name="connsiteX40" fmla="*/ 1087394 w 3212756"/>
                <a:gd name="connsiteY40" fmla="*/ 333665 h 2805016"/>
                <a:gd name="connsiteX41" fmla="*/ 926756 w 3212756"/>
                <a:gd name="connsiteY41" fmla="*/ 321308 h 2805016"/>
                <a:gd name="connsiteX42" fmla="*/ 864973 w 3212756"/>
                <a:gd name="connsiteY42" fmla="*/ 308951 h 2805016"/>
                <a:gd name="connsiteX43" fmla="*/ 729048 w 3212756"/>
                <a:gd name="connsiteY43" fmla="*/ 284238 h 2805016"/>
                <a:gd name="connsiteX44" fmla="*/ 691978 w 3212756"/>
                <a:gd name="connsiteY44" fmla="*/ 271881 h 2805016"/>
                <a:gd name="connsiteX45" fmla="*/ 580767 w 3212756"/>
                <a:gd name="connsiteY45" fmla="*/ 259524 h 2805016"/>
                <a:gd name="connsiteX46" fmla="*/ 494270 w 3212756"/>
                <a:gd name="connsiteY46" fmla="*/ 247168 h 2805016"/>
                <a:gd name="connsiteX47" fmla="*/ 383059 w 3212756"/>
                <a:gd name="connsiteY47" fmla="*/ 197741 h 2805016"/>
                <a:gd name="connsiteX48" fmla="*/ 308919 w 3212756"/>
                <a:gd name="connsiteY48" fmla="*/ 135957 h 2805016"/>
                <a:gd name="connsiteX49" fmla="*/ 234778 w 3212756"/>
                <a:gd name="connsiteY49" fmla="*/ 111243 h 2805016"/>
                <a:gd name="connsiteX50" fmla="*/ 160637 w 3212756"/>
                <a:gd name="connsiteY50" fmla="*/ 61816 h 2805016"/>
                <a:gd name="connsiteX51" fmla="*/ 123567 w 3212756"/>
                <a:gd name="connsiteY51" fmla="*/ 37103 h 2805016"/>
                <a:gd name="connsiteX52" fmla="*/ 49427 w 3212756"/>
                <a:gd name="connsiteY52" fmla="*/ 12389 h 2805016"/>
                <a:gd name="connsiteX53" fmla="*/ 0 w 3212756"/>
                <a:gd name="connsiteY53" fmla="*/ 33 h 280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12756" h="2805016">
                  <a:moveTo>
                    <a:pt x="3212756" y="2805016"/>
                  </a:moveTo>
                  <a:cubicBezTo>
                    <a:pt x="3185645" y="2615225"/>
                    <a:pt x="3223009" y="2787926"/>
                    <a:pt x="3175686" y="2681449"/>
                  </a:cubicBezTo>
                  <a:cubicBezTo>
                    <a:pt x="3165106" y="2657644"/>
                    <a:pt x="3159211" y="2632022"/>
                    <a:pt x="3150973" y="2607308"/>
                  </a:cubicBezTo>
                  <a:cubicBezTo>
                    <a:pt x="3146854" y="2594951"/>
                    <a:pt x="3145841" y="2581075"/>
                    <a:pt x="3138616" y="2570238"/>
                  </a:cubicBezTo>
                  <a:lnTo>
                    <a:pt x="3113902" y="2533168"/>
                  </a:lnTo>
                  <a:cubicBezTo>
                    <a:pt x="3088146" y="2455894"/>
                    <a:pt x="3107583" y="2522840"/>
                    <a:pt x="3089189" y="2384887"/>
                  </a:cubicBezTo>
                  <a:cubicBezTo>
                    <a:pt x="3075250" y="2280344"/>
                    <a:pt x="3084465" y="2343641"/>
                    <a:pt x="3064475" y="2273676"/>
                  </a:cubicBezTo>
                  <a:cubicBezTo>
                    <a:pt x="3058655" y="2253307"/>
                    <a:pt x="3037772" y="2157019"/>
                    <a:pt x="3027405" y="2150108"/>
                  </a:cubicBezTo>
                  <a:lnTo>
                    <a:pt x="2990335" y="2125395"/>
                  </a:lnTo>
                  <a:cubicBezTo>
                    <a:pt x="2959276" y="2032218"/>
                    <a:pt x="3001172" y="2147067"/>
                    <a:pt x="2953265" y="2051254"/>
                  </a:cubicBezTo>
                  <a:cubicBezTo>
                    <a:pt x="2902110" y="1948945"/>
                    <a:pt x="2987015" y="2083342"/>
                    <a:pt x="2916194" y="1977114"/>
                  </a:cubicBezTo>
                  <a:cubicBezTo>
                    <a:pt x="2907956" y="1952400"/>
                    <a:pt x="2909902" y="1921393"/>
                    <a:pt x="2891481" y="1902973"/>
                  </a:cubicBezTo>
                  <a:cubicBezTo>
                    <a:pt x="2864151" y="1875644"/>
                    <a:pt x="2846901" y="1863241"/>
                    <a:pt x="2829697" y="1828833"/>
                  </a:cubicBezTo>
                  <a:cubicBezTo>
                    <a:pt x="2823872" y="1817183"/>
                    <a:pt x="2823165" y="1803412"/>
                    <a:pt x="2817340" y="1791762"/>
                  </a:cubicBezTo>
                  <a:cubicBezTo>
                    <a:pt x="2810699" y="1778479"/>
                    <a:pt x="2798658" y="1768263"/>
                    <a:pt x="2792627" y="1754692"/>
                  </a:cubicBezTo>
                  <a:cubicBezTo>
                    <a:pt x="2782047" y="1730887"/>
                    <a:pt x="2782363" y="1702226"/>
                    <a:pt x="2767913" y="1680551"/>
                  </a:cubicBezTo>
                  <a:cubicBezTo>
                    <a:pt x="2697083" y="1574305"/>
                    <a:pt x="2782007" y="1708737"/>
                    <a:pt x="2730843" y="1606411"/>
                  </a:cubicBezTo>
                  <a:cubicBezTo>
                    <a:pt x="2724201" y="1593128"/>
                    <a:pt x="2714367" y="1581698"/>
                    <a:pt x="2706129" y="1569341"/>
                  </a:cubicBezTo>
                  <a:cubicBezTo>
                    <a:pt x="2684381" y="1504093"/>
                    <a:pt x="2700998" y="1543107"/>
                    <a:pt x="2644346" y="1458130"/>
                  </a:cubicBezTo>
                  <a:lnTo>
                    <a:pt x="2619632" y="1421060"/>
                  </a:lnTo>
                  <a:cubicBezTo>
                    <a:pt x="2611394" y="1408703"/>
                    <a:pt x="2605420" y="1394490"/>
                    <a:pt x="2594919" y="1383989"/>
                  </a:cubicBezTo>
                  <a:cubicBezTo>
                    <a:pt x="2582562" y="1371632"/>
                    <a:pt x="2568577" y="1360713"/>
                    <a:pt x="2557848" y="1346919"/>
                  </a:cubicBezTo>
                  <a:cubicBezTo>
                    <a:pt x="2539613" y="1323474"/>
                    <a:pt x="2508421" y="1272778"/>
                    <a:pt x="2508421" y="1272778"/>
                  </a:cubicBezTo>
                  <a:cubicBezTo>
                    <a:pt x="2486672" y="1207528"/>
                    <a:pt x="2503291" y="1246549"/>
                    <a:pt x="2446637" y="1161568"/>
                  </a:cubicBezTo>
                  <a:cubicBezTo>
                    <a:pt x="2438399" y="1149211"/>
                    <a:pt x="2432425" y="1134998"/>
                    <a:pt x="2421924" y="1124497"/>
                  </a:cubicBezTo>
                  <a:cubicBezTo>
                    <a:pt x="2397210" y="1099784"/>
                    <a:pt x="2367170" y="1079437"/>
                    <a:pt x="2347783" y="1050357"/>
                  </a:cubicBezTo>
                  <a:cubicBezTo>
                    <a:pt x="2314832" y="1000930"/>
                    <a:pt x="2335427" y="1021525"/>
                    <a:pt x="2286000" y="988573"/>
                  </a:cubicBezTo>
                  <a:cubicBezTo>
                    <a:pt x="2229348" y="903595"/>
                    <a:pt x="2264751" y="923826"/>
                    <a:pt x="2199502" y="902076"/>
                  </a:cubicBezTo>
                  <a:cubicBezTo>
                    <a:pt x="2114861" y="817434"/>
                    <a:pt x="2154442" y="847322"/>
                    <a:pt x="2088292" y="803222"/>
                  </a:cubicBezTo>
                  <a:cubicBezTo>
                    <a:pt x="2063993" y="766773"/>
                    <a:pt x="2062186" y="758812"/>
                    <a:pt x="2026508" y="729081"/>
                  </a:cubicBezTo>
                  <a:cubicBezTo>
                    <a:pt x="2015099" y="719574"/>
                    <a:pt x="2000846" y="713875"/>
                    <a:pt x="1989437" y="704368"/>
                  </a:cubicBezTo>
                  <a:cubicBezTo>
                    <a:pt x="1976012" y="693181"/>
                    <a:pt x="1966161" y="678026"/>
                    <a:pt x="1952367" y="667297"/>
                  </a:cubicBezTo>
                  <a:cubicBezTo>
                    <a:pt x="1952335" y="667272"/>
                    <a:pt x="1859708" y="605525"/>
                    <a:pt x="1841156" y="593157"/>
                  </a:cubicBezTo>
                  <a:lnTo>
                    <a:pt x="1692875" y="494303"/>
                  </a:lnTo>
                  <a:lnTo>
                    <a:pt x="1618735" y="444876"/>
                  </a:lnTo>
                  <a:lnTo>
                    <a:pt x="1544594" y="420162"/>
                  </a:lnTo>
                  <a:lnTo>
                    <a:pt x="1507524" y="407806"/>
                  </a:lnTo>
                  <a:cubicBezTo>
                    <a:pt x="1495167" y="403687"/>
                    <a:pt x="1483090" y="398608"/>
                    <a:pt x="1470454" y="395449"/>
                  </a:cubicBezTo>
                  <a:cubicBezTo>
                    <a:pt x="1453978" y="391330"/>
                    <a:pt x="1437605" y="386776"/>
                    <a:pt x="1421027" y="383092"/>
                  </a:cubicBezTo>
                  <a:cubicBezTo>
                    <a:pt x="1336070" y="364212"/>
                    <a:pt x="1365237" y="373356"/>
                    <a:pt x="1260389" y="358378"/>
                  </a:cubicBezTo>
                  <a:cubicBezTo>
                    <a:pt x="1158401" y="343809"/>
                    <a:pt x="1204603" y="344828"/>
                    <a:pt x="1087394" y="333665"/>
                  </a:cubicBezTo>
                  <a:cubicBezTo>
                    <a:pt x="1033932" y="328573"/>
                    <a:pt x="980302" y="325427"/>
                    <a:pt x="926756" y="321308"/>
                  </a:cubicBezTo>
                  <a:lnTo>
                    <a:pt x="864973" y="308951"/>
                  </a:lnTo>
                  <a:cubicBezTo>
                    <a:pt x="824563" y="301604"/>
                    <a:pt x="769758" y="294416"/>
                    <a:pt x="729048" y="284238"/>
                  </a:cubicBezTo>
                  <a:cubicBezTo>
                    <a:pt x="716412" y="281079"/>
                    <a:pt x="704826" y="274022"/>
                    <a:pt x="691978" y="271881"/>
                  </a:cubicBezTo>
                  <a:cubicBezTo>
                    <a:pt x="655187" y="265749"/>
                    <a:pt x="617777" y="264150"/>
                    <a:pt x="580767" y="259524"/>
                  </a:cubicBezTo>
                  <a:cubicBezTo>
                    <a:pt x="551867" y="255912"/>
                    <a:pt x="523102" y="251287"/>
                    <a:pt x="494270" y="247168"/>
                  </a:cubicBezTo>
                  <a:cubicBezTo>
                    <a:pt x="440393" y="229209"/>
                    <a:pt x="422221" y="230376"/>
                    <a:pt x="383059" y="197741"/>
                  </a:cubicBezTo>
                  <a:cubicBezTo>
                    <a:pt x="349800" y="170025"/>
                    <a:pt x="348367" y="153489"/>
                    <a:pt x="308919" y="135957"/>
                  </a:cubicBezTo>
                  <a:cubicBezTo>
                    <a:pt x="285114" y="125377"/>
                    <a:pt x="256453" y="125693"/>
                    <a:pt x="234778" y="111243"/>
                  </a:cubicBezTo>
                  <a:lnTo>
                    <a:pt x="160637" y="61816"/>
                  </a:lnTo>
                  <a:cubicBezTo>
                    <a:pt x="148280" y="53578"/>
                    <a:pt x="137656" y="41799"/>
                    <a:pt x="123567" y="37103"/>
                  </a:cubicBezTo>
                  <a:lnTo>
                    <a:pt x="49427" y="12389"/>
                  </a:lnTo>
                  <a:cubicBezTo>
                    <a:pt x="8452" y="-1269"/>
                    <a:pt x="25380" y="33"/>
                    <a:pt x="0" y="3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xmlns="" id="{D4ED80BC-4768-5046-9751-B3935D5CE1C4}"/>
                </a:ext>
              </a:extLst>
            </p:cNvPr>
            <p:cNvSpPr>
              <a:spLocks noChangeAspect="1"/>
            </p:cNvSpPr>
            <p:nvPr/>
          </p:nvSpPr>
          <p:spPr>
            <a:xfrm>
              <a:off x="1223224" y="12357"/>
              <a:ext cx="3833229" cy="2817340"/>
            </a:xfrm>
            <a:custGeom>
              <a:avLst/>
              <a:gdLst>
                <a:gd name="connsiteX0" fmla="*/ 3904830 w 3904830"/>
                <a:gd name="connsiteY0" fmla="*/ 2817340 h 2817340"/>
                <a:gd name="connsiteX1" fmla="*/ 3830690 w 3904830"/>
                <a:gd name="connsiteY1" fmla="*/ 2730843 h 2817340"/>
                <a:gd name="connsiteX2" fmla="*/ 3756549 w 3904830"/>
                <a:gd name="connsiteY2" fmla="*/ 2656702 h 2817340"/>
                <a:gd name="connsiteX3" fmla="*/ 3719479 w 3904830"/>
                <a:gd name="connsiteY3" fmla="*/ 2619632 h 2817340"/>
                <a:gd name="connsiteX4" fmla="*/ 3682408 w 3904830"/>
                <a:gd name="connsiteY4" fmla="*/ 2582562 h 2817340"/>
                <a:gd name="connsiteX5" fmla="*/ 3657695 w 3904830"/>
                <a:gd name="connsiteY5" fmla="*/ 2545492 h 2817340"/>
                <a:gd name="connsiteX6" fmla="*/ 3620625 w 3904830"/>
                <a:gd name="connsiteY6" fmla="*/ 2520778 h 2817340"/>
                <a:gd name="connsiteX7" fmla="*/ 3546484 w 3904830"/>
                <a:gd name="connsiteY7" fmla="*/ 2409567 h 2817340"/>
                <a:gd name="connsiteX8" fmla="*/ 3497057 w 3904830"/>
                <a:gd name="connsiteY8" fmla="*/ 2335427 h 2817340"/>
                <a:gd name="connsiteX9" fmla="*/ 3459987 w 3904830"/>
                <a:gd name="connsiteY9" fmla="*/ 2298357 h 2817340"/>
                <a:gd name="connsiteX10" fmla="*/ 3410560 w 3904830"/>
                <a:gd name="connsiteY10" fmla="*/ 2224216 h 2817340"/>
                <a:gd name="connsiteX11" fmla="*/ 3348776 w 3904830"/>
                <a:gd name="connsiteY11" fmla="*/ 2150075 h 2817340"/>
                <a:gd name="connsiteX12" fmla="*/ 3299349 w 3904830"/>
                <a:gd name="connsiteY12" fmla="*/ 2125362 h 2817340"/>
                <a:gd name="connsiteX13" fmla="*/ 3262279 w 3904830"/>
                <a:gd name="connsiteY13" fmla="*/ 2088292 h 2817340"/>
                <a:gd name="connsiteX14" fmla="*/ 3225208 w 3904830"/>
                <a:gd name="connsiteY14" fmla="*/ 2075935 h 2817340"/>
                <a:gd name="connsiteX15" fmla="*/ 3188138 w 3904830"/>
                <a:gd name="connsiteY15" fmla="*/ 2051221 h 2817340"/>
                <a:gd name="connsiteX16" fmla="*/ 3126354 w 3904830"/>
                <a:gd name="connsiteY16" fmla="*/ 2026508 h 2817340"/>
                <a:gd name="connsiteX17" fmla="*/ 3052214 w 3904830"/>
                <a:gd name="connsiteY17" fmla="*/ 1989438 h 2817340"/>
                <a:gd name="connsiteX18" fmla="*/ 2978073 w 3904830"/>
                <a:gd name="connsiteY18" fmla="*/ 1964724 h 2817340"/>
                <a:gd name="connsiteX19" fmla="*/ 2941003 w 3904830"/>
                <a:gd name="connsiteY19" fmla="*/ 1952367 h 2817340"/>
                <a:gd name="connsiteX20" fmla="*/ 2805079 w 3904830"/>
                <a:gd name="connsiteY20" fmla="*/ 1915297 h 2817340"/>
                <a:gd name="connsiteX21" fmla="*/ 2693868 w 3904830"/>
                <a:gd name="connsiteY21" fmla="*/ 1865870 h 2817340"/>
                <a:gd name="connsiteX22" fmla="*/ 2595014 w 3904830"/>
                <a:gd name="connsiteY22" fmla="*/ 1804086 h 2817340"/>
                <a:gd name="connsiteX23" fmla="*/ 2520873 w 3904830"/>
                <a:gd name="connsiteY23" fmla="*/ 1779373 h 2817340"/>
                <a:gd name="connsiteX24" fmla="*/ 2483803 w 3904830"/>
                <a:gd name="connsiteY24" fmla="*/ 1754659 h 2817340"/>
                <a:gd name="connsiteX25" fmla="*/ 2434376 w 3904830"/>
                <a:gd name="connsiteY25" fmla="*/ 1717589 h 2817340"/>
                <a:gd name="connsiteX26" fmla="*/ 2384949 w 3904830"/>
                <a:gd name="connsiteY26" fmla="*/ 1692875 h 2817340"/>
                <a:gd name="connsiteX27" fmla="*/ 2335522 w 3904830"/>
                <a:gd name="connsiteY27" fmla="*/ 1655805 h 2817340"/>
                <a:gd name="connsiteX28" fmla="*/ 2298452 w 3904830"/>
                <a:gd name="connsiteY28" fmla="*/ 1631092 h 2817340"/>
                <a:gd name="connsiteX29" fmla="*/ 2224311 w 3904830"/>
                <a:gd name="connsiteY29" fmla="*/ 1556951 h 2817340"/>
                <a:gd name="connsiteX30" fmla="*/ 2150171 w 3904830"/>
                <a:gd name="connsiteY30" fmla="*/ 1482811 h 2817340"/>
                <a:gd name="connsiteX31" fmla="*/ 2088387 w 3904830"/>
                <a:gd name="connsiteY31" fmla="*/ 1421027 h 2817340"/>
                <a:gd name="connsiteX32" fmla="*/ 2026603 w 3904830"/>
                <a:gd name="connsiteY32" fmla="*/ 1346886 h 2817340"/>
                <a:gd name="connsiteX33" fmla="*/ 2001890 w 3904830"/>
                <a:gd name="connsiteY33" fmla="*/ 1309816 h 2817340"/>
                <a:gd name="connsiteX34" fmla="*/ 1927749 w 3904830"/>
                <a:gd name="connsiteY34" fmla="*/ 1235675 h 2817340"/>
                <a:gd name="connsiteX35" fmla="*/ 1853608 w 3904830"/>
                <a:gd name="connsiteY35" fmla="*/ 1124465 h 2817340"/>
                <a:gd name="connsiteX36" fmla="*/ 1779468 w 3904830"/>
                <a:gd name="connsiteY36" fmla="*/ 1025611 h 2817340"/>
                <a:gd name="connsiteX37" fmla="*/ 1680614 w 3904830"/>
                <a:gd name="connsiteY37" fmla="*/ 926757 h 2817340"/>
                <a:gd name="connsiteX38" fmla="*/ 1544690 w 3904830"/>
                <a:gd name="connsiteY38" fmla="*/ 766119 h 2817340"/>
                <a:gd name="connsiteX39" fmla="*/ 1495262 w 3904830"/>
                <a:gd name="connsiteY39" fmla="*/ 729048 h 2817340"/>
                <a:gd name="connsiteX40" fmla="*/ 1458192 w 3904830"/>
                <a:gd name="connsiteY40" fmla="*/ 704335 h 2817340"/>
                <a:gd name="connsiteX41" fmla="*/ 1408765 w 3904830"/>
                <a:gd name="connsiteY41" fmla="*/ 691978 h 2817340"/>
                <a:gd name="connsiteX42" fmla="*/ 1359338 w 3904830"/>
                <a:gd name="connsiteY42" fmla="*/ 654908 h 2817340"/>
                <a:gd name="connsiteX43" fmla="*/ 1322268 w 3904830"/>
                <a:gd name="connsiteY43" fmla="*/ 630194 h 2817340"/>
                <a:gd name="connsiteX44" fmla="*/ 1285198 w 3904830"/>
                <a:gd name="connsiteY44" fmla="*/ 593124 h 2817340"/>
                <a:gd name="connsiteX45" fmla="*/ 1198700 w 3904830"/>
                <a:gd name="connsiteY45" fmla="*/ 556054 h 2817340"/>
                <a:gd name="connsiteX46" fmla="*/ 1099846 w 3904830"/>
                <a:gd name="connsiteY46" fmla="*/ 506627 h 2817340"/>
                <a:gd name="connsiteX47" fmla="*/ 1050419 w 3904830"/>
                <a:gd name="connsiteY47" fmla="*/ 481913 h 2817340"/>
                <a:gd name="connsiteX48" fmla="*/ 1013349 w 3904830"/>
                <a:gd name="connsiteY48" fmla="*/ 457200 h 2817340"/>
                <a:gd name="connsiteX49" fmla="*/ 914495 w 3904830"/>
                <a:gd name="connsiteY49" fmla="*/ 420129 h 2817340"/>
                <a:gd name="connsiteX50" fmla="*/ 865068 w 3904830"/>
                <a:gd name="connsiteY50" fmla="*/ 407773 h 2817340"/>
                <a:gd name="connsiteX51" fmla="*/ 778571 w 3904830"/>
                <a:gd name="connsiteY51" fmla="*/ 383059 h 2817340"/>
                <a:gd name="connsiteX52" fmla="*/ 679717 w 3904830"/>
                <a:gd name="connsiteY52" fmla="*/ 370702 h 2817340"/>
                <a:gd name="connsiteX53" fmla="*/ 593219 w 3904830"/>
                <a:gd name="connsiteY53" fmla="*/ 321275 h 2817340"/>
                <a:gd name="connsiteX54" fmla="*/ 531435 w 3904830"/>
                <a:gd name="connsiteY54" fmla="*/ 296562 h 2817340"/>
                <a:gd name="connsiteX55" fmla="*/ 469652 w 3904830"/>
                <a:gd name="connsiteY55" fmla="*/ 284205 h 2817340"/>
                <a:gd name="connsiteX56" fmla="*/ 321371 w 3904830"/>
                <a:gd name="connsiteY56" fmla="*/ 247135 h 2817340"/>
                <a:gd name="connsiteX57" fmla="*/ 234873 w 3904830"/>
                <a:gd name="connsiteY57" fmla="*/ 222421 h 2817340"/>
                <a:gd name="connsiteX58" fmla="*/ 160733 w 3904830"/>
                <a:gd name="connsiteY58" fmla="*/ 172994 h 2817340"/>
                <a:gd name="connsiteX59" fmla="*/ 123662 w 3904830"/>
                <a:gd name="connsiteY59" fmla="*/ 148281 h 2817340"/>
                <a:gd name="connsiteX60" fmla="*/ 86592 w 3904830"/>
                <a:gd name="connsiteY60" fmla="*/ 123567 h 2817340"/>
                <a:gd name="connsiteX61" fmla="*/ 49522 w 3904830"/>
                <a:gd name="connsiteY61" fmla="*/ 98854 h 2817340"/>
                <a:gd name="connsiteX62" fmla="*/ 95 w 3904830"/>
                <a:gd name="connsiteY62" fmla="*/ 0 h 2817340"/>
                <a:gd name="connsiteX0" fmla="*/ 3830160 w 3833229"/>
                <a:gd name="connsiteY0" fmla="*/ 2817340 h 2817340"/>
                <a:gd name="connsiteX1" fmla="*/ 3830690 w 3833229"/>
                <a:gd name="connsiteY1" fmla="*/ 2730843 h 2817340"/>
                <a:gd name="connsiteX2" fmla="*/ 3756549 w 3833229"/>
                <a:gd name="connsiteY2" fmla="*/ 2656702 h 2817340"/>
                <a:gd name="connsiteX3" fmla="*/ 3719479 w 3833229"/>
                <a:gd name="connsiteY3" fmla="*/ 2619632 h 2817340"/>
                <a:gd name="connsiteX4" fmla="*/ 3682408 w 3833229"/>
                <a:gd name="connsiteY4" fmla="*/ 2582562 h 2817340"/>
                <a:gd name="connsiteX5" fmla="*/ 3657695 w 3833229"/>
                <a:gd name="connsiteY5" fmla="*/ 2545492 h 2817340"/>
                <a:gd name="connsiteX6" fmla="*/ 3620625 w 3833229"/>
                <a:gd name="connsiteY6" fmla="*/ 2520778 h 2817340"/>
                <a:gd name="connsiteX7" fmla="*/ 3546484 w 3833229"/>
                <a:gd name="connsiteY7" fmla="*/ 2409567 h 2817340"/>
                <a:gd name="connsiteX8" fmla="*/ 3497057 w 3833229"/>
                <a:gd name="connsiteY8" fmla="*/ 2335427 h 2817340"/>
                <a:gd name="connsiteX9" fmla="*/ 3459987 w 3833229"/>
                <a:gd name="connsiteY9" fmla="*/ 2298357 h 2817340"/>
                <a:gd name="connsiteX10" fmla="*/ 3410560 w 3833229"/>
                <a:gd name="connsiteY10" fmla="*/ 2224216 h 2817340"/>
                <a:gd name="connsiteX11" fmla="*/ 3348776 w 3833229"/>
                <a:gd name="connsiteY11" fmla="*/ 2150075 h 2817340"/>
                <a:gd name="connsiteX12" fmla="*/ 3299349 w 3833229"/>
                <a:gd name="connsiteY12" fmla="*/ 2125362 h 2817340"/>
                <a:gd name="connsiteX13" fmla="*/ 3262279 w 3833229"/>
                <a:gd name="connsiteY13" fmla="*/ 2088292 h 2817340"/>
                <a:gd name="connsiteX14" fmla="*/ 3225208 w 3833229"/>
                <a:gd name="connsiteY14" fmla="*/ 2075935 h 2817340"/>
                <a:gd name="connsiteX15" fmla="*/ 3188138 w 3833229"/>
                <a:gd name="connsiteY15" fmla="*/ 2051221 h 2817340"/>
                <a:gd name="connsiteX16" fmla="*/ 3126354 w 3833229"/>
                <a:gd name="connsiteY16" fmla="*/ 2026508 h 2817340"/>
                <a:gd name="connsiteX17" fmla="*/ 3052214 w 3833229"/>
                <a:gd name="connsiteY17" fmla="*/ 1989438 h 2817340"/>
                <a:gd name="connsiteX18" fmla="*/ 2978073 w 3833229"/>
                <a:gd name="connsiteY18" fmla="*/ 1964724 h 2817340"/>
                <a:gd name="connsiteX19" fmla="*/ 2941003 w 3833229"/>
                <a:gd name="connsiteY19" fmla="*/ 1952367 h 2817340"/>
                <a:gd name="connsiteX20" fmla="*/ 2805079 w 3833229"/>
                <a:gd name="connsiteY20" fmla="*/ 1915297 h 2817340"/>
                <a:gd name="connsiteX21" fmla="*/ 2693868 w 3833229"/>
                <a:gd name="connsiteY21" fmla="*/ 1865870 h 2817340"/>
                <a:gd name="connsiteX22" fmla="*/ 2595014 w 3833229"/>
                <a:gd name="connsiteY22" fmla="*/ 1804086 h 2817340"/>
                <a:gd name="connsiteX23" fmla="*/ 2520873 w 3833229"/>
                <a:gd name="connsiteY23" fmla="*/ 1779373 h 2817340"/>
                <a:gd name="connsiteX24" fmla="*/ 2483803 w 3833229"/>
                <a:gd name="connsiteY24" fmla="*/ 1754659 h 2817340"/>
                <a:gd name="connsiteX25" fmla="*/ 2434376 w 3833229"/>
                <a:gd name="connsiteY25" fmla="*/ 1717589 h 2817340"/>
                <a:gd name="connsiteX26" fmla="*/ 2384949 w 3833229"/>
                <a:gd name="connsiteY26" fmla="*/ 1692875 h 2817340"/>
                <a:gd name="connsiteX27" fmla="*/ 2335522 w 3833229"/>
                <a:gd name="connsiteY27" fmla="*/ 1655805 h 2817340"/>
                <a:gd name="connsiteX28" fmla="*/ 2298452 w 3833229"/>
                <a:gd name="connsiteY28" fmla="*/ 1631092 h 2817340"/>
                <a:gd name="connsiteX29" fmla="*/ 2224311 w 3833229"/>
                <a:gd name="connsiteY29" fmla="*/ 1556951 h 2817340"/>
                <a:gd name="connsiteX30" fmla="*/ 2150171 w 3833229"/>
                <a:gd name="connsiteY30" fmla="*/ 1482811 h 2817340"/>
                <a:gd name="connsiteX31" fmla="*/ 2088387 w 3833229"/>
                <a:gd name="connsiteY31" fmla="*/ 1421027 h 2817340"/>
                <a:gd name="connsiteX32" fmla="*/ 2026603 w 3833229"/>
                <a:gd name="connsiteY32" fmla="*/ 1346886 h 2817340"/>
                <a:gd name="connsiteX33" fmla="*/ 2001890 w 3833229"/>
                <a:gd name="connsiteY33" fmla="*/ 1309816 h 2817340"/>
                <a:gd name="connsiteX34" fmla="*/ 1927749 w 3833229"/>
                <a:gd name="connsiteY34" fmla="*/ 1235675 h 2817340"/>
                <a:gd name="connsiteX35" fmla="*/ 1853608 w 3833229"/>
                <a:gd name="connsiteY35" fmla="*/ 1124465 h 2817340"/>
                <a:gd name="connsiteX36" fmla="*/ 1779468 w 3833229"/>
                <a:gd name="connsiteY36" fmla="*/ 1025611 h 2817340"/>
                <a:gd name="connsiteX37" fmla="*/ 1680614 w 3833229"/>
                <a:gd name="connsiteY37" fmla="*/ 926757 h 2817340"/>
                <a:gd name="connsiteX38" fmla="*/ 1544690 w 3833229"/>
                <a:gd name="connsiteY38" fmla="*/ 766119 h 2817340"/>
                <a:gd name="connsiteX39" fmla="*/ 1495262 w 3833229"/>
                <a:gd name="connsiteY39" fmla="*/ 729048 h 2817340"/>
                <a:gd name="connsiteX40" fmla="*/ 1458192 w 3833229"/>
                <a:gd name="connsiteY40" fmla="*/ 704335 h 2817340"/>
                <a:gd name="connsiteX41" fmla="*/ 1408765 w 3833229"/>
                <a:gd name="connsiteY41" fmla="*/ 691978 h 2817340"/>
                <a:gd name="connsiteX42" fmla="*/ 1359338 w 3833229"/>
                <a:gd name="connsiteY42" fmla="*/ 654908 h 2817340"/>
                <a:gd name="connsiteX43" fmla="*/ 1322268 w 3833229"/>
                <a:gd name="connsiteY43" fmla="*/ 630194 h 2817340"/>
                <a:gd name="connsiteX44" fmla="*/ 1285198 w 3833229"/>
                <a:gd name="connsiteY44" fmla="*/ 593124 h 2817340"/>
                <a:gd name="connsiteX45" fmla="*/ 1198700 w 3833229"/>
                <a:gd name="connsiteY45" fmla="*/ 556054 h 2817340"/>
                <a:gd name="connsiteX46" fmla="*/ 1099846 w 3833229"/>
                <a:gd name="connsiteY46" fmla="*/ 506627 h 2817340"/>
                <a:gd name="connsiteX47" fmla="*/ 1050419 w 3833229"/>
                <a:gd name="connsiteY47" fmla="*/ 481913 h 2817340"/>
                <a:gd name="connsiteX48" fmla="*/ 1013349 w 3833229"/>
                <a:gd name="connsiteY48" fmla="*/ 457200 h 2817340"/>
                <a:gd name="connsiteX49" fmla="*/ 914495 w 3833229"/>
                <a:gd name="connsiteY49" fmla="*/ 420129 h 2817340"/>
                <a:gd name="connsiteX50" fmla="*/ 865068 w 3833229"/>
                <a:gd name="connsiteY50" fmla="*/ 407773 h 2817340"/>
                <a:gd name="connsiteX51" fmla="*/ 778571 w 3833229"/>
                <a:gd name="connsiteY51" fmla="*/ 383059 h 2817340"/>
                <a:gd name="connsiteX52" fmla="*/ 679717 w 3833229"/>
                <a:gd name="connsiteY52" fmla="*/ 370702 h 2817340"/>
                <a:gd name="connsiteX53" fmla="*/ 593219 w 3833229"/>
                <a:gd name="connsiteY53" fmla="*/ 321275 h 2817340"/>
                <a:gd name="connsiteX54" fmla="*/ 531435 w 3833229"/>
                <a:gd name="connsiteY54" fmla="*/ 296562 h 2817340"/>
                <a:gd name="connsiteX55" fmla="*/ 469652 w 3833229"/>
                <a:gd name="connsiteY55" fmla="*/ 284205 h 2817340"/>
                <a:gd name="connsiteX56" fmla="*/ 321371 w 3833229"/>
                <a:gd name="connsiteY56" fmla="*/ 247135 h 2817340"/>
                <a:gd name="connsiteX57" fmla="*/ 234873 w 3833229"/>
                <a:gd name="connsiteY57" fmla="*/ 222421 h 2817340"/>
                <a:gd name="connsiteX58" fmla="*/ 160733 w 3833229"/>
                <a:gd name="connsiteY58" fmla="*/ 172994 h 2817340"/>
                <a:gd name="connsiteX59" fmla="*/ 123662 w 3833229"/>
                <a:gd name="connsiteY59" fmla="*/ 148281 h 2817340"/>
                <a:gd name="connsiteX60" fmla="*/ 86592 w 3833229"/>
                <a:gd name="connsiteY60" fmla="*/ 123567 h 2817340"/>
                <a:gd name="connsiteX61" fmla="*/ 49522 w 3833229"/>
                <a:gd name="connsiteY61" fmla="*/ 98854 h 2817340"/>
                <a:gd name="connsiteX62" fmla="*/ 95 w 3833229"/>
                <a:gd name="connsiteY62" fmla="*/ 0 h 281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833229" h="2817340">
                  <a:moveTo>
                    <a:pt x="3830160" y="2817340"/>
                  </a:moveTo>
                  <a:cubicBezTo>
                    <a:pt x="3805447" y="2788508"/>
                    <a:pt x="3842959" y="2757616"/>
                    <a:pt x="3830690" y="2730843"/>
                  </a:cubicBezTo>
                  <a:cubicBezTo>
                    <a:pt x="3818422" y="2704070"/>
                    <a:pt x="3781263" y="2681416"/>
                    <a:pt x="3756549" y="2656702"/>
                  </a:cubicBezTo>
                  <a:lnTo>
                    <a:pt x="3719479" y="2619632"/>
                  </a:lnTo>
                  <a:cubicBezTo>
                    <a:pt x="3707122" y="2607275"/>
                    <a:pt x="3692101" y="2597102"/>
                    <a:pt x="3682408" y="2582562"/>
                  </a:cubicBezTo>
                  <a:cubicBezTo>
                    <a:pt x="3674170" y="2570205"/>
                    <a:pt x="3668196" y="2555993"/>
                    <a:pt x="3657695" y="2545492"/>
                  </a:cubicBezTo>
                  <a:cubicBezTo>
                    <a:pt x="3647194" y="2534991"/>
                    <a:pt x="3632982" y="2529016"/>
                    <a:pt x="3620625" y="2520778"/>
                  </a:cubicBezTo>
                  <a:lnTo>
                    <a:pt x="3546484" y="2409567"/>
                  </a:lnTo>
                  <a:cubicBezTo>
                    <a:pt x="3546481" y="2409562"/>
                    <a:pt x="3497061" y="2335431"/>
                    <a:pt x="3497057" y="2335427"/>
                  </a:cubicBezTo>
                  <a:cubicBezTo>
                    <a:pt x="3484700" y="2323070"/>
                    <a:pt x="3470716" y="2312151"/>
                    <a:pt x="3459987" y="2298357"/>
                  </a:cubicBezTo>
                  <a:cubicBezTo>
                    <a:pt x="3441752" y="2274912"/>
                    <a:pt x="3427036" y="2248930"/>
                    <a:pt x="3410560" y="2224216"/>
                  </a:cubicBezTo>
                  <a:cubicBezTo>
                    <a:pt x="3390856" y="2194660"/>
                    <a:pt x="3379045" y="2171696"/>
                    <a:pt x="3348776" y="2150075"/>
                  </a:cubicBezTo>
                  <a:cubicBezTo>
                    <a:pt x="3333787" y="2139368"/>
                    <a:pt x="3315825" y="2133600"/>
                    <a:pt x="3299349" y="2125362"/>
                  </a:cubicBezTo>
                  <a:cubicBezTo>
                    <a:pt x="3286992" y="2113005"/>
                    <a:pt x="3276819" y="2097985"/>
                    <a:pt x="3262279" y="2088292"/>
                  </a:cubicBezTo>
                  <a:cubicBezTo>
                    <a:pt x="3251441" y="2081067"/>
                    <a:pt x="3236858" y="2081760"/>
                    <a:pt x="3225208" y="2075935"/>
                  </a:cubicBezTo>
                  <a:cubicBezTo>
                    <a:pt x="3211925" y="2069293"/>
                    <a:pt x="3201421" y="2057863"/>
                    <a:pt x="3188138" y="2051221"/>
                  </a:cubicBezTo>
                  <a:cubicBezTo>
                    <a:pt x="3168299" y="2041301"/>
                    <a:pt x="3146547" y="2035687"/>
                    <a:pt x="3126354" y="2026508"/>
                  </a:cubicBezTo>
                  <a:cubicBezTo>
                    <a:pt x="3101200" y="2015075"/>
                    <a:pt x="3077719" y="2000065"/>
                    <a:pt x="3052214" y="1989438"/>
                  </a:cubicBezTo>
                  <a:cubicBezTo>
                    <a:pt x="3028167" y="1979419"/>
                    <a:pt x="3002787" y="1972962"/>
                    <a:pt x="2978073" y="1964724"/>
                  </a:cubicBezTo>
                  <a:cubicBezTo>
                    <a:pt x="2965716" y="1960605"/>
                    <a:pt x="2953639" y="1955526"/>
                    <a:pt x="2941003" y="1952367"/>
                  </a:cubicBezTo>
                  <a:cubicBezTo>
                    <a:pt x="2889726" y="1939548"/>
                    <a:pt x="2851281" y="1932623"/>
                    <a:pt x="2805079" y="1915297"/>
                  </a:cubicBezTo>
                  <a:cubicBezTo>
                    <a:pt x="2769015" y="1901773"/>
                    <a:pt x="2727572" y="1885531"/>
                    <a:pt x="2693868" y="1865870"/>
                  </a:cubicBezTo>
                  <a:cubicBezTo>
                    <a:pt x="2660304" y="1846291"/>
                    <a:pt x="2631878" y="1816374"/>
                    <a:pt x="2595014" y="1804086"/>
                  </a:cubicBezTo>
                  <a:lnTo>
                    <a:pt x="2520873" y="1779373"/>
                  </a:lnTo>
                  <a:cubicBezTo>
                    <a:pt x="2508516" y="1771135"/>
                    <a:pt x="2495888" y="1763291"/>
                    <a:pt x="2483803" y="1754659"/>
                  </a:cubicBezTo>
                  <a:cubicBezTo>
                    <a:pt x="2467045" y="1742689"/>
                    <a:pt x="2451840" y="1728504"/>
                    <a:pt x="2434376" y="1717589"/>
                  </a:cubicBezTo>
                  <a:cubicBezTo>
                    <a:pt x="2418756" y="1707826"/>
                    <a:pt x="2400569" y="1702638"/>
                    <a:pt x="2384949" y="1692875"/>
                  </a:cubicBezTo>
                  <a:cubicBezTo>
                    <a:pt x="2367485" y="1681960"/>
                    <a:pt x="2352281" y="1667775"/>
                    <a:pt x="2335522" y="1655805"/>
                  </a:cubicBezTo>
                  <a:cubicBezTo>
                    <a:pt x="2323437" y="1647173"/>
                    <a:pt x="2309552" y="1640958"/>
                    <a:pt x="2298452" y="1631092"/>
                  </a:cubicBezTo>
                  <a:cubicBezTo>
                    <a:pt x="2272330" y="1607872"/>
                    <a:pt x="2249025" y="1581665"/>
                    <a:pt x="2224311" y="1556951"/>
                  </a:cubicBezTo>
                  <a:lnTo>
                    <a:pt x="2150171" y="1482811"/>
                  </a:lnTo>
                  <a:cubicBezTo>
                    <a:pt x="2129576" y="1462216"/>
                    <a:pt x="2104543" y="1445260"/>
                    <a:pt x="2088387" y="1421027"/>
                  </a:cubicBezTo>
                  <a:cubicBezTo>
                    <a:pt x="2027023" y="1328983"/>
                    <a:pt x="2105894" y="1442037"/>
                    <a:pt x="2026603" y="1346886"/>
                  </a:cubicBezTo>
                  <a:cubicBezTo>
                    <a:pt x="2017096" y="1335477"/>
                    <a:pt x="2011756" y="1320916"/>
                    <a:pt x="2001890" y="1309816"/>
                  </a:cubicBezTo>
                  <a:cubicBezTo>
                    <a:pt x="1978670" y="1283694"/>
                    <a:pt x="1947136" y="1264755"/>
                    <a:pt x="1927749" y="1235675"/>
                  </a:cubicBezTo>
                  <a:lnTo>
                    <a:pt x="1853608" y="1124465"/>
                  </a:lnTo>
                  <a:cubicBezTo>
                    <a:pt x="1827482" y="1085276"/>
                    <a:pt x="1814701" y="1063780"/>
                    <a:pt x="1779468" y="1025611"/>
                  </a:cubicBezTo>
                  <a:cubicBezTo>
                    <a:pt x="1747860" y="991369"/>
                    <a:pt x="1709224" y="963541"/>
                    <a:pt x="1680614" y="926757"/>
                  </a:cubicBezTo>
                  <a:cubicBezTo>
                    <a:pt x="1630503" y="862328"/>
                    <a:pt x="1602175" y="816419"/>
                    <a:pt x="1544690" y="766119"/>
                  </a:cubicBezTo>
                  <a:cubicBezTo>
                    <a:pt x="1529191" y="752557"/>
                    <a:pt x="1512021" y="741019"/>
                    <a:pt x="1495262" y="729048"/>
                  </a:cubicBezTo>
                  <a:cubicBezTo>
                    <a:pt x="1483177" y="720416"/>
                    <a:pt x="1471842" y="710185"/>
                    <a:pt x="1458192" y="704335"/>
                  </a:cubicBezTo>
                  <a:cubicBezTo>
                    <a:pt x="1442582" y="697645"/>
                    <a:pt x="1425241" y="696097"/>
                    <a:pt x="1408765" y="691978"/>
                  </a:cubicBezTo>
                  <a:cubicBezTo>
                    <a:pt x="1392289" y="679621"/>
                    <a:pt x="1376096" y="666878"/>
                    <a:pt x="1359338" y="654908"/>
                  </a:cubicBezTo>
                  <a:cubicBezTo>
                    <a:pt x="1347253" y="646276"/>
                    <a:pt x="1333677" y="639701"/>
                    <a:pt x="1322268" y="630194"/>
                  </a:cubicBezTo>
                  <a:cubicBezTo>
                    <a:pt x="1308843" y="619007"/>
                    <a:pt x="1299418" y="603281"/>
                    <a:pt x="1285198" y="593124"/>
                  </a:cubicBezTo>
                  <a:cubicBezTo>
                    <a:pt x="1258478" y="574038"/>
                    <a:pt x="1228951" y="566138"/>
                    <a:pt x="1198700" y="556054"/>
                  </a:cubicBezTo>
                  <a:cubicBezTo>
                    <a:pt x="1133054" y="512289"/>
                    <a:pt x="1190535" y="546933"/>
                    <a:pt x="1099846" y="506627"/>
                  </a:cubicBezTo>
                  <a:cubicBezTo>
                    <a:pt x="1083013" y="499146"/>
                    <a:pt x="1066412" y="491052"/>
                    <a:pt x="1050419" y="481913"/>
                  </a:cubicBezTo>
                  <a:cubicBezTo>
                    <a:pt x="1037525" y="474545"/>
                    <a:pt x="1026632" y="463841"/>
                    <a:pt x="1013349" y="457200"/>
                  </a:cubicBezTo>
                  <a:cubicBezTo>
                    <a:pt x="995943" y="448497"/>
                    <a:pt x="939447" y="427258"/>
                    <a:pt x="914495" y="420129"/>
                  </a:cubicBezTo>
                  <a:cubicBezTo>
                    <a:pt x="898166" y="415464"/>
                    <a:pt x="881397" y="412438"/>
                    <a:pt x="865068" y="407773"/>
                  </a:cubicBezTo>
                  <a:cubicBezTo>
                    <a:pt x="823930" y="396019"/>
                    <a:pt x="824932" y="390786"/>
                    <a:pt x="778571" y="383059"/>
                  </a:cubicBezTo>
                  <a:cubicBezTo>
                    <a:pt x="745815" y="377600"/>
                    <a:pt x="712668" y="374821"/>
                    <a:pt x="679717" y="370702"/>
                  </a:cubicBezTo>
                  <a:cubicBezTo>
                    <a:pt x="589990" y="340795"/>
                    <a:pt x="705430" y="383614"/>
                    <a:pt x="593219" y="321275"/>
                  </a:cubicBezTo>
                  <a:cubicBezTo>
                    <a:pt x="573829" y="310503"/>
                    <a:pt x="552681" y="302936"/>
                    <a:pt x="531435" y="296562"/>
                  </a:cubicBezTo>
                  <a:cubicBezTo>
                    <a:pt x="511319" y="290527"/>
                    <a:pt x="490116" y="288928"/>
                    <a:pt x="469652" y="284205"/>
                  </a:cubicBezTo>
                  <a:cubicBezTo>
                    <a:pt x="469591" y="284191"/>
                    <a:pt x="346115" y="253321"/>
                    <a:pt x="321371" y="247135"/>
                  </a:cubicBezTo>
                  <a:cubicBezTo>
                    <a:pt x="309737" y="244227"/>
                    <a:pt x="249377" y="230479"/>
                    <a:pt x="234873" y="222421"/>
                  </a:cubicBezTo>
                  <a:cubicBezTo>
                    <a:pt x="208909" y="207997"/>
                    <a:pt x="185446" y="189469"/>
                    <a:pt x="160733" y="172994"/>
                  </a:cubicBezTo>
                  <a:lnTo>
                    <a:pt x="123662" y="148281"/>
                  </a:lnTo>
                  <a:lnTo>
                    <a:pt x="86592" y="123567"/>
                  </a:lnTo>
                  <a:lnTo>
                    <a:pt x="49522" y="98854"/>
                  </a:lnTo>
                  <a:cubicBezTo>
                    <a:pt x="-4474" y="17859"/>
                    <a:pt x="95" y="54415"/>
                    <a:pt x="95" y="0"/>
                  </a:cubicBezTo>
                </a:path>
              </a:pathLst>
            </a:cu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reeform 3"/>
          <p:cNvSpPr/>
          <p:nvPr/>
        </p:nvSpPr>
        <p:spPr>
          <a:xfrm>
            <a:off x="3235591" y="-14111"/>
            <a:ext cx="2356555" cy="4557889"/>
          </a:xfrm>
          <a:custGeom>
            <a:avLst/>
            <a:gdLst>
              <a:gd name="connsiteX0" fmla="*/ 2497666 w 2497666"/>
              <a:gd name="connsiteY0" fmla="*/ 4529667 h 4529667"/>
              <a:gd name="connsiteX1" fmla="*/ 2300111 w 2497666"/>
              <a:gd name="connsiteY1" fmla="*/ 3725333 h 4529667"/>
              <a:gd name="connsiteX2" fmla="*/ 2046111 w 2497666"/>
              <a:gd name="connsiteY2" fmla="*/ 3203222 h 4529667"/>
              <a:gd name="connsiteX3" fmla="*/ 1763889 w 2497666"/>
              <a:gd name="connsiteY3" fmla="*/ 2779889 h 4529667"/>
              <a:gd name="connsiteX4" fmla="*/ 1425222 w 2497666"/>
              <a:gd name="connsiteY4" fmla="*/ 2342445 h 4529667"/>
              <a:gd name="connsiteX5" fmla="*/ 1143000 w 2497666"/>
              <a:gd name="connsiteY5" fmla="*/ 1905000 h 4529667"/>
              <a:gd name="connsiteX6" fmla="*/ 409222 w 2497666"/>
              <a:gd name="connsiteY6" fmla="*/ 846667 h 4529667"/>
              <a:gd name="connsiteX7" fmla="*/ 70555 w 2497666"/>
              <a:gd name="connsiteY7" fmla="*/ 225778 h 4529667"/>
              <a:gd name="connsiteX8" fmla="*/ 0 w 2497666"/>
              <a:gd name="connsiteY8" fmla="*/ 0 h 4529667"/>
              <a:gd name="connsiteX0" fmla="*/ 2497666 w 2497666"/>
              <a:gd name="connsiteY0" fmla="*/ 4529667 h 4529667"/>
              <a:gd name="connsiteX1" fmla="*/ 2300111 w 2497666"/>
              <a:gd name="connsiteY1" fmla="*/ 3725333 h 4529667"/>
              <a:gd name="connsiteX2" fmla="*/ 2046111 w 2497666"/>
              <a:gd name="connsiteY2" fmla="*/ 3203222 h 4529667"/>
              <a:gd name="connsiteX3" fmla="*/ 1763889 w 2497666"/>
              <a:gd name="connsiteY3" fmla="*/ 2779889 h 4529667"/>
              <a:gd name="connsiteX4" fmla="*/ 1439333 w 2497666"/>
              <a:gd name="connsiteY4" fmla="*/ 2328334 h 4529667"/>
              <a:gd name="connsiteX5" fmla="*/ 1143000 w 2497666"/>
              <a:gd name="connsiteY5" fmla="*/ 1905000 h 4529667"/>
              <a:gd name="connsiteX6" fmla="*/ 409222 w 2497666"/>
              <a:gd name="connsiteY6" fmla="*/ 846667 h 4529667"/>
              <a:gd name="connsiteX7" fmla="*/ 70555 w 2497666"/>
              <a:gd name="connsiteY7" fmla="*/ 225778 h 4529667"/>
              <a:gd name="connsiteX8" fmla="*/ 0 w 2497666"/>
              <a:gd name="connsiteY8" fmla="*/ 0 h 4529667"/>
              <a:gd name="connsiteX0" fmla="*/ 2497666 w 2497666"/>
              <a:gd name="connsiteY0" fmla="*/ 4529667 h 4529667"/>
              <a:gd name="connsiteX1" fmla="*/ 2300111 w 2497666"/>
              <a:gd name="connsiteY1" fmla="*/ 3725333 h 4529667"/>
              <a:gd name="connsiteX2" fmla="*/ 2046111 w 2497666"/>
              <a:gd name="connsiteY2" fmla="*/ 3203222 h 4529667"/>
              <a:gd name="connsiteX3" fmla="*/ 1763889 w 2497666"/>
              <a:gd name="connsiteY3" fmla="*/ 2779889 h 4529667"/>
              <a:gd name="connsiteX4" fmla="*/ 1439333 w 2497666"/>
              <a:gd name="connsiteY4" fmla="*/ 2328334 h 4529667"/>
              <a:gd name="connsiteX5" fmla="*/ 1157111 w 2497666"/>
              <a:gd name="connsiteY5" fmla="*/ 1890889 h 4529667"/>
              <a:gd name="connsiteX6" fmla="*/ 409222 w 2497666"/>
              <a:gd name="connsiteY6" fmla="*/ 846667 h 4529667"/>
              <a:gd name="connsiteX7" fmla="*/ 70555 w 2497666"/>
              <a:gd name="connsiteY7" fmla="*/ 225778 h 4529667"/>
              <a:gd name="connsiteX8" fmla="*/ 0 w 2497666"/>
              <a:gd name="connsiteY8" fmla="*/ 0 h 4529667"/>
              <a:gd name="connsiteX0" fmla="*/ 2498246 w 2498246"/>
              <a:gd name="connsiteY0" fmla="*/ 4529667 h 4529667"/>
              <a:gd name="connsiteX1" fmla="*/ 2300691 w 2498246"/>
              <a:gd name="connsiteY1" fmla="*/ 3725333 h 4529667"/>
              <a:gd name="connsiteX2" fmla="*/ 2046691 w 2498246"/>
              <a:gd name="connsiteY2" fmla="*/ 3203222 h 4529667"/>
              <a:gd name="connsiteX3" fmla="*/ 1764469 w 2498246"/>
              <a:gd name="connsiteY3" fmla="*/ 2779889 h 4529667"/>
              <a:gd name="connsiteX4" fmla="*/ 1439913 w 2498246"/>
              <a:gd name="connsiteY4" fmla="*/ 2328334 h 4529667"/>
              <a:gd name="connsiteX5" fmla="*/ 1157691 w 2498246"/>
              <a:gd name="connsiteY5" fmla="*/ 1890889 h 4529667"/>
              <a:gd name="connsiteX6" fmla="*/ 494469 w 2498246"/>
              <a:gd name="connsiteY6" fmla="*/ 804333 h 4529667"/>
              <a:gd name="connsiteX7" fmla="*/ 71135 w 2498246"/>
              <a:gd name="connsiteY7" fmla="*/ 225778 h 4529667"/>
              <a:gd name="connsiteX8" fmla="*/ 580 w 2498246"/>
              <a:gd name="connsiteY8" fmla="*/ 0 h 4529667"/>
              <a:gd name="connsiteX0" fmla="*/ 2497666 w 2497666"/>
              <a:gd name="connsiteY0" fmla="*/ 4529667 h 4529667"/>
              <a:gd name="connsiteX1" fmla="*/ 2300111 w 2497666"/>
              <a:gd name="connsiteY1" fmla="*/ 3725333 h 4529667"/>
              <a:gd name="connsiteX2" fmla="*/ 2046111 w 2497666"/>
              <a:gd name="connsiteY2" fmla="*/ 3203222 h 4529667"/>
              <a:gd name="connsiteX3" fmla="*/ 1763889 w 2497666"/>
              <a:gd name="connsiteY3" fmla="*/ 2779889 h 4529667"/>
              <a:gd name="connsiteX4" fmla="*/ 1439333 w 2497666"/>
              <a:gd name="connsiteY4" fmla="*/ 2328334 h 4529667"/>
              <a:gd name="connsiteX5" fmla="*/ 1157111 w 2497666"/>
              <a:gd name="connsiteY5" fmla="*/ 1890889 h 4529667"/>
              <a:gd name="connsiteX6" fmla="*/ 493889 w 2497666"/>
              <a:gd name="connsiteY6" fmla="*/ 804333 h 4529667"/>
              <a:gd name="connsiteX7" fmla="*/ 225778 w 2497666"/>
              <a:gd name="connsiteY7" fmla="*/ 239889 h 4529667"/>
              <a:gd name="connsiteX8" fmla="*/ 0 w 2497666"/>
              <a:gd name="connsiteY8" fmla="*/ 0 h 4529667"/>
              <a:gd name="connsiteX0" fmla="*/ 2356555 w 2356555"/>
              <a:gd name="connsiteY0" fmla="*/ 4557889 h 4557889"/>
              <a:gd name="connsiteX1" fmla="*/ 2159000 w 2356555"/>
              <a:gd name="connsiteY1" fmla="*/ 3753555 h 4557889"/>
              <a:gd name="connsiteX2" fmla="*/ 1905000 w 2356555"/>
              <a:gd name="connsiteY2" fmla="*/ 3231444 h 4557889"/>
              <a:gd name="connsiteX3" fmla="*/ 1622778 w 2356555"/>
              <a:gd name="connsiteY3" fmla="*/ 2808111 h 4557889"/>
              <a:gd name="connsiteX4" fmla="*/ 1298222 w 2356555"/>
              <a:gd name="connsiteY4" fmla="*/ 2356556 h 4557889"/>
              <a:gd name="connsiteX5" fmla="*/ 1016000 w 2356555"/>
              <a:gd name="connsiteY5" fmla="*/ 1919111 h 4557889"/>
              <a:gd name="connsiteX6" fmla="*/ 352778 w 2356555"/>
              <a:gd name="connsiteY6" fmla="*/ 832555 h 4557889"/>
              <a:gd name="connsiteX7" fmla="*/ 84667 w 2356555"/>
              <a:gd name="connsiteY7" fmla="*/ 268111 h 4557889"/>
              <a:gd name="connsiteX8" fmla="*/ 0 w 2356555"/>
              <a:gd name="connsiteY8" fmla="*/ 0 h 455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6555" h="4557889">
                <a:moveTo>
                  <a:pt x="2356555" y="4557889"/>
                </a:moveTo>
                <a:cubicBezTo>
                  <a:pt x="2295407" y="4266259"/>
                  <a:pt x="2234259" y="3974629"/>
                  <a:pt x="2159000" y="3753555"/>
                </a:cubicBezTo>
                <a:cubicBezTo>
                  <a:pt x="2083741" y="3532481"/>
                  <a:pt x="1994370" y="3389018"/>
                  <a:pt x="1905000" y="3231444"/>
                </a:cubicBezTo>
                <a:cubicBezTo>
                  <a:pt x="1815630" y="3073870"/>
                  <a:pt x="1723908" y="2953926"/>
                  <a:pt x="1622778" y="2808111"/>
                </a:cubicBezTo>
                <a:cubicBezTo>
                  <a:pt x="1521648" y="2662296"/>
                  <a:pt x="1399352" y="2504723"/>
                  <a:pt x="1298222" y="2356556"/>
                </a:cubicBezTo>
                <a:cubicBezTo>
                  <a:pt x="1197092" y="2208389"/>
                  <a:pt x="1173574" y="2173111"/>
                  <a:pt x="1016000" y="1919111"/>
                </a:cubicBezTo>
                <a:cubicBezTo>
                  <a:pt x="858426" y="1665111"/>
                  <a:pt x="508000" y="1107722"/>
                  <a:pt x="352778" y="832555"/>
                </a:cubicBezTo>
                <a:cubicBezTo>
                  <a:pt x="197556" y="557388"/>
                  <a:pt x="143463" y="406870"/>
                  <a:pt x="84667" y="268111"/>
                </a:cubicBezTo>
                <a:cubicBezTo>
                  <a:pt x="25871" y="129352"/>
                  <a:pt x="0" y="0"/>
                  <a:pt x="0" y="0"/>
                </a:cubicBez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674924" y="2737556"/>
            <a:ext cx="860778" cy="1566333"/>
          </a:xfrm>
          <a:custGeom>
            <a:avLst/>
            <a:gdLst>
              <a:gd name="connsiteX0" fmla="*/ 860778 w 860778"/>
              <a:gd name="connsiteY0" fmla="*/ 1566333 h 1566333"/>
              <a:gd name="connsiteX1" fmla="*/ 776111 w 860778"/>
              <a:gd name="connsiteY1" fmla="*/ 1114777 h 1566333"/>
              <a:gd name="connsiteX2" fmla="*/ 578556 w 860778"/>
              <a:gd name="connsiteY2" fmla="*/ 663222 h 1566333"/>
              <a:gd name="connsiteX3" fmla="*/ 352778 w 860778"/>
              <a:gd name="connsiteY3" fmla="*/ 310444 h 1566333"/>
              <a:gd name="connsiteX4" fmla="*/ 155222 w 860778"/>
              <a:gd name="connsiteY4" fmla="*/ 0 h 1566333"/>
              <a:gd name="connsiteX5" fmla="*/ 155222 w 860778"/>
              <a:gd name="connsiteY5" fmla="*/ 0 h 1566333"/>
              <a:gd name="connsiteX6" fmla="*/ 0 w 860778"/>
              <a:gd name="connsiteY6" fmla="*/ 56444 h 1566333"/>
              <a:gd name="connsiteX7" fmla="*/ 0 w 860778"/>
              <a:gd name="connsiteY7" fmla="*/ 366888 h 1566333"/>
              <a:gd name="connsiteX8" fmla="*/ 141111 w 860778"/>
              <a:gd name="connsiteY8" fmla="*/ 592666 h 1566333"/>
              <a:gd name="connsiteX9" fmla="*/ 211667 w 860778"/>
              <a:gd name="connsiteY9" fmla="*/ 776111 h 1566333"/>
              <a:gd name="connsiteX10" fmla="*/ 310445 w 860778"/>
              <a:gd name="connsiteY10" fmla="*/ 945444 h 1566333"/>
              <a:gd name="connsiteX11" fmla="*/ 310445 w 860778"/>
              <a:gd name="connsiteY11" fmla="*/ 945444 h 1566333"/>
              <a:gd name="connsiteX12" fmla="*/ 310445 w 860778"/>
              <a:gd name="connsiteY12" fmla="*/ 945444 h 1566333"/>
              <a:gd name="connsiteX13" fmla="*/ 437445 w 860778"/>
              <a:gd name="connsiteY13" fmla="*/ 1171222 h 1566333"/>
              <a:gd name="connsiteX14" fmla="*/ 733778 w 860778"/>
              <a:gd name="connsiteY14" fmla="*/ 1439333 h 1566333"/>
              <a:gd name="connsiteX15" fmla="*/ 860778 w 860778"/>
              <a:gd name="connsiteY15" fmla="*/ 1566333 h 1566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0778" h="1566333">
                <a:moveTo>
                  <a:pt x="860778" y="1566333"/>
                </a:moveTo>
                <a:lnTo>
                  <a:pt x="776111" y="1114777"/>
                </a:lnTo>
                <a:lnTo>
                  <a:pt x="578556" y="663222"/>
                </a:lnTo>
                <a:lnTo>
                  <a:pt x="352778" y="310444"/>
                </a:lnTo>
                <a:lnTo>
                  <a:pt x="155222" y="0"/>
                </a:lnTo>
                <a:lnTo>
                  <a:pt x="155222" y="0"/>
                </a:lnTo>
                <a:lnTo>
                  <a:pt x="0" y="56444"/>
                </a:lnTo>
                <a:lnTo>
                  <a:pt x="0" y="366888"/>
                </a:lnTo>
                <a:lnTo>
                  <a:pt x="141111" y="592666"/>
                </a:lnTo>
                <a:lnTo>
                  <a:pt x="211667" y="776111"/>
                </a:lnTo>
                <a:lnTo>
                  <a:pt x="310445" y="945444"/>
                </a:lnTo>
                <a:lnTo>
                  <a:pt x="310445" y="945444"/>
                </a:lnTo>
                <a:lnTo>
                  <a:pt x="310445" y="945444"/>
                </a:lnTo>
                <a:lnTo>
                  <a:pt x="437445" y="1171222"/>
                </a:lnTo>
                <a:lnTo>
                  <a:pt x="733778" y="1439333"/>
                </a:lnTo>
                <a:lnTo>
                  <a:pt x="860778" y="1566333"/>
                </a:lnTo>
                <a:close/>
              </a:path>
            </a:pathLst>
          </a:cu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3334369" y="254000"/>
            <a:ext cx="1763889" cy="2455333"/>
          </a:xfrm>
          <a:custGeom>
            <a:avLst/>
            <a:gdLst>
              <a:gd name="connsiteX0" fmla="*/ 1481666 w 1763889"/>
              <a:gd name="connsiteY0" fmla="*/ 2455333 h 2455333"/>
              <a:gd name="connsiteX1" fmla="*/ 1651000 w 1763889"/>
              <a:gd name="connsiteY1" fmla="*/ 2271889 h 2455333"/>
              <a:gd name="connsiteX2" fmla="*/ 1622777 w 1763889"/>
              <a:gd name="connsiteY2" fmla="*/ 2060222 h 2455333"/>
              <a:gd name="connsiteX3" fmla="*/ 1721555 w 1763889"/>
              <a:gd name="connsiteY3" fmla="*/ 1876778 h 2455333"/>
              <a:gd name="connsiteX4" fmla="*/ 1763889 w 1763889"/>
              <a:gd name="connsiteY4" fmla="*/ 1721556 h 2455333"/>
              <a:gd name="connsiteX5" fmla="*/ 1651000 w 1763889"/>
              <a:gd name="connsiteY5" fmla="*/ 1467556 h 2455333"/>
              <a:gd name="connsiteX6" fmla="*/ 1608666 w 1763889"/>
              <a:gd name="connsiteY6" fmla="*/ 1255889 h 2455333"/>
              <a:gd name="connsiteX7" fmla="*/ 1298222 w 1763889"/>
              <a:gd name="connsiteY7" fmla="*/ 776111 h 2455333"/>
              <a:gd name="connsiteX8" fmla="*/ 889000 w 1763889"/>
              <a:gd name="connsiteY8" fmla="*/ 296333 h 2455333"/>
              <a:gd name="connsiteX9" fmla="*/ 437444 w 1763889"/>
              <a:gd name="connsiteY9" fmla="*/ 56444 h 2455333"/>
              <a:gd name="connsiteX10" fmla="*/ 0 w 1763889"/>
              <a:gd name="connsiteY10" fmla="*/ 0 h 2455333"/>
              <a:gd name="connsiteX11" fmla="*/ 197555 w 1763889"/>
              <a:gd name="connsiteY11" fmla="*/ 451556 h 2455333"/>
              <a:gd name="connsiteX12" fmla="*/ 606777 w 1763889"/>
              <a:gd name="connsiteY12" fmla="*/ 1143000 h 2455333"/>
              <a:gd name="connsiteX13" fmla="*/ 1114777 w 1763889"/>
              <a:gd name="connsiteY13" fmla="*/ 1947333 h 2455333"/>
              <a:gd name="connsiteX14" fmla="*/ 1481666 w 1763889"/>
              <a:gd name="connsiteY14" fmla="*/ 2455333 h 245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3889" h="2455333">
                <a:moveTo>
                  <a:pt x="1481666" y="2455333"/>
                </a:moveTo>
                <a:lnTo>
                  <a:pt x="1651000" y="2271889"/>
                </a:lnTo>
                <a:lnTo>
                  <a:pt x="1622777" y="2060222"/>
                </a:lnTo>
                <a:lnTo>
                  <a:pt x="1721555" y="1876778"/>
                </a:lnTo>
                <a:lnTo>
                  <a:pt x="1763889" y="1721556"/>
                </a:lnTo>
                <a:lnTo>
                  <a:pt x="1651000" y="1467556"/>
                </a:lnTo>
                <a:lnTo>
                  <a:pt x="1608666" y="1255889"/>
                </a:lnTo>
                <a:lnTo>
                  <a:pt x="1298222" y="776111"/>
                </a:lnTo>
                <a:lnTo>
                  <a:pt x="889000" y="296333"/>
                </a:lnTo>
                <a:lnTo>
                  <a:pt x="437444" y="56444"/>
                </a:lnTo>
                <a:lnTo>
                  <a:pt x="0" y="0"/>
                </a:lnTo>
                <a:lnTo>
                  <a:pt x="197555" y="451556"/>
                </a:lnTo>
                <a:lnTo>
                  <a:pt x="606777" y="1143000"/>
                </a:lnTo>
                <a:lnTo>
                  <a:pt x="1114777" y="1947333"/>
                </a:lnTo>
                <a:lnTo>
                  <a:pt x="1481666" y="2455333"/>
                </a:lnTo>
                <a:close/>
              </a:path>
            </a:pathLst>
          </a:cu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2572369" y="0"/>
            <a:ext cx="747889" cy="239889"/>
          </a:xfrm>
          <a:custGeom>
            <a:avLst/>
            <a:gdLst>
              <a:gd name="connsiteX0" fmla="*/ 747889 w 747889"/>
              <a:gd name="connsiteY0" fmla="*/ 239889 h 239889"/>
              <a:gd name="connsiteX1" fmla="*/ 677333 w 747889"/>
              <a:gd name="connsiteY1" fmla="*/ 0 h 239889"/>
              <a:gd name="connsiteX2" fmla="*/ 0 w 747889"/>
              <a:gd name="connsiteY2" fmla="*/ 0 h 239889"/>
              <a:gd name="connsiteX3" fmla="*/ 239889 w 747889"/>
              <a:gd name="connsiteY3" fmla="*/ 98778 h 239889"/>
              <a:gd name="connsiteX4" fmla="*/ 479777 w 747889"/>
              <a:gd name="connsiteY4" fmla="*/ 211667 h 239889"/>
              <a:gd name="connsiteX5" fmla="*/ 747889 w 747889"/>
              <a:gd name="connsiteY5" fmla="*/ 239889 h 23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7889" h="239889">
                <a:moveTo>
                  <a:pt x="747889" y="239889"/>
                </a:moveTo>
                <a:lnTo>
                  <a:pt x="677333" y="0"/>
                </a:lnTo>
                <a:lnTo>
                  <a:pt x="0" y="0"/>
                </a:lnTo>
                <a:lnTo>
                  <a:pt x="239889" y="98778"/>
                </a:lnTo>
                <a:lnTo>
                  <a:pt x="479777" y="211667"/>
                </a:lnTo>
                <a:lnTo>
                  <a:pt x="747889" y="239889"/>
                </a:lnTo>
                <a:close/>
              </a:path>
            </a:pathLst>
          </a:custGeom>
          <a:solidFill>
            <a:schemeClr val="accent6">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5557686" y="4335287"/>
            <a:ext cx="107558" cy="202700"/>
          </a:xfrm>
          <a:custGeom>
            <a:avLst/>
            <a:gdLst>
              <a:gd name="connsiteX0" fmla="*/ 49642 w 107558"/>
              <a:gd name="connsiteY0" fmla="*/ 202700 h 202700"/>
              <a:gd name="connsiteX1" fmla="*/ 107558 w 107558"/>
              <a:gd name="connsiteY1" fmla="*/ 148923 h 202700"/>
              <a:gd name="connsiteX2" fmla="*/ 66190 w 107558"/>
              <a:gd name="connsiteY2" fmla="*/ 66188 h 202700"/>
              <a:gd name="connsiteX3" fmla="*/ 0 w 107558"/>
              <a:gd name="connsiteY3" fmla="*/ 0 h 202700"/>
              <a:gd name="connsiteX4" fmla="*/ 8274 w 107558"/>
              <a:gd name="connsiteY4" fmla="*/ 115829 h 202700"/>
              <a:gd name="connsiteX5" fmla="*/ 49642 w 107558"/>
              <a:gd name="connsiteY5" fmla="*/ 202700 h 20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58" h="202700">
                <a:moveTo>
                  <a:pt x="49642" y="202700"/>
                </a:moveTo>
                <a:lnTo>
                  <a:pt x="107558" y="148923"/>
                </a:lnTo>
                <a:lnTo>
                  <a:pt x="66190" y="66188"/>
                </a:lnTo>
                <a:lnTo>
                  <a:pt x="0" y="0"/>
                </a:lnTo>
                <a:lnTo>
                  <a:pt x="8274" y="115829"/>
                </a:lnTo>
                <a:lnTo>
                  <a:pt x="49642" y="202700"/>
                </a:lnTo>
                <a:close/>
              </a:path>
            </a:pathLst>
          </a:cu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10F23C0-8D6E-AD4F-930D-FCBAC0236F0E}"/>
              </a:ext>
            </a:extLst>
          </p:cNvPr>
          <p:cNvSpPr txBox="1"/>
          <p:nvPr/>
        </p:nvSpPr>
        <p:spPr>
          <a:xfrm>
            <a:off x="4546856" y="732741"/>
            <a:ext cx="723425" cy="369332"/>
          </a:xfrm>
          <a:prstGeom prst="rect">
            <a:avLst/>
          </a:prstGeom>
          <a:noFill/>
        </p:spPr>
        <p:txBody>
          <a:bodyPr wrap="none" rtlCol="0">
            <a:spAutoFit/>
          </a:bodyPr>
          <a:lstStyle/>
          <a:p>
            <a:r>
              <a:rPr lang="en-US" b="1" dirty="0" smtClean="0">
                <a:latin typeface="Arial"/>
                <a:cs typeface="Arial"/>
              </a:rPr>
              <a:t>1 </a:t>
            </a:r>
            <a:r>
              <a:rPr lang="en-US" b="1" dirty="0" err="1" smtClean="0">
                <a:latin typeface="Arial"/>
                <a:cs typeface="Arial"/>
              </a:rPr>
              <a:t>mb</a:t>
            </a:r>
            <a:endParaRPr lang="en-US" b="1" dirty="0">
              <a:latin typeface="Arial"/>
              <a:cs typeface="Arial"/>
            </a:endParaRPr>
          </a:p>
        </p:txBody>
      </p:sp>
      <p:sp>
        <p:nvSpPr>
          <p:cNvPr id="27" name="TextBox 26">
            <a:extLst>
              <a:ext uri="{FF2B5EF4-FFF2-40B4-BE49-F238E27FC236}">
                <a16:creationId xmlns:a16="http://schemas.microsoft.com/office/drawing/2014/main" xmlns="" id="{F10F23C0-8D6E-AD4F-930D-FCBAC0236F0E}"/>
              </a:ext>
            </a:extLst>
          </p:cNvPr>
          <p:cNvSpPr txBox="1"/>
          <p:nvPr/>
        </p:nvSpPr>
        <p:spPr>
          <a:xfrm>
            <a:off x="5136209" y="1722301"/>
            <a:ext cx="980181" cy="369332"/>
          </a:xfrm>
          <a:prstGeom prst="rect">
            <a:avLst/>
          </a:prstGeom>
          <a:noFill/>
        </p:spPr>
        <p:txBody>
          <a:bodyPr wrap="none" rtlCol="0">
            <a:spAutoFit/>
          </a:bodyPr>
          <a:lstStyle/>
          <a:p>
            <a:r>
              <a:rPr lang="en-US" b="1" dirty="0" smtClean="0">
                <a:latin typeface="Arial"/>
                <a:cs typeface="Arial"/>
              </a:rPr>
              <a:t>100 </a:t>
            </a:r>
            <a:r>
              <a:rPr lang="en-US" b="1" dirty="0" err="1" smtClean="0">
                <a:latin typeface="Arial"/>
                <a:cs typeface="Arial"/>
              </a:rPr>
              <a:t>mb</a:t>
            </a:r>
            <a:endParaRPr lang="en-US" b="1" dirty="0">
              <a:latin typeface="Arial"/>
              <a:cs typeface="Arial"/>
            </a:endParaRPr>
          </a:p>
        </p:txBody>
      </p:sp>
      <p:sp>
        <p:nvSpPr>
          <p:cNvPr id="28" name="TextBox 27">
            <a:extLst>
              <a:ext uri="{FF2B5EF4-FFF2-40B4-BE49-F238E27FC236}">
                <a16:creationId xmlns:a16="http://schemas.microsoft.com/office/drawing/2014/main" xmlns="" id="{F10F23C0-8D6E-AD4F-930D-FCBAC0236F0E}"/>
              </a:ext>
            </a:extLst>
          </p:cNvPr>
          <p:cNvSpPr txBox="1"/>
          <p:nvPr/>
        </p:nvSpPr>
        <p:spPr>
          <a:xfrm>
            <a:off x="5612981" y="272384"/>
            <a:ext cx="2886728" cy="1200328"/>
          </a:xfrm>
          <a:prstGeom prst="rect">
            <a:avLst/>
          </a:prstGeom>
          <a:noFill/>
          <a:ln>
            <a:solidFill>
              <a:srgbClr val="000000"/>
            </a:solidFill>
          </a:ln>
        </p:spPr>
        <p:txBody>
          <a:bodyPr wrap="none" rtlCol="0">
            <a:spAutoFit/>
          </a:bodyPr>
          <a:lstStyle/>
          <a:p>
            <a:pPr algn="ctr"/>
            <a:r>
              <a:rPr lang="en-US" sz="2400" b="1" dirty="0" smtClean="0">
                <a:latin typeface="Arial"/>
                <a:cs typeface="Arial"/>
              </a:rPr>
              <a:t>Extended the </a:t>
            </a:r>
            <a:br>
              <a:rPr lang="en-US" sz="2400" b="1" dirty="0" smtClean="0">
                <a:latin typeface="Arial"/>
                <a:cs typeface="Arial"/>
              </a:rPr>
            </a:br>
            <a:r>
              <a:rPr lang="en-US" sz="2400" b="1" dirty="0" smtClean="0">
                <a:latin typeface="Arial"/>
                <a:cs typeface="Arial"/>
              </a:rPr>
              <a:t>GFSv16 model top</a:t>
            </a:r>
            <a:br>
              <a:rPr lang="en-US" sz="2400" b="1" dirty="0" smtClean="0">
                <a:latin typeface="Arial"/>
                <a:cs typeface="Arial"/>
              </a:rPr>
            </a:br>
            <a:r>
              <a:rPr lang="en-US" sz="2400" b="1" dirty="0" smtClean="0">
                <a:latin typeface="Arial"/>
                <a:cs typeface="Arial"/>
              </a:rPr>
              <a:t>to a higher level </a:t>
            </a:r>
            <a:endParaRPr lang="en-US" sz="2400" b="1" dirty="0">
              <a:latin typeface="Arial"/>
              <a:cs typeface="Arial"/>
            </a:endParaRPr>
          </a:p>
        </p:txBody>
      </p:sp>
      <p:sp>
        <p:nvSpPr>
          <p:cNvPr id="30" name="TextBox 29">
            <a:extLst>
              <a:ext uri="{FF2B5EF4-FFF2-40B4-BE49-F238E27FC236}">
                <a16:creationId xmlns:a16="http://schemas.microsoft.com/office/drawing/2014/main" xmlns="" id="{F10F23C0-8D6E-AD4F-930D-FCBAC0236F0E}"/>
              </a:ext>
            </a:extLst>
          </p:cNvPr>
          <p:cNvSpPr txBox="1"/>
          <p:nvPr/>
        </p:nvSpPr>
        <p:spPr>
          <a:xfrm>
            <a:off x="5164847" y="2864168"/>
            <a:ext cx="1903085" cy="369332"/>
          </a:xfrm>
          <a:prstGeom prst="rect">
            <a:avLst/>
          </a:prstGeom>
          <a:noFill/>
        </p:spPr>
        <p:txBody>
          <a:bodyPr wrap="none" rtlCol="0">
            <a:spAutoFit/>
          </a:bodyPr>
          <a:lstStyle/>
          <a:p>
            <a:r>
              <a:rPr lang="en-US" b="1" dirty="0" smtClean="0">
                <a:latin typeface="Arial"/>
                <a:cs typeface="Arial"/>
              </a:rPr>
              <a:t>CAPE = Orange</a:t>
            </a:r>
            <a:endParaRPr lang="en-US" b="1" dirty="0">
              <a:latin typeface="Arial"/>
              <a:cs typeface="Arial"/>
            </a:endParaRPr>
          </a:p>
        </p:txBody>
      </p:sp>
      <p:sp>
        <p:nvSpPr>
          <p:cNvPr id="34" name="TextBox 33">
            <a:extLst>
              <a:ext uri="{FF2B5EF4-FFF2-40B4-BE49-F238E27FC236}">
                <a16:creationId xmlns:a16="http://schemas.microsoft.com/office/drawing/2014/main" xmlns="" id="{F10F23C0-8D6E-AD4F-930D-FCBAC0236F0E}"/>
              </a:ext>
            </a:extLst>
          </p:cNvPr>
          <p:cNvSpPr txBox="1"/>
          <p:nvPr/>
        </p:nvSpPr>
        <p:spPr>
          <a:xfrm>
            <a:off x="2245843" y="857643"/>
            <a:ext cx="1351652" cy="369332"/>
          </a:xfrm>
          <a:prstGeom prst="rect">
            <a:avLst/>
          </a:prstGeom>
          <a:noFill/>
        </p:spPr>
        <p:txBody>
          <a:bodyPr wrap="none" rtlCol="0">
            <a:spAutoFit/>
          </a:bodyPr>
          <a:lstStyle/>
          <a:p>
            <a:r>
              <a:rPr lang="en-US" b="1" dirty="0" smtClean="0">
                <a:latin typeface="Arial"/>
                <a:cs typeface="Arial"/>
              </a:rPr>
              <a:t>CIN = Blue</a:t>
            </a:r>
            <a:endParaRPr lang="en-US" b="1" dirty="0">
              <a:latin typeface="Arial"/>
              <a:cs typeface="Arial"/>
            </a:endParaRPr>
          </a:p>
        </p:txBody>
      </p:sp>
      <p:sp>
        <p:nvSpPr>
          <p:cNvPr id="37" name="TextBox 36">
            <a:extLst>
              <a:ext uri="{FF2B5EF4-FFF2-40B4-BE49-F238E27FC236}">
                <a16:creationId xmlns:a16="http://schemas.microsoft.com/office/drawing/2014/main" xmlns="" id="{AE9F3E0C-D733-0C44-A359-227F8098D6C7}"/>
              </a:ext>
            </a:extLst>
          </p:cNvPr>
          <p:cNvSpPr txBox="1"/>
          <p:nvPr/>
        </p:nvSpPr>
        <p:spPr>
          <a:xfrm>
            <a:off x="5703600" y="4262551"/>
            <a:ext cx="629199" cy="369332"/>
          </a:xfrm>
          <a:prstGeom prst="rect">
            <a:avLst/>
          </a:prstGeom>
          <a:noFill/>
        </p:spPr>
        <p:txBody>
          <a:bodyPr wrap="none" rtlCol="0">
            <a:spAutoFit/>
          </a:bodyPr>
          <a:lstStyle/>
          <a:p>
            <a:r>
              <a:rPr lang="en-US" b="1" dirty="0">
                <a:latin typeface="Arial"/>
                <a:cs typeface="Arial"/>
              </a:rPr>
              <a:t>LCL</a:t>
            </a:r>
          </a:p>
        </p:txBody>
      </p:sp>
      <p:sp>
        <p:nvSpPr>
          <p:cNvPr id="38" name="TextBox 37">
            <a:extLst>
              <a:ext uri="{FF2B5EF4-FFF2-40B4-BE49-F238E27FC236}">
                <a16:creationId xmlns:a16="http://schemas.microsoft.com/office/drawing/2014/main" xmlns="" id="{8103FFA3-B601-614D-BF0D-F98B5766CC77}"/>
              </a:ext>
            </a:extLst>
          </p:cNvPr>
          <p:cNvSpPr txBox="1"/>
          <p:nvPr/>
        </p:nvSpPr>
        <p:spPr>
          <a:xfrm>
            <a:off x="154355" y="2356336"/>
            <a:ext cx="3164298" cy="2031325"/>
          </a:xfrm>
          <a:prstGeom prst="rect">
            <a:avLst/>
          </a:prstGeom>
          <a:noFill/>
        </p:spPr>
        <p:txBody>
          <a:bodyPr wrap="none" rtlCol="0">
            <a:spAutoFit/>
          </a:bodyPr>
          <a:lstStyle/>
          <a:p>
            <a:pPr algn="ctr"/>
            <a:r>
              <a:rPr lang="en-US" b="1" dirty="0" smtClean="0">
                <a:latin typeface="Arial"/>
                <a:cs typeface="Arial"/>
              </a:rPr>
              <a:t>WITH </a:t>
            </a:r>
            <a:r>
              <a:rPr lang="en-US" dirty="0" smtClean="0">
                <a:latin typeface="Arial"/>
                <a:cs typeface="Arial"/>
              </a:rPr>
              <a:t>NEW GFSv16 MODEL</a:t>
            </a:r>
            <a:r>
              <a:rPr lang="en-US" dirty="0">
                <a:latin typeface="Arial"/>
                <a:cs typeface="Arial"/>
              </a:rPr>
              <a:t/>
            </a:r>
            <a:br>
              <a:rPr lang="en-US" dirty="0">
                <a:latin typeface="Arial"/>
                <a:cs typeface="Arial"/>
              </a:rPr>
            </a:br>
            <a:r>
              <a:rPr lang="en-US" dirty="0" smtClean="0">
                <a:latin typeface="Arial"/>
                <a:cs typeface="Arial"/>
              </a:rPr>
              <a:t>TOP </a:t>
            </a:r>
            <a:r>
              <a:rPr lang="en-US" b="1" dirty="0">
                <a:latin typeface="Arial"/>
                <a:cs typeface="Arial"/>
              </a:rPr>
              <a:t>AND WITHOUT</a:t>
            </a:r>
            <a:r>
              <a:rPr lang="en-US" dirty="0">
                <a:latin typeface="Arial"/>
                <a:cs typeface="Arial"/>
              </a:rPr>
              <a:t> </a:t>
            </a:r>
            <a:r>
              <a:rPr lang="en-US" dirty="0" smtClean="0">
                <a:latin typeface="Arial"/>
                <a:cs typeface="Arial"/>
              </a:rPr>
              <a:t>ANY</a:t>
            </a:r>
            <a:r>
              <a:rPr lang="en-US" dirty="0">
                <a:latin typeface="Arial"/>
                <a:cs typeface="Arial"/>
              </a:rPr>
              <a:t/>
            </a:r>
            <a:br>
              <a:rPr lang="en-US" dirty="0">
                <a:latin typeface="Arial"/>
                <a:cs typeface="Arial"/>
              </a:rPr>
            </a:br>
            <a:r>
              <a:rPr lang="en-US" dirty="0" smtClean="0">
                <a:latin typeface="Arial"/>
                <a:cs typeface="Arial"/>
              </a:rPr>
              <a:t>CODE CHANGE: </a:t>
            </a:r>
            <a:br>
              <a:rPr lang="en-US" dirty="0" smtClean="0">
                <a:latin typeface="Arial"/>
                <a:cs typeface="Arial"/>
              </a:rPr>
            </a:br>
            <a:r>
              <a:rPr lang="en-US" dirty="0" smtClean="0">
                <a:latin typeface="Arial"/>
                <a:cs typeface="Arial"/>
              </a:rPr>
              <a:t>EL </a:t>
            </a:r>
            <a:r>
              <a:rPr lang="en-US" dirty="0" smtClean="0">
                <a:latin typeface="Arial"/>
                <a:cs typeface="Arial"/>
              </a:rPr>
              <a:t>is much higher and </a:t>
            </a:r>
            <a:br>
              <a:rPr lang="en-US" dirty="0" smtClean="0">
                <a:latin typeface="Arial"/>
                <a:cs typeface="Arial"/>
              </a:rPr>
            </a:br>
            <a:r>
              <a:rPr lang="en-US" dirty="0" smtClean="0">
                <a:latin typeface="Arial"/>
                <a:cs typeface="Arial"/>
              </a:rPr>
              <a:t>new shaded areas</a:t>
            </a:r>
            <a:r>
              <a:rPr lang="en-US" dirty="0" smtClean="0">
                <a:latin typeface="Arial"/>
                <a:cs typeface="Arial"/>
              </a:rPr>
              <a:t> </a:t>
            </a:r>
            <a:br>
              <a:rPr lang="en-US" dirty="0" smtClean="0">
                <a:latin typeface="Arial"/>
                <a:cs typeface="Arial"/>
              </a:rPr>
            </a:br>
            <a:r>
              <a:rPr lang="en-US" u="sng" dirty="0" smtClean="0">
                <a:latin typeface="Arial"/>
                <a:cs typeface="Arial"/>
              </a:rPr>
              <a:t>are also tallied</a:t>
            </a:r>
            <a:r>
              <a:rPr lang="en-US" dirty="0" smtClean="0">
                <a:latin typeface="Arial"/>
                <a:cs typeface="Arial"/>
              </a:rPr>
              <a:t> in CAPE/CIN </a:t>
            </a:r>
            <a:br>
              <a:rPr lang="en-US" dirty="0" smtClean="0">
                <a:latin typeface="Arial"/>
                <a:cs typeface="Arial"/>
              </a:rPr>
            </a:br>
            <a:r>
              <a:rPr lang="en-US" dirty="0" smtClean="0">
                <a:latin typeface="Arial"/>
                <a:cs typeface="Arial"/>
              </a:rPr>
              <a:t>computations</a:t>
            </a:r>
            <a:endParaRPr lang="en-US" dirty="0">
              <a:latin typeface="Arial"/>
              <a:cs typeface="Arial"/>
            </a:endParaRPr>
          </a:p>
        </p:txBody>
      </p:sp>
      <p:sp>
        <p:nvSpPr>
          <p:cNvPr id="39" name="TextBox 38">
            <a:extLst>
              <a:ext uri="{FF2B5EF4-FFF2-40B4-BE49-F238E27FC236}">
                <a16:creationId xmlns:a16="http://schemas.microsoft.com/office/drawing/2014/main" xmlns="" id="{F10F23C0-8D6E-AD4F-930D-FCBAC0236F0E}"/>
              </a:ext>
            </a:extLst>
          </p:cNvPr>
          <p:cNvSpPr txBox="1"/>
          <p:nvPr/>
        </p:nvSpPr>
        <p:spPr>
          <a:xfrm>
            <a:off x="3428617" y="-67652"/>
            <a:ext cx="915936" cy="369332"/>
          </a:xfrm>
          <a:prstGeom prst="rect">
            <a:avLst/>
          </a:prstGeom>
          <a:noFill/>
        </p:spPr>
        <p:txBody>
          <a:bodyPr wrap="none" rtlCol="0">
            <a:spAutoFit/>
          </a:bodyPr>
          <a:lstStyle/>
          <a:p>
            <a:r>
              <a:rPr lang="en-US" b="1" dirty="0" smtClean="0">
                <a:latin typeface="Arial"/>
                <a:cs typeface="Arial"/>
              </a:rPr>
              <a:t>0.1 </a:t>
            </a:r>
            <a:r>
              <a:rPr lang="en-US" b="1" dirty="0" err="1" smtClean="0">
                <a:latin typeface="Arial"/>
                <a:cs typeface="Arial"/>
              </a:rPr>
              <a:t>mb</a:t>
            </a:r>
            <a:endParaRPr lang="en-US" b="1" dirty="0">
              <a:latin typeface="Arial"/>
              <a:cs typeface="Arial"/>
            </a:endParaRPr>
          </a:p>
        </p:txBody>
      </p:sp>
    </p:spTree>
    <p:extLst>
      <p:ext uri="{BB962C8B-B14F-4D97-AF65-F5344CB8AC3E}">
        <p14:creationId xmlns:p14="http://schemas.microsoft.com/office/powerpoint/2010/main" val="228614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0032" y="423866"/>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Major Changes</a:t>
            </a:r>
          </a:p>
        </p:txBody>
      </p:sp>
      <p:sp>
        <p:nvSpPr>
          <p:cNvPr id="9" name="Google Shape;207;p17">
            <a:extLst>
              <a:ext uri="{FF2B5EF4-FFF2-40B4-BE49-F238E27FC236}">
                <a16:creationId xmlns:a16="http://schemas.microsoft.com/office/drawing/2014/main" xmlns="" id="{DD844BF3-429C-604A-8FBA-264AD0B19391}"/>
              </a:ext>
            </a:extLst>
          </p:cNvPr>
          <p:cNvSpPr txBox="1">
            <a:spLocks/>
          </p:cNvSpPr>
          <p:nvPr/>
        </p:nvSpPr>
        <p:spPr>
          <a:xfrm>
            <a:off x="278782" y="1148983"/>
            <a:ext cx="4760913" cy="3745582"/>
          </a:xfrm>
          <a:prstGeom prst="rect">
            <a:avLst/>
          </a:prstGeom>
          <a:ln w="19050" cap="flat">
            <a:solidFill>
              <a:srgbClr val="000000"/>
            </a:solidFill>
            <a:round/>
            <a:headEnd type="none" w="sm" len="sm"/>
            <a:tailEnd type="none" w="sm" len="sm"/>
          </a:ln>
        </p:spPr>
        <p:txBody>
          <a:bodyPr vert="horz" lIns="68569" tIns="34275" rIns="68569" bIns="34275"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225"/>
              </a:spcBef>
              <a:buSzPts val="2800"/>
              <a:buFont typeface="Lucida Grande"/>
              <a:buNone/>
            </a:pPr>
            <a:r>
              <a:rPr lang="en-US" sz="1400" b="1" dirty="0">
                <a:latin typeface="Arial" charset="0"/>
                <a:cs typeface="Arial" charset="0"/>
              </a:rPr>
              <a:t>Model resolution:</a:t>
            </a:r>
            <a:endParaRPr lang="en-US" sz="1400" dirty="0">
              <a:latin typeface="Arial" charset="0"/>
              <a:cs typeface="Arial" charset="0"/>
            </a:endParaRPr>
          </a:p>
          <a:p>
            <a:pPr marL="285750" lvl="1">
              <a:spcBef>
                <a:spcPts val="225"/>
              </a:spcBef>
              <a:buSzPts val="1800"/>
            </a:pPr>
            <a:r>
              <a:rPr lang="en-US" sz="1400" b="1" dirty="0">
                <a:solidFill>
                  <a:srgbClr val="0000FF"/>
                </a:solidFill>
                <a:latin typeface="Arial" charset="0"/>
                <a:cs typeface="Arial" charset="0"/>
              </a:rPr>
              <a:t>Increased vertical resolution from 64 to </a:t>
            </a:r>
            <a:r>
              <a:rPr lang="en-US" sz="1400" b="1" dirty="0">
                <a:solidFill>
                  <a:srgbClr val="FF0000"/>
                </a:solidFill>
                <a:latin typeface="Arial" charset="0"/>
                <a:cs typeface="Arial" charset="0"/>
              </a:rPr>
              <a:t>127</a:t>
            </a:r>
            <a:r>
              <a:rPr lang="en-US" sz="1400" b="1" dirty="0">
                <a:solidFill>
                  <a:srgbClr val="0000FF"/>
                </a:solidFill>
                <a:latin typeface="Arial" charset="0"/>
                <a:cs typeface="Arial" charset="0"/>
              </a:rPr>
              <a:t> </a:t>
            </a:r>
            <a:r>
              <a:rPr lang="en-US" sz="1400" b="1" dirty="0">
                <a:solidFill>
                  <a:srgbClr val="FF0000"/>
                </a:solidFill>
                <a:latin typeface="Arial" charset="0"/>
                <a:cs typeface="Arial" charset="0"/>
              </a:rPr>
              <a:t>layers</a:t>
            </a:r>
            <a:r>
              <a:rPr lang="en-US" sz="1400" b="1" dirty="0">
                <a:solidFill>
                  <a:srgbClr val="0000FF"/>
                </a:solidFill>
                <a:latin typeface="Arial" charset="0"/>
                <a:cs typeface="Arial" charset="0"/>
              </a:rPr>
              <a:t> and model top raised from 54 km to </a:t>
            </a:r>
            <a:r>
              <a:rPr lang="en-US" sz="1400" b="1" dirty="0">
                <a:solidFill>
                  <a:srgbClr val="FF0000"/>
                </a:solidFill>
                <a:latin typeface="Arial" charset="0"/>
                <a:cs typeface="Arial" charset="0"/>
              </a:rPr>
              <a:t>80 km</a:t>
            </a:r>
          </a:p>
          <a:p>
            <a:pPr marL="285750" lvl="1">
              <a:spcBef>
                <a:spcPts val="225"/>
              </a:spcBef>
              <a:buSzPts val="1800"/>
            </a:pPr>
            <a:endParaRPr lang="en-US" sz="1400" b="1" dirty="0">
              <a:latin typeface="Arial" charset="0"/>
              <a:cs typeface="Arial" charset="0"/>
            </a:endParaRPr>
          </a:p>
          <a:p>
            <a:pPr>
              <a:buSzPts val="2800"/>
              <a:buFont typeface="Lucida Grande"/>
              <a:buNone/>
            </a:pPr>
            <a:r>
              <a:rPr lang="en-US" sz="1400" b="1" dirty="0">
                <a:latin typeface="Arial" charset="0"/>
                <a:cs typeface="Arial" charset="0"/>
              </a:rPr>
              <a:t>Physics updates </a:t>
            </a:r>
          </a:p>
          <a:p>
            <a:pPr marL="285750" indent="-247650">
              <a:buSzPts val="2800"/>
            </a:pPr>
            <a:r>
              <a:rPr lang="en-US" sz="1400" b="1" dirty="0">
                <a:solidFill>
                  <a:srgbClr val="0000FF"/>
                </a:solidFill>
                <a:latin typeface="Arial" charset="0"/>
                <a:cs typeface="Arial" charset="0"/>
              </a:rPr>
              <a:t>PBL/turbulence: K-EDMF =&gt; </a:t>
            </a:r>
            <a:r>
              <a:rPr lang="en-US" sz="1400" b="1" dirty="0" err="1">
                <a:solidFill>
                  <a:srgbClr val="FF0000"/>
                </a:solidFill>
                <a:latin typeface="Arial" charset="0"/>
                <a:cs typeface="Arial" charset="0"/>
              </a:rPr>
              <a:t>sa</a:t>
            </a:r>
            <a:r>
              <a:rPr lang="en-US" sz="1400" b="1" dirty="0">
                <a:solidFill>
                  <a:srgbClr val="FF0000"/>
                </a:solidFill>
                <a:latin typeface="Arial" charset="0"/>
                <a:cs typeface="Arial" charset="0"/>
              </a:rPr>
              <a:t>-TKE-EDMF</a:t>
            </a:r>
          </a:p>
          <a:p>
            <a:pPr marL="285750" indent="-247650">
              <a:buSzPts val="2800"/>
            </a:pPr>
            <a:r>
              <a:rPr lang="en-US" sz="1400" b="1" dirty="0">
                <a:solidFill>
                  <a:srgbClr val="0000FF"/>
                </a:solidFill>
                <a:latin typeface="Arial" charset="0"/>
                <a:cs typeface="Arial" charset="0"/>
              </a:rPr>
              <a:t>Orographic Gravity Wave Drag: =&gt;   Orographic + </a:t>
            </a:r>
            <a:r>
              <a:rPr lang="en-US" sz="1400" b="1" dirty="0">
                <a:solidFill>
                  <a:srgbClr val="FF0000"/>
                </a:solidFill>
                <a:latin typeface="Arial" charset="0"/>
                <a:cs typeface="Arial" charset="0"/>
              </a:rPr>
              <a:t>non-orographic GWDs</a:t>
            </a:r>
          </a:p>
          <a:p>
            <a:pPr marL="285750" indent="-247650">
              <a:buSzPts val="2800"/>
            </a:pPr>
            <a:r>
              <a:rPr lang="en-US" sz="1400" b="1" dirty="0">
                <a:solidFill>
                  <a:srgbClr val="0000CC"/>
                </a:solidFill>
                <a:latin typeface="Arial" charset="0"/>
                <a:cs typeface="Arial" charset="0"/>
              </a:rPr>
              <a:t>Radiation:  updates to cloud-overlap assumptions</a:t>
            </a:r>
          </a:p>
          <a:p>
            <a:pPr marL="285750" indent="-247650">
              <a:buSzPts val="2800"/>
            </a:pPr>
            <a:r>
              <a:rPr lang="en-US" sz="1400" b="1" dirty="0">
                <a:solidFill>
                  <a:srgbClr val="0000CC"/>
                </a:solidFill>
                <a:latin typeface="Arial" charset="0"/>
                <a:cs typeface="Arial" charset="0"/>
              </a:rPr>
              <a:t>Microphysics: Improvements to GFDL MP</a:t>
            </a:r>
          </a:p>
          <a:p>
            <a:pPr marL="287338" lvl="1">
              <a:spcBef>
                <a:spcPts val="225"/>
              </a:spcBef>
              <a:buSzPts val="1800"/>
            </a:pPr>
            <a:endParaRPr lang="en-US" sz="1400" b="1" dirty="0">
              <a:latin typeface="Arial" charset="0"/>
              <a:cs typeface="Arial" charset="0"/>
            </a:endParaRPr>
          </a:p>
          <a:p>
            <a:pPr>
              <a:buSzPts val="2800"/>
              <a:buFont typeface="Lucida Grande"/>
              <a:buNone/>
            </a:pPr>
            <a:r>
              <a:rPr lang="en-US" sz="1400" b="1" dirty="0">
                <a:latin typeface="Arial" charset="0"/>
                <a:cs typeface="Arial" charset="0"/>
              </a:rPr>
              <a:t>Coupling to Wave</a:t>
            </a:r>
            <a:endParaRPr lang="en-US" sz="1400" dirty="0">
              <a:latin typeface="Arial" charset="0"/>
              <a:cs typeface="Arial" charset="0"/>
            </a:endParaRPr>
          </a:p>
          <a:p>
            <a:pPr marL="285750" lvl="1">
              <a:spcBef>
                <a:spcPts val="225"/>
              </a:spcBef>
              <a:buSzPts val="1800"/>
            </a:pPr>
            <a:r>
              <a:rPr lang="en-US" sz="1400" b="1" dirty="0">
                <a:solidFill>
                  <a:srgbClr val="0000CC"/>
                </a:solidFill>
                <a:latin typeface="Arial" charset="0"/>
                <a:cs typeface="Arial" charset="0"/>
              </a:rPr>
              <a:t>One-way coupling of atmospheric model with </a:t>
            </a:r>
            <a:r>
              <a:rPr lang="en-US" sz="1400" b="1" dirty="0">
                <a:solidFill>
                  <a:srgbClr val="FF0000"/>
                </a:solidFill>
                <a:latin typeface="Arial" charset="0"/>
                <a:cs typeface="Arial" charset="0"/>
              </a:rPr>
              <a:t>Global Wave Model </a:t>
            </a:r>
            <a:r>
              <a:rPr lang="en-US" sz="1400" b="1" dirty="0">
                <a:solidFill>
                  <a:srgbClr val="0000CC"/>
                </a:solidFill>
                <a:latin typeface="Arial" charset="0"/>
                <a:cs typeface="Arial" charset="0"/>
              </a:rPr>
              <a:t>(GWM) </a:t>
            </a:r>
          </a:p>
          <a:p>
            <a:pPr marL="285750" lvl="1">
              <a:spcBef>
                <a:spcPts val="225"/>
              </a:spcBef>
              <a:buSzPts val="1800"/>
              <a:buFont typeface="Lucida Grande"/>
              <a:buNone/>
            </a:pPr>
            <a:endParaRPr lang="en-US" sz="1400" dirty="0">
              <a:latin typeface="Arial" charset="0"/>
              <a:cs typeface="Arial" charset="0"/>
            </a:endParaRPr>
          </a:p>
        </p:txBody>
      </p:sp>
      <p:sp>
        <p:nvSpPr>
          <p:cNvPr id="14" name="Google Shape;210;p17">
            <a:extLst>
              <a:ext uri="{FF2B5EF4-FFF2-40B4-BE49-F238E27FC236}">
                <a16:creationId xmlns:a16="http://schemas.microsoft.com/office/drawing/2014/main" xmlns="" id="{3A27A912-92AA-0741-9B2A-599CB9C63E4F}"/>
              </a:ext>
            </a:extLst>
          </p:cNvPr>
          <p:cNvSpPr txBox="1">
            <a:spLocks/>
          </p:cNvSpPr>
          <p:nvPr/>
        </p:nvSpPr>
        <p:spPr>
          <a:xfrm>
            <a:off x="5190698" y="1148983"/>
            <a:ext cx="3902764" cy="3745582"/>
          </a:xfrm>
          <a:prstGeom prst="rect">
            <a:avLst/>
          </a:prstGeom>
          <a:ln w="19050" cap="flat">
            <a:solidFill>
              <a:srgbClr val="000000"/>
            </a:solidFill>
            <a:round/>
            <a:headEnd type="none" w="sm" len="sm"/>
            <a:tailEnd type="none" w="sm" len="sm"/>
          </a:ln>
        </p:spPr>
        <p:txBody>
          <a:bodyPr vert="horz" lIns="68569" tIns="34275" rIns="68569" bIns="34275"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4488" indent="-344488">
              <a:spcBef>
                <a:spcPts val="225"/>
              </a:spcBef>
              <a:buSzPts val="2800"/>
              <a:buFont typeface="Lucida Grande"/>
              <a:buNone/>
            </a:pPr>
            <a:r>
              <a:rPr lang="en-US" sz="1400" b="1" dirty="0">
                <a:latin typeface="Arial" charset="0"/>
                <a:cs typeface="Arial" charset="0"/>
              </a:rPr>
              <a:t>Major Data Assimilation Upgrades:</a:t>
            </a:r>
          </a:p>
          <a:p>
            <a:pPr marL="344488" indent="-344488">
              <a:spcBef>
                <a:spcPts val="225"/>
              </a:spcBef>
              <a:buSzPts val="2800"/>
              <a:buFont typeface="Lucida Grande"/>
              <a:buNone/>
            </a:pPr>
            <a:endParaRPr lang="en-US" sz="1400" b="1" dirty="0">
              <a:latin typeface="Arial" charset="0"/>
              <a:cs typeface="Arial" charset="0"/>
            </a:endParaRPr>
          </a:p>
          <a:p>
            <a:pPr marL="344488" lvl="1" indent="-344488">
              <a:spcBef>
                <a:spcPts val="225"/>
              </a:spcBef>
              <a:buSzPts val="1800"/>
              <a:buFont typeface="Lucida Grande"/>
              <a:buChar char="•"/>
            </a:pPr>
            <a:r>
              <a:rPr lang="en-US" sz="1400" b="1" dirty="0">
                <a:solidFill>
                  <a:srgbClr val="0000CC"/>
                </a:solidFill>
                <a:latin typeface="Arial" charset="0"/>
                <a:cs typeface="Arial" charset="0"/>
              </a:rPr>
              <a:t>Local Ensemble Kalman Filter (</a:t>
            </a:r>
            <a:r>
              <a:rPr lang="en-US" sz="1400" b="1" dirty="0">
                <a:solidFill>
                  <a:srgbClr val="FF0000"/>
                </a:solidFill>
                <a:latin typeface="Arial" charset="0"/>
                <a:cs typeface="Arial" charset="0"/>
              </a:rPr>
              <a:t>LETKF</a:t>
            </a:r>
            <a:r>
              <a:rPr lang="en-US" sz="1400" b="1" dirty="0">
                <a:solidFill>
                  <a:srgbClr val="0000CC"/>
                </a:solidFill>
                <a:latin typeface="Arial" charset="0"/>
                <a:cs typeface="Arial" charset="0"/>
              </a:rPr>
              <a:t>)</a:t>
            </a:r>
          </a:p>
          <a:p>
            <a:pPr marL="344488" lvl="1" indent="-344488">
              <a:spcBef>
                <a:spcPts val="225"/>
              </a:spcBef>
              <a:buSzPts val="1800"/>
              <a:buFont typeface="Lucida Grande"/>
              <a:buChar char="•"/>
            </a:pPr>
            <a:endParaRPr lang="en-US" sz="1400" dirty="0">
              <a:latin typeface="Arial" charset="0"/>
              <a:cs typeface="Arial" charset="0"/>
            </a:endParaRPr>
          </a:p>
          <a:p>
            <a:pPr marL="344488" lvl="1" indent="-344488">
              <a:spcBef>
                <a:spcPts val="225"/>
              </a:spcBef>
              <a:buSzPts val="1800"/>
              <a:buFont typeface="Lucida Grande"/>
              <a:buChar char="•"/>
            </a:pPr>
            <a:r>
              <a:rPr lang="en-US" sz="1400" b="1" dirty="0">
                <a:solidFill>
                  <a:srgbClr val="0000FF"/>
                </a:solidFill>
                <a:latin typeface="Arial" charset="0"/>
                <a:cs typeface="Arial" charset="0"/>
              </a:rPr>
              <a:t>4-Dimensional Incremental Analysis Update (</a:t>
            </a:r>
            <a:r>
              <a:rPr lang="en-US" sz="1400" b="1" dirty="0">
                <a:solidFill>
                  <a:srgbClr val="FF0000"/>
                </a:solidFill>
                <a:latin typeface="Arial" charset="0"/>
                <a:cs typeface="Arial" charset="0"/>
              </a:rPr>
              <a:t>4DIAU</a:t>
            </a:r>
            <a:r>
              <a:rPr lang="en-US" sz="1400" dirty="0">
                <a:latin typeface="Arial" charset="0"/>
                <a:cs typeface="Arial" charset="0"/>
              </a:rPr>
              <a:t>)</a:t>
            </a:r>
          </a:p>
          <a:p>
            <a:pPr marL="344488" lvl="1" indent="-344488">
              <a:spcBef>
                <a:spcPts val="225"/>
              </a:spcBef>
              <a:buSzPts val="1800"/>
            </a:pPr>
            <a:endParaRPr lang="en-US" sz="1400" dirty="0">
              <a:latin typeface="Arial" charset="0"/>
              <a:cs typeface="Arial" charset="0"/>
            </a:endParaRPr>
          </a:p>
          <a:p>
            <a:pPr marL="344488" lvl="1" indent="-344488">
              <a:spcBef>
                <a:spcPts val="225"/>
              </a:spcBef>
              <a:buSzPts val="1800"/>
              <a:buFont typeface="Lucida Grande"/>
              <a:buChar char="•"/>
            </a:pPr>
            <a:r>
              <a:rPr lang="en-US" sz="1400" b="1" dirty="0">
                <a:solidFill>
                  <a:srgbClr val="0000CC"/>
                </a:solidFill>
                <a:latin typeface="Arial" charset="0"/>
                <a:cs typeface="Arial" charset="0"/>
              </a:rPr>
              <a:t>Height increments are added, and specific humidity increments are reduced in the stratosphere and mesosphere</a:t>
            </a:r>
          </a:p>
          <a:p>
            <a:pPr marL="344488" lvl="1" indent="-344488">
              <a:spcBef>
                <a:spcPts val="225"/>
              </a:spcBef>
              <a:buSzPts val="1800"/>
              <a:buFont typeface="Lucida Grande"/>
              <a:buChar char="•"/>
            </a:pPr>
            <a:endParaRPr lang="en-US" sz="1400" b="1" dirty="0">
              <a:solidFill>
                <a:srgbClr val="0000CC"/>
              </a:solidFill>
              <a:latin typeface="Arial" charset="0"/>
              <a:cs typeface="Arial" charset="0"/>
            </a:endParaRPr>
          </a:p>
          <a:p>
            <a:pPr marL="344488" lvl="1" indent="-344488">
              <a:spcBef>
                <a:spcPts val="225"/>
              </a:spcBef>
              <a:buSzPts val="1800"/>
              <a:buFont typeface="Lucida Grande"/>
              <a:buChar char="•"/>
            </a:pPr>
            <a:r>
              <a:rPr lang="en-US" sz="1400" b="1" dirty="0">
                <a:solidFill>
                  <a:srgbClr val="0000CC"/>
                </a:solidFill>
                <a:latin typeface="Arial" charset="0"/>
                <a:cs typeface="Arial" charset="0"/>
              </a:rPr>
              <a:t>Improved Near Surface Sea Temperature (NSST) analysis</a:t>
            </a:r>
          </a:p>
          <a:p>
            <a:pPr marL="344488" lvl="1" indent="-344488">
              <a:spcBef>
                <a:spcPts val="225"/>
              </a:spcBef>
              <a:buSzPts val="1800"/>
            </a:pPr>
            <a:endParaRPr lang="en-US" sz="1400" dirty="0">
              <a:latin typeface="Arial" charset="0"/>
              <a:cs typeface="Arial" charset="0"/>
            </a:endParaRPr>
          </a:p>
          <a:p>
            <a:pPr marL="344488" lvl="1" indent="-344488">
              <a:spcBef>
                <a:spcPts val="225"/>
              </a:spcBef>
              <a:buSzPts val="1800"/>
              <a:buFont typeface="Lucida Grande"/>
              <a:buChar char="•"/>
            </a:pPr>
            <a:r>
              <a:rPr lang="en-US" sz="1400" b="1" dirty="0">
                <a:solidFill>
                  <a:srgbClr val="0000FF"/>
                </a:solidFill>
                <a:latin typeface="Arial" charset="0"/>
                <a:cs typeface="Arial" charset="0"/>
              </a:rPr>
              <a:t>Land Data Assimilation (</a:t>
            </a:r>
            <a:r>
              <a:rPr lang="en-US" sz="1400" b="1" dirty="0">
                <a:solidFill>
                  <a:srgbClr val="FF0000"/>
                </a:solidFill>
                <a:latin typeface="Arial" charset="0"/>
                <a:cs typeface="Arial" charset="0"/>
              </a:rPr>
              <a:t>GLDAS</a:t>
            </a:r>
            <a:r>
              <a:rPr lang="en-US" sz="1400" b="1" dirty="0">
                <a:solidFill>
                  <a:srgbClr val="0000FF"/>
                </a:solidFill>
                <a:latin typeface="Arial" charset="0"/>
                <a:cs typeface="Arial" charset="0"/>
              </a:rPr>
              <a:t>) for spinning up soil moisture</a:t>
            </a:r>
          </a:p>
        </p:txBody>
      </p:sp>
      <p:sp>
        <p:nvSpPr>
          <p:cNvPr id="2" name="Slide Number Placeholder 1"/>
          <p:cNvSpPr>
            <a:spLocks noGrp="1"/>
          </p:cNvSpPr>
          <p:nvPr>
            <p:ph type="sldNum" sz="quarter" idx="12"/>
          </p:nvPr>
        </p:nvSpPr>
        <p:spPr/>
        <p:txBody>
          <a:bodyPr/>
          <a:lstStyle/>
          <a:p>
            <a:fld id="{364423BE-BAF9-5447-BAF7-CF3FF8308402}" type="slidenum">
              <a:rPr lang="en-US" smtClean="0"/>
              <a:t>5</a:t>
            </a:fld>
            <a:endParaRPr lang="en-US"/>
          </a:p>
        </p:txBody>
      </p:sp>
    </p:spTree>
    <p:extLst>
      <p:ext uri="{BB962C8B-B14F-4D97-AF65-F5344CB8AC3E}">
        <p14:creationId xmlns:p14="http://schemas.microsoft.com/office/powerpoint/2010/main" val="120717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4" name="Rectangle 13"/>
          <p:cNvSpPr/>
          <p:nvPr/>
        </p:nvSpPr>
        <p:spPr>
          <a:xfrm>
            <a:off x="196383" y="1066895"/>
            <a:ext cx="8915427" cy="2084417"/>
          </a:xfrm>
          <a:prstGeom prst="rect">
            <a:avLst/>
          </a:prstGeom>
        </p:spPr>
        <p:txBody>
          <a:bodyPr wrap="square">
            <a:spAutoFit/>
          </a:bodyPr>
          <a:lstStyle/>
          <a:p>
            <a:pPr marL="285750" lvl="1" indent="-192024">
              <a:spcBef>
                <a:spcPts val="400"/>
              </a:spcBef>
              <a:buFont typeface="Arial"/>
              <a:buChar char="•"/>
            </a:pPr>
            <a:r>
              <a:rPr lang="en-US" sz="2100" dirty="0" smtClean="0">
                <a:latin typeface="Arial"/>
                <a:cs typeface="Arial"/>
              </a:rPr>
              <a:t>CAPE Correction</a:t>
            </a:r>
            <a:r>
              <a:rPr lang="en-US" sz="2100" dirty="0" smtClean="0">
                <a:latin typeface="Arial"/>
                <a:cs typeface="Arial"/>
              </a:rPr>
              <a:t>:</a:t>
            </a:r>
          </a:p>
          <a:p>
            <a:pPr marL="742950" lvl="2" indent="-192024">
              <a:lnSpc>
                <a:spcPct val="90000"/>
              </a:lnSpc>
              <a:spcBef>
                <a:spcPts val="400"/>
              </a:spcBef>
              <a:buFont typeface="Arial"/>
              <a:buChar char="•"/>
            </a:pPr>
            <a:r>
              <a:rPr lang="en-US" sz="2100" dirty="0" smtClean="0">
                <a:solidFill>
                  <a:srgbClr val="0000FF"/>
                </a:solidFill>
                <a:latin typeface="Arial"/>
                <a:cs typeface="Arial"/>
              </a:rPr>
              <a:t>The Post-Processing Group is changing the CALCAPE</a:t>
            </a:r>
            <a:br>
              <a:rPr lang="en-US" sz="2100" dirty="0" smtClean="0">
                <a:solidFill>
                  <a:srgbClr val="0000FF"/>
                </a:solidFill>
                <a:latin typeface="Arial"/>
                <a:cs typeface="Arial"/>
              </a:rPr>
            </a:br>
            <a:r>
              <a:rPr lang="en-US" sz="2100" dirty="0" smtClean="0">
                <a:solidFill>
                  <a:srgbClr val="0000FF"/>
                </a:solidFill>
                <a:latin typeface="Arial"/>
                <a:cs typeface="Arial"/>
              </a:rPr>
              <a:t>computation to stop at 1 </a:t>
            </a:r>
            <a:r>
              <a:rPr lang="en-US" sz="2100" dirty="0" err="1" smtClean="0">
                <a:solidFill>
                  <a:srgbClr val="0000FF"/>
                </a:solidFill>
                <a:latin typeface="Arial"/>
                <a:cs typeface="Arial"/>
              </a:rPr>
              <a:t>mb</a:t>
            </a:r>
            <a:r>
              <a:rPr lang="en-US" sz="2100" dirty="0" smtClean="0">
                <a:solidFill>
                  <a:srgbClr val="0000FF"/>
                </a:solidFill>
                <a:latin typeface="Arial"/>
                <a:cs typeface="Arial"/>
              </a:rPr>
              <a:t> in its upward search for the EL</a:t>
            </a:r>
          </a:p>
          <a:p>
            <a:pPr marL="742950" lvl="2" indent="-192024">
              <a:lnSpc>
                <a:spcPct val="90000"/>
              </a:lnSpc>
              <a:spcBef>
                <a:spcPts val="400"/>
              </a:spcBef>
              <a:buFont typeface="Arial"/>
              <a:buChar char="•"/>
            </a:pPr>
            <a:endParaRPr lang="en-US" sz="400" dirty="0" smtClean="0">
              <a:solidFill>
                <a:srgbClr val="0000FF"/>
              </a:solidFill>
              <a:latin typeface="Arial"/>
              <a:cs typeface="Arial"/>
            </a:endParaRPr>
          </a:p>
          <a:p>
            <a:pPr marL="742950" lvl="2" indent="-192024">
              <a:lnSpc>
                <a:spcPct val="90000"/>
              </a:lnSpc>
              <a:spcBef>
                <a:spcPts val="400"/>
              </a:spcBef>
              <a:buFont typeface="Arial"/>
              <a:buChar char="•"/>
            </a:pPr>
            <a:r>
              <a:rPr lang="en-US" sz="2100" dirty="0" smtClean="0">
                <a:solidFill>
                  <a:srgbClr val="0000FF"/>
                </a:solidFill>
                <a:latin typeface="Arial"/>
                <a:cs typeface="Arial"/>
              </a:rPr>
              <a:t>This prevents CALCAPE from finding the EL in the mesosphere, and subsequently adding CAPE in the mesosphere and CIN in </a:t>
            </a:r>
            <a:br>
              <a:rPr lang="en-US" sz="2100" dirty="0" smtClean="0">
                <a:solidFill>
                  <a:srgbClr val="0000FF"/>
                </a:solidFill>
                <a:latin typeface="Arial"/>
                <a:cs typeface="Arial"/>
              </a:rPr>
            </a:br>
            <a:r>
              <a:rPr lang="en-US" sz="2100" dirty="0" smtClean="0">
                <a:solidFill>
                  <a:srgbClr val="0000FF"/>
                </a:solidFill>
                <a:latin typeface="Arial"/>
                <a:cs typeface="Arial"/>
              </a:rPr>
              <a:t>the stratosphere</a:t>
            </a:r>
          </a:p>
        </p:txBody>
      </p:sp>
    </p:spTree>
    <p:extLst>
      <p:ext uri="{BB962C8B-B14F-4D97-AF65-F5344CB8AC3E}">
        <p14:creationId xmlns:p14="http://schemas.microsoft.com/office/powerpoint/2010/main" val="206329595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pic>
        <p:nvPicPr>
          <p:cNvPr id="16" name="Picture 15">
            <a:extLst>
              <a:ext uri="{FF2B5EF4-FFF2-40B4-BE49-F238E27FC236}">
                <a16:creationId xmlns:a16="http://schemas.microsoft.com/office/drawing/2014/main" xmlns="" id="{E85871A2-675C-4F4C-8B93-34886A069BB0}"/>
              </a:ext>
            </a:extLst>
          </p:cNvPr>
          <p:cNvPicPr>
            <a:picLocks noChangeAspect="1"/>
          </p:cNvPicPr>
          <p:nvPr/>
        </p:nvPicPr>
        <p:blipFill>
          <a:blip r:embed="rId4"/>
          <a:stretch>
            <a:fillRect/>
          </a:stretch>
        </p:blipFill>
        <p:spPr>
          <a:xfrm>
            <a:off x="715757" y="1094707"/>
            <a:ext cx="7340770" cy="3899784"/>
          </a:xfrm>
          <a:prstGeom prst="rect">
            <a:avLst/>
          </a:prstGeom>
        </p:spPr>
      </p:pic>
      <p:sp>
        <p:nvSpPr>
          <p:cNvPr id="17" name="TextBox 16"/>
          <p:cNvSpPr txBox="1"/>
          <p:nvPr/>
        </p:nvSpPr>
        <p:spPr>
          <a:xfrm>
            <a:off x="2031581" y="107976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a:t>
            </a:r>
            <a:endParaRPr lang="en-US" sz="1600" b="1" dirty="0">
              <a:latin typeface="Arial"/>
              <a:cs typeface="Arial"/>
            </a:endParaRPr>
          </a:p>
        </p:txBody>
      </p:sp>
      <p:sp>
        <p:nvSpPr>
          <p:cNvPr id="18" name="TextBox 17"/>
          <p:cNvSpPr txBox="1"/>
          <p:nvPr/>
        </p:nvSpPr>
        <p:spPr>
          <a:xfrm>
            <a:off x="2031581" y="316241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After</a:t>
            </a:r>
            <a:endParaRPr lang="en-US" sz="1600" b="1" dirty="0">
              <a:latin typeface="Arial"/>
              <a:cs typeface="Arial"/>
            </a:endParaRPr>
          </a:p>
        </p:txBody>
      </p:sp>
      <p:sp>
        <p:nvSpPr>
          <p:cNvPr id="21" name="TextBox 20"/>
          <p:cNvSpPr txBox="1"/>
          <p:nvPr/>
        </p:nvSpPr>
        <p:spPr>
          <a:xfrm>
            <a:off x="5441155" y="1790817"/>
            <a:ext cx="1850137"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 − After</a:t>
            </a:r>
            <a:endParaRPr lang="en-US" sz="1600" b="1" dirty="0">
              <a:latin typeface="Arial"/>
              <a:cs typeface="Arial"/>
            </a:endParaRPr>
          </a:p>
        </p:txBody>
      </p:sp>
      <p:sp>
        <p:nvSpPr>
          <p:cNvPr id="22" name="TextBox 21">
            <a:extLst>
              <a:ext uri="{FF2B5EF4-FFF2-40B4-BE49-F238E27FC236}">
                <a16:creationId xmlns:a16="http://schemas.microsoft.com/office/drawing/2014/main" xmlns="" id="{F10F23C0-8D6E-AD4F-930D-FCBAC0236F0E}"/>
              </a:ext>
            </a:extLst>
          </p:cNvPr>
          <p:cNvSpPr txBox="1"/>
          <p:nvPr/>
        </p:nvSpPr>
        <p:spPr>
          <a:xfrm>
            <a:off x="5403903" y="1013992"/>
            <a:ext cx="1864964" cy="369332"/>
          </a:xfrm>
          <a:prstGeom prst="rect">
            <a:avLst/>
          </a:prstGeom>
          <a:noFill/>
        </p:spPr>
        <p:txBody>
          <a:bodyPr wrap="none" rtlCol="0">
            <a:spAutoFit/>
          </a:bodyPr>
          <a:lstStyle/>
          <a:p>
            <a:r>
              <a:rPr lang="en-US" b="1" dirty="0" smtClean="0">
                <a:latin typeface="Arial"/>
                <a:cs typeface="Arial"/>
              </a:rPr>
              <a:t>CAPE Changes</a:t>
            </a:r>
            <a:endParaRPr lang="en-US" b="1" dirty="0">
              <a:latin typeface="Arial"/>
              <a:cs typeface="Arial"/>
            </a:endParaRPr>
          </a:p>
        </p:txBody>
      </p:sp>
    </p:spTree>
    <p:extLst>
      <p:ext uri="{BB962C8B-B14F-4D97-AF65-F5344CB8AC3E}">
        <p14:creationId xmlns:p14="http://schemas.microsoft.com/office/powerpoint/2010/main" val="3451911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pic>
        <p:nvPicPr>
          <p:cNvPr id="16" name="Picture 15">
            <a:extLst>
              <a:ext uri="{FF2B5EF4-FFF2-40B4-BE49-F238E27FC236}">
                <a16:creationId xmlns:a16="http://schemas.microsoft.com/office/drawing/2014/main" xmlns="" id="{E85871A2-675C-4F4C-8B93-34886A069BB0}"/>
              </a:ext>
            </a:extLst>
          </p:cNvPr>
          <p:cNvPicPr>
            <a:picLocks noChangeAspect="1"/>
          </p:cNvPicPr>
          <p:nvPr/>
        </p:nvPicPr>
        <p:blipFill rotWithShape="1">
          <a:blip r:embed="rId4"/>
          <a:srcRect r="55202"/>
          <a:stretch/>
        </p:blipFill>
        <p:spPr>
          <a:xfrm>
            <a:off x="715757" y="1094707"/>
            <a:ext cx="3288478" cy="3899784"/>
          </a:xfrm>
          <a:prstGeom prst="rect">
            <a:avLst/>
          </a:prstGeom>
        </p:spPr>
      </p:pic>
      <p:sp>
        <p:nvSpPr>
          <p:cNvPr id="17" name="TextBox 16"/>
          <p:cNvSpPr txBox="1"/>
          <p:nvPr/>
        </p:nvSpPr>
        <p:spPr>
          <a:xfrm>
            <a:off x="2031581" y="107976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a:t>
            </a:r>
            <a:endParaRPr lang="en-US" sz="1600" b="1" dirty="0">
              <a:latin typeface="Arial"/>
              <a:cs typeface="Arial"/>
            </a:endParaRPr>
          </a:p>
        </p:txBody>
      </p:sp>
      <p:sp>
        <p:nvSpPr>
          <p:cNvPr id="18" name="TextBox 17"/>
          <p:cNvSpPr txBox="1"/>
          <p:nvPr/>
        </p:nvSpPr>
        <p:spPr>
          <a:xfrm>
            <a:off x="2031581" y="316241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After</a:t>
            </a:r>
            <a:endParaRPr lang="en-US" sz="1600" b="1" dirty="0">
              <a:latin typeface="Arial"/>
              <a:cs typeface="Arial"/>
            </a:endParaRPr>
          </a:p>
        </p:txBody>
      </p:sp>
      <p:pic>
        <p:nvPicPr>
          <p:cNvPr id="14" name="Picture 13">
            <a:extLst>
              <a:ext uri="{FF2B5EF4-FFF2-40B4-BE49-F238E27FC236}">
                <a16:creationId xmlns:a16="http://schemas.microsoft.com/office/drawing/2014/main" xmlns="" id="{B2FA6F6E-787F-5B46-A991-A6DE37AB9DA8}"/>
              </a:ext>
            </a:extLst>
          </p:cNvPr>
          <p:cNvPicPr>
            <a:picLocks noChangeAspect="1"/>
          </p:cNvPicPr>
          <p:nvPr/>
        </p:nvPicPr>
        <p:blipFill rotWithShape="1">
          <a:blip r:embed="rId5"/>
          <a:srcRect l="4359" r="11196" b="50000"/>
          <a:stretch/>
        </p:blipFill>
        <p:spPr>
          <a:xfrm>
            <a:off x="4004235" y="1778682"/>
            <a:ext cx="4112056" cy="2577997"/>
          </a:xfrm>
          <a:prstGeom prst="rect">
            <a:avLst/>
          </a:prstGeom>
        </p:spPr>
      </p:pic>
      <p:sp>
        <p:nvSpPr>
          <p:cNvPr id="21" name="TextBox 20"/>
          <p:cNvSpPr txBox="1"/>
          <p:nvPr/>
        </p:nvSpPr>
        <p:spPr>
          <a:xfrm>
            <a:off x="5441155" y="1790817"/>
            <a:ext cx="1850137" cy="338554"/>
          </a:xfrm>
          <a:prstGeom prst="rect">
            <a:avLst/>
          </a:prstGeom>
          <a:solidFill>
            <a:srgbClr val="FFFFFF"/>
          </a:solidFill>
          <a:ln>
            <a:solidFill>
              <a:srgbClr val="000000"/>
            </a:solidFill>
          </a:ln>
        </p:spPr>
        <p:txBody>
          <a:bodyPr wrap="square" rtlCol="0">
            <a:spAutoFit/>
          </a:bodyPr>
          <a:lstStyle/>
          <a:p>
            <a:pPr algn="ctr"/>
            <a:r>
              <a:rPr lang="en-US" sz="1600" b="1" dirty="0">
                <a:latin typeface="Arial"/>
                <a:cs typeface="Arial"/>
              </a:rPr>
              <a:t>RAP Analysis</a:t>
            </a:r>
            <a:endParaRPr lang="en-US" sz="1600" b="1" dirty="0">
              <a:latin typeface="Arial"/>
              <a:cs typeface="Arial"/>
            </a:endParaRPr>
          </a:p>
        </p:txBody>
      </p:sp>
      <p:sp>
        <p:nvSpPr>
          <p:cNvPr id="20" name="TextBox 19">
            <a:extLst>
              <a:ext uri="{FF2B5EF4-FFF2-40B4-BE49-F238E27FC236}">
                <a16:creationId xmlns:a16="http://schemas.microsoft.com/office/drawing/2014/main" xmlns="" id="{F10F23C0-8D6E-AD4F-930D-FCBAC0236F0E}"/>
              </a:ext>
            </a:extLst>
          </p:cNvPr>
          <p:cNvSpPr txBox="1"/>
          <p:nvPr/>
        </p:nvSpPr>
        <p:spPr>
          <a:xfrm>
            <a:off x="5403903" y="1013992"/>
            <a:ext cx="1864964" cy="369332"/>
          </a:xfrm>
          <a:prstGeom prst="rect">
            <a:avLst/>
          </a:prstGeom>
          <a:noFill/>
        </p:spPr>
        <p:txBody>
          <a:bodyPr wrap="none" rtlCol="0">
            <a:spAutoFit/>
          </a:bodyPr>
          <a:lstStyle/>
          <a:p>
            <a:r>
              <a:rPr lang="en-US" b="1" dirty="0" smtClean="0">
                <a:latin typeface="Arial"/>
                <a:cs typeface="Arial"/>
              </a:rPr>
              <a:t>CAPE Changes</a:t>
            </a:r>
            <a:endParaRPr lang="en-US" b="1" dirty="0">
              <a:latin typeface="Arial"/>
              <a:cs typeface="Arial"/>
            </a:endParaRPr>
          </a:p>
        </p:txBody>
      </p:sp>
      <p:sp>
        <p:nvSpPr>
          <p:cNvPr id="22" name="TextBox 21">
            <a:extLst>
              <a:ext uri="{FF2B5EF4-FFF2-40B4-BE49-F238E27FC236}">
                <a16:creationId xmlns:a16="http://schemas.microsoft.com/office/drawing/2014/main" xmlns="" id="{0C20B82D-7AD7-4244-B791-DE85C83123A4}"/>
              </a:ext>
            </a:extLst>
          </p:cNvPr>
          <p:cNvSpPr txBox="1"/>
          <p:nvPr/>
        </p:nvSpPr>
        <p:spPr>
          <a:xfrm>
            <a:off x="4317997" y="4358064"/>
            <a:ext cx="4112056" cy="646331"/>
          </a:xfrm>
          <a:prstGeom prst="rect">
            <a:avLst/>
          </a:prstGeom>
          <a:noFill/>
        </p:spPr>
        <p:txBody>
          <a:bodyPr wrap="square" rtlCol="0">
            <a:spAutoFit/>
          </a:bodyPr>
          <a:lstStyle/>
          <a:p>
            <a:r>
              <a:rPr lang="en-US" dirty="0" smtClean="0">
                <a:latin typeface="Arial"/>
                <a:cs typeface="Arial"/>
              </a:rPr>
              <a:t>CAPE “</a:t>
            </a:r>
            <a:r>
              <a:rPr lang="en-US" dirty="0" smtClean="0">
                <a:latin typeface="Arial"/>
                <a:cs typeface="Arial"/>
              </a:rPr>
              <a:t>After</a:t>
            </a:r>
            <a:r>
              <a:rPr lang="en-US" dirty="0" smtClean="0">
                <a:latin typeface="Arial"/>
                <a:cs typeface="Arial"/>
              </a:rPr>
              <a:t>”</a:t>
            </a:r>
            <a:r>
              <a:rPr lang="en-US" dirty="0" smtClean="0">
                <a:latin typeface="Arial"/>
                <a:cs typeface="Arial"/>
              </a:rPr>
              <a:t> </a:t>
            </a:r>
            <a:r>
              <a:rPr lang="en-US" dirty="0">
                <a:latin typeface="Arial"/>
                <a:cs typeface="Arial"/>
              </a:rPr>
              <a:t>is </a:t>
            </a:r>
            <a:r>
              <a:rPr lang="en-US" dirty="0" smtClean="0">
                <a:latin typeface="Arial"/>
                <a:cs typeface="Arial"/>
              </a:rPr>
              <a:t>underdone, </a:t>
            </a:r>
            <a:r>
              <a:rPr lang="en-US" dirty="0">
                <a:latin typeface="Arial"/>
                <a:cs typeface="Arial"/>
              </a:rPr>
              <a:t>but that represents </a:t>
            </a:r>
            <a:r>
              <a:rPr lang="en-US" dirty="0" smtClean="0">
                <a:latin typeface="Arial"/>
                <a:cs typeface="Arial"/>
              </a:rPr>
              <a:t>a low </a:t>
            </a:r>
            <a:r>
              <a:rPr lang="en-US" dirty="0">
                <a:latin typeface="Arial"/>
                <a:cs typeface="Arial"/>
              </a:rPr>
              <a:t>GFS instability </a:t>
            </a:r>
            <a:r>
              <a:rPr lang="en-US" dirty="0" smtClean="0">
                <a:latin typeface="Arial"/>
                <a:cs typeface="Arial"/>
              </a:rPr>
              <a:t>bias</a:t>
            </a:r>
            <a:endParaRPr lang="en-US" dirty="0">
              <a:latin typeface="Arial"/>
              <a:cs typeface="Arial"/>
            </a:endParaRPr>
          </a:p>
        </p:txBody>
      </p:sp>
    </p:spTree>
    <p:extLst>
      <p:ext uri="{BB962C8B-B14F-4D97-AF65-F5344CB8AC3E}">
        <p14:creationId xmlns:p14="http://schemas.microsoft.com/office/powerpoint/2010/main" val="374416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pic>
        <p:nvPicPr>
          <p:cNvPr id="16" name="Picture 15">
            <a:extLst>
              <a:ext uri="{FF2B5EF4-FFF2-40B4-BE49-F238E27FC236}">
                <a16:creationId xmlns:a16="http://schemas.microsoft.com/office/drawing/2014/main" xmlns="" id="{E85871A2-675C-4F4C-8B93-34886A069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044" y="1094707"/>
            <a:ext cx="7330195" cy="3899784"/>
          </a:xfrm>
          <a:prstGeom prst="rect">
            <a:avLst/>
          </a:prstGeom>
        </p:spPr>
      </p:pic>
      <p:sp>
        <p:nvSpPr>
          <p:cNvPr id="17" name="TextBox 16"/>
          <p:cNvSpPr txBox="1"/>
          <p:nvPr/>
        </p:nvSpPr>
        <p:spPr>
          <a:xfrm>
            <a:off x="2031581" y="107976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a:t>
            </a:r>
            <a:endParaRPr lang="en-US" sz="1600" b="1" dirty="0">
              <a:latin typeface="Arial"/>
              <a:cs typeface="Arial"/>
            </a:endParaRPr>
          </a:p>
        </p:txBody>
      </p:sp>
      <p:sp>
        <p:nvSpPr>
          <p:cNvPr id="18" name="TextBox 17"/>
          <p:cNvSpPr txBox="1"/>
          <p:nvPr/>
        </p:nvSpPr>
        <p:spPr>
          <a:xfrm>
            <a:off x="2031581" y="316241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After</a:t>
            </a:r>
            <a:endParaRPr lang="en-US" sz="1600" b="1" dirty="0">
              <a:latin typeface="Arial"/>
              <a:cs typeface="Arial"/>
            </a:endParaRPr>
          </a:p>
        </p:txBody>
      </p:sp>
      <p:sp>
        <p:nvSpPr>
          <p:cNvPr id="21" name="TextBox 20"/>
          <p:cNvSpPr txBox="1"/>
          <p:nvPr/>
        </p:nvSpPr>
        <p:spPr>
          <a:xfrm>
            <a:off x="5441155" y="1790817"/>
            <a:ext cx="1850137"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 − After</a:t>
            </a:r>
            <a:endParaRPr lang="en-US" sz="1600" b="1" dirty="0">
              <a:latin typeface="Arial"/>
              <a:cs typeface="Arial"/>
            </a:endParaRPr>
          </a:p>
        </p:txBody>
      </p:sp>
      <p:sp>
        <p:nvSpPr>
          <p:cNvPr id="22" name="TextBox 21">
            <a:extLst>
              <a:ext uri="{FF2B5EF4-FFF2-40B4-BE49-F238E27FC236}">
                <a16:creationId xmlns:a16="http://schemas.microsoft.com/office/drawing/2014/main" xmlns="" id="{F10F23C0-8D6E-AD4F-930D-FCBAC0236F0E}"/>
              </a:ext>
            </a:extLst>
          </p:cNvPr>
          <p:cNvSpPr txBox="1"/>
          <p:nvPr/>
        </p:nvSpPr>
        <p:spPr>
          <a:xfrm>
            <a:off x="5403903" y="1013992"/>
            <a:ext cx="1621169" cy="369332"/>
          </a:xfrm>
          <a:prstGeom prst="rect">
            <a:avLst/>
          </a:prstGeom>
          <a:noFill/>
        </p:spPr>
        <p:txBody>
          <a:bodyPr wrap="none" rtlCol="0">
            <a:spAutoFit/>
          </a:bodyPr>
          <a:lstStyle/>
          <a:p>
            <a:r>
              <a:rPr lang="en-US" b="1" dirty="0" smtClean="0">
                <a:latin typeface="Arial"/>
                <a:cs typeface="Arial"/>
              </a:rPr>
              <a:t>CIN Changes</a:t>
            </a:r>
            <a:endParaRPr lang="en-US" b="1" dirty="0">
              <a:latin typeface="Arial"/>
              <a:cs typeface="Arial"/>
            </a:endParaRPr>
          </a:p>
        </p:txBody>
      </p:sp>
    </p:spTree>
    <p:extLst>
      <p:ext uri="{BB962C8B-B14F-4D97-AF65-F5344CB8AC3E}">
        <p14:creationId xmlns:p14="http://schemas.microsoft.com/office/powerpoint/2010/main" val="1659948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pic>
        <p:nvPicPr>
          <p:cNvPr id="16" name="Picture 15">
            <a:extLst>
              <a:ext uri="{FF2B5EF4-FFF2-40B4-BE49-F238E27FC236}">
                <a16:creationId xmlns:a16="http://schemas.microsoft.com/office/drawing/2014/main" xmlns="" id="{E85871A2-675C-4F4C-8B93-34886A069BB0}"/>
              </a:ext>
            </a:extLst>
          </p:cNvPr>
          <p:cNvPicPr>
            <a:picLocks noChangeAspect="1"/>
          </p:cNvPicPr>
          <p:nvPr/>
        </p:nvPicPr>
        <p:blipFill rotWithShape="1">
          <a:blip r:embed="rId4">
            <a:extLst>
              <a:ext uri="{28A0092B-C50C-407E-A947-70E740481C1C}">
                <a14:useLocalDpi xmlns:a14="http://schemas.microsoft.com/office/drawing/2010/main" val="0"/>
              </a:ext>
            </a:extLst>
          </a:blip>
          <a:srcRect r="55210"/>
          <a:stretch/>
        </p:blipFill>
        <p:spPr>
          <a:xfrm>
            <a:off x="721045" y="1094707"/>
            <a:ext cx="3283190" cy="3899784"/>
          </a:xfrm>
          <a:prstGeom prst="rect">
            <a:avLst/>
          </a:prstGeom>
        </p:spPr>
      </p:pic>
      <p:sp>
        <p:nvSpPr>
          <p:cNvPr id="17" name="TextBox 16"/>
          <p:cNvSpPr txBox="1"/>
          <p:nvPr/>
        </p:nvSpPr>
        <p:spPr>
          <a:xfrm>
            <a:off x="2031581" y="107976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Before</a:t>
            </a:r>
            <a:endParaRPr lang="en-US" sz="1600" b="1" dirty="0">
              <a:latin typeface="Arial"/>
              <a:cs typeface="Arial"/>
            </a:endParaRPr>
          </a:p>
        </p:txBody>
      </p:sp>
      <p:sp>
        <p:nvSpPr>
          <p:cNvPr id="18" name="TextBox 17"/>
          <p:cNvSpPr txBox="1"/>
          <p:nvPr/>
        </p:nvSpPr>
        <p:spPr>
          <a:xfrm>
            <a:off x="2031581" y="3162416"/>
            <a:ext cx="984132"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After</a:t>
            </a:r>
            <a:endParaRPr lang="en-US" sz="1600" b="1" dirty="0">
              <a:latin typeface="Arial"/>
              <a:cs typeface="Arial"/>
            </a:endParaRPr>
          </a:p>
        </p:txBody>
      </p:sp>
      <p:sp>
        <p:nvSpPr>
          <p:cNvPr id="22" name="TextBox 21">
            <a:extLst>
              <a:ext uri="{FF2B5EF4-FFF2-40B4-BE49-F238E27FC236}">
                <a16:creationId xmlns:a16="http://schemas.microsoft.com/office/drawing/2014/main" xmlns="" id="{F10F23C0-8D6E-AD4F-930D-FCBAC0236F0E}"/>
              </a:ext>
            </a:extLst>
          </p:cNvPr>
          <p:cNvSpPr txBox="1"/>
          <p:nvPr/>
        </p:nvSpPr>
        <p:spPr>
          <a:xfrm>
            <a:off x="5403903" y="1013992"/>
            <a:ext cx="1621169" cy="369332"/>
          </a:xfrm>
          <a:prstGeom prst="rect">
            <a:avLst/>
          </a:prstGeom>
          <a:noFill/>
        </p:spPr>
        <p:txBody>
          <a:bodyPr wrap="none" rtlCol="0">
            <a:spAutoFit/>
          </a:bodyPr>
          <a:lstStyle/>
          <a:p>
            <a:r>
              <a:rPr lang="en-US" b="1" dirty="0" smtClean="0">
                <a:latin typeface="Arial"/>
                <a:cs typeface="Arial"/>
              </a:rPr>
              <a:t>CIN Changes</a:t>
            </a:r>
            <a:endParaRPr lang="en-US" b="1" dirty="0">
              <a:latin typeface="Arial"/>
              <a:cs typeface="Arial"/>
            </a:endParaRPr>
          </a:p>
        </p:txBody>
      </p:sp>
      <p:pic>
        <p:nvPicPr>
          <p:cNvPr id="20" name="Picture 19">
            <a:extLst>
              <a:ext uri="{FF2B5EF4-FFF2-40B4-BE49-F238E27FC236}">
                <a16:creationId xmlns:a16="http://schemas.microsoft.com/office/drawing/2014/main" xmlns="" id="{B2FA6F6E-787F-5B46-A991-A6DE37AB9DA8}"/>
              </a:ext>
            </a:extLst>
          </p:cNvPr>
          <p:cNvPicPr>
            <a:picLocks noChangeAspect="1"/>
          </p:cNvPicPr>
          <p:nvPr/>
        </p:nvPicPr>
        <p:blipFill rotWithShape="1">
          <a:blip r:embed="rId5">
            <a:extLst>
              <a:ext uri="{28A0092B-C50C-407E-A947-70E740481C1C}">
                <a14:useLocalDpi xmlns:a14="http://schemas.microsoft.com/office/drawing/2010/main" val="0"/>
              </a:ext>
            </a:extLst>
          </a:blip>
          <a:srcRect l="5185"/>
          <a:stretch/>
        </p:blipFill>
        <p:spPr>
          <a:xfrm>
            <a:off x="4004234" y="1718918"/>
            <a:ext cx="4030547" cy="2577997"/>
          </a:xfrm>
          <a:prstGeom prst="rect">
            <a:avLst/>
          </a:prstGeom>
        </p:spPr>
      </p:pic>
      <p:sp>
        <p:nvSpPr>
          <p:cNvPr id="23" name="TextBox 22"/>
          <p:cNvSpPr txBox="1"/>
          <p:nvPr/>
        </p:nvSpPr>
        <p:spPr>
          <a:xfrm>
            <a:off x="5441155" y="1790817"/>
            <a:ext cx="1850137" cy="338554"/>
          </a:xfrm>
          <a:prstGeom prst="rect">
            <a:avLst/>
          </a:prstGeom>
          <a:solidFill>
            <a:srgbClr val="FFFFFF"/>
          </a:solidFill>
          <a:ln>
            <a:solidFill>
              <a:srgbClr val="000000"/>
            </a:solidFill>
          </a:ln>
        </p:spPr>
        <p:txBody>
          <a:bodyPr wrap="square" rtlCol="0">
            <a:spAutoFit/>
          </a:bodyPr>
          <a:lstStyle/>
          <a:p>
            <a:pPr algn="ctr"/>
            <a:r>
              <a:rPr lang="en-US" sz="1600" b="1" dirty="0" smtClean="0">
                <a:latin typeface="Arial"/>
                <a:cs typeface="Arial"/>
              </a:rPr>
              <a:t>RAP Analysis</a:t>
            </a:r>
            <a:endParaRPr lang="en-US" sz="1600" b="1" dirty="0">
              <a:latin typeface="Arial"/>
              <a:cs typeface="Arial"/>
            </a:endParaRPr>
          </a:p>
        </p:txBody>
      </p:sp>
    </p:spTree>
    <p:extLst>
      <p:ext uri="{BB962C8B-B14F-4D97-AF65-F5344CB8AC3E}">
        <p14:creationId xmlns:p14="http://schemas.microsoft.com/office/powerpoint/2010/main" val="3377148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pic>
        <p:nvPicPr>
          <p:cNvPr id="19" name="Picture 18">
            <a:extLst>
              <a:ext uri="{FF2B5EF4-FFF2-40B4-BE49-F238E27FC236}">
                <a16:creationId xmlns:a16="http://schemas.microsoft.com/office/drawing/2014/main" xmlns="" id="{C82BE6C1-7458-7642-82F8-B41070624B89}"/>
              </a:ext>
            </a:extLst>
          </p:cNvPr>
          <p:cNvPicPr>
            <a:picLocks noChangeAspect="1"/>
          </p:cNvPicPr>
          <p:nvPr/>
        </p:nvPicPr>
        <p:blipFill>
          <a:blip r:embed="rId4"/>
          <a:stretch>
            <a:fillRect/>
          </a:stretch>
        </p:blipFill>
        <p:spPr>
          <a:xfrm>
            <a:off x="4565685" y="990120"/>
            <a:ext cx="3985349" cy="3078682"/>
          </a:xfrm>
          <a:prstGeom prst="rect">
            <a:avLst/>
          </a:prstGeom>
        </p:spPr>
      </p:pic>
      <p:pic>
        <p:nvPicPr>
          <p:cNvPr id="21" name="Picture 20">
            <a:extLst>
              <a:ext uri="{FF2B5EF4-FFF2-40B4-BE49-F238E27FC236}">
                <a16:creationId xmlns:a16="http://schemas.microsoft.com/office/drawing/2014/main" xmlns="" id="{26B49FFB-2FE3-4049-8486-F3CE2B695823}"/>
              </a:ext>
            </a:extLst>
          </p:cNvPr>
          <p:cNvPicPr>
            <a:picLocks noChangeAspect="1"/>
          </p:cNvPicPr>
          <p:nvPr/>
        </p:nvPicPr>
        <p:blipFill>
          <a:blip r:embed="rId5"/>
          <a:stretch>
            <a:fillRect/>
          </a:stretch>
        </p:blipFill>
        <p:spPr>
          <a:xfrm>
            <a:off x="348852" y="990120"/>
            <a:ext cx="3985349" cy="3078682"/>
          </a:xfrm>
          <a:prstGeom prst="rect">
            <a:avLst/>
          </a:prstGeom>
        </p:spPr>
      </p:pic>
      <p:sp>
        <p:nvSpPr>
          <p:cNvPr id="24" name="TextBox 23">
            <a:extLst>
              <a:ext uri="{FF2B5EF4-FFF2-40B4-BE49-F238E27FC236}">
                <a16:creationId xmlns:a16="http://schemas.microsoft.com/office/drawing/2014/main" xmlns="" id="{22BE3D51-AE1E-7443-85E0-2AE3388AE3FC}"/>
              </a:ext>
            </a:extLst>
          </p:cNvPr>
          <p:cNvSpPr txBox="1"/>
          <p:nvPr/>
        </p:nvSpPr>
        <p:spPr>
          <a:xfrm>
            <a:off x="348852" y="4220170"/>
            <a:ext cx="8202182" cy="646331"/>
          </a:xfrm>
          <a:prstGeom prst="rect">
            <a:avLst/>
          </a:prstGeom>
          <a:noFill/>
        </p:spPr>
        <p:txBody>
          <a:bodyPr wrap="square" rtlCol="0">
            <a:spAutoFit/>
          </a:bodyPr>
          <a:lstStyle/>
          <a:p>
            <a:pPr algn="ctr"/>
            <a:r>
              <a:rPr lang="en-US" dirty="0" smtClean="0">
                <a:latin typeface="Arial"/>
                <a:cs typeface="Arial"/>
              </a:rPr>
              <a:t>CAPE/CIN </a:t>
            </a:r>
            <a:r>
              <a:rPr lang="en-US" dirty="0">
                <a:latin typeface="Arial"/>
                <a:cs typeface="Arial"/>
              </a:rPr>
              <a:t>in winter were rarely </a:t>
            </a:r>
            <a:r>
              <a:rPr lang="en-US" dirty="0" smtClean="0">
                <a:latin typeface="Arial"/>
                <a:cs typeface="Arial"/>
              </a:rPr>
              <a:t>inflated</a:t>
            </a:r>
            <a:r>
              <a:rPr lang="en-US" dirty="0">
                <a:latin typeface="Arial"/>
                <a:cs typeface="Arial"/>
              </a:rPr>
              <a:t> </a:t>
            </a:r>
            <a:r>
              <a:rPr lang="en-US" dirty="0" smtClean="0">
                <a:latin typeface="Arial"/>
                <a:cs typeface="Arial"/>
              </a:rPr>
              <a:t>(</a:t>
            </a:r>
            <a:r>
              <a:rPr lang="en-US" dirty="0" smtClean="0">
                <a:latin typeface="Arial"/>
                <a:cs typeface="Arial"/>
              </a:rPr>
              <a:t>the </a:t>
            </a:r>
            <a:r>
              <a:rPr lang="en-US" dirty="0">
                <a:latin typeface="Arial"/>
                <a:cs typeface="Arial"/>
              </a:rPr>
              <a:t>mesosphere </a:t>
            </a:r>
            <a:r>
              <a:rPr lang="en-US" dirty="0" smtClean="0">
                <a:latin typeface="Arial"/>
                <a:cs typeface="Arial"/>
              </a:rPr>
              <a:t/>
            </a:r>
            <a:br>
              <a:rPr lang="en-US" dirty="0" smtClean="0">
                <a:latin typeface="Arial"/>
                <a:cs typeface="Arial"/>
              </a:rPr>
            </a:br>
            <a:r>
              <a:rPr lang="en-US" dirty="0" smtClean="0">
                <a:latin typeface="Arial"/>
                <a:cs typeface="Arial"/>
              </a:rPr>
              <a:t>is </a:t>
            </a:r>
            <a:r>
              <a:rPr lang="en-US" dirty="0">
                <a:latin typeface="Arial"/>
                <a:cs typeface="Arial"/>
              </a:rPr>
              <a:t>not </a:t>
            </a:r>
            <a:r>
              <a:rPr lang="en-US" dirty="0" smtClean="0">
                <a:latin typeface="Arial"/>
                <a:cs typeface="Arial"/>
              </a:rPr>
              <a:t>nearly </a:t>
            </a:r>
            <a:r>
              <a:rPr lang="en-US" dirty="0">
                <a:latin typeface="Arial"/>
                <a:cs typeface="Arial"/>
              </a:rPr>
              <a:t>as </a:t>
            </a:r>
            <a:r>
              <a:rPr lang="en-US" dirty="0" smtClean="0">
                <a:latin typeface="Arial"/>
                <a:cs typeface="Arial"/>
              </a:rPr>
              <a:t>cold, </a:t>
            </a:r>
            <a:r>
              <a:rPr lang="en-US" dirty="0">
                <a:latin typeface="Arial"/>
                <a:cs typeface="Arial"/>
              </a:rPr>
              <a:t>so an incorrectly high EL is not </a:t>
            </a:r>
            <a:r>
              <a:rPr lang="en-US" dirty="0" smtClean="0">
                <a:latin typeface="Arial"/>
                <a:cs typeface="Arial"/>
              </a:rPr>
              <a:t>found)</a:t>
            </a:r>
            <a:endParaRPr lang="en-US" dirty="0">
              <a:latin typeface="Arial"/>
              <a:cs typeface="Arial"/>
            </a:endParaRPr>
          </a:p>
        </p:txBody>
      </p:sp>
    </p:spTree>
    <p:extLst>
      <p:ext uri="{BB962C8B-B14F-4D97-AF65-F5344CB8AC3E}">
        <p14:creationId xmlns:p14="http://schemas.microsoft.com/office/powerpoint/2010/main" val="174998725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6" name="Rectangle 15"/>
          <p:cNvSpPr/>
          <p:nvPr/>
        </p:nvSpPr>
        <p:spPr>
          <a:xfrm>
            <a:off x="196383" y="1066895"/>
            <a:ext cx="8915427" cy="3799245"/>
          </a:xfrm>
          <a:prstGeom prst="rect">
            <a:avLst/>
          </a:prstGeom>
        </p:spPr>
        <p:txBody>
          <a:bodyPr wrap="square">
            <a:spAutoFit/>
          </a:bodyPr>
          <a:lstStyle/>
          <a:p>
            <a:pPr marL="285750" lvl="1" indent="-192024">
              <a:spcBef>
                <a:spcPts val="400"/>
              </a:spcBef>
              <a:buFont typeface="Arial"/>
              <a:buChar char="•"/>
            </a:pPr>
            <a:r>
              <a:rPr lang="en-US" sz="2100" dirty="0" smtClean="0">
                <a:latin typeface="Arial"/>
                <a:cs typeface="Arial"/>
              </a:rPr>
              <a:t>Solution for GFSv16 evaluation</a:t>
            </a:r>
            <a:r>
              <a:rPr lang="en-US" sz="2100" dirty="0" smtClean="0">
                <a:latin typeface="Arial"/>
                <a:cs typeface="Arial"/>
              </a:rPr>
              <a:t>:</a:t>
            </a:r>
          </a:p>
          <a:p>
            <a:pPr marL="742950" lvl="2" indent="-192024">
              <a:lnSpc>
                <a:spcPct val="90000"/>
              </a:lnSpc>
              <a:spcBef>
                <a:spcPts val="400"/>
              </a:spcBef>
              <a:buFont typeface="Arial"/>
              <a:buChar char="•"/>
            </a:pPr>
            <a:r>
              <a:rPr lang="en-US" sz="2100" dirty="0" smtClean="0">
                <a:solidFill>
                  <a:srgbClr val="0000FF"/>
                </a:solidFill>
                <a:latin typeface="Arial"/>
                <a:cs typeface="Arial"/>
              </a:rPr>
              <a:t>CAPE has been fixed in the GFSv16 real-time parallel, so there </a:t>
            </a:r>
            <a:br>
              <a:rPr lang="en-US" sz="2100" dirty="0" smtClean="0">
                <a:solidFill>
                  <a:srgbClr val="0000FF"/>
                </a:solidFill>
                <a:latin typeface="Arial"/>
                <a:cs typeface="Arial"/>
              </a:rPr>
            </a:br>
            <a:r>
              <a:rPr lang="en-US" sz="2100" dirty="0" smtClean="0">
                <a:solidFill>
                  <a:srgbClr val="0000FF"/>
                </a:solidFill>
                <a:latin typeface="Arial"/>
                <a:cs typeface="Arial"/>
              </a:rPr>
              <a:t>will be several months of corrected CAPE values to analyze </a:t>
            </a:r>
          </a:p>
          <a:p>
            <a:pPr marL="742950" lvl="2" indent="-192024">
              <a:lnSpc>
                <a:spcPct val="90000"/>
              </a:lnSpc>
              <a:spcBef>
                <a:spcPts val="400"/>
              </a:spcBef>
              <a:buFont typeface="Arial"/>
              <a:buChar char="•"/>
            </a:pPr>
            <a:endParaRPr lang="en-US" sz="400" dirty="0" smtClean="0">
              <a:solidFill>
                <a:srgbClr val="0000FF"/>
              </a:solidFill>
              <a:latin typeface="Arial"/>
              <a:cs typeface="Arial"/>
            </a:endParaRPr>
          </a:p>
          <a:p>
            <a:pPr marL="742950" lvl="2" indent="-192024">
              <a:lnSpc>
                <a:spcPct val="90000"/>
              </a:lnSpc>
              <a:spcBef>
                <a:spcPts val="400"/>
              </a:spcBef>
              <a:buFont typeface="Arial"/>
              <a:buChar char="•"/>
            </a:pPr>
            <a:r>
              <a:rPr lang="en-US" sz="2100" dirty="0" smtClean="0">
                <a:solidFill>
                  <a:srgbClr val="0000FF"/>
                </a:solidFill>
                <a:latin typeface="Arial"/>
                <a:cs typeface="Arial"/>
              </a:rPr>
              <a:t>Many GFSv16 retrospectives have already been run. CAPE has been corrected in all ongoing retrospective streams, and efforts</a:t>
            </a:r>
            <a:br>
              <a:rPr lang="en-US" sz="2100" dirty="0" smtClean="0">
                <a:solidFill>
                  <a:srgbClr val="0000FF"/>
                </a:solidFill>
                <a:latin typeface="Arial"/>
                <a:cs typeface="Arial"/>
              </a:rPr>
            </a:br>
            <a:r>
              <a:rPr lang="en-US" sz="2100" dirty="0" smtClean="0">
                <a:solidFill>
                  <a:srgbClr val="0000FF"/>
                </a:solidFill>
                <a:latin typeface="Arial"/>
                <a:cs typeface="Arial"/>
              </a:rPr>
              <a:t>will be made to go back and rerun all severe weather case studies </a:t>
            </a:r>
          </a:p>
          <a:p>
            <a:pPr marL="742950" lvl="2" indent="-192024">
              <a:lnSpc>
                <a:spcPct val="90000"/>
              </a:lnSpc>
              <a:spcBef>
                <a:spcPts val="400"/>
              </a:spcBef>
              <a:buFont typeface="Arial"/>
              <a:buChar char="•"/>
            </a:pPr>
            <a:endParaRPr lang="en-US" sz="400" dirty="0" smtClean="0">
              <a:solidFill>
                <a:srgbClr val="0000FF"/>
              </a:solidFill>
              <a:latin typeface="Arial"/>
              <a:cs typeface="Arial"/>
            </a:endParaRPr>
          </a:p>
          <a:p>
            <a:pPr marL="742950" lvl="2" indent="-192024">
              <a:lnSpc>
                <a:spcPct val="90000"/>
              </a:lnSpc>
              <a:spcBef>
                <a:spcPts val="400"/>
              </a:spcBef>
              <a:buFont typeface="Arial"/>
              <a:buChar char="•"/>
            </a:pPr>
            <a:r>
              <a:rPr lang="en-US" sz="2100" dirty="0" smtClean="0">
                <a:solidFill>
                  <a:srgbClr val="0000FF"/>
                </a:solidFill>
                <a:latin typeface="Arial"/>
                <a:cs typeface="Arial"/>
              </a:rPr>
              <a:t>CAPE statistics will only be computed during retrospective periods when CAPE has been corrected</a:t>
            </a:r>
          </a:p>
          <a:p>
            <a:pPr marL="285750" lvl="1" indent="-192024">
              <a:lnSpc>
                <a:spcPct val="90000"/>
              </a:lnSpc>
              <a:spcBef>
                <a:spcPts val="400"/>
              </a:spcBef>
              <a:buFont typeface="Arial"/>
              <a:buChar char="•"/>
            </a:pPr>
            <a:endParaRPr lang="en-US" sz="2100" dirty="0">
              <a:solidFill>
                <a:srgbClr val="0000FF"/>
              </a:solidFill>
              <a:latin typeface="Arial"/>
              <a:cs typeface="Arial"/>
            </a:endParaRPr>
          </a:p>
          <a:p>
            <a:pPr marL="285750" lvl="1" indent="-192024">
              <a:lnSpc>
                <a:spcPct val="90000"/>
              </a:lnSpc>
              <a:spcBef>
                <a:spcPts val="400"/>
              </a:spcBef>
              <a:buFont typeface="Arial"/>
              <a:buChar char="•"/>
            </a:pPr>
            <a:r>
              <a:rPr lang="en-US" sz="2100" dirty="0" smtClean="0">
                <a:solidFill>
                  <a:srgbClr val="000000"/>
                </a:solidFill>
                <a:latin typeface="Arial"/>
                <a:cs typeface="Arial"/>
              </a:rPr>
              <a:t>GFSv16 real-time data is currently available on </a:t>
            </a:r>
            <a:r>
              <a:rPr lang="en-US" sz="2100" dirty="0" err="1" smtClean="0">
                <a:solidFill>
                  <a:srgbClr val="000000"/>
                </a:solidFill>
                <a:latin typeface="Arial"/>
                <a:cs typeface="Arial"/>
              </a:rPr>
              <a:t>para</a:t>
            </a:r>
            <a:r>
              <a:rPr lang="en-US" sz="2100" dirty="0" smtClean="0">
                <a:solidFill>
                  <a:srgbClr val="000000"/>
                </a:solidFill>
                <a:latin typeface="Arial"/>
                <a:cs typeface="Arial"/>
              </a:rPr>
              <a:t>-nomads. We encourage users to pull data and check the products that they use. </a:t>
            </a:r>
          </a:p>
        </p:txBody>
      </p:sp>
      <p:sp>
        <p:nvSpPr>
          <p:cNvPr id="3" name="Rectangle 2"/>
          <p:cNvSpPr/>
          <p:nvPr/>
        </p:nvSpPr>
        <p:spPr>
          <a:xfrm>
            <a:off x="0" y="4064000"/>
            <a:ext cx="9156633" cy="92635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332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c_day0_CAPE_SL1L2_G2.png"/>
          <p:cNvPicPr>
            <a:picLocks noChangeAspect="1"/>
          </p:cNvPicPr>
          <p:nvPr/>
        </p:nvPicPr>
        <p:blipFill rotWithShape="1">
          <a:blip r:embed="rId2">
            <a:extLst>
              <a:ext uri="{28A0092B-C50C-407E-A947-70E740481C1C}">
                <a14:useLocalDpi xmlns:a14="http://schemas.microsoft.com/office/drawing/2010/main" val="0"/>
              </a:ext>
            </a:extLst>
          </a:blip>
          <a:srcRect b="47397"/>
          <a:stretch/>
        </p:blipFill>
        <p:spPr>
          <a:xfrm>
            <a:off x="388856" y="713835"/>
            <a:ext cx="8153673" cy="4289070"/>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CAPE correction</a:t>
            </a:r>
            <a:endParaRPr lang="en-US" sz="2600" b="1" dirty="0">
              <a:solidFill>
                <a:schemeClr val="bg1"/>
              </a:solidFill>
              <a:latin typeface="Arial"/>
              <a:cs typeface="Arial"/>
            </a:endParaRPr>
          </a:p>
        </p:txBody>
      </p:sp>
      <p:sp>
        <p:nvSpPr>
          <p:cNvPr id="14" name="TextBox 13"/>
          <p:cNvSpPr txBox="1"/>
          <p:nvPr/>
        </p:nvSpPr>
        <p:spPr>
          <a:xfrm>
            <a:off x="5513302" y="1513130"/>
            <a:ext cx="1300301" cy="369332"/>
          </a:xfrm>
          <a:prstGeom prst="rect">
            <a:avLst/>
          </a:prstGeom>
          <a:noFill/>
          <a:ln>
            <a:noFill/>
          </a:ln>
        </p:spPr>
        <p:txBody>
          <a:bodyPr wrap="square" rtlCol="0">
            <a:spAutoFit/>
          </a:bodyPr>
          <a:lstStyle/>
          <a:p>
            <a:pPr algn="ctr"/>
            <a:r>
              <a:rPr lang="en-US" b="1" dirty="0" smtClean="0">
                <a:solidFill>
                  <a:srgbClr val="FF0000"/>
                </a:solidFill>
                <a:latin typeface="Arial"/>
                <a:cs typeface="Arial"/>
              </a:rPr>
              <a:t>GFSv16</a:t>
            </a:r>
            <a:endParaRPr lang="en-US" b="1" dirty="0">
              <a:solidFill>
                <a:srgbClr val="FF0000"/>
              </a:solidFill>
              <a:latin typeface="Arial"/>
              <a:cs typeface="Arial"/>
            </a:endParaRPr>
          </a:p>
        </p:txBody>
      </p:sp>
      <p:sp>
        <p:nvSpPr>
          <p:cNvPr id="17" name="TextBox 16"/>
          <p:cNvSpPr txBox="1"/>
          <p:nvPr/>
        </p:nvSpPr>
        <p:spPr>
          <a:xfrm>
            <a:off x="5513302" y="2940245"/>
            <a:ext cx="1300301" cy="369332"/>
          </a:xfrm>
          <a:prstGeom prst="rect">
            <a:avLst/>
          </a:prstGeom>
          <a:noFill/>
          <a:ln>
            <a:noFill/>
          </a:ln>
        </p:spPr>
        <p:txBody>
          <a:bodyPr wrap="square" rtlCol="0">
            <a:spAutoFit/>
          </a:bodyPr>
          <a:lstStyle/>
          <a:p>
            <a:pPr algn="ctr"/>
            <a:r>
              <a:rPr lang="en-US" b="1" dirty="0" smtClean="0">
                <a:latin typeface="Arial"/>
                <a:cs typeface="Arial"/>
              </a:rPr>
              <a:t>GFSv15</a:t>
            </a:r>
            <a:endParaRPr lang="en-US" b="1" dirty="0">
              <a:latin typeface="Arial"/>
              <a:cs typeface="Arial"/>
            </a:endParaRPr>
          </a:p>
        </p:txBody>
      </p:sp>
      <p:sp>
        <p:nvSpPr>
          <p:cNvPr id="4" name="Connector 3"/>
          <p:cNvSpPr/>
          <p:nvPr/>
        </p:nvSpPr>
        <p:spPr>
          <a:xfrm>
            <a:off x="7201647" y="1643529"/>
            <a:ext cx="1185038" cy="1897530"/>
          </a:xfrm>
          <a:prstGeom prst="flowChartConnector">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872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7-15 at 11.1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11" y="927440"/>
            <a:ext cx="8446973" cy="4215364"/>
          </a:xfrm>
          <a:prstGeom prst="rect">
            <a:avLst/>
          </a:prstGeom>
        </p:spPr>
      </p:pic>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Retrospective Status</a:t>
            </a:r>
            <a:endParaRPr lang="en-US" sz="2600" b="1" dirty="0">
              <a:solidFill>
                <a:schemeClr val="bg1"/>
              </a:solidFill>
              <a:latin typeface="Arial"/>
              <a:cs typeface="Arial"/>
            </a:endParaRPr>
          </a:p>
        </p:txBody>
      </p:sp>
      <p:sp>
        <p:nvSpPr>
          <p:cNvPr id="4" name="Rectangle 3"/>
          <p:cNvSpPr/>
          <p:nvPr/>
        </p:nvSpPr>
        <p:spPr>
          <a:xfrm>
            <a:off x="5558118" y="989928"/>
            <a:ext cx="956235" cy="4045248"/>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15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99" y="80461"/>
            <a:ext cx="790594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Arial"/>
                <a:cs typeface="Arial"/>
              </a:rPr>
              <a:t>GFSv16 Wave Evaluation Plan</a:t>
            </a:r>
            <a:endParaRPr sz="3000" dirty="0">
              <a:latin typeface="Arial"/>
              <a:cs typeface="Arial"/>
            </a:endParaRPr>
          </a:p>
        </p:txBody>
      </p:sp>
      <p:sp>
        <p:nvSpPr>
          <p:cNvPr id="96" name="Google Shape;96;p17"/>
          <p:cNvSpPr txBox="1">
            <a:spLocks noGrp="1"/>
          </p:cNvSpPr>
          <p:nvPr>
            <p:ph type="body" idx="1"/>
          </p:nvPr>
        </p:nvSpPr>
        <p:spPr>
          <a:xfrm>
            <a:off x="311700" y="771475"/>
            <a:ext cx="2745300" cy="18954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1600" b="1" dirty="0">
                <a:solidFill>
                  <a:schemeClr val="dk1"/>
                </a:solidFill>
                <a:latin typeface="Roboto"/>
                <a:cs typeface="Roboto"/>
              </a:rPr>
              <a:t>GFSv16 Wave Data: 	</a:t>
            </a:r>
            <a:endParaRPr sz="1600" b="1"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Retro1: 20190608 - </a:t>
            </a:r>
            <a:r>
              <a:rPr lang="en" sz="1450" dirty="0">
                <a:solidFill>
                  <a:srgbClr val="222222"/>
                </a:solidFill>
                <a:highlight>
                  <a:schemeClr val="lt1"/>
                </a:highlight>
                <a:latin typeface="Roboto"/>
                <a:cs typeface="Roboto"/>
              </a:rPr>
              <a:t>20190831</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20190901-20190909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Retro2: 20190910 - </a:t>
            </a:r>
            <a:r>
              <a:rPr lang="en" sz="1450" dirty="0">
                <a:solidFill>
                  <a:srgbClr val="222222"/>
                </a:solidFill>
                <a:highlight>
                  <a:schemeClr val="lt1"/>
                </a:highlight>
                <a:latin typeface="Roboto"/>
                <a:cs typeface="Roboto"/>
              </a:rPr>
              <a:t>20191130 </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20191201 - 20200131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Retro3: 20200201 - 20200519</a:t>
            </a:r>
            <a:endParaRPr sz="1450"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Realtime: 20200519 forwards</a:t>
            </a:r>
            <a:endParaRPr sz="1450" dirty="0">
              <a:latin typeface="Roboto"/>
              <a:cs typeface="Roboto"/>
            </a:endParaRPr>
          </a:p>
        </p:txBody>
      </p:sp>
    </p:spTree>
    <p:extLst>
      <p:ext uri="{BB962C8B-B14F-4D97-AF65-F5344CB8AC3E}">
        <p14:creationId xmlns:p14="http://schemas.microsoft.com/office/powerpoint/2010/main" val="5277869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0032" y="423866"/>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Changes to Waves</a:t>
            </a:r>
          </a:p>
        </p:txBody>
      </p:sp>
      <p:pic>
        <p:nvPicPr>
          <p:cNvPr id="16" name="Google Shape;58;p13">
            <a:extLst>
              <a:ext uri="{FF2B5EF4-FFF2-40B4-BE49-F238E27FC236}">
                <a16:creationId xmlns:a16="http://schemas.microsoft.com/office/drawing/2014/main" xmlns="" id="{69A21188-4CCA-7740-94ED-2A5D410A0959}"/>
              </a:ext>
            </a:extLst>
          </p:cNvPr>
          <p:cNvPicPr preferRelativeResize="0"/>
          <p:nvPr/>
        </p:nvPicPr>
        <p:blipFill>
          <a:blip r:embed="rId4">
            <a:alphaModFix/>
          </a:blip>
          <a:stretch>
            <a:fillRect/>
          </a:stretch>
        </p:blipFill>
        <p:spPr>
          <a:xfrm>
            <a:off x="5237759" y="1059889"/>
            <a:ext cx="3918874" cy="2670149"/>
          </a:xfrm>
          <a:prstGeom prst="rect">
            <a:avLst/>
          </a:prstGeom>
          <a:noFill/>
          <a:ln>
            <a:noFill/>
          </a:ln>
        </p:spPr>
      </p:pic>
      <p:sp>
        <p:nvSpPr>
          <p:cNvPr id="17" name="Google Shape;55;p13">
            <a:extLst>
              <a:ext uri="{FF2B5EF4-FFF2-40B4-BE49-F238E27FC236}">
                <a16:creationId xmlns:a16="http://schemas.microsoft.com/office/drawing/2014/main" xmlns="" id="{20E6F5DE-1E78-B642-A6DA-BF7BED50FA2C}"/>
              </a:ext>
            </a:extLst>
          </p:cNvPr>
          <p:cNvSpPr txBox="1">
            <a:spLocks noGrp="1"/>
          </p:cNvSpPr>
          <p:nvPr>
            <p:ph type="subTitle" idx="1"/>
          </p:nvPr>
        </p:nvSpPr>
        <p:spPr>
          <a:xfrm>
            <a:off x="136800" y="1272965"/>
            <a:ext cx="5358744" cy="44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Deanna Spindler, Todd Spindler, Jessica </a:t>
            </a:r>
            <a:r>
              <a:rPr lang="en" sz="2000" dirty="0" err="1"/>
              <a:t>Meixner</a:t>
            </a:r>
            <a:endParaRPr sz="2000" dirty="0"/>
          </a:p>
        </p:txBody>
      </p:sp>
      <p:sp>
        <p:nvSpPr>
          <p:cNvPr id="18" name="Google Shape;57;p13">
            <a:extLst>
              <a:ext uri="{FF2B5EF4-FFF2-40B4-BE49-F238E27FC236}">
                <a16:creationId xmlns:a16="http://schemas.microsoft.com/office/drawing/2014/main" xmlns="" id="{0C4244D3-8074-8440-93CB-1AC1555502A2}"/>
              </a:ext>
            </a:extLst>
          </p:cNvPr>
          <p:cNvSpPr txBox="1"/>
          <p:nvPr/>
        </p:nvSpPr>
        <p:spPr>
          <a:xfrm>
            <a:off x="136800" y="2236834"/>
            <a:ext cx="8239800" cy="248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t>Upgrades to the NCEP Global Wave Model include:</a:t>
            </a:r>
            <a:endParaRPr sz="1600" dirty="0"/>
          </a:p>
          <a:p>
            <a:pPr marL="0" lvl="0" indent="0" algn="l" rtl="0">
              <a:spcBef>
                <a:spcPts val="0"/>
              </a:spcBef>
              <a:spcAft>
                <a:spcPts val="0"/>
              </a:spcAft>
              <a:buNone/>
            </a:pPr>
            <a:endParaRPr lang="en-US" sz="1600" dirty="0"/>
          </a:p>
          <a:p>
            <a:pPr marL="0" lvl="0" indent="0" algn="l" rtl="0">
              <a:spcBef>
                <a:spcPts val="0"/>
              </a:spcBef>
              <a:spcAft>
                <a:spcPts val="0"/>
              </a:spcAft>
              <a:buNone/>
            </a:pPr>
            <a:r>
              <a:rPr lang="en-US" sz="1600" dirty="0"/>
              <a:t>- Unification with the GFS via 1-way coupling</a:t>
            </a:r>
            <a:endParaRPr sz="1600" dirty="0"/>
          </a:p>
          <a:p>
            <a:pPr marL="0" lvl="0" indent="0" algn="l" rtl="0">
              <a:spcBef>
                <a:spcPts val="0"/>
              </a:spcBef>
              <a:spcAft>
                <a:spcPts val="0"/>
              </a:spcAft>
              <a:buNone/>
            </a:pPr>
            <a:r>
              <a:rPr lang="en" sz="1600" dirty="0"/>
              <a:t>- Grid redesign.   All regional and global grids replaced by:</a:t>
            </a:r>
            <a:endParaRPr sz="1600" dirty="0"/>
          </a:p>
          <a:p>
            <a:pPr marL="0" lvl="0" indent="0" algn="l" rtl="0">
              <a:spcBef>
                <a:spcPts val="0"/>
              </a:spcBef>
              <a:spcAft>
                <a:spcPts val="0"/>
              </a:spcAft>
              <a:buNone/>
            </a:pPr>
            <a:r>
              <a:rPr lang="en" sz="1600" dirty="0"/>
              <a:t>	* 9km polar stereographic cap at +50N to the north pole</a:t>
            </a:r>
            <a:endParaRPr sz="1600" dirty="0"/>
          </a:p>
          <a:p>
            <a:pPr marL="0" lvl="0" indent="0" algn="l" rtl="0">
              <a:spcBef>
                <a:spcPts val="0"/>
              </a:spcBef>
              <a:spcAft>
                <a:spcPts val="0"/>
              </a:spcAft>
              <a:buNone/>
            </a:pPr>
            <a:r>
              <a:rPr lang="en" sz="1600" dirty="0"/>
              <a:t>	* Regular northern hemisphere 10 arcmin grid 12.5S-55N</a:t>
            </a:r>
            <a:endParaRPr sz="1600" dirty="0"/>
          </a:p>
          <a:p>
            <a:pPr marL="0" lvl="0" indent="0" algn="l" rtl="0">
              <a:spcBef>
                <a:spcPts val="0"/>
              </a:spcBef>
              <a:spcAft>
                <a:spcPts val="0"/>
              </a:spcAft>
              <a:buNone/>
            </a:pPr>
            <a:r>
              <a:rPr lang="en" sz="1600" dirty="0"/>
              <a:t>	* Regular southern hemisphere 15 arcmin grid</a:t>
            </a:r>
            <a:endParaRPr sz="1600" dirty="0"/>
          </a:p>
          <a:p>
            <a:pPr marL="0" lvl="0" indent="0" algn="l" rtl="0">
              <a:spcBef>
                <a:spcPts val="0"/>
              </a:spcBef>
              <a:spcAft>
                <a:spcPts val="0"/>
              </a:spcAft>
              <a:buNone/>
            </a:pPr>
            <a:r>
              <a:rPr lang="en" sz="1600" dirty="0"/>
              <a:t>- Ocean surface-current forcing (RTOFS)</a:t>
            </a:r>
            <a:endParaRPr sz="1600" dirty="0"/>
          </a:p>
          <a:p>
            <a:pPr marL="0" lvl="0" indent="0" algn="l" rtl="0">
              <a:spcBef>
                <a:spcPts val="0"/>
              </a:spcBef>
              <a:spcAft>
                <a:spcPts val="0"/>
              </a:spcAft>
              <a:buNone/>
            </a:pPr>
            <a:r>
              <a:rPr lang="en" sz="1600" dirty="0"/>
              <a:t>- Improved physics: source-term coefficients were tuned using an objective framework</a:t>
            </a:r>
            <a:endParaRPr sz="1600" dirty="0"/>
          </a:p>
          <a:p>
            <a:pPr marL="0" lvl="0" indent="0" algn="l" rtl="0">
              <a:spcBef>
                <a:spcPts val="0"/>
              </a:spcBef>
              <a:spcAft>
                <a:spcPts val="0"/>
              </a:spcAft>
              <a:buNone/>
            </a:pPr>
            <a:r>
              <a:rPr lang="en" sz="1600" dirty="0"/>
              <a:t>- Extended forecast range, from 240h (10 days) to 384h (16 days)</a:t>
            </a:r>
            <a:endParaRPr sz="1600" dirty="0"/>
          </a:p>
        </p:txBody>
      </p:sp>
      <p:sp>
        <p:nvSpPr>
          <p:cNvPr id="2" name="Slide Number Placeholder 1"/>
          <p:cNvSpPr>
            <a:spLocks noGrp="1"/>
          </p:cNvSpPr>
          <p:nvPr>
            <p:ph type="sldNum" sz="quarter" idx="12"/>
          </p:nvPr>
        </p:nvSpPr>
        <p:spPr/>
        <p:txBody>
          <a:bodyPr/>
          <a:lstStyle/>
          <a:p>
            <a:fld id="{364423BE-BAF9-5447-BAF7-CF3FF8308402}" type="slidenum">
              <a:rPr lang="en-US" smtClean="0"/>
              <a:t>6</a:t>
            </a:fld>
            <a:endParaRPr lang="en-US"/>
          </a:p>
        </p:txBody>
      </p:sp>
    </p:spTree>
    <p:extLst>
      <p:ext uri="{BB962C8B-B14F-4D97-AF65-F5344CB8AC3E}">
        <p14:creationId xmlns:p14="http://schemas.microsoft.com/office/powerpoint/2010/main" val="368101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99" y="80461"/>
            <a:ext cx="790594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Arial"/>
                <a:cs typeface="Arial"/>
              </a:rPr>
              <a:t>GFSv16 Wave Evaluation Plan</a:t>
            </a:r>
            <a:endParaRPr sz="3000" dirty="0">
              <a:latin typeface="Arial"/>
              <a:cs typeface="Arial"/>
            </a:endParaRPr>
          </a:p>
        </p:txBody>
      </p:sp>
      <p:sp>
        <p:nvSpPr>
          <p:cNvPr id="96" name="Google Shape;96;p17"/>
          <p:cNvSpPr txBox="1">
            <a:spLocks noGrp="1"/>
          </p:cNvSpPr>
          <p:nvPr>
            <p:ph type="body" idx="1"/>
          </p:nvPr>
        </p:nvSpPr>
        <p:spPr>
          <a:xfrm>
            <a:off x="311700" y="771475"/>
            <a:ext cx="2745300" cy="18954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1600" b="1" dirty="0">
                <a:solidFill>
                  <a:schemeClr val="dk1"/>
                </a:solidFill>
                <a:latin typeface="Roboto"/>
                <a:cs typeface="Roboto"/>
              </a:rPr>
              <a:t>GFSv16 Wave Data: 	</a:t>
            </a:r>
            <a:endParaRPr sz="1600" b="1"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Retro1: 20190608 - </a:t>
            </a:r>
            <a:r>
              <a:rPr lang="en" sz="1450" dirty="0">
                <a:solidFill>
                  <a:srgbClr val="222222"/>
                </a:solidFill>
                <a:highlight>
                  <a:schemeClr val="lt1"/>
                </a:highlight>
                <a:latin typeface="Roboto"/>
                <a:cs typeface="Roboto"/>
              </a:rPr>
              <a:t>20190831</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20190901-20190909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Retro2: 20190910 - </a:t>
            </a:r>
            <a:r>
              <a:rPr lang="en" sz="1450" dirty="0">
                <a:solidFill>
                  <a:srgbClr val="222222"/>
                </a:solidFill>
                <a:highlight>
                  <a:schemeClr val="lt1"/>
                </a:highlight>
                <a:latin typeface="Roboto"/>
                <a:cs typeface="Roboto"/>
              </a:rPr>
              <a:t>20191130 </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20191201 - 20200131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Retro3: 20200201 - 20200519</a:t>
            </a:r>
            <a:endParaRPr sz="1450"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Realtime: 20200519 forwards</a:t>
            </a:r>
            <a:endParaRPr sz="1450" dirty="0">
              <a:latin typeface="Roboto"/>
              <a:cs typeface="Roboto"/>
            </a:endParaRPr>
          </a:p>
        </p:txBody>
      </p:sp>
      <p:sp>
        <p:nvSpPr>
          <p:cNvPr id="98" name="Google Shape;98;p17"/>
          <p:cNvSpPr txBox="1"/>
          <p:nvPr/>
        </p:nvSpPr>
        <p:spPr>
          <a:xfrm>
            <a:off x="2096950" y="2927404"/>
            <a:ext cx="6731400" cy="10638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Arial"/>
                <a:cs typeface="Arial"/>
              </a:rPr>
              <a:t>Websites with validation graphics for the GFS-Wave versus the NCEP operational global wave will be provided:</a:t>
            </a:r>
            <a:endParaRPr sz="1400" dirty="0">
              <a:solidFill>
                <a:schemeClr val="dk1"/>
              </a:solidFill>
              <a:latin typeface="Arial"/>
              <a:cs typeface="Arial"/>
            </a:endParaRPr>
          </a:p>
          <a:p>
            <a:pPr marL="0" lvl="0" indent="0" algn="l" rtl="0">
              <a:spcBef>
                <a:spcPts val="0"/>
              </a:spcBef>
              <a:spcAft>
                <a:spcPts val="0"/>
              </a:spcAft>
              <a:buNone/>
            </a:pPr>
            <a:r>
              <a:rPr lang="en" sz="1400" dirty="0">
                <a:solidFill>
                  <a:schemeClr val="dk1"/>
                </a:solidFill>
                <a:latin typeface="Arial"/>
                <a:cs typeface="Arial"/>
              </a:rPr>
              <a:t>For buoys:       	https://polar.ncep.noaa.gov/waves/validation/gfsv16/buoys/</a:t>
            </a:r>
            <a:endParaRPr sz="1400" dirty="0">
              <a:solidFill>
                <a:schemeClr val="dk1"/>
              </a:solidFill>
              <a:latin typeface="Arial"/>
              <a:cs typeface="Arial"/>
            </a:endParaRPr>
          </a:p>
          <a:p>
            <a:pPr marL="0" lvl="0" indent="0" algn="l" rtl="0">
              <a:spcBef>
                <a:spcPts val="0"/>
              </a:spcBef>
              <a:spcAft>
                <a:spcPts val="0"/>
              </a:spcAft>
              <a:buNone/>
            </a:pPr>
            <a:r>
              <a:rPr lang="en" sz="1400" dirty="0">
                <a:solidFill>
                  <a:srgbClr val="FF9900"/>
                </a:solidFill>
                <a:latin typeface="Arial"/>
                <a:cs typeface="Arial"/>
              </a:rPr>
              <a:t>Perhaps altimeters:   https://polar.ncep.noaa.gov/waves/validation/gfsv16/satellite/</a:t>
            </a:r>
            <a:endParaRPr sz="1400" dirty="0">
              <a:solidFill>
                <a:srgbClr val="FF9900"/>
              </a:solidFill>
              <a:latin typeface="Arial"/>
              <a:cs typeface="Arial"/>
            </a:endParaRPr>
          </a:p>
          <a:p>
            <a:pPr marL="0" lvl="0" indent="0" algn="l" rtl="0">
              <a:spcBef>
                <a:spcPts val="0"/>
              </a:spcBef>
              <a:spcAft>
                <a:spcPts val="0"/>
              </a:spcAft>
              <a:buNone/>
            </a:pPr>
            <a:endParaRPr sz="1400" dirty="0">
              <a:solidFill>
                <a:srgbClr val="FF9900"/>
              </a:solidFill>
              <a:latin typeface="Arial"/>
              <a:cs typeface="Arial"/>
            </a:endParaRPr>
          </a:p>
        </p:txBody>
      </p:sp>
      <p:sp>
        <p:nvSpPr>
          <p:cNvPr id="99" name="Google Shape;99;p17"/>
          <p:cNvSpPr txBox="1"/>
          <p:nvPr/>
        </p:nvSpPr>
        <p:spPr>
          <a:xfrm>
            <a:off x="3637750" y="1878583"/>
            <a:ext cx="5190600" cy="686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Arial"/>
                <a:ea typeface="Roboto"/>
                <a:cs typeface="Arial"/>
                <a:sym typeface="Roboto"/>
              </a:rPr>
              <a:t>Time-series of the data versus the models, as well </a:t>
            </a:r>
            <a:r>
              <a:rPr lang="en" sz="1600" dirty="0" smtClean="0">
                <a:solidFill>
                  <a:schemeClr val="dk1"/>
                </a:solidFill>
                <a:latin typeface="Arial"/>
                <a:ea typeface="Roboto"/>
                <a:cs typeface="Arial"/>
                <a:sym typeface="Roboto"/>
              </a:rPr>
              <a:t>as</a:t>
            </a:r>
            <a:r>
              <a:rPr lang="en-US" sz="1600" dirty="0" smtClean="0">
                <a:solidFill>
                  <a:schemeClr val="dk1"/>
                </a:solidFill>
                <a:latin typeface="Arial"/>
                <a:ea typeface="Roboto"/>
                <a:cs typeface="Arial"/>
                <a:sym typeface="Roboto"/>
              </a:rPr>
              <a:t> </a:t>
            </a:r>
            <a:r>
              <a:rPr lang="en" sz="1600" dirty="0" smtClean="0">
                <a:solidFill>
                  <a:schemeClr val="dk1"/>
                </a:solidFill>
                <a:latin typeface="Arial"/>
                <a:ea typeface="Roboto"/>
                <a:cs typeface="Arial"/>
                <a:sym typeface="Roboto"/>
              </a:rPr>
              <a:t>Bias</a:t>
            </a:r>
            <a:r>
              <a:rPr lang="en" sz="1600" dirty="0">
                <a:solidFill>
                  <a:schemeClr val="dk1"/>
                </a:solidFill>
                <a:latin typeface="Arial"/>
                <a:ea typeface="Roboto"/>
                <a:cs typeface="Arial"/>
                <a:sym typeface="Roboto"/>
              </a:rPr>
              <a:t>, RMSE, SI, Correlation, 95% quantile</a:t>
            </a:r>
            <a:endParaRPr sz="1600" dirty="0">
              <a:solidFill>
                <a:schemeClr val="dk1"/>
              </a:solidFill>
              <a:latin typeface="Arial"/>
              <a:ea typeface="Roboto"/>
              <a:cs typeface="Arial"/>
              <a:sym typeface="Roboto"/>
            </a:endParaRPr>
          </a:p>
          <a:p>
            <a:pPr marL="0" lvl="0" indent="0" algn="l" rtl="0">
              <a:spcBef>
                <a:spcPts val="0"/>
              </a:spcBef>
              <a:spcAft>
                <a:spcPts val="0"/>
              </a:spcAft>
              <a:buNone/>
            </a:pPr>
            <a:endParaRPr sz="1600" dirty="0">
              <a:latin typeface="Arial"/>
              <a:cs typeface="Arial"/>
            </a:endParaRPr>
          </a:p>
        </p:txBody>
      </p:sp>
      <p:sp>
        <p:nvSpPr>
          <p:cNvPr id="100" name="Google Shape;100;p17"/>
          <p:cNvSpPr txBox="1"/>
          <p:nvPr/>
        </p:nvSpPr>
        <p:spPr>
          <a:xfrm>
            <a:off x="3980050" y="745463"/>
            <a:ext cx="4848300" cy="771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Roboto"/>
                <a:ea typeface="Roboto"/>
                <a:cs typeface="Roboto"/>
                <a:sym typeface="Roboto"/>
              </a:rPr>
              <a:t>Significant wave height (Hs), Peak wave period (Tp), Surface wind speed (u10) and direction (udir)</a:t>
            </a:r>
            <a:endParaRPr dirty="0"/>
          </a:p>
        </p:txBody>
      </p:sp>
      <p:sp>
        <p:nvSpPr>
          <p:cNvPr id="102" name="Google Shape;102;p17"/>
          <p:cNvSpPr/>
          <p:nvPr/>
        </p:nvSpPr>
        <p:spPr>
          <a:xfrm>
            <a:off x="6211600" y="1525925"/>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6211600" y="2574738"/>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185680"/>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99" y="80461"/>
            <a:ext cx="790594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Arial"/>
                <a:cs typeface="Arial"/>
              </a:rPr>
              <a:t>GFSv16 Wave Evaluation Plan</a:t>
            </a:r>
            <a:endParaRPr sz="3000" dirty="0">
              <a:latin typeface="Arial"/>
              <a:cs typeface="Arial"/>
            </a:endParaRPr>
          </a:p>
        </p:txBody>
      </p:sp>
      <p:sp>
        <p:nvSpPr>
          <p:cNvPr id="96" name="Google Shape;96;p17"/>
          <p:cNvSpPr txBox="1">
            <a:spLocks noGrp="1"/>
          </p:cNvSpPr>
          <p:nvPr>
            <p:ph type="body" idx="1"/>
          </p:nvPr>
        </p:nvSpPr>
        <p:spPr>
          <a:xfrm>
            <a:off x="311700" y="771475"/>
            <a:ext cx="2745300" cy="18954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1600" b="1" dirty="0">
                <a:solidFill>
                  <a:schemeClr val="dk1"/>
                </a:solidFill>
                <a:latin typeface="Roboto"/>
                <a:cs typeface="Roboto"/>
              </a:rPr>
              <a:t>GFSv16 Wave Data: 	</a:t>
            </a:r>
            <a:endParaRPr sz="1600" b="1"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Retro1: 20190608 - </a:t>
            </a:r>
            <a:r>
              <a:rPr lang="en" sz="1450" dirty="0">
                <a:solidFill>
                  <a:srgbClr val="222222"/>
                </a:solidFill>
                <a:highlight>
                  <a:schemeClr val="lt1"/>
                </a:highlight>
                <a:latin typeface="Roboto"/>
                <a:cs typeface="Roboto"/>
              </a:rPr>
              <a:t>20190831</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20190901-20190909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Retro2: 20190910 - </a:t>
            </a:r>
            <a:r>
              <a:rPr lang="en" sz="1450" dirty="0">
                <a:solidFill>
                  <a:srgbClr val="222222"/>
                </a:solidFill>
                <a:highlight>
                  <a:schemeClr val="lt1"/>
                </a:highlight>
                <a:latin typeface="Roboto"/>
                <a:cs typeface="Roboto"/>
              </a:rPr>
              <a:t>20191130 </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20191201 - 20200131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Retro3: 20200201 - 20200519</a:t>
            </a:r>
            <a:endParaRPr sz="1450"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Realtime: 20200519 forwards</a:t>
            </a:r>
            <a:endParaRPr sz="1450" dirty="0">
              <a:latin typeface="Roboto"/>
              <a:cs typeface="Roboto"/>
            </a:endParaRPr>
          </a:p>
        </p:txBody>
      </p:sp>
      <p:sp>
        <p:nvSpPr>
          <p:cNvPr id="97" name="Google Shape;97;p17"/>
          <p:cNvSpPr txBox="1"/>
          <p:nvPr/>
        </p:nvSpPr>
        <p:spPr>
          <a:xfrm>
            <a:off x="1731250" y="4353325"/>
            <a:ext cx="7097100" cy="6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latin typeface="Arial"/>
                <a:cs typeface="Arial"/>
              </a:rPr>
              <a:t>A Google Form document will be shared with the field evaluators, with requests that it be completed no later than September 28, 2020.</a:t>
            </a:r>
            <a:endParaRPr sz="1400" dirty="0">
              <a:latin typeface="Arial"/>
              <a:cs typeface="Arial"/>
            </a:endParaRPr>
          </a:p>
          <a:p>
            <a:pPr marL="0" lvl="0" indent="0" algn="l" rtl="0">
              <a:spcBef>
                <a:spcPts val="0"/>
              </a:spcBef>
              <a:spcAft>
                <a:spcPts val="0"/>
              </a:spcAft>
              <a:buNone/>
            </a:pPr>
            <a:endParaRPr sz="1400" dirty="0">
              <a:latin typeface="Arial"/>
              <a:cs typeface="Arial"/>
            </a:endParaRPr>
          </a:p>
          <a:p>
            <a:pPr marL="0" lvl="0" indent="0" algn="l" rtl="0">
              <a:spcBef>
                <a:spcPts val="0"/>
              </a:spcBef>
              <a:spcAft>
                <a:spcPts val="0"/>
              </a:spcAft>
              <a:buNone/>
            </a:pPr>
            <a:endParaRPr sz="1400" dirty="0">
              <a:latin typeface="Arial"/>
              <a:cs typeface="Arial"/>
            </a:endParaRPr>
          </a:p>
        </p:txBody>
      </p:sp>
      <p:sp>
        <p:nvSpPr>
          <p:cNvPr id="98" name="Google Shape;98;p17"/>
          <p:cNvSpPr txBox="1"/>
          <p:nvPr/>
        </p:nvSpPr>
        <p:spPr>
          <a:xfrm>
            <a:off x="2096950" y="2927404"/>
            <a:ext cx="6731400" cy="10638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Arial"/>
                <a:cs typeface="Arial"/>
              </a:rPr>
              <a:t>Websites with validation graphics for the GFS-Wave versus the NCEP operational global wave will be provided:</a:t>
            </a:r>
            <a:endParaRPr sz="1400" dirty="0">
              <a:solidFill>
                <a:schemeClr val="dk1"/>
              </a:solidFill>
              <a:latin typeface="Arial"/>
              <a:cs typeface="Arial"/>
            </a:endParaRPr>
          </a:p>
          <a:p>
            <a:pPr marL="0" lvl="0" indent="0" algn="l" rtl="0">
              <a:spcBef>
                <a:spcPts val="0"/>
              </a:spcBef>
              <a:spcAft>
                <a:spcPts val="0"/>
              </a:spcAft>
              <a:buNone/>
            </a:pPr>
            <a:r>
              <a:rPr lang="en" sz="1400" dirty="0">
                <a:solidFill>
                  <a:schemeClr val="dk1"/>
                </a:solidFill>
                <a:latin typeface="Arial"/>
                <a:cs typeface="Arial"/>
              </a:rPr>
              <a:t>For buoys:       	https://polar.ncep.noaa.gov/waves/validation/gfsv16/buoys/</a:t>
            </a:r>
            <a:endParaRPr sz="1400" dirty="0">
              <a:solidFill>
                <a:schemeClr val="dk1"/>
              </a:solidFill>
              <a:latin typeface="Arial"/>
              <a:cs typeface="Arial"/>
            </a:endParaRPr>
          </a:p>
          <a:p>
            <a:pPr marL="0" lvl="0" indent="0" algn="l" rtl="0">
              <a:spcBef>
                <a:spcPts val="0"/>
              </a:spcBef>
              <a:spcAft>
                <a:spcPts val="0"/>
              </a:spcAft>
              <a:buNone/>
            </a:pPr>
            <a:r>
              <a:rPr lang="en" sz="1400" dirty="0">
                <a:solidFill>
                  <a:srgbClr val="FF9900"/>
                </a:solidFill>
                <a:latin typeface="Arial"/>
                <a:cs typeface="Arial"/>
              </a:rPr>
              <a:t>Perhaps altimeters:   https://polar.ncep.noaa.gov/waves/validation/gfsv16/satellite/</a:t>
            </a:r>
            <a:endParaRPr sz="1400" dirty="0">
              <a:solidFill>
                <a:srgbClr val="FF9900"/>
              </a:solidFill>
              <a:latin typeface="Arial"/>
              <a:cs typeface="Arial"/>
            </a:endParaRPr>
          </a:p>
          <a:p>
            <a:pPr marL="0" lvl="0" indent="0" algn="l" rtl="0">
              <a:spcBef>
                <a:spcPts val="0"/>
              </a:spcBef>
              <a:spcAft>
                <a:spcPts val="0"/>
              </a:spcAft>
              <a:buNone/>
            </a:pPr>
            <a:endParaRPr sz="1400" dirty="0">
              <a:solidFill>
                <a:srgbClr val="FF9900"/>
              </a:solidFill>
              <a:latin typeface="Arial"/>
              <a:cs typeface="Arial"/>
            </a:endParaRPr>
          </a:p>
        </p:txBody>
      </p:sp>
      <p:sp>
        <p:nvSpPr>
          <p:cNvPr id="99" name="Google Shape;99;p17"/>
          <p:cNvSpPr txBox="1"/>
          <p:nvPr/>
        </p:nvSpPr>
        <p:spPr>
          <a:xfrm>
            <a:off x="3637750" y="1878583"/>
            <a:ext cx="5190600" cy="686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Arial"/>
                <a:ea typeface="Roboto"/>
                <a:cs typeface="Arial"/>
                <a:sym typeface="Roboto"/>
              </a:rPr>
              <a:t>Time-series of the data versus the models, as well </a:t>
            </a:r>
            <a:r>
              <a:rPr lang="en" sz="1600" dirty="0" smtClean="0">
                <a:solidFill>
                  <a:schemeClr val="dk1"/>
                </a:solidFill>
                <a:latin typeface="Arial"/>
                <a:ea typeface="Roboto"/>
                <a:cs typeface="Arial"/>
                <a:sym typeface="Roboto"/>
              </a:rPr>
              <a:t>as</a:t>
            </a:r>
            <a:r>
              <a:rPr lang="en-US" sz="1600" dirty="0" smtClean="0">
                <a:solidFill>
                  <a:schemeClr val="dk1"/>
                </a:solidFill>
                <a:latin typeface="Arial"/>
                <a:ea typeface="Roboto"/>
                <a:cs typeface="Arial"/>
                <a:sym typeface="Roboto"/>
              </a:rPr>
              <a:t> </a:t>
            </a:r>
            <a:r>
              <a:rPr lang="en" sz="1600" dirty="0" smtClean="0">
                <a:solidFill>
                  <a:schemeClr val="dk1"/>
                </a:solidFill>
                <a:latin typeface="Arial"/>
                <a:ea typeface="Roboto"/>
                <a:cs typeface="Arial"/>
                <a:sym typeface="Roboto"/>
              </a:rPr>
              <a:t>Bias</a:t>
            </a:r>
            <a:r>
              <a:rPr lang="en" sz="1600" dirty="0">
                <a:solidFill>
                  <a:schemeClr val="dk1"/>
                </a:solidFill>
                <a:latin typeface="Arial"/>
                <a:ea typeface="Roboto"/>
                <a:cs typeface="Arial"/>
                <a:sym typeface="Roboto"/>
              </a:rPr>
              <a:t>, RMSE, SI, Correlation, 95% quantile</a:t>
            </a:r>
            <a:endParaRPr sz="1600" dirty="0">
              <a:solidFill>
                <a:schemeClr val="dk1"/>
              </a:solidFill>
              <a:latin typeface="Arial"/>
              <a:ea typeface="Roboto"/>
              <a:cs typeface="Arial"/>
              <a:sym typeface="Roboto"/>
            </a:endParaRPr>
          </a:p>
          <a:p>
            <a:pPr marL="0" lvl="0" indent="0" algn="l" rtl="0">
              <a:spcBef>
                <a:spcPts val="0"/>
              </a:spcBef>
              <a:spcAft>
                <a:spcPts val="0"/>
              </a:spcAft>
              <a:buNone/>
            </a:pPr>
            <a:endParaRPr sz="1600" dirty="0">
              <a:latin typeface="Arial"/>
              <a:cs typeface="Arial"/>
            </a:endParaRPr>
          </a:p>
        </p:txBody>
      </p:sp>
      <p:sp>
        <p:nvSpPr>
          <p:cNvPr id="100" name="Google Shape;100;p17"/>
          <p:cNvSpPr txBox="1"/>
          <p:nvPr/>
        </p:nvSpPr>
        <p:spPr>
          <a:xfrm>
            <a:off x="3980050" y="745463"/>
            <a:ext cx="4848300" cy="771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Roboto"/>
                <a:ea typeface="Roboto"/>
                <a:cs typeface="Roboto"/>
                <a:sym typeface="Roboto"/>
              </a:rPr>
              <a:t>Significant wave height (Hs), Peak wave period (Tp), Surface wind speed (u10) and direction (udir)</a:t>
            </a:r>
            <a:endParaRPr dirty="0"/>
          </a:p>
        </p:txBody>
      </p:sp>
      <p:sp>
        <p:nvSpPr>
          <p:cNvPr id="101" name="Google Shape;101;p17"/>
          <p:cNvSpPr txBox="1"/>
          <p:nvPr/>
        </p:nvSpPr>
        <p:spPr>
          <a:xfrm>
            <a:off x="94150" y="2917950"/>
            <a:ext cx="1637100" cy="16203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latin typeface="Arial"/>
                <a:cs typeface="Arial"/>
              </a:rPr>
              <a:t>MEG presentation</a:t>
            </a:r>
            <a:endParaRPr sz="1400" dirty="0">
              <a:latin typeface="Arial"/>
              <a:cs typeface="Arial"/>
            </a:endParaRPr>
          </a:p>
          <a:p>
            <a:pPr marL="0" lvl="0" indent="0" algn="ctr" rtl="0">
              <a:spcBef>
                <a:spcPts val="0"/>
              </a:spcBef>
              <a:spcAft>
                <a:spcPts val="0"/>
              </a:spcAft>
              <a:buNone/>
            </a:pPr>
            <a:r>
              <a:rPr lang="en" sz="1400" dirty="0">
                <a:latin typeface="Arial"/>
                <a:cs typeface="Arial"/>
              </a:rPr>
              <a:t>(August 6, 2020) </a:t>
            </a:r>
            <a:endParaRPr sz="1400" dirty="0">
              <a:latin typeface="Arial"/>
              <a:cs typeface="Arial"/>
            </a:endParaRPr>
          </a:p>
          <a:p>
            <a:pPr marL="0" lvl="0" indent="0" algn="ctr" rtl="0">
              <a:spcBef>
                <a:spcPts val="0"/>
              </a:spcBef>
              <a:spcAft>
                <a:spcPts val="0"/>
              </a:spcAft>
              <a:buNone/>
            </a:pPr>
            <a:r>
              <a:rPr lang="en" sz="1400" dirty="0">
                <a:latin typeface="Arial"/>
                <a:cs typeface="Arial"/>
              </a:rPr>
              <a:t>to brief the waves customers and field evaluators on the coming changes </a:t>
            </a:r>
            <a:endParaRPr sz="1400" dirty="0">
              <a:latin typeface="Arial"/>
              <a:cs typeface="Arial"/>
            </a:endParaRPr>
          </a:p>
        </p:txBody>
      </p:sp>
      <p:sp>
        <p:nvSpPr>
          <p:cNvPr id="102" name="Google Shape;102;p17"/>
          <p:cNvSpPr/>
          <p:nvPr/>
        </p:nvSpPr>
        <p:spPr>
          <a:xfrm>
            <a:off x="6211600" y="1525925"/>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6211600" y="2574738"/>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rot="10800000" flipH="1">
            <a:off x="1138750" y="4538250"/>
            <a:ext cx="592500" cy="498300"/>
          </a:xfrm>
          <a:prstGeom prst="bentArrow">
            <a:avLst>
              <a:gd name="adj1" fmla="val 25000"/>
              <a:gd name="adj2" fmla="val 25000"/>
              <a:gd name="adj3" fmla="val 25000"/>
              <a:gd name="adj4" fmla="val 43750"/>
            </a:avLst>
          </a:prstGeom>
          <a:solidFill>
            <a:schemeClr val="lt2"/>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6211600" y="4000650"/>
            <a:ext cx="161700" cy="343200"/>
          </a:xfrm>
          <a:prstGeom prst="downArrow">
            <a:avLst>
              <a:gd name="adj1" fmla="val 50000"/>
              <a:gd name="adj2" fmla="val 50000"/>
            </a:avLst>
          </a:prstGeom>
          <a:solidFill>
            <a:schemeClr val="lt2"/>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44238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title"/>
          </p:nvPr>
        </p:nvSpPr>
        <p:spPr>
          <a:xfrm>
            <a:off x="311699" y="80461"/>
            <a:ext cx="790594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latin typeface="Arial"/>
                <a:cs typeface="Arial"/>
              </a:rPr>
              <a:t>GFSv16 Wave Evaluation Plan</a:t>
            </a:r>
            <a:endParaRPr sz="3000" dirty="0">
              <a:latin typeface="Arial"/>
              <a:cs typeface="Arial"/>
            </a:endParaRPr>
          </a:p>
        </p:txBody>
      </p:sp>
      <p:sp>
        <p:nvSpPr>
          <p:cNvPr id="96" name="Google Shape;96;p17"/>
          <p:cNvSpPr txBox="1">
            <a:spLocks noGrp="1"/>
          </p:cNvSpPr>
          <p:nvPr>
            <p:ph type="body" idx="1"/>
          </p:nvPr>
        </p:nvSpPr>
        <p:spPr>
          <a:xfrm>
            <a:off x="311700" y="771475"/>
            <a:ext cx="2745300" cy="18954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1600" b="1" dirty="0">
                <a:solidFill>
                  <a:schemeClr val="dk1"/>
                </a:solidFill>
                <a:latin typeface="Roboto"/>
                <a:cs typeface="Roboto"/>
              </a:rPr>
              <a:t>GFSv16 Wave Data: 	</a:t>
            </a:r>
            <a:endParaRPr sz="1600" b="1"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Retro1: 20190608 - </a:t>
            </a:r>
            <a:r>
              <a:rPr lang="en" sz="1450" dirty="0">
                <a:solidFill>
                  <a:srgbClr val="222222"/>
                </a:solidFill>
                <a:highlight>
                  <a:schemeClr val="lt1"/>
                </a:highlight>
                <a:latin typeface="Roboto"/>
                <a:cs typeface="Roboto"/>
              </a:rPr>
              <a:t>20190831</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20190901-20190909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Retro2: 20190910 - </a:t>
            </a:r>
            <a:r>
              <a:rPr lang="en" sz="1450" dirty="0">
                <a:solidFill>
                  <a:srgbClr val="222222"/>
                </a:solidFill>
                <a:highlight>
                  <a:schemeClr val="lt1"/>
                </a:highlight>
                <a:latin typeface="Roboto"/>
                <a:cs typeface="Roboto"/>
              </a:rPr>
              <a:t>20191130 </a:t>
            </a:r>
            <a:endParaRPr sz="1450" dirty="0">
              <a:solidFill>
                <a:srgbClr val="222222"/>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rgbClr val="FF0000"/>
                </a:solidFill>
                <a:highlight>
                  <a:schemeClr val="lt1"/>
                </a:highlight>
                <a:latin typeface="Roboto"/>
                <a:cs typeface="Roboto"/>
              </a:rPr>
              <a:t>Missing: 20191201 - 20200131 </a:t>
            </a:r>
            <a:endParaRPr sz="1450" dirty="0">
              <a:solidFill>
                <a:srgbClr val="FF0000"/>
              </a:solidFill>
              <a:highlight>
                <a:schemeClr val="lt1"/>
              </a:highlight>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Retro3: 20200201 - 20200519</a:t>
            </a:r>
            <a:endParaRPr sz="1450" dirty="0">
              <a:solidFill>
                <a:schemeClr val="dk1"/>
              </a:solidFill>
              <a:latin typeface="Roboto"/>
              <a:cs typeface="Roboto"/>
            </a:endParaRPr>
          </a:p>
          <a:p>
            <a:pPr marL="0" lvl="0" indent="0" algn="l" rtl="0">
              <a:lnSpc>
                <a:spcPct val="110000"/>
              </a:lnSpc>
              <a:spcBef>
                <a:spcPts val="0"/>
              </a:spcBef>
              <a:spcAft>
                <a:spcPts val="0"/>
              </a:spcAft>
              <a:buNone/>
            </a:pPr>
            <a:r>
              <a:rPr lang="en" sz="1450" dirty="0">
                <a:solidFill>
                  <a:schemeClr val="dk1"/>
                </a:solidFill>
                <a:latin typeface="Roboto"/>
                <a:cs typeface="Roboto"/>
              </a:rPr>
              <a:t>Realtime: 20200519 forwards</a:t>
            </a:r>
            <a:endParaRPr sz="1450" dirty="0">
              <a:latin typeface="Roboto"/>
              <a:cs typeface="Roboto"/>
            </a:endParaRPr>
          </a:p>
        </p:txBody>
      </p:sp>
      <p:sp>
        <p:nvSpPr>
          <p:cNvPr id="97" name="Google Shape;97;p17"/>
          <p:cNvSpPr txBox="1"/>
          <p:nvPr/>
        </p:nvSpPr>
        <p:spPr>
          <a:xfrm>
            <a:off x="1731250" y="4353325"/>
            <a:ext cx="7097100" cy="6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latin typeface="Arial"/>
                <a:cs typeface="Arial"/>
              </a:rPr>
              <a:t>A Google Form document will be shared with the field evaluators, with requests that it be completed no later than September 28, 2020.</a:t>
            </a:r>
            <a:endParaRPr sz="1400" dirty="0">
              <a:latin typeface="Arial"/>
              <a:cs typeface="Arial"/>
            </a:endParaRPr>
          </a:p>
          <a:p>
            <a:pPr marL="0" lvl="0" indent="0" algn="l" rtl="0">
              <a:spcBef>
                <a:spcPts val="0"/>
              </a:spcBef>
              <a:spcAft>
                <a:spcPts val="0"/>
              </a:spcAft>
              <a:buNone/>
            </a:pPr>
            <a:endParaRPr sz="1400" dirty="0">
              <a:latin typeface="Arial"/>
              <a:cs typeface="Arial"/>
            </a:endParaRPr>
          </a:p>
          <a:p>
            <a:pPr marL="0" lvl="0" indent="0" algn="l" rtl="0">
              <a:spcBef>
                <a:spcPts val="0"/>
              </a:spcBef>
              <a:spcAft>
                <a:spcPts val="0"/>
              </a:spcAft>
              <a:buNone/>
            </a:pPr>
            <a:endParaRPr sz="1400" dirty="0">
              <a:latin typeface="Arial"/>
              <a:cs typeface="Arial"/>
            </a:endParaRPr>
          </a:p>
        </p:txBody>
      </p:sp>
      <p:sp>
        <p:nvSpPr>
          <p:cNvPr id="98" name="Google Shape;98;p17"/>
          <p:cNvSpPr txBox="1"/>
          <p:nvPr/>
        </p:nvSpPr>
        <p:spPr>
          <a:xfrm>
            <a:off x="2096950" y="2927404"/>
            <a:ext cx="6731400" cy="10638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latin typeface="Arial"/>
                <a:cs typeface="Arial"/>
              </a:rPr>
              <a:t>Websites with validation graphics for the GFS-Wave versus the NCEP operational global wave will be provided:</a:t>
            </a:r>
            <a:endParaRPr sz="1400" dirty="0">
              <a:solidFill>
                <a:schemeClr val="dk1"/>
              </a:solidFill>
              <a:latin typeface="Arial"/>
              <a:cs typeface="Arial"/>
            </a:endParaRPr>
          </a:p>
          <a:p>
            <a:pPr marL="0" lvl="0" indent="0" algn="l" rtl="0">
              <a:spcBef>
                <a:spcPts val="0"/>
              </a:spcBef>
              <a:spcAft>
                <a:spcPts val="0"/>
              </a:spcAft>
              <a:buNone/>
            </a:pPr>
            <a:r>
              <a:rPr lang="en" sz="1400" dirty="0">
                <a:solidFill>
                  <a:schemeClr val="dk1"/>
                </a:solidFill>
                <a:latin typeface="Arial"/>
                <a:cs typeface="Arial"/>
              </a:rPr>
              <a:t>For buoys:       	https://polar.ncep.noaa.gov/waves/validation/gfsv16/buoys/</a:t>
            </a:r>
            <a:endParaRPr sz="1400" dirty="0">
              <a:solidFill>
                <a:schemeClr val="dk1"/>
              </a:solidFill>
              <a:latin typeface="Arial"/>
              <a:cs typeface="Arial"/>
            </a:endParaRPr>
          </a:p>
          <a:p>
            <a:pPr marL="0" lvl="0" indent="0" algn="l" rtl="0">
              <a:spcBef>
                <a:spcPts val="0"/>
              </a:spcBef>
              <a:spcAft>
                <a:spcPts val="0"/>
              </a:spcAft>
              <a:buNone/>
            </a:pPr>
            <a:r>
              <a:rPr lang="en" sz="1400" dirty="0">
                <a:solidFill>
                  <a:srgbClr val="FF9900"/>
                </a:solidFill>
                <a:latin typeface="Arial"/>
                <a:cs typeface="Arial"/>
              </a:rPr>
              <a:t>Perhaps altimeters:   https://polar.ncep.noaa.gov/waves/validation/gfsv16/satellite/</a:t>
            </a:r>
            <a:endParaRPr sz="1400" dirty="0">
              <a:solidFill>
                <a:srgbClr val="FF9900"/>
              </a:solidFill>
              <a:latin typeface="Arial"/>
              <a:cs typeface="Arial"/>
            </a:endParaRPr>
          </a:p>
          <a:p>
            <a:pPr marL="0" lvl="0" indent="0" algn="l" rtl="0">
              <a:spcBef>
                <a:spcPts val="0"/>
              </a:spcBef>
              <a:spcAft>
                <a:spcPts val="0"/>
              </a:spcAft>
              <a:buNone/>
            </a:pPr>
            <a:endParaRPr sz="1400" dirty="0">
              <a:solidFill>
                <a:srgbClr val="FF9900"/>
              </a:solidFill>
              <a:latin typeface="Arial"/>
              <a:cs typeface="Arial"/>
            </a:endParaRPr>
          </a:p>
        </p:txBody>
      </p:sp>
      <p:sp>
        <p:nvSpPr>
          <p:cNvPr id="99" name="Google Shape;99;p17"/>
          <p:cNvSpPr txBox="1"/>
          <p:nvPr/>
        </p:nvSpPr>
        <p:spPr>
          <a:xfrm>
            <a:off x="3637750" y="1878583"/>
            <a:ext cx="5190600" cy="6867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dk1"/>
                </a:solidFill>
                <a:latin typeface="Arial"/>
                <a:ea typeface="Roboto"/>
                <a:cs typeface="Arial"/>
                <a:sym typeface="Roboto"/>
              </a:rPr>
              <a:t>Time-series of the data versus the models, as well </a:t>
            </a:r>
            <a:r>
              <a:rPr lang="en" sz="1600" dirty="0" smtClean="0">
                <a:solidFill>
                  <a:schemeClr val="dk1"/>
                </a:solidFill>
                <a:latin typeface="Arial"/>
                <a:ea typeface="Roboto"/>
                <a:cs typeface="Arial"/>
                <a:sym typeface="Roboto"/>
              </a:rPr>
              <a:t>as</a:t>
            </a:r>
            <a:r>
              <a:rPr lang="en-US" sz="1600" dirty="0" smtClean="0">
                <a:solidFill>
                  <a:schemeClr val="dk1"/>
                </a:solidFill>
                <a:latin typeface="Arial"/>
                <a:ea typeface="Roboto"/>
                <a:cs typeface="Arial"/>
                <a:sym typeface="Roboto"/>
              </a:rPr>
              <a:t> </a:t>
            </a:r>
            <a:r>
              <a:rPr lang="en" sz="1600" dirty="0" smtClean="0">
                <a:solidFill>
                  <a:schemeClr val="dk1"/>
                </a:solidFill>
                <a:latin typeface="Arial"/>
                <a:ea typeface="Roboto"/>
                <a:cs typeface="Arial"/>
                <a:sym typeface="Roboto"/>
              </a:rPr>
              <a:t>Bias</a:t>
            </a:r>
            <a:r>
              <a:rPr lang="en" sz="1600" dirty="0">
                <a:solidFill>
                  <a:schemeClr val="dk1"/>
                </a:solidFill>
                <a:latin typeface="Arial"/>
                <a:ea typeface="Roboto"/>
                <a:cs typeface="Arial"/>
                <a:sym typeface="Roboto"/>
              </a:rPr>
              <a:t>, RMSE, SI, Correlation, 95% quantile</a:t>
            </a:r>
            <a:endParaRPr sz="1600" dirty="0">
              <a:solidFill>
                <a:schemeClr val="dk1"/>
              </a:solidFill>
              <a:latin typeface="Arial"/>
              <a:ea typeface="Roboto"/>
              <a:cs typeface="Arial"/>
              <a:sym typeface="Roboto"/>
            </a:endParaRPr>
          </a:p>
          <a:p>
            <a:pPr marL="0" lvl="0" indent="0" algn="l" rtl="0">
              <a:spcBef>
                <a:spcPts val="0"/>
              </a:spcBef>
              <a:spcAft>
                <a:spcPts val="0"/>
              </a:spcAft>
              <a:buNone/>
            </a:pPr>
            <a:endParaRPr sz="1600" dirty="0">
              <a:latin typeface="Arial"/>
              <a:cs typeface="Arial"/>
            </a:endParaRPr>
          </a:p>
        </p:txBody>
      </p:sp>
      <p:sp>
        <p:nvSpPr>
          <p:cNvPr id="100" name="Google Shape;100;p17"/>
          <p:cNvSpPr txBox="1"/>
          <p:nvPr/>
        </p:nvSpPr>
        <p:spPr>
          <a:xfrm>
            <a:off x="3980050" y="745463"/>
            <a:ext cx="4848300" cy="7710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dirty="0">
                <a:solidFill>
                  <a:schemeClr val="dk1"/>
                </a:solidFill>
                <a:latin typeface="Roboto"/>
                <a:ea typeface="Roboto"/>
                <a:cs typeface="Roboto"/>
                <a:sym typeface="Roboto"/>
              </a:rPr>
              <a:t>Significant wave height (Hs), Peak wave period (Tp), Surface wind speed (u10) and direction (udir)</a:t>
            </a:r>
            <a:endParaRPr dirty="0"/>
          </a:p>
        </p:txBody>
      </p:sp>
      <p:sp>
        <p:nvSpPr>
          <p:cNvPr id="101" name="Google Shape;101;p17"/>
          <p:cNvSpPr txBox="1"/>
          <p:nvPr/>
        </p:nvSpPr>
        <p:spPr>
          <a:xfrm>
            <a:off x="94150" y="2917950"/>
            <a:ext cx="1637100" cy="16203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latin typeface="Arial"/>
                <a:cs typeface="Arial"/>
              </a:rPr>
              <a:t>MEG presentation</a:t>
            </a:r>
            <a:endParaRPr sz="1400" dirty="0">
              <a:latin typeface="Arial"/>
              <a:cs typeface="Arial"/>
            </a:endParaRPr>
          </a:p>
          <a:p>
            <a:pPr marL="0" lvl="0" indent="0" algn="ctr" rtl="0">
              <a:spcBef>
                <a:spcPts val="0"/>
              </a:spcBef>
              <a:spcAft>
                <a:spcPts val="0"/>
              </a:spcAft>
              <a:buNone/>
            </a:pPr>
            <a:r>
              <a:rPr lang="en" sz="1400" dirty="0">
                <a:latin typeface="Arial"/>
                <a:cs typeface="Arial"/>
              </a:rPr>
              <a:t>(August 6, 2020) </a:t>
            </a:r>
            <a:endParaRPr sz="1400" dirty="0">
              <a:latin typeface="Arial"/>
              <a:cs typeface="Arial"/>
            </a:endParaRPr>
          </a:p>
          <a:p>
            <a:pPr marL="0" lvl="0" indent="0" algn="ctr" rtl="0">
              <a:spcBef>
                <a:spcPts val="0"/>
              </a:spcBef>
              <a:spcAft>
                <a:spcPts val="0"/>
              </a:spcAft>
              <a:buNone/>
            </a:pPr>
            <a:r>
              <a:rPr lang="en" sz="1400" dirty="0">
                <a:latin typeface="Arial"/>
                <a:cs typeface="Arial"/>
              </a:rPr>
              <a:t>to brief the waves customers and field evaluators on the coming changes </a:t>
            </a:r>
            <a:endParaRPr sz="1400" dirty="0">
              <a:latin typeface="Arial"/>
              <a:cs typeface="Arial"/>
            </a:endParaRPr>
          </a:p>
        </p:txBody>
      </p:sp>
      <p:sp>
        <p:nvSpPr>
          <p:cNvPr id="102" name="Google Shape;102;p17"/>
          <p:cNvSpPr/>
          <p:nvPr/>
        </p:nvSpPr>
        <p:spPr>
          <a:xfrm>
            <a:off x="6211600" y="1525925"/>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6211600" y="2574738"/>
            <a:ext cx="161700" cy="343200"/>
          </a:xfrm>
          <a:prstGeom prst="downArrow">
            <a:avLst>
              <a:gd name="adj1" fmla="val 50000"/>
              <a:gd name="adj2" fmla="val 50000"/>
            </a:avLst>
          </a:prstGeom>
          <a:solidFill>
            <a:schemeClr val="lt2"/>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rot="10800000" flipH="1">
            <a:off x="1138750" y="4538250"/>
            <a:ext cx="592500" cy="498300"/>
          </a:xfrm>
          <a:prstGeom prst="bentArrow">
            <a:avLst>
              <a:gd name="adj1" fmla="val 25000"/>
              <a:gd name="adj2" fmla="val 25000"/>
              <a:gd name="adj3" fmla="val 25000"/>
              <a:gd name="adj4" fmla="val 43750"/>
            </a:avLst>
          </a:prstGeom>
          <a:solidFill>
            <a:schemeClr val="lt2"/>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a:off x="6211600" y="4000650"/>
            <a:ext cx="161700" cy="343200"/>
          </a:xfrm>
          <a:prstGeom prst="downArrow">
            <a:avLst>
              <a:gd name="adj1" fmla="val 50000"/>
              <a:gd name="adj2" fmla="val 50000"/>
            </a:avLst>
          </a:prstGeom>
          <a:solidFill>
            <a:schemeClr val="lt2"/>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txBox="1"/>
          <p:nvPr/>
        </p:nvSpPr>
        <p:spPr>
          <a:xfrm>
            <a:off x="2002117" y="3991199"/>
            <a:ext cx="7351062" cy="3526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smtClean="0">
                <a:solidFill>
                  <a:srgbClr val="FF0000"/>
                </a:solidFill>
                <a:latin typeface="Arial"/>
                <a:cs typeface="Arial"/>
              </a:rPr>
              <a:t>To be included in the Wave field </a:t>
            </a:r>
            <a:r>
              <a:rPr lang="en-US" sz="1400" dirty="0">
                <a:solidFill>
                  <a:srgbClr val="FF0000"/>
                </a:solidFill>
                <a:latin typeface="Arial"/>
                <a:cs typeface="Arial"/>
              </a:rPr>
              <a:t>e</a:t>
            </a:r>
            <a:r>
              <a:rPr lang="en-US" sz="1400" dirty="0" smtClean="0">
                <a:solidFill>
                  <a:srgbClr val="FF0000"/>
                </a:solidFill>
                <a:latin typeface="Arial"/>
                <a:cs typeface="Arial"/>
              </a:rPr>
              <a:t>valuation, contact:     </a:t>
            </a:r>
            <a:r>
              <a:rPr lang="en" sz="1400" dirty="0" smtClean="0">
                <a:solidFill>
                  <a:srgbClr val="FF0000"/>
                </a:solidFill>
                <a:latin typeface="Arial"/>
                <a:cs typeface="Arial"/>
              </a:rPr>
              <a:t>Deanna.Spindler@noaa.gov</a:t>
            </a:r>
            <a:endParaRPr sz="1400" dirty="0">
              <a:solidFill>
                <a:srgbClr val="FF0000"/>
              </a:solidFill>
              <a:latin typeface="Arial"/>
              <a:cs typeface="Arial"/>
            </a:endParaRPr>
          </a:p>
        </p:txBody>
      </p:sp>
    </p:spTree>
    <p:extLst>
      <p:ext uri="{BB962C8B-B14F-4D97-AF65-F5344CB8AC3E}">
        <p14:creationId xmlns:p14="http://schemas.microsoft.com/office/powerpoint/2010/main" val="143421252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GFSv16 Evaluation: Timeline</a:t>
            </a:r>
            <a:endParaRPr lang="en-US" sz="2600" b="1" dirty="0">
              <a:solidFill>
                <a:schemeClr val="bg1"/>
              </a:solidFill>
              <a:latin typeface="Arial"/>
              <a:cs typeface="Arial"/>
            </a:endParaRPr>
          </a:p>
        </p:txBody>
      </p:sp>
      <p:sp>
        <p:nvSpPr>
          <p:cNvPr id="14" name="Rectangle 13"/>
          <p:cNvSpPr/>
          <p:nvPr/>
        </p:nvSpPr>
        <p:spPr>
          <a:xfrm>
            <a:off x="196383" y="1066895"/>
            <a:ext cx="8915427" cy="3543021"/>
          </a:xfrm>
          <a:prstGeom prst="rect">
            <a:avLst/>
          </a:prstGeom>
        </p:spPr>
        <p:txBody>
          <a:bodyPr wrap="square">
            <a:spAutoFit/>
          </a:bodyPr>
          <a:lstStyle/>
          <a:p>
            <a:pPr marL="285750" lvl="1" indent="-192024">
              <a:lnSpc>
                <a:spcPct val="120000"/>
              </a:lnSpc>
              <a:spcBef>
                <a:spcPts val="400"/>
              </a:spcBef>
              <a:buFont typeface="Arial"/>
              <a:buChar char="•"/>
            </a:pPr>
            <a:r>
              <a:rPr lang="en-US" sz="2100" b="1" dirty="0" smtClean="0">
                <a:solidFill>
                  <a:srgbClr val="000000"/>
                </a:solidFill>
                <a:latin typeface="Arial"/>
                <a:cs typeface="Arial"/>
              </a:rPr>
              <a:t>MEG Kickoff Webinar:  </a:t>
            </a:r>
            <a:r>
              <a:rPr lang="en-US" sz="2100" dirty="0" smtClean="0">
                <a:solidFill>
                  <a:srgbClr val="000000"/>
                </a:solidFill>
                <a:latin typeface="Arial"/>
                <a:cs typeface="Arial"/>
              </a:rPr>
              <a:t>7/16/2020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Field Evaluation:  </a:t>
            </a:r>
            <a:r>
              <a:rPr lang="en-US" sz="2100" dirty="0" smtClean="0">
                <a:solidFill>
                  <a:srgbClr val="000000"/>
                </a:solidFill>
                <a:latin typeface="Arial"/>
                <a:cs typeface="Arial"/>
              </a:rPr>
              <a:t>8/3/2020</a:t>
            </a:r>
            <a:r>
              <a:rPr lang="mr-IN" sz="2100" dirty="0" smtClean="0">
                <a:solidFill>
                  <a:srgbClr val="000000"/>
                </a:solidFill>
                <a:latin typeface="Arial"/>
                <a:cs typeface="Arial"/>
              </a:rPr>
              <a:t>–</a:t>
            </a:r>
            <a:r>
              <a:rPr lang="en-US" sz="2100" dirty="0" smtClean="0">
                <a:solidFill>
                  <a:srgbClr val="000000"/>
                </a:solidFill>
                <a:latin typeface="Arial"/>
                <a:cs typeface="Arial"/>
              </a:rPr>
              <a:t>9/25/2020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MEG Evaluation Briefing:  </a:t>
            </a:r>
            <a:r>
              <a:rPr lang="en-US" sz="2100" dirty="0" smtClean="0">
                <a:solidFill>
                  <a:srgbClr val="000000"/>
                </a:solidFill>
                <a:latin typeface="Arial"/>
                <a:cs typeface="Arial"/>
              </a:rPr>
              <a:t>9/24/2020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Field Recommendations Due:  </a:t>
            </a:r>
            <a:r>
              <a:rPr lang="en-US" sz="2100" dirty="0" smtClean="0">
                <a:solidFill>
                  <a:srgbClr val="000000"/>
                </a:solidFill>
                <a:latin typeface="Arial"/>
                <a:cs typeface="Arial"/>
              </a:rPr>
              <a:t>9/28/2020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NCEP Director Briefing:  </a:t>
            </a:r>
            <a:r>
              <a:rPr lang="en-US" sz="2100" dirty="0" smtClean="0">
                <a:solidFill>
                  <a:srgbClr val="000000"/>
                </a:solidFill>
                <a:latin typeface="Arial"/>
                <a:cs typeface="Arial"/>
              </a:rPr>
              <a:t>10/6/2020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Code Delivery to NCO:  </a:t>
            </a:r>
            <a:r>
              <a:rPr lang="en-US" sz="2100" dirty="0" smtClean="0">
                <a:solidFill>
                  <a:srgbClr val="000000"/>
                </a:solidFill>
                <a:latin typeface="Arial"/>
                <a:cs typeface="Arial"/>
              </a:rPr>
              <a:t>10/9/2020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NCO 30-day IT Test:  </a:t>
            </a:r>
            <a:r>
              <a:rPr lang="en-US" sz="2100" dirty="0" smtClean="0">
                <a:solidFill>
                  <a:srgbClr val="000000"/>
                </a:solidFill>
                <a:latin typeface="Arial"/>
                <a:cs typeface="Arial"/>
              </a:rPr>
              <a:t>12/21/2020</a:t>
            </a:r>
          </a:p>
          <a:p>
            <a:pPr marL="285750" lvl="1" indent="-192024">
              <a:lnSpc>
                <a:spcPct val="120000"/>
              </a:lnSpc>
              <a:spcBef>
                <a:spcPts val="400"/>
              </a:spcBef>
              <a:buFont typeface="Arial"/>
              <a:buChar char="•"/>
            </a:pPr>
            <a:r>
              <a:rPr lang="en-US" sz="2100" b="1" dirty="0" smtClean="0">
                <a:solidFill>
                  <a:srgbClr val="000000"/>
                </a:solidFill>
                <a:latin typeface="Arial"/>
                <a:cs typeface="Arial"/>
              </a:rPr>
              <a:t>Implementation Date:  </a:t>
            </a:r>
            <a:r>
              <a:rPr lang="en-US" sz="2100" dirty="0" smtClean="0">
                <a:solidFill>
                  <a:srgbClr val="000000"/>
                </a:solidFill>
                <a:latin typeface="Arial"/>
                <a:cs typeface="Arial"/>
              </a:rPr>
              <a:t>2/3/2021</a:t>
            </a:r>
            <a:endParaRPr lang="en-US" sz="2100" dirty="0" smtClean="0">
              <a:solidFill>
                <a:srgbClr val="000000"/>
              </a:solidFill>
              <a:latin typeface="Arial"/>
              <a:cs typeface="Arial"/>
            </a:endParaRPr>
          </a:p>
        </p:txBody>
      </p:sp>
    </p:spTree>
    <p:extLst>
      <p:ext uri="{BB962C8B-B14F-4D97-AF65-F5344CB8AC3E}">
        <p14:creationId xmlns:p14="http://schemas.microsoft.com/office/powerpoint/2010/main" val="277434753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Tentative MEG Timeline</a:t>
            </a:r>
            <a:endParaRPr lang="en-US" sz="2600" b="1" dirty="0">
              <a:solidFill>
                <a:schemeClr val="bg1"/>
              </a:solidFill>
              <a:latin typeface="Arial"/>
              <a:cs typeface="Arial"/>
            </a:endParaRPr>
          </a:p>
        </p:txBody>
      </p:sp>
      <p:sp>
        <p:nvSpPr>
          <p:cNvPr id="14" name="Rectangle 13"/>
          <p:cNvSpPr/>
          <p:nvPr/>
        </p:nvSpPr>
        <p:spPr>
          <a:xfrm>
            <a:off x="29882" y="1066895"/>
            <a:ext cx="9323293" cy="6511525"/>
          </a:xfrm>
          <a:prstGeom prst="rect">
            <a:avLst/>
          </a:prstGeom>
        </p:spPr>
        <p:txBody>
          <a:bodyPr wrap="square" numCol="2">
            <a:spAutoFit/>
          </a:bodyPr>
          <a:lstStyle/>
          <a:p>
            <a:pPr marL="93726" lvl="1">
              <a:lnSpc>
                <a:spcPct val="120000"/>
              </a:lnSpc>
              <a:spcBef>
                <a:spcPts val="400"/>
              </a:spcBef>
            </a:pPr>
            <a:r>
              <a:rPr lang="en-US" sz="1900" b="1" dirty="0" smtClean="0">
                <a:solidFill>
                  <a:srgbClr val="000000"/>
                </a:solidFill>
                <a:latin typeface="Arial"/>
                <a:cs typeface="Arial"/>
              </a:rPr>
              <a:t>July 16: </a:t>
            </a:r>
            <a:r>
              <a:rPr lang="en-US" sz="1900" dirty="0" smtClean="0">
                <a:solidFill>
                  <a:srgbClr val="000000"/>
                </a:solidFill>
                <a:latin typeface="Arial"/>
                <a:cs typeface="Arial"/>
              </a:rPr>
              <a:t>GFSv16 Kickoff</a:t>
            </a:r>
          </a:p>
          <a:p>
            <a:pPr marL="93726" lvl="1">
              <a:lnSpc>
                <a:spcPct val="120000"/>
              </a:lnSpc>
              <a:spcBef>
                <a:spcPts val="400"/>
              </a:spcBef>
            </a:pPr>
            <a:r>
              <a:rPr lang="en-US" sz="1900" b="1" dirty="0" smtClean="0">
                <a:solidFill>
                  <a:schemeClr val="bg1">
                    <a:lumMod val="65000"/>
                  </a:schemeClr>
                </a:solidFill>
                <a:latin typeface="Arial"/>
                <a:cs typeface="Arial"/>
              </a:rPr>
              <a:t>July 23: </a:t>
            </a:r>
            <a:r>
              <a:rPr lang="en-US" sz="1900" dirty="0" smtClean="0">
                <a:solidFill>
                  <a:schemeClr val="bg1">
                    <a:lumMod val="65000"/>
                  </a:schemeClr>
                </a:solidFill>
                <a:latin typeface="Arial"/>
                <a:cs typeface="Arial"/>
              </a:rPr>
              <a:t>HREFv3 CAM SOO Team</a:t>
            </a:r>
          </a:p>
          <a:p>
            <a:pPr marL="93726" lvl="1">
              <a:lnSpc>
                <a:spcPct val="120000"/>
              </a:lnSpc>
              <a:spcBef>
                <a:spcPts val="400"/>
              </a:spcBef>
            </a:pPr>
            <a:r>
              <a:rPr lang="en-US" sz="1900" b="1" dirty="0" smtClean="0">
                <a:solidFill>
                  <a:schemeClr val="bg1">
                    <a:lumMod val="65000"/>
                  </a:schemeClr>
                </a:solidFill>
                <a:latin typeface="Arial"/>
                <a:cs typeface="Arial"/>
              </a:rPr>
              <a:t>July 30: </a:t>
            </a:r>
            <a:r>
              <a:rPr lang="en-US" sz="1900" dirty="0" smtClean="0">
                <a:solidFill>
                  <a:schemeClr val="bg1">
                    <a:lumMod val="65000"/>
                  </a:schemeClr>
                </a:solidFill>
                <a:latin typeface="Arial"/>
                <a:cs typeface="Arial"/>
              </a:rPr>
              <a:t>MEG HREFv3 </a:t>
            </a:r>
            <a:r>
              <a:rPr lang="en-US" sz="1900" dirty="0" err="1" smtClean="0">
                <a:solidFill>
                  <a:schemeClr val="bg1">
                    <a:lumMod val="65000"/>
                  </a:schemeClr>
                </a:solidFill>
                <a:latin typeface="Arial"/>
                <a:cs typeface="Arial"/>
              </a:rPr>
              <a:t>Eval</a:t>
            </a:r>
            <a:r>
              <a:rPr lang="en-US" sz="1900" dirty="0" smtClean="0">
                <a:solidFill>
                  <a:schemeClr val="bg1">
                    <a:lumMod val="65000"/>
                  </a:schemeClr>
                </a:solidFill>
                <a:latin typeface="Arial"/>
                <a:cs typeface="Arial"/>
              </a:rPr>
              <a:t>. Overview</a:t>
            </a:r>
          </a:p>
          <a:p>
            <a:pPr marL="93726" lvl="1">
              <a:lnSpc>
                <a:spcPct val="120000"/>
              </a:lnSpc>
              <a:spcBef>
                <a:spcPts val="400"/>
              </a:spcBef>
            </a:pPr>
            <a:r>
              <a:rPr lang="en-US" sz="1900" b="1" dirty="0" smtClean="0">
                <a:solidFill>
                  <a:srgbClr val="000000"/>
                </a:solidFill>
                <a:latin typeface="Arial"/>
                <a:cs typeface="Arial"/>
              </a:rPr>
              <a:t>Aug 6: </a:t>
            </a:r>
            <a:r>
              <a:rPr lang="en-US" sz="1900" dirty="0" smtClean="0">
                <a:solidFill>
                  <a:srgbClr val="000000"/>
                </a:solidFill>
                <a:latin typeface="Arial"/>
                <a:cs typeface="Arial"/>
              </a:rPr>
              <a:t>GFSv16 Statistics &amp; Wave Intro.</a:t>
            </a:r>
          </a:p>
          <a:p>
            <a:pPr marL="93726" lvl="1">
              <a:lnSpc>
                <a:spcPct val="120000"/>
              </a:lnSpc>
              <a:spcBef>
                <a:spcPts val="400"/>
              </a:spcBef>
            </a:pPr>
            <a:r>
              <a:rPr lang="en-US" sz="1900" b="1" dirty="0" smtClean="0">
                <a:solidFill>
                  <a:schemeClr val="bg1">
                    <a:lumMod val="65000"/>
                  </a:schemeClr>
                </a:solidFill>
                <a:latin typeface="Arial"/>
                <a:cs typeface="Arial"/>
              </a:rPr>
              <a:t>Aug 13: </a:t>
            </a:r>
            <a:r>
              <a:rPr lang="en-US" sz="1900" dirty="0" smtClean="0">
                <a:solidFill>
                  <a:schemeClr val="bg1">
                    <a:lumMod val="65000"/>
                  </a:schemeClr>
                </a:solidFill>
                <a:latin typeface="Arial"/>
                <a:cs typeface="Arial"/>
              </a:rPr>
              <a:t>Recap HREFv3 Field </a:t>
            </a:r>
            <a:r>
              <a:rPr lang="en-US" sz="1900" dirty="0" err="1" smtClean="0">
                <a:solidFill>
                  <a:schemeClr val="bg1">
                    <a:lumMod val="65000"/>
                  </a:schemeClr>
                </a:solidFill>
                <a:latin typeface="Arial"/>
                <a:cs typeface="Arial"/>
              </a:rPr>
              <a:t>Evals</a:t>
            </a:r>
            <a:r>
              <a:rPr lang="en-US" sz="1900" dirty="0" smtClean="0">
                <a:solidFill>
                  <a:schemeClr val="bg1">
                    <a:lumMod val="65000"/>
                  </a:schemeClr>
                </a:solidFill>
                <a:latin typeface="Arial"/>
                <a:cs typeface="Arial"/>
              </a:rPr>
              <a:t>.</a:t>
            </a:r>
          </a:p>
          <a:p>
            <a:pPr marL="93726" lvl="1">
              <a:lnSpc>
                <a:spcPct val="120000"/>
              </a:lnSpc>
              <a:spcBef>
                <a:spcPts val="400"/>
              </a:spcBef>
            </a:pPr>
            <a:r>
              <a:rPr lang="en-US" sz="1900" b="1" dirty="0" smtClean="0">
                <a:solidFill>
                  <a:srgbClr val="000000"/>
                </a:solidFill>
                <a:latin typeface="Arial"/>
                <a:cs typeface="Arial"/>
              </a:rPr>
              <a:t>Aug 20: </a:t>
            </a:r>
            <a:r>
              <a:rPr lang="en-US" sz="1900" dirty="0" smtClean="0">
                <a:solidFill>
                  <a:srgbClr val="000000"/>
                </a:solidFill>
                <a:latin typeface="Arial"/>
                <a:cs typeface="Arial"/>
              </a:rPr>
              <a:t>Tropical Cyclone Cases</a:t>
            </a:r>
          </a:p>
          <a:p>
            <a:pPr marL="93726" lvl="1">
              <a:lnSpc>
                <a:spcPct val="120000"/>
              </a:lnSpc>
              <a:spcBef>
                <a:spcPts val="400"/>
              </a:spcBef>
            </a:pPr>
            <a:r>
              <a:rPr lang="en-US" sz="1900" b="1" dirty="0" smtClean="0">
                <a:solidFill>
                  <a:srgbClr val="000000"/>
                </a:solidFill>
                <a:latin typeface="Arial"/>
                <a:cs typeface="Arial"/>
              </a:rPr>
              <a:t>Aug 27: </a:t>
            </a:r>
            <a:r>
              <a:rPr lang="en-US" sz="1900" dirty="0">
                <a:solidFill>
                  <a:srgbClr val="000000"/>
                </a:solidFill>
                <a:latin typeface="Arial"/>
                <a:cs typeface="Arial"/>
              </a:rPr>
              <a:t>Winter Weather/QPF </a:t>
            </a:r>
            <a:r>
              <a:rPr lang="en-US" sz="1900" dirty="0" smtClean="0">
                <a:solidFill>
                  <a:srgbClr val="000000"/>
                </a:solidFill>
                <a:latin typeface="Arial"/>
                <a:cs typeface="Arial"/>
              </a:rPr>
              <a:t>Cases</a:t>
            </a: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a:solidFill>
                <a:srgbClr val="000000"/>
              </a:solidFill>
              <a:latin typeface="Arial"/>
              <a:cs typeface="Arial"/>
            </a:endParaRPr>
          </a:p>
          <a:p>
            <a:pPr marL="93726" lvl="1">
              <a:lnSpc>
                <a:spcPct val="120000"/>
              </a:lnSpc>
              <a:spcBef>
                <a:spcPts val="400"/>
              </a:spcBef>
            </a:pPr>
            <a:endParaRPr lang="en-US" sz="1900" dirty="0">
              <a:solidFill>
                <a:srgbClr val="000000"/>
              </a:solidFill>
              <a:latin typeface="Arial"/>
              <a:cs typeface="Arial"/>
            </a:endParaRPr>
          </a:p>
          <a:p>
            <a:pPr marL="93726" lvl="1">
              <a:lnSpc>
                <a:spcPct val="120000"/>
              </a:lnSpc>
              <a:spcBef>
                <a:spcPts val="400"/>
              </a:spcBef>
            </a:pPr>
            <a:r>
              <a:rPr lang="en-US" sz="1900" b="1" dirty="0" smtClean="0">
                <a:solidFill>
                  <a:srgbClr val="000000"/>
                </a:solidFill>
                <a:latin typeface="Arial"/>
                <a:cs typeface="Arial"/>
              </a:rPr>
              <a:t>Sep 3: </a:t>
            </a:r>
            <a:r>
              <a:rPr lang="en-US" sz="1900" dirty="0">
                <a:solidFill>
                  <a:srgbClr val="000000"/>
                </a:solidFill>
                <a:latin typeface="Arial"/>
                <a:cs typeface="Arial"/>
              </a:rPr>
              <a:t>Severe Weather </a:t>
            </a:r>
            <a:r>
              <a:rPr lang="en-US" sz="1900" dirty="0" smtClean="0">
                <a:solidFill>
                  <a:srgbClr val="000000"/>
                </a:solidFill>
                <a:latin typeface="Arial"/>
                <a:cs typeface="Arial"/>
              </a:rPr>
              <a:t>Cases</a:t>
            </a:r>
          </a:p>
          <a:p>
            <a:pPr marL="93726" lvl="1">
              <a:lnSpc>
                <a:spcPct val="120000"/>
              </a:lnSpc>
              <a:spcBef>
                <a:spcPts val="400"/>
              </a:spcBef>
            </a:pPr>
            <a:r>
              <a:rPr lang="en-US" sz="1900" b="1" dirty="0" smtClean="0">
                <a:solidFill>
                  <a:srgbClr val="000000"/>
                </a:solidFill>
                <a:latin typeface="Arial"/>
                <a:cs typeface="Arial"/>
              </a:rPr>
              <a:t>Sep 10: </a:t>
            </a:r>
            <a:r>
              <a:rPr lang="en-US" sz="1900" dirty="0" smtClean="0">
                <a:solidFill>
                  <a:srgbClr val="000000"/>
                </a:solidFill>
                <a:latin typeface="Arial"/>
                <a:cs typeface="Arial"/>
              </a:rPr>
              <a:t>Temperature Cases/Soundings</a:t>
            </a:r>
          </a:p>
          <a:p>
            <a:pPr marL="93726" lvl="1">
              <a:lnSpc>
                <a:spcPct val="120000"/>
              </a:lnSpc>
              <a:spcBef>
                <a:spcPts val="400"/>
              </a:spcBef>
            </a:pPr>
            <a:r>
              <a:rPr lang="en-US" sz="1900" b="1" dirty="0" smtClean="0">
                <a:solidFill>
                  <a:srgbClr val="000000"/>
                </a:solidFill>
                <a:latin typeface="Arial"/>
                <a:cs typeface="Arial"/>
              </a:rPr>
              <a:t>Sep 17: </a:t>
            </a:r>
            <a:r>
              <a:rPr lang="en-US" sz="1900" dirty="0" smtClean="0">
                <a:solidFill>
                  <a:srgbClr val="000000"/>
                </a:solidFill>
                <a:latin typeface="Arial"/>
                <a:cs typeface="Arial"/>
              </a:rPr>
              <a:t>GFSv16 SOO Team Presents</a:t>
            </a:r>
          </a:p>
          <a:p>
            <a:pPr marL="93726" lvl="1">
              <a:lnSpc>
                <a:spcPct val="120000"/>
              </a:lnSpc>
              <a:spcBef>
                <a:spcPts val="400"/>
              </a:spcBef>
            </a:pPr>
            <a:r>
              <a:rPr lang="en-US" sz="1900" b="1" dirty="0" smtClean="0">
                <a:solidFill>
                  <a:srgbClr val="000000"/>
                </a:solidFill>
                <a:latin typeface="Arial"/>
                <a:cs typeface="Arial"/>
              </a:rPr>
              <a:t>Sep 24: </a:t>
            </a:r>
            <a:r>
              <a:rPr lang="en-US" sz="1900" dirty="0" smtClean="0">
                <a:solidFill>
                  <a:srgbClr val="000000"/>
                </a:solidFill>
                <a:latin typeface="Arial"/>
                <a:cs typeface="Arial"/>
              </a:rPr>
              <a:t>MEG GFSv16 </a:t>
            </a:r>
            <a:r>
              <a:rPr lang="en-US" sz="1900" dirty="0" err="1" smtClean="0">
                <a:solidFill>
                  <a:srgbClr val="000000"/>
                </a:solidFill>
                <a:latin typeface="Arial"/>
                <a:cs typeface="Arial"/>
              </a:rPr>
              <a:t>Eval</a:t>
            </a:r>
            <a:r>
              <a:rPr lang="en-US" sz="1900" dirty="0" smtClean="0">
                <a:solidFill>
                  <a:srgbClr val="000000"/>
                </a:solidFill>
                <a:latin typeface="Arial"/>
                <a:cs typeface="Arial"/>
              </a:rPr>
              <a:t>. Overview</a:t>
            </a:r>
          </a:p>
          <a:p>
            <a:pPr marL="93726" lvl="1">
              <a:lnSpc>
                <a:spcPct val="120000"/>
              </a:lnSpc>
              <a:spcBef>
                <a:spcPts val="400"/>
              </a:spcBef>
            </a:pPr>
            <a:r>
              <a:rPr lang="en-US" sz="1900" b="1" dirty="0" smtClean="0">
                <a:solidFill>
                  <a:srgbClr val="000000"/>
                </a:solidFill>
                <a:latin typeface="Arial"/>
                <a:cs typeface="Arial"/>
              </a:rPr>
              <a:t>Oct 1: </a:t>
            </a:r>
            <a:r>
              <a:rPr lang="en-US" sz="1900" dirty="0" smtClean="0">
                <a:solidFill>
                  <a:srgbClr val="000000"/>
                </a:solidFill>
                <a:latin typeface="Arial"/>
                <a:cs typeface="Arial"/>
              </a:rPr>
              <a:t>Recap GFSv16 Field </a:t>
            </a:r>
            <a:r>
              <a:rPr lang="en-US" sz="1900" dirty="0" err="1" smtClean="0">
                <a:solidFill>
                  <a:srgbClr val="000000"/>
                </a:solidFill>
                <a:latin typeface="Arial"/>
                <a:cs typeface="Arial"/>
              </a:rPr>
              <a:t>Evals</a:t>
            </a:r>
            <a:r>
              <a:rPr lang="en-US" sz="1900" dirty="0" smtClean="0">
                <a:solidFill>
                  <a:srgbClr val="000000"/>
                </a:solidFill>
                <a:latin typeface="Arial"/>
                <a:cs typeface="Arial"/>
              </a:rPr>
              <a:t>.</a:t>
            </a:r>
          </a:p>
          <a:p>
            <a:pPr marL="93726" lvl="1">
              <a:lnSpc>
                <a:spcPct val="120000"/>
              </a:lnSpc>
              <a:spcBef>
                <a:spcPts val="400"/>
              </a:spcBef>
            </a:pPr>
            <a:r>
              <a:rPr lang="en-US" sz="1900" b="1" dirty="0" smtClean="0">
                <a:solidFill>
                  <a:srgbClr val="000000"/>
                </a:solidFill>
                <a:latin typeface="Arial"/>
                <a:cs typeface="Arial"/>
              </a:rPr>
              <a:t>Oct 8: </a:t>
            </a:r>
            <a:r>
              <a:rPr lang="en-US" sz="1900" dirty="0" smtClean="0">
                <a:solidFill>
                  <a:srgbClr val="000000"/>
                </a:solidFill>
                <a:latin typeface="Arial"/>
                <a:cs typeface="Arial"/>
              </a:rPr>
              <a:t>No Webinar</a:t>
            </a: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93726" lvl="1">
              <a:lnSpc>
                <a:spcPct val="120000"/>
              </a:lnSpc>
              <a:spcBef>
                <a:spcPts val="400"/>
              </a:spcBef>
            </a:pPr>
            <a:endParaRPr lang="en-US" sz="1900" dirty="0" smtClean="0">
              <a:solidFill>
                <a:srgbClr val="000000"/>
              </a:solidFill>
              <a:latin typeface="Arial"/>
              <a:cs typeface="Arial"/>
            </a:endParaRPr>
          </a:p>
          <a:p>
            <a:pPr marL="285750" lvl="1" indent="-192024">
              <a:lnSpc>
                <a:spcPct val="120000"/>
              </a:lnSpc>
              <a:spcBef>
                <a:spcPts val="400"/>
              </a:spcBef>
              <a:buFont typeface="Arial"/>
              <a:buChar char="•"/>
            </a:pPr>
            <a:endParaRPr lang="en-US" sz="2100" dirty="0" smtClean="0">
              <a:solidFill>
                <a:srgbClr val="000000"/>
              </a:solidFill>
              <a:latin typeface="Arial"/>
              <a:cs typeface="Arial"/>
            </a:endParaRPr>
          </a:p>
        </p:txBody>
      </p:sp>
    </p:spTree>
    <p:extLst>
      <p:ext uri="{BB962C8B-B14F-4D97-AF65-F5344CB8AC3E}">
        <p14:creationId xmlns:p14="http://schemas.microsoft.com/office/powerpoint/2010/main" val="281707293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smtClean="0">
                <a:solidFill>
                  <a:schemeClr val="bg1"/>
                </a:solidFill>
                <a:latin typeface="Arial"/>
                <a:cs typeface="Arial"/>
              </a:rPr>
              <a:t>Important GFSv16 Evaluation Links</a:t>
            </a:r>
            <a:endParaRPr lang="en-US" sz="2600" b="1" dirty="0">
              <a:solidFill>
                <a:schemeClr val="bg1"/>
              </a:solidFill>
              <a:latin typeface="Arial"/>
              <a:cs typeface="Arial"/>
            </a:endParaRPr>
          </a:p>
        </p:txBody>
      </p:sp>
      <p:sp>
        <p:nvSpPr>
          <p:cNvPr id="2" name="Rectangle 1"/>
          <p:cNvSpPr/>
          <p:nvPr/>
        </p:nvSpPr>
        <p:spPr>
          <a:xfrm>
            <a:off x="510745" y="1277420"/>
            <a:ext cx="8220776" cy="769441"/>
          </a:xfrm>
          <a:prstGeom prst="rect">
            <a:avLst/>
          </a:prstGeom>
          <a:solidFill>
            <a:schemeClr val="bg1">
              <a:lumMod val="85000"/>
            </a:schemeClr>
          </a:solidFill>
          <a:ln>
            <a:solidFill>
              <a:srgbClr val="000000"/>
            </a:solidFill>
          </a:ln>
        </p:spPr>
        <p:txBody>
          <a:bodyPr wrap="square">
            <a:spAutoFit/>
          </a:bodyPr>
          <a:lstStyle/>
          <a:p>
            <a:pPr algn="ctr"/>
            <a:r>
              <a:rPr lang="en-US" sz="2200" b="1" dirty="0" smtClean="0">
                <a:latin typeface="Arial"/>
                <a:cs typeface="Arial"/>
              </a:rPr>
              <a:t>GFSv16 Official Evaluation Webpage</a:t>
            </a:r>
          </a:p>
          <a:p>
            <a:pPr algn="ctr"/>
            <a:r>
              <a:rPr lang="en-US" sz="2200" dirty="0" smtClean="0">
                <a:latin typeface="Arial"/>
                <a:cs typeface="Arial"/>
                <a:hlinkClick r:id="rId4"/>
              </a:rPr>
              <a:t>https</a:t>
            </a:r>
            <a:r>
              <a:rPr lang="en-US" sz="2200" dirty="0">
                <a:latin typeface="Arial"/>
                <a:cs typeface="Arial"/>
                <a:hlinkClick r:id="rId4"/>
              </a:rPr>
              <a:t>://</a:t>
            </a:r>
            <a:r>
              <a:rPr lang="en-US" sz="2200" dirty="0" err="1">
                <a:latin typeface="Arial"/>
                <a:cs typeface="Arial"/>
                <a:hlinkClick r:id="rId4"/>
              </a:rPr>
              <a:t>www.emc.ncep.noaa.gov</a:t>
            </a:r>
            <a:r>
              <a:rPr lang="en-US" sz="2200" dirty="0">
                <a:latin typeface="Arial"/>
                <a:cs typeface="Arial"/>
                <a:hlinkClick r:id="rId4"/>
              </a:rPr>
              <a:t>/users/meg/gfsv16/</a:t>
            </a:r>
            <a:endParaRPr lang="en-US" sz="2200" dirty="0">
              <a:latin typeface="Arial"/>
              <a:cs typeface="Arial"/>
            </a:endParaRPr>
          </a:p>
        </p:txBody>
      </p:sp>
      <p:sp>
        <p:nvSpPr>
          <p:cNvPr id="14" name="Rectangle 13"/>
          <p:cNvSpPr/>
          <p:nvPr/>
        </p:nvSpPr>
        <p:spPr>
          <a:xfrm>
            <a:off x="510745" y="2759580"/>
            <a:ext cx="8220776" cy="2123658"/>
          </a:xfrm>
          <a:prstGeom prst="rect">
            <a:avLst/>
          </a:prstGeom>
          <a:solidFill>
            <a:schemeClr val="bg1">
              <a:lumMod val="85000"/>
            </a:schemeClr>
          </a:solidFill>
          <a:ln>
            <a:solidFill>
              <a:srgbClr val="000000"/>
            </a:solidFill>
          </a:ln>
        </p:spPr>
        <p:txBody>
          <a:bodyPr wrap="square">
            <a:spAutoFit/>
          </a:bodyPr>
          <a:lstStyle/>
          <a:p>
            <a:pPr algn="ctr"/>
            <a:r>
              <a:rPr lang="en-US" sz="2200" b="1" dirty="0" smtClean="0">
                <a:latin typeface="Arial"/>
                <a:cs typeface="Arial"/>
              </a:rPr>
              <a:t>GFSv16 Retrospective Case Studies</a:t>
            </a:r>
          </a:p>
          <a:p>
            <a:pPr algn="ctr"/>
            <a:r>
              <a:rPr lang="en-US" sz="2200" dirty="0">
                <a:latin typeface="Arial"/>
                <a:cs typeface="Arial"/>
                <a:hlinkClick r:id="rId5"/>
              </a:rPr>
              <a:t>https://</a:t>
            </a:r>
            <a:r>
              <a:rPr lang="en-US" sz="2200" dirty="0" err="1">
                <a:latin typeface="Arial"/>
                <a:cs typeface="Arial"/>
                <a:hlinkClick r:id="rId5"/>
              </a:rPr>
              <a:t>www.emc.ncep.noaa.gov</a:t>
            </a:r>
            <a:r>
              <a:rPr lang="en-US" sz="2200" dirty="0">
                <a:latin typeface="Arial"/>
                <a:cs typeface="Arial"/>
                <a:hlinkClick r:id="rId5"/>
              </a:rPr>
              <a:t>/users/meg/gfsv16/</a:t>
            </a:r>
            <a:r>
              <a:rPr lang="en-US" sz="2200" dirty="0" err="1">
                <a:latin typeface="Arial"/>
                <a:cs typeface="Arial"/>
                <a:hlinkClick r:id="rId5"/>
              </a:rPr>
              <a:t>retros</a:t>
            </a:r>
            <a:r>
              <a:rPr lang="en-US" sz="2200" dirty="0" smtClean="0">
                <a:latin typeface="Arial"/>
                <a:cs typeface="Arial"/>
                <a:hlinkClick r:id="rId5"/>
              </a:rPr>
              <a:t>/</a:t>
            </a:r>
            <a:endParaRPr lang="en-US" sz="2200" b="1" dirty="0" smtClean="0">
              <a:latin typeface="Arial"/>
              <a:cs typeface="Arial"/>
            </a:endParaRPr>
          </a:p>
          <a:p>
            <a:pPr algn="ctr"/>
            <a:endParaRPr lang="en-US" sz="2200" b="1" dirty="0">
              <a:latin typeface="Arial"/>
              <a:cs typeface="Arial"/>
            </a:endParaRPr>
          </a:p>
          <a:p>
            <a:pPr algn="ctr"/>
            <a:r>
              <a:rPr lang="en-US" sz="2200" b="1" dirty="0" smtClean="0">
                <a:latin typeface="Arial"/>
                <a:cs typeface="Arial"/>
              </a:rPr>
              <a:t>GFSv16 Real-time Forecast Graphics</a:t>
            </a:r>
          </a:p>
          <a:p>
            <a:pPr algn="ctr"/>
            <a:r>
              <a:rPr lang="en-US" sz="2200" dirty="0">
                <a:latin typeface="Arial"/>
                <a:cs typeface="Arial"/>
                <a:hlinkClick r:id="rId6"/>
              </a:rPr>
              <a:t>https://www.emc.ncep.noaa.gov/users/meg/gfsv16/realtime/</a:t>
            </a:r>
            <a:r>
              <a:rPr lang="en-US" sz="2200" dirty="0" smtClean="0">
                <a:latin typeface="Arial"/>
                <a:cs typeface="Arial"/>
                <a:hlinkClick r:id="rId6"/>
              </a:rPr>
              <a:t>gfsximages.html</a:t>
            </a:r>
            <a:endParaRPr lang="en-US" sz="2200" dirty="0" smtClean="0">
              <a:latin typeface="Arial"/>
              <a:cs typeface="Arial"/>
            </a:endParaRPr>
          </a:p>
        </p:txBody>
      </p:sp>
      <p:sp>
        <p:nvSpPr>
          <p:cNvPr id="5" name="Down Arrow 4"/>
          <p:cNvSpPr/>
          <p:nvPr/>
        </p:nvSpPr>
        <p:spPr>
          <a:xfrm>
            <a:off x="4116294" y="2061802"/>
            <a:ext cx="911412" cy="682837"/>
          </a:xfrm>
          <a:prstGeom prst="downArrow">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094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0" y="419183"/>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EXTRA SLIDES</a:t>
            </a:r>
          </a:p>
        </p:txBody>
      </p:sp>
      <p:sp>
        <p:nvSpPr>
          <p:cNvPr id="2" name="TextBox 1">
            <a:extLst>
              <a:ext uri="{FF2B5EF4-FFF2-40B4-BE49-F238E27FC236}">
                <a16:creationId xmlns:a16="http://schemas.microsoft.com/office/drawing/2014/main" xmlns="" id="{96C5BB34-7DCB-5248-86F4-06FCB6B5DBF7}"/>
              </a:ext>
            </a:extLst>
          </p:cNvPr>
          <p:cNvSpPr txBox="1"/>
          <p:nvPr/>
        </p:nvSpPr>
        <p:spPr>
          <a:xfrm>
            <a:off x="3845607" y="2307364"/>
            <a:ext cx="1460015" cy="369332"/>
          </a:xfrm>
          <a:prstGeom prst="rect">
            <a:avLst/>
          </a:prstGeom>
          <a:noFill/>
        </p:spPr>
        <p:txBody>
          <a:bodyPr wrap="none" rtlCol="0">
            <a:spAutoFit/>
          </a:bodyPr>
          <a:lstStyle/>
          <a:p>
            <a:r>
              <a:rPr lang="en-US" dirty="0"/>
              <a:t>EXTRA SLIDES</a:t>
            </a:r>
          </a:p>
        </p:txBody>
      </p:sp>
      <p:sp>
        <p:nvSpPr>
          <p:cNvPr id="3" name="Slide Number Placeholder 2"/>
          <p:cNvSpPr>
            <a:spLocks noGrp="1"/>
          </p:cNvSpPr>
          <p:nvPr>
            <p:ph type="sldNum" sz="quarter" idx="12"/>
          </p:nvPr>
        </p:nvSpPr>
        <p:spPr/>
        <p:txBody>
          <a:bodyPr/>
          <a:lstStyle/>
          <a:p>
            <a:fld id="{364423BE-BAF9-5447-BAF7-CF3FF8308402}" type="slidenum">
              <a:rPr lang="en-US" smtClean="0"/>
              <a:t>66</a:t>
            </a:fld>
            <a:endParaRPr lang="en-US"/>
          </a:p>
        </p:txBody>
      </p:sp>
    </p:spTree>
    <p:extLst>
      <p:ext uri="{BB962C8B-B14F-4D97-AF65-F5344CB8AC3E}">
        <p14:creationId xmlns:p14="http://schemas.microsoft.com/office/powerpoint/2010/main" val="3653570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5"/>
          <p:cNvSpPr txBox="1">
            <a:spLocks noGrp="1"/>
          </p:cNvSpPr>
          <p:nvPr>
            <p:ph type="title" idx="4294967295"/>
          </p:nvPr>
        </p:nvSpPr>
        <p:spPr>
          <a:xfrm>
            <a:off x="966298" y="72973"/>
            <a:ext cx="7550100" cy="6204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None/>
            </a:pPr>
            <a:r>
              <a:rPr lang="en" sz="2400" b="1" dirty="0">
                <a:solidFill>
                  <a:srgbClr val="FF0000"/>
                </a:solidFill>
                <a:latin typeface="Arial"/>
                <a:ea typeface="Arial"/>
                <a:cs typeface="Arial"/>
                <a:sym typeface="Arial"/>
              </a:rPr>
              <a:t>      GFS V16: Major Upgrades to </a:t>
            </a:r>
            <a:r>
              <a:rPr lang="en" sz="2400" b="1" dirty="0">
                <a:solidFill>
                  <a:srgbClr val="FF0000"/>
                </a:solidFill>
              </a:rPr>
              <a:t>Forecast</a:t>
            </a:r>
            <a:r>
              <a:rPr lang="en" sz="2400" b="1" dirty="0">
                <a:solidFill>
                  <a:srgbClr val="FF0000"/>
                </a:solidFill>
                <a:latin typeface="Arial"/>
                <a:ea typeface="Arial"/>
                <a:cs typeface="Arial"/>
                <a:sym typeface="Arial"/>
              </a:rPr>
              <a:t> Model </a:t>
            </a:r>
            <a:endParaRPr dirty="0"/>
          </a:p>
        </p:txBody>
      </p:sp>
      <p:sp>
        <p:nvSpPr>
          <p:cNvPr id="262" name="Google Shape;262;p45"/>
          <p:cNvSpPr txBox="1">
            <a:spLocks noGrp="1"/>
          </p:cNvSpPr>
          <p:nvPr>
            <p:ph type="body" idx="1"/>
          </p:nvPr>
        </p:nvSpPr>
        <p:spPr>
          <a:xfrm>
            <a:off x="174300" y="523163"/>
            <a:ext cx="8795400" cy="4416000"/>
          </a:xfrm>
          <a:prstGeom prst="rect">
            <a:avLst/>
          </a:prstGeom>
          <a:noFill/>
          <a:ln>
            <a:noFill/>
          </a:ln>
        </p:spPr>
        <p:txBody>
          <a:bodyPr spcFirstLastPara="1" wrap="square" lIns="68550" tIns="34275" rIns="68550" bIns="34275" anchor="t" anchorCtr="0">
            <a:noAutofit/>
          </a:bodyPr>
          <a:lstStyle/>
          <a:p>
            <a:pPr marL="0" lvl="0" indent="0" algn="l" rtl="0">
              <a:spcBef>
                <a:spcPts val="0"/>
              </a:spcBef>
              <a:spcAft>
                <a:spcPts val="0"/>
              </a:spcAft>
              <a:buClr>
                <a:srgbClr val="000000"/>
              </a:buClr>
              <a:buSzPts val="2800"/>
              <a:buFont typeface="Merriweather Sans"/>
              <a:buNone/>
            </a:pPr>
            <a:r>
              <a:rPr lang="en" sz="1600" b="1" dirty="0">
                <a:ea typeface="Arial"/>
                <a:cs typeface="Arial"/>
                <a:sym typeface="Arial"/>
              </a:rPr>
              <a:t>Model resolution:</a:t>
            </a:r>
            <a:endParaRPr sz="1600" dirty="0">
              <a:ea typeface="Arial"/>
              <a:cs typeface="Arial"/>
              <a:sym typeface="Arial"/>
            </a:endParaRPr>
          </a:p>
          <a:p>
            <a:pPr marL="285750" lvl="1" indent="0" algn="l" rtl="0">
              <a:spcBef>
                <a:spcPts val="225"/>
              </a:spcBef>
              <a:spcAft>
                <a:spcPts val="0"/>
              </a:spcAft>
              <a:buClr>
                <a:srgbClr val="0000FF"/>
              </a:buClr>
              <a:buSzPts val="1800"/>
              <a:buFont typeface="Merriweather Sans"/>
              <a:buNone/>
            </a:pPr>
            <a:r>
              <a:rPr lang="en" sz="1600" dirty="0">
                <a:solidFill>
                  <a:srgbClr val="0000FF"/>
                </a:solidFill>
              </a:rPr>
              <a:t>Increased vertical resolution from 64 to 127 layers and raise model top from 54 km to 80 km</a:t>
            </a:r>
            <a:endParaRPr dirty="0"/>
          </a:p>
          <a:p>
            <a:pPr marL="0" lvl="0" indent="0" algn="l" rtl="0">
              <a:spcBef>
                <a:spcPts val="0"/>
              </a:spcBef>
              <a:spcAft>
                <a:spcPts val="0"/>
              </a:spcAft>
              <a:buClr>
                <a:srgbClr val="000000"/>
              </a:buClr>
              <a:buSzPts val="2800"/>
              <a:buFont typeface="Merriweather Sans"/>
              <a:buNone/>
            </a:pPr>
            <a:endParaRPr sz="1600" b="1" dirty="0">
              <a:ea typeface="Arial"/>
              <a:cs typeface="Arial"/>
              <a:sym typeface="Arial"/>
            </a:endParaRPr>
          </a:p>
          <a:p>
            <a:pPr marL="0" lvl="0" indent="0" algn="l" rtl="0">
              <a:spcBef>
                <a:spcPts val="0"/>
              </a:spcBef>
              <a:spcAft>
                <a:spcPts val="0"/>
              </a:spcAft>
              <a:buClr>
                <a:srgbClr val="000000"/>
              </a:buClr>
              <a:buSzPts val="2800"/>
              <a:buFont typeface="Merriweather Sans"/>
              <a:buNone/>
            </a:pPr>
            <a:r>
              <a:rPr lang="en" sz="1600" b="1" dirty="0">
                <a:ea typeface="Arial"/>
                <a:cs typeface="Arial"/>
                <a:sym typeface="Arial"/>
              </a:rPr>
              <a:t>Physics updates </a:t>
            </a:r>
            <a:endParaRPr dirty="0"/>
          </a:p>
          <a:p>
            <a:pPr marL="0" lvl="0" indent="0" algn="l" rtl="0">
              <a:spcBef>
                <a:spcPts val="0"/>
              </a:spcBef>
              <a:spcAft>
                <a:spcPts val="0"/>
              </a:spcAft>
              <a:buClr>
                <a:srgbClr val="000000"/>
              </a:buClr>
              <a:buSzPts val="2800"/>
              <a:buFont typeface="Merriweather Sans"/>
              <a:buNone/>
            </a:pPr>
            <a:r>
              <a:rPr lang="en" sz="1600" dirty="0"/>
              <a:t> </a:t>
            </a:r>
            <a:r>
              <a:rPr lang="en" dirty="0"/>
              <a:t>   </a:t>
            </a:r>
            <a:r>
              <a:rPr lang="en" sz="1600" dirty="0">
                <a:solidFill>
                  <a:srgbClr val="0000FF"/>
                </a:solidFill>
              </a:rPr>
              <a:t>BL/turbulence: 	</a:t>
            </a:r>
            <a:r>
              <a:rPr lang="en" sz="1600" dirty="0"/>
              <a:t>Replaced K-EDMF with </a:t>
            </a:r>
            <a:r>
              <a:rPr lang="en" sz="1600" dirty="0" err="1"/>
              <a:t>sa</a:t>
            </a:r>
            <a:r>
              <a:rPr lang="en" sz="1600" dirty="0"/>
              <a:t>-TKE-EDMF</a:t>
            </a:r>
            <a:endParaRPr sz="1600" dirty="0"/>
          </a:p>
          <a:p>
            <a:pPr marL="1371600" lvl="0" indent="457200" algn="l" rtl="0">
              <a:spcBef>
                <a:spcPts val="0"/>
              </a:spcBef>
              <a:spcAft>
                <a:spcPts val="0"/>
              </a:spcAft>
              <a:buClr>
                <a:srgbClr val="000000"/>
              </a:buClr>
              <a:buSzPts val="2800"/>
              <a:buFont typeface="Merriweather Sans"/>
              <a:buNone/>
            </a:pPr>
            <a:r>
              <a:rPr lang="en" sz="1600" dirty="0"/>
              <a:t>Revised background diffusivity as a stability dependent function</a:t>
            </a:r>
            <a:r>
              <a:rPr lang="en" sz="1600" b="1" dirty="0"/>
              <a:t> </a:t>
            </a:r>
            <a:endParaRPr sz="1600" b="1" dirty="0"/>
          </a:p>
          <a:p>
            <a:pPr marL="285750" lvl="1" indent="0" algn="l" rtl="0">
              <a:spcBef>
                <a:spcPts val="225"/>
              </a:spcBef>
              <a:spcAft>
                <a:spcPts val="0"/>
              </a:spcAft>
              <a:buClr>
                <a:srgbClr val="0000FF"/>
              </a:buClr>
              <a:buSzPts val="1800"/>
              <a:buFont typeface="Merriweather Sans"/>
              <a:buNone/>
            </a:pPr>
            <a:r>
              <a:rPr lang="en" sz="1600" dirty="0">
                <a:solidFill>
                  <a:srgbClr val="0000FF"/>
                </a:solidFill>
              </a:rPr>
              <a:t>GWD:			</a:t>
            </a:r>
            <a:r>
              <a:rPr lang="en" sz="1600" dirty="0"/>
              <a:t>Added a parameterization for </a:t>
            </a:r>
            <a:r>
              <a:rPr lang="en" sz="1600" dirty="0" err="1"/>
              <a:t>subgrid</a:t>
            </a:r>
            <a:r>
              <a:rPr lang="en" sz="1600" dirty="0"/>
              <a:t> scale nonstationary gravity-wave drag</a:t>
            </a:r>
            <a:endParaRPr sz="1600" dirty="0"/>
          </a:p>
          <a:p>
            <a:pPr marL="1828800" lvl="1" indent="-1485900" algn="l" rtl="0">
              <a:spcBef>
                <a:spcPts val="225"/>
              </a:spcBef>
              <a:spcAft>
                <a:spcPts val="0"/>
              </a:spcAft>
              <a:buClr>
                <a:srgbClr val="000000"/>
              </a:buClr>
              <a:buSzPts val="1800"/>
              <a:buFont typeface="Merriweather Sans"/>
              <a:buNone/>
            </a:pPr>
            <a:r>
              <a:rPr lang="en" sz="1600" dirty="0">
                <a:ea typeface="Arial"/>
                <a:cs typeface="Arial"/>
                <a:sym typeface="Arial"/>
              </a:rPr>
              <a:t>Radiation:  	</a:t>
            </a:r>
            <a:r>
              <a:rPr lang="en" sz="1600" dirty="0">
                <a:solidFill>
                  <a:schemeClr val="dk1"/>
                </a:solidFill>
                <a:highlight>
                  <a:srgbClr val="FFFFFF"/>
                </a:highlight>
              </a:rPr>
              <a:t>Updated calculation of solar radiation absorption by </a:t>
            </a:r>
            <a:r>
              <a:rPr lang="en" sz="1600" dirty="0">
                <a:solidFill>
                  <a:schemeClr val="dk1"/>
                </a:solidFill>
              </a:rPr>
              <a:t>water clouds;  </a:t>
            </a:r>
            <a:r>
              <a:rPr lang="en" sz="1600" dirty="0"/>
              <a:t>Updated cloud overlap assumptions.</a:t>
            </a:r>
            <a:endParaRPr sz="1600" dirty="0"/>
          </a:p>
          <a:p>
            <a:pPr marL="285750" lvl="1" indent="0" algn="l" rtl="0">
              <a:spcBef>
                <a:spcPts val="225"/>
              </a:spcBef>
              <a:spcAft>
                <a:spcPts val="0"/>
              </a:spcAft>
              <a:buClr>
                <a:srgbClr val="000000"/>
              </a:buClr>
              <a:buSzPts val="1800"/>
              <a:buFont typeface="Merriweather Sans"/>
              <a:buNone/>
            </a:pPr>
            <a:r>
              <a:rPr lang="en" sz="1600" dirty="0">
                <a:ea typeface="Arial"/>
                <a:cs typeface="Arial"/>
                <a:sym typeface="Arial"/>
              </a:rPr>
              <a:t>Microphysics: 	</a:t>
            </a:r>
            <a:r>
              <a:rPr lang="en" sz="1600" dirty="0"/>
              <a:t>Updated </a:t>
            </a:r>
            <a:r>
              <a:rPr lang="en" sz="1600" dirty="0">
                <a:ea typeface="Arial"/>
                <a:cs typeface="Arial"/>
                <a:sym typeface="Arial"/>
              </a:rPr>
              <a:t>GFDL </a:t>
            </a:r>
            <a:r>
              <a:rPr lang="en" sz="1600" dirty="0"/>
              <a:t>microphysics scheme </a:t>
            </a:r>
            <a:r>
              <a:rPr lang="en" sz="1600" dirty="0">
                <a:ea typeface="Arial"/>
                <a:cs typeface="Arial"/>
                <a:sym typeface="Arial"/>
              </a:rPr>
              <a:t>for </a:t>
            </a:r>
            <a:r>
              <a:rPr lang="en" sz="1600" dirty="0"/>
              <a:t>computing ice cloud effective radius</a:t>
            </a:r>
            <a:endParaRPr sz="1600" dirty="0">
              <a:ea typeface="Arial"/>
              <a:cs typeface="Arial"/>
              <a:sym typeface="Arial"/>
            </a:endParaRPr>
          </a:p>
          <a:p>
            <a:pPr marL="1828800" lvl="1" indent="-1543050" algn="l" rtl="0">
              <a:spcBef>
                <a:spcPts val="225"/>
              </a:spcBef>
              <a:spcAft>
                <a:spcPts val="0"/>
              </a:spcAft>
              <a:buClr>
                <a:srgbClr val="000000"/>
              </a:buClr>
              <a:buSzPts val="1800"/>
              <a:buFont typeface="Merriweather Sans"/>
              <a:buNone/>
            </a:pPr>
            <a:r>
              <a:rPr lang="en" sz="1600" dirty="0"/>
              <a:t>Noah LSM: 	Revised ground heat flux calculation over snow covered surface; Introduced  vegetation impact on surface energy budget over urban area</a:t>
            </a:r>
            <a:endParaRPr sz="1600" dirty="0"/>
          </a:p>
          <a:p>
            <a:pPr marL="0" lvl="0" indent="0" algn="l" rtl="0">
              <a:spcBef>
                <a:spcPts val="0"/>
              </a:spcBef>
              <a:spcAft>
                <a:spcPts val="0"/>
              </a:spcAft>
              <a:buClr>
                <a:srgbClr val="000000"/>
              </a:buClr>
              <a:buSzPts val="2800"/>
              <a:buFont typeface="Merriweather Sans"/>
              <a:buNone/>
            </a:pPr>
            <a:endParaRPr sz="1600" b="1" dirty="0"/>
          </a:p>
          <a:p>
            <a:pPr marL="0" lvl="0" indent="0" algn="l" rtl="0">
              <a:spcBef>
                <a:spcPts val="0"/>
              </a:spcBef>
              <a:spcAft>
                <a:spcPts val="0"/>
              </a:spcAft>
              <a:buClr>
                <a:srgbClr val="000000"/>
              </a:buClr>
              <a:buSzPts val="2800"/>
              <a:buFont typeface="Merriweather Sans"/>
              <a:buNone/>
            </a:pPr>
            <a:r>
              <a:rPr lang="en" sz="1600" b="1" dirty="0">
                <a:ea typeface="Arial"/>
                <a:cs typeface="Arial"/>
                <a:sym typeface="Arial"/>
              </a:rPr>
              <a:t>Coupling to Wave</a:t>
            </a:r>
            <a:endParaRPr sz="1600" dirty="0">
              <a:ea typeface="Arial"/>
              <a:cs typeface="Arial"/>
              <a:sym typeface="Arial"/>
            </a:endParaRPr>
          </a:p>
          <a:p>
            <a:pPr marL="285750" lvl="1" indent="0" algn="l" rtl="0">
              <a:spcBef>
                <a:spcPts val="225"/>
              </a:spcBef>
              <a:spcAft>
                <a:spcPts val="0"/>
              </a:spcAft>
              <a:buClr>
                <a:srgbClr val="000000"/>
              </a:buClr>
              <a:buSzPts val="1800"/>
              <a:buFont typeface="Merriweather Sans"/>
              <a:buNone/>
            </a:pPr>
            <a:r>
              <a:rPr lang="en" sz="1600" dirty="0">
                <a:ea typeface="Arial"/>
                <a:cs typeface="Arial"/>
                <a:sym typeface="Arial"/>
              </a:rPr>
              <a:t>One-way coupling of atmospheric model with Global Wave Model </a:t>
            </a:r>
            <a:r>
              <a:rPr lang="en" sz="1600" dirty="0"/>
              <a:t>(</a:t>
            </a:r>
            <a:r>
              <a:rPr lang="en" sz="1600" dirty="0" err="1"/>
              <a:t>WaveWatch</a:t>
            </a:r>
            <a:r>
              <a:rPr lang="en" sz="1600" dirty="0"/>
              <a:t> III)</a:t>
            </a:r>
            <a:endParaRPr sz="1600" dirty="0"/>
          </a:p>
          <a:p>
            <a:pPr marL="0" lvl="0" indent="0" algn="l" rtl="0">
              <a:spcBef>
                <a:spcPts val="0"/>
              </a:spcBef>
              <a:spcAft>
                <a:spcPts val="0"/>
              </a:spcAft>
              <a:buClr>
                <a:schemeClr val="dk1"/>
              </a:buClr>
              <a:buSzPts val="2800"/>
              <a:buFont typeface="Merriweather Sans"/>
              <a:buNone/>
            </a:pPr>
            <a:r>
              <a:rPr lang="en" sz="1600" b="1" dirty="0">
                <a:solidFill>
                  <a:schemeClr val="dk1"/>
                </a:solidFill>
              </a:rPr>
              <a:t>Coupling to GLDAS</a:t>
            </a:r>
            <a:endParaRPr sz="1600" dirty="0">
              <a:solidFill>
                <a:schemeClr val="dk1"/>
              </a:solidFill>
            </a:endParaRPr>
          </a:p>
          <a:p>
            <a:pPr marL="285750" lvl="1" indent="0" algn="l" rtl="0">
              <a:spcBef>
                <a:spcPts val="225"/>
              </a:spcBef>
              <a:spcAft>
                <a:spcPts val="0"/>
              </a:spcAft>
              <a:buClr>
                <a:schemeClr val="dk1"/>
              </a:buClr>
              <a:buSzPts val="1800"/>
              <a:buFont typeface="Merriweather Sans"/>
              <a:buNone/>
            </a:pPr>
            <a:r>
              <a:rPr lang="en" sz="1600" dirty="0">
                <a:solidFill>
                  <a:schemeClr val="dk1"/>
                </a:solidFill>
              </a:rPr>
              <a:t>Spin up land states using CPC Gauge precipitation in the GDAS 00Z cycle </a:t>
            </a:r>
            <a:endParaRPr sz="1600" dirty="0"/>
          </a:p>
          <a:p>
            <a:pPr marL="341312" lvl="1" indent="0" algn="l" rtl="0">
              <a:spcBef>
                <a:spcPts val="225"/>
              </a:spcBef>
              <a:spcAft>
                <a:spcPts val="0"/>
              </a:spcAft>
              <a:buClr>
                <a:srgbClr val="000000"/>
              </a:buClr>
              <a:buSzPts val="1800"/>
              <a:buFont typeface="Merriweather Sans"/>
              <a:buNone/>
            </a:pPr>
            <a:endParaRPr sz="1600" dirty="0"/>
          </a:p>
          <a:p>
            <a:pPr marL="285750" lvl="1" indent="0" algn="l" rtl="0">
              <a:spcBef>
                <a:spcPts val="225"/>
              </a:spcBef>
              <a:spcAft>
                <a:spcPts val="0"/>
              </a:spcAft>
              <a:buClr>
                <a:srgbClr val="000000"/>
              </a:buClr>
              <a:buSzPts val="1800"/>
              <a:buFont typeface="Merriweather Sans"/>
              <a:buNone/>
            </a:pPr>
            <a:endParaRPr sz="1600" dirty="0">
              <a:latin typeface="Arial"/>
              <a:ea typeface="Arial"/>
              <a:cs typeface="Arial"/>
              <a:sym typeface="Arial"/>
            </a:endParaRPr>
          </a:p>
        </p:txBody>
      </p:sp>
      <p:sp>
        <p:nvSpPr>
          <p:cNvPr id="2" name="Slide Number Placeholder 1"/>
          <p:cNvSpPr>
            <a:spLocks noGrp="1"/>
          </p:cNvSpPr>
          <p:nvPr>
            <p:ph type="sldNum" sz="quarter" idx="12"/>
          </p:nvPr>
        </p:nvSpPr>
        <p:spPr/>
        <p:txBody>
          <a:bodyPr/>
          <a:lstStyle/>
          <a:p>
            <a:fld id="{364423BE-BAF9-5447-BAF7-CF3FF8308402}" type="slidenum">
              <a:rPr lang="en-US" smtClean="0"/>
              <a:t>67</a:t>
            </a:fld>
            <a:endParaRPr lang="en-US"/>
          </a:p>
        </p:txBody>
      </p:sp>
    </p:spTree>
    <p:extLst>
      <p:ext uri="{BB962C8B-B14F-4D97-AF65-F5344CB8AC3E}">
        <p14:creationId xmlns:p14="http://schemas.microsoft.com/office/powerpoint/2010/main" val="1666611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title" idx="4294967295"/>
          </p:nvPr>
        </p:nvSpPr>
        <p:spPr>
          <a:xfrm>
            <a:off x="504825" y="107156"/>
            <a:ext cx="7550100" cy="6204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None/>
            </a:pPr>
            <a:r>
              <a:rPr lang="en" sz="2400" b="1">
                <a:solidFill>
                  <a:srgbClr val="FF0000"/>
                </a:solidFill>
                <a:latin typeface="Arial"/>
                <a:ea typeface="Arial"/>
                <a:cs typeface="Arial"/>
                <a:sym typeface="Arial"/>
              </a:rPr>
              <a:t>      GFS V16: </a:t>
            </a:r>
            <a:r>
              <a:rPr lang="en" sz="2400" b="1">
                <a:solidFill>
                  <a:srgbClr val="FF0000"/>
                </a:solidFill>
              </a:rPr>
              <a:t>One-Way Coupling to WAVE</a:t>
            </a:r>
            <a:endParaRPr/>
          </a:p>
        </p:txBody>
      </p:sp>
      <p:sp>
        <p:nvSpPr>
          <p:cNvPr id="268" name="Google Shape;268;p46"/>
          <p:cNvSpPr txBox="1">
            <a:spLocks noGrp="1"/>
          </p:cNvSpPr>
          <p:nvPr>
            <p:ph type="body" idx="1"/>
          </p:nvPr>
        </p:nvSpPr>
        <p:spPr>
          <a:xfrm>
            <a:off x="316175" y="727550"/>
            <a:ext cx="8612700" cy="4271100"/>
          </a:xfrm>
          <a:prstGeom prst="rect">
            <a:avLst/>
          </a:prstGeom>
          <a:noFill/>
          <a:ln>
            <a:noFill/>
          </a:ln>
        </p:spPr>
        <p:txBody>
          <a:bodyPr spcFirstLastPara="1" wrap="square" lIns="68550" tIns="34275" rIns="68550" bIns="34275" anchor="t" anchorCtr="0">
            <a:noAutofit/>
          </a:bodyPr>
          <a:lstStyle/>
          <a:p>
            <a:pPr marL="0" lvl="1" indent="0" algn="l" rtl="0">
              <a:spcBef>
                <a:spcPts val="225"/>
              </a:spcBef>
              <a:spcAft>
                <a:spcPts val="0"/>
              </a:spcAft>
              <a:buClr>
                <a:srgbClr val="0000FF"/>
              </a:buClr>
              <a:buSzPts val="1800"/>
              <a:buFont typeface="Merriweather Sans"/>
              <a:buNone/>
            </a:pPr>
            <a:r>
              <a:rPr lang="en" sz="1600" dirty="0"/>
              <a:t>4 </a:t>
            </a:r>
            <a:r>
              <a:rPr lang="en-US" sz="1600" b="1" dirty="0">
                <a:solidFill>
                  <a:srgbClr val="0000FF"/>
                </a:solidFill>
              </a:rPr>
              <a:t>The operational Global Wave Deterministic (Multi_1) model will be replaced by the wave component coupled to the atmosphere in GFSv16</a:t>
            </a:r>
          </a:p>
          <a:p>
            <a:pPr marL="0" lvl="1" indent="0">
              <a:spcBef>
                <a:spcPts val="225"/>
              </a:spcBef>
              <a:buClr>
                <a:srgbClr val="0000FF"/>
              </a:buClr>
              <a:buSzPts val="1800"/>
              <a:buNone/>
            </a:pPr>
            <a:endParaRPr lang="en-US" sz="1600" dirty="0"/>
          </a:p>
          <a:p>
            <a:pPr marL="0" lvl="0" indent="0">
              <a:spcBef>
                <a:spcPts val="225"/>
              </a:spcBef>
              <a:buClr>
                <a:schemeClr val="dk1"/>
              </a:buClr>
              <a:buSzPts val="1100"/>
              <a:buNone/>
            </a:pPr>
            <a:r>
              <a:rPr lang="en-US" sz="1600" b="1" dirty="0"/>
              <a:t>WAVE in GFSv16 will retain the following features from wave_multi_1:</a:t>
            </a:r>
          </a:p>
          <a:p>
            <a:pPr marL="457200" lvl="0" indent="-317500">
              <a:spcBef>
                <a:spcPts val="225"/>
              </a:spcBef>
              <a:buSzPts val="1400"/>
              <a:buChar char="●"/>
            </a:pPr>
            <a:r>
              <a:rPr lang="en-US" sz="1600" dirty="0"/>
              <a:t>Global WAVEWATCH III model with two-way nested grid mosaic,</a:t>
            </a:r>
          </a:p>
          <a:p>
            <a:pPr marL="457200" lvl="0" indent="-317500">
              <a:spcBef>
                <a:spcPts val="0"/>
              </a:spcBef>
              <a:buSzPts val="1400"/>
              <a:buChar char="●"/>
            </a:pPr>
            <a:r>
              <a:rPr lang="en-US" sz="1600" dirty="0"/>
              <a:t>4 daily cycles,</a:t>
            </a:r>
          </a:p>
          <a:p>
            <a:pPr marL="457200" lvl="0" indent="-317500">
              <a:spcBef>
                <a:spcPts val="0"/>
              </a:spcBef>
              <a:buSzPts val="1400"/>
              <a:buChar char="●"/>
            </a:pPr>
            <a:r>
              <a:rPr lang="en-US" sz="1600" dirty="0"/>
              <a:t>Ice concentrations from NCEP 1/12</a:t>
            </a:r>
            <a:r>
              <a:rPr lang="en-US" sz="1600" baseline="30000" dirty="0"/>
              <a:t>o</a:t>
            </a:r>
            <a:r>
              <a:rPr lang="en-US" sz="1600" dirty="0"/>
              <a:t> analysis.</a:t>
            </a:r>
          </a:p>
          <a:p>
            <a:pPr marL="0" lvl="0" indent="0">
              <a:spcBef>
                <a:spcPts val="225"/>
              </a:spcBef>
              <a:buNone/>
            </a:pPr>
            <a:endParaRPr lang="en-US" sz="1600" dirty="0"/>
          </a:p>
          <a:p>
            <a:pPr marL="0" lvl="0" indent="0">
              <a:spcBef>
                <a:spcPts val="225"/>
              </a:spcBef>
              <a:buClr>
                <a:schemeClr val="dk1"/>
              </a:buClr>
              <a:buSzPts val="1100"/>
              <a:buNone/>
            </a:pPr>
            <a:r>
              <a:rPr lang="en-US" sz="1600" b="1" dirty="0"/>
              <a:t>The following features will be added or changed:</a:t>
            </a:r>
          </a:p>
          <a:p>
            <a:pPr marL="457200" lvl="0" indent="-317500">
              <a:spcBef>
                <a:spcPts val="225"/>
              </a:spcBef>
              <a:buSzPts val="1400"/>
              <a:buChar char="●"/>
            </a:pPr>
            <a:r>
              <a:rPr lang="en-US" sz="1600" dirty="0"/>
              <a:t>New computational spatial grid mosaic,</a:t>
            </a:r>
          </a:p>
          <a:p>
            <a:pPr marL="914400" lvl="1" indent="-304800">
              <a:spcBef>
                <a:spcPts val="0"/>
              </a:spcBef>
              <a:buSzPts val="1200"/>
              <a:buChar char="○"/>
            </a:pPr>
            <a:r>
              <a:rPr lang="en-US" sz="1600" dirty="0"/>
              <a:t>Increase global core resolution from </a:t>
            </a:r>
            <a:r>
              <a:rPr lang="en-US" sz="1600" b="1" dirty="0"/>
              <a:t>½ </a:t>
            </a:r>
            <a:r>
              <a:rPr lang="en-US" sz="1600" dirty="0"/>
              <a:t>to</a:t>
            </a:r>
            <a:r>
              <a:rPr lang="en-US" sz="1600" b="1" dirty="0"/>
              <a:t> ⅙</a:t>
            </a:r>
            <a:r>
              <a:rPr lang="en-US" sz="1600" b="1" baseline="30000" dirty="0">
                <a:solidFill>
                  <a:schemeClr val="dk1"/>
                </a:solidFill>
              </a:rPr>
              <a:t> </a:t>
            </a:r>
            <a:r>
              <a:rPr lang="en-US" sz="1600" dirty="0"/>
              <a:t> degree in the Northern Hemisphere, and to </a:t>
            </a:r>
            <a:r>
              <a:rPr lang="en-US" sz="1600" b="1" dirty="0"/>
              <a:t>¼</a:t>
            </a:r>
            <a:r>
              <a:rPr lang="en-US" sz="1600" b="1" baseline="30000" dirty="0">
                <a:solidFill>
                  <a:schemeClr val="dk1"/>
                </a:solidFill>
              </a:rPr>
              <a:t> </a:t>
            </a:r>
            <a:r>
              <a:rPr lang="en-US" sz="1600" dirty="0"/>
              <a:t> degree in the Southern Hemisphere,</a:t>
            </a:r>
          </a:p>
          <a:p>
            <a:pPr marL="914400" lvl="1" indent="-304800">
              <a:spcBef>
                <a:spcPts val="0"/>
              </a:spcBef>
              <a:buSzPts val="1200"/>
              <a:buChar char="○"/>
            </a:pPr>
            <a:r>
              <a:rPr lang="en-US" sz="1600" dirty="0">
                <a:solidFill>
                  <a:schemeClr val="dk1"/>
                </a:solidFill>
              </a:rPr>
              <a:t>Increase Arctic </a:t>
            </a:r>
            <a:r>
              <a:rPr lang="en-US" sz="1600" dirty="0">
                <a:solidFill>
                  <a:srgbClr val="222222"/>
                </a:solidFill>
                <a:highlight>
                  <a:srgbClr val="FFFFFF"/>
                </a:highlight>
              </a:rPr>
              <a:t>polar stereographic</a:t>
            </a:r>
            <a:r>
              <a:rPr lang="en-US" sz="1600" b="1" dirty="0">
                <a:solidFill>
                  <a:srgbClr val="222222"/>
                </a:solidFill>
                <a:highlight>
                  <a:srgbClr val="FFFFFF"/>
                </a:highlight>
              </a:rPr>
              <a:t> </a:t>
            </a:r>
            <a:r>
              <a:rPr lang="en-US" sz="1600" dirty="0">
                <a:solidFill>
                  <a:schemeClr val="dk1"/>
                </a:solidFill>
              </a:rPr>
              <a:t>grid resolution from </a:t>
            </a:r>
            <a:r>
              <a:rPr lang="en-US" sz="1600" b="1" dirty="0">
                <a:solidFill>
                  <a:schemeClr val="dk1"/>
                </a:solidFill>
              </a:rPr>
              <a:t>18 km to 9 km.</a:t>
            </a:r>
          </a:p>
          <a:p>
            <a:pPr marL="914400" lvl="1" indent="-304800">
              <a:spcBef>
                <a:spcPts val="0"/>
              </a:spcBef>
              <a:buSzPts val="1200"/>
              <a:buChar char="○"/>
            </a:pPr>
            <a:r>
              <a:rPr lang="en-US" sz="1600" dirty="0"/>
              <a:t>The new grid mosaic will replace all Multi_1 </a:t>
            </a:r>
            <a:r>
              <a:rPr lang="en" sz="1600" dirty="0"/>
              <a:t>and 10 arcmin grids.</a:t>
            </a:r>
            <a:endParaRPr sz="1600" dirty="0"/>
          </a:p>
          <a:p>
            <a:pPr marL="457200" lvl="0" indent="-317500" algn="l" rtl="0">
              <a:spcBef>
                <a:spcPts val="0"/>
              </a:spcBef>
              <a:spcAft>
                <a:spcPts val="0"/>
              </a:spcAft>
              <a:buSzPts val="1400"/>
              <a:buChar char="●"/>
            </a:pPr>
            <a:r>
              <a:rPr lang="en" sz="1600" dirty="0"/>
              <a:t>New RTOFS ocean surface current forcing up to 192h,</a:t>
            </a:r>
            <a:endParaRPr sz="1600" dirty="0"/>
          </a:p>
          <a:p>
            <a:pPr marL="457200" lvl="0" indent="-317500" algn="l" rtl="0">
              <a:spcBef>
                <a:spcPts val="0"/>
              </a:spcBef>
              <a:spcAft>
                <a:spcPts val="0"/>
              </a:spcAft>
              <a:buSzPts val="1400"/>
              <a:buChar char="●"/>
            </a:pPr>
            <a:r>
              <a:rPr lang="en" sz="1600" dirty="0"/>
              <a:t>Multi_1 9h hindcasts will be replaced by the wave step run within the GDAS cycle,</a:t>
            </a:r>
            <a:endParaRPr sz="1600" dirty="0"/>
          </a:p>
          <a:p>
            <a:pPr marL="457200" lvl="0" indent="-317500" algn="l" rtl="0">
              <a:spcBef>
                <a:spcPts val="0"/>
              </a:spcBef>
              <a:spcAft>
                <a:spcPts val="0"/>
              </a:spcAft>
              <a:buSzPts val="1400"/>
              <a:buChar char="●"/>
            </a:pPr>
            <a:r>
              <a:rPr lang="en" sz="1600" dirty="0"/>
              <a:t>Forecasts will be extended from 180 </a:t>
            </a:r>
            <a:r>
              <a:rPr lang="en" sz="1600" dirty="0" err="1"/>
              <a:t>hr</a:t>
            </a:r>
            <a:r>
              <a:rPr lang="en" sz="1600" dirty="0"/>
              <a:t> to 384 hr.</a:t>
            </a:r>
            <a:endParaRPr sz="1600" dirty="0"/>
          </a:p>
        </p:txBody>
      </p:sp>
      <p:sp>
        <p:nvSpPr>
          <p:cNvPr id="2" name="Slide Number Placeholder 1"/>
          <p:cNvSpPr>
            <a:spLocks noGrp="1"/>
          </p:cNvSpPr>
          <p:nvPr>
            <p:ph type="sldNum" sz="quarter" idx="12"/>
          </p:nvPr>
        </p:nvSpPr>
        <p:spPr/>
        <p:txBody>
          <a:bodyPr/>
          <a:lstStyle/>
          <a:p>
            <a:fld id="{364423BE-BAF9-5447-BAF7-CF3FF8308402}" type="slidenum">
              <a:rPr lang="en-US" smtClean="0"/>
              <a:t>68</a:t>
            </a:fld>
            <a:endParaRPr lang="en-US"/>
          </a:p>
        </p:txBody>
      </p:sp>
    </p:spTree>
    <p:extLst>
      <p:ext uri="{BB962C8B-B14F-4D97-AF65-F5344CB8AC3E}">
        <p14:creationId xmlns:p14="http://schemas.microsoft.com/office/powerpoint/2010/main" val="3906919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idx="4294967295"/>
          </p:nvPr>
        </p:nvSpPr>
        <p:spPr>
          <a:xfrm>
            <a:off x="504825" y="30951"/>
            <a:ext cx="7550100" cy="499800"/>
          </a:xfrm>
          <a:prstGeom prst="rect">
            <a:avLst/>
          </a:prstGeom>
          <a:noFill/>
          <a:ln>
            <a:noFill/>
          </a:ln>
        </p:spPr>
        <p:txBody>
          <a:bodyPr spcFirstLastPara="1" wrap="square" lIns="68550" tIns="34275" rIns="68550" bIns="34275" anchor="ctr" anchorCtr="0">
            <a:noAutofit/>
          </a:bodyPr>
          <a:lstStyle/>
          <a:p>
            <a:pPr marL="0" lvl="0" indent="0" algn="ctr" rtl="0">
              <a:lnSpc>
                <a:spcPct val="90000"/>
              </a:lnSpc>
              <a:spcBef>
                <a:spcPts val="0"/>
              </a:spcBef>
              <a:spcAft>
                <a:spcPts val="0"/>
              </a:spcAft>
              <a:buNone/>
            </a:pPr>
            <a:r>
              <a:rPr lang="en" sz="2400" b="1">
                <a:solidFill>
                  <a:srgbClr val="FF0000"/>
                </a:solidFill>
                <a:latin typeface="Arial"/>
                <a:ea typeface="Arial"/>
                <a:cs typeface="Arial"/>
                <a:sym typeface="Arial"/>
              </a:rPr>
              <a:t>      GFS V16: Major Upgrades to Data Assimilation</a:t>
            </a:r>
            <a:endParaRPr/>
          </a:p>
        </p:txBody>
      </p:sp>
      <p:sp>
        <p:nvSpPr>
          <p:cNvPr id="274" name="Google Shape;274;p47"/>
          <p:cNvSpPr txBox="1">
            <a:spLocks noGrp="1"/>
          </p:cNvSpPr>
          <p:nvPr>
            <p:ph type="body" idx="1"/>
          </p:nvPr>
        </p:nvSpPr>
        <p:spPr>
          <a:xfrm>
            <a:off x="369775" y="761400"/>
            <a:ext cx="8102700" cy="4221300"/>
          </a:xfrm>
          <a:prstGeom prst="rect">
            <a:avLst/>
          </a:prstGeom>
          <a:noFill/>
          <a:ln>
            <a:noFill/>
          </a:ln>
        </p:spPr>
        <p:txBody>
          <a:bodyPr spcFirstLastPara="1" wrap="square" lIns="68550" tIns="34275" rIns="68550" bIns="34275" anchor="t" anchorCtr="0">
            <a:noAutofit/>
          </a:bodyPr>
          <a:lstStyle/>
          <a:p>
            <a:pPr marL="287337" lvl="1" indent="-274637" algn="l" rtl="0">
              <a:spcBef>
                <a:spcPts val="0"/>
              </a:spcBef>
              <a:spcAft>
                <a:spcPts val="0"/>
              </a:spcAft>
              <a:buClr>
                <a:srgbClr val="0000FF"/>
              </a:buClr>
              <a:buSzPts val="1600"/>
              <a:buFont typeface="Merriweather Sans"/>
              <a:buChar char="•"/>
            </a:pPr>
            <a:r>
              <a:rPr lang="en" sz="1600" b="1" dirty="0">
                <a:solidFill>
                  <a:srgbClr val="0000FF"/>
                </a:solidFill>
                <a:ea typeface="Arial"/>
                <a:cs typeface="Arial"/>
                <a:sym typeface="Arial"/>
              </a:rPr>
              <a:t>Local Ensemble Kalman Filter (LETKF) </a:t>
            </a:r>
            <a:endParaRPr sz="1600" b="1" dirty="0">
              <a:solidFill>
                <a:srgbClr val="0000FF"/>
              </a:solidFill>
              <a:ea typeface="Arial"/>
              <a:cs typeface="Arial"/>
              <a:sym typeface="Arial"/>
            </a:endParaRPr>
          </a:p>
          <a:p>
            <a:pPr marL="0" lvl="0" indent="0" algn="l" rtl="0">
              <a:spcBef>
                <a:spcPts val="0"/>
              </a:spcBef>
              <a:spcAft>
                <a:spcPts val="0"/>
              </a:spcAft>
              <a:buNone/>
            </a:pPr>
            <a:r>
              <a:rPr lang="en" sz="1600" b="1" dirty="0">
                <a:solidFill>
                  <a:srgbClr val="0000FF"/>
                </a:solidFill>
              </a:rPr>
              <a:t>   </a:t>
            </a:r>
            <a:r>
              <a:rPr lang="en" sz="1600" b="1" dirty="0"/>
              <a:t> </a:t>
            </a:r>
            <a:r>
              <a:rPr lang="en" sz="1600" dirty="0"/>
              <a:t> with model space localization and linearized observation operator</a:t>
            </a:r>
            <a:endParaRPr sz="1200" dirty="0"/>
          </a:p>
          <a:p>
            <a:pPr marL="287337" lvl="4" indent="0" algn="l" rtl="0">
              <a:spcBef>
                <a:spcPts val="225"/>
              </a:spcBef>
              <a:spcAft>
                <a:spcPts val="0"/>
              </a:spcAft>
              <a:buNone/>
            </a:pPr>
            <a:r>
              <a:rPr lang="en" sz="1600" dirty="0">
                <a:ea typeface="Arial"/>
                <a:cs typeface="Arial"/>
                <a:sym typeface="Arial"/>
              </a:rPr>
              <a:t>to replace the Ensemble Square Root Filter (</a:t>
            </a:r>
            <a:r>
              <a:rPr lang="en" sz="1600" dirty="0" err="1">
                <a:ea typeface="Arial"/>
                <a:cs typeface="Arial"/>
                <a:sym typeface="Arial"/>
              </a:rPr>
              <a:t>EnSRF</a:t>
            </a:r>
            <a:r>
              <a:rPr lang="en" sz="1600" dirty="0">
                <a:ea typeface="Arial"/>
                <a:cs typeface="Arial"/>
                <a:sym typeface="Arial"/>
              </a:rPr>
              <a:t>)</a:t>
            </a:r>
            <a:endParaRPr sz="1200" dirty="0"/>
          </a:p>
          <a:p>
            <a:pPr marL="287337" lvl="1" indent="-173037" algn="l" rtl="0">
              <a:spcBef>
                <a:spcPts val="225"/>
              </a:spcBef>
              <a:spcAft>
                <a:spcPts val="0"/>
              </a:spcAft>
              <a:buClr>
                <a:srgbClr val="000000"/>
              </a:buClr>
              <a:buSzPts val="1800"/>
              <a:buFont typeface="Merriweather Sans"/>
              <a:buNone/>
            </a:pPr>
            <a:endParaRPr sz="1600" dirty="0">
              <a:solidFill>
                <a:srgbClr val="0000FF"/>
              </a:solidFill>
              <a:ea typeface="Arial"/>
              <a:cs typeface="Arial"/>
              <a:sym typeface="Arial"/>
            </a:endParaRPr>
          </a:p>
          <a:p>
            <a:pPr marL="287337" lvl="1" indent="-274637" algn="l" rtl="0">
              <a:spcBef>
                <a:spcPts val="225"/>
              </a:spcBef>
              <a:spcAft>
                <a:spcPts val="0"/>
              </a:spcAft>
              <a:buClr>
                <a:srgbClr val="0000FF"/>
              </a:buClr>
              <a:buSzPts val="1600"/>
              <a:buFont typeface="Merriweather Sans"/>
              <a:buChar char="•"/>
            </a:pPr>
            <a:r>
              <a:rPr lang="en" sz="1600" b="1" dirty="0">
                <a:solidFill>
                  <a:srgbClr val="0000FF"/>
                </a:solidFill>
                <a:ea typeface="Arial"/>
                <a:cs typeface="Arial"/>
                <a:sym typeface="Arial"/>
              </a:rPr>
              <a:t>4-Dimensional Incremental Analysis Update (4D-IAU</a:t>
            </a:r>
            <a:r>
              <a:rPr lang="en" sz="1600" dirty="0">
                <a:solidFill>
                  <a:srgbClr val="0000FF"/>
                </a:solidFill>
                <a:ea typeface="Arial"/>
                <a:cs typeface="Arial"/>
                <a:sym typeface="Arial"/>
              </a:rPr>
              <a:t>)</a:t>
            </a:r>
            <a:endParaRPr sz="1200" dirty="0">
              <a:solidFill>
                <a:srgbClr val="0000FF"/>
              </a:solidFill>
            </a:endParaRPr>
          </a:p>
          <a:p>
            <a:pPr marL="287337" lvl="1" indent="-173037" algn="l" rtl="0">
              <a:spcBef>
                <a:spcPts val="225"/>
              </a:spcBef>
              <a:spcAft>
                <a:spcPts val="0"/>
              </a:spcAft>
              <a:buClr>
                <a:srgbClr val="000000"/>
              </a:buClr>
              <a:buSzPts val="1800"/>
              <a:buFont typeface="Merriweather Sans"/>
              <a:buNone/>
            </a:pPr>
            <a:endParaRPr sz="1600" dirty="0">
              <a:solidFill>
                <a:srgbClr val="0000FF"/>
              </a:solidFill>
              <a:ea typeface="Arial"/>
              <a:cs typeface="Arial"/>
              <a:sym typeface="Arial"/>
            </a:endParaRPr>
          </a:p>
          <a:p>
            <a:pPr marL="285750" lvl="0" indent="-273050" algn="l" rtl="0">
              <a:lnSpc>
                <a:spcPct val="115000"/>
              </a:lnSpc>
              <a:spcBef>
                <a:spcPts val="0"/>
              </a:spcBef>
              <a:spcAft>
                <a:spcPts val="0"/>
              </a:spcAft>
              <a:buSzPts val="1600"/>
              <a:buChar char="•"/>
            </a:pPr>
            <a:r>
              <a:rPr lang="en" sz="1600" dirty="0"/>
              <a:t>Turn on SKEB in </a:t>
            </a:r>
            <a:r>
              <a:rPr lang="en" sz="1600" dirty="0" err="1"/>
              <a:t>EnKF</a:t>
            </a:r>
            <a:r>
              <a:rPr lang="en" sz="1600" dirty="0"/>
              <a:t> forecasts</a:t>
            </a:r>
            <a:endParaRPr sz="1600" b="1" dirty="0">
              <a:solidFill>
                <a:srgbClr val="0000CC"/>
              </a:solidFill>
            </a:endParaRPr>
          </a:p>
          <a:p>
            <a:pPr marL="285750" lvl="0" indent="-273050" algn="l" rtl="0">
              <a:lnSpc>
                <a:spcPct val="115000"/>
              </a:lnSpc>
              <a:spcBef>
                <a:spcPts val="0"/>
              </a:spcBef>
              <a:spcAft>
                <a:spcPts val="0"/>
              </a:spcAft>
              <a:buClr>
                <a:srgbClr val="000000"/>
              </a:buClr>
              <a:buSzPts val="1600"/>
              <a:buFont typeface="Arial"/>
              <a:buChar char="•"/>
            </a:pPr>
            <a:r>
              <a:rPr lang="en" sz="1600" dirty="0"/>
              <a:t>Update variational QC</a:t>
            </a:r>
            <a:endParaRPr sz="1200" dirty="0"/>
          </a:p>
          <a:p>
            <a:pPr marL="285750" lvl="0" indent="-273050" algn="l" rtl="0">
              <a:lnSpc>
                <a:spcPct val="115000"/>
              </a:lnSpc>
              <a:spcBef>
                <a:spcPts val="0"/>
              </a:spcBef>
              <a:spcAft>
                <a:spcPts val="0"/>
              </a:spcAft>
              <a:buClr>
                <a:srgbClr val="000000"/>
              </a:buClr>
              <a:buSzPts val="1600"/>
              <a:buFont typeface="Arial"/>
              <a:buChar char="•"/>
            </a:pPr>
            <a:r>
              <a:rPr lang="en" sz="1600" dirty="0"/>
              <a:t>Apply Hilbert curve to aircraft data</a:t>
            </a:r>
            <a:endParaRPr sz="1200" dirty="0"/>
          </a:p>
          <a:p>
            <a:pPr marL="285750" lvl="0" indent="-273050" algn="l" rtl="0">
              <a:lnSpc>
                <a:spcPct val="115000"/>
              </a:lnSpc>
              <a:spcBef>
                <a:spcPts val="0"/>
              </a:spcBef>
              <a:spcAft>
                <a:spcPts val="0"/>
              </a:spcAft>
              <a:buClr>
                <a:srgbClr val="000000"/>
              </a:buClr>
              <a:buSzPts val="1600"/>
              <a:buFont typeface="Arial"/>
              <a:buChar char="•"/>
            </a:pPr>
            <a:r>
              <a:rPr lang="en" sz="1600" dirty="0"/>
              <a:t>Correlated observation error for </a:t>
            </a:r>
            <a:r>
              <a:rPr lang="en" sz="1600" dirty="0" err="1"/>
              <a:t>CrIS</a:t>
            </a:r>
            <a:r>
              <a:rPr lang="en" sz="1600" dirty="0"/>
              <a:t> over sea surfaces and IASI over sea and land</a:t>
            </a:r>
            <a:endParaRPr sz="1200" dirty="0"/>
          </a:p>
          <a:p>
            <a:pPr marL="285750" lvl="0" indent="-273050" algn="l" rtl="0">
              <a:lnSpc>
                <a:spcPct val="115000"/>
              </a:lnSpc>
              <a:spcBef>
                <a:spcPts val="0"/>
              </a:spcBef>
              <a:spcAft>
                <a:spcPts val="0"/>
              </a:spcAft>
              <a:buClr>
                <a:srgbClr val="000000"/>
              </a:buClr>
              <a:buSzPts val="1600"/>
              <a:buFont typeface="Arial"/>
              <a:buChar char="•"/>
            </a:pPr>
            <a:r>
              <a:rPr lang="en" sz="1600" dirty="0"/>
              <a:t>Update aircraft bias correction with safeguard</a:t>
            </a:r>
            <a:endParaRPr sz="1600" dirty="0"/>
          </a:p>
          <a:p>
            <a:pPr marL="285750" lvl="0" indent="-273050" algn="l" rtl="0">
              <a:lnSpc>
                <a:spcPct val="115000"/>
              </a:lnSpc>
              <a:spcBef>
                <a:spcPts val="0"/>
              </a:spcBef>
              <a:spcAft>
                <a:spcPts val="0"/>
              </a:spcAft>
              <a:buClr>
                <a:srgbClr val="000000"/>
              </a:buClr>
              <a:buSzPts val="1600"/>
              <a:buFont typeface="Arial"/>
              <a:buChar char="•"/>
            </a:pPr>
            <a:r>
              <a:rPr lang="en" sz="1600" dirty="0"/>
              <a:t>Assimilate AMSU-A channel 14 and ATMS channel 15 w/o bias correction </a:t>
            </a:r>
            <a:endParaRPr sz="1200" dirty="0"/>
          </a:p>
          <a:p>
            <a:pPr marL="285750" lvl="0" indent="-273050" algn="l" rtl="0">
              <a:lnSpc>
                <a:spcPct val="115000"/>
              </a:lnSpc>
              <a:spcBef>
                <a:spcPts val="0"/>
              </a:spcBef>
              <a:spcAft>
                <a:spcPts val="0"/>
              </a:spcAft>
              <a:buClr>
                <a:srgbClr val="000000"/>
              </a:buClr>
              <a:buSzPts val="1600"/>
              <a:buFont typeface="Arial"/>
              <a:buChar char="•"/>
            </a:pPr>
            <a:r>
              <a:rPr lang="en" sz="1600" dirty="0"/>
              <a:t>Assimilate CSR data from ABI_G16, AHI_Himawari8, and SEVIRI_M08</a:t>
            </a:r>
            <a:endParaRPr sz="1600" dirty="0"/>
          </a:p>
          <a:p>
            <a:pPr marL="285750" lvl="0" indent="-273050" algn="l" rtl="0">
              <a:lnSpc>
                <a:spcPct val="115000"/>
              </a:lnSpc>
              <a:spcBef>
                <a:spcPts val="0"/>
              </a:spcBef>
              <a:spcAft>
                <a:spcPts val="0"/>
              </a:spcAft>
              <a:buSzPts val="1600"/>
              <a:buChar char="•"/>
            </a:pPr>
            <a:r>
              <a:rPr lang="en" sz="1600" dirty="0"/>
              <a:t>Assimilate AVHRR from NOAA-19 and </a:t>
            </a:r>
            <a:r>
              <a:rPr lang="en" sz="1600" dirty="0" err="1"/>
              <a:t>Metop</a:t>
            </a:r>
            <a:r>
              <a:rPr lang="en" sz="1600" dirty="0"/>
              <a:t>-B for NSST</a:t>
            </a:r>
            <a:endParaRPr sz="1600" dirty="0"/>
          </a:p>
          <a:p>
            <a:pPr marL="285750" lvl="0" indent="-273050" algn="l" rtl="0">
              <a:lnSpc>
                <a:spcPct val="115000"/>
              </a:lnSpc>
              <a:spcBef>
                <a:spcPts val="0"/>
              </a:spcBef>
              <a:spcAft>
                <a:spcPts val="0"/>
              </a:spcAft>
              <a:buClr>
                <a:srgbClr val="000000"/>
              </a:buClr>
              <a:buSzPts val="1600"/>
              <a:buFont typeface="Arial"/>
              <a:buChar char="•"/>
            </a:pPr>
            <a:r>
              <a:rPr lang="en" sz="1600" dirty="0"/>
              <a:t>Use CRTM v2.3.0</a:t>
            </a:r>
            <a:endParaRPr sz="1600" dirty="0"/>
          </a:p>
        </p:txBody>
      </p:sp>
      <p:sp>
        <p:nvSpPr>
          <p:cNvPr id="2" name="Slide Number Placeholder 1"/>
          <p:cNvSpPr>
            <a:spLocks noGrp="1"/>
          </p:cNvSpPr>
          <p:nvPr>
            <p:ph type="sldNum" sz="quarter" idx="12"/>
          </p:nvPr>
        </p:nvSpPr>
        <p:spPr/>
        <p:txBody>
          <a:bodyPr/>
          <a:lstStyle/>
          <a:p>
            <a:fld id="{364423BE-BAF9-5447-BAF7-CF3FF8308402}" type="slidenum">
              <a:rPr lang="en-US" smtClean="0"/>
              <a:t>69</a:t>
            </a:fld>
            <a:endParaRPr lang="en-US"/>
          </a:p>
        </p:txBody>
      </p:sp>
    </p:spTree>
    <p:extLst>
      <p:ext uri="{BB962C8B-B14F-4D97-AF65-F5344CB8AC3E}">
        <p14:creationId xmlns:p14="http://schemas.microsoft.com/office/powerpoint/2010/main" val="2286106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0032" y="423866"/>
            <a:ext cx="9156633" cy="523198"/>
          </a:xfrm>
          <a:prstGeom prst="rect">
            <a:avLst/>
          </a:prstGeom>
          <a:noFill/>
        </p:spPr>
        <p:txBody>
          <a:bodyPr wrap="square" lIns="121899" tIns="60949" rIns="121899" bIns="60949" rtlCol="0">
            <a:spAutoFit/>
          </a:bodyPr>
          <a:lstStyle/>
          <a:p>
            <a:pPr algn="ctr"/>
            <a:r>
              <a:rPr lang="en-US" sz="2600" b="1" dirty="0">
                <a:solidFill>
                  <a:schemeClr val="bg1"/>
                </a:solidFill>
                <a:latin typeface="Arial"/>
                <a:cs typeface="Arial"/>
              </a:rPr>
              <a:t>RTOFS Surface Current Forcing</a:t>
            </a:r>
          </a:p>
        </p:txBody>
      </p:sp>
      <p:pic>
        <p:nvPicPr>
          <p:cNvPr id="2050" name="Picture 2">
            <a:extLst>
              <a:ext uri="{FF2B5EF4-FFF2-40B4-BE49-F238E27FC236}">
                <a16:creationId xmlns:a16="http://schemas.microsoft.com/office/drawing/2014/main" xmlns="" id="{0E95B235-997C-0042-BF15-C07CA4BE3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192" y="1112520"/>
            <a:ext cx="3444487" cy="38115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16E8DC39-4A3B-2143-94D4-F0C0EDC1244F}"/>
              </a:ext>
            </a:extLst>
          </p:cNvPr>
          <p:cNvSpPr/>
          <p:nvPr/>
        </p:nvSpPr>
        <p:spPr>
          <a:xfrm>
            <a:off x="1286336" y="1110220"/>
            <a:ext cx="4120856" cy="2154436"/>
          </a:xfrm>
          <a:prstGeom prst="rect">
            <a:avLst/>
          </a:prstGeom>
        </p:spPr>
        <p:txBody>
          <a:bodyPr wrap="square">
            <a:spAutoFit/>
          </a:bodyPr>
          <a:lstStyle/>
          <a:p>
            <a:pPr fontAlgn="base">
              <a:buFont typeface="Arial" panose="020B0604020202020204" pitchFamily="34" charset="0"/>
              <a:buChar char="•"/>
            </a:pPr>
            <a:r>
              <a:rPr lang="en-US" sz="2200" dirty="0">
                <a:solidFill>
                  <a:srgbClr val="0A4595"/>
                </a:solidFill>
                <a:latin typeface="Arial" panose="020B0604020202020204" pitchFamily="34" charset="0"/>
              </a:rPr>
              <a:t>Waves against current</a:t>
            </a:r>
          </a:p>
          <a:p>
            <a:pPr marL="742950" lvl="1" indent="-285750" fontAlgn="base">
              <a:buFont typeface="Arial" panose="020B0604020202020204" pitchFamily="34" charset="0"/>
              <a:buChar char="•"/>
            </a:pPr>
            <a:r>
              <a:rPr lang="en-US" dirty="0">
                <a:solidFill>
                  <a:srgbClr val="0A4595"/>
                </a:solidFill>
                <a:latin typeface="Arial" panose="020B0604020202020204" pitchFamily="34" charset="0"/>
              </a:rPr>
              <a:t>Steeper</a:t>
            </a:r>
          </a:p>
          <a:p>
            <a:pPr fontAlgn="base">
              <a:buFont typeface="Arial" panose="020B0604020202020204" pitchFamily="34" charset="0"/>
              <a:buChar char="•"/>
            </a:pPr>
            <a:r>
              <a:rPr lang="en-US" sz="2200" dirty="0">
                <a:solidFill>
                  <a:srgbClr val="0A4595"/>
                </a:solidFill>
                <a:latin typeface="Arial" panose="020B0604020202020204" pitchFamily="34" charset="0"/>
              </a:rPr>
              <a:t>Wind opposing current</a:t>
            </a:r>
          </a:p>
          <a:p>
            <a:pPr marL="742950" lvl="1" indent="-285750" fontAlgn="base">
              <a:buFont typeface="Arial" panose="020B0604020202020204" pitchFamily="34" charset="0"/>
              <a:buChar char="•"/>
            </a:pPr>
            <a:r>
              <a:rPr lang="en-US" dirty="0">
                <a:solidFill>
                  <a:srgbClr val="0A4595"/>
                </a:solidFill>
                <a:latin typeface="Arial" panose="020B0604020202020204" pitchFamily="34" charset="0"/>
              </a:rPr>
              <a:t>Stronger forcing</a:t>
            </a:r>
          </a:p>
          <a:p>
            <a:r>
              <a:rPr lang="en-US" dirty="0">
                <a:solidFill>
                  <a:srgbClr val="000000"/>
                </a:solidFill>
              </a:rPr>
              <a:t/>
            </a:r>
            <a:br>
              <a:rPr lang="en-US" dirty="0">
                <a:solidFill>
                  <a:srgbClr val="000000"/>
                </a:solidFill>
              </a:rPr>
            </a:br>
            <a:r>
              <a:rPr lang="en-US" dirty="0"/>
              <a:t/>
            </a:r>
            <a:br>
              <a:rPr lang="en-US" dirty="0"/>
            </a:br>
            <a:endParaRPr lang="en-US" dirty="0"/>
          </a:p>
        </p:txBody>
      </p:sp>
      <p:pic>
        <p:nvPicPr>
          <p:cNvPr id="2054" name="Picture 6">
            <a:extLst>
              <a:ext uri="{FF2B5EF4-FFF2-40B4-BE49-F238E27FC236}">
                <a16:creationId xmlns:a16="http://schemas.microsoft.com/office/drawing/2014/main" xmlns="" id="{F1FB5A72-B955-7C4D-9F5F-326FA38BA1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113"/>
          <a:stretch/>
        </p:blipFill>
        <p:spPr bwMode="auto">
          <a:xfrm>
            <a:off x="904900" y="2496312"/>
            <a:ext cx="3667100" cy="26471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64423BE-BAF9-5447-BAF7-CF3FF8308402}" type="slidenum">
              <a:rPr lang="en-US" smtClean="0"/>
              <a:t>7</a:t>
            </a:fld>
            <a:endParaRPr lang="en-US"/>
          </a:p>
        </p:txBody>
      </p:sp>
    </p:spTree>
    <p:extLst>
      <p:ext uri="{BB962C8B-B14F-4D97-AF65-F5344CB8AC3E}">
        <p14:creationId xmlns:p14="http://schemas.microsoft.com/office/powerpoint/2010/main" val="216385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0744" y="450912"/>
            <a:ext cx="8220777" cy="493852"/>
          </a:xfrm>
          <a:prstGeom prst="rect">
            <a:avLst/>
          </a:prstGeom>
          <a:solidFill>
            <a:srgbClr val="226BAB"/>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sz="3000" dirty="0">
              <a:latin typeface="Arial" panose="020B0604020202020204" pitchFamily="34" charset="0"/>
              <a:cs typeface="Arial" panose="020B0604020202020204" pitchFamily="34" charset="0"/>
            </a:endParaRPr>
          </a:p>
        </p:txBody>
      </p:sp>
      <p:sp>
        <p:nvSpPr>
          <p:cNvPr id="8" name="TextBox 7"/>
          <p:cNvSpPr txBox="1"/>
          <p:nvPr/>
        </p:nvSpPr>
        <p:spPr>
          <a:xfrm>
            <a:off x="510744" y="48930"/>
            <a:ext cx="8220777" cy="353921"/>
          </a:xfrm>
          <a:prstGeom prst="rect">
            <a:avLst/>
          </a:prstGeom>
          <a:solidFill>
            <a:srgbClr val="5BA4E3"/>
          </a:solidFill>
        </p:spPr>
        <p:txBody>
          <a:bodyPr wrap="square" lIns="121899" tIns="60949" rIns="121899" bIns="60949" rtlCol="0">
            <a:spAutoFit/>
          </a:bodyPr>
          <a:lstStyle/>
          <a:p>
            <a:pPr algn="ctr"/>
            <a:r>
              <a:rPr lang="en-US" sz="1500" dirty="0">
                <a:solidFill>
                  <a:srgbClr val="1A467F"/>
                </a:solidFill>
                <a:latin typeface="Avenir Book"/>
                <a:cs typeface="Avenir Book"/>
              </a:rPr>
              <a:t>NATIONAL OCEANIC AND ATMOSPHERIC ADMINISTRATION</a:t>
            </a:r>
          </a:p>
        </p:txBody>
      </p:sp>
      <p:sp>
        <p:nvSpPr>
          <p:cNvPr id="11" name="Oval 10"/>
          <p:cNvSpPr>
            <a:spLocks noChangeAspect="1"/>
          </p:cNvSpPr>
          <p:nvPr/>
        </p:nvSpPr>
        <p:spPr>
          <a:xfrm>
            <a:off x="50032" y="27613"/>
            <a:ext cx="904781" cy="96250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2" name="Picture 11" descr="2000px-Seal_of_the_United_States_Department_of_Commerce.svg.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2" y="80672"/>
            <a:ext cx="846824" cy="860437"/>
          </a:xfrm>
          <a:prstGeom prst="rect">
            <a:avLst/>
          </a:prstGeom>
        </p:spPr>
      </p:pic>
      <p:sp>
        <p:nvSpPr>
          <p:cNvPr id="15" name="Oval 14"/>
          <p:cNvSpPr>
            <a:spLocks/>
          </p:cNvSpPr>
          <p:nvPr/>
        </p:nvSpPr>
        <p:spPr>
          <a:xfrm>
            <a:off x="8205658" y="38953"/>
            <a:ext cx="950975" cy="9509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a:endParaRPr lang="en-US"/>
          </a:p>
        </p:txBody>
      </p:sp>
      <p:pic>
        <p:nvPicPr>
          <p:cNvPr id="10" name="Picture 9" descr="1024px-NOAA_logo.svg.png"/>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252214" y="92010"/>
            <a:ext cx="841248" cy="841248"/>
          </a:xfrm>
          <a:prstGeom prst="rect">
            <a:avLst/>
          </a:prstGeom>
        </p:spPr>
      </p:pic>
      <p:sp>
        <p:nvSpPr>
          <p:cNvPr id="13" name="TextBox 12"/>
          <p:cNvSpPr txBox="1"/>
          <p:nvPr/>
        </p:nvSpPr>
        <p:spPr>
          <a:xfrm>
            <a:off x="50032" y="423866"/>
            <a:ext cx="9156633" cy="461643"/>
          </a:xfrm>
          <a:prstGeom prst="rect">
            <a:avLst/>
          </a:prstGeom>
          <a:noFill/>
        </p:spPr>
        <p:txBody>
          <a:bodyPr wrap="square" lIns="121899" tIns="60949" rIns="121899" bIns="60949" rtlCol="0">
            <a:spAutoFit/>
          </a:bodyPr>
          <a:lstStyle/>
          <a:p>
            <a:pPr algn="ctr"/>
            <a:r>
              <a:rPr lang="en-US" sz="2200" b="1" dirty="0">
                <a:solidFill>
                  <a:schemeClr val="bg1"/>
                </a:solidFill>
                <a:latin typeface="Arial"/>
                <a:cs typeface="Arial"/>
              </a:rPr>
              <a:t>RTOFS Current and North Atlantic Wave Height</a:t>
            </a:r>
          </a:p>
        </p:txBody>
      </p:sp>
      <p:sp>
        <p:nvSpPr>
          <p:cNvPr id="5" name="Rectangle 4">
            <a:extLst>
              <a:ext uri="{FF2B5EF4-FFF2-40B4-BE49-F238E27FC236}">
                <a16:creationId xmlns:a16="http://schemas.microsoft.com/office/drawing/2014/main" xmlns="" id="{02364626-CBF0-5145-8FEB-60513297777D}"/>
              </a:ext>
            </a:extLst>
          </p:cNvPr>
          <p:cNvSpPr>
            <a:spLocks noChangeArrowheads="1"/>
          </p:cNvSpPr>
          <p:nvPr/>
        </p:nvSpPr>
        <p:spPr bwMode="auto">
          <a:xfrm>
            <a:off x="50033" y="4062457"/>
            <a:ext cx="89034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A4595"/>
                </a:solidFill>
                <a:effectLst/>
                <a:latin typeface="Arial" panose="020B0604020202020204" pitchFamily="34" charset="0"/>
                <a:cs typeface="Arial" panose="020B0604020202020204" pitchFamily="34" charset="0"/>
              </a:rPr>
              <a:t>Left: no currents; Right: RTOFS surface current effects included,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A4595"/>
                </a:solidFill>
                <a:effectLst/>
                <a:latin typeface="Arial" panose="020B0604020202020204" pitchFamily="34" charset="0"/>
                <a:cs typeface="Arial" panose="020B0604020202020204" pitchFamily="34" charset="0"/>
              </a:rPr>
              <a:t>RMS error and Bias significantly reduced.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9" name="Picture 5">
            <a:extLst>
              <a:ext uri="{FF2B5EF4-FFF2-40B4-BE49-F238E27FC236}">
                <a16:creationId xmlns:a16="http://schemas.microsoft.com/office/drawing/2014/main" xmlns="" id="{35F9D158-5C44-6F4D-BAA0-18C5B44AE3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428" y="1097546"/>
            <a:ext cx="310896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6ACF71DB-3DD7-A641-87AB-799356E59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034" y="1083307"/>
            <a:ext cx="3108960" cy="31231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756D415-55B0-6D4B-BDB7-FF9C619E9975}"/>
              </a:ext>
            </a:extLst>
          </p:cNvPr>
          <p:cNvSpPr txBox="1"/>
          <p:nvPr/>
        </p:nvSpPr>
        <p:spPr>
          <a:xfrm>
            <a:off x="7159752" y="1602712"/>
            <a:ext cx="1922386" cy="1477328"/>
          </a:xfrm>
          <a:prstGeom prst="rect">
            <a:avLst/>
          </a:prstGeom>
          <a:noFill/>
        </p:spPr>
        <p:txBody>
          <a:bodyPr wrap="none" rtlCol="0">
            <a:spAutoFit/>
          </a:bodyPr>
          <a:lstStyle/>
          <a:p>
            <a:r>
              <a:rPr lang="en-US" dirty="0"/>
              <a:t>Wave model vs</a:t>
            </a:r>
          </a:p>
          <a:p>
            <a:r>
              <a:rPr lang="en-US" dirty="0"/>
              <a:t> altimeter wave</a:t>
            </a:r>
          </a:p>
          <a:p>
            <a:r>
              <a:rPr lang="en-US" dirty="0"/>
              <a:t> heights (Hs) in</a:t>
            </a:r>
          </a:p>
          <a:p>
            <a:r>
              <a:rPr lang="en-US" dirty="0"/>
              <a:t> the North Atlantic</a:t>
            </a:r>
          </a:p>
          <a:p>
            <a:r>
              <a:rPr lang="en-US" dirty="0"/>
              <a:t>    June 2017</a:t>
            </a:r>
          </a:p>
        </p:txBody>
      </p:sp>
      <p:sp>
        <p:nvSpPr>
          <p:cNvPr id="2" name="Slide Number Placeholder 1"/>
          <p:cNvSpPr>
            <a:spLocks noGrp="1"/>
          </p:cNvSpPr>
          <p:nvPr>
            <p:ph type="sldNum" sz="quarter" idx="12"/>
          </p:nvPr>
        </p:nvSpPr>
        <p:spPr/>
        <p:txBody>
          <a:bodyPr/>
          <a:lstStyle/>
          <a:p>
            <a:fld id="{364423BE-BAF9-5447-BAF7-CF3FF8308402}" type="slidenum">
              <a:rPr lang="en-US" smtClean="0"/>
              <a:t>8</a:t>
            </a:fld>
            <a:endParaRPr lang="en-US"/>
          </a:p>
        </p:txBody>
      </p:sp>
    </p:spTree>
    <p:extLst>
      <p:ext uri="{BB962C8B-B14F-4D97-AF65-F5344CB8AC3E}">
        <p14:creationId xmlns:p14="http://schemas.microsoft.com/office/powerpoint/2010/main" val="940603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52" y="98358"/>
            <a:ext cx="8482551" cy="387788"/>
          </a:xfrm>
        </p:spPr>
        <p:txBody>
          <a:bodyPr/>
          <a:lstStyle/>
          <a:p>
            <a:r>
              <a:rPr lang="en-US" sz="2400" dirty="0">
                <a:solidFill>
                  <a:srgbClr val="002060"/>
                </a:solidFill>
              </a:rPr>
              <a:t>An attempt to upgrade to NOAH MP Land-Surface Model</a:t>
            </a:r>
          </a:p>
        </p:txBody>
      </p:sp>
      <p:grpSp>
        <p:nvGrpSpPr>
          <p:cNvPr id="7" name="Group 95"/>
          <p:cNvGrpSpPr>
            <a:grpSpLocks/>
          </p:cNvGrpSpPr>
          <p:nvPr/>
        </p:nvGrpSpPr>
        <p:grpSpPr bwMode="auto">
          <a:xfrm>
            <a:off x="217" y="760574"/>
            <a:ext cx="3716760" cy="3541529"/>
            <a:chOff x="2728" y="787"/>
            <a:chExt cx="3067" cy="2909"/>
          </a:xfrm>
        </p:grpSpPr>
        <p:sp>
          <p:nvSpPr>
            <p:cNvPr id="8" name="Rectangle 5" descr="Cork"/>
            <p:cNvSpPr>
              <a:spLocks noChangeArrowheads="1"/>
            </p:cNvSpPr>
            <p:nvPr/>
          </p:nvSpPr>
          <p:spPr bwMode="auto">
            <a:xfrm>
              <a:off x="2905" y="3393"/>
              <a:ext cx="2681" cy="297"/>
            </a:xfrm>
            <a:prstGeom prst="rect">
              <a:avLst/>
            </a:prstGeom>
            <a:blipFill dpi="0" rotWithShape="0">
              <a:blip r:embed="rId3"/>
              <a:srcRect/>
              <a:tile tx="0" ty="0" sx="100000" sy="100000" flip="none" algn="tl"/>
            </a:blipFill>
            <a:ln w="12700">
              <a:solidFill>
                <a:schemeClr val="tx1"/>
              </a:solidFill>
              <a:miter lim="800000"/>
              <a:headEnd/>
              <a:tailEnd/>
            </a:ln>
          </p:spPr>
          <p:txBody>
            <a:bodyPr wrap="none" anchor="ctr"/>
            <a:lstStyle/>
            <a:p>
              <a:endParaRPr lang="en-US" sz="1800">
                <a:solidFill>
                  <a:schemeClr val="tx1"/>
                </a:solidFill>
                <a:latin typeface="Calibri" pitchFamily="34" charset="0"/>
              </a:endParaRPr>
            </a:p>
          </p:txBody>
        </p:sp>
        <p:sp>
          <p:nvSpPr>
            <p:cNvPr id="9" name="Rectangle 6" descr="Cork"/>
            <p:cNvSpPr>
              <a:spLocks noChangeArrowheads="1"/>
            </p:cNvSpPr>
            <p:nvPr/>
          </p:nvSpPr>
          <p:spPr bwMode="auto">
            <a:xfrm>
              <a:off x="2914" y="2956"/>
              <a:ext cx="2675" cy="424"/>
            </a:xfrm>
            <a:prstGeom prst="rect">
              <a:avLst/>
            </a:prstGeom>
            <a:blipFill dpi="0" rotWithShape="0">
              <a:blip r:embed="rId4"/>
              <a:srcRect/>
              <a:tile tx="0" ty="0" sx="100000" sy="100000" flip="none" algn="tl"/>
            </a:blipFill>
            <a:ln w="12700">
              <a:solidFill>
                <a:schemeClr val="tx1"/>
              </a:solidFill>
              <a:miter lim="800000"/>
              <a:headEnd/>
              <a:tailEnd/>
            </a:ln>
          </p:spPr>
          <p:txBody>
            <a:bodyPr wrap="none" anchor="ctr"/>
            <a:lstStyle/>
            <a:p>
              <a:endParaRPr lang="en-US" sz="1800">
                <a:solidFill>
                  <a:schemeClr val="tx1"/>
                </a:solidFill>
                <a:latin typeface="Calibri" pitchFamily="34" charset="0"/>
              </a:endParaRPr>
            </a:p>
          </p:txBody>
        </p:sp>
        <p:sp>
          <p:nvSpPr>
            <p:cNvPr id="10" name="Rectangle 7" descr="Cork"/>
            <p:cNvSpPr>
              <a:spLocks noChangeArrowheads="1"/>
            </p:cNvSpPr>
            <p:nvPr/>
          </p:nvSpPr>
          <p:spPr bwMode="auto">
            <a:xfrm>
              <a:off x="2914" y="2716"/>
              <a:ext cx="2675" cy="280"/>
            </a:xfrm>
            <a:prstGeom prst="rect">
              <a:avLst/>
            </a:prstGeom>
            <a:blipFill dpi="0" rotWithShape="0">
              <a:blip r:embed="rId4"/>
              <a:srcRect/>
              <a:tile tx="0" ty="0" sx="100000" sy="100000" flip="none" algn="tl"/>
            </a:blipFill>
            <a:ln w="12700">
              <a:solidFill>
                <a:schemeClr val="tx1"/>
              </a:solidFill>
              <a:miter lim="800000"/>
              <a:headEnd/>
              <a:tailEnd/>
            </a:ln>
          </p:spPr>
          <p:txBody>
            <a:bodyPr wrap="none" anchor="ctr"/>
            <a:lstStyle/>
            <a:p>
              <a:endParaRPr lang="en-US" sz="1800">
                <a:solidFill>
                  <a:schemeClr val="tx1"/>
                </a:solidFill>
                <a:latin typeface="Calibri" pitchFamily="34" charset="0"/>
              </a:endParaRPr>
            </a:p>
          </p:txBody>
        </p:sp>
        <p:sp>
          <p:nvSpPr>
            <p:cNvPr id="11" name="Rectangle 8" descr="Cork"/>
            <p:cNvSpPr>
              <a:spLocks noChangeArrowheads="1"/>
            </p:cNvSpPr>
            <p:nvPr/>
          </p:nvSpPr>
          <p:spPr bwMode="auto">
            <a:xfrm>
              <a:off x="2914" y="2524"/>
              <a:ext cx="2675" cy="184"/>
            </a:xfrm>
            <a:prstGeom prst="rect">
              <a:avLst/>
            </a:prstGeom>
            <a:blipFill dpi="0" rotWithShape="0">
              <a:blip r:embed="rId4"/>
              <a:srcRect/>
              <a:tile tx="0" ty="0" sx="100000" sy="100000" flip="none" algn="tl"/>
            </a:blipFill>
            <a:ln w="12700">
              <a:solidFill>
                <a:schemeClr val="tx1"/>
              </a:solidFill>
              <a:miter lim="800000"/>
              <a:headEnd/>
              <a:tailEnd/>
            </a:ln>
          </p:spPr>
          <p:txBody>
            <a:bodyPr wrap="none" anchor="ctr"/>
            <a:lstStyle/>
            <a:p>
              <a:endParaRPr lang="en-US" sz="1800">
                <a:solidFill>
                  <a:schemeClr val="tx1"/>
                </a:solidFill>
                <a:latin typeface="Calibri" pitchFamily="34" charset="0"/>
              </a:endParaRPr>
            </a:p>
          </p:txBody>
        </p:sp>
        <p:sp>
          <p:nvSpPr>
            <p:cNvPr id="12" name="Rectangle 45"/>
            <p:cNvSpPr>
              <a:spLocks noChangeArrowheads="1"/>
            </p:cNvSpPr>
            <p:nvPr/>
          </p:nvSpPr>
          <p:spPr bwMode="auto">
            <a:xfrm>
              <a:off x="3964" y="2253"/>
              <a:ext cx="68" cy="87"/>
            </a:xfrm>
            <a:prstGeom prst="rect">
              <a:avLst/>
            </a:prstGeom>
            <a:solidFill>
              <a:schemeClr val="bg1"/>
            </a:solidFill>
            <a:ln w="9525">
              <a:noFill/>
              <a:miter lim="800000"/>
              <a:headEnd/>
              <a:tailEnd/>
            </a:ln>
          </p:spPr>
          <p:txBody>
            <a:bodyPr wrap="none" anchor="ctr"/>
            <a:lstStyle/>
            <a:p>
              <a:endParaRPr lang="en-US" sz="1800">
                <a:solidFill>
                  <a:schemeClr val="tx1"/>
                </a:solidFill>
                <a:latin typeface="Calibri" pitchFamily="34" charset="0"/>
              </a:endParaRPr>
            </a:p>
          </p:txBody>
        </p:sp>
        <p:sp>
          <p:nvSpPr>
            <p:cNvPr id="13" name="Oval 46"/>
            <p:cNvSpPr>
              <a:spLocks noChangeArrowheads="1"/>
            </p:cNvSpPr>
            <p:nvPr/>
          </p:nvSpPr>
          <p:spPr bwMode="auto">
            <a:xfrm>
              <a:off x="3857" y="2408"/>
              <a:ext cx="52" cy="51"/>
            </a:xfrm>
            <a:prstGeom prst="ellipse">
              <a:avLst/>
            </a:prstGeom>
            <a:solidFill>
              <a:schemeClr val="bg1"/>
            </a:solidFill>
            <a:ln w="9525">
              <a:noFill/>
              <a:round/>
              <a:headEnd/>
              <a:tailEnd/>
            </a:ln>
          </p:spPr>
          <p:txBody>
            <a:bodyPr wrap="none" anchor="ctr"/>
            <a:lstStyle/>
            <a:p>
              <a:endParaRPr lang="en-US" sz="1800">
                <a:solidFill>
                  <a:schemeClr val="tx1"/>
                </a:solidFill>
                <a:latin typeface="Calibri" pitchFamily="34" charset="0"/>
              </a:endParaRPr>
            </a:p>
          </p:txBody>
        </p:sp>
        <p:sp>
          <p:nvSpPr>
            <p:cNvPr id="14" name="Rectangle 47"/>
            <p:cNvSpPr>
              <a:spLocks noChangeArrowheads="1"/>
            </p:cNvSpPr>
            <p:nvPr/>
          </p:nvSpPr>
          <p:spPr bwMode="auto">
            <a:xfrm>
              <a:off x="3903" y="2402"/>
              <a:ext cx="20" cy="30"/>
            </a:xfrm>
            <a:prstGeom prst="rect">
              <a:avLst/>
            </a:prstGeom>
            <a:solidFill>
              <a:schemeClr val="bg1"/>
            </a:solidFill>
            <a:ln w="9525">
              <a:noFill/>
              <a:miter lim="800000"/>
              <a:headEnd/>
              <a:tailEnd/>
            </a:ln>
          </p:spPr>
          <p:txBody>
            <a:bodyPr wrap="none" anchor="ctr"/>
            <a:lstStyle/>
            <a:p>
              <a:endParaRPr lang="en-US" sz="1800">
                <a:solidFill>
                  <a:schemeClr val="tx1"/>
                </a:solidFill>
                <a:latin typeface="Calibri" pitchFamily="34" charset="0"/>
              </a:endParaRPr>
            </a:p>
          </p:txBody>
        </p:sp>
        <p:sp>
          <p:nvSpPr>
            <p:cNvPr id="15" name="Rectangle 48"/>
            <p:cNvSpPr>
              <a:spLocks noChangeArrowheads="1"/>
            </p:cNvSpPr>
            <p:nvPr/>
          </p:nvSpPr>
          <p:spPr bwMode="auto">
            <a:xfrm>
              <a:off x="3953" y="2237"/>
              <a:ext cx="45" cy="46"/>
            </a:xfrm>
            <a:prstGeom prst="rect">
              <a:avLst/>
            </a:prstGeom>
            <a:solidFill>
              <a:schemeClr val="bg1"/>
            </a:solidFill>
            <a:ln w="9525">
              <a:noFill/>
              <a:miter lim="800000"/>
              <a:headEnd/>
              <a:tailEnd/>
            </a:ln>
          </p:spPr>
          <p:txBody>
            <a:bodyPr wrap="none" anchor="ctr"/>
            <a:lstStyle/>
            <a:p>
              <a:endParaRPr lang="en-US" sz="1800">
                <a:solidFill>
                  <a:schemeClr val="tx1"/>
                </a:solidFill>
                <a:latin typeface="Calibri" pitchFamily="34" charset="0"/>
              </a:endParaRPr>
            </a:p>
          </p:txBody>
        </p:sp>
        <p:sp>
          <p:nvSpPr>
            <p:cNvPr id="16" name="Oval 49"/>
            <p:cNvSpPr>
              <a:spLocks noChangeArrowheads="1"/>
            </p:cNvSpPr>
            <p:nvPr/>
          </p:nvSpPr>
          <p:spPr bwMode="auto">
            <a:xfrm>
              <a:off x="3963" y="2300"/>
              <a:ext cx="52" cy="63"/>
            </a:xfrm>
            <a:prstGeom prst="ellipse">
              <a:avLst/>
            </a:prstGeom>
            <a:solidFill>
              <a:schemeClr val="bg1"/>
            </a:solidFill>
            <a:ln w="9525">
              <a:noFill/>
              <a:round/>
              <a:headEnd/>
              <a:tailEnd/>
            </a:ln>
          </p:spPr>
          <p:txBody>
            <a:bodyPr wrap="none" anchor="ctr"/>
            <a:lstStyle/>
            <a:p>
              <a:endParaRPr lang="en-US" sz="1800">
                <a:solidFill>
                  <a:schemeClr val="tx1"/>
                </a:solidFill>
                <a:latin typeface="Calibri" pitchFamily="34" charset="0"/>
              </a:endParaRPr>
            </a:p>
          </p:txBody>
        </p:sp>
        <p:sp>
          <p:nvSpPr>
            <p:cNvPr id="17" name="Rectangle 50"/>
            <p:cNvSpPr>
              <a:spLocks noChangeArrowheads="1"/>
            </p:cNvSpPr>
            <p:nvPr/>
          </p:nvSpPr>
          <p:spPr bwMode="auto">
            <a:xfrm>
              <a:off x="3964" y="2381"/>
              <a:ext cx="20" cy="24"/>
            </a:xfrm>
            <a:prstGeom prst="rect">
              <a:avLst/>
            </a:prstGeom>
            <a:solidFill>
              <a:schemeClr val="bg1"/>
            </a:solidFill>
            <a:ln w="9525">
              <a:noFill/>
              <a:miter lim="800000"/>
              <a:headEnd/>
              <a:tailEnd/>
            </a:ln>
          </p:spPr>
          <p:txBody>
            <a:bodyPr wrap="none" anchor="ctr"/>
            <a:lstStyle/>
            <a:p>
              <a:endParaRPr lang="en-US" sz="1800">
                <a:solidFill>
                  <a:schemeClr val="tx1"/>
                </a:solidFill>
                <a:latin typeface="Calibri" pitchFamily="34" charset="0"/>
              </a:endParaRPr>
            </a:p>
          </p:txBody>
        </p:sp>
        <p:sp>
          <p:nvSpPr>
            <p:cNvPr id="18" name="Rectangle 51"/>
            <p:cNvSpPr>
              <a:spLocks noChangeArrowheads="1"/>
            </p:cNvSpPr>
            <p:nvPr/>
          </p:nvSpPr>
          <p:spPr bwMode="auto">
            <a:xfrm rot="-1080000">
              <a:off x="3890" y="2410"/>
              <a:ext cx="58" cy="24"/>
            </a:xfrm>
            <a:prstGeom prst="rect">
              <a:avLst/>
            </a:prstGeom>
            <a:solidFill>
              <a:schemeClr val="bg1"/>
            </a:solidFill>
            <a:ln w="9525">
              <a:noFill/>
              <a:miter lim="800000"/>
              <a:headEnd/>
              <a:tailEnd/>
            </a:ln>
          </p:spPr>
          <p:txBody>
            <a:bodyPr wrap="none" anchor="ctr"/>
            <a:lstStyle/>
            <a:p>
              <a:endParaRPr lang="en-US" sz="1800">
                <a:solidFill>
                  <a:schemeClr val="tx1"/>
                </a:solidFill>
                <a:latin typeface="Calibri" pitchFamily="34" charset="0"/>
              </a:endParaRPr>
            </a:p>
          </p:txBody>
        </p:sp>
        <p:pic>
          <p:nvPicPr>
            <p:cNvPr id="19" name="Picture 14"/>
            <p:cNvPicPr>
              <a:picLocks noChangeArrowheads="1"/>
            </p:cNvPicPr>
            <p:nvPr/>
          </p:nvPicPr>
          <p:blipFill>
            <a:blip r:embed="rId5"/>
            <a:srcRect t="43660"/>
            <a:stretch>
              <a:fillRect/>
            </a:stretch>
          </p:blipFill>
          <p:spPr bwMode="auto">
            <a:xfrm>
              <a:off x="3115" y="2538"/>
              <a:ext cx="477" cy="847"/>
            </a:xfrm>
            <a:prstGeom prst="rect">
              <a:avLst/>
            </a:prstGeom>
            <a:noFill/>
            <a:ln w="9525">
              <a:noFill/>
              <a:miter lim="800000"/>
              <a:headEnd/>
              <a:tailEnd/>
            </a:ln>
          </p:spPr>
        </p:pic>
        <p:sp>
          <p:nvSpPr>
            <p:cNvPr id="20" name="Line 61"/>
            <p:cNvSpPr>
              <a:spLocks noChangeShapeType="1"/>
            </p:cNvSpPr>
            <p:nvPr/>
          </p:nvSpPr>
          <p:spPr bwMode="auto">
            <a:xfrm>
              <a:off x="3092" y="3281"/>
              <a:ext cx="0" cy="52"/>
            </a:xfrm>
            <a:prstGeom prst="line">
              <a:avLst/>
            </a:prstGeom>
            <a:noFill/>
            <a:ln w="12700">
              <a:solidFill>
                <a:schemeClr val="tx1"/>
              </a:solidFill>
              <a:round/>
              <a:headEnd type="none" w="sm" len="sm"/>
              <a:tailEnd type="none" w="sm" len="sm"/>
            </a:ln>
          </p:spPr>
          <p:txBody>
            <a:bodyPr wrap="none" anchor="ctr"/>
            <a:lstStyle/>
            <a:p>
              <a:endParaRPr lang="en-US"/>
            </a:p>
          </p:txBody>
        </p:sp>
        <p:pic>
          <p:nvPicPr>
            <p:cNvPr id="21" name="Picture 66"/>
            <p:cNvPicPr>
              <a:picLocks noChangeArrowheads="1"/>
            </p:cNvPicPr>
            <p:nvPr/>
          </p:nvPicPr>
          <p:blipFill>
            <a:blip r:embed="rId6"/>
            <a:srcRect/>
            <a:stretch>
              <a:fillRect/>
            </a:stretch>
          </p:blipFill>
          <p:spPr bwMode="auto">
            <a:xfrm>
              <a:off x="3289" y="2232"/>
              <a:ext cx="690" cy="279"/>
            </a:xfrm>
            <a:prstGeom prst="rect">
              <a:avLst/>
            </a:prstGeom>
            <a:solidFill>
              <a:schemeClr val="bg1"/>
            </a:solidFill>
            <a:ln w="9525">
              <a:noFill/>
              <a:miter lim="800000"/>
              <a:headEnd/>
              <a:tailEnd/>
            </a:ln>
          </p:spPr>
        </p:pic>
        <p:sp>
          <p:nvSpPr>
            <p:cNvPr id="22" name="Rectangle 67"/>
            <p:cNvSpPr>
              <a:spLocks noChangeArrowheads="1"/>
            </p:cNvSpPr>
            <p:nvPr/>
          </p:nvSpPr>
          <p:spPr bwMode="auto">
            <a:xfrm>
              <a:off x="3668" y="2341"/>
              <a:ext cx="334" cy="173"/>
            </a:xfrm>
            <a:prstGeom prst="rect">
              <a:avLst/>
            </a:prstGeom>
            <a:noFill/>
            <a:ln w="9525">
              <a:noFill/>
              <a:miter lim="800000"/>
              <a:headEnd/>
              <a:tailEnd/>
            </a:ln>
          </p:spPr>
          <p:txBody>
            <a:bodyPr wrap="none" lIns="92075" tIns="46038" rIns="92075" bIns="46038">
              <a:spAutoFit/>
            </a:bodyPr>
            <a:lstStyle/>
            <a:p>
              <a:r>
                <a:rPr lang="en-US" sz="1200">
                  <a:solidFill>
                    <a:schemeClr val="tx1"/>
                  </a:solidFill>
                  <a:latin typeface="Times New Roman" pitchFamily="18" charset="0"/>
                </a:rPr>
                <a:t>Snow</a:t>
              </a:r>
            </a:p>
          </p:txBody>
        </p:sp>
        <p:sp>
          <p:nvSpPr>
            <p:cNvPr id="23" name="TextBox 81"/>
            <p:cNvSpPr txBox="1">
              <a:spLocks noChangeArrowheads="1"/>
            </p:cNvSpPr>
            <p:nvPr/>
          </p:nvSpPr>
          <p:spPr bwMode="auto">
            <a:xfrm>
              <a:off x="2876" y="787"/>
              <a:ext cx="545" cy="325"/>
            </a:xfrm>
            <a:prstGeom prst="rect">
              <a:avLst/>
            </a:prstGeom>
            <a:noFill/>
            <a:ln w="9525">
              <a:noFill/>
              <a:miter lim="800000"/>
              <a:headEnd/>
              <a:tailEnd/>
            </a:ln>
          </p:spPr>
          <p:txBody>
            <a:bodyPr wrap="none">
              <a:spAutoFit/>
            </a:bodyPr>
            <a:lstStyle/>
            <a:p>
              <a:r>
                <a:rPr lang="en-US" sz="1800" b="1" dirty="0">
                  <a:solidFill>
                    <a:srgbClr val="FF0000"/>
                  </a:solidFill>
                  <a:latin typeface="Calibri" pitchFamily="34" charset="0"/>
                </a:rPr>
                <a:t>Noah</a:t>
              </a:r>
            </a:p>
          </p:txBody>
        </p:sp>
        <p:pic>
          <p:nvPicPr>
            <p:cNvPr id="24" name="Picture 14"/>
            <p:cNvPicPr>
              <a:picLocks noChangeArrowheads="1"/>
            </p:cNvPicPr>
            <p:nvPr/>
          </p:nvPicPr>
          <p:blipFill>
            <a:blip r:embed="rId5"/>
            <a:srcRect t="43660"/>
            <a:stretch>
              <a:fillRect/>
            </a:stretch>
          </p:blipFill>
          <p:spPr bwMode="auto">
            <a:xfrm>
              <a:off x="4500" y="2538"/>
              <a:ext cx="477" cy="847"/>
            </a:xfrm>
            <a:prstGeom prst="rect">
              <a:avLst/>
            </a:prstGeom>
            <a:noFill/>
            <a:ln w="9525">
              <a:noFill/>
              <a:miter lim="800000"/>
              <a:headEnd/>
              <a:tailEnd/>
            </a:ln>
          </p:spPr>
        </p:pic>
        <p:pic>
          <p:nvPicPr>
            <p:cNvPr id="25" name="Picture 15"/>
            <p:cNvPicPr>
              <a:picLocks noChangeArrowheads="1"/>
            </p:cNvPicPr>
            <p:nvPr/>
          </p:nvPicPr>
          <p:blipFill>
            <a:blip r:embed="rId7">
              <a:clrChange>
                <a:clrFrom>
                  <a:srgbClr val="FFFFFF"/>
                </a:clrFrom>
                <a:clrTo>
                  <a:srgbClr val="FFFFFF">
                    <a:alpha val="0"/>
                  </a:srgbClr>
                </a:clrTo>
              </a:clrChange>
            </a:blip>
            <a:srcRect/>
            <a:stretch>
              <a:fillRect/>
            </a:stretch>
          </p:blipFill>
          <p:spPr bwMode="auto">
            <a:xfrm>
              <a:off x="4369" y="1464"/>
              <a:ext cx="737" cy="1117"/>
            </a:xfrm>
            <a:prstGeom prst="rect">
              <a:avLst/>
            </a:prstGeom>
            <a:noFill/>
            <a:ln w="9525">
              <a:noFill/>
              <a:miter lim="800000"/>
              <a:headEnd/>
              <a:tailEnd/>
            </a:ln>
          </p:spPr>
        </p:pic>
        <p:sp>
          <p:nvSpPr>
            <p:cNvPr id="26" name="Line 61"/>
            <p:cNvSpPr>
              <a:spLocks noChangeShapeType="1"/>
            </p:cNvSpPr>
            <p:nvPr/>
          </p:nvSpPr>
          <p:spPr bwMode="auto">
            <a:xfrm>
              <a:off x="4477" y="3281"/>
              <a:ext cx="0" cy="52"/>
            </a:xfrm>
            <a:prstGeom prst="line">
              <a:avLst/>
            </a:prstGeom>
            <a:noFill/>
            <a:ln w="12700">
              <a:solidFill>
                <a:schemeClr val="tx1"/>
              </a:solidFill>
              <a:round/>
              <a:headEnd type="none" w="sm" len="sm"/>
              <a:tailEnd type="none" w="sm" len="sm"/>
            </a:ln>
          </p:spPr>
          <p:txBody>
            <a:bodyPr wrap="none" anchor="ctr"/>
            <a:lstStyle/>
            <a:p>
              <a:endParaRPr lang="en-US"/>
            </a:p>
          </p:txBody>
        </p:sp>
        <p:pic>
          <p:nvPicPr>
            <p:cNvPr id="27" name="Picture 66"/>
            <p:cNvPicPr>
              <a:picLocks noChangeArrowheads="1"/>
            </p:cNvPicPr>
            <p:nvPr/>
          </p:nvPicPr>
          <p:blipFill>
            <a:blip r:embed="rId6"/>
            <a:srcRect/>
            <a:stretch>
              <a:fillRect/>
            </a:stretch>
          </p:blipFill>
          <p:spPr bwMode="auto">
            <a:xfrm>
              <a:off x="4909" y="2245"/>
              <a:ext cx="690" cy="279"/>
            </a:xfrm>
            <a:prstGeom prst="rect">
              <a:avLst/>
            </a:prstGeom>
            <a:solidFill>
              <a:schemeClr val="bg1"/>
            </a:solidFill>
            <a:ln w="9525">
              <a:noFill/>
              <a:miter lim="800000"/>
              <a:headEnd/>
              <a:tailEnd/>
            </a:ln>
          </p:spPr>
        </p:pic>
        <p:sp>
          <p:nvSpPr>
            <p:cNvPr id="28" name="Rectangle 67"/>
            <p:cNvSpPr>
              <a:spLocks noChangeArrowheads="1"/>
            </p:cNvSpPr>
            <p:nvPr/>
          </p:nvSpPr>
          <p:spPr bwMode="auto">
            <a:xfrm>
              <a:off x="5053" y="2341"/>
              <a:ext cx="358" cy="173"/>
            </a:xfrm>
            <a:prstGeom prst="rect">
              <a:avLst/>
            </a:prstGeom>
            <a:noFill/>
            <a:ln w="9525">
              <a:noFill/>
              <a:miter lim="800000"/>
              <a:headEnd/>
              <a:tailEnd/>
            </a:ln>
          </p:spPr>
          <p:txBody>
            <a:bodyPr wrap="none" lIns="92075" tIns="46038" rIns="92075" bIns="46038">
              <a:spAutoFit/>
            </a:bodyPr>
            <a:lstStyle/>
            <a:p>
              <a:r>
                <a:rPr lang="en-US" sz="1200">
                  <a:solidFill>
                    <a:schemeClr val="tx1"/>
                  </a:solidFill>
                  <a:latin typeface="Times New Roman" pitchFamily="18" charset="0"/>
                </a:rPr>
                <a:t>Snow </a:t>
              </a:r>
            </a:p>
          </p:txBody>
        </p:sp>
        <p:sp>
          <p:nvSpPr>
            <p:cNvPr id="29" name="TextBox 91"/>
            <p:cNvSpPr txBox="1">
              <a:spLocks noChangeArrowheads="1"/>
            </p:cNvSpPr>
            <p:nvPr/>
          </p:nvSpPr>
          <p:spPr bwMode="auto">
            <a:xfrm>
              <a:off x="3857" y="787"/>
              <a:ext cx="854" cy="325"/>
            </a:xfrm>
            <a:prstGeom prst="rect">
              <a:avLst/>
            </a:prstGeom>
            <a:noFill/>
            <a:ln w="9525">
              <a:noFill/>
              <a:miter lim="800000"/>
              <a:headEnd/>
              <a:tailEnd/>
            </a:ln>
          </p:spPr>
          <p:txBody>
            <a:bodyPr wrap="none">
              <a:spAutoFit/>
            </a:bodyPr>
            <a:lstStyle/>
            <a:p>
              <a:r>
                <a:rPr lang="en-US" sz="1800" b="1" dirty="0">
                  <a:solidFill>
                    <a:srgbClr val="FF0000"/>
                  </a:solidFill>
                  <a:latin typeface="Calibri" pitchFamily="34" charset="0"/>
                </a:rPr>
                <a:t>Noah-MP</a:t>
              </a:r>
            </a:p>
          </p:txBody>
        </p:sp>
        <p:sp>
          <p:nvSpPr>
            <p:cNvPr id="30" name="TextBox 92"/>
            <p:cNvSpPr txBox="1">
              <a:spLocks noChangeArrowheads="1"/>
            </p:cNvSpPr>
            <p:nvPr/>
          </p:nvSpPr>
          <p:spPr bwMode="auto">
            <a:xfrm>
              <a:off x="4978" y="1489"/>
              <a:ext cx="323" cy="231"/>
            </a:xfrm>
            <a:prstGeom prst="rect">
              <a:avLst/>
            </a:prstGeom>
            <a:noFill/>
            <a:ln w="9525">
              <a:noFill/>
              <a:miter lim="800000"/>
              <a:headEnd/>
              <a:tailEnd/>
            </a:ln>
          </p:spPr>
          <p:txBody>
            <a:bodyPr wrap="none">
              <a:spAutoFit/>
            </a:bodyPr>
            <a:lstStyle/>
            <a:p>
              <a:r>
                <a:rPr lang="en-US" sz="1800" dirty="0" err="1">
                  <a:solidFill>
                    <a:schemeClr val="tx1"/>
                  </a:solidFill>
                  <a:latin typeface="Calibri" pitchFamily="34" charset="0"/>
                </a:rPr>
                <a:t>T</a:t>
              </a:r>
              <a:r>
                <a:rPr lang="en-US" sz="1800" baseline="-25000" dirty="0" err="1">
                  <a:solidFill>
                    <a:schemeClr val="tx1"/>
                  </a:solidFill>
                  <a:latin typeface="Calibri" pitchFamily="34" charset="0"/>
                </a:rPr>
                <a:t>can</a:t>
              </a:r>
              <a:endParaRPr lang="en-US" sz="1800" dirty="0">
                <a:solidFill>
                  <a:schemeClr val="tx1"/>
                </a:solidFill>
                <a:latin typeface="Calibri" pitchFamily="34" charset="0"/>
              </a:endParaRPr>
            </a:p>
          </p:txBody>
        </p:sp>
        <p:sp>
          <p:nvSpPr>
            <p:cNvPr id="31" name="TextBox 93"/>
            <p:cNvSpPr txBox="1">
              <a:spLocks noChangeArrowheads="1"/>
            </p:cNvSpPr>
            <p:nvPr/>
          </p:nvSpPr>
          <p:spPr bwMode="auto">
            <a:xfrm>
              <a:off x="5125" y="2005"/>
              <a:ext cx="670" cy="239"/>
            </a:xfrm>
            <a:prstGeom prst="rect">
              <a:avLst/>
            </a:prstGeom>
            <a:noFill/>
            <a:ln w="9525">
              <a:noFill/>
              <a:miter lim="800000"/>
              <a:headEnd/>
              <a:tailEnd/>
            </a:ln>
          </p:spPr>
          <p:txBody>
            <a:bodyPr wrap="none">
              <a:spAutoFit/>
            </a:bodyPr>
            <a:lstStyle/>
            <a:p>
              <a:r>
                <a:rPr lang="en-US" dirty="0" err="1">
                  <a:solidFill>
                    <a:schemeClr val="tx1"/>
                  </a:solidFill>
                  <a:latin typeface="Calibri" pitchFamily="34" charset="0"/>
                </a:rPr>
                <a:t>T</a:t>
              </a:r>
              <a:r>
                <a:rPr lang="en-US" baseline="-25000" dirty="0" err="1">
                  <a:solidFill>
                    <a:schemeClr val="tx1"/>
                  </a:solidFill>
                  <a:latin typeface="Calibri" pitchFamily="34" charset="0"/>
                </a:rPr>
                <a:t>snow</a:t>
              </a:r>
              <a:r>
                <a:rPr lang="en-US" dirty="0">
                  <a:solidFill>
                    <a:schemeClr val="tx1"/>
                  </a:solidFill>
                  <a:latin typeface="Calibri" pitchFamily="34" charset="0"/>
                </a:rPr>
                <a:t>(z)</a:t>
              </a:r>
            </a:p>
          </p:txBody>
        </p:sp>
        <p:sp>
          <p:nvSpPr>
            <p:cNvPr id="32" name="TextBox 94"/>
            <p:cNvSpPr txBox="1">
              <a:spLocks noChangeArrowheads="1"/>
            </p:cNvSpPr>
            <p:nvPr/>
          </p:nvSpPr>
          <p:spPr bwMode="auto">
            <a:xfrm>
              <a:off x="4287" y="2192"/>
              <a:ext cx="277" cy="231"/>
            </a:xfrm>
            <a:prstGeom prst="rect">
              <a:avLst/>
            </a:prstGeom>
            <a:noFill/>
            <a:ln w="9525">
              <a:noFill/>
              <a:miter lim="800000"/>
              <a:headEnd/>
              <a:tailEnd/>
            </a:ln>
          </p:spPr>
          <p:txBody>
            <a:bodyPr wrap="none">
              <a:spAutoFit/>
            </a:bodyPr>
            <a:lstStyle/>
            <a:p>
              <a:r>
                <a:rPr lang="en-US" sz="1800" dirty="0">
                  <a:solidFill>
                    <a:schemeClr val="tx1"/>
                  </a:solidFill>
                  <a:latin typeface="Calibri" pitchFamily="34" charset="0"/>
                </a:rPr>
                <a:t>T</a:t>
              </a:r>
              <a:r>
                <a:rPr lang="en-US" sz="1800" baseline="-25000" dirty="0">
                  <a:solidFill>
                    <a:schemeClr val="tx1"/>
                  </a:solidFill>
                  <a:latin typeface="Calibri" pitchFamily="34" charset="0"/>
                </a:rPr>
                <a:t>bc</a:t>
              </a:r>
              <a:endParaRPr lang="en-US" sz="1800" dirty="0">
                <a:solidFill>
                  <a:schemeClr val="tx1"/>
                </a:solidFill>
                <a:latin typeface="Calibri" pitchFamily="34" charset="0"/>
              </a:endParaRPr>
            </a:p>
          </p:txBody>
        </p:sp>
        <p:sp>
          <p:nvSpPr>
            <p:cNvPr id="33" name="TextBox 95"/>
            <p:cNvSpPr txBox="1">
              <a:spLocks noChangeArrowheads="1"/>
            </p:cNvSpPr>
            <p:nvPr/>
          </p:nvSpPr>
          <p:spPr bwMode="auto">
            <a:xfrm>
              <a:off x="4554" y="2280"/>
              <a:ext cx="231" cy="231"/>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rPr>
                <a:t>T</a:t>
              </a:r>
              <a:r>
                <a:rPr lang="en-US" sz="1800" baseline="-25000">
                  <a:solidFill>
                    <a:schemeClr val="tx1"/>
                  </a:solidFill>
                  <a:latin typeface="Calibri" pitchFamily="34" charset="0"/>
                </a:rPr>
                <a:t>g</a:t>
              </a:r>
              <a:endParaRPr lang="en-US" sz="1800">
                <a:solidFill>
                  <a:schemeClr val="tx1"/>
                </a:solidFill>
                <a:latin typeface="Calibri" pitchFamily="34" charset="0"/>
              </a:endParaRPr>
            </a:p>
          </p:txBody>
        </p:sp>
        <p:pic>
          <p:nvPicPr>
            <p:cNvPr id="34" name="Picture 15"/>
            <p:cNvPicPr>
              <a:picLocks noChangeArrowheads="1"/>
            </p:cNvPicPr>
            <p:nvPr/>
          </p:nvPicPr>
          <p:blipFill>
            <a:blip r:embed="rId8">
              <a:clrChange>
                <a:clrFrom>
                  <a:srgbClr val="FFFFFF"/>
                </a:clrFrom>
                <a:clrTo>
                  <a:srgbClr val="FFFFFF">
                    <a:alpha val="0"/>
                  </a:srgbClr>
                </a:clrTo>
              </a:clrChange>
            </a:blip>
            <a:srcRect/>
            <a:stretch>
              <a:fillRect/>
            </a:stretch>
          </p:blipFill>
          <p:spPr bwMode="auto">
            <a:xfrm>
              <a:off x="2984" y="2136"/>
              <a:ext cx="737" cy="445"/>
            </a:xfrm>
            <a:prstGeom prst="rect">
              <a:avLst/>
            </a:prstGeom>
            <a:noFill/>
            <a:ln w="9525">
              <a:noFill/>
              <a:miter lim="800000"/>
              <a:headEnd/>
              <a:tailEnd/>
            </a:ln>
          </p:spPr>
        </p:pic>
        <p:sp>
          <p:nvSpPr>
            <p:cNvPr id="35" name="Rectangle 96"/>
            <p:cNvSpPr>
              <a:spLocks noChangeArrowheads="1"/>
            </p:cNvSpPr>
            <p:nvPr/>
          </p:nvSpPr>
          <p:spPr bwMode="auto">
            <a:xfrm>
              <a:off x="3253" y="1896"/>
              <a:ext cx="340" cy="231"/>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rPr>
                <a:t>T</a:t>
              </a:r>
              <a:r>
                <a:rPr lang="en-US" sz="1800" baseline="-25000">
                  <a:solidFill>
                    <a:schemeClr val="tx1"/>
                  </a:solidFill>
                  <a:latin typeface="Calibri" pitchFamily="34" charset="0"/>
                </a:rPr>
                <a:t>skin</a:t>
              </a:r>
              <a:endParaRPr lang="en-US" sz="1800">
                <a:solidFill>
                  <a:schemeClr val="tx1"/>
                </a:solidFill>
                <a:latin typeface="Calibri" pitchFamily="34" charset="0"/>
              </a:endParaRPr>
            </a:p>
          </p:txBody>
        </p:sp>
        <p:sp>
          <p:nvSpPr>
            <p:cNvPr id="36" name="TextBox 97"/>
            <p:cNvSpPr txBox="1">
              <a:spLocks noChangeArrowheads="1"/>
            </p:cNvSpPr>
            <p:nvPr/>
          </p:nvSpPr>
          <p:spPr bwMode="auto">
            <a:xfrm>
              <a:off x="2728" y="1080"/>
              <a:ext cx="1052" cy="569"/>
            </a:xfrm>
            <a:prstGeom prst="rect">
              <a:avLst/>
            </a:prstGeom>
            <a:noFill/>
            <a:ln w="9525">
              <a:noFill/>
              <a:miter lim="800000"/>
              <a:headEnd/>
              <a:tailEnd/>
            </a:ln>
          </p:spPr>
          <p:txBody>
            <a:bodyPr wrap="square">
              <a:spAutoFit/>
            </a:bodyPr>
            <a:lstStyle/>
            <a:p>
              <a:r>
                <a:rPr lang="en-US" sz="1300" b="1" dirty="0">
                  <a:solidFill>
                    <a:schemeClr val="tx1"/>
                  </a:solidFill>
                  <a:latin typeface="Calibri" pitchFamily="34" charset="0"/>
                </a:rPr>
                <a:t>Single </a:t>
              </a:r>
            </a:p>
            <a:p>
              <a:r>
                <a:rPr lang="en-US" sz="1300" b="1" dirty="0">
                  <a:solidFill>
                    <a:schemeClr val="tx1"/>
                  </a:solidFill>
                  <a:latin typeface="Calibri" pitchFamily="34" charset="0"/>
                </a:rPr>
                <a:t>surface temperature</a:t>
              </a:r>
            </a:p>
          </p:txBody>
        </p:sp>
        <p:sp>
          <p:nvSpPr>
            <p:cNvPr id="37" name="TextBox 98"/>
            <p:cNvSpPr txBox="1">
              <a:spLocks noChangeArrowheads="1"/>
            </p:cNvSpPr>
            <p:nvPr/>
          </p:nvSpPr>
          <p:spPr bwMode="auto">
            <a:xfrm>
              <a:off x="3588" y="1079"/>
              <a:ext cx="1140" cy="961"/>
            </a:xfrm>
            <a:prstGeom prst="rect">
              <a:avLst/>
            </a:prstGeom>
            <a:noFill/>
            <a:ln w="9525">
              <a:noFill/>
              <a:miter lim="800000"/>
              <a:headEnd/>
              <a:tailEnd/>
            </a:ln>
          </p:spPr>
          <p:txBody>
            <a:bodyPr>
              <a:spAutoFit/>
            </a:bodyPr>
            <a:lstStyle/>
            <a:p>
              <a:r>
                <a:rPr lang="en-US" sz="1400" b="1" dirty="0">
                  <a:solidFill>
                    <a:schemeClr val="tx1"/>
                  </a:solidFill>
                  <a:latin typeface="Calibri" pitchFamily="34" charset="0"/>
                </a:rPr>
                <a:t>Multiple surface temperatures and distinct canopy</a:t>
              </a:r>
            </a:p>
          </p:txBody>
        </p:sp>
        <p:cxnSp>
          <p:nvCxnSpPr>
            <p:cNvPr id="38" name="Straight Connector 37"/>
            <p:cNvCxnSpPr/>
            <p:nvPr/>
          </p:nvCxnSpPr>
          <p:spPr>
            <a:xfrm>
              <a:off x="3595" y="1164"/>
              <a:ext cx="24" cy="25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305" y="1152"/>
              <a:ext cx="18" cy="2544"/>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sp>
        <p:nvSpPr>
          <p:cNvPr id="40" name="TextBox 39"/>
          <p:cNvSpPr txBox="1"/>
          <p:nvPr/>
        </p:nvSpPr>
        <p:spPr>
          <a:xfrm>
            <a:off x="1760113" y="4334499"/>
            <a:ext cx="1114601" cy="307777"/>
          </a:xfrm>
          <a:prstGeom prst="rect">
            <a:avLst/>
          </a:prstGeom>
          <a:noFill/>
        </p:spPr>
        <p:txBody>
          <a:bodyPr wrap="none" rtlCol="0">
            <a:spAutoFit/>
          </a:bodyPr>
          <a:lstStyle/>
          <a:p>
            <a:r>
              <a:rPr lang="en-US" sz="1400" dirty="0"/>
              <a:t>3-layer snow</a:t>
            </a:r>
          </a:p>
        </p:txBody>
      </p:sp>
      <p:pic>
        <p:nvPicPr>
          <p:cNvPr id="41" name="Picture 2" descr="https://www.emc.ncep.noaa.gov/gmb/wx24fy/NGGPS/gfsv16bm/allmodel/daily/bias/biasdieoff_T_P850_G2NHX.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4487" y="1310001"/>
            <a:ext cx="3893801" cy="3178385"/>
          </a:xfrm>
          <a:prstGeom prst="rect">
            <a:avLst/>
          </a:prstGeom>
          <a:noFill/>
          <a:extLst>
            <a:ext uri="{909E8E84-426E-40dd-AFC4-6F175D3DCCD1}">
              <a14:hiddenFill xmlns:a14="http://schemas.microsoft.com/office/drawing/2010/main">
                <a:solidFill>
                  <a:srgbClr val="FFFFFF"/>
                </a:solidFill>
              </a14:hiddenFill>
            </a:ext>
          </a:extLst>
        </p:spPr>
      </p:pic>
      <p:sp>
        <p:nvSpPr>
          <p:cNvPr id="42" name="Google Shape;513;p70"/>
          <p:cNvSpPr txBox="1">
            <a:spLocks noChangeArrowheads="1"/>
          </p:cNvSpPr>
          <p:nvPr/>
        </p:nvSpPr>
        <p:spPr bwMode="auto">
          <a:xfrm>
            <a:off x="3863395" y="699363"/>
            <a:ext cx="3806748" cy="496988"/>
          </a:xfrm>
          <a:prstGeom prst="rect">
            <a:avLst/>
          </a:prstGeom>
          <a:noFill/>
          <a:ln w="9525">
            <a:noFill/>
            <a:miter lim="800000"/>
            <a:headEnd type="none" w="sm" len="sm"/>
            <a:tailEnd type="none" w="sm" len="sm"/>
          </a:ln>
        </p:spPr>
        <p:txBody>
          <a:bodyPr lIns="91425" tIns="45700" rIns="91425" bIns="45700" anchor="ctr"/>
          <a:lstStyle/>
          <a:p>
            <a:pPr algn="ctr">
              <a:buClr>
                <a:srgbClr val="000000"/>
              </a:buClr>
              <a:buSzPts val="2800"/>
              <a:buFont typeface="Arial" charset="0"/>
              <a:buNone/>
            </a:pPr>
            <a:r>
              <a:rPr lang="en-US" sz="1600" b="1" dirty="0">
                <a:solidFill>
                  <a:srgbClr val="FF0000"/>
                </a:solidFill>
              </a:rPr>
              <a:t>Reduced temperature bias in the lower troposphere</a:t>
            </a:r>
          </a:p>
        </p:txBody>
      </p:sp>
      <p:sp>
        <p:nvSpPr>
          <p:cNvPr id="43" name="Text Box 8"/>
          <p:cNvSpPr txBox="1">
            <a:spLocks noChangeArrowheads="1"/>
          </p:cNvSpPr>
          <p:nvPr/>
        </p:nvSpPr>
        <p:spPr bwMode="auto">
          <a:xfrm>
            <a:off x="6280028" y="2071756"/>
            <a:ext cx="960519" cy="307777"/>
          </a:xfrm>
          <a:prstGeom prst="rect">
            <a:avLst/>
          </a:prstGeom>
          <a:noFill/>
          <a:ln w="9525">
            <a:noFill/>
            <a:miter lim="800000"/>
            <a:headEnd/>
            <a:tailEnd/>
          </a:ln>
          <a:effectLst/>
        </p:spPr>
        <p:txBody>
          <a:bodyPr wrap="none">
            <a:spAutoFit/>
          </a:bodyPr>
          <a:lstStyle/>
          <a:p>
            <a:r>
              <a:rPr lang="en-US" b="1" dirty="0"/>
              <a:t>Noah-MP</a:t>
            </a:r>
          </a:p>
        </p:txBody>
      </p:sp>
      <p:sp>
        <p:nvSpPr>
          <p:cNvPr id="44" name="Text Box 9"/>
          <p:cNvSpPr txBox="1">
            <a:spLocks noChangeArrowheads="1"/>
          </p:cNvSpPr>
          <p:nvPr/>
        </p:nvSpPr>
        <p:spPr bwMode="auto">
          <a:xfrm>
            <a:off x="5338673" y="2619883"/>
            <a:ext cx="1059906" cy="307777"/>
          </a:xfrm>
          <a:prstGeom prst="rect">
            <a:avLst/>
          </a:prstGeom>
          <a:noFill/>
          <a:ln w="9525">
            <a:noFill/>
            <a:miter lim="800000"/>
            <a:headEnd/>
            <a:tailEnd/>
          </a:ln>
          <a:effectLst/>
        </p:spPr>
        <p:txBody>
          <a:bodyPr wrap="none">
            <a:spAutoFit/>
          </a:bodyPr>
          <a:lstStyle/>
          <a:p>
            <a:r>
              <a:rPr lang="en-US" b="1" dirty="0"/>
              <a:t>Noah LSM</a:t>
            </a:r>
          </a:p>
        </p:txBody>
      </p:sp>
      <p:sp>
        <p:nvSpPr>
          <p:cNvPr id="51" name="Text Box 10"/>
          <p:cNvSpPr txBox="1">
            <a:spLocks noChangeArrowheads="1"/>
          </p:cNvSpPr>
          <p:nvPr/>
        </p:nvSpPr>
        <p:spPr bwMode="auto">
          <a:xfrm>
            <a:off x="7670143" y="1147773"/>
            <a:ext cx="1416333" cy="3416320"/>
          </a:xfrm>
          <a:prstGeom prst="rect">
            <a:avLst/>
          </a:prstGeom>
          <a:noFill/>
          <a:ln w="9525">
            <a:noFill/>
            <a:miter lim="800000"/>
            <a:headEnd/>
            <a:tailEnd/>
          </a:ln>
          <a:effectLst/>
        </p:spPr>
        <p:txBody>
          <a:bodyPr wrap="square">
            <a:spAutoFit/>
          </a:bodyPr>
          <a:lstStyle/>
          <a:p>
            <a:r>
              <a:rPr lang="en-US" sz="1200" b="1" dirty="0"/>
              <a:t>C768L127 GFS forecasts initialized with IFS ICs, every 10 days for the period from Jan 5 through Dec 31, 2017.</a:t>
            </a:r>
          </a:p>
          <a:p>
            <a:endParaRPr lang="en-US" sz="1200" b="1" dirty="0"/>
          </a:p>
          <a:p>
            <a:endParaRPr lang="en-US" sz="1200" b="1" dirty="0"/>
          </a:p>
          <a:p>
            <a:r>
              <a:rPr lang="en-US" sz="1200" b="1" dirty="0"/>
              <a:t>Temperature biases on 850 </a:t>
            </a:r>
            <a:r>
              <a:rPr lang="en-US" sz="1200" b="1" dirty="0" err="1"/>
              <a:t>hPa</a:t>
            </a:r>
            <a:r>
              <a:rPr lang="en-US" sz="1200" b="1" dirty="0"/>
              <a:t>  in the Northern Hemisphere (20N-80N), verified against IFS analyses </a:t>
            </a:r>
          </a:p>
        </p:txBody>
      </p:sp>
      <p:sp>
        <p:nvSpPr>
          <p:cNvPr id="46" name="Slide Number Placeholder 3"/>
          <p:cNvSpPr txBox="1">
            <a:spLocks/>
          </p:cNvSpPr>
          <p:nvPr/>
        </p:nvSpPr>
        <p:spPr>
          <a:xfrm>
            <a:off x="6553200" y="4767263"/>
            <a:ext cx="21336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a:solidFill>
                  <a:schemeClr val="tx1">
                    <a:tint val="75000"/>
                  </a:schemeClr>
                </a:solidFill>
              </a:rPr>
              <a:t>9</a:t>
            </a:r>
          </a:p>
        </p:txBody>
      </p:sp>
    </p:spTree>
    <p:extLst>
      <p:ext uri="{BB962C8B-B14F-4D97-AF65-F5344CB8AC3E}">
        <p14:creationId xmlns:p14="http://schemas.microsoft.com/office/powerpoint/2010/main" val="1585315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linds(horizontal)">
                                      <p:cBhvr>
                                        <p:cTn id="7" dur="500"/>
                                        <p:tgtEl>
                                          <p:spTgt spid="51"/>
                                        </p:tgtEl>
                                      </p:cBhvr>
                                    </p:animEffect>
                                  </p:childTnLst>
                                </p:cTn>
                              </p:par>
                              <p:par>
                                <p:cTn id="8" presetID="3"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linds(horizontal)">
                                      <p:cBhvr>
                                        <p:cTn id="10" dur="500"/>
                                        <p:tgtEl>
                                          <p:spTgt spid="4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blinds(horizontal)">
                                      <p:cBhvr>
                                        <p:cTn id="16" dur="500"/>
                                        <p:tgtEl>
                                          <p:spTgt spid="4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linds(horizontal)">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5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49361</TotalTime>
  <Words>4478</Words>
  <Application>Microsoft Macintosh PowerPoint</Application>
  <PresentationFormat>On-screen Show (16:9)</PresentationFormat>
  <Paragraphs>895</Paragraphs>
  <Slides>69</Slides>
  <Notes>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GFSv16 Evaluation Kickoff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attempt to upgrade to NOAH MP Land-Surface Model</vt:lpstr>
      <vt:lpstr>However …… including Noah-MP brought other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GFSv16 Wave Evaluation Plan</vt:lpstr>
      <vt:lpstr>GFSv16 Wave Evaluation Plan</vt:lpstr>
      <vt:lpstr>GFSv16 Wave Evaluation Plan</vt:lpstr>
      <vt:lpstr>GFSv16 Wave Evaluation Plan</vt:lpstr>
      <vt:lpstr>PowerPoint Presentation</vt:lpstr>
      <vt:lpstr>PowerPoint Presentation</vt:lpstr>
      <vt:lpstr>PowerPoint Presentation</vt:lpstr>
      <vt:lpstr>PowerPoint Presentation</vt:lpstr>
      <vt:lpstr>      GFS V16: Major Upgrades to Forecast Model </vt:lpstr>
      <vt:lpstr>      GFS V16: One-Way Coupling to WAVE</vt:lpstr>
      <vt:lpstr>      GFS V16: Major Upgrades to Data Assimilation</vt:lpstr>
    </vt:vector>
  </TitlesOfParts>
  <Company>University at Albany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Bentley</dc:creator>
  <cp:lastModifiedBy>Alicia Bentley</cp:lastModifiedBy>
  <cp:revision>679</cp:revision>
  <dcterms:created xsi:type="dcterms:W3CDTF">2019-12-12T20:05:14Z</dcterms:created>
  <dcterms:modified xsi:type="dcterms:W3CDTF">2020-07-16T17:22:29Z</dcterms:modified>
</cp:coreProperties>
</file>