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9"/>
  </p:notesMasterIdLst>
  <p:handoutMasterIdLst>
    <p:handoutMasterId r:id="rId90"/>
  </p:handoutMasterIdLst>
  <p:sldIdLst>
    <p:sldId id="452" r:id="rId2"/>
    <p:sldId id="740" r:id="rId3"/>
    <p:sldId id="739" r:id="rId4"/>
    <p:sldId id="551" r:id="rId5"/>
    <p:sldId id="556" r:id="rId6"/>
    <p:sldId id="749" r:id="rId7"/>
    <p:sldId id="552" r:id="rId8"/>
    <p:sldId id="557" r:id="rId9"/>
    <p:sldId id="688" r:id="rId10"/>
    <p:sldId id="560" r:id="rId11"/>
    <p:sldId id="562" r:id="rId12"/>
    <p:sldId id="584" r:id="rId13"/>
    <p:sldId id="744" r:id="rId14"/>
    <p:sldId id="747" r:id="rId15"/>
    <p:sldId id="746" r:id="rId16"/>
    <p:sldId id="741" r:id="rId17"/>
    <p:sldId id="742" r:id="rId18"/>
    <p:sldId id="743" r:id="rId19"/>
    <p:sldId id="689" r:id="rId20"/>
    <p:sldId id="586" r:id="rId21"/>
    <p:sldId id="589" r:id="rId22"/>
    <p:sldId id="588" r:id="rId23"/>
    <p:sldId id="690" r:id="rId24"/>
    <p:sldId id="558" r:id="rId25"/>
    <p:sldId id="594" r:id="rId26"/>
    <p:sldId id="602" r:id="rId27"/>
    <p:sldId id="610" r:id="rId28"/>
    <p:sldId id="604" r:id="rId29"/>
    <p:sldId id="687" r:id="rId30"/>
    <p:sldId id="691" r:id="rId31"/>
    <p:sldId id="615" r:id="rId32"/>
    <p:sldId id="621" r:id="rId33"/>
    <p:sldId id="624" r:id="rId34"/>
    <p:sldId id="745" r:id="rId35"/>
    <p:sldId id="692" r:id="rId36"/>
    <p:sldId id="748" r:id="rId37"/>
    <p:sldId id="653" r:id="rId38"/>
    <p:sldId id="658" r:id="rId39"/>
    <p:sldId id="660" r:id="rId40"/>
    <p:sldId id="665" r:id="rId41"/>
    <p:sldId id="693" r:id="rId42"/>
    <p:sldId id="592" r:id="rId43"/>
    <p:sldId id="670" r:id="rId44"/>
    <p:sldId id="673" r:id="rId45"/>
    <p:sldId id="694" r:id="rId46"/>
    <p:sldId id="680" r:id="rId47"/>
    <p:sldId id="696" r:id="rId48"/>
    <p:sldId id="697" r:id="rId49"/>
    <p:sldId id="521" r:id="rId50"/>
    <p:sldId id="700" r:id="rId51"/>
    <p:sldId id="701" r:id="rId52"/>
    <p:sldId id="702" r:id="rId53"/>
    <p:sldId id="703" r:id="rId54"/>
    <p:sldId id="704" r:id="rId55"/>
    <p:sldId id="705" r:id="rId56"/>
    <p:sldId id="706" r:id="rId57"/>
    <p:sldId id="707" r:id="rId58"/>
    <p:sldId id="708" r:id="rId59"/>
    <p:sldId id="750" r:id="rId60"/>
    <p:sldId id="751" r:id="rId61"/>
    <p:sldId id="709" r:id="rId62"/>
    <p:sldId id="710" r:id="rId63"/>
    <p:sldId id="711" r:id="rId64"/>
    <p:sldId id="712" r:id="rId65"/>
    <p:sldId id="713" r:id="rId66"/>
    <p:sldId id="714" r:id="rId67"/>
    <p:sldId id="715" r:id="rId68"/>
    <p:sldId id="716" r:id="rId69"/>
    <p:sldId id="717" r:id="rId70"/>
    <p:sldId id="718" r:id="rId71"/>
    <p:sldId id="720" r:id="rId72"/>
    <p:sldId id="721" r:id="rId73"/>
    <p:sldId id="722" r:id="rId74"/>
    <p:sldId id="723" r:id="rId75"/>
    <p:sldId id="724" r:id="rId76"/>
    <p:sldId id="725" r:id="rId77"/>
    <p:sldId id="738" r:id="rId78"/>
    <p:sldId id="727" r:id="rId79"/>
    <p:sldId id="728" r:id="rId80"/>
    <p:sldId id="729" r:id="rId81"/>
    <p:sldId id="730" r:id="rId82"/>
    <p:sldId id="731" r:id="rId83"/>
    <p:sldId id="732" r:id="rId84"/>
    <p:sldId id="752" r:id="rId85"/>
    <p:sldId id="753" r:id="rId86"/>
    <p:sldId id="735" r:id="rId87"/>
    <p:sldId id="736" r:id="rId88"/>
  </p:sldIdLst>
  <p:sldSz cx="9144000" cy="5143500" type="screen16x9"/>
  <p:notesSz cx="6858000" cy="9144000"/>
  <p:defaultTextStyle>
    <a:defPPr>
      <a:defRPr lang="en-US"/>
    </a:defPPr>
    <a:lvl1pPr marL="0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3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9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5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6" algn="l" defTabSz="45716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F53"/>
    <a:srgbClr val="6F00BC"/>
    <a:srgbClr val="5BA4E4"/>
    <a:srgbClr val="4B87D2"/>
    <a:srgbClr val="00144D"/>
    <a:srgbClr val="1DDB08"/>
    <a:srgbClr val="267ECD"/>
    <a:srgbClr val="4E8CBE"/>
    <a:srgbClr val="226BAB"/>
    <a:srgbClr val="0D68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06" autoAdjust="0"/>
    <p:restoredTop sz="96703" autoAdjust="0"/>
  </p:normalViewPr>
  <p:slideViewPr>
    <p:cSldViewPr snapToGrid="0" snapToObjects="1">
      <p:cViewPr varScale="1">
        <p:scale>
          <a:sx n="150" d="100"/>
          <a:sy n="150" d="100"/>
        </p:scale>
        <p:origin x="656" y="1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019E6-4C59-E84F-89C7-9C27C261ED13}" type="datetimeFigureOut">
              <a:rPr lang="en-US" smtClean="0"/>
              <a:t>3/18/21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336E2-D1EB-5E46-986F-3E565F8F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341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4AB658-8BFB-C242-A576-4373D2A1173A}" type="datetimeFigureOut">
              <a:rPr lang="en-US" smtClean="0"/>
              <a:t>3/18/21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D7E86-369D-1546-8FB4-35727E989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945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CD96-458D-1B41-8F0F-22F1D688B583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78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83F2D-0D56-A048-B20E-3347C253DC25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061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B0D66-C22F-DA4D-90DF-51E42D5408BF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08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C19BA-79D0-E14E-8E01-9997D7229DD4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8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3E5AF-CAE4-1E41-8AE9-AA10C6E03661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7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DCF8D-0A78-8042-8CB0-B1D58C70683A}" type="datetime1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3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6" indent="0">
              <a:buNone/>
              <a:defRPr sz="2000" b="1"/>
            </a:lvl2pPr>
            <a:lvl3pPr marL="914333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29" indent="0">
              <a:buNone/>
              <a:defRPr sz="1600" b="1"/>
            </a:lvl6pPr>
            <a:lvl7pPr marL="2742995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6" indent="0">
              <a:buNone/>
              <a:defRPr sz="2000" b="1"/>
            </a:lvl2pPr>
            <a:lvl3pPr marL="914333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29" indent="0">
              <a:buNone/>
              <a:defRPr sz="1600" b="1"/>
            </a:lvl6pPr>
            <a:lvl7pPr marL="2742995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7F7D3-B563-9147-A762-3FAC40E9B565}" type="datetime1">
              <a:rPr lang="en-US" smtClean="0"/>
              <a:t>3/18/21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2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B9CF0-4FCC-1246-8964-A3348C230833}" type="datetime1">
              <a:rPr lang="en-US" smtClean="0"/>
              <a:t>3/18/21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56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45B9-9D8E-E247-8D4B-8030DCBF0BFC}" type="datetime1">
              <a:rPr lang="en-US" smtClean="0"/>
              <a:t>3/18/21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98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66" indent="0">
              <a:buNone/>
              <a:defRPr sz="1200"/>
            </a:lvl2pPr>
            <a:lvl3pPr marL="914333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29" indent="0">
              <a:buNone/>
              <a:defRPr sz="900"/>
            </a:lvl6pPr>
            <a:lvl7pPr marL="2742995" indent="0">
              <a:buNone/>
              <a:defRPr sz="900"/>
            </a:lvl7pPr>
            <a:lvl8pPr marL="3200160" indent="0">
              <a:buNone/>
              <a:defRPr sz="900"/>
            </a:lvl8pPr>
            <a:lvl9pPr marL="365732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FF88-0138-1E47-B4D1-A0567E035972}" type="datetime1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5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66" indent="0">
              <a:buNone/>
              <a:defRPr sz="2800"/>
            </a:lvl2pPr>
            <a:lvl3pPr marL="914333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29" indent="0">
              <a:buNone/>
              <a:defRPr sz="2000"/>
            </a:lvl6pPr>
            <a:lvl7pPr marL="2742995" indent="0">
              <a:buNone/>
              <a:defRPr sz="2000"/>
            </a:lvl7pPr>
            <a:lvl8pPr marL="3200160" indent="0">
              <a:buNone/>
              <a:defRPr sz="2000"/>
            </a:lvl8pPr>
            <a:lvl9pPr marL="365732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66" indent="0">
              <a:buNone/>
              <a:defRPr sz="1200"/>
            </a:lvl2pPr>
            <a:lvl3pPr marL="914333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29" indent="0">
              <a:buNone/>
              <a:defRPr sz="900"/>
            </a:lvl6pPr>
            <a:lvl7pPr marL="2742995" indent="0">
              <a:buNone/>
              <a:defRPr sz="900"/>
            </a:lvl7pPr>
            <a:lvl8pPr marL="3200160" indent="0">
              <a:buNone/>
              <a:defRPr sz="900"/>
            </a:lvl8pPr>
            <a:lvl9pPr marL="365732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CB92-7DD2-FD47-A92D-D6610A2660FB}" type="datetime1">
              <a:rPr lang="en-US" smtClean="0"/>
              <a:t>3/18/21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11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4" tIns="45717" rIns="91434" bIns="4571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4" tIns="45717" rIns="91434" bIns="4571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B3279-8D14-B24E-9F30-9E8842E0A684}" type="datetime1">
              <a:rPr lang="en-US" smtClean="0"/>
              <a:t>3/18/21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423BE-BAF9-5447-BAF7-CF3FF8308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1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16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5" indent="-342875" algn="l" defTabSz="45716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5" indent="-285729" algn="l" defTabSz="45716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5" indent="-228582" algn="l" defTabSz="45716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2" algn="l" defTabSz="45716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6" indent="-228582" algn="l" defTabSz="45716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1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tiff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png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2.png"/><Relationship Id="rId7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gif"/><Relationship Id="rId4" Type="http://schemas.openxmlformats.org/officeDocument/2006/relationships/image" Target="../media/image76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7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gif"/><Relationship Id="rId5" Type="http://schemas.openxmlformats.org/officeDocument/2006/relationships/image" Target="../media/image83.gif"/><Relationship Id="rId4" Type="http://schemas.openxmlformats.org/officeDocument/2006/relationships/image" Target="../media/image8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gi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2.png"/><Relationship Id="rId7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2.png"/><Relationship Id="rId7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0.png"/><Relationship Id="rId10" Type="http://schemas.openxmlformats.org/officeDocument/2006/relationships/image" Target="../media/image99.png"/><Relationship Id="rId4" Type="http://schemas.openxmlformats.org/officeDocument/2006/relationships/image" Target="../media/image89.png"/><Relationship Id="rId9" Type="http://schemas.openxmlformats.org/officeDocument/2006/relationships/image" Target="../media/image9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noFill/>
          <a:ln w="28575" cmpd="sng">
            <a:solidFill>
              <a:srgbClr val="226B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23" name="Picture 22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24" name="Oval 23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25" name="Picture 24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" y="442706"/>
            <a:ext cx="9156633" cy="477031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300" b="1" dirty="0">
                <a:solidFill>
                  <a:srgbClr val="FF0000"/>
                </a:solidFill>
                <a:latin typeface="Arial"/>
                <a:cs typeface="Arial"/>
              </a:rPr>
              <a:t>Review of the GFSv16 Upgrade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1" y="3985110"/>
            <a:ext cx="9167973" cy="1200323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Geoff Manikin, Alicia Bentley, Shannon Shields, </a:t>
            </a:r>
            <a:br>
              <a:rPr lang="en-US" b="1" dirty="0">
                <a:latin typeface="Arial"/>
                <a:cs typeface="Arial"/>
              </a:rPr>
            </a:br>
            <a:r>
              <a:rPr lang="en-US" b="1" dirty="0">
                <a:latin typeface="Arial"/>
                <a:cs typeface="Arial"/>
              </a:rPr>
              <a:t>Chris </a:t>
            </a:r>
            <a:r>
              <a:rPr lang="en-US" b="1" dirty="0" err="1">
                <a:latin typeface="Arial"/>
                <a:cs typeface="Arial"/>
              </a:rPr>
              <a:t>MacIntosh</a:t>
            </a:r>
            <a:r>
              <a:rPr lang="en-US" b="1" dirty="0">
                <a:latin typeface="Arial"/>
                <a:cs typeface="Arial"/>
              </a:rPr>
              <a:t>, Logan Dawson, Marcel Caron, Philippe </a:t>
            </a:r>
            <a:r>
              <a:rPr lang="en-US" b="1" dirty="0" err="1">
                <a:latin typeface="Arial"/>
                <a:cs typeface="Arial"/>
              </a:rPr>
              <a:t>Papin</a:t>
            </a:r>
            <a:r>
              <a:rPr lang="en-US" b="1" dirty="0">
                <a:latin typeface="Arial"/>
                <a:cs typeface="Arial"/>
              </a:rPr>
              <a:t> </a:t>
            </a:r>
            <a:endParaRPr lang="en-US" b="1" dirty="0">
              <a:solidFill>
                <a:srgbClr val="0D68B9"/>
              </a:solidFill>
              <a:latin typeface="Arial"/>
              <a:cs typeface="Arial"/>
            </a:endParaRPr>
          </a:p>
          <a:p>
            <a:pPr algn="ctr"/>
            <a:r>
              <a:rPr lang="en-US" b="1" dirty="0">
                <a:solidFill>
                  <a:srgbClr val="267ECD"/>
                </a:solidFill>
                <a:latin typeface="Arial"/>
                <a:cs typeface="Arial"/>
              </a:rPr>
              <a:t>EMC Model Evaluation Group Webinar</a:t>
            </a:r>
          </a:p>
          <a:p>
            <a:pPr algn="ctr"/>
            <a:r>
              <a:rPr lang="en-US" b="1" dirty="0">
                <a:solidFill>
                  <a:srgbClr val="267ECD"/>
                </a:solidFill>
                <a:latin typeface="Arial"/>
                <a:cs typeface="Arial"/>
              </a:rPr>
              <a:t>18 March 2021</a:t>
            </a:r>
          </a:p>
        </p:txBody>
      </p:sp>
      <p:pic>
        <p:nvPicPr>
          <p:cNvPr id="30" name="Picture 29" descr="gfs_mw_slp_ORDthxgiving_2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27" t="50927"/>
          <a:stretch/>
        </p:blipFill>
        <p:spPr>
          <a:xfrm>
            <a:off x="6060164" y="1137059"/>
            <a:ext cx="3010463" cy="2647013"/>
          </a:xfrm>
          <a:prstGeom prst="rect">
            <a:avLst/>
          </a:prstGeom>
        </p:spPr>
      </p:pic>
      <p:pic>
        <p:nvPicPr>
          <p:cNvPr id="31" name="Picture 30" descr="gfs_mw_slp_ORDthxgiving_2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27"/>
          <a:stretch/>
        </p:blipFill>
        <p:spPr>
          <a:xfrm>
            <a:off x="70033" y="1137059"/>
            <a:ext cx="5976368" cy="264701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995623" y="1241442"/>
            <a:ext cx="1034827" cy="5309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GFSv15 </a:t>
            </a:r>
            <a:r>
              <a:rPr lang="en-US" sz="1400" dirty="0">
                <a:latin typeface="Arial"/>
                <a:cs typeface="Arial"/>
              </a:rPr>
              <a:t>(F120)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11575" y="1241442"/>
            <a:ext cx="1034827" cy="5309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GFSv16</a:t>
            </a:r>
            <a:br>
              <a:rPr lang="en-US" sz="1400" b="1" dirty="0">
                <a:latin typeface="Arial"/>
                <a:cs typeface="Arial"/>
              </a:rPr>
            </a:br>
            <a:r>
              <a:rPr lang="en-US" sz="1400" dirty="0">
                <a:latin typeface="Arial"/>
                <a:cs typeface="Arial"/>
              </a:rPr>
              <a:t>(F120)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35801" y="1239837"/>
            <a:ext cx="1034827" cy="5309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GFS Analysis</a:t>
            </a:r>
            <a:endParaRPr lang="en-US" sz="1400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94917" y="2167432"/>
            <a:ext cx="555228" cy="63094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3500" b="1" dirty="0">
                <a:latin typeface="Times New Roman"/>
                <a:cs typeface="Times New Roman"/>
              </a:rPr>
              <a:t>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480571" y="2167432"/>
            <a:ext cx="555228" cy="63094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3500" b="1" dirty="0">
                <a:latin typeface="Times New Roman"/>
                <a:cs typeface="Times New Roman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2696657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500-hPa AC Scores (NH)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1" y="947789"/>
            <a:ext cx="4285094" cy="214254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96858" y="953441"/>
            <a:ext cx="2983887" cy="31162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Valid: 6/12/19</a:t>
            </a:r>
            <a:r>
              <a:rPr lang="mr-IN" sz="1400" dirty="0">
                <a:latin typeface="Arial"/>
                <a:cs typeface="Arial"/>
              </a:rPr>
              <a:t>–</a:t>
            </a:r>
            <a:r>
              <a:rPr lang="en-US" sz="1400" b="1" dirty="0">
                <a:latin typeface="Arial"/>
                <a:cs typeface="Arial"/>
              </a:rPr>
              <a:t>9/16/20 (Day 5) </a:t>
            </a:r>
            <a:endParaRPr lang="en-US" sz="14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160" y="953441"/>
            <a:ext cx="4191563" cy="419156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55221" y="3197365"/>
            <a:ext cx="4285094" cy="203132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had higher AC scores than </a:t>
            </a:r>
            <a:r>
              <a:rPr lang="en-US" b="1" dirty="0">
                <a:latin typeface="Arial"/>
                <a:cs typeface="Arial"/>
              </a:rPr>
              <a:t>GFSv15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at the majority of forecast lead times (Days 1</a:t>
            </a:r>
            <a:r>
              <a:rPr lang="mr-IN" dirty="0">
                <a:latin typeface="Arial"/>
                <a:cs typeface="Arial"/>
              </a:rPr>
              <a:t>–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8)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had statistically significantly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higher AC scores at Days 2</a:t>
            </a:r>
            <a:r>
              <a:rPr lang="mr-IN" dirty="0">
                <a:latin typeface="Arial"/>
                <a:cs typeface="Arial"/>
              </a:rPr>
              <a:t>–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6 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5049951" y="2194429"/>
            <a:ext cx="3554668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37076" y="2109461"/>
            <a:ext cx="2200479" cy="646331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 = .891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= .896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61368" y="3195525"/>
            <a:ext cx="1709874" cy="31162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400" b="1" dirty="0">
                <a:latin typeface="Arial"/>
                <a:cs typeface="Arial"/>
              </a:rPr>
              <a:t>−GFSv15</a:t>
            </a: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Oval 18"/>
          <p:cNvSpPr/>
          <p:nvPr/>
        </p:nvSpPr>
        <p:spPr>
          <a:xfrm rot="10163632">
            <a:off x="5208270" y="3506501"/>
            <a:ext cx="2041278" cy="811927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160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D6CEE93-591E-6D4C-A716-3EA3119EC5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862314"/>
              </p:ext>
            </p:extLst>
          </p:nvPr>
        </p:nvGraphicFramePr>
        <p:xfrm>
          <a:off x="50032" y="990124"/>
          <a:ext cx="9043430" cy="4153376"/>
        </p:xfrm>
        <a:graphic>
          <a:graphicData uri="http://schemas.openxmlformats.org/drawingml/2006/table">
            <a:tbl>
              <a:tblPr/>
              <a:tblGrid>
                <a:gridCol w="2542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4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6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50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GFSv15 (OPS)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GFSv16 (RETRO)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50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Fall 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2018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0.916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0.916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50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May 2019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0.880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0.897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7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Summer 2019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0.880 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0.888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6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Fall 2019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0.897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0.901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724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Winter/Spring 2020</a:t>
                      </a:r>
                    </a:p>
                  </a:txBody>
                  <a:tcPr marL="121920" marR="121920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0.909</a:t>
                      </a:r>
                    </a:p>
                  </a:txBody>
                  <a:tcPr marL="121920" marR="121920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0.913</a:t>
                      </a:r>
                    </a:p>
                  </a:txBody>
                  <a:tcPr marL="121920" marR="121920" marT="45726" marB="4572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091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August 2020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0.860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0.868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950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Full Retro Period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0.891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0.896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AC Scores (NH 500-hPa Z at Day 5)</a:t>
            </a:r>
          </a:p>
        </p:txBody>
      </p:sp>
    </p:spTree>
    <p:extLst>
      <p:ext uri="{BB962C8B-B14F-4D97-AF65-F5344CB8AC3E}">
        <p14:creationId xmlns:p14="http://schemas.microsoft.com/office/powerpoint/2010/main" val="429260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D6CEE93-591E-6D4C-A716-3EA3119EC5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346483"/>
              </p:ext>
            </p:extLst>
          </p:nvPr>
        </p:nvGraphicFramePr>
        <p:xfrm>
          <a:off x="50032" y="990122"/>
          <a:ext cx="9043430" cy="4153378"/>
        </p:xfrm>
        <a:graphic>
          <a:graphicData uri="http://schemas.openxmlformats.org/drawingml/2006/table">
            <a:tbl>
              <a:tblPr/>
              <a:tblGrid>
                <a:gridCol w="1856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1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3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11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374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GFSv16 vs. GFSv15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Mean Rating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(−3 to +3)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% GFSv16 was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as good or better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than GFSv15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% GFSv16 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was </a:t>
                      </a:r>
                      <a:r>
                        <a:rPr kumimoji="0" lang="en-US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worse</a:t>
                      </a:r>
                      <a:br>
                        <a:rPr kumimoji="0" lang="en-US" alt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than GFSv15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E8C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54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Extended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Range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0.35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78%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22%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54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Medium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144D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Range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/>
                        <a:ea typeface="MS PGothic" pitchFamily="34" charset="-128"/>
                        <a:cs typeface="Arial"/>
                      </a:endParaRP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0.59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83%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 defTabSz="912813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 defTabSz="912813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17%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5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Short</a:t>
                      </a:r>
                      <a:b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</a:b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Range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0.07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85%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MS PGothic" pitchFamily="34" charset="-128"/>
                          <a:cs typeface="Arial"/>
                        </a:rPr>
                        <a:t>15%</a:t>
                      </a:r>
                    </a:p>
                  </a:txBody>
                  <a:tcPr marL="121920" marR="121920"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NWS SOO Team Synoptic Ratings</a:t>
            </a:r>
          </a:p>
        </p:txBody>
      </p:sp>
    </p:spTree>
    <p:extLst>
      <p:ext uri="{BB962C8B-B14F-4D97-AF65-F5344CB8AC3E}">
        <p14:creationId xmlns:p14="http://schemas.microsoft.com/office/powerpoint/2010/main" val="286703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044564" y="1921378"/>
            <a:ext cx="4241420" cy="235448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typically forecasted the location of cutoff lows earlier and more consistently than GFSv15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lvl="1" indent="-285736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indication that GFSv15 progressive issue has been improved in GFSv16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" y="1050122"/>
            <a:ext cx="5294170" cy="406963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Captures Synoptic Pattern Better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150" y="1074877"/>
            <a:ext cx="3400093" cy="58477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Oklahoma Ice Storm (F228)</a:t>
            </a:r>
            <a:b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Valid: 12Z 10/27/20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0536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6497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0536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6497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2375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5044564" y="1921378"/>
            <a:ext cx="4241420" cy="235448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typically forecasted the location of cutoff lows earlier and more consistently than GFSv15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lvl="1" indent="-285736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indication that GFSv15 progressive issue has been improved in GFSv16 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" y="1050122"/>
            <a:ext cx="5294170" cy="40696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Captures Synoptic Pattern Better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0150" y="1074877"/>
            <a:ext cx="3400093" cy="58477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Oklahoma Ice Storm (F192)</a:t>
            </a:r>
            <a:b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Valid: 12Z 10/27/20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0536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6497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0536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6497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195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" y="1052505"/>
            <a:ext cx="5294170" cy="406963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044562" y="1921377"/>
            <a:ext cx="40994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forecasted the position of the cold front more correctly and consistently than GFSv15, even in the short range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Position of Frontal Boundaries</a:t>
            </a:r>
          </a:p>
        </p:txBody>
      </p:sp>
      <p:sp>
        <p:nvSpPr>
          <p:cNvPr id="2" name="Oval 1"/>
          <p:cNvSpPr/>
          <p:nvPr/>
        </p:nvSpPr>
        <p:spPr>
          <a:xfrm rot="19143773">
            <a:off x="728668" y="4009632"/>
            <a:ext cx="802679" cy="831124"/>
          </a:xfrm>
          <a:prstGeom prst="ellipse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584311" y="4545653"/>
            <a:ext cx="3050708" cy="584776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"/>
                <a:cs typeface="Arial"/>
              </a:rPr>
              <a:t>Thanks to </a:t>
            </a:r>
            <a:r>
              <a:rPr lang="en-US" sz="1600" i="1" dirty="0" err="1">
                <a:latin typeface="Arial"/>
                <a:cs typeface="Arial"/>
              </a:rPr>
              <a:t>Steverino</a:t>
            </a:r>
            <a:r>
              <a:rPr lang="en-US" sz="1600" i="1" dirty="0">
                <a:latin typeface="Arial"/>
                <a:cs typeface="Arial"/>
              </a:rPr>
              <a:t> Silberberg </a:t>
            </a:r>
            <a:br>
              <a:rPr lang="en-US" sz="1600" i="1" dirty="0">
                <a:latin typeface="Arial"/>
                <a:cs typeface="Arial"/>
              </a:rPr>
            </a:br>
            <a:r>
              <a:rPr lang="en-US" sz="1600" i="1" dirty="0">
                <a:latin typeface="Arial"/>
                <a:cs typeface="Arial"/>
              </a:rPr>
              <a:t>(AWC) </a:t>
            </a:r>
            <a:r>
              <a:rPr lang="en-US" sz="1600" i="1" dirty="0">
                <a:solidFill>
                  <a:srgbClr val="000000"/>
                </a:solidFill>
                <a:latin typeface="Arial"/>
                <a:cs typeface="Arial"/>
              </a:rPr>
              <a:t>from NWS SOO Team</a:t>
            </a:r>
            <a:endParaRPr lang="en-US" sz="1600" i="1" dirty="0">
              <a:latin typeface="Arial"/>
              <a:cs typeface="Arial"/>
            </a:endParaRPr>
          </a:p>
        </p:txBody>
      </p:sp>
      <p:sp>
        <p:nvSpPr>
          <p:cNvPr id="28" name="Oval 27"/>
          <p:cNvSpPr/>
          <p:nvPr/>
        </p:nvSpPr>
        <p:spPr>
          <a:xfrm rot="19143773">
            <a:off x="3387033" y="4009632"/>
            <a:ext cx="802679" cy="831124"/>
          </a:xfrm>
          <a:prstGeom prst="ellipse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19143773">
            <a:off x="728669" y="1932788"/>
            <a:ext cx="802679" cy="831124"/>
          </a:xfrm>
          <a:prstGeom prst="ellipse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19143773">
            <a:off x="3387033" y="1932786"/>
            <a:ext cx="802679" cy="831124"/>
          </a:xfrm>
          <a:prstGeom prst="ellipse">
            <a:avLst/>
          </a:prstGeom>
          <a:noFill/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430150" y="1074877"/>
            <a:ext cx="3400093" cy="58477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Cold Front Example (F048)</a:t>
            </a:r>
            <a:b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Valid: 12Z 09/10/20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0536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164972" y="254733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50536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64972" y="462418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RAP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0132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Post-Evaluation: 500-hPa AC Scores (NH)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21" y="947789"/>
            <a:ext cx="4285094" cy="214254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96858" y="953441"/>
            <a:ext cx="2983887" cy="31162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Valid: 10/01/20</a:t>
            </a:r>
            <a:r>
              <a:rPr lang="mr-IN" sz="1400" dirty="0">
                <a:latin typeface="Arial"/>
                <a:cs typeface="Arial"/>
              </a:rPr>
              <a:t>–</a:t>
            </a:r>
            <a:r>
              <a:rPr lang="en-US" sz="1400" b="1" dirty="0">
                <a:latin typeface="Arial"/>
                <a:cs typeface="Arial"/>
              </a:rPr>
              <a:t>3/11/21 (Day 5) </a:t>
            </a:r>
            <a:endParaRPr lang="en-US" sz="14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160" y="953441"/>
            <a:ext cx="4191563" cy="419156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55220" y="3197365"/>
            <a:ext cx="4689439" cy="175432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and </a:t>
            </a:r>
            <a:r>
              <a:rPr lang="en-US" b="1" dirty="0">
                <a:latin typeface="Arial"/>
                <a:cs typeface="Arial"/>
              </a:rPr>
              <a:t>GFSv15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have comparable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AC scores at Day 5 since the evaluation</a:t>
            </a: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and </a:t>
            </a:r>
            <a:r>
              <a:rPr lang="en-US" b="1" dirty="0">
                <a:latin typeface="Arial"/>
                <a:cs typeface="Arial"/>
              </a:rPr>
              <a:t>GFSv15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do not have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stat. significantly different AC scores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at Days 1–10 since the evaluation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5049951" y="2347715"/>
            <a:ext cx="3554668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37076" y="2109461"/>
            <a:ext cx="2200479" cy="646331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 = .914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= .915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61368" y="3195525"/>
            <a:ext cx="1709874" cy="31162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400" b="1" dirty="0">
                <a:latin typeface="Arial"/>
                <a:cs typeface="Arial"/>
              </a:rPr>
              <a:t>−GFSv15</a:t>
            </a: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3519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Winter 2020/2021: 500-hPa AC Scores (NH)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87" y="1237287"/>
            <a:ext cx="7812426" cy="390621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66162" y="953441"/>
            <a:ext cx="3611677" cy="307773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 12/28/20</a:t>
            </a:r>
            <a:r>
              <a:rPr lang="mr-IN" sz="1400" dirty="0">
                <a:latin typeface="Arial"/>
                <a:cs typeface="Arial"/>
              </a:rPr>
              <a:t>–</a:t>
            </a:r>
            <a:r>
              <a:rPr lang="en-US" sz="1400" b="1" dirty="0">
                <a:latin typeface="Arial"/>
                <a:cs typeface="Arial"/>
              </a:rPr>
              <a:t>1/27/21 (Day 5)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78991" y="3518464"/>
            <a:ext cx="220047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 = .918</a:t>
            </a:r>
          </a:p>
          <a:p>
            <a:pPr algn="ctr"/>
            <a:r>
              <a:rPr lang="en-US" b="1" dirty="0">
                <a:solidFill>
                  <a:srgbClr val="6F00BC"/>
                </a:solidFill>
                <a:latin typeface="Arial"/>
                <a:cs typeface="Arial"/>
              </a:rPr>
              <a:t>GFSv16 = .916 </a:t>
            </a:r>
          </a:p>
        </p:txBody>
      </p:sp>
    </p:spTree>
    <p:extLst>
      <p:ext uri="{BB962C8B-B14F-4D97-AF65-F5344CB8AC3E}">
        <p14:creationId xmlns:p14="http://schemas.microsoft.com/office/powerpoint/2010/main" val="2100464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Last 31 Days: 500-hPa AC Scores (NH)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87" y="1237287"/>
            <a:ext cx="7812426" cy="390621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66162" y="953441"/>
            <a:ext cx="3611677" cy="307773"/>
          </a:xfrm>
          <a:prstGeom prst="rect">
            <a:avLst/>
          </a:prstGeom>
          <a:solidFill>
            <a:srgbClr val="FBFF53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 over the last 31 Days (Day 5) 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78991" y="3518464"/>
            <a:ext cx="220047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 = .919</a:t>
            </a:r>
          </a:p>
          <a:p>
            <a:pPr algn="ctr"/>
            <a:r>
              <a:rPr lang="en-US" b="1" dirty="0">
                <a:solidFill>
                  <a:srgbClr val="6F00BC"/>
                </a:solidFill>
                <a:latin typeface="Arial"/>
                <a:cs typeface="Arial"/>
              </a:rPr>
              <a:t>GFSv16 = .925 </a:t>
            </a:r>
          </a:p>
        </p:txBody>
      </p:sp>
    </p:spTree>
    <p:extLst>
      <p:ext uri="{BB962C8B-B14F-4D97-AF65-F5344CB8AC3E}">
        <p14:creationId xmlns:p14="http://schemas.microsoft.com/office/powerpoint/2010/main" val="554991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2003778"/>
            <a:ext cx="8285481" cy="39993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8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" y="419184"/>
            <a:ext cx="9156633" cy="523237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Acknowledgements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746" y="48934"/>
            <a:ext cx="8220777" cy="353912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6" y="27617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6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2" y="38957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Google Shape;207;p40">
            <a:extLst>
              <a:ext uri="{FF2B5EF4-FFF2-40B4-BE49-F238E27FC236}">
                <a16:creationId xmlns:a16="http://schemas.microsoft.com/office/drawing/2014/main" id="{FF0B5269-43E2-9C4F-BEDF-30C8996894B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08496" y="919044"/>
            <a:ext cx="8983996" cy="4131305"/>
          </a:xfrm>
          <a:prstGeom prst="rect">
            <a:avLst/>
          </a:prstGeom>
        </p:spPr>
        <p:txBody>
          <a:bodyPr spcFirstLastPara="1" vert="horz" wrap="square" lIns="91419" tIns="91419" rIns="91419" bIns="91419" rtlCol="0" anchor="t" anchorCtr="0">
            <a:noAutofit/>
          </a:bodyPr>
          <a:lstStyle/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Project Manager: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Vijay Tallapragada</a:t>
            </a: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Project Leads: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Fanglin Yang, Russ Treadon 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Model: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Jongil Han, Jack Kain, </a:t>
            </a:r>
            <a:r>
              <a:rPr lang="en" sz="1400" dirty="0">
                <a:solidFill>
                  <a:schemeClr val="dk1"/>
                </a:solidFill>
                <a:latin typeface="Arial"/>
                <a:cs typeface="Arial"/>
              </a:rPr>
              <a:t>Weizhong Zheng,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George Gayno, Helin Wei, Ruiyu Sun, Moorthi </a:t>
            </a:r>
            <a:r>
              <a:rPr lang="en" sz="1400" dirty="0">
                <a:solidFill>
                  <a:srgbClr val="222222"/>
                </a:solidFill>
                <a:highlight>
                  <a:srgbClr val="FFFFFF"/>
                </a:highlight>
                <a:latin typeface="Arial"/>
                <a:cs typeface="Arial"/>
              </a:rPr>
              <a:t>Shrinivas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, Anning Chen, Rongqian Yang, Xingren Wu, Xiaqiong Zhou, </a:t>
            </a:r>
            <a:br>
              <a:rPr lang="en-US" sz="140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Valery Yudin, Youlong Xia, Jesse Meng, Henrique Alves, Roberto Padilla, </a:t>
            </a:r>
            <a:br>
              <a:rPr lang="en-US" sz="140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Jessica Meixner, Ali Abdolali 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Data Assimilation: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Jeff Whitaker, Catherine Thomas, Cory Martin, Wanshu Wu, Haixia Liu, </a:t>
            </a:r>
            <a:br>
              <a:rPr lang="en-US" sz="140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Kristen Bathmann, Andrew Collard, Xu Li, Yanqiu Zhu, Xiujuan Su, </a:t>
            </a:r>
            <a:br>
              <a:rPr lang="en-US" sz="140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" sz="1400" dirty="0">
                <a:solidFill>
                  <a:srgbClr val="202124"/>
                </a:solidFill>
                <a:latin typeface="Arial"/>
                <a:ea typeface="Roboto"/>
                <a:cs typeface="Arial"/>
                <a:sym typeface="Roboto"/>
              </a:rPr>
              <a:t>Shelley Melchior, Sudhir Nadiga, Steve Stegall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VPP</a:t>
            </a:r>
            <a:r>
              <a:rPr lang="en-US" sz="1400" b="1" dirty="0">
                <a:solidFill>
                  <a:srgbClr val="000000"/>
                </a:solidFill>
                <a:latin typeface="Arial"/>
                <a:cs typeface="Arial"/>
              </a:rPr>
              <a:t>P</a:t>
            </a: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G</a:t>
            </a:r>
            <a:r>
              <a:rPr lang="en-US" sz="1400" b="1" dirty="0">
                <a:solidFill>
                  <a:srgbClr val="000000"/>
                </a:solidFill>
                <a:latin typeface="Arial"/>
                <a:cs typeface="Arial"/>
              </a:rPr>
              <a:t> Branch</a:t>
            </a: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: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Hui-ya Chuang, Wen Meng, Boi Vuong, </a:t>
            </a:r>
            <a:r>
              <a:rPr lang="en" sz="1400" dirty="0">
                <a:solidFill>
                  <a:schemeClr val="dk1"/>
                </a:solidFill>
                <a:latin typeface="Arial"/>
                <a:ea typeface="Roboto"/>
                <a:cs typeface="Arial"/>
                <a:sym typeface="Roboto"/>
              </a:rPr>
              <a:t>Mallory Row,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Guang-Ping Lou, </a:t>
            </a:r>
            <a:r>
              <a:rPr lang="en" sz="1400" dirty="0" err="1">
                <a:solidFill>
                  <a:srgbClr val="000000"/>
                </a:solidFill>
                <a:latin typeface="Arial"/>
                <a:cs typeface="Arial"/>
              </a:rPr>
              <a:t>Yali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 Mao,</a:t>
            </a:r>
            <a:br>
              <a:rPr lang="en-US" sz="140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Jiayi Peng, </a:t>
            </a: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Deanna Spindler, Todd Spindler, Roberto Padilla, Geoff Manikin, </a:t>
            </a:r>
            <a:b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</a:b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Alicia Bentley, Logan Dawson, Shannon Shields, Chris Mac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I</a:t>
            </a: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ntosh, 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Marcel Caron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Infrastructure: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Jun Wang, Kate Friedman, </a:t>
            </a:r>
            <a:r>
              <a:rPr lang="en" sz="1400" dirty="0">
                <a:solidFill>
                  <a:schemeClr val="dk1"/>
                </a:solidFill>
                <a:latin typeface="Arial"/>
                <a:cs typeface="Arial"/>
              </a:rPr>
              <a:t>Mark Iredell,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Hang Lei, Eric Rogers, </a:t>
            </a:r>
            <a:r>
              <a:rPr lang="en" sz="1400" dirty="0">
                <a:solidFill>
                  <a:srgbClr val="202124"/>
                </a:solidFill>
                <a:latin typeface="Arial"/>
                <a:ea typeface="Roboto"/>
                <a:cs typeface="Arial"/>
                <a:sym typeface="Roboto"/>
              </a:rPr>
              <a:t>George Vandenberghe, James Abeles,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" sz="1400" dirty="0">
                <a:solidFill>
                  <a:srgbClr val="202124"/>
                </a:solidFill>
                <a:latin typeface="Arial"/>
                <a:ea typeface="Roboto"/>
                <a:cs typeface="Arial"/>
                <a:sym typeface="Roboto"/>
              </a:rPr>
              <a:t>Gerhard Theurich, Edward Hartnett, </a:t>
            </a:r>
            <a:r>
              <a:rPr lang="en" sz="1400" dirty="0">
                <a:solidFill>
                  <a:schemeClr val="dk1"/>
                </a:solidFill>
                <a:latin typeface="Arial"/>
                <a:cs typeface="Arial"/>
              </a:rPr>
              <a:t>Farida Adimi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  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Management: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Arun Chawla, </a:t>
            </a:r>
            <a:r>
              <a:rPr lang="en" sz="1400" dirty="0">
                <a:solidFill>
                  <a:schemeClr val="dk1"/>
                </a:solidFill>
                <a:latin typeface="Arial"/>
                <a:cs typeface="Arial"/>
              </a:rPr>
              <a:t>Jason Levit, Avichal Mehra, 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Daryl Kleist, Jian-Wen Bao 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cs typeface="Arial"/>
              </a:rPr>
              <a:t>NCO:</a:t>
            </a:r>
            <a:r>
              <a:rPr lang="en" sz="1400" dirty="0">
                <a:solidFill>
                  <a:srgbClr val="000000"/>
                </a:solidFill>
                <a:latin typeface="Arial"/>
                <a:cs typeface="Arial"/>
              </a:rPr>
              <a:t>	</a:t>
            </a: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Carissa </a:t>
            </a:r>
            <a:r>
              <a:rPr lang="en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Klemmer</a:t>
            </a: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Steven Earle, Anne </a:t>
            </a:r>
            <a:r>
              <a:rPr lang="en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Myckow</a:t>
            </a:r>
            <a:r>
              <a:rPr lang="en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Dataflow team </a:t>
            </a:r>
          </a:p>
          <a:p>
            <a:pPr marL="1714331" indent="-1657184" algn="l">
              <a:spcBef>
                <a:spcPts val="0"/>
              </a:spcBef>
            </a:pPr>
            <a:r>
              <a:rPr lang="en" sz="1400" b="1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External Collaborators:     </a:t>
            </a:r>
            <a:r>
              <a:rPr lang="en-US" sz="1400" b="1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	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GFDL, GSL, PSL, and NCAR/CGD</a:t>
            </a:r>
          </a:p>
          <a:p>
            <a:pPr marL="1714331" indent="-1657184" algn="l">
              <a:spcBef>
                <a:spcPts val="0"/>
              </a:spcBef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STI SOO Team:	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Robert Ballard, Warren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Blier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Mike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Fowle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Chris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Karstens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Mark Klein, David Levin, Bill Martin, Emily Niebuhr, Jack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Settelmaier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Steverino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 Silberberg, Ben </a:t>
            </a:r>
            <a:r>
              <a:rPr lang="en-US" sz="1400" dirty="0" err="1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Trabing</a:t>
            </a:r>
            <a:r>
              <a:rPr lang="en-US" sz="1400" dirty="0">
                <a:solidFill>
                  <a:srgbClr val="000000"/>
                </a:solidFill>
                <a:latin typeface="Arial"/>
                <a:ea typeface="Roboto"/>
                <a:cs typeface="Arial"/>
                <a:sym typeface="Roboto"/>
              </a:rPr>
              <a:t>, Brian Zachry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BCD651-42D4-3A47-93F8-D6C4EE760B36}"/>
              </a:ext>
            </a:extLst>
          </p:cNvPr>
          <p:cNvSpPr txBox="1"/>
          <p:nvPr/>
        </p:nvSpPr>
        <p:spPr>
          <a:xfrm>
            <a:off x="2505308" y="1880839"/>
            <a:ext cx="18470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07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9" y="1383875"/>
            <a:ext cx="3796257" cy="379625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502" y="1396082"/>
            <a:ext cx="3796257" cy="379625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981645" y="2744522"/>
            <a:ext cx="800661" cy="64633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850T</a:t>
            </a:r>
          </a:p>
          <a:p>
            <a:pPr algn="ctr"/>
            <a:r>
              <a:rPr lang="en-US" b="1" dirty="0">
                <a:latin typeface="Arial"/>
                <a:cs typeface="Arial"/>
              </a:rPr>
              <a:t>Bias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30384" y="2759866"/>
            <a:ext cx="938931" cy="64633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850T</a:t>
            </a:r>
          </a:p>
          <a:p>
            <a:pPr algn="ctr"/>
            <a:r>
              <a:rPr lang="en-US" b="1" dirty="0">
                <a:latin typeface="Arial"/>
                <a:cs typeface="Arial"/>
              </a:rPr>
              <a:t>RMSE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74694" y="1363083"/>
            <a:ext cx="2649789" cy="338554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NH </a:t>
            </a:r>
            <a:r>
              <a:rPr lang="mr-IN" sz="1600" b="1" dirty="0">
                <a:latin typeface="Arial"/>
                <a:cs typeface="Arial"/>
              </a:rPr>
              <a:t>–</a:t>
            </a:r>
            <a:r>
              <a:rPr lang="en-US" sz="1600" b="1" dirty="0">
                <a:latin typeface="Arial"/>
                <a:cs typeface="Arial"/>
              </a:rPr>
              <a:t> Winter/Spring 2020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49559" y="1363083"/>
            <a:ext cx="2649789" cy="338554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NH </a:t>
            </a:r>
            <a:r>
              <a:rPr lang="mr-IN" sz="1600" b="1" dirty="0">
                <a:latin typeface="Arial"/>
                <a:cs typeface="Arial"/>
              </a:rPr>
              <a:t>–</a:t>
            </a:r>
            <a:r>
              <a:rPr lang="en-US" sz="1600" b="1" dirty="0">
                <a:latin typeface="Arial"/>
                <a:cs typeface="Arial"/>
              </a:rPr>
              <a:t> Winter/Spring 2020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2039" y="1654054"/>
            <a:ext cx="1072444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49102" y="2823612"/>
            <a:ext cx="1072444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26904" y="2371248"/>
            <a:ext cx="1072444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26904" y="1736104"/>
            <a:ext cx="1072444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-352778" y="958894"/>
            <a:ext cx="9821334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GFSv15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has a known </a:t>
            </a:r>
            <a:r>
              <a:rPr lang="en-US" u="sng" dirty="0">
                <a:latin typeface="Arial"/>
                <a:cs typeface="Arial"/>
              </a:rPr>
              <a:t>low-level cold bias</a:t>
            </a:r>
            <a:r>
              <a:rPr lang="en-US" dirty="0">
                <a:latin typeface="Arial"/>
                <a:cs typeface="Arial"/>
              </a:rPr>
              <a:t> that gets worse with lead time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462527" y="4359480"/>
            <a:ext cx="2772210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600" b="1" dirty="0">
                <a:latin typeface="Arial"/>
                <a:cs typeface="Arial"/>
              </a:rPr>
              <a:t> </a:t>
            </a:r>
            <a:r>
              <a:rPr lang="en-US" sz="1600" dirty="0">
                <a:latin typeface="Arial"/>
                <a:cs typeface="Arial"/>
              </a:rPr>
              <a:t>has less of a cold bias at longer lead times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865935" y="4365457"/>
            <a:ext cx="2569866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600" b="1" dirty="0">
                <a:latin typeface="Arial"/>
                <a:cs typeface="Arial"/>
              </a:rPr>
              <a:t> </a:t>
            </a:r>
            <a:r>
              <a:rPr lang="en-US" sz="1600" dirty="0">
                <a:latin typeface="Arial"/>
                <a:cs typeface="Arial"/>
              </a:rPr>
              <a:t>has lower </a:t>
            </a:r>
            <a:br>
              <a:rPr lang="en-US" sz="1600" dirty="0">
                <a:latin typeface="Arial"/>
                <a:cs typeface="Arial"/>
              </a:rPr>
            </a:br>
            <a:r>
              <a:rPr lang="en-US" sz="1600" dirty="0">
                <a:latin typeface="Arial"/>
                <a:cs typeface="Arial"/>
              </a:rPr>
              <a:t>RMSE at and after F036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1384" y="3429182"/>
            <a:ext cx="1378175" cy="24622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GFSv16 − GFSv15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61077" y="3435228"/>
            <a:ext cx="1378175" cy="24622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GFSv16 − GFSv15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Mitigated Low-Level Cold Bias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10410" y="1528077"/>
            <a:ext cx="812242" cy="58477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00Z</a:t>
            </a:r>
          </a:p>
          <a:p>
            <a:pPr algn="ctr"/>
            <a:r>
              <a:rPr lang="en-US" sz="1600" b="1" dirty="0">
                <a:latin typeface="Arial"/>
                <a:cs typeface="Arial"/>
              </a:rPr>
              <a:t>cycles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-67967" y="3147460"/>
            <a:ext cx="936767" cy="584771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Grid-to-</a:t>
            </a:r>
            <a:br>
              <a:rPr lang="en-US" sz="1600" b="1" dirty="0">
                <a:latin typeface="Arial"/>
                <a:cs typeface="Arial"/>
              </a:rPr>
            </a:br>
            <a:r>
              <a:rPr lang="en-US" sz="1600" b="1" dirty="0" err="1">
                <a:latin typeface="Arial"/>
                <a:cs typeface="Arial"/>
              </a:rPr>
              <a:t>Obs</a:t>
            </a:r>
            <a:endParaRPr lang="en-US" sz="16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2441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6" tIns="60947" rIns="121896" bIns="60947" rtlCol="0" anchor="ctr"/>
          <a:lstStyle/>
          <a:p>
            <a:pPr algn="ctr" defTabSz="457178"/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6" tIns="60947" rIns="121896" bIns="60947" rtlCol="0">
            <a:spAutoFit/>
          </a:bodyPr>
          <a:lstStyle/>
          <a:p>
            <a:pPr algn="ctr" defTabSz="457178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6" tIns="60947" rIns="121896" bIns="60947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6" tIns="60947" rIns="121896" bIns="60947" rtlCol="0" anchor="ctr"/>
          <a:lstStyle/>
          <a:p>
            <a:pPr algn="ctr" defTabSz="457178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F1CBDFC-A6B0-4BF0-A4B6-944C077A5931}"/>
              </a:ext>
            </a:extLst>
          </p:cNvPr>
          <p:cNvGrpSpPr/>
          <p:nvPr/>
        </p:nvGrpSpPr>
        <p:grpSpPr>
          <a:xfrm>
            <a:off x="4670343" y="967179"/>
            <a:ext cx="4145844" cy="4176322"/>
            <a:chOff x="6227124" y="1289571"/>
            <a:chExt cx="5527792" cy="5568429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7124" y="1330208"/>
              <a:ext cx="5527792" cy="552779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7093184" y="1289571"/>
              <a:ext cx="4109761" cy="430887"/>
            </a:xfrm>
            <a:prstGeom prst="rect">
              <a:avLst/>
            </a:prstGeom>
            <a:solidFill>
              <a:srgbClr val="D9D9D9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178"/>
              <a:r>
                <a:rPr lang="en-US" sz="1500" b="1" dirty="0">
                  <a:solidFill>
                    <a:prstClr val="black"/>
                  </a:solidFill>
                  <a:latin typeface="Arial"/>
                  <a:cs typeface="Arial"/>
                </a:rPr>
                <a:t>Eastern US </a:t>
              </a:r>
              <a:r>
                <a:rPr lang="mr-IN" sz="1500" b="1" dirty="0">
                  <a:solidFill>
                    <a:prstClr val="black"/>
                  </a:solidFill>
                  <a:latin typeface="Arial"/>
                  <a:cs typeface="Arial"/>
                </a:rPr>
                <a:t>–</a:t>
              </a:r>
              <a:r>
                <a:rPr lang="en-US" sz="1500" b="1" dirty="0">
                  <a:solidFill>
                    <a:prstClr val="black"/>
                  </a:solidFill>
                  <a:latin typeface="Arial"/>
                  <a:cs typeface="Arial"/>
                </a:rPr>
                <a:t> Winter/Spr. 2020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87985" y="3190400"/>
              <a:ext cx="1201385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457178"/>
              <a:r>
                <a:rPr lang="en-US" sz="1500" b="1" dirty="0">
                  <a:solidFill>
                    <a:prstClr val="black"/>
                  </a:solidFill>
                  <a:latin typeface="Arial"/>
                  <a:cs typeface="Arial"/>
                </a:rPr>
                <a:t>GFSv15</a:t>
              </a:r>
            </a:p>
            <a:p>
              <a:pPr defTabSz="457178"/>
              <a:r>
                <a:rPr lang="en-US" sz="1500" b="1" dirty="0">
                  <a:solidFill>
                    <a:srgbClr val="FF0000"/>
                  </a:solidFill>
                  <a:latin typeface="Arial"/>
                  <a:cs typeface="Arial"/>
                </a:rPr>
                <a:t>GFSv16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01239" y="4240096"/>
              <a:ext cx="3796121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457178"/>
              <a:r>
                <a:rPr lang="en-US" sz="1500" b="1" dirty="0">
                  <a:solidFill>
                    <a:srgbClr val="FF0000"/>
                  </a:solidFill>
                  <a:latin typeface="Arial"/>
                  <a:cs typeface="Arial"/>
                </a:rPr>
                <a:t>GFSv16</a:t>
              </a:r>
              <a:r>
                <a:rPr lang="en-US" sz="1500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en-US" sz="1500" dirty="0">
                  <a:solidFill>
                    <a:prstClr val="black"/>
                  </a:solidFill>
                  <a:latin typeface="Arial"/>
                  <a:cs typeface="Arial"/>
                </a:rPr>
                <a:t>has less of a cold bias </a:t>
              </a:r>
              <a:br>
                <a:rPr lang="en-US" sz="1500" dirty="0">
                  <a:solidFill>
                    <a:prstClr val="black"/>
                  </a:solidFill>
                  <a:latin typeface="Arial"/>
                  <a:cs typeface="Arial"/>
                </a:rPr>
              </a:br>
              <a:r>
                <a:rPr lang="en-US" sz="1500" dirty="0">
                  <a:solidFill>
                    <a:prstClr val="black"/>
                  </a:solidFill>
                  <a:latin typeface="Arial"/>
                  <a:cs typeface="Arial"/>
                </a:rPr>
                <a:t>at longer lead times </a:t>
              </a:r>
              <a:r>
                <a:rPr lang="en-US" sz="1500" b="1" dirty="0">
                  <a:solidFill>
                    <a:prstClr val="black"/>
                  </a:solidFill>
                  <a:latin typeface="Arial"/>
                  <a:cs typeface="Arial"/>
                </a:rPr>
                <a:t> </a:t>
              </a:r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879210" y="1783924"/>
            <a:ext cx="3523459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075319" y="1625880"/>
            <a:ext cx="3523459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0" y="997658"/>
            <a:ext cx="4145844" cy="41458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98079" y="2392802"/>
            <a:ext cx="90103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457178"/>
            <a:r>
              <a:rPr lang="en-US" sz="1500" b="1" dirty="0">
                <a:solidFill>
                  <a:prstClr val="black"/>
                </a:solidFill>
                <a:latin typeface="Arial"/>
                <a:cs typeface="Arial"/>
              </a:rPr>
              <a:t>GFSv15</a:t>
            </a:r>
          </a:p>
          <a:p>
            <a:pPr defTabSz="457178"/>
            <a:r>
              <a:rPr lang="en-US" sz="15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11954" y="971341"/>
            <a:ext cx="3082321" cy="323165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78"/>
            <a:r>
              <a:rPr lang="en-US" sz="1500" b="1" dirty="0">
                <a:solidFill>
                  <a:prstClr val="black"/>
                </a:solidFill>
                <a:latin typeface="Arial"/>
                <a:cs typeface="Arial"/>
              </a:rPr>
              <a:t>Western US </a:t>
            </a:r>
            <a:r>
              <a:rPr lang="mr-IN" sz="1500" b="1"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lang="en-US" sz="1500" b="1" dirty="0">
                <a:solidFill>
                  <a:prstClr val="black"/>
                </a:solidFill>
                <a:latin typeface="Arial"/>
                <a:cs typeface="Arial"/>
              </a:rPr>
              <a:t> Winter/Spr. 2020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8654" y="3178233"/>
            <a:ext cx="3060960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defTabSz="457178"/>
            <a:r>
              <a:rPr lang="en-US" sz="15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5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500" dirty="0">
                <a:solidFill>
                  <a:prstClr val="black"/>
                </a:solidFill>
                <a:latin typeface="Arial"/>
                <a:cs typeface="Arial"/>
              </a:rPr>
              <a:t>has less of a cold bias at </a:t>
            </a:r>
            <a:br>
              <a:rPr lang="en-US" sz="1500" dirty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1500" dirty="0">
                <a:solidFill>
                  <a:prstClr val="black"/>
                </a:solidFill>
                <a:latin typeface="Arial"/>
                <a:cs typeface="Arial"/>
              </a:rPr>
              <a:t>longer lead times </a:t>
            </a:r>
            <a:r>
              <a:rPr lang="en-US" sz="1500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868800" y="1769813"/>
            <a:ext cx="3523459" cy="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Mitigated Low-Level Cold Bias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-10410" y="1528077"/>
            <a:ext cx="812242" cy="58477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00Z</a:t>
            </a:r>
          </a:p>
          <a:p>
            <a:pPr algn="ctr"/>
            <a:r>
              <a:rPr lang="en-US" sz="1600" b="1" dirty="0">
                <a:latin typeface="Arial"/>
                <a:cs typeface="Arial"/>
              </a:rPr>
              <a:t>cycles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-67967" y="3147460"/>
            <a:ext cx="936767" cy="584771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Grid-to-</a:t>
            </a:r>
            <a:br>
              <a:rPr lang="en-US" sz="1600" b="1" dirty="0">
                <a:latin typeface="Arial"/>
                <a:cs typeface="Arial"/>
              </a:rPr>
            </a:br>
            <a:r>
              <a:rPr lang="en-US" sz="1600" b="1" dirty="0" err="1">
                <a:latin typeface="Arial"/>
                <a:cs typeface="Arial"/>
              </a:rPr>
              <a:t>Obs</a:t>
            </a:r>
            <a:endParaRPr lang="en-US" sz="1600" b="1" dirty="0">
              <a:latin typeface="Arial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2E93AA-564C-49E9-A1C4-ADEF3E505C63}"/>
              </a:ext>
            </a:extLst>
          </p:cNvPr>
          <p:cNvSpPr txBox="1"/>
          <p:nvPr/>
        </p:nvSpPr>
        <p:spPr>
          <a:xfrm>
            <a:off x="2779890" y="2736466"/>
            <a:ext cx="1612370" cy="369332"/>
          </a:xfrm>
          <a:prstGeom prst="rect">
            <a:avLst/>
          </a:prstGeom>
          <a:solidFill>
            <a:srgbClr val="FBFF5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2-m T Bias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2E93AA-564C-49E9-A1C4-ADEF3E505C63}"/>
              </a:ext>
            </a:extLst>
          </p:cNvPr>
          <p:cNvSpPr txBox="1"/>
          <p:nvPr/>
        </p:nvSpPr>
        <p:spPr>
          <a:xfrm>
            <a:off x="6986409" y="2734977"/>
            <a:ext cx="1612370" cy="369332"/>
          </a:xfrm>
          <a:prstGeom prst="rect">
            <a:avLst/>
          </a:prstGeom>
          <a:solidFill>
            <a:srgbClr val="FBFF5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2-m T Bias</a:t>
            </a:r>
          </a:p>
        </p:txBody>
      </p:sp>
    </p:spTree>
    <p:extLst>
      <p:ext uri="{BB962C8B-B14F-4D97-AF65-F5344CB8AC3E}">
        <p14:creationId xmlns:p14="http://schemas.microsoft.com/office/powerpoint/2010/main" val="6659720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0" y="997656"/>
            <a:ext cx="4145844" cy="414584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43" y="997656"/>
            <a:ext cx="4145844" cy="41458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06944" y="1278023"/>
            <a:ext cx="948797" cy="58477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GFSv15</a:t>
            </a:r>
          </a:p>
          <a:p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7455" y="1278023"/>
            <a:ext cx="948797" cy="58477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GFSv15</a:t>
            </a:r>
          </a:p>
          <a:p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19889" y="967180"/>
            <a:ext cx="3082321" cy="323165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Eastern US </a:t>
            </a:r>
            <a:r>
              <a:rPr lang="mr-IN" sz="1500" b="1" dirty="0">
                <a:latin typeface="Arial"/>
                <a:cs typeface="Arial"/>
              </a:rPr>
              <a:t>–</a:t>
            </a:r>
            <a:r>
              <a:rPr lang="en-US" sz="1500" b="1" dirty="0">
                <a:latin typeface="Arial"/>
                <a:cs typeface="Arial"/>
              </a:rPr>
              <a:t> Winter/Spr. 2020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1955" y="971341"/>
            <a:ext cx="3082321" cy="323165"/>
          </a:xfrm>
          <a:prstGeom prst="rect">
            <a:avLst/>
          </a:prstGeom>
          <a:solidFill>
            <a:srgbClr val="D9D9D9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Western US </a:t>
            </a:r>
            <a:r>
              <a:rPr lang="mr-IN" sz="1500" b="1" dirty="0">
                <a:latin typeface="Arial"/>
                <a:cs typeface="Arial"/>
              </a:rPr>
              <a:t>–</a:t>
            </a:r>
            <a:r>
              <a:rPr lang="en-US" sz="1500" b="1" dirty="0">
                <a:latin typeface="Arial"/>
                <a:cs typeface="Arial"/>
              </a:rPr>
              <a:t> Winter/Spr. 2020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8655" y="3178233"/>
            <a:ext cx="3702287" cy="323165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15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5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500" dirty="0">
                <a:latin typeface="Arial"/>
                <a:cs typeface="Arial"/>
              </a:rPr>
              <a:t>has lower RMSE at longer leads </a:t>
            </a:r>
            <a:r>
              <a:rPr lang="en-US" sz="1500" b="1" dirty="0">
                <a:latin typeface="Arial"/>
                <a:cs typeface="Arial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5931" y="3180074"/>
            <a:ext cx="3702287" cy="323165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15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5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500" dirty="0">
                <a:latin typeface="Arial"/>
                <a:cs typeface="Arial"/>
              </a:rPr>
              <a:t>has lower RMSE at longer leads </a:t>
            </a:r>
            <a:r>
              <a:rPr lang="en-US" sz="1500" b="1" dirty="0">
                <a:latin typeface="Arial"/>
                <a:cs typeface="Arial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Mitigated Low-Level Cold Bias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-10410" y="1528077"/>
            <a:ext cx="812242" cy="58477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00Z</a:t>
            </a:r>
          </a:p>
          <a:p>
            <a:pPr algn="ctr"/>
            <a:r>
              <a:rPr lang="en-US" sz="1600" b="1" dirty="0">
                <a:latin typeface="Arial"/>
                <a:cs typeface="Arial"/>
              </a:rPr>
              <a:t>cycles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67967" y="3147460"/>
            <a:ext cx="936767" cy="584771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Grid-to-</a:t>
            </a:r>
            <a:br>
              <a:rPr lang="en-US" sz="1600" b="1" dirty="0">
                <a:latin typeface="Arial"/>
                <a:cs typeface="Arial"/>
              </a:rPr>
            </a:br>
            <a:r>
              <a:rPr lang="en-US" sz="1600" b="1" dirty="0" err="1">
                <a:latin typeface="Arial"/>
                <a:cs typeface="Arial"/>
              </a:rPr>
              <a:t>Obs</a:t>
            </a:r>
            <a:endParaRPr lang="en-US" sz="1600" b="1" dirty="0">
              <a:latin typeface="Arial"/>
              <a:cs typeface="Arial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2E93AA-564C-49E9-A1C4-ADEF3E505C63}"/>
              </a:ext>
            </a:extLst>
          </p:cNvPr>
          <p:cNvSpPr txBox="1"/>
          <p:nvPr/>
        </p:nvSpPr>
        <p:spPr>
          <a:xfrm>
            <a:off x="2779890" y="2736466"/>
            <a:ext cx="1612370" cy="369332"/>
          </a:xfrm>
          <a:prstGeom prst="rect">
            <a:avLst/>
          </a:prstGeom>
          <a:solidFill>
            <a:srgbClr val="FBFF5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2-m T RMSE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2E93AA-564C-49E9-A1C4-ADEF3E505C63}"/>
              </a:ext>
            </a:extLst>
          </p:cNvPr>
          <p:cNvSpPr txBox="1"/>
          <p:nvPr/>
        </p:nvSpPr>
        <p:spPr>
          <a:xfrm>
            <a:off x="6986409" y="2734977"/>
            <a:ext cx="1612370" cy="369332"/>
          </a:xfrm>
          <a:prstGeom prst="rect">
            <a:avLst/>
          </a:prstGeom>
          <a:solidFill>
            <a:srgbClr val="FBFF5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78"/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2-m T RMSE</a:t>
            </a:r>
          </a:p>
        </p:txBody>
      </p:sp>
    </p:spTree>
    <p:extLst>
      <p:ext uri="{BB962C8B-B14F-4D97-AF65-F5344CB8AC3E}">
        <p14:creationId xmlns:p14="http://schemas.microsoft.com/office/powerpoint/2010/main" val="3179106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2427108"/>
            <a:ext cx="6705037" cy="691448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459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Identifies TCs More Often &amp; Earlier</a:t>
            </a:r>
          </a:p>
        </p:txBody>
      </p:sp>
      <p:pic>
        <p:nvPicPr>
          <p:cNvPr id="2" name="Picture 1" descr="Screen Shot 2020-09-18 at 1.30.4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2" y="969305"/>
            <a:ext cx="4356122" cy="41533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44783" y="950533"/>
            <a:ext cx="4457775" cy="378564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sz="1600" b="1" dirty="0">
                <a:latin typeface="Arial"/>
                <a:cs typeface="Arial"/>
              </a:rPr>
              <a:t>Legend: </a:t>
            </a:r>
          </a:p>
          <a:p>
            <a:pPr marL="557784" lvl="1" indent="-192024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x-axis: </a:t>
            </a: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Success Ratio (1−FAR) </a:t>
            </a:r>
          </a:p>
          <a:p>
            <a:pPr marL="557784" lvl="1" indent="-192024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y-axis: </a:t>
            </a: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Probability Of Detection (POD)</a:t>
            </a:r>
          </a:p>
          <a:p>
            <a:pPr marL="557784" lvl="1" indent="-192024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dashed lines: </a:t>
            </a: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Frequency Bias</a:t>
            </a:r>
          </a:p>
          <a:p>
            <a:pPr marL="557784" lvl="1" indent="-192024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solid lines: </a:t>
            </a: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Critical Success Index (CSI)</a:t>
            </a:r>
          </a:p>
          <a:p>
            <a:pPr marL="285736" indent="-285736">
              <a:buFont typeface="Arial"/>
              <a:buChar char="•"/>
            </a:pPr>
            <a:endParaRPr lang="en-US" sz="1600" dirty="0"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All values would equal 1 in a perfectly performing model</a:t>
            </a: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On average, GFSv16 exhibits:</a:t>
            </a:r>
          </a:p>
          <a:p>
            <a:pPr marL="742902" lvl="1" indent="-285736">
              <a:buFont typeface="Arial"/>
              <a:buChar char="•"/>
            </a:pP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Larger POD and CSI (closer to 1) </a:t>
            </a:r>
          </a:p>
          <a:p>
            <a:pPr marL="742902" lvl="1" indent="-285736">
              <a:buFont typeface="Arial"/>
              <a:buChar char="•"/>
            </a:pP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Frequency Bias is closer to 1</a:t>
            </a:r>
          </a:p>
          <a:p>
            <a:pPr marL="742902" lvl="1" indent="-285736">
              <a:buFont typeface="Arial"/>
              <a:buChar char="•"/>
            </a:pPr>
            <a:r>
              <a:rPr lang="en-US" sz="1600" dirty="0">
                <a:solidFill>
                  <a:srgbClr val="0000FF"/>
                </a:solidFill>
                <a:latin typeface="Arial"/>
                <a:cs typeface="Arial"/>
              </a:rPr>
              <a:t>Smaller Success Ratio (FAR too high)</a:t>
            </a:r>
          </a:p>
          <a:p>
            <a:pPr marL="742902" lvl="1" indent="-285736">
              <a:buFont typeface="Arial"/>
              <a:buChar char="•"/>
            </a:pP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GFSv16 is more </a:t>
            </a:r>
            <a:r>
              <a:rPr lang="en-US" sz="1600" dirty="0" err="1">
                <a:solidFill>
                  <a:srgbClr val="000000"/>
                </a:solidFill>
                <a:latin typeface="Arial"/>
                <a:cs typeface="Arial"/>
              </a:rPr>
              <a:t>cyclogenetic</a:t>
            </a:r>
            <a:r>
              <a:rPr lang="en-US" sz="1600" dirty="0">
                <a:solidFill>
                  <a:srgbClr val="000000"/>
                </a:solidFill>
                <a:latin typeface="Arial"/>
                <a:cs typeface="Arial"/>
              </a:rPr>
              <a:t> than GFSv15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08211" y="4798695"/>
            <a:ext cx="3645834" cy="338550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i="1" dirty="0">
                <a:solidFill>
                  <a:srgbClr val="000000"/>
                </a:solidFill>
                <a:latin typeface="Arial"/>
                <a:cs typeface="Arial"/>
              </a:rPr>
              <a:t>Thanks to Dan </a:t>
            </a:r>
            <a:r>
              <a:rPr lang="en-US" sz="1600" i="1" dirty="0" err="1">
                <a:solidFill>
                  <a:srgbClr val="000000"/>
                </a:solidFill>
                <a:latin typeface="Arial"/>
                <a:cs typeface="Arial"/>
              </a:rPr>
              <a:t>Halperin</a:t>
            </a:r>
            <a:r>
              <a:rPr lang="en-US" sz="1600" i="1" dirty="0">
                <a:solidFill>
                  <a:srgbClr val="000000"/>
                </a:solidFill>
                <a:latin typeface="Arial"/>
                <a:cs typeface="Arial"/>
              </a:rPr>
              <a:t> (ERAU)</a:t>
            </a:r>
          </a:p>
        </p:txBody>
      </p:sp>
    </p:spTree>
    <p:extLst>
      <p:ext uri="{BB962C8B-B14F-4D97-AF65-F5344CB8AC3E}">
        <p14:creationId xmlns:p14="http://schemas.microsoft.com/office/powerpoint/2010/main" val="13210996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77" y="990120"/>
            <a:ext cx="4336930" cy="415337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37592" y="107021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23405" y="107021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10722" y="1074875"/>
            <a:ext cx="2334911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TC Michael (F216)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10/10/18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37592" y="31855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23405" y="318554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4562" y="1921377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forecasted a hurricane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making landfall along the Gulf of Mexico days earlier than GFSv15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Identifies TCs More Often &amp; Earlier</a:t>
            </a:r>
          </a:p>
        </p:txBody>
      </p:sp>
    </p:spTree>
    <p:extLst>
      <p:ext uri="{BB962C8B-B14F-4D97-AF65-F5344CB8AC3E}">
        <p14:creationId xmlns:p14="http://schemas.microsoft.com/office/powerpoint/2010/main" val="4077331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8" y="1061148"/>
            <a:ext cx="4403725" cy="32335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811" y="1061148"/>
            <a:ext cx="4342804" cy="318885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17170" y="3379005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7170" y="2543571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71836" y="3489583"/>
            <a:ext cx="1360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i="1" dirty="0">
                <a:latin typeface="Arial"/>
                <a:cs typeface="Arial"/>
              </a:rPr>
              <a:t>Images provided</a:t>
            </a:r>
            <a:br>
              <a:rPr lang="en-US" sz="1200" i="1" dirty="0">
                <a:latin typeface="Arial"/>
                <a:cs typeface="Arial"/>
              </a:rPr>
            </a:br>
            <a:r>
              <a:rPr lang="en-US" sz="1200" i="1" dirty="0">
                <a:latin typeface="Arial"/>
                <a:cs typeface="Arial"/>
              </a:rPr>
              <a:t>by </a:t>
            </a:r>
            <a:r>
              <a:rPr lang="en-US" sz="1200" i="1" dirty="0" err="1">
                <a:latin typeface="Arial"/>
                <a:cs typeface="Arial"/>
              </a:rPr>
              <a:t>Jiayi</a:t>
            </a:r>
            <a:r>
              <a:rPr lang="en-US" sz="1200" i="1" dirty="0">
                <a:latin typeface="Arial"/>
                <a:cs typeface="Arial"/>
              </a:rPr>
              <a:t> Peng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6686" y="1472264"/>
            <a:ext cx="3538369" cy="615553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700" b="1" i="1" dirty="0">
                <a:latin typeface="Arial"/>
                <a:cs typeface="Arial"/>
              </a:rPr>
              <a:t>North Atlantic Track Error (nm)</a:t>
            </a:r>
            <a:br>
              <a:rPr lang="en-US" sz="1700" b="1" i="1" dirty="0">
                <a:latin typeface="Arial"/>
                <a:cs typeface="Arial"/>
              </a:rPr>
            </a:br>
            <a:r>
              <a:rPr lang="en-US" sz="1700" b="1" i="1" dirty="0">
                <a:latin typeface="Arial"/>
                <a:cs typeface="Arial"/>
              </a:rPr>
              <a:t>for TCs ≥65 </a:t>
            </a:r>
            <a:r>
              <a:rPr lang="en-US" sz="1700" b="1" i="1" dirty="0" err="1">
                <a:latin typeface="Arial"/>
                <a:cs typeface="Arial"/>
              </a:rPr>
              <a:t>kt</a:t>
            </a:r>
            <a:r>
              <a:rPr lang="en-US" sz="1700" b="1" i="1" dirty="0">
                <a:latin typeface="Arial"/>
                <a:cs typeface="Arial"/>
              </a:rPr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38681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has lower track error than </a:t>
            </a:r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  <a:r>
              <a:rPr lang="en-US" b="1" dirty="0">
                <a:solidFill>
                  <a:srgbClr val="3ACBC8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for strong TCs (</a:t>
            </a:r>
            <a:r>
              <a:rPr lang="en-US" dirty="0">
                <a:latin typeface="Arial"/>
                <a:cs typeface="Arial"/>
              </a:rPr>
              <a:t>≥65 </a:t>
            </a:r>
            <a:r>
              <a:rPr lang="en-US" dirty="0" err="1">
                <a:latin typeface="Arial"/>
                <a:cs typeface="Arial"/>
              </a:rPr>
              <a:t>kt</a:t>
            </a:r>
            <a:r>
              <a:rPr lang="en-US" dirty="0">
                <a:latin typeface="Arial"/>
                <a:cs typeface="Arial"/>
              </a:rPr>
              <a:t>)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during most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of the medium range </a:t>
            </a:r>
            <a:r>
              <a:rPr lang="en-US" dirty="0">
                <a:latin typeface="Arial"/>
                <a:cs typeface="Arial"/>
              </a:rPr>
              <a:t>in both the North Atlantic and East Pacific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algn="ctr"/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86354" y="1472264"/>
            <a:ext cx="3550594" cy="615553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700" b="1" i="1" dirty="0">
                <a:latin typeface="Arial"/>
                <a:cs typeface="Arial"/>
              </a:rPr>
              <a:t>East Pacific Track Error (nm)</a:t>
            </a:r>
            <a:br>
              <a:rPr lang="en-US" sz="1700" b="1" i="1" dirty="0">
                <a:latin typeface="Arial"/>
                <a:cs typeface="Arial"/>
              </a:rPr>
            </a:br>
            <a:r>
              <a:rPr lang="en-US" sz="1700" b="1" i="1" dirty="0">
                <a:latin typeface="Arial"/>
                <a:cs typeface="Arial"/>
              </a:rPr>
              <a:t>for TCs ≥65 </a:t>
            </a:r>
            <a:r>
              <a:rPr lang="en-US" sz="1700" b="1" i="1" dirty="0" err="1">
                <a:latin typeface="Arial"/>
                <a:cs typeface="Arial"/>
              </a:rPr>
              <a:t>kt</a:t>
            </a:r>
            <a:r>
              <a:rPr lang="en-US" sz="1700" b="1" i="1" dirty="0">
                <a:latin typeface="Arial"/>
                <a:cs typeface="Arial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7292" y="3347891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67291" y="2547166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6316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550" b="1" dirty="0">
                <a:solidFill>
                  <a:schemeClr val="bg1"/>
                </a:solidFill>
                <a:latin typeface="Arial"/>
                <a:cs typeface="Arial"/>
              </a:rPr>
              <a:t>Strengths: Improved medium-range track error</a:t>
            </a:r>
          </a:p>
        </p:txBody>
      </p:sp>
    </p:spTree>
    <p:extLst>
      <p:ext uri="{BB962C8B-B14F-4D97-AF65-F5344CB8AC3E}">
        <p14:creationId xmlns:p14="http://schemas.microsoft.com/office/powerpoint/2010/main" val="3819900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fs_se_slp_Dorian2019_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3" y="943667"/>
            <a:ext cx="4384292" cy="419873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677989" y="101952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883452" y="1019524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722" y="1074875"/>
            <a:ext cx="2334911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TC Dorian (F132)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09/04/19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77989" y="315431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83452" y="3154318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44562" y="1921377"/>
            <a:ext cx="42414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forecasted Dorian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to track north of Puerto Rico more than 24 h earlier than GFSv15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(not shown)</a:t>
            </a:r>
          </a:p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forecasted Dorian to turn right and skim the Florida coast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36 h earlier than GFSv15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-6316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550" b="1" dirty="0">
                <a:solidFill>
                  <a:schemeClr val="bg1"/>
                </a:solidFill>
                <a:latin typeface="Arial"/>
                <a:cs typeface="Arial"/>
              </a:rPr>
              <a:t>Strengths: Improved medium-range track error</a:t>
            </a:r>
          </a:p>
        </p:txBody>
      </p:sp>
    </p:spTree>
    <p:extLst>
      <p:ext uri="{BB962C8B-B14F-4D97-AF65-F5344CB8AC3E}">
        <p14:creationId xmlns:p14="http://schemas.microsoft.com/office/powerpoint/2010/main" val="536826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TC Intensity in N Atlantic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" y="1035586"/>
            <a:ext cx="4473350" cy="32847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317" y="1035586"/>
            <a:ext cx="4473350" cy="328471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611438" y="3336703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11438" y="2677669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49254" y="2608571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49254" y="3075644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30631" y="3513103"/>
            <a:ext cx="1360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i="1" dirty="0">
                <a:latin typeface="Arial"/>
                <a:cs typeface="Arial"/>
              </a:rPr>
              <a:t>Images provided</a:t>
            </a:r>
            <a:br>
              <a:rPr lang="en-US" sz="1200" i="1" dirty="0">
                <a:latin typeface="Arial"/>
                <a:cs typeface="Arial"/>
              </a:rPr>
            </a:br>
            <a:r>
              <a:rPr lang="en-US" sz="1200" i="1" dirty="0">
                <a:latin typeface="Arial"/>
                <a:cs typeface="Arial"/>
              </a:rPr>
              <a:t>by </a:t>
            </a:r>
            <a:r>
              <a:rPr lang="en-US" sz="1200" i="1" dirty="0" err="1">
                <a:latin typeface="Arial"/>
                <a:cs typeface="Arial"/>
              </a:rPr>
              <a:t>Jiayi</a:t>
            </a:r>
            <a:r>
              <a:rPr lang="en-US" sz="1200" i="1" dirty="0">
                <a:latin typeface="Arial"/>
                <a:cs typeface="Arial"/>
              </a:rPr>
              <a:t> Peng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6686" y="1472264"/>
            <a:ext cx="386761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latin typeface="Arial"/>
                <a:cs typeface="Arial"/>
              </a:rPr>
              <a:t>North Atlantic Intensity Error (</a:t>
            </a:r>
            <a:r>
              <a:rPr lang="en-US" b="1" i="1" dirty="0" err="1">
                <a:latin typeface="Arial"/>
                <a:cs typeface="Arial"/>
              </a:rPr>
              <a:t>kt</a:t>
            </a:r>
            <a:r>
              <a:rPr lang="en-US" b="1" i="1" dirty="0">
                <a:latin typeface="Arial"/>
                <a:cs typeface="Arial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7023" y="1472264"/>
            <a:ext cx="3867617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latin typeface="Arial"/>
                <a:cs typeface="Arial"/>
              </a:rPr>
              <a:t>North Atlantic Intensity Bias (</a:t>
            </a:r>
            <a:r>
              <a:rPr lang="en-US" b="1" i="1" dirty="0" err="1">
                <a:latin typeface="Arial"/>
                <a:cs typeface="Arial"/>
              </a:rPr>
              <a:t>kt</a:t>
            </a:r>
            <a:r>
              <a:rPr lang="en-US" b="1" i="1" dirty="0">
                <a:latin typeface="Arial"/>
                <a:cs typeface="Arial"/>
              </a:rPr>
              <a:t>)</a:t>
            </a:r>
          </a:p>
        </p:txBody>
      </p:sp>
      <p:sp>
        <p:nvSpPr>
          <p:cNvPr id="21" name="Rectangle 20"/>
          <p:cNvSpPr/>
          <p:nvPr/>
        </p:nvSpPr>
        <p:spPr>
          <a:xfrm rot="16200000">
            <a:off x="4509074" y="1936509"/>
            <a:ext cx="1220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Strong</a:t>
            </a:r>
          </a:p>
        </p:txBody>
      </p:sp>
      <p:sp>
        <p:nvSpPr>
          <p:cNvPr id="27" name="Rectangle 26"/>
          <p:cNvSpPr/>
          <p:nvPr/>
        </p:nvSpPr>
        <p:spPr>
          <a:xfrm rot="16200000">
            <a:off x="4509074" y="3156514"/>
            <a:ext cx="1220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Weak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386818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has lower intensity error than </a:t>
            </a:r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at almost all lead times in the N Atlantic</a:t>
            </a:r>
          </a:p>
          <a:p>
            <a:pPr algn="ctr"/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 has less of a weak bias than </a:t>
            </a:r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  <a:r>
              <a:rPr lang="en-US" dirty="0">
                <a:latin typeface="Arial"/>
                <a:cs typeface="Arial"/>
              </a:rPr>
              <a:t> at longer lead times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34991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Positive Impact on HWRF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0" y="1023755"/>
            <a:ext cx="4564927" cy="32985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316" y="1018802"/>
            <a:ext cx="4564927" cy="330834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127782" y="1397001"/>
            <a:ext cx="13604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i="1" dirty="0">
                <a:latin typeface="Arial"/>
                <a:cs typeface="Arial"/>
              </a:rPr>
              <a:t>Images provided</a:t>
            </a:r>
            <a:br>
              <a:rPr lang="en-US" sz="1200" i="1" dirty="0">
                <a:latin typeface="Arial"/>
                <a:cs typeface="Arial"/>
              </a:rPr>
            </a:br>
            <a:r>
              <a:rPr lang="en-US" sz="1200" i="1" dirty="0">
                <a:latin typeface="Arial"/>
                <a:cs typeface="Arial"/>
              </a:rPr>
              <a:t>by Zhan Zhang</a:t>
            </a:r>
            <a:br>
              <a:rPr lang="en-US" sz="1200" i="1" dirty="0">
                <a:latin typeface="Arial"/>
                <a:cs typeface="Arial"/>
              </a:rPr>
            </a:br>
            <a:r>
              <a:rPr lang="en-US" sz="1200" i="1" dirty="0">
                <a:latin typeface="Arial"/>
                <a:cs typeface="Arial"/>
              </a:rPr>
              <a:t>and Lin Zhu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" y="438681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HWRF (w/ v16)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has improved track forecast skill relative to </a:t>
            </a:r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HWRF (OPS)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in the NATL and EPAC. Intensity is also improved in the NATL and similar in the EPAC (not shown).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89938" y="1972633"/>
            <a:ext cx="2370669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HWRF (w/ GFSv16)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01603" y="2729340"/>
            <a:ext cx="1905001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HWRF (OPS)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36304" y="2052601"/>
            <a:ext cx="2582329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HWRF (w/ GFSv16)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32635" y="2729339"/>
            <a:ext cx="1905001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HWRF (OPS)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992078" y="1453445"/>
            <a:ext cx="2656144" cy="2963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04744" y="1443567"/>
            <a:ext cx="2670256" cy="2963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 rot="16200000">
            <a:off x="49908" y="1898402"/>
            <a:ext cx="1220004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34" name="Rectangle 33"/>
          <p:cNvSpPr/>
          <p:nvPr/>
        </p:nvSpPr>
        <p:spPr>
          <a:xfrm rot="16200000">
            <a:off x="4546611" y="1898403"/>
            <a:ext cx="1220004" cy="338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9305" y="3417819"/>
            <a:ext cx="3897473" cy="49449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dirty="0">
                <a:latin typeface="Arial"/>
                <a:cs typeface="Arial"/>
              </a:rPr>
              <a:t>North Atlantic Track Forecast Skill Relative to Operational HWRF (%)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992078" y="3417819"/>
            <a:ext cx="3926144" cy="49449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dirty="0">
                <a:latin typeface="Arial"/>
                <a:cs typeface="Arial"/>
              </a:rPr>
              <a:t>East Pacific Track Forecast Skill Relative to Operational HWRF (%)</a:t>
            </a:r>
          </a:p>
        </p:txBody>
      </p:sp>
      <p:sp>
        <p:nvSpPr>
          <p:cNvPr id="33" name="Rectangle 32"/>
          <p:cNvSpPr/>
          <p:nvPr/>
        </p:nvSpPr>
        <p:spPr>
          <a:xfrm rot="16200000">
            <a:off x="49907" y="3160741"/>
            <a:ext cx="1220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Worse</a:t>
            </a:r>
          </a:p>
        </p:txBody>
      </p:sp>
      <p:sp>
        <p:nvSpPr>
          <p:cNvPr id="35" name="Rectangle 34"/>
          <p:cNvSpPr/>
          <p:nvPr/>
        </p:nvSpPr>
        <p:spPr>
          <a:xfrm rot="16200000">
            <a:off x="4546610" y="3160742"/>
            <a:ext cx="12200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Worse</a:t>
            </a:r>
          </a:p>
        </p:txBody>
      </p:sp>
    </p:spTree>
    <p:extLst>
      <p:ext uri="{BB962C8B-B14F-4D97-AF65-F5344CB8AC3E}">
        <p14:creationId xmlns:p14="http://schemas.microsoft.com/office/powerpoint/2010/main" val="3074075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Goals of the GFSv16 Upgrade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DD332725-6EF7-2445-8D01-EC7E12ECF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409" y="1096933"/>
            <a:ext cx="8891680" cy="38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Reduce the low-level cold bias seen in GFSv15 during the cool season</a:t>
            </a:r>
          </a:p>
          <a:p>
            <a:pPr marL="285729" indent="-285729">
              <a:buFont typeface="Arial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Improve the handling of inversions in the planetary boundary layer (PBL)</a:t>
            </a:r>
          </a:p>
          <a:p>
            <a:pPr marL="285729" indent="-285729">
              <a:buFont typeface="Arial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Reduce near-surface temperature biases in all seasons</a:t>
            </a:r>
          </a:p>
          <a:p>
            <a:pPr marL="285729" indent="-285729">
              <a:buFont typeface="Arial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Improve forecasts of the upper atmosphere</a:t>
            </a:r>
          </a:p>
          <a:p>
            <a:pPr marL="285729" indent="-285729">
              <a:buFont typeface="Arial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Replace the operational Global Wave Deterministic model (Multi-1) </a:t>
            </a:r>
            <a:br>
              <a:rPr lang="en-US" sz="2000" dirty="0">
                <a:latin typeface="Arial"/>
                <a:cs typeface="Arial"/>
              </a:rPr>
            </a:br>
            <a:r>
              <a:rPr lang="en-US" sz="2000" dirty="0">
                <a:latin typeface="Arial"/>
                <a:cs typeface="Arial"/>
              </a:rPr>
              <a:t>with a wave component coupled to the atmosphere (in GFSv16)</a:t>
            </a:r>
          </a:p>
          <a:p>
            <a:pPr marL="285729" indent="-285729">
              <a:buFont typeface="Arial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285729" indent="-285729">
              <a:buFont typeface="Arial" charset="0"/>
              <a:buChar char="•"/>
            </a:pPr>
            <a:r>
              <a:rPr lang="en-US" sz="2000" dirty="0">
                <a:latin typeface="Arial"/>
                <a:cs typeface="Arial"/>
              </a:rPr>
              <a:t>Transition GFS evaluation materials from VSDB to MET/</a:t>
            </a:r>
            <a:r>
              <a:rPr lang="en-US" sz="2000" dirty="0" err="1">
                <a:latin typeface="Arial"/>
                <a:cs typeface="Arial"/>
              </a:rPr>
              <a:t>METplus</a:t>
            </a: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336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3146769"/>
            <a:ext cx="8578560" cy="39993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4594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08676"/>
            <a:ext cx="184666" cy="59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2874"/>
            <a:ext cx="8220777" cy="493395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265"/>
            <a:ext cx="8220777" cy="353594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68"/>
            <a:ext cx="904781" cy="961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2978"/>
            <a:ext cx="846824" cy="859641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297"/>
            <a:ext cx="950975" cy="95009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04"/>
            <a:ext cx="841248" cy="8404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21174"/>
            <a:ext cx="9156633" cy="522714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QPF ETS and Bias</a:t>
            </a:r>
          </a:p>
        </p:txBody>
      </p:sp>
      <p:pic>
        <p:nvPicPr>
          <p:cNvPr id="28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521" y="1108608"/>
            <a:ext cx="3861557" cy="3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1321920">
            <a:off x="949103" y="3289040"/>
            <a:ext cx="2690166" cy="36341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982B4D-4E00-574E-A1BA-09B21192F0E6}"/>
              </a:ext>
            </a:extLst>
          </p:cNvPr>
          <p:cNvSpPr txBox="1"/>
          <p:nvPr/>
        </p:nvSpPr>
        <p:spPr>
          <a:xfrm>
            <a:off x="954814" y="4387193"/>
            <a:ext cx="1959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47CE59-0D9F-3349-AE64-8CBFAEAE3D61}"/>
              </a:ext>
            </a:extLst>
          </p:cNvPr>
          <p:cNvSpPr txBox="1"/>
          <p:nvPr/>
        </p:nvSpPr>
        <p:spPr>
          <a:xfrm>
            <a:off x="4311232" y="1604809"/>
            <a:ext cx="4943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24-h QPF improvements appear the most pronounced in the medium range, which is consistent w/ improved 500-hPa AC scores  </a:t>
            </a:r>
          </a:p>
          <a:p>
            <a:pPr marL="742916" lvl="1" indent="-285750">
              <a:buFont typeface="Arial"/>
              <a:buChar char="•"/>
            </a:pPr>
            <a:r>
              <a:rPr lang="en-US" b="1" dirty="0">
                <a:solidFill>
                  <a:srgbClr val="0432FF"/>
                </a:solidFill>
                <a:latin typeface="Arial"/>
                <a:cs typeface="Arial"/>
              </a:rPr>
              <a:t>F144: </a:t>
            </a:r>
            <a:r>
              <a:rPr lang="en-US" dirty="0">
                <a:solidFill>
                  <a:srgbClr val="0432FF"/>
                </a:solidFill>
                <a:latin typeface="Arial"/>
                <a:cs typeface="Arial"/>
              </a:rPr>
              <a:t>Statistically significant improvement at 0.2–35 mm thresholds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1036496" y="1416097"/>
            <a:ext cx="1877509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24-h QPF ETS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7346" y="1057202"/>
            <a:ext cx="2595544" cy="3116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Valid: 6/12/19</a:t>
            </a:r>
            <a:r>
              <a:rPr lang="mr-IN" sz="1400" dirty="0">
                <a:latin typeface="Arial"/>
                <a:cs typeface="Arial"/>
              </a:rPr>
              <a:t>–</a:t>
            </a:r>
            <a:r>
              <a:rPr lang="en-US" sz="1400" b="1" dirty="0">
                <a:latin typeface="Arial"/>
                <a:cs typeface="Arial"/>
              </a:rPr>
              <a:t>9/16/20 (F144) 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DAB256-50B9-DB45-A264-A9176A5C2492}"/>
              </a:ext>
            </a:extLst>
          </p:cNvPr>
          <p:cNvSpPr txBox="1"/>
          <p:nvPr/>
        </p:nvSpPr>
        <p:spPr>
          <a:xfrm>
            <a:off x="4699511" y="1097590"/>
            <a:ext cx="4263344" cy="369332"/>
          </a:xfrm>
          <a:prstGeom prst="rect">
            <a:avLst/>
          </a:prstGeom>
          <a:solidFill>
            <a:srgbClr val="FBFF53"/>
          </a:solidFill>
          <a:ln w="1905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CONUS Equitable Threat Score (ETS)</a:t>
            </a:r>
          </a:p>
        </p:txBody>
      </p:sp>
    </p:spTree>
    <p:extLst>
      <p:ext uri="{BB962C8B-B14F-4D97-AF65-F5344CB8AC3E}">
        <p14:creationId xmlns:p14="http://schemas.microsoft.com/office/powerpoint/2010/main" val="17355191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80" y="1608676"/>
            <a:ext cx="184666" cy="59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2874"/>
            <a:ext cx="8220777" cy="493395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51265"/>
            <a:ext cx="8220777" cy="353594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9968"/>
            <a:ext cx="904781" cy="961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2978"/>
            <a:ext cx="846824" cy="859641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41297"/>
            <a:ext cx="950975" cy="95009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04"/>
            <a:ext cx="841248" cy="840470"/>
          </a:xfrm>
          <a:prstGeom prst="rect">
            <a:avLst/>
          </a:prstGeom>
        </p:spPr>
      </p:pic>
      <p:pic>
        <p:nvPicPr>
          <p:cNvPr id="69636" name="Picture 4">
            <a:extLst>
              <a:ext uri="{FF2B5EF4-FFF2-40B4-BE49-F238E27FC236}">
                <a16:creationId xmlns:a16="http://schemas.microsoft.com/office/drawing/2014/main" id="{36BBB208-9C4F-B241-855E-577BB54AE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307" y="1107583"/>
            <a:ext cx="3857984" cy="38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51B60FD-7174-CB48-BF0C-66EE68E2DC9C}"/>
              </a:ext>
            </a:extLst>
          </p:cNvPr>
          <p:cNvSpPr/>
          <p:nvPr/>
        </p:nvSpPr>
        <p:spPr>
          <a:xfrm rot="280242">
            <a:off x="951546" y="4017489"/>
            <a:ext cx="1131258" cy="18662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982B4D-4E00-574E-A1BA-09B21192F0E6}"/>
              </a:ext>
            </a:extLst>
          </p:cNvPr>
          <p:cNvSpPr txBox="1"/>
          <p:nvPr/>
        </p:nvSpPr>
        <p:spPr>
          <a:xfrm>
            <a:off x="989747" y="3168864"/>
            <a:ext cx="1959191" cy="3074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Statistically Significant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FFDE12B-6F78-DC48-9D34-F536B0831E27}"/>
              </a:ext>
            </a:extLst>
          </p:cNvPr>
          <p:cNvSpPr/>
          <p:nvPr/>
        </p:nvSpPr>
        <p:spPr>
          <a:xfrm rot="20798809">
            <a:off x="2578112" y="3453375"/>
            <a:ext cx="1053212" cy="30749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85178C-FD70-194F-9FDB-7F849AB5D76D}"/>
              </a:ext>
            </a:extLst>
          </p:cNvPr>
          <p:cNvCxnSpPr>
            <a:cxnSpLocks/>
          </p:cNvCxnSpPr>
          <p:nvPr/>
        </p:nvCxnSpPr>
        <p:spPr>
          <a:xfrm>
            <a:off x="1011505" y="2146081"/>
            <a:ext cx="3268879" cy="0"/>
          </a:xfrm>
          <a:prstGeom prst="line">
            <a:avLst/>
          </a:prstGeom>
          <a:ln w="1905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902794-9CAA-FD4A-BC32-16CE682562E3}"/>
              </a:ext>
            </a:extLst>
          </p:cNvPr>
          <p:cNvCxnSpPr/>
          <p:nvPr/>
        </p:nvCxnSpPr>
        <p:spPr>
          <a:xfrm flipV="1">
            <a:off x="3576680" y="2271759"/>
            <a:ext cx="0" cy="20101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FB73FCD-FC87-6E49-8FA1-0ABC009133E3}"/>
              </a:ext>
            </a:extLst>
          </p:cNvPr>
          <p:cNvCxnSpPr>
            <a:cxnSpLocks/>
          </p:cNvCxnSpPr>
          <p:nvPr/>
        </p:nvCxnSpPr>
        <p:spPr>
          <a:xfrm>
            <a:off x="1245493" y="1795147"/>
            <a:ext cx="0" cy="19929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720424C-6F3A-EE4A-B876-A9F953E05BAB}"/>
              </a:ext>
            </a:extLst>
          </p:cNvPr>
          <p:cNvSpPr txBox="1"/>
          <p:nvPr/>
        </p:nvSpPr>
        <p:spPr>
          <a:xfrm>
            <a:off x="4273574" y="1515579"/>
            <a:ext cx="50241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24-h QPF bias improvements also the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most pronounced in the medium range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Reduction of the high bias at lower QPF thresholds is statistically significant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Reduction of the low bias at medium-to-high QPF thresholds is statistically significant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DAB256-50B9-DB45-A264-A9176A5C2492}"/>
              </a:ext>
            </a:extLst>
          </p:cNvPr>
          <p:cNvSpPr txBox="1"/>
          <p:nvPr/>
        </p:nvSpPr>
        <p:spPr>
          <a:xfrm>
            <a:off x="5963356" y="1097590"/>
            <a:ext cx="1569999" cy="369332"/>
          </a:xfrm>
          <a:prstGeom prst="rect">
            <a:avLst/>
          </a:prstGeom>
          <a:solidFill>
            <a:srgbClr val="FBFF53"/>
          </a:solidFill>
          <a:ln w="1905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CONUS Bias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" y="421174"/>
            <a:ext cx="9156633" cy="522714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QPF ETS and Bias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9F670D-CAA5-C747-9568-CC93B79768A7}"/>
              </a:ext>
            </a:extLst>
          </p:cNvPr>
          <p:cNvSpPr txBox="1"/>
          <p:nvPr/>
        </p:nvSpPr>
        <p:spPr>
          <a:xfrm>
            <a:off x="2356556" y="1411929"/>
            <a:ext cx="1923827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24-h QPF Bias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27346" y="1057202"/>
            <a:ext cx="2595544" cy="3116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Valid: 6/12/19</a:t>
            </a:r>
            <a:r>
              <a:rPr lang="mr-IN" sz="1400" dirty="0">
                <a:latin typeface="Arial"/>
                <a:cs typeface="Arial"/>
              </a:rPr>
              <a:t>–</a:t>
            </a:r>
            <a:r>
              <a:rPr lang="en-US" sz="1400" b="1" dirty="0">
                <a:latin typeface="Arial"/>
                <a:cs typeface="Arial"/>
              </a:rPr>
              <a:t>9/16/20 (F120) 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6140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BE65BD4-0F16-E54D-AEEB-B5CBEB247037}"/>
              </a:ext>
            </a:extLst>
          </p:cNvPr>
          <p:cNvSpPr txBox="1"/>
          <p:nvPr/>
        </p:nvSpPr>
        <p:spPr>
          <a:xfrm>
            <a:off x="4787625" y="1839269"/>
            <a:ext cx="442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generated more precipitation in Texas and had better precipitation forecasts overall at most lead times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6" y="452874"/>
            <a:ext cx="8220777" cy="493395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6" y="51265"/>
            <a:ext cx="8220777" cy="353594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4" y="29968"/>
            <a:ext cx="904781" cy="961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2978"/>
            <a:ext cx="846824" cy="85964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60" y="41297"/>
            <a:ext cx="950975" cy="95009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04"/>
            <a:ext cx="841248" cy="840470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0" y="1101075"/>
            <a:ext cx="5046964" cy="387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10948" y="1186377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2557731" y="1186377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10948" y="3152426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2557731" y="3152426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 IV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E73CA-0484-E148-B60C-DA8FB045E626}"/>
              </a:ext>
            </a:extLst>
          </p:cNvPr>
          <p:cNvSpPr txBox="1"/>
          <p:nvPr/>
        </p:nvSpPr>
        <p:spPr>
          <a:xfrm>
            <a:off x="5158874" y="1073881"/>
            <a:ext cx="3737056" cy="64573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Southern U.S. QPF Case (F156)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02/12/20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" y="421174"/>
            <a:ext cx="9156633" cy="522714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QPF ETS and Bias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30148" y="4570856"/>
            <a:ext cx="3503110" cy="553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24-h Valid Period: </a:t>
            </a:r>
            <a:b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12Z 2/11/20–12Z 2/12/20</a:t>
            </a:r>
          </a:p>
        </p:txBody>
      </p:sp>
    </p:spTree>
    <p:extLst>
      <p:ext uri="{BB962C8B-B14F-4D97-AF65-F5344CB8AC3E}">
        <p14:creationId xmlns:p14="http://schemas.microsoft.com/office/powerpoint/2010/main" val="11583193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9CE4A0-53FE-A043-9DFC-912D52425618}"/>
              </a:ext>
            </a:extLst>
          </p:cNvPr>
          <p:cNvSpPr/>
          <p:nvPr/>
        </p:nvSpPr>
        <p:spPr>
          <a:xfrm>
            <a:off x="510746" y="452874"/>
            <a:ext cx="8220777" cy="493395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644C7-32A1-3440-B5FE-65B99DA2FE44}"/>
              </a:ext>
            </a:extLst>
          </p:cNvPr>
          <p:cNvSpPr txBox="1"/>
          <p:nvPr/>
        </p:nvSpPr>
        <p:spPr>
          <a:xfrm>
            <a:off x="510746" y="51265"/>
            <a:ext cx="8220777" cy="353594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2603C5-4BAB-F047-98DE-AA172AB2FD71}"/>
              </a:ext>
            </a:extLst>
          </p:cNvPr>
          <p:cNvSpPr>
            <a:spLocks noChangeAspect="1"/>
          </p:cNvSpPr>
          <p:nvPr/>
        </p:nvSpPr>
        <p:spPr>
          <a:xfrm>
            <a:off x="50034" y="29968"/>
            <a:ext cx="904781" cy="9616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8" name="Picture 7" descr="2000px-Seal_of_the_United_States_Department_of_Commerce.svg.png">
            <a:extLst>
              <a:ext uri="{FF2B5EF4-FFF2-40B4-BE49-F238E27FC236}">
                <a16:creationId xmlns:a16="http://schemas.microsoft.com/office/drawing/2014/main" id="{2AF23B23-4D99-FC4E-ADBA-DA2DED778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2978"/>
            <a:ext cx="846824" cy="859641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960D07E7-9DAD-8F47-BA12-A162A2997855}"/>
              </a:ext>
            </a:extLst>
          </p:cNvPr>
          <p:cNvSpPr>
            <a:spLocks/>
          </p:cNvSpPr>
          <p:nvPr/>
        </p:nvSpPr>
        <p:spPr>
          <a:xfrm>
            <a:off x="8205660" y="41297"/>
            <a:ext cx="950975" cy="95009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>
            <a:extLst>
              <a:ext uri="{FF2B5EF4-FFF2-40B4-BE49-F238E27FC236}">
                <a16:creationId xmlns:a16="http://schemas.microsoft.com/office/drawing/2014/main" id="{3A00C8BA-B941-054E-870C-EA386C42C2C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4304"/>
            <a:ext cx="841248" cy="840470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9EA120C8-D824-454D-8C62-3C6DFDF69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405065" y="973680"/>
            <a:ext cx="4211612" cy="416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CE766EF-58B2-5A4F-A113-70752F097EF4}"/>
              </a:ext>
            </a:extLst>
          </p:cNvPr>
          <p:cNvSpPr txBox="1"/>
          <p:nvPr/>
        </p:nvSpPr>
        <p:spPr>
          <a:xfrm>
            <a:off x="1354614" y="2453881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BEAC8-AEEF-9845-81A6-53D380B0708A}"/>
              </a:ext>
            </a:extLst>
          </p:cNvPr>
          <p:cNvSpPr txBox="1"/>
          <p:nvPr/>
        </p:nvSpPr>
        <p:spPr>
          <a:xfrm>
            <a:off x="3466496" y="2456131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9238C1-8267-FE45-B4BA-A27BE9F4B09E}"/>
              </a:ext>
            </a:extLst>
          </p:cNvPr>
          <p:cNvSpPr txBox="1"/>
          <p:nvPr/>
        </p:nvSpPr>
        <p:spPr>
          <a:xfrm>
            <a:off x="1354614" y="4576454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6EE070-863C-E946-AAC0-1B93C13CF161}"/>
              </a:ext>
            </a:extLst>
          </p:cNvPr>
          <p:cNvSpPr txBox="1"/>
          <p:nvPr/>
        </p:nvSpPr>
        <p:spPr>
          <a:xfrm>
            <a:off x="3466496" y="4576454"/>
            <a:ext cx="1139233" cy="322866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Stage IV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E74E0-EC93-1349-B5C5-413BD5F881A1}"/>
              </a:ext>
            </a:extLst>
          </p:cNvPr>
          <p:cNvSpPr txBox="1"/>
          <p:nvPr/>
        </p:nvSpPr>
        <p:spPr>
          <a:xfrm>
            <a:off x="4787625" y="1802102"/>
            <a:ext cx="4241420" cy="922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F07F14-258B-354F-A92E-A6403476CF5C}"/>
              </a:ext>
            </a:extLst>
          </p:cNvPr>
          <p:cNvSpPr txBox="1"/>
          <p:nvPr/>
        </p:nvSpPr>
        <p:spPr>
          <a:xfrm>
            <a:off x="4939347" y="1073881"/>
            <a:ext cx="3956583" cy="64573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West Coast Bomb Cyclone (F132)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11/27/19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" y="421174"/>
            <a:ext cx="9156633" cy="522714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QPF ETS and Bias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E65BD4-0F16-E54D-AEEB-B5CBEB247037}"/>
              </a:ext>
            </a:extLst>
          </p:cNvPr>
          <p:cNvSpPr txBox="1"/>
          <p:nvPr/>
        </p:nvSpPr>
        <p:spPr>
          <a:xfrm>
            <a:off x="4787625" y="1839269"/>
            <a:ext cx="44220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consistently (and correctly) had higher QPF amounts inland over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northern California and Oregon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GFSv16 also forecasted higher QPF amounts near San Francisco and along the central California coast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30148" y="4570856"/>
            <a:ext cx="3503110" cy="553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24-h Valid Period: </a:t>
            </a:r>
            <a:b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12Z 11/26/19–12Z 11/27/19</a:t>
            </a:r>
          </a:p>
        </p:txBody>
      </p:sp>
    </p:spTree>
    <p:extLst>
      <p:ext uri="{BB962C8B-B14F-4D97-AF65-F5344CB8AC3E}">
        <p14:creationId xmlns:p14="http://schemas.microsoft.com/office/powerpoint/2010/main" val="26733572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3555988"/>
            <a:ext cx="8578560" cy="705568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888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fs_ne_big_24hsnod_NEsnow_20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55" y="976103"/>
            <a:ext cx="3964680" cy="416745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044562" y="1921377"/>
            <a:ext cx="4241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forecasted &gt;6” of snow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(purple) from West Virginia through coastal Maine, while GFSv15 kept &gt;6” snow totals in the Mid-Atlantic</a:t>
            </a:r>
            <a:br>
              <a:rPr lang="en-US" dirty="0">
                <a:latin typeface="Arial"/>
                <a:cs typeface="Arial"/>
              </a:rPr>
            </a:b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snowfall footprint was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closer to the NOHRSC analysis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Snowfall Forecasts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30148" y="1074875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Northeast Snow Storm (F120)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12/18/20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980" y="104281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39097" y="104281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980" y="316835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39097" y="316835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NOHRSC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30148" y="4570856"/>
            <a:ext cx="3503110" cy="553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36-h Valid Period: </a:t>
            </a:r>
            <a:b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12Z 12/16/20–00Z 12/18/20</a:t>
            </a:r>
          </a:p>
        </p:txBody>
      </p:sp>
    </p:spTree>
    <p:extLst>
      <p:ext uri="{BB962C8B-B14F-4D97-AF65-F5344CB8AC3E}">
        <p14:creationId xmlns:p14="http://schemas.microsoft.com/office/powerpoint/2010/main" val="19312625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0" y="992074"/>
            <a:ext cx="3953345" cy="41514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Improved Snowfall Forecasts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30148" y="1074875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Midwest </a:t>
            </a:r>
            <a:r>
              <a:rPr lang="en-US" b="1" dirty="0" err="1">
                <a:solidFill>
                  <a:srgbClr val="FF0000"/>
                </a:solidFill>
                <a:latin typeface="Arial"/>
                <a:cs typeface="Arial"/>
              </a:rPr>
              <a:t>Ptype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Event (F084)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01/24/20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6486" y="246859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44882" y="246859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6486" y="458046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44882" y="458046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NOHRSC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44562" y="1921377"/>
            <a:ext cx="424142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GFSv16 forecasted snow in MO,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IA, and IL that was not shown by GFSv15 at any lead time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0148" y="4570856"/>
            <a:ext cx="3503110" cy="553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24-h Valid Period: </a:t>
            </a:r>
            <a:b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</a:br>
            <a:r>
              <a:rPr lang="en-US" sz="15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12Z 1/23/20–12Z 1/24/20</a:t>
            </a:r>
          </a:p>
        </p:txBody>
      </p:sp>
    </p:spTree>
    <p:extLst>
      <p:ext uri="{BB962C8B-B14F-4D97-AF65-F5344CB8AC3E}">
        <p14:creationId xmlns:p14="http://schemas.microsoft.com/office/powerpoint/2010/main" val="3373082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0" y="992074"/>
            <a:ext cx="3953345" cy="41514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Resolved Low-level Warming Issue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30148" y="1074875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Midwest </a:t>
            </a:r>
            <a:r>
              <a:rPr lang="en-US" b="1" dirty="0" err="1">
                <a:solidFill>
                  <a:srgbClr val="FF0000"/>
                </a:solidFill>
                <a:latin typeface="Arial"/>
                <a:cs typeface="Arial"/>
              </a:rPr>
              <a:t>Ptype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Event (F084)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01/24/20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6486" y="246859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44882" y="2468590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44562" y="1921377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GFSv16 forecasted snow in MO,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IA, IL, and WI that GFSv15 did not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2720" y="3048000"/>
            <a:ext cx="2448560" cy="20955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1" t="49523"/>
          <a:stretch/>
        </p:blipFill>
        <p:spPr>
          <a:xfrm>
            <a:off x="0" y="3048000"/>
            <a:ext cx="3607795" cy="20955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56486" y="4573526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ECF3F21-AFDF-1243-96A4-144F9D2734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5279" y="3047999"/>
            <a:ext cx="1728196" cy="183620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875279" y="4573526"/>
            <a:ext cx="579121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err="1">
                <a:latin typeface="Arial"/>
                <a:cs typeface="Arial"/>
              </a:rPr>
              <a:t>Obs</a:t>
            </a:r>
            <a:endParaRPr lang="en-US" sz="1500" b="1" dirty="0">
              <a:latin typeface="Arial"/>
              <a:cs typeface="Arial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16483" y="4545653"/>
            <a:ext cx="3186362" cy="584776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"/>
                <a:cs typeface="Arial"/>
              </a:rPr>
              <a:t>Thanks to Ray Wolf (WFO DVN)</a:t>
            </a:r>
          </a:p>
          <a:p>
            <a:pPr algn="ctr"/>
            <a:r>
              <a:rPr lang="en-US" sz="1600" i="1" dirty="0">
                <a:latin typeface="Arial"/>
                <a:cs typeface="Arial"/>
              </a:rPr>
              <a:t>See 2/6/20 MEG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154997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430148" y="1074875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Midwest </a:t>
            </a:r>
            <a:r>
              <a:rPr lang="en-US" b="1" dirty="0" err="1">
                <a:solidFill>
                  <a:srgbClr val="FF0000"/>
                </a:solidFill>
                <a:latin typeface="Arial"/>
                <a:cs typeface="Arial"/>
              </a:rPr>
              <a:t>Ptype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Event (F084)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01/24/20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44562" y="1921377"/>
            <a:ext cx="4241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GFSv16 forecasted snow in MO,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IA, IL, and WI that GFSv15 did not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GFSv15 low-level warming issue appears to be resolved</a:t>
            </a:r>
          </a:p>
          <a:p>
            <a:pPr marL="285750" indent="-285750">
              <a:buFont typeface="Arial"/>
              <a:buChar char="•"/>
            </a:pP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4" name="Picture 3" descr="2020012012_744550_14 (2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1" y="1178559"/>
            <a:ext cx="5141594" cy="36885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51589" y="3544535"/>
            <a:ext cx="1044314" cy="92333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  <a:p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  <a:p>
            <a:r>
              <a:rPr lang="en-US" b="1" dirty="0">
                <a:latin typeface="Arial"/>
                <a:cs typeface="Arial"/>
              </a:rPr>
              <a:t>OBS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97179" y="1567317"/>
            <a:ext cx="1345165" cy="30777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/>
                <a:cs typeface="Arial"/>
              </a:rPr>
              <a:t>Davenport, IA</a:t>
            </a:r>
          </a:p>
        </p:txBody>
      </p:sp>
      <p:sp>
        <p:nvSpPr>
          <p:cNvPr id="29" name="Connector 28"/>
          <p:cNvSpPr/>
          <p:nvPr/>
        </p:nvSpPr>
        <p:spPr>
          <a:xfrm>
            <a:off x="2287203" y="3624265"/>
            <a:ext cx="1280871" cy="1007349"/>
          </a:xfrm>
          <a:prstGeom prst="flowChartConnector">
            <a:avLst/>
          </a:prstGeom>
          <a:noFill/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Resolved Low-level Warming Issue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16483" y="4545653"/>
            <a:ext cx="3186362" cy="584776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"/>
                <a:cs typeface="Arial"/>
              </a:rPr>
              <a:t>Thanks to Ray Wolf (WFO DVN)</a:t>
            </a:r>
          </a:p>
          <a:p>
            <a:pPr algn="ctr"/>
            <a:r>
              <a:rPr lang="en-US" sz="1600" i="1" dirty="0">
                <a:latin typeface="Arial"/>
                <a:cs typeface="Arial"/>
              </a:rPr>
              <a:t>See 2/6/20 MEG Presentation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2579437" y="2798698"/>
            <a:ext cx="1833616" cy="1833715"/>
          </a:xfrm>
          <a:prstGeom prst="line">
            <a:avLst/>
          </a:prstGeom>
          <a:ln>
            <a:solidFill>
              <a:srgbClr val="6600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9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Updates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1434" y="1148983"/>
            <a:ext cx="48635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Model resolution: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Increased vertical resolution from 64 to 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127 layers</a:t>
            </a:r>
            <a:b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and model top raised from 54 km to 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80 km</a:t>
            </a:r>
          </a:p>
          <a:p>
            <a:pPr marL="285750" indent="-285750">
              <a:buFont typeface="Arial"/>
              <a:buChar char="•"/>
            </a:pP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en-US" sz="1400" b="1" dirty="0">
                <a:latin typeface="Arial"/>
                <a:cs typeface="Arial"/>
              </a:rPr>
              <a:t>Physics updates: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PBL/turbulence: K-EDMF =&gt; </a:t>
            </a:r>
            <a:r>
              <a:rPr lang="en-US" sz="1400" b="1" dirty="0" err="1">
                <a:solidFill>
                  <a:srgbClr val="FF0000"/>
                </a:solidFill>
                <a:latin typeface="Arial"/>
                <a:cs typeface="Arial"/>
              </a:rPr>
              <a:t>sa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-TKE-EDMF</a:t>
            </a:r>
            <a:b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</a:b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Orographic Gravity Wave Drag =&gt; Orographic +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non-orographic GWDs</a:t>
            </a:r>
            <a:b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</a:b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Radiation: Updates to cloud-overlap assumptions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Microphysics: Improvements to GFDL MP</a:t>
            </a:r>
          </a:p>
          <a:p>
            <a:pPr marL="285750" indent="-285750">
              <a:buFont typeface="Arial"/>
              <a:buChar char="•"/>
            </a:pP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  <a:p>
            <a:r>
              <a:rPr lang="en-US" sz="1400" b="1" dirty="0">
                <a:latin typeface="Arial"/>
                <a:cs typeface="Arial"/>
              </a:rPr>
              <a:t>Coupling to Wave: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One-way coupling of atmospheric model with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Global Wave Model (GWM)</a:t>
            </a:r>
          </a:p>
          <a:p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endParaRPr lang="en-US" sz="1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1435" y="1148983"/>
            <a:ext cx="4737194" cy="3745582"/>
          </a:xfrm>
          <a:prstGeom prst="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064969" y="1139691"/>
            <a:ext cx="3929281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Major Data Assimilation Upgrades: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Local Ensemble </a:t>
            </a:r>
            <a:r>
              <a:rPr lang="en-US" sz="1400" b="1" dirty="0" err="1">
                <a:solidFill>
                  <a:srgbClr val="0000FF"/>
                </a:solidFill>
                <a:latin typeface="Arial"/>
                <a:cs typeface="Arial"/>
              </a:rPr>
              <a:t>Kalman</a:t>
            </a: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 Filter (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LETKF</a:t>
            </a: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)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4-Dimensional  Incremental Analysis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Update (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4DIAU</a:t>
            </a: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)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Height increments are added, and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specific humidity increments are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reduced in the stratosphere and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mesosphere</a:t>
            </a:r>
          </a:p>
          <a:p>
            <a:pPr marL="285750" indent="-285750">
              <a:buFont typeface="Arial"/>
              <a:buChar char="•"/>
            </a:pP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Improved Near Surface Sea Temperature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(NSST) analysis</a:t>
            </a:r>
          </a:p>
          <a:p>
            <a:pPr marL="285750" indent="-285750">
              <a:buFont typeface="Arial"/>
              <a:buChar char="•"/>
            </a:pP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Land Data Assimilation (</a:t>
            </a:r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GLDAS</a:t>
            </a: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) for </a:t>
            </a:r>
            <a:b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en-US" sz="1400" b="1" dirty="0">
                <a:solidFill>
                  <a:srgbClr val="0000FF"/>
                </a:solidFill>
                <a:latin typeface="Arial"/>
                <a:cs typeface="Arial"/>
              </a:rPr>
              <a:t>spinning up soil moisture</a:t>
            </a:r>
          </a:p>
          <a:p>
            <a:pPr marL="285750" indent="-285750">
              <a:buFont typeface="Arial"/>
              <a:buChar char="•"/>
            </a:pPr>
            <a:endParaRPr lang="en-US" sz="14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62857" y="1148983"/>
            <a:ext cx="3904875" cy="3745582"/>
          </a:xfrm>
          <a:prstGeom prst="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342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044562" y="1921377"/>
            <a:ext cx="424142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GFSv16 forecasted snow in MN, </a:t>
            </a: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ND, and SD that GFSv15 did not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GFSv15 low-level warming issue appears to be resolved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br>
              <a:rPr lang="en-US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" name="Picture 1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0" y="1076622"/>
            <a:ext cx="5312726" cy="390330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51589" y="3544535"/>
            <a:ext cx="1044314" cy="92333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  <a:p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  <a:p>
            <a:r>
              <a:rPr lang="en-US" b="1" dirty="0">
                <a:latin typeface="Arial"/>
                <a:cs typeface="Arial"/>
              </a:rPr>
              <a:t>OBS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29009" y="1567317"/>
            <a:ext cx="1408283" cy="30777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/>
                <a:cs typeface="Arial"/>
              </a:rPr>
              <a:t>Rapid City, SD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30148" y="1074875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N Plains </a:t>
            </a:r>
            <a:r>
              <a:rPr lang="en-US" b="1" dirty="0" err="1">
                <a:solidFill>
                  <a:srgbClr val="FF0000"/>
                </a:solidFill>
                <a:latin typeface="Arial"/>
                <a:cs typeface="Arial"/>
              </a:rPr>
              <a:t>Ptype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Event (F048)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11/30/19 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2579437" y="2798698"/>
            <a:ext cx="1833616" cy="1833715"/>
          </a:xfrm>
          <a:prstGeom prst="line">
            <a:avLst/>
          </a:prstGeom>
          <a:ln>
            <a:solidFill>
              <a:srgbClr val="6600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nector 19"/>
          <p:cNvSpPr/>
          <p:nvPr/>
        </p:nvSpPr>
        <p:spPr>
          <a:xfrm>
            <a:off x="2165550" y="3357227"/>
            <a:ext cx="1280871" cy="1077791"/>
          </a:xfrm>
          <a:prstGeom prst="flowChartConnector">
            <a:avLst/>
          </a:prstGeom>
          <a:noFill/>
          <a:ln w="3810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Resolved Low-level Warming Issue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14017" y="4545653"/>
            <a:ext cx="3791295" cy="584776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>
                <a:latin typeface="Arial"/>
                <a:cs typeface="Arial"/>
              </a:rPr>
              <a:t>Thanks to Chauncy Schultz (WFO BIS)</a:t>
            </a:r>
          </a:p>
          <a:p>
            <a:pPr algn="ctr"/>
            <a:r>
              <a:rPr lang="en-US" sz="1600" i="1" dirty="0">
                <a:latin typeface="Arial"/>
                <a:cs typeface="Arial"/>
              </a:rPr>
              <a:t>See 2/6/20 MEG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591728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4289760"/>
            <a:ext cx="8578560" cy="39993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888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Temps in shallow, cold air masses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E7E616F-6214-ED4E-BF20-1A6350E7A99B}"/>
              </a:ext>
            </a:extLst>
          </p:cNvPr>
          <p:cNvSpPr txBox="1">
            <a:spLocks/>
          </p:cNvSpPr>
          <p:nvPr/>
        </p:nvSpPr>
        <p:spPr>
          <a:xfrm>
            <a:off x="50035" y="1137140"/>
            <a:ext cx="904342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Cold air damming events have always been a major weakness of 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operational GFS, likely connected to systematic problems with developing and maintaining inversions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Cold air damming events have always been a known strength of the NAM (especially the 3-km NAM nest)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There has always been some thought that higher vertical resolution in the boundary layer aids in modeling shallow, cold air masses, so the additional vertical layers in GFSv16 may help</a:t>
            </a:r>
          </a:p>
        </p:txBody>
      </p:sp>
    </p:spTree>
    <p:extLst>
      <p:ext uri="{BB962C8B-B14F-4D97-AF65-F5344CB8AC3E}">
        <p14:creationId xmlns:p14="http://schemas.microsoft.com/office/powerpoint/2010/main" val="10876953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46" y="943667"/>
            <a:ext cx="4222795" cy="41935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30150" y="1074877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Mid-Atlantic SVR (F072)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2/06/20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156" y="101733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9446" y="1017333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156" y="31534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39446" y="315341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RAP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67590" y="1921379"/>
            <a:ext cx="4241420" cy="313931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was correctly colder than GFSv15 over VA/MD area, where cold air damming is occurring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along the eastern Appalachians</a:t>
            </a:r>
          </a:p>
          <a:p>
            <a:pPr marL="285736" indent="-285736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Improved 2-m T forecasts in shallow, cold air masses may be tied to a better handling of low-level clouds</a:t>
            </a:r>
          </a:p>
          <a:p>
            <a:pPr marL="285736" indent="-285736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endParaRPr lang="en-US" b="1" dirty="0"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Temps in shallow, cold air masses</a:t>
            </a:r>
          </a:p>
        </p:txBody>
      </p:sp>
    </p:spTree>
    <p:extLst>
      <p:ext uri="{BB962C8B-B14F-4D97-AF65-F5344CB8AC3E}">
        <p14:creationId xmlns:p14="http://schemas.microsoft.com/office/powerpoint/2010/main" val="38554957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30150" y="1074877"/>
            <a:ext cx="3400093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Mid-Atlantic SVR (F072)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12Z 2/06/20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67590" y="1921379"/>
            <a:ext cx="4241420" cy="286231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GFSv16 was correctly colder than GFSv15 over VA/MD area, where cold air damming is occurring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along the eastern Appalachians</a:t>
            </a:r>
          </a:p>
          <a:p>
            <a:pPr marL="285736" indent="-285736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Improved 2-m T forecasts in shallow, cold air masses may be tied to a better handling of low-level clouds</a:t>
            </a:r>
          </a:p>
          <a:p>
            <a:endParaRPr lang="en-US" b="1" dirty="0">
              <a:latin typeface="Arial"/>
              <a:cs typeface="Arial"/>
            </a:endParaRPr>
          </a:p>
          <a:p>
            <a:pPr marL="285736" indent="-285736">
              <a:buFont typeface="Arial"/>
              <a:buChar char="•"/>
            </a:pP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A42746C-5BEC-E94A-AEAD-FFFC69295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74" y="1182301"/>
            <a:ext cx="4998361" cy="36874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Temps in shallow, cold air masses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8317" y="3544535"/>
            <a:ext cx="1044314" cy="92333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  <a:p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  <a:p>
            <a:r>
              <a:rPr lang="en-US" b="1" dirty="0">
                <a:latin typeface="Arial"/>
                <a:cs typeface="Arial"/>
              </a:rPr>
              <a:t>OBS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79345" y="1567317"/>
            <a:ext cx="1052629" cy="307777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00"/>
                </a:solidFill>
                <a:latin typeface="Arial"/>
                <a:cs typeface="Arial"/>
              </a:rPr>
              <a:t>Dulles, VA</a:t>
            </a:r>
          </a:p>
        </p:txBody>
      </p:sp>
    </p:spTree>
    <p:extLst>
      <p:ext uri="{BB962C8B-B14F-4D97-AF65-F5344CB8AC3E}">
        <p14:creationId xmlns:p14="http://schemas.microsoft.com/office/powerpoint/2010/main" val="5935936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1395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2" y="4698979"/>
            <a:ext cx="8694705" cy="399936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494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Strengths: Lower SWH RMSE/Bias Globally</a:t>
            </a:r>
          </a:p>
        </p:txBody>
      </p:sp>
      <p:pic>
        <p:nvPicPr>
          <p:cNvPr id="2" name="Picture 1" descr="gfs_multi_1_rmse_diff_swh_202007_00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24"/>
          <a:stretch/>
        </p:blipFill>
        <p:spPr>
          <a:xfrm>
            <a:off x="25658" y="1022205"/>
            <a:ext cx="4580018" cy="38134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2"/>
          <a:stretch/>
        </p:blipFill>
        <p:spPr>
          <a:xfrm>
            <a:off x="4669829" y="1022205"/>
            <a:ext cx="4462127" cy="38134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0801" y="1022205"/>
            <a:ext cx="936530" cy="4528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681975" y="4609225"/>
            <a:ext cx="936530" cy="4528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6922" y="1090945"/>
            <a:ext cx="2976371" cy="58477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(GFS Wave)−(Multi-1) </a:t>
            </a:r>
            <a:br>
              <a:rPr lang="en-US" sz="1600" b="1" dirty="0">
                <a:latin typeface="Arial"/>
                <a:cs typeface="Arial"/>
              </a:rPr>
            </a:br>
            <a:r>
              <a:rPr lang="en-US" sz="1600" b="1" dirty="0">
                <a:latin typeface="Arial"/>
                <a:cs typeface="Arial"/>
              </a:rPr>
              <a:t>SWH RMSE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23773" y="1090945"/>
            <a:ext cx="2860903" cy="584771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(GFS Wave)−(Multi-1) </a:t>
            </a:r>
            <a:br>
              <a:rPr lang="en-US" sz="1600" b="1" dirty="0">
                <a:latin typeface="Arial"/>
                <a:cs typeface="Arial"/>
              </a:rPr>
            </a:br>
            <a:r>
              <a:rPr lang="en-US" sz="1600" b="1" dirty="0">
                <a:latin typeface="Arial"/>
                <a:cs typeface="Arial"/>
              </a:rPr>
              <a:t>SWH Bias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032" y="4609225"/>
            <a:ext cx="9043430" cy="4528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" y="4515088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GFS Wave </a:t>
            </a:r>
            <a:r>
              <a:rPr lang="en-US" sz="1600" dirty="0">
                <a:latin typeface="Arial"/>
                <a:cs typeface="Arial"/>
              </a:rPr>
              <a:t>has lower globally</a:t>
            </a:r>
            <a:r>
              <a:rPr lang="en-US" sz="1600">
                <a:latin typeface="Arial"/>
                <a:cs typeface="Arial"/>
              </a:rPr>
              <a:t>-averaged </a:t>
            </a:r>
            <a:r>
              <a:rPr lang="en-US" sz="1600" dirty="0">
                <a:latin typeface="Arial"/>
                <a:cs typeface="Arial"/>
              </a:rPr>
              <a:t>RMSE and bias for Significant Wave Height (SWH) </a:t>
            </a:r>
            <a:br>
              <a:rPr lang="en-US" sz="1600" dirty="0">
                <a:latin typeface="Arial"/>
                <a:cs typeface="Arial"/>
              </a:rPr>
            </a:br>
            <a:r>
              <a:rPr lang="en-US" sz="1600" dirty="0">
                <a:latin typeface="Arial"/>
                <a:cs typeface="Arial"/>
              </a:rPr>
              <a:t>than </a:t>
            </a:r>
            <a:r>
              <a:rPr lang="en-US" sz="1600" b="1" dirty="0">
                <a:latin typeface="Arial"/>
                <a:cs typeface="Arial"/>
              </a:rPr>
              <a:t>Multi-1</a:t>
            </a:r>
            <a:r>
              <a:rPr lang="en-US" sz="1600" dirty="0">
                <a:latin typeface="Arial"/>
                <a:cs typeface="Arial"/>
              </a:rPr>
              <a:t>, primarily due to large improvements in the Indian Ocean</a:t>
            </a:r>
          </a:p>
        </p:txBody>
      </p:sp>
    </p:spTree>
    <p:extLst>
      <p:ext uri="{BB962C8B-B14F-4D97-AF65-F5344CB8AC3E}">
        <p14:creationId xmlns:p14="http://schemas.microsoft.com/office/powerpoint/2010/main" val="33250714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152964" y="1185352"/>
            <a:ext cx="8052698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" y="1035586"/>
            <a:ext cx="4473350" cy="328471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Concerns: Increased Right-of-Track Bias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317" y="1035586"/>
            <a:ext cx="4473350" cy="328471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91723" y="2876606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91723" y="2311427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17936" y="2048268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17936" y="2667534"/>
            <a:ext cx="1034827" cy="3539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640891" y="3512609"/>
            <a:ext cx="13604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i="1" dirty="0">
                <a:latin typeface="Arial"/>
                <a:cs typeface="Arial"/>
              </a:rPr>
              <a:t>Images provided </a:t>
            </a:r>
            <a:br>
              <a:rPr lang="en-US" sz="1200" i="1" dirty="0">
                <a:latin typeface="Arial"/>
                <a:cs typeface="Arial"/>
              </a:rPr>
            </a:br>
            <a:r>
              <a:rPr lang="en-US" sz="1200" i="1" dirty="0">
                <a:latin typeface="Arial"/>
                <a:cs typeface="Arial"/>
              </a:rPr>
              <a:t>by </a:t>
            </a:r>
            <a:r>
              <a:rPr lang="en-US" sz="1200" i="1" dirty="0" err="1">
                <a:latin typeface="Arial"/>
                <a:cs typeface="Arial"/>
              </a:rPr>
              <a:t>Jiayi</a:t>
            </a:r>
            <a:r>
              <a:rPr lang="en-US" sz="1200" i="1" dirty="0">
                <a:latin typeface="Arial"/>
                <a:cs typeface="Arial"/>
              </a:rPr>
              <a:t> </a:t>
            </a:r>
            <a:r>
              <a:rPr lang="en-US" sz="1200" i="1" dirty="0" err="1">
                <a:latin typeface="Arial"/>
                <a:cs typeface="Arial"/>
              </a:rPr>
              <a:t>Peng</a:t>
            </a:r>
            <a:endParaRPr lang="en-US" sz="1200" i="1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687" y="1472264"/>
            <a:ext cx="3765432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latin typeface="Arial"/>
                <a:cs typeface="Arial"/>
              </a:rPr>
              <a:t>N Atlantic Along-Track Bias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7024" y="1472264"/>
            <a:ext cx="3724498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latin typeface="Arial"/>
                <a:cs typeface="Arial"/>
              </a:rPr>
              <a:t>N Atlantic Across-Track Bias</a:t>
            </a:r>
          </a:p>
        </p:txBody>
      </p:sp>
      <p:sp>
        <p:nvSpPr>
          <p:cNvPr id="23" name="Rectangle 22"/>
          <p:cNvSpPr/>
          <p:nvPr/>
        </p:nvSpPr>
        <p:spPr>
          <a:xfrm rot="16200000">
            <a:off x="4492391" y="1909022"/>
            <a:ext cx="12533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Right</a:t>
            </a:r>
          </a:p>
        </p:txBody>
      </p:sp>
      <p:sp>
        <p:nvSpPr>
          <p:cNvPr id="24" name="Rectangle 23"/>
          <p:cNvSpPr/>
          <p:nvPr/>
        </p:nvSpPr>
        <p:spPr>
          <a:xfrm rot="16200000">
            <a:off x="4503674" y="3151113"/>
            <a:ext cx="1230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Left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" y="438681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700" b="1" dirty="0">
                <a:latin typeface="Arial"/>
                <a:cs typeface="Arial"/>
              </a:rPr>
              <a:t> </a:t>
            </a:r>
            <a:r>
              <a:rPr lang="en-US" sz="1700" dirty="0">
                <a:latin typeface="Arial"/>
                <a:cs typeface="Arial"/>
              </a:rPr>
              <a:t>has a larger slow bias than </a:t>
            </a:r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 </a:t>
            </a:r>
            <a:r>
              <a:rPr lang="en-US" sz="1700" dirty="0">
                <a:latin typeface="Arial"/>
                <a:cs typeface="Arial"/>
              </a:rPr>
              <a:t>that grows with forecast length in the N Atlantic</a:t>
            </a:r>
          </a:p>
          <a:p>
            <a:pPr algn="ctr"/>
            <a:endParaRPr lang="en-US" sz="600" dirty="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700" dirty="0">
                <a:latin typeface="Arial"/>
                <a:cs typeface="Arial"/>
              </a:rPr>
              <a:t> has a larger right-of-track bias than </a:t>
            </a:r>
            <a:r>
              <a:rPr lang="en-US" sz="1700" b="1" dirty="0">
                <a:solidFill>
                  <a:srgbClr val="0000FF"/>
                </a:solidFill>
                <a:latin typeface="Arial"/>
                <a:cs typeface="Arial"/>
              </a:rPr>
              <a:t>GFSv15</a:t>
            </a:r>
            <a:r>
              <a:rPr lang="en-US" sz="1700" dirty="0">
                <a:latin typeface="Arial"/>
                <a:cs typeface="Arial"/>
              </a:rPr>
              <a:t> that is largest at longer lead times</a:t>
            </a:r>
          </a:p>
        </p:txBody>
      </p:sp>
      <p:sp>
        <p:nvSpPr>
          <p:cNvPr id="26" name="Rectangle 25"/>
          <p:cNvSpPr/>
          <p:nvPr/>
        </p:nvSpPr>
        <p:spPr>
          <a:xfrm rot="16200000">
            <a:off x="-482" y="1909022"/>
            <a:ext cx="12533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Fast</a:t>
            </a:r>
          </a:p>
        </p:txBody>
      </p:sp>
      <p:sp>
        <p:nvSpPr>
          <p:cNvPr id="27" name="Rectangle 26"/>
          <p:cNvSpPr/>
          <p:nvPr/>
        </p:nvSpPr>
        <p:spPr>
          <a:xfrm rot="16200000">
            <a:off x="10801" y="3151112"/>
            <a:ext cx="12308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Slow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633" y="3596899"/>
            <a:ext cx="9144000" cy="70788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latin typeface="Arial"/>
                <a:cs typeface="Arial"/>
              </a:rPr>
              <a:t>A slower and right-of-track bias at longer lead times suggests</a:t>
            </a:r>
            <a:br>
              <a:rPr lang="en-US" sz="2000" i="1" dirty="0">
                <a:latin typeface="Arial"/>
                <a:cs typeface="Arial"/>
              </a:rPr>
            </a:br>
            <a:r>
              <a:rPr lang="en-US" sz="2000" i="1" dirty="0">
                <a:latin typeface="Arial"/>
                <a:cs typeface="Arial"/>
              </a:rPr>
              <a:t>that GFSv16 may be </a:t>
            </a:r>
            <a:r>
              <a:rPr lang="en-US" sz="2000" i="1" dirty="0" err="1">
                <a:latin typeface="Arial"/>
                <a:cs typeface="Arial"/>
              </a:rPr>
              <a:t>recurving</a:t>
            </a:r>
            <a:r>
              <a:rPr lang="en-US" sz="2000" i="1" dirty="0">
                <a:latin typeface="Arial"/>
                <a:cs typeface="Arial"/>
              </a:rPr>
              <a:t> TCs earlier than GFSv15 </a:t>
            </a:r>
          </a:p>
        </p:txBody>
      </p:sp>
    </p:spTree>
    <p:extLst>
      <p:ext uri="{BB962C8B-B14F-4D97-AF65-F5344CB8AC3E}">
        <p14:creationId xmlns:p14="http://schemas.microsoft.com/office/powerpoint/2010/main" val="380882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fs_atl_slp_Lorenzo2019_24 (2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8" y="944764"/>
            <a:ext cx="3798061" cy="419873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Concerns: Increased right-of-track bias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9688" y="246836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923263" y="2468361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722" y="1074875"/>
            <a:ext cx="2334911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Lorenzo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00Z 10/02/19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19688" y="459651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23263" y="4596515"/>
            <a:ext cx="1139233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21132" y="1844926"/>
            <a:ext cx="4241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Lorenzo: </a:t>
            </a:r>
            <a:r>
              <a:rPr lang="en-US" dirty="0">
                <a:latin typeface="Arial"/>
                <a:cs typeface="Arial"/>
              </a:rPr>
              <a:t>GFSv16 was further right-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of-track than GFSv15 (or analysis)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as the TC moved NE toward Ireland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A3B3832-79C4-AF45-96E5-371C62C495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43" r="50363"/>
          <a:stretch/>
        </p:blipFill>
        <p:spPr>
          <a:xfrm>
            <a:off x="6985079" y="2941337"/>
            <a:ext cx="1885233" cy="211015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1255FA0-E860-C843-A94A-88B4695979B3}"/>
              </a:ext>
            </a:extLst>
          </p:cNvPr>
          <p:cNvSpPr txBox="1"/>
          <p:nvPr/>
        </p:nvSpPr>
        <p:spPr>
          <a:xfrm>
            <a:off x="4628892" y="2910874"/>
            <a:ext cx="23561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A more complete view of the further right track, relative to GFSv15, shows up well in the </a:t>
            </a:r>
            <a:r>
              <a:rPr lang="en-US" dirty="0" err="1">
                <a:latin typeface="Arial"/>
                <a:cs typeface="Arial"/>
              </a:rPr>
              <a:t>precip</a:t>
            </a:r>
            <a:r>
              <a:rPr lang="en-US" dirty="0">
                <a:latin typeface="Arial"/>
                <a:cs typeface="Arial"/>
              </a:rPr>
              <a:t> difference field</a:t>
            </a:r>
          </a:p>
        </p:txBody>
      </p:sp>
    </p:spTree>
    <p:extLst>
      <p:ext uri="{BB962C8B-B14F-4D97-AF65-F5344CB8AC3E}">
        <p14:creationId xmlns:p14="http://schemas.microsoft.com/office/powerpoint/2010/main" val="362798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586" y="1102846"/>
            <a:ext cx="9156633" cy="379590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lvl="1" indent="-192015">
              <a:spcBef>
                <a:spcPts val="400"/>
              </a:spcBef>
              <a:buFont typeface="Arial"/>
              <a:buChar char="•"/>
            </a:pPr>
            <a:r>
              <a:rPr lang="en-US" sz="2200" dirty="0">
                <a:latin typeface="Arial"/>
                <a:cs typeface="Arial"/>
              </a:rPr>
              <a:t>The GFSv16 official evaluation included analyses of:</a:t>
            </a:r>
          </a:p>
          <a:p>
            <a:pPr marL="893782" lvl="2" indent="-342884">
              <a:spcBef>
                <a:spcPts val="400"/>
              </a:spcBef>
              <a:buFont typeface="Courier New"/>
              <a:buChar char="o"/>
            </a:pPr>
            <a:r>
              <a:rPr lang="en-US" sz="2200" dirty="0">
                <a:solidFill>
                  <a:srgbClr val="0000FF"/>
                </a:solidFill>
                <a:latin typeface="Arial"/>
                <a:cs typeface="Arial"/>
              </a:rPr>
              <a:t>Retrospectives </a:t>
            </a:r>
            <a:r>
              <a:rPr lang="en-US" sz="2200" dirty="0">
                <a:latin typeface="Arial"/>
                <a:cs typeface="Arial"/>
              </a:rPr>
              <a:t>(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5/5/19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5/18/20</a:t>
            </a:r>
            <a:r>
              <a:rPr lang="en-US" sz="2200" dirty="0">
                <a:solidFill>
                  <a:srgbClr val="000000"/>
                </a:solidFill>
                <a:latin typeface="Arial"/>
                <a:cs typeface="Arial"/>
              </a:rPr>
              <a:t>;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200" dirty="0">
                <a:latin typeface="Arial"/>
                <a:cs typeface="Arial"/>
              </a:rPr>
              <a:t>added 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8/31/18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10/12/18</a:t>
            </a:r>
            <a:r>
              <a:rPr lang="en-US" sz="2200" dirty="0">
                <a:latin typeface="Arial"/>
                <a:cs typeface="Arial"/>
              </a:rPr>
              <a:t>)</a:t>
            </a:r>
          </a:p>
          <a:p>
            <a:pPr marL="1350959" lvl="3" indent="-342884">
              <a:spcBef>
                <a:spcPts val="400"/>
              </a:spcBef>
              <a:buFont typeface="Wingdings" charset="2"/>
              <a:buChar char="§"/>
            </a:pPr>
            <a:r>
              <a:rPr lang="en-US" sz="2200" dirty="0">
                <a:latin typeface="Arial"/>
                <a:cs typeface="Arial"/>
              </a:rPr>
              <a:t>Statistics</a:t>
            </a:r>
          </a:p>
          <a:p>
            <a:pPr marL="1350959" lvl="3" indent="-342884">
              <a:spcBef>
                <a:spcPts val="400"/>
              </a:spcBef>
              <a:buFont typeface="Wingdings" charset="2"/>
              <a:buChar char="§"/>
            </a:pPr>
            <a:r>
              <a:rPr lang="en-US" sz="2200" dirty="0">
                <a:latin typeface="Arial"/>
                <a:cs typeface="Arial"/>
              </a:rPr>
              <a:t>Case Studies</a:t>
            </a:r>
          </a:p>
          <a:p>
            <a:pPr marL="893782" lvl="2" indent="-342884">
              <a:spcBef>
                <a:spcPts val="400"/>
              </a:spcBef>
              <a:buFont typeface="Courier New"/>
              <a:buChar char="o"/>
            </a:pPr>
            <a:r>
              <a:rPr lang="en-US" sz="2200" dirty="0">
                <a:solidFill>
                  <a:srgbClr val="0000FF"/>
                </a:solidFill>
                <a:latin typeface="Arial"/>
                <a:cs typeface="Arial"/>
              </a:rPr>
              <a:t>Real-time Parallel </a:t>
            </a:r>
            <a:r>
              <a:rPr lang="en-US" sz="2200" dirty="0">
                <a:solidFill>
                  <a:srgbClr val="000000"/>
                </a:solidFill>
                <a:latin typeface="Arial"/>
                <a:cs typeface="Arial"/>
              </a:rPr>
              <a:t>[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5/19/20</a:t>
            </a:r>
            <a:r>
              <a:rPr lang="mr-IN" sz="2200" dirty="0">
                <a:solidFill>
                  <a:srgbClr val="FF0000"/>
                </a:solidFill>
                <a:latin typeface="Arial"/>
                <a:cs typeface="Arial"/>
              </a:rPr>
              <a:t>–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9/24/20 (</a:t>
            </a:r>
            <a:r>
              <a:rPr lang="en-US" sz="2200" dirty="0" err="1">
                <a:solidFill>
                  <a:srgbClr val="FF0000"/>
                </a:solidFill>
                <a:latin typeface="Arial"/>
                <a:cs typeface="Arial"/>
              </a:rPr>
              <a:t>para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 continued to present)</a:t>
            </a:r>
            <a:r>
              <a:rPr lang="en-US" sz="2200" dirty="0">
                <a:latin typeface="Arial"/>
                <a:cs typeface="Arial"/>
              </a:rPr>
              <a:t>]</a:t>
            </a:r>
          </a:p>
          <a:p>
            <a:pPr marL="1350959" lvl="3" indent="-342884">
              <a:spcBef>
                <a:spcPts val="400"/>
              </a:spcBef>
              <a:buFont typeface="Wingdings" charset="2"/>
              <a:buChar char="§"/>
            </a:pPr>
            <a:r>
              <a:rPr lang="en-US" sz="2200" dirty="0">
                <a:latin typeface="Arial"/>
                <a:cs typeface="Arial"/>
              </a:rPr>
              <a:t>Statistics</a:t>
            </a:r>
          </a:p>
          <a:p>
            <a:pPr marL="1350959" lvl="3" indent="-342884">
              <a:spcBef>
                <a:spcPts val="400"/>
              </a:spcBef>
              <a:buFont typeface="Wingdings" charset="2"/>
              <a:buChar char="§"/>
            </a:pPr>
            <a:r>
              <a:rPr lang="en-US" sz="2200" dirty="0">
                <a:latin typeface="Arial"/>
                <a:cs typeface="Arial"/>
              </a:rPr>
              <a:t>Representative examples</a:t>
            </a:r>
          </a:p>
          <a:p>
            <a:pPr marL="436604" lvl="1" indent="-342884">
              <a:spcBef>
                <a:spcPts val="400"/>
              </a:spcBef>
              <a:buFont typeface="Arial"/>
              <a:buChar char="•"/>
            </a:pPr>
            <a:endParaRPr lang="en-US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436604" lvl="1" indent="-342884">
              <a:spcBef>
                <a:spcPts val="400"/>
              </a:spcBef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/>
                <a:cs typeface="Arial"/>
              </a:rPr>
              <a:t>The GFSv16 official evaluation also incorporated the findings of an STI team of NWS SOOs tasked with analyzing GFSv16 forecasts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2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3" tIns="60946" rIns="121893" bIns="60946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Evaluation Details</a:t>
            </a:r>
          </a:p>
        </p:txBody>
      </p:sp>
    </p:spTree>
    <p:extLst>
      <p:ext uri="{BB962C8B-B14F-4D97-AF65-F5344CB8AC3E}">
        <p14:creationId xmlns:p14="http://schemas.microsoft.com/office/powerpoint/2010/main" val="1240067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53062" y="1625619"/>
            <a:ext cx="8662338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629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Larger TC False Alarm Ratio</a:t>
            </a: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D1C8D8B1-182B-4443-9560-E70153B233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77" t="6496" r="35435" b="37265"/>
          <a:stretch/>
        </p:blipFill>
        <p:spPr>
          <a:xfrm>
            <a:off x="397932" y="1317293"/>
            <a:ext cx="6036735" cy="345417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9043F3C-A979-C744-8FFE-C52CAF0D5B26}"/>
              </a:ext>
            </a:extLst>
          </p:cNvPr>
          <p:cNvSpPr txBox="1"/>
          <p:nvPr/>
        </p:nvSpPr>
        <p:spPr>
          <a:xfrm>
            <a:off x="3597903" y="1059790"/>
            <a:ext cx="2046458" cy="307777"/>
          </a:xfrm>
          <a:prstGeom prst="rect">
            <a:avLst/>
          </a:prstGeom>
          <a:solidFill>
            <a:srgbClr val="F4F4D8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From Dan Halperin, ERAU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4D360E-328D-1B46-BD32-34125F7F9C8B}"/>
              </a:ext>
            </a:extLst>
          </p:cNvPr>
          <p:cNvSpPr txBox="1"/>
          <p:nvPr/>
        </p:nvSpPr>
        <p:spPr>
          <a:xfrm>
            <a:off x="6876585" y="1381498"/>
            <a:ext cx="2088995" cy="3496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A        further left than the        of the same color indicates that v16 had a higher false alarm ratio for that season</a:t>
            </a:r>
          </a:p>
          <a:p>
            <a:endParaRPr lang="en-US" sz="15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While the incomplete 2020 numbers look good for v16, the </a:t>
            </a:r>
            <a:r>
              <a:rPr lang="en-US" sz="1580" dirty="0">
                <a:solidFill>
                  <a:srgbClr val="2896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weighted mean </a:t>
            </a:r>
            <a:r>
              <a:rPr lang="en-US" sz="1580" dirty="0">
                <a:latin typeface="Arial" panose="020B0604020202020204" pitchFamily="34" charset="0"/>
                <a:cs typeface="Arial" panose="020B0604020202020204" pitchFamily="34" charset="0"/>
              </a:rPr>
              <a:t>for the three TC seasons shows that v16 had a larger FAR</a:t>
            </a:r>
          </a:p>
        </p:txBody>
      </p:sp>
      <p:sp>
        <p:nvSpPr>
          <p:cNvPr id="5" name="Triangle 4">
            <a:extLst>
              <a:ext uri="{FF2B5EF4-FFF2-40B4-BE49-F238E27FC236}">
                <a16:creationId xmlns:a16="http://schemas.microsoft.com/office/drawing/2014/main" id="{218D37FB-1675-3240-B3C8-DB0D65EE2A64}"/>
              </a:ext>
            </a:extLst>
          </p:cNvPr>
          <p:cNvSpPr/>
          <p:nvPr/>
        </p:nvSpPr>
        <p:spPr>
          <a:xfrm>
            <a:off x="7208595" y="1434360"/>
            <a:ext cx="287552" cy="202054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2965348-D648-0846-AD7A-B424C04C21C2}"/>
              </a:ext>
            </a:extLst>
          </p:cNvPr>
          <p:cNvSpPr/>
          <p:nvPr/>
        </p:nvSpPr>
        <p:spPr>
          <a:xfrm>
            <a:off x="7781280" y="1685832"/>
            <a:ext cx="279603" cy="24713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10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Larger TC False Alarm Ratio</a:t>
            </a: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EB5DAF9E-A331-FC43-9952-F2F99F274D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654" t="33333" r="24519" b="34017"/>
          <a:stretch/>
        </p:blipFill>
        <p:spPr>
          <a:xfrm>
            <a:off x="50032" y="1328439"/>
            <a:ext cx="8760175" cy="28311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84D9F9-043E-4E4E-A4FB-59F025094AFD}"/>
              </a:ext>
            </a:extLst>
          </p:cNvPr>
          <p:cNvSpPr txBox="1"/>
          <p:nvPr/>
        </p:nvSpPr>
        <p:spPr>
          <a:xfrm>
            <a:off x="380788" y="4358571"/>
            <a:ext cx="838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 number of false alarms in GFSv16, relative to v15, between 50º and 70º W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17ED6FF-F7AC-D844-94D1-F2CD165C287C}"/>
              </a:ext>
            </a:extLst>
          </p:cNvPr>
          <p:cNvSpPr/>
          <p:nvPr/>
        </p:nvSpPr>
        <p:spPr>
          <a:xfrm>
            <a:off x="6110654" y="2185689"/>
            <a:ext cx="1029172" cy="1415562"/>
          </a:xfrm>
          <a:custGeom>
            <a:avLst/>
            <a:gdLst>
              <a:gd name="connsiteX0" fmla="*/ 527538 w 1029172"/>
              <a:gd name="connsiteY0" fmla="*/ 149470 h 1415562"/>
              <a:gd name="connsiteX1" fmla="*/ 465992 w 1029172"/>
              <a:gd name="connsiteY1" fmla="*/ 96716 h 1415562"/>
              <a:gd name="connsiteX2" fmla="*/ 430823 w 1029172"/>
              <a:gd name="connsiteY2" fmla="*/ 70339 h 1415562"/>
              <a:gd name="connsiteX3" fmla="*/ 404446 w 1029172"/>
              <a:gd name="connsiteY3" fmla="*/ 43962 h 1415562"/>
              <a:gd name="connsiteX4" fmla="*/ 351692 w 1029172"/>
              <a:gd name="connsiteY4" fmla="*/ 0 h 1415562"/>
              <a:gd name="connsiteX5" fmla="*/ 237392 w 1029172"/>
              <a:gd name="connsiteY5" fmla="*/ 8793 h 1415562"/>
              <a:gd name="connsiteX6" fmla="*/ 211015 w 1029172"/>
              <a:gd name="connsiteY6" fmla="*/ 17585 h 1415562"/>
              <a:gd name="connsiteX7" fmla="*/ 184638 w 1029172"/>
              <a:gd name="connsiteY7" fmla="*/ 43962 h 1415562"/>
              <a:gd name="connsiteX8" fmla="*/ 158261 w 1029172"/>
              <a:gd name="connsiteY8" fmla="*/ 96716 h 1415562"/>
              <a:gd name="connsiteX9" fmla="*/ 149469 w 1029172"/>
              <a:gd name="connsiteY9" fmla="*/ 123093 h 1415562"/>
              <a:gd name="connsiteX10" fmla="*/ 131884 w 1029172"/>
              <a:gd name="connsiteY10" fmla="*/ 149470 h 1415562"/>
              <a:gd name="connsiteX11" fmla="*/ 96715 w 1029172"/>
              <a:gd name="connsiteY11" fmla="*/ 211016 h 1415562"/>
              <a:gd name="connsiteX12" fmla="*/ 70338 w 1029172"/>
              <a:gd name="connsiteY12" fmla="*/ 290147 h 1415562"/>
              <a:gd name="connsiteX13" fmla="*/ 61546 w 1029172"/>
              <a:gd name="connsiteY13" fmla="*/ 316524 h 1415562"/>
              <a:gd name="connsiteX14" fmla="*/ 43961 w 1029172"/>
              <a:gd name="connsiteY14" fmla="*/ 509954 h 1415562"/>
              <a:gd name="connsiteX15" fmla="*/ 26377 w 1029172"/>
              <a:gd name="connsiteY15" fmla="*/ 597877 h 1415562"/>
              <a:gd name="connsiteX16" fmla="*/ 8792 w 1029172"/>
              <a:gd name="connsiteY16" fmla="*/ 668216 h 1415562"/>
              <a:gd name="connsiteX17" fmla="*/ 0 w 1029172"/>
              <a:gd name="connsiteY17" fmla="*/ 729762 h 1415562"/>
              <a:gd name="connsiteX18" fmla="*/ 8792 w 1029172"/>
              <a:gd name="connsiteY18" fmla="*/ 808893 h 1415562"/>
              <a:gd name="connsiteX19" fmla="*/ 26377 w 1029172"/>
              <a:gd name="connsiteY19" fmla="*/ 870439 h 1415562"/>
              <a:gd name="connsiteX20" fmla="*/ 43961 w 1029172"/>
              <a:gd name="connsiteY20" fmla="*/ 940777 h 1415562"/>
              <a:gd name="connsiteX21" fmla="*/ 52754 w 1029172"/>
              <a:gd name="connsiteY21" fmla="*/ 1002324 h 1415562"/>
              <a:gd name="connsiteX22" fmla="*/ 70338 w 1029172"/>
              <a:gd name="connsiteY22" fmla="*/ 1116624 h 1415562"/>
              <a:gd name="connsiteX23" fmla="*/ 96715 w 1029172"/>
              <a:gd name="connsiteY23" fmla="*/ 1239716 h 1415562"/>
              <a:gd name="connsiteX24" fmla="*/ 105508 w 1029172"/>
              <a:gd name="connsiteY24" fmla="*/ 1266093 h 1415562"/>
              <a:gd name="connsiteX25" fmla="*/ 114300 w 1029172"/>
              <a:gd name="connsiteY25" fmla="*/ 1292470 h 1415562"/>
              <a:gd name="connsiteX26" fmla="*/ 184638 w 1029172"/>
              <a:gd name="connsiteY26" fmla="*/ 1371600 h 1415562"/>
              <a:gd name="connsiteX27" fmla="*/ 237392 w 1029172"/>
              <a:gd name="connsiteY27" fmla="*/ 1406770 h 1415562"/>
              <a:gd name="connsiteX28" fmla="*/ 263769 w 1029172"/>
              <a:gd name="connsiteY28" fmla="*/ 1415562 h 1415562"/>
              <a:gd name="connsiteX29" fmla="*/ 386861 w 1029172"/>
              <a:gd name="connsiteY29" fmla="*/ 1406770 h 1415562"/>
              <a:gd name="connsiteX30" fmla="*/ 422031 w 1029172"/>
              <a:gd name="connsiteY30" fmla="*/ 1397977 h 1415562"/>
              <a:gd name="connsiteX31" fmla="*/ 888023 w 1029172"/>
              <a:gd name="connsiteY31" fmla="*/ 1380393 h 1415562"/>
              <a:gd name="connsiteX32" fmla="*/ 967154 w 1029172"/>
              <a:gd name="connsiteY32" fmla="*/ 1362808 h 1415562"/>
              <a:gd name="connsiteX33" fmla="*/ 1019908 w 1029172"/>
              <a:gd name="connsiteY33" fmla="*/ 1327639 h 1415562"/>
              <a:gd name="connsiteX34" fmla="*/ 1019908 w 1029172"/>
              <a:gd name="connsiteY34" fmla="*/ 1257300 h 1415562"/>
              <a:gd name="connsiteX35" fmla="*/ 1011115 w 1029172"/>
              <a:gd name="connsiteY35" fmla="*/ 1230924 h 1415562"/>
              <a:gd name="connsiteX36" fmla="*/ 984738 w 1029172"/>
              <a:gd name="connsiteY36" fmla="*/ 1213339 h 1415562"/>
              <a:gd name="connsiteX37" fmla="*/ 975946 w 1029172"/>
              <a:gd name="connsiteY37" fmla="*/ 1081454 h 1415562"/>
              <a:gd name="connsiteX38" fmla="*/ 967154 w 1029172"/>
              <a:gd name="connsiteY38" fmla="*/ 888024 h 1415562"/>
              <a:gd name="connsiteX39" fmla="*/ 949569 w 1029172"/>
              <a:gd name="connsiteY39" fmla="*/ 835270 h 1415562"/>
              <a:gd name="connsiteX40" fmla="*/ 931984 w 1029172"/>
              <a:gd name="connsiteY40" fmla="*/ 808893 h 1415562"/>
              <a:gd name="connsiteX41" fmla="*/ 914400 w 1029172"/>
              <a:gd name="connsiteY41" fmla="*/ 747347 h 1415562"/>
              <a:gd name="connsiteX42" fmla="*/ 896815 w 1029172"/>
              <a:gd name="connsiteY42" fmla="*/ 694593 h 1415562"/>
              <a:gd name="connsiteX43" fmla="*/ 861646 w 1029172"/>
              <a:gd name="connsiteY43" fmla="*/ 641839 h 1415562"/>
              <a:gd name="connsiteX44" fmla="*/ 835269 w 1029172"/>
              <a:gd name="connsiteY44" fmla="*/ 589085 h 1415562"/>
              <a:gd name="connsiteX45" fmla="*/ 817684 w 1029172"/>
              <a:gd name="connsiteY45" fmla="*/ 536331 h 1415562"/>
              <a:gd name="connsiteX46" fmla="*/ 808892 w 1029172"/>
              <a:gd name="connsiteY46" fmla="*/ 509954 h 1415562"/>
              <a:gd name="connsiteX47" fmla="*/ 791308 w 1029172"/>
              <a:gd name="connsiteY47" fmla="*/ 483577 h 1415562"/>
              <a:gd name="connsiteX48" fmla="*/ 773723 w 1029172"/>
              <a:gd name="connsiteY48" fmla="*/ 430824 h 1415562"/>
              <a:gd name="connsiteX49" fmla="*/ 747346 w 1029172"/>
              <a:gd name="connsiteY49" fmla="*/ 404447 h 1415562"/>
              <a:gd name="connsiteX50" fmla="*/ 729761 w 1029172"/>
              <a:gd name="connsiteY50" fmla="*/ 378070 h 1415562"/>
              <a:gd name="connsiteX51" fmla="*/ 703384 w 1029172"/>
              <a:gd name="connsiteY51" fmla="*/ 360485 h 1415562"/>
              <a:gd name="connsiteX52" fmla="*/ 685800 w 1029172"/>
              <a:gd name="connsiteY52" fmla="*/ 334108 h 1415562"/>
              <a:gd name="connsiteX53" fmla="*/ 659423 w 1029172"/>
              <a:gd name="connsiteY53" fmla="*/ 316524 h 1415562"/>
              <a:gd name="connsiteX54" fmla="*/ 624254 w 1029172"/>
              <a:gd name="connsiteY54" fmla="*/ 263770 h 1415562"/>
              <a:gd name="connsiteX55" fmla="*/ 606669 w 1029172"/>
              <a:gd name="connsiteY55" fmla="*/ 237393 h 1415562"/>
              <a:gd name="connsiteX56" fmla="*/ 597877 w 1029172"/>
              <a:gd name="connsiteY56" fmla="*/ 211016 h 1415562"/>
              <a:gd name="connsiteX57" fmla="*/ 562708 w 1029172"/>
              <a:gd name="connsiteY57" fmla="*/ 158262 h 1415562"/>
              <a:gd name="connsiteX58" fmla="*/ 527538 w 1029172"/>
              <a:gd name="connsiteY58" fmla="*/ 149470 h 141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29172" h="1415562">
                <a:moveTo>
                  <a:pt x="527538" y="149470"/>
                </a:moveTo>
                <a:cubicBezTo>
                  <a:pt x="507023" y="131885"/>
                  <a:pt x="486905" y="113826"/>
                  <a:pt x="465992" y="96716"/>
                </a:cubicBezTo>
                <a:cubicBezTo>
                  <a:pt x="454651" y="87437"/>
                  <a:pt x="441949" y="79876"/>
                  <a:pt x="430823" y="70339"/>
                </a:cubicBezTo>
                <a:cubicBezTo>
                  <a:pt x="421382" y="62247"/>
                  <a:pt x="413998" y="51922"/>
                  <a:pt x="404446" y="43962"/>
                </a:cubicBezTo>
                <a:cubicBezTo>
                  <a:pt x="331000" y="-17243"/>
                  <a:pt x="428752" y="77060"/>
                  <a:pt x="351692" y="0"/>
                </a:cubicBezTo>
                <a:cubicBezTo>
                  <a:pt x="313592" y="2931"/>
                  <a:pt x="275309" y="4053"/>
                  <a:pt x="237392" y="8793"/>
                </a:cubicBezTo>
                <a:cubicBezTo>
                  <a:pt x="228196" y="9943"/>
                  <a:pt x="218726" y="12444"/>
                  <a:pt x="211015" y="17585"/>
                </a:cubicBezTo>
                <a:cubicBezTo>
                  <a:pt x="200669" y="24482"/>
                  <a:pt x="193430" y="35170"/>
                  <a:pt x="184638" y="43962"/>
                </a:cubicBezTo>
                <a:cubicBezTo>
                  <a:pt x="162539" y="110261"/>
                  <a:pt x="192349" y="28539"/>
                  <a:pt x="158261" y="96716"/>
                </a:cubicBezTo>
                <a:cubicBezTo>
                  <a:pt x="154116" y="105005"/>
                  <a:pt x="153614" y="114804"/>
                  <a:pt x="149469" y="123093"/>
                </a:cubicBezTo>
                <a:cubicBezTo>
                  <a:pt x="144743" y="132545"/>
                  <a:pt x="137127" y="140295"/>
                  <a:pt x="131884" y="149470"/>
                </a:cubicBezTo>
                <a:cubicBezTo>
                  <a:pt x="87263" y="227556"/>
                  <a:pt x="139558" y="146752"/>
                  <a:pt x="96715" y="211016"/>
                </a:cubicBezTo>
                <a:lnTo>
                  <a:pt x="70338" y="290147"/>
                </a:lnTo>
                <a:lnTo>
                  <a:pt x="61546" y="316524"/>
                </a:lnTo>
                <a:cubicBezTo>
                  <a:pt x="55937" y="400668"/>
                  <a:pt x="56840" y="436973"/>
                  <a:pt x="43961" y="509954"/>
                </a:cubicBezTo>
                <a:cubicBezTo>
                  <a:pt x="38767" y="539387"/>
                  <a:pt x="33626" y="568881"/>
                  <a:pt x="26377" y="597877"/>
                </a:cubicBezTo>
                <a:cubicBezTo>
                  <a:pt x="20515" y="621323"/>
                  <a:pt x="12210" y="644291"/>
                  <a:pt x="8792" y="668216"/>
                </a:cubicBezTo>
                <a:lnTo>
                  <a:pt x="0" y="729762"/>
                </a:lnTo>
                <a:cubicBezTo>
                  <a:pt x="2931" y="756139"/>
                  <a:pt x="4757" y="782662"/>
                  <a:pt x="8792" y="808893"/>
                </a:cubicBezTo>
                <a:cubicBezTo>
                  <a:pt x="13962" y="842499"/>
                  <a:pt x="18265" y="840694"/>
                  <a:pt x="26377" y="870439"/>
                </a:cubicBezTo>
                <a:cubicBezTo>
                  <a:pt x="32736" y="893755"/>
                  <a:pt x="40543" y="916852"/>
                  <a:pt x="43961" y="940777"/>
                </a:cubicBezTo>
                <a:cubicBezTo>
                  <a:pt x="46892" y="961293"/>
                  <a:pt x="49603" y="981841"/>
                  <a:pt x="52754" y="1002324"/>
                </a:cubicBezTo>
                <a:cubicBezTo>
                  <a:pt x="66188" y="1089645"/>
                  <a:pt x="57589" y="1021008"/>
                  <a:pt x="70338" y="1116624"/>
                </a:cubicBezTo>
                <a:cubicBezTo>
                  <a:pt x="82661" y="1209042"/>
                  <a:pt x="70694" y="1161653"/>
                  <a:pt x="96715" y="1239716"/>
                </a:cubicBezTo>
                <a:lnTo>
                  <a:pt x="105508" y="1266093"/>
                </a:lnTo>
                <a:cubicBezTo>
                  <a:pt x="108439" y="1274885"/>
                  <a:pt x="109159" y="1284759"/>
                  <a:pt x="114300" y="1292470"/>
                </a:cubicBezTo>
                <a:cubicBezTo>
                  <a:pt x="135443" y="1324186"/>
                  <a:pt x="148499" y="1347507"/>
                  <a:pt x="184638" y="1371600"/>
                </a:cubicBezTo>
                <a:cubicBezTo>
                  <a:pt x="202223" y="1383323"/>
                  <a:pt x="217342" y="1400087"/>
                  <a:pt x="237392" y="1406770"/>
                </a:cubicBezTo>
                <a:lnTo>
                  <a:pt x="263769" y="1415562"/>
                </a:lnTo>
                <a:cubicBezTo>
                  <a:pt x="304800" y="1412631"/>
                  <a:pt x="345977" y="1411313"/>
                  <a:pt x="386861" y="1406770"/>
                </a:cubicBezTo>
                <a:cubicBezTo>
                  <a:pt x="398871" y="1405436"/>
                  <a:pt x="410001" y="1399123"/>
                  <a:pt x="422031" y="1397977"/>
                </a:cubicBezTo>
                <a:cubicBezTo>
                  <a:pt x="539300" y="1386808"/>
                  <a:pt x="812538" y="1382490"/>
                  <a:pt x="888023" y="1380393"/>
                </a:cubicBezTo>
                <a:cubicBezTo>
                  <a:pt x="902333" y="1378008"/>
                  <a:pt x="948603" y="1373114"/>
                  <a:pt x="967154" y="1362808"/>
                </a:cubicBezTo>
                <a:cubicBezTo>
                  <a:pt x="985629" y="1352545"/>
                  <a:pt x="1019908" y="1327639"/>
                  <a:pt x="1019908" y="1327639"/>
                </a:cubicBezTo>
                <a:cubicBezTo>
                  <a:pt x="1032485" y="1289906"/>
                  <a:pt x="1032034" y="1305801"/>
                  <a:pt x="1019908" y="1257300"/>
                </a:cubicBezTo>
                <a:cubicBezTo>
                  <a:pt x="1017660" y="1248309"/>
                  <a:pt x="1016905" y="1238161"/>
                  <a:pt x="1011115" y="1230924"/>
                </a:cubicBezTo>
                <a:cubicBezTo>
                  <a:pt x="1004514" y="1222673"/>
                  <a:pt x="993530" y="1219201"/>
                  <a:pt x="984738" y="1213339"/>
                </a:cubicBezTo>
                <a:cubicBezTo>
                  <a:pt x="981807" y="1169377"/>
                  <a:pt x="978324" y="1125449"/>
                  <a:pt x="975946" y="1081454"/>
                </a:cubicBezTo>
                <a:cubicBezTo>
                  <a:pt x="972462" y="1017005"/>
                  <a:pt x="974030" y="952200"/>
                  <a:pt x="967154" y="888024"/>
                </a:cubicBezTo>
                <a:cubicBezTo>
                  <a:pt x="965179" y="869594"/>
                  <a:pt x="959851" y="850693"/>
                  <a:pt x="949569" y="835270"/>
                </a:cubicBezTo>
                <a:lnTo>
                  <a:pt x="931984" y="808893"/>
                </a:lnTo>
                <a:cubicBezTo>
                  <a:pt x="902427" y="720219"/>
                  <a:pt x="947532" y="857786"/>
                  <a:pt x="914400" y="747347"/>
                </a:cubicBezTo>
                <a:cubicBezTo>
                  <a:pt x="909074" y="729593"/>
                  <a:pt x="907097" y="710016"/>
                  <a:pt x="896815" y="694593"/>
                </a:cubicBezTo>
                <a:lnTo>
                  <a:pt x="861646" y="641839"/>
                </a:lnTo>
                <a:cubicBezTo>
                  <a:pt x="829585" y="545653"/>
                  <a:pt x="880716" y="691338"/>
                  <a:pt x="835269" y="589085"/>
                </a:cubicBezTo>
                <a:cubicBezTo>
                  <a:pt x="827741" y="572147"/>
                  <a:pt x="823546" y="553916"/>
                  <a:pt x="817684" y="536331"/>
                </a:cubicBezTo>
                <a:cubicBezTo>
                  <a:pt x="814753" y="527539"/>
                  <a:pt x="814033" y="517665"/>
                  <a:pt x="808892" y="509954"/>
                </a:cubicBezTo>
                <a:cubicBezTo>
                  <a:pt x="803031" y="501162"/>
                  <a:pt x="795600" y="493233"/>
                  <a:pt x="791308" y="483577"/>
                </a:cubicBezTo>
                <a:cubicBezTo>
                  <a:pt x="783780" y="466639"/>
                  <a:pt x="786830" y="443931"/>
                  <a:pt x="773723" y="430824"/>
                </a:cubicBezTo>
                <a:cubicBezTo>
                  <a:pt x="764931" y="422032"/>
                  <a:pt x="755306" y="413999"/>
                  <a:pt x="747346" y="404447"/>
                </a:cubicBezTo>
                <a:cubicBezTo>
                  <a:pt x="740581" y="396329"/>
                  <a:pt x="737233" y="385542"/>
                  <a:pt x="729761" y="378070"/>
                </a:cubicBezTo>
                <a:cubicBezTo>
                  <a:pt x="722289" y="370598"/>
                  <a:pt x="712176" y="366347"/>
                  <a:pt x="703384" y="360485"/>
                </a:cubicBezTo>
                <a:cubicBezTo>
                  <a:pt x="697523" y="351693"/>
                  <a:pt x="693272" y="341580"/>
                  <a:pt x="685800" y="334108"/>
                </a:cubicBezTo>
                <a:cubicBezTo>
                  <a:pt x="678328" y="326636"/>
                  <a:pt x="666381" y="324476"/>
                  <a:pt x="659423" y="316524"/>
                </a:cubicBezTo>
                <a:cubicBezTo>
                  <a:pt x="645506" y="300619"/>
                  <a:pt x="635977" y="281355"/>
                  <a:pt x="624254" y="263770"/>
                </a:cubicBezTo>
                <a:lnTo>
                  <a:pt x="606669" y="237393"/>
                </a:lnTo>
                <a:cubicBezTo>
                  <a:pt x="603738" y="228601"/>
                  <a:pt x="602378" y="219118"/>
                  <a:pt x="597877" y="211016"/>
                </a:cubicBezTo>
                <a:cubicBezTo>
                  <a:pt x="587614" y="192541"/>
                  <a:pt x="562708" y="158262"/>
                  <a:pt x="562708" y="158262"/>
                </a:cubicBezTo>
                <a:lnTo>
                  <a:pt x="527538" y="149470"/>
                </a:lnTo>
                <a:close/>
              </a:path>
            </a:pathLst>
          </a:custGeom>
          <a:noFill/>
          <a:ln w="539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E759A36B-9078-F244-8C01-D6A0AC686C77}"/>
              </a:ext>
            </a:extLst>
          </p:cNvPr>
          <p:cNvSpPr/>
          <p:nvPr/>
        </p:nvSpPr>
        <p:spPr>
          <a:xfrm>
            <a:off x="1761392" y="2185689"/>
            <a:ext cx="1029172" cy="1415562"/>
          </a:xfrm>
          <a:custGeom>
            <a:avLst/>
            <a:gdLst>
              <a:gd name="connsiteX0" fmla="*/ 527538 w 1029172"/>
              <a:gd name="connsiteY0" fmla="*/ 149470 h 1415562"/>
              <a:gd name="connsiteX1" fmla="*/ 465992 w 1029172"/>
              <a:gd name="connsiteY1" fmla="*/ 96716 h 1415562"/>
              <a:gd name="connsiteX2" fmla="*/ 430823 w 1029172"/>
              <a:gd name="connsiteY2" fmla="*/ 70339 h 1415562"/>
              <a:gd name="connsiteX3" fmla="*/ 404446 w 1029172"/>
              <a:gd name="connsiteY3" fmla="*/ 43962 h 1415562"/>
              <a:gd name="connsiteX4" fmla="*/ 351692 w 1029172"/>
              <a:gd name="connsiteY4" fmla="*/ 0 h 1415562"/>
              <a:gd name="connsiteX5" fmla="*/ 237392 w 1029172"/>
              <a:gd name="connsiteY5" fmla="*/ 8793 h 1415562"/>
              <a:gd name="connsiteX6" fmla="*/ 211015 w 1029172"/>
              <a:gd name="connsiteY6" fmla="*/ 17585 h 1415562"/>
              <a:gd name="connsiteX7" fmla="*/ 184638 w 1029172"/>
              <a:gd name="connsiteY7" fmla="*/ 43962 h 1415562"/>
              <a:gd name="connsiteX8" fmla="*/ 158261 w 1029172"/>
              <a:gd name="connsiteY8" fmla="*/ 96716 h 1415562"/>
              <a:gd name="connsiteX9" fmla="*/ 149469 w 1029172"/>
              <a:gd name="connsiteY9" fmla="*/ 123093 h 1415562"/>
              <a:gd name="connsiteX10" fmla="*/ 131884 w 1029172"/>
              <a:gd name="connsiteY10" fmla="*/ 149470 h 1415562"/>
              <a:gd name="connsiteX11" fmla="*/ 96715 w 1029172"/>
              <a:gd name="connsiteY11" fmla="*/ 211016 h 1415562"/>
              <a:gd name="connsiteX12" fmla="*/ 70338 w 1029172"/>
              <a:gd name="connsiteY12" fmla="*/ 290147 h 1415562"/>
              <a:gd name="connsiteX13" fmla="*/ 61546 w 1029172"/>
              <a:gd name="connsiteY13" fmla="*/ 316524 h 1415562"/>
              <a:gd name="connsiteX14" fmla="*/ 43961 w 1029172"/>
              <a:gd name="connsiteY14" fmla="*/ 509954 h 1415562"/>
              <a:gd name="connsiteX15" fmla="*/ 26377 w 1029172"/>
              <a:gd name="connsiteY15" fmla="*/ 597877 h 1415562"/>
              <a:gd name="connsiteX16" fmla="*/ 8792 w 1029172"/>
              <a:gd name="connsiteY16" fmla="*/ 668216 h 1415562"/>
              <a:gd name="connsiteX17" fmla="*/ 0 w 1029172"/>
              <a:gd name="connsiteY17" fmla="*/ 729762 h 1415562"/>
              <a:gd name="connsiteX18" fmla="*/ 8792 w 1029172"/>
              <a:gd name="connsiteY18" fmla="*/ 808893 h 1415562"/>
              <a:gd name="connsiteX19" fmla="*/ 26377 w 1029172"/>
              <a:gd name="connsiteY19" fmla="*/ 870439 h 1415562"/>
              <a:gd name="connsiteX20" fmla="*/ 43961 w 1029172"/>
              <a:gd name="connsiteY20" fmla="*/ 940777 h 1415562"/>
              <a:gd name="connsiteX21" fmla="*/ 52754 w 1029172"/>
              <a:gd name="connsiteY21" fmla="*/ 1002324 h 1415562"/>
              <a:gd name="connsiteX22" fmla="*/ 70338 w 1029172"/>
              <a:gd name="connsiteY22" fmla="*/ 1116624 h 1415562"/>
              <a:gd name="connsiteX23" fmla="*/ 96715 w 1029172"/>
              <a:gd name="connsiteY23" fmla="*/ 1239716 h 1415562"/>
              <a:gd name="connsiteX24" fmla="*/ 105508 w 1029172"/>
              <a:gd name="connsiteY24" fmla="*/ 1266093 h 1415562"/>
              <a:gd name="connsiteX25" fmla="*/ 114300 w 1029172"/>
              <a:gd name="connsiteY25" fmla="*/ 1292470 h 1415562"/>
              <a:gd name="connsiteX26" fmla="*/ 184638 w 1029172"/>
              <a:gd name="connsiteY26" fmla="*/ 1371600 h 1415562"/>
              <a:gd name="connsiteX27" fmla="*/ 237392 w 1029172"/>
              <a:gd name="connsiteY27" fmla="*/ 1406770 h 1415562"/>
              <a:gd name="connsiteX28" fmla="*/ 263769 w 1029172"/>
              <a:gd name="connsiteY28" fmla="*/ 1415562 h 1415562"/>
              <a:gd name="connsiteX29" fmla="*/ 386861 w 1029172"/>
              <a:gd name="connsiteY29" fmla="*/ 1406770 h 1415562"/>
              <a:gd name="connsiteX30" fmla="*/ 422031 w 1029172"/>
              <a:gd name="connsiteY30" fmla="*/ 1397977 h 1415562"/>
              <a:gd name="connsiteX31" fmla="*/ 888023 w 1029172"/>
              <a:gd name="connsiteY31" fmla="*/ 1380393 h 1415562"/>
              <a:gd name="connsiteX32" fmla="*/ 967154 w 1029172"/>
              <a:gd name="connsiteY32" fmla="*/ 1362808 h 1415562"/>
              <a:gd name="connsiteX33" fmla="*/ 1019908 w 1029172"/>
              <a:gd name="connsiteY33" fmla="*/ 1327639 h 1415562"/>
              <a:gd name="connsiteX34" fmla="*/ 1019908 w 1029172"/>
              <a:gd name="connsiteY34" fmla="*/ 1257300 h 1415562"/>
              <a:gd name="connsiteX35" fmla="*/ 1011115 w 1029172"/>
              <a:gd name="connsiteY35" fmla="*/ 1230924 h 1415562"/>
              <a:gd name="connsiteX36" fmla="*/ 984738 w 1029172"/>
              <a:gd name="connsiteY36" fmla="*/ 1213339 h 1415562"/>
              <a:gd name="connsiteX37" fmla="*/ 975946 w 1029172"/>
              <a:gd name="connsiteY37" fmla="*/ 1081454 h 1415562"/>
              <a:gd name="connsiteX38" fmla="*/ 967154 w 1029172"/>
              <a:gd name="connsiteY38" fmla="*/ 888024 h 1415562"/>
              <a:gd name="connsiteX39" fmla="*/ 949569 w 1029172"/>
              <a:gd name="connsiteY39" fmla="*/ 835270 h 1415562"/>
              <a:gd name="connsiteX40" fmla="*/ 931984 w 1029172"/>
              <a:gd name="connsiteY40" fmla="*/ 808893 h 1415562"/>
              <a:gd name="connsiteX41" fmla="*/ 914400 w 1029172"/>
              <a:gd name="connsiteY41" fmla="*/ 747347 h 1415562"/>
              <a:gd name="connsiteX42" fmla="*/ 896815 w 1029172"/>
              <a:gd name="connsiteY42" fmla="*/ 694593 h 1415562"/>
              <a:gd name="connsiteX43" fmla="*/ 861646 w 1029172"/>
              <a:gd name="connsiteY43" fmla="*/ 641839 h 1415562"/>
              <a:gd name="connsiteX44" fmla="*/ 835269 w 1029172"/>
              <a:gd name="connsiteY44" fmla="*/ 589085 h 1415562"/>
              <a:gd name="connsiteX45" fmla="*/ 817684 w 1029172"/>
              <a:gd name="connsiteY45" fmla="*/ 536331 h 1415562"/>
              <a:gd name="connsiteX46" fmla="*/ 808892 w 1029172"/>
              <a:gd name="connsiteY46" fmla="*/ 509954 h 1415562"/>
              <a:gd name="connsiteX47" fmla="*/ 791308 w 1029172"/>
              <a:gd name="connsiteY47" fmla="*/ 483577 h 1415562"/>
              <a:gd name="connsiteX48" fmla="*/ 773723 w 1029172"/>
              <a:gd name="connsiteY48" fmla="*/ 430824 h 1415562"/>
              <a:gd name="connsiteX49" fmla="*/ 747346 w 1029172"/>
              <a:gd name="connsiteY49" fmla="*/ 404447 h 1415562"/>
              <a:gd name="connsiteX50" fmla="*/ 729761 w 1029172"/>
              <a:gd name="connsiteY50" fmla="*/ 378070 h 1415562"/>
              <a:gd name="connsiteX51" fmla="*/ 703384 w 1029172"/>
              <a:gd name="connsiteY51" fmla="*/ 360485 h 1415562"/>
              <a:gd name="connsiteX52" fmla="*/ 685800 w 1029172"/>
              <a:gd name="connsiteY52" fmla="*/ 334108 h 1415562"/>
              <a:gd name="connsiteX53" fmla="*/ 659423 w 1029172"/>
              <a:gd name="connsiteY53" fmla="*/ 316524 h 1415562"/>
              <a:gd name="connsiteX54" fmla="*/ 624254 w 1029172"/>
              <a:gd name="connsiteY54" fmla="*/ 263770 h 1415562"/>
              <a:gd name="connsiteX55" fmla="*/ 606669 w 1029172"/>
              <a:gd name="connsiteY55" fmla="*/ 237393 h 1415562"/>
              <a:gd name="connsiteX56" fmla="*/ 597877 w 1029172"/>
              <a:gd name="connsiteY56" fmla="*/ 211016 h 1415562"/>
              <a:gd name="connsiteX57" fmla="*/ 562708 w 1029172"/>
              <a:gd name="connsiteY57" fmla="*/ 158262 h 1415562"/>
              <a:gd name="connsiteX58" fmla="*/ 527538 w 1029172"/>
              <a:gd name="connsiteY58" fmla="*/ 149470 h 141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29172" h="1415562">
                <a:moveTo>
                  <a:pt x="527538" y="149470"/>
                </a:moveTo>
                <a:cubicBezTo>
                  <a:pt x="507023" y="131885"/>
                  <a:pt x="486905" y="113826"/>
                  <a:pt x="465992" y="96716"/>
                </a:cubicBezTo>
                <a:cubicBezTo>
                  <a:pt x="454651" y="87437"/>
                  <a:pt x="441949" y="79876"/>
                  <a:pt x="430823" y="70339"/>
                </a:cubicBezTo>
                <a:cubicBezTo>
                  <a:pt x="421382" y="62247"/>
                  <a:pt x="413998" y="51922"/>
                  <a:pt x="404446" y="43962"/>
                </a:cubicBezTo>
                <a:cubicBezTo>
                  <a:pt x="331000" y="-17243"/>
                  <a:pt x="428752" y="77060"/>
                  <a:pt x="351692" y="0"/>
                </a:cubicBezTo>
                <a:cubicBezTo>
                  <a:pt x="313592" y="2931"/>
                  <a:pt x="275309" y="4053"/>
                  <a:pt x="237392" y="8793"/>
                </a:cubicBezTo>
                <a:cubicBezTo>
                  <a:pt x="228196" y="9943"/>
                  <a:pt x="218726" y="12444"/>
                  <a:pt x="211015" y="17585"/>
                </a:cubicBezTo>
                <a:cubicBezTo>
                  <a:pt x="200669" y="24482"/>
                  <a:pt x="193430" y="35170"/>
                  <a:pt x="184638" y="43962"/>
                </a:cubicBezTo>
                <a:cubicBezTo>
                  <a:pt x="162539" y="110261"/>
                  <a:pt x="192349" y="28539"/>
                  <a:pt x="158261" y="96716"/>
                </a:cubicBezTo>
                <a:cubicBezTo>
                  <a:pt x="154116" y="105005"/>
                  <a:pt x="153614" y="114804"/>
                  <a:pt x="149469" y="123093"/>
                </a:cubicBezTo>
                <a:cubicBezTo>
                  <a:pt x="144743" y="132545"/>
                  <a:pt x="137127" y="140295"/>
                  <a:pt x="131884" y="149470"/>
                </a:cubicBezTo>
                <a:cubicBezTo>
                  <a:pt x="87263" y="227556"/>
                  <a:pt x="139558" y="146752"/>
                  <a:pt x="96715" y="211016"/>
                </a:cubicBezTo>
                <a:lnTo>
                  <a:pt x="70338" y="290147"/>
                </a:lnTo>
                <a:lnTo>
                  <a:pt x="61546" y="316524"/>
                </a:lnTo>
                <a:cubicBezTo>
                  <a:pt x="55937" y="400668"/>
                  <a:pt x="56840" y="436973"/>
                  <a:pt x="43961" y="509954"/>
                </a:cubicBezTo>
                <a:cubicBezTo>
                  <a:pt x="38767" y="539387"/>
                  <a:pt x="33626" y="568881"/>
                  <a:pt x="26377" y="597877"/>
                </a:cubicBezTo>
                <a:cubicBezTo>
                  <a:pt x="20515" y="621323"/>
                  <a:pt x="12210" y="644291"/>
                  <a:pt x="8792" y="668216"/>
                </a:cubicBezTo>
                <a:lnTo>
                  <a:pt x="0" y="729762"/>
                </a:lnTo>
                <a:cubicBezTo>
                  <a:pt x="2931" y="756139"/>
                  <a:pt x="4757" y="782662"/>
                  <a:pt x="8792" y="808893"/>
                </a:cubicBezTo>
                <a:cubicBezTo>
                  <a:pt x="13962" y="842499"/>
                  <a:pt x="18265" y="840694"/>
                  <a:pt x="26377" y="870439"/>
                </a:cubicBezTo>
                <a:cubicBezTo>
                  <a:pt x="32736" y="893755"/>
                  <a:pt x="40543" y="916852"/>
                  <a:pt x="43961" y="940777"/>
                </a:cubicBezTo>
                <a:cubicBezTo>
                  <a:pt x="46892" y="961293"/>
                  <a:pt x="49603" y="981841"/>
                  <a:pt x="52754" y="1002324"/>
                </a:cubicBezTo>
                <a:cubicBezTo>
                  <a:pt x="66188" y="1089645"/>
                  <a:pt x="57589" y="1021008"/>
                  <a:pt x="70338" y="1116624"/>
                </a:cubicBezTo>
                <a:cubicBezTo>
                  <a:pt x="82661" y="1209042"/>
                  <a:pt x="70694" y="1161653"/>
                  <a:pt x="96715" y="1239716"/>
                </a:cubicBezTo>
                <a:lnTo>
                  <a:pt x="105508" y="1266093"/>
                </a:lnTo>
                <a:cubicBezTo>
                  <a:pt x="108439" y="1274885"/>
                  <a:pt x="109159" y="1284759"/>
                  <a:pt x="114300" y="1292470"/>
                </a:cubicBezTo>
                <a:cubicBezTo>
                  <a:pt x="135443" y="1324186"/>
                  <a:pt x="148499" y="1347507"/>
                  <a:pt x="184638" y="1371600"/>
                </a:cubicBezTo>
                <a:cubicBezTo>
                  <a:pt x="202223" y="1383323"/>
                  <a:pt x="217342" y="1400087"/>
                  <a:pt x="237392" y="1406770"/>
                </a:cubicBezTo>
                <a:lnTo>
                  <a:pt x="263769" y="1415562"/>
                </a:lnTo>
                <a:cubicBezTo>
                  <a:pt x="304800" y="1412631"/>
                  <a:pt x="345977" y="1411313"/>
                  <a:pt x="386861" y="1406770"/>
                </a:cubicBezTo>
                <a:cubicBezTo>
                  <a:pt x="398871" y="1405436"/>
                  <a:pt x="410001" y="1399123"/>
                  <a:pt x="422031" y="1397977"/>
                </a:cubicBezTo>
                <a:cubicBezTo>
                  <a:pt x="539300" y="1386808"/>
                  <a:pt x="812538" y="1382490"/>
                  <a:pt x="888023" y="1380393"/>
                </a:cubicBezTo>
                <a:cubicBezTo>
                  <a:pt x="902333" y="1378008"/>
                  <a:pt x="948603" y="1373114"/>
                  <a:pt x="967154" y="1362808"/>
                </a:cubicBezTo>
                <a:cubicBezTo>
                  <a:pt x="985629" y="1352545"/>
                  <a:pt x="1019908" y="1327639"/>
                  <a:pt x="1019908" y="1327639"/>
                </a:cubicBezTo>
                <a:cubicBezTo>
                  <a:pt x="1032485" y="1289906"/>
                  <a:pt x="1032034" y="1305801"/>
                  <a:pt x="1019908" y="1257300"/>
                </a:cubicBezTo>
                <a:cubicBezTo>
                  <a:pt x="1017660" y="1248309"/>
                  <a:pt x="1016905" y="1238161"/>
                  <a:pt x="1011115" y="1230924"/>
                </a:cubicBezTo>
                <a:cubicBezTo>
                  <a:pt x="1004514" y="1222673"/>
                  <a:pt x="993530" y="1219201"/>
                  <a:pt x="984738" y="1213339"/>
                </a:cubicBezTo>
                <a:cubicBezTo>
                  <a:pt x="981807" y="1169377"/>
                  <a:pt x="978324" y="1125449"/>
                  <a:pt x="975946" y="1081454"/>
                </a:cubicBezTo>
                <a:cubicBezTo>
                  <a:pt x="972462" y="1017005"/>
                  <a:pt x="974030" y="952200"/>
                  <a:pt x="967154" y="888024"/>
                </a:cubicBezTo>
                <a:cubicBezTo>
                  <a:pt x="965179" y="869594"/>
                  <a:pt x="959851" y="850693"/>
                  <a:pt x="949569" y="835270"/>
                </a:cubicBezTo>
                <a:lnTo>
                  <a:pt x="931984" y="808893"/>
                </a:lnTo>
                <a:cubicBezTo>
                  <a:pt x="902427" y="720219"/>
                  <a:pt x="947532" y="857786"/>
                  <a:pt x="914400" y="747347"/>
                </a:cubicBezTo>
                <a:cubicBezTo>
                  <a:pt x="909074" y="729593"/>
                  <a:pt x="907097" y="710016"/>
                  <a:pt x="896815" y="694593"/>
                </a:cubicBezTo>
                <a:lnTo>
                  <a:pt x="861646" y="641839"/>
                </a:lnTo>
                <a:cubicBezTo>
                  <a:pt x="829585" y="545653"/>
                  <a:pt x="880716" y="691338"/>
                  <a:pt x="835269" y="589085"/>
                </a:cubicBezTo>
                <a:cubicBezTo>
                  <a:pt x="827741" y="572147"/>
                  <a:pt x="823546" y="553916"/>
                  <a:pt x="817684" y="536331"/>
                </a:cubicBezTo>
                <a:cubicBezTo>
                  <a:pt x="814753" y="527539"/>
                  <a:pt x="814033" y="517665"/>
                  <a:pt x="808892" y="509954"/>
                </a:cubicBezTo>
                <a:cubicBezTo>
                  <a:pt x="803031" y="501162"/>
                  <a:pt x="795600" y="493233"/>
                  <a:pt x="791308" y="483577"/>
                </a:cubicBezTo>
                <a:cubicBezTo>
                  <a:pt x="783780" y="466639"/>
                  <a:pt x="786830" y="443931"/>
                  <a:pt x="773723" y="430824"/>
                </a:cubicBezTo>
                <a:cubicBezTo>
                  <a:pt x="764931" y="422032"/>
                  <a:pt x="755306" y="413999"/>
                  <a:pt x="747346" y="404447"/>
                </a:cubicBezTo>
                <a:cubicBezTo>
                  <a:pt x="740581" y="396329"/>
                  <a:pt x="737233" y="385542"/>
                  <a:pt x="729761" y="378070"/>
                </a:cubicBezTo>
                <a:cubicBezTo>
                  <a:pt x="722289" y="370598"/>
                  <a:pt x="712176" y="366347"/>
                  <a:pt x="703384" y="360485"/>
                </a:cubicBezTo>
                <a:cubicBezTo>
                  <a:pt x="697523" y="351693"/>
                  <a:pt x="693272" y="341580"/>
                  <a:pt x="685800" y="334108"/>
                </a:cubicBezTo>
                <a:cubicBezTo>
                  <a:pt x="678328" y="326636"/>
                  <a:pt x="666381" y="324476"/>
                  <a:pt x="659423" y="316524"/>
                </a:cubicBezTo>
                <a:cubicBezTo>
                  <a:pt x="645506" y="300619"/>
                  <a:pt x="635977" y="281355"/>
                  <a:pt x="624254" y="263770"/>
                </a:cubicBezTo>
                <a:lnTo>
                  <a:pt x="606669" y="237393"/>
                </a:lnTo>
                <a:cubicBezTo>
                  <a:pt x="603738" y="228601"/>
                  <a:pt x="602378" y="219118"/>
                  <a:pt x="597877" y="211016"/>
                </a:cubicBezTo>
                <a:cubicBezTo>
                  <a:pt x="587614" y="192541"/>
                  <a:pt x="562708" y="158262"/>
                  <a:pt x="562708" y="158262"/>
                </a:cubicBezTo>
                <a:lnTo>
                  <a:pt x="527538" y="149470"/>
                </a:lnTo>
                <a:close/>
              </a:path>
            </a:pathLst>
          </a:custGeom>
          <a:noFill/>
          <a:ln w="539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AEF1FF-3F9E-E94B-B3B9-C8EE02DE6741}"/>
              </a:ext>
            </a:extLst>
          </p:cNvPr>
          <p:cNvSpPr txBox="1"/>
          <p:nvPr/>
        </p:nvSpPr>
        <p:spPr>
          <a:xfrm>
            <a:off x="3597903" y="1005295"/>
            <a:ext cx="2046458" cy="307777"/>
          </a:xfrm>
          <a:prstGeom prst="rect">
            <a:avLst/>
          </a:prstGeom>
          <a:solidFill>
            <a:srgbClr val="F4F4D8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From Dan Halperin, ERAU</a:t>
            </a:r>
          </a:p>
        </p:txBody>
      </p:sp>
    </p:spTree>
    <p:extLst>
      <p:ext uri="{BB962C8B-B14F-4D97-AF65-F5344CB8AC3E}">
        <p14:creationId xmlns:p14="http://schemas.microsoft.com/office/powerpoint/2010/main" val="345894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40831" y="2072236"/>
            <a:ext cx="8564502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3633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1E585B-6674-AB41-8055-64FFC329A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1" y="1056271"/>
            <a:ext cx="4485007" cy="39915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5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5" y="48931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3" y="27614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3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9" y="38954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010723" y="1074876"/>
            <a:ext cx="2334911" cy="646331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Laura/Marco (F144)</a:t>
            </a:r>
            <a:br>
              <a:rPr lang="en-US" b="1" dirty="0">
                <a:solidFill>
                  <a:srgbClr val="FF0000"/>
                </a:solidFill>
                <a:latin typeface="Arial"/>
                <a:cs typeface="Arial"/>
              </a:rPr>
            </a:b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Valid: 18Z 08/24/20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" y="419184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Concerns: Strengthens Too Many TCs</a:t>
            </a:r>
          </a:p>
        </p:txBody>
      </p:sp>
      <p:cxnSp>
        <p:nvCxnSpPr>
          <p:cNvPr id="3" name="Straight Arrow Connector 2"/>
          <p:cNvCxnSpPr>
            <a:cxnSpLocks/>
          </p:cNvCxnSpPr>
          <p:nvPr/>
        </p:nvCxnSpPr>
        <p:spPr>
          <a:xfrm flipV="1">
            <a:off x="1185333" y="1851692"/>
            <a:ext cx="2214863" cy="293634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044563" y="1921377"/>
            <a:ext cx="41120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Marco</a:t>
            </a:r>
            <a:r>
              <a:rPr lang="en-US" dirty="0">
                <a:latin typeface="Arial"/>
                <a:cs typeface="Arial"/>
              </a:rPr>
              <a:t>: GFSv16 had better track forecasts, but 15 consecutive v16 cycles had Marco as a sub 982 low (with many in the 950s and 960s);  no GFSv15 cycle was that intense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597DE9B-7BB3-F94C-8FFC-DDF2471AC261}"/>
              </a:ext>
            </a:extLst>
          </p:cNvPr>
          <p:cNvCxnSpPr>
            <a:cxnSpLocks/>
          </p:cNvCxnSpPr>
          <p:nvPr/>
        </p:nvCxnSpPr>
        <p:spPr>
          <a:xfrm flipV="1">
            <a:off x="1887651" y="1901792"/>
            <a:ext cx="2334305" cy="9671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E47099B-DD49-B54C-8567-2A97563CF000}"/>
              </a:ext>
            </a:extLst>
          </p:cNvPr>
          <p:cNvSpPr txBox="1"/>
          <p:nvPr/>
        </p:nvSpPr>
        <p:spPr>
          <a:xfrm>
            <a:off x="5044563" y="3343358"/>
            <a:ext cx="40994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3" indent="-285743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43" indent="-285743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Laura</a:t>
            </a:r>
            <a:r>
              <a:rPr lang="en-US" dirty="0">
                <a:latin typeface="Arial"/>
                <a:cs typeface="Arial"/>
              </a:rPr>
              <a:t>: GFSv16 did well with many aspects of the intensity forecast, but this example shows a major threat to south FL that did not materialize</a:t>
            </a:r>
          </a:p>
          <a:p>
            <a:pPr marL="285743" indent="-285743">
              <a:buFont typeface="Arial"/>
              <a:buChar char="•"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AC5023C-4033-BC41-B486-1F8827FED4D5}"/>
              </a:ext>
            </a:extLst>
          </p:cNvPr>
          <p:cNvSpPr txBox="1"/>
          <p:nvPr/>
        </p:nvSpPr>
        <p:spPr>
          <a:xfrm>
            <a:off x="356857" y="4469042"/>
            <a:ext cx="1013658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v16−v15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D86038-6D68-4947-8AEF-B0E573749D2D}"/>
              </a:ext>
            </a:extLst>
          </p:cNvPr>
          <p:cNvSpPr txBox="1"/>
          <p:nvPr/>
        </p:nvSpPr>
        <p:spPr>
          <a:xfrm>
            <a:off x="2642773" y="4469042"/>
            <a:ext cx="1013658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 </a:t>
            </a:r>
            <a:r>
              <a:rPr lang="en-US" sz="1500" b="1" dirty="0" err="1">
                <a:latin typeface="Arial"/>
                <a:cs typeface="Arial"/>
              </a:rPr>
              <a:t>Anl</a:t>
            </a:r>
            <a:r>
              <a:rPr lang="en-US" sz="15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2B472D-B0E1-A24C-B49B-98F90386BB07}"/>
              </a:ext>
            </a:extLst>
          </p:cNvPr>
          <p:cNvSpPr txBox="1"/>
          <p:nvPr/>
        </p:nvSpPr>
        <p:spPr>
          <a:xfrm>
            <a:off x="362037" y="2438960"/>
            <a:ext cx="900706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5471C9-2B90-0A44-8B11-5CE3DA3283B3}"/>
              </a:ext>
            </a:extLst>
          </p:cNvPr>
          <p:cNvSpPr txBox="1"/>
          <p:nvPr/>
        </p:nvSpPr>
        <p:spPr>
          <a:xfrm>
            <a:off x="2647953" y="2438960"/>
            <a:ext cx="900706" cy="3231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Arial"/>
                <a:cs typeface="Arial"/>
              </a:rPr>
              <a:t>GFSv16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149B3B5-9F66-184B-BE08-91E224FCFB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240" y="1050767"/>
            <a:ext cx="4491507" cy="399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4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40831" y="2480752"/>
            <a:ext cx="4195702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89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38532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400" dirty="0">
                <a:solidFill>
                  <a:srgbClr val="1A4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Degraded HMON NATL Tracks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FBD3AF-4DAA-6B4B-BD61-DF5140BA74B6}"/>
              </a:ext>
            </a:extLst>
          </p:cNvPr>
          <p:cNvSpPr txBox="1"/>
          <p:nvPr/>
        </p:nvSpPr>
        <p:spPr>
          <a:xfrm>
            <a:off x="690963" y="1083616"/>
            <a:ext cx="7814960" cy="369332"/>
          </a:xfrm>
          <a:prstGeom prst="rect">
            <a:avLst/>
          </a:prstGeom>
          <a:solidFill>
            <a:srgbClr val="F0F80B">
              <a:alpha val="31373"/>
            </a:srgb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Atlantic Basin track forecasts were degraded when initializing with GFSv16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EF57BD-C437-DB45-877C-EDFBF9594E76}"/>
              </a:ext>
            </a:extLst>
          </p:cNvPr>
          <p:cNvSpPr txBox="1"/>
          <p:nvPr/>
        </p:nvSpPr>
        <p:spPr>
          <a:xfrm>
            <a:off x="355600" y="4398223"/>
            <a:ext cx="8044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That said, EPAC track forecasts were improved, and intensity forecasts (not shown) were overall improved, especially in the North Atlantic basin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00D2B-E92F-AE40-A8E0-99799B76D03B}"/>
              </a:ext>
            </a:extLst>
          </p:cNvPr>
          <p:cNvSpPr txBox="1"/>
          <p:nvPr/>
        </p:nvSpPr>
        <p:spPr>
          <a:xfrm>
            <a:off x="7922640" y="2594073"/>
            <a:ext cx="116656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Zhan Zhang and Lin Zhu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6CDBD4-C503-D44A-856C-710A4212BE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40" y="1524235"/>
            <a:ext cx="3714799" cy="26852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DB3108-A826-744D-A999-56A0A62274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73" y="1524237"/>
            <a:ext cx="3714798" cy="26852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E55E2C9-1AC0-C048-AA38-184D77682354}"/>
              </a:ext>
            </a:extLst>
          </p:cNvPr>
          <p:cNvSpPr txBox="1"/>
          <p:nvPr/>
        </p:nvSpPr>
        <p:spPr>
          <a:xfrm>
            <a:off x="619203" y="1880064"/>
            <a:ext cx="2370669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HMON (w/ GFSv16)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FEE836-8D67-424D-8A8C-D5FA56691AB7}"/>
              </a:ext>
            </a:extLst>
          </p:cNvPr>
          <p:cNvSpPr txBox="1"/>
          <p:nvPr/>
        </p:nvSpPr>
        <p:spPr>
          <a:xfrm>
            <a:off x="559547" y="2249444"/>
            <a:ext cx="19050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FF"/>
                </a:solidFill>
                <a:latin typeface="Arial"/>
                <a:cs typeface="Arial"/>
              </a:rPr>
              <a:t>HMON (OPS)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0647F9-B7BC-BD4E-9D78-1596BA510689}"/>
              </a:ext>
            </a:extLst>
          </p:cNvPr>
          <p:cNvSpPr txBox="1"/>
          <p:nvPr/>
        </p:nvSpPr>
        <p:spPr>
          <a:xfrm>
            <a:off x="4572000" y="1880064"/>
            <a:ext cx="2370669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Arial"/>
                <a:cs typeface="Arial"/>
              </a:rPr>
              <a:t>HMON (w/ GFSv16)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1A5821-3BBF-5D44-9B45-7D3941828477}"/>
              </a:ext>
            </a:extLst>
          </p:cNvPr>
          <p:cNvSpPr txBox="1"/>
          <p:nvPr/>
        </p:nvSpPr>
        <p:spPr>
          <a:xfrm>
            <a:off x="4513198" y="2249444"/>
            <a:ext cx="19050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FF"/>
                </a:solidFill>
                <a:latin typeface="Arial"/>
                <a:cs typeface="Arial"/>
              </a:rPr>
              <a:t>HMON (OPS)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193D46C-FD0D-244C-BEA7-C3623EC6EE80}"/>
              </a:ext>
            </a:extLst>
          </p:cNvPr>
          <p:cNvSpPr txBox="1"/>
          <p:nvPr/>
        </p:nvSpPr>
        <p:spPr>
          <a:xfrm>
            <a:off x="619203" y="3470383"/>
            <a:ext cx="2704288" cy="38779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i="1" dirty="0">
                <a:latin typeface="Arial"/>
                <a:cs typeface="Arial"/>
              </a:rPr>
              <a:t>North Atlantic Track Forecast Skill</a:t>
            </a:r>
          </a:p>
          <a:p>
            <a:pPr algn="ctr">
              <a:lnSpc>
                <a:spcPct val="80000"/>
              </a:lnSpc>
            </a:pPr>
            <a:r>
              <a:rPr lang="en-US" sz="1200" b="1" i="1" dirty="0">
                <a:latin typeface="Arial"/>
                <a:cs typeface="Arial"/>
              </a:rPr>
              <a:t> Relative to Operational HMON (%)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7E16A0-DBD7-9F47-90A2-08E1D2FF8995}"/>
              </a:ext>
            </a:extLst>
          </p:cNvPr>
          <p:cNvSpPr txBox="1"/>
          <p:nvPr/>
        </p:nvSpPr>
        <p:spPr>
          <a:xfrm>
            <a:off x="4562412" y="3498320"/>
            <a:ext cx="2704288" cy="38779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i="1" dirty="0">
                <a:latin typeface="Arial"/>
                <a:cs typeface="Arial"/>
              </a:rPr>
              <a:t>East Pacific Track Forecast Skill</a:t>
            </a:r>
          </a:p>
          <a:p>
            <a:pPr algn="ctr">
              <a:lnSpc>
                <a:spcPct val="80000"/>
              </a:lnSpc>
            </a:pPr>
            <a:r>
              <a:rPr lang="en-US" sz="1200" b="1" i="1" dirty="0">
                <a:latin typeface="Arial"/>
                <a:cs typeface="Arial"/>
              </a:rPr>
              <a:t> Relative to Operational HMON (%)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74C4E1E-6B7A-D745-9BA3-95E86D58C59D}"/>
              </a:ext>
            </a:extLst>
          </p:cNvPr>
          <p:cNvSpPr/>
          <p:nvPr/>
        </p:nvSpPr>
        <p:spPr>
          <a:xfrm rot="16200000">
            <a:off x="3064952" y="2183323"/>
            <a:ext cx="12200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57D4F72-D847-944F-84D0-C23074C7120C}"/>
              </a:ext>
            </a:extLst>
          </p:cNvPr>
          <p:cNvSpPr/>
          <p:nvPr/>
        </p:nvSpPr>
        <p:spPr>
          <a:xfrm rot="16200000">
            <a:off x="3076228" y="3316493"/>
            <a:ext cx="12200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/>
                <a:cs typeface="Arial"/>
              </a:rPr>
              <a:t>Worse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BE9C08B-9DE0-024D-8529-7589FEE3B064}"/>
              </a:ext>
            </a:extLst>
          </p:cNvPr>
          <p:cNvSpPr/>
          <p:nvPr/>
        </p:nvSpPr>
        <p:spPr>
          <a:xfrm rot="16200000">
            <a:off x="6956408" y="2211260"/>
            <a:ext cx="12200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6C0D0B-945F-6640-88FF-D629A237E556}"/>
              </a:ext>
            </a:extLst>
          </p:cNvPr>
          <p:cNvSpPr/>
          <p:nvPr/>
        </p:nvSpPr>
        <p:spPr>
          <a:xfrm rot="16200000">
            <a:off x="6967684" y="3344430"/>
            <a:ext cx="12200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/>
                <a:cs typeface="Arial"/>
              </a:rPr>
              <a:t>Worse</a:t>
            </a:r>
          </a:p>
        </p:txBody>
      </p:sp>
    </p:spTree>
    <p:extLst>
      <p:ext uri="{BB962C8B-B14F-4D97-AF65-F5344CB8AC3E}">
        <p14:creationId xmlns:p14="http://schemas.microsoft.com/office/powerpoint/2010/main" val="24831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24" grpId="0"/>
      <p:bldP spid="26" grpId="0" animBg="1"/>
      <p:bldP spid="29" grpId="0"/>
      <p:bldP spid="3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40831" y="2937952"/>
            <a:ext cx="5381036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652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Waves Concerns</a:t>
            </a:r>
          </a:p>
        </p:txBody>
      </p:sp>
      <p:graphicFrame>
        <p:nvGraphicFramePr>
          <p:cNvPr id="9" name="Google Shape;196;p31">
            <a:extLst>
              <a:ext uri="{FF2B5EF4-FFF2-40B4-BE49-F238E27FC236}">
                <a16:creationId xmlns:a16="http://schemas.microsoft.com/office/drawing/2014/main" id="{DE4D0BD4-B431-8D45-A97C-71E55FD64C1C}"/>
              </a:ext>
            </a:extLst>
          </p:cNvPr>
          <p:cNvGraphicFramePr/>
          <p:nvPr/>
        </p:nvGraphicFramePr>
        <p:xfrm>
          <a:off x="0" y="3161252"/>
          <a:ext cx="6459300" cy="180907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624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8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6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Satellite Overall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Wave Height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Wind Speed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6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Global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61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Atlantic (at_10m)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00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 West Coast (wc_10m)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6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6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Google Shape;197;p31">
            <a:extLst>
              <a:ext uri="{FF2B5EF4-FFF2-40B4-BE49-F238E27FC236}">
                <a16:creationId xmlns:a16="http://schemas.microsoft.com/office/drawing/2014/main" id="{815DEBDB-81DA-3041-ABD1-6FBD3ACC937F}"/>
              </a:ext>
            </a:extLst>
          </p:cNvPr>
          <p:cNvGraphicFramePr/>
          <p:nvPr/>
        </p:nvGraphicFramePr>
        <p:xfrm>
          <a:off x="50032" y="1000184"/>
          <a:ext cx="6409268" cy="19506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0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2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2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2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890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Buoys Overall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Wave Height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Wind Speed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Peak Period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30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Subjective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99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Objective/month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Multi-1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5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Objective/fcst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Tie</a:t>
                      </a:r>
                      <a:endParaRPr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GFS Wave</a:t>
                      </a:r>
                      <a:endParaRPr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91425" marB="91425">
                    <a:solidFill>
                      <a:srgbClr val="4A8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68A0A43-6600-BE46-ABC0-ED093B2B4574}"/>
              </a:ext>
            </a:extLst>
          </p:cNvPr>
          <p:cNvSpPr txBox="1"/>
          <p:nvPr/>
        </p:nvSpPr>
        <p:spPr>
          <a:xfrm>
            <a:off x="6396500" y="1456337"/>
            <a:ext cx="2760133" cy="368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Buoys (coastal areas) and satellite data (open ocean) were used to compare the existing Multi-1 global wave model with GFSv16 (GFS Wave - wave component coupled to atmosphere)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Regionally, Multi-1 had better sig wave heights and wind speeds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6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Near the coastal US, </a:t>
            </a:r>
          </a:p>
          <a:p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      Multi-1 performed better, as </a:t>
            </a:r>
          </a:p>
          <a:p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      expected due to the loss of </a:t>
            </a:r>
          </a:p>
          <a:p>
            <a:r>
              <a:rPr lang="en-US" sz="1460" dirty="0">
                <a:latin typeface="Arial" panose="020B0604020202020204" pitchFamily="34" charset="0"/>
                <a:cs typeface="Arial" panose="020B0604020202020204" pitchFamily="34" charset="0"/>
              </a:rPr>
              <a:t>      the 4 arcmin grids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0607FC-46BA-A44F-A4D0-D1F413E8E4BF}"/>
              </a:ext>
            </a:extLst>
          </p:cNvPr>
          <p:cNvSpPr txBox="1"/>
          <p:nvPr/>
        </p:nvSpPr>
        <p:spPr>
          <a:xfrm>
            <a:off x="6764365" y="990515"/>
            <a:ext cx="1967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From Deanna Spindler</a:t>
            </a:r>
          </a:p>
        </p:txBody>
      </p:sp>
    </p:spTree>
    <p:extLst>
      <p:ext uri="{BB962C8B-B14F-4D97-AF65-F5344CB8AC3E}">
        <p14:creationId xmlns:p14="http://schemas.microsoft.com/office/powerpoint/2010/main" val="3518560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Full Overview of Waves Concerns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E148C5-3522-6843-80A9-58E8D5ED439C}"/>
              </a:ext>
            </a:extLst>
          </p:cNvPr>
          <p:cNvSpPr txBox="1"/>
          <p:nvPr/>
        </p:nvSpPr>
        <p:spPr>
          <a:xfrm>
            <a:off x="473444" y="1260431"/>
            <a:ext cx="83203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GFS atmospheric component has been one-way coupled to a global wave model (WAVEWATCH III), whereby GFSv16 now produces global wave forecasts for up to 16 days each cycle.  With this upgrade, the current (stand-alone) Multi_1 global wave model will be decommissioned from NCEP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During the wave component of the GFSv16 science evaluation, it was determined that: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-  there was consistent improvement of the winds, wave periods, and directions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-  consistent degradation of significant wave heights was seen over both the North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Pacific and North Atlantic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-  the 95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percentile winds and seas aggregated over all buoys seemed to be in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favor of Multi-1 forecasts in the North Atlantic Basin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joint plan from EMC and OPC was created to identify, ameliorate, and re-evaluate the low bias in large-amplitude wave heights (Hs &gt; 4m, 7m) in GFSv16</a:t>
            </a:r>
          </a:p>
        </p:txBody>
      </p:sp>
    </p:spTree>
    <p:extLst>
      <p:ext uri="{BB962C8B-B14F-4D97-AF65-F5344CB8AC3E}">
        <p14:creationId xmlns:p14="http://schemas.microsoft.com/office/powerpoint/2010/main" val="3282421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6457"/>
            <a:ext cx="822960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" y="3147485"/>
            <a:ext cx="9156633" cy="461643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Arial"/>
                <a:cs typeface="Arial"/>
              </a:rPr>
              <a:t>https://</a:t>
            </a:r>
            <a:r>
              <a:rPr lang="en-US" sz="2200" dirty="0" err="1">
                <a:solidFill>
                  <a:schemeClr val="bg1"/>
                </a:solidFill>
                <a:latin typeface="Arial"/>
                <a:cs typeface="Arial"/>
              </a:rPr>
              <a:t>www.emc.ncep.noaa.gov</a:t>
            </a:r>
            <a:r>
              <a:rPr lang="en-US" sz="2200" dirty="0">
                <a:solidFill>
                  <a:schemeClr val="bg1"/>
                </a:solidFill>
                <a:latin typeface="Arial"/>
                <a:cs typeface="Arial"/>
              </a:rPr>
              <a:t>/users/meg/gfsv16/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Evaluation Webpage</a:t>
            </a:r>
          </a:p>
        </p:txBody>
      </p:sp>
    </p:spTree>
    <p:extLst>
      <p:ext uri="{BB962C8B-B14F-4D97-AF65-F5344CB8AC3E}">
        <p14:creationId xmlns:p14="http://schemas.microsoft.com/office/powerpoint/2010/main" val="34503369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Waves Mitigation Plans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E148C5-3522-6843-80A9-58E8D5ED439C}"/>
              </a:ext>
            </a:extLst>
          </p:cNvPr>
          <p:cNvSpPr txBox="1"/>
          <p:nvPr/>
        </p:nvSpPr>
        <p:spPr>
          <a:xfrm>
            <a:off x="473444" y="1197166"/>
            <a:ext cx="83203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Re-optimize the physics options in WAVEWATCH III for GFSv16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Re-evaluate the GFSv16 low bias in large-amplitude wave heights for 5 selected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If physics optimization alone does not sufficiently improve the high-seas results, introduce additional high-resolution (4 arc-min) grids for US Atlantic and Pacific coasts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A349AA-2B5D-5346-B1F9-396DCF386146}"/>
              </a:ext>
            </a:extLst>
          </p:cNvPr>
          <p:cNvSpPr txBox="1"/>
          <p:nvPr/>
        </p:nvSpPr>
        <p:spPr>
          <a:xfrm>
            <a:off x="712177" y="3024554"/>
            <a:ext cx="1253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CAVEATS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DDC35A-2FED-9443-BE60-9D826ADF0D10}"/>
              </a:ext>
            </a:extLst>
          </p:cNvPr>
          <p:cNvSpPr txBox="1"/>
          <p:nvPr/>
        </p:nvSpPr>
        <p:spPr>
          <a:xfrm>
            <a:off x="473444" y="3407501"/>
            <a:ext cx="8484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These improvements will not be part of the GFSv16 implementation and will need to be included in a potential intermediate (v16.1) upgrade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introduction of additional high resolution coastal grids will lead to an increase in CPU resources needed to run GFSv16-Wave in operations.  Appropriate High-Performance Computing Resource Allocation Committee approvals will need to be sought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13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143168" y="3423771"/>
            <a:ext cx="8857664" cy="70796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851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Instability: Concerns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6739" y="1246442"/>
            <a:ext cx="84330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Instability guidance was degraded relative to GFSv15 in the heart of the retrospective warm season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GFSv16 surface-based CAPE magnitudes were consistently lower at all valid times and at all forecast lead times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Drier top-layer soil moisture initial conditions promoted overmixing of the PBL, leading to a reduction in available low-level moisture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The retro runs showed a possible additional issue with occasional signs of early decoupling of the surface layer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8669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CAPE Magnitudes Are Reduced in GFSv16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E6ADC0-838A-4744-94E6-973A9F559E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10" t="93288" b="1914"/>
          <a:stretch/>
        </p:blipFill>
        <p:spPr>
          <a:xfrm>
            <a:off x="2159455" y="4034384"/>
            <a:ext cx="5775479" cy="2944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21B4B7-7235-2D43-B2BE-E6661D5982DF}"/>
              </a:ext>
            </a:extLst>
          </p:cNvPr>
          <p:cNvSpPr txBox="1"/>
          <p:nvPr/>
        </p:nvSpPr>
        <p:spPr>
          <a:xfrm>
            <a:off x="181154" y="4358386"/>
            <a:ext cx="89843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Lower </a:t>
            </a:r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 </a:t>
            </a:r>
            <a:r>
              <a:rPr lang="en-US" sz="1700" dirty="0">
                <a:latin typeface="Arial"/>
                <a:cs typeface="Arial"/>
              </a:rPr>
              <a:t>CAPE magnitudes were most pronounced at 00Z valid times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500" dirty="0">
              <a:latin typeface="Arial"/>
              <a:cs typeface="Arial"/>
            </a:endParaRPr>
          </a:p>
          <a:p>
            <a:pPr marL="89154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Focusing on 00Z/12Z valid times since special 06Z/18Z soundings counts are limited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47D3E9-1569-BF4E-B61C-1776D270B248}"/>
              </a:ext>
            </a:extLst>
          </p:cNvPr>
          <p:cNvSpPr txBox="1"/>
          <p:nvPr/>
        </p:nvSpPr>
        <p:spPr>
          <a:xfrm>
            <a:off x="694650" y="1413450"/>
            <a:ext cx="963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</a:p>
          <a:p>
            <a:pPr>
              <a:defRPr/>
            </a:pP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641DFBB-E971-0146-9DB7-3FCDA77BF695}"/>
              </a:ext>
            </a:extLst>
          </p:cNvPr>
          <p:cNvSpPr/>
          <p:nvPr/>
        </p:nvSpPr>
        <p:spPr>
          <a:xfrm>
            <a:off x="2724619" y="2084832"/>
            <a:ext cx="158869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29FB3BC-A205-834F-9FAD-BFFEF68FAEB5}"/>
              </a:ext>
            </a:extLst>
          </p:cNvPr>
          <p:cNvSpPr/>
          <p:nvPr/>
        </p:nvSpPr>
        <p:spPr>
          <a:xfrm>
            <a:off x="3520147" y="2090059"/>
            <a:ext cx="158869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7056FD-76ED-2342-9D11-1A6EF8468E1A}"/>
              </a:ext>
            </a:extLst>
          </p:cNvPr>
          <p:cNvSpPr/>
          <p:nvPr/>
        </p:nvSpPr>
        <p:spPr>
          <a:xfrm>
            <a:off x="4288243" y="2084832"/>
            <a:ext cx="158870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CACEDA5-DED4-2049-8CFB-19D269FC266A}"/>
              </a:ext>
            </a:extLst>
          </p:cNvPr>
          <p:cNvSpPr/>
          <p:nvPr/>
        </p:nvSpPr>
        <p:spPr>
          <a:xfrm>
            <a:off x="5047195" y="2084832"/>
            <a:ext cx="158870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4A385F7-A873-394A-8231-DEA4F9FA3F1D}"/>
              </a:ext>
            </a:extLst>
          </p:cNvPr>
          <p:cNvSpPr/>
          <p:nvPr/>
        </p:nvSpPr>
        <p:spPr>
          <a:xfrm>
            <a:off x="5824436" y="2084832"/>
            <a:ext cx="158870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5C047C3-639A-FD40-BC72-B86A39213E92}"/>
              </a:ext>
            </a:extLst>
          </p:cNvPr>
          <p:cNvSpPr/>
          <p:nvPr/>
        </p:nvSpPr>
        <p:spPr>
          <a:xfrm>
            <a:off x="6592532" y="2093254"/>
            <a:ext cx="158869" cy="1353312"/>
          </a:xfrm>
          <a:prstGeom prst="ellipse">
            <a:avLst/>
          </a:prstGeom>
          <a:noFill/>
          <a:ln w="19050">
            <a:solidFill>
              <a:srgbClr val="7030A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AA85A0-3DA6-B34E-A5A4-DCFBF4A377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2650"/>
          <a:stretch/>
        </p:blipFill>
        <p:spPr>
          <a:xfrm>
            <a:off x="1543500" y="1013639"/>
            <a:ext cx="6391434" cy="3026371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0D306BFD-54AE-8A41-94C9-CC28076DE38D}"/>
              </a:ext>
            </a:extLst>
          </p:cNvPr>
          <p:cNvSpPr/>
          <p:nvPr/>
        </p:nvSpPr>
        <p:spPr>
          <a:xfrm>
            <a:off x="2877019" y="2237232"/>
            <a:ext cx="158869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AE6B8D4-A43E-A142-A599-EB36E47C6AE2}"/>
              </a:ext>
            </a:extLst>
          </p:cNvPr>
          <p:cNvSpPr/>
          <p:nvPr/>
        </p:nvSpPr>
        <p:spPr>
          <a:xfrm>
            <a:off x="3672547" y="2242459"/>
            <a:ext cx="158869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BC8E004-2235-3146-9C25-1A98D576CDD8}"/>
              </a:ext>
            </a:extLst>
          </p:cNvPr>
          <p:cNvSpPr/>
          <p:nvPr/>
        </p:nvSpPr>
        <p:spPr>
          <a:xfrm>
            <a:off x="4440643" y="2237232"/>
            <a:ext cx="158870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9FAD326-F525-574D-8A0A-0F791D247A3B}"/>
              </a:ext>
            </a:extLst>
          </p:cNvPr>
          <p:cNvSpPr/>
          <p:nvPr/>
        </p:nvSpPr>
        <p:spPr>
          <a:xfrm>
            <a:off x="5199595" y="2237232"/>
            <a:ext cx="158870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4137F34-328B-CD4B-991B-BA880364162B}"/>
              </a:ext>
            </a:extLst>
          </p:cNvPr>
          <p:cNvSpPr/>
          <p:nvPr/>
        </p:nvSpPr>
        <p:spPr>
          <a:xfrm>
            <a:off x="5976836" y="2237232"/>
            <a:ext cx="158870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85B2E47-835A-044C-9923-F86DD8EA19CE}"/>
              </a:ext>
            </a:extLst>
          </p:cNvPr>
          <p:cNvSpPr/>
          <p:nvPr/>
        </p:nvSpPr>
        <p:spPr>
          <a:xfrm>
            <a:off x="6783532" y="2237232"/>
            <a:ext cx="158869" cy="1353312"/>
          </a:xfrm>
          <a:prstGeom prst="ellipse">
            <a:avLst/>
          </a:prstGeom>
          <a:noFill/>
          <a:ln w="28575">
            <a:solidFill>
              <a:srgbClr val="34AC16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5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CAPE Magnitudes Are Reduced in 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1B4B7-7235-2D43-B2BE-E6661D5982DF}"/>
              </a:ext>
            </a:extLst>
          </p:cNvPr>
          <p:cNvSpPr txBox="1"/>
          <p:nvPr/>
        </p:nvSpPr>
        <p:spPr>
          <a:xfrm>
            <a:off x="172303" y="4037876"/>
            <a:ext cx="89843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Operational</a:t>
            </a:r>
            <a:r>
              <a:rPr lang="en-US" sz="1700" b="1" dirty="0">
                <a:latin typeface="Arial"/>
                <a:cs typeface="Arial"/>
              </a:rPr>
              <a:t> GFSv15</a:t>
            </a:r>
            <a:r>
              <a:rPr lang="en-US" sz="1700" dirty="0">
                <a:latin typeface="Arial"/>
                <a:cs typeface="Arial"/>
              </a:rPr>
              <a:t> CAPE analyses/forecasts were consistently lower than </a:t>
            </a:r>
            <a:r>
              <a:rPr lang="en-US" sz="17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obs</a:t>
            </a:r>
            <a:endParaRPr lang="en-US" sz="17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pPr marL="91440"/>
            <a:endParaRPr lang="en-US" sz="11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CAPE magnitudes in </a:t>
            </a:r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700" dirty="0">
                <a:latin typeface="Arial"/>
                <a:cs typeface="Arial"/>
              </a:rPr>
              <a:t> analyses/forecasts were consistently lower than those from </a:t>
            </a:r>
            <a:r>
              <a:rPr lang="en-US" sz="1700" b="1" dirty="0">
                <a:latin typeface="Arial"/>
                <a:cs typeface="Arial"/>
              </a:rPr>
              <a:t>GFSv15</a:t>
            </a:r>
            <a:endParaRPr lang="en-US" sz="1700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3BD559-6F12-FE47-9D6F-923138966124}"/>
              </a:ext>
            </a:extLst>
          </p:cNvPr>
          <p:cNvSpPr txBox="1"/>
          <p:nvPr/>
        </p:nvSpPr>
        <p:spPr>
          <a:xfrm>
            <a:off x="694650" y="1413450"/>
            <a:ext cx="963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</a:p>
          <a:p>
            <a:pPr>
              <a:defRPr/>
            </a:pP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3CC994-134C-AC40-8E3D-884266F225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748"/>
          <a:stretch/>
        </p:blipFill>
        <p:spPr>
          <a:xfrm>
            <a:off x="1529719" y="989928"/>
            <a:ext cx="6401621" cy="308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550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CAPE Magnitudes Are Reduced in 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1B4B7-7235-2D43-B2BE-E6661D5982DF}"/>
              </a:ext>
            </a:extLst>
          </p:cNvPr>
          <p:cNvSpPr txBox="1"/>
          <p:nvPr/>
        </p:nvSpPr>
        <p:spPr>
          <a:xfrm>
            <a:off x="589483" y="4285735"/>
            <a:ext cx="809166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In this very representative example, GFSv16 CAPE was notably lower across the Northern and Central Plains, as well as over the Gulf Coast region and southeast; smaller reductions over the northeast, Ohio Valley, and Mexico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D57796-E655-2B4B-AE8C-69B4C3CC5319}"/>
              </a:ext>
            </a:extLst>
          </p:cNvPr>
          <p:cNvGrpSpPr/>
          <p:nvPr/>
        </p:nvGrpSpPr>
        <p:grpSpPr>
          <a:xfrm>
            <a:off x="129508" y="1181166"/>
            <a:ext cx="8876954" cy="2415699"/>
            <a:chOff x="133523" y="1082875"/>
            <a:chExt cx="8876954" cy="24156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3F01D5A-ED0A-D542-869B-FFCB0FBFE5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50083"/>
            <a:stretch/>
          </p:blipFill>
          <p:spPr>
            <a:xfrm>
              <a:off x="133523" y="1122630"/>
              <a:ext cx="5868926" cy="237594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5C69340-2A33-9647-AF18-0D96DB3F69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548" t="50083" r="24376"/>
            <a:stretch/>
          </p:blipFill>
          <p:spPr>
            <a:xfrm>
              <a:off x="6012835" y="1082875"/>
              <a:ext cx="2997642" cy="2375944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FE1D62B-6DA2-F840-8A40-78D7668910F1}"/>
              </a:ext>
            </a:extLst>
          </p:cNvPr>
          <p:cNvSpPr txBox="1"/>
          <p:nvPr/>
        </p:nvSpPr>
        <p:spPr>
          <a:xfrm>
            <a:off x="170266" y="132462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4BE62E-51AD-CE43-A4D1-46AADD937C1B}"/>
              </a:ext>
            </a:extLst>
          </p:cNvPr>
          <p:cNvSpPr txBox="1"/>
          <p:nvPr/>
        </p:nvSpPr>
        <p:spPr>
          <a:xfrm>
            <a:off x="3126770" y="132462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079F34-8A54-E54A-A260-8A2AF0F646BB}"/>
              </a:ext>
            </a:extLst>
          </p:cNvPr>
          <p:cNvSpPr txBox="1"/>
          <p:nvPr/>
        </p:nvSpPr>
        <p:spPr>
          <a:xfrm>
            <a:off x="6095248" y="1324629"/>
            <a:ext cx="974855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v16 - 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605B0C-6D91-9045-8862-481D9602E0F2}"/>
              </a:ext>
            </a:extLst>
          </p:cNvPr>
          <p:cNvSpPr txBox="1"/>
          <p:nvPr/>
        </p:nvSpPr>
        <p:spPr>
          <a:xfrm>
            <a:off x="1039623" y="3642074"/>
            <a:ext cx="7064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Surface-Based CAPE Forecasts (left and middle) and Forecast Differences (right)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Init: 00Z 23 July 2020     Valid: 00Z 24 July 2020 (F024)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5C7EB2-9CC8-964C-B427-0E6EF6494E66}"/>
              </a:ext>
            </a:extLst>
          </p:cNvPr>
          <p:cNvSpPr txBox="1"/>
          <p:nvPr/>
        </p:nvSpPr>
        <p:spPr>
          <a:xfrm>
            <a:off x="3126770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4C29FD-21EA-944E-9AC8-B5BBFA1D72DD}"/>
              </a:ext>
            </a:extLst>
          </p:cNvPr>
          <p:cNvSpPr txBox="1"/>
          <p:nvPr/>
        </p:nvSpPr>
        <p:spPr>
          <a:xfrm>
            <a:off x="6095248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F26F6B-CA61-1E4A-8C82-439121B0A08B}"/>
              </a:ext>
            </a:extLst>
          </p:cNvPr>
          <p:cNvSpPr txBox="1"/>
          <p:nvPr/>
        </p:nvSpPr>
        <p:spPr>
          <a:xfrm>
            <a:off x="170266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</p:spTree>
    <p:extLst>
      <p:ext uri="{BB962C8B-B14F-4D97-AF65-F5344CB8AC3E}">
        <p14:creationId xmlns:p14="http://schemas.microsoft.com/office/powerpoint/2010/main" val="7435798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D3E5229-E67C-F043-8EBC-86F7CD811F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50000"/>
          <a:stretch/>
        </p:blipFill>
        <p:spPr>
          <a:xfrm>
            <a:off x="6039192" y="1179426"/>
            <a:ext cx="2929561" cy="23759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CAPE Magnitudes Are Reduced in GFSv16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1B4B7-7235-2D43-B2BE-E6661D5982DF}"/>
              </a:ext>
            </a:extLst>
          </p:cNvPr>
          <p:cNvSpPr txBox="1"/>
          <p:nvPr/>
        </p:nvSpPr>
        <p:spPr>
          <a:xfrm>
            <a:off x="-138093" y="4413615"/>
            <a:ext cx="923155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The higher CAPE values in GFSv15 are almost always better, but even those are too low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3F01D5A-ED0A-D542-869B-FFCB0FBFE5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83"/>
          <a:stretch/>
        </p:blipFill>
        <p:spPr>
          <a:xfrm>
            <a:off x="129508" y="1220921"/>
            <a:ext cx="5868926" cy="237594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FE1D62B-6DA2-F840-8A40-78D7668910F1}"/>
              </a:ext>
            </a:extLst>
          </p:cNvPr>
          <p:cNvSpPr txBox="1"/>
          <p:nvPr/>
        </p:nvSpPr>
        <p:spPr>
          <a:xfrm>
            <a:off x="170266" y="132462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4BE62E-51AD-CE43-A4D1-46AADD937C1B}"/>
              </a:ext>
            </a:extLst>
          </p:cNvPr>
          <p:cNvSpPr txBox="1"/>
          <p:nvPr/>
        </p:nvSpPr>
        <p:spPr>
          <a:xfrm>
            <a:off x="3126770" y="132462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0605B0C-6D91-9045-8862-481D9602E0F2}"/>
              </a:ext>
            </a:extLst>
          </p:cNvPr>
          <p:cNvSpPr txBox="1"/>
          <p:nvPr/>
        </p:nvSpPr>
        <p:spPr>
          <a:xfrm>
            <a:off x="1584772" y="3642074"/>
            <a:ext cx="5974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Surface-Based CAPE Forecasts (left and middle) and Analysis (right)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Init: 00Z 23 July 2020     Valid: 00Z 24 July 2020 (F024)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5C7EB2-9CC8-964C-B427-0E6EF6494E66}"/>
              </a:ext>
            </a:extLst>
          </p:cNvPr>
          <p:cNvSpPr txBox="1"/>
          <p:nvPr/>
        </p:nvSpPr>
        <p:spPr>
          <a:xfrm>
            <a:off x="3126770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AF26F6B-CA61-1E4A-8C82-439121B0A08B}"/>
              </a:ext>
            </a:extLst>
          </p:cNvPr>
          <p:cNvSpPr txBox="1"/>
          <p:nvPr/>
        </p:nvSpPr>
        <p:spPr>
          <a:xfrm>
            <a:off x="170266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40B8F2-082A-9E4A-859C-BD88528366CA}"/>
              </a:ext>
            </a:extLst>
          </p:cNvPr>
          <p:cNvSpPr txBox="1"/>
          <p:nvPr/>
        </p:nvSpPr>
        <p:spPr>
          <a:xfrm>
            <a:off x="6095248" y="1324629"/>
            <a:ext cx="974855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RAP ANL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5786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SOO Team CAPE Ratings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FC60D12-B349-BE47-B7E4-081DB7809FEE}"/>
              </a:ext>
            </a:extLst>
          </p:cNvPr>
          <p:cNvGraphicFramePr>
            <a:graphicFrameLocks noGrp="1"/>
          </p:cNvGraphicFramePr>
          <p:nvPr/>
        </p:nvGraphicFramePr>
        <p:xfrm>
          <a:off x="360485" y="1370350"/>
          <a:ext cx="570620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552">
                  <a:extLst>
                    <a:ext uri="{9D8B030D-6E8A-4147-A177-3AD203B41FA5}">
                      <a16:colId xmlns:a16="http://schemas.microsoft.com/office/drawing/2014/main" val="1823390628"/>
                    </a:ext>
                  </a:extLst>
                </a:gridCol>
                <a:gridCol w="1426552">
                  <a:extLst>
                    <a:ext uri="{9D8B030D-6E8A-4147-A177-3AD203B41FA5}">
                      <a16:colId xmlns:a16="http://schemas.microsoft.com/office/drawing/2014/main" val="946895586"/>
                    </a:ext>
                  </a:extLst>
                </a:gridCol>
                <a:gridCol w="1426552">
                  <a:extLst>
                    <a:ext uri="{9D8B030D-6E8A-4147-A177-3AD203B41FA5}">
                      <a16:colId xmlns:a16="http://schemas.microsoft.com/office/drawing/2014/main" val="2355825190"/>
                    </a:ext>
                  </a:extLst>
                </a:gridCol>
                <a:gridCol w="1426552">
                  <a:extLst>
                    <a:ext uri="{9D8B030D-6E8A-4147-A177-3AD203B41FA5}">
                      <a16:colId xmlns:a16="http://schemas.microsoft.com/office/drawing/2014/main" val="3833054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 Rating</a:t>
                      </a:r>
                    </a:p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 to +3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 GFSv16 as good or better than GFSv15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% GFSv16 worse than GFSv15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875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Extended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0.04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904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0.21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227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-0.20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25   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372585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6EF336EB-927E-DC45-9A31-6BC98DEAB6C8}"/>
              </a:ext>
            </a:extLst>
          </p:cNvPr>
          <p:cNvSpPr/>
          <p:nvPr/>
        </p:nvSpPr>
        <p:spPr>
          <a:xfrm>
            <a:off x="6426462" y="1127016"/>
            <a:ext cx="2667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243834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Lowest overall ratings from the SOO team case ratings were for CAPE</a:t>
            </a:r>
          </a:p>
          <a:p>
            <a:pPr marL="0" lvl="1" indent="243834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0" lvl="1" indent="243834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The only negative cumulative rating in the entire SOO assessment was for short-range CAPE forecasts</a:t>
            </a:r>
          </a:p>
          <a:p>
            <a:pPr marL="0" lvl="1" indent="243834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0" lvl="1" indent="243834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A large number of ‘0’ (little difference) ratings for cool-season events skew the “as good or better” numbers</a:t>
            </a:r>
          </a:p>
        </p:txBody>
      </p:sp>
    </p:spTree>
    <p:extLst>
      <p:ext uri="{BB962C8B-B14F-4D97-AF65-F5344CB8AC3E}">
        <p14:creationId xmlns:p14="http://schemas.microsoft.com/office/powerpoint/2010/main" val="34742674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5F2F46-3565-4142-B373-241C74EBAA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75" t="50000" r="23967"/>
          <a:stretch/>
        </p:blipFill>
        <p:spPr>
          <a:xfrm>
            <a:off x="9190" y="1279620"/>
            <a:ext cx="3014963" cy="23759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Drier Soil Reduces Boundary Layer Moisture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1B4B7-7235-2D43-B2BE-E6661D5982DF}"/>
              </a:ext>
            </a:extLst>
          </p:cNvPr>
          <p:cNvSpPr txBox="1"/>
          <p:nvPr/>
        </p:nvSpPr>
        <p:spPr>
          <a:xfrm>
            <a:off x="160552" y="4153572"/>
            <a:ext cx="89211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GFSv16 top-level soil moisture is considerably drier than in v15</a:t>
            </a:r>
          </a:p>
          <a:p>
            <a:pPr marL="91440"/>
            <a:endParaRPr lang="en-US" sz="10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Good alignment between lower 2-m dew points and largest areas of reduced CAPE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5C69340-2A33-9647-AF18-0D96DB3F69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548" t="50083" r="24376"/>
          <a:stretch/>
        </p:blipFill>
        <p:spPr>
          <a:xfrm>
            <a:off x="6054983" y="1271435"/>
            <a:ext cx="2997642" cy="237594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0605B0C-6D91-9045-8862-481D9602E0F2}"/>
              </a:ext>
            </a:extLst>
          </p:cNvPr>
          <p:cNvSpPr txBox="1"/>
          <p:nvPr/>
        </p:nvSpPr>
        <p:spPr>
          <a:xfrm>
            <a:off x="2132716" y="3718176"/>
            <a:ext cx="4783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Init: 00Z 23 July 2020     Valid: 00Z 24 July 2020 (F024)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5C7EB2-9CC8-964C-B427-0E6EF6494E66}"/>
              </a:ext>
            </a:extLst>
          </p:cNvPr>
          <p:cNvSpPr txBox="1"/>
          <p:nvPr/>
        </p:nvSpPr>
        <p:spPr>
          <a:xfrm>
            <a:off x="3126770" y="2844594"/>
            <a:ext cx="66397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065503-164B-3440-AC5A-2EB319F32F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501" t="50000" r="24234"/>
          <a:stretch/>
        </p:blipFill>
        <p:spPr>
          <a:xfrm>
            <a:off x="3018804" y="1279953"/>
            <a:ext cx="3011249" cy="23819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14C29FD-21EA-944E-9AC8-B5BBFA1D72DD}"/>
              </a:ext>
            </a:extLst>
          </p:cNvPr>
          <p:cNvSpPr txBox="1"/>
          <p:nvPr/>
        </p:nvSpPr>
        <p:spPr>
          <a:xfrm>
            <a:off x="50032" y="1428340"/>
            <a:ext cx="1173514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Top-Level Soil Moisture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076E1B-FCA4-0949-ADC0-F1F4889ADC6B}"/>
              </a:ext>
            </a:extLst>
          </p:cNvPr>
          <p:cNvSpPr txBox="1"/>
          <p:nvPr/>
        </p:nvSpPr>
        <p:spPr>
          <a:xfrm>
            <a:off x="3068836" y="1414561"/>
            <a:ext cx="1173514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2-m Dew Point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038058-0E51-9443-A03B-530CE107CF84}"/>
              </a:ext>
            </a:extLst>
          </p:cNvPr>
          <p:cNvSpPr txBox="1"/>
          <p:nvPr/>
        </p:nvSpPr>
        <p:spPr>
          <a:xfrm>
            <a:off x="6104262" y="1428340"/>
            <a:ext cx="1173514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  <a:p>
            <a:pPr algn="ctr"/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Sfc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-Based CAPE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079F34-8A54-E54A-A260-8A2AF0F646BB}"/>
              </a:ext>
            </a:extLst>
          </p:cNvPr>
          <p:cNvSpPr txBox="1"/>
          <p:nvPr/>
        </p:nvSpPr>
        <p:spPr>
          <a:xfrm>
            <a:off x="3544845" y="966340"/>
            <a:ext cx="1998133" cy="307777"/>
          </a:xfrm>
          <a:prstGeom prst="rect">
            <a:avLst/>
          </a:prstGeom>
          <a:solidFill>
            <a:srgbClr val="FBFF53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v16 - v15 Differences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583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F4DFAC-8228-BB41-9CA9-57A400786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162" y="1051322"/>
            <a:ext cx="3591691" cy="33230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Tendency to Overmix the Boundary Layer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ABA1F11-2AE1-7C48-9F49-AD6749D2AD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1192" y="1051322"/>
            <a:ext cx="3600883" cy="333152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E9F502A-365B-FF48-B9B9-8E6DF9066C39}"/>
              </a:ext>
            </a:extLst>
          </p:cNvPr>
          <p:cNvSpPr txBox="1"/>
          <p:nvPr/>
        </p:nvSpPr>
        <p:spPr>
          <a:xfrm>
            <a:off x="160552" y="4693455"/>
            <a:ext cx="892115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Largest CAPE reductions are co-located with largest 2-m dewpoint reductions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75ED22-7C37-4A48-A0F4-B96DC68946F8}"/>
              </a:ext>
            </a:extLst>
          </p:cNvPr>
          <p:cNvSpPr txBox="1"/>
          <p:nvPr/>
        </p:nvSpPr>
        <p:spPr>
          <a:xfrm>
            <a:off x="1928872" y="4399566"/>
            <a:ext cx="5286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Init: 12Z 16 August 2019     Valid: 00Z 17 August 2019 (F012)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793656-FF92-0741-82FF-39D34563A009}"/>
              </a:ext>
            </a:extLst>
          </p:cNvPr>
          <p:cNvSpPr txBox="1"/>
          <p:nvPr/>
        </p:nvSpPr>
        <p:spPr>
          <a:xfrm>
            <a:off x="2653873" y="212896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743391-97E8-2D4C-BBF2-3A6C82FC44A2}"/>
              </a:ext>
            </a:extLst>
          </p:cNvPr>
          <p:cNvSpPr txBox="1"/>
          <p:nvPr/>
        </p:nvSpPr>
        <p:spPr>
          <a:xfrm>
            <a:off x="841086" y="212896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D3366A-B2F2-3641-B98C-7E1EB17566A3}"/>
              </a:ext>
            </a:extLst>
          </p:cNvPr>
          <p:cNvSpPr txBox="1"/>
          <p:nvPr/>
        </p:nvSpPr>
        <p:spPr>
          <a:xfrm>
            <a:off x="2653873" y="3615344"/>
            <a:ext cx="583103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RAP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ANL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2417E7-E9A1-3B41-A37C-74F113BB8573}"/>
              </a:ext>
            </a:extLst>
          </p:cNvPr>
          <p:cNvSpPr txBox="1"/>
          <p:nvPr/>
        </p:nvSpPr>
        <p:spPr>
          <a:xfrm>
            <a:off x="841086" y="3830787"/>
            <a:ext cx="974855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v16 - 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27CB67-76FE-0B40-BB58-2AF679E85C54}"/>
              </a:ext>
            </a:extLst>
          </p:cNvPr>
          <p:cNvSpPr txBox="1"/>
          <p:nvPr/>
        </p:nvSpPr>
        <p:spPr>
          <a:xfrm>
            <a:off x="6598973" y="212896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05E54E-AC79-AA4B-AFA2-3686AB2C76DA}"/>
              </a:ext>
            </a:extLst>
          </p:cNvPr>
          <p:cNvSpPr txBox="1"/>
          <p:nvPr/>
        </p:nvSpPr>
        <p:spPr>
          <a:xfrm>
            <a:off x="4786186" y="2128969"/>
            <a:ext cx="904781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EE1FED-E906-CC4F-BFD0-A6C4957C657A}"/>
              </a:ext>
            </a:extLst>
          </p:cNvPr>
          <p:cNvSpPr txBox="1"/>
          <p:nvPr/>
        </p:nvSpPr>
        <p:spPr>
          <a:xfrm>
            <a:off x="6598974" y="3615344"/>
            <a:ext cx="616154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RAP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ANL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D5C1D8-C931-144E-AF9B-D0A19281D12A}"/>
              </a:ext>
            </a:extLst>
          </p:cNvPr>
          <p:cNvSpPr txBox="1"/>
          <p:nvPr/>
        </p:nvSpPr>
        <p:spPr>
          <a:xfrm>
            <a:off x="4786186" y="3830787"/>
            <a:ext cx="974855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v16 - v15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E9E5D7-C4B1-8246-A7D4-65EA4795009F}"/>
              </a:ext>
            </a:extLst>
          </p:cNvPr>
          <p:cNvSpPr txBox="1"/>
          <p:nvPr/>
        </p:nvSpPr>
        <p:spPr>
          <a:xfrm>
            <a:off x="8376089" y="1297072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2-m Td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09B0A1-B5FA-9F41-A59B-E6CC0F1E36AD}"/>
              </a:ext>
            </a:extLst>
          </p:cNvPr>
          <p:cNvSpPr txBox="1"/>
          <p:nvPr/>
        </p:nvSpPr>
        <p:spPr>
          <a:xfrm>
            <a:off x="32736" y="1297072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CAPE</a:t>
            </a:r>
          </a:p>
        </p:txBody>
      </p:sp>
      <p:sp>
        <p:nvSpPr>
          <p:cNvPr id="23" name="5-Point Star 22">
            <a:extLst>
              <a:ext uri="{FF2B5EF4-FFF2-40B4-BE49-F238E27FC236}">
                <a16:creationId xmlns:a16="http://schemas.microsoft.com/office/drawing/2014/main" id="{B5F577B4-2ADB-BF44-88F2-8E15943F9CB6}"/>
              </a:ext>
            </a:extLst>
          </p:cNvPr>
          <p:cNvSpPr/>
          <p:nvPr/>
        </p:nvSpPr>
        <p:spPr>
          <a:xfrm>
            <a:off x="1805946" y="2996385"/>
            <a:ext cx="202651" cy="171850"/>
          </a:xfrm>
          <a:prstGeom prst="star5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>
            <a:extLst>
              <a:ext uri="{FF2B5EF4-FFF2-40B4-BE49-F238E27FC236}">
                <a16:creationId xmlns:a16="http://schemas.microsoft.com/office/drawing/2014/main" id="{FDEF1BEC-7956-CC4E-9541-66DE0B4FA8D6}"/>
              </a:ext>
            </a:extLst>
          </p:cNvPr>
          <p:cNvSpPr/>
          <p:nvPr/>
        </p:nvSpPr>
        <p:spPr>
          <a:xfrm>
            <a:off x="1818834" y="3321164"/>
            <a:ext cx="202651" cy="171850"/>
          </a:xfrm>
          <a:prstGeom prst="star5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74D9C05-75A0-454D-BE5F-E17919A94635}"/>
              </a:ext>
            </a:extLst>
          </p:cNvPr>
          <p:cNvSpPr/>
          <p:nvPr/>
        </p:nvSpPr>
        <p:spPr>
          <a:xfrm>
            <a:off x="1724683" y="2730635"/>
            <a:ext cx="583103" cy="9144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A92EB64-4FB1-4047-8148-51E2B4F61B0A}"/>
              </a:ext>
            </a:extLst>
          </p:cNvPr>
          <p:cNvSpPr/>
          <p:nvPr/>
        </p:nvSpPr>
        <p:spPr>
          <a:xfrm>
            <a:off x="5669784" y="2730635"/>
            <a:ext cx="583103" cy="9144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4" grpId="0" animBg="1"/>
      <p:bldP spid="35" grpId="0" animBg="1"/>
      <p:bldP spid="36" grpId="0" animBg="1"/>
      <p:bldP spid="37" grpId="0" animBg="1"/>
      <p:bldP spid="38" grpId="0"/>
      <p:bldP spid="23" grpId="0" animBg="1"/>
      <p:bldP spid="24" grpId="0" animBg="1"/>
      <p:bldP spid="2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6457"/>
            <a:ext cx="822960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Evaluation Webpage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10373" y="909738"/>
            <a:ext cx="5759783" cy="307744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https://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www.emc.ncep.noaa.gov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/users/meg/gfsv16/</a:t>
            </a:r>
          </a:p>
        </p:txBody>
      </p:sp>
    </p:spTree>
    <p:extLst>
      <p:ext uri="{BB962C8B-B14F-4D97-AF65-F5344CB8AC3E}">
        <p14:creationId xmlns:p14="http://schemas.microsoft.com/office/powerpoint/2010/main" val="371218612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Tendency to Overmix the Boundary Layer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46F6FE-3844-E74B-AACD-82A5FCDA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9274" y="1317293"/>
            <a:ext cx="4260156" cy="307727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8B08EB-A356-464F-AB89-4618D45FE6E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749647" y="1328982"/>
            <a:ext cx="4277944" cy="30645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17EB5E2-6D48-F748-9023-9DD2584DFFCC}"/>
              </a:ext>
            </a:extLst>
          </p:cNvPr>
          <p:cNvSpPr txBox="1"/>
          <p:nvPr/>
        </p:nvSpPr>
        <p:spPr>
          <a:xfrm>
            <a:off x="3239185" y="971296"/>
            <a:ext cx="2682101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201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GFSv16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B8F949-EF79-304B-AAEA-D1B07E9FBCDE}"/>
              </a:ext>
            </a:extLst>
          </p:cNvPr>
          <p:cNvSpPr txBox="1"/>
          <p:nvPr/>
        </p:nvSpPr>
        <p:spPr>
          <a:xfrm>
            <a:off x="1928872" y="4399566"/>
            <a:ext cx="52862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Init: 12Z 16 August 2019     Valid: 00Z 17 August 2019 (F012)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3E50AB-9316-F74E-AD02-4D1885384E4F}"/>
              </a:ext>
            </a:extLst>
          </p:cNvPr>
          <p:cNvSpPr txBox="1"/>
          <p:nvPr/>
        </p:nvSpPr>
        <p:spPr>
          <a:xfrm>
            <a:off x="6711696" y="1745853"/>
            <a:ext cx="1548826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Norman, OK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(OUN)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B2850B-5DE6-0A47-9F87-56101E734B12}"/>
              </a:ext>
            </a:extLst>
          </p:cNvPr>
          <p:cNvSpPr txBox="1"/>
          <p:nvPr/>
        </p:nvSpPr>
        <p:spPr>
          <a:xfrm>
            <a:off x="2606040" y="1745853"/>
            <a:ext cx="1226289" cy="5232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Fort Worth, TX (FWD)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EB0BAC-FDCB-5444-ACC0-CE7FE12FB2DD}"/>
              </a:ext>
            </a:extLst>
          </p:cNvPr>
          <p:cNvSpPr txBox="1"/>
          <p:nvPr/>
        </p:nvSpPr>
        <p:spPr>
          <a:xfrm>
            <a:off x="160552" y="4693455"/>
            <a:ext cx="892115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FF0000"/>
                </a:solidFill>
                <a:latin typeface="Arial"/>
                <a:cs typeface="Arial"/>
              </a:rPr>
              <a:t>GFSv16</a:t>
            </a:r>
            <a:r>
              <a:rPr lang="en-US" sz="1700" dirty="0">
                <a:latin typeface="Arial"/>
                <a:cs typeface="Arial"/>
              </a:rPr>
              <a:t> PBL was drier/warmer/deeper than </a:t>
            </a:r>
            <a:r>
              <a:rPr lang="en-US" sz="1700" b="1" dirty="0">
                <a:solidFill>
                  <a:srgbClr val="0201FF"/>
                </a:solidFill>
                <a:latin typeface="Arial"/>
                <a:cs typeface="Arial"/>
              </a:rPr>
              <a:t>GFSv15</a:t>
            </a:r>
            <a:r>
              <a:rPr lang="en-US" sz="1700" dirty="0">
                <a:latin typeface="Arial"/>
                <a:cs typeface="Arial"/>
              </a:rPr>
              <a:t> and </a:t>
            </a:r>
            <a:r>
              <a:rPr lang="en-US" sz="1700" b="1" dirty="0" err="1">
                <a:latin typeface="Arial"/>
                <a:cs typeface="Arial"/>
              </a:rPr>
              <a:t>obs</a:t>
            </a:r>
            <a:r>
              <a:rPr lang="en-US" sz="1700" dirty="0">
                <a:latin typeface="Arial"/>
                <a:cs typeface="Arial"/>
              </a:rPr>
              <a:t> in the unstable air</a:t>
            </a:r>
          </a:p>
        </p:txBody>
      </p:sp>
    </p:spTree>
    <p:extLst>
      <p:ext uri="{BB962C8B-B14F-4D97-AF65-F5344CB8AC3E}">
        <p14:creationId xmlns:p14="http://schemas.microsoft.com/office/powerpoint/2010/main" val="13195218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47703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Warm/Dry Bias Exacerbated Across the Great Plains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56400D-7340-EE41-86E0-D233D005631B}"/>
              </a:ext>
            </a:extLst>
          </p:cNvPr>
          <p:cNvSpPr txBox="1"/>
          <p:nvPr/>
        </p:nvSpPr>
        <p:spPr>
          <a:xfrm>
            <a:off x="8224782" y="1148015"/>
            <a:ext cx="821696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2-m Td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2B088A-3A6D-4549-8D38-722BC9520E41}"/>
              </a:ext>
            </a:extLst>
          </p:cNvPr>
          <p:cNvSpPr txBox="1"/>
          <p:nvPr/>
        </p:nvSpPr>
        <p:spPr>
          <a:xfrm>
            <a:off x="966684" y="4437671"/>
            <a:ext cx="7109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Northern Plains 2-m T (left) and 2-m Td (right) Bias as a Function of Forecast Lead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6D28E3-D2BD-6B4E-A56F-80EF0860A021}"/>
              </a:ext>
            </a:extLst>
          </p:cNvPr>
          <p:cNvSpPr txBox="1"/>
          <p:nvPr/>
        </p:nvSpPr>
        <p:spPr>
          <a:xfrm>
            <a:off x="1191974" y="4736898"/>
            <a:ext cx="68583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rial"/>
                <a:cs typeface="Arial"/>
              </a:rPr>
              <a:t>Similar bias exists, but to a lesser extent, in neighboring regions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07B79B-AABD-674D-8194-86A4FF9CE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56" y="1121767"/>
            <a:ext cx="3311134" cy="33111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C558220-D697-2A45-9A75-45312437DB7D}"/>
              </a:ext>
            </a:extLst>
          </p:cNvPr>
          <p:cNvSpPr txBox="1"/>
          <p:nvPr/>
        </p:nvSpPr>
        <p:spPr>
          <a:xfrm>
            <a:off x="4039590" y="1264350"/>
            <a:ext cx="963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7E45B8-A717-5D45-BD46-969CAF103E66}"/>
              </a:ext>
            </a:extLst>
          </p:cNvPr>
          <p:cNvSpPr txBox="1"/>
          <p:nvPr/>
        </p:nvSpPr>
        <p:spPr>
          <a:xfrm>
            <a:off x="50032" y="1148016"/>
            <a:ext cx="681488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2-m T</a:t>
            </a:r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87B51-1FDA-4C42-8FD2-375BB5DD4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9722" y="1142630"/>
            <a:ext cx="3311134" cy="331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656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Early Surface Decoupling?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D91DC8-2C2F-9F44-B57F-9C98C37768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768" t="50000" r="24335"/>
          <a:stretch/>
        </p:blipFill>
        <p:spPr>
          <a:xfrm>
            <a:off x="473444" y="1009555"/>
            <a:ext cx="2635511" cy="20998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E7EDCB8-BABF-C74F-89EE-0518B8F58F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624" t="50000" r="24480"/>
          <a:stretch/>
        </p:blipFill>
        <p:spPr>
          <a:xfrm>
            <a:off x="3254244" y="989928"/>
            <a:ext cx="2635511" cy="209982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4D3090-ADAD-0A40-86FD-F7697A1D2A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624" t="50000" r="24480"/>
          <a:stretch/>
        </p:blipFill>
        <p:spPr>
          <a:xfrm>
            <a:off x="6035044" y="986315"/>
            <a:ext cx="2635511" cy="20998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2167280-3763-5940-AB73-E55BAC765E1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624" t="50000" r="24480"/>
          <a:stretch/>
        </p:blipFill>
        <p:spPr>
          <a:xfrm>
            <a:off x="1882639" y="2994745"/>
            <a:ext cx="2635511" cy="20998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FF512CD-0BB4-0448-A597-5F4B54A4183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624" t="50000" r="24480"/>
          <a:stretch/>
        </p:blipFill>
        <p:spPr>
          <a:xfrm>
            <a:off x="4717288" y="2994745"/>
            <a:ext cx="2635512" cy="209982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5A33F8D-5F6D-EB49-81B9-D81515063287}"/>
              </a:ext>
            </a:extLst>
          </p:cNvPr>
          <p:cNvSpPr txBox="1"/>
          <p:nvPr/>
        </p:nvSpPr>
        <p:spPr>
          <a:xfrm>
            <a:off x="622825" y="1201073"/>
            <a:ext cx="805876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F012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Valid 12z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3AD8B14-D90B-F148-BB6C-25846A6E4044}"/>
              </a:ext>
            </a:extLst>
          </p:cNvPr>
          <p:cNvSpPr txBox="1"/>
          <p:nvPr/>
        </p:nvSpPr>
        <p:spPr>
          <a:xfrm>
            <a:off x="3356056" y="1201073"/>
            <a:ext cx="606344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F015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Valid 15z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051320-CF3A-AB41-9F38-9DA8D2523BF3}"/>
              </a:ext>
            </a:extLst>
          </p:cNvPr>
          <p:cNvSpPr txBox="1"/>
          <p:nvPr/>
        </p:nvSpPr>
        <p:spPr>
          <a:xfrm>
            <a:off x="6160640" y="1201073"/>
            <a:ext cx="602110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F018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Valid 18z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8604D9C-F3C0-2E45-B1A0-884C2DA87219}"/>
              </a:ext>
            </a:extLst>
          </p:cNvPr>
          <p:cNvSpPr txBox="1"/>
          <p:nvPr/>
        </p:nvSpPr>
        <p:spPr>
          <a:xfrm>
            <a:off x="1999696" y="3182063"/>
            <a:ext cx="617124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F021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Valid 21z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588DF9-591A-1B4E-A61C-AE081738AE44}"/>
              </a:ext>
            </a:extLst>
          </p:cNvPr>
          <p:cNvSpPr txBox="1"/>
          <p:nvPr/>
        </p:nvSpPr>
        <p:spPr>
          <a:xfrm>
            <a:off x="4837451" y="3182064"/>
            <a:ext cx="600221" cy="73866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F024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Valid 00z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E6A91C-01C9-E447-B537-EC58A8CF8F95}"/>
              </a:ext>
            </a:extLst>
          </p:cNvPr>
          <p:cNvSpPr txBox="1"/>
          <p:nvPr/>
        </p:nvSpPr>
        <p:spPr>
          <a:xfrm>
            <a:off x="50032" y="3127546"/>
            <a:ext cx="1741167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Surface-Based CAPE Forecasts Differences </a:t>
            </a:r>
          </a:p>
          <a:p>
            <a:pPr algn="ctr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(GFSv16 - GFSv15)</a:t>
            </a:r>
          </a:p>
          <a:p>
            <a:pPr algn="ctr"/>
            <a:endParaRPr lang="en-US" sz="13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Init: 00Z 8/10/2020</a:t>
            </a:r>
          </a:p>
          <a:p>
            <a:pPr algn="ctr"/>
            <a:endParaRPr lang="en-US" sz="13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350" b="1" dirty="0">
                <a:solidFill>
                  <a:srgbClr val="0201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GFSv16 lower</a:t>
            </a:r>
          </a:p>
          <a:p>
            <a:pPr algn="ctr"/>
            <a:r>
              <a:rPr lang="en-US" sz="135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GFSv16 higher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766A74-1944-614F-BFF8-B3D9FB123A1E}"/>
              </a:ext>
            </a:extLst>
          </p:cNvPr>
          <p:cNvSpPr txBox="1"/>
          <p:nvPr/>
        </p:nvSpPr>
        <p:spPr>
          <a:xfrm>
            <a:off x="7323993" y="3479116"/>
            <a:ext cx="1820008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b="1" i="1" dirty="0">
                <a:latin typeface="Arial" panose="020B0604020202020204" pitchFamily="34" charset="0"/>
                <a:cs typeface="Arial" panose="020B0604020202020204" pitchFamily="34" charset="0"/>
              </a:rPr>
              <a:t>The largest differences are late in the day.  Is early surface decoupling playing a role in maximizing CAPE reductions at 00Z?</a:t>
            </a:r>
          </a:p>
        </p:txBody>
      </p:sp>
    </p:spTree>
    <p:extLst>
      <p:ext uri="{BB962C8B-B14F-4D97-AF65-F5344CB8AC3E}">
        <p14:creationId xmlns:p14="http://schemas.microsoft.com/office/powerpoint/2010/main" val="307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032" y="430442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Early Surface Decoupling Examples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AA1672-1F28-5040-A6A9-AB645938A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365" y="1478140"/>
            <a:ext cx="4089012" cy="29911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4A6A9E-F655-0D4B-A0E7-6723ECF3FA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285" y="1478140"/>
            <a:ext cx="4054433" cy="29911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6360D1-46B5-8F40-9C1A-91183C10BCEE}"/>
              </a:ext>
            </a:extLst>
          </p:cNvPr>
          <p:cNvSpPr txBox="1"/>
          <p:nvPr/>
        </p:nvSpPr>
        <p:spPr>
          <a:xfrm>
            <a:off x="1119698" y="4600910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Brookhaven, NY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3FCD61-7EFD-6644-A0C5-1816F66FB189}"/>
              </a:ext>
            </a:extLst>
          </p:cNvPr>
          <p:cNvSpPr txBox="1"/>
          <p:nvPr/>
        </p:nvSpPr>
        <p:spPr>
          <a:xfrm>
            <a:off x="5745564" y="4600910"/>
            <a:ext cx="1390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Denver, CO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3B78B5-ED9F-D84A-B7E1-1F5A90088247}"/>
              </a:ext>
            </a:extLst>
          </p:cNvPr>
          <p:cNvSpPr txBox="1"/>
          <p:nvPr/>
        </p:nvSpPr>
        <p:spPr>
          <a:xfrm>
            <a:off x="3120632" y="1007893"/>
            <a:ext cx="2682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201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GFSv15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GFSv16    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3593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40831" y="4097885"/>
            <a:ext cx="7683969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99254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Colder 850-hPa Analyses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3CE4F0-BEC7-2343-88B0-FD2908C48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27" y="1106595"/>
            <a:ext cx="4009292" cy="40092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B980AEF-E0DD-6948-8DA4-12F7188D1C83}"/>
              </a:ext>
            </a:extLst>
          </p:cNvPr>
          <p:cNvSpPr txBox="1"/>
          <p:nvPr/>
        </p:nvSpPr>
        <p:spPr>
          <a:xfrm>
            <a:off x="4475284" y="1123036"/>
            <a:ext cx="444237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GFSv15 issue with low-level cold bias that grows with forecast length (most evident in the cool season) has clearly been mitigated</a:t>
            </a:r>
          </a:p>
          <a:p>
            <a:pPr marL="434340" indent="-342900">
              <a:buFont typeface="Arial" panose="020B0604020202020204" pitchFamily="34" charset="0"/>
              <a:buChar char="•"/>
            </a:pPr>
            <a:endParaRPr lang="en-US" sz="20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That said, the analyses and very short range v16 forecasts are colder than those in v15 (00z cycles are shown here, but the issue is independent of cycle)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10914C6-028C-FD40-8D53-BD871842FEF8}"/>
              </a:ext>
            </a:extLst>
          </p:cNvPr>
          <p:cNvSpPr/>
          <p:nvPr/>
        </p:nvSpPr>
        <p:spPr>
          <a:xfrm>
            <a:off x="305468" y="1370350"/>
            <a:ext cx="802486" cy="145073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8F87B3-5313-7447-A466-4DB760548784}"/>
              </a:ext>
            </a:extLst>
          </p:cNvPr>
          <p:cNvSpPr/>
          <p:nvPr/>
        </p:nvSpPr>
        <p:spPr>
          <a:xfrm>
            <a:off x="305468" y="4208732"/>
            <a:ext cx="802486" cy="71496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6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Colder 850-hPa Analyses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5AFA26-5221-BE4E-BECC-F5A87873B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2" y="1317293"/>
            <a:ext cx="4712677" cy="23563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B46380-790B-184B-839B-53A987445F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0710" y="1062983"/>
            <a:ext cx="3403383" cy="3403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0A4B39-438B-FC4E-BE02-9065611A9C12}"/>
              </a:ext>
            </a:extLst>
          </p:cNvPr>
          <p:cNvSpPr txBox="1"/>
          <p:nvPr/>
        </p:nvSpPr>
        <p:spPr>
          <a:xfrm>
            <a:off x="403667" y="4225865"/>
            <a:ext cx="44504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This low-level analysis cold bias appears</a:t>
            </a:r>
          </a:p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to be primarily a cool season issue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1149CB-6410-3649-A7CD-D9F2F1802296}"/>
              </a:ext>
            </a:extLst>
          </p:cNvPr>
          <p:cNvSpPr txBox="1"/>
          <p:nvPr/>
        </p:nvSpPr>
        <p:spPr>
          <a:xfrm>
            <a:off x="4828237" y="4421202"/>
            <a:ext cx="44258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It’s also worth noting that the entire vertical profile of the v16 T analysis is colder</a:t>
            </a:r>
          </a:p>
        </p:txBody>
      </p:sp>
    </p:spTree>
    <p:extLst>
      <p:ext uri="{BB962C8B-B14F-4D97-AF65-F5344CB8AC3E}">
        <p14:creationId xmlns:p14="http://schemas.microsoft.com/office/powerpoint/2010/main" val="157428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Colder 850-hPa Analyses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5AFA26-5221-BE4E-BECC-F5A87873B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2" y="1313489"/>
            <a:ext cx="4650215" cy="23251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0A4B39-438B-FC4E-BE02-9065611A9C12}"/>
              </a:ext>
            </a:extLst>
          </p:cNvPr>
          <p:cNvSpPr txBox="1"/>
          <p:nvPr/>
        </p:nvSpPr>
        <p:spPr>
          <a:xfrm>
            <a:off x="473444" y="3906197"/>
            <a:ext cx="370741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During the retro period, this low-level analysis cold bias appeared</a:t>
            </a:r>
          </a:p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to be primarily a cool season issue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F4E1C0-7452-5F4A-AAA7-2B9035644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384" y="1322611"/>
            <a:ext cx="4498616" cy="224930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72A8817-7A4C-B34F-A5F3-403A9C227D2A}"/>
              </a:ext>
            </a:extLst>
          </p:cNvPr>
          <p:cNvSpPr txBox="1"/>
          <p:nvPr/>
        </p:nvSpPr>
        <p:spPr>
          <a:xfrm>
            <a:off x="5308266" y="3775391"/>
            <a:ext cx="3707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It’s clear that the low-level temperature analysis cold bias has been large, relative to v15, again this winter</a:t>
            </a:r>
          </a:p>
        </p:txBody>
      </p:sp>
    </p:spTree>
    <p:extLst>
      <p:ext uri="{BB962C8B-B14F-4D97-AF65-F5344CB8AC3E}">
        <p14:creationId xmlns:p14="http://schemas.microsoft.com/office/powerpoint/2010/main" val="19083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3168" y="1234363"/>
            <a:ext cx="9106601" cy="423192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Increased right-of-track bias at longer lead times for North Atlantic TCs</a:t>
            </a: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endParaRPr lang="en-US" sz="10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Larger TC False Alarm Ratio (FAR) in the western North Atlantic (</a:t>
            </a:r>
            <a:r>
              <a:rPr lang="it-IT" sz="1900" dirty="0">
                <a:latin typeface="Arial"/>
                <a:cs typeface="Arial"/>
              </a:rPr>
              <a:t>70°W–50°W</a:t>
            </a:r>
            <a:r>
              <a:rPr lang="en-US" sz="1900" dirty="0">
                <a:latin typeface="Arial"/>
                <a:cs typeface="Arial"/>
              </a:rPr>
              <a:t>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Tendency to strengthen all TCs in the long range (pre-formation, not in stats)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Degradation of HMON performance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Some regional degradation of waves forecasts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Exacerbation of low instability (i.e., CAPE) bias that already existed in GFSv15, driven largely by dry soil moisture</a:t>
            </a:r>
          </a:p>
          <a:p>
            <a:pPr marL="93721"/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Colder low-level temperature analyses, especially in the cool season</a:t>
            </a:r>
          </a:p>
          <a:p>
            <a:pPr marL="285736" indent="-192015">
              <a:buFont typeface="Arial"/>
              <a:buChar char="•"/>
            </a:pPr>
            <a:endParaRPr lang="en-US" sz="10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Lack of considerable improvement in forecasting radiation inversions</a:t>
            </a:r>
          </a:p>
          <a:p>
            <a:pPr marL="742903" lvl="1" indent="-192015">
              <a:buFont typeface="Arial"/>
              <a:buChar char="•"/>
            </a:pPr>
            <a:endParaRPr lang="en-US" sz="19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26618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Concerns for GFSv16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EB1DCC-033A-0F4E-BF01-5CFA10001811}"/>
              </a:ext>
            </a:extLst>
          </p:cNvPr>
          <p:cNvSpPr/>
          <p:nvPr/>
        </p:nvSpPr>
        <p:spPr>
          <a:xfrm>
            <a:off x="240831" y="4557638"/>
            <a:ext cx="7726302" cy="49385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0887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Inversions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37DC04-242F-4848-8027-8AB8B175C939}"/>
              </a:ext>
            </a:extLst>
          </p:cNvPr>
          <p:cNvSpPr txBox="1"/>
          <p:nvPr/>
        </p:nvSpPr>
        <p:spPr>
          <a:xfrm>
            <a:off x="3279531" y="1021633"/>
            <a:ext cx="444955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2m Temp Errors    Analysis - Forecast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81E66EC-AFF8-8341-8363-C74323DB12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98" b="89456"/>
          <a:stretch/>
        </p:blipFill>
        <p:spPr>
          <a:xfrm>
            <a:off x="151156" y="2973398"/>
            <a:ext cx="3174120" cy="3213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D1E511-A44C-5E47-8FB2-8E00C14B27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0707" b="19391"/>
          <a:stretch/>
        </p:blipFill>
        <p:spPr>
          <a:xfrm>
            <a:off x="167054" y="1022107"/>
            <a:ext cx="2882586" cy="18283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0AD36B-F66B-A846-9AD6-872CC9561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634" b="19464"/>
          <a:stretch/>
        </p:blipFill>
        <p:spPr>
          <a:xfrm>
            <a:off x="167053" y="3252704"/>
            <a:ext cx="2966496" cy="188153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546F10-7615-3F47-BA3D-CF9059B541B5}"/>
              </a:ext>
            </a:extLst>
          </p:cNvPr>
          <p:cNvSpPr txBox="1"/>
          <p:nvPr/>
        </p:nvSpPr>
        <p:spPr>
          <a:xfrm>
            <a:off x="2905905" y="1498612"/>
            <a:ext cx="333218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/>
            <a:r>
              <a:rPr lang="en-US" sz="1600" dirty="0">
                <a:latin typeface="Arial"/>
                <a:cs typeface="Arial"/>
              </a:rPr>
              <a:t>Init: 12Z 29 April 2020</a:t>
            </a:r>
          </a:p>
          <a:p>
            <a:pPr marL="91440"/>
            <a:r>
              <a:rPr lang="en-US" sz="1600" dirty="0">
                <a:latin typeface="Arial"/>
                <a:cs typeface="Arial"/>
              </a:rPr>
              <a:t>Valid: 12Z 30 April 2020 (F024)</a:t>
            </a:r>
          </a:p>
          <a:p>
            <a:pPr marL="91440"/>
            <a:endParaRPr lang="en-US" sz="16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Very large errors for a short range forecast.  </a:t>
            </a:r>
            <a:r>
              <a:rPr lang="en-US" sz="1600" b="1" dirty="0">
                <a:latin typeface="Arial"/>
                <a:cs typeface="Arial"/>
              </a:rPr>
              <a:t>GFSv16 appears to offer very slight improvement</a:t>
            </a:r>
            <a:r>
              <a:rPr lang="en-US" sz="1600" dirty="0">
                <a:latin typeface="Arial"/>
                <a:cs typeface="Arial"/>
              </a:rPr>
              <a:t>, but both forecasts are </a:t>
            </a:r>
            <a:r>
              <a:rPr lang="en-US" sz="1600" b="1" dirty="0">
                <a:latin typeface="Arial"/>
                <a:cs typeface="Arial"/>
              </a:rPr>
              <a:t>far too warm </a:t>
            </a:r>
            <a:r>
              <a:rPr lang="en-US" sz="1600" dirty="0">
                <a:latin typeface="Arial"/>
                <a:cs typeface="Arial"/>
              </a:rPr>
              <a:t>over the Plains and upper Midwest</a:t>
            </a:r>
          </a:p>
          <a:p>
            <a:pPr marL="91440"/>
            <a:endParaRPr lang="en-US" sz="1600" dirty="0">
              <a:latin typeface="Arial"/>
              <a:cs typeface="Arial"/>
            </a:endParaRPr>
          </a:p>
          <a:p>
            <a:pPr marL="43434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The </a:t>
            </a:r>
            <a:r>
              <a:rPr lang="en-US" sz="1600" b="1" dirty="0">
                <a:latin typeface="Arial"/>
                <a:cs typeface="Arial"/>
              </a:rPr>
              <a:t>lack of a sufficiently strong inversion </a:t>
            </a:r>
            <a:r>
              <a:rPr lang="en-US" sz="1600" dirty="0">
                <a:latin typeface="Arial"/>
                <a:cs typeface="Arial"/>
              </a:rPr>
              <a:t>shows up well in the forecast soundings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D819C4B-0E73-D440-8F78-91BE5305444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634" b="19659"/>
          <a:stretch/>
        </p:blipFill>
        <p:spPr>
          <a:xfrm>
            <a:off x="6190137" y="1419360"/>
            <a:ext cx="2966496" cy="18754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FA877A-82A6-8E45-A4F6-06A1ACEE3A87}"/>
              </a:ext>
            </a:extLst>
          </p:cNvPr>
          <p:cNvSpPr txBox="1"/>
          <p:nvPr/>
        </p:nvSpPr>
        <p:spPr>
          <a:xfrm>
            <a:off x="6462346" y="3468382"/>
            <a:ext cx="26311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NAM error map for same case shows that it’s absolutely possible for strong radiational cooling cases to be handled better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A038B8-4D9E-0A45-8120-8F7E5F8250CE}"/>
              </a:ext>
            </a:extLst>
          </p:cNvPr>
          <p:cNvSpPr txBox="1"/>
          <p:nvPr/>
        </p:nvSpPr>
        <p:spPr>
          <a:xfrm>
            <a:off x="2357815" y="1923222"/>
            <a:ext cx="606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GFS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1B14E4-6E5C-DC40-8B09-29DB8558A375}"/>
              </a:ext>
            </a:extLst>
          </p:cNvPr>
          <p:cNvSpPr txBox="1"/>
          <p:nvPr/>
        </p:nvSpPr>
        <p:spPr>
          <a:xfrm>
            <a:off x="2357815" y="4139542"/>
            <a:ext cx="606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GFS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v16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D455B3-E145-CA4F-956B-166E9609258F}"/>
              </a:ext>
            </a:extLst>
          </p:cNvPr>
          <p:cNvSpPr txBox="1"/>
          <p:nvPr/>
        </p:nvSpPr>
        <p:spPr>
          <a:xfrm>
            <a:off x="139913" y="3046581"/>
            <a:ext cx="13917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FCST TOO WARM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55F9DE-765C-9C42-ABC9-BBBE04E93130}"/>
              </a:ext>
            </a:extLst>
          </p:cNvPr>
          <p:cNvSpPr txBox="1"/>
          <p:nvPr/>
        </p:nvSpPr>
        <p:spPr>
          <a:xfrm>
            <a:off x="1750148" y="3046771"/>
            <a:ext cx="1337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FCST TOO COLD</a:t>
            </a:r>
          </a:p>
        </p:txBody>
      </p:sp>
    </p:spTree>
    <p:extLst>
      <p:ext uri="{BB962C8B-B14F-4D97-AF65-F5344CB8AC3E}">
        <p14:creationId xmlns:p14="http://schemas.microsoft.com/office/powerpoint/2010/main" val="135591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98" y="757405"/>
            <a:ext cx="3261814" cy="20386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3" y="757403"/>
            <a:ext cx="3261816" cy="20386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83" y="2941763"/>
            <a:ext cx="3261816" cy="20386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98" y="2941765"/>
            <a:ext cx="3261814" cy="20386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165936" y="2561574"/>
            <a:ext cx="2737864" cy="338554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Retrospective Case Studies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07623" y="2561574"/>
            <a:ext cx="2737864" cy="338554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Real-time Forecast Maps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65936" y="4804947"/>
            <a:ext cx="2737864" cy="338554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Retrospective Soundings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65634" y="4804947"/>
            <a:ext cx="3018938" cy="338554"/>
          </a:xfrm>
          <a:prstGeom prst="rect">
            <a:avLst/>
          </a:prstGeom>
          <a:solidFill>
            <a:srgbClr val="FBFF53"/>
          </a:solidFill>
          <a:ln>
            <a:solidFill>
              <a:srgbClr val="000000"/>
            </a:solidFill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sz="1600" dirty="0">
                <a:latin typeface="Arial"/>
                <a:cs typeface="Arial"/>
              </a:rPr>
              <a:t>Retrospective/Real-time Stats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GFSv16 Evaluation Resources (VPPPGB)</a:t>
            </a:r>
          </a:p>
        </p:txBody>
      </p:sp>
    </p:spTree>
    <p:extLst>
      <p:ext uri="{BB962C8B-B14F-4D97-AF65-F5344CB8AC3E}">
        <p14:creationId xmlns:p14="http://schemas.microsoft.com/office/powerpoint/2010/main" val="98606189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23198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Inversions - BIS soundings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5CAB358-D7E6-BB4F-A304-4BA875872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50" y="1072438"/>
            <a:ext cx="5415540" cy="393650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447E8EA-0BD2-7848-AB03-D049D77E0CCE}"/>
              </a:ext>
            </a:extLst>
          </p:cNvPr>
          <p:cNvSpPr txBox="1"/>
          <p:nvPr/>
        </p:nvSpPr>
        <p:spPr>
          <a:xfrm>
            <a:off x="6046749" y="108915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Bismarck, ND   BIS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D53912-DF5E-E149-87E6-63597B3EF0BE}"/>
              </a:ext>
            </a:extLst>
          </p:cNvPr>
          <p:cNvSpPr txBox="1"/>
          <p:nvPr/>
        </p:nvSpPr>
        <p:spPr>
          <a:xfrm>
            <a:off x="5836187" y="1602884"/>
            <a:ext cx="310961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Init: 12Z 29 April 2020</a:t>
            </a:r>
          </a:p>
          <a:p>
            <a:pPr marL="68580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Valid: 12Z 30 April 2020 (F024)</a:t>
            </a:r>
          </a:p>
          <a:p>
            <a:pPr marL="68580"/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5755" indent="-257175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GFSv15 and v16 both fail to capture the strength of the low-level inversion and end up way too warm at the lowest levels</a:t>
            </a:r>
          </a:p>
          <a:p>
            <a:pPr marL="325755" indent="-257175">
              <a:buFont typeface="Arial" panose="020B0604020202020204" pitchFamily="34" charset="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5755" indent="-257175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GFSv16 shows very modest improvement over v15</a:t>
            </a:r>
          </a:p>
          <a:p>
            <a:pPr marL="68580"/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5755" indent="-257175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Note how the observed winds are weak at the lowest level; both GFS versions have winds that are too strong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B2A3E4-1BD1-C14A-81F9-2C234A38DD8D}"/>
              </a:ext>
            </a:extLst>
          </p:cNvPr>
          <p:cNvSpPr txBox="1"/>
          <p:nvPr/>
        </p:nvSpPr>
        <p:spPr>
          <a:xfrm>
            <a:off x="3952734" y="1572766"/>
            <a:ext cx="9118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OBS</a:t>
            </a:r>
          </a:p>
          <a:p>
            <a:r>
              <a:rPr lang="en-US" b="1" dirty="0">
                <a:solidFill>
                  <a:srgbClr val="0520FC"/>
                </a:solidFill>
              </a:rPr>
              <a:t>GFSV15</a:t>
            </a:r>
          </a:p>
          <a:p>
            <a:r>
              <a:rPr lang="en-US" b="1" dirty="0">
                <a:solidFill>
                  <a:srgbClr val="FF0000"/>
                </a:solidFill>
              </a:rPr>
              <a:t>GFSv16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4C32B1-04C1-AF4B-B142-F848D43EEB5E}"/>
              </a:ext>
            </a:extLst>
          </p:cNvPr>
          <p:cNvSpPr txBox="1"/>
          <p:nvPr/>
        </p:nvSpPr>
        <p:spPr>
          <a:xfrm>
            <a:off x="4800351" y="1036453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OBS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F5E29E9-4BF2-7146-B39C-1DDC1B9AA203}"/>
              </a:ext>
            </a:extLst>
          </p:cNvPr>
          <p:cNvSpPr txBox="1"/>
          <p:nvPr/>
        </p:nvSpPr>
        <p:spPr>
          <a:xfrm>
            <a:off x="5425497" y="1036453"/>
            <a:ext cx="410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v16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297E52-93BA-7648-8D04-4E435448F8E7}"/>
              </a:ext>
            </a:extLst>
          </p:cNvPr>
          <p:cNvSpPr txBox="1"/>
          <p:nvPr/>
        </p:nvSpPr>
        <p:spPr>
          <a:xfrm>
            <a:off x="5127292" y="1036453"/>
            <a:ext cx="410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520FC"/>
                </a:solidFill>
              </a:rPr>
              <a:t>v15</a:t>
            </a:r>
          </a:p>
        </p:txBody>
      </p:sp>
    </p:spTree>
    <p:extLst>
      <p:ext uri="{BB962C8B-B14F-4D97-AF65-F5344CB8AC3E}">
        <p14:creationId xmlns:p14="http://schemas.microsoft.com/office/powerpoint/2010/main" val="42240959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7532" y="1328440"/>
            <a:ext cx="7528935" cy="301620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A stated goal of this upgrade was improved handling of low-level inversions</a:t>
            </a:r>
          </a:p>
          <a:p>
            <a:pPr marL="285736" indent="-192015">
              <a:buFont typeface="Arial"/>
              <a:buChar char="•"/>
            </a:pPr>
            <a:endParaRPr lang="en-US" sz="1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There is improvement in the handling of inversions that occur due to shallow, cold air masses, but the improvement in the handling of radiation inversions is very small</a:t>
            </a:r>
          </a:p>
          <a:p>
            <a:pPr marL="285736" indent="-192015">
              <a:buFont typeface="Arial"/>
              <a:buChar char="•"/>
            </a:pPr>
            <a:endParaRPr lang="en-US" sz="1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We know that much better forecasts in this type of environment are possible, and this must continue to be a priority target for improvement in the next version of the GFS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Higher Expectations For Inversions</a:t>
            </a:r>
          </a:p>
        </p:txBody>
      </p:sp>
    </p:spTree>
    <p:extLst>
      <p:ext uri="{BB962C8B-B14F-4D97-AF65-F5344CB8AC3E}">
        <p14:creationId xmlns:p14="http://schemas.microsoft.com/office/powerpoint/2010/main" val="23732469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6726" y="2447775"/>
            <a:ext cx="7528935" cy="126188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Low-level warm bias increasing in summer</a:t>
            </a:r>
          </a:p>
          <a:p>
            <a:pPr marL="285736" indent="-192015">
              <a:buFont typeface="Arial"/>
              <a:buChar char="•"/>
            </a:pPr>
            <a:endParaRPr lang="en-US" sz="1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Not capturing magnitude of extreme cold events in the medium range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“Incomplete” Concerns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11D045-F273-424B-9A22-454E53F26233}"/>
              </a:ext>
            </a:extLst>
          </p:cNvPr>
          <p:cNvSpPr txBox="1"/>
          <p:nvPr/>
        </p:nvSpPr>
        <p:spPr>
          <a:xfrm>
            <a:off x="676726" y="1126067"/>
            <a:ext cx="773067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are issues observed in a few cases, but the MEG feels like there is insufficient evidence to label them as systematic concerns</a:t>
            </a:r>
          </a:p>
        </p:txBody>
      </p:sp>
    </p:spTree>
    <p:extLst>
      <p:ext uri="{BB962C8B-B14F-4D97-AF65-F5344CB8AC3E}">
        <p14:creationId xmlns:p14="http://schemas.microsoft.com/office/powerpoint/2010/main" val="273666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452" y="1607787"/>
            <a:ext cx="18473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78">
              <a:defRPr/>
            </a:pPr>
            <a:endParaRPr lang="en-US" sz="33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>
              <a:defRPr/>
            </a:pPr>
            <a:endParaRPr lang="en-US" sz="3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1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 defTabSz="457178">
              <a:defRPr/>
            </a:pPr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4" y="27615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4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0" y="38955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457178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 defTabSz="457189"/>
            <a:r>
              <a:rPr lang="en-US" sz="2400" b="1" dirty="0">
                <a:solidFill>
                  <a:prstClr val="white"/>
                </a:solidFill>
                <a:latin typeface="Arial"/>
                <a:cs typeface="Arial"/>
              </a:rPr>
              <a:t>Summer Low-Level Warm Bias?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949867-66B5-49E9-864B-FE44BF95E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364423BE-BAF9-5447-BAF7-CF3FF8308402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800">
                <a:defRPr/>
              </a:pPr>
              <a:t>83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59106887-3731-46BF-B108-DECE502ECE50}"/>
              </a:ext>
            </a:extLst>
          </p:cNvPr>
          <p:cNvSpPr txBox="1"/>
          <p:nvPr/>
        </p:nvSpPr>
        <p:spPr>
          <a:xfrm>
            <a:off x="195084" y="1110504"/>
            <a:ext cx="2550070" cy="338234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98" b="1" dirty="0">
                <a:solidFill>
                  <a:srgbClr val="FF0000"/>
                </a:solidFill>
                <a:latin typeface="Arial"/>
                <a:cs typeface="Arial"/>
              </a:rPr>
              <a:t>Valid: 00Z 7/30/19 (F240)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A69B8C-F187-4B61-A8DA-820D0641B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6" y="1749350"/>
            <a:ext cx="4088956" cy="31431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1">
            <a:extLst>
              <a:ext uri="{FF2B5EF4-FFF2-40B4-BE49-F238E27FC236}">
                <a16:creationId xmlns:a16="http://schemas.microsoft.com/office/drawing/2014/main" id="{B6639BC8-52C0-41D4-8BF5-028A482061E9}"/>
              </a:ext>
            </a:extLst>
          </p:cNvPr>
          <p:cNvSpPr txBox="1"/>
          <p:nvPr/>
        </p:nvSpPr>
        <p:spPr>
          <a:xfrm>
            <a:off x="6344965" y="1114275"/>
            <a:ext cx="2550070" cy="338234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98" b="1" dirty="0">
                <a:solidFill>
                  <a:srgbClr val="FF0000"/>
                </a:solidFill>
                <a:latin typeface="Arial"/>
                <a:cs typeface="Arial"/>
              </a:rPr>
              <a:t>Valid: 00Z 8/27/19 (F240)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A66BDC-BB67-49B4-BAE9-C6FC5E95152D}"/>
              </a:ext>
            </a:extLst>
          </p:cNvPr>
          <p:cNvSpPr txBox="1"/>
          <p:nvPr/>
        </p:nvSpPr>
        <p:spPr>
          <a:xfrm>
            <a:off x="3204572" y="999476"/>
            <a:ext cx="2679453" cy="5841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98" dirty="0">
                <a:latin typeface="Arial" panose="020B0604020202020204" pitchFamily="34" charset="0"/>
                <a:cs typeface="Arial" panose="020B0604020202020204" pitchFamily="34" charset="0"/>
              </a:rPr>
              <a:t>Some impressive cases, but stats were inconclusive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715ADD-193E-41D4-B7F2-F33D73103A57}"/>
              </a:ext>
            </a:extLst>
          </p:cNvPr>
          <p:cNvSpPr txBox="1"/>
          <p:nvPr/>
        </p:nvSpPr>
        <p:spPr>
          <a:xfrm>
            <a:off x="1202446" y="2825281"/>
            <a:ext cx="106325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GFSv15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7A2E3E-1F25-4E3A-A1F9-DEEE76B25FAB}"/>
              </a:ext>
            </a:extLst>
          </p:cNvPr>
          <p:cNvSpPr txBox="1"/>
          <p:nvPr/>
        </p:nvSpPr>
        <p:spPr>
          <a:xfrm>
            <a:off x="3276764" y="2821752"/>
            <a:ext cx="106325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GFSv16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542D0C-62CF-4E1B-BB90-10882A91B8AF}"/>
              </a:ext>
            </a:extLst>
          </p:cNvPr>
          <p:cNvSpPr txBox="1"/>
          <p:nvPr/>
        </p:nvSpPr>
        <p:spPr>
          <a:xfrm>
            <a:off x="3232392" y="4224368"/>
            <a:ext cx="106325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GFS ANL + v16 Errors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6BF334-EA04-4BF3-A66E-36938C4AE04D}"/>
              </a:ext>
            </a:extLst>
          </p:cNvPr>
          <p:cNvSpPr txBox="1"/>
          <p:nvPr/>
        </p:nvSpPr>
        <p:spPr>
          <a:xfrm>
            <a:off x="1301144" y="4398914"/>
            <a:ext cx="9645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v16−v15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E11D991-D77C-471F-8476-68993ABE5C21}"/>
              </a:ext>
            </a:extLst>
          </p:cNvPr>
          <p:cNvGrpSpPr/>
          <p:nvPr/>
        </p:nvGrpSpPr>
        <p:grpSpPr>
          <a:xfrm>
            <a:off x="4657096" y="1739225"/>
            <a:ext cx="4135817" cy="3143110"/>
            <a:chOff x="10274463" y="3022723"/>
            <a:chExt cx="6132936" cy="4714283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D9080D67-4609-4F57-A6DA-8C8FD21D3A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4463" y="3022723"/>
              <a:ext cx="6132936" cy="471428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184301A-93D1-4EAC-907B-2BB2248CE84A}"/>
                </a:ext>
              </a:extLst>
            </p:cNvPr>
            <p:cNvSpPr txBox="1"/>
            <p:nvPr/>
          </p:nvSpPr>
          <p:spPr>
            <a:xfrm>
              <a:off x="11923263" y="4589190"/>
              <a:ext cx="1417668" cy="4154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189">
                <a:defRPr/>
              </a:pPr>
              <a:r>
                <a:rPr lang="en-US" sz="1200" b="1" dirty="0">
                  <a:solidFill>
                    <a:prstClr val="black"/>
                  </a:solidFill>
                  <a:latin typeface="Arial"/>
                  <a:cs typeface="Arial"/>
                </a:rPr>
                <a:t>GFSv15</a:t>
              </a:r>
              <a:endParaRPr lang="en-US" sz="1200" b="1" dirty="0">
                <a:solidFill>
                  <a:srgbClr val="0D68B9"/>
                </a:solidFill>
                <a:latin typeface="Arial"/>
                <a:cs typeface="Arial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1905A8-1A5D-4303-99DE-AC5BBBF3645C}"/>
                </a:ext>
              </a:extLst>
            </p:cNvPr>
            <p:cNvSpPr txBox="1"/>
            <p:nvPr/>
          </p:nvSpPr>
          <p:spPr>
            <a:xfrm>
              <a:off x="12054860" y="7009051"/>
              <a:ext cx="1286071" cy="4154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189">
                <a:defRPr/>
              </a:pPr>
              <a:r>
                <a:rPr lang="en-US" sz="1200" b="1" dirty="0">
                  <a:solidFill>
                    <a:prstClr val="black"/>
                  </a:solidFill>
                  <a:latin typeface="Arial"/>
                  <a:cs typeface="Arial"/>
                </a:rPr>
                <a:t>v16−v15</a:t>
              </a:r>
              <a:endParaRPr lang="en-US" sz="1200" b="1" dirty="0">
                <a:solidFill>
                  <a:srgbClr val="0D68B9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213562C-C779-C842-845D-DE0A0E7FEAA6}"/>
              </a:ext>
            </a:extLst>
          </p:cNvPr>
          <p:cNvSpPr txBox="1"/>
          <p:nvPr/>
        </p:nvSpPr>
        <p:spPr>
          <a:xfrm>
            <a:off x="7718406" y="2785738"/>
            <a:ext cx="106325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GFSv16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748B0D-A446-694D-8BC3-54245E90F576}"/>
              </a:ext>
            </a:extLst>
          </p:cNvPr>
          <p:cNvSpPr txBox="1"/>
          <p:nvPr/>
        </p:nvSpPr>
        <p:spPr>
          <a:xfrm>
            <a:off x="7674034" y="4230923"/>
            <a:ext cx="106325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200" b="1" dirty="0">
                <a:solidFill>
                  <a:prstClr val="black"/>
                </a:solidFill>
                <a:latin typeface="Arial"/>
                <a:cs typeface="Arial"/>
              </a:rPr>
              <a:t>GFS ANL + v16 Errors</a:t>
            </a:r>
            <a:endParaRPr lang="en-US" sz="1200" b="1" dirty="0">
              <a:solidFill>
                <a:srgbClr val="0D68B9"/>
              </a:solidFill>
              <a:latin typeface="Arial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9D38B85-EDAD-DC44-B06D-999856169AB6}"/>
              </a:ext>
            </a:extLst>
          </p:cNvPr>
          <p:cNvSpPr/>
          <p:nvPr/>
        </p:nvSpPr>
        <p:spPr>
          <a:xfrm>
            <a:off x="4453217" y="23870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19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8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461643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Arial"/>
                <a:cs typeface="Arial"/>
              </a:rPr>
              <a:t>Too Warm in Extreme Cold Events at Longer Ranges?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DC508E-AA75-6D43-80AF-789510407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62" y="4705786"/>
            <a:ext cx="10039737" cy="771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C42D5FC0-3A03-7741-8258-2E506D8EF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659" y="7022382"/>
            <a:ext cx="9366482" cy="720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28C1E2E-5AD0-4349-A59B-191776942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877" y="1679450"/>
            <a:ext cx="12903200" cy="991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ap&#10;&#10;Description automatically generated">
            <a:extLst>
              <a:ext uri="{FF2B5EF4-FFF2-40B4-BE49-F238E27FC236}">
                <a16:creationId xmlns:a16="http://schemas.microsoft.com/office/drawing/2014/main" id="{89D6DEBE-0A55-5649-BCB3-8C469ADFD9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4" b="11776"/>
          <a:stretch/>
        </p:blipFill>
        <p:spPr bwMode="auto">
          <a:xfrm>
            <a:off x="5119058" y="986315"/>
            <a:ext cx="2934696" cy="233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131788-051B-BB4E-92A5-C4946B9A61A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6657"/>
          <a:stretch/>
        </p:blipFill>
        <p:spPr>
          <a:xfrm>
            <a:off x="332766" y="2388274"/>
            <a:ext cx="4098556" cy="1363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F453C7-A1CC-C14C-8192-A558FD25244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56657"/>
          <a:stretch/>
        </p:blipFill>
        <p:spPr>
          <a:xfrm>
            <a:off x="332768" y="3752080"/>
            <a:ext cx="4098556" cy="13638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2B70F6-E49D-FC47-B768-E37BD454A64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56302"/>
          <a:stretch/>
        </p:blipFill>
        <p:spPr>
          <a:xfrm>
            <a:off x="332766" y="991961"/>
            <a:ext cx="4098556" cy="13749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FD1F35-59C1-1D40-B894-1AE4B3E5F387}"/>
              </a:ext>
            </a:extLst>
          </p:cNvPr>
          <p:cNvSpPr txBox="1"/>
          <p:nvPr/>
        </p:nvSpPr>
        <p:spPr>
          <a:xfrm>
            <a:off x="12005" y="1989450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F156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AF60E7-43AD-314F-B7AB-AD28E1D4E121}"/>
              </a:ext>
            </a:extLst>
          </p:cNvPr>
          <p:cNvSpPr txBox="1"/>
          <p:nvPr/>
        </p:nvSpPr>
        <p:spPr>
          <a:xfrm>
            <a:off x="12005" y="3407123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F132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7177BA-BA48-3540-9D70-593942E3BBD4}"/>
              </a:ext>
            </a:extLst>
          </p:cNvPr>
          <p:cNvSpPr txBox="1"/>
          <p:nvPr/>
        </p:nvSpPr>
        <p:spPr>
          <a:xfrm>
            <a:off x="12005" y="475037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F108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413730-7D80-0647-845F-3199FDCD2DA6}"/>
              </a:ext>
            </a:extLst>
          </p:cNvPr>
          <p:cNvSpPr txBox="1"/>
          <p:nvPr/>
        </p:nvSpPr>
        <p:spPr>
          <a:xfrm>
            <a:off x="4572000" y="3407123"/>
            <a:ext cx="444395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v16 was noticeably underdone with the magnitude of the Arctic air in the medium-range forecasts of the Southern Plains February record cold event</a:t>
            </a:r>
          </a:p>
          <a:p>
            <a:pPr marL="285750" indent="-285750">
              <a:buFontTx/>
              <a:buChar char="-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*Might* be explained by synoptic differences, but the temps were too warm over several cycles</a:t>
            </a:r>
          </a:p>
          <a:p>
            <a:pPr marL="285750" indent="-285750">
              <a:buFontTx/>
              <a:buChar char="-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Lack of sufficiently cold air in arctic outbreaks was noted as a concern in the GEFSv12 evaluation, and the same ground heat flux change made in that upgrade has been made to GFSv16;  that said, we need to see more cases</a:t>
            </a:r>
          </a:p>
          <a:p>
            <a:pPr marL="285750" indent="-285750">
              <a:buFontTx/>
              <a:buChar char="-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1564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10744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4" y="48930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2" y="27613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2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58" y="38953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19183"/>
            <a:ext cx="9156633" cy="553976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/>
                <a:cs typeface="Arial"/>
              </a:rPr>
              <a:t>A Concern From the User Community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C42D5FC0-3A03-7741-8258-2E506D8EF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659" y="7022382"/>
            <a:ext cx="9366482" cy="720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28C1E2E-5AD0-4349-A59B-191776942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877" y="1679450"/>
            <a:ext cx="12903200" cy="991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413730-7D80-0647-845F-3199FDCD2DA6}"/>
              </a:ext>
            </a:extLst>
          </p:cNvPr>
          <p:cNvSpPr txBox="1"/>
          <p:nvPr/>
        </p:nvSpPr>
        <p:spPr>
          <a:xfrm>
            <a:off x="6916827" y="1128911"/>
            <a:ext cx="2235549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There was much concern about very high medium-range GFSv16 forecasted snow totals in the Southern Plains during the February Arctic air event</a:t>
            </a:r>
          </a:p>
          <a:p>
            <a:pPr marL="285750" indent="-285750">
              <a:buFontTx/>
              <a:buChar char="-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59140A-B716-A24B-9052-708C759BEE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7444" y="1128911"/>
            <a:ext cx="2181768" cy="18158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F045C8-5A5A-B64F-8B91-B8679AF599A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0304"/>
          <a:stretch/>
        </p:blipFill>
        <p:spPr>
          <a:xfrm>
            <a:off x="111307" y="1111460"/>
            <a:ext cx="2276567" cy="16995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FD1F35-59C1-1D40-B894-1AE4B3E5F387}"/>
              </a:ext>
            </a:extLst>
          </p:cNvPr>
          <p:cNvSpPr txBox="1"/>
          <p:nvPr/>
        </p:nvSpPr>
        <p:spPr>
          <a:xfrm>
            <a:off x="3687591" y="2444979"/>
            <a:ext cx="88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GFSv16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AF60E7-43AD-314F-B7AB-AD28E1D4E121}"/>
              </a:ext>
            </a:extLst>
          </p:cNvPr>
          <p:cNvSpPr txBox="1"/>
          <p:nvPr/>
        </p:nvSpPr>
        <p:spPr>
          <a:xfrm>
            <a:off x="1575679" y="2492436"/>
            <a:ext cx="88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GFSv15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2C4AC69-E814-EC4D-8851-7C50C56487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8"/>
          <a:stretch/>
        </p:blipFill>
        <p:spPr bwMode="auto">
          <a:xfrm>
            <a:off x="4667089" y="1128911"/>
            <a:ext cx="2181861" cy="168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37177BA-BA48-3540-9D70-593942E3BBD4}"/>
              </a:ext>
            </a:extLst>
          </p:cNvPr>
          <p:cNvSpPr txBox="1"/>
          <p:nvPr/>
        </p:nvSpPr>
        <p:spPr>
          <a:xfrm>
            <a:off x="5903805" y="2441668"/>
            <a:ext cx="996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NOHRSC</a:t>
            </a: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1E236628-D050-934E-94F6-8A1424027F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70"/>
          <a:stretch/>
        </p:blipFill>
        <p:spPr bwMode="auto">
          <a:xfrm>
            <a:off x="88544" y="3100545"/>
            <a:ext cx="4493219" cy="16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37FBE1DF-53C5-A94E-975E-A1AE479B7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657" y="2944793"/>
            <a:ext cx="5864967" cy="450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5EF8D4-3F95-7D4A-B4E9-C071E5ECE54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49578" b="56572"/>
          <a:stretch/>
        </p:blipFill>
        <p:spPr>
          <a:xfrm>
            <a:off x="4703421" y="3100545"/>
            <a:ext cx="2314432" cy="166757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0BFB489-2AA7-7D4C-92F4-FFBA161F0BF8}"/>
              </a:ext>
            </a:extLst>
          </p:cNvPr>
          <p:cNvSpPr txBox="1"/>
          <p:nvPr/>
        </p:nvSpPr>
        <p:spPr>
          <a:xfrm>
            <a:off x="6938971" y="2989707"/>
            <a:ext cx="23144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The heavy snow was due to GFSv16 consistently overamplifying the trough in this case, not due to a model bias of too much QPF in cold air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The MEG does not believe that this reflects any systematic bias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40B69B-6E8C-E148-B990-B25610FB4E3A}"/>
              </a:ext>
            </a:extLst>
          </p:cNvPr>
          <p:cNvSpPr txBox="1"/>
          <p:nvPr/>
        </p:nvSpPr>
        <p:spPr>
          <a:xfrm>
            <a:off x="3744020" y="4373034"/>
            <a:ext cx="88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GFSv16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A05933-AF11-7A42-9214-9D92E4D30C11}"/>
              </a:ext>
            </a:extLst>
          </p:cNvPr>
          <p:cNvSpPr txBox="1"/>
          <p:nvPr/>
        </p:nvSpPr>
        <p:spPr>
          <a:xfrm>
            <a:off x="1533035" y="4359408"/>
            <a:ext cx="88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GFSv15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8CA39C5-7F63-BB48-ABDA-444A51598B9C}"/>
              </a:ext>
            </a:extLst>
          </p:cNvPr>
          <p:cNvSpPr txBox="1"/>
          <p:nvPr/>
        </p:nvSpPr>
        <p:spPr>
          <a:xfrm>
            <a:off x="6443657" y="4378858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ANL</a:t>
            </a:r>
          </a:p>
        </p:txBody>
      </p:sp>
    </p:spTree>
    <p:extLst>
      <p:ext uri="{BB962C8B-B14F-4D97-AF65-F5344CB8AC3E}">
        <p14:creationId xmlns:p14="http://schemas.microsoft.com/office/powerpoint/2010/main" val="141239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3444" y="1145570"/>
            <a:ext cx="8055094" cy="375487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There are several notable improvements in GFSv16: substantial mitigation of the low-level cold bias at longer forecast ranges and improved medium range synoptic performance (objective AND subjective), including improved QPF scores, are especially prominent</a:t>
            </a:r>
          </a:p>
          <a:p>
            <a:pPr marL="93721"/>
            <a:endParaRPr lang="en-US" sz="17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Tropical performance is a bit mixed, with improved intensity, some improvement with hurricane tracks, and better probability of detection.  These are somewhat offset by a larger right-of-track bias and a higher false alarm rate, as well as the tendency to over-intensify modest systems. HWRF runs with GFSv16 initializations appear to be improved, but it’s less clear for HMON</a:t>
            </a:r>
          </a:p>
          <a:p>
            <a:pPr marL="285736" indent="-192015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Low instability was already a major problem in the GFS, and it’s worse in this version in the warm season;  dry soil appears to be the major factor, leading to overmixed warm season PBLs and reduced low-level moisture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The Final Word</a:t>
            </a:r>
          </a:p>
        </p:txBody>
      </p:sp>
    </p:spTree>
    <p:extLst>
      <p:ext uri="{BB962C8B-B14F-4D97-AF65-F5344CB8AC3E}">
        <p14:creationId xmlns:p14="http://schemas.microsoft.com/office/powerpoint/2010/main" val="14057336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3261" y="1176871"/>
            <a:ext cx="8696932" cy="375487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Replacing the deterministic Multi-1 global wave model with GFSv16 having the wave component coupled to the atmosphere overall improves global wave predictions, but the impact is mixed regionally.  The loss of the 4 arcmin grids degrades performance in the coastal U.S. regions, as expected.  A mitigation plan has been enacted</a:t>
            </a:r>
          </a:p>
          <a:p>
            <a:pPr marL="285736" indent="-192015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There appears to be some improvement in the handling of shallow low-level cold air masses in GFSv16, and an issue in GFSv15 with odd profiles in some </a:t>
            </a:r>
            <a:r>
              <a:rPr lang="en-US" sz="1700" dirty="0" err="1">
                <a:latin typeface="Arial"/>
                <a:cs typeface="Arial"/>
              </a:rPr>
              <a:t>precip</a:t>
            </a:r>
            <a:r>
              <a:rPr lang="en-US" sz="1700" dirty="0">
                <a:latin typeface="Arial"/>
                <a:cs typeface="Arial"/>
              </a:rPr>
              <a:t> type events has been resolved, but the targeted significant improvement in the handling of radiation inversions did not materialize and remains a priority target for improvement </a:t>
            </a:r>
          </a:p>
          <a:p>
            <a:pPr marL="285736" indent="-192015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Finally, low-level temperature analyses and short-range forecasts are overall notably too cold in the cool season, which has implications for downstream applications </a:t>
            </a:r>
          </a:p>
          <a:p>
            <a:pPr marL="285736" indent="-192015">
              <a:buFont typeface="Arial"/>
              <a:buChar char="•"/>
            </a:pPr>
            <a:endParaRPr lang="en-US" sz="17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700" dirty="0">
                <a:latin typeface="Arial"/>
                <a:cs typeface="Arial"/>
              </a:rPr>
              <a:t>Implementation is expected </a:t>
            </a:r>
            <a:r>
              <a:rPr lang="en-US" sz="1700">
                <a:latin typeface="Arial"/>
                <a:cs typeface="Arial"/>
              </a:rPr>
              <a:t>Monday morning 3/22/2021</a:t>
            </a:r>
            <a:endParaRPr lang="en-US" sz="1700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The Final Word</a:t>
            </a:r>
          </a:p>
        </p:txBody>
      </p:sp>
    </p:spTree>
    <p:extLst>
      <p:ext uri="{BB962C8B-B14F-4D97-AF65-F5344CB8AC3E}">
        <p14:creationId xmlns:p14="http://schemas.microsoft.com/office/powerpoint/2010/main" val="2936674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0035" y="989665"/>
            <a:ext cx="9106601" cy="42319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500-hPa AC scores in the medium range (better with synoptic pattern)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Some indication that GFSv15 progressive issue has been improved</a:t>
            </a:r>
          </a:p>
          <a:p>
            <a:pPr marL="742903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Improved position of relevant frontal boundaries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solidFill>
                <a:srgbClr val="0000FF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Mitigated the low-level cold bias seen in GFSv15 during the cool season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Identifies TC threats more often and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Overall, positive impact on HWRF forecasts</a:t>
            </a:r>
          </a:p>
          <a:p>
            <a:pPr marL="93721"/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QPF Equitable Threat Scores (ETS) and bias in the medium range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Overall, improved snowfall location and amounts at longer lead times</a:t>
            </a:r>
          </a:p>
          <a:p>
            <a:pPr marL="742902" lvl="1" indent="-192015">
              <a:buFont typeface="Arial"/>
              <a:buChar char="•"/>
            </a:pPr>
            <a:r>
              <a:rPr lang="en-US" sz="1900" dirty="0">
                <a:solidFill>
                  <a:srgbClr val="0000FF"/>
                </a:solidFill>
                <a:latin typeface="Arial"/>
                <a:cs typeface="Arial"/>
              </a:rPr>
              <a:t> Resolved low-level warming issue seen in a few GFSv15 cases</a:t>
            </a:r>
          </a:p>
          <a:p>
            <a:pPr marL="285736" indent="-192015">
              <a:buFont typeface="Arial"/>
              <a:buChar char="•"/>
            </a:pPr>
            <a:endParaRPr lang="en-US" sz="900" dirty="0"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latin typeface="Arial"/>
                <a:cs typeface="Arial"/>
              </a:rPr>
              <a:t>Improved ability to capture the temperature profile in shallow, cold air masses</a:t>
            </a:r>
          </a:p>
          <a:p>
            <a:pPr marL="93721"/>
            <a:endParaRPr lang="en-US" sz="9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285736" indent="-192015">
              <a:buFont typeface="Arial"/>
              <a:buChar char="•"/>
            </a:pPr>
            <a:r>
              <a:rPr lang="en-US" sz="1900" dirty="0">
                <a:solidFill>
                  <a:srgbClr val="000000"/>
                </a:solidFill>
                <a:latin typeface="Arial"/>
                <a:cs typeface="Arial"/>
              </a:rPr>
              <a:t>GFS Wave has lower globally-averaged RMSE and bias for Sig. Wave Height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746" y="450912"/>
            <a:ext cx="8220777" cy="493852"/>
          </a:xfrm>
          <a:prstGeom prst="rect">
            <a:avLst/>
          </a:prstGeom>
          <a:solidFill>
            <a:srgbClr val="226B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46" y="48933"/>
            <a:ext cx="8220777" cy="353921"/>
          </a:xfrm>
          <a:prstGeom prst="rect">
            <a:avLst/>
          </a:prstGeom>
          <a:solidFill>
            <a:srgbClr val="5BA4E3"/>
          </a:solidFill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1500" dirty="0">
                <a:solidFill>
                  <a:srgbClr val="1A467F"/>
                </a:solidFill>
                <a:latin typeface="Avenir Book"/>
                <a:cs typeface="Avenir Book"/>
              </a:rPr>
              <a:t>NATIONAL OCEANIC AND ATMOSPHERIC ADMINISTRATION</a:t>
            </a: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0035" y="27616"/>
            <a:ext cx="904781" cy="96250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2" name="Picture 11" descr="2000px-Seal_of_the_United_States_Department_of_Commerce.sv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" y="80675"/>
            <a:ext cx="846824" cy="860437"/>
          </a:xfrm>
          <a:prstGeom prst="rect">
            <a:avLst/>
          </a:prstGeom>
        </p:spPr>
      </p:pic>
      <p:sp>
        <p:nvSpPr>
          <p:cNvPr id="15" name="Oval 14"/>
          <p:cNvSpPr>
            <a:spLocks/>
          </p:cNvSpPr>
          <p:nvPr/>
        </p:nvSpPr>
        <p:spPr>
          <a:xfrm>
            <a:off x="8205661" y="38956"/>
            <a:ext cx="950975" cy="95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0" tIns="60944" rIns="121890" bIns="60944" rtlCol="0" anchor="ctr"/>
          <a:lstStyle/>
          <a:p>
            <a:pPr algn="ctr"/>
            <a:endParaRPr lang="en-US"/>
          </a:p>
        </p:txBody>
      </p:sp>
      <p:pic>
        <p:nvPicPr>
          <p:cNvPr id="10" name="Picture 9" descr="1024px-NOAA_logo.svg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214" y="92010"/>
            <a:ext cx="841248" cy="841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" y="419184"/>
            <a:ext cx="9156633" cy="523198"/>
          </a:xfrm>
          <a:prstGeom prst="rect">
            <a:avLst/>
          </a:prstGeom>
          <a:noFill/>
        </p:spPr>
        <p:txBody>
          <a:bodyPr wrap="square" lIns="121890" tIns="60944" rIns="121890" bIns="60944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bg1"/>
                </a:solidFill>
                <a:latin typeface="Arial"/>
                <a:cs typeface="Arial"/>
              </a:rPr>
              <a:t>Strengths of GFSv16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963" y="989665"/>
            <a:ext cx="8940499" cy="962497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0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66631</TotalTime>
  <Words>7104</Words>
  <Application>Microsoft Macintosh PowerPoint</Application>
  <PresentationFormat>On-screen Show (16:9)</PresentationFormat>
  <Paragraphs>1081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4" baseType="lpstr">
      <vt:lpstr>Arial</vt:lpstr>
      <vt:lpstr>Avenir Book</vt:lpstr>
      <vt:lpstr>Calibri</vt:lpstr>
      <vt:lpstr>Courier New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at Albany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Alicia Bentley</dc:creator>
  <cp:lastModifiedBy>Alicia Bentley</cp:lastModifiedBy>
  <cp:revision>1854</cp:revision>
  <dcterms:created xsi:type="dcterms:W3CDTF">2019-12-12T20:05:14Z</dcterms:created>
  <dcterms:modified xsi:type="dcterms:W3CDTF">2021-03-18T16:54:35Z</dcterms:modified>
</cp:coreProperties>
</file>